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customXml/itemProps1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302" r:id="rId5"/>
    <p:sldId id="303" r:id="rId6"/>
    <p:sldId id="283" r:id="rId7"/>
    <p:sldId id="280" r:id="rId8"/>
    <p:sldId id="304" r:id="rId9"/>
    <p:sldId id="285" r:id="rId10"/>
    <p:sldId id="268" r:id="rId11"/>
    <p:sldId id="305" r:id="rId12"/>
    <p:sldId id="284" r:id="rId13"/>
    <p:sldId id="265" r:id="rId14"/>
    <p:sldId id="306" r:id="rId15"/>
    <p:sldId id="282" r:id="rId16"/>
    <p:sldId id="281" r:id="rId17"/>
    <p:sldId id="325" r:id="rId18"/>
    <p:sldId id="269" r:id="rId19"/>
    <p:sldId id="307" r:id="rId20"/>
  </p:sldIdLst>
  <p:sldSz cx="12192000" cy="6858000"/>
  <p:notesSz cx="6858000" cy="9144000"/>
  <p:custDataLst>
    <p:tags r:id="rId2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F7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5" d="100"/>
        <a:sy n="5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6" Type="http://schemas.openxmlformats.org/officeDocument/2006/relationships/tags" Target="tags/tag2.xml"/><Relationship Id="rId25" Type="http://schemas.openxmlformats.org/officeDocument/2006/relationships/customXml" Target="../customXml/item1.xml"/><Relationship Id="rId24" Type="http://schemas.openxmlformats.org/officeDocument/2006/relationships/customXmlProps" Target="../customXml/itemProps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A6D290-1F44-4E5A-AFA0-4DB5D7863AE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622E85-07D3-4E55-9842-942DD6BAA26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8DEA7-FF42-45D9-93FC-FE78396923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8DEA7-FF42-45D9-93FC-FE78396923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8DEA7-FF42-45D9-93FC-FE78396923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8DEA7-FF42-45D9-93FC-FE78396923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8DEA7-FF42-45D9-93FC-FE78396923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8DEA7-FF42-45D9-93FC-FE78396923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8DEA7-FF42-45D9-93FC-FE78396923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95000"/>
                  <a:alpha val="76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6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3"/>
          <p:cNvSpPr>
            <a:spLocks noChangeAspect="1" noChangeArrowheads="1" noTextEdit="1"/>
          </p:cNvSpPr>
          <p:nvPr/>
        </p:nvSpPr>
        <p:spPr bwMode="auto">
          <a:xfrm>
            <a:off x="2971800" y="773113"/>
            <a:ext cx="6248400" cy="527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4478338" y="1241901"/>
            <a:ext cx="3238500" cy="1309688"/>
            <a:chOff x="4478338" y="1241901"/>
            <a:chExt cx="3238500" cy="1309688"/>
          </a:xfrm>
        </p:grpSpPr>
        <p:sp>
          <p:nvSpPr>
            <p:cNvPr id="8" name="Freeform 5"/>
            <p:cNvSpPr/>
            <p:nvPr/>
          </p:nvSpPr>
          <p:spPr bwMode="auto">
            <a:xfrm>
              <a:off x="4478338" y="1241901"/>
              <a:ext cx="3238500" cy="1309688"/>
            </a:xfrm>
            <a:custGeom>
              <a:avLst/>
              <a:gdLst>
                <a:gd name="T0" fmla="*/ 13 w 2040"/>
                <a:gd name="T1" fmla="*/ 825 h 825"/>
                <a:gd name="T2" fmla="*/ 13 w 2040"/>
                <a:gd name="T3" fmla="*/ 603 h 825"/>
                <a:gd name="T4" fmla="*/ 1020 w 2040"/>
                <a:gd name="T5" fmla="*/ 22 h 825"/>
                <a:gd name="T6" fmla="*/ 2026 w 2040"/>
                <a:gd name="T7" fmla="*/ 603 h 825"/>
                <a:gd name="T8" fmla="*/ 2026 w 2040"/>
                <a:gd name="T9" fmla="*/ 825 h 825"/>
                <a:gd name="T10" fmla="*/ 2040 w 2040"/>
                <a:gd name="T11" fmla="*/ 825 h 825"/>
                <a:gd name="T12" fmla="*/ 2040 w 2040"/>
                <a:gd name="T13" fmla="*/ 591 h 825"/>
                <a:gd name="T14" fmla="*/ 1020 w 2040"/>
                <a:gd name="T15" fmla="*/ 0 h 825"/>
                <a:gd name="T16" fmla="*/ 0 w 2040"/>
                <a:gd name="T17" fmla="*/ 591 h 825"/>
                <a:gd name="T18" fmla="*/ 0 w 2040"/>
                <a:gd name="T19" fmla="*/ 825 h 825"/>
                <a:gd name="T20" fmla="*/ 13 w 2040"/>
                <a:gd name="T21" fmla="*/ 825 h 8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40" h="825">
                  <a:moveTo>
                    <a:pt x="13" y="825"/>
                  </a:moveTo>
                  <a:lnTo>
                    <a:pt x="13" y="603"/>
                  </a:lnTo>
                  <a:lnTo>
                    <a:pt x="1020" y="22"/>
                  </a:lnTo>
                  <a:lnTo>
                    <a:pt x="2026" y="603"/>
                  </a:lnTo>
                  <a:lnTo>
                    <a:pt x="2026" y="825"/>
                  </a:lnTo>
                  <a:lnTo>
                    <a:pt x="2040" y="825"/>
                  </a:lnTo>
                  <a:lnTo>
                    <a:pt x="2040" y="591"/>
                  </a:lnTo>
                  <a:lnTo>
                    <a:pt x="1020" y="0"/>
                  </a:lnTo>
                  <a:lnTo>
                    <a:pt x="0" y="591"/>
                  </a:lnTo>
                  <a:lnTo>
                    <a:pt x="0" y="825"/>
                  </a:lnTo>
                  <a:lnTo>
                    <a:pt x="13" y="825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9"/>
            <p:cNvSpPr/>
            <p:nvPr/>
          </p:nvSpPr>
          <p:spPr bwMode="auto">
            <a:xfrm>
              <a:off x="4592638" y="1386364"/>
              <a:ext cx="3008313" cy="1165225"/>
            </a:xfrm>
            <a:custGeom>
              <a:avLst/>
              <a:gdLst>
                <a:gd name="T0" fmla="*/ 66 w 1895"/>
                <a:gd name="T1" fmla="*/ 734 h 734"/>
                <a:gd name="T2" fmla="*/ 66 w 1895"/>
                <a:gd name="T3" fmla="*/ 587 h 734"/>
                <a:gd name="T4" fmla="*/ 944 w 1895"/>
                <a:gd name="T5" fmla="*/ 81 h 734"/>
                <a:gd name="T6" fmla="*/ 1822 w 1895"/>
                <a:gd name="T7" fmla="*/ 587 h 734"/>
                <a:gd name="T8" fmla="*/ 1822 w 1895"/>
                <a:gd name="T9" fmla="*/ 734 h 734"/>
                <a:gd name="T10" fmla="*/ 1895 w 1895"/>
                <a:gd name="T11" fmla="*/ 734 h 734"/>
                <a:gd name="T12" fmla="*/ 1895 w 1895"/>
                <a:gd name="T13" fmla="*/ 546 h 734"/>
                <a:gd name="T14" fmla="*/ 948 w 1895"/>
                <a:gd name="T15" fmla="*/ 0 h 734"/>
                <a:gd name="T16" fmla="*/ 0 w 1895"/>
                <a:gd name="T17" fmla="*/ 546 h 734"/>
                <a:gd name="T18" fmla="*/ 0 w 1895"/>
                <a:gd name="T19" fmla="*/ 734 h 734"/>
                <a:gd name="T20" fmla="*/ 66 w 1895"/>
                <a:gd name="T21" fmla="*/ 734 h 7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95" h="734">
                  <a:moveTo>
                    <a:pt x="66" y="734"/>
                  </a:moveTo>
                  <a:lnTo>
                    <a:pt x="66" y="587"/>
                  </a:lnTo>
                  <a:lnTo>
                    <a:pt x="944" y="81"/>
                  </a:lnTo>
                  <a:lnTo>
                    <a:pt x="1822" y="587"/>
                  </a:lnTo>
                  <a:lnTo>
                    <a:pt x="1822" y="734"/>
                  </a:lnTo>
                  <a:lnTo>
                    <a:pt x="1895" y="734"/>
                  </a:lnTo>
                  <a:lnTo>
                    <a:pt x="1895" y="546"/>
                  </a:lnTo>
                  <a:lnTo>
                    <a:pt x="948" y="0"/>
                  </a:lnTo>
                  <a:lnTo>
                    <a:pt x="0" y="546"/>
                  </a:lnTo>
                  <a:lnTo>
                    <a:pt x="0" y="734"/>
                  </a:lnTo>
                  <a:lnTo>
                    <a:pt x="66" y="73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5" name="Line 13"/>
          <p:cNvSpPr>
            <a:spLocks noChangeShapeType="1"/>
          </p:cNvSpPr>
          <p:nvPr/>
        </p:nvSpPr>
        <p:spPr bwMode="auto">
          <a:xfrm flipH="1" flipV="1">
            <a:off x="3267075" y="967264"/>
            <a:ext cx="1223963" cy="1223963"/>
          </a:xfrm>
          <a:prstGeom prst="line">
            <a:avLst/>
          </a:prstGeom>
          <a:noFill/>
          <a:ln w="20638" cap="flat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" name="Line 14"/>
          <p:cNvSpPr>
            <a:spLocks noChangeShapeType="1"/>
          </p:cNvSpPr>
          <p:nvPr/>
        </p:nvSpPr>
        <p:spPr bwMode="auto">
          <a:xfrm flipH="1" flipV="1">
            <a:off x="2976563" y="491014"/>
            <a:ext cx="869950" cy="868363"/>
          </a:xfrm>
          <a:prstGeom prst="line">
            <a:avLst/>
          </a:prstGeom>
          <a:noFill/>
          <a:ln w="20638" cap="flat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28" name="组合 27"/>
          <p:cNvGrpSpPr/>
          <p:nvPr/>
        </p:nvGrpSpPr>
        <p:grpSpPr>
          <a:xfrm>
            <a:off x="4478338" y="3976688"/>
            <a:ext cx="3238500" cy="1312863"/>
            <a:chOff x="4478338" y="3976688"/>
            <a:chExt cx="3238500" cy="1312863"/>
          </a:xfrm>
        </p:grpSpPr>
        <p:sp>
          <p:nvSpPr>
            <p:cNvPr id="10" name="Freeform 6"/>
            <p:cNvSpPr/>
            <p:nvPr/>
          </p:nvSpPr>
          <p:spPr bwMode="auto">
            <a:xfrm>
              <a:off x="4478338" y="3976688"/>
              <a:ext cx="3238500" cy="1312863"/>
            </a:xfrm>
            <a:custGeom>
              <a:avLst/>
              <a:gdLst>
                <a:gd name="T0" fmla="*/ 1020 w 2040"/>
                <a:gd name="T1" fmla="*/ 807 h 827"/>
                <a:gd name="T2" fmla="*/ 13 w 2040"/>
                <a:gd name="T3" fmla="*/ 226 h 827"/>
                <a:gd name="T4" fmla="*/ 13 w 2040"/>
                <a:gd name="T5" fmla="*/ 0 h 827"/>
                <a:gd name="T6" fmla="*/ 0 w 2040"/>
                <a:gd name="T7" fmla="*/ 0 h 827"/>
                <a:gd name="T8" fmla="*/ 0 w 2040"/>
                <a:gd name="T9" fmla="*/ 236 h 827"/>
                <a:gd name="T10" fmla="*/ 1020 w 2040"/>
                <a:gd name="T11" fmla="*/ 827 h 827"/>
                <a:gd name="T12" fmla="*/ 2040 w 2040"/>
                <a:gd name="T13" fmla="*/ 236 h 827"/>
                <a:gd name="T14" fmla="*/ 2040 w 2040"/>
                <a:gd name="T15" fmla="*/ 0 h 827"/>
                <a:gd name="T16" fmla="*/ 2026 w 2040"/>
                <a:gd name="T17" fmla="*/ 0 h 827"/>
                <a:gd name="T18" fmla="*/ 2026 w 2040"/>
                <a:gd name="T19" fmla="*/ 225 h 827"/>
                <a:gd name="T20" fmla="*/ 1020 w 2040"/>
                <a:gd name="T21" fmla="*/ 807 h 8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40" h="827">
                  <a:moveTo>
                    <a:pt x="1020" y="807"/>
                  </a:moveTo>
                  <a:lnTo>
                    <a:pt x="13" y="226"/>
                  </a:lnTo>
                  <a:lnTo>
                    <a:pt x="13" y="0"/>
                  </a:lnTo>
                  <a:lnTo>
                    <a:pt x="0" y="0"/>
                  </a:lnTo>
                  <a:lnTo>
                    <a:pt x="0" y="236"/>
                  </a:lnTo>
                  <a:lnTo>
                    <a:pt x="1020" y="827"/>
                  </a:lnTo>
                  <a:lnTo>
                    <a:pt x="2040" y="236"/>
                  </a:lnTo>
                  <a:lnTo>
                    <a:pt x="2040" y="0"/>
                  </a:lnTo>
                  <a:lnTo>
                    <a:pt x="2026" y="0"/>
                  </a:lnTo>
                  <a:lnTo>
                    <a:pt x="2026" y="225"/>
                  </a:lnTo>
                  <a:lnTo>
                    <a:pt x="1020" y="807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7"/>
            <p:cNvSpPr/>
            <p:nvPr/>
          </p:nvSpPr>
          <p:spPr bwMode="auto">
            <a:xfrm>
              <a:off x="4478338" y="3976688"/>
              <a:ext cx="3238500" cy="1312863"/>
            </a:xfrm>
            <a:custGeom>
              <a:avLst/>
              <a:gdLst>
                <a:gd name="T0" fmla="*/ 1020 w 2040"/>
                <a:gd name="T1" fmla="*/ 807 h 827"/>
                <a:gd name="T2" fmla="*/ 13 w 2040"/>
                <a:gd name="T3" fmla="*/ 226 h 827"/>
                <a:gd name="T4" fmla="*/ 13 w 2040"/>
                <a:gd name="T5" fmla="*/ 0 h 827"/>
                <a:gd name="T6" fmla="*/ 0 w 2040"/>
                <a:gd name="T7" fmla="*/ 0 h 827"/>
                <a:gd name="T8" fmla="*/ 0 w 2040"/>
                <a:gd name="T9" fmla="*/ 236 h 827"/>
                <a:gd name="T10" fmla="*/ 1020 w 2040"/>
                <a:gd name="T11" fmla="*/ 827 h 827"/>
                <a:gd name="T12" fmla="*/ 2040 w 2040"/>
                <a:gd name="T13" fmla="*/ 236 h 827"/>
                <a:gd name="T14" fmla="*/ 2040 w 2040"/>
                <a:gd name="T15" fmla="*/ 0 h 827"/>
                <a:gd name="T16" fmla="*/ 2026 w 2040"/>
                <a:gd name="T17" fmla="*/ 0 h 827"/>
                <a:gd name="T18" fmla="*/ 2026 w 2040"/>
                <a:gd name="T19" fmla="*/ 225 h 8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40" h="827">
                  <a:moveTo>
                    <a:pt x="1020" y="807"/>
                  </a:moveTo>
                  <a:lnTo>
                    <a:pt x="13" y="226"/>
                  </a:lnTo>
                  <a:lnTo>
                    <a:pt x="13" y="0"/>
                  </a:lnTo>
                  <a:lnTo>
                    <a:pt x="0" y="0"/>
                  </a:lnTo>
                  <a:lnTo>
                    <a:pt x="0" y="236"/>
                  </a:lnTo>
                  <a:lnTo>
                    <a:pt x="1020" y="827"/>
                  </a:lnTo>
                  <a:lnTo>
                    <a:pt x="2040" y="236"/>
                  </a:lnTo>
                  <a:lnTo>
                    <a:pt x="2040" y="0"/>
                  </a:lnTo>
                  <a:lnTo>
                    <a:pt x="2026" y="0"/>
                  </a:lnTo>
                  <a:lnTo>
                    <a:pt x="2026" y="22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8"/>
            <p:cNvSpPr/>
            <p:nvPr/>
          </p:nvSpPr>
          <p:spPr bwMode="auto">
            <a:xfrm>
              <a:off x="4592638" y="3976688"/>
              <a:ext cx="3008313" cy="1171575"/>
            </a:xfrm>
            <a:custGeom>
              <a:avLst/>
              <a:gdLst>
                <a:gd name="T0" fmla="*/ 1822 w 1895"/>
                <a:gd name="T1" fmla="*/ 0 h 738"/>
                <a:gd name="T2" fmla="*/ 1822 w 1895"/>
                <a:gd name="T3" fmla="*/ 150 h 738"/>
                <a:gd name="T4" fmla="*/ 944 w 1895"/>
                <a:gd name="T5" fmla="*/ 655 h 738"/>
                <a:gd name="T6" fmla="*/ 66 w 1895"/>
                <a:gd name="T7" fmla="*/ 150 h 738"/>
                <a:gd name="T8" fmla="*/ 66 w 1895"/>
                <a:gd name="T9" fmla="*/ 0 h 738"/>
                <a:gd name="T10" fmla="*/ 0 w 1895"/>
                <a:gd name="T11" fmla="*/ 0 h 738"/>
                <a:gd name="T12" fmla="*/ 0 w 1895"/>
                <a:gd name="T13" fmla="*/ 192 h 738"/>
                <a:gd name="T14" fmla="*/ 948 w 1895"/>
                <a:gd name="T15" fmla="*/ 738 h 738"/>
                <a:gd name="T16" fmla="*/ 1895 w 1895"/>
                <a:gd name="T17" fmla="*/ 192 h 738"/>
                <a:gd name="T18" fmla="*/ 1895 w 1895"/>
                <a:gd name="T19" fmla="*/ 0 h 738"/>
                <a:gd name="T20" fmla="*/ 1822 w 1895"/>
                <a:gd name="T21" fmla="*/ 0 h 7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95" h="738">
                  <a:moveTo>
                    <a:pt x="1822" y="0"/>
                  </a:moveTo>
                  <a:lnTo>
                    <a:pt x="1822" y="150"/>
                  </a:lnTo>
                  <a:lnTo>
                    <a:pt x="944" y="655"/>
                  </a:lnTo>
                  <a:lnTo>
                    <a:pt x="66" y="150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948" y="738"/>
                  </a:lnTo>
                  <a:lnTo>
                    <a:pt x="1895" y="192"/>
                  </a:lnTo>
                  <a:lnTo>
                    <a:pt x="1895" y="0"/>
                  </a:lnTo>
                  <a:lnTo>
                    <a:pt x="1822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7" name="Line 15"/>
          <p:cNvSpPr>
            <a:spLocks noChangeShapeType="1"/>
          </p:cNvSpPr>
          <p:nvPr/>
        </p:nvSpPr>
        <p:spPr bwMode="auto">
          <a:xfrm>
            <a:off x="7702550" y="4335463"/>
            <a:ext cx="1227138" cy="1223963"/>
          </a:xfrm>
          <a:prstGeom prst="line">
            <a:avLst/>
          </a:prstGeom>
          <a:noFill/>
          <a:ln w="20638" cap="flat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" name="Line 16"/>
          <p:cNvSpPr>
            <a:spLocks noChangeShapeType="1"/>
          </p:cNvSpPr>
          <p:nvPr/>
        </p:nvSpPr>
        <p:spPr bwMode="auto">
          <a:xfrm>
            <a:off x="8347075" y="5168901"/>
            <a:ext cx="868363" cy="866775"/>
          </a:xfrm>
          <a:prstGeom prst="line">
            <a:avLst/>
          </a:prstGeom>
          <a:noFill/>
          <a:ln w="20638" cap="flat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" name="副标题 4"/>
          <p:cNvSpPr txBox="1"/>
          <p:nvPr/>
        </p:nvSpPr>
        <p:spPr>
          <a:xfrm>
            <a:off x="5198110" y="4335780"/>
            <a:ext cx="1799590" cy="35877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None/>
              <a:defRPr sz="1400" b="0" i="0" kern="120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800" b="0" i="0" kern="120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800" b="0" i="0" kern="120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800" b="0" i="0" kern="120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800" b="0" i="0" kern="120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学生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：郑文彬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标题 1"/>
          <p:cNvSpPr txBox="1"/>
          <p:nvPr/>
        </p:nvSpPr>
        <p:spPr bwMode="auto">
          <a:xfrm>
            <a:off x="1635284" y="2577362"/>
            <a:ext cx="8956212" cy="753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8001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257300" indent="-342900">
              <a:spcBef>
                <a:spcPct val="20000"/>
              </a:spcBef>
              <a:buFont typeface="Arial" panose="020B0604020202020204" pitchFamily="34" charset="0"/>
              <a:buChar char="•"/>
              <a:defRPr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57350" indent="-285750">
              <a:spcBef>
                <a:spcPct val="20000"/>
              </a:spcBef>
              <a:buFont typeface="Arial" panose="020B0604020202020204" pitchFamily="34" charset="0"/>
              <a:buChar char="•"/>
              <a:defRPr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114550" indent="-285750">
              <a:spcBef>
                <a:spcPct val="20000"/>
              </a:spcBef>
              <a:buFont typeface="Arial" panose="020B0604020202020204" pitchFamily="34" charset="0"/>
              <a:buChar char="•"/>
              <a:defRPr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71750" indent="-2857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3028950" indent="-2857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86150" indent="-2857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943350" indent="-2857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5800" dirty="0">
                <a:solidFill>
                  <a:schemeClr val="tx1"/>
                </a:solidFill>
                <a:latin typeface="冬青黑体简体中文 W3" pitchFamily="34" charset="-122"/>
                <a:ea typeface="冬青黑体简体中文 W3" pitchFamily="34" charset="-122"/>
                <a:sym typeface="+mn-ea"/>
              </a:rPr>
              <a:t>毕业设计</a:t>
            </a:r>
            <a:r>
              <a:rPr lang="zh-CN" altLang="en-US" sz="5800" dirty="0">
                <a:solidFill>
                  <a:schemeClr val="tx1"/>
                </a:solidFill>
                <a:latin typeface="冬青黑体简体中文 W3" pitchFamily="34" charset="-122"/>
                <a:ea typeface="冬青黑体简体中文 W3" pitchFamily="34" charset="-122"/>
                <a:sym typeface="+mn-ea"/>
              </a:rPr>
              <a:t>开题报告</a:t>
            </a:r>
            <a:endParaRPr lang="zh-CN" altLang="en-US" sz="5800" dirty="0">
              <a:solidFill>
                <a:schemeClr val="tx1"/>
              </a:solidFill>
              <a:latin typeface="冬青黑体简体中文 W3" pitchFamily="34" charset="-122"/>
              <a:ea typeface="冬青黑体简体中文 W3" pitchFamily="34" charset="-122"/>
              <a:sym typeface="+mn-ea"/>
            </a:endParaRPr>
          </a:p>
        </p:txBody>
      </p:sp>
      <p:sp>
        <p:nvSpPr>
          <p:cNvPr id="31" name="文本框 11"/>
          <p:cNvSpPr>
            <a:spLocks noChangeArrowheads="1"/>
          </p:cNvSpPr>
          <p:nvPr/>
        </p:nvSpPr>
        <p:spPr bwMode="auto">
          <a:xfrm>
            <a:off x="2677403" y="3367267"/>
            <a:ext cx="6871973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600" baseline="-25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基于树莓派的</a:t>
            </a:r>
            <a:r>
              <a:rPr lang="en-US" altLang="zh-CN" sz="3600" baseline="-25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“DIY</a:t>
            </a:r>
            <a:r>
              <a:rPr lang="zh-CN" altLang="en-US" sz="3600" baseline="-25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气象站</a:t>
            </a:r>
            <a:r>
              <a:rPr lang="en-US" altLang="zh-CN" sz="3600" baseline="-25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en-US" altLang="zh-CN" sz="1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4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副标题 4"/>
          <p:cNvSpPr txBox="1"/>
          <p:nvPr/>
        </p:nvSpPr>
        <p:spPr>
          <a:xfrm>
            <a:off x="5196205" y="3977005"/>
            <a:ext cx="1799590" cy="35877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None/>
              <a:defRPr sz="1400" b="0" i="0" kern="120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800" b="0" i="0" kern="120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800" b="0" i="0" kern="120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800" b="0" i="0" kern="120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800" b="0" i="0" kern="120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导师：夏海霞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randomBar dir="vert"/>
      </p:transition>
    </mc:Choice>
    <mc:Fallback>
      <p:transition spd="slow">
        <p:randomBar dir="vert"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withEffect" p14:presetBounceEnd="4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2000">
                                          <p:cBhvr additive="base">
                                            <p:cTn id="7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2000">
                                          <p:cBhvr additive="base">
                                            <p:cTn id="8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nodeType="withEffect" p14:presetBounceEnd="4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2000">
                                          <p:cBhvr additive="base">
                                            <p:cTn id="11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2000">
                                          <p:cBhvr additive="base">
                                            <p:cTn id="12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49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49" presetClass="entr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5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7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9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32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2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5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" presetID="2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8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1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2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5" grpId="0" animBg="1"/>
          <p:bldP spid="16" grpId="0" animBg="1"/>
          <p:bldP spid="17" grpId="0" animBg="1"/>
          <p:bldP spid="18" grpId="0" animBg="1"/>
          <p:bldP spid="27" grpId="0"/>
          <p:bldP spid="31" grpId="0"/>
          <p:bldP spid="2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49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49" presetClass="entr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5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7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9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32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2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5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" presetID="2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8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1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2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5" grpId="0" animBg="1"/>
          <p:bldP spid="16" grpId="0" animBg="1"/>
          <p:bldP spid="17" grpId="0" animBg="1"/>
          <p:bldP spid="18" grpId="0" animBg="1"/>
          <p:bldP spid="27" grpId="0"/>
          <p:bldP spid="31" grpId="0"/>
          <p:bldP spid="2" grpId="0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-46990" y="-14986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3"/>
          <p:cNvGrpSpPr/>
          <p:nvPr/>
        </p:nvGrpSpPr>
        <p:grpSpPr bwMode="auto">
          <a:xfrm>
            <a:off x="1694421" y="1508787"/>
            <a:ext cx="8930799" cy="3011863"/>
            <a:chOff x="0" y="0"/>
            <a:chExt cx="8388350" cy="2828925"/>
          </a:xfrm>
        </p:grpSpPr>
        <p:sp>
          <p:nvSpPr>
            <p:cNvPr id="3" name="矩形 4"/>
            <p:cNvSpPr>
              <a:spLocks noChangeArrowheads="1"/>
            </p:cNvSpPr>
            <p:nvPr/>
          </p:nvSpPr>
          <p:spPr bwMode="auto">
            <a:xfrm>
              <a:off x="2043112" y="0"/>
              <a:ext cx="2071688" cy="2828925"/>
            </a:xfrm>
            <a:custGeom>
              <a:avLst/>
              <a:gdLst>
                <a:gd name="T0" fmla="*/ 0 w 2071340"/>
                <a:gd name="T1" fmla="*/ 0 h 2828404"/>
                <a:gd name="T2" fmla="*/ 2071340 w 2071340"/>
                <a:gd name="T3" fmla="*/ 2828404 h 2828404"/>
              </a:gdLst>
              <a:ahLst/>
              <a:cxnLst/>
              <a:rect l="T0" t="T1" r="T2" b="T3"/>
              <a:pathLst>
                <a:path w="2071340" h="2828404">
                  <a:moveTo>
                    <a:pt x="0" y="0"/>
                  </a:moveTo>
                  <a:lnTo>
                    <a:pt x="2071340" y="0"/>
                  </a:lnTo>
                  <a:lnTo>
                    <a:pt x="2071340" y="902778"/>
                  </a:lnTo>
                  <a:cubicBezTo>
                    <a:pt x="1815192" y="931760"/>
                    <a:pt x="1617104" y="1149848"/>
                    <a:pt x="1617104" y="1414202"/>
                  </a:cubicBezTo>
                  <a:cubicBezTo>
                    <a:pt x="1617104" y="1678556"/>
                    <a:pt x="1815192" y="1896645"/>
                    <a:pt x="2071340" y="1925626"/>
                  </a:cubicBezTo>
                  <a:lnTo>
                    <a:pt x="2071340" y="2828404"/>
                  </a:lnTo>
                  <a:lnTo>
                    <a:pt x="0" y="2828404"/>
                  </a:lnTo>
                  <a:lnTo>
                    <a:pt x="0" y="1925626"/>
                  </a:lnTo>
                  <a:cubicBezTo>
                    <a:pt x="256148" y="1896644"/>
                    <a:pt x="454235" y="1678556"/>
                    <a:pt x="454235" y="1414202"/>
                  </a:cubicBezTo>
                  <a:cubicBezTo>
                    <a:pt x="454235" y="1149849"/>
                    <a:pt x="256148" y="931760"/>
                    <a:pt x="0" y="902779"/>
                  </a:cubicBezTo>
                  <a:close/>
                </a:path>
              </a:pathLst>
            </a:custGeom>
            <a:noFill/>
            <a:ln w="19050" cap="flat" cmpd="sng">
              <a:solidFill>
                <a:srgbClr val="3F3F3F"/>
              </a:solidFill>
              <a:bevel/>
            </a:ln>
          </p:spPr>
          <p:txBody>
            <a:bodyPr lIns="600000" rIns="600000" anchor="ctr"/>
            <a:lstStyle/>
            <a:p>
              <a:pPr algn="ctr">
                <a:lnSpc>
                  <a:spcPct val="150000"/>
                </a:lnSpc>
              </a:pPr>
              <a:r>
                <a:rPr lang="zh-CN" altLang="en-US" sz="1335">
                  <a:solidFill>
                    <a:schemeClr val="tx2"/>
                  </a:solidFill>
                  <a:latin typeface="+mn-ea"/>
                  <a:cs typeface="+mn-ea"/>
                </a:rPr>
                <a:t>基于树莓派进行数据基本</a:t>
              </a:r>
              <a:r>
                <a:rPr lang="zh-CN" altLang="en-US" sz="1335">
                  <a:solidFill>
                    <a:schemeClr val="tx2"/>
                  </a:solidFill>
                  <a:latin typeface="+mn-ea"/>
                  <a:cs typeface="+mn-ea"/>
                </a:rPr>
                <a:t>处理与分析</a:t>
              </a:r>
              <a:endParaRPr lang="zh-CN" altLang="en-US" sz="1335">
                <a:solidFill>
                  <a:schemeClr val="tx2"/>
                </a:solidFill>
                <a:latin typeface="+mn-ea"/>
                <a:cs typeface="+mn-ea"/>
              </a:endParaRPr>
            </a:p>
          </p:txBody>
        </p:sp>
        <p:sp>
          <p:nvSpPr>
            <p:cNvPr id="4" name="矩形 5"/>
            <p:cNvSpPr>
              <a:spLocks noChangeArrowheads="1"/>
            </p:cNvSpPr>
            <p:nvPr/>
          </p:nvSpPr>
          <p:spPr bwMode="auto">
            <a:xfrm>
              <a:off x="4241800" y="0"/>
              <a:ext cx="2055812" cy="2828925"/>
            </a:xfrm>
            <a:custGeom>
              <a:avLst/>
              <a:gdLst>
                <a:gd name="T0" fmla="*/ 0 w 2055564"/>
                <a:gd name="T1" fmla="*/ 0 h 2828404"/>
                <a:gd name="T2" fmla="*/ 2055564 w 2055564"/>
                <a:gd name="T3" fmla="*/ 2828404 h 2828404"/>
              </a:gdLst>
              <a:ahLst/>
              <a:cxnLst/>
              <a:rect l="T0" t="T1" r="T2" b="T3"/>
              <a:pathLst>
                <a:path w="2055564" h="2828404">
                  <a:moveTo>
                    <a:pt x="0" y="0"/>
                  </a:moveTo>
                  <a:lnTo>
                    <a:pt x="2055564" y="0"/>
                  </a:lnTo>
                  <a:lnTo>
                    <a:pt x="2055564" y="902778"/>
                  </a:lnTo>
                  <a:cubicBezTo>
                    <a:pt x="1799416" y="931760"/>
                    <a:pt x="1601328" y="1149848"/>
                    <a:pt x="1601328" y="1414202"/>
                  </a:cubicBezTo>
                  <a:cubicBezTo>
                    <a:pt x="1601328" y="1678556"/>
                    <a:pt x="1799416" y="1896645"/>
                    <a:pt x="2055564" y="1925626"/>
                  </a:cubicBezTo>
                  <a:lnTo>
                    <a:pt x="2055564" y="2828404"/>
                  </a:lnTo>
                  <a:lnTo>
                    <a:pt x="0" y="2828404"/>
                  </a:lnTo>
                  <a:lnTo>
                    <a:pt x="0" y="1925626"/>
                  </a:lnTo>
                  <a:cubicBezTo>
                    <a:pt x="256148" y="1896644"/>
                    <a:pt x="454235" y="1678556"/>
                    <a:pt x="454235" y="1414202"/>
                  </a:cubicBezTo>
                  <a:cubicBezTo>
                    <a:pt x="454235" y="1149849"/>
                    <a:pt x="256148" y="931760"/>
                    <a:pt x="0" y="902779"/>
                  </a:cubicBezTo>
                  <a:close/>
                </a:path>
              </a:pathLst>
            </a:custGeom>
            <a:noFill/>
            <a:ln w="19050" cap="flat" cmpd="sng">
              <a:solidFill>
                <a:srgbClr val="3F3F3F"/>
              </a:solidFill>
              <a:bevel/>
            </a:ln>
          </p:spPr>
          <p:txBody>
            <a:bodyPr lIns="600000" rIns="600000" anchor="ctr"/>
            <a:lstStyle/>
            <a:p>
              <a:pPr algn="ctr">
                <a:lnSpc>
                  <a:spcPct val="150000"/>
                </a:lnSpc>
              </a:pPr>
              <a:r>
                <a:rPr lang="zh-CN" altLang="en-US" sz="1335">
                  <a:solidFill>
                    <a:schemeClr val="tx2"/>
                  </a:solidFill>
                  <a:latin typeface="+mn-ea"/>
                  <a:cs typeface="+mn-ea"/>
                  <a:sym typeface="微软雅黑" panose="020B0503020204020204" pitchFamily="34" charset="-122"/>
                </a:rPr>
                <a:t>基于云平台对数据进行存储与与进一步处理和分析</a:t>
              </a:r>
              <a:endParaRPr lang="zh-CN" altLang="en-US" sz="1335">
                <a:solidFill>
                  <a:schemeClr val="tx2"/>
                </a:solidFill>
                <a:latin typeface="+mn-ea"/>
                <a:cs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5" name="矩形 6"/>
            <p:cNvSpPr>
              <a:spLocks noChangeArrowheads="1"/>
            </p:cNvSpPr>
            <p:nvPr/>
          </p:nvSpPr>
          <p:spPr bwMode="auto">
            <a:xfrm>
              <a:off x="6424612" y="0"/>
              <a:ext cx="1963738" cy="2828925"/>
            </a:xfrm>
            <a:custGeom>
              <a:avLst/>
              <a:gdLst>
                <a:gd name="T0" fmla="*/ 0 w 1963712"/>
                <a:gd name="T1" fmla="*/ 0 h 2828404"/>
                <a:gd name="T2" fmla="*/ 1963712 w 1963712"/>
                <a:gd name="T3" fmla="*/ 2828404 h 2828404"/>
              </a:gdLst>
              <a:ahLst/>
              <a:cxnLst/>
              <a:rect l="T0" t="T1" r="T2" b="T3"/>
              <a:pathLst>
                <a:path w="1963712" h="2828404">
                  <a:moveTo>
                    <a:pt x="0" y="0"/>
                  </a:moveTo>
                  <a:lnTo>
                    <a:pt x="1963712" y="0"/>
                  </a:lnTo>
                  <a:lnTo>
                    <a:pt x="1963712" y="2828404"/>
                  </a:lnTo>
                  <a:lnTo>
                    <a:pt x="0" y="2828404"/>
                  </a:lnTo>
                  <a:lnTo>
                    <a:pt x="0" y="1925626"/>
                  </a:lnTo>
                  <a:cubicBezTo>
                    <a:pt x="256149" y="1896645"/>
                    <a:pt x="454236" y="1678556"/>
                    <a:pt x="454236" y="1414202"/>
                  </a:cubicBezTo>
                  <a:cubicBezTo>
                    <a:pt x="454236" y="1149848"/>
                    <a:pt x="256149" y="931760"/>
                    <a:pt x="0" y="902778"/>
                  </a:cubicBezTo>
                  <a:close/>
                </a:path>
              </a:pathLst>
            </a:custGeom>
            <a:noFill/>
            <a:ln w="19050" cap="flat" cmpd="sng">
              <a:solidFill>
                <a:srgbClr val="3F3F3F"/>
              </a:solidFill>
              <a:bevel/>
            </a:ln>
          </p:spPr>
          <p:txBody>
            <a:bodyPr lIns="720000" rIns="240000" anchor="ctr"/>
            <a:lstStyle/>
            <a:p>
              <a:pPr algn="r">
                <a:lnSpc>
                  <a:spcPct val="150000"/>
                </a:lnSpc>
              </a:pPr>
              <a:r>
                <a:rPr lang="zh-CN" altLang="en-US" sz="1335" dirty="0">
                  <a:solidFill>
                    <a:schemeClr val="tx2"/>
                  </a:solidFill>
                  <a:latin typeface="+mn-ea"/>
                  <a:cs typeface="+mn-ea"/>
                  <a:sym typeface="微软雅黑" panose="020B0503020204020204" pitchFamily="34" charset="-122"/>
                </a:rPr>
                <a:t>提供基于网页的数据可视化</a:t>
              </a:r>
              <a:endParaRPr lang="zh-CN" altLang="en-US" sz="1335" dirty="0">
                <a:solidFill>
                  <a:schemeClr val="tx2"/>
                </a:solidFill>
                <a:latin typeface="+mn-ea"/>
                <a:cs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6" name="椭圆 7"/>
            <p:cNvSpPr>
              <a:spLocks noChangeArrowheads="1"/>
            </p:cNvSpPr>
            <p:nvPr/>
          </p:nvSpPr>
          <p:spPr bwMode="auto">
            <a:xfrm>
              <a:off x="1576387" y="1011238"/>
              <a:ext cx="806450" cy="806450"/>
            </a:xfrm>
            <a:prstGeom prst="ellipse">
              <a:avLst/>
            </a:prstGeom>
            <a:noFill/>
            <a:ln w="25400" cap="flat" cmpd="sng">
              <a:solidFill>
                <a:srgbClr val="3F3F3F"/>
              </a:solidFill>
              <a:bevel/>
            </a:ln>
          </p:spPr>
          <p:txBody>
            <a:bodyPr lIns="0" tIns="0" rIns="0" bIns="0" anchor="ctr"/>
            <a:lstStyle/>
            <a:p>
              <a:pPr algn="ctr">
                <a:lnSpc>
                  <a:spcPct val="120000"/>
                </a:lnSpc>
              </a:pPr>
              <a:r>
                <a:rPr lang="zh-CN" altLang="en-US" sz="1400" dirty="0">
                  <a:solidFill>
                    <a:schemeClr val="tx2"/>
                  </a:solidFill>
                  <a:latin typeface="+mn-ea"/>
                  <a:cs typeface="+mn-ea"/>
                </a:rPr>
                <a:t>数据</a:t>
              </a:r>
              <a:endParaRPr lang="zh-CN" altLang="en-US" sz="1400" dirty="0">
                <a:solidFill>
                  <a:schemeClr val="tx2"/>
                </a:solidFill>
                <a:latin typeface="+mn-ea"/>
                <a:cs typeface="+mn-ea"/>
              </a:endParaRPr>
            </a:p>
            <a:p>
              <a:pPr algn="ctr">
                <a:lnSpc>
                  <a:spcPct val="120000"/>
                </a:lnSpc>
              </a:pPr>
              <a:r>
                <a:rPr lang="zh-CN" altLang="en-US" sz="1400" dirty="0">
                  <a:solidFill>
                    <a:schemeClr val="tx2"/>
                  </a:solidFill>
                  <a:latin typeface="+mn-ea"/>
                  <a:cs typeface="+mn-ea"/>
                </a:rPr>
                <a:t>读取</a:t>
              </a:r>
              <a:endParaRPr lang="zh-CN" altLang="en-US" sz="1400" dirty="0">
                <a:solidFill>
                  <a:schemeClr val="tx2"/>
                </a:solidFill>
                <a:latin typeface="+mn-ea"/>
                <a:cs typeface="+mn-ea"/>
              </a:endParaRPr>
            </a:p>
          </p:txBody>
        </p:sp>
        <p:sp>
          <p:nvSpPr>
            <p:cNvPr id="7" name="椭圆 8"/>
            <p:cNvSpPr>
              <a:spLocks noChangeArrowheads="1"/>
            </p:cNvSpPr>
            <p:nvPr/>
          </p:nvSpPr>
          <p:spPr bwMode="auto">
            <a:xfrm>
              <a:off x="3775075" y="1011238"/>
              <a:ext cx="806450" cy="806450"/>
            </a:xfrm>
            <a:prstGeom prst="ellipse">
              <a:avLst/>
            </a:prstGeom>
            <a:noFill/>
            <a:ln w="25400" cap="flat" cmpd="sng">
              <a:solidFill>
                <a:srgbClr val="3F3F3F"/>
              </a:solidFill>
              <a:bevel/>
            </a:ln>
          </p:spPr>
          <p:txBody>
            <a:bodyPr lIns="0" tIns="0" rIns="0" bIns="0" anchor="ctr"/>
            <a:lstStyle/>
            <a:p>
              <a:pPr algn="ctr">
                <a:lnSpc>
                  <a:spcPct val="120000"/>
                </a:lnSpc>
              </a:pPr>
              <a:r>
                <a:rPr lang="zh-CN" altLang="en-US" sz="1400">
                  <a:solidFill>
                    <a:schemeClr val="tx2"/>
                  </a:solidFill>
                  <a:latin typeface="+mn-ea"/>
                  <a:cs typeface="+mn-ea"/>
                </a:rPr>
                <a:t>数据</a:t>
              </a:r>
              <a:endParaRPr lang="zh-CN" altLang="en-US" sz="1400">
                <a:solidFill>
                  <a:schemeClr val="tx2"/>
                </a:solidFill>
                <a:latin typeface="+mn-ea"/>
                <a:cs typeface="+mn-ea"/>
              </a:endParaRPr>
            </a:p>
            <a:p>
              <a:pPr algn="ctr">
                <a:lnSpc>
                  <a:spcPct val="120000"/>
                </a:lnSpc>
              </a:pPr>
              <a:r>
                <a:rPr lang="zh-CN" altLang="en-US" sz="1400">
                  <a:solidFill>
                    <a:schemeClr val="tx2"/>
                  </a:solidFill>
                  <a:latin typeface="+mn-ea"/>
                  <a:cs typeface="+mn-ea"/>
                </a:rPr>
                <a:t>传输</a:t>
              </a:r>
              <a:endParaRPr lang="zh-CN" altLang="en-US" sz="1400">
                <a:solidFill>
                  <a:schemeClr val="tx2"/>
                </a:solidFill>
                <a:latin typeface="+mn-ea"/>
                <a:cs typeface="+mn-ea"/>
              </a:endParaRPr>
            </a:p>
          </p:txBody>
        </p:sp>
        <p:sp>
          <p:nvSpPr>
            <p:cNvPr id="8" name="椭圆 9"/>
            <p:cNvSpPr>
              <a:spLocks noChangeArrowheads="1"/>
            </p:cNvSpPr>
            <p:nvPr/>
          </p:nvSpPr>
          <p:spPr bwMode="auto">
            <a:xfrm>
              <a:off x="5957887" y="1011238"/>
              <a:ext cx="806450" cy="806450"/>
            </a:xfrm>
            <a:prstGeom prst="ellipse">
              <a:avLst/>
            </a:prstGeom>
            <a:noFill/>
            <a:ln w="19050" cap="flat" cmpd="sng">
              <a:solidFill>
                <a:srgbClr val="3F3F3F"/>
              </a:solidFill>
              <a:bevel/>
            </a:ln>
          </p:spPr>
          <p:txBody>
            <a:bodyPr lIns="0" tIns="0" rIns="0" bIns="0" anchor="ctr"/>
            <a:lstStyle/>
            <a:p>
              <a:pPr algn="ctr">
                <a:lnSpc>
                  <a:spcPct val="120000"/>
                </a:lnSpc>
              </a:pPr>
              <a:r>
                <a:rPr lang="zh-CN" altLang="en-US" sz="1335">
                  <a:solidFill>
                    <a:schemeClr val="tx2"/>
                  </a:solidFill>
                  <a:latin typeface="+mn-ea"/>
                  <a:cs typeface="+mn-ea"/>
                </a:rPr>
                <a:t>数据</a:t>
              </a:r>
              <a:endParaRPr lang="zh-CN" altLang="en-US" sz="1335">
                <a:solidFill>
                  <a:schemeClr val="tx2"/>
                </a:solidFill>
                <a:latin typeface="+mn-ea"/>
                <a:cs typeface="+mn-ea"/>
              </a:endParaRPr>
            </a:p>
            <a:p>
              <a:pPr algn="ctr">
                <a:lnSpc>
                  <a:spcPct val="120000"/>
                </a:lnSpc>
              </a:pPr>
              <a:r>
                <a:rPr lang="zh-CN" altLang="en-US" sz="1335">
                  <a:solidFill>
                    <a:schemeClr val="tx2"/>
                  </a:solidFill>
                  <a:latin typeface="+mn-ea"/>
                  <a:cs typeface="+mn-ea"/>
                </a:rPr>
                <a:t>可视化</a:t>
              </a:r>
              <a:endParaRPr lang="zh-CN" altLang="en-US" sz="1335">
                <a:solidFill>
                  <a:schemeClr val="tx2"/>
                </a:solidFill>
                <a:latin typeface="+mn-ea"/>
                <a:cs typeface="+mn-ea"/>
              </a:endParaRPr>
            </a:p>
          </p:txBody>
        </p:sp>
        <p:sp>
          <p:nvSpPr>
            <p:cNvPr id="9" name="矩形 3"/>
            <p:cNvSpPr>
              <a:spLocks noChangeArrowheads="1"/>
            </p:cNvSpPr>
            <p:nvPr/>
          </p:nvSpPr>
          <p:spPr bwMode="auto">
            <a:xfrm>
              <a:off x="0" y="0"/>
              <a:ext cx="1916112" cy="2828925"/>
            </a:xfrm>
            <a:custGeom>
              <a:avLst/>
              <a:gdLst>
                <a:gd name="T0" fmla="*/ 0 w 1915864"/>
                <a:gd name="T1" fmla="*/ 0 h 2828404"/>
                <a:gd name="T2" fmla="*/ 1915864 w 1915864"/>
                <a:gd name="T3" fmla="*/ 2828404 h 2828404"/>
              </a:gdLst>
              <a:ahLst/>
              <a:cxnLst/>
              <a:rect l="T0" t="T1" r="T2" b="T3"/>
              <a:pathLst>
                <a:path w="1915864" h="2828404">
                  <a:moveTo>
                    <a:pt x="0" y="0"/>
                  </a:moveTo>
                  <a:lnTo>
                    <a:pt x="1915864" y="0"/>
                  </a:lnTo>
                  <a:lnTo>
                    <a:pt x="1915864" y="902778"/>
                  </a:lnTo>
                  <a:cubicBezTo>
                    <a:pt x="1659716" y="931760"/>
                    <a:pt x="1461628" y="1149848"/>
                    <a:pt x="1461628" y="1414202"/>
                  </a:cubicBezTo>
                  <a:cubicBezTo>
                    <a:pt x="1461628" y="1678556"/>
                    <a:pt x="1659716" y="1896645"/>
                    <a:pt x="1915864" y="1925626"/>
                  </a:cubicBezTo>
                  <a:lnTo>
                    <a:pt x="1915864" y="2828404"/>
                  </a:lnTo>
                  <a:lnTo>
                    <a:pt x="0" y="2828404"/>
                  </a:lnTo>
                  <a:close/>
                </a:path>
              </a:pathLst>
            </a:custGeom>
            <a:noFill/>
            <a:ln w="19050" cap="flat" cmpd="sng">
              <a:solidFill>
                <a:srgbClr val="3F3F3F"/>
              </a:solidFill>
              <a:bevel/>
            </a:ln>
          </p:spPr>
          <p:txBody>
            <a:bodyPr lIns="240000" rIns="600000" anchor="ctr"/>
            <a:lstStyle/>
            <a:p>
              <a:pPr>
                <a:lnSpc>
                  <a:spcPct val="150000"/>
                </a:lnSpc>
              </a:pPr>
              <a:r>
                <a:rPr lang="zh-CN" altLang="en-US" sz="1335" dirty="0">
                  <a:solidFill>
                    <a:schemeClr val="tx2"/>
                  </a:solidFill>
                  <a:latin typeface="+mn-ea"/>
                  <a:cs typeface="+mn-ea"/>
                  <a:sym typeface="微软雅黑" panose="020B0503020204020204" pitchFamily="34" charset="-122"/>
                </a:rPr>
                <a:t>风速传感器</a:t>
              </a:r>
              <a:endParaRPr lang="zh-CN" altLang="en-US" sz="1335" dirty="0">
                <a:solidFill>
                  <a:schemeClr val="tx2"/>
                </a:solidFill>
                <a:latin typeface="+mn-ea"/>
                <a:cs typeface="+mn-ea"/>
                <a:sym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335" dirty="0">
                  <a:solidFill>
                    <a:schemeClr val="tx2"/>
                  </a:solidFill>
                  <a:latin typeface="+mn-ea"/>
                  <a:cs typeface="+mn-ea"/>
                  <a:sym typeface="微软雅黑" panose="020B0503020204020204" pitchFamily="34" charset="-122"/>
                </a:rPr>
                <a:t>温度传感器</a:t>
              </a:r>
              <a:endParaRPr lang="zh-CN" altLang="en-US" sz="1335" dirty="0">
                <a:solidFill>
                  <a:schemeClr val="tx2"/>
                </a:solidFill>
                <a:latin typeface="+mn-ea"/>
                <a:cs typeface="+mn-ea"/>
                <a:sym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335" dirty="0">
                  <a:solidFill>
                    <a:schemeClr val="tx2"/>
                  </a:solidFill>
                  <a:latin typeface="+mn-ea"/>
                  <a:cs typeface="+mn-ea"/>
                  <a:sym typeface="微软雅黑" panose="020B0503020204020204" pitchFamily="34" charset="-122"/>
                </a:rPr>
                <a:t>湿度传感器</a:t>
              </a:r>
              <a:endParaRPr lang="zh-CN" altLang="en-US" sz="1335" dirty="0">
                <a:solidFill>
                  <a:schemeClr val="tx2"/>
                </a:solidFill>
                <a:latin typeface="+mn-ea"/>
                <a:cs typeface="+mn-ea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568443" y="319365"/>
            <a:ext cx="1367516" cy="420370"/>
            <a:chOff x="568442" y="319364"/>
            <a:chExt cx="1367517" cy="420371"/>
          </a:xfrm>
        </p:grpSpPr>
        <p:sp>
          <p:nvSpPr>
            <p:cNvPr id="20" name="文本框 23"/>
            <p:cNvSpPr txBox="1"/>
            <p:nvPr/>
          </p:nvSpPr>
          <p:spPr>
            <a:xfrm>
              <a:off x="665958" y="319364"/>
              <a:ext cx="1270001" cy="4203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135" dirty="0">
                  <a:solidFill>
                    <a:schemeClr val="bg2"/>
                  </a:solidFill>
                  <a:latin typeface="+mn-ea"/>
                  <a:cs typeface="+mn-ea"/>
                </a:rPr>
                <a:t>研究思路</a:t>
              </a:r>
              <a:endParaRPr lang="zh-CN" altLang="en-US" sz="2135" dirty="0">
                <a:solidFill>
                  <a:schemeClr val="bg2"/>
                </a:solidFill>
                <a:latin typeface="+mn-ea"/>
                <a:cs typeface="+mn-ea"/>
              </a:endParaRPr>
            </a:p>
          </p:txBody>
        </p:sp>
        <p:sp>
          <p:nvSpPr>
            <p:cNvPr id="21" name="等腰三角形 20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prstClr val="white"/>
                </a:solidFill>
                <a:latin typeface="微软雅黑" panose="020B0503020204020204" pitchFamily="34" charset="-122"/>
                <a:cs typeface="+mn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Group 29"/>
          <p:cNvGrpSpPr/>
          <p:nvPr/>
        </p:nvGrpSpPr>
        <p:grpSpPr bwMode="auto">
          <a:xfrm>
            <a:off x="3407833" y="2743234"/>
            <a:ext cx="7681384" cy="3353817"/>
            <a:chOff x="1519" y="1661"/>
            <a:chExt cx="3629" cy="1633"/>
          </a:xfrm>
        </p:grpSpPr>
        <p:sp>
          <p:nvSpPr>
            <p:cNvPr id="15" name="Freeform 30"/>
            <p:cNvSpPr/>
            <p:nvPr/>
          </p:nvSpPr>
          <p:spPr bwMode="auto">
            <a:xfrm>
              <a:off x="2245" y="2886"/>
              <a:ext cx="726" cy="408"/>
            </a:xfrm>
            <a:custGeom>
              <a:avLst/>
              <a:gdLst>
                <a:gd name="T0" fmla="*/ 0 w 726"/>
                <a:gd name="T1" fmla="*/ 408 h 408"/>
                <a:gd name="T2" fmla="*/ 0 w 726"/>
                <a:gd name="T3" fmla="*/ 0 h 408"/>
                <a:gd name="T4" fmla="*/ 726 w 726"/>
                <a:gd name="T5" fmla="*/ 0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26" h="408">
                  <a:moveTo>
                    <a:pt x="0" y="408"/>
                  </a:moveTo>
                  <a:lnTo>
                    <a:pt x="0" y="0"/>
                  </a:lnTo>
                  <a:lnTo>
                    <a:pt x="726" y="0"/>
                  </a:lnTo>
                </a:path>
              </a:pathLst>
            </a:custGeom>
            <a:noFill/>
            <a:ln w="25400" cap="flat" cmpd="sng">
              <a:solidFill>
                <a:srgbClr val="3F3F3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00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>
                <a:solidFill>
                  <a:schemeClr val="tx2"/>
                </a:solidFill>
                <a:cs typeface="+mn-ea"/>
              </a:endParaRPr>
            </a:p>
          </p:txBody>
        </p:sp>
        <p:sp>
          <p:nvSpPr>
            <p:cNvPr id="16" name="Freeform 31"/>
            <p:cNvSpPr/>
            <p:nvPr/>
          </p:nvSpPr>
          <p:spPr bwMode="auto">
            <a:xfrm>
              <a:off x="2970" y="2477"/>
              <a:ext cx="726" cy="408"/>
            </a:xfrm>
            <a:custGeom>
              <a:avLst/>
              <a:gdLst>
                <a:gd name="T0" fmla="*/ 0 w 726"/>
                <a:gd name="T1" fmla="*/ 408 h 408"/>
                <a:gd name="T2" fmla="*/ 0 w 726"/>
                <a:gd name="T3" fmla="*/ 0 h 408"/>
                <a:gd name="T4" fmla="*/ 726 w 726"/>
                <a:gd name="T5" fmla="*/ 0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26" h="408">
                  <a:moveTo>
                    <a:pt x="0" y="408"/>
                  </a:moveTo>
                  <a:lnTo>
                    <a:pt x="0" y="0"/>
                  </a:lnTo>
                  <a:lnTo>
                    <a:pt x="726" y="0"/>
                  </a:lnTo>
                </a:path>
              </a:pathLst>
            </a:custGeom>
            <a:noFill/>
            <a:ln w="25400" cap="flat" cmpd="sng">
              <a:solidFill>
                <a:srgbClr val="3F3F3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00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>
                <a:solidFill>
                  <a:schemeClr val="tx2"/>
                </a:solidFill>
                <a:cs typeface="+mn-ea"/>
              </a:endParaRPr>
            </a:p>
          </p:txBody>
        </p:sp>
        <p:sp>
          <p:nvSpPr>
            <p:cNvPr id="17" name="Freeform 32"/>
            <p:cNvSpPr/>
            <p:nvPr/>
          </p:nvSpPr>
          <p:spPr bwMode="auto">
            <a:xfrm>
              <a:off x="3696" y="2069"/>
              <a:ext cx="726" cy="408"/>
            </a:xfrm>
            <a:custGeom>
              <a:avLst/>
              <a:gdLst>
                <a:gd name="T0" fmla="*/ 0 w 726"/>
                <a:gd name="T1" fmla="*/ 408 h 408"/>
                <a:gd name="T2" fmla="*/ 0 w 726"/>
                <a:gd name="T3" fmla="*/ 0 h 408"/>
                <a:gd name="T4" fmla="*/ 726 w 726"/>
                <a:gd name="T5" fmla="*/ 0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26" h="408">
                  <a:moveTo>
                    <a:pt x="0" y="408"/>
                  </a:moveTo>
                  <a:lnTo>
                    <a:pt x="0" y="0"/>
                  </a:lnTo>
                  <a:lnTo>
                    <a:pt x="726" y="0"/>
                  </a:lnTo>
                </a:path>
              </a:pathLst>
            </a:custGeom>
            <a:noFill/>
            <a:ln w="25400" cap="flat" cmpd="sng">
              <a:solidFill>
                <a:srgbClr val="3F3F3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00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>
                <a:solidFill>
                  <a:schemeClr val="tx2"/>
                </a:solidFill>
                <a:cs typeface="+mn-ea"/>
              </a:endParaRPr>
            </a:p>
          </p:txBody>
        </p:sp>
        <p:sp>
          <p:nvSpPr>
            <p:cNvPr id="18" name="Freeform 33"/>
            <p:cNvSpPr/>
            <p:nvPr/>
          </p:nvSpPr>
          <p:spPr bwMode="auto">
            <a:xfrm>
              <a:off x="4422" y="1661"/>
              <a:ext cx="726" cy="408"/>
            </a:xfrm>
            <a:custGeom>
              <a:avLst/>
              <a:gdLst>
                <a:gd name="T0" fmla="*/ 0 w 726"/>
                <a:gd name="T1" fmla="*/ 408 h 408"/>
                <a:gd name="T2" fmla="*/ 0 w 726"/>
                <a:gd name="T3" fmla="*/ 0 h 408"/>
                <a:gd name="T4" fmla="*/ 726 w 726"/>
                <a:gd name="T5" fmla="*/ 0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26" h="408">
                  <a:moveTo>
                    <a:pt x="0" y="408"/>
                  </a:moveTo>
                  <a:lnTo>
                    <a:pt x="0" y="0"/>
                  </a:lnTo>
                  <a:lnTo>
                    <a:pt x="726" y="0"/>
                  </a:lnTo>
                </a:path>
              </a:pathLst>
            </a:custGeom>
            <a:noFill/>
            <a:ln w="25400" cap="flat" cmpd="sng">
              <a:solidFill>
                <a:srgbClr val="3F3F3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00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>
                <a:solidFill>
                  <a:schemeClr val="tx2"/>
                </a:solidFill>
                <a:cs typeface="+mn-ea"/>
              </a:endParaRPr>
            </a:p>
          </p:txBody>
        </p:sp>
        <p:sp>
          <p:nvSpPr>
            <p:cNvPr id="19" name="Line 34"/>
            <p:cNvSpPr>
              <a:spLocks noChangeShapeType="1"/>
            </p:cNvSpPr>
            <p:nvPr/>
          </p:nvSpPr>
          <p:spPr bwMode="auto">
            <a:xfrm flipH="1">
              <a:off x="1519" y="3294"/>
              <a:ext cx="726" cy="0"/>
            </a:xfrm>
            <a:prstGeom prst="line">
              <a:avLst/>
            </a:prstGeom>
            <a:noFill/>
            <a:ln w="25400">
              <a:solidFill>
                <a:srgbClr val="3F3F3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>
                <a:solidFill>
                  <a:schemeClr val="tx2"/>
                </a:solidFill>
                <a:cs typeface="+mn-ea"/>
              </a:endParaRPr>
            </a:p>
          </p:txBody>
        </p:sp>
      </p:grpSp>
      <p:sp>
        <p:nvSpPr>
          <p:cNvPr id="21" name="AutoShape 44"/>
          <p:cNvSpPr>
            <a:spLocks noChangeArrowheads="1"/>
          </p:cNvSpPr>
          <p:nvPr/>
        </p:nvSpPr>
        <p:spPr bwMode="auto">
          <a:xfrm rot="17429801">
            <a:off x="8475135" y="1430458"/>
            <a:ext cx="1211727" cy="1248833"/>
          </a:xfrm>
          <a:custGeom>
            <a:avLst/>
            <a:gdLst>
              <a:gd name="G0" fmla="+- 0 0 0"/>
              <a:gd name="G1" fmla="+- -7261746 0 0"/>
              <a:gd name="G2" fmla="+- 0 0 -7261746"/>
              <a:gd name="G3" fmla="+- 10800 0 0"/>
              <a:gd name="G4" fmla="+- 0 0 0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5400 0 0"/>
              <a:gd name="G9" fmla="+- 0 0 -7261746"/>
              <a:gd name="G10" fmla="+- 5400 0 2700"/>
              <a:gd name="G11" fmla="cos G10 0"/>
              <a:gd name="G12" fmla="sin G10 0"/>
              <a:gd name="G13" fmla="cos 13500 0"/>
              <a:gd name="G14" fmla="sin 13500 0"/>
              <a:gd name="G15" fmla="+- G11 10800 0"/>
              <a:gd name="G16" fmla="+- G12 10800 0"/>
              <a:gd name="G17" fmla="+- G13 10800 0"/>
              <a:gd name="G18" fmla="+- G14 10800 0"/>
              <a:gd name="G19" fmla="*/ 5400 1 2"/>
              <a:gd name="G20" fmla="+- G19 5400 0"/>
              <a:gd name="G21" fmla="cos G20 0"/>
              <a:gd name="G22" fmla="sin G20 0"/>
              <a:gd name="G23" fmla="+- G21 10800 0"/>
              <a:gd name="G24" fmla="+- G12 G23 G22"/>
              <a:gd name="G25" fmla="+- G22 G23 G11"/>
              <a:gd name="G26" fmla="cos 10800 0"/>
              <a:gd name="G27" fmla="sin 10800 0"/>
              <a:gd name="G28" fmla="cos 5400 0"/>
              <a:gd name="G29" fmla="sin 5400 0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-7261746"/>
              <a:gd name="G36" fmla="sin G34 -7261746"/>
              <a:gd name="G37" fmla="+/ -7261746 0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5400 G39"/>
              <a:gd name="G43" fmla="sin 5400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16932 w 21600"/>
              <a:gd name="T5" fmla="*/ 1909 h 21600"/>
              <a:gd name="T6" fmla="*/ 7922 w 21600"/>
              <a:gd name="T7" fmla="*/ 3228 h 21600"/>
              <a:gd name="T8" fmla="*/ 13866 w 21600"/>
              <a:gd name="T9" fmla="*/ 6354 h 21600"/>
              <a:gd name="T10" fmla="*/ 24300 w 21600"/>
              <a:gd name="T11" fmla="*/ 10800 h 21600"/>
              <a:gd name="T12" fmla="*/ 18900 w 21600"/>
              <a:gd name="T13" fmla="*/ 16200 h 21600"/>
              <a:gd name="T14" fmla="*/ 13500 w 21600"/>
              <a:gd name="T15" fmla="*/ 10800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6200" y="10800"/>
                </a:moveTo>
                <a:cubicBezTo>
                  <a:pt x="16200" y="7817"/>
                  <a:pt x="13782" y="5400"/>
                  <a:pt x="10800" y="5400"/>
                </a:cubicBezTo>
                <a:cubicBezTo>
                  <a:pt x="10144" y="5399"/>
                  <a:pt x="9494" y="5519"/>
                  <a:pt x="8881" y="5752"/>
                </a:cubicBezTo>
                <a:lnTo>
                  <a:pt x="6963" y="704"/>
                </a:lnTo>
                <a:cubicBezTo>
                  <a:pt x="8189" y="238"/>
                  <a:pt x="9489" y="-1"/>
                  <a:pt x="10800" y="0"/>
                </a:cubicBezTo>
                <a:cubicBezTo>
                  <a:pt x="16764" y="0"/>
                  <a:pt x="21599" y="4835"/>
                  <a:pt x="21600" y="10799"/>
                </a:cubicBezTo>
                <a:lnTo>
                  <a:pt x="21600" y="10800"/>
                </a:lnTo>
                <a:lnTo>
                  <a:pt x="24300" y="10800"/>
                </a:lnTo>
                <a:lnTo>
                  <a:pt x="18900" y="16200"/>
                </a:lnTo>
                <a:lnTo>
                  <a:pt x="13500" y="10800"/>
                </a:lnTo>
                <a:lnTo>
                  <a:pt x="16200" y="10800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</a:ln>
          <a:effectLst/>
        </p:spPr>
        <p:txBody>
          <a:bodyPr wrap="none" anchor="ctr"/>
          <a:lstStyle/>
          <a:p>
            <a:endParaRPr lang="zh-CN" altLang="en-US" sz="2400">
              <a:solidFill>
                <a:schemeClr val="tx2"/>
              </a:solidFill>
              <a:cs typeface="+mn-ea"/>
            </a:endParaRPr>
          </a:p>
        </p:txBody>
      </p:sp>
      <p:sp>
        <p:nvSpPr>
          <p:cNvPr id="22" name="Text Box 45"/>
          <p:cNvSpPr txBox="1">
            <a:spLocks noChangeArrowheads="1"/>
          </p:cNvSpPr>
          <p:nvPr/>
        </p:nvSpPr>
        <p:spPr bwMode="auto">
          <a:xfrm>
            <a:off x="6725074" y="4759783"/>
            <a:ext cx="4993216" cy="16738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8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1865" b="1" dirty="0">
                <a:solidFill>
                  <a:schemeClr val="tx2"/>
                </a:solidFill>
                <a:latin typeface="+mn-ea"/>
                <a:cs typeface="+mn-ea"/>
              </a:rPr>
              <a:t>从上而下，分层研究</a:t>
            </a:r>
            <a:endParaRPr lang="en-US" altLang="ko-KR" sz="1865" b="1" dirty="0">
              <a:solidFill>
                <a:schemeClr val="tx2"/>
              </a:solidFill>
              <a:latin typeface="+mn-ea"/>
              <a:cs typeface="+mn-ea"/>
            </a:endParaRPr>
          </a:p>
          <a:p>
            <a:pPr marL="0" lvl="2" defTabSz="1217295" eaLnBrk="0" hangingPunct="0">
              <a:buClr>
                <a:srgbClr val="0070C0"/>
              </a:buClr>
              <a:buSzPct val="80000"/>
              <a:tabLst>
                <a:tab pos="181610" algn="l"/>
              </a:tabLst>
              <a:defRPr/>
            </a:pPr>
            <a:r>
              <a:rPr lang="zh-CN" altLang="en-US" sz="1735" spc="67" dirty="0">
                <a:ln w="11430"/>
                <a:solidFill>
                  <a:schemeClr val="tx2"/>
                </a:solidFill>
                <a:latin typeface="+mn-ea"/>
                <a:cs typeface="+mn-ea"/>
              </a:rPr>
              <a:t>按照功能分层，抽象各层逻辑功能</a:t>
            </a:r>
            <a:endParaRPr lang="en-US" altLang="zh-CN" sz="1735" spc="67" dirty="0">
              <a:ln w="11430"/>
              <a:solidFill>
                <a:schemeClr val="tx2"/>
              </a:solidFill>
              <a:latin typeface="+mn-ea"/>
              <a:cs typeface="+mn-ea"/>
            </a:endParaRPr>
          </a:p>
          <a:p>
            <a:endParaRPr lang="en-US" altLang="ko-KR" sz="1335" dirty="0">
              <a:solidFill>
                <a:schemeClr val="tx2"/>
              </a:solidFill>
              <a:latin typeface="Arial" panose="020B0604020202020204" pitchFamily="34" charset="0"/>
              <a:cs typeface="+mn-ea"/>
            </a:endParaRPr>
          </a:p>
          <a:p>
            <a:r>
              <a:rPr lang="zh-CN" altLang="en-US" sz="1865" b="1" dirty="0">
                <a:solidFill>
                  <a:schemeClr val="tx2"/>
                </a:solidFill>
                <a:latin typeface="+mn-ea"/>
                <a:cs typeface="+mn-ea"/>
              </a:rPr>
              <a:t>自下而上，逐步设计</a:t>
            </a:r>
            <a:endParaRPr lang="en-US" altLang="ko-KR" sz="1865" b="1" dirty="0">
              <a:solidFill>
                <a:schemeClr val="tx2"/>
              </a:solidFill>
              <a:latin typeface="+mn-ea"/>
              <a:cs typeface="+mn-ea"/>
            </a:endParaRPr>
          </a:p>
          <a:p>
            <a:pPr marL="0" lvl="2" defTabSz="1217295" eaLnBrk="0" hangingPunct="0">
              <a:buClr>
                <a:srgbClr val="0070C0"/>
              </a:buClr>
              <a:buSzPct val="80000"/>
              <a:tabLst>
                <a:tab pos="181610" algn="l"/>
              </a:tabLst>
              <a:defRPr/>
            </a:pPr>
            <a:r>
              <a:rPr lang="zh-CN" altLang="en-US" sz="1735" spc="67" dirty="0">
                <a:ln w="11430"/>
                <a:solidFill>
                  <a:schemeClr val="tx2"/>
                </a:solidFill>
                <a:latin typeface="+mn-ea"/>
                <a:cs typeface="+mn-ea"/>
              </a:rPr>
              <a:t>按照从数据的采集、处理、传输、存储、可视化的过程设计</a:t>
            </a:r>
            <a:endParaRPr lang="zh-CN" altLang="en-US" sz="1735" spc="67" dirty="0">
              <a:ln w="11430"/>
              <a:solidFill>
                <a:schemeClr val="tx2"/>
              </a:solidFill>
              <a:latin typeface="+mn-ea"/>
              <a:cs typeface="+mn-ea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5039787" y="3909054"/>
            <a:ext cx="1297516" cy="1258965"/>
            <a:chOff x="3779838" y="2992462"/>
            <a:chExt cx="973137" cy="973138"/>
          </a:xfrm>
          <a:solidFill>
            <a:schemeClr val="bg1"/>
          </a:solidFill>
        </p:grpSpPr>
        <p:sp>
          <p:nvSpPr>
            <p:cNvPr id="24" name="Oval 10"/>
            <p:cNvSpPr>
              <a:spLocks noChangeArrowheads="1"/>
            </p:cNvSpPr>
            <p:nvPr/>
          </p:nvSpPr>
          <p:spPr bwMode="auto">
            <a:xfrm>
              <a:off x="3779838" y="2992462"/>
              <a:ext cx="973137" cy="973138"/>
            </a:xfrm>
            <a:prstGeom prst="ellipse">
              <a:avLst/>
            </a:prstGeom>
            <a:noFill/>
            <a:ln w="19050" algn="ctr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>
                <a:solidFill>
                  <a:schemeClr val="tx2"/>
                </a:solidFill>
                <a:cs typeface="+mn-ea"/>
              </a:endParaRPr>
            </a:p>
          </p:txBody>
        </p:sp>
        <p:sp>
          <p:nvSpPr>
            <p:cNvPr id="37" name="Text Box 46"/>
            <p:cNvSpPr txBox="1">
              <a:spLocks noChangeArrowheads="1"/>
            </p:cNvSpPr>
            <p:nvPr/>
          </p:nvSpPr>
          <p:spPr bwMode="auto">
            <a:xfrm>
              <a:off x="3893024" y="3400000"/>
              <a:ext cx="746760" cy="260633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600" b="1" dirty="0">
                  <a:solidFill>
                    <a:schemeClr val="tx2"/>
                  </a:solidFill>
                  <a:latin typeface="+mn-ea"/>
                  <a:cs typeface="+mn-ea"/>
                </a:rPr>
                <a:t>数据处理</a:t>
              </a:r>
              <a:endParaRPr lang="zh-CN" altLang="en-US" sz="1600" b="1" dirty="0">
                <a:solidFill>
                  <a:schemeClr val="tx2"/>
                </a:solidFill>
                <a:latin typeface="+mn-ea"/>
                <a:cs typeface="+mn-ea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3505200" y="4773150"/>
            <a:ext cx="1297517" cy="1258964"/>
            <a:chOff x="2628900" y="3577965"/>
            <a:chExt cx="973138" cy="973137"/>
          </a:xfrm>
          <a:noFill/>
        </p:grpSpPr>
        <p:sp>
          <p:nvSpPr>
            <p:cNvPr id="39" name="Oval 5"/>
            <p:cNvSpPr>
              <a:spLocks noChangeArrowheads="1"/>
            </p:cNvSpPr>
            <p:nvPr/>
          </p:nvSpPr>
          <p:spPr bwMode="auto">
            <a:xfrm>
              <a:off x="2628900" y="3577965"/>
              <a:ext cx="973138" cy="973137"/>
            </a:xfrm>
            <a:prstGeom prst="ellipse">
              <a:avLst/>
            </a:prstGeom>
            <a:grpFill/>
            <a:ln w="19050" algn="ctr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>
                <a:solidFill>
                  <a:schemeClr val="tx2"/>
                </a:solidFill>
                <a:cs typeface="+mn-ea"/>
              </a:endParaRPr>
            </a:p>
          </p:txBody>
        </p:sp>
        <p:sp>
          <p:nvSpPr>
            <p:cNvPr id="40" name="Text Box 47"/>
            <p:cNvSpPr txBox="1">
              <a:spLocks noChangeArrowheads="1"/>
            </p:cNvSpPr>
            <p:nvPr/>
          </p:nvSpPr>
          <p:spPr bwMode="auto">
            <a:xfrm>
              <a:off x="2741928" y="3981236"/>
              <a:ext cx="746760" cy="260633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600" b="1" dirty="0">
                  <a:solidFill>
                    <a:schemeClr val="tx2"/>
                  </a:solidFill>
                  <a:latin typeface="+mn-ea"/>
                  <a:cs typeface="+mn-ea"/>
                </a:rPr>
                <a:t>数据采集</a:t>
              </a:r>
              <a:endParaRPr lang="zh-CN" altLang="en-US" sz="1600" b="1" dirty="0">
                <a:solidFill>
                  <a:schemeClr val="tx2"/>
                </a:solidFill>
                <a:latin typeface="+mn-ea"/>
                <a:cs typeface="+mn-ea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8113187" y="2264870"/>
            <a:ext cx="1297516" cy="1258964"/>
            <a:chOff x="6084888" y="1698650"/>
            <a:chExt cx="973137" cy="973137"/>
          </a:xfrm>
          <a:noFill/>
        </p:grpSpPr>
        <p:sp>
          <p:nvSpPr>
            <p:cNvPr id="42" name="Oval 20"/>
            <p:cNvSpPr>
              <a:spLocks noChangeArrowheads="1"/>
            </p:cNvSpPr>
            <p:nvPr/>
          </p:nvSpPr>
          <p:spPr bwMode="auto">
            <a:xfrm>
              <a:off x="6084888" y="1698650"/>
              <a:ext cx="973137" cy="973137"/>
            </a:xfrm>
            <a:prstGeom prst="ellipse">
              <a:avLst/>
            </a:prstGeom>
            <a:grpFill/>
            <a:ln w="19050" algn="ctr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>
                <a:solidFill>
                  <a:schemeClr val="tx2"/>
                </a:solidFill>
                <a:cs typeface="+mn-ea"/>
              </a:endParaRPr>
            </a:p>
          </p:txBody>
        </p:sp>
        <p:sp>
          <p:nvSpPr>
            <p:cNvPr id="43" name="Text Box 48"/>
            <p:cNvSpPr txBox="1">
              <a:spLocks noChangeArrowheads="1"/>
            </p:cNvSpPr>
            <p:nvPr/>
          </p:nvSpPr>
          <p:spPr bwMode="auto">
            <a:xfrm>
              <a:off x="6197916" y="2103619"/>
              <a:ext cx="746760" cy="260633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600" b="1" dirty="0">
                  <a:solidFill>
                    <a:schemeClr val="tx2"/>
                  </a:solidFill>
                  <a:latin typeface="+mn-ea"/>
                  <a:cs typeface="+mn-ea"/>
                </a:rPr>
                <a:t>数据存储</a:t>
              </a:r>
              <a:endParaRPr lang="zh-CN" altLang="en-US" sz="1600" b="1" dirty="0">
                <a:solidFill>
                  <a:schemeClr val="tx2"/>
                </a:solidFill>
                <a:latin typeface="+mn-ea"/>
                <a:cs typeface="+mn-ea"/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6574367" y="3126351"/>
            <a:ext cx="1297517" cy="1258965"/>
            <a:chOff x="4930775" y="2344762"/>
            <a:chExt cx="973138" cy="973138"/>
          </a:xfrm>
          <a:noFill/>
        </p:grpSpPr>
        <p:sp>
          <p:nvSpPr>
            <p:cNvPr id="45" name="Oval 15"/>
            <p:cNvSpPr>
              <a:spLocks noChangeArrowheads="1"/>
            </p:cNvSpPr>
            <p:nvPr/>
          </p:nvSpPr>
          <p:spPr bwMode="auto">
            <a:xfrm>
              <a:off x="4930775" y="2344762"/>
              <a:ext cx="973138" cy="973138"/>
            </a:xfrm>
            <a:prstGeom prst="ellipse">
              <a:avLst/>
            </a:prstGeom>
            <a:grpFill/>
            <a:ln w="19050" algn="ctr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>
                <a:solidFill>
                  <a:schemeClr val="tx2"/>
                </a:solidFill>
                <a:cs typeface="+mn-ea"/>
              </a:endParaRPr>
            </a:p>
          </p:txBody>
        </p:sp>
        <p:sp>
          <p:nvSpPr>
            <p:cNvPr id="46" name="Text Box 49"/>
            <p:cNvSpPr txBox="1">
              <a:spLocks noChangeArrowheads="1"/>
            </p:cNvSpPr>
            <p:nvPr/>
          </p:nvSpPr>
          <p:spPr bwMode="auto">
            <a:xfrm>
              <a:off x="5043802" y="2760154"/>
              <a:ext cx="746760" cy="260633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600" b="1" dirty="0">
                  <a:solidFill>
                    <a:schemeClr val="tx2"/>
                  </a:solidFill>
                  <a:latin typeface="+mn-ea"/>
                  <a:cs typeface="+mn-ea"/>
                </a:rPr>
                <a:t>数据传输</a:t>
              </a:r>
              <a:endParaRPr lang="zh-CN" altLang="en-US" sz="1600" b="1" dirty="0">
                <a:solidFill>
                  <a:schemeClr val="tx2"/>
                </a:solidFill>
                <a:latin typeface="+mn-ea"/>
                <a:cs typeface="+mn-ea"/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9647551" y="1399152"/>
            <a:ext cx="1297733" cy="1258965"/>
            <a:chOff x="7235663" y="1049362"/>
            <a:chExt cx="973300" cy="973138"/>
          </a:xfrm>
        </p:grpSpPr>
        <p:sp>
          <p:nvSpPr>
            <p:cNvPr id="48" name="Oval 25"/>
            <p:cNvSpPr>
              <a:spLocks noChangeArrowheads="1"/>
            </p:cNvSpPr>
            <p:nvPr/>
          </p:nvSpPr>
          <p:spPr bwMode="auto">
            <a:xfrm>
              <a:off x="7235825" y="1049362"/>
              <a:ext cx="973138" cy="973138"/>
            </a:xfrm>
            <a:prstGeom prst="ellipse">
              <a:avLst/>
            </a:prstGeom>
            <a:noFill/>
            <a:ln w="19050" algn="ctr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>
                <a:solidFill>
                  <a:schemeClr val="tx2"/>
                </a:solidFill>
                <a:cs typeface="+mn-ea"/>
              </a:endParaRPr>
            </a:p>
          </p:txBody>
        </p:sp>
        <p:sp>
          <p:nvSpPr>
            <p:cNvPr id="49" name="Text Box 50"/>
            <p:cNvSpPr txBox="1">
              <a:spLocks noChangeArrowheads="1"/>
            </p:cNvSpPr>
            <p:nvPr/>
          </p:nvSpPr>
          <p:spPr bwMode="auto">
            <a:xfrm>
              <a:off x="7235663" y="1425978"/>
              <a:ext cx="899160" cy="2606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00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600" b="1" dirty="0">
                  <a:solidFill>
                    <a:schemeClr val="tx2"/>
                  </a:solidFill>
                  <a:latin typeface="+mn-ea"/>
                  <a:cs typeface="+mn-ea"/>
                </a:rPr>
                <a:t>数据可视化</a:t>
              </a:r>
              <a:endParaRPr lang="zh-CN" altLang="en-US" sz="1600" b="1" dirty="0">
                <a:solidFill>
                  <a:schemeClr val="tx2"/>
                </a:solidFill>
                <a:latin typeface="+mn-ea"/>
                <a:cs typeface="+mn-ea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568443" y="319365"/>
            <a:ext cx="1367516" cy="420370"/>
            <a:chOff x="568442" y="319364"/>
            <a:chExt cx="1367517" cy="420371"/>
          </a:xfrm>
        </p:grpSpPr>
        <p:sp>
          <p:nvSpPr>
            <p:cNvPr id="55" name="文本框 23"/>
            <p:cNvSpPr txBox="1"/>
            <p:nvPr/>
          </p:nvSpPr>
          <p:spPr>
            <a:xfrm>
              <a:off x="665958" y="319364"/>
              <a:ext cx="1270001" cy="4203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135" dirty="0">
                  <a:solidFill>
                    <a:schemeClr val="bg2"/>
                  </a:solidFill>
                  <a:latin typeface="+mn-ea"/>
                  <a:cs typeface="+mn-ea"/>
                </a:rPr>
                <a:t>研究方法</a:t>
              </a:r>
              <a:endParaRPr lang="zh-CN" altLang="en-US" sz="2135" dirty="0">
                <a:solidFill>
                  <a:schemeClr val="bg2"/>
                </a:solidFill>
                <a:latin typeface="+mn-ea"/>
                <a:cs typeface="+mn-ea"/>
              </a:endParaRPr>
            </a:p>
          </p:txBody>
        </p:sp>
        <p:sp>
          <p:nvSpPr>
            <p:cNvPr id="56" name="等腰三角形 55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prstClr val="white"/>
                </a:solidFill>
                <a:latin typeface="微软雅黑" panose="020B0503020204020204" pitchFamily="34" charset="-122"/>
                <a:cs typeface="+mn-ea"/>
              </a:endParaRPr>
            </a:p>
          </p:txBody>
        </p:sp>
      </p:grpSp>
      <p:pic>
        <p:nvPicPr>
          <p:cNvPr id="3" name="ECB019B1-382A-4266-B25C-5B523AA43C14-2" descr="qt_te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8120" y="1009650"/>
            <a:ext cx="3457575" cy="46221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000"/>
                            </p:stCondLst>
                            <p:childTnLst>
                              <p:par>
                                <p:cTn id="4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297970" y="2309873"/>
            <a:ext cx="1976559" cy="1362188"/>
          </a:xfrm>
          <a:prstGeom prst="rect">
            <a:avLst/>
          </a:prstGeom>
          <a:noFill/>
          <a:ln w="25400">
            <a:noFill/>
          </a:ln>
          <a:effectLst>
            <a:outerShdw blurRad="393700" dist="63500" dir="8100000" sx="112000" sy="112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600" dirty="0">
                <a:solidFill>
                  <a:schemeClr val="tx1">
                    <a:lumMod val="75000"/>
                    <a:lumOff val="25000"/>
                  </a:schemeClr>
                </a:solidFill>
                <a:latin typeface="Broadway" panose="04040905080B02020502" pitchFamily="82" charset="0"/>
              </a:rPr>
              <a:t>04</a:t>
            </a:r>
            <a:endParaRPr lang="zh-CN" altLang="en-US" sz="9600" dirty="0">
              <a:solidFill>
                <a:schemeClr val="tx1">
                  <a:lumMod val="75000"/>
                  <a:lumOff val="25000"/>
                </a:schemeClr>
              </a:solidFill>
              <a:latin typeface="Broadway" panose="04040905080B02020502" pitchFamily="82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526631" y="3418018"/>
            <a:ext cx="14920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zh-CN" sz="4400" spc="3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PART</a:t>
            </a:r>
            <a:endParaRPr lang="zh-CN" altLang="en-US" sz="4400" spc="3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8" name="AutoShape 3"/>
          <p:cNvSpPr>
            <a:spLocks noChangeAspect="1" noChangeArrowheads="1" noTextEdit="1"/>
          </p:cNvSpPr>
          <p:nvPr/>
        </p:nvSpPr>
        <p:spPr bwMode="auto">
          <a:xfrm>
            <a:off x="1162050" y="720725"/>
            <a:ext cx="6248400" cy="527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2668588" y="1189513"/>
            <a:ext cx="3238500" cy="1309688"/>
            <a:chOff x="4478338" y="1241901"/>
            <a:chExt cx="3238500" cy="1309688"/>
          </a:xfrm>
        </p:grpSpPr>
        <p:sp>
          <p:nvSpPr>
            <p:cNvPr id="10" name="Freeform 5"/>
            <p:cNvSpPr/>
            <p:nvPr/>
          </p:nvSpPr>
          <p:spPr bwMode="auto">
            <a:xfrm>
              <a:off x="4478338" y="1241901"/>
              <a:ext cx="3238500" cy="1309688"/>
            </a:xfrm>
            <a:custGeom>
              <a:avLst/>
              <a:gdLst>
                <a:gd name="T0" fmla="*/ 13 w 2040"/>
                <a:gd name="T1" fmla="*/ 825 h 825"/>
                <a:gd name="T2" fmla="*/ 13 w 2040"/>
                <a:gd name="T3" fmla="*/ 603 h 825"/>
                <a:gd name="T4" fmla="*/ 1020 w 2040"/>
                <a:gd name="T5" fmla="*/ 22 h 825"/>
                <a:gd name="T6" fmla="*/ 2026 w 2040"/>
                <a:gd name="T7" fmla="*/ 603 h 825"/>
                <a:gd name="T8" fmla="*/ 2026 w 2040"/>
                <a:gd name="T9" fmla="*/ 825 h 825"/>
                <a:gd name="T10" fmla="*/ 2040 w 2040"/>
                <a:gd name="T11" fmla="*/ 825 h 825"/>
                <a:gd name="T12" fmla="*/ 2040 w 2040"/>
                <a:gd name="T13" fmla="*/ 591 h 825"/>
                <a:gd name="T14" fmla="*/ 1020 w 2040"/>
                <a:gd name="T15" fmla="*/ 0 h 825"/>
                <a:gd name="T16" fmla="*/ 0 w 2040"/>
                <a:gd name="T17" fmla="*/ 591 h 825"/>
                <a:gd name="T18" fmla="*/ 0 w 2040"/>
                <a:gd name="T19" fmla="*/ 825 h 825"/>
                <a:gd name="T20" fmla="*/ 13 w 2040"/>
                <a:gd name="T21" fmla="*/ 825 h 8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40" h="825">
                  <a:moveTo>
                    <a:pt x="13" y="825"/>
                  </a:moveTo>
                  <a:lnTo>
                    <a:pt x="13" y="603"/>
                  </a:lnTo>
                  <a:lnTo>
                    <a:pt x="1020" y="22"/>
                  </a:lnTo>
                  <a:lnTo>
                    <a:pt x="2026" y="603"/>
                  </a:lnTo>
                  <a:lnTo>
                    <a:pt x="2026" y="825"/>
                  </a:lnTo>
                  <a:lnTo>
                    <a:pt x="2040" y="825"/>
                  </a:lnTo>
                  <a:lnTo>
                    <a:pt x="2040" y="591"/>
                  </a:lnTo>
                  <a:lnTo>
                    <a:pt x="1020" y="0"/>
                  </a:lnTo>
                  <a:lnTo>
                    <a:pt x="0" y="591"/>
                  </a:lnTo>
                  <a:lnTo>
                    <a:pt x="0" y="825"/>
                  </a:lnTo>
                  <a:lnTo>
                    <a:pt x="13" y="825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9"/>
            <p:cNvSpPr/>
            <p:nvPr/>
          </p:nvSpPr>
          <p:spPr bwMode="auto">
            <a:xfrm>
              <a:off x="4592638" y="1386364"/>
              <a:ext cx="3008313" cy="1165225"/>
            </a:xfrm>
            <a:custGeom>
              <a:avLst/>
              <a:gdLst>
                <a:gd name="T0" fmla="*/ 66 w 1895"/>
                <a:gd name="T1" fmla="*/ 734 h 734"/>
                <a:gd name="T2" fmla="*/ 66 w 1895"/>
                <a:gd name="T3" fmla="*/ 587 h 734"/>
                <a:gd name="T4" fmla="*/ 944 w 1895"/>
                <a:gd name="T5" fmla="*/ 81 h 734"/>
                <a:gd name="T6" fmla="*/ 1822 w 1895"/>
                <a:gd name="T7" fmla="*/ 587 h 734"/>
                <a:gd name="T8" fmla="*/ 1822 w 1895"/>
                <a:gd name="T9" fmla="*/ 734 h 734"/>
                <a:gd name="T10" fmla="*/ 1895 w 1895"/>
                <a:gd name="T11" fmla="*/ 734 h 734"/>
                <a:gd name="T12" fmla="*/ 1895 w 1895"/>
                <a:gd name="T13" fmla="*/ 546 h 734"/>
                <a:gd name="T14" fmla="*/ 948 w 1895"/>
                <a:gd name="T15" fmla="*/ 0 h 734"/>
                <a:gd name="T16" fmla="*/ 0 w 1895"/>
                <a:gd name="T17" fmla="*/ 546 h 734"/>
                <a:gd name="T18" fmla="*/ 0 w 1895"/>
                <a:gd name="T19" fmla="*/ 734 h 734"/>
                <a:gd name="T20" fmla="*/ 66 w 1895"/>
                <a:gd name="T21" fmla="*/ 734 h 7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95" h="734">
                  <a:moveTo>
                    <a:pt x="66" y="734"/>
                  </a:moveTo>
                  <a:lnTo>
                    <a:pt x="66" y="587"/>
                  </a:lnTo>
                  <a:lnTo>
                    <a:pt x="944" y="81"/>
                  </a:lnTo>
                  <a:lnTo>
                    <a:pt x="1822" y="587"/>
                  </a:lnTo>
                  <a:lnTo>
                    <a:pt x="1822" y="734"/>
                  </a:lnTo>
                  <a:lnTo>
                    <a:pt x="1895" y="734"/>
                  </a:lnTo>
                  <a:lnTo>
                    <a:pt x="1895" y="546"/>
                  </a:lnTo>
                  <a:lnTo>
                    <a:pt x="948" y="0"/>
                  </a:lnTo>
                  <a:lnTo>
                    <a:pt x="0" y="546"/>
                  </a:lnTo>
                  <a:lnTo>
                    <a:pt x="0" y="734"/>
                  </a:lnTo>
                  <a:lnTo>
                    <a:pt x="66" y="73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2" name="Line 13"/>
          <p:cNvSpPr>
            <a:spLocks noChangeShapeType="1"/>
          </p:cNvSpPr>
          <p:nvPr/>
        </p:nvSpPr>
        <p:spPr bwMode="auto">
          <a:xfrm flipH="1" flipV="1">
            <a:off x="1457325" y="914876"/>
            <a:ext cx="1223963" cy="1223963"/>
          </a:xfrm>
          <a:prstGeom prst="line">
            <a:avLst/>
          </a:prstGeom>
          <a:noFill/>
          <a:ln w="20638" cap="flat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" name="Line 14"/>
          <p:cNvSpPr>
            <a:spLocks noChangeShapeType="1"/>
          </p:cNvSpPr>
          <p:nvPr/>
        </p:nvSpPr>
        <p:spPr bwMode="auto">
          <a:xfrm flipH="1" flipV="1">
            <a:off x="1166813" y="438626"/>
            <a:ext cx="869950" cy="868363"/>
          </a:xfrm>
          <a:prstGeom prst="line">
            <a:avLst/>
          </a:prstGeom>
          <a:noFill/>
          <a:ln w="20638" cap="flat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14" name="组合 13"/>
          <p:cNvGrpSpPr/>
          <p:nvPr/>
        </p:nvGrpSpPr>
        <p:grpSpPr>
          <a:xfrm>
            <a:off x="2668588" y="3924300"/>
            <a:ext cx="3238500" cy="1312863"/>
            <a:chOff x="4478338" y="3976688"/>
            <a:chExt cx="3238500" cy="1312863"/>
          </a:xfrm>
        </p:grpSpPr>
        <p:sp>
          <p:nvSpPr>
            <p:cNvPr id="15" name="Freeform 6"/>
            <p:cNvSpPr/>
            <p:nvPr/>
          </p:nvSpPr>
          <p:spPr bwMode="auto">
            <a:xfrm>
              <a:off x="4478338" y="3976688"/>
              <a:ext cx="3238500" cy="1312863"/>
            </a:xfrm>
            <a:custGeom>
              <a:avLst/>
              <a:gdLst>
                <a:gd name="T0" fmla="*/ 1020 w 2040"/>
                <a:gd name="T1" fmla="*/ 807 h 827"/>
                <a:gd name="T2" fmla="*/ 13 w 2040"/>
                <a:gd name="T3" fmla="*/ 226 h 827"/>
                <a:gd name="T4" fmla="*/ 13 w 2040"/>
                <a:gd name="T5" fmla="*/ 0 h 827"/>
                <a:gd name="T6" fmla="*/ 0 w 2040"/>
                <a:gd name="T7" fmla="*/ 0 h 827"/>
                <a:gd name="T8" fmla="*/ 0 w 2040"/>
                <a:gd name="T9" fmla="*/ 236 h 827"/>
                <a:gd name="T10" fmla="*/ 1020 w 2040"/>
                <a:gd name="T11" fmla="*/ 827 h 827"/>
                <a:gd name="T12" fmla="*/ 2040 w 2040"/>
                <a:gd name="T13" fmla="*/ 236 h 827"/>
                <a:gd name="T14" fmla="*/ 2040 w 2040"/>
                <a:gd name="T15" fmla="*/ 0 h 827"/>
                <a:gd name="T16" fmla="*/ 2026 w 2040"/>
                <a:gd name="T17" fmla="*/ 0 h 827"/>
                <a:gd name="T18" fmla="*/ 2026 w 2040"/>
                <a:gd name="T19" fmla="*/ 225 h 827"/>
                <a:gd name="T20" fmla="*/ 1020 w 2040"/>
                <a:gd name="T21" fmla="*/ 807 h 8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40" h="827">
                  <a:moveTo>
                    <a:pt x="1020" y="807"/>
                  </a:moveTo>
                  <a:lnTo>
                    <a:pt x="13" y="226"/>
                  </a:lnTo>
                  <a:lnTo>
                    <a:pt x="13" y="0"/>
                  </a:lnTo>
                  <a:lnTo>
                    <a:pt x="0" y="0"/>
                  </a:lnTo>
                  <a:lnTo>
                    <a:pt x="0" y="236"/>
                  </a:lnTo>
                  <a:lnTo>
                    <a:pt x="1020" y="827"/>
                  </a:lnTo>
                  <a:lnTo>
                    <a:pt x="2040" y="236"/>
                  </a:lnTo>
                  <a:lnTo>
                    <a:pt x="2040" y="0"/>
                  </a:lnTo>
                  <a:lnTo>
                    <a:pt x="2026" y="0"/>
                  </a:lnTo>
                  <a:lnTo>
                    <a:pt x="2026" y="225"/>
                  </a:lnTo>
                  <a:lnTo>
                    <a:pt x="1020" y="807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7"/>
            <p:cNvSpPr/>
            <p:nvPr/>
          </p:nvSpPr>
          <p:spPr bwMode="auto">
            <a:xfrm>
              <a:off x="4478338" y="3976688"/>
              <a:ext cx="3238500" cy="1312863"/>
            </a:xfrm>
            <a:custGeom>
              <a:avLst/>
              <a:gdLst>
                <a:gd name="T0" fmla="*/ 1020 w 2040"/>
                <a:gd name="T1" fmla="*/ 807 h 827"/>
                <a:gd name="T2" fmla="*/ 13 w 2040"/>
                <a:gd name="T3" fmla="*/ 226 h 827"/>
                <a:gd name="T4" fmla="*/ 13 w 2040"/>
                <a:gd name="T5" fmla="*/ 0 h 827"/>
                <a:gd name="T6" fmla="*/ 0 w 2040"/>
                <a:gd name="T7" fmla="*/ 0 h 827"/>
                <a:gd name="T8" fmla="*/ 0 w 2040"/>
                <a:gd name="T9" fmla="*/ 236 h 827"/>
                <a:gd name="T10" fmla="*/ 1020 w 2040"/>
                <a:gd name="T11" fmla="*/ 827 h 827"/>
                <a:gd name="T12" fmla="*/ 2040 w 2040"/>
                <a:gd name="T13" fmla="*/ 236 h 827"/>
                <a:gd name="T14" fmla="*/ 2040 w 2040"/>
                <a:gd name="T15" fmla="*/ 0 h 827"/>
                <a:gd name="T16" fmla="*/ 2026 w 2040"/>
                <a:gd name="T17" fmla="*/ 0 h 827"/>
                <a:gd name="T18" fmla="*/ 2026 w 2040"/>
                <a:gd name="T19" fmla="*/ 225 h 8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40" h="827">
                  <a:moveTo>
                    <a:pt x="1020" y="807"/>
                  </a:moveTo>
                  <a:lnTo>
                    <a:pt x="13" y="226"/>
                  </a:lnTo>
                  <a:lnTo>
                    <a:pt x="13" y="0"/>
                  </a:lnTo>
                  <a:lnTo>
                    <a:pt x="0" y="0"/>
                  </a:lnTo>
                  <a:lnTo>
                    <a:pt x="0" y="236"/>
                  </a:lnTo>
                  <a:lnTo>
                    <a:pt x="1020" y="827"/>
                  </a:lnTo>
                  <a:lnTo>
                    <a:pt x="2040" y="236"/>
                  </a:lnTo>
                  <a:lnTo>
                    <a:pt x="2040" y="0"/>
                  </a:lnTo>
                  <a:lnTo>
                    <a:pt x="2026" y="0"/>
                  </a:lnTo>
                  <a:lnTo>
                    <a:pt x="2026" y="22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8"/>
            <p:cNvSpPr/>
            <p:nvPr/>
          </p:nvSpPr>
          <p:spPr bwMode="auto">
            <a:xfrm>
              <a:off x="4592638" y="3976688"/>
              <a:ext cx="3008313" cy="1171575"/>
            </a:xfrm>
            <a:custGeom>
              <a:avLst/>
              <a:gdLst>
                <a:gd name="T0" fmla="*/ 1822 w 1895"/>
                <a:gd name="T1" fmla="*/ 0 h 738"/>
                <a:gd name="T2" fmla="*/ 1822 w 1895"/>
                <a:gd name="T3" fmla="*/ 150 h 738"/>
                <a:gd name="T4" fmla="*/ 944 w 1895"/>
                <a:gd name="T5" fmla="*/ 655 h 738"/>
                <a:gd name="T6" fmla="*/ 66 w 1895"/>
                <a:gd name="T7" fmla="*/ 150 h 738"/>
                <a:gd name="T8" fmla="*/ 66 w 1895"/>
                <a:gd name="T9" fmla="*/ 0 h 738"/>
                <a:gd name="T10" fmla="*/ 0 w 1895"/>
                <a:gd name="T11" fmla="*/ 0 h 738"/>
                <a:gd name="T12" fmla="*/ 0 w 1895"/>
                <a:gd name="T13" fmla="*/ 192 h 738"/>
                <a:gd name="T14" fmla="*/ 948 w 1895"/>
                <a:gd name="T15" fmla="*/ 738 h 738"/>
                <a:gd name="T16" fmla="*/ 1895 w 1895"/>
                <a:gd name="T17" fmla="*/ 192 h 738"/>
                <a:gd name="T18" fmla="*/ 1895 w 1895"/>
                <a:gd name="T19" fmla="*/ 0 h 738"/>
                <a:gd name="T20" fmla="*/ 1822 w 1895"/>
                <a:gd name="T21" fmla="*/ 0 h 7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95" h="738">
                  <a:moveTo>
                    <a:pt x="1822" y="0"/>
                  </a:moveTo>
                  <a:lnTo>
                    <a:pt x="1822" y="150"/>
                  </a:lnTo>
                  <a:lnTo>
                    <a:pt x="944" y="655"/>
                  </a:lnTo>
                  <a:lnTo>
                    <a:pt x="66" y="150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948" y="738"/>
                  </a:lnTo>
                  <a:lnTo>
                    <a:pt x="1895" y="192"/>
                  </a:lnTo>
                  <a:lnTo>
                    <a:pt x="1895" y="0"/>
                  </a:lnTo>
                  <a:lnTo>
                    <a:pt x="1822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8" name="Line 15"/>
          <p:cNvSpPr>
            <a:spLocks noChangeShapeType="1"/>
          </p:cNvSpPr>
          <p:nvPr/>
        </p:nvSpPr>
        <p:spPr bwMode="auto">
          <a:xfrm>
            <a:off x="5892800" y="4283075"/>
            <a:ext cx="1227138" cy="1223963"/>
          </a:xfrm>
          <a:prstGeom prst="line">
            <a:avLst/>
          </a:prstGeom>
          <a:noFill/>
          <a:ln w="20638" cap="flat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" name="Line 16"/>
          <p:cNvSpPr>
            <a:spLocks noChangeShapeType="1"/>
          </p:cNvSpPr>
          <p:nvPr/>
        </p:nvSpPr>
        <p:spPr bwMode="auto">
          <a:xfrm>
            <a:off x="6537325" y="5116513"/>
            <a:ext cx="868363" cy="866775"/>
          </a:xfrm>
          <a:prstGeom prst="line">
            <a:avLst/>
          </a:prstGeom>
          <a:noFill/>
          <a:ln w="20638" cap="flat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4587559" y="2591874"/>
            <a:ext cx="7937513" cy="9220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>
                <a:solidFill>
                  <a:schemeClr val="tx1">
                    <a:lumMod val="75000"/>
                    <a:lumOff val="25000"/>
                  </a:schemeClr>
                </a:solidFill>
                <a:latin typeface="汉仪丫丫体简" panose="02010604000101010101" pitchFamily="2" charset="-122"/>
                <a:ea typeface="汉仪丫丫体简" panose="02010604000101010101" pitchFamily="2" charset="-122"/>
              </a:rPr>
              <a:t>研究预期</a:t>
            </a:r>
            <a:r>
              <a:rPr lang="zh-CN" altLang="en-US" sz="5400">
                <a:solidFill>
                  <a:schemeClr val="tx1">
                    <a:lumMod val="75000"/>
                    <a:lumOff val="25000"/>
                  </a:schemeClr>
                </a:solidFill>
                <a:latin typeface="汉仪丫丫体简" panose="02010604000101010101" pitchFamily="2" charset="-122"/>
                <a:ea typeface="汉仪丫丫体简" panose="02010604000101010101" pitchFamily="2" charset="-122"/>
              </a:rPr>
              <a:t>与总结</a:t>
            </a:r>
            <a:endParaRPr lang="zh-CN" altLang="en-US" sz="5400" dirty="0">
              <a:solidFill>
                <a:schemeClr val="tx1">
                  <a:lumMod val="75000"/>
                  <a:lumOff val="25000"/>
                </a:schemeClr>
              </a:solidFill>
              <a:latin typeface="汉仪丫丫体简" panose="02010604000101010101" pitchFamily="2" charset="-122"/>
              <a:ea typeface="汉仪丫丫体简" panose="0201060400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conveyor dir="l"/>
      </p:transition>
    </mc:Choice>
    <mc:Fallback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4" presetClass="entr" presetSubtype="10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7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" presetClass="entr" presetSubtype="4" fill="hold" grpId="0" nodeType="withEffect" p14:presetBounceEnd="75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5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5000">
                                          <p:cBhvr additive="base">
                                            <p:cTn id="10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5000">
                                          <p:cBhvr additive="base">
                                            <p:cTn id="11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13" presetID="2" presetClass="entr" presetSubtype="4" fill="hold" nodeType="afterEffect" p14:presetBounceEnd="4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2000">
                                          <p:cBhvr additive="base">
                                            <p:cTn id="15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2000">
                                          <p:cBhvr additive="base">
                                            <p:cTn id="16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nodeType="withEffect" p14:presetBounceEnd="4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2000">
                                          <p:cBhvr additive="base">
                                            <p:cTn id="19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2000">
                                          <p:cBhvr additive="base">
                                            <p:cTn id="20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1750"/>
                                </p:stCondLst>
                                <p:childTnLst>
                                  <p:par>
                                    <p:cTn id="22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4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7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2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0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2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3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35" presetID="2" presetClass="entr" presetSubtype="1" accel="38000" fill="hold" grpId="0" nodeType="afterEffect" p14:presetBounceEnd="4400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37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38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/>
          <p:bldP spid="7" grpId="0"/>
          <p:bldP spid="12" grpId="0" animBg="1"/>
          <p:bldP spid="13" grpId="0" animBg="1"/>
          <p:bldP spid="18" grpId="0" animBg="1"/>
          <p:bldP spid="19" grpId="0" animBg="1"/>
          <p:bldP spid="22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4" presetClass="entr" presetSubtype="10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7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5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13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1750"/>
                                </p:stCondLst>
                                <p:childTnLst>
                                  <p:par>
                                    <p:cTn id="22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4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7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2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0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2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3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35" presetID="2" presetClass="entr" presetSubtype="1" accel="3800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/>
          <p:bldP spid="7" grpId="0"/>
          <p:bldP spid="12" grpId="0" animBg="1"/>
          <p:bldP spid="13" grpId="0" animBg="1"/>
          <p:bldP spid="18" grpId="0" animBg="1"/>
          <p:bldP spid="19" grpId="0" animBg="1"/>
          <p:bldP spid="22" grpId="0"/>
        </p:bldLst>
      </p:timing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AutoShape 3"/>
          <p:cNvSpPr>
            <a:spLocks noChangeArrowheads="1"/>
          </p:cNvSpPr>
          <p:nvPr/>
        </p:nvSpPr>
        <p:spPr bwMode="gray">
          <a:xfrm rot="18445331">
            <a:off x="4285034" y="3081003"/>
            <a:ext cx="1469033" cy="793751"/>
          </a:xfrm>
          <a:prstGeom prst="rightArrow">
            <a:avLst>
              <a:gd name="adj1" fmla="val 49380"/>
              <a:gd name="adj2" fmla="val 68709"/>
            </a:avLst>
          </a:prstGeom>
          <a:noFill/>
          <a:ln w="19050">
            <a:solidFill>
              <a:schemeClr val="tx1"/>
            </a:solidFill>
          </a:ln>
        </p:spPr>
        <p:txBody>
          <a:bodyPr rot="10800000"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zh-CN" altLang="zh-CN" sz="2400">
              <a:solidFill>
                <a:schemeClr val="tx2"/>
              </a:solidFill>
              <a:cs typeface="+mn-ea"/>
            </a:endParaRPr>
          </a:p>
        </p:txBody>
      </p:sp>
      <p:sp>
        <p:nvSpPr>
          <p:cNvPr id="3" name="AutoShape 4"/>
          <p:cNvSpPr>
            <a:spLocks noChangeArrowheads="1"/>
          </p:cNvSpPr>
          <p:nvPr/>
        </p:nvSpPr>
        <p:spPr bwMode="gray">
          <a:xfrm rot="3096833">
            <a:off x="6492073" y="3117267"/>
            <a:ext cx="1480327" cy="821267"/>
          </a:xfrm>
          <a:prstGeom prst="rightArrow">
            <a:avLst>
              <a:gd name="adj1" fmla="val 49380"/>
              <a:gd name="adj2" fmla="val 60486"/>
            </a:avLst>
          </a:prstGeom>
          <a:noFill/>
          <a:ln w="19050">
            <a:solidFill>
              <a:schemeClr val="tx1"/>
            </a:solidFill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zh-CN" altLang="zh-CN" sz="2400">
              <a:solidFill>
                <a:schemeClr val="tx2"/>
              </a:solidFill>
              <a:cs typeface="+mn-ea"/>
            </a:endParaRP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345440" y="4752340"/>
            <a:ext cx="2854325" cy="665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3F3F3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buClr>
                <a:schemeClr val="folHlink"/>
              </a:buClr>
              <a:buFont typeface="Wingdings" panose="05000000000000000000" pitchFamily="2" charset="2"/>
              <a:buNone/>
            </a:pPr>
            <a:r>
              <a:rPr lang="zh-CN" altLang="en-US" sz="1865" b="1" dirty="0">
                <a:solidFill>
                  <a:schemeClr val="tx2"/>
                </a:solidFill>
                <a:cs typeface="+mn-ea"/>
              </a:rPr>
              <a:t>完成数据采集和基本处理</a:t>
            </a:r>
            <a:endParaRPr lang="zh-CN" altLang="en-US" sz="1865" b="1" dirty="0">
              <a:solidFill>
                <a:schemeClr val="tx2"/>
              </a:solidFill>
              <a:cs typeface="+mn-ea"/>
            </a:endParaRPr>
          </a:p>
          <a:p>
            <a:pPr algn="l" eaLnBrk="1" hangingPunct="1">
              <a:buClr>
                <a:schemeClr val="folHlink"/>
              </a:buClr>
              <a:buFont typeface="Wingdings" panose="05000000000000000000" pitchFamily="2" charset="2"/>
              <a:buNone/>
            </a:pPr>
            <a:r>
              <a:rPr lang="zh-CN" altLang="en-US" sz="1865" b="1" dirty="0">
                <a:solidFill>
                  <a:schemeClr val="tx2"/>
                </a:solidFill>
                <a:cs typeface="+mn-ea"/>
              </a:rPr>
              <a:t>并将数据传输到云端平台</a:t>
            </a:r>
            <a:endParaRPr lang="zh-CN" altLang="en-US" sz="1865" b="1" dirty="0">
              <a:solidFill>
                <a:schemeClr val="tx2"/>
              </a:solidFill>
              <a:cs typeface="+mn-ea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5207429" y="1220755"/>
            <a:ext cx="1718733" cy="1697567"/>
            <a:chOff x="3771900" y="1124619"/>
            <a:chExt cx="1289050" cy="1273175"/>
          </a:xfrm>
          <a:noFill/>
        </p:grpSpPr>
        <p:sp>
          <p:nvSpPr>
            <p:cNvPr id="7" name="Oval 8"/>
            <p:cNvSpPr>
              <a:spLocks noChangeArrowheads="1"/>
            </p:cNvSpPr>
            <p:nvPr/>
          </p:nvSpPr>
          <p:spPr bwMode="gray">
            <a:xfrm>
              <a:off x="3771900" y="1124619"/>
              <a:ext cx="1289050" cy="1273175"/>
            </a:xfrm>
            <a:prstGeom prst="ellipse">
              <a:avLst/>
            </a:prstGeom>
            <a:grpFill/>
            <a:ln w="19050" algn="ctr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zh-CN" altLang="zh-CN" sz="2400">
                <a:solidFill>
                  <a:schemeClr val="tx2"/>
                </a:solidFill>
                <a:cs typeface="+mn-ea"/>
              </a:endParaRPr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gray">
            <a:xfrm>
              <a:off x="3895407" y="1592932"/>
              <a:ext cx="1051560" cy="345281"/>
            </a:xfrm>
            <a:prstGeom prst="rect">
              <a:avLst/>
            </a:prstGeom>
            <a:grpFill/>
            <a:ln w="9525" algn="ctr">
              <a:noFill/>
              <a:miter lim="800000"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zh-CN" altLang="en-US" sz="2400" b="1" dirty="0">
                  <a:solidFill>
                    <a:schemeClr val="tx2"/>
                  </a:solidFill>
                  <a:cs typeface="+mn-ea"/>
                </a:rPr>
                <a:t>云端平台</a:t>
              </a:r>
              <a:endParaRPr lang="zh-CN" altLang="en-US" sz="2400" b="1" dirty="0">
                <a:solidFill>
                  <a:schemeClr val="tx2"/>
                </a:solidFill>
                <a:cs typeface="+mn-ea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7144181" y="4237006"/>
            <a:ext cx="1718733" cy="1697567"/>
            <a:chOff x="5224463" y="3386807"/>
            <a:chExt cx="1289050" cy="1273175"/>
          </a:xfrm>
          <a:noFill/>
        </p:grpSpPr>
        <p:sp>
          <p:nvSpPr>
            <p:cNvPr id="10" name="Oval 12"/>
            <p:cNvSpPr>
              <a:spLocks noChangeArrowheads="1"/>
            </p:cNvSpPr>
            <p:nvPr/>
          </p:nvSpPr>
          <p:spPr bwMode="gray">
            <a:xfrm>
              <a:off x="5224463" y="3386807"/>
              <a:ext cx="1289050" cy="1273175"/>
            </a:xfrm>
            <a:prstGeom prst="ellipse">
              <a:avLst/>
            </a:prstGeom>
            <a:grpFill/>
            <a:ln w="19050" algn="ctr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zh-CN" altLang="zh-CN" sz="2400">
                <a:solidFill>
                  <a:schemeClr val="tx2"/>
                </a:solidFill>
                <a:cs typeface="+mn-ea"/>
              </a:endParaRPr>
            </a:p>
          </p:txBody>
        </p:sp>
        <p:sp>
          <p:nvSpPr>
            <p:cNvPr id="11" name="Rectangle 14"/>
            <p:cNvSpPr>
              <a:spLocks noChangeArrowheads="1"/>
            </p:cNvSpPr>
            <p:nvPr/>
          </p:nvSpPr>
          <p:spPr bwMode="gray">
            <a:xfrm>
              <a:off x="5457984" y="3716530"/>
              <a:ext cx="822960" cy="622459"/>
            </a:xfrm>
            <a:prstGeom prst="rect">
              <a:avLst/>
            </a:prstGeom>
            <a:grpFill/>
            <a:ln w="9525" algn="ctr">
              <a:noFill/>
              <a:miter lim="800000"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zh-CN" altLang="en-US" sz="2400" b="1" dirty="0">
                  <a:solidFill>
                    <a:schemeClr val="tx2"/>
                  </a:solidFill>
                  <a:cs typeface="+mn-ea"/>
                </a:rPr>
                <a:t>数据</a:t>
              </a:r>
              <a:endParaRPr lang="zh-CN" altLang="en-US" sz="2400" b="1" dirty="0">
                <a:solidFill>
                  <a:schemeClr val="tx2"/>
                </a:solidFill>
                <a:cs typeface="+mn-ea"/>
              </a:endParaRPr>
            </a:p>
            <a:p>
              <a:pPr algn="ctr" eaLnBrk="1" hangingPunct="1"/>
              <a:r>
                <a:rPr lang="zh-CN" altLang="en-US" sz="2400" b="1" dirty="0">
                  <a:solidFill>
                    <a:schemeClr val="tx2"/>
                  </a:solidFill>
                  <a:cs typeface="+mn-ea"/>
                </a:rPr>
                <a:t>可视化</a:t>
              </a:r>
              <a:endParaRPr lang="zh-CN" altLang="en-US" sz="2400" b="1" dirty="0">
                <a:solidFill>
                  <a:schemeClr val="tx2"/>
                </a:solidFill>
                <a:cs typeface="+mn-ea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3327829" y="4237006"/>
            <a:ext cx="1718733" cy="1697567"/>
            <a:chOff x="2362200" y="3386807"/>
            <a:chExt cx="1289050" cy="1273175"/>
          </a:xfrm>
          <a:noFill/>
        </p:grpSpPr>
        <p:sp>
          <p:nvSpPr>
            <p:cNvPr id="13" name="Oval 16"/>
            <p:cNvSpPr>
              <a:spLocks noChangeArrowheads="1"/>
            </p:cNvSpPr>
            <p:nvPr/>
          </p:nvSpPr>
          <p:spPr bwMode="gray">
            <a:xfrm>
              <a:off x="2362200" y="3386807"/>
              <a:ext cx="1289050" cy="1273175"/>
            </a:xfrm>
            <a:prstGeom prst="ellipse">
              <a:avLst/>
            </a:prstGeom>
            <a:grpFill/>
            <a:ln w="19050" algn="ctr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zh-CN" altLang="zh-CN" sz="2400">
                <a:solidFill>
                  <a:schemeClr val="tx2"/>
                </a:solidFill>
                <a:cs typeface="+mn-ea"/>
              </a:endParaRPr>
            </a:p>
          </p:txBody>
        </p:sp>
        <p:sp>
          <p:nvSpPr>
            <p:cNvPr id="14" name="Rectangle 18"/>
            <p:cNvSpPr>
              <a:spLocks noChangeArrowheads="1"/>
            </p:cNvSpPr>
            <p:nvPr/>
          </p:nvSpPr>
          <p:spPr bwMode="gray">
            <a:xfrm>
              <a:off x="2600006" y="3855119"/>
              <a:ext cx="822960" cy="345281"/>
            </a:xfrm>
            <a:prstGeom prst="rect">
              <a:avLst/>
            </a:prstGeom>
            <a:grpFill/>
            <a:ln w="19050" algn="ctr">
              <a:noFill/>
              <a:miter lim="800000"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zh-CN" altLang="en-US" sz="2400" b="1" dirty="0">
                  <a:solidFill>
                    <a:schemeClr val="tx2"/>
                  </a:solidFill>
                  <a:cs typeface="+mn-ea"/>
                </a:rPr>
                <a:t>树莓派</a:t>
              </a:r>
              <a:endParaRPr lang="zh-CN" altLang="en-US" sz="2400" b="1" dirty="0">
                <a:solidFill>
                  <a:schemeClr val="tx2"/>
                </a:solidFill>
                <a:cs typeface="+mn-ea"/>
              </a:endParaRPr>
            </a:p>
          </p:txBody>
        </p:sp>
      </p:grpSp>
      <p:sp>
        <p:nvSpPr>
          <p:cNvPr id="15" name="Rectangle 19"/>
          <p:cNvSpPr>
            <a:spLocks noChangeArrowheads="1"/>
          </p:cNvSpPr>
          <p:nvPr/>
        </p:nvSpPr>
        <p:spPr bwMode="auto">
          <a:xfrm>
            <a:off x="4886960" y="379095"/>
            <a:ext cx="2418080" cy="665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3F3F3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chemeClr val="folHlink"/>
              </a:buClr>
              <a:buFont typeface="Wingdings" panose="05000000000000000000" pitchFamily="2" charset="2"/>
              <a:buNone/>
            </a:pPr>
            <a:r>
              <a:rPr lang="zh-CN" altLang="en-US" sz="1865" b="1" dirty="0">
                <a:solidFill>
                  <a:schemeClr val="tx2"/>
                </a:solidFill>
                <a:cs typeface="+mn-ea"/>
              </a:rPr>
              <a:t>完成数据进一步处理</a:t>
            </a:r>
            <a:endParaRPr lang="zh-CN" altLang="en-US" sz="1865" b="1" dirty="0">
              <a:solidFill>
                <a:schemeClr val="tx2"/>
              </a:solidFill>
              <a:cs typeface="+mn-ea"/>
            </a:endParaRPr>
          </a:p>
          <a:p>
            <a:pPr eaLnBrk="1" hangingPunct="1">
              <a:buClr>
                <a:schemeClr val="folHlink"/>
              </a:buClr>
              <a:buFont typeface="Wingdings" panose="05000000000000000000" pitchFamily="2" charset="2"/>
              <a:buNone/>
            </a:pPr>
            <a:r>
              <a:rPr lang="zh-CN" altLang="en-US" sz="1865" b="1" dirty="0">
                <a:solidFill>
                  <a:schemeClr val="tx2"/>
                </a:solidFill>
                <a:cs typeface="+mn-ea"/>
              </a:rPr>
              <a:t>并将数据进行云</a:t>
            </a:r>
            <a:r>
              <a:rPr lang="zh-CN" altLang="en-US" sz="1865" b="1" dirty="0">
                <a:solidFill>
                  <a:schemeClr val="tx2"/>
                </a:solidFill>
                <a:cs typeface="+mn-ea"/>
              </a:rPr>
              <a:t>存储</a:t>
            </a:r>
            <a:endParaRPr lang="zh-CN" altLang="en-US" sz="1865" b="1" dirty="0">
              <a:solidFill>
                <a:schemeClr val="tx2"/>
              </a:solidFill>
              <a:cs typeface="+mn-ea"/>
            </a:endParaRPr>
          </a:p>
        </p:txBody>
      </p:sp>
      <p:sp>
        <p:nvSpPr>
          <p:cNvPr id="16" name="Rectangle 20"/>
          <p:cNvSpPr>
            <a:spLocks noChangeArrowheads="1"/>
          </p:cNvSpPr>
          <p:nvPr/>
        </p:nvSpPr>
        <p:spPr bwMode="auto">
          <a:xfrm>
            <a:off x="9058275" y="4759325"/>
            <a:ext cx="2557145" cy="665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3F3F3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chemeClr val="folHlink"/>
              </a:buClr>
              <a:buFont typeface="Wingdings" panose="05000000000000000000" pitchFamily="2" charset="2"/>
              <a:buNone/>
            </a:pPr>
            <a:r>
              <a:rPr lang="zh-CN" altLang="en-US" sz="1865" b="1" dirty="0">
                <a:solidFill>
                  <a:schemeClr val="tx2"/>
                </a:solidFill>
                <a:cs typeface="+mn-ea"/>
              </a:rPr>
              <a:t>完成云端数据可视化</a:t>
            </a:r>
            <a:endParaRPr lang="zh-CN" altLang="en-US" sz="1865" b="1" dirty="0">
              <a:solidFill>
                <a:schemeClr val="tx2"/>
              </a:solidFill>
              <a:cs typeface="+mn-ea"/>
            </a:endParaRPr>
          </a:p>
          <a:p>
            <a:pPr algn="ctr" eaLnBrk="1" hangingPunct="1">
              <a:buClr>
                <a:schemeClr val="folHlink"/>
              </a:buClr>
              <a:buFont typeface="Wingdings" panose="05000000000000000000" pitchFamily="2" charset="2"/>
              <a:buNone/>
            </a:pPr>
            <a:r>
              <a:rPr lang="zh-CN" altLang="en-US" sz="1865" b="1" dirty="0">
                <a:solidFill>
                  <a:schemeClr val="tx2"/>
                </a:solidFill>
                <a:cs typeface="+mn-ea"/>
              </a:rPr>
              <a:t>实现移动端数据查询</a:t>
            </a:r>
            <a:endParaRPr lang="zh-CN" altLang="en-US" sz="1865" b="1" dirty="0">
              <a:solidFill>
                <a:schemeClr val="tx2"/>
              </a:solidFill>
              <a:cs typeface="+mn-ea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568443" y="319365"/>
            <a:ext cx="1367516" cy="420370"/>
            <a:chOff x="568442" y="319364"/>
            <a:chExt cx="1367517" cy="420371"/>
          </a:xfrm>
        </p:grpSpPr>
        <p:sp>
          <p:nvSpPr>
            <p:cNvPr id="18" name="文本框 23"/>
            <p:cNvSpPr txBox="1"/>
            <p:nvPr/>
          </p:nvSpPr>
          <p:spPr>
            <a:xfrm>
              <a:off x="665958" y="319364"/>
              <a:ext cx="1270001" cy="4203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135" dirty="0">
                  <a:solidFill>
                    <a:schemeClr val="bg2"/>
                  </a:solidFill>
                  <a:latin typeface="+mn-ea"/>
                  <a:cs typeface="+mn-ea"/>
                </a:rPr>
                <a:t>研究</a:t>
              </a:r>
              <a:r>
                <a:rPr lang="zh-CN" altLang="en-US" sz="2135" dirty="0">
                  <a:solidFill>
                    <a:schemeClr val="bg2"/>
                  </a:solidFill>
                  <a:latin typeface="+mn-ea"/>
                  <a:cs typeface="+mn-ea"/>
                </a:rPr>
                <a:t>预期</a:t>
              </a:r>
              <a:endParaRPr lang="zh-CN" altLang="en-US" sz="2135" dirty="0">
                <a:solidFill>
                  <a:schemeClr val="bg2"/>
                </a:solidFill>
                <a:latin typeface="+mn-ea"/>
                <a:cs typeface="+mn-ea"/>
              </a:endParaRPr>
            </a:p>
          </p:txBody>
        </p:sp>
        <p:sp>
          <p:nvSpPr>
            <p:cNvPr id="19" name="等腰三角形 18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prstClr val="white"/>
                </a:solidFill>
                <a:latin typeface="微软雅黑" panose="020B0503020204020204" pitchFamily="34" charset="-122"/>
                <a:cs typeface="+mn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5" grpId="0"/>
      <p:bldP spid="15" grpId="0"/>
      <p:bldP spid="1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直接连接符 3"/>
          <p:cNvSpPr>
            <a:spLocks noChangeShapeType="1"/>
          </p:cNvSpPr>
          <p:nvPr/>
        </p:nvSpPr>
        <p:spPr bwMode="auto">
          <a:xfrm>
            <a:off x="2469078" y="3685511"/>
            <a:ext cx="8862884" cy="0"/>
          </a:xfrm>
          <a:prstGeom prst="line">
            <a:avLst/>
          </a:prstGeom>
          <a:noFill/>
          <a:ln w="38100" cap="flat" cmpd="sng">
            <a:solidFill>
              <a:schemeClr val="bg2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2400">
              <a:solidFill>
                <a:schemeClr val="tx2"/>
              </a:solidFill>
              <a:latin typeface="Arial" panose="020B0604020202020204" pitchFamily="34" charset="0"/>
              <a:cs typeface="+mn-ea"/>
            </a:endParaRPr>
          </a:p>
        </p:txBody>
      </p:sp>
      <p:sp>
        <p:nvSpPr>
          <p:cNvPr id="21" name="椭圆 12"/>
          <p:cNvSpPr>
            <a:spLocks noChangeArrowheads="1"/>
          </p:cNvSpPr>
          <p:nvPr/>
        </p:nvSpPr>
        <p:spPr bwMode="auto">
          <a:xfrm>
            <a:off x="3597359" y="3566423"/>
            <a:ext cx="242756" cy="242756"/>
          </a:xfrm>
          <a:prstGeom prst="ellipse">
            <a:avLst/>
          </a:prstGeom>
          <a:solidFill>
            <a:srgbClr val="3F3F3F"/>
          </a:solidFill>
          <a:ln>
            <a:noFill/>
          </a:ln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3735" dirty="0">
              <a:solidFill>
                <a:schemeClr val="tx2"/>
              </a:solidFill>
              <a:latin typeface="Arial" panose="020B0604020202020204" pitchFamily="34" charset="0"/>
              <a:cs typeface="+mn-ea"/>
            </a:endParaRPr>
          </a:p>
        </p:txBody>
      </p:sp>
      <p:sp>
        <p:nvSpPr>
          <p:cNvPr id="22" name="椭圆 13"/>
          <p:cNvSpPr>
            <a:spLocks noChangeArrowheads="1"/>
          </p:cNvSpPr>
          <p:nvPr/>
        </p:nvSpPr>
        <p:spPr bwMode="auto">
          <a:xfrm>
            <a:off x="6111945" y="3566423"/>
            <a:ext cx="242756" cy="242756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3735" dirty="0">
              <a:solidFill>
                <a:schemeClr val="tx2"/>
              </a:solidFill>
              <a:latin typeface="Arial" panose="020B0604020202020204" pitchFamily="34" charset="0"/>
              <a:cs typeface="+mn-ea"/>
            </a:endParaRPr>
          </a:p>
        </p:txBody>
      </p:sp>
      <p:sp>
        <p:nvSpPr>
          <p:cNvPr id="23" name="椭圆 14"/>
          <p:cNvSpPr>
            <a:spLocks noChangeArrowheads="1"/>
          </p:cNvSpPr>
          <p:nvPr/>
        </p:nvSpPr>
        <p:spPr bwMode="auto">
          <a:xfrm>
            <a:off x="8628057" y="3566423"/>
            <a:ext cx="242756" cy="24275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3735" dirty="0">
              <a:solidFill>
                <a:schemeClr val="tx2"/>
              </a:solidFill>
              <a:latin typeface="Arial" panose="020B0604020202020204" pitchFamily="34" charset="0"/>
              <a:cs typeface="+mn-ea"/>
            </a:endParaRPr>
          </a:p>
        </p:txBody>
      </p:sp>
      <p:sp>
        <p:nvSpPr>
          <p:cNvPr id="24" name="椭圆 15"/>
          <p:cNvSpPr>
            <a:spLocks noChangeArrowheads="1"/>
          </p:cNvSpPr>
          <p:nvPr/>
        </p:nvSpPr>
        <p:spPr bwMode="auto">
          <a:xfrm>
            <a:off x="11144170" y="3566423"/>
            <a:ext cx="242756" cy="242756"/>
          </a:xfrm>
          <a:prstGeom prst="ellipse">
            <a:avLst/>
          </a:prstGeom>
          <a:solidFill>
            <a:srgbClr val="3F3F3F"/>
          </a:solidFill>
          <a:ln>
            <a:noFill/>
          </a:ln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3735" dirty="0">
                <a:solidFill>
                  <a:schemeClr val="tx2"/>
                </a:solidFill>
                <a:latin typeface="+mn-ea"/>
                <a:cs typeface="+mn-ea"/>
                <a:sym typeface="Impact" panose="020B0806030902050204" pitchFamily="34" charset="0"/>
              </a:rPr>
              <a:t>+</a:t>
            </a:r>
            <a:endParaRPr lang="zh-CN" altLang="en-US" sz="3735" dirty="0">
              <a:solidFill>
                <a:schemeClr val="tx2"/>
              </a:solidFill>
              <a:latin typeface="Arial" panose="020B0604020202020204" pitchFamily="34" charset="0"/>
              <a:cs typeface="+mn-ea"/>
            </a:endParaRPr>
          </a:p>
        </p:txBody>
      </p:sp>
      <p:sp>
        <p:nvSpPr>
          <p:cNvPr id="25" name="直接连接符 21"/>
          <p:cNvSpPr>
            <a:spLocks noChangeShapeType="1"/>
          </p:cNvSpPr>
          <p:nvPr/>
        </p:nvSpPr>
        <p:spPr bwMode="auto">
          <a:xfrm flipV="1">
            <a:off x="3731715" y="2940448"/>
            <a:ext cx="627501" cy="627501"/>
          </a:xfrm>
          <a:prstGeom prst="line">
            <a:avLst/>
          </a:prstGeom>
          <a:noFill/>
          <a:ln w="19050" cap="flat" cmpd="sng">
            <a:solidFill>
              <a:srgbClr val="3F3F3F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2400">
              <a:solidFill>
                <a:schemeClr val="tx2"/>
              </a:solidFill>
              <a:latin typeface="Arial" panose="020B0604020202020204" pitchFamily="34" charset="0"/>
              <a:cs typeface="+mn-ea"/>
            </a:endParaRPr>
          </a:p>
        </p:txBody>
      </p:sp>
      <p:sp>
        <p:nvSpPr>
          <p:cNvPr id="26" name="直接连接符 27"/>
          <p:cNvSpPr>
            <a:spLocks noChangeShapeType="1"/>
          </p:cNvSpPr>
          <p:nvPr/>
        </p:nvSpPr>
        <p:spPr bwMode="auto">
          <a:xfrm flipV="1">
            <a:off x="8760886" y="2940448"/>
            <a:ext cx="627501" cy="627501"/>
          </a:xfrm>
          <a:prstGeom prst="line">
            <a:avLst/>
          </a:prstGeom>
          <a:noFill/>
          <a:ln w="19050" cap="flat" cmpd="sng">
            <a:solidFill>
              <a:schemeClr val="tx2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2400">
              <a:solidFill>
                <a:schemeClr val="tx2"/>
              </a:solidFill>
              <a:latin typeface="Arial" panose="020B0604020202020204" pitchFamily="34" charset="0"/>
              <a:cs typeface="+mn-ea"/>
            </a:endParaRPr>
          </a:p>
        </p:txBody>
      </p:sp>
      <p:sp>
        <p:nvSpPr>
          <p:cNvPr id="27" name="直接连接符 30"/>
          <p:cNvSpPr>
            <a:spLocks noChangeShapeType="1"/>
          </p:cNvSpPr>
          <p:nvPr/>
        </p:nvSpPr>
        <p:spPr bwMode="auto">
          <a:xfrm flipH="1">
            <a:off x="5583683" y="3803071"/>
            <a:ext cx="625975" cy="627501"/>
          </a:xfrm>
          <a:prstGeom prst="line">
            <a:avLst/>
          </a:prstGeom>
          <a:noFill/>
          <a:ln w="19050" cap="flat" cmpd="sng">
            <a:solidFill>
              <a:schemeClr val="bg2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2400">
              <a:solidFill>
                <a:schemeClr val="tx2"/>
              </a:solidFill>
              <a:latin typeface="Arial" panose="020B0604020202020204" pitchFamily="34" charset="0"/>
              <a:cs typeface="+mn-ea"/>
            </a:endParaRPr>
          </a:p>
        </p:txBody>
      </p:sp>
      <p:sp>
        <p:nvSpPr>
          <p:cNvPr id="28" name="直接连接符 33"/>
          <p:cNvSpPr>
            <a:spLocks noChangeShapeType="1"/>
          </p:cNvSpPr>
          <p:nvPr/>
        </p:nvSpPr>
        <p:spPr bwMode="auto">
          <a:xfrm flipH="1">
            <a:off x="10664764" y="3803071"/>
            <a:ext cx="627501" cy="627501"/>
          </a:xfrm>
          <a:prstGeom prst="line">
            <a:avLst/>
          </a:prstGeom>
          <a:noFill/>
          <a:ln w="19050" cap="flat" cmpd="sng">
            <a:solidFill>
              <a:srgbClr val="3F3F3F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2400">
              <a:solidFill>
                <a:schemeClr val="tx2"/>
              </a:solidFill>
              <a:latin typeface="Arial" panose="020B0604020202020204" pitchFamily="34" charset="0"/>
              <a:cs typeface="+mn-ea"/>
            </a:endParaRPr>
          </a:p>
        </p:txBody>
      </p:sp>
      <p:sp>
        <p:nvSpPr>
          <p:cNvPr id="29" name="任意多边形 8"/>
          <p:cNvSpPr>
            <a:spLocks noChangeArrowheads="1"/>
          </p:cNvSpPr>
          <p:nvPr/>
        </p:nvSpPr>
        <p:spPr bwMode="auto">
          <a:xfrm rot="5400000">
            <a:off x="836200" y="2832150"/>
            <a:ext cx="1496232" cy="1729828"/>
          </a:xfrm>
          <a:custGeom>
            <a:avLst/>
            <a:gdLst>
              <a:gd name="T0" fmla="*/ 0 w 1555844"/>
              <a:gd name="T1" fmla="*/ 1019695 h 1797617"/>
              <a:gd name="T2" fmla="*/ 621144 w 1555844"/>
              <a:gd name="T3" fmla="*/ 257578 h 1797617"/>
              <a:gd name="T4" fmla="*/ 676472 w 1555844"/>
              <a:gd name="T5" fmla="*/ 252000 h 1797617"/>
              <a:gd name="T6" fmla="*/ 633922 w 1555844"/>
              <a:gd name="T7" fmla="*/ 252000 h 1797617"/>
              <a:gd name="T8" fmla="*/ 777922 w 1555844"/>
              <a:gd name="T9" fmla="*/ 0 h 1797617"/>
              <a:gd name="T10" fmla="*/ 921922 w 1555844"/>
              <a:gd name="T11" fmla="*/ 252000 h 1797617"/>
              <a:gd name="T12" fmla="*/ 879372 w 1555844"/>
              <a:gd name="T13" fmla="*/ 252000 h 1797617"/>
              <a:gd name="T14" fmla="*/ 934700 w 1555844"/>
              <a:gd name="T15" fmla="*/ 257578 h 1797617"/>
              <a:gd name="T16" fmla="*/ 1555844 w 1555844"/>
              <a:gd name="T17" fmla="*/ 1019695 h 1797617"/>
              <a:gd name="T18" fmla="*/ 777922 w 1555844"/>
              <a:gd name="T19" fmla="*/ 1797617 h 1797617"/>
              <a:gd name="T20" fmla="*/ 0 w 1555844"/>
              <a:gd name="T21" fmla="*/ 1019695 h 1797617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555844"/>
              <a:gd name="T34" fmla="*/ 0 h 1797617"/>
              <a:gd name="T35" fmla="*/ 1555844 w 1555844"/>
              <a:gd name="T36" fmla="*/ 1797617 h 1797617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555844" h="1797617">
                <a:moveTo>
                  <a:pt x="0" y="1019695"/>
                </a:moveTo>
                <a:cubicBezTo>
                  <a:pt x="0" y="643765"/>
                  <a:pt x="266658" y="330116"/>
                  <a:pt x="621144" y="257578"/>
                </a:cubicBezTo>
                <a:lnTo>
                  <a:pt x="676472" y="252000"/>
                </a:lnTo>
                <a:lnTo>
                  <a:pt x="633922" y="252000"/>
                </a:lnTo>
                <a:lnTo>
                  <a:pt x="777922" y="0"/>
                </a:lnTo>
                <a:lnTo>
                  <a:pt x="921922" y="252000"/>
                </a:lnTo>
                <a:lnTo>
                  <a:pt x="879372" y="252000"/>
                </a:lnTo>
                <a:lnTo>
                  <a:pt x="934700" y="257578"/>
                </a:lnTo>
                <a:cubicBezTo>
                  <a:pt x="1289186" y="330116"/>
                  <a:pt x="1555844" y="643765"/>
                  <a:pt x="1555844" y="1019695"/>
                </a:cubicBezTo>
                <a:cubicBezTo>
                  <a:pt x="1555844" y="1449329"/>
                  <a:pt x="1207556" y="1797617"/>
                  <a:pt x="777922" y="1797617"/>
                </a:cubicBezTo>
                <a:cubicBezTo>
                  <a:pt x="348288" y="1797617"/>
                  <a:pt x="0" y="1449329"/>
                  <a:pt x="0" y="1019695"/>
                </a:cubicBezTo>
                <a:close/>
              </a:path>
            </a:pathLst>
          </a:custGeom>
          <a:noFill/>
          <a:ln w="19050">
            <a:solidFill>
              <a:schemeClr val="tx1"/>
            </a:solidFill>
          </a:ln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2400">
              <a:solidFill>
                <a:schemeClr val="tx2"/>
              </a:solidFill>
              <a:latin typeface="Arial" panose="020B0604020202020204" pitchFamily="34" charset="0"/>
              <a:cs typeface="+mn-ea"/>
            </a:endParaRPr>
          </a:p>
        </p:txBody>
      </p:sp>
      <p:sp>
        <p:nvSpPr>
          <p:cNvPr id="30" name="矩形 68"/>
          <p:cNvSpPr>
            <a:spLocks noChangeArrowheads="1"/>
          </p:cNvSpPr>
          <p:nvPr/>
        </p:nvSpPr>
        <p:spPr bwMode="auto">
          <a:xfrm>
            <a:off x="996742" y="3434464"/>
            <a:ext cx="86106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3F3F3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665" dirty="0">
                <a:solidFill>
                  <a:schemeClr val="tx2"/>
                </a:solidFill>
                <a:latin typeface="Arial" panose="020B0604020202020204" pitchFamily="34" charset="0"/>
                <a:cs typeface="+mn-ea"/>
              </a:rPr>
              <a:t>亮点</a:t>
            </a:r>
            <a:endParaRPr lang="zh-CN" altLang="en-US" sz="2665" dirty="0">
              <a:solidFill>
                <a:schemeClr val="tx2"/>
              </a:solidFill>
              <a:latin typeface="Arial" panose="020B0604020202020204" pitchFamily="34" charset="0"/>
              <a:cs typeface="+mn-ea"/>
            </a:endParaRPr>
          </a:p>
        </p:txBody>
      </p:sp>
      <p:sp>
        <p:nvSpPr>
          <p:cNvPr id="31" name="任意多边形 71"/>
          <p:cNvSpPr>
            <a:spLocks noChangeArrowheads="1"/>
          </p:cNvSpPr>
          <p:nvPr/>
        </p:nvSpPr>
        <p:spPr bwMode="auto">
          <a:xfrm rot="13762846" flipH="1" flipV="1">
            <a:off x="3999662" y="4043538"/>
            <a:ext cx="1732881" cy="2003119"/>
          </a:xfrm>
          <a:custGeom>
            <a:avLst/>
            <a:gdLst>
              <a:gd name="T0" fmla="*/ 0 w 1555844"/>
              <a:gd name="T1" fmla="*/ 1019695 h 1797617"/>
              <a:gd name="T2" fmla="*/ 621144 w 1555844"/>
              <a:gd name="T3" fmla="*/ 257578 h 1797617"/>
              <a:gd name="T4" fmla="*/ 676472 w 1555844"/>
              <a:gd name="T5" fmla="*/ 252000 h 1797617"/>
              <a:gd name="T6" fmla="*/ 633922 w 1555844"/>
              <a:gd name="T7" fmla="*/ 252000 h 1797617"/>
              <a:gd name="T8" fmla="*/ 777922 w 1555844"/>
              <a:gd name="T9" fmla="*/ 0 h 1797617"/>
              <a:gd name="T10" fmla="*/ 921922 w 1555844"/>
              <a:gd name="T11" fmla="*/ 252000 h 1797617"/>
              <a:gd name="T12" fmla="*/ 879372 w 1555844"/>
              <a:gd name="T13" fmla="*/ 252000 h 1797617"/>
              <a:gd name="T14" fmla="*/ 934700 w 1555844"/>
              <a:gd name="T15" fmla="*/ 257578 h 1797617"/>
              <a:gd name="T16" fmla="*/ 1555844 w 1555844"/>
              <a:gd name="T17" fmla="*/ 1019695 h 1797617"/>
              <a:gd name="T18" fmla="*/ 777922 w 1555844"/>
              <a:gd name="T19" fmla="*/ 1797617 h 1797617"/>
              <a:gd name="T20" fmla="*/ 0 w 1555844"/>
              <a:gd name="T21" fmla="*/ 1019695 h 1797617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555844"/>
              <a:gd name="T34" fmla="*/ 0 h 1797617"/>
              <a:gd name="T35" fmla="*/ 1555844 w 1555844"/>
              <a:gd name="T36" fmla="*/ 1797617 h 1797617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555844" h="1797617">
                <a:moveTo>
                  <a:pt x="0" y="1019695"/>
                </a:moveTo>
                <a:cubicBezTo>
                  <a:pt x="0" y="643765"/>
                  <a:pt x="266658" y="330116"/>
                  <a:pt x="621144" y="257578"/>
                </a:cubicBezTo>
                <a:lnTo>
                  <a:pt x="676472" y="252000"/>
                </a:lnTo>
                <a:lnTo>
                  <a:pt x="633922" y="252000"/>
                </a:lnTo>
                <a:lnTo>
                  <a:pt x="777922" y="0"/>
                </a:lnTo>
                <a:lnTo>
                  <a:pt x="921922" y="252000"/>
                </a:lnTo>
                <a:lnTo>
                  <a:pt x="879372" y="252000"/>
                </a:lnTo>
                <a:lnTo>
                  <a:pt x="934700" y="257578"/>
                </a:lnTo>
                <a:cubicBezTo>
                  <a:pt x="1289186" y="330116"/>
                  <a:pt x="1555844" y="643765"/>
                  <a:pt x="1555844" y="1019695"/>
                </a:cubicBezTo>
                <a:cubicBezTo>
                  <a:pt x="1555844" y="1449329"/>
                  <a:pt x="1207556" y="1797617"/>
                  <a:pt x="777922" y="1797617"/>
                </a:cubicBezTo>
                <a:cubicBezTo>
                  <a:pt x="348288" y="1797617"/>
                  <a:pt x="0" y="1449329"/>
                  <a:pt x="0" y="1019695"/>
                </a:cubicBezTo>
                <a:close/>
              </a:path>
            </a:pathLst>
          </a:custGeom>
          <a:noFill/>
          <a:ln w="19050">
            <a:solidFill>
              <a:schemeClr val="tx1"/>
            </a:solidFill>
          </a:ln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2400">
              <a:solidFill>
                <a:schemeClr val="tx2"/>
              </a:solidFill>
              <a:latin typeface="Arial" panose="020B0604020202020204" pitchFamily="34" charset="0"/>
              <a:cs typeface="+mn-ea"/>
            </a:endParaRPr>
          </a:p>
        </p:txBody>
      </p:sp>
      <p:sp>
        <p:nvSpPr>
          <p:cNvPr id="32" name="文本框 73"/>
          <p:cNvSpPr>
            <a:spLocks noChangeArrowheads="1"/>
          </p:cNvSpPr>
          <p:nvPr/>
        </p:nvSpPr>
        <p:spPr bwMode="auto">
          <a:xfrm>
            <a:off x="4064552" y="4416833"/>
            <a:ext cx="89010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3F3F3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4000" dirty="0">
                <a:solidFill>
                  <a:schemeClr val="tx2"/>
                </a:solidFill>
                <a:latin typeface="Arial" panose="020B0604020202020204" pitchFamily="34" charset="0"/>
                <a:cs typeface="+mn-ea"/>
              </a:rPr>
              <a:t>02</a:t>
            </a:r>
            <a:endParaRPr lang="zh-CN" altLang="en-US" sz="4000" dirty="0">
              <a:solidFill>
                <a:schemeClr val="tx2"/>
              </a:solidFill>
              <a:latin typeface="Arial" panose="020B0604020202020204" pitchFamily="34" charset="0"/>
              <a:cs typeface="+mn-ea"/>
            </a:endParaRPr>
          </a:p>
        </p:txBody>
      </p:sp>
      <p:sp>
        <p:nvSpPr>
          <p:cNvPr id="33" name="文本框 75"/>
          <p:cNvSpPr>
            <a:spLocks noChangeArrowheads="1"/>
          </p:cNvSpPr>
          <p:nvPr/>
        </p:nvSpPr>
        <p:spPr bwMode="auto">
          <a:xfrm>
            <a:off x="3712210" y="4808220"/>
            <a:ext cx="2047875" cy="946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3F3F3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fontAlgn="base">
              <a:lnSpc>
                <a:spcPts val="3335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solidFill>
                  <a:schemeClr val="tx2"/>
                </a:solidFill>
                <a:latin typeface="Arial" panose="020B0604020202020204" pitchFamily="34" charset="0"/>
                <a:cs typeface="+mn-ea"/>
              </a:rPr>
              <a:t>体感温度</a:t>
            </a:r>
            <a:endParaRPr lang="zh-CN" altLang="en-US" sz="1600" dirty="0">
              <a:solidFill>
                <a:schemeClr val="tx2"/>
              </a:solidFill>
              <a:latin typeface="Arial" panose="020B0604020202020204" pitchFamily="34" charset="0"/>
              <a:cs typeface="+mn-ea"/>
            </a:endParaRPr>
          </a:p>
          <a:p>
            <a:pPr algn="ctr" fontAlgn="base">
              <a:lnSpc>
                <a:spcPts val="3335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solidFill>
                  <a:schemeClr val="tx2"/>
                </a:solidFill>
                <a:latin typeface="Arial" panose="020B0604020202020204" pitchFamily="34" charset="0"/>
                <a:cs typeface="+mn-ea"/>
              </a:rPr>
              <a:t>穿衣指数</a:t>
            </a:r>
            <a:endParaRPr lang="zh-CN" altLang="en-US" sz="1600" dirty="0">
              <a:solidFill>
                <a:schemeClr val="tx2"/>
              </a:solidFill>
              <a:latin typeface="Arial" panose="020B0604020202020204" pitchFamily="34" charset="0"/>
              <a:cs typeface="+mn-ea"/>
            </a:endParaRPr>
          </a:p>
        </p:txBody>
      </p:sp>
      <p:sp>
        <p:nvSpPr>
          <p:cNvPr id="34" name="任意多边形 69"/>
          <p:cNvSpPr>
            <a:spLocks noChangeArrowheads="1"/>
          </p:cNvSpPr>
          <p:nvPr/>
        </p:nvSpPr>
        <p:spPr bwMode="auto">
          <a:xfrm rot="13762846">
            <a:off x="4169896" y="1314441"/>
            <a:ext cx="1734408" cy="2003119"/>
          </a:xfrm>
          <a:custGeom>
            <a:avLst/>
            <a:gdLst>
              <a:gd name="T0" fmla="*/ 0 w 1555844"/>
              <a:gd name="T1" fmla="*/ 1019695 h 1797617"/>
              <a:gd name="T2" fmla="*/ 621144 w 1555844"/>
              <a:gd name="T3" fmla="*/ 257578 h 1797617"/>
              <a:gd name="T4" fmla="*/ 676472 w 1555844"/>
              <a:gd name="T5" fmla="*/ 252000 h 1797617"/>
              <a:gd name="T6" fmla="*/ 633922 w 1555844"/>
              <a:gd name="T7" fmla="*/ 252000 h 1797617"/>
              <a:gd name="T8" fmla="*/ 777922 w 1555844"/>
              <a:gd name="T9" fmla="*/ 0 h 1797617"/>
              <a:gd name="T10" fmla="*/ 921922 w 1555844"/>
              <a:gd name="T11" fmla="*/ 252000 h 1797617"/>
              <a:gd name="T12" fmla="*/ 879372 w 1555844"/>
              <a:gd name="T13" fmla="*/ 252000 h 1797617"/>
              <a:gd name="T14" fmla="*/ 934700 w 1555844"/>
              <a:gd name="T15" fmla="*/ 257578 h 1797617"/>
              <a:gd name="T16" fmla="*/ 1555844 w 1555844"/>
              <a:gd name="T17" fmla="*/ 1019695 h 1797617"/>
              <a:gd name="T18" fmla="*/ 777922 w 1555844"/>
              <a:gd name="T19" fmla="*/ 1797617 h 1797617"/>
              <a:gd name="T20" fmla="*/ 0 w 1555844"/>
              <a:gd name="T21" fmla="*/ 1019695 h 1797617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555844"/>
              <a:gd name="T34" fmla="*/ 0 h 1797617"/>
              <a:gd name="T35" fmla="*/ 1555844 w 1555844"/>
              <a:gd name="T36" fmla="*/ 1797617 h 1797617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555844" h="1797617">
                <a:moveTo>
                  <a:pt x="0" y="1019695"/>
                </a:moveTo>
                <a:cubicBezTo>
                  <a:pt x="0" y="643765"/>
                  <a:pt x="266658" y="330116"/>
                  <a:pt x="621144" y="257578"/>
                </a:cubicBezTo>
                <a:lnTo>
                  <a:pt x="676472" y="252000"/>
                </a:lnTo>
                <a:lnTo>
                  <a:pt x="633922" y="252000"/>
                </a:lnTo>
                <a:lnTo>
                  <a:pt x="777922" y="0"/>
                </a:lnTo>
                <a:lnTo>
                  <a:pt x="921922" y="252000"/>
                </a:lnTo>
                <a:lnTo>
                  <a:pt x="879372" y="252000"/>
                </a:lnTo>
                <a:lnTo>
                  <a:pt x="934700" y="257578"/>
                </a:lnTo>
                <a:cubicBezTo>
                  <a:pt x="1289186" y="330116"/>
                  <a:pt x="1555844" y="643765"/>
                  <a:pt x="1555844" y="1019695"/>
                </a:cubicBezTo>
                <a:cubicBezTo>
                  <a:pt x="1555844" y="1449329"/>
                  <a:pt x="1207556" y="1797617"/>
                  <a:pt x="777922" y="1797617"/>
                </a:cubicBezTo>
                <a:cubicBezTo>
                  <a:pt x="348288" y="1797617"/>
                  <a:pt x="0" y="1449329"/>
                  <a:pt x="0" y="1019695"/>
                </a:cubicBezTo>
                <a:close/>
              </a:path>
            </a:pathLst>
          </a:custGeom>
          <a:noFill/>
          <a:ln w="19050">
            <a:solidFill>
              <a:schemeClr val="tx1"/>
            </a:solidFill>
          </a:ln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2400">
              <a:solidFill>
                <a:schemeClr val="tx2"/>
              </a:solidFill>
              <a:latin typeface="Arial" panose="020B0604020202020204" pitchFamily="34" charset="0"/>
              <a:cs typeface="+mn-ea"/>
            </a:endParaRPr>
          </a:p>
        </p:txBody>
      </p:sp>
      <p:sp>
        <p:nvSpPr>
          <p:cNvPr id="35" name="文本框 76"/>
          <p:cNvSpPr>
            <a:spLocks noChangeArrowheads="1"/>
          </p:cNvSpPr>
          <p:nvPr/>
        </p:nvSpPr>
        <p:spPr bwMode="auto">
          <a:xfrm>
            <a:off x="4444716" y="1529716"/>
            <a:ext cx="89010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3F3F3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4000" dirty="0">
                <a:solidFill>
                  <a:schemeClr val="tx2"/>
                </a:solidFill>
                <a:latin typeface="Arial" panose="020B0604020202020204" pitchFamily="34" charset="0"/>
                <a:cs typeface="+mn-ea"/>
              </a:rPr>
              <a:t>01</a:t>
            </a:r>
            <a:endParaRPr lang="zh-CN" altLang="en-US" sz="4000" dirty="0">
              <a:solidFill>
                <a:schemeClr val="tx2"/>
              </a:solidFill>
              <a:latin typeface="Arial" panose="020B0604020202020204" pitchFamily="34" charset="0"/>
              <a:cs typeface="+mn-ea"/>
            </a:endParaRPr>
          </a:p>
        </p:txBody>
      </p:sp>
      <p:sp>
        <p:nvSpPr>
          <p:cNvPr id="36" name="文本框 78"/>
          <p:cNvSpPr>
            <a:spLocks noChangeArrowheads="1"/>
          </p:cNvSpPr>
          <p:nvPr/>
        </p:nvSpPr>
        <p:spPr bwMode="auto">
          <a:xfrm>
            <a:off x="4359067" y="1993728"/>
            <a:ext cx="1590892" cy="946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3F3F3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fontAlgn="base">
              <a:lnSpc>
                <a:spcPts val="3335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solidFill>
                  <a:schemeClr val="tx2"/>
                </a:solidFill>
                <a:latin typeface="Arial" panose="020B0604020202020204" pitchFamily="34" charset="0"/>
                <a:cs typeface="+mn-ea"/>
              </a:rPr>
              <a:t>低</a:t>
            </a:r>
            <a:r>
              <a:rPr lang="zh-CN" altLang="en-US" sz="1600" dirty="0">
                <a:solidFill>
                  <a:schemeClr val="tx2"/>
                </a:solidFill>
                <a:latin typeface="Arial" panose="020B0604020202020204" pitchFamily="34" charset="0"/>
                <a:cs typeface="+mn-ea"/>
              </a:rPr>
              <a:t>成本</a:t>
            </a:r>
            <a:endParaRPr lang="zh-CN" altLang="en-US" sz="1600" dirty="0">
              <a:solidFill>
                <a:schemeClr val="tx2"/>
              </a:solidFill>
              <a:latin typeface="Arial" panose="020B0604020202020204" pitchFamily="34" charset="0"/>
              <a:cs typeface="+mn-ea"/>
            </a:endParaRPr>
          </a:p>
          <a:p>
            <a:pPr algn="ctr" fontAlgn="base">
              <a:lnSpc>
                <a:spcPts val="3335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solidFill>
                  <a:schemeClr val="tx2"/>
                </a:solidFill>
                <a:latin typeface="Arial" panose="020B0604020202020204" pitchFamily="34" charset="0"/>
                <a:cs typeface="+mn-ea"/>
              </a:rPr>
              <a:t>低功耗</a:t>
            </a:r>
            <a:endParaRPr lang="zh-CN" altLang="en-US" sz="1600" dirty="0">
              <a:solidFill>
                <a:schemeClr val="tx2"/>
              </a:solidFill>
              <a:latin typeface="Arial" panose="020B0604020202020204" pitchFamily="34" charset="0"/>
              <a:cs typeface="+mn-ea"/>
            </a:endParaRPr>
          </a:p>
        </p:txBody>
      </p:sp>
      <p:sp>
        <p:nvSpPr>
          <p:cNvPr id="37" name="任意多边形 70"/>
          <p:cNvSpPr>
            <a:spLocks noChangeArrowheads="1"/>
          </p:cNvSpPr>
          <p:nvPr/>
        </p:nvSpPr>
        <p:spPr bwMode="auto">
          <a:xfrm rot="13762846">
            <a:off x="9214335" y="1314441"/>
            <a:ext cx="1734408" cy="2003119"/>
          </a:xfrm>
          <a:custGeom>
            <a:avLst/>
            <a:gdLst>
              <a:gd name="T0" fmla="*/ 0 w 1555844"/>
              <a:gd name="T1" fmla="*/ 1019695 h 1797617"/>
              <a:gd name="T2" fmla="*/ 621144 w 1555844"/>
              <a:gd name="T3" fmla="*/ 257578 h 1797617"/>
              <a:gd name="T4" fmla="*/ 676472 w 1555844"/>
              <a:gd name="T5" fmla="*/ 252000 h 1797617"/>
              <a:gd name="T6" fmla="*/ 633922 w 1555844"/>
              <a:gd name="T7" fmla="*/ 252000 h 1797617"/>
              <a:gd name="T8" fmla="*/ 777922 w 1555844"/>
              <a:gd name="T9" fmla="*/ 0 h 1797617"/>
              <a:gd name="T10" fmla="*/ 921922 w 1555844"/>
              <a:gd name="T11" fmla="*/ 252000 h 1797617"/>
              <a:gd name="T12" fmla="*/ 879372 w 1555844"/>
              <a:gd name="T13" fmla="*/ 252000 h 1797617"/>
              <a:gd name="T14" fmla="*/ 934700 w 1555844"/>
              <a:gd name="T15" fmla="*/ 257578 h 1797617"/>
              <a:gd name="T16" fmla="*/ 1555844 w 1555844"/>
              <a:gd name="T17" fmla="*/ 1019695 h 1797617"/>
              <a:gd name="T18" fmla="*/ 777922 w 1555844"/>
              <a:gd name="T19" fmla="*/ 1797617 h 1797617"/>
              <a:gd name="T20" fmla="*/ 0 w 1555844"/>
              <a:gd name="T21" fmla="*/ 1019695 h 1797617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555844"/>
              <a:gd name="T34" fmla="*/ 0 h 1797617"/>
              <a:gd name="T35" fmla="*/ 1555844 w 1555844"/>
              <a:gd name="T36" fmla="*/ 1797617 h 1797617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555844" h="1797617">
                <a:moveTo>
                  <a:pt x="0" y="1019695"/>
                </a:moveTo>
                <a:cubicBezTo>
                  <a:pt x="0" y="643765"/>
                  <a:pt x="266658" y="330116"/>
                  <a:pt x="621144" y="257578"/>
                </a:cubicBezTo>
                <a:lnTo>
                  <a:pt x="676472" y="252000"/>
                </a:lnTo>
                <a:lnTo>
                  <a:pt x="633922" y="252000"/>
                </a:lnTo>
                <a:lnTo>
                  <a:pt x="777922" y="0"/>
                </a:lnTo>
                <a:lnTo>
                  <a:pt x="921922" y="252000"/>
                </a:lnTo>
                <a:lnTo>
                  <a:pt x="879372" y="252000"/>
                </a:lnTo>
                <a:lnTo>
                  <a:pt x="934700" y="257578"/>
                </a:lnTo>
                <a:cubicBezTo>
                  <a:pt x="1289186" y="330116"/>
                  <a:pt x="1555844" y="643765"/>
                  <a:pt x="1555844" y="1019695"/>
                </a:cubicBezTo>
                <a:cubicBezTo>
                  <a:pt x="1555844" y="1449329"/>
                  <a:pt x="1207556" y="1797617"/>
                  <a:pt x="777922" y="1797617"/>
                </a:cubicBezTo>
                <a:cubicBezTo>
                  <a:pt x="348288" y="1797617"/>
                  <a:pt x="0" y="1449329"/>
                  <a:pt x="0" y="1019695"/>
                </a:cubicBezTo>
                <a:close/>
              </a:path>
            </a:pathLst>
          </a:custGeom>
          <a:noFill/>
          <a:ln w="19050" cap="flat" cmpd="sng">
            <a:solidFill>
              <a:schemeClr val="tx1"/>
            </a:solidFill>
            <a:bevel/>
          </a:ln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2400">
              <a:solidFill>
                <a:schemeClr val="tx2"/>
              </a:solidFill>
              <a:latin typeface="Arial" panose="020B0604020202020204" pitchFamily="34" charset="0"/>
              <a:cs typeface="+mn-ea"/>
            </a:endParaRPr>
          </a:p>
        </p:txBody>
      </p:sp>
      <p:sp>
        <p:nvSpPr>
          <p:cNvPr id="38" name="文本框 79"/>
          <p:cNvSpPr>
            <a:spLocks noChangeArrowheads="1"/>
          </p:cNvSpPr>
          <p:nvPr/>
        </p:nvSpPr>
        <p:spPr bwMode="auto">
          <a:xfrm>
            <a:off x="9486101" y="1529716"/>
            <a:ext cx="89010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3F3F3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4000" dirty="0">
                <a:solidFill>
                  <a:schemeClr val="tx2"/>
                </a:solidFill>
                <a:latin typeface="Arial" panose="020B0604020202020204" pitchFamily="34" charset="0"/>
                <a:cs typeface="+mn-ea"/>
              </a:rPr>
              <a:t>03</a:t>
            </a:r>
            <a:endParaRPr lang="zh-CN" altLang="en-US" sz="4000" dirty="0">
              <a:solidFill>
                <a:schemeClr val="tx2"/>
              </a:solidFill>
              <a:latin typeface="Arial" panose="020B0604020202020204" pitchFamily="34" charset="0"/>
              <a:cs typeface="+mn-ea"/>
            </a:endParaRPr>
          </a:p>
        </p:txBody>
      </p:sp>
      <p:sp>
        <p:nvSpPr>
          <p:cNvPr id="39" name="文本框 81"/>
          <p:cNvSpPr>
            <a:spLocks noChangeArrowheads="1"/>
          </p:cNvSpPr>
          <p:nvPr/>
        </p:nvSpPr>
        <p:spPr bwMode="auto">
          <a:xfrm>
            <a:off x="9388387" y="2001983"/>
            <a:ext cx="1590892" cy="946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3F3F3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fontAlgn="base">
              <a:lnSpc>
                <a:spcPts val="3335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solidFill>
                  <a:schemeClr val="tx2"/>
                </a:solidFill>
                <a:latin typeface="Arial" panose="020B0604020202020204" pitchFamily="34" charset="0"/>
                <a:cs typeface="+mn-ea"/>
              </a:rPr>
              <a:t>结构简单</a:t>
            </a:r>
            <a:endParaRPr lang="zh-CN" altLang="en-US" sz="1600" dirty="0">
              <a:solidFill>
                <a:schemeClr val="tx2"/>
              </a:solidFill>
              <a:latin typeface="Arial" panose="020B0604020202020204" pitchFamily="34" charset="0"/>
              <a:cs typeface="+mn-ea"/>
            </a:endParaRPr>
          </a:p>
          <a:p>
            <a:pPr algn="ctr" fontAlgn="base">
              <a:lnSpc>
                <a:spcPts val="3335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solidFill>
                  <a:schemeClr val="tx2"/>
                </a:solidFill>
                <a:latin typeface="Arial" panose="020B0604020202020204" pitchFamily="34" charset="0"/>
                <a:cs typeface="+mn-ea"/>
              </a:rPr>
              <a:t>易于维护</a:t>
            </a:r>
            <a:endParaRPr lang="zh-CN" altLang="en-US" sz="1600" dirty="0">
              <a:solidFill>
                <a:schemeClr val="tx2"/>
              </a:solidFill>
              <a:latin typeface="Arial" panose="020B0604020202020204" pitchFamily="34" charset="0"/>
              <a:cs typeface="+mn-ea"/>
            </a:endParaRPr>
          </a:p>
        </p:txBody>
      </p:sp>
      <p:sp>
        <p:nvSpPr>
          <p:cNvPr id="40" name="任意多边形 72"/>
          <p:cNvSpPr>
            <a:spLocks noChangeArrowheads="1"/>
          </p:cNvSpPr>
          <p:nvPr/>
        </p:nvSpPr>
        <p:spPr bwMode="auto">
          <a:xfrm rot="13762846" flipH="1" flipV="1">
            <a:off x="9073872" y="4056515"/>
            <a:ext cx="1734408" cy="2003119"/>
          </a:xfrm>
          <a:custGeom>
            <a:avLst/>
            <a:gdLst>
              <a:gd name="T0" fmla="*/ 0 w 1555844"/>
              <a:gd name="T1" fmla="*/ 1019695 h 1797617"/>
              <a:gd name="T2" fmla="*/ 621144 w 1555844"/>
              <a:gd name="T3" fmla="*/ 257578 h 1797617"/>
              <a:gd name="T4" fmla="*/ 676472 w 1555844"/>
              <a:gd name="T5" fmla="*/ 252000 h 1797617"/>
              <a:gd name="T6" fmla="*/ 633922 w 1555844"/>
              <a:gd name="T7" fmla="*/ 252000 h 1797617"/>
              <a:gd name="T8" fmla="*/ 777922 w 1555844"/>
              <a:gd name="T9" fmla="*/ 0 h 1797617"/>
              <a:gd name="T10" fmla="*/ 921922 w 1555844"/>
              <a:gd name="T11" fmla="*/ 252000 h 1797617"/>
              <a:gd name="T12" fmla="*/ 879372 w 1555844"/>
              <a:gd name="T13" fmla="*/ 252000 h 1797617"/>
              <a:gd name="T14" fmla="*/ 934700 w 1555844"/>
              <a:gd name="T15" fmla="*/ 257578 h 1797617"/>
              <a:gd name="T16" fmla="*/ 1555844 w 1555844"/>
              <a:gd name="T17" fmla="*/ 1019695 h 1797617"/>
              <a:gd name="T18" fmla="*/ 777922 w 1555844"/>
              <a:gd name="T19" fmla="*/ 1797617 h 1797617"/>
              <a:gd name="T20" fmla="*/ 0 w 1555844"/>
              <a:gd name="T21" fmla="*/ 1019695 h 1797617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555844"/>
              <a:gd name="T34" fmla="*/ 0 h 1797617"/>
              <a:gd name="T35" fmla="*/ 1555844 w 1555844"/>
              <a:gd name="T36" fmla="*/ 1797617 h 1797617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555844" h="1797617">
                <a:moveTo>
                  <a:pt x="0" y="1019695"/>
                </a:moveTo>
                <a:cubicBezTo>
                  <a:pt x="0" y="643765"/>
                  <a:pt x="266658" y="330116"/>
                  <a:pt x="621144" y="257578"/>
                </a:cubicBezTo>
                <a:lnTo>
                  <a:pt x="676472" y="252000"/>
                </a:lnTo>
                <a:lnTo>
                  <a:pt x="633922" y="252000"/>
                </a:lnTo>
                <a:lnTo>
                  <a:pt x="777922" y="0"/>
                </a:lnTo>
                <a:lnTo>
                  <a:pt x="921922" y="252000"/>
                </a:lnTo>
                <a:lnTo>
                  <a:pt x="879372" y="252000"/>
                </a:lnTo>
                <a:lnTo>
                  <a:pt x="934700" y="257578"/>
                </a:lnTo>
                <a:cubicBezTo>
                  <a:pt x="1289186" y="330116"/>
                  <a:pt x="1555844" y="643765"/>
                  <a:pt x="1555844" y="1019695"/>
                </a:cubicBezTo>
                <a:cubicBezTo>
                  <a:pt x="1555844" y="1449329"/>
                  <a:pt x="1207556" y="1797617"/>
                  <a:pt x="777922" y="1797617"/>
                </a:cubicBezTo>
                <a:cubicBezTo>
                  <a:pt x="348288" y="1797617"/>
                  <a:pt x="0" y="1449329"/>
                  <a:pt x="0" y="1019695"/>
                </a:cubicBezTo>
                <a:close/>
              </a:path>
            </a:pathLst>
          </a:custGeom>
          <a:noFill/>
          <a:ln w="19050">
            <a:solidFill>
              <a:schemeClr val="tx1"/>
            </a:solidFill>
          </a:ln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2400">
              <a:solidFill>
                <a:schemeClr val="tx2"/>
              </a:solidFill>
              <a:latin typeface="Arial" panose="020B0604020202020204" pitchFamily="34" charset="0"/>
              <a:cs typeface="+mn-ea"/>
            </a:endParaRPr>
          </a:p>
        </p:txBody>
      </p:sp>
      <p:sp>
        <p:nvSpPr>
          <p:cNvPr id="41" name="文本框 82"/>
          <p:cNvSpPr>
            <a:spLocks noChangeArrowheads="1"/>
          </p:cNvSpPr>
          <p:nvPr/>
        </p:nvSpPr>
        <p:spPr bwMode="auto">
          <a:xfrm>
            <a:off x="9154793" y="4416833"/>
            <a:ext cx="89010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3F3F3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4000" dirty="0">
                <a:solidFill>
                  <a:schemeClr val="tx2"/>
                </a:solidFill>
                <a:latin typeface="Arial" panose="020B0604020202020204" pitchFamily="34" charset="0"/>
                <a:cs typeface="+mn-ea"/>
              </a:rPr>
              <a:t>04</a:t>
            </a:r>
            <a:endParaRPr lang="zh-CN" altLang="en-US" sz="4000" dirty="0">
              <a:solidFill>
                <a:schemeClr val="tx2"/>
              </a:solidFill>
              <a:latin typeface="Arial" panose="020B0604020202020204" pitchFamily="34" charset="0"/>
              <a:cs typeface="+mn-ea"/>
            </a:endParaRPr>
          </a:p>
        </p:txBody>
      </p:sp>
      <p:sp>
        <p:nvSpPr>
          <p:cNvPr id="42" name="文本框 84"/>
          <p:cNvSpPr>
            <a:spLocks noChangeArrowheads="1"/>
          </p:cNvSpPr>
          <p:nvPr/>
        </p:nvSpPr>
        <p:spPr bwMode="auto">
          <a:xfrm>
            <a:off x="8997768" y="4941804"/>
            <a:ext cx="1590892" cy="946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3F3F3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fontAlgn="base">
              <a:lnSpc>
                <a:spcPts val="3335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solidFill>
                  <a:schemeClr val="tx2"/>
                </a:solidFill>
                <a:latin typeface="Arial" panose="020B0604020202020204" pitchFamily="34" charset="0"/>
                <a:cs typeface="+mn-ea"/>
              </a:rPr>
              <a:t>可扩展</a:t>
            </a:r>
            <a:endParaRPr lang="zh-CN" altLang="en-US" sz="1600" dirty="0">
              <a:solidFill>
                <a:schemeClr val="tx2"/>
              </a:solidFill>
              <a:latin typeface="Arial" panose="020B0604020202020204" pitchFamily="34" charset="0"/>
              <a:cs typeface="+mn-ea"/>
            </a:endParaRPr>
          </a:p>
          <a:p>
            <a:pPr algn="ctr" fontAlgn="base">
              <a:lnSpc>
                <a:spcPts val="3335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solidFill>
                  <a:schemeClr val="tx2"/>
                </a:solidFill>
                <a:latin typeface="Arial" panose="020B0604020202020204" pitchFamily="34" charset="0"/>
                <a:cs typeface="+mn-ea"/>
              </a:rPr>
              <a:t>智能家居</a:t>
            </a:r>
            <a:endParaRPr lang="zh-CN" altLang="en-US" sz="1600" dirty="0">
              <a:solidFill>
                <a:schemeClr val="tx2"/>
              </a:solidFill>
              <a:latin typeface="Arial" panose="020B0604020202020204" pitchFamily="34" charset="0"/>
              <a:cs typeface="+mn-ea"/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568443" y="319365"/>
            <a:ext cx="1367516" cy="420370"/>
            <a:chOff x="568442" y="319364"/>
            <a:chExt cx="1367517" cy="420371"/>
          </a:xfrm>
        </p:grpSpPr>
        <p:sp>
          <p:nvSpPr>
            <p:cNvPr id="44" name="文本框 23"/>
            <p:cNvSpPr txBox="1"/>
            <p:nvPr/>
          </p:nvSpPr>
          <p:spPr>
            <a:xfrm>
              <a:off x="665958" y="319364"/>
              <a:ext cx="1270001" cy="4203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135" dirty="0">
                  <a:solidFill>
                    <a:schemeClr val="bg2"/>
                  </a:solidFill>
                  <a:latin typeface="+mn-ea"/>
                  <a:cs typeface="+mn-ea"/>
                </a:rPr>
                <a:t>研究亮点</a:t>
              </a:r>
              <a:endParaRPr lang="zh-CN" altLang="en-US" sz="2135" dirty="0">
                <a:solidFill>
                  <a:schemeClr val="bg2"/>
                </a:solidFill>
                <a:latin typeface="+mn-ea"/>
                <a:cs typeface="+mn-ea"/>
              </a:endParaRPr>
            </a:p>
          </p:txBody>
        </p:sp>
        <p:sp>
          <p:nvSpPr>
            <p:cNvPr id="45" name="等腰三角形 44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prstClr val="white"/>
                </a:solidFill>
                <a:latin typeface="微软雅黑" panose="020B0503020204020204" pitchFamily="34" charset="-122"/>
                <a:cs typeface="+mn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直接连接符 3"/>
          <p:cNvSpPr>
            <a:spLocks noChangeShapeType="1"/>
          </p:cNvSpPr>
          <p:nvPr/>
        </p:nvSpPr>
        <p:spPr bwMode="auto">
          <a:xfrm>
            <a:off x="2469078" y="3685511"/>
            <a:ext cx="8862884" cy="0"/>
          </a:xfrm>
          <a:prstGeom prst="line">
            <a:avLst/>
          </a:prstGeom>
          <a:noFill/>
          <a:ln w="38100" cap="flat" cmpd="sng">
            <a:solidFill>
              <a:schemeClr val="bg2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2400">
              <a:solidFill>
                <a:schemeClr val="tx2"/>
              </a:solidFill>
              <a:latin typeface="Arial" panose="020B0604020202020204" pitchFamily="34" charset="0"/>
              <a:cs typeface="+mn-ea"/>
            </a:endParaRPr>
          </a:p>
        </p:txBody>
      </p:sp>
      <p:sp>
        <p:nvSpPr>
          <p:cNvPr id="21" name="椭圆 12"/>
          <p:cNvSpPr>
            <a:spLocks noChangeArrowheads="1"/>
          </p:cNvSpPr>
          <p:nvPr/>
        </p:nvSpPr>
        <p:spPr bwMode="auto">
          <a:xfrm>
            <a:off x="3597359" y="3566423"/>
            <a:ext cx="242756" cy="242756"/>
          </a:xfrm>
          <a:prstGeom prst="ellipse">
            <a:avLst/>
          </a:prstGeom>
          <a:solidFill>
            <a:srgbClr val="3F3F3F"/>
          </a:solidFill>
          <a:ln>
            <a:noFill/>
          </a:ln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3735" dirty="0">
              <a:solidFill>
                <a:schemeClr val="tx2"/>
              </a:solidFill>
              <a:latin typeface="Arial" panose="020B0604020202020204" pitchFamily="34" charset="0"/>
              <a:cs typeface="+mn-ea"/>
            </a:endParaRPr>
          </a:p>
        </p:txBody>
      </p:sp>
      <p:sp>
        <p:nvSpPr>
          <p:cNvPr id="22" name="椭圆 13"/>
          <p:cNvSpPr>
            <a:spLocks noChangeArrowheads="1"/>
          </p:cNvSpPr>
          <p:nvPr/>
        </p:nvSpPr>
        <p:spPr bwMode="auto">
          <a:xfrm>
            <a:off x="6111945" y="3566423"/>
            <a:ext cx="242756" cy="242756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3735" dirty="0">
              <a:solidFill>
                <a:schemeClr val="tx2"/>
              </a:solidFill>
              <a:latin typeface="Arial" panose="020B0604020202020204" pitchFamily="34" charset="0"/>
              <a:cs typeface="+mn-ea"/>
            </a:endParaRPr>
          </a:p>
        </p:txBody>
      </p:sp>
      <p:sp>
        <p:nvSpPr>
          <p:cNvPr id="23" name="椭圆 14"/>
          <p:cNvSpPr>
            <a:spLocks noChangeArrowheads="1"/>
          </p:cNvSpPr>
          <p:nvPr/>
        </p:nvSpPr>
        <p:spPr bwMode="auto">
          <a:xfrm>
            <a:off x="8628057" y="3566423"/>
            <a:ext cx="242756" cy="24275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3735" dirty="0">
              <a:solidFill>
                <a:schemeClr val="tx2"/>
              </a:solidFill>
              <a:latin typeface="Arial" panose="020B0604020202020204" pitchFamily="34" charset="0"/>
              <a:cs typeface="+mn-ea"/>
            </a:endParaRPr>
          </a:p>
        </p:txBody>
      </p:sp>
      <p:sp>
        <p:nvSpPr>
          <p:cNvPr id="24" name="椭圆 15"/>
          <p:cNvSpPr>
            <a:spLocks noChangeArrowheads="1"/>
          </p:cNvSpPr>
          <p:nvPr/>
        </p:nvSpPr>
        <p:spPr bwMode="auto">
          <a:xfrm>
            <a:off x="11144170" y="3566423"/>
            <a:ext cx="242756" cy="242756"/>
          </a:xfrm>
          <a:prstGeom prst="ellipse">
            <a:avLst/>
          </a:prstGeom>
          <a:solidFill>
            <a:srgbClr val="3F3F3F"/>
          </a:solidFill>
          <a:ln>
            <a:noFill/>
          </a:ln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3735" dirty="0">
                <a:solidFill>
                  <a:schemeClr val="tx2"/>
                </a:solidFill>
                <a:latin typeface="+mn-ea"/>
                <a:cs typeface="+mn-ea"/>
                <a:sym typeface="Impact" panose="020B0806030902050204" pitchFamily="34" charset="0"/>
              </a:rPr>
              <a:t>+</a:t>
            </a:r>
            <a:endParaRPr lang="zh-CN" altLang="en-US" sz="3735" dirty="0">
              <a:solidFill>
                <a:schemeClr val="tx2"/>
              </a:solidFill>
              <a:latin typeface="Arial" panose="020B0604020202020204" pitchFamily="34" charset="0"/>
              <a:cs typeface="+mn-ea"/>
            </a:endParaRPr>
          </a:p>
        </p:txBody>
      </p:sp>
      <p:sp>
        <p:nvSpPr>
          <p:cNvPr id="25" name="直接连接符 21"/>
          <p:cNvSpPr>
            <a:spLocks noChangeShapeType="1"/>
          </p:cNvSpPr>
          <p:nvPr/>
        </p:nvSpPr>
        <p:spPr bwMode="auto">
          <a:xfrm flipV="1">
            <a:off x="3731715" y="2940448"/>
            <a:ext cx="627501" cy="627501"/>
          </a:xfrm>
          <a:prstGeom prst="line">
            <a:avLst/>
          </a:prstGeom>
          <a:noFill/>
          <a:ln w="19050" cap="flat" cmpd="sng">
            <a:solidFill>
              <a:srgbClr val="3F3F3F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2400">
              <a:solidFill>
                <a:schemeClr val="tx2"/>
              </a:solidFill>
              <a:latin typeface="Arial" panose="020B0604020202020204" pitchFamily="34" charset="0"/>
              <a:cs typeface="+mn-ea"/>
            </a:endParaRPr>
          </a:p>
        </p:txBody>
      </p:sp>
      <p:sp>
        <p:nvSpPr>
          <p:cNvPr id="26" name="直接连接符 27"/>
          <p:cNvSpPr>
            <a:spLocks noChangeShapeType="1"/>
          </p:cNvSpPr>
          <p:nvPr/>
        </p:nvSpPr>
        <p:spPr bwMode="auto">
          <a:xfrm flipV="1">
            <a:off x="8760886" y="2940448"/>
            <a:ext cx="627501" cy="627501"/>
          </a:xfrm>
          <a:prstGeom prst="line">
            <a:avLst/>
          </a:prstGeom>
          <a:noFill/>
          <a:ln w="19050" cap="flat" cmpd="sng">
            <a:solidFill>
              <a:schemeClr val="tx2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2400">
              <a:solidFill>
                <a:schemeClr val="tx2"/>
              </a:solidFill>
              <a:latin typeface="Arial" panose="020B0604020202020204" pitchFamily="34" charset="0"/>
              <a:cs typeface="+mn-ea"/>
            </a:endParaRPr>
          </a:p>
        </p:txBody>
      </p:sp>
      <p:sp>
        <p:nvSpPr>
          <p:cNvPr id="27" name="直接连接符 30"/>
          <p:cNvSpPr>
            <a:spLocks noChangeShapeType="1"/>
          </p:cNvSpPr>
          <p:nvPr/>
        </p:nvSpPr>
        <p:spPr bwMode="auto">
          <a:xfrm flipH="1">
            <a:off x="5583683" y="3803071"/>
            <a:ext cx="625975" cy="627501"/>
          </a:xfrm>
          <a:prstGeom prst="line">
            <a:avLst/>
          </a:prstGeom>
          <a:noFill/>
          <a:ln w="19050" cap="flat" cmpd="sng">
            <a:solidFill>
              <a:schemeClr val="bg2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2400">
              <a:solidFill>
                <a:schemeClr val="tx2"/>
              </a:solidFill>
              <a:latin typeface="Arial" panose="020B0604020202020204" pitchFamily="34" charset="0"/>
              <a:cs typeface="+mn-ea"/>
            </a:endParaRPr>
          </a:p>
        </p:txBody>
      </p:sp>
      <p:sp>
        <p:nvSpPr>
          <p:cNvPr id="28" name="直接连接符 33"/>
          <p:cNvSpPr>
            <a:spLocks noChangeShapeType="1"/>
          </p:cNvSpPr>
          <p:nvPr/>
        </p:nvSpPr>
        <p:spPr bwMode="auto">
          <a:xfrm flipH="1">
            <a:off x="10664764" y="3803071"/>
            <a:ext cx="627501" cy="627501"/>
          </a:xfrm>
          <a:prstGeom prst="line">
            <a:avLst/>
          </a:prstGeom>
          <a:noFill/>
          <a:ln w="19050" cap="flat" cmpd="sng">
            <a:solidFill>
              <a:srgbClr val="3F3F3F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2400">
              <a:solidFill>
                <a:schemeClr val="tx2"/>
              </a:solidFill>
              <a:latin typeface="Arial" panose="020B0604020202020204" pitchFamily="34" charset="0"/>
              <a:cs typeface="+mn-ea"/>
            </a:endParaRPr>
          </a:p>
        </p:txBody>
      </p:sp>
      <p:sp>
        <p:nvSpPr>
          <p:cNvPr id="29" name="任意多边形 8"/>
          <p:cNvSpPr>
            <a:spLocks noChangeArrowheads="1"/>
          </p:cNvSpPr>
          <p:nvPr/>
        </p:nvSpPr>
        <p:spPr bwMode="auto">
          <a:xfrm rot="5400000">
            <a:off x="836200" y="2832150"/>
            <a:ext cx="1496232" cy="1729828"/>
          </a:xfrm>
          <a:custGeom>
            <a:avLst/>
            <a:gdLst>
              <a:gd name="T0" fmla="*/ 0 w 1555844"/>
              <a:gd name="T1" fmla="*/ 1019695 h 1797617"/>
              <a:gd name="T2" fmla="*/ 621144 w 1555844"/>
              <a:gd name="T3" fmla="*/ 257578 h 1797617"/>
              <a:gd name="T4" fmla="*/ 676472 w 1555844"/>
              <a:gd name="T5" fmla="*/ 252000 h 1797617"/>
              <a:gd name="T6" fmla="*/ 633922 w 1555844"/>
              <a:gd name="T7" fmla="*/ 252000 h 1797617"/>
              <a:gd name="T8" fmla="*/ 777922 w 1555844"/>
              <a:gd name="T9" fmla="*/ 0 h 1797617"/>
              <a:gd name="T10" fmla="*/ 921922 w 1555844"/>
              <a:gd name="T11" fmla="*/ 252000 h 1797617"/>
              <a:gd name="T12" fmla="*/ 879372 w 1555844"/>
              <a:gd name="T13" fmla="*/ 252000 h 1797617"/>
              <a:gd name="T14" fmla="*/ 934700 w 1555844"/>
              <a:gd name="T15" fmla="*/ 257578 h 1797617"/>
              <a:gd name="T16" fmla="*/ 1555844 w 1555844"/>
              <a:gd name="T17" fmla="*/ 1019695 h 1797617"/>
              <a:gd name="T18" fmla="*/ 777922 w 1555844"/>
              <a:gd name="T19" fmla="*/ 1797617 h 1797617"/>
              <a:gd name="T20" fmla="*/ 0 w 1555844"/>
              <a:gd name="T21" fmla="*/ 1019695 h 1797617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555844"/>
              <a:gd name="T34" fmla="*/ 0 h 1797617"/>
              <a:gd name="T35" fmla="*/ 1555844 w 1555844"/>
              <a:gd name="T36" fmla="*/ 1797617 h 1797617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555844" h="1797617">
                <a:moveTo>
                  <a:pt x="0" y="1019695"/>
                </a:moveTo>
                <a:cubicBezTo>
                  <a:pt x="0" y="643765"/>
                  <a:pt x="266658" y="330116"/>
                  <a:pt x="621144" y="257578"/>
                </a:cubicBezTo>
                <a:lnTo>
                  <a:pt x="676472" y="252000"/>
                </a:lnTo>
                <a:lnTo>
                  <a:pt x="633922" y="252000"/>
                </a:lnTo>
                <a:lnTo>
                  <a:pt x="777922" y="0"/>
                </a:lnTo>
                <a:lnTo>
                  <a:pt x="921922" y="252000"/>
                </a:lnTo>
                <a:lnTo>
                  <a:pt x="879372" y="252000"/>
                </a:lnTo>
                <a:lnTo>
                  <a:pt x="934700" y="257578"/>
                </a:lnTo>
                <a:cubicBezTo>
                  <a:pt x="1289186" y="330116"/>
                  <a:pt x="1555844" y="643765"/>
                  <a:pt x="1555844" y="1019695"/>
                </a:cubicBezTo>
                <a:cubicBezTo>
                  <a:pt x="1555844" y="1449329"/>
                  <a:pt x="1207556" y="1797617"/>
                  <a:pt x="777922" y="1797617"/>
                </a:cubicBezTo>
                <a:cubicBezTo>
                  <a:pt x="348288" y="1797617"/>
                  <a:pt x="0" y="1449329"/>
                  <a:pt x="0" y="1019695"/>
                </a:cubicBezTo>
                <a:close/>
              </a:path>
            </a:pathLst>
          </a:custGeom>
          <a:noFill/>
          <a:ln w="19050">
            <a:solidFill>
              <a:schemeClr val="tx1"/>
            </a:solidFill>
          </a:ln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2400">
              <a:solidFill>
                <a:schemeClr val="tx2"/>
              </a:solidFill>
              <a:latin typeface="Arial" panose="020B0604020202020204" pitchFamily="34" charset="0"/>
              <a:cs typeface="+mn-ea"/>
            </a:endParaRPr>
          </a:p>
        </p:txBody>
      </p:sp>
      <p:sp>
        <p:nvSpPr>
          <p:cNvPr id="30" name="矩形 68"/>
          <p:cNvSpPr>
            <a:spLocks noChangeArrowheads="1"/>
          </p:cNvSpPr>
          <p:nvPr/>
        </p:nvSpPr>
        <p:spPr bwMode="auto">
          <a:xfrm>
            <a:off x="996742" y="3434464"/>
            <a:ext cx="86106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3F3F3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665" dirty="0">
                <a:solidFill>
                  <a:schemeClr val="tx2"/>
                </a:solidFill>
                <a:latin typeface="Arial" panose="020B0604020202020204" pitchFamily="34" charset="0"/>
                <a:cs typeface="+mn-ea"/>
              </a:rPr>
              <a:t>不足</a:t>
            </a:r>
            <a:endParaRPr lang="zh-CN" altLang="en-US" sz="2665" dirty="0">
              <a:solidFill>
                <a:schemeClr val="tx2"/>
              </a:solidFill>
              <a:latin typeface="Arial" panose="020B0604020202020204" pitchFamily="34" charset="0"/>
              <a:cs typeface="+mn-ea"/>
            </a:endParaRPr>
          </a:p>
        </p:txBody>
      </p:sp>
      <p:sp>
        <p:nvSpPr>
          <p:cNvPr id="31" name="任意多边形 71"/>
          <p:cNvSpPr>
            <a:spLocks noChangeArrowheads="1"/>
          </p:cNvSpPr>
          <p:nvPr/>
        </p:nvSpPr>
        <p:spPr bwMode="auto">
          <a:xfrm rot="13762846" flipH="1" flipV="1">
            <a:off x="3999662" y="4043538"/>
            <a:ext cx="1732881" cy="2003119"/>
          </a:xfrm>
          <a:custGeom>
            <a:avLst/>
            <a:gdLst>
              <a:gd name="T0" fmla="*/ 0 w 1555844"/>
              <a:gd name="T1" fmla="*/ 1019695 h 1797617"/>
              <a:gd name="T2" fmla="*/ 621144 w 1555844"/>
              <a:gd name="T3" fmla="*/ 257578 h 1797617"/>
              <a:gd name="T4" fmla="*/ 676472 w 1555844"/>
              <a:gd name="T5" fmla="*/ 252000 h 1797617"/>
              <a:gd name="T6" fmla="*/ 633922 w 1555844"/>
              <a:gd name="T7" fmla="*/ 252000 h 1797617"/>
              <a:gd name="T8" fmla="*/ 777922 w 1555844"/>
              <a:gd name="T9" fmla="*/ 0 h 1797617"/>
              <a:gd name="T10" fmla="*/ 921922 w 1555844"/>
              <a:gd name="T11" fmla="*/ 252000 h 1797617"/>
              <a:gd name="T12" fmla="*/ 879372 w 1555844"/>
              <a:gd name="T13" fmla="*/ 252000 h 1797617"/>
              <a:gd name="T14" fmla="*/ 934700 w 1555844"/>
              <a:gd name="T15" fmla="*/ 257578 h 1797617"/>
              <a:gd name="T16" fmla="*/ 1555844 w 1555844"/>
              <a:gd name="T17" fmla="*/ 1019695 h 1797617"/>
              <a:gd name="T18" fmla="*/ 777922 w 1555844"/>
              <a:gd name="T19" fmla="*/ 1797617 h 1797617"/>
              <a:gd name="T20" fmla="*/ 0 w 1555844"/>
              <a:gd name="T21" fmla="*/ 1019695 h 1797617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555844"/>
              <a:gd name="T34" fmla="*/ 0 h 1797617"/>
              <a:gd name="T35" fmla="*/ 1555844 w 1555844"/>
              <a:gd name="T36" fmla="*/ 1797617 h 1797617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555844" h="1797617">
                <a:moveTo>
                  <a:pt x="0" y="1019695"/>
                </a:moveTo>
                <a:cubicBezTo>
                  <a:pt x="0" y="643765"/>
                  <a:pt x="266658" y="330116"/>
                  <a:pt x="621144" y="257578"/>
                </a:cubicBezTo>
                <a:lnTo>
                  <a:pt x="676472" y="252000"/>
                </a:lnTo>
                <a:lnTo>
                  <a:pt x="633922" y="252000"/>
                </a:lnTo>
                <a:lnTo>
                  <a:pt x="777922" y="0"/>
                </a:lnTo>
                <a:lnTo>
                  <a:pt x="921922" y="252000"/>
                </a:lnTo>
                <a:lnTo>
                  <a:pt x="879372" y="252000"/>
                </a:lnTo>
                <a:lnTo>
                  <a:pt x="934700" y="257578"/>
                </a:lnTo>
                <a:cubicBezTo>
                  <a:pt x="1289186" y="330116"/>
                  <a:pt x="1555844" y="643765"/>
                  <a:pt x="1555844" y="1019695"/>
                </a:cubicBezTo>
                <a:cubicBezTo>
                  <a:pt x="1555844" y="1449329"/>
                  <a:pt x="1207556" y="1797617"/>
                  <a:pt x="777922" y="1797617"/>
                </a:cubicBezTo>
                <a:cubicBezTo>
                  <a:pt x="348288" y="1797617"/>
                  <a:pt x="0" y="1449329"/>
                  <a:pt x="0" y="1019695"/>
                </a:cubicBezTo>
                <a:close/>
              </a:path>
            </a:pathLst>
          </a:custGeom>
          <a:noFill/>
          <a:ln w="19050">
            <a:solidFill>
              <a:schemeClr val="tx1"/>
            </a:solidFill>
          </a:ln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2400">
              <a:solidFill>
                <a:schemeClr val="tx2"/>
              </a:solidFill>
              <a:latin typeface="Arial" panose="020B0604020202020204" pitchFamily="34" charset="0"/>
              <a:cs typeface="+mn-ea"/>
            </a:endParaRPr>
          </a:p>
        </p:txBody>
      </p:sp>
      <p:sp>
        <p:nvSpPr>
          <p:cNvPr id="32" name="文本框 73"/>
          <p:cNvSpPr>
            <a:spLocks noChangeArrowheads="1"/>
          </p:cNvSpPr>
          <p:nvPr/>
        </p:nvSpPr>
        <p:spPr bwMode="auto">
          <a:xfrm>
            <a:off x="4064552" y="4416833"/>
            <a:ext cx="89010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3F3F3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4000" dirty="0">
                <a:solidFill>
                  <a:schemeClr val="tx2"/>
                </a:solidFill>
                <a:latin typeface="Arial" panose="020B0604020202020204" pitchFamily="34" charset="0"/>
                <a:cs typeface="+mn-ea"/>
              </a:rPr>
              <a:t>02</a:t>
            </a:r>
            <a:endParaRPr lang="zh-CN" altLang="en-US" sz="4000" dirty="0">
              <a:solidFill>
                <a:schemeClr val="tx2"/>
              </a:solidFill>
              <a:latin typeface="Arial" panose="020B0604020202020204" pitchFamily="34" charset="0"/>
              <a:cs typeface="+mn-ea"/>
            </a:endParaRPr>
          </a:p>
        </p:txBody>
      </p:sp>
      <p:sp>
        <p:nvSpPr>
          <p:cNvPr id="33" name="文本框 75"/>
          <p:cNvSpPr>
            <a:spLocks noChangeArrowheads="1"/>
          </p:cNvSpPr>
          <p:nvPr/>
        </p:nvSpPr>
        <p:spPr bwMode="auto">
          <a:xfrm>
            <a:off x="3889375" y="4926330"/>
            <a:ext cx="1694180" cy="518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3F3F3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fontAlgn="base">
              <a:lnSpc>
                <a:spcPts val="3335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solidFill>
                  <a:schemeClr val="tx2"/>
                </a:solidFill>
                <a:latin typeface="Arial" panose="020B0604020202020204" pitchFamily="34" charset="0"/>
                <a:cs typeface="+mn-ea"/>
              </a:rPr>
              <a:t>无</a:t>
            </a:r>
            <a:r>
              <a:rPr lang="zh-CN" altLang="en-US" sz="1600" dirty="0">
                <a:solidFill>
                  <a:schemeClr val="tx2"/>
                </a:solidFill>
                <a:latin typeface="Arial" panose="020B0604020202020204" pitchFamily="34" charset="0"/>
                <a:cs typeface="+mn-ea"/>
              </a:rPr>
              <a:t>硬件状态自检</a:t>
            </a:r>
            <a:endParaRPr lang="zh-CN" altLang="en-US" sz="1600" dirty="0">
              <a:solidFill>
                <a:schemeClr val="tx2"/>
              </a:solidFill>
              <a:latin typeface="Arial" panose="020B0604020202020204" pitchFamily="34" charset="0"/>
              <a:cs typeface="+mn-ea"/>
            </a:endParaRPr>
          </a:p>
        </p:txBody>
      </p:sp>
      <p:sp>
        <p:nvSpPr>
          <p:cNvPr id="34" name="任意多边形 69"/>
          <p:cNvSpPr>
            <a:spLocks noChangeArrowheads="1"/>
          </p:cNvSpPr>
          <p:nvPr/>
        </p:nvSpPr>
        <p:spPr bwMode="auto">
          <a:xfrm rot="13762846">
            <a:off x="4169896" y="1314441"/>
            <a:ext cx="1734408" cy="2003119"/>
          </a:xfrm>
          <a:custGeom>
            <a:avLst/>
            <a:gdLst>
              <a:gd name="T0" fmla="*/ 0 w 1555844"/>
              <a:gd name="T1" fmla="*/ 1019695 h 1797617"/>
              <a:gd name="T2" fmla="*/ 621144 w 1555844"/>
              <a:gd name="T3" fmla="*/ 257578 h 1797617"/>
              <a:gd name="T4" fmla="*/ 676472 w 1555844"/>
              <a:gd name="T5" fmla="*/ 252000 h 1797617"/>
              <a:gd name="T6" fmla="*/ 633922 w 1555844"/>
              <a:gd name="T7" fmla="*/ 252000 h 1797617"/>
              <a:gd name="T8" fmla="*/ 777922 w 1555844"/>
              <a:gd name="T9" fmla="*/ 0 h 1797617"/>
              <a:gd name="T10" fmla="*/ 921922 w 1555844"/>
              <a:gd name="T11" fmla="*/ 252000 h 1797617"/>
              <a:gd name="T12" fmla="*/ 879372 w 1555844"/>
              <a:gd name="T13" fmla="*/ 252000 h 1797617"/>
              <a:gd name="T14" fmla="*/ 934700 w 1555844"/>
              <a:gd name="T15" fmla="*/ 257578 h 1797617"/>
              <a:gd name="T16" fmla="*/ 1555844 w 1555844"/>
              <a:gd name="T17" fmla="*/ 1019695 h 1797617"/>
              <a:gd name="T18" fmla="*/ 777922 w 1555844"/>
              <a:gd name="T19" fmla="*/ 1797617 h 1797617"/>
              <a:gd name="T20" fmla="*/ 0 w 1555844"/>
              <a:gd name="T21" fmla="*/ 1019695 h 1797617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555844"/>
              <a:gd name="T34" fmla="*/ 0 h 1797617"/>
              <a:gd name="T35" fmla="*/ 1555844 w 1555844"/>
              <a:gd name="T36" fmla="*/ 1797617 h 1797617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555844" h="1797617">
                <a:moveTo>
                  <a:pt x="0" y="1019695"/>
                </a:moveTo>
                <a:cubicBezTo>
                  <a:pt x="0" y="643765"/>
                  <a:pt x="266658" y="330116"/>
                  <a:pt x="621144" y="257578"/>
                </a:cubicBezTo>
                <a:lnTo>
                  <a:pt x="676472" y="252000"/>
                </a:lnTo>
                <a:lnTo>
                  <a:pt x="633922" y="252000"/>
                </a:lnTo>
                <a:lnTo>
                  <a:pt x="777922" y="0"/>
                </a:lnTo>
                <a:lnTo>
                  <a:pt x="921922" y="252000"/>
                </a:lnTo>
                <a:lnTo>
                  <a:pt x="879372" y="252000"/>
                </a:lnTo>
                <a:lnTo>
                  <a:pt x="934700" y="257578"/>
                </a:lnTo>
                <a:cubicBezTo>
                  <a:pt x="1289186" y="330116"/>
                  <a:pt x="1555844" y="643765"/>
                  <a:pt x="1555844" y="1019695"/>
                </a:cubicBezTo>
                <a:cubicBezTo>
                  <a:pt x="1555844" y="1449329"/>
                  <a:pt x="1207556" y="1797617"/>
                  <a:pt x="777922" y="1797617"/>
                </a:cubicBezTo>
                <a:cubicBezTo>
                  <a:pt x="348288" y="1797617"/>
                  <a:pt x="0" y="1449329"/>
                  <a:pt x="0" y="1019695"/>
                </a:cubicBezTo>
                <a:close/>
              </a:path>
            </a:pathLst>
          </a:custGeom>
          <a:noFill/>
          <a:ln w="19050">
            <a:solidFill>
              <a:schemeClr val="tx1"/>
            </a:solidFill>
          </a:ln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2400">
              <a:solidFill>
                <a:schemeClr val="tx2"/>
              </a:solidFill>
              <a:latin typeface="Arial" panose="020B0604020202020204" pitchFamily="34" charset="0"/>
              <a:cs typeface="+mn-ea"/>
            </a:endParaRPr>
          </a:p>
        </p:txBody>
      </p:sp>
      <p:sp>
        <p:nvSpPr>
          <p:cNvPr id="35" name="文本框 76"/>
          <p:cNvSpPr>
            <a:spLocks noChangeArrowheads="1"/>
          </p:cNvSpPr>
          <p:nvPr/>
        </p:nvSpPr>
        <p:spPr bwMode="auto">
          <a:xfrm>
            <a:off x="4444716" y="1529716"/>
            <a:ext cx="89010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3F3F3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4000" dirty="0">
                <a:solidFill>
                  <a:schemeClr val="tx2"/>
                </a:solidFill>
                <a:latin typeface="Arial" panose="020B0604020202020204" pitchFamily="34" charset="0"/>
                <a:cs typeface="+mn-ea"/>
              </a:rPr>
              <a:t>01</a:t>
            </a:r>
            <a:endParaRPr lang="zh-CN" altLang="en-US" sz="4000" dirty="0">
              <a:solidFill>
                <a:schemeClr val="tx2"/>
              </a:solidFill>
              <a:latin typeface="Arial" panose="020B0604020202020204" pitchFamily="34" charset="0"/>
              <a:cs typeface="+mn-ea"/>
            </a:endParaRPr>
          </a:p>
        </p:txBody>
      </p:sp>
      <p:sp>
        <p:nvSpPr>
          <p:cNvPr id="36" name="文本框 78"/>
          <p:cNvSpPr>
            <a:spLocks noChangeArrowheads="1"/>
          </p:cNvSpPr>
          <p:nvPr/>
        </p:nvSpPr>
        <p:spPr bwMode="auto">
          <a:xfrm>
            <a:off x="4347002" y="2204548"/>
            <a:ext cx="1590892" cy="946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3F3F3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fontAlgn="base">
              <a:lnSpc>
                <a:spcPts val="3335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solidFill>
                  <a:schemeClr val="tx2"/>
                </a:solidFill>
                <a:latin typeface="Arial" panose="020B0604020202020204" pitchFamily="34" charset="0"/>
                <a:cs typeface="+mn-ea"/>
              </a:rPr>
              <a:t>传感器单一</a:t>
            </a:r>
            <a:endParaRPr lang="zh-CN" altLang="en-US" sz="1600" dirty="0">
              <a:solidFill>
                <a:schemeClr val="tx2"/>
              </a:solidFill>
              <a:latin typeface="Arial" panose="020B0604020202020204" pitchFamily="34" charset="0"/>
              <a:cs typeface="+mn-ea"/>
            </a:endParaRPr>
          </a:p>
          <a:p>
            <a:pPr algn="ctr" fontAlgn="base">
              <a:lnSpc>
                <a:spcPts val="3335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1600" dirty="0">
              <a:solidFill>
                <a:schemeClr val="tx2"/>
              </a:solidFill>
              <a:latin typeface="Arial" panose="020B0604020202020204" pitchFamily="34" charset="0"/>
              <a:cs typeface="+mn-ea"/>
            </a:endParaRPr>
          </a:p>
        </p:txBody>
      </p:sp>
      <p:sp>
        <p:nvSpPr>
          <p:cNvPr id="37" name="任意多边形 70"/>
          <p:cNvSpPr>
            <a:spLocks noChangeArrowheads="1"/>
          </p:cNvSpPr>
          <p:nvPr/>
        </p:nvSpPr>
        <p:spPr bwMode="auto">
          <a:xfrm rot="13762846">
            <a:off x="9214335" y="1314441"/>
            <a:ext cx="1734408" cy="2003119"/>
          </a:xfrm>
          <a:custGeom>
            <a:avLst/>
            <a:gdLst>
              <a:gd name="T0" fmla="*/ 0 w 1555844"/>
              <a:gd name="T1" fmla="*/ 1019695 h 1797617"/>
              <a:gd name="T2" fmla="*/ 621144 w 1555844"/>
              <a:gd name="T3" fmla="*/ 257578 h 1797617"/>
              <a:gd name="T4" fmla="*/ 676472 w 1555844"/>
              <a:gd name="T5" fmla="*/ 252000 h 1797617"/>
              <a:gd name="T6" fmla="*/ 633922 w 1555844"/>
              <a:gd name="T7" fmla="*/ 252000 h 1797617"/>
              <a:gd name="T8" fmla="*/ 777922 w 1555844"/>
              <a:gd name="T9" fmla="*/ 0 h 1797617"/>
              <a:gd name="T10" fmla="*/ 921922 w 1555844"/>
              <a:gd name="T11" fmla="*/ 252000 h 1797617"/>
              <a:gd name="T12" fmla="*/ 879372 w 1555844"/>
              <a:gd name="T13" fmla="*/ 252000 h 1797617"/>
              <a:gd name="T14" fmla="*/ 934700 w 1555844"/>
              <a:gd name="T15" fmla="*/ 257578 h 1797617"/>
              <a:gd name="T16" fmla="*/ 1555844 w 1555844"/>
              <a:gd name="T17" fmla="*/ 1019695 h 1797617"/>
              <a:gd name="T18" fmla="*/ 777922 w 1555844"/>
              <a:gd name="T19" fmla="*/ 1797617 h 1797617"/>
              <a:gd name="T20" fmla="*/ 0 w 1555844"/>
              <a:gd name="T21" fmla="*/ 1019695 h 1797617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555844"/>
              <a:gd name="T34" fmla="*/ 0 h 1797617"/>
              <a:gd name="T35" fmla="*/ 1555844 w 1555844"/>
              <a:gd name="T36" fmla="*/ 1797617 h 1797617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555844" h="1797617">
                <a:moveTo>
                  <a:pt x="0" y="1019695"/>
                </a:moveTo>
                <a:cubicBezTo>
                  <a:pt x="0" y="643765"/>
                  <a:pt x="266658" y="330116"/>
                  <a:pt x="621144" y="257578"/>
                </a:cubicBezTo>
                <a:lnTo>
                  <a:pt x="676472" y="252000"/>
                </a:lnTo>
                <a:lnTo>
                  <a:pt x="633922" y="252000"/>
                </a:lnTo>
                <a:lnTo>
                  <a:pt x="777922" y="0"/>
                </a:lnTo>
                <a:lnTo>
                  <a:pt x="921922" y="252000"/>
                </a:lnTo>
                <a:lnTo>
                  <a:pt x="879372" y="252000"/>
                </a:lnTo>
                <a:lnTo>
                  <a:pt x="934700" y="257578"/>
                </a:lnTo>
                <a:cubicBezTo>
                  <a:pt x="1289186" y="330116"/>
                  <a:pt x="1555844" y="643765"/>
                  <a:pt x="1555844" y="1019695"/>
                </a:cubicBezTo>
                <a:cubicBezTo>
                  <a:pt x="1555844" y="1449329"/>
                  <a:pt x="1207556" y="1797617"/>
                  <a:pt x="777922" y="1797617"/>
                </a:cubicBezTo>
                <a:cubicBezTo>
                  <a:pt x="348288" y="1797617"/>
                  <a:pt x="0" y="1449329"/>
                  <a:pt x="0" y="1019695"/>
                </a:cubicBezTo>
                <a:close/>
              </a:path>
            </a:pathLst>
          </a:custGeom>
          <a:noFill/>
          <a:ln w="19050" cap="flat" cmpd="sng">
            <a:solidFill>
              <a:schemeClr val="tx1"/>
            </a:solidFill>
            <a:bevel/>
          </a:ln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2400">
              <a:solidFill>
                <a:schemeClr val="tx2"/>
              </a:solidFill>
              <a:latin typeface="Arial" panose="020B0604020202020204" pitchFamily="34" charset="0"/>
              <a:cs typeface="+mn-ea"/>
            </a:endParaRPr>
          </a:p>
        </p:txBody>
      </p:sp>
      <p:sp>
        <p:nvSpPr>
          <p:cNvPr id="38" name="文本框 79"/>
          <p:cNvSpPr>
            <a:spLocks noChangeArrowheads="1"/>
          </p:cNvSpPr>
          <p:nvPr/>
        </p:nvSpPr>
        <p:spPr bwMode="auto">
          <a:xfrm>
            <a:off x="9486101" y="1529716"/>
            <a:ext cx="89010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3F3F3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4000" dirty="0">
                <a:solidFill>
                  <a:schemeClr val="tx2"/>
                </a:solidFill>
                <a:latin typeface="Arial" panose="020B0604020202020204" pitchFamily="34" charset="0"/>
                <a:cs typeface="+mn-ea"/>
              </a:rPr>
              <a:t>03</a:t>
            </a:r>
            <a:endParaRPr lang="zh-CN" altLang="en-US" sz="4000" dirty="0">
              <a:solidFill>
                <a:schemeClr val="tx2"/>
              </a:solidFill>
              <a:latin typeface="Arial" panose="020B0604020202020204" pitchFamily="34" charset="0"/>
              <a:cs typeface="+mn-ea"/>
            </a:endParaRPr>
          </a:p>
        </p:txBody>
      </p:sp>
      <p:sp>
        <p:nvSpPr>
          <p:cNvPr id="39" name="文本框 81"/>
          <p:cNvSpPr>
            <a:spLocks noChangeArrowheads="1"/>
          </p:cNvSpPr>
          <p:nvPr/>
        </p:nvSpPr>
        <p:spPr bwMode="auto">
          <a:xfrm>
            <a:off x="9388387" y="2204548"/>
            <a:ext cx="1590892" cy="518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3F3F3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fontAlgn="base">
              <a:lnSpc>
                <a:spcPts val="3335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solidFill>
                  <a:schemeClr val="tx2"/>
                </a:solidFill>
                <a:latin typeface="Arial" panose="020B0604020202020204" pitchFamily="34" charset="0"/>
                <a:cs typeface="+mn-ea"/>
              </a:rPr>
              <a:t>扩展性不足</a:t>
            </a:r>
            <a:endParaRPr lang="zh-CN" altLang="en-US" sz="1600" dirty="0">
              <a:solidFill>
                <a:schemeClr val="tx2"/>
              </a:solidFill>
              <a:latin typeface="Arial" panose="020B0604020202020204" pitchFamily="34" charset="0"/>
              <a:cs typeface="+mn-ea"/>
            </a:endParaRPr>
          </a:p>
        </p:txBody>
      </p:sp>
      <p:sp>
        <p:nvSpPr>
          <p:cNvPr id="40" name="任意多边形 72"/>
          <p:cNvSpPr>
            <a:spLocks noChangeArrowheads="1"/>
          </p:cNvSpPr>
          <p:nvPr/>
        </p:nvSpPr>
        <p:spPr bwMode="auto">
          <a:xfrm rot="13762846" flipH="1" flipV="1">
            <a:off x="9073872" y="4056515"/>
            <a:ext cx="1734408" cy="2003119"/>
          </a:xfrm>
          <a:custGeom>
            <a:avLst/>
            <a:gdLst>
              <a:gd name="T0" fmla="*/ 0 w 1555844"/>
              <a:gd name="T1" fmla="*/ 1019695 h 1797617"/>
              <a:gd name="T2" fmla="*/ 621144 w 1555844"/>
              <a:gd name="T3" fmla="*/ 257578 h 1797617"/>
              <a:gd name="T4" fmla="*/ 676472 w 1555844"/>
              <a:gd name="T5" fmla="*/ 252000 h 1797617"/>
              <a:gd name="T6" fmla="*/ 633922 w 1555844"/>
              <a:gd name="T7" fmla="*/ 252000 h 1797617"/>
              <a:gd name="T8" fmla="*/ 777922 w 1555844"/>
              <a:gd name="T9" fmla="*/ 0 h 1797617"/>
              <a:gd name="T10" fmla="*/ 921922 w 1555844"/>
              <a:gd name="T11" fmla="*/ 252000 h 1797617"/>
              <a:gd name="T12" fmla="*/ 879372 w 1555844"/>
              <a:gd name="T13" fmla="*/ 252000 h 1797617"/>
              <a:gd name="T14" fmla="*/ 934700 w 1555844"/>
              <a:gd name="T15" fmla="*/ 257578 h 1797617"/>
              <a:gd name="T16" fmla="*/ 1555844 w 1555844"/>
              <a:gd name="T17" fmla="*/ 1019695 h 1797617"/>
              <a:gd name="T18" fmla="*/ 777922 w 1555844"/>
              <a:gd name="T19" fmla="*/ 1797617 h 1797617"/>
              <a:gd name="T20" fmla="*/ 0 w 1555844"/>
              <a:gd name="T21" fmla="*/ 1019695 h 1797617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555844"/>
              <a:gd name="T34" fmla="*/ 0 h 1797617"/>
              <a:gd name="T35" fmla="*/ 1555844 w 1555844"/>
              <a:gd name="T36" fmla="*/ 1797617 h 1797617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555844" h="1797617">
                <a:moveTo>
                  <a:pt x="0" y="1019695"/>
                </a:moveTo>
                <a:cubicBezTo>
                  <a:pt x="0" y="643765"/>
                  <a:pt x="266658" y="330116"/>
                  <a:pt x="621144" y="257578"/>
                </a:cubicBezTo>
                <a:lnTo>
                  <a:pt x="676472" y="252000"/>
                </a:lnTo>
                <a:lnTo>
                  <a:pt x="633922" y="252000"/>
                </a:lnTo>
                <a:lnTo>
                  <a:pt x="777922" y="0"/>
                </a:lnTo>
                <a:lnTo>
                  <a:pt x="921922" y="252000"/>
                </a:lnTo>
                <a:lnTo>
                  <a:pt x="879372" y="252000"/>
                </a:lnTo>
                <a:lnTo>
                  <a:pt x="934700" y="257578"/>
                </a:lnTo>
                <a:cubicBezTo>
                  <a:pt x="1289186" y="330116"/>
                  <a:pt x="1555844" y="643765"/>
                  <a:pt x="1555844" y="1019695"/>
                </a:cubicBezTo>
                <a:cubicBezTo>
                  <a:pt x="1555844" y="1449329"/>
                  <a:pt x="1207556" y="1797617"/>
                  <a:pt x="777922" y="1797617"/>
                </a:cubicBezTo>
                <a:cubicBezTo>
                  <a:pt x="348288" y="1797617"/>
                  <a:pt x="0" y="1449329"/>
                  <a:pt x="0" y="1019695"/>
                </a:cubicBezTo>
                <a:close/>
              </a:path>
            </a:pathLst>
          </a:custGeom>
          <a:noFill/>
          <a:ln w="19050">
            <a:solidFill>
              <a:schemeClr val="tx1"/>
            </a:solidFill>
          </a:ln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2400">
              <a:solidFill>
                <a:schemeClr val="tx2"/>
              </a:solidFill>
              <a:latin typeface="Arial" panose="020B0604020202020204" pitchFamily="34" charset="0"/>
              <a:cs typeface="+mn-ea"/>
            </a:endParaRPr>
          </a:p>
        </p:txBody>
      </p:sp>
      <p:sp>
        <p:nvSpPr>
          <p:cNvPr id="41" name="文本框 82"/>
          <p:cNvSpPr>
            <a:spLocks noChangeArrowheads="1"/>
          </p:cNvSpPr>
          <p:nvPr/>
        </p:nvSpPr>
        <p:spPr bwMode="auto">
          <a:xfrm>
            <a:off x="9154793" y="4416833"/>
            <a:ext cx="89010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3F3F3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4000" dirty="0">
                <a:solidFill>
                  <a:schemeClr val="tx2"/>
                </a:solidFill>
                <a:latin typeface="Arial" panose="020B0604020202020204" pitchFamily="34" charset="0"/>
                <a:cs typeface="+mn-ea"/>
              </a:rPr>
              <a:t>04</a:t>
            </a:r>
            <a:endParaRPr lang="zh-CN" altLang="en-US" sz="4000" dirty="0">
              <a:solidFill>
                <a:schemeClr val="tx2"/>
              </a:solidFill>
              <a:latin typeface="Arial" panose="020B0604020202020204" pitchFamily="34" charset="0"/>
              <a:cs typeface="+mn-ea"/>
            </a:endParaRPr>
          </a:p>
        </p:txBody>
      </p:sp>
      <p:sp>
        <p:nvSpPr>
          <p:cNvPr id="42" name="文本框 84"/>
          <p:cNvSpPr>
            <a:spLocks noChangeArrowheads="1"/>
          </p:cNvSpPr>
          <p:nvPr/>
        </p:nvSpPr>
        <p:spPr bwMode="auto">
          <a:xfrm>
            <a:off x="8997768" y="5022449"/>
            <a:ext cx="1590892" cy="518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3F3F3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fontAlgn="base">
              <a:lnSpc>
                <a:spcPts val="3335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solidFill>
                  <a:schemeClr val="tx2"/>
                </a:solidFill>
                <a:latin typeface="Arial" panose="020B0604020202020204" pitchFamily="34" charset="0"/>
                <a:cs typeface="+mn-ea"/>
              </a:rPr>
              <a:t>功能不全面</a:t>
            </a:r>
            <a:endParaRPr lang="zh-CN" altLang="en-US" sz="1600" dirty="0">
              <a:solidFill>
                <a:schemeClr val="tx2"/>
              </a:solidFill>
              <a:latin typeface="Arial" panose="020B0604020202020204" pitchFamily="34" charset="0"/>
              <a:cs typeface="+mn-ea"/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568443" y="319365"/>
            <a:ext cx="1367516" cy="420370"/>
            <a:chOff x="568442" y="319364"/>
            <a:chExt cx="1367517" cy="420371"/>
          </a:xfrm>
        </p:grpSpPr>
        <p:sp>
          <p:nvSpPr>
            <p:cNvPr id="44" name="文本框 23"/>
            <p:cNvSpPr txBox="1"/>
            <p:nvPr/>
          </p:nvSpPr>
          <p:spPr>
            <a:xfrm>
              <a:off x="665958" y="319364"/>
              <a:ext cx="1270001" cy="4203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135" dirty="0">
                  <a:solidFill>
                    <a:schemeClr val="bg2"/>
                  </a:solidFill>
                  <a:latin typeface="+mn-ea"/>
                  <a:cs typeface="+mn-ea"/>
                </a:rPr>
                <a:t>研究不足</a:t>
              </a:r>
              <a:endParaRPr lang="zh-CN" altLang="en-US" sz="2135" dirty="0">
                <a:solidFill>
                  <a:schemeClr val="bg2"/>
                </a:solidFill>
                <a:latin typeface="+mn-ea"/>
                <a:cs typeface="+mn-ea"/>
              </a:endParaRPr>
            </a:p>
          </p:txBody>
        </p:sp>
        <p:sp>
          <p:nvSpPr>
            <p:cNvPr id="45" name="等腰三角形 44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prstClr val="white"/>
                </a:solidFill>
                <a:latin typeface="微软雅黑" panose="020B0503020204020204" pitchFamily="34" charset="-122"/>
                <a:cs typeface="+mn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ldLvl="0" animBg="1"/>
      <p:bldP spid="21" grpId="0" bldLvl="0" animBg="1"/>
      <p:bldP spid="22" grpId="0" bldLvl="0" animBg="1"/>
      <p:bldP spid="23" grpId="0" bldLvl="0" animBg="1"/>
      <p:bldP spid="24" grpId="0" bldLvl="0" animBg="1"/>
      <p:bldP spid="25" grpId="0" bldLvl="0" animBg="1"/>
      <p:bldP spid="26" grpId="0" bldLvl="0" animBg="1"/>
      <p:bldP spid="27" grpId="0" bldLvl="0" animBg="1"/>
      <p:bldP spid="28" grpId="0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0" y="635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AutoShape 6"/>
          <p:cNvSpPr>
            <a:spLocks noChangeArrowheads="1"/>
          </p:cNvSpPr>
          <p:nvPr/>
        </p:nvSpPr>
        <p:spPr bwMode="auto">
          <a:xfrm>
            <a:off x="3253318" y="932723"/>
            <a:ext cx="1483783" cy="1113367"/>
          </a:xfrm>
          <a:prstGeom prst="triangle">
            <a:avLst>
              <a:gd name="adj" fmla="val 50000"/>
            </a:avLst>
          </a:prstGeom>
          <a:noFill/>
          <a:ln w="19050">
            <a:solidFill>
              <a:schemeClr val="tx1"/>
            </a:solidFill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defTabSz="121920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400" kern="0">
              <a:solidFill>
                <a:schemeClr val="tx2"/>
              </a:solidFill>
              <a:ea typeface="+mn-ea"/>
              <a:cs typeface="+mn-ea"/>
            </a:endParaRPr>
          </a:p>
        </p:txBody>
      </p:sp>
      <p:sp>
        <p:nvSpPr>
          <p:cNvPr id="30" name="AutoShape 3"/>
          <p:cNvSpPr/>
          <p:nvPr/>
        </p:nvSpPr>
        <p:spPr bwMode="auto">
          <a:xfrm rot="10800000">
            <a:off x="2760134" y="2215423"/>
            <a:ext cx="2470151" cy="607483"/>
          </a:xfrm>
          <a:custGeom>
            <a:avLst/>
            <a:gdLst>
              <a:gd name="T0" fmla="*/ 0 w 21600"/>
              <a:gd name="T1" fmla="*/ 0 h 21600"/>
              <a:gd name="T2" fmla="*/ 3428 w 21600"/>
              <a:gd name="T3" fmla="*/ 21600 h 21600"/>
              <a:gd name="T4" fmla="*/ 18172 w 21600"/>
              <a:gd name="T5" fmla="*/ 21600 h 21600"/>
              <a:gd name="T6" fmla="*/ 21600 w 21600"/>
              <a:gd name="T7" fmla="*/ 0 h 21600"/>
              <a:gd name="T8" fmla="*/ 3514 w 21600"/>
              <a:gd name="T9" fmla="*/ 3514 h 21600"/>
              <a:gd name="T10" fmla="*/ 18086 w 21600"/>
              <a:gd name="T11" fmla="*/ 18086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3428" y="21600"/>
                </a:lnTo>
                <a:lnTo>
                  <a:pt x="18172" y="21600"/>
                </a:lnTo>
                <a:lnTo>
                  <a:pt x="21600" y="0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</a:ln>
        </p:spPr>
        <p:txBody>
          <a:bodyPr anchor="ctr"/>
          <a:lstStyle/>
          <a:p>
            <a:pPr defTabSz="121920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400" kern="0">
              <a:solidFill>
                <a:schemeClr val="tx2"/>
              </a:solidFill>
              <a:latin typeface="Arial" panose="020B0604020202020204" pitchFamily="34" charset="0"/>
              <a:cs typeface="+mn-ea"/>
            </a:endParaRPr>
          </a:p>
        </p:txBody>
      </p:sp>
      <p:sp>
        <p:nvSpPr>
          <p:cNvPr id="31" name="AutoShape 4"/>
          <p:cNvSpPr/>
          <p:nvPr/>
        </p:nvSpPr>
        <p:spPr bwMode="auto">
          <a:xfrm rot="10800000">
            <a:off x="2125134" y="3030339"/>
            <a:ext cx="3786717" cy="937684"/>
          </a:xfrm>
          <a:custGeom>
            <a:avLst/>
            <a:gdLst>
              <a:gd name="T0" fmla="*/ 0 w 21600"/>
              <a:gd name="T1" fmla="*/ 0 h 21600"/>
              <a:gd name="T2" fmla="*/ 3428 w 21600"/>
              <a:gd name="T3" fmla="*/ 21600 h 21600"/>
              <a:gd name="T4" fmla="*/ 18172 w 21600"/>
              <a:gd name="T5" fmla="*/ 21600 h 21600"/>
              <a:gd name="T6" fmla="*/ 21600 w 21600"/>
              <a:gd name="T7" fmla="*/ 0 h 21600"/>
              <a:gd name="T8" fmla="*/ 3514 w 21600"/>
              <a:gd name="T9" fmla="*/ 3514 h 21600"/>
              <a:gd name="T10" fmla="*/ 18086 w 21600"/>
              <a:gd name="T11" fmla="*/ 18086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3428" y="21600"/>
                </a:lnTo>
                <a:lnTo>
                  <a:pt x="18172" y="21600"/>
                </a:lnTo>
                <a:lnTo>
                  <a:pt x="21600" y="0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</a:ln>
        </p:spPr>
        <p:txBody>
          <a:bodyPr anchor="ctr"/>
          <a:lstStyle/>
          <a:p>
            <a:pPr defTabSz="121920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400" kern="0">
              <a:solidFill>
                <a:schemeClr val="tx2"/>
              </a:solidFill>
              <a:latin typeface="Arial" panose="020B0604020202020204" pitchFamily="34" charset="0"/>
              <a:cs typeface="+mn-ea"/>
            </a:endParaRPr>
          </a:p>
        </p:txBody>
      </p:sp>
      <p:sp>
        <p:nvSpPr>
          <p:cNvPr id="32" name="AutoShape 5"/>
          <p:cNvSpPr/>
          <p:nvPr/>
        </p:nvSpPr>
        <p:spPr bwMode="auto">
          <a:xfrm rot="10800000">
            <a:off x="1083734" y="4181806"/>
            <a:ext cx="5822951" cy="1439333"/>
          </a:xfrm>
          <a:custGeom>
            <a:avLst/>
            <a:gdLst>
              <a:gd name="T0" fmla="*/ 0 w 21600"/>
              <a:gd name="T1" fmla="*/ 0 h 21600"/>
              <a:gd name="T2" fmla="*/ 3428 w 21600"/>
              <a:gd name="T3" fmla="*/ 21600 h 21600"/>
              <a:gd name="T4" fmla="*/ 18172 w 21600"/>
              <a:gd name="T5" fmla="*/ 21600 h 21600"/>
              <a:gd name="T6" fmla="*/ 21600 w 21600"/>
              <a:gd name="T7" fmla="*/ 0 h 21600"/>
              <a:gd name="T8" fmla="*/ 3514 w 21600"/>
              <a:gd name="T9" fmla="*/ 3514 h 21600"/>
              <a:gd name="T10" fmla="*/ 18086 w 21600"/>
              <a:gd name="T11" fmla="*/ 18086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3428" y="21600"/>
                </a:lnTo>
                <a:lnTo>
                  <a:pt x="18172" y="21600"/>
                </a:lnTo>
                <a:lnTo>
                  <a:pt x="21600" y="0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</a:ln>
        </p:spPr>
        <p:txBody>
          <a:bodyPr anchor="ctr"/>
          <a:lstStyle/>
          <a:p>
            <a:pPr defTabSz="121920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400" kern="0">
              <a:solidFill>
                <a:schemeClr val="tx2"/>
              </a:solidFill>
              <a:latin typeface="Arial" panose="020B0604020202020204" pitchFamily="34" charset="0"/>
              <a:cs typeface="+mn-ea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5911004" y="1254455"/>
            <a:ext cx="5292726" cy="3592195"/>
            <a:chOff x="4433253" y="1228873"/>
            <a:chExt cx="3969544" cy="2694146"/>
          </a:xfrm>
        </p:grpSpPr>
        <p:sp>
          <p:nvSpPr>
            <p:cNvPr id="34" name="Rectangle 20"/>
            <p:cNvSpPr>
              <a:spLocks noChangeArrowheads="1"/>
            </p:cNvSpPr>
            <p:nvPr/>
          </p:nvSpPr>
          <p:spPr bwMode="auto">
            <a:xfrm>
              <a:off x="5080953" y="1228873"/>
              <a:ext cx="2674620" cy="352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3F3F3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en-US" sz="1600" dirty="0">
                  <a:solidFill>
                    <a:schemeClr val="tx2"/>
                  </a:solidFill>
                  <a:latin typeface="+mn-ea"/>
                  <a:ea typeface="+mn-ea"/>
                  <a:cs typeface="+mn-ea"/>
                </a:rPr>
                <a:t>通过云端存储的数据完成数据可视化</a:t>
              </a:r>
              <a:endParaRPr lang="zh-CN" altLang="en-US" sz="1600" dirty="0">
                <a:solidFill>
                  <a:schemeClr val="tx2"/>
                </a:solidFill>
                <a:latin typeface="+mn-ea"/>
                <a:ea typeface="+mn-ea"/>
                <a:cs typeface="+mn-ea"/>
              </a:endParaRPr>
            </a:p>
          </p:txBody>
        </p:sp>
        <p:sp>
          <p:nvSpPr>
            <p:cNvPr id="35" name="Rectangle 23"/>
            <p:cNvSpPr>
              <a:spLocks noChangeArrowheads="1"/>
            </p:cNvSpPr>
            <p:nvPr/>
          </p:nvSpPr>
          <p:spPr bwMode="auto">
            <a:xfrm>
              <a:off x="4903788" y="1949439"/>
              <a:ext cx="3029902" cy="4552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3F3F3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en-US" sz="1600" dirty="0">
                  <a:solidFill>
                    <a:schemeClr val="tx2"/>
                  </a:solidFill>
                  <a:latin typeface="+mn-ea"/>
                  <a:ea typeface="+mn-ea"/>
                  <a:cs typeface="+mn-ea"/>
                </a:rPr>
                <a:t>将树莓派传输的数据存储在云端平台上</a:t>
              </a:r>
              <a:endParaRPr lang="zh-CN" altLang="en-US" sz="1600" dirty="0">
                <a:solidFill>
                  <a:schemeClr val="tx2"/>
                </a:solidFill>
                <a:latin typeface="+mn-ea"/>
                <a:ea typeface="+mn-ea"/>
                <a:cs typeface="+mn-ea"/>
              </a:endParaRPr>
            </a:p>
          </p:txBody>
        </p:sp>
        <p:sp>
          <p:nvSpPr>
            <p:cNvPr id="37" name="Rectangle 26"/>
            <p:cNvSpPr>
              <a:spLocks noChangeArrowheads="1"/>
            </p:cNvSpPr>
            <p:nvPr/>
          </p:nvSpPr>
          <p:spPr bwMode="auto">
            <a:xfrm>
              <a:off x="4433253" y="2683817"/>
              <a:ext cx="3969544" cy="352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3F3F3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en-US" sz="1600">
                  <a:solidFill>
                    <a:schemeClr val="tx2"/>
                  </a:solidFill>
                  <a:latin typeface="+mn-ea"/>
                  <a:ea typeface="+mn-ea"/>
                  <a:cs typeface="+mn-ea"/>
                </a:rPr>
                <a:t>通过底层的信号读取并进行基本处理并将数据传输到云端</a:t>
              </a:r>
              <a:endParaRPr lang="zh-CN" altLang="en-US" sz="1600">
                <a:solidFill>
                  <a:schemeClr val="tx2"/>
                </a:solidFill>
                <a:latin typeface="+mn-ea"/>
                <a:ea typeface="+mn-ea"/>
                <a:cs typeface="+mn-ea"/>
              </a:endParaRPr>
            </a:p>
          </p:txBody>
        </p:sp>
        <p:sp>
          <p:nvSpPr>
            <p:cNvPr id="38" name="Rectangle 29"/>
            <p:cNvSpPr>
              <a:spLocks noChangeArrowheads="1"/>
            </p:cNvSpPr>
            <p:nvPr/>
          </p:nvSpPr>
          <p:spPr bwMode="auto">
            <a:xfrm>
              <a:off x="5091430" y="3570594"/>
              <a:ext cx="2664142" cy="352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3F3F3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en-US" sz="1600">
                  <a:solidFill>
                    <a:schemeClr val="tx2"/>
                  </a:solidFill>
                  <a:latin typeface="+mn-ea"/>
                  <a:ea typeface="+mn-ea"/>
                  <a:cs typeface="+mn-ea"/>
                </a:rPr>
                <a:t>该平台完成将物理参数转化为电信号</a:t>
              </a:r>
              <a:endParaRPr lang="zh-CN" altLang="en-US" sz="1600">
                <a:solidFill>
                  <a:schemeClr val="tx2"/>
                </a:solidFill>
                <a:latin typeface="+mn-ea"/>
                <a:ea typeface="+mn-ea"/>
                <a:cs typeface="+mn-ea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568443" y="319365"/>
            <a:ext cx="1367516" cy="420370"/>
            <a:chOff x="568442" y="319364"/>
            <a:chExt cx="1367517" cy="420371"/>
          </a:xfrm>
        </p:grpSpPr>
        <p:sp>
          <p:nvSpPr>
            <p:cNvPr id="41" name="文本框 23"/>
            <p:cNvSpPr txBox="1"/>
            <p:nvPr/>
          </p:nvSpPr>
          <p:spPr>
            <a:xfrm>
              <a:off x="665958" y="319364"/>
              <a:ext cx="1270001" cy="4203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135" dirty="0">
                  <a:solidFill>
                    <a:schemeClr val="bg2"/>
                  </a:solidFill>
                  <a:latin typeface="+mn-ea"/>
                  <a:cs typeface="+mn-ea"/>
                </a:rPr>
                <a:t>研究期望</a:t>
              </a:r>
              <a:endParaRPr lang="zh-CN" altLang="en-US" sz="2135" dirty="0">
                <a:solidFill>
                  <a:schemeClr val="bg2"/>
                </a:solidFill>
                <a:latin typeface="+mn-ea"/>
                <a:cs typeface="+mn-ea"/>
              </a:endParaRPr>
            </a:p>
          </p:txBody>
        </p:sp>
        <p:sp>
          <p:nvSpPr>
            <p:cNvPr id="42" name="等腰三角形 41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prstClr val="white"/>
                </a:solidFill>
                <a:latin typeface="微软雅黑" panose="020B0503020204020204" pitchFamily="34" charset="-122"/>
                <a:cs typeface="+mn-ea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2509520" y="4702175"/>
            <a:ext cx="301879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/>
              <a:t>基于树莓派的硬件平台</a:t>
            </a:r>
            <a:endParaRPr lang="zh-CN" altLang="en-US" sz="2000"/>
          </a:p>
        </p:txBody>
      </p:sp>
      <p:sp>
        <p:nvSpPr>
          <p:cNvPr id="3" name="文本框 2"/>
          <p:cNvSpPr txBox="1"/>
          <p:nvPr/>
        </p:nvSpPr>
        <p:spPr>
          <a:xfrm>
            <a:off x="2876550" y="3075940"/>
            <a:ext cx="228409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/>
              <a:t>数据处理与传输的软件平台</a:t>
            </a:r>
            <a:endParaRPr lang="zh-CN" altLang="en-US" sz="2000"/>
          </a:p>
        </p:txBody>
      </p:sp>
      <p:sp>
        <p:nvSpPr>
          <p:cNvPr id="4" name="文本框 3"/>
          <p:cNvSpPr txBox="1"/>
          <p:nvPr/>
        </p:nvSpPr>
        <p:spPr>
          <a:xfrm>
            <a:off x="2983865" y="2335530"/>
            <a:ext cx="20707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云端数据存储平台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3486785" y="1400810"/>
            <a:ext cx="10655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数据</a:t>
            </a:r>
            <a:endParaRPr lang="zh-CN" altLang="en-US"/>
          </a:p>
          <a:p>
            <a:pPr algn="ctr"/>
            <a:r>
              <a:rPr lang="zh-CN" altLang="en-US"/>
              <a:t>可视化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500"/>
                            </p:stCondLst>
                            <p:childTnLst>
                              <p:par>
                                <p:cTn id="2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3"/>
          <p:cNvSpPr>
            <a:spLocks noChangeAspect="1" noChangeArrowheads="1" noTextEdit="1"/>
          </p:cNvSpPr>
          <p:nvPr/>
        </p:nvSpPr>
        <p:spPr bwMode="auto">
          <a:xfrm>
            <a:off x="2971800" y="773113"/>
            <a:ext cx="6248400" cy="527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4478338" y="1241901"/>
            <a:ext cx="3238500" cy="1309688"/>
            <a:chOff x="4478338" y="1241901"/>
            <a:chExt cx="3238500" cy="1309688"/>
          </a:xfrm>
        </p:grpSpPr>
        <p:sp>
          <p:nvSpPr>
            <p:cNvPr id="8" name="Freeform 5"/>
            <p:cNvSpPr/>
            <p:nvPr/>
          </p:nvSpPr>
          <p:spPr bwMode="auto">
            <a:xfrm>
              <a:off x="4478338" y="1241901"/>
              <a:ext cx="3238500" cy="1309688"/>
            </a:xfrm>
            <a:custGeom>
              <a:avLst/>
              <a:gdLst>
                <a:gd name="T0" fmla="*/ 13 w 2040"/>
                <a:gd name="T1" fmla="*/ 825 h 825"/>
                <a:gd name="T2" fmla="*/ 13 w 2040"/>
                <a:gd name="T3" fmla="*/ 603 h 825"/>
                <a:gd name="T4" fmla="*/ 1020 w 2040"/>
                <a:gd name="T5" fmla="*/ 22 h 825"/>
                <a:gd name="T6" fmla="*/ 2026 w 2040"/>
                <a:gd name="T7" fmla="*/ 603 h 825"/>
                <a:gd name="T8" fmla="*/ 2026 w 2040"/>
                <a:gd name="T9" fmla="*/ 825 h 825"/>
                <a:gd name="T10" fmla="*/ 2040 w 2040"/>
                <a:gd name="T11" fmla="*/ 825 h 825"/>
                <a:gd name="T12" fmla="*/ 2040 w 2040"/>
                <a:gd name="T13" fmla="*/ 591 h 825"/>
                <a:gd name="T14" fmla="*/ 1020 w 2040"/>
                <a:gd name="T15" fmla="*/ 0 h 825"/>
                <a:gd name="T16" fmla="*/ 0 w 2040"/>
                <a:gd name="T17" fmla="*/ 591 h 825"/>
                <a:gd name="T18" fmla="*/ 0 w 2040"/>
                <a:gd name="T19" fmla="*/ 825 h 825"/>
                <a:gd name="T20" fmla="*/ 13 w 2040"/>
                <a:gd name="T21" fmla="*/ 825 h 8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40" h="825">
                  <a:moveTo>
                    <a:pt x="13" y="825"/>
                  </a:moveTo>
                  <a:lnTo>
                    <a:pt x="13" y="603"/>
                  </a:lnTo>
                  <a:lnTo>
                    <a:pt x="1020" y="22"/>
                  </a:lnTo>
                  <a:lnTo>
                    <a:pt x="2026" y="603"/>
                  </a:lnTo>
                  <a:lnTo>
                    <a:pt x="2026" y="825"/>
                  </a:lnTo>
                  <a:lnTo>
                    <a:pt x="2040" y="825"/>
                  </a:lnTo>
                  <a:lnTo>
                    <a:pt x="2040" y="591"/>
                  </a:lnTo>
                  <a:lnTo>
                    <a:pt x="1020" y="0"/>
                  </a:lnTo>
                  <a:lnTo>
                    <a:pt x="0" y="591"/>
                  </a:lnTo>
                  <a:lnTo>
                    <a:pt x="0" y="825"/>
                  </a:lnTo>
                  <a:lnTo>
                    <a:pt x="13" y="825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9"/>
            <p:cNvSpPr/>
            <p:nvPr/>
          </p:nvSpPr>
          <p:spPr bwMode="auto">
            <a:xfrm>
              <a:off x="4592638" y="1386364"/>
              <a:ext cx="3008313" cy="1165225"/>
            </a:xfrm>
            <a:custGeom>
              <a:avLst/>
              <a:gdLst>
                <a:gd name="T0" fmla="*/ 66 w 1895"/>
                <a:gd name="T1" fmla="*/ 734 h 734"/>
                <a:gd name="T2" fmla="*/ 66 w 1895"/>
                <a:gd name="T3" fmla="*/ 587 h 734"/>
                <a:gd name="T4" fmla="*/ 944 w 1895"/>
                <a:gd name="T5" fmla="*/ 81 h 734"/>
                <a:gd name="T6" fmla="*/ 1822 w 1895"/>
                <a:gd name="T7" fmla="*/ 587 h 734"/>
                <a:gd name="T8" fmla="*/ 1822 w 1895"/>
                <a:gd name="T9" fmla="*/ 734 h 734"/>
                <a:gd name="T10" fmla="*/ 1895 w 1895"/>
                <a:gd name="T11" fmla="*/ 734 h 734"/>
                <a:gd name="T12" fmla="*/ 1895 w 1895"/>
                <a:gd name="T13" fmla="*/ 546 h 734"/>
                <a:gd name="T14" fmla="*/ 948 w 1895"/>
                <a:gd name="T15" fmla="*/ 0 h 734"/>
                <a:gd name="T16" fmla="*/ 0 w 1895"/>
                <a:gd name="T17" fmla="*/ 546 h 734"/>
                <a:gd name="T18" fmla="*/ 0 w 1895"/>
                <a:gd name="T19" fmla="*/ 734 h 734"/>
                <a:gd name="T20" fmla="*/ 66 w 1895"/>
                <a:gd name="T21" fmla="*/ 734 h 7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95" h="734">
                  <a:moveTo>
                    <a:pt x="66" y="734"/>
                  </a:moveTo>
                  <a:lnTo>
                    <a:pt x="66" y="587"/>
                  </a:lnTo>
                  <a:lnTo>
                    <a:pt x="944" y="81"/>
                  </a:lnTo>
                  <a:lnTo>
                    <a:pt x="1822" y="587"/>
                  </a:lnTo>
                  <a:lnTo>
                    <a:pt x="1822" y="734"/>
                  </a:lnTo>
                  <a:lnTo>
                    <a:pt x="1895" y="734"/>
                  </a:lnTo>
                  <a:lnTo>
                    <a:pt x="1895" y="546"/>
                  </a:lnTo>
                  <a:lnTo>
                    <a:pt x="948" y="0"/>
                  </a:lnTo>
                  <a:lnTo>
                    <a:pt x="0" y="546"/>
                  </a:lnTo>
                  <a:lnTo>
                    <a:pt x="0" y="734"/>
                  </a:lnTo>
                  <a:lnTo>
                    <a:pt x="66" y="73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5" name="Line 13"/>
          <p:cNvSpPr>
            <a:spLocks noChangeShapeType="1"/>
          </p:cNvSpPr>
          <p:nvPr/>
        </p:nvSpPr>
        <p:spPr bwMode="auto">
          <a:xfrm flipH="1" flipV="1">
            <a:off x="3267075" y="967264"/>
            <a:ext cx="1223963" cy="1223963"/>
          </a:xfrm>
          <a:prstGeom prst="line">
            <a:avLst/>
          </a:prstGeom>
          <a:noFill/>
          <a:ln w="20638" cap="flat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" name="Line 14"/>
          <p:cNvSpPr>
            <a:spLocks noChangeShapeType="1"/>
          </p:cNvSpPr>
          <p:nvPr/>
        </p:nvSpPr>
        <p:spPr bwMode="auto">
          <a:xfrm flipH="1" flipV="1">
            <a:off x="2976563" y="491014"/>
            <a:ext cx="869950" cy="868363"/>
          </a:xfrm>
          <a:prstGeom prst="line">
            <a:avLst/>
          </a:prstGeom>
          <a:noFill/>
          <a:ln w="20638" cap="flat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28" name="组合 27"/>
          <p:cNvGrpSpPr/>
          <p:nvPr/>
        </p:nvGrpSpPr>
        <p:grpSpPr>
          <a:xfrm>
            <a:off x="4478338" y="3976688"/>
            <a:ext cx="3238500" cy="1312863"/>
            <a:chOff x="4478338" y="3976688"/>
            <a:chExt cx="3238500" cy="1312863"/>
          </a:xfrm>
        </p:grpSpPr>
        <p:sp>
          <p:nvSpPr>
            <p:cNvPr id="10" name="Freeform 6"/>
            <p:cNvSpPr/>
            <p:nvPr/>
          </p:nvSpPr>
          <p:spPr bwMode="auto">
            <a:xfrm>
              <a:off x="4478338" y="3976688"/>
              <a:ext cx="3238500" cy="1312863"/>
            </a:xfrm>
            <a:custGeom>
              <a:avLst/>
              <a:gdLst>
                <a:gd name="T0" fmla="*/ 1020 w 2040"/>
                <a:gd name="T1" fmla="*/ 807 h 827"/>
                <a:gd name="T2" fmla="*/ 13 w 2040"/>
                <a:gd name="T3" fmla="*/ 226 h 827"/>
                <a:gd name="T4" fmla="*/ 13 w 2040"/>
                <a:gd name="T5" fmla="*/ 0 h 827"/>
                <a:gd name="T6" fmla="*/ 0 w 2040"/>
                <a:gd name="T7" fmla="*/ 0 h 827"/>
                <a:gd name="T8" fmla="*/ 0 w 2040"/>
                <a:gd name="T9" fmla="*/ 236 h 827"/>
                <a:gd name="T10" fmla="*/ 1020 w 2040"/>
                <a:gd name="T11" fmla="*/ 827 h 827"/>
                <a:gd name="T12" fmla="*/ 2040 w 2040"/>
                <a:gd name="T13" fmla="*/ 236 h 827"/>
                <a:gd name="T14" fmla="*/ 2040 w 2040"/>
                <a:gd name="T15" fmla="*/ 0 h 827"/>
                <a:gd name="T16" fmla="*/ 2026 w 2040"/>
                <a:gd name="T17" fmla="*/ 0 h 827"/>
                <a:gd name="T18" fmla="*/ 2026 w 2040"/>
                <a:gd name="T19" fmla="*/ 225 h 827"/>
                <a:gd name="T20" fmla="*/ 1020 w 2040"/>
                <a:gd name="T21" fmla="*/ 807 h 8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40" h="827">
                  <a:moveTo>
                    <a:pt x="1020" y="807"/>
                  </a:moveTo>
                  <a:lnTo>
                    <a:pt x="13" y="226"/>
                  </a:lnTo>
                  <a:lnTo>
                    <a:pt x="13" y="0"/>
                  </a:lnTo>
                  <a:lnTo>
                    <a:pt x="0" y="0"/>
                  </a:lnTo>
                  <a:lnTo>
                    <a:pt x="0" y="236"/>
                  </a:lnTo>
                  <a:lnTo>
                    <a:pt x="1020" y="827"/>
                  </a:lnTo>
                  <a:lnTo>
                    <a:pt x="2040" y="236"/>
                  </a:lnTo>
                  <a:lnTo>
                    <a:pt x="2040" y="0"/>
                  </a:lnTo>
                  <a:lnTo>
                    <a:pt x="2026" y="0"/>
                  </a:lnTo>
                  <a:lnTo>
                    <a:pt x="2026" y="225"/>
                  </a:lnTo>
                  <a:lnTo>
                    <a:pt x="1020" y="807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7"/>
            <p:cNvSpPr/>
            <p:nvPr/>
          </p:nvSpPr>
          <p:spPr bwMode="auto">
            <a:xfrm>
              <a:off x="4478338" y="3976688"/>
              <a:ext cx="3238500" cy="1312863"/>
            </a:xfrm>
            <a:custGeom>
              <a:avLst/>
              <a:gdLst>
                <a:gd name="T0" fmla="*/ 1020 w 2040"/>
                <a:gd name="T1" fmla="*/ 807 h 827"/>
                <a:gd name="T2" fmla="*/ 13 w 2040"/>
                <a:gd name="T3" fmla="*/ 226 h 827"/>
                <a:gd name="T4" fmla="*/ 13 w 2040"/>
                <a:gd name="T5" fmla="*/ 0 h 827"/>
                <a:gd name="T6" fmla="*/ 0 w 2040"/>
                <a:gd name="T7" fmla="*/ 0 h 827"/>
                <a:gd name="T8" fmla="*/ 0 w 2040"/>
                <a:gd name="T9" fmla="*/ 236 h 827"/>
                <a:gd name="T10" fmla="*/ 1020 w 2040"/>
                <a:gd name="T11" fmla="*/ 827 h 827"/>
                <a:gd name="T12" fmla="*/ 2040 w 2040"/>
                <a:gd name="T13" fmla="*/ 236 h 827"/>
                <a:gd name="T14" fmla="*/ 2040 w 2040"/>
                <a:gd name="T15" fmla="*/ 0 h 827"/>
                <a:gd name="T16" fmla="*/ 2026 w 2040"/>
                <a:gd name="T17" fmla="*/ 0 h 827"/>
                <a:gd name="T18" fmla="*/ 2026 w 2040"/>
                <a:gd name="T19" fmla="*/ 225 h 8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40" h="827">
                  <a:moveTo>
                    <a:pt x="1020" y="807"/>
                  </a:moveTo>
                  <a:lnTo>
                    <a:pt x="13" y="226"/>
                  </a:lnTo>
                  <a:lnTo>
                    <a:pt x="13" y="0"/>
                  </a:lnTo>
                  <a:lnTo>
                    <a:pt x="0" y="0"/>
                  </a:lnTo>
                  <a:lnTo>
                    <a:pt x="0" y="236"/>
                  </a:lnTo>
                  <a:lnTo>
                    <a:pt x="1020" y="827"/>
                  </a:lnTo>
                  <a:lnTo>
                    <a:pt x="2040" y="236"/>
                  </a:lnTo>
                  <a:lnTo>
                    <a:pt x="2040" y="0"/>
                  </a:lnTo>
                  <a:lnTo>
                    <a:pt x="2026" y="0"/>
                  </a:lnTo>
                  <a:lnTo>
                    <a:pt x="2026" y="22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8"/>
            <p:cNvSpPr/>
            <p:nvPr/>
          </p:nvSpPr>
          <p:spPr bwMode="auto">
            <a:xfrm>
              <a:off x="4592638" y="3976688"/>
              <a:ext cx="3008313" cy="1171575"/>
            </a:xfrm>
            <a:custGeom>
              <a:avLst/>
              <a:gdLst>
                <a:gd name="T0" fmla="*/ 1822 w 1895"/>
                <a:gd name="T1" fmla="*/ 0 h 738"/>
                <a:gd name="T2" fmla="*/ 1822 w 1895"/>
                <a:gd name="T3" fmla="*/ 150 h 738"/>
                <a:gd name="T4" fmla="*/ 944 w 1895"/>
                <a:gd name="T5" fmla="*/ 655 h 738"/>
                <a:gd name="T6" fmla="*/ 66 w 1895"/>
                <a:gd name="T7" fmla="*/ 150 h 738"/>
                <a:gd name="T8" fmla="*/ 66 w 1895"/>
                <a:gd name="T9" fmla="*/ 0 h 738"/>
                <a:gd name="T10" fmla="*/ 0 w 1895"/>
                <a:gd name="T11" fmla="*/ 0 h 738"/>
                <a:gd name="T12" fmla="*/ 0 w 1895"/>
                <a:gd name="T13" fmla="*/ 192 h 738"/>
                <a:gd name="T14" fmla="*/ 948 w 1895"/>
                <a:gd name="T15" fmla="*/ 738 h 738"/>
                <a:gd name="T16" fmla="*/ 1895 w 1895"/>
                <a:gd name="T17" fmla="*/ 192 h 738"/>
                <a:gd name="T18" fmla="*/ 1895 w 1895"/>
                <a:gd name="T19" fmla="*/ 0 h 738"/>
                <a:gd name="T20" fmla="*/ 1822 w 1895"/>
                <a:gd name="T21" fmla="*/ 0 h 7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95" h="738">
                  <a:moveTo>
                    <a:pt x="1822" y="0"/>
                  </a:moveTo>
                  <a:lnTo>
                    <a:pt x="1822" y="150"/>
                  </a:lnTo>
                  <a:lnTo>
                    <a:pt x="944" y="655"/>
                  </a:lnTo>
                  <a:lnTo>
                    <a:pt x="66" y="150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948" y="738"/>
                  </a:lnTo>
                  <a:lnTo>
                    <a:pt x="1895" y="192"/>
                  </a:lnTo>
                  <a:lnTo>
                    <a:pt x="1895" y="0"/>
                  </a:lnTo>
                  <a:lnTo>
                    <a:pt x="1822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7" name="Line 15"/>
          <p:cNvSpPr>
            <a:spLocks noChangeShapeType="1"/>
          </p:cNvSpPr>
          <p:nvPr/>
        </p:nvSpPr>
        <p:spPr bwMode="auto">
          <a:xfrm>
            <a:off x="7702550" y="4335463"/>
            <a:ext cx="1227138" cy="1223963"/>
          </a:xfrm>
          <a:prstGeom prst="line">
            <a:avLst/>
          </a:prstGeom>
          <a:noFill/>
          <a:ln w="20638" cap="flat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" name="Line 16"/>
          <p:cNvSpPr>
            <a:spLocks noChangeShapeType="1"/>
          </p:cNvSpPr>
          <p:nvPr/>
        </p:nvSpPr>
        <p:spPr bwMode="auto">
          <a:xfrm>
            <a:off x="8347075" y="5168901"/>
            <a:ext cx="868363" cy="866775"/>
          </a:xfrm>
          <a:prstGeom prst="line">
            <a:avLst/>
          </a:prstGeom>
          <a:noFill/>
          <a:ln w="20638" cap="flat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" name="副标题 4"/>
          <p:cNvSpPr txBox="1"/>
          <p:nvPr/>
        </p:nvSpPr>
        <p:spPr>
          <a:xfrm>
            <a:off x="5340985" y="4335780"/>
            <a:ext cx="1509395" cy="29591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None/>
              <a:defRPr sz="1400" b="0" i="0" kern="120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800" b="0" i="0" kern="120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800" b="0" i="0" kern="120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800" b="0" i="0" kern="120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800" b="0" i="0" kern="120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学生：郑文彬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标题 1"/>
          <p:cNvSpPr txBox="1"/>
          <p:nvPr/>
        </p:nvSpPr>
        <p:spPr bwMode="auto">
          <a:xfrm>
            <a:off x="1620679" y="2551962"/>
            <a:ext cx="8956212" cy="753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8001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257300" indent="-342900">
              <a:spcBef>
                <a:spcPct val="20000"/>
              </a:spcBef>
              <a:buFont typeface="Arial" panose="020B0604020202020204" pitchFamily="34" charset="0"/>
              <a:buChar char="•"/>
              <a:defRPr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57350" indent="-285750">
              <a:spcBef>
                <a:spcPct val="20000"/>
              </a:spcBef>
              <a:buFont typeface="Arial" panose="020B0604020202020204" pitchFamily="34" charset="0"/>
              <a:buChar char="•"/>
              <a:defRPr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114550" indent="-285750">
              <a:spcBef>
                <a:spcPct val="20000"/>
              </a:spcBef>
              <a:buFont typeface="Arial" panose="020B0604020202020204" pitchFamily="34" charset="0"/>
              <a:buChar char="•"/>
              <a:defRPr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71750" indent="-2857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3028950" indent="-2857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86150" indent="-2857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943350" indent="-2857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5800" dirty="0">
                <a:solidFill>
                  <a:schemeClr val="tx1"/>
                </a:solidFill>
                <a:latin typeface="冬青黑体简体中文 W3" pitchFamily="34" charset="-122"/>
                <a:ea typeface="冬青黑体简体中文 W3" pitchFamily="34" charset="-122"/>
                <a:sym typeface="+mn-ea"/>
              </a:rPr>
              <a:t>演示完毕 感谢观看</a:t>
            </a:r>
            <a:endParaRPr lang="zh-CN" altLang="en-US" sz="5800" dirty="0">
              <a:solidFill>
                <a:schemeClr val="tx1"/>
              </a:solidFill>
              <a:latin typeface="冬青黑体简体中文 W3" pitchFamily="34" charset="-122"/>
              <a:ea typeface="冬青黑体简体中文 W3" pitchFamily="34" charset="-122"/>
              <a:sym typeface="+mn-ea"/>
            </a:endParaRPr>
          </a:p>
        </p:txBody>
      </p:sp>
      <p:sp>
        <p:nvSpPr>
          <p:cNvPr id="31" name="文本框 11"/>
          <p:cNvSpPr>
            <a:spLocks noChangeArrowheads="1"/>
          </p:cNvSpPr>
          <p:nvPr/>
        </p:nvSpPr>
        <p:spPr bwMode="auto">
          <a:xfrm>
            <a:off x="3978275" y="3230245"/>
            <a:ext cx="423481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600" baseline="-25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基于树莓派的“DIY气象站”</a:t>
            </a:r>
            <a:r>
              <a:rPr lang="en-US" altLang="zh-CN" sz="3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36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副标题 4"/>
          <p:cNvSpPr txBox="1"/>
          <p:nvPr/>
        </p:nvSpPr>
        <p:spPr>
          <a:xfrm>
            <a:off x="5343525" y="3977005"/>
            <a:ext cx="1509395" cy="29591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None/>
              <a:defRPr sz="1400" b="0" i="0" kern="120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800" b="0" i="0" kern="120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800" b="0" i="0" kern="120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800" b="0" i="0" kern="120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800" b="0" i="0" kern="120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导师：夏海霞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conveyor dir="l"/>
      </p:transition>
    </mc:Choice>
    <mc:Fallback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withEffect" p14:presetBounceEnd="4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2000">
                                          <p:cBhvr additive="base">
                                            <p:cTn id="7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2000">
                                          <p:cBhvr additive="base">
                                            <p:cTn id="8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nodeType="withEffect" p14:presetBounceEnd="4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2000">
                                          <p:cBhvr additive="base">
                                            <p:cTn id="11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2000">
                                          <p:cBhvr additive="base">
                                            <p:cTn id="12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49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49" presetClass="entr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5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7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9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32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2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5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" presetID="2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8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1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2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5" grpId="0" animBg="1"/>
          <p:bldP spid="16" grpId="0" animBg="1"/>
          <p:bldP spid="17" grpId="0" animBg="1"/>
          <p:bldP spid="18" grpId="0" animBg="1"/>
          <p:bldP spid="27" grpId="0"/>
          <p:bldP spid="31" grpId="0"/>
          <p:bldP spid="2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49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49" presetClass="entr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5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7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9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32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2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5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" presetID="2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8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1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2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5" grpId="0" animBg="1"/>
          <p:bldP spid="16" grpId="0" animBg="1"/>
          <p:bldP spid="17" grpId="0" animBg="1"/>
          <p:bldP spid="18" grpId="0" animBg="1"/>
          <p:bldP spid="27" grpId="0"/>
          <p:bldP spid="31" grpId="0"/>
          <p:bldP spid="2" grpId="0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552407" y="1438842"/>
            <a:ext cx="654050" cy="57913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solidFill>
                  <a:schemeClr val="bg1"/>
                </a:solidFill>
                <a:latin typeface="Broadway" panose="04040905080B02020502" pitchFamily="82" charset="0"/>
              </a:rPr>
              <a:t>1</a:t>
            </a:r>
            <a:endParaRPr lang="zh-CN" altLang="en-US" sz="3600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552407" y="2569987"/>
            <a:ext cx="654050" cy="57913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solidFill>
                  <a:schemeClr val="bg1"/>
                </a:solidFill>
                <a:latin typeface="Broadway" panose="04040905080B02020502" pitchFamily="82" charset="0"/>
              </a:rPr>
              <a:t>2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6552407" y="3701132"/>
            <a:ext cx="654050" cy="57913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solidFill>
                  <a:schemeClr val="bg1"/>
                </a:solidFill>
                <a:latin typeface="Broadway" panose="04040905080B02020502" pitchFamily="82" charset="0"/>
              </a:rPr>
              <a:t>3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552407" y="4832277"/>
            <a:ext cx="654050" cy="57913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solidFill>
                  <a:schemeClr val="bg1"/>
                </a:solidFill>
                <a:latin typeface="Broadway" panose="04040905080B02020502" pitchFamily="82" charset="0"/>
              </a:rPr>
              <a:t>4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598805" y="3391176"/>
            <a:ext cx="23764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方正清刻本悦宋简体" panose="02000000000000000000" pitchFamily="2" charset="-122"/>
              </a:rPr>
              <a:t>CONTENTS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方正清刻本悦宋简体" panose="02000000000000000000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55431" y="2481944"/>
            <a:ext cx="32836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目录</a:t>
            </a:r>
            <a:endParaRPr lang="en-US" altLang="zh-CN" sz="7200" b="1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5" name="Freeform 5"/>
          <p:cNvSpPr/>
          <p:nvPr/>
        </p:nvSpPr>
        <p:spPr bwMode="auto">
          <a:xfrm>
            <a:off x="1705372" y="1308908"/>
            <a:ext cx="3238500" cy="1309688"/>
          </a:xfrm>
          <a:custGeom>
            <a:avLst/>
            <a:gdLst>
              <a:gd name="T0" fmla="*/ 13 w 2040"/>
              <a:gd name="T1" fmla="*/ 825 h 825"/>
              <a:gd name="T2" fmla="*/ 13 w 2040"/>
              <a:gd name="T3" fmla="*/ 603 h 825"/>
              <a:gd name="T4" fmla="*/ 1020 w 2040"/>
              <a:gd name="T5" fmla="*/ 22 h 825"/>
              <a:gd name="T6" fmla="*/ 2026 w 2040"/>
              <a:gd name="T7" fmla="*/ 603 h 825"/>
              <a:gd name="T8" fmla="*/ 2026 w 2040"/>
              <a:gd name="T9" fmla="*/ 825 h 825"/>
              <a:gd name="T10" fmla="*/ 2040 w 2040"/>
              <a:gd name="T11" fmla="*/ 825 h 825"/>
              <a:gd name="T12" fmla="*/ 2040 w 2040"/>
              <a:gd name="T13" fmla="*/ 591 h 825"/>
              <a:gd name="T14" fmla="*/ 1020 w 2040"/>
              <a:gd name="T15" fmla="*/ 0 h 825"/>
              <a:gd name="T16" fmla="*/ 0 w 2040"/>
              <a:gd name="T17" fmla="*/ 591 h 825"/>
              <a:gd name="T18" fmla="*/ 0 w 2040"/>
              <a:gd name="T19" fmla="*/ 825 h 825"/>
              <a:gd name="T20" fmla="*/ 13 w 2040"/>
              <a:gd name="T21" fmla="*/ 825 h 8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040" h="825">
                <a:moveTo>
                  <a:pt x="13" y="825"/>
                </a:moveTo>
                <a:lnTo>
                  <a:pt x="13" y="603"/>
                </a:lnTo>
                <a:lnTo>
                  <a:pt x="1020" y="22"/>
                </a:lnTo>
                <a:lnTo>
                  <a:pt x="2026" y="603"/>
                </a:lnTo>
                <a:lnTo>
                  <a:pt x="2026" y="825"/>
                </a:lnTo>
                <a:lnTo>
                  <a:pt x="2040" y="825"/>
                </a:lnTo>
                <a:lnTo>
                  <a:pt x="2040" y="591"/>
                </a:lnTo>
                <a:lnTo>
                  <a:pt x="1020" y="0"/>
                </a:lnTo>
                <a:lnTo>
                  <a:pt x="0" y="591"/>
                </a:lnTo>
                <a:lnTo>
                  <a:pt x="0" y="825"/>
                </a:lnTo>
                <a:lnTo>
                  <a:pt x="13" y="825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" name="Freeform 6"/>
          <p:cNvSpPr/>
          <p:nvPr/>
        </p:nvSpPr>
        <p:spPr bwMode="auto">
          <a:xfrm>
            <a:off x="1705372" y="4043695"/>
            <a:ext cx="3238500" cy="1312863"/>
          </a:xfrm>
          <a:custGeom>
            <a:avLst/>
            <a:gdLst>
              <a:gd name="T0" fmla="*/ 1020 w 2040"/>
              <a:gd name="T1" fmla="*/ 807 h 827"/>
              <a:gd name="T2" fmla="*/ 13 w 2040"/>
              <a:gd name="T3" fmla="*/ 226 h 827"/>
              <a:gd name="T4" fmla="*/ 13 w 2040"/>
              <a:gd name="T5" fmla="*/ 0 h 827"/>
              <a:gd name="T6" fmla="*/ 0 w 2040"/>
              <a:gd name="T7" fmla="*/ 0 h 827"/>
              <a:gd name="T8" fmla="*/ 0 w 2040"/>
              <a:gd name="T9" fmla="*/ 236 h 827"/>
              <a:gd name="T10" fmla="*/ 1020 w 2040"/>
              <a:gd name="T11" fmla="*/ 827 h 827"/>
              <a:gd name="T12" fmla="*/ 2040 w 2040"/>
              <a:gd name="T13" fmla="*/ 236 h 827"/>
              <a:gd name="T14" fmla="*/ 2040 w 2040"/>
              <a:gd name="T15" fmla="*/ 0 h 827"/>
              <a:gd name="T16" fmla="*/ 2026 w 2040"/>
              <a:gd name="T17" fmla="*/ 0 h 827"/>
              <a:gd name="T18" fmla="*/ 2026 w 2040"/>
              <a:gd name="T19" fmla="*/ 225 h 827"/>
              <a:gd name="T20" fmla="*/ 1020 w 2040"/>
              <a:gd name="T21" fmla="*/ 807 h 8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040" h="827">
                <a:moveTo>
                  <a:pt x="1020" y="807"/>
                </a:moveTo>
                <a:lnTo>
                  <a:pt x="13" y="226"/>
                </a:lnTo>
                <a:lnTo>
                  <a:pt x="13" y="0"/>
                </a:lnTo>
                <a:lnTo>
                  <a:pt x="0" y="0"/>
                </a:lnTo>
                <a:lnTo>
                  <a:pt x="0" y="236"/>
                </a:lnTo>
                <a:lnTo>
                  <a:pt x="1020" y="827"/>
                </a:lnTo>
                <a:lnTo>
                  <a:pt x="2040" y="236"/>
                </a:lnTo>
                <a:lnTo>
                  <a:pt x="2040" y="0"/>
                </a:lnTo>
                <a:lnTo>
                  <a:pt x="2026" y="0"/>
                </a:lnTo>
                <a:lnTo>
                  <a:pt x="2026" y="225"/>
                </a:lnTo>
                <a:lnTo>
                  <a:pt x="1020" y="807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" name="Freeform 8"/>
          <p:cNvSpPr/>
          <p:nvPr/>
        </p:nvSpPr>
        <p:spPr bwMode="auto">
          <a:xfrm>
            <a:off x="1819672" y="4043695"/>
            <a:ext cx="3008313" cy="1171575"/>
          </a:xfrm>
          <a:custGeom>
            <a:avLst/>
            <a:gdLst>
              <a:gd name="T0" fmla="*/ 1822 w 1895"/>
              <a:gd name="T1" fmla="*/ 0 h 738"/>
              <a:gd name="T2" fmla="*/ 1822 w 1895"/>
              <a:gd name="T3" fmla="*/ 150 h 738"/>
              <a:gd name="T4" fmla="*/ 944 w 1895"/>
              <a:gd name="T5" fmla="*/ 655 h 738"/>
              <a:gd name="T6" fmla="*/ 66 w 1895"/>
              <a:gd name="T7" fmla="*/ 150 h 738"/>
              <a:gd name="T8" fmla="*/ 66 w 1895"/>
              <a:gd name="T9" fmla="*/ 0 h 738"/>
              <a:gd name="T10" fmla="*/ 0 w 1895"/>
              <a:gd name="T11" fmla="*/ 0 h 738"/>
              <a:gd name="T12" fmla="*/ 0 w 1895"/>
              <a:gd name="T13" fmla="*/ 192 h 738"/>
              <a:gd name="T14" fmla="*/ 948 w 1895"/>
              <a:gd name="T15" fmla="*/ 738 h 738"/>
              <a:gd name="T16" fmla="*/ 1895 w 1895"/>
              <a:gd name="T17" fmla="*/ 192 h 738"/>
              <a:gd name="T18" fmla="*/ 1895 w 1895"/>
              <a:gd name="T19" fmla="*/ 0 h 738"/>
              <a:gd name="T20" fmla="*/ 1822 w 1895"/>
              <a:gd name="T21" fmla="*/ 0 h 7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895" h="738">
                <a:moveTo>
                  <a:pt x="1822" y="0"/>
                </a:moveTo>
                <a:lnTo>
                  <a:pt x="1822" y="150"/>
                </a:lnTo>
                <a:lnTo>
                  <a:pt x="944" y="655"/>
                </a:lnTo>
                <a:lnTo>
                  <a:pt x="66" y="150"/>
                </a:lnTo>
                <a:lnTo>
                  <a:pt x="66" y="0"/>
                </a:lnTo>
                <a:lnTo>
                  <a:pt x="0" y="0"/>
                </a:lnTo>
                <a:lnTo>
                  <a:pt x="0" y="192"/>
                </a:lnTo>
                <a:lnTo>
                  <a:pt x="948" y="738"/>
                </a:lnTo>
                <a:lnTo>
                  <a:pt x="1895" y="192"/>
                </a:lnTo>
                <a:lnTo>
                  <a:pt x="1895" y="0"/>
                </a:lnTo>
                <a:lnTo>
                  <a:pt x="1822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" name="Freeform 9"/>
          <p:cNvSpPr/>
          <p:nvPr/>
        </p:nvSpPr>
        <p:spPr bwMode="auto">
          <a:xfrm>
            <a:off x="1819672" y="1453371"/>
            <a:ext cx="3008313" cy="1165225"/>
          </a:xfrm>
          <a:custGeom>
            <a:avLst/>
            <a:gdLst>
              <a:gd name="T0" fmla="*/ 66 w 1895"/>
              <a:gd name="T1" fmla="*/ 734 h 734"/>
              <a:gd name="T2" fmla="*/ 66 w 1895"/>
              <a:gd name="T3" fmla="*/ 587 h 734"/>
              <a:gd name="T4" fmla="*/ 944 w 1895"/>
              <a:gd name="T5" fmla="*/ 81 h 734"/>
              <a:gd name="T6" fmla="*/ 1822 w 1895"/>
              <a:gd name="T7" fmla="*/ 587 h 734"/>
              <a:gd name="T8" fmla="*/ 1822 w 1895"/>
              <a:gd name="T9" fmla="*/ 734 h 734"/>
              <a:gd name="T10" fmla="*/ 1895 w 1895"/>
              <a:gd name="T11" fmla="*/ 734 h 734"/>
              <a:gd name="T12" fmla="*/ 1895 w 1895"/>
              <a:gd name="T13" fmla="*/ 546 h 734"/>
              <a:gd name="T14" fmla="*/ 948 w 1895"/>
              <a:gd name="T15" fmla="*/ 0 h 734"/>
              <a:gd name="T16" fmla="*/ 0 w 1895"/>
              <a:gd name="T17" fmla="*/ 546 h 734"/>
              <a:gd name="T18" fmla="*/ 0 w 1895"/>
              <a:gd name="T19" fmla="*/ 734 h 734"/>
              <a:gd name="T20" fmla="*/ 66 w 1895"/>
              <a:gd name="T21" fmla="*/ 734 h 7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895" h="734">
                <a:moveTo>
                  <a:pt x="66" y="734"/>
                </a:moveTo>
                <a:lnTo>
                  <a:pt x="66" y="587"/>
                </a:lnTo>
                <a:lnTo>
                  <a:pt x="944" y="81"/>
                </a:lnTo>
                <a:lnTo>
                  <a:pt x="1822" y="587"/>
                </a:lnTo>
                <a:lnTo>
                  <a:pt x="1822" y="734"/>
                </a:lnTo>
                <a:lnTo>
                  <a:pt x="1895" y="734"/>
                </a:lnTo>
                <a:lnTo>
                  <a:pt x="1895" y="546"/>
                </a:lnTo>
                <a:lnTo>
                  <a:pt x="948" y="0"/>
                </a:lnTo>
                <a:lnTo>
                  <a:pt x="0" y="546"/>
                </a:lnTo>
                <a:lnTo>
                  <a:pt x="0" y="734"/>
                </a:lnTo>
                <a:lnTo>
                  <a:pt x="66" y="734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" name="Rectangle 39"/>
          <p:cNvSpPr>
            <a:spLocks noChangeArrowheads="1"/>
          </p:cNvSpPr>
          <p:nvPr/>
        </p:nvSpPr>
        <p:spPr bwMode="auto">
          <a:xfrm>
            <a:off x="7638812" y="1308908"/>
            <a:ext cx="2976331" cy="328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3F3F3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2135" dirty="0">
                <a:solidFill>
                  <a:schemeClr val="tx2"/>
                </a:solidFill>
                <a:latin typeface="+mn-ea"/>
                <a:cs typeface="+mn-ea"/>
              </a:rPr>
              <a:t>选题背景与意义</a:t>
            </a:r>
            <a:endParaRPr lang="zh-CN" altLang="en-US" sz="2135" dirty="0">
              <a:solidFill>
                <a:schemeClr val="tx2"/>
              </a:solidFill>
              <a:latin typeface="+mn-ea"/>
              <a:cs typeface="+mn-ea"/>
            </a:endParaRPr>
          </a:p>
        </p:txBody>
      </p:sp>
      <p:sp>
        <p:nvSpPr>
          <p:cNvPr id="22" name="Rectangle 39"/>
          <p:cNvSpPr>
            <a:spLocks noChangeArrowheads="1"/>
          </p:cNvSpPr>
          <p:nvPr/>
        </p:nvSpPr>
        <p:spPr bwMode="auto">
          <a:xfrm>
            <a:off x="7647955" y="2483943"/>
            <a:ext cx="2976331" cy="328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3F3F3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2135" dirty="0">
                <a:solidFill>
                  <a:schemeClr val="tx2"/>
                </a:solidFill>
                <a:latin typeface="+mn-ea"/>
                <a:cs typeface="+mn-ea"/>
              </a:rPr>
              <a:t>研究现状</a:t>
            </a:r>
            <a:r>
              <a:rPr lang="zh-CN" altLang="en-US" sz="2135" dirty="0">
                <a:solidFill>
                  <a:schemeClr val="tx2"/>
                </a:solidFill>
                <a:latin typeface="+mn-ea"/>
                <a:cs typeface="+mn-ea"/>
              </a:rPr>
              <a:t>与内容</a:t>
            </a:r>
            <a:endParaRPr lang="zh-CN" altLang="en-US" sz="2135" dirty="0">
              <a:solidFill>
                <a:schemeClr val="tx2"/>
              </a:solidFill>
              <a:latin typeface="+mn-ea"/>
              <a:cs typeface="+mn-ea"/>
            </a:endParaRPr>
          </a:p>
        </p:txBody>
      </p:sp>
      <p:sp>
        <p:nvSpPr>
          <p:cNvPr id="24" name="Rectangle 39"/>
          <p:cNvSpPr>
            <a:spLocks noChangeArrowheads="1"/>
          </p:cNvSpPr>
          <p:nvPr/>
        </p:nvSpPr>
        <p:spPr bwMode="auto">
          <a:xfrm>
            <a:off x="7657098" y="3664106"/>
            <a:ext cx="2976331" cy="328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3F3F3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2135" dirty="0">
                <a:solidFill>
                  <a:schemeClr val="tx2"/>
                </a:solidFill>
                <a:latin typeface="+mn-ea"/>
                <a:cs typeface="+mn-ea"/>
              </a:rPr>
              <a:t>研究思路与方法</a:t>
            </a:r>
            <a:endParaRPr lang="zh-CN" altLang="en-US" sz="2135" dirty="0">
              <a:solidFill>
                <a:schemeClr val="tx2"/>
              </a:solidFill>
              <a:latin typeface="+mn-ea"/>
              <a:cs typeface="+mn-ea"/>
            </a:endParaRPr>
          </a:p>
        </p:txBody>
      </p:sp>
      <p:sp>
        <p:nvSpPr>
          <p:cNvPr id="26" name="Rectangle 39"/>
          <p:cNvSpPr>
            <a:spLocks noChangeArrowheads="1"/>
          </p:cNvSpPr>
          <p:nvPr/>
        </p:nvSpPr>
        <p:spPr bwMode="auto">
          <a:xfrm>
            <a:off x="7666241" y="4839141"/>
            <a:ext cx="2976331" cy="328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3F3F3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2135" dirty="0">
                <a:solidFill>
                  <a:schemeClr val="tx2"/>
                </a:solidFill>
                <a:latin typeface="+mn-ea"/>
                <a:cs typeface="+mn-ea"/>
              </a:rPr>
              <a:t>研究预期</a:t>
            </a:r>
            <a:r>
              <a:rPr lang="zh-CN" altLang="en-US" sz="2135" dirty="0">
                <a:solidFill>
                  <a:schemeClr val="tx2"/>
                </a:solidFill>
                <a:latin typeface="+mn-ea"/>
                <a:cs typeface="+mn-ea"/>
              </a:rPr>
              <a:t>与总结</a:t>
            </a:r>
            <a:endParaRPr lang="zh-CN" altLang="en-US" sz="2135" dirty="0">
              <a:solidFill>
                <a:schemeClr val="tx2"/>
              </a:solidFill>
              <a:latin typeface="+mn-ea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randomBar dir="vert"/>
      </p:transition>
    </mc:Choice>
    <mc:Fallback>
      <p:transition spd="slow">
        <p:randomBar dir="vert"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2" presetID="14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24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14" presetClass="entr" presetSubtype="1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27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9" presetID="2" presetClass="entr" presetSubtype="1" accel="20000" fill="hold" grpId="0" nodeType="after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5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31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32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1" accel="20000" fill="hold" grpId="0" nodeType="withEffect" p14:presetBounceEnd="2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4" dur="5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35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36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1" accel="20000" fill="hold" grpId="0" nodeType="withEffect" p14:presetBounceEnd="20000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38" dur="5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39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40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1" accel="20000" fill="hold" grpId="0" nodeType="withEffect" p14:presetBounceEnd="20000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42" dur="5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43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44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46" presetID="2" presetClass="entr" presetSubtype="2" fill="hold" grpId="0" nodeType="afterEffect" p14:presetBounceEnd="50000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48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49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0" presetID="2" presetClass="entr" presetSubtype="2" fill="hold" grpId="0" nodeType="withEffect" p14:presetBounceEnd="50000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52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53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4" presetID="2" presetClass="entr" presetSubtype="2" fill="hold" grpId="0" nodeType="withEffect" p14:presetBounceEnd="50000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56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5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8" presetID="2" presetClass="entr" presetSubtype="2" fill="hold" grpId="0" nodeType="withEffect" p14:presetBounceEnd="50000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60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61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  <p:bldP spid="4" grpId="0" animBg="1"/>
          <p:bldP spid="5" grpId="0" animBg="1"/>
          <p:bldP spid="6" grpId="0" animBg="1"/>
          <p:bldP spid="11" grpId="0"/>
          <p:bldP spid="12" grpId="0"/>
          <p:bldP spid="15" grpId="0" animBg="1"/>
          <p:bldP spid="16" grpId="0" animBg="1"/>
          <p:bldP spid="17" grpId="0" animBg="1"/>
          <p:bldP spid="18" grpId="0" animBg="1"/>
          <p:bldP spid="19" grpId="0"/>
          <p:bldP spid="22" grpId="0"/>
          <p:bldP spid="24" grpId="0"/>
          <p:bldP spid="26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2" presetID="14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24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14" presetClass="entr" presetSubtype="1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27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9" presetID="2" presetClass="entr" presetSubtype="1" accel="2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5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1" accel="2000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4" dur="5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1" accel="20000" fill="hold" grpId="0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38" dur="5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1" accel="20000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42" dur="5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46" presetID="2" presetClass="entr" presetSubtype="2" fill="hold" grpId="0" nodeType="after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8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9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0" presetID="2" presetClass="entr" presetSubtype="2" fill="hold" grpId="0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2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3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4" presetID="2" presetClass="entr" presetSubtype="2" fill="hold" grpId="0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6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8" presetID="2" presetClass="entr" presetSubtype="2" fill="hold" grpId="0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0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1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  <p:bldP spid="4" grpId="0" animBg="1"/>
          <p:bldP spid="5" grpId="0" animBg="1"/>
          <p:bldP spid="6" grpId="0" animBg="1"/>
          <p:bldP spid="11" grpId="0"/>
          <p:bldP spid="12" grpId="0"/>
          <p:bldP spid="15" grpId="0" animBg="1"/>
          <p:bldP spid="16" grpId="0" animBg="1"/>
          <p:bldP spid="17" grpId="0" animBg="1"/>
          <p:bldP spid="18" grpId="0" animBg="1"/>
          <p:bldP spid="19" grpId="0"/>
          <p:bldP spid="22" grpId="0"/>
          <p:bldP spid="24" grpId="0"/>
          <p:bldP spid="26" grpId="0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297970" y="2309873"/>
            <a:ext cx="1976559" cy="1362188"/>
          </a:xfrm>
          <a:prstGeom prst="rect">
            <a:avLst/>
          </a:prstGeom>
          <a:noFill/>
          <a:ln w="25400">
            <a:noFill/>
          </a:ln>
          <a:effectLst>
            <a:outerShdw blurRad="393700" dist="63500" dir="8100000" sx="112000" sy="112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600" dirty="0">
                <a:solidFill>
                  <a:schemeClr val="tx1">
                    <a:lumMod val="75000"/>
                    <a:lumOff val="25000"/>
                  </a:schemeClr>
                </a:solidFill>
                <a:latin typeface="Broadway" panose="04040905080B02020502" pitchFamily="82" charset="0"/>
              </a:rPr>
              <a:t>01</a:t>
            </a:r>
            <a:endParaRPr lang="zh-CN" altLang="en-US" sz="9600" dirty="0">
              <a:solidFill>
                <a:schemeClr val="tx1">
                  <a:lumMod val="75000"/>
                  <a:lumOff val="25000"/>
                </a:schemeClr>
              </a:solidFill>
              <a:latin typeface="Broadway" panose="04040905080B02020502" pitchFamily="82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526631" y="3418018"/>
            <a:ext cx="14920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zh-CN" sz="4400" spc="3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PART</a:t>
            </a:r>
            <a:endParaRPr lang="zh-CN" altLang="en-US" sz="4400" spc="3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8" name="AutoShape 3"/>
          <p:cNvSpPr>
            <a:spLocks noChangeAspect="1" noChangeArrowheads="1" noTextEdit="1"/>
          </p:cNvSpPr>
          <p:nvPr/>
        </p:nvSpPr>
        <p:spPr bwMode="auto">
          <a:xfrm>
            <a:off x="1162050" y="720725"/>
            <a:ext cx="6248400" cy="527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2668588" y="1189513"/>
            <a:ext cx="3238500" cy="1309688"/>
            <a:chOff x="4478338" y="1241901"/>
            <a:chExt cx="3238500" cy="1309688"/>
          </a:xfrm>
        </p:grpSpPr>
        <p:sp>
          <p:nvSpPr>
            <p:cNvPr id="10" name="Freeform 5"/>
            <p:cNvSpPr/>
            <p:nvPr/>
          </p:nvSpPr>
          <p:spPr bwMode="auto">
            <a:xfrm>
              <a:off x="4478338" y="1241901"/>
              <a:ext cx="3238500" cy="1309688"/>
            </a:xfrm>
            <a:custGeom>
              <a:avLst/>
              <a:gdLst>
                <a:gd name="T0" fmla="*/ 13 w 2040"/>
                <a:gd name="T1" fmla="*/ 825 h 825"/>
                <a:gd name="T2" fmla="*/ 13 w 2040"/>
                <a:gd name="T3" fmla="*/ 603 h 825"/>
                <a:gd name="T4" fmla="*/ 1020 w 2040"/>
                <a:gd name="T5" fmla="*/ 22 h 825"/>
                <a:gd name="T6" fmla="*/ 2026 w 2040"/>
                <a:gd name="T7" fmla="*/ 603 h 825"/>
                <a:gd name="T8" fmla="*/ 2026 w 2040"/>
                <a:gd name="T9" fmla="*/ 825 h 825"/>
                <a:gd name="T10" fmla="*/ 2040 w 2040"/>
                <a:gd name="T11" fmla="*/ 825 h 825"/>
                <a:gd name="T12" fmla="*/ 2040 w 2040"/>
                <a:gd name="T13" fmla="*/ 591 h 825"/>
                <a:gd name="T14" fmla="*/ 1020 w 2040"/>
                <a:gd name="T15" fmla="*/ 0 h 825"/>
                <a:gd name="T16" fmla="*/ 0 w 2040"/>
                <a:gd name="T17" fmla="*/ 591 h 825"/>
                <a:gd name="T18" fmla="*/ 0 w 2040"/>
                <a:gd name="T19" fmla="*/ 825 h 825"/>
                <a:gd name="T20" fmla="*/ 13 w 2040"/>
                <a:gd name="T21" fmla="*/ 825 h 8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40" h="825">
                  <a:moveTo>
                    <a:pt x="13" y="825"/>
                  </a:moveTo>
                  <a:lnTo>
                    <a:pt x="13" y="603"/>
                  </a:lnTo>
                  <a:lnTo>
                    <a:pt x="1020" y="22"/>
                  </a:lnTo>
                  <a:lnTo>
                    <a:pt x="2026" y="603"/>
                  </a:lnTo>
                  <a:lnTo>
                    <a:pt x="2026" y="825"/>
                  </a:lnTo>
                  <a:lnTo>
                    <a:pt x="2040" y="825"/>
                  </a:lnTo>
                  <a:lnTo>
                    <a:pt x="2040" y="591"/>
                  </a:lnTo>
                  <a:lnTo>
                    <a:pt x="1020" y="0"/>
                  </a:lnTo>
                  <a:lnTo>
                    <a:pt x="0" y="591"/>
                  </a:lnTo>
                  <a:lnTo>
                    <a:pt x="0" y="825"/>
                  </a:lnTo>
                  <a:lnTo>
                    <a:pt x="13" y="825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9"/>
            <p:cNvSpPr/>
            <p:nvPr/>
          </p:nvSpPr>
          <p:spPr bwMode="auto">
            <a:xfrm>
              <a:off x="4592638" y="1386364"/>
              <a:ext cx="3008313" cy="1165225"/>
            </a:xfrm>
            <a:custGeom>
              <a:avLst/>
              <a:gdLst>
                <a:gd name="T0" fmla="*/ 66 w 1895"/>
                <a:gd name="T1" fmla="*/ 734 h 734"/>
                <a:gd name="T2" fmla="*/ 66 w 1895"/>
                <a:gd name="T3" fmla="*/ 587 h 734"/>
                <a:gd name="T4" fmla="*/ 944 w 1895"/>
                <a:gd name="T5" fmla="*/ 81 h 734"/>
                <a:gd name="T6" fmla="*/ 1822 w 1895"/>
                <a:gd name="T7" fmla="*/ 587 h 734"/>
                <a:gd name="T8" fmla="*/ 1822 w 1895"/>
                <a:gd name="T9" fmla="*/ 734 h 734"/>
                <a:gd name="T10" fmla="*/ 1895 w 1895"/>
                <a:gd name="T11" fmla="*/ 734 h 734"/>
                <a:gd name="T12" fmla="*/ 1895 w 1895"/>
                <a:gd name="T13" fmla="*/ 546 h 734"/>
                <a:gd name="T14" fmla="*/ 948 w 1895"/>
                <a:gd name="T15" fmla="*/ 0 h 734"/>
                <a:gd name="T16" fmla="*/ 0 w 1895"/>
                <a:gd name="T17" fmla="*/ 546 h 734"/>
                <a:gd name="T18" fmla="*/ 0 w 1895"/>
                <a:gd name="T19" fmla="*/ 734 h 734"/>
                <a:gd name="T20" fmla="*/ 66 w 1895"/>
                <a:gd name="T21" fmla="*/ 734 h 7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95" h="734">
                  <a:moveTo>
                    <a:pt x="66" y="734"/>
                  </a:moveTo>
                  <a:lnTo>
                    <a:pt x="66" y="587"/>
                  </a:lnTo>
                  <a:lnTo>
                    <a:pt x="944" y="81"/>
                  </a:lnTo>
                  <a:lnTo>
                    <a:pt x="1822" y="587"/>
                  </a:lnTo>
                  <a:lnTo>
                    <a:pt x="1822" y="734"/>
                  </a:lnTo>
                  <a:lnTo>
                    <a:pt x="1895" y="734"/>
                  </a:lnTo>
                  <a:lnTo>
                    <a:pt x="1895" y="546"/>
                  </a:lnTo>
                  <a:lnTo>
                    <a:pt x="948" y="0"/>
                  </a:lnTo>
                  <a:lnTo>
                    <a:pt x="0" y="546"/>
                  </a:lnTo>
                  <a:lnTo>
                    <a:pt x="0" y="734"/>
                  </a:lnTo>
                  <a:lnTo>
                    <a:pt x="66" y="73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2" name="Line 13"/>
          <p:cNvSpPr>
            <a:spLocks noChangeShapeType="1"/>
          </p:cNvSpPr>
          <p:nvPr/>
        </p:nvSpPr>
        <p:spPr bwMode="auto">
          <a:xfrm flipH="1" flipV="1">
            <a:off x="1457325" y="914876"/>
            <a:ext cx="1223963" cy="1223963"/>
          </a:xfrm>
          <a:prstGeom prst="line">
            <a:avLst/>
          </a:prstGeom>
          <a:noFill/>
          <a:ln w="20638" cap="flat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" name="Line 14"/>
          <p:cNvSpPr>
            <a:spLocks noChangeShapeType="1"/>
          </p:cNvSpPr>
          <p:nvPr/>
        </p:nvSpPr>
        <p:spPr bwMode="auto">
          <a:xfrm flipH="1" flipV="1">
            <a:off x="1166813" y="438626"/>
            <a:ext cx="869950" cy="868363"/>
          </a:xfrm>
          <a:prstGeom prst="line">
            <a:avLst/>
          </a:prstGeom>
          <a:noFill/>
          <a:ln w="20638" cap="flat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14" name="组合 13"/>
          <p:cNvGrpSpPr/>
          <p:nvPr/>
        </p:nvGrpSpPr>
        <p:grpSpPr>
          <a:xfrm>
            <a:off x="2668588" y="3924300"/>
            <a:ext cx="3238500" cy="1312863"/>
            <a:chOff x="4478338" y="3976688"/>
            <a:chExt cx="3238500" cy="1312863"/>
          </a:xfrm>
        </p:grpSpPr>
        <p:sp>
          <p:nvSpPr>
            <p:cNvPr id="15" name="Freeform 6"/>
            <p:cNvSpPr/>
            <p:nvPr/>
          </p:nvSpPr>
          <p:spPr bwMode="auto">
            <a:xfrm>
              <a:off x="4478338" y="3976688"/>
              <a:ext cx="3238500" cy="1312863"/>
            </a:xfrm>
            <a:custGeom>
              <a:avLst/>
              <a:gdLst>
                <a:gd name="T0" fmla="*/ 1020 w 2040"/>
                <a:gd name="T1" fmla="*/ 807 h 827"/>
                <a:gd name="T2" fmla="*/ 13 w 2040"/>
                <a:gd name="T3" fmla="*/ 226 h 827"/>
                <a:gd name="T4" fmla="*/ 13 w 2040"/>
                <a:gd name="T5" fmla="*/ 0 h 827"/>
                <a:gd name="T6" fmla="*/ 0 w 2040"/>
                <a:gd name="T7" fmla="*/ 0 h 827"/>
                <a:gd name="T8" fmla="*/ 0 w 2040"/>
                <a:gd name="T9" fmla="*/ 236 h 827"/>
                <a:gd name="T10" fmla="*/ 1020 w 2040"/>
                <a:gd name="T11" fmla="*/ 827 h 827"/>
                <a:gd name="T12" fmla="*/ 2040 w 2040"/>
                <a:gd name="T13" fmla="*/ 236 h 827"/>
                <a:gd name="T14" fmla="*/ 2040 w 2040"/>
                <a:gd name="T15" fmla="*/ 0 h 827"/>
                <a:gd name="T16" fmla="*/ 2026 w 2040"/>
                <a:gd name="T17" fmla="*/ 0 h 827"/>
                <a:gd name="T18" fmla="*/ 2026 w 2040"/>
                <a:gd name="T19" fmla="*/ 225 h 827"/>
                <a:gd name="T20" fmla="*/ 1020 w 2040"/>
                <a:gd name="T21" fmla="*/ 807 h 8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40" h="827">
                  <a:moveTo>
                    <a:pt x="1020" y="807"/>
                  </a:moveTo>
                  <a:lnTo>
                    <a:pt x="13" y="226"/>
                  </a:lnTo>
                  <a:lnTo>
                    <a:pt x="13" y="0"/>
                  </a:lnTo>
                  <a:lnTo>
                    <a:pt x="0" y="0"/>
                  </a:lnTo>
                  <a:lnTo>
                    <a:pt x="0" y="236"/>
                  </a:lnTo>
                  <a:lnTo>
                    <a:pt x="1020" y="827"/>
                  </a:lnTo>
                  <a:lnTo>
                    <a:pt x="2040" y="236"/>
                  </a:lnTo>
                  <a:lnTo>
                    <a:pt x="2040" y="0"/>
                  </a:lnTo>
                  <a:lnTo>
                    <a:pt x="2026" y="0"/>
                  </a:lnTo>
                  <a:lnTo>
                    <a:pt x="2026" y="225"/>
                  </a:lnTo>
                  <a:lnTo>
                    <a:pt x="1020" y="807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7"/>
            <p:cNvSpPr/>
            <p:nvPr/>
          </p:nvSpPr>
          <p:spPr bwMode="auto">
            <a:xfrm>
              <a:off x="4478338" y="3976688"/>
              <a:ext cx="3238500" cy="1312863"/>
            </a:xfrm>
            <a:custGeom>
              <a:avLst/>
              <a:gdLst>
                <a:gd name="T0" fmla="*/ 1020 w 2040"/>
                <a:gd name="T1" fmla="*/ 807 h 827"/>
                <a:gd name="T2" fmla="*/ 13 w 2040"/>
                <a:gd name="T3" fmla="*/ 226 h 827"/>
                <a:gd name="T4" fmla="*/ 13 w 2040"/>
                <a:gd name="T5" fmla="*/ 0 h 827"/>
                <a:gd name="T6" fmla="*/ 0 w 2040"/>
                <a:gd name="T7" fmla="*/ 0 h 827"/>
                <a:gd name="T8" fmla="*/ 0 w 2040"/>
                <a:gd name="T9" fmla="*/ 236 h 827"/>
                <a:gd name="T10" fmla="*/ 1020 w 2040"/>
                <a:gd name="T11" fmla="*/ 827 h 827"/>
                <a:gd name="T12" fmla="*/ 2040 w 2040"/>
                <a:gd name="T13" fmla="*/ 236 h 827"/>
                <a:gd name="T14" fmla="*/ 2040 w 2040"/>
                <a:gd name="T15" fmla="*/ 0 h 827"/>
                <a:gd name="T16" fmla="*/ 2026 w 2040"/>
                <a:gd name="T17" fmla="*/ 0 h 827"/>
                <a:gd name="T18" fmla="*/ 2026 w 2040"/>
                <a:gd name="T19" fmla="*/ 225 h 8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40" h="827">
                  <a:moveTo>
                    <a:pt x="1020" y="807"/>
                  </a:moveTo>
                  <a:lnTo>
                    <a:pt x="13" y="226"/>
                  </a:lnTo>
                  <a:lnTo>
                    <a:pt x="13" y="0"/>
                  </a:lnTo>
                  <a:lnTo>
                    <a:pt x="0" y="0"/>
                  </a:lnTo>
                  <a:lnTo>
                    <a:pt x="0" y="236"/>
                  </a:lnTo>
                  <a:lnTo>
                    <a:pt x="1020" y="827"/>
                  </a:lnTo>
                  <a:lnTo>
                    <a:pt x="2040" y="236"/>
                  </a:lnTo>
                  <a:lnTo>
                    <a:pt x="2040" y="0"/>
                  </a:lnTo>
                  <a:lnTo>
                    <a:pt x="2026" y="0"/>
                  </a:lnTo>
                  <a:lnTo>
                    <a:pt x="2026" y="22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8"/>
            <p:cNvSpPr/>
            <p:nvPr/>
          </p:nvSpPr>
          <p:spPr bwMode="auto">
            <a:xfrm>
              <a:off x="4592638" y="3976688"/>
              <a:ext cx="3008313" cy="1171575"/>
            </a:xfrm>
            <a:custGeom>
              <a:avLst/>
              <a:gdLst>
                <a:gd name="T0" fmla="*/ 1822 w 1895"/>
                <a:gd name="T1" fmla="*/ 0 h 738"/>
                <a:gd name="T2" fmla="*/ 1822 w 1895"/>
                <a:gd name="T3" fmla="*/ 150 h 738"/>
                <a:gd name="T4" fmla="*/ 944 w 1895"/>
                <a:gd name="T5" fmla="*/ 655 h 738"/>
                <a:gd name="T6" fmla="*/ 66 w 1895"/>
                <a:gd name="T7" fmla="*/ 150 h 738"/>
                <a:gd name="T8" fmla="*/ 66 w 1895"/>
                <a:gd name="T9" fmla="*/ 0 h 738"/>
                <a:gd name="T10" fmla="*/ 0 w 1895"/>
                <a:gd name="T11" fmla="*/ 0 h 738"/>
                <a:gd name="T12" fmla="*/ 0 w 1895"/>
                <a:gd name="T13" fmla="*/ 192 h 738"/>
                <a:gd name="T14" fmla="*/ 948 w 1895"/>
                <a:gd name="T15" fmla="*/ 738 h 738"/>
                <a:gd name="T16" fmla="*/ 1895 w 1895"/>
                <a:gd name="T17" fmla="*/ 192 h 738"/>
                <a:gd name="T18" fmla="*/ 1895 w 1895"/>
                <a:gd name="T19" fmla="*/ 0 h 738"/>
                <a:gd name="T20" fmla="*/ 1822 w 1895"/>
                <a:gd name="T21" fmla="*/ 0 h 7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95" h="738">
                  <a:moveTo>
                    <a:pt x="1822" y="0"/>
                  </a:moveTo>
                  <a:lnTo>
                    <a:pt x="1822" y="150"/>
                  </a:lnTo>
                  <a:lnTo>
                    <a:pt x="944" y="655"/>
                  </a:lnTo>
                  <a:lnTo>
                    <a:pt x="66" y="150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948" y="738"/>
                  </a:lnTo>
                  <a:lnTo>
                    <a:pt x="1895" y="192"/>
                  </a:lnTo>
                  <a:lnTo>
                    <a:pt x="1895" y="0"/>
                  </a:lnTo>
                  <a:lnTo>
                    <a:pt x="1822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8" name="Line 15"/>
          <p:cNvSpPr>
            <a:spLocks noChangeShapeType="1"/>
          </p:cNvSpPr>
          <p:nvPr/>
        </p:nvSpPr>
        <p:spPr bwMode="auto">
          <a:xfrm>
            <a:off x="5892800" y="4283075"/>
            <a:ext cx="1227138" cy="1223963"/>
          </a:xfrm>
          <a:prstGeom prst="line">
            <a:avLst/>
          </a:prstGeom>
          <a:noFill/>
          <a:ln w="20638" cap="flat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" name="Line 16"/>
          <p:cNvSpPr>
            <a:spLocks noChangeShapeType="1"/>
          </p:cNvSpPr>
          <p:nvPr/>
        </p:nvSpPr>
        <p:spPr bwMode="auto">
          <a:xfrm>
            <a:off x="6537325" y="5116513"/>
            <a:ext cx="868363" cy="866775"/>
          </a:xfrm>
          <a:prstGeom prst="line">
            <a:avLst/>
          </a:prstGeom>
          <a:noFill/>
          <a:ln w="20638" cap="flat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4587559" y="2591874"/>
            <a:ext cx="7937513" cy="92333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汉仪丫丫体简" panose="02010604000101010101" pitchFamily="2" charset="-122"/>
                <a:ea typeface="汉仪丫丫体简" panose="02010604000101010101" pitchFamily="2" charset="-122"/>
              </a:rPr>
              <a:t>选题背景与意义</a:t>
            </a:r>
            <a:endParaRPr lang="zh-CN" altLang="en-US" sz="5400" dirty="0">
              <a:solidFill>
                <a:schemeClr val="tx1">
                  <a:lumMod val="75000"/>
                  <a:lumOff val="25000"/>
                </a:schemeClr>
              </a:solidFill>
              <a:latin typeface="汉仪丫丫体简" panose="02010604000101010101" pitchFamily="2" charset="-122"/>
              <a:ea typeface="汉仪丫丫体简" panose="0201060400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randomBar dir="vert"/>
      </p:transition>
    </mc:Choice>
    <mc:Fallback>
      <p:transition spd="slow">
        <p:randomBar dir="vert"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4" presetClass="entr" presetSubtype="10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7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" presetClass="entr" presetSubtype="4" fill="hold" grpId="0" nodeType="withEffect" p14:presetBounceEnd="75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5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5000">
                                          <p:cBhvr additive="base">
                                            <p:cTn id="10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5000">
                                          <p:cBhvr additive="base">
                                            <p:cTn id="11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" presetID="2" presetClass="entr" presetSubtype="4" fill="hold" nodeType="withEffect" p14:presetBounceEnd="4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2000">
                                          <p:cBhvr additive="base">
                                            <p:cTn id="14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2000">
                                          <p:cBhvr additive="base">
                                            <p:cTn id="15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" presetID="2" presetClass="entr" presetSubtype="1" fill="hold" nodeType="withEffect" p14:presetBounceEnd="4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2000">
                                          <p:cBhvr additive="base">
                                            <p:cTn id="18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2000">
                                          <p:cBhvr additive="base">
                                            <p:cTn id="19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21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3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6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2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9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2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2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1" accel="38000" fill="hold" grpId="0" nodeType="withEffect" p14:presetBounceEnd="4400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35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36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/>
          <p:bldP spid="7" grpId="0"/>
          <p:bldP spid="12" grpId="0" animBg="1"/>
          <p:bldP spid="13" grpId="0" animBg="1"/>
          <p:bldP spid="18" grpId="0" animBg="1"/>
          <p:bldP spid="19" grpId="0" animBg="1"/>
          <p:bldP spid="22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4" presetClass="entr" presetSubtype="10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7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5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21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3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6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2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9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2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2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1" accel="3800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/>
          <p:bldP spid="7" grpId="0"/>
          <p:bldP spid="12" grpId="0" animBg="1"/>
          <p:bldP spid="13" grpId="0" animBg="1"/>
          <p:bldP spid="18" grpId="0" animBg="1"/>
          <p:bldP spid="19" grpId="0" animBg="1"/>
          <p:bldP spid="22" grpId="0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矩形 4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1699089" y="3010155"/>
            <a:ext cx="1392767" cy="1403351"/>
            <a:chOff x="1246188" y="2044477"/>
            <a:chExt cx="1044575" cy="1052513"/>
          </a:xfrm>
          <a:noFill/>
        </p:grpSpPr>
        <p:sp>
          <p:nvSpPr>
            <p:cNvPr id="3" name="Oval 4"/>
            <p:cNvSpPr>
              <a:spLocks noChangeArrowheads="1"/>
            </p:cNvSpPr>
            <p:nvPr/>
          </p:nvSpPr>
          <p:spPr bwMode="gray">
            <a:xfrm>
              <a:off x="1249363" y="2044477"/>
              <a:ext cx="1035050" cy="1052513"/>
            </a:xfrm>
            <a:prstGeom prst="ellipse">
              <a:avLst/>
            </a:prstGeom>
            <a:grpFill/>
            <a:ln w="9525" algn="ctr">
              <a:solidFill>
                <a:srgbClr val="3F3F3F"/>
              </a:solidFill>
              <a:rou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 sz="2400">
                <a:solidFill>
                  <a:schemeClr val="tx2"/>
                </a:solidFill>
                <a:cs typeface="+mn-ea"/>
              </a:endParaRPr>
            </a:p>
          </p:txBody>
        </p:sp>
        <p:sp>
          <p:nvSpPr>
            <p:cNvPr id="4" name="Text Box 61"/>
            <p:cNvSpPr txBox="1">
              <a:spLocks noChangeArrowheads="1"/>
            </p:cNvSpPr>
            <p:nvPr/>
          </p:nvSpPr>
          <p:spPr bwMode="gray">
            <a:xfrm>
              <a:off x="1246188" y="2263552"/>
              <a:ext cx="1044575" cy="622459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>
              <a:spAutoFit/>
            </a:bodyPr>
            <a:lstStyle>
              <a:lvl1pPr marL="120650" indent="-1206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2400" b="1" dirty="0">
                  <a:solidFill>
                    <a:schemeClr val="tx2"/>
                  </a:solidFill>
                  <a:cs typeface="+mn-ea"/>
                </a:rPr>
                <a:t>专业气象站</a:t>
              </a:r>
              <a:endParaRPr lang="zh-CN" altLang="en-US" sz="2400" b="1" dirty="0">
                <a:solidFill>
                  <a:schemeClr val="tx2"/>
                </a:solidFill>
                <a:cs typeface="+mn-ea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233422" y="4540505"/>
            <a:ext cx="7651750" cy="1744132"/>
            <a:chOff x="896938" y="3616989"/>
            <a:chExt cx="5738813" cy="1308099"/>
          </a:xfrm>
        </p:grpSpPr>
        <p:sp>
          <p:nvSpPr>
            <p:cNvPr id="6" name="Line 58"/>
            <p:cNvSpPr>
              <a:spLocks noChangeShapeType="1"/>
            </p:cNvSpPr>
            <p:nvPr/>
          </p:nvSpPr>
          <p:spPr bwMode="black">
            <a:xfrm>
              <a:off x="1765300" y="3616989"/>
              <a:ext cx="0" cy="334962"/>
            </a:xfrm>
            <a:prstGeom prst="line">
              <a:avLst/>
            </a:prstGeom>
            <a:noFill/>
            <a:ln w="19050">
              <a:solidFill>
                <a:srgbClr val="3F3F3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>
                <a:solidFill>
                  <a:schemeClr val="tx2"/>
                </a:solidFill>
                <a:cs typeface="+mn-ea"/>
              </a:endParaRPr>
            </a:p>
          </p:txBody>
        </p:sp>
        <p:sp>
          <p:nvSpPr>
            <p:cNvPr id="7" name="Line 59"/>
            <p:cNvSpPr>
              <a:spLocks noChangeShapeType="1"/>
            </p:cNvSpPr>
            <p:nvPr/>
          </p:nvSpPr>
          <p:spPr bwMode="black">
            <a:xfrm flipH="1">
              <a:off x="1009650" y="3961476"/>
              <a:ext cx="1495425" cy="0"/>
            </a:xfrm>
            <a:prstGeom prst="line">
              <a:avLst/>
            </a:prstGeom>
            <a:noFill/>
            <a:ln w="19050">
              <a:solidFill>
                <a:srgbClr val="3F3F3F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>
                <a:solidFill>
                  <a:schemeClr val="tx2"/>
                </a:solidFill>
                <a:cs typeface="+mn-ea"/>
              </a:endParaRPr>
            </a:p>
          </p:txBody>
        </p:sp>
        <p:sp>
          <p:nvSpPr>
            <p:cNvPr id="8" name="Text Box 60"/>
            <p:cNvSpPr txBox="1">
              <a:spLocks noChangeArrowheads="1"/>
            </p:cNvSpPr>
            <p:nvPr/>
          </p:nvSpPr>
          <p:spPr bwMode="auto">
            <a:xfrm>
              <a:off x="896938" y="4015451"/>
              <a:ext cx="2070100" cy="909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3F3F3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30000"/>
                </a:lnSpc>
                <a:buClr>
                  <a:schemeClr val="hlink"/>
                </a:buClr>
              </a:pPr>
              <a:r>
                <a:rPr lang="zh-CN" altLang="en-US" sz="1865" b="1" dirty="0">
                  <a:solidFill>
                    <a:schemeClr val="tx2"/>
                  </a:solidFill>
                  <a:cs typeface="+mn-ea"/>
                </a:rPr>
                <a:t>为气象局提供测量数据</a:t>
              </a:r>
              <a:r>
                <a:rPr lang="en-US" altLang="zh-CN" sz="1865" b="1" dirty="0">
                  <a:solidFill>
                    <a:schemeClr val="tx2"/>
                  </a:solidFill>
                  <a:cs typeface="+mn-ea"/>
                </a:rPr>
                <a:t> </a:t>
              </a:r>
              <a:r>
                <a:rPr lang="zh-CN" altLang="en-US" sz="1865" b="1" dirty="0">
                  <a:solidFill>
                    <a:schemeClr val="tx2"/>
                  </a:solidFill>
                  <a:cs typeface="+mn-ea"/>
                </a:rPr>
                <a:t>是天气预报的基础数据</a:t>
              </a:r>
              <a:endParaRPr lang="zh-CN" altLang="en-US" sz="1865" b="1" dirty="0">
                <a:solidFill>
                  <a:schemeClr val="tx2"/>
                </a:solidFill>
                <a:cs typeface="+mn-ea"/>
              </a:endParaRPr>
            </a:p>
            <a:p>
              <a:pPr eaLnBrk="1" hangingPunct="1">
                <a:lnSpc>
                  <a:spcPct val="130000"/>
                </a:lnSpc>
                <a:buClr>
                  <a:schemeClr val="hlink"/>
                </a:buClr>
              </a:pPr>
              <a:endParaRPr lang="zh-CN" altLang="en-US" sz="1865" b="1" dirty="0">
                <a:solidFill>
                  <a:schemeClr val="tx2"/>
                </a:solidFill>
                <a:cs typeface="+mn-ea"/>
              </a:endParaRPr>
            </a:p>
          </p:txBody>
        </p:sp>
        <p:sp>
          <p:nvSpPr>
            <p:cNvPr id="9" name="Line 71"/>
            <p:cNvSpPr>
              <a:spLocks noChangeShapeType="1"/>
            </p:cNvSpPr>
            <p:nvPr/>
          </p:nvSpPr>
          <p:spPr bwMode="black">
            <a:xfrm>
              <a:off x="5648325" y="3616989"/>
              <a:ext cx="0" cy="334962"/>
            </a:xfrm>
            <a:prstGeom prst="line">
              <a:avLst/>
            </a:prstGeom>
            <a:noFill/>
            <a:ln w="19050">
              <a:solidFill>
                <a:srgbClr val="3F3F3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>
                <a:solidFill>
                  <a:schemeClr val="tx2"/>
                </a:solidFill>
                <a:cs typeface="+mn-ea"/>
              </a:endParaRPr>
            </a:p>
          </p:txBody>
        </p:sp>
        <p:sp>
          <p:nvSpPr>
            <p:cNvPr id="10" name="Line 72"/>
            <p:cNvSpPr>
              <a:spLocks noChangeShapeType="1"/>
            </p:cNvSpPr>
            <p:nvPr/>
          </p:nvSpPr>
          <p:spPr bwMode="black">
            <a:xfrm flipH="1">
              <a:off x="4837113" y="3951951"/>
              <a:ext cx="1587500" cy="0"/>
            </a:xfrm>
            <a:prstGeom prst="line">
              <a:avLst/>
            </a:prstGeom>
            <a:noFill/>
            <a:ln w="19050">
              <a:solidFill>
                <a:srgbClr val="3F3F3F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>
                <a:solidFill>
                  <a:schemeClr val="tx2"/>
                </a:solidFill>
                <a:cs typeface="+mn-ea"/>
              </a:endParaRPr>
            </a:p>
          </p:txBody>
        </p:sp>
        <p:sp>
          <p:nvSpPr>
            <p:cNvPr id="11" name="Text Box 73"/>
            <p:cNvSpPr txBox="1">
              <a:spLocks noChangeArrowheads="1"/>
            </p:cNvSpPr>
            <p:nvPr/>
          </p:nvSpPr>
          <p:spPr bwMode="auto">
            <a:xfrm>
              <a:off x="4802188" y="4015610"/>
              <a:ext cx="1833563" cy="629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3F3F3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30000"/>
                </a:lnSpc>
                <a:buClr>
                  <a:schemeClr val="folHlink"/>
                </a:buClr>
              </a:pPr>
              <a:r>
                <a:rPr lang="zh-CN" altLang="en-US" sz="1865" b="1" dirty="0">
                  <a:solidFill>
                    <a:schemeClr val="tx2"/>
                  </a:solidFill>
                  <a:cs typeface="+mn-ea"/>
                </a:rPr>
                <a:t>为家庭提供温度与湿度的参考数据</a:t>
              </a:r>
              <a:endParaRPr lang="zh-CN" altLang="en-US" sz="1865" b="1" dirty="0">
                <a:solidFill>
                  <a:schemeClr val="tx2"/>
                </a:solidFill>
                <a:cs typeface="+mn-ea"/>
              </a:endParaRPr>
            </a:p>
          </p:txBody>
        </p:sp>
      </p:grpSp>
      <p:grpSp>
        <p:nvGrpSpPr>
          <p:cNvPr id="12" name="Group 74"/>
          <p:cNvGrpSpPr/>
          <p:nvPr/>
        </p:nvGrpSpPr>
        <p:grpSpPr bwMode="auto">
          <a:xfrm>
            <a:off x="240704" y="2861991"/>
            <a:ext cx="12192000" cy="1670051"/>
            <a:chOff x="0" y="2007"/>
            <a:chExt cx="5760" cy="789"/>
          </a:xfrm>
          <a:effectLst/>
        </p:grpSpPr>
        <p:sp>
          <p:nvSpPr>
            <p:cNvPr id="13" name="Line 75"/>
            <p:cNvSpPr>
              <a:spLocks noChangeShapeType="1"/>
            </p:cNvSpPr>
            <p:nvPr/>
          </p:nvSpPr>
          <p:spPr bwMode="gray">
            <a:xfrm flipH="1">
              <a:off x="0" y="2405"/>
              <a:ext cx="65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>
                <a:solidFill>
                  <a:schemeClr val="tx2"/>
                </a:solidFill>
                <a:cs typeface="+mn-ea"/>
              </a:endParaRPr>
            </a:p>
          </p:txBody>
        </p:sp>
        <p:sp>
          <p:nvSpPr>
            <p:cNvPr id="14" name="Line 76"/>
            <p:cNvSpPr>
              <a:spLocks noChangeShapeType="1"/>
            </p:cNvSpPr>
            <p:nvPr/>
          </p:nvSpPr>
          <p:spPr bwMode="gray">
            <a:xfrm flipH="1">
              <a:off x="3839" y="2405"/>
              <a:ext cx="51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>
                <a:solidFill>
                  <a:schemeClr val="tx2"/>
                </a:solidFill>
                <a:cs typeface="+mn-ea"/>
              </a:endParaRPr>
            </a:p>
          </p:txBody>
        </p:sp>
        <p:sp>
          <p:nvSpPr>
            <p:cNvPr id="15" name="Arc 77"/>
            <p:cNvSpPr/>
            <p:nvPr/>
          </p:nvSpPr>
          <p:spPr bwMode="gray">
            <a:xfrm rot="16200000" flipV="1">
              <a:off x="2052" y="1833"/>
              <a:ext cx="412" cy="769"/>
            </a:xfrm>
            <a:custGeom>
              <a:avLst/>
              <a:gdLst>
                <a:gd name="T0" fmla="*/ 0 w 22794"/>
                <a:gd name="T1" fmla="*/ 0 h 43200"/>
                <a:gd name="T2" fmla="*/ 0 w 22794"/>
                <a:gd name="T3" fmla="*/ 14 h 43200"/>
                <a:gd name="T4" fmla="*/ 0 w 22794"/>
                <a:gd name="T5" fmla="*/ 7 h 43200"/>
                <a:gd name="T6" fmla="*/ 0 60000 65536"/>
                <a:gd name="T7" fmla="*/ 0 60000 65536"/>
                <a:gd name="T8" fmla="*/ 0 60000 65536"/>
                <a:gd name="T9" fmla="*/ 0 w 22794"/>
                <a:gd name="T10" fmla="*/ 0 h 43200"/>
                <a:gd name="T11" fmla="*/ 22794 w 22794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794" h="43200" fill="none" extrusionOk="0">
                  <a:moveTo>
                    <a:pt x="749" y="4"/>
                  </a:moveTo>
                  <a:cubicBezTo>
                    <a:pt x="897" y="1"/>
                    <a:pt x="1045" y="-1"/>
                    <a:pt x="1194" y="0"/>
                  </a:cubicBezTo>
                  <a:cubicBezTo>
                    <a:pt x="13123" y="0"/>
                    <a:pt x="22794" y="9670"/>
                    <a:pt x="22794" y="21600"/>
                  </a:cubicBezTo>
                  <a:cubicBezTo>
                    <a:pt x="22794" y="33529"/>
                    <a:pt x="13123" y="43200"/>
                    <a:pt x="1194" y="43200"/>
                  </a:cubicBezTo>
                  <a:cubicBezTo>
                    <a:pt x="795" y="43200"/>
                    <a:pt x="397" y="43188"/>
                    <a:pt x="0" y="43166"/>
                  </a:cubicBezTo>
                </a:path>
                <a:path w="22794" h="43200" stroke="0" extrusionOk="0">
                  <a:moveTo>
                    <a:pt x="749" y="4"/>
                  </a:moveTo>
                  <a:cubicBezTo>
                    <a:pt x="897" y="1"/>
                    <a:pt x="1045" y="-1"/>
                    <a:pt x="1194" y="0"/>
                  </a:cubicBezTo>
                  <a:cubicBezTo>
                    <a:pt x="13123" y="0"/>
                    <a:pt x="22794" y="9670"/>
                    <a:pt x="22794" y="21600"/>
                  </a:cubicBezTo>
                  <a:cubicBezTo>
                    <a:pt x="22794" y="33529"/>
                    <a:pt x="13123" y="43200"/>
                    <a:pt x="1194" y="43200"/>
                  </a:cubicBezTo>
                  <a:cubicBezTo>
                    <a:pt x="795" y="43200"/>
                    <a:pt x="397" y="43188"/>
                    <a:pt x="0" y="43166"/>
                  </a:cubicBezTo>
                  <a:lnTo>
                    <a:pt x="1194" y="21600"/>
                  </a:lnTo>
                  <a:lnTo>
                    <a:pt x="749" y="4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F3F3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2400">
                <a:solidFill>
                  <a:schemeClr val="tx2"/>
                </a:solidFill>
                <a:cs typeface="+mn-ea"/>
              </a:endParaRPr>
            </a:p>
          </p:txBody>
        </p:sp>
        <p:sp>
          <p:nvSpPr>
            <p:cNvPr id="16" name="Arc 78"/>
            <p:cNvSpPr/>
            <p:nvPr/>
          </p:nvSpPr>
          <p:spPr bwMode="gray">
            <a:xfrm rot="16200000" flipV="1">
              <a:off x="4503" y="1831"/>
              <a:ext cx="418" cy="769"/>
            </a:xfrm>
            <a:custGeom>
              <a:avLst/>
              <a:gdLst>
                <a:gd name="T0" fmla="*/ 0 w 22794"/>
                <a:gd name="T1" fmla="*/ 0 h 43200"/>
                <a:gd name="T2" fmla="*/ 0 w 22794"/>
                <a:gd name="T3" fmla="*/ 14 h 43200"/>
                <a:gd name="T4" fmla="*/ 0 w 22794"/>
                <a:gd name="T5" fmla="*/ 7 h 43200"/>
                <a:gd name="T6" fmla="*/ 0 60000 65536"/>
                <a:gd name="T7" fmla="*/ 0 60000 65536"/>
                <a:gd name="T8" fmla="*/ 0 60000 65536"/>
                <a:gd name="T9" fmla="*/ 0 w 22794"/>
                <a:gd name="T10" fmla="*/ 0 h 43200"/>
                <a:gd name="T11" fmla="*/ 22794 w 22794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794" h="43200" fill="none" extrusionOk="0">
                  <a:moveTo>
                    <a:pt x="749" y="4"/>
                  </a:moveTo>
                  <a:cubicBezTo>
                    <a:pt x="897" y="1"/>
                    <a:pt x="1045" y="-1"/>
                    <a:pt x="1194" y="0"/>
                  </a:cubicBezTo>
                  <a:cubicBezTo>
                    <a:pt x="13123" y="0"/>
                    <a:pt x="22794" y="9670"/>
                    <a:pt x="22794" y="21600"/>
                  </a:cubicBezTo>
                  <a:cubicBezTo>
                    <a:pt x="22794" y="33529"/>
                    <a:pt x="13123" y="43200"/>
                    <a:pt x="1194" y="43200"/>
                  </a:cubicBezTo>
                  <a:cubicBezTo>
                    <a:pt x="795" y="43200"/>
                    <a:pt x="397" y="43188"/>
                    <a:pt x="0" y="43166"/>
                  </a:cubicBezTo>
                </a:path>
                <a:path w="22794" h="43200" stroke="0" extrusionOk="0">
                  <a:moveTo>
                    <a:pt x="749" y="4"/>
                  </a:moveTo>
                  <a:cubicBezTo>
                    <a:pt x="897" y="1"/>
                    <a:pt x="1045" y="-1"/>
                    <a:pt x="1194" y="0"/>
                  </a:cubicBezTo>
                  <a:cubicBezTo>
                    <a:pt x="13123" y="0"/>
                    <a:pt x="22794" y="9670"/>
                    <a:pt x="22794" y="21600"/>
                  </a:cubicBezTo>
                  <a:cubicBezTo>
                    <a:pt x="22794" y="33529"/>
                    <a:pt x="13123" y="43200"/>
                    <a:pt x="1194" y="43200"/>
                  </a:cubicBezTo>
                  <a:cubicBezTo>
                    <a:pt x="795" y="43200"/>
                    <a:pt x="397" y="43188"/>
                    <a:pt x="0" y="43166"/>
                  </a:cubicBezTo>
                  <a:lnTo>
                    <a:pt x="1194" y="21600"/>
                  </a:lnTo>
                  <a:lnTo>
                    <a:pt x="749" y="4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F3F3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2400">
                <a:solidFill>
                  <a:schemeClr val="tx2"/>
                </a:solidFill>
                <a:cs typeface="+mn-ea"/>
              </a:endParaRPr>
            </a:p>
          </p:txBody>
        </p:sp>
        <p:sp>
          <p:nvSpPr>
            <p:cNvPr id="17" name="Line 79"/>
            <p:cNvSpPr>
              <a:spLocks noChangeShapeType="1"/>
            </p:cNvSpPr>
            <p:nvPr/>
          </p:nvSpPr>
          <p:spPr bwMode="gray">
            <a:xfrm flipH="1">
              <a:off x="2619" y="2405"/>
              <a:ext cx="4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>
                <a:solidFill>
                  <a:schemeClr val="tx2"/>
                </a:solidFill>
                <a:cs typeface="+mn-ea"/>
              </a:endParaRPr>
            </a:p>
          </p:txBody>
        </p:sp>
        <p:sp>
          <p:nvSpPr>
            <p:cNvPr id="18" name="Arc 80"/>
            <p:cNvSpPr/>
            <p:nvPr/>
          </p:nvSpPr>
          <p:spPr bwMode="gray">
            <a:xfrm rot="5400000">
              <a:off x="3278" y="2211"/>
              <a:ext cx="400" cy="769"/>
            </a:xfrm>
            <a:custGeom>
              <a:avLst/>
              <a:gdLst>
                <a:gd name="T0" fmla="*/ 0 w 22794"/>
                <a:gd name="T1" fmla="*/ 0 h 43200"/>
                <a:gd name="T2" fmla="*/ 0 w 22794"/>
                <a:gd name="T3" fmla="*/ 14 h 43200"/>
                <a:gd name="T4" fmla="*/ 0 w 22794"/>
                <a:gd name="T5" fmla="*/ 7 h 43200"/>
                <a:gd name="T6" fmla="*/ 0 60000 65536"/>
                <a:gd name="T7" fmla="*/ 0 60000 65536"/>
                <a:gd name="T8" fmla="*/ 0 60000 65536"/>
                <a:gd name="T9" fmla="*/ 0 w 22794"/>
                <a:gd name="T10" fmla="*/ 0 h 43200"/>
                <a:gd name="T11" fmla="*/ 22794 w 22794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794" h="43200" fill="none" extrusionOk="0">
                  <a:moveTo>
                    <a:pt x="749" y="4"/>
                  </a:moveTo>
                  <a:cubicBezTo>
                    <a:pt x="897" y="1"/>
                    <a:pt x="1045" y="-1"/>
                    <a:pt x="1194" y="0"/>
                  </a:cubicBezTo>
                  <a:cubicBezTo>
                    <a:pt x="13123" y="0"/>
                    <a:pt x="22794" y="9670"/>
                    <a:pt x="22794" y="21600"/>
                  </a:cubicBezTo>
                  <a:cubicBezTo>
                    <a:pt x="22794" y="33529"/>
                    <a:pt x="13123" y="43200"/>
                    <a:pt x="1194" y="43200"/>
                  </a:cubicBezTo>
                  <a:cubicBezTo>
                    <a:pt x="795" y="43200"/>
                    <a:pt x="397" y="43188"/>
                    <a:pt x="0" y="43166"/>
                  </a:cubicBezTo>
                </a:path>
                <a:path w="22794" h="43200" stroke="0" extrusionOk="0">
                  <a:moveTo>
                    <a:pt x="749" y="4"/>
                  </a:moveTo>
                  <a:cubicBezTo>
                    <a:pt x="897" y="1"/>
                    <a:pt x="1045" y="-1"/>
                    <a:pt x="1194" y="0"/>
                  </a:cubicBezTo>
                  <a:cubicBezTo>
                    <a:pt x="13123" y="0"/>
                    <a:pt x="22794" y="9670"/>
                    <a:pt x="22794" y="21600"/>
                  </a:cubicBezTo>
                  <a:cubicBezTo>
                    <a:pt x="22794" y="33529"/>
                    <a:pt x="13123" y="43200"/>
                    <a:pt x="1194" y="43200"/>
                  </a:cubicBezTo>
                  <a:cubicBezTo>
                    <a:pt x="795" y="43200"/>
                    <a:pt x="397" y="43188"/>
                    <a:pt x="0" y="43166"/>
                  </a:cubicBezTo>
                  <a:lnTo>
                    <a:pt x="1194" y="21600"/>
                  </a:lnTo>
                  <a:lnTo>
                    <a:pt x="749" y="4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F3F3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2400">
                <a:solidFill>
                  <a:schemeClr val="tx2"/>
                </a:solidFill>
                <a:cs typeface="+mn-ea"/>
              </a:endParaRPr>
            </a:p>
          </p:txBody>
        </p:sp>
        <p:sp>
          <p:nvSpPr>
            <p:cNvPr id="19" name="Line 81"/>
            <p:cNvSpPr>
              <a:spLocks noChangeShapeType="1"/>
            </p:cNvSpPr>
            <p:nvPr/>
          </p:nvSpPr>
          <p:spPr bwMode="gray">
            <a:xfrm flipH="1">
              <a:off x="5071" y="2405"/>
              <a:ext cx="68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>
                <a:solidFill>
                  <a:schemeClr val="tx2"/>
                </a:solidFill>
                <a:cs typeface="+mn-ea"/>
              </a:endParaRPr>
            </a:p>
          </p:txBody>
        </p:sp>
        <p:sp>
          <p:nvSpPr>
            <p:cNvPr id="20" name="Line 82"/>
            <p:cNvSpPr>
              <a:spLocks noChangeShapeType="1"/>
            </p:cNvSpPr>
            <p:nvPr/>
          </p:nvSpPr>
          <p:spPr bwMode="gray">
            <a:xfrm flipH="1">
              <a:off x="1377" y="2405"/>
              <a:ext cx="52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>
                <a:solidFill>
                  <a:schemeClr val="tx2"/>
                </a:solidFill>
                <a:cs typeface="+mn-ea"/>
              </a:endParaRPr>
            </a:p>
          </p:txBody>
        </p:sp>
        <p:sp>
          <p:nvSpPr>
            <p:cNvPr id="21" name="Arc 83"/>
            <p:cNvSpPr/>
            <p:nvPr/>
          </p:nvSpPr>
          <p:spPr bwMode="gray">
            <a:xfrm rot="5400000">
              <a:off x="815" y="2211"/>
              <a:ext cx="400" cy="769"/>
            </a:xfrm>
            <a:custGeom>
              <a:avLst/>
              <a:gdLst>
                <a:gd name="T0" fmla="*/ 0 w 22794"/>
                <a:gd name="T1" fmla="*/ 0 h 43200"/>
                <a:gd name="T2" fmla="*/ 0 w 22794"/>
                <a:gd name="T3" fmla="*/ 14 h 43200"/>
                <a:gd name="T4" fmla="*/ 0 w 22794"/>
                <a:gd name="T5" fmla="*/ 7 h 43200"/>
                <a:gd name="T6" fmla="*/ 0 60000 65536"/>
                <a:gd name="T7" fmla="*/ 0 60000 65536"/>
                <a:gd name="T8" fmla="*/ 0 60000 65536"/>
                <a:gd name="T9" fmla="*/ 0 w 22794"/>
                <a:gd name="T10" fmla="*/ 0 h 43200"/>
                <a:gd name="T11" fmla="*/ 22794 w 22794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794" h="43200" fill="none" extrusionOk="0">
                  <a:moveTo>
                    <a:pt x="749" y="4"/>
                  </a:moveTo>
                  <a:cubicBezTo>
                    <a:pt x="897" y="1"/>
                    <a:pt x="1045" y="-1"/>
                    <a:pt x="1194" y="0"/>
                  </a:cubicBezTo>
                  <a:cubicBezTo>
                    <a:pt x="13123" y="0"/>
                    <a:pt x="22794" y="9670"/>
                    <a:pt x="22794" y="21600"/>
                  </a:cubicBezTo>
                  <a:cubicBezTo>
                    <a:pt x="22794" y="33529"/>
                    <a:pt x="13123" y="43200"/>
                    <a:pt x="1194" y="43200"/>
                  </a:cubicBezTo>
                  <a:cubicBezTo>
                    <a:pt x="795" y="43200"/>
                    <a:pt x="397" y="43188"/>
                    <a:pt x="0" y="43166"/>
                  </a:cubicBezTo>
                </a:path>
                <a:path w="22794" h="43200" stroke="0" extrusionOk="0">
                  <a:moveTo>
                    <a:pt x="749" y="4"/>
                  </a:moveTo>
                  <a:cubicBezTo>
                    <a:pt x="897" y="1"/>
                    <a:pt x="1045" y="-1"/>
                    <a:pt x="1194" y="0"/>
                  </a:cubicBezTo>
                  <a:cubicBezTo>
                    <a:pt x="13123" y="0"/>
                    <a:pt x="22794" y="9670"/>
                    <a:pt x="22794" y="21600"/>
                  </a:cubicBezTo>
                  <a:cubicBezTo>
                    <a:pt x="22794" y="33529"/>
                    <a:pt x="13123" y="43200"/>
                    <a:pt x="1194" y="43200"/>
                  </a:cubicBezTo>
                  <a:cubicBezTo>
                    <a:pt x="795" y="43200"/>
                    <a:pt x="397" y="43188"/>
                    <a:pt x="0" y="43166"/>
                  </a:cubicBezTo>
                  <a:lnTo>
                    <a:pt x="1194" y="21600"/>
                  </a:lnTo>
                  <a:lnTo>
                    <a:pt x="749" y="4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F3F3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2400">
                <a:solidFill>
                  <a:schemeClr val="tx2"/>
                </a:solidFill>
                <a:cs typeface="+mn-ea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3740824" y="1209576"/>
            <a:ext cx="7977908" cy="1680352"/>
            <a:chOff x="2809875" y="1116887"/>
            <a:chExt cx="5983431" cy="1260264"/>
          </a:xfrm>
        </p:grpSpPr>
        <p:sp>
          <p:nvSpPr>
            <p:cNvPr id="23" name="Line 65"/>
            <p:cNvSpPr>
              <a:spLocks noChangeShapeType="1"/>
            </p:cNvSpPr>
            <p:nvPr/>
          </p:nvSpPr>
          <p:spPr bwMode="black">
            <a:xfrm>
              <a:off x="7632700" y="2042189"/>
              <a:ext cx="0" cy="334962"/>
            </a:xfrm>
            <a:prstGeom prst="line">
              <a:avLst/>
            </a:prstGeom>
            <a:noFill/>
            <a:ln w="19050">
              <a:solidFill>
                <a:srgbClr val="3F3F3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>
                <a:solidFill>
                  <a:schemeClr val="tx2"/>
                </a:solidFill>
                <a:cs typeface="+mn-ea"/>
              </a:endParaRPr>
            </a:p>
          </p:txBody>
        </p:sp>
        <p:sp>
          <p:nvSpPr>
            <p:cNvPr id="24" name="Line 66"/>
            <p:cNvSpPr>
              <a:spLocks noChangeShapeType="1"/>
            </p:cNvSpPr>
            <p:nvPr/>
          </p:nvSpPr>
          <p:spPr bwMode="black">
            <a:xfrm flipH="1">
              <a:off x="6769100" y="2040601"/>
              <a:ext cx="1631950" cy="0"/>
            </a:xfrm>
            <a:prstGeom prst="line">
              <a:avLst/>
            </a:prstGeom>
            <a:noFill/>
            <a:ln w="19050">
              <a:solidFill>
                <a:srgbClr val="3F3F3F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>
                <a:solidFill>
                  <a:schemeClr val="tx2"/>
                </a:solidFill>
                <a:cs typeface="+mn-ea"/>
              </a:endParaRPr>
            </a:p>
          </p:txBody>
        </p:sp>
        <p:sp>
          <p:nvSpPr>
            <p:cNvPr id="25" name="Line 69"/>
            <p:cNvSpPr>
              <a:spLocks noChangeShapeType="1"/>
            </p:cNvSpPr>
            <p:nvPr/>
          </p:nvSpPr>
          <p:spPr bwMode="black">
            <a:xfrm flipH="1">
              <a:off x="2809875" y="1995686"/>
              <a:ext cx="1771650" cy="0"/>
            </a:xfrm>
            <a:prstGeom prst="line">
              <a:avLst/>
            </a:prstGeom>
            <a:noFill/>
            <a:ln w="19050">
              <a:solidFill>
                <a:srgbClr val="3F3F3F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>
                <a:solidFill>
                  <a:schemeClr val="tx2"/>
                </a:solidFill>
                <a:cs typeface="+mn-ea"/>
              </a:endParaRPr>
            </a:p>
          </p:txBody>
        </p:sp>
        <p:sp>
          <p:nvSpPr>
            <p:cNvPr id="26" name="Text Box 70"/>
            <p:cNvSpPr txBox="1">
              <a:spLocks noChangeArrowheads="1"/>
            </p:cNvSpPr>
            <p:nvPr/>
          </p:nvSpPr>
          <p:spPr bwMode="auto">
            <a:xfrm>
              <a:off x="2810034" y="1116887"/>
              <a:ext cx="2070100" cy="909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3F3F3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30000"/>
                </a:lnSpc>
                <a:buClr>
                  <a:schemeClr val="accent2"/>
                </a:buClr>
              </a:pPr>
              <a:r>
                <a:rPr lang="zh-CN" altLang="en-US" sz="1865" b="1" dirty="0">
                  <a:solidFill>
                    <a:schemeClr val="tx2"/>
                  </a:solidFill>
                  <a:cs typeface="+mn-ea"/>
                </a:rPr>
                <a:t>为农业主提供气候参考</a:t>
              </a:r>
              <a:endParaRPr lang="zh-CN" altLang="en-US" sz="1865" b="1" dirty="0">
                <a:solidFill>
                  <a:schemeClr val="tx2"/>
                </a:solidFill>
                <a:cs typeface="+mn-ea"/>
              </a:endParaRPr>
            </a:p>
            <a:p>
              <a:pPr eaLnBrk="1" hangingPunct="1">
                <a:lnSpc>
                  <a:spcPct val="130000"/>
                </a:lnSpc>
                <a:buClr>
                  <a:schemeClr val="accent2"/>
                </a:buClr>
              </a:pPr>
              <a:r>
                <a:rPr lang="zh-CN" altLang="en-US" sz="1865" b="1" dirty="0">
                  <a:solidFill>
                    <a:schemeClr val="tx2"/>
                  </a:solidFill>
                  <a:cs typeface="+mn-ea"/>
                </a:rPr>
                <a:t>确保农作物在适宜的环境生长</a:t>
              </a:r>
              <a:endParaRPr lang="zh-CN" altLang="en-US" sz="1865" b="1" dirty="0">
                <a:solidFill>
                  <a:schemeClr val="tx2"/>
                </a:solidFill>
                <a:cs typeface="+mn-ea"/>
              </a:endParaRPr>
            </a:p>
          </p:txBody>
        </p:sp>
        <p:sp>
          <p:nvSpPr>
            <p:cNvPr id="27" name="Line 71"/>
            <p:cNvSpPr>
              <a:spLocks noChangeShapeType="1"/>
            </p:cNvSpPr>
            <p:nvPr/>
          </p:nvSpPr>
          <p:spPr bwMode="black">
            <a:xfrm>
              <a:off x="3736975" y="1995686"/>
              <a:ext cx="0" cy="334962"/>
            </a:xfrm>
            <a:prstGeom prst="line">
              <a:avLst/>
            </a:prstGeom>
            <a:noFill/>
            <a:ln w="19050">
              <a:solidFill>
                <a:srgbClr val="3F3F3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>
                <a:solidFill>
                  <a:schemeClr val="tx2"/>
                </a:solidFill>
                <a:cs typeface="+mn-ea"/>
              </a:endParaRPr>
            </a:p>
          </p:txBody>
        </p:sp>
        <p:sp>
          <p:nvSpPr>
            <p:cNvPr id="28" name="Text Box 70"/>
            <p:cNvSpPr txBox="1">
              <a:spLocks noChangeArrowheads="1"/>
            </p:cNvSpPr>
            <p:nvPr/>
          </p:nvSpPr>
          <p:spPr bwMode="auto">
            <a:xfrm>
              <a:off x="6723206" y="1132603"/>
              <a:ext cx="2070100" cy="909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3F3F3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30000"/>
                </a:lnSpc>
                <a:buClr>
                  <a:schemeClr val="accent2"/>
                </a:buClr>
              </a:pPr>
              <a:r>
                <a:rPr lang="zh-CN" altLang="en-US" sz="1865" b="1" dirty="0">
                  <a:solidFill>
                    <a:schemeClr val="tx2"/>
                  </a:solidFill>
                  <a:cs typeface="+mn-ea"/>
                </a:rPr>
                <a:t>基于专业气象站为人们生活与出行提供天气预报</a:t>
              </a:r>
              <a:endParaRPr lang="zh-CN" altLang="en-US" sz="1865" b="1" dirty="0">
                <a:solidFill>
                  <a:schemeClr val="tx2"/>
                </a:solidFill>
                <a:cs typeface="+mn-ea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4323754" y="3010155"/>
            <a:ext cx="1392767" cy="1403351"/>
            <a:chOff x="1246188" y="2044477"/>
            <a:chExt cx="1044575" cy="1052513"/>
          </a:xfrm>
          <a:noFill/>
        </p:grpSpPr>
        <p:sp>
          <p:nvSpPr>
            <p:cNvPr id="30" name="Oval 4"/>
            <p:cNvSpPr>
              <a:spLocks noChangeArrowheads="1"/>
            </p:cNvSpPr>
            <p:nvPr/>
          </p:nvSpPr>
          <p:spPr bwMode="gray">
            <a:xfrm>
              <a:off x="1249363" y="2044477"/>
              <a:ext cx="1035050" cy="1052513"/>
            </a:xfrm>
            <a:prstGeom prst="ellipse">
              <a:avLst/>
            </a:prstGeom>
            <a:grpFill/>
            <a:ln w="9525" algn="ctr">
              <a:solidFill>
                <a:srgbClr val="3F3F3F"/>
              </a:solidFill>
              <a:rou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 sz="2400">
                <a:solidFill>
                  <a:schemeClr val="tx2"/>
                </a:solidFill>
                <a:cs typeface="+mn-ea"/>
              </a:endParaRPr>
            </a:p>
          </p:txBody>
        </p:sp>
        <p:sp>
          <p:nvSpPr>
            <p:cNvPr id="31" name="Text Box 61"/>
            <p:cNvSpPr txBox="1">
              <a:spLocks noChangeArrowheads="1"/>
            </p:cNvSpPr>
            <p:nvPr/>
          </p:nvSpPr>
          <p:spPr bwMode="gray">
            <a:xfrm>
              <a:off x="1246188" y="2263552"/>
              <a:ext cx="1044575" cy="622459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>
              <a:spAutoFit/>
            </a:bodyPr>
            <a:lstStyle>
              <a:lvl1pPr marL="120650" indent="-1206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2400" b="1" dirty="0">
                  <a:solidFill>
                    <a:schemeClr val="tx2"/>
                  </a:solidFill>
                  <a:cs typeface="+mn-ea"/>
                </a:rPr>
                <a:t>农业气象站</a:t>
              </a:r>
              <a:endParaRPr lang="zh-CN" altLang="en-US" sz="2400" b="1" dirty="0">
                <a:solidFill>
                  <a:schemeClr val="tx2"/>
                </a:solidFill>
                <a:cs typeface="+mn-ea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6914554" y="3010155"/>
            <a:ext cx="1392767" cy="1403351"/>
            <a:chOff x="1246188" y="2044477"/>
            <a:chExt cx="1044575" cy="1052513"/>
          </a:xfrm>
          <a:noFill/>
        </p:grpSpPr>
        <p:sp>
          <p:nvSpPr>
            <p:cNvPr id="33" name="Oval 4"/>
            <p:cNvSpPr>
              <a:spLocks noChangeArrowheads="1"/>
            </p:cNvSpPr>
            <p:nvPr/>
          </p:nvSpPr>
          <p:spPr bwMode="gray">
            <a:xfrm>
              <a:off x="1249363" y="2044477"/>
              <a:ext cx="1035050" cy="1052513"/>
            </a:xfrm>
            <a:prstGeom prst="ellipse">
              <a:avLst/>
            </a:prstGeom>
            <a:grpFill/>
            <a:ln w="9525" algn="ctr">
              <a:solidFill>
                <a:srgbClr val="3F3F3F"/>
              </a:solidFill>
              <a:rou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 sz="2400">
                <a:solidFill>
                  <a:schemeClr val="tx2"/>
                </a:solidFill>
                <a:cs typeface="+mn-ea"/>
              </a:endParaRPr>
            </a:p>
          </p:txBody>
        </p:sp>
        <p:sp>
          <p:nvSpPr>
            <p:cNvPr id="34" name="Text Box 61"/>
            <p:cNvSpPr txBox="1">
              <a:spLocks noChangeArrowheads="1"/>
            </p:cNvSpPr>
            <p:nvPr/>
          </p:nvSpPr>
          <p:spPr bwMode="gray">
            <a:xfrm>
              <a:off x="1246188" y="2263552"/>
              <a:ext cx="1044575" cy="622459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>
              <a:spAutoFit/>
            </a:bodyPr>
            <a:lstStyle>
              <a:lvl1pPr marL="120650" indent="-1206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2400" b="1" dirty="0">
                  <a:solidFill>
                    <a:schemeClr val="tx2"/>
                  </a:solidFill>
                  <a:cs typeface="+mn-ea"/>
                </a:rPr>
                <a:t>家用温湿度计</a:t>
              </a:r>
              <a:endParaRPr lang="zh-CN" altLang="en-US" sz="2400" b="1" dirty="0">
                <a:solidFill>
                  <a:schemeClr val="tx2"/>
                </a:solidFill>
                <a:cs typeface="+mn-ea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9518054" y="3010155"/>
            <a:ext cx="1392767" cy="1403351"/>
            <a:chOff x="1246188" y="2044477"/>
            <a:chExt cx="1044575" cy="1052513"/>
          </a:xfrm>
          <a:noFill/>
        </p:grpSpPr>
        <p:sp>
          <p:nvSpPr>
            <p:cNvPr id="36" name="Oval 4"/>
            <p:cNvSpPr>
              <a:spLocks noChangeArrowheads="1"/>
            </p:cNvSpPr>
            <p:nvPr/>
          </p:nvSpPr>
          <p:spPr bwMode="gray">
            <a:xfrm>
              <a:off x="1249363" y="2044477"/>
              <a:ext cx="1035050" cy="1052513"/>
            </a:xfrm>
            <a:prstGeom prst="ellipse">
              <a:avLst/>
            </a:prstGeom>
            <a:grpFill/>
            <a:ln w="9525" algn="ctr">
              <a:solidFill>
                <a:srgbClr val="3F3F3F"/>
              </a:solidFill>
              <a:rou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 sz="2400">
                <a:solidFill>
                  <a:schemeClr val="tx2"/>
                </a:solidFill>
                <a:cs typeface="+mn-ea"/>
              </a:endParaRPr>
            </a:p>
          </p:txBody>
        </p:sp>
        <p:sp>
          <p:nvSpPr>
            <p:cNvPr id="37" name="Text Box 61"/>
            <p:cNvSpPr txBox="1">
              <a:spLocks noChangeArrowheads="1"/>
            </p:cNvSpPr>
            <p:nvPr/>
          </p:nvSpPr>
          <p:spPr bwMode="gray">
            <a:xfrm>
              <a:off x="1246188" y="2263552"/>
              <a:ext cx="1044575" cy="622459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>
              <a:spAutoFit/>
            </a:bodyPr>
            <a:lstStyle>
              <a:lvl1pPr marL="120650" indent="-1206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2400" b="1" dirty="0">
                  <a:solidFill>
                    <a:schemeClr val="tx2"/>
                  </a:solidFill>
                  <a:cs typeface="+mn-ea"/>
                </a:rPr>
                <a:t>天气预报应用</a:t>
              </a:r>
              <a:endParaRPr lang="zh-CN" altLang="en-US" sz="2400" b="1" dirty="0">
                <a:solidFill>
                  <a:schemeClr val="tx2"/>
                </a:solidFill>
                <a:cs typeface="+mn-ea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568443" y="319365"/>
            <a:ext cx="1367516" cy="420370"/>
            <a:chOff x="568442" y="319364"/>
            <a:chExt cx="1367517" cy="420371"/>
          </a:xfrm>
        </p:grpSpPr>
        <p:sp>
          <p:nvSpPr>
            <p:cNvPr id="39" name="文本框 23"/>
            <p:cNvSpPr txBox="1"/>
            <p:nvPr/>
          </p:nvSpPr>
          <p:spPr>
            <a:xfrm>
              <a:off x="665958" y="319364"/>
              <a:ext cx="1270001" cy="4203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135" dirty="0">
                  <a:solidFill>
                    <a:schemeClr val="bg2"/>
                  </a:solidFill>
                  <a:latin typeface="+mn-ea"/>
                  <a:cs typeface="+mn-ea"/>
                </a:rPr>
                <a:t>选题背景</a:t>
              </a:r>
              <a:endParaRPr lang="zh-CN" altLang="en-US" sz="2135" dirty="0">
                <a:solidFill>
                  <a:schemeClr val="bg2"/>
                </a:solidFill>
                <a:latin typeface="+mn-ea"/>
                <a:cs typeface="+mn-ea"/>
              </a:endParaRPr>
            </a:p>
          </p:txBody>
        </p:sp>
        <p:sp>
          <p:nvSpPr>
            <p:cNvPr id="40" name="等腰三角形 39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prstClr val="white"/>
                </a:solidFill>
                <a:latin typeface="微软雅黑" panose="020B0503020204020204" pitchFamily="34" charset="-122"/>
                <a:cs typeface="+mn-ea"/>
              </a:endParaRPr>
            </a:p>
          </p:txBody>
        </p:sp>
      </p:grpSp>
      <p:pic>
        <p:nvPicPr>
          <p:cNvPr id="43" name="图片 4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91970" y="739775"/>
            <a:ext cx="1207770" cy="2153285"/>
          </a:xfrm>
          <a:prstGeom prst="rect">
            <a:avLst/>
          </a:prstGeom>
        </p:spPr>
      </p:pic>
      <p:pic>
        <p:nvPicPr>
          <p:cNvPr id="44" name="图片 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7940" y="4791710"/>
            <a:ext cx="2360295" cy="1773555"/>
          </a:xfrm>
          <a:prstGeom prst="rect">
            <a:avLst/>
          </a:prstGeom>
        </p:spPr>
      </p:pic>
      <p:pic>
        <p:nvPicPr>
          <p:cNvPr id="45" name="图片 4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5405" y="619125"/>
            <a:ext cx="2305685" cy="2241550"/>
          </a:xfrm>
          <a:prstGeom prst="rect">
            <a:avLst/>
          </a:prstGeom>
        </p:spPr>
      </p:pic>
      <p:pic>
        <p:nvPicPr>
          <p:cNvPr id="46" name="图片 4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90940" y="4791710"/>
            <a:ext cx="2847340" cy="14325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randomBar dir="vert"/>
      </p:transition>
    </mc:Choice>
    <mc:Fallback>
      <p:transition spd="slow">
        <p:randomBar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8"/>
          <p:cNvSpPr/>
          <p:nvPr/>
        </p:nvSpPr>
        <p:spPr>
          <a:xfrm>
            <a:off x="-80645" y="635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Line 35"/>
          <p:cNvSpPr>
            <a:spLocks noChangeShapeType="1"/>
          </p:cNvSpPr>
          <p:nvPr/>
        </p:nvSpPr>
        <p:spPr bwMode="auto">
          <a:xfrm rot="5718242" flipH="1" flipV="1">
            <a:off x="7550150" y="1863725"/>
            <a:ext cx="763270" cy="162750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tailEnd type="triangle" w="med" len="med"/>
          </a:ln>
        </p:spPr>
        <p:txBody>
          <a:bodyPr/>
          <a:lstStyle/>
          <a:p>
            <a:endParaRPr lang="zh-CN" altLang="en-US" sz="2400">
              <a:solidFill>
                <a:schemeClr val="bg1"/>
              </a:solidFill>
              <a:cs typeface="+mn-ea"/>
            </a:endParaRPr>
          </a:p>
        </p:txBody>
      </p:sp>
      <p:sp>
        <p:nvSpPr>
          <p:cNvPr id="13" name="Line 36"/>
          <p:cNvSpPr>
            <a:spLocks noChangeShapeType="1"/>
          </p:cNvSpPr>
          <p:nvPr/>
        </p:nvSpPr>
        <p:spPr bwMode="auto">
          <a:xfrm rot="618245" flipH="1" flipV="1">
            <a:off x="4223385" y="3106420"/>
            <a:ext cx="1203960" cy="8191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tailEnd type="triangle" w="med" len="med"/>
          </a:ln>
        </p:spPr>
        <p:txBody>
          <a:bodyPr/>
          <a:lstStyle/>
          <a:p>
            <a:endParaRPr lang="zh-CN" altLang="en-US" sz="2400">
              <a:solidFill>
                <a:schemeClr val="bg1"/>
              </a:solidFill>
              <a:cs typeface="+mn-ea"/>
            </a:endParaRPr>
          </a:p>
        </p:txBody>
      </p:sp>
      <p:sp>
        <p:nvSpPr>
          <p:cNvPr id="14" name="Line 37"/>
          <p:cNvSpPr>
            <a:spLocks noChangeShapeType="1"/>
          </p:cNvSpPr>
          <p:nvPr/>
        </p:nvSpPr>
        <p:spPr bwMode="auto">
          <a:xfrm flipH="1">
            <a:off x="3385185" y="3983355"/>
            <a:ext cx="2240280" cy="73596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tailEnd type="triangle" w="med" len="med"/>
          </a:ln>
        </p:spPr>
        <p:txBody>
          <a:bodyPr/>
          <a:lstStyle/>
          <a:p>
            <a:endParaRPr lang="zh-CN" altLang="en-US" sz="2400">
              <a:solidFill>
                <a:schemeClr val="bg1"/>
              </a:solidFill>
              <a:cs typeface="+mn-ea"/>
            </a:endParaRPr>
          </a:p>
        </p:txBody>
      </p:sp>
      <p:sp>
        <p:nvSpPr>
          <p:cNvPr id="17" name="Oval 20"/>
          <p:cNvSpPr>
            <a:spLocks noChangeArrowheads="1"/>
          </p:cNvSpPr>
          <p:nvPr/>
        </p:nvSpPr>
        <p:spPr bwMode="auto">
          <a:xfrm>
            <a:off x="8776867" y="1653881"/>
            <a:ext cx="1077264" cy="1073459"/>
          </a:xfrm>
          <a:prstGeom prst="ellipse">
            <a:avLst/>
          </a:prstGeom>
          <a:noFill/>
          <a:ln w="19050" algn="ctr">
            <a:solidFill>
              <a:srgbClr val="3F3F3F"/>
            </a:solidFill>
            <a:round/>
          </a:ln>
        </p:spPr>
        <p:txBody>
          <a:bodyPr wrap="none" anchor="ctr"/>
          <a:lstStyle/>
          <a:p>
            <a:pPr algn="ctr"/>
            <a:r>
              <a:rPr lang="en-US" altLang="zh-CN" sz="5335" dirty="0">
                <a:solidFill>
                  <a:srgbClr val="262626"/>
                </a:solidFill>
                <a:cs typeface="+mn-ea"/>
              </a:rPr>
              <a:t>3</a:t>
            </a:r>
            <a:endParaRPr lang="en-US" altLang="zh-CN" sz="5335" dirty="0">
              <a:solidFill>
                <a:srgbClr val="262626"/>
              </a:solidFill>
              <a:cs typeface="+mn-ea"/>
            </a:endParaRPr>
          </a:p>
        </p:txBody>
      </p:sp>
      <p:sp>
        <p:nvSpPr>
          <p:cNvPr id="24" name="Oval 5"/>
          <p:cNvSpPr>
            <a:spLocks noChangeArrowheads="1"/>
          </p:cNvSpPr>
          <p:nvPr/>
        </p:nvSpPr>
        <p:spPr bwMode="auto">
          <a:xfrm>
            <a:off x="2217868" y="4381472"/>
            <a:ext cx="1077264" cy="1073459"/>
          </a:xfrm>
          <a:prstGeom prst="ellipse">
            <a:avLst/>
          </a:prstGeom>
          <a:noFill/>
          <a:ln w="19050" algn="ctr">
            <a:solidFill>
              <a:srgbClr val="3F3F3F"/>
            </a:solidFill>
            <a:round/>
          </a:ln>
        </p:spPr>
        <p:txBody>
          <a:bodyPr wrap="none" anchor="ctr"/>
          <a:lstStyle/>
          <a:p>
            <a:pPr algn="ctr"/>
            <a:r>
              <a:rPr lang="en-US" altLang="zh-CN" sz="5335" dirty="0">
                <a:solidFill>
                  <a:srgbClr val="262626"/>
                </a:solidFill>
                <a:cs typeface="+mn-ea"/>
              </a:rPr>
              <a:t>1</a:t>
            </a:r>
            <a:endParaRPr lang="en-US" altLang="zh-CN" sz="5335" dirty="0">
              <a:solidFill>
                <a:srgbClr val="262626"/>
              </a:solidFill>
              <a:cs typeface="+mn-ea"/>
            </a:endParaRPr>
          </a:p>
        </p:txBody>
      </p:sp>
      <p:sp>
        <p:nvSpPr>
          <p:cNvPr id="29" name="Oval 10"/>
          <p:cNvSpPr>
            <a:spLocks noChangeArrowheads="1"/>
          </p:cNvSpPr>
          <p:nvPr/>
        </p:nvSpPr>
        <p:spPr bwMode="auto">
          <a:xfrm>
            <a:off x="3143970" y="2222799"/>
            <a:ext cx="1077265" cy="1073457"/>
          </a:xfrm>
          <a:prstGeom prst="ellipse">
            <a:avLst/>
          </a:prstGeom>
          <a:noFill/>
          <a:ln w="19050" algn="ctr">
            <a:solidFill>
              <a:srgbClr val="3F3F3F"/>
            </a:solidFill>
            <a:round/>
          </a:ln>
        </p:spPr>
        <p:txBody>
          <a:bodyPr wrap="none" anchor="ctr"/>
          <a:lstStyle/>
          <a:p>
            <a:pPr algn="ctr"/>
            <a:r>
              <a:rPr lang="en-US" altLang="zh-CN" sz="5335" dirty="0">
                <a:solidFill>
                  <a:srgbClr val="262626"/>
                </a:solidFill>
                <a:cs typeface="+mn-ea"/>
              </a:rPr>
              <a:t>2</a:t>
            </a:r>
            <a:endParaRPr lang="en-US" altLang="zh-CN" sz="5335" dirty="0">
              <a:solidFill>
                <a:srgbClr val="262626"/>
              </a:solidFill>
              <a:cs typeface="+mn-ea"/>
            </a:endParaRPr>
          </a:p>
        </p:txBody>
      </p:sp>
      <p:sp>
        <p:nvSpPr>
          <p:cNvPr id="38" name="Oval 44"/>
          <p:cNvSpPr>
            <a:spLocks noChangeArrowheads="1"/>
          </p:cNvSpPr>
          <p:nvPr/>
        </p:nvSpPr>
        <p:spPr bwMode="gray">
          <a:xfrm>
            <a:off x="5451096" y="2564245"/>
            <a:ext cx="1751032" cy="1730095"/>
          </a:xfrm>
          <a:prstGeom prst="ellipse">
            <a:avLst/>
          </a:prstGeom>
          <a:noFill/>
          <a:ln w="19050" algn="ctr">
            <a:solidFill>
              <a:srgbClr val="3F3F3F"/>
            </a:solidFill>
            <a:round/>
          </a:ln>
        </p:spPr>
        <p:txBody>
          <a:bodyPr wrap="none" anchor="ctr"/>
          <a:lstStyle/>
          <a:p>
            <a:pPr algn="ctr"/>
            <a:r>
              <a:rPr lang="en-US" altLang="zh-CN" sz="2400" b="1" dirty="0">
                <a:solidFill>
                  <a:srgbClr val="262626"/>
                </a:solidFill>
                <a:cs typeface="+mn-ea"/>
              </a:rPr>
              <a:t>DIY</a:t>
            </a:r>
            <a:r>
              <a:rPr lang="zh-CN" altLang="en-US" sz="2400" b="1" dirty="0">
                <a:solidFill>
                  <a:srgbClr val="262626"/>
                </a:solidFill>
                <a:cs typeface="+mn-ea"/>
              </a:rPr>
              <a:t>气象站</a:t>
            </a:r>
            <a:endParaRPr lang="zh-CN" altLang="en-US" sz="2400" b="1" dirty="0">
              <a:solidFill>
                <a:srgbClr val="262626"/>
              </a:solidFill>
              <a:cs typeface="+mn-ea"/>
            </a:endParaRPr>
          </a:p>
          <a:p>
            <a:pPr algn="ctr"/>
            <a:r>
              <a:rPr lang="zh-CN" altLang="en-US" sz="2400" b="1" dirty="0">
                <a:solidFill>
                  <a:srgbClr val="262626"/>
                </a:solidFill>
                <a:cs typeface="+mn-ea"/>
              </a:rPr>
              <a:t>的意义</a:t>
            </a:r>
            <a:endParaRPr lang="zh-CN" altLang="en-US" sz="2400" b="1" dirty="0">
              <a:solidFill>
                <a:srgbClr val="262626"/>
              </a:solidFill>
              <a:cs typeface="+mn-ea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568443" y="319365"/>
            <a:ext cx="1367516" cy="420370"/>
            <a:chOff x="568442" y="319364"/>
            <a:chExt cx="1367517" cy="420371"/>
          </a:xfrm>
        </p:grpSpPr>
        <p:sp>
          <p:nvSpPr>
            <p:cNvPr id="25" name="文本框 23"/>
            <p:cNvSpPr txBox="1"/>
            <p:nvPr/>
          </p:nvSpPr>
          <p:spPr>
            <a:xfrm>
              <a:off x="665958" y="319364"/>
              <a:ext cx="1270001" cy="4203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135" dirty="0">
                  <a:solidFill>
                    <a:schemeClr val="bg2"/>
                  </a:solidFill>
                  <a:latin typeface="+mn-ea"/>
                  <a:cs typeface="+mn-ea"/>
                </a:rPr>
                <a:t>选题意义</a:t>
              </a:r>
              <a:endParaRPr lang="zh-CN" altLang="en-US" sz="2135" dirty="0">
                <a:solidFill>
                  <a:schemeClr val="bg2"/>
                </a:solidFill>
                <a:latin typeface="+mn-ea"/>
                <a:cs typeface="+mn-ea"/>
              </a:endParaRPr>
            </a:p>
          </p:txBody>
        </p:sp>
        <p:sp>
          <p:nvSpPr>
            <p:cNvPr id="26" name="等腰三角形 25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prstClr val="white"/>
                </a:solidFill>
                <a:latin typeface="微软雅黑" panose="020B0503020204020204" pitchFamily="34" charset="-122"/>
                <a:cs typeface="+mn-ea"/>
              </a:endParaRPr>
            </a:p>
          </p:txBody>
        </p:sp>
      </p:grpSp>
      <p:sp>
        <p:nvSpPr>
          <p:cNvPr id="3" name="Oval 20"/>
          <p:cNvSpPr>
            <a:spLocks noChangeArrowheads="1"/>
          </p:cNvSpPr>
          <p:nvPr/>
        </p:nvSpPr>
        <p:spPr bwMode="auto">
          <a:xfrm>
            <a:off x="9054362" y="4171021"/>
            <a:ext cx="1077264" cy="1073459"/>
          </a:xfrm>
          <a:prstGeom prst="ellipse">
            <a:avLst/>
          </a:prstGeom>
          <a:noFill/>
          <a:ln w="19050" algn="ctr">
            <a:solidFill>
              <a:srgbClr val="3F3F3F"/>
            </a:solidFill>
            <a:round/>
          </a:ln>
        </p:spPr>
        <p:txBody>
          <a:bodyPr wrap="none" anchor="ctr"/>
          <a:p>
            <a:pPr algn="ctr"/>
            <a:r>
              <a:rPr lang="en-US" altLang="zh-CN" sz="5335" dirty="0">
                <a:solidFill>
                  <a:srgbClr val="262626"/>
                </a:solidFill>
                <a:cs typeface="+mn-ea"/>
              </a:rPr>
              <a:t>4</a:t>
            </a:r>
            <a:endParaRPr lang="en-US" altLang="zh-CN" sz="5335" dirty="0">
              <a:solidFill>
                <a:srgbClr val="262626"/>
              </a:solidFill>
              <a:cs typeface="+mn-ea"/>
            </a:endParaRPr>
          </a:p>
        </p:txBody>
      </p:sp>
      <p:sp>
        <p:nvSpPr>
          <p:cNvPr id="4" name="Line 35"/>
          <p:cNvSpPr>
            <a:spLocks noChangeShapeType="1"/>
          </p:cNvSpPr>
          <p:nvPr/>
        </p:nvSpPr>
        <p:spPr bwMode="auto">
          <a:xfrm rot="8178241" flipH="1" flipV="1">
            <a:off x="7708900" y="3258185"/>
            <a:ext cx="837565" cy="180530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tailEnd type="triangle" w="med" len="med"/>
          </a:ln>
        </p:spPr>
        <p:txBody>
          <a:bodyPr/>
          <a:p>
            <a:endParaRPr lang="zh-CN" altLang="en-US" sz="2400">
              <a:solidFill>
                <a:schemeClr val="bg1"/>
              </a:solidFill>
              <a:cs typeface="+mn-ea"/>
            </a:endParaRPr>
          </a:p>
        </p:txBody>
      </p:sp>
      <p:sp>
        <p:nvSpPr>
          <p:cNvPr id="8" name="Rectangle 61"/>
          <p:cNvSpPr>
            <a:spLocks noChangeArrowheads="1"/>
          </p:cNvSpPr>
          <p:nvPr/>
        </p:nvSpPr>
        <p:spPr bwMode="auto">
          <a:xfrm>
            <a:off x="9457690" y="3260725"/>
            <a:ext cx="2375535" cy="33718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p>
            <a:pPr algn="ctr">
              <a:spcBef>
                <a:spcPct val="20000"/>
              </a:spcBef>
              <a:buClr>
                <a:srgbClr val="E1B40C"/>
              </a:buClr>
              <a:buFont typeface="微软雅黑" panose="020B0503020204020204" pitchFamily="34" charset="-122"/>
              <a:buNone/>
            </a:pPr>
            <a:endParaRPr lang="zh-CN" altLang="en-US" sz="1600" dirty="0">
              <a:solidFill>
                <a:srgbClr val="262626"/>
              </a:solidFill>
              <a:latin typeface="微软雅黑" panose="020B0503020204020204" pitchFamily="34" charset="-122"/>
              <a:cs typeface="+mn-ea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935990" y="1053465"/>
            <a:ext cx="10490200" cy="4064000"/>
            <a:chOff x="1474" y="1659"/>
            <a:chExt cx="16520" cy="6400"/>
          </a:xfrm>
        </p:grpSpPr>
        <p:sp>
          <p:nvSpPr>
            <p:cNvPr id="32" name="Rectangle 58"/>
            <p:cNvSpPr>
              <a:spLocks noChangeArrowheads="1"/>
            </p:cNvSpPr>
            <p:nvPr/>
          </p:nvSpPr>
          <p:spPr bwMode="auto">
            <a:xfrm>
              <a:off x="13822" y="1659"/>
              <a:ext cx="1809" cy="62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E1B40C"/>
                </a:buClr>
                <a:buFont typeface="微软雅黑" panose="020B0503020204020204" pitchFamily="34" charset="-122"/>
                <a:buNone/>
              </a:pPr>
              <a:r>
                <a:rPr lang="zh-CN" altLang="en-US" b="1" dirty="0">
                  <a:solidFill>
                    <a:srgbClr val="262626"/>
                  </a:solidFill>
                  <a:latin typeface="微软雅黑" panose="020B0503020204020204" pitchFamily="34" charset="-122"/>
                  <a:cs typeface="+mn-ea"/>
                </a:rPr>
                <a:t>智能</a:t>
              </a:r>
              <a:r>
                <a:rPr lang="zh-CN" altLang="en-US" sz="2000" b="1" dirty="0">
                  <a:solidFill>
                    <a:srgbClr val="262626"/>
                  </a:solidFill>
                  <a:latin typeface="微软雅黑" panose="020B0503020204020204" pitchFamily="34" charset="-122"/>
                  <a:cs typeface="+mn-ea"/>
                </a:rPr>
                <a:t>家居</a:t>
              </a:r>
              <a:endParaRPr lang="zh-CN" altLang="en-US" b="1" dirty="0">
                <a:solidFill>
                  <a:srgbClr val="262626"/>
                </a:solidFill>
                <a:latin typeface="微软雅黑" panose="020B0503020204020204" pitchFamily="34" charset="-122"/>
                <a:cs typeface="+mn-ea"/>
              </a:endParaRPr>
            </a:p>
          </p:txBody>
        </p:sp>
        <p:sp>
          <p:nvSpPr>
            <p:cNvPr id="34" name="Rectangle 64"/>
            <p:cNvSpPr>
              <a:spLocks noChangeArrowheads="1"/>
            </p:cNvSpPr>
            <p:nvPr/>
          </p:nvSpPr>
          <p:spPr bwMode="auto">
            <a:xfrm>
              <a:off x="1474" y="7431"/>
              <a:ext cx="2019" cy="62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E1B40C"/>
                </a:buClr>
                <a:buFont typeface="微软雅黑" panose="020B0503020204020204" pitchFamily="34" charset="-122"/>
                <a:buNone/>
              </a:pPr>
              <a:r>
                <a:rPr lang="zh-CN" altLang="en-US" sz="2000" b="1" dirty="0">
                  <a:solidFill>
                    <a:srgbClr val="262626"/>
                  </a:solidFill>
                  <a:latin typeface="微软雅黑" panose="020B0503020204020204" pitchFamily="34" charset="-122"/>
                  <a:cs typeface="+mn-ea"/>
                </a:rPr>
                <a:t>生活出行</a:t>
              </a:r>
              <a:endParaRPr lang="zh-CN" altLang="en-US" sz="2000" b="1" dirty="0">
                <a:solidFill>
                  <a:srgbClr val="262626"/>
                </a:solidFill>
                <a:latin typeface="微软雅黑" panose="020B0503020204020204" pitchFamily="34" charset="-122"/>
                <a:cs typeface="+mn-ea"/>
              </a:endParaRPr>
            </a:p>
          </p:txBody>
        </p:sp>
        <p:sp>
          <p:nvSpPr>
            <p:cNvPr id="36" name="Rectangle 70"/>
            <p:cNvSpPr>
              <a:spLocks noChangeArrowheads="1"/>
            </p:cNvSpPr>
            <p:nvPr/>
          </p:nvSpPr>
          <p:spPr bwMode="auto">
            <a:xfrm>
              <a:off x="4846" y="2741"/>
              <a:ext cx="1906" cy="62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E1B40C"/>
                </a:buClr>
                <a:buFont typeface="微软雅黑" panose="020B0503020204020204" pitchFamily="34" charset="-122"/>
                <a:buNone/>
              </a:pPr>
              <a:r>
                <a:rPr lang="zh-CN" altLang="en-US" sz="2000" b="1">
                  <a:solidFill>
                    <a:srgbClr val="262626"/>
                  </a:solidFill>
                  <a:latin typeface="微软雅黑" panose="020B0503020204020204" pitchFamily="34" charset="-122"/>
                  <a:cs typeface="+mn-ea"/>
                </a:rPr>
                <a:t>天气</a:t>
              </a:r>
              <a:r>
                <a:rPr lang="zh-CN" altLang="en-US" b="1">
                  <a:solidFill>
                    <a:srgbClr val="262626"/>
                  </a:solidFill>
                  <a:latin typeface="微软雅黑" panose="020B0503020204020204" pitchFamily="34" charset="-122"/>
                  <a:cs typeface="+mn-ea"/>
                </a:rPr>
                <a:t>预报</a:t>
              </a:r>
              <a:endParaRPr lang="zh-CN" altLang="en-US" b="1">
                <a:solidFill>
                  <a:srgbClr val="262626"/>
                </a:solidFill>
                <a:latin typeface="微软雅黑" panose="020B0503020204020204" pitchFamily="34" charset="-122"/>
                <a:cs typeface="+mn-ea"/>
              </a:endParaRPr>
            </a:p>
          </p:txBody>
        </p:sp>
        <p:sp>
          <p:nvSpPr>
            <p:cNvPr id="20" name="Rectangle 58"/>
            <p:cNvSpPr>
              <a:spLocks noChangeArrowheads="1"/>
            </p:cNvSpPr>
            <p:nvPr/>
          </p:nvSpPr>
          <p:spPr bwMode="auto">
            <a:xfrm>
              <a:off x="16186" y="7334"/>
              <a:ext cx="1809" cy="58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p>
              <a:pPr algn="ctr">
                <a:spcBef>
                  <a:spcPct val="20000"/>
                </a:spcBef>
                <a:buClr>
                  <a:srgbClr val="E1B40C"/>
                </a:buClr>
                <a:buFont typeface="微软雅黑" panose="020B0503020204020204" pitchFamily="34" charset="-122"/>
                <a:buNone/>
              </a:pPr>
              <a:r>
                <a:rPr lang="zh-CN" altLang="en-US" b="1" dirty="0">
                  <a:solidFill>
                    <a:srgbClr val="262626"/>
                  </a:solidFill>
                  <a:latin typeface="微软雅黑" panose="020B0503020204020204" pitchFamily="34" charset="-122"/>
                  <a:cs typeface="+mn-ea"/>
                </a:rPr>
                <a:t>环境评估</a:t>
              </a:r>
              <a:endParaRPr lang="zh-CN" altLang="en-US" b="1" dirty="0">
                <a:solidFill>
                  <a:srgbClr val="262626"/>
                </a:solidFill>
                <a:latin typeface="微软雅黑" panose="020B0503020204020204" pitchFamily="34" charset="-122"/>
                <a:cs typeface="+mn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randomBar dir="vert"/>
      </p:transition>
    </mc:Choice>
    <mc:Fallback>
      <p:transition spd="slow">
        <p:randomBar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ldLvl="0" animBg="1"/>
      <p:bldP spid="24" grpId="0" bldLvl="0" animBg="1"/>
      <p:bldP spid="29" grpId="0" bldLvl="0" animBg="1"/>
      <p:bldP spid="38" grpId="0" bldLvl="0" animBg="1"/>
      <p:bldP spid="3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297970" y="2309873"/>
            <a:ext cx="1976559" cy="1362188"/>
          </a:xfrm>
          <a:prstGeom prst="rect">
            <a:avLst/>
          </a:prstGeom>
          <a:noFill/>
          <a:ln w="25400">
            <a:noFill/>
          </a:ln>
          <a:effectLst>
            <a:outerShdw blurRad="393700" dist="63500" dir="8100000" sx="112000" sy="112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600" dirty="0">
                <a:solidFill>
                  <a:schemeClr val="tx1">
                    <a:lumMod val="75000"/>
                    <a:lumOff val="25000"/>
                  </a:schemeClr>
                </a:solidFill>
                <a:latin typeface="Broadway" panose="04040905080B02020502" pitchFamily="82" charset="0"/>
              </a:rPr>
              <a:t>02</a:t>
            </a:r>
            <a:endParaRPr lang="zh-CN" altLang="en-US" sz="9600" dirty="0">
              <a:solidFill>
                <a:schemeClr val="tx1">
                  <a:lumMod val="75000"/>
                  <a:lumOff val="25000"/>
                </a:schemeClr>
              </a:solidFill>
              <a:latin typeface="Broadway" panose="04040905080B02020502" pitchFamily="82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526631" y="3418018"/>
            <a:ext cx="14920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zh-CN" sz="4400" spc="3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PART</a:t>
            </a:r>
            <a:endParaRPr lang="zh-CN" altLang="en-US" sz="4400" spc="3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8" name="AutoShape 3"/>
          <p:cNvSpPr>
            <a:spLocks noChangeAspect="1" noChangeArrowheads="1" noTextEdit="1"/>
          </p:cNvSpPr>
          <p:nvPr/>
        </p:nvSpPr>
        <p:spPr bwMode="auto">
          <a:xfrm>
            <a:off x="1162050" y="720725"/>
            <a:ext cx="6248400" cy="527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2668588" y="1189513"/>
            <a:ext cx="3238500" cy="1309688"/>
            <a:chOff x="4478338" y="1241901"/>
            <a:chExt cx="3238500" cy="1309688"/>
          </a:xfrm>
        </p:grpSpPr>
        <p:sp>
          <p:nvSpPr>
            <p:cNvPr id="10" name="Freeform 5"/>
            <p:cNvSpPr/>
            <p:nvPr/>
          </p:nvSpPr>
          <p:spPr bwMode="auto">
            <a:xfrm>
              <a:off x="4478338" y="1241901"/>
              <a:ext cx="3238500" cy="1309688"/>
            </a:xfrm>
            <a:custGeom>
              <a:avLst/>
              <a:gdLst>
                <a:gd name="T0" fmla="*/ 13 w 2040"/>
                <a:gd name="T1" fmla="*/ 825 h 825"/>
                <a:gd name="T2" fmla="*/ 13 w 2040"/>
                <a:gd name="T3" fmla="*/ 603 h 825"/>
                <a:gd name="T4" fmla="*/ 1020 w 2040"/>
                <a:gd name="T5" fmla="*/ 22 h 825"/>
                <a:gd name="T6" fmla="*/ 2026 w 2040"/>
                <a:gd name="T7" fmla="*/ 603 h 825"/>
                <a:gd name="T8" fmla="*/ 2026 w 2040"/>
                <a:gd name="T9" fmla="*/ 825 h 825"/>
                <a:gd name="T10" fmla="*/ 2040 w 2040"/>
                <a:gd name="T11" fmla="*/ 825 h 825"/>
                <a:gd name="T12" fmla="*/ 2040 w 2040"/>
                <a:gd name="T13" fmla="*/ 591 h 825"/>
                <a:gd name="T14" fmla="*/ 1020 w 2040"/>
                <a:gd name="T15" fmla="*/ 0 h 825"/>
                <a:gd name="T16" fmla="*/ 0 w 2040"/>
                <a:gd name="T17" fmla="*/ 591 h 825"/>
                <a:gd name="T18" fmla="*/ 0 w 2040"/>
                <a:gd name="T19" fmla="*/ 825 h 825"/>
                <a:gd name="T20" fmla="*/ 13 w 2040"/>
                <a:gd name="T21" fmla="*/ 825 h 8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40" h="825">
                  <a:moveTo>
                    <a:pt x="13" y="825"/>
                  </a:moveTo>
                  <a:lnTo>
                    <a:pt x="13" y="603"/>
                  </a:lnTo>
                  <a:lnTo>
                    <a:pt x="1020" y="22"/>
                  </a:lnTo>
                  <a:lnTo>
                    <a:pt x="2026" y="603"/>
                  </a:lnTo>
                  <a:lnTo>
                    <a:pt x="2026" y="825"/>
                  </a:lnTo>
                  <a:lnTo>
                    <a:pt x="2040" y="825"/>
                  </a:lnTo>
                  <a:lnTo>
                    <a:pt x="2040" y="591"/>
                  </a:lnTo>
                  <a:lnTo>
                    <a:pt x="1020" y="0"/>
                  </a:lnTo>
                  <a:lnTo>
                    <a:pt x="0" y="591"/>
                  </a:lnTo>
                  <a:lnTo>
                    <a:pt x="0" y="825"/>
                  </a:lnTo>
                  <a:lnTo>
                    <a:pt x="13" y="825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9"/>
            <p:cNvSpPr/>
            <p:nvPr/>
          </p:nvSpPr>
          <p:spPr bwMode="auto">
            <a:xfrm>
              <a:off x="4592638" y="1386364"/>
              <a:ext cx="3008313" cy="1165225"/>
            </a:xfrm>
            <a:custGeom>
              <a:avLst/>
              <a:gdLst>
                <a:gd name="T0" fmla="*/ 66 w 1895"/>
                <a:gd name="T1" fmla="*/ 734 h 734"/>
                <a:gd name="T2" fmla="*/ 66 w 1895"/>
                <a:gd name="T3" fmla="*/ 587 h 734"/>
                <a:gd name="T4" fmla="*/ 944 w 1895"/>
                <a:gd name="T5" fmla="*/ 81 h 734"/>
                <a:gd name="T6" fmla="*/ 1822 w 1895"/>
                <a:gd name="T7" fmla="*/ 587 h 734"/>
                <a:gd name="T8" fmla="*/ 1822 w 1895"/>
                <a:gd name="T9" fmla="*/ 734 h 734"/>
                <a:gd name="T10" fmla="*/ 1895 w 1895"/>
                <a:gd name="T11" fmla="*/ 734 h 734"/>
                <a:gd name="T12" fmla="*/ 1895 w 1895"/>
                <a:gd name="T13" fmla="*/ 546 h 734"/>
                <a:gd name="T14" fmla="*/ 948 w 1895"/>
                <a:gd name="T15" fmla="*/ 0 h 734"/>
                <a:gd name="T16" fmla="*/ 0 w 1895"/>
                <a:gd name="T17" fmla="*/ 546 h 734"/>
                <a:gd name="T18" fmla="*/ 0 w 1895"/>
                <a:gd name="T19" fmla="*/ 734 h 734"/>
                <a:gd name="T20" fmla="*/ 66 w 1895"/>
                <a:gd name="T21" fmla="*/ 734 h 7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95" h="734">
                  <a:moveTo>
                    <a:pt x="66" y="734"/>
                  </a:moveTo>
                  <a:lnTo>
                    <a:pt x="66" y="587"/>
                  </a:lnTo>
                  <a:lnTo>
                    <a:pt x="944" y="81"/>
                  </a:lnTo>
                  <a:lnTo>
                    <a:pt x="1822" y="587"/>
                  </a:lnTo>
                  <a:lnTo>
                    <a:pt x="1822" y="734"/>
                  </a:lnTo>
                  <a:lnTo>
                    <a:pt x="1895" y="734"/>
                  </a:lnTo>
                  <a:lnTo>
                    <a:pt x="1895" y="546"/>
                  </a:lnTo>
                  <a:lnTo>
                    <a:pt x="948" y="0"/>
                  </a:lnTo>
                  <a:lnTo>
                    <a:pt x="0" y="546"/>
                  </a:lnTo>
                  <a:lnTo>
                    <a:pt x="0" y="734"/>
                  </a:lnTo>
                  <a:lnTo>
                    <a:pt x="66" y="73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2" name="Line 13"/>
          <p:cNvSpPr>
            <a:spLocks noChangeShapeType="1"/>
          </p:cNvSpPr>
          <p:nvPr/>
        </p:nvSpPr>
        <p:spPr bwMode="auto">
          <a:xfrm flipH="1" flipV="1">
            <a:off x="1457325" y="914876"/>
            <a:ext cx="1223963" cy="1223963"/>
          </a:xfrm>
          <a:prstGeom prst="line">
            <a:avLst/>
          </a:prstGeom>
          <a:noFill/>
          <a:ln w="20638" cap="flat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" name="Line 14"/>
          <p:cNvSpPr>
            <a:spLocks noChangeShapeType="1"/>
          </p:cNvSpPr>
          <p:nvPr/>
        </p:nvSpPr>
        <p:spPr bwMode="auto">
          <a:xfrm flipH="1" flipV="1">
            <a:off x="1166813" y="438626"/>
            <a:ext cx="869950" cy="868363"/>
          </a:xfrm>
          <a:prstGeom prst="line">
            <a:avLst/>
          </a:prstGeom>
          <a:noFill/>
          <a:ln w="20638" cap="flat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14" name="组合 13"/>
          <p:cNvGrpSpPr/>
          <p:nvPr/>
        </p:nvGrpSpPr>
        <p:grpSpPr>
          <a:xfrm>
            <a:off x="2668588" y="3924300"/>
            <a:ext cx="3238500" cy="1312863"/>
            <a:chOff x="4478338" y="3976688"/>
            <a:chExt cx="3238500" cy="1312863"/>
          </a:xfrm>
        </p:grpSpPr>
        <p:sp>
          <p:nvSpPr>
            <p:cNvPr id="15" name="Freeform 6"/>
            <p:cNvSpPr/>
            <p:nvPr/>
          </p:nvSpPr>
          <p:spPr bwMode="auto">
            <a:xfrm>
              <a:off x="4478338" y="3976688"/>
              <a:ext cx="3238500" cy="1312863"/>
            </a:xfrm>
            <a:custGeom>
              <a:avLst/>
              <a:gdLst>
                <a:gd name="T0" fmla="*/ 1020 w 2040"/>
                <a:gd name="T1" fmla="*/ 807 h 827"/>
                <a:gd name="T2" fmla="*/ 13 w 2040"/>
                <a:gd name="T3" fmla="*/ 226 h 827"/>
                <a:gd name="T4" fmla="*/ 13 w 2040"/>
                <a:gd name="T5" fmla="*/ 0 h 827"/>
                <a:gd name="T6" fmla="*/ 0 w 2040"/>
                <a:gd name="T7" fmla="*/ 0 h 827"/>
                <a:gd name="T8" fmla="*/ 0 w 2040"/>
                <a:gd name="T9" fmla="*/ 236 h 827"/>
                <a:gd name="T10" fmla="*/ 1020 w 2040"/>
                <a:gd name="T11" fmla="*/ 827 h 827"/>
                <a:gd name="T12" fmla="*/ 2040 w 2040"/>
                <a:gd name="T13" fmla="*/ 236 h 827"/>
                <a:gd name="T14" fmla="*/ 2040 w 2040"/>
                <a:gd name="T15" fmla="*/ 0 h 827"/>
                <a:gd name="T16" fmla="*/ 2026 w 2040"/>
                <a:gd name="T17" fmla="*/ 0 h 827"/>
                <a:gd name="T18" fmla="*/ 2026 w 2040"/>
                <a:gd name="T19" fmla="*/ 225 h 827"/>
                <a:gd name="T20" fmla="*/ 1020 w 2040"/>
                <a:gd name="T21" fmla="*/ 807 h 8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40" h="827">
                  <a:moveTo>
                    <a:pt x="1020" y="807"/>
                  </a:moveTo>
                  <a:lnTo>
                    <a:pt x="13" y="226"/>
                  </a:lnTo>
                  <a:lnTo>
                    <a:pt x="13" y="0"/>
                  </a:lnTo>
                  <a:lnTo>
                    <a:pt x="0" y="0"/>
                  </a:lnTo>
                  <a:lnTo>
                    <a:pt x="0" y="236"/>
                  </a:lnTo>
                  <a:lnTo>
                    <a:pt x="1020" y="827"/>
                  </a:lnTo>
                  <a:lnTo>
                    <a:pt x="2040" y="236"/>
                  </a:lnTo>
                  <a:lnTo>
                    <a:pt x="2040" y="0"/>
                  </a:lnTo>
                  <a:lnTo>
                    <a:pt x="2026" y="0"/>
                  </a:lnTo>
                  <a:lnTo>
                    <a:pt x="2026" y="225"/>
                  </a:lnTo>
                  <a:lnTo>
                    <a:pt x="1020" y="807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7"/>
            <p:cNvSpPr/>
            <p:nvPr/>
          </p:nvSpPr>
          <p:spPr bwMode="auto">
            <a:xfrm>
              <a:off x="4478338" y="3976688"/>
              <a:ext cx="3238500" cy="1312863"/>
            </a:xfrm>
            <a:custGeom>
              <a:avLst/>
              <a:gdLst>
                <a:gd name="T0" fmla="*/ 1020 w 2040"/>
                <a:gd name="T1" fmla="*/ 807 h 827"/>
                <a:gd name="T2" fmla="*/ 13 w 2040"/>
                <a:gd name="T3" fmla="*/ 226 h 827"/>
                <a:gd name="T4" fmla="*/ 13 w 2040"/>
                <a:gd name="T5" fmla="*/ 0 h 827"/>
                <a:gd name="T6" fmla="*/ 0 w 2040"/>
                <a:gd name="T7" fmla="*/ 0 h 827"/>
                <a:gd name="T8" fmla="*/ 0 w 2040"/>
                <a:gd name="T9" fmla="*/ 236 h 827"/>
                <a:gd name="T10" fmla="*/ 1020 w 2040"/>
                <a:gd name="T11" fmla="*/ 827 h 827"/>
                <a:gd name="T12" fmla="*/ 2040 w 2040"/>
                <a:gd name="T13" fmla="*/ 236 h 827"/>
                <a:gd name="T14" fmla="*/ 2040 w 2040"/>
                <a:gd name="T15" fmla="*/ 0 h 827"/>
                <a:gd name="T16" fmla="*/ 2026 w 2040"/>
                <a:gd name="T17" fmla="*/ 0 h 827"/>
                <a:gd name="T18" fmla="*/ 2026 w 2040"/>
                <a:gd name="T19" fmla="*/ 225 h 8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40" h="827">
                  <a:moveTo>
                    <a:pt x="1020" y="807"/>
                  </a:moveTo>
                  <a:lnTo>
                    <a:pt x="13" y="226"/>
                  </a:lnTo>
                  <a:lnTo>
                    <a:pt x="13" y="0"/>
                  </a:lnTo>
                  <a:lnTo>
                    <a:pt x="0" y="0"/>
                  </a:lnTo>
                  <a:lnTo>
                    <a:pt x="0" y="236"/>
                  </a:lnTo>
                  <a:lnTo>
                    <a:pt x="1020" y="827"/>
                  </a:lnTo>
                  <a:lnTo>
                    <a:pt x="2040" y="236"/>
                  </a:lnTo>
                  <a:lnTo>
                    <a:pt x="2040" y="0"/>
                  </a:lnTo>
                  <a:lnTo>
                    <a:pt x="2026" y="0"/>
                  </a:lnTo>
                  <a:lnTo>
                    <a:pt x="2026" y="22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8"/>
            <p:cNvSpPr/>
            <p:nvPr/>
          </p:nvSpPr>
          <p:spPr bwMode="auto">
            <a:xfrm>
              <a:off x="4592638" y="3976688"/>
              <a:ext cx="3008313" cy="1171575"/>
            </a:xfrm>
            <a:custGeom>
              <a:avLst/>
              <a:gdLst>
                <a:gd name="T0" fmla="*/ 1822 w 1895"/>
                <a:gd name="T1" fmla="*/ 0 h 738"/>
                <a:gd name="T2" fmla="*/ 1822 w 1895"/>
                <a:gd name="T3" fmla="*/ 150 h 738"/>
                <a:gd name="T4" fmla="*/ 944 w 1895"/>
                <a:gd name="T5" fmla="*/ 655 h 738"/>
                <a:gd name="T6" fmla="*/ 66 w 1895"/>
                <a:gd name="T7" fmla="*/ 150 h 738"/>
                <a:gd name="T8" fmla="*/ 66 w 1895"/>
                <a:gd name="T9" fmla="*/ 0 h 738"/>
                <a:gd name="T10" fmla="*/ 0 w 1895"/>
                <a:gd name="T11" fmla="*/ 0 h 738"/>
                <a:gd name="T12" fmla="*/ 0 w 1895"/>
                <a:gd name="T13" fmla="*/ 192 h 738"/>
                <a:gd name="T14" fmla="*/ 948 w 1895"/>
                <a:gd name="T15" fmla="*/ 738 h 738"/>
                <a:gd name="T16" fmla="*/ 1895 w 1895"/>
                <a:gd name="T17" fmla="*/ 192 h 738"/>
                <a:gd name="T18" fmla="*/ 1895 w 1895"/>
                <a:gd name="T19" fmla="*/ 0 h 738"/>
                <a:gd name="T20" fmla="*/ 1822 w 1895"/>
                <a:gd name="T21" fmla="*/ 0 h 7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95" h="738">
                  <a:moveTo>
                    <a:pt x="1822" y="0"/>
                  </a:moveTo>
                  <a:lnTo>
                    <a:pt x="1822" y="150"/>
                  </a:lnTo>
                  <a:lnTo>
                    <a:pt x="944" y="655"/>
                  </a:lnTo>
                  <a:lnTo>
                    <a:pt x="66" y="150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948" y="738"/>
                  </a:lnTo>
                  <a:lnTo>
                    <a:pt x="1895" y="192"/>
                  </a:lnTo>
                  <a:lnTo>
                    <a:pt x="1895" y="0"/>
                  </a:lnTo>
                  <a:lnTo>
                    <a:pt x="1822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8" name="Line 15"/>
          <p:cNvSpPr>
            <a:spLocks noChangeShapeType="1"/>
          </p:cNvSpPr>
          <p:nvPr/>
        </p:nvSpPr>
        <p:spPr bwMode="auto">
          <a:xfrm>
            <a:off x="5892800" y="4283075"/>
            <a:ext cx="1227138" cy="1223963"/>
          </a:xfrm>
          <a:prstGeom prst="line">
            <a:avLst/>
          </a:prstGeom>
          <a:noFill/>
          <a:ln w="20638" cap="flat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" name="Line 16"/>
          <p:cNvSpPr>
            <a:spLocks noChangeShapeType="1"/>
          </p:cNvSpPr>
          <p:nvPr/>
        </p:nvSpPr>
        <p:spPr bwMode="auto">
          <a:xfrm>
            <a:off x="6537325" y="5116513"/>
            <a:ext cx="868363" cy="866775"/>
          </a:xfrm>
          <a:prstGeom prst="line">
            <a:avLst/>
          </a:prstGeom>
          <a:noFill/>
          <a:ln w="20638" cap="flat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4587559" y="2591874"/>
            <a:ext cx="7937513" cy="9220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>
                <a:solidFill>
                  <a:schemeClr val="tx1">
                    <a:lumMod val="75000"/>
                    <a:lumOff val="25000"/>
                  </a:schemeClr>
                </a:solidFill>
                <a:latin typeface="汉仪丫丫体简" panose="02010604000101010101" pitchFamily="2" charset="-122"/>
                <a:ea typeface="汉仪丫丫体简" panose="02010604000101010101" pitchFamily="2" charset="-122"/>
              </a:rPr>
              <a:t>研究现状</a:t>
            </a:r>
            <a:r>
              <a:rPr lang="zh-CN" altLang="en-US" sz="5400">
                <a:solidFill>
                  <a:schemeClr val="tx1">
                    <a:lumMod val="75000"/>
                    <a:lumOff val="25000"/>
                  </a:schemeClr>
                </a:solidFill>
                <a:latin typeface="汉仪丫丫体简" panose="02010604000101010101" pitchFamily="2" charset="-122"/>
                <a:ea typeface="汉仪丫丫体简" panose="02010604000101010101" pitchFamily="2" charset="-122"/>
              </a:rPr>
              <a:t>与内容</a:t>
            </a:r>
            <a:endParaRPr lang="zh-CN" altLang="en-US" sz="5400" dirty="0">
              <a:solidFill>
                <a:schemeClr val="tx1">
                  <a:lumMod val="75000"/>
                  <a:lumOff val="25000"/>
                </a:schemeClr>
              </a:solidFill>
              <a:latin typeface="汉仪丫丫体简" panose="02010604000101010101" pitchFamily="2" charset="-122"/>
              <a:ea typeface="汉仪丫丫体简" panose="0201060400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randomBar dir="vert"/>
      </p:transition>
    </mc:Choice>
    <mc:Fallback>
      <p:transition spd="slow">
        <p:randomBar dir="vert"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4" presetClass="entr" presetSubtype="10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7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" presetClass="entr" presetSubtype="4" fill="hold" grpId="0" nodeType="withEffect" p14:presetBounceEnd="75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5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5000">
                                          <p:cBhvr additive="base">
                                            <p:cTn id="10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5000">
                                          <p:cBhvr additive="base">
                                            <p:cTn id="11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13" presetID="2" presetClass="entr" presetSubtype="4" fill="hold" nodeType="afterEffect" p14:presetBounceEnd="4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2000">
                                          <p:cBhvr additive="base">
                                            <p:cTn id="15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2000">
                                          <p:cBhvr additive="base">
                                            <p:cTn id="16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nodeType="withEffect" p14:presetBounceEnd="4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2000">
                                          <p:cBhvr additive="base">
                                            <p:cTn id="19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2000">
                                          <p:cBhvr additive="base">
                                            <p:cTn id="20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1750"/>
                                </p:stCondLst>
                                <p:childTnLst>
                                  <p:par>
                                    <p:cTn id="22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4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7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2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0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2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3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4" presetID="2" presetClass="entr" presetSubtype="1" accel="38000" fill="hold" grpId="0" nodeType="withEffect" p14:presetBounceEnd="4400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36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37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/>
          <p:bldP spid="7" grpId="0"/>
          <p:bldP spid="12" grpId="0" animBg="1"/>
          <p:bldP spid="13" grpId="0" animBg="1"/>
          <p:bldP spid="18" grpId="0" animBg="1"/>
          <p:bldP spid="19" grpId="0" animBg="1"/>
          <p:bldP spid="22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4" presetClass="entr" presetSubtype="10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7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5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13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1750"/>
                                </p:stCondLst>
                                <p:childTnLst>
                                  <p:par>
                                    <p:cTn id="22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4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7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2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0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2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3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4" presetID="2" presetClass="entr" presetSubtype="1" accel="3800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/>
          <p:bldP spid="7" grpId="0"/>
          <p:bldP spid="12" grpId="0" animBg="1"/>
          <p:bldP spid="13" grpId="0" animBg="1"/>
          <p:bldP spid="18" grpId="0" animBg="1"/>
          <p:bldP spid="19" grpId="0" animBg="1"/>
          <p:bldP spid="22" grpId="0"/>
        </p:bldLst>
      </p:timing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 3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1005327" y="1942848"/>
            <a:ext cx="2627563" cy="2640799"/>
            <a:chOff x="753995" y="1457136"/>
            <a:chExt cx="1970672" cy="1980599"/>
          </a:xfrm>
          <a:noFill/>
        </p:grpSpPr>
        <p:sp>
          <p:nvSpPr>
            <p:cNvPr id="3" name="Freeform 6"/>
            <p:cNvSpPr>
              <a:spLocks noChangeArrowheads="1"/>
            </p:cNvSpPr>
            <p:nvPr/>
          </p:nvSpPr>
          <p:spPr bwMode="auto">
            <a:xfrm>
              <a:off x="753995" y="1457136"/>
              <a:ext cx="1970672" cy="1980599"/>
            </a:xfrm>
            <a:custGeom>
              <a:avLst/>
              <a:gdLst>
                <a:gd name="T0" fmla="*/ 104 w 1588"/>
                <a:gd name="T1" fmla="*/ 1596 h 1596"/>
                <a:gd name="T2" fmla="*/ 1470 w 1588"/>
                <a:gd name="T3" fmla="*/ 1596 h 1596"/>
                <a:gd name="T4" fmla="*/ 1470 w 1588"/>
                <a:gd name="T5" fmla="*/ 1596 h 1596"/>
                <a:gd name="T6" fmla="*/ 1488 w 1588"/>
                <a:gd name="T7" fmla="*/ 1596 h 1596"/>
                <a:gd name="T8" fmla="*/ 1506 w 1588"/>
                <a:gd name="T9" fmla="*/ 1594 h 1596"/>
                <a:gd name="T10" fmla="*/ 1520 w 1588"/>
                <a:gd name="T11" fmla="*/ 1590 h 1596"/>
                <a:gd name="T12" fmla="*/ 1534 w 1588"/>
                <a:gd name="T13" fmla="*/ 1584 h 1596"/>
                <a:gd name="T14" fmla="*/ 1548 w 1588"/>
                <a:gd name="T15" fmla="*/ 1578 h 1596"/>
                <a:gd name="T16" fmla="*/ 1558 w 1588"/>
                <a:gd name="T17" fmla="*/ 1570 h 1596"/>
                <a:gd name="T18" fmla="*/ 1566 w 1588"/>
                <a:gd name="T19" fmla="*/ 1562 h 1596"/>
                <a:gd name="T20" fmla="*/ 1574 w 1588"/>
                <a:gd name="T21" fmla="*/ 1552 h 1596"/>
                <a:gd name="T22" fmla="*/ 1580 w 1588"/>
                <a:gd name="T23" fmla="*/ 1540 h 1596"/>
                <a:gd name="T24" fmla="*/ 1584 w 1588"/>
                <a:gd name="T25" fmla="*/ 1528 h 1596"/>
                <a:gd name="T26" fmla="*/ 1586 w 1588"/>
                <a:gd name="T27" fmla="*/ 1516 h 1596"/>
                <a:gd name="T28" fmla="*/ 1588 w 1588"/>
                <a:gd name="T29" fmla="*/ 1504 h 1596"/>
                <a:gd name="T30" fmla="*/ 1586 w 1588"/>
                <a:gd name="T31" fmla="*/ 1490 h 1596"/>
                <a:gd name="T32" fmla="*/ 1584 w 1588"/>
                <a:gd name="T33" fmla="*/ 1476 h 1596"/>
                <a:gd name="T34" fmla="*/ 1578 w 1588"/>
                <a:gd name="T35" fmla="*/ 1462 h 1596"/>
                <a:gd name="T36" fmla="*/ 1572 w 1588"/>
                <a:gd name="T37" fmla="*/ 1446 h 1596"/>
                <a:gd name="T38" fmla="*/ 862 w 1588"/>
                <a:gd name="T39" fmla="*/ 58 h 1596"/>
                <a:gd name="T40" fmla="*/ 862 w 1588"/>
                <a:gd name="T41" fmla="*/ 58 h 1596"/>
                <a:gd name="T42" fmla="*/ 854 w 1588"/>
                <a:gd name="T43" fmla="*/ 44 h 1596"/>
                <a:gd name="T44" fmla="*/ 846 w 1588"/>
                <a:gd name="T45" fmla="*/ 32 h 1596"/>
                <a:gd name="T46" fmla="*/ 836 w 1588"/>
                <a:gd name="T47" fmla="*/ 22 h 1596"/>
                <a:gd name="T48" fmla="*/ 828 w 1588"/>
                <a:gd name="T49" fmla="*/ 14 h 1596"/>
                <a:gd name="T50" fmla="*/ 818 w 1588"/>
                <a:gd name="T51" fmla="*/ 8 h 1596"/>
                <a:gd name="T52" fmla="*/ 808 w 1588"/>
                <a:gd name="T53" fmla="*/ 4 h 1596"/>
                <a:gd name="T54" fmla="*/ 798 w 1588"/>
                <a:gd name="T55" fmla="*/ 0 h 1596"/>
                <a:gd name="T56" fmla="*/ 788 w 1588"/>
                <a:gd name="T57" fmla="*/ 0 h 1596"/>
                <a:gd name="T58" fmla="*/ 778 w 1588"/>
                <a:gd name="T59" fmla="*/ 0 h 1596"/>
                <a:gd name="T60" fmla="*/ 768 w 1588"/>
                <a:gd name="T61" fmla="*/ 4 h 1596"/>
                <a:gd name="T62" fmla="*/ 758 w 1588"/>
                <a:gd name="T63" fmla="*/ 8 h 1596"/>
                <a:gd name="T64" fmla="*/ 748 w 1588"/>
                <a:gd name="T65" fmla="*/ 14 h 1596"/>
                <a:gd name="T66" fmla="*/ 738 w 1588"/>
                <a:gd name="T67" fmla="*/ 22 h 1596"/>
                <a:gd name="T68" fmla="*/ 730 w 1588"/>
                <a:gd name="T69" fmla="*/ 32 h 1596"/>
                <a:gd name="T70" fmla="*/ 722 w 1588"/>
                <a:gd name="T71" fmla="*/ 44 h 1596"/>
                <a:gd name="T72" fmla="*/ 714 w 1588"/>
                <a:gd name="T73" fmla="*/ 58 h 1596"/>
                <a:gd name="T74" fmla="*/ 14 w 1588"/>
                <a:gd name="T75" fmla="*/ 1456 h 1596"/>
                <a:gd name="T76" fmla="*/ 14 w 1588"/>
                <a:gd name="T77" fmla="*/ 1456 h 1596"/>
                <a:gd name="T78" fmla="*/ 8 w 1588"/>
                <a:gd name="T79" fmla="*/ 1472 h 1596"/>
                <a:gd name="T80" fmla="*/ 4 w 1588"/>
                <a:gd name="T81" fmla="*/ 1486 h 1596"/>
                <a:gd name="T82" fmla="*/ 0 w 1588"/>
                <a:gd name="T83" fmla="*/ 1500 h 1596"/>
                <a:gd name="T84" fmla="*/ 0 w 1588"/>
                <a:gd name="T85" fmla="*/ 1512 h 1596"/>
                <a:gd name="T86" fmla="*/ 0 w 1588"/>
                <a:gd name="T87" fmla="*/ 1524 h 1596"/>
                <a:gd name="T88" fmla="*/ 2 w 1588"/>
                <a:gd name="T89" fmla="*/ 1536 h 1596"/>
                <a:gd name="T90" fmla="*/ 6 w 1588"/>
                <a:gd name="T91" fmla="*/ 1546 h 1596"/>
                <a:gd name="T92" fmla="*/ 12 w 1588"/>
                <a:gd name="T93" fmla="*/ 1556 h 1596"/>
                <a:gd name="T94" fmla="*/ 18 w 1588"/>
                <a:gd name="T95" fmla="*/ 1566 h 1596"/>
                <a:gd name="T96" fmla="*/ 26 w 1588"/>
                <a:gd name="T97" fmla="*/ 1574 h 1596"/>
                <a:gd name="T98" fmla="*/ 36 w 1588"/>
                <a:gd name="T99" fmla="*/ 1580 h 1596"/>
                <a:gd name="T100" fmla="*/ 48 w 1588"/>
                <a:gd name="T101" fmla="*/ 1586 h 1596"/>
                <a:gd name="T102" fmla="*/ 60 w 1588"/>
                <a:gd name="T103" fmla="*/ 1590 h 1596"/>
                <a:gd name="T104" fmla="*/ 74 w 1588"/>
                <a:gd name="T105" fmla="*/ 1594 h 1596"/>
                <a:gd name="T106" fmla="*/ 88 w 1588"/>
                <a:gd name="T107" fmla="*/ 1596 h 1596"/>
                <a:gd name="T108" fmla="*/ 104 w 1588"/>
                <a:gd name="T109" fmla="*/ 1596 h 1596"/>
                <a:gd name="T110" fmla="*/ 104 w 1588"/>
                <a:gd name="T111" fmla="*/ 1596 h 159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1588"/>
                <a:gd name="T169" fmla="*/ 0 h 1596"/>
                <a:gd name="T170" fmla="*/ 1588 w 1588"/>
                <a:gd name="T171" fmla="*/ 1596 h 159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1588" h="1596">
                  <a:moveTo>
                    <a:pt x="104" y="1596"/>
                  </a:moveTo>
                  <a:lnTo>
                    <a:pt x="1470" y="1596"/>
                  </a:lnTo>
                  <a:lnTo>
                    <a:pt x="1470" y="1596"/>
                  </a:lnTo>
                  <a:lnTo>
                    <a:pt x="1488" y="1596"/>
                  </a:lnTo>
                  <a:lnTo>
                    <a:pt x="1506" y="1594"/>
                  </a:lnTo>
                  <a:lnTo>
                    <a:pt x="1520" y="1590"/>
                  </a:lnTo>
                  <a:lnTo>
                    <a:pt x="1534" y="1584"/>
                  </a:lnTo>
                  <a:lnTo>
                    <a:pt x="1548" y="1578"/>
                  </a:lnTo>
                  <a:lnTo>
                    <a:pt x="1558" y="1570"/>
                  </a:lnTo>
                  <a:lnTo>
                    <a:pt x="1566" y="1562"/>
                  </a:lnTo>
                  <a:lnTo>
                    <a:pt x="1574" y="1552"/>
                  </a:lnTo>
                  <a:lnTo>
                    <a:pt x="1580" y="1540"/>
                  </a:lnTo>
                  <a:lnTo>
                    <a:pt x="1584" y="1528"/>
                  </a:lnTo>
                  <a:lnTo>
                    <a:pt x="1586" y="1516"/>
                  </a:lnTo>
                  <a:lnTo>
                    <a:pt x="1588" y="1504"/>
                  </a:lnTo>
                  <a:lnTo>
                    <a:pt x="1586" y="1490"/>
                  </a:lnTo>
                  <a:lnTo>
                    <a:pt x="1584" y="1476"/>
                  </a:lnTo>
                  <a:lnTo>
                    <a:pt x="1578" y="1462"/>
                  </a:lnTo>
                  <a:lnTo>
                    <a:pt x="1572" y="1446"/>
                  </a:lnTo>
                  <a:lnTo>
                    <a:pt x="862" y="58"/>
                  </a:lnTo>
                  <a:lnTo>
                    <a:pt x="862" y="58"/>
                  </a:lnTo>
                  <a:lnTo>
                    <a:pt x="854" y="44"/>
                  </a:lnTo>
                  <a:lnTo>
                    <a:pt x="846" y="32"/>
                  </a:lnTo>
                  <a:lnTo>
                    <a:pt x="836" y="22"/>
                  </a:lnTo>
                  <a:lnTo>
                    <a:pt x="828" y="14"/>
                  </a:lnTo>
                  <a:lnTo>
                    <a:pt x="818" y="8"/>
                  </a:lnTo>
                  <a:lnTo>
                    <a:pt x="808" y="4"/>
                  </a:lnTo>
                  <a:lnTo>
                    <a:pt x="798" y="0"/>
                  </a:lnTo>
                  <a:lnTo>
                    <a:pt x="788" y="0"/>
                  </a:lnTo>
                  <a:lnTo>
                    <a:pt x="778" y="0"/>
                  </a:lnTo>
                  <a:lnTo>
                    <a:pt x="768" y="4"/>
                  </a:lnTo>
                  <a:lnTo>
                    <a:pt x="758" y="8"/>
                  </a:lnTo>
                  <a:lnTo>
                    <a:pt x="748" y="14"/>
                  </a:lnTo>
                  <a:lnTo>
                    <a:pt x="738" y="22"/>
                  </a:lnTo>
                  <a:lnTo>
                    <a:pt x="730" y="32"/>
                  </a:lnTo>
                  <a:lnTo>
                    <a:pt x="722" y="44"/>
                  </a:lnTo>
                  <a:lnTo>
                    <a:pt x="714" y="58"/>
                  </a:lnTo>
                  <a:lnTo>
                    <a:pt x="14" y="1456"/>
                  </a:lnTo>
                  <a:lnTo>
                    <a:pt x="14" y="1456"/>
                  </a:lnTo>
                  <a:lnTo>
                    <a:pt x="8" y="1472"/>
                  </a:lnTo>
                  <a:lnTo>
                    <a:pt x="4" y="1486"/>
                  </a:lnTo>
                  <a:lnTo>
                    <a:pt x="0" y="1500"/>
                  </a:lnTo>
                  <a:lnTo>
                    <a:pt x="0" y="1512"/>
                  </a:lnTo>
                  <a:lnTo>
                    <a:pt x="0" y="1524"/>
                  </a:lnTo>
                  <a:lnTo>
                    <a:pt x="2" y="1536"/>
                  </a:lnTo>
                  <a:lnTo>
                    <a:pt x="6" y="1546"/>
                  </a:lnTo>
                  <a:lnTo>
                    <a:pt x="12" y="1556"/>
                  </a:lnTo>
                  <a:lnTo>
                    <a:pt x="18" y="1566"/>
                  </a:lnTo>
                  <a:lnTo>
                    <a:pt x="26" y="1574"/>
                  </a:lnTo>
                  <a:lnTo>
                    <a:pt x="36" y="1580"/>
                  </a:lnTo>
                  <a:lnTo>
                    <a:pt x="48" y="1586"/>
                  </a:lnTo>
                  <a:lnTo>
                    <a:pt x="60" y="1590"/>
                  </a:lnTo>
                  <a:lnTo>
                    <a:pt x="74" y="1594"/>
                  </a:lnTo>
                  <a:lnTo>
                    <a:pt x="88" y="1596"/>
                  </a:lnTo>
                  <a:lnTo>
                    <a:pt x="104" y="1596"/>
                  </a:lnTo>
                  <a:lnTo>
                    <a:pt x="104" y="1596"/>
                  </a:lnTo>
                  <a:close/>
                </a:path>
              </a:pathLst>
            </a:custGeom>
            <a:grpFill/>
            <a:ln w="19050">
              <a:solidFill>
                <a:srgbClr val="3F3F3F"/>
              </a:solidFill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zh-CN" sz="2400">
                <a:solidFill>
                  <a:schemeClr val="tx2"/>
                </a:solidFill>
                <a:latin typeface="Impact" panose="020B0806030902050204" pitchFamily="34" charset="0"/>
                <a:cs typeface="+mn-ea"/>
                <a:sym typeface="Impact" panose="020B0806030902050204" pitchFamily="34" charset="0"/>
              </a:endParaRPr>
            </a:p>
          </p:txBody>
        </p:sp>
        <p:sp>
          <p:nvSpPr>
            <p:cNvPr id="4" name="文本框 12"/>
            <p:cNvSpPr>
              <a:spLocks noChangeArrowheads="1"/>
            </p:cNvSpPr>
            <p:nvPr/>
          </p:nvSpPr>
          <p:spPr bwMode="auto">
            <a:xfrm>
              <a:off x="1328230" y="2221578"/>
              <a:ext cx="723490" cy="53091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en-US" altLang="zh-CN" sz="4000" dirty="0">
                  <a:solidFill>
                    <a:schemeClr val="tx2"/>
                  </a:solidFill>
                  <a:latin typeface="Arial" panose="020B0604020202020204" pitchFamily="34" charset="0"/>
                  <a:cs typeface="+mn-ea"/>
                </a:rPr>
                <a:t>01</a:t>
              </a:r>
              <a:endParaRPr lang="zh-CN" altLang="en-US" sz="4000" dirty="0">
                <a:solidFill>
                  <a:schemeClr val="tx2"/>
                </a:solidFill>
                <a:latin typeface="Arial" panose="020B0604020202020204" pitchFamily="34" charset="0"/>
                <a:cs typeface="+mn-ea"/>
              </a:endParaRPr>
            </a:p>
          </p:txBody>
        </p:sp>
        <p:sp>
          <p:nvSpPr>
            <p:cNvPr id="5" name="直接连接符 15"/>
            <p:cNvSpPr>
              <a:spLocks noChangeShapeType="1"/>
            </p:cNvSpPr>
            <p:nvPr/>
          </p:nvSpPr>
          <p:spPr bwMode="auto">
            <a:xfrm>
              <a:off x="1134975" y="2865645"/>
              <a:ext cx="1209953" cy="1241"/>
            </a:xfrm>
            <a:prstGeom prst="line">
              <a:avLst/>
            </a:prstGeom>
            <a:grpFill/>
            <a:ln w="12700" cap="flat" cmpd="sng">
              <a:solidFill>
                <a:srgbClr val="3F3F3F"/>
              </a:solidFill>
              <a:bevel/>
            </a:ln>
          </p:spPr>
          <p:txBody>
            <a:bodyPr/>
            <a:lstStyle/>
            <a:p>
              <a:pPr defTabSz="12192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 kern="0">
                <a:solidFill>
                  <a:schemeClr val="tx2"/>
                </a:solidFill>
                <a:latin typeface="Arial" panose="020B0604020202020204" pitchFamily="34" charset="0"/>
                <a:cs typeface="+mn-ea"/>
              </a:endParaRPr>
            </a:p>
          </p:txBody>
        </p:sp>
        <p:sp>
          <p:nvSpPr>
            <p:cNvPr id="6" name="矩形 16"/>
            <p:cNvSpPr>
              <a:spLocks noChangeArrowheads="1"/>
            </p:cNvSpPr>
            <p:nvPr/>
          </p:nvSpPr>
          <p:spPr bwMode="auto">
            <a:xfrm>
              <a:off x="923311" y="2847030"/>
              <a:ext cx="1663065" cy="53054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en-US" sz="2665" b="1" dirty="0">
                  <a:solidFill>
                    <a:schemeClr val="tx2"/>
                  </a:solidFill>
                  <a:latin typeface="Impact" panose="020B0806030902050204" pitchFamily="34" charset="0"/>
                  <a:cs typeface="+mn-ea"/>
                  <a:sym typeface="Impact" panose="020B0806030902050204" pitchFamily="34" charset="0"/>
                </a:rPr>
                <a:t>低功耗气象站</a:t>
              </a:r>
              <a:endParaRPr lang="zh-CN" altLang="en-US" sz="2665" b="1" dirty="0">
                <a:solidFill>
                  <a:schemeClr val="tx2"/>
                </a:solidFill>
                <a:latin typeface="Impact" panose="020B0806030902050204" pitchFamily="34" charset="0"/>
                <a:cs typeface="+mn-ea"/>
                <a:sym typeface="Impact" panose="020B0806030902050204" pitchFamily="34" charset="0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6042040" y="1942848"/>
            <a:ext cx="2627563" cy="2640799"/>
            <a:chOff x="4531530" y="1457136"/>
            <a:chExt cx="1970672" cy="1980599"/>
          </a:xfrm>
        </p:grpSpPr>
        <p:sp>
          <p:nvSpPr>
            <p:cNvPr id="8" name="Freeform 7"/>
            <p:cNvSpPr>
              <a:spLocks noChangeArrowheads="1"/>
            </p:cNvSpPr>
            <p:nvPr/>
          </p:nvSpPr>
          <p:spPr bwMode="auto">
            <a:xfrm>
              <a:off x="4531530" y="1457136"/>
              <a:ext cx="1970672" cy="1980599"/>
            </a:xfrm>
            <a:custGeom>
              <a:avLst/>
              <a:gdLst>
                <a:gd name="T0" fmla="*/ 104 w 1588"/>
                <a:gd name="T1" fmla="*/ 1596 h 1596"/>
                <a:gd name="T2" fmla="*/ 1482 w 1588"/>
                <a:gd name="T3" fmla="*/ 1596 h 1596"/>
                <a:gd name="T4" fmla="*/ 1482 w 1588"/>
                <a:gd name="T5" fmla="*/ 1596 h 1596"/>
                <a:gd name="T6" fmla="*/ 1498 w 1588"/>
                <a:gd name="T7" fmla="*/ 1596 h 1596"/>
                <a:gd name="T8" fmla="*/ 1514 w 1588"/>
                <a:gd name="T9" fmla="*/ 1594 h 1596"/>
                <a:gd name="T10" fmla="*/ 1526 w 1588"/>
                <a:gd name="T11" fmla="*/ 1590 h 1596"/>
                <a:gd name="T12" fmla="*/ 1540 w 1588"/>
                <a:gd name="T13" fmla="*/ 1584 h 1596"/>
                <a:gd name="T14" fmla="*/ 1550 w 1588"/>
                <a:gd name="T15" fmla="*/ 1578 h 1596"/>
                <a:gd name="T16" fmla="*/ 1560 w 1588"/>
                <a:gd name="T17" fmla="*/ 1570 h 1596"/>
                <a:gd name="T18" fmla="*/ 1568 w 1588"/>
                <a:gd name="T19" fmla="*/ 1562 h 1596"/>
                <a:gd name="T20" fmla="*/ 1576 w 1588"/>
                <a:gd name="T21" fmla="*/ 1552 h 1596"/>
                <a:gd name="T22" fmla="*/ 1580 w 1588"/>
                <a:gd name="T23" fmla="*/ 1540 h 1596"/>
                <a:gd name="T24" fmla="*/ 1584 w 1588"/>
                <a:gd name="T25" fmla="*/ 1528 h 1596"/>
                <a:gd name="T26" fmla="*/ 1586 w 1588"/>
                <a:gd name="T27" fmla="*/ 1516 h 1596"/>
                <a:gd name="T28" fmla="*/ 1588 w 1588"/>
                <a:gd name="T29" fmla="*/ 1504 h 1596"/>
                <a:gd name="T30" fmla="*/ 1586 w 1588"/>
                <a:gd name="T31" fmla="*/ 1490 h 1596"/>
                <a:gd name="T32" fmla="*/ 1584 w 1588"/>
                <a:gd name="T33" fmla="*/ 1476 h 1596"/>
                <a:gd name="T34" fmla="*/ 1578 w 1588"/>
                <a:gd name="T35" fmla="*/ 1462 h 1596"/>
                <a:gd name="T36" fmla="*/ 1572 w 1588"/>
                <a:gd name="T37" fmla="*/ 1446 h 1596"/>
                <a:gd name="T38" fmla="*/ 872 w 1588"/>
                <a:gd name="T39" fmla="*/ 58 h 1596"/>
                <a:gd name="T40" fmla="*/ 872 w 1588"/>
                <a:gd name="T41" fmla="*/ 58 h 1596"/>
                <a:gd name="T42" fmla="*/ 866 w 1588"/>
                <a:gd name="T43" fmla="*/ 44 h 1596"/>
                <a:gd name="T44" fmla="*/ 856 w 1588"/>
                <a:gd name="T45" fmla="*/ 32 h 1596"/>
                <a:gd name="T46" fmla="*/ 848 w 1588"/>
                <a:gd name="T47" fmla="*/ 22 h 1596"/>
                <a:gd name="T48" fmla="*/ 838 w 1588"/>
                <a:gd name="T49" fmla="*/ 14 h 1596"/>
                <a:gd name="T50" fmla="*/ 830 w 1588"/>
                <a:gd name="T51" fmla="*/ 8 h 1596"/>
                <a:gd name="T52" fmla="*/ 820 w 1588"/>
                <a:gd name="T53" fmla="*/ 4 h 1596"/>
                <a:gd name="T54" fmla="*/ 808 w 1588"/>
                <a:gd name="T55" fmla="*/ 0 h 1596"/>
                <a:gd name="T56" fmla="*/ 798 w 1588"/>
                <a:gd name="T57" fmla="*/ 0 h 1596"/>
                <a:gd name="T58" fmla="*/ 788 w 1588"/>
                <a:gd name="T59" fmla="*/ 0 h 1596"/>
                <a:gd name="T60" fmla="*/ 778 w 1588"/>
                <a:gd name="T61" fmla="*/ 4 h 1596"/>
                <a:gd name="T62" fmla="*/ 768 w 1588"/>
                <a:gd name="T63" fmla="*/ 8 h 1596"/>
                <a:gd name="T64" fmla="*/ 758 w 1588"/>
                <a:gd name="T65" fmla="*/ 14 h 1596"/>
                <a:gd name="T66" fmla="*/ 748 w 1588"/>
                <a:gd name="T67" fmla="*/ 22 h 1596"/>
                <a:gd name="T68" fmla="*/ 740 w 1588"/>
                <a:gd name="T69" fmla="*/ 32 h 1596"/>
                <a:gd name="T70" fmla="*/ 730 w 1588"/>
                <a:gd name="T71" fmla="*/ 44 h 1596"/>
                <a:gd name="T72" fmla="*/ 722 w 1588"/>
                <a:gd name="T73" fmla="*/ 58 h 1596"/>
                <a:gd name="T74" fmla="*/ 14 w 1588"/>
                <a:gd name="T75" fmla="*/ 1456 h 1596"/>
                <a:gd name="T76" fmla="*/ 14 w 1588"/>
                <a:gd name="T77" fmla="*/ 1456 h 1596"/>
                <a:gd name="T78" fmla="*/ 8 w 1588"/>
                <a:gd name="T79" fmla="*/ 1472 h 1596"/>
                <a:gd name="T80" fmla="*/ 4 w 1588"/>
                <a:gd name="T81" fmla="*/ 1486 h 1596"/>
                <a:gd name="T82" fmla="*/ 0 w 1588"/>
                <a:gd name="T83" fmla="*/ 1500 h 1596"/>
                <a:gd name="T84" fmla="*/ 0 w 1588"/>
                <a:gd name="T85" fmla="*/ 1512 h 1596"/>
                <a:gd name="T86" fmla="*/ 0 w 1588"/>
                <a:gd name="T87" fmla="*/ 1524 h 1596"/>
                <a:gd name="T88" fmla="*/ 2 w 1588"/>
                <a:gd name="T89" fmla="*/ 1536 h 1596"/>
                <a:gd name="T90" fmla="*/ 6 w 1588"/>
                <a:gd name="T91" fmla="*/ 1546 h 1596"/>
                <a:gd name="T92" fmla="*/ 10 w 1588"/>
                <a:gd name="T93" fmla="*/ 1556 h 1596"/>
                <a:gd name="T94" fmla="*/ 18 w 1588"/>
                <a:gd name="T95" fmla="*/ 1566 h 1596"/>
                <a:gd name="T96" fmla="*/ 26 w 1588"/>
                <a:gd name="T97" fmla="*/ 1574 h 1596"/>
                <a:gd name="T98" fmla="*/ 36 w 1588"/>
                <a:gd name="T99" fmla="*/ 1580 h 1596"/>
                <a:gd name="T100" fmla="*/ 46 w 1588"/>
                <a:gd name="T101" fmla="*/ 1586 h 1596"/>
                <a:gd name="T102" fmla="*/ 60 w 1588"/>
                <a:gd name="T103" fmla="*/ 1590 h 1596"/>
                <a:gd name="T104" fmla="*/ 74 w 1588"/>
                <a:gd name="T105" fmla="*/ 1594 h 1596"/>
                <a:gd name="T106" fmla="*/ 88 w 1588"/>
                <a:gd name="T107" fmla="*/ 1596 h 1596"/>
                <a:gd name="T108" fmla="*/ 104 w 1588"/>
                <a:gd name="T109" fmla="*/ 1596 h 1596"/>
                <a:gd name="T110" fmla="*/ 104 w 1588"/>
                <a:gd name="T111" fmla="*/ 1596 h 159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1588"/>
                <a:gd name="T169" fmla="*/ 0 h 1596"/>
                <a:gd name="T170" fmla="*/ 1588 w 1588"/>
                <a:gd name="T171" fmla="*/ 1596 h 159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1588" h="1596">
                  <a:moveTo>
                    <a:pt x="104" y="1596"/>
                  </a:moveTo>
                  <a:lnTo>
                    <a:pt x="1482" y="1596"/>
                  </a:lnTo>
                  <a:lnTo>
                    <a:pt x="1482" y="1596"/>
                  </a:lnTo>
                  <a:lnTo>
                    <a:pt x="1498" y="1596"/>
                  </a:lnTo>
                  <a:lnTo>
                    <a:pt x="1514" y="1594"/>
                  </a:lnTo>
                  <a:lnTo>
                    <a:pt x="1526" y="1590"/>
                  </a:lnTo>
                  <a:lnTo>
                    <a:pt x="1540" y="1584"/>
                  </a:lnTo>
                  <a:lnTo>
                    <a:pt x="1550" y="1578"/>
                  </a:lnTo>
                  <a:lnTo>
                    <a:pt x="1560" y="1570"/>
                  </a:lnTo>
                  <a:lnTo>
                    <a:pt x="1568" y="1562"/>
                  </a:lnTo>
                  <a:lnTo>
                    <a:pt x="1576" y="1552"/>
                  </a:lnTo>
                  <a:lnTo>
                    <a:pt x="1580" y="1540"/>
                  </a:lnTo>
                  <a:lnTo>
                    <a:pt x="1584" y="1528"/>
                  </a:lnTo>
                  <a:lnTo>
                    <a:pt x="1586" y="1516"/>
                  </a:lnTo>
                  <a:lnTo>
                    <a:pt x="1588" y="1504"/>
                  </a:lnTo>
                  <a:lnTo>
                    <a:pt x="1586" y="1490"/>
                  </a:lnTo>
                  <a:lnTo>
                    <a:pt x="1584" y="1476"/>
                  </a:lnTo>
                  <a:lnTo>
                    <a:pt x="1578" y="1462"/>
                  </a:lnTo>
                  <a:lnTo>
                    <a:pt x="1572" y="1446"/>
                  </a:lnTo>
                  <a:lnTo>
                    <a:pt x="872" y="58"/>
                  </a:lnTo>
                  <a:lnTo>
                    <a:pt x="872" y="58"/>
                  </a:lnTo>
                  <a:lnTo>
                    <a:pt x="866" y="44"/>
                  </a:lnTo>
                  <a:lnTo>
                    <a:pt x="856" y="32"/>
                  </a:lnTo>
                  <a:lnTo>
                    <a:pt x="848" y="22"/>
                  </a:lnTo>
                  <a:lnTo>
                    <a:pt x="838" y="14"/>
                  </a:lnTo>
                  <a:lnTo>
                    <a:pt x="830" y="8"/>
                  </a:lnTo>
                  <a:lnTo>
                    <a:pt x="820" y="4"/>
                  </a:lnTo>
                  <a:lnTo>
                    <a:pt x="808" y="0"/>
                  </a:lnTo>
                  <a:lnTo>
                    <a:pt x="798" y="0"/>
                  </a:lnTo>
                  <a:lnTo>
                    <a:pt x="788" y="0"/>
                  </a:lnTo>
                  <a:lnTo>
                    <a:pt x="778" y="4"/>
                  </a:lnTo>
                  <a:lnTo>
                    <a:pt x="768" y="8"/>
                  </a:lnTo>
                  <a:lnTo>
                    <a:pt x="758" y="14"/>
                  </a:lnTo>
                  <a:lnTo>
                    <a:pt x="748" y="22"/>
                  </a:lnTo>
                  <a:lnTo>
                    <a:pt x="740" y="32"/>
                  </a:lnTo>
                  <a:lnTo>
                    <a:pt x="730" y="44"/>
                  </a:lnTo>
                  <a:lnTo>
                    <a:pt x="722" y="58"/>
                  </a:lnTo>
                  <a:lnTo>
                    <a:pt x="14" y="1456"/>
                  </a:lnTo>
                  <a:lnTo>
                    <a:pt x="14" y="1456"/>
                  </a:lnTo>
                  <a:lnTo>
                    <a:pt x="8" y="1472"/>
                  </a:lnTo>
                  <a:lnTo>
                    <a:pt x="4" y="1486"/>
                  </a:lnTo>
                  <a:lnTo>
                    <a:pt x="0" y="1500"/>
                  </a:lnTo>
                  <a:lnTo>
                    <a:pt x="0" y="1512"/>
                  </a:lnTo>
                  <a:lnTo>
                    <a:pt x="0" y="1524"/>
                  </a:lnTo>
                  <a:lnTo>
                    <a:pt x="2" y="1536"/>
                  </a:lnTo>
                  <a:lnTo>
                    <a:pt x="6" y="1546"/>
                  </a:lnTo>
                  <a:lnTo>
                    <a:pt x="10" y="1556"/>
                  </a:lnTo>
                  <a:lnTo>
                    <a:pt x="18" y="1566"/>
                  </a:lnTo>
                  <a:lnTo>
                    <a:pt x="26" y="1574"/>
                  </a:lnTo>
                  <a:lnTo>
                    <a:pt x="36" y="1580"/>
                  </a:lnTo>
                  <a:lnTo>
                    <a:pt x="46" y="1586"/>
                  </a:lnTo>
                  <a:lnTo>
                    <a:pt x="60" y="1590"/>
                  </a:lnTo>
                  <a:lnTo>
                    <a:pt x="74" y="1594"/>
                  </a:lnTo>
                  <a:lnTo>
                    <a:pt x="88" y="1596"/>
                  </a:lnTo>
                  <a:lnTo>
                    <a:pt x="104" y="1596"/>
                  </a:lnTo>
                  <a:lnTo>
                    <a:pt x="104" y="1596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zh-CN" sz="2400">
                <a:solidFill>
                  <a:schemeClr val="tx2"/>
                </a:solidFill>
                <a:latin typeface="Impact" panose="020B0806030902050204" pitchFamily="34" charset="0"/>
                <a:cs typeface="+mn-ea"/>
                <a:sym typeface="Impact" panose="020B0806030902050204" pitchFamily="34" charset="0"/>
              </a:endParaRPr>
            </a:p>
          </p:txBody>
        </p:sp>
        <p:sp>
          <p:nvSpPr>
            <p:cNvPr id="9" name="文本框 17"/>
            <p:cNvSpPr>
              <a:spLocks noChangeArrowheads="1"/>
            </p:cNvSpPr>
            <p:nvPr/>
          </p:nvSpPr>
          <p:spPr bwMode="auto">
            <a:xfrm>
              <a:off x="5148064" y="2221578"/>
              <a:ext cx="723489" cy="5309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3F3F3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en-US" altLang="zh-CN" sz="4000" dirty="0">
                  <a:solidFill>
                    <a:schemeClr val="tx2"/>
                  </a:solidFill>
                  <a:latin typeface="Arial" panose="020B0604020202020204" pitchFamily="34" charset="0"/>
                  <a:cs typeface="+mn-ea"/>
                </a:rPr>
                <a:t>03</a:t>
              </a:r>
              <a:endParaRPr lang="zh-CN" altLang="en-US" sz="4000" dirty="0">
                <a:solidFill>
                  <a:schemeClr val="tx2"/>
                </a:solidFill>
                <a:latin typeface="Arial" panose="020B0604020202020204" pitchFamily="34" charset="0"/>
                <a:cs typeface="+mn-ea"/>
              </a:endParaRPr>
            </a:p>
          </p:txBody>
        </p:sp>
        <p:sp>
          <p:nvSpPr>
            <p:cNvPr id="10" name="直接连接符 19"/>
            <p:cNvSpPr>
              <a:spLocks noChangeShapeType="1"/>
            </p:cNvSpPr>
            <p:nvPr/>
          </p:nvSpPr>
          <p:spPr bwMode="auto">
            <a:xfrm>
              <a:off x="4943534" y="2865645"/>
              <a:ext cx="1209952" cy="1241"/>
            </a:xfrm>
            <a:prstGeom prst="line">
              <a:avLst/>
            </a:prstGeom>
            <a:noFill/>
            <a:ln w="12700" cap="flat" cmpd="sng">
              <a:solidFill>
                <a:srgbClr val="3F3F3F"/>
              </a:solidFill>
              <a:beve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2192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 kern="0">
                <a:solidFill>
                  <a:schemeClr val="tx2"/>
                </a:solidFill>
                <a:latin typeface="Arial" panose="020B0604020202020204" pitchFamily="34" charset="0"/>
                <a:cs typeface="+mn-ea"/>
              </a:endParaRPr>
            </a:p>
          </p:txBody>
        </p:sp>
        <p:sp>
          <p:nvSpPr>
            <p:cNvPr id="11" name="矩形 20"/>
            <p:cNvSpPr>
              <a:spLocks noChangeArrowheads="1"/>
            </p:cNvSpPr>
            <p:nvPr/>
          </p:nvSpPr>
          <p:spPr bwMode="auto">
            <a:xfrm>
              <a:off x="4731871" y="2847030"/>
              <a:ext cx="1663065" cy="5305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3F3F3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en-US" sz="2665" b="1" dirty="0">
                  <a:solidFill>
                    <a:schemeClr val="tx2"/>
                  </a:solidFill>
                  <a:latin typeface="Impact" panose="020B0806030902050204" pitchFamily="34" charset="0"/>
                  <a:cs typeface="+mn-ea"/>
                  <a:sym typeface="Impact" panose="020B0806030902050204" pitchFamily="34" charset="0"/>
                </a:rPr>
                <a:t>云端监控系统</a:t>
              </a:r>
              <a:endParaRPr lang="zh-CN" altLang="en-US" sz="2665" b="1" dirty="0">
                <a:solidFill>
                  <a:schemeClr val="tx2"/>
                </a:solidFill>
                <a:latin typeface="Impact" panose="020B0806030902050204" pitchFamily="34" charset="0"/>
                <a:cs typeface="+mn-ea"/>
                <a:sym typeface="Impact" panose="020B0806030902050204" pitchFamily="34" charset="0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3503712" y="2717218"/>
            <a:ext cx="2611016" cy="2644108"/>
            <a:chOff x="2627784" y="2037913"/>
            <a:chExt cx="1958262" cy="1983081"/>
          </a:xfrm>
        </p:grpSpPr>
        <p:sp>
          <p:nvSpPr>
            <p:cNvPr id="13" name="Freeform 5"/>
            <p:cNvSpPr>
              <a:spLocks noChangeArrowheads="1"/>
            </p:cNvSpPr>
            <p:nvPr/>
          </p:nvSpPr>
          <p:spPr bwMode="auto">
            <a:xfrm>
              <a:off x="2627784" y="2037913"/>
              <a:ext cx="1958262" cy="1983081"/>
            </a:xfrm>
            <a:custGeom>
              <a:avLst/>
              <a:gdLst>
                <a:gd name="T0" fmla="*/ 1472 w 1578"/>
                <a:gd name="T1" fmla="*/ 0 h 1598"/>
                <a:gd name="T2" fmla="*/ 104 w 1578"/>
                <a:gd name="T3" fmla="*/ 0 h 1598"/>
                <a:gd name="T4" fmla="*/ 104 w 1578"/>
                <a:gd name="T5" fmla="*/ 0 h 1598"/>
                <a:gd name="T6" fmla="*/ 88 w 1578"/>
                <a:gd name="T7" fmla="*/ 2 h 1598"/>
                <a:gd name="T8" fmla="*/ 74 w 1578"/>
                <a:gd name="T9" fmla="*/ 4 h 1598"/>
                <a:gd name="T10" fmla="*/ 60 w 1578"/>
                <a:gd name="T11" fmla="*/ 8 h 1598"/>
                <a:gd name="T12" fmla="*/ 48 w 1578"/>
                <a:gd name="T13" fmla="*/ 12 h 1598"/>
                <a:gd name="T14" fmla="*/ 36 w 1578"/>
                <a:gd name="T15" fmla="*/ 18 h 1598"/>
                <a:gd name="T16" fmla="*/ 26 w 1578"/>
                <a:gd name="T17" fmla="*/ 26 h 1598"/>
                <a:gd name="T18" fmla="*/ 18 w 1578"/>
                <a:gd name="T19" fmla="*/ 36 h 1598"/>
                <a:gd name="T20" fmla="*/ 12 w 1578"/>
                <a:gd name="T21" fmla="*/ 46 h 1598"/>
                <a:gd name="T22" fmla="*/ 6 w 1578"/>
                <a:gd name="T23" fmla="*/ 56 h 1598"/>
                <a:gd name="T24" fmla="*/ 2 w 1578"/>
                <a:gd name="T25" fmla="*/ 68 h 1598"/>
                <a:gd name="T26" fmla="*/ 0 w 1578"/>
                <a:gd name="T27" fmla="*/ 80 h 1598"/>
                <a:gd name="T28" fmla="*/ 0 w 1578"/>
                <a:gd name="T29" fmla="*/ 94 h 1598"/>
                <a:gd name="T30" fmla="*/ 0 w 1578"/>
                <a:gd name="T31" fmla="*/ 106 h 1598"/>
                <a:gd name="T32" fmla="*/ 4 w 1578"/>
                <a:gd name="T33" fmla="*/ 120 h 1598"/>
                <a:gd name="T34" fmla="*/ 8 w 1578"/>
                <a:gd name="T35" fmla="*/ 136 h 1598"/>
                <a:gd name="T36" fmla="*/ 14 w 1578"/>
                <a:gd name="T37" fmla="*/ 150 h 1598"/>
                <a:gd name="T38" fmla="*/ 714 w 1578"/>
                <a:gd name="T39" fmla="*/ 1538 h 1598"/>
                <a:gd name="T40" fmla="*/ 714 w 1578"/>
                <a:gd name="T41" fmla="*/ 1538 h 1598"/>
                <a:gd name="T42" fmla="*/ 722 w 1578"/>
                <a:gd name="T43" fmla="*/ 1552 h 1598"/>
                <a:gd name="T44" fmla="*/ 730 w 1578"/>
                <a:gd name="T45" fmla="*/ 1564 h 1598"/>
                <a:gd name="T46" fmla="*/ 738 w 1578"/>
                <a:gd name="T47" fmla="*/ 1574 h 1598"/>
                <a:gd name="T48" fmla="*/ 748 w 1578"/>
                <a:gd name="T49" fmla="*/ 1582 h 1598"/>
                <a:gd name="T50" fmla="*/ 758 w 1578"/>
                <a:gd name="T51" fmla="*/ 1588 h 1598"/>
                <a:gd name="T52" fmla="*/ 768 w 1578"/>
                <a:gd name="T53" fmla="*/ 1594 h 1598"/>
                <a:gd name="T54" fmla="*/ 778 w 1578"/>
                <a:gd name="T55" fmla="*/ 1596 h 1598"/>
                <a:gd name="T56" fmla="*/ 788 w 1578"/>
                <a:gd name="T57" fmla="*/ 1598 h 1598"/>
                <a:gd name="T58" fmla="*/ 800 w 1578"/>
                <a:gd name="T59" fmla="*/ 1596 h 1598"/>
                <a:gd name="T60" fmla="*/ 810 w 1578"/>
                <a:gd name="T61" fmla="*/ 1594 h 1598"/>
                <a:gd name="T62" fmla="*/ 820 w 1578"/>
                <a:gd name="T63" fmla="*/ 1588 h 1598"/>
                <a:gd name="T64" fmla="*/ 830 w 1578"/>
                <a:gd name="T65" fmla="*/ 1582 h 1598"/>
                <a:gd name="T66" fmla="*/ 838 w 1578"/>
                <a:gd name="T67" fmla="*/ 1574 h 1598"/>
                <a:gd name="T68" fmla="*/ 848 w 1578"/>
                <a:gd name="T69" fmla="*/ 1564 h 1598"/>
                <a:gd name="T70" fmla="*/ 856 w 1578"/>
                <a:gd name="T71" fmla="*/ 1552 h 1598"/>
                <a:gd name="T72" fmla="*/ 864 w 1578"/>
                <a:gd name="T73" fmla="*/ 1538 h 1598"/>
                <a:gd name="T74" fmla="*/ 1564 w 1578"/>
                <a:gd name="T75" fmla="*/ 140 h 1598"/>
                <a:gd name="T76" fmla="*/ 1564 w 1578"/>
                <a:gd name="T77" fmla="*/ 140 h 1598"/>
                <a:gd name="T78" fmla="*/ 1570 w 1578"/>
                <a:gd name="T79" fmla="*/ 126 h 1598"/>
                <a:gd name="T80" fmla="*/ 1574 w 1578"/>
                <a:gd name="T81" fmla="*/ 112 h 1598"/>
                <a:gd name="T82" fmla="*/ 1578 w 1578"/>
                <a:gd name="T83" fmla="*/ 98 h 1598"/>
                <a:gd name="T84" fmla="*/ 1578 w 1578"/>
                <a:gd name="T85" fmla="*/ 84 h 1598"/>
                <a:gd name="T86" fmla="*/ 1578 w 1578"/>
                <a:gd name="T87" fmla="*/ 72 h 1598"/>
                <a:gd name="T88" fmla="*/ 1576 w 1578"/>
                <a:gd name="T89" fmla="*/ 60 h 1598"/>
                <a:gd name="T90" fmla="*/ 1572 w 1578"/>
                <a:gd name="T91" fmla="*/ 50 h 1598"/>
                <a:gd name="T92" fmla="*/ 1566 w 1578"/>
                <a:gd name="T93" fmla="*/ 40 h 1598"/>
                <a:gd name="T94" fmla="*/ 1560 w 1578"/>
                <a:gd name="T95" fmla="*/ 32 h 1598"/>
                <a:gd name="T96" fmla="*/ 1552 w 1578"/>
                <a:gd name="T97" fmla="*/ 24 h 1598"/>
                <a:gd name="T98" fmla="*/ 1542 w 1578"/>
                <a:gd name="T99" fmla="*/ 16 h 1598"/>
                <a:gd name="T100" fmla="*/ 1530 w 1578"/>
                <a:gd name="T101" fmla="*/ 10 h 1598"/>
                <a:gd name="T102" fmla="*/ 1518 w 1578"/>
                <a:gd name="T103" fmla="*/ 6 h 1598"/>
                <a:gd name="T104" fmla="*/ 1504 w 1578"/>
                <a:gd name="T105" fmla="*/ 4 h 1598"/>
                <a:gd name="T106" fmla="*/ 1490 w 1578"/>
                <a:gd name="T107" fmla="*/ 0 h 1598"/>
                <a:gd name="T108" fmla="*/ 1472 w 1578"/>
                <a:gd name="T109" fmla="*/ 0 h 1598"/>
                <a:gd name="T110" fmla="*/ 1472 w 1578"/>
                <a:gd name="T111" fmla="*/ 0 h 1598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1578"/>
                <a:gd name="T169" fmla="*/ 0 h 1598"/>
                <a:gd name="T170" fmla="*/ 1578 w 1578"/>
                <a:gd name="T171" fmla="*/ 1598 h 1598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1578" h="1598">
                  <a:moveTo>
                    <a:pt x="1472" y="0"/>
                  </a:moveTo>
                  <a:lnTo>
                    <a:pt x="104" y="0"/>
                  </a:lnTo>
                  <a:lnTo>
                    <a:pt x="104" y="0"/>
                  </a:lnTo>
                  <a:lnTo>
                    <a:pt x="88" y="2"/>
                  </a:lnTo>
                  <a:lnTo>
                    <a:pt x="74" y="4"/>
                  </a:lnTo>
                  <a:lnTo>
                    <a:pt x="60" y="8"/>
                  </a:lnTo>
                  <a:lnTo>
                    <a:pt x="48" y="12"/>
                  </a:lnTo>
                  <a:lnTo>
                    <a:pt x="36" y="18"/>
                  </a:lnTo>
                  <a:lnTo>
                    <a:pt x="26" y="26"/>
                  </a:lnTo>
                  <a:lnTo>
                    <a:pt x="18" y="36"/>
                  </a:lnTo>
                  <a:lnTo>
                    <a:pt x="12" y="46"/>
                  </a:lnTo>
                  <a:lnTo>
                    <a:pt x="6" y="56"/>
                  </a:lnTo>
                  <a:lnTo>
                    <a:pt x="2" y="68"/>
                  </a:lnTo>
                  <a:lnTo>
                    <a:pt x="0" y="80"/>
                  </a:lnTo>
                  <a:lnTo>
                    <a:pt x="0" y="94"/>
                  </a:lnTo>
                  <a:lnTo>
                    <a:pt x="0" y="106"/>
                  </a:lnTo>
                  <a:lnTo>
                    <a:pt x="4" y="120"/>
                  </a:lnTo>
                  <a:lnTo>
                    <a:pt x="8" y="136"/>
                  </a:lnTo>
                  <a:lnTo>
                    <a:pt x="14" y="150"/>
                  </a:lnTo>
                  <a:lnTo>
                    <a:pt x="714" y="1538"/>
                  </a:lnTo>
                  <a:lnTo>
                    <a:pt x="714" y="1538"/>
                  </a:lnTo>
                  <a:lnTo>
                    <a:pt x="722" y="1552"/>
                  </a:lnTo>
                  <a:lnTo>
                    <a:pt x="730" y="1564"/>
                  </a:lnTo>
                  <a:lnTo>
                    <a:pt x="738" y="1574"/>
                  </a:lnTo>
                  <a:lnTo>
                    <a:pt x="748" y="1582"/>
                  </a:lnTo>
                  <a:lnTo>
                    <a:pt x="758" y="1588"/>
                  </a:lnTo>
                  <a:lnTo>
                    <a:pt x="768" y="1594"/>
                  </a:lnTo>
                  <a:lnTo>
                    <a:pt x="778" y="1596"/>
                  </a:lnTo>
                  <a:lnTo>
                    <a:pt x="788" y="1598"/>
                  </a:lnTo>
                  <a:lnTo>
                    <a:pt x="800" y="1596"/>
                  </a:lnTo>
                  <a:lnTo>
                    <a:pt x="810" y="1594"/>
                  </a:lnTo>
                  <a:lnTo>
                    <a:pt x="820" y="1588"/>
                  </a:lnTo>
                  <a:lnTo>
                    <a:pt x="830" y="1582"/>
                  </a:lnTo>
                  <a:lnTo>
                    <a:pt x="838" y="1574"/>
                  </a:lnTo>
                  <a:lnTo>
                    <a:pt x="848" y="1564"/>
                  </a:lnTo>
                  <a:lnTo>
                    <a:pt x="856" y="1552"/>
                  </a:lnTo>
                  <a:lnTo>
                    <a:pt x="864" y="1538"/>
                  </a:lnTo>
                  <a:lnTo>
                    <a:pt x="1564" y="140"/>
                  </a:lnTo>
                  <a:lnTo>
                    <a:pt x="1564" y="140"/>
                  </a:lnTo>
                  <a:lnTo>
                    <a:pt x="1570" y="126"/>
                  </a:lnTo>
                  <a:lnTo>
                    <a:pt x="1574" y="112"/>
                  </a:lnTo>
                  <a:lnTo>
                    <a:pt x="1578" y="98"/>
                  </a:lnTo>
                  <a:lnTo>
                    <a:pt x="1578" y="84"/>
                  </a:lnTo>
                  <a:lnTo>
                    <a:pt x="1578" y="72"/>
                  </a:lnTo>
                  <a:lnTo>
                    <a:pt x="1576" y="60"/>
                  </a:lnTo>
                  <a:lnTo>
                    <a:pt x="1572" y="50"/>
                  </a:lnTo>
                  <a:lnTo>
                    <a:pt x="1566" y="40"/>
                  </a:lnTo>
                  <a:lnTo>
                    <a:pt x="1560" y="32"/>
                  </a:lnTo>
                  <a:lnTo>
                    <a:pt x="1552" y="24"/>
                  </a:lnTo>
                  <a:lnTo>
                    <a:pt x="1542" y="16"/>
                  </a:lnTo>
                  <a:lnTo>
                    <a:pt x="1530" y="10"/>
                  </a:lnTo>
                  <a:lnTo>
                    <a:pt x="1518" y="6"/>
                  </a:lnTo>
                  <a:lnTo>
                    <a:pt x="1504" y="4"/>
                  </a:lnTo>
                  <a:lnTo>
                    <a:pt x="1490" y="0"/>
                  </a:lnTo>
                  <a:lnTo>
                    <a:pt x="1472" y="0"/>
                  </a:lnTo>
                  <a:lnTo>
                    <a:pt x="1472" y="0"/>
                  </a:lnTo>
                  <a:close/>
                </a:path>
              </a:pathLst>
            </a:custGeom>
            <a:noFill/>
            <a:ln w="19050">
              <a:solidFill>
                <a:srgbClr val="3F3F3F"/>
              </a:solidFill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zh-CN" sz="2400">
                <a:solidFill>
                  <a:schemeClr val="tx2"/>
                </a:solidFill>
                <a:latin typeface="Impact" panose="020B0806030902050204" pitchFamily="34" charset="0"/>
                <a:cs typeface="+mn-ea"/>
                <a:sym typeface="Impact" panose="020B0806030902050204" pitchFamily="34" charset="0"/>
              </a:endParaRPr>
            </a:p>
          </p:txBody>
        </p:sp>
        <p:sp>
          <p:nvSpPr>
            <p:cNvPr id="14" name="文本框 21"/>
            <p:cNvSpPr>
              <a:spLocks noChangeArrowheads="1"/>
            </p:cNvSpPr>
            <p:nvPr/>
          </p:nvSpPr>
          <p:spPr bwMode="auto">
            <a:xfrm>
              <a:off x="3200439" y="2082588"/>
              <a:ext cx="723489" cy="5309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3F3F3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en-US" altLang="zh-CN" sz="4000" dirty="0">
                  <a:solidFill>
                    <a:schemeClr val="tx2"/>
                  </a:solidFill>
                  <a:latin typeface="Arial" panose="020B0604020202020204" pitchFamily="34" charset="0"/>
                  <a:cs typeface="+mn-ea"/>
                </a:rPr>
                <a:t>02</a:t>
              </a:r>
              <a:endParaRPr lang="zh-CN" altLang="en-US" sz="4000" dirty="0">
                <a:solidFill>
                  <a:schemeClr val="tx2"/>
                </a:solidFill>
                <a:latin typeface="Arial" panose="020B0604020202020204" pitchFamily="34" charset="0"/>
                <a:cs typeface="+mn-ea"/>
              </a:endParaRPr>
            </a:p>
          </p:txBody>
        </p:sp>
        <p:sp>
          <p:nvSpPr>
            <p:cNvPr id="15" name="直接连接符 23"/>
            <p:cNvSpPr>
              <a:spLocks noChangeShapeType="1"/>
            </p:cNvSpPr>
            <p:nvPr/>
          </p:nvSpPr>
          <p:spPr bwMode="auto">
            <a:xfrm>
              <a:off x="2991476" y="2695631"/>
              <a:ext cx="1209953" cy="0"/>
            </a:xfrm>
            <a:prstGeom prst="line">
              <a:avLst/>
            </a:prstGeom>
            <a:noFill/>
            <a:ln w="12700" cap="flat" cmpd="sng">
              <a:solidFill>
                <a:srgbClr val="3F3F3F"/>
              </a:solidFill>
              <a:beve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2192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 kern="0">
                <a:solidFill>
                  <a:schemeClr val="tx2"/>
                </a:solidFill>
                <a:latin typeface="Arial" panose="020B0604020202020204" pitchFamily="34" charset="0"/>
                <a:cs typeface="+mn-ea"/>
              </a:endParaRPr>
            </a:p>
          </p:txBody>
        </p:sp>
        <p:sp>
          <p:nvSpPr>
            <p:cNvPr id="16" name="矩形 24"/>
            <p:cNvSpPr>
              <a:spLocks noChangeArrowheads="1"/>
            </p:cNvSpPr>
            <p:nvPr/>
          </p:nvSpPr>
          <p:spPr bwMode="auto">
            <a:xfrm>
              <a:off x="3157006" y="2695681"/>
              <a:ext cx="900113" cy="6838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3F3F3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en-US" sz="2665" b="1" dirty="0">
                  <a:solidFill>
                    <a:schemeClr val="tx2"/>
                  </a:solidFill>
                  <a:latin typeface="Impact" panose="020B0806030902050204" pitchFamily="34" charset="0"/>
                  <a:cs typeface="+mn-ea"/>
                  <a:sym typeface="Impact" panose="020B0806030902050204" pitchFamily="34" charset="0"/>
                </a:rPr>
                <a:t>自动</a:t>
              </a:r>
              <a:endParaRPr lang="zh-CN" altLang="en-US" sz="2665" b="1" dirty="0">
                <a:solidFill>
                  <a:schemeClr val="tx2"/>
                </a:solidFill>
                <a:latin typeface="Impact" panose="020B0806030902050204" pitchFamily="34" charset="0"/>
                <a:cs typeface="+mn-ea"/>
                <a:sym typeface="Impact" panose="020B0806030902050204" pitchFamily="34" charset="0"/>
              </a:endParaRP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en-US" sz="2665" b="1" dirty="0">
                  <a:solidFill>
                    <a:schemeClr val="tx2"/>
                  </a:solidFill>
                  <a:latin typeface="Impact" panose="020B0806030902050204" pitchFamily="34" charset="0"/>
                  <a:cs typeface="+mn-ea"/>
                  <a:sym typeface="Impact" panose="020B0806030902050204" pitchFamily="34" charset="0"/>
                </a:rPr>
                <a:t>气象站</a:t>
              </a:r>
              <a:endParaRPr lang="zh-CN" altLang="en-US" sz="2665" b="1" dirty="0">
                <a:solidFill>
                  <a:schemeClr val="tx2"/>
                </a:solidFill>
                <a:latin typeface="Impact" panose="020B0806030902050204" pitchFamily="34" charset="0"/>
                <a:cs typeface="+mn-ea"/>
                <a:sym typeface="Impact" panose="020B0806030902050204" pitchFamily="34" charset="0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8758952" y="2717218"/>
            <a:ext cx="2617635" cy="2644108"/>
            <a:chOff x="6569214" y="2037913"/>
            <a:chExt cx="1963226" cy="1983081"/>
          </a:xfrm>
        </p:grpSpPr>
        <p:sp>
          <p:nvSpPr>
            <p:cNvPr id="18" name="Freeform 8"/>
            <p:cNvSpPr>
              <a:spLocks noChangeArrowheads="1"/>
            </p:cNvSpPr>
            <p:nvPr/>
          </p:nvSpPr>
          <p:spPr bwMode="auto">
            <a:xfrm>
              <a:off x="6569214" y="2037913"/>
              <a:ext cx="1963226" cy="1983081"/>
            </a:xfrm>
            <a:custGeom>
              <a:avLst/>
              <a:gdLst>
                <a:gd name="T0" fmla="*/ 1476 w 1582"/>
                <a:gd name="T1" fmla="*/ 0 h 1598"/>
                <a:gd name="T2" fmla="*/ 98 w 1582"/>
                <a:gd name="T3" fmla="*/ 0 h 1598"/>
                <a:gd name="T4" fmla="*/ 98 w 1582"/>
                <a:gd name="T5" fmla="*/ 0 h 1598"/>
                <a:gd name="T6" fmla="*/ 84 w 1582"/>
                <a:gd name="T7" fmla="*/ 2 h 1598"/>
                <a:gd name="T8" fmla="*/ 70 w 1582"/>
                <a:gd name="T9" fmla="*/ 4 h 1598"/>
                <a:gd name="T10" fmla="*/ 58 w 1582"/>
                <a:gd name="T11" fmla="*/ 8 h 1598"/>
                <a:gd name="T12" fmla="*/ 46 w 1582"/>
                <a:gd name="T13" fmla="*/ 12 h 1598"/>
                <a:gd name="T14" fmla="*/ 36 w 1582"/>
                <a:gd name="T15" fmla="*/ 18 h 1598"/>
                <a:gd name="T16" fmla="*/ 26 w 1582"/>
                <a:gd name="T17" fmla="*/ 26 h 1598"/>
                <a:gd name="T18" fmla="*/ 18 w 1582"/>
                <a:gd name="T19" fmla="*/ 36 h 1598"/>
                <a:gd name="T20" fmla="*/ 10 w 1582"/>
                <a:gd name="T21" fmla="*/ 46 h 1598"/>
                <a:gd name="T22" fmla="*/ 6 w 1582"/>
                <a:gd name="T23" fmla="*/ 56 h 1598"/>
                <a:gd name="T24" fmla="*/ 2 w 1582"/>
                <a:gd name="T25" fmla="*/ 68 h 1598"/>
                <a:gd name="T26" fmla="*/ 0 w 1582"/>
                <a:gd name="T27" fmla="*/ 80 h 1598"/>
                <a:gd name="T28" fmla="*/ 0 w 1582"/>
                <a:gd name="T29" fmla="*/ 94 h 1598"/>
                <a:gd name="T30" fmla="*/ 2 w 1582"/>
                <a:gd name="T31" fmla="*/ 106 h 1598"/>
                <a:gd name="T32" fmla="*/ 6 w 1582"/>
                <a:gd name="T33" fmla="*/ 120 h 1598"/>
                <a:gd name="T34" fmla="*/ 12 w 1582"/>
                <a:gd name="T35" fmla="*/ 136 h 1598"/>
                <a:gd name="T36" fmla="*/ 20 w 1582"/>
                <a:gd name="T37" fmla="*/ 150 h 1598"/>
                <a:gd name="T38" fmla="*/ 720 w 1582"/>
                <a:gd name="T39" fmla="*/ 1538 h 1598"/>
                <a:gd name="T40" fmla="*/ 720 w 1582"/>
                <a:gd name="T41" fmla="*/ 1538 h 1598"/>
                <a:gd name="T42" fmla="*/ 726 w 1582"/>
                <a:gd name="T43" fmla="*/ 1552 h 1598"/>
                <a:gd name="T44" fmla="*/ 734 w 1582"/>
                <a:gd name="T45" fmla="*/ 1564 h 1598"/>
                <a:gd name="T46" fmla="*/ 744 w 1582"/>
                <a:gd name="T47" fmla="*/ 1574 h 1598"/>
                <a:gd name="T48" fmla="*/ 752 w 1582"/>
                <a:gd name="T49" fmla="*/ 1582 h 1598"/>
                <a:gd name="T50" fmla="*/ 760 w 1582"/>
                <a:gd name="T51" fmla="*/ 1588 h 1598"/>
                <a:gd name="T52" fmla="*/ 770 w 1582"/>
                <a:gd name="T53" fmla="*/ 1594 h 1598"/>
                <a:gd name="T54" fmla="*/ 780 w 1582"/>
                <a:gd name="T55" fmla="*/ 1596 h 1598"/>
                <a:gd name="T56" fmla="*/ 788 w 1582"/>
                <a:gd name="T57" fmla="*/ 1598 h 1598"/>
                <a:gd name="T58" fmla="*/ 798 w 1582"/>
                <a:gd name="T59" fmla="*/ 1596 h 1598"/>
                <a:gd name="T60" fmla="*/ 808 w 1582"/>
                <a:gd name="T61" fmla="*/ 1594 h 1598"/>
                <a:gd name="T62" fmla="*/ 816 w 1582"/>
                <a:gd name="T63" fmla="*/ 1588 h 1598"/>
                <a:gd name="T64" fmla="*/ 826 w 1582"/>
                <a:gd name="T65" fmla="*/ 1582 h 1598"/>
                <a:gd name="T66" fmla="*/ 834 w 1582"/>
                <a:gd name="T67" fmla="*/ 1574 h 1598"/>
                <a:gd name="T68" fmla="*/ 842 w 1582"/>
                <a:gd name="T69" fmla="*/ 1564 h 1598"/>
                <a:gd name="T70" fmla="*/ 850 w 1582"/>
                <a:gd name="T71" fmla="*/ 1552 h 1598"/>
                <a:gd name="T72" fmla="*/ 858 w 1582"/>
                <a:gd name="T73" fmla="*/ 1538 h 1598"/>
                <a:gd name="T74" fmla="*/ 1566 w 1582"/>
                <a:gd name="T75" fmla="*/ 140 h 1598"/>
                <a:gd name="T76" fmla="*/ 1566 w 1582"/>
                <a:gd name="T77" fmla="*/ 140 h 1598"/>
                <a:gd name="T78" fmla="*/ 1572 w 1582"/>
                <a:gd name="T79" fmla="*/ 126 h 1598"/>
                <a:gd name="T80" fmla="*/ 1578 w 1582"/>
                <a:gd name="T81" fmla="*/ 112 h 1598"/>
                <a:gd name="T82" fmla="*/ 1580 w 1582"/>
                <a:gd name="T83" fmla="*/ 98 h 1598"/>
                <a:gd name="T84" fmla="*/ 1582 w 1582"/>
                <a:gd name="T85" fmla="*/ 84 h 1598"/>
                <a:gd name="T86" fmla="*/ 1582 w 1582"/>
                <a:gd name="T87" fmla="*/ 72 h 1598"/>
                <a:gd name="T88" fmla="*/ 1578 w 1582"/>
                <a:gd name="T89" fmla="*/ 60 h 1598"/>
                <a:gd name="T90" fmla="*/ 1576 w 1582"/>
                <a:gd name="T91" fmla="*/ 50 h 1598"/>
                <a:gd name="T92" fmla="*/ 1570 w 1582"/>
                <a:gd name="T93" fmla="*/ 40 h 1598"/>
                <a:gd name="T94" fmla="*/ 1564 w 1582"/>
                <a:gd name="T95" fmla="*/ 32 h 1598"/>
                <a:gd name="T96" fmla="*/ 1554 w 1582"/>
                <a:gd name="T97" fmla="*/ 24 h 1598"/>
                <a:gd name="T98" fmla="*/ 1546 w 1582"/>
                <a:gd name="T99" fmla="*/ 16 h 1598"/>
                <a:gd name="T100" fmla="*/ 1534 w 1582"/>
                <a:gd name="T101" fmla="*/ 10 h 1598"/>
                <a:gd name="T102" fmla="*/ 1522 w 1582"/>
                <a:gd name="T103" fmla="*/ 6 h 1598"/>
                <a:gd name="T104" fmla="*/ 1508 w 1582"/>
                <a:gd name="T105" fmla="*/ 4 h 1598"/>
                <a:gd name="T106" fmla="*/ 1492 w 1582"/>
                <a:gd name="T107" fmla="*/ 0 h 1598"/>
                <a:gd name="T108" fmla="*/ 1476 w 1582"/>
                <a:gd name="T109" fmla="*/ 0 h 1598"/>
                <a:gd name="T110" fmla="*/ 1476 w 1582"/>
                <a:gd name="T111" fmla="*/ 0 h 1598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1582"/>
                <a:gd name="T169" fmla="*/ 0 h 1598"/>
                <a:gd name="T170" fmla="*/ 1582 w 1582"/>
                <a:gd name="T171" fmla="*/ 1598 h 1598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1582" h="1598">
                  <a:moveTo>
                    <a:pt x="1476" y="0"/>
                  </a:moveTo>
                  <a:lnTo>
                    <a:pt x="98" y="0"/>
                  </a:lnTo>
                  <a:lnTo>
                    <a:pt x="98" y="0"/>
                  </a:lnTo>
                  <a:lnTo>
                    <a:pt x="84" y="2"/>
                  </a:lnTo>
                  <a:lnTo>
                    <a:pt x="70" y="4"/>
                  </a:lnTo>
                  <a:lnTo>
                    <a:pt x="58" y="8"/>
                  </a:lnTo>
                  <a:lnTo>
                    <a:pt x="46" y="12"/>
                  </a:lnTo>
                  <a:lnTo>
                    <a:pt x="36" y="18"/>
                  </a:lnTo>
                  <a:lnTo>
                    <a:pt x="26" y="26"/>
                  </a:lnTo>
                  <a:lnTo>
                    <a:pt x="18" y="36"/>
                  </a:lnTo>
                  <a:lnTo>
                    <a:pt x="10" y="46"/>
                  </a:lnTo>
                  <a:lnTo>
                    <a:pt x="6" y="56"/>
                  </a:lnTo>
                  <a:lnTo>
                    <a:pt x="2" y="68"/>
                  </a:lnTo>
                  <a:lnTo>
                    <a:pt x="0" y="80"/>
                  </a:lnTo>
                  <a:lnTo>
                    <a:pt x="0" y="94"/>
                  </a:lnTo>
                  <a:lnTo>
                    <a:pt x="2" y="106"/>
                  </a:lnTo>
                  <a:lnTo>
                    <a:pt x="6" y="120"/>
                  </a:lnTo>
                  <a:lnTo>
                    <a:pt x="12" y="136"/>
                  </a:lnTo>
                  <a:lnTo>
                    <a:pt x="20" y="150"/>
                  </a:lnTo>
                  <a:lnTo>
                    <a:pt x="720" y="1538"/>
                  </a:lnTo>
                  <a:lnTo>
                    <a:pt x="720" y="1538"/>
                  </a:lnTo>
                  <a:lnTo>
                    <a:pt x="726" y="1552"/>
                  </a:lnTo>
                  <a:lnTo>
                    <a:pt x="734" y="1564"/>
                  </a:lnTo>
                  <a:lnTo>
                    <a:pt x="744" y="1574"/>
                  </a:lnTo>
                  <a:lnTo>
                    <a:pt x="752" y="1582"/>
                  </a:lnTo>
                  <a:lnTo>
                    <a:pt x="760" y="1588"/>
                  </a:lnTo>
                  <a:lnTo>
                    <a:pt x="770" y="1594"/>
                  </a:lnTo>
                  <a:lnTo>
                    <a:pt x="780" y="1596"/>
                  </a:lnTo>
                  <a:lnTo>
                    <a:pt x="788" y="1598"/>
                  </a:lnTo>
                  <a:lnTo>
                    <a:pt x="798" y="1596"/>
                  </a:lnTo>
                  <a:lnTo>
                    <a:pt x="808" y="1594"/>
                  </a:lnTo>
                  <a:lnTo>
                    <a:pt x="816" y="1588"/>
                  </a:lnTo>
                  <a:lnTo>
                    <a:pt x="826" y="1582"/>
                  </a:lnTo>
                  <a:lnTo>
                    <a:pt x="834" y="1574"/>
                  </a:lnTo>
                  <a:lnTo>
                    <a:pt x="842" y="1564"/>
                  </a:lnTo>
                  <a:lnTo>
                    <a:pt x="850" y="1552"/>
                  </a:lnTo>
                  <a:lnTo>
                    <a:pt x="858" y="1538"/>
                  </a:lnTo>
                  <a:lnTo>
                    <a:pt x="1566" y="140"/>
                  </a:lnTo>
                  <a:lnTo>
                    <a:pt x="1566" y="140"/>
                  </a:lnTo>
                  <a:lnTo>
                    <a:pt x="1572" y="126"/>
                  </a:lnTo>
                  <a:lnTo>
                    <a:pt x="1578" y="112"/>
                  </a:lnTo>
                  <a:lnTo>
                    <a:pt x="1580" y="98"/>
                  </a:lnTo>
                  <a:lnTo>
                    <a:pt x="1582" y="84"/>
                  </a:lnTo>
                  <a:lnTo>
                    <a:pt x="1582" y="72"/>
                  </a:lnTo>
                  <a:lnTo>
                    <a:pt x="1578" y="60"/>
                  </a:lnTo>
                  <a:lnTo>
                    <a:pt x="1576" y="50"/>
                  </a:lnTo>
                  <a:lnTo>
                    <a:pt x="1570" y="40"/>
                  </a:lnTo>
                  <a:lnTo>
                    <a:pt x="1564" y="32"/>
                  </a:lnTo>
                  <a:lnTo>
                    <a:pt x="1554" y="24"/>
                  </a:lnTo>
                  <a:lnTo>
                    <a:pt x="1546" y="16"/>
                  </a:lnTo>
                  <a:lnTo>
                    <a:pt x="1534" y="10"/>
                  </a:lnTo>
                  <a:lnTo>
                    <a:pt x="1522" y="6"/>
                  </a:lnTo>
                  <a:lnTo>
                    <a:pt x="1508" y="4"/>
                  </a:lnTo>
                  <a:lnTo>
                    <a:pt x="1492" y="0"/>
                  </a:lnTo>
                  <a:lnTo>
                    <a:pt x="1476" y="0"/>
                  </a:lnTo>
                  <a:lnTo>
                    <a:pt x="1476" y="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zh-CN" sz="2400">
                <a:solidFill>
                  <a:schemeClr val="tx2"/>
                </a:solidFill>
                <a:latin typeface="Impact" panose="020B0806030902050204" pitchFamily="34" charset="0"/>
                <a:cs typeface="+mn-ea"/>
                <a:sym typeface="Impact" panose="020B0806030902050204" pitchFamily="34" charset="0"/>
              </a:endParaRPr>
            </a:p>
          </p:txBody>
        </p:sp>
        <p:sp>
          <p:nvSpPr>
            <p:cNvPr id="19" name="文本框 25"/>
            <p:cNvSpPr>
              <a:spLocks noChangeArrowheads="1"/>
            </p:cNvSpPr>
            <p:nvPr/>
          </p:nvSpPr>
          <p:spPr bwMode="auto">
            <a:xfrm>
              <a:off x="7160878" y="2082588"/>
              <a:ext cx="723490" cy="5309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3F3F3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en-US" altLang="zh-CN" sz="4000" dirty="0">
                  <a:solidFill>
                    <a:schemeClr val="tx2"/>
                  </a:solidFill>
                  <a:latin typeface="Arial" panose="020B0604020202020204" pitchFamily="34" charset="0"/>
                  <a:cs typeface="+mn-ea"/>
                </a:rPr>
                <a:t>04</a:t>
              </a:r>
              <a:endParaRPr lang="zh-CN" altLang="en-US" sz="4000" dirty="0">
                <a:solidFill>
                  <a:schemeClr val="tx2"/>
                </a:solidFill>
                <a:latin typeface="Arial" panose="020B0604020202020204" pitchFamily="34" charset="0"/>
                <a:cs typeface="+mn-ea"/>
              </a:endParaRPr>
            </a:p>
          </p:txBody>
        </p:sp>
        <p:sp>
          <p:nvSpPr>
            <p:cNvPr id="20" name="直接连接符 27"/>
            <p:cNvSpPr>
              <a:spLocks noChangeShapeType="1"/>
            </p:cNvSpPr>
            <p:nvPr/>
          </p:nvSpPr>
          <p:spPr bwMode="auto">
            <a:xfrm>
              <a:off x="6909242" y="2695631"/>
              <a:ext cx="1209952" cy="0"/>
            </a:xfrm>
            <a:prstGeom prst="line">
              <a:avLst/>
            </a:prstGeom>
            <a:noFill/>
            <a:ln w="12700" cap="flat" cmpd="sng">
              <a:solidFill>
                <a:srgbClr val="3F3F3F"/>
              </a:solidFill>
              <a:beve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2192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 kern="0">
                <a:solidFill>
                  <a:schemeClr val="tx2"/>
                </a:solidFill>
                <a:latin typeface="Arial" panose="020B0604020202020204" pitchFamily="34" charset="0"/>
                <a:cs typeface="+mn-ea"/>
              </a:endParaRPr>
            </a:p>
          </p:txBody>
        </p:sp>
        <p:sp>
          <p:nvSpPr>
            <p:cNvPr id="21" name="矩形 28"/>
            <p:cNvSpPr>
              <a:spLocks noChangeArrowheads="1"/>
            </p:cNvSpPr>
            <p:nvPr/>
          </p:nvSpPr>
          <p:spPr bwMode="auto">
            <a:xfrm>
              <a:off x="6951896" y="2761403"/>
              <a:ext cx="1154430" cy="376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3F3F3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en-US" sz="2665" b="1" dirty="0">
                  <a:solidFill>
                    <a:schemeClr val="tx2"/>
                  </a:solidFill>
                  <a:latin typeface="Impact" panose="020B0806030902050204" pitchFamily="34" charset="0"/>
                  <a:cs typeface="+mn-ea"/>
                  <a:sym typeface="Impact" panose="020B0806030902050204" pitchFamily="34" charset="0"/>
                </a:rPr>
                <a:t>智能家居</a:t>
              </a:r>
              <a:endParaRPr lang="zh-CN" altLang="en-US" sz="2665" b="1" dirty="0">
                <a:solidFill>
                  <a:schemeClr val="tx2"/>
                </a:solidFill>
                <a:latin typeface="Impact" panose="020B0806030902050204" pitchFamily="34" charset="0"/>
                <a:cs typeface="+mn-ea"/>
                <a:sym typeface="Impact" panose="020B0806030902050204" pitchFamily="34" charset="0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1033212" y="4583833"/>
            <a:ext cx="7951655" cy="1696719"/>
            <a:chOff x="774909" y="3437873"/>
            <a:chExt cx="5963741" cy="1272539"/>
          </a:xfrm>
        </p:grpSpPr>
        <p:sp>
          <p:nvSpPr>
            <p:cNvPr id="23" name="矩形 30"/>
            <p:cNvSpPr>
              <a:spLocks noChangeArrowheads="1"/>
            </p:cNvSpPr>
            <p:nvPr/>
          </p:nvSpPr>
          <p:spPr bwMode="auto">
            <a:xfrm>
              <a:off x="774909" y="3437873"/>
              <a:ext cx="1960245" cy="12725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3F3F3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en-US" sz="1735" dirty="0">
                  <a:solidFill>
                    <a:schemeClr val="tx2"/>
                  </a:solidFill>
                  <a:latin typeface="Impact" panose="020B0806030902050204" pitchFamily="34" charset="0"/>
                  <a:cs typeface="+mn-ea"/>
                  <a:sym typeface="Impact" panose="020B0806030902050204" pitchFamily="34" charset="0"/>
                </a:rPr>
                <a:t>给出了检测风速、风向、</a:t>
              </a:r>
              <a:endParaRPr lang="zh-CN" altLang="en-US" sz="1735" dirty="0">
                <a:solidFill>
                  <a:schemeClr val="tx2"/>
                </a:solidFill>
                <a:latin typeface="Impact" panose="020B0806030902050204" pitchFamily="34" charset="0"/>
                <a:cs typeface="+mn-ea"/>
                <a:sym typeface="Impact" panose="020B0806030902050204" pitchFamily="34" charset="0"/>
              </a:endParaRPr>
            </a:p>
            <a:p>
              <a:pPr algn="ctr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en-US" sz="1735" dirty="0">
                  <a:solidFill>
                    <a:schemeClr val="tx2"/>
                  </a:solidFill>
                  <a:latin typeface="Impact" panose="020B0806030902050204" pitchFamily="34" charset="0"/>
                  <a:cs typeface="+mn-ea"/>
                  <a:sym typeface="Impact" panose="020B0806030902050204" pitchFamily="34" charset="0"/>
                </a:rPr>
                <a:t>温度、湿度等参数并在</a:t>
              </a:r>
              <a:endParaRPr lang="zh-CN" altLang="en-US" sz="1735" dirty="0">
                <a:solidFill>
                  <a:schemeClr val="tx2"/>
                </a:solidFill>
                <a:latin typeface="Impact" panose="020B0806030902050204" pitchFamily="34" charset="0"/>
                <a:cs typeface="+mn-ea"/>
                <a:sym typeface="Impact" panose="020B0806030902050204" pitchFamily="34" charset="0"/>
              </a:endParaRPr>
            </a:p>
            <a:p>
              <a:pPr algn="ctr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en-US" sz="1735" dirty="0">
                  <a:solidFill>
                    <a:schemeClr val="tx2"/>
                  </a:solidFill>
                  <a:latin typeface="Impact" panose="020B0806030902050204" pitchFamily="34" charset="0"/>
                  <a:cs typeface="+mn-ea"/>
                  <a:sym typeface="Impact" panose="020B0806030902050204" pitchFamily="34" charset="0"/>
                </a:rPr>
                <a:t>本地显示的的气象站的</a:t>
              </a:r>
              <a:endParaRPr lang="zh-CN" altLang="en-US" sz="1735" dirty="0">
                <a:solidFill>
                  <a:schemeClr val="tx2"/>
                </a:solidFill>
                <a:latin typeface="Impact" panose="020B0806030902050204" pitchFamily="34" charset="0"/>
                <a:cs typeface="+mn-ea"/>
                <a:sym typeface="Impact" panose="020B0806030902050204" pitchFamily="34" charset="0"/>
              </a:endParaRPr>
            </a:p>
            <a:p>
              <a:pPr algn="ctr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en-US" sz="1735" dirty="0">
                  <a:solidFill>
                    <a:schemeClr val="tx2"/>
                  </a:solidFill>
                  <a:latin typeface="Impact" panose="020B0806030902050204" pitchFamily="34" charset="0"/>
                  <a:cs typeface="+mn-ea"/>
                  <a:sym typeface="Impact" panose="020B0806030902050204" pitchFamily="34" charset="0"/>
                </a:rPr>
                <a:t>设计方案</a:t>
              </a:r>
              <a:endParaRPr lang="zh-CN" altLang="en-US" sz="1735" dirty="0">
                <a:solidFill>
                  <a:schemeClr val="tx2"/>
                </a:solidFill>
                <a:latin typeface="Impact" panose="020B0806030902050204" pitchFamily="34" charset="0"/>
                <a:cs typeface="+mn-ea"/>
                <a:sym typeface="Impact" panose="020B0806030902050204" pitchFamily="34" charset="0"/>
              </a:endParaRPr>
            </a:p>
          </p:txBody>
        </p:sp>
        <p:sp>
          <p:nvSpPr>
            <p:cNvPr id="24" name="矩形 34"/>
            <p:cNvSpPr>
              <a:spLocks noChangeArrowheads="1"/>
            </p:cNvSpPr>
            <p:nvPr/>
          </p:nvSpPr>
          <p:spPr bwMode="auto">
            <a:xfrm>
              <a:off x="4281200" y="3560745"/>
              <a:ext cx="2457450" cy="6705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3F3F3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en-US" sz="1735" dirty="0">
                  <a:solidFill>
                    <a:schemeClr val="tx2"/>
                  </a:solidFill>
                  <a:latin typeface="Impact" panose="020B0806030902050204" pitchFamily="34" charset="0"/>
                  <a:cs typeface="+mn-ea"/>
                  <a:sym typeface="Impact" panose="020B0806030902050204" pitchFamily="34" charset="0"/>
                </a:rPr>
                <a:t>利用树莓派及有关传感器实现了</a:t>
              </a:r>
              <a:endParaRPr lang="zh-CN" altLang="en-US" sz="1735" dirty="0">
                <a:solidFill>
                  <a:schemeClr val="tx2"/>
                </a:solidFill>
                <a:latin typeface="Impact" panose="020B0806030902050204" pitchFamily="34" charset="0"/>
                <a:cs typeface="+mn-ea"/>
                <a:sym typeface="Impact" panose="020B0806030902050204" pitchFamily="34" charset="0"/>
              </a:endParaRPr>
            </a:p>
            <a:p>
              <a:pPr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en-US" sz="1735" dirty="0">
                  <a:solidFill>
                    <a:schemeClr val="tx2"/>
                  </a:solidFill>
                  <a:latin typeface="Impact" panose="020B0806030902050204" pitchFamily="34" charset="0"/>
                  <a:cs typeface="+mn-ea"/>
                  <a:sym typeface="Impact" panose="020B0806030902050204" pitchFamily="34" charset="0"/>
                </a:rPr>
                <a:t>云端一体化的实验室监控平台</a:t>
              </a:r>
              <a:endParaRPr lang="zh-CN" altLang="en-US" sz="1735" dirty="0">
                <a:solidFill>
                  <a:schemeClr val="tx2"/>
                </a:solidFill>
                <a:latin typeface="Impact" panose="020B0806030902050204" pitchFamily="34" charset="0"/>
                <a:cs typeface="+mn-ea"/>
                <a:sym typeface="Impact" panose="020B0806030902050204" pitchFamily="34" charset="0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3281840" y="1499289"/>
            <a:ext cx="8449176" cy="1105535"/>
            <a:chOff x="2461380" y="1124466"/>
            <a:chExt cx="6336882" cy="829151"/>
          </a:xfrm>
        </p:grpSpPr>
        <p:sp>
          <p:nvSpPr>
            <p:cNvPr id="26" name="矩形 32"/>
            <p:cNvSpPr>
              <a:spLocks noChangeArrowheads="1"/>
            </p:cNvSpPr>
            <p:nvPr/>
          </p:nvSpPr>
          <p:spPr bwMode="auto">
            <a:xfrm>
              <a:off x="2461380" y="1124466"/>
              <a:ext cx="2291715" cy="6705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3F3F3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en-US" sz="1735" dirty="0">
                  <a:solidFill>
                    <a:schemeClr val="tx2"/>
                  </a:solidFill>
                  <a:latin typeface="Impact" panose="020B0806030902050204" pitchFamily="34" charset="0"/>
                  <a:cs typeface="+mn-ea"/>
                  <a:sym typeface="Impact" panose="020B0806030902050204" pitchFamily="34" charset="0"/>
                </a:rPr>
                <a:t>实现了集气象测控站与云端平</a:t>
              </a:r>
              <a:endParaRPr lang="zh-CN" altLang="en-US" sz="1735" dirty="0">
                <a:solidFill>
                  <a:schemeClr val="tx2"/>
                </a:solidFill>
                <a:latin typeface="Impact" panose="020B0806030902050204" pitchFamily="34" charset="0"/>
                <a:cs typeface="+mn-ea"/>
                <a:sym typeface="Impact" panose="020B0806030902050204" pitchFamily="34" charset="0"/>
              </a:endParaRPr>
            </a:p>
            <a:p>
              <a:pPr algn="ctr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en-US" sz="1735" dirty="0">
                  <a:solidFill>
                    <a:schemeClr val="tx2"/>
                  </a:solidFill>
                  <a:latin typeface="Impact" panose="020B0806030902050204" pitchFamily="34" charset="0"/>
                  <a:cs typeface="+mn-ea"/>
                  <a:sym typeface="Impact" panose="020B0806030902050204" pitchFamily="34" charset="0"/>
                </a:rPr>
                <a:t>台于一体的气象站设计方案</a:t>
              </a:r>
              <a:endParaRPr lang="zh-CN" altLang="en-US" sz="1735" dirty="0">
                <a:solidFill>
                  <a:schemeClr val="tx2"/>
                </a:solidFill>
                <a:latin typeface="Impact" panose="020B0806030902050204" pitchFamily="34" charset="0"/>
                <a:cs typeface="+mn-ea"/>
                <a:sym typeface="Impact" panose="020B0806030902050204" pitchFamily="34" charset="0"/>
              </a:endParaRPr>
            </a:p>
          </p:txBody>
        </p:sp>
        <p:sp>
          <p:nvSpPr>
            <p:cNvPr id="27" name="矩形 36"/>
            <p:cNvSpPr>
              <a:spLocks noChangeArrowheads="1"/>
            </p:cNvSpPr>
            <p:nvPr/>
          </p:nvSpPr>
          <p:spPr bwMode="auto">
            <a:xfrm>
              <a:off x="6303664" y="1283057"/>
              <a:ext cx="2494598" cy="6705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3F3F3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en-US" sz="1735" dirty="0">
                  <a:solidFill>
                    <a:schemeClr val="tx2"/>
                  </a:solidFill>
                  <a:latin typeface="Impact" panose="020B0806030902050204" pitchFamily="34" charset="0"/>
                  <a:cs typeface="+mn-ea"/>
                  <a:sym typeface="Impact" panose="020B0806030902050204" pitchFamily="34" charset="0"/>
                </a:rPr>
                <a:t>基于树莓派与</a:t>
              </a:r>
              <a:r>
                <a:rPr lang="en-US" altLang="zh-CN" sz="1735" dirty="0">
                  <a:solidFill>
                    <a:schemeClr val="tx2"/>
                  </a:solidFill>
                  <a:latin typeface="Impact" panose="020B0806030902050204" pitchFamily="34" charset="0"/>
                  <a:cs typeface="+mn-ea"/>
                  <a:sym typeface="Impact" panose="020B0806030902050204" pitchFamily="34" charset="0"/>
                </a:rPr>
                <a:t>Onetnet</a:t>
              </a:r>
              <a:r>
                <a:rPr lang="zh-CN" altLang="en-US" sz="1735" dirty="0">
                  <a:solidFill>
                    <a:schemeClr val="tx2"/>
                  </a:solidFill>
                  <a:latin typeface="Impact" panose="020B0806030902050204" pitchFamily="34" charset="0"/>
                  <a:cs typeface="+mn-ea"/>
                  <a:sym typeface="Impact" panose="020B0806030902050204" pitchFamily="34" charset="0"/>
                </a:rPr>
                <a:t>平台给出了</a:t>
              </a:r>
              <a:endParaRPr lang="zh-CN" altLang="en-US" sz="1735" dirty="0">
                <a:solidFill>
                  <a:schemeClr val="tx2"/>
                </a:solidFill>
                <a:latin typeface="Impact" panose="020B0806030902050204" pitchFamily="34" charset="0"/>
                <a:cs typeface="+mn-ea"/>
                <a:sym typeface="Impact" panose="020B0806030902050204" pitchFamily="34" charset="0"/>
              </a:endParaRPr>
            </a:p>
            <a:p>
              <a:pPr algn="ctr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en-US" sz="1735" dirty="0">
                  <a:solidFill>
                    <a:schemeClr val="tx2"/>
                  </a:solidFill>
                  <a:latin typeface="Impact" panose="020B0806030902050204" pitchFamily="34" charset="0"/>
                  <a:cs typeface="+mn-ea"/>
                  <a:sym typeface="Impact" panose="020B0806030902050204" pitchFamily="34" charset="0"/>
                </a:rPr>
                <a:t>温湿度及有害气体的检测平台</a:t>
              </a:r>
              <a:endParaRPr lang="zh-CN" altLang="en-US" sz="1735" dirty="0">
                <a:solidFill>
                  <a:schemeClr val="tx2"/>
                </a:solidFill>
                <a:latin typeface="Impact" panose="020B0806030902050204" pitchFamily="34" charset="0"/>
                <a:cs typeface="+mn-ea"/>
                <a:sym typeface="Impact" panose="020B0806030902050204" pitchFamily="34" charset="0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568443" y="319365"/>
            <a:ext cx="1367516" cy="420370"/>
            <a:chOff x="568442" y="319364"/>
            <a:chExt cx="1367517" cy="420371"/>
          </a:xfrm>
        </p:grpSpPr>
        <p:sp>
          <p:nvSpPr>
            <p:cNvPr id="29" name="文本框 23"/>
            <p:cNvSpPr txBox="1"/>
            <p:nvPr/>
          </p:nvSpPr>
          <p:spPr>
            <a:xfrm>
              <a:off x="665958" y="319364"/>
              <a:ext cx="1270001" cy="4203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135" dirty="0">
                  <a:solidFill>
                    <a:schemeClr val="bg2"/>
                  </a:solidFill>
                  <a:latin typeface="+mn-ea"/>
                  <a:cs typeface="+mn-ea"/>
                </a:rPr>
                <a:t>研究现状</a:t>
              </a:r>
              <a:endParaRPr lang="zh-CN" altLang="en-US" sz="2135" dirty="0">
                <a:solidFill>
                  <a:schemeClr val="bg2"/>
                </a:solidFill>
                <a:latin typeface="+mn-ea"/>
                <a:cs typeface="+mn-ea"/>
              </a:endParaRPr>
            </a:p>
          </p:txBody>
        </p:sp>
        <p:sp>
          <p:nvSpPr>
            <p:cNvPr id="30" name="等腰三角形 29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prstClr val="white"/>
                </a:solidFill>
                <a:latin typeface="微软雅黑" panose="020B0503020204020204" pitchFamily="34" charset="-122"/>
                <a:cs typeface="+mn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randomBar dir="vert"/>
      </p:transition>
    </mc:Choice>
    <mc:Fallback>
      <p:transition spd="slow">
        <p:randomBar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500"/>
                            </p:stCondLst>
                            <p:childTnLst>
                              <p:par>
                                <p:cTn id="28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500"/>
                            </p:stCondLst>
                            <p:childTnLst>
                              <p:par>
                                <p:cTn id="3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0" y="-3683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完成</a:t>
            </a:r>
            <a:endParaRPr lang="zh-CN" altLang="en-US"/>
          </a:p>
        </p:txBody>
      </p:sp>
      <p:grpSp>
        <p:nvGrpSpPr>
          <p:cNvPr id="23" name="组合 22"/>
          <p:cNvGrpSpPr/>
          <p:nvPr/>
        </p:nvGrpSpPr>
        <p:grpSpPr>
          <a:xfrm>
            <a:off x="3409392" y="3310783"/>
            <a:ext cx="5378709" cy="1728191"/>
            <a:chOff x="2557044" y="2483087"/>
            <a:chExt cx="4034032" cy="1296143"/>
          </a:xfrm>
        </p:grpSpPr>
        <p:sp>
          <p:nvSpPr>
            <p:cNvPr id="24" name="Line 34"/>
            <p:cNvSpPr>
              <a:spLocks noChangeShapeType="1"/>
            </p:cNvSpPr>
            <p:nvPr/>
          </p:nvSpPr>
          <p:spPr bwMode="auto">
            <a:xfrm rot="618245" flipV="1">
              <a:off x="4879539" y="2483087"/>
              <a:ext cx="117053" cy="1046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tailEnd type="triangle" w="med" len="med"/>
            </a:ln>
          </p:spPr>
          <p:txBody>
            <a:bodyPr/>
            <a:lstStyle/>
            <a:p>
              <a:endParaRPr lang="zh-CN" altLang="en-US" sz="2400">
                <a:solidFill>
                  <a:schemeClr val="tx2"/>
                </a:solidFill>
                <a:cs typeface="+mn-ea"/>
              </a:endParaRPr>
            </a:p>
          </p:txBody>
        </p:sp>
        <p:sp>
          <p:nvSpPr>
            <p:cNvPr id="25" name="Line 35"/>
            <p:cNvSpPr>
              <a:spLocks noChangeShapeType="1"/>
            </p:cNvSpPr>
            <p:nvPr/>
          </p:nvSpPr>
          <p:spPr bwMode="auto">
            <a:xfrm rot="618245" flipH="1" flipV="1">
              <a:off x="4208628" y="2554460"/>
              <a:ext cx="432523" cy="8493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tailEnd type="triangle" w="med" len="med"/>
            </a:ln>
          </p:spPr>
          <p:txBody>
            <a:bodyPr/>
            <a:lstStyle/>
            <a:p>
              <a:endParaRPr lang="zh-CN" altLang="en-US" sz="2400">
                <a:solidFill>
                  <a:schemeClr val="tx2"/>
                </a:solidFill>
                <a:cs typeface="+mn-ea"/>
              </a:endParaRPr>
            </a:p>
          </p:txBody>
        </p:sp>
        <p:sp>
          <p:nvSpPr>
            <p:cNvPr id="26" name="Line 36"/>
            <p:cNvSpPr>
              <a:spLocks noChangeShapeType="1"/>
            </p:cNvSpPr>
            <p:nvPr/>
          </p:nvSpPr>
          <p:spPr bwMode="auto">
            <a:xfrm rot="618245" flipH="1" flipV="1">
              <a:off x="3363565" y="2982702"/>
              <a:ext cx="1029206" cy="4667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tailEnd type="triangle" w="med" len="med"/>
            </a:ln>
          </p:spPr>
          <p:txBody>
            <a:bodyPr/>
            <a:lstStyle/>
            <a:p>
              <a:endParaRPr lang="zh-CN" altLang="en-US" sz="2400">
                <a:solidFill>
                  <a:schemeClr val="tx2"/>
                </a:solidFill>
                <a:cs typeface="+mn-ea"/>
              </a:endParaRPr>
            </a:p>
          </p:txBody>
        </p:sp>
        <p:sp>
          <p:nvSpPr>
            <p:cNvPr id="27" name="Line 37"/>
            <p:cNvSpPr>
              <a:spLocks noChangeShapeType="1"/>
            </p:cNvSpPr>
            <p:nvPr/>
          </p:nvSpPr>
          <p:spPr bwMode="auto">
            <a:xfrm rot="618245" flipH="1">
              <a:off x="2557044" y="3566538"/>
              <a:ext cx="1750079" cy="2426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tailEnd type="triangle" w="med" len="med"/>
            </a:ln>
          </p:spPr>
          <p:txBody>
            <a:bodyPr/>
            <a:lstStyle/>
            <a:p>
              <a:endParaRPr lang="zh-CN" altLang="en-US" sz="2400">
                <a:solidFill>
                  <a:schemeClr val="tx2"/>
                </a:solidFill>
                <a:cs typeface="+mn-ea"/>
              </a:endParaRPr>
            </a:p>
          </p:txBody>
        </p:sp>
        <p:sp>
          <p:nvSpPr>
            <p:cNvPr id="28" name="Line 38"/>
            <p:cNvSpPr>
              <a:spLocks noChangeShapeType="1"/>
            </p:cNvSpPr>
            <p:nvPr/>
          </p:nvSpPr>
          <p:spPr bwMode="auto">
            <a:xfrm rot="618245" flipV="1">
              <a:off x="5096515" y="2825680"/>
              <a:ext cx="662346" cy="765124"/>
            </a:xfrm>
            <a:prstGeom prst="line">
              <a:avLst/>
            </a:prstGeom>
            <a:ln>
              <a:prstDash val="dash"/>
              <a:tailEnd type="triangle" w="med" len="me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 sz="2400">
                <a:solidFill>
                  <a:schemeClr val="tx2"/>
                </a:solidFill>
                <a:cs typeface="+mn-ea"/>
              </a:endParaRPr>
            </a:p>
          </p:txBody>
        </p:sp>
        <p:sp>
          <p:nvSpPr>
            <p:cNvPr id="30" name="Line 39"/>
            <p:cNvSpPr>
              <a:spLocks noChangeShapeType="1"/>
            </p:cNvSpPr>
            <p:nvPr/>
          </p:nvSpPr>
          <p:spPr bwMode="auto">
            <a:xfrm rot="618245" flipV="1">
              <a:off x="5293506" y="3303883"/>
              <a:ext cx="1297570" cy="4753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tailEnd type="triangle" w="med" len="med"/>
            </a:ln>
          </p:spPr>
          <p:txBody>
            <a:bodyPr/>
            <a:lstStyle/>
            <a:p>
              <a:endParaRPr lang="zh-CN" altLang="en-US" sz="2400">
                <a:solidFill>
                  <a:schemeClr val="tx2"/>
                </a:solidFill>
                <a:cs typeface="+mn-ea"/>
              </a:endParaRPr>
            </a:p>
          </p:txBody>
        </p:sp>
      </p:grpSp>
      <p:sp>
        <p:nvSpPr>
          <p:cNvPr id="32" name="Oval 20"/>
          <p:cNvSpPr>
            <a:spLocks noChangeArrowheads="1"/>
          </p:cNvSpPr>
          <p:nvPr/>
        </p:nvSpPr>
        <p:spPr bwMode="auto">
          <a:xfrm>
            <a:off x="5027192" y="2102191"/>
            <a:ext cx="1077264" cy="1073459"/>
          </a:xfrm>
          <a:prstGeom prst="ellipse">
            <a:avLst/>
          </a:prstGeom>
          <a:noFill/>
          <a:ln w="19050" algn="ctr">
            <a:solidFill>
              <a:srgbClr val="3F3F3F"/>
            </a:solidFill>
            <a:round/>
          </a:ln>
        </p:spPr>
        <p:txBody>
          <a:bodyPr wrap="none" anchor="ctr"/>
          <a:lstStyle/>
          <a:p>
            <a:pPr algn="ctr"/>
            <a:r>
              <a:rPr lang="en-US" altLang="zh-CN" sz="5335" dirty="0">
                <a:solidFill>
                  <a:schemeClr val="tx2"/>
                </a:solidFill>
                <a:cs typeface="+mn-ea"/>
              </a:rPr>
              <a:t>3</a:t>
            </a:r>
            <a:endParaRPr lang="en-US" altLang="zh-CN" sz="5335" dirty="0">
              <a:solidFill>
                <a:schemeClr val="tx2"/>
              </a:solidFill>
              <a:cs typeface="+mn-ea"/>
            </a:endParaRPr>
          </a:p>
        </p:txBody>
      </p:sp>
      <p:sp>
        <p:nvSpPr>
          <p:cNvPr id="33" name="Oval 25"/>
          <p:cNvSpPr>
            <a:spLocks noChangeArrowheads="1"/>
          </p:cNvSpPr>
          <p:nvPr/>
        </p:nvSpPr>
        <p:spPr bwMode="auto">
          <a:xfrm>
            <a:off x="6557442" y="2147872"/>
            <a:ext cx="1077265" cy="1073457"/>
          </a:xfrm>
          <a:prstGeom prst="ellipse">
            <a:avLst/>
          </a:prstGeom>
          <a:noFill/>
          <a:ln w="19050" algn="ctr">
            <a:solidFill>
              <a:srgbClr val="3F3F3F"/>
            </a:solidFill>
            <a:round/>
          </a:ln>
        </p:spPr>
        <p:txBody>
          <a:bodyPr wrap="none" anchor="ctr"/>
          <a:lstStyle/>
          <a:p>
            <a:pPr algn="ctr"/>
            <a:r>
              <a:rPr lang="en-US" altLang="zh-CN" sz="5335" dirty="0">
                <a:solidFill>
                  <a:schemeClr val="tx2"/>
                </a:solidFill>
                <a:cs typeface="+mn-ea"/>
              </a:rPr>
              <a:t>4</a:t>
            </a:r>
            <a:endParaRPr lang="en-US" altLang="zh-CN" sz="5335" dirty="0">
              <a:solidFill>
                <a:schemeClr val="tx2"/>
              </a:solidFill>
              <a:cs typeface="+mn-ea"/>
            </a:endParaRPr>
          </a:p>
        </p:txBody>
      </p:sp>
      <p:sp>
        <p:nvSpPr>
          <p:cNvPr id="34" name="Oval 5"/>
          <p:cNvSpPr>
            <a:spLocks noChangeArrowheads="1"/>
          </p:cNvSpPr>
          <p:nvPr/>
        </p:nvSpPr>
        <p:spPr bwMode="auto">
          <a:xfrm>
            <a:off x="2286448" y="3929352"/>
            <a:ext cx="1077264" cy="1073459"/>
          </a:xfrm>
          <a:prstGeom prst="ellipse">
            <a:avLst/>
          </a:prstGeom>
          <a:noFill/>
          <a:ln w="19050" algn="ctr">
            <a:solidFill>
              <a:srgbClr val="3F3F3F"/>
            </a:solidFill>
            <a:round/>
          </a:ln>
        </p:spPr>
        <p:txBody>
          <a:bodyPr wrap="none" anchor="ctr"/>
          <a:lstStyle/>
          <a:p>
            <a:pPr algn="ctr"/>
            <a:r>
              <a:rPr lang="en-US" altLang="zh-CN" sz="5335" dirty="0">
                <a:solidFill>
                  <a:schemeClr val="tx2"/>
                </a:solidFill>
                <a:cs typeface="+mn-ea"/>
              </a:rPr>
              <a:t>1</a:t>
            </a:r>
            <a:endParaRPr lang="en-US" altLang="zh-CN" sz="5335" dirty="0">
              <a:solidFill>
                <a:schemeClr val="tx2"/>
              </a:solidFill>
              <a:cs typeface="+mn-ea"/>
            </a:endParaRPr>
          </a:p>
        </p:txBody>
      </p:sp>
      <p:sp>
        <p:nvSpPr>
          <p:cNvPr id="35" name="Oval 30"/>
          <p:cNvSpPr>
            <a:spLocks noChangeArrowheads="1"/>
          </p:cNvSpPr>
          <p:nvPr/>
        </p:nvSpPr>
        <p:spPr bwMode="auto">
          <a:xfrm>
            <a:off x="8978431" y="3975032"/>
            <a:ext cx="1077264" cy="1073459"/>
          </a:xfrm>
          <a:prstGeom prst="ellipse">
            <a:avLst/>
          </a:prstGeom>
          <a:noFill/>
          <a:ln w="19050" algn="ctr">
            <a:solidFill>
              <a:srgbClr val="3F3F3F"/>
            </a:solidFill>
            <a:round/>
          </a:ln>
        </p:spPr>
        <p:txBody>
          <a:bodyPr wrap="none" anchor="ctr"/>
          <a:lstStyle/>
          <a:p>
            <a:pPr algn="ctr"/>
            <a:r>
              <a:rPr lang="en-US" altLang="zh-CN" sz="5335" dirty="0">
                <a:solidFill>
                  <a:schemeClr val="tx2"/>
                </a:solidFill>
                <a:cs typeface="+mn-ea"/>
              </a:rPr>
              <a:t>6</a:t>
            </a:r>
            <a:endParaRPr lang="en-US" altLang="zh-CN" sz="5335" dirty="0">
              <a:solidFill>
                <a:schemeClr val="tx2"/>
              </a:solidFill>
              <a:cs typeface="+mn-ea"/>
            </a:endParaRPr>
          </a:p>
        </p:txBody>
      </p:sp>
      <p:sp>
        <p:nvSpPr>
          <p:cNvPr id="36" name="Oval 10"/>
          <p:cNvSpPr>
            <a:spLocks noChangeArrowheads="1"/>
          </p:cNvSpPr>
          <p:nvPr/>
        </p:nvSpPr>
        <p:spPr bwMode="auto">
          <a:xfrm>
            <a:off x="3405590" y="2855894"/>
            <a:ext cx="1077265" cy="1073457"/>
          </a:xfrm>
          <a:prstGeom prst="ellipse">
            <a:avLst/>
          </a:prstGeom>
          <a:noFill/>
          <a:ln w="19050" algn="ctr">
            <a:solidFill>
              <a:srgbClr val="3F3F3F"/>
            </a:solidFill>
            <a:round/>
          </a:ln>
        </p:spPr>
        <p:txBody>
          <a:bodyPr wrap="none" anchor="ctr"/>
          <a:lstStyle/>
          <a:p>
            <a:pPr algn="ctr"/>
            <a:r>
              <a:rPr lang="en-US" altLang="zh-CN" sz="5335" dirty="0">
                <a:solidFill>
                  <a:schemeClr val="tx2"/>
                </a:solidFill>
                <a:cs typeface="+mn-ea"/>
              </a:rPr>
              <a:t>2</a:t>
            </a:r>
            <a:endParaRPr lang="en-US" altLang="zh-CN" sz="5335" dirty="0">
              <a:solidFill>
                <a:schemeClr val="tx2"/>
              </a:solidFill>
              <a:cs typeface="+mn-ea"/>
            </a:endParaRPr>
          </a:p>
        </p:txBody>
      </p:sp>
      <p:sp>
        <p:nvSpPr>
          <p:cNvPr id="37" name="Oval 15"/>
          <p:cNvSpPr>
            <a:spLocks noChangeArrowheads="1"/>
          </p:cNvSpPr>
          <p:nvPr/>
        </p:nvSpPr>
        <p:spPr bwMode="auto">
          <a:xfrm>
            <a:off x="7855484" y="2823540"/>
            <a:ext cx="1077264" cy="1073459"/>
          </a:xfrm>
          <a:prstGeom prst="ellipse">
            <a:avLst/>
          </a:prstGeom>
          <a:noFill/>
          <a:ln w="19050" algn="ctr">
            <a:solidFill>
              <a:srgbClr val="3F3F3F"/>
            </a:solidFill>
            <a:round/>
          </a:ln>
        </p:spPr>
        <p:txBody>
          <a:bodyPr wrap="none" anchor="ctr"/>
          <a:lstStyle/>
          <a:p>
            <a:pPr algn="ctr"/>
            <a:r>
              <a:rPr lang="en-US" altLang="zh-CN" sz="5335" dirty="0">
                <a:solidFill>
                  <a:schemeClr val="tx2"/>
                </a:solidFill>
                <a:cs typeface="+mn-ea"/>
              </a:rPr>
              <a:t>5</a:t>
            </a:r>
            <a:endParaRPr lang="en-US" altLang="zh-CN" sz="5335" dirty="0">
              <a:solidFill>
                <a:schemeClr val="tx2"/>
              </a:solidFill>
              <a:cs typeface="+mn-ea"/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665937" y="1648249"/>
            <a:ext cx="10539730" cy="2492375"/>
            <a:chOff x="195129" y="1177608"/>
            <a:chExt cx="7904797" cy="1869281"/>
          </a:xfrm>
        </p:grpSpPr>
        <p:sp>
          <p:nvSpPr>
            <p:cNvPr id="41" name="Rectangle 58"/>
            <p:cNvSpPr>
              <a:spLocks noChangeArrowheads="1"/>
            </p:cNvSpPr>
            <p:nvPr/>
          </p:nvSpPr>
          <p:spPr bwMode="auto">
            <a:xfrm>
              <a:off x="2926898" y="1177608"/>
              <a:ext cx="1555432" cy="25288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E1B40C"/>
                </a:buClr>
                <a:buFont typeface="微软雅黑" panose="020B0503020204020204" pitchFamily="34" charset="-122"/>
                <a:buNone/>
              </a:pPr>
              <a:r>
                <a:rPr lang="zh-CN" altLang="en-US" sz="1600" b="1" dirty="0">
                  <a:solidFill>
                    <a:schemeClr val="tx2"/>
                  </a:solidFill>
                  <a:latin typeface="微软雅黑" panose="020B0503020204020204" pitchFamily="34" charset="-122"/>
                  <a:cs typeface="+mn-ea"/>
                </a:rPr>
                <a:t>数据处理与分析</a:t>
              </a:r>
              <a:endParaRPr lang="zh-CN" altLang="en-US" sz="1600" b="1" dirty="0">
                <a:solidFill>
                  <a:schemeClr val="tx2"/>
                </a:solidFill>
                <a:latin typeface="微软雅黑" panose="020B0503020204020204" pitchFamily="34" charset="-122"/>
                <a:cs typeface="+mn-ea"/>
              </a:endParaRPr>
            </a:p>
          </p:txBody>
        </p:sp>
        <p:sp>
          <p:nvSpPr>
            <p:cNvPr id="42" name="Rectangle 61"/>
            <p:cNvSpPr>
              <a:spLocks noChangeArrowheads="1"/>
            </p:cNvSpPr>
            <p:nvPr/>
          </p:nvSpPr>
          <p:spPr bwMode="auto">
            <a:xfrm>
              <a:off x="4729029" y="1265238"/>
              <a:ext cx="1371600" cy="25288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E1B40C"/>
                </a:buClr>
                <a:buFont typeface="微软雅黑" panose="020B0503020204020204" pitchFamily="34" charset="-122"/>
                <a:buNone/>
              </a:pPr>
              <a:r>
                <a:rPr lang="zh-CN" altLang="en-US" sz="1600" b="1" dirty="0">
                  <a:solidFill>
                    <a:schemeClr val="tx2"/>
                  </a:solidFill>
                  <a:latin typeface="微软雅黑" panose="020B0503020204020204" pitchFamily="34" charset="-122"/>
                  <a:cs typeface="+mn-ea"/>
                </a:rPr>
                <a:t>数据网络传输</a:t>
              </a:r>
              <a:endParaRPr lang="zh-CN" altLang="en-US" sz="1600" b="1" dirty="0">
                <a:solidFill>
                  <a:schemeClr val="tx2"/>
                </a:solidFill>
                <a:latin typeface="微软雅黑" panose="020B0503020204020204" pitchFamily="34" charset="-122"/>
                <a:cs typeface="+mn-ea"/>
              </a:endParaRPr>
            </a:p>
          </p:txBody>
        </p:sp>
        <p:sp>
          <p:nvSpPr>
            <p:cNvPr id="43" name="Rectangle 64"/>
            <p:cNvSpPr>
              <a:spLocks noChangeArrowheads="1"/>
            </p:cNvSpPr>
            <p:nvPr/>
          </p:nvSpPr>
          <p:spPr bwMode="auto">
            <a:xfrm>
              <a:off x="195129" y="2713990"/>
              <a:ext cx="1288256" cy="25288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algn="r">
                <a:spcBef>
                  <a:spcPct val="20000"/>
                </a:spcBef>
                <a:buClr>
                  <a:srgbClr val="E1B40C"/>
                </a:buClr>
                <a:buFont typeface="微软雅黑" panose="020B0503020204020204" pitchFamily="34" charset="-122"/>
                <a:buNone/>
              </a:pPr>
              <a:r>
                <a:rPr lang="zh-CN" altLang="en-US" sz="1600" b="1" dirty="0">
                  <a:solidFill>
                    <a:schemeClr val="tx2"/>
                  </a:solidFill>
                  <a:latin typeface="微软雅黑" panose="020B0503020204020204" pitchFamily="34" charset="-122"/>
                  <a:cs typeface="+mn-ea"/>
                </a:rPr>
                <a:t>风速传感器设计</a:t>
              </a:r>
              <a:endParaRPr lang="zh-CN" altLang="en-US" sz="1600" b="1" dirty="0">
                <a:solidFill>
                  <a:schemeClr val="tx2"/>
                </a:solidFill>
                <a:latin typeface="微软雅黑" panose="020B0503020204020204" pitchFamily="34" charset="-122"/>
                <a:cs typeface="+mn-ea"/>
              </a:endParaRPr>
            </a:p>
          </p:txBody>
        </p:sp>
        <p:sp>
          <p:nvSpPr>
            <p:cNvPr id="44" name="Rectangle 67"/>
            <p:cNvSpPr>
              <a:spLocks noChangeArrowheads="1"/>
            </p:cNvSpPr>
            <p:nvPr/>
          </p:nvSpPr>
          <p:spPr bwMode="auto">
            <a:xfrm>
              <a:off x="7159332" y="2794000"/>
              <a:ext cx="940594" cy="25288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20000"/>
                </a:spcBef>
                <a:buClr>
                  <a:srgbClr val="E1B40C"/>
                </a:buClr>
                <a:buFont typeface="微软雅黑" panose="020B0503020204020204" pitchFamily="34" charset="-122"/>
                <a:buNone/>
              </a:pPr>
              <a:r>
                <a:rPr lang="zh-CN" altLang="en-US" sz="1600" b="1" dirty="0">
                  <a:solidFill>
                    <a:schemeClr val="tx2"/>
                  </a:solidFill>
                  <a:latin typeface="微软雅黑" panose="020B0503020204020204" pitchFamily="34" charset="-122"/>
                  <a:cs typeface="+mn-ea"/>
                </a:rPr>
                <a:t>数据可视化</a:t>
              </a:r>
              <a:endParaRPr lang="zh-CN" altLang="en-US" sz="1600" b="1" dirty="0">
                <a:solidFill>
                  <a:schemeClr val="tx2"/>
                </a:solidFill>
                <a:latin typeface="微软雅黑" panose="020B0503020204020204" pitchFamily="34" charset="-122"/>
                <a:cs typeface="+mn-ea"/>
              </a:endParaRPr>
            </a:p>
          </p:txBody>
        </p:sp>
        <p:sp>
          <p:nvSpPr>
            <p:cNvPr id="45" name="Rectangle 70"/>
            <p:cNvSpPr>
              <a:spLocks noChangeArrowheads="1"/>
            </p:cNvSpPr>
            <p:nvPr/>
          </p:nvSpPr>
          <p:spPr bwMode="auto">
            <a:xfrm>
              <a:off x="2038216" y="1806257"/>
              <a:ext cx="1231106" cy="25288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algn="r">
                <a:spcBef>
                  <a:spcPct val="20000"/>
                </a:spcBef>
                <a:buClr>
                  <a:srgbClr val="E1B40C"/>
                </a:buClr>
                <a:buFont typeface="微软雅黑" panose="020B0503020204020204" pitchFamily="34" charset="-122"/>
                <a:buNone/>
              </a:pPr>
              <a:r>
                <a:rPr lang="zh-CN" altLang="en-US" sz="1600" b="1">
                  <a:solidFill>
                    <a:schemeClr val="tx2"/>
                  </a:solidFill>
                  <a:latin typeface="微软雅黑" panose="020B0503020204020204" pitchFamily="34" charset="-122"/>
                  <a:cs typeface="+mn-ea"/>
                </a:rPr>
                <a:t>传感器信号读取</a:t>
              </a:r>
              <a:endParaRPr lang="zh-CN" altLang="en-US" sz="1600" b="1">
                <a:solidFill>
                  <a:schemeClr val="tx2"/>
                </a:solidFill>
                <a:latin typeface="微软雅黑" panose="020B0503020204020204" pitchFamily="34" charset="-122"/>
                <a:cs typeface="+mn-ea"/>
              </a:endParaRPr>
            </a:p>
          </p:txBody>
        </p:sp>
        <p:sp>
          <p:nvSpPr>
            <p:cNvPr id="46" name="Rectangle 73"/>
            <p:cNvSpPr>
              <a:spLocks noChangeArrowheads="1"/>
            </p:cNvSpPr>
            <p:nvPr/>
          </p:nvSpPr>
          <p:spPr bwMode="auto">
            <a:xfrm>
              <a:off x="6318752" y="1932464"/>
              <a:ext cx="1054417" cy="25288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20000"/>
                </a:spcBef>
                <a:buClr>
                  <a:srgbClr val="E1B40C"/>
                </a:buClr>
                <a:buFont typeface="微软雅黑" panose="020B0503020204020204" pitchFamily="34" charset="-122"/>
                <a:buNone/>
              </a:pPr>
              <a:r>
                <a:rPr lang="zh-CN" altLang="en-US" sz="1600" b="1" dirty="0">
                  <a:solidFill>
                    <a:schemeClr val="tx2"/>
                  </a:solidFill>
                  <a:latin typeface="微软雅黑" panose="020B0503020204020204" pitchFamily="34" charset="-122"/>
                  <a:cs typeface="+mn-ea"/>
                </a:rPr>
                <a:t>云端数据存储</a:t>
              </a:r>
              <a:endParaRPr lang="zh-CN" altLang="en-US" sz="1600" b="1" dirty="0">
                <a:solidFill>
                  <a:schemeClr val="tx2"/>
                </a:solidFill>
                <a:latin typeface="微软雅黑" panose="020B0503020204020204" pitchFamily="34" charset="-122"/>
                <a:cs typeface="+mn-ea"/>
              </a:endParaRPr>
            </a:p>
          </p:txBody>
        </p:sp>
      </p:grpSp>
      <p:sp>
        <p:nvSpPr>
          <p:cNvPr id="48" name="Oval 44"/>
          <p:cNvSpPr>
            <a:spLocks noChangeArrowheads="1"/>
          </p:cNvSpPr>
          <p:nvPr/>
        </p:nvSpPr>
        <p:spPr bwMode="gray">
          <a:xfrm>
            <a:off x="5339336" y="4483215"/>
            <a:ext cx="1751032" cy="1730095"/>
          </a:xfrm>
          <a:prstGeom prst="ellipse">
            <a:avLst/>
          </a:prstGeom>
          <a:noFill/>
          <a:ln w="19050" algn="ctr">
            <a:solidFill>
              <a:srgbClr val="3F3F3F"/>
            </a:solidFill>
            <a:round/>
          </a:ln>
        </p:spPr>
        <p:txBody>
          <a:bodyPr wrap="none" anchor="ctr"/>
          <a:lstStyle/>
          <a:p>
            <a:pPr algn="ctr"/>
            <a:r>
              <a:rPr lang="zh-CN" altLang="en-US" sz="2400" b="1" dirty="0">
                <a:solidFill>
                  <a:schemeClr val="tx2"/>
                </a:solidFill>
                <a:cs typeface="+mn-ea"/>
              </a:rPr>
              <a:t>研究内容</a:t>
            </a:r>
            <a:endParaRPr lang="zh-CN" altLang="en-US" sz="2400" b="1" dirty="0">
              <a:solidFill>
                <a:schemeClr val="tx2"/>
              </a:solidFill>
              <a:cs typeface="+mn-ea"/>
            </a:endParaRPr>
          </a:p>
        </p:txBody>
      </p:sp>
      <p:grpSp>
        <p:nvGrpSpPr>
          <p:cNvPr id="50" name="组合 49"/>
          <p:cNvGrpSpPr/>
          <p:nvPr/>
        </p:nvGrpSpPr>
        <p:grpSpPr>
          <a:xfrm>
            <a:off x="568443" y="319365"/>
            <a:ext cx="1367516" cy="420370"/>
            <a:chOff x="568442" y="319364"/>
            <a:chExt cx="1367517" cy="420371"/>
          </a:xfrm>
        </p:grpSpPr>
        <p:sp>
          <p:nvSpPr>
            <p:cNvPr id="51" name="文本框 23"/>
            <p:cNvSpPr txBox="1"/>
            <p:nvPr/>
          </p:nvSpPr>
          <p:spPr>
            <a:xfrm>
              <a:off x="665958" y="319364"/>
              <a:ext cx="1270001" cy="4203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135" dirty="0">
                  <a:solidFill>
                    <a:schemeClr val="bg2"/>
                  </a:solidFill>
                  <a:latin typeface="+mn-ea"/>
                  <a:cs typeface="+mn-ea"/>
                </a:rPr>
                <a:t>研究内容</a:t>
              </a:r>
              <a:endParaRPr lang="zh-CN" altLang="en-US" sz="2135" dirty="0">
                <a:solidFill>
                  <a:schemeClr val="bg2"/>
                </a:solidFill>
                <a:latin typeface="+mn-ea"/>
                <a:cs typeface="+mn-ea"/>
              </a:endParaRPr>
            </a:p>
          </p:txBody>
        </p:sp>
        <p:sp>
          <p:nvSpPr>
            <p:cNvPr id="52" name="等腰三角形 51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prstClr val="white"/>
                </a:solidFill>
                <a:latin typeface="微软雅黑" panose="020B0503020204020204" pitchFamily="34" charset="-122"/>
                <a:cs typeface="+mn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randomBar dir="vert"/>
      </p:transition>
    </mc:Choice>
    <mc:Fallback>
      <p:transition spd="slow">
        <p:randomBar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500"/>
                            </p:stCondLst>
                            <p:childTnLst>
                              <p:par>
                                <p:cTn id="4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4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297970" y="2309873"/>
            <a:ext cx="1976559" cy="1362188"/>
          </a:xfrm>
          <a:prstGeom prst="rect">
            <a:avLst/>
          </a:prstGeom>
          <a:noFill/>
          <a:ln w="25400">
            <a:noFill/>
          </a:ln>
          <a:effectLst>
            <a:outerShdw blurRad="393700" dist="63500" dir="8100000" sx="112000" sy="112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600" dirty="0">
                <a:solidFill>
                  <a:schemeClr val="tx1">
                    <a:lumMod val="75000"/>
                    <a:lumOff val="25000"/>
                  </a:schemeClr>
                </a:solidFill>
                <a:latin typeface="Broadway" panose="04040905080B02020502" pitchFamily="82" charset="0"/>
              </a:rPr>
              <a:t>03</a:t>
            </a:r>
            <a:endParaRPr lang="zh-CN" altLang="en-US" sz="9600" dirty="0">
              <a:solidFill>
                <a:schemeClr val="tx1">
                  <a:lumMod val="75000"/>
                  <a:lumOff val="25000"/>
                </a:schemeClr>
              </a:solidFill>
              <a:latin typeface="Broadway" panose="04040905080B02020502" pitchFamily="82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526631" y="3418018"/>
            <a:ext cx="14920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zh-CN" sz="4400" spc="3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PART</a:t>
            </a:r>
            <a:endParaRPr lang="zh-CN" altLang="en-US" sz="4400" spc="3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8" name="AutoShape 3"/>
          <p:cNvSpPr>
            <a:spLocks noChangeAspect="1" noChangeArrowheads="1" noTextEdit="1"/>
          </p:cNvSpPr>
          <p:nvPr/>
        </p:nvSpPr>
        <p:spPr bwMode="auto">
          <a:xfrm>
            <a:off x="1162050" y="720725"/>
            <a:ext cx="6248400" cy="527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2668588" y="1189513"/>
            <a:ext cx="3238500" cy="1309688"/>
            <a:chOff x="4478338" y="1241901"/>
            <a:chExt cx="3238500" cy="1309688"/>
          </a:xfrm>
        </p:grpSpPr>
        <p:sp>
          <p:nvSpPr>
            <p:cNvPr id="10" name="Freeform 5"/>
            <p:cNvSpPr/>
            <p:nvPr/>
          </p:nvSpPr>
          <p:spPr bwMode="auto">
            <a:xfrm>
              <a:off x="4478338" y="1241901"/>
              <a:ext cx="3238500" cy="1309688"/>
            </a:xfrm>
            <a:custGeom>
              <a:avLst/>
              <a:gdLst>
                <a:gd name="T0" fmla="*/ 13 w 2040"/>
                <a:gd name="T1" fmla="*/ 825 h 825"/>
                <a:gd name="T2" fmla="*/ 13 w 2040"/>
                <a:gd name="T3" fmla="*/ 603 h 825"/>
                <a:gd name="T4" fmla="*/ 1020 w 2040"/>
                <a:gd name="T5" fmla="*/ 22 h 825"/>
                <a:gd name="T6" fmla="*/ 2026 w 2040"/>
                <a:gd name="T7" fmla="*/ 603 h 825"/>
                <a:gd name="T8" fmla="*/ 2026 w 2040"/>
                <a:gd name="T9" fmla="*/ 825 h 825"/>
                <a:gd name="T10" fmla="*/ 2040 w 2040"/>
                <a:gd name="T11" fmla="*/ 825 h 825"/>
                <a:gd name="T12" fmla="*/ 2040 w 2040"/>
                <a:gd name="T13" fmla="*/ 591 h 825"/>
                <a:gd name="T14" fmla="*/ 1020 w 2040"/>
                <a:gd name="T15" fmla="*/ 0 h 825"/>
                <a:gd name="T16" fmla="*/ 0 w 2040"/>
                <a:gd name="T17" fmla="*/ 591 h 825"/>
                <a:gd name="T18" fmla="*/ 0 w 2040"/>
                <a:gd name="T19" fmla="*/ 825 h 825"/>
                <a:gd name="T20" fmla="*/ 13 w 2040"/>
                <a:gd name="T21" fmla="*/ 825 h 8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40" h="825">
                  <a:moveTo>
                    <a:pt x="13" y="825"/>
                  </a:moveTo>
                  <a:lnTo>
                    <a:pt x="13" y="603"/>
                  </a:lnTo>
                  <a:lnTo>
                    <a:pt x="1020" y="22"/>
                  </a:lnTo>
                  <a:lnTo>
                    <a:pt x="2026" y="603"/>
                  </a:lnTo>
                  <a:lnTo>
                    <a:pt x="2026" y="825"/>
                  </a:lnTo>
                  <a:lnTo>
                    <a:pt x="2040" y="825"/>
                  </a:lnTo>
                  <a:lnTo>
                    <a:pt x="2040" y="591"/>
                  </a:lnTo>
                  <a:lnTo>
                    <a:pt x="1020" y="0"/>
                  </a:lnTo>
                  <a:lnTo>
                    <a:pt x="0" y="591"/>
                  </a:lnTo>
                  <a:lnTo>
                    <a:pt x="0" y="825"/>
                  </a:lnTo>
                  <a:lnTo>
                    <a:pt x="13" y="825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9"/>
            <p:cNvSpPr/>
            <p:nvPr/>
          </p:nvSpPr>
          <p:spPr bwMode="auto">
            <a:xfrm>
              <a:off x="4592638" y="1386364"/>
              <a:ext cx="3008313" cy="1165225"/>
            </a:xfrm>
            <a:custGeom>
              <a:avLst/>
              <a:gdLst>
                <a:gd name="T0" fmla="*/ 66 w 1895"/>
                <a:gd name="T1" fmla="*/ 734 h 734"/>
                <a:gd name="T2" fmla="*/ 66 w 1895"/>
                <a:gd name="T3" fmla="*/ 587 h 734"/>
                <a:gd name="T4" fmla="*/ 944 w 1895"/>
                <a:gd name="T5" fmla="*/ 81 h 734"/>
                <a:gd name="T6" fmla="*/ 1822 w 1895"/>
                <a:gd name="T7" fmla="*/ 587 h 734"/>
                <a:gd name="T8" fmla="*/ 1822 w 1895"/>
                <a:gd name="T9" fmla="*/ 734 h 734"/>
                <a:gd name="T10" fmla="*/ 1895 w 1895"/>
                <a:gd name="T11" fmla="*/ 734 h 734"/>
                <a:gd name="T12" fmla="*/ 1895 w 1895"/>
                <a:gd name="T13" fmla="*/ 546 h 734"/>
                <a:gd name="T14" fmla="*/ 948 w 1895"/>
                <a:gd name="T15" fmla="*/ 0 h 734"/>
                <a:gd name="T16" fmla="*/ 0 w 1895"/>
                <a:gd name="T17" fmla="*/ 546 h 734"/>
                <a:gd name="T18" fmla="*/ 0 w 1895"/>
                <a:gd name="T19" fmla="*/ 734 h 734"/>
                <a:gd name="T20" fmla="*/ 66 w 1895"/>
                <a:gd name="T21" fmla="*/ 734 h 7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95" h="734">
                  <a:moveTo>
                    <a:pt x="66" y="734"/>
                  </a:moveTo>
                  <a:lnTo>
                    <a:pt x="66" y="587"/>
                  </a:lnTo>
                  <a:lnTo>
                    <a:pt x="944" y="81"/>
                  </a:lnTo>
                  <a:lnTo>
                    <a:pt x="1822" y="587"/>
                  </a:lnTo>
                  <a:lnTo>
                    <a:pt x="1822" y="734"/>
                  </a:lnTo>
                  <a:lnTo>
                    <a:pt x="1895" y="734"/>
                  </a:lnTo>
                  <a:lnTo>
                    <a:pt x="1895" y="546"/>
                  </a:lnTo>
                  <a:lnTo>
                    <a:pt x="948" y="0"/>
                  </a:lnTo>
                  <a:lnTo>
                    <a:pt x="0" y="546"/>
                  </a:lnTo>
                  <a:lnTo>
                    <a:pt x="0" y="734"/>
                  </a:lnTo>
                  <a:lnTo>
                    <a:pt x="66" y="73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2" name="Line 13"/>
          <p:cNvSpPr>
            <a:spLocks noChangeShapeType="1"/>
          </p:cNvSpPr>
          <p:nvPr/>
        </p:nvSpPr>
        <p:spPr bwMode="auto">
          <a:xfrm flipH="1" flipV="1">
            <a:off x="1457325" y="914876"/>
            <a:ext cx="1223963" cy="1223963"/>
          </a:xfrm>
          <a:prstGeom prst="line">
            <a:avLst/>
          </a:prstGeom>
          <a:noFill/>
          <a:ln w="20638" cap="flat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" name="Line 14"/>
          <p:cNvSpPr>
            <a:spLocks noChangeShapeType="1"/>
          </p:cNvSpPr>
          <p:nvPr/>
        </p:nvSpPr>
        <p:spPr bwMode="auto">
          <a:xfrm flipH="1" flipV="1">
            <a:off x="1166813" y="438626"/>
            <a:ext cx="869950" cy="868363"/>
          </a:xfrm>
          <a:prstGeom prst="line">
            <a:avLst/>
          </a:prstGeom>
          <a:noFill/>
          <a:ln w="20638" cap="flat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14" name="组合 13"/>
          <p:cNvGrpSpPr/>
          <p:nvPr/>
        </p:nvGrpSpPr>
        <p:grpSpPr>
          <a:xfrm>
            <a:off x="2668588" y="3924300"/>
            <a:ext cx="3238500" cy="1312863"/>
            <a:chOff x="4478338" y="3976688"/>
            <a:chExt cx="3238500" cy="1312863"/>
          </a:xfrm>
        </p:grpSpPr>
        <p:sp>
          <p:nvSpPr>
            <p:cNvPr id="15" name="Freeform 6"/>
            <p:cNvSpPr/>
            <p:nvPr/>
          </p:nvSpPr>
          <p:spPr bwMode="auto">
            <a:xfrm>
              <a:off x="4478338" y="3976688"/>
              <a:ext cx="3238500" cy="1312863"/>
            </a:xfrm>
            <a:custGeom>
              <a:avLst/>
              <a:gdLst>
                <a:gd name="T0" fmla="*/ 1020 w 2040"/>
                <a:gd name="T1" fmla="*/ 807 h 827"/>
                <a:gd name="T2" fmla="*/ 13 w 2040"/>
                <a:gd name="T3" fmla="*/ 226 h 827"/>
                <a:gd name="T4" fmla="*/ 13 w 2040"/>
                <a:gd name="T5" fmla="*/ 0 h 827"/>
                <a:gd name="T6" fmla="*/ 0 w 2040"/>
                <a:gd name="T7" fmla="*/ 0 h 827"/>
                <a:gd name="T8" fmla="*/ 0 w 2040"/>
                <a:gd name="T9" fmla="*/ 236 h 827"/>
                <a:gd name="T10" fmla="*/ 1020 w 2040"/>
                <a:gd name="T11" fmla="*/ 827 h 827"/>
                <a:gd name="T12" fmla="*/ 2040 w 2040"/>
                <a:gd name="T13" fmla="*/ 236 h 827"/>
                <a:gd name="T14" fmla="*/ 2040 w 2040"/>
                <a:gd name="T15" fmla="*/ 0 h 827"/>
                <a:gd name="T16" fmla="*/ 2026 w 2040"/>
                <a:gd name="T17" fmla="*/ 0 h 827"/>
                <a:gd name="T18" fmla="*/ 2026 w 2040"/>
                <a:gd name="T19" fmla="*/ 225 h 827"/>
                <a:gd name="T20" fmla="*/ 1020 w 2040"/>
                <a:gd name="T21" fmla="*/ 807 h 8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40" h="827">
                  <a:moveTo>
                    <a:pt x="1020" y="807"/>
                  </a:moveTo>
                  <a:lnTo>
                    <a:pt x="13" y="226"/>
                  </a:lnTo>
                  <a:lnTo>
                    <a:pt x="13" y="0"/>
                  </a:lnTo>
                  <a:lnTo>
                    <a:pt x="0" y="0"/>
                  </a:lnTo>
                  <a:lnTo>
                    <a:pt x="0" y="236"/>
                  </a:lnTo>
                  <a:lnTo>
                    <a:pt x="1020" y="827"/>
                  </a:lnTo>
                  <a:lnTo>
                    <a:pt x="2040" y="236"/>
                  </a:lnTo>
                  <a:lnTo>
                    <a:pt x="2040" y="0"/>
                  </a:lnTo>
                  <a:lnTo>
                    <a:pt x="2026" y="0"/>
                  </a:lnTo>
                  <a:lnTo>
                    <a:pt x="2026" y="225"/>
                  </a:lnTo>
                  <a:lnTo>
                    <a:pt x="1020" y="807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7"/>
            <p:cNvSpPr/>
            <p:nvPr/>
          </p:nvSpPr>
          <p:spPr bwMode="auto">
            <a:xfrm>
              <a:off x="4478338" y="3976688"/>
              <a:ext cx="3238500" cy="1312863"/>
            </a:xfrm>
            <a:custGeom>
              <a:avLst/>
              <a:gdLst>
                <a:gd name="T0" fmla="*/ 1020 w 2040"/>
                <a:gd name="T1" fmla="*/ 807 h 827"/>
                <a:gd name="T2" fmla="*/ 13 w 2040"/>
                <a:gd name="T3" fmla="*/ 226 h 827"/>
                <a:gd name="T4" fmla="*/ 13 w 2040"/>
                <a:gd name="T5" fmla="*/ 0 h 827"/>
                <a:gd name="T6" fmla="*/ 0 w 2040"/>
                <a:gd name="T7" fmla="*/ 0 h 827"/>
                <a:gd name="T8" fmla="*/ 0 w 2040"/>
                <a:gd name="T9" fmla="*/ 236 h 827"/>
                <a:gd name="T10" fmla="*/ 1020 w 2040"/>
                <a:gd name="T11" fmla="*/ 827 h 827"/>
                <a:gd name="T12" fmla="*/ 2040 w 2040"/>
                <a:gd name="T13" fmla="*/ 236 h 827"/>
                <a:gd name="T14" fmla="*/ 2040 w 2040"/>
                <a:gd name="T15" fmla="*/ 0 h 827"/>
                <a:gd name="T16" fmla="*/ 2026 w 2040"/>
                <a:gd name="T17" fmla="*/ 0 h 827"/>
                <a:gd name="T18" fmla="*/ 2026 w 2040"/>
                <a:gd name="T19" fmla="*/ 225 h 8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40" h="827">
                  <a:moveTo>
                    <a:pt x="1020" y="807"/>
                  </a:moveTo>
                  <a:lnTo>
                    <a:pt x="13" y="226"/>
                  </a:lnTo>
                  <a:lnTo>
                    <a:pt x="13" y="0"/>
                  </a:lnTo>
                  <a:lnTo>
                    <a:pt x="0" y="0"/>
                  </a:lnTo>
                  <a:lnTo>
                    <a:pt x="0" y="236"/>
                  </a:lnTo>
                  <a:lnTo>
                    <a:pt x="1020" y="827"/>
                  </a:lnTo>
                  <a:lnTo>
                    <a:pt x="2040" y="236"/>
                  </a:lnTo>
                  <a:lnTo>
                    <a:pt x="2040" y="0"/>
                  </a:lnTo>
                  <a:lnTo>
                    <a:pt x="2026" y="0"/>
                  </a:lnTo>
                  <a:lnTo>
                    <a:pt x="2026" y="22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8"/>
            <p:cNvSpPr/>
            <p:nvPr/>
          </p:nvSpPr>
          <p:spPr bwMode="auto">
            <a:xfrm>
              <a:off x="4592638" y="3976688"/>
              <a:ext cx="3008313" cy="1171575"/>
            </a:xfrm>
            <a:custGeom>
              <a:avLst/>
              <a:gdLst>
                <a:gd name="T0" fmla="*/ 1822 w 1895"/>
                <a:gd name="T1" fmla="*/ 0 h 738"/>
                <a:gd name="T2" fmla="*/ 1822 w 1895"/>
                <a:gd name="T3" fmla="*/ 150 h 738"/>
                <a:gd name="T4" fmla="*/ 944 w 1895"/>
                <a:gd name="T5" fmla="*/ 655 h 738"/>
                <a:gd name="T6" fmla="*/ 66 w 1895"/>
                <a:gd name="T7" fmla="*/ 150 h 738"/>
                <a:gd name="T8" fmla="*/ 66 w 1895"/>
                <a:gd name="T9" fmla="*/ 0 h 738"/>
                <a:gd name="T10" fmla="*/ 0 w 1895"/>
                <a:gd name="T11" fmla="*/ 0 h 738"/>
                <a:gd name="T12" fmla="*/ 0 w 1895"/>
                <a:gd name="T13" fmla="*/ 192 h 738"/>
                <a:gd name="T14" fmla="*/ 948 w 1895"/>
                <a:gd name="T15" fmla="*/ 738 h 738"/>
                <a:gd name="T16" fmla="*/ 1895 w 1895"/>
                <a:gd name="T17" fmla="*/ 192 h 738"/>
                <a:gd name="T18" fmla="*/ 1895 w 1895"/>
                <a:gd name="T19" fmla="*/ 0 h 738"/>
                <a:gd name="T20" fmla="*/ 1822 w 1895"/>
                <a:gd name="T21" fmla="*/ 0 h 7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95" h="738">
                  <a:moveTo>
                    <a:pt x="1822" y="0"/>
                  </a:moveTo>
                  <a:lnTo>
                    <a:pt x="1822" y="150"/>
                  </a:lnTo>
                  <a:lnTo>
                    <a:pt x="944" y="655"/>
                  </a:lnTo>
                  <a:lnTo>
                    <a:pt x="66" y="150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948" y="738"/>
                  </a:lnTo>
                  <a:lnTo>
                    <a:pt x="1895" y="192"/>
                  </a:lnTo>
                  <a:lnTo>
                    <a:pt x="1895" y="0"/>
                  </a:lnTo>
                  <a:lnTo>
                    <a:pt x="1822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8" name="Line 15"/>
          <p:cNvSpPr>
            <a:spLocks noChangeShapeType="1"/>
          </p:cNvSpPr>
          <p:nvPr/>
        </p:nvSpPr>
        <p:spPr bwMode="auto">
          <a:xfrm>
            <a:off x="5892800" y="4283075"/>
            <a:ext cx="1227138" cy="1223963"/>
          </a:xfrm>
          <a:prstGeom prst="line">
            <a:avLst/>
          </a:prstGeom>
          <a:noFill/>
          <a:ln w="20638" cap="flat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" name="Line 16"/>
          <p:cNvSpPr>
            <a:spLocks noChangeShapeType="1"/>
          </p:cNvSpPr>
          <p:nvPr/>
        </p:nvSpPr>
        <p:spPr bwMode="auto">
          <a:xfrm>
            <a:off x="6537325" y="5116513"/>
            <a:ext cx="868363" cy="866775"/>
          </a:xfrm>
          <a:prstGeom prst="line">
            <a:avLst/>
          </a:prstGeom>
          <a:noFill/>
          <a:ln w="20638" cap="flat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4587559" y="2591874"/>
            <a:ext cx="7937513" cy="92333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>
                <a:solidFill>
                  <a:schemeClr val="tx1">
                    <a:lumMod val="75000"/>
                    <a:lumOff val="25000"/>
                  </a:schemeClr>
                </a:solidFill>
                <a:latin typeface="汉仪丫丫体简" panose="02010604000101010101" pitchFamily="2" charset="-122"/>
                <a:ea typeface="汉仪丫丫体简" panose="02010604000101010101" pitchFamily="2" charset="-122"/>
              </a:rPr>
              <a:t>研究思路与方法</a:t>
            </a:r>
            <a:endParaRPr lang="zh-CN" altLang="en-US" sz="5400" dirty="0">
              <a:solidFill>
                <a:schemeClr val="tx1">
                  <a:lumMod val="75000"/>
                  <a:lumOff val="25000"/>
                </a:schemeClr>
              </a:solidFill>
              <a:latin typeface="汉仪丫丫体简" panose="02010604000101010101" pitchFamily="2" charset="-122"/>
              <a:ea typeface="汉仪丫丫体简" panose="0201060400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conveyor dir="l"/>
      </p:transition>
    </mc:Choice>
    <mc:Fallback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4" presetClass="entr" presetSubtype="10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7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" presetClass="entr" presetSubtype="4" fill="hold" grpId="0" nodeType="withEffect" p14:presetBounceEnd="75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5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5000">
                                          <p:cBhvr additive="base">
                                            <p:cTn id="10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5000">
                                          <p:cBhvr additive="base">
                                            <p:cTn id="11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13" presetID="2" presetClass="entr" presetSubtype="4" fill="hold" nodeType="afterEffect" p14:presetBounceEnd="4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2000">
                                          <p:cBhvr additive="base">
                                            <p:cTn id="15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2000">
                                          <p:cBhvr additive="base">
                                            <p:cTn id="16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nodeType="withEffect" p14:presetBounceEnd="4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2000">
                                          <p:cBhvr additive="base">
                                            <p:cTn id="19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2000">
                                          <p:cBhvr additive="base">
                                            <p:cTn id="20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1750"/>
                                </p:stCondLst>
                                <p:childTnLst>
                                  <p:par>
                                    <p:cTn id="22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4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7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2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0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2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3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4" presetID="2" presetClass="entr" presetSubtype="1" accel="38000" fill="hold" grpId="0" nodeType="withEffect" p14:presetBounceEnd="4400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36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37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/>
          <p:bldP spid="7" grpId="0"/>
          <p:bldP spid="12" grpId="0" animBg="1"/>
          <p:bldP spid="13" grpId="0" animBg="1"/>
          <p:bldP spid="18" grpId="0" animBg="1"/>
          <p:bldP spid="19" grpId="0" animBg="1"/>
          <p:bldP spid="22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4" presetClass="entr" presetSubtype="10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7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5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13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1750"/>
                                </p:stCondLst>
                                <p:childTnLst>
                                  <p:par>
                                    <p:cTn id="22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4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7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2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0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2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3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4" presetID="2" presetClass="entr" presetSubtype="1" accel="3800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/>
          <p:bldP spid="7" grpId="0"/>
          <p:bldP spid="12" grpId="0" animBg="1"/>
          <p:bldP spid="13" grpId="0" animBg="1"/>
          <p:bldP spid="18" grpId="0" animBg="1"/>
          <p:bldP spid="19" grpId="0" animBg="1"/>
          <p:bldP spid="22" grpId="0"/>
        </p:bldLst>
      </p:timing>
    </mc:Fallback>
  </mc:AlternateContent>
</p:sld>
</file>

<file path=ppt/tags/tag2.xml><?xml version="1.0" encoding="utf-8"?>
<p:tagLst xmlns:p="http://schemas.openxmlformats.org/presentationml/2006/main">
  <p:tag name="ISPRING_PRESENTATION_TITLE" val="1-0505-16"/>
</p:tagLst>
</file>

<file path=ppt/theme/theme1.xml><?xml version="1.0" encoding="utf-8"?>
<a:theme xmlns:a="http://schemas.openxmlformats.org/drawingml/2006/main" name="千图网海量PPT模板www.58pic.com">
  <a:themeElements>
    <a:clrScheme name="自定义 306">
      <a:dk1>
        <a:sysClr val="windowText" lastClr="000000"/>
      </a:dk1>
      <a:lt1>
        <a:sysClr val="window" lastClr="FFFFFF"/>
      </a:lt1>
      <a:dk2>
        <a:srgbClr val="3F3F3F"/>
      </a:dk2>
      <a:lt2>
        <a:srgbClr val="262626"/>
      </a:lt2>
      <a:accent1>
        <a:srgbClr val="262626"/>
      </a:accent1>
      <a:accent2>
        <a:srgbClr val="3F3F3F"/>
      </a:accent2>
      <a:accent3>
        <a:srgbClr val="262626"/>
      </a:accent3>
      <a:accent4>
        <a:srgbClr val="3F3F3F"/>
      </a:accent4>
      <a:accent5>
        <a:srgbClr val="262626"/>
      </a:accent5>
      <a:accent6>
        <a:srgbClr val="3F3F3F"/>
      </a:accent6>
      <a:hlink>
        <a:srgbClr val="0563C1"/>
      </a:hlink>
      <a:folHlink>
        <a:srgbClr val="954F72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item1.xml><?xml version="1.0" encoding="utf-8"?>
<s:customData xmlns="http://www.wps.cn/officeDocument/2013/wpsCustomData" xmlns:s="http://www.wps.cn/officeDocument/2013/wpsCustomData">
  <extobjs>
    <extobj name="ECB019B1-382A-4266-B25C-5B523AA43C14-2">
      <extobjdata type="ECB019B1-382A-4266-B25C-5B523AA43C14" data="ewogICAiRmlsZUlkIiA6ICIxMDEwNDA5NTY1OTIiLAogICAiR3JvdXBJZCIgOiAiNDk0MTgwNzI1IiwKICAgIkltYWdlIiA6ICJpVkJPUncwS0dnb0FBQUFOU1VoRVVnQUFBZ2dBQUFLM0NBWUFBQURnWUxmREFBQUFDWEJJV1hNQUFBc1RBQUFMRXdFQW1wd1lBQUFnQUVsRVFWUjRuT3pkZVZ4TitmOEg4TmU5TFJRVlFqUVlUSmo1R2t2ZFNZdXlGckl2RlJGaVpCay8yOWdaUzhWa0dXUVpZbWJzbyt5RHNRekQySTJsTU1LZ3NsTW9hZHE3OTU3Zkg4MjlVNTBXcGR4NzgzbytIaDY2NTN3K24vTzVuL2M5OTc3dnVaOXpEa0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Q1a0dpNkF5VkFLcFBKNmdHb0NjQVlnSUZxaFNBSTBlSGg0YmRWajIxdGJlc3JsY3JQQ211UTlWaVA5VmlQOVZoUFEvWGVBSGdlRmhaMkg0Q3lzSFpMazY0bkNGS1pUT1pvWldYMXNaV1ZWVTBqSTZQeWVucDYrcXFWalJvMWl1blZxOWRqMWVPalI0L1dDQThQcjExWW82ekhlcXpIZXF6SGV1Kzdua0toa0tlbXBxWkZSa1krajR5TWZCZ1dGblllR2t3U2REcEJrTWxrbjFoWldkazNiOTY4Z2JPejgvM0dqUnNuVktwVVNhN3BmaEVSRVJWVlFrS0MvczJiTnl1ZE9YT20zclZyMSs1RlJrYitHUllXRnFXcC91Z1hYa1NyMWJTeXNxcnA3T3g4djJYTGxxODAzUmtpSXFMaXFsU3BrcnhseTVhdkZBb0ZrcEtTYWtaRlJkVUF3QVNobUF5TWpJektOMjdjT0VIVEhTRWlJaW9KZG5aMjhYWHExRW1ZUDMvK0JVMzJROWNUQkdNOVBUMTkvcXhBUkVSbFJibHk1WlIxNjlaVlFzT1RGS1dhM0RnUkVSRnBKeVlJUkVSRUpLTHJDY0liTXpPelpFMTNnb2lJcUNRRkJRVTF0N1cxZGRGa0gzUjZEa0pZV05qWksxZXVtR202SDBSRVJDVXBMUzNOUUtsVWx0TmtIM1Q5Q0FJUkVSR1ZBaVlJUkVSRUpLTFRDWUpNSmpPTGpJeXNvT2wrRUJFUmxUVTZuU0FBY05xMWE5Zi9OTjBKSWlLaXNrYlhFd1FpSWlJcUJVd1FpSWlJU0lRSkFoRVJFWWt3UVNBaUlpSVJKZ2hFUkVSYXh0Zlg5OXFiTjI5KzEyUWZtQ0FRVWFsUktCU0Z2c2ZFeE1SVXk3M3N5Wk1uTlV1blIwUzZ3ZHpjUERNeU1qSmRrMzFnZ2tDa1kxNjhlR0crWU1HQzBkbVgrZm41alkrSmlhbGExTForK3VtbnZncUZRaG9hR3RvOU5UWFY2RjM3NXVibXRpbjc0NjVkdTI3SWI1Mkt1N3Y3bXR6TGV2WHF0ZTVkKzBKRTcwYW43OFZBOUNFNmVmS2t3N05uejlUZnVwODllMWI5K1BIamp0OTg4ODNLb3JhMVljTUdqeSsvL0hLSFJDSVJObXpZNFA3VlYxOXRBUUNGUXFIbjZPaTR1Mzc5K284QjRNR0RCeDlkdUhDaGQ0Y09IYmFZbTVzbnFPby9mUGp3by9QbnovZk8zZTdFaVJPL0FZQ0VoQVNUdlA0ZU4yN2NoanAxNmp6TnAxc1NwVklwS2VweklhS1NwZXNKQXUvbVNCK2NJMGVPdFBieTh0cnY0K1B6WFd4c2JMVzB0TFJ5bVptWkJsMjdkbDJmdmR6aHc0Y0hxLzYydGJYZFg2OWV2U2U1MjhyTXpOVHYwNmZQR2owOVBTV1FsWHhzM2JwMXZKNmVucUo2OWVyeElTRWhZNEQvdnYzcjZla3BWY3NBb0Z1M2J1dHp0d2tBdnI2KzJ3RGdyNy8rK2pTdnY2dFZxL1lxZDUwREJ3NjRyRjY5ZXFEcWNmWWpEdG1mQzlHSDROKzdPYVpmdm54WlkvTVFkRHBCNE4wYzZVTVRHUmxaOS9yMTY1OEZCd2RQZDNWMVBRTUE4K2ZQSC9QUlJ4L0YrUGo0N015dm5vbUpTWEtIRGgxT256eDUwajc3OHJwMTZ6NVpzbVRKL0pvMWE4Yk9tREZqNnR5NWM1Y1pHaHBtS0JRS3ZSY3ZYbFR4OHZKYUNXUjkrd2V5NWhTb2xnRkFYRnhjSlFEbzNidDNzRnd1TjRpTGk2dlV1M2Z2NEprelozNHZrOGx1N04rLy8wc2pJNk4wQU1qK04vQmZBcENXbGxiT3pjMXQwK3paczVjZlBueDRzRUtoMEcvWnN1VXVWVkpnYTJ1N3Y2VEdqMGhYYU1QZEhIVTZRU0Q2MEt4ZnY5NGRBQXdORGVXcVpkZXVYZnZNemMzdFJINTFGQXFGVkY5Zlh6NXMyTERRWWNPR2hXWmZOM1hxMU9tM2I5K3VIeEVSMFZBdWwrc1pHUm1sL2J0S3NMYTJ2aGtjSER3VEFMNzU1cHVKdi96eVM4Y1dMVnBjNjlxMTY0bWRPM2QyR1RkdTNQcnZ2LzkrTUFEczJiTm41TDU5K3pvRUJ3Y1AyTE5uejBnZzY0UGR5c3JxWWU3K3hNYkdWajF4NG9TWEtnRndjbkxhbGYwSWdVS2hrQm9ZR01oejF5T2k5NHNKQXBHT3VIdjNicjAvL3ZqRFVmWFl6YzF0VTJabXBuNWlZbUxGbVROblRzbXJ6dUhEaHdjbkppYWFWcXBVS1JISStrbkF6TXdzRVFES2xTdVgwYWxUcDFPSERoMXFIeDBkWFh2NTh1VitDb1ZDcXFlbnAvVHc4RmdOWkIwWlVMVjE0c1NKbGpWcTFIaHg2OWF0QnE5ZXZhb3lhTkNnWlZXcVZIazlZc1NJQld2WHJwMTI0c1FKKzdTMHRIS0xGaTBhT1dYS2xHQ0pSQ0xvNmVrcGl2bzhVMU5URGN1Vks2ZlIyZHRFcE9NSmd1cHVqbFpXVnB5SFFHWGV1blhyK284YU5lcm41Y3VYRHdHeVB2dzNiZHJVSnpvNnVvNmZuOSt5L09wRlJFUTAvUHp6eis4Q2dGUXFWV3pkdW5VOEFQVG8wZU9IZHUzYVhWaTRjT0hJa1NOSC9seTNidDBuWGw1ZUt4Y3VYQmlvT2dydyt2VnIwK1BIanp0dDI3YXQrOHFWSzJldlhyMTZrSnViMngrZE9uVTZWYkZpeFJUVk5wNDhlVkxUd01CQVViNTgrWFI5ZlgzNXNXUEhuQ3RXckppaTJsWjI3ZHExQ3lub2VTWW5KMWVvVUtGQ1NrRmxpS2owNlhTQ2dIL3Y1amh0MnJUTG11NElVV2tiUG56NHRvWU5HOTVYSlFnQUVCNGUzdmo2OWV1Tjh6cUZVSFhZUGlRa3BOdnc0Y05EQU9ERml4ZFZ2YjI5Z3dEQTNOejg5ZXJWcTcxcjFhb1ZjK0xFQ1Fjcks2c0hzYkd4VlpPVGt5dE1uejU5NnIxNzkrb21KaVpXZEhWMVBSc2NIRHl6ZXZYcWNXdldyUGxtejU0OW5jYU9IVHMzTlRYVnFHclZxdkZtWm1iLzZPbnBLWHIzN3YzYnpaczNHNDRhTldxcm9hR2hmTWFNR1pOVjh4VmlZMk9yV2xoWWlDWW1xc1RFeEZRZE1tVElFZ0JJVFUwdC84OC8vMVJ3ZFhYZHFxK3ZyNmhhdGVwck56ZTNUYk5telZycDZPaDRwV1JIbFlqeW8rc0pBdEVIbzJIRGh2ZHpMMXU4ZVBFQ1EwUERETlhqMU5UVThtUEhqcDNidEduVHZ3RWdNVEhSeE1iRzVxYXBxV2tTQUVtblRwMU96Wmt6SitqZ3dZTnRHelZxZEgvWHJsMXV1M2Z2SHJWOCtYS2ZpUk1uZmpONTh1UjFkZXZXZmRTdVhidXpwMCtmYmxHN2R1M240ZUhobjRlSGgzOGVFaEl5WnNLRUNiUGk0K01yQVVCNmVycmhwVXVYbXExWnMyYm0yclZyQjZvK3ZGWHpHRHc4UEE1Tm1USWxPQ2twcWNMUW9VTVhxODUrV0xSbzBjamN6Nk5hdFdyeG9hR2hvODNNekpLKy9mYmIwY2VQSDIvcDYrc2I2dW5wK1d1cERDWVJGWW9YU2lMU1VhbXBxZVU5UER5K1g3Qmd3YWpYcjErYnBxYW1HbzBlUGRxL1NaTW1kOGFNR2JNUkFFeE5UZjlwMDZiTm4zNStmaE1BQ01lT0hYTUNnUExseTJjRUJnWitOVzdjdUkzZTN0N0xldmZ1ZmNUQ3d1SlZxMWF0TGhvWkdhVzd1cnFlTXpVMVRRb05EZjIva0pDUU1Ra0pDYVlBRUIwZFhTY2tKR1JNU0VqSW1EMTc5b3lvVXFYS0d4c2JtNXRCUVVGenN2Zk4wOU56OVpVclY1cDZlbnF1ZG5OejJ4Z1ZGVlduVDU4K3dhcmxJU0VoUFI0OGVGQjczNzU5SGRMVDA4dDE3ZHAxdzdsejUxbzhlZktrNXUrLy8rNjBkT2xTL3cwYk5uakV4Y1ZWZWQvalNrUlplQVNCU0VjWkdSbWxiZG15NWV2VnExY1BjSGQzRDY1YXRXcTh2YjM5MWJGangyN0lYbTdac21WZmVudDc3MUk5enNqSU1HemZ2djA1UjBmSEsrSGg0WjhuSnljYjFhMWI5NG0zdC9jdkV5ZE8vR2JUcGswVHN4K1ZlTXUrNUpoVXVHUEhqcThBU0E0ZVBOaG01Y3FWUTJiTW1QSDl5Wk1uSFNaTW1QQkRqUm8xWHFXbXBwYjM4dkphYVd0cis5ZDMzMzAzcjBXTEZ0Y1ZDb1hlc0dIREZnNGZQanlrV2JObWYvZm8wZU8zY2VQR3pWNitmTG0vdWJsNS9Ec05GaEVWR1JNRUloMW1hbXI2ejdScDA0Sjc5dXg1TkRBd2NQVGx5NWViM2JsejU1TkdqUnBGQVZuSmdKMmQzVFZYVjlkekFOQ3hZOGRUblR0MzNxQTZqVEF6TTFQLzY2Ky8vZ2tBK3ZmdnYrK2pqejU2cmtvTzR1UGp6VlJ6Q09MajQ5WFhHOGwrSFlUc3kxVmlZbUtxN2RxMXEvT3BVNmZzNnRldi8zajkrdldUTFMwdFl4czFhaFE5WThhTUtXWm1aa2tEQmd6WTk4c3Z2L2lxNmp4NThxVG14SWtUWjhwa3NvaCsvZnJ0QndCZlg5K1EyTmpZNmw1ZVhzdEhqQml4cldmUG5rZUxjMVlFRVJXUFRsL09WQ2FUZFhGM2Q3ZmxKRVg2a0FRRUJJeWROV3ZXaXR6TEZRcUZaTWVPSGQyYk4yOSs4N1BQUG90ODErMDhlZktrWnExYXRaNER3TE5uenl3c0xTMWpWZi9uVlFZQWR1L2U3ZGF4WThkVHAwNmRjbkIwZEF5clhMbHlRcTVtSlZldlhtMWN0MjdkeDVVclYzNmpXamh4NHNSdm1qZHZmbXZnd0lGN2NwY1BEUTN0OHVEQmc0K25UWnUyR29Ed3JzK0xTQmZFeGNVWjJOdmJIOWJrRFp1WUlCQ1J4aWtVQ29tZW5oNC8vSW15a1Vna0J6VzVmVTVTSkNLTlkzSkFwSDJZSUJBUkVaR0lyaWNJdkpzakVSR1ZPZi9lemRGRmszM1E2Yk1ZZURkSElpSXFpN1RoYm82NmZnU0JpSWlJU2dFVEJDSWlJaExSNlFSQmRUZEhUZmVEaUlpb3JOSHBCQUgvM3MxUjA1MGdJaUlxYTNROVFTQWlJcUpTd0FTQmlJaUlSSmdnRUJFUmtRZ1RCQ0lpSWhKaGdrQkVSS1JsZkgxOXI3MTU4K1ozVGZhQkNRSVJFWkdXTVRjM3o5VGtyWjRCSmdoRVJFU1VCeVlJUkVSRUpLTFROMnRDQ2QvTnNWMjdka3ZmdkhuVHNLVGFveXhWcWxTNWNlellzZWtsMFJaalZEb1lJKzNIR0dtL2tvelJ2M2R6VEw5OCtiTEc1aUhvZElKUTBuZHo1QTVUT3VMajQ1dVVWRnVNVWVsZ2pMUWZZNlQ5U2pKRzJuQTNSNTFPRUVwTFdGaVlwcnRRWnNoa3NsSnBsekVxT1l5UjltT010RjlweFVpVE9BZUJpSWlJUkhRNlFlRGRISW1JaUVxSFRpY0k0TjBjaVlpSVNvV3VKd2hFUkVSVUNwZ2dFQkVSa1FnVEJDSWlJaEpoZ2tCRVJFUWlUQkRlczd0Mzd5SXpNelBQZFdQR2pNbTMzb3NYTHhBWUdKaGptWitmSDJKalk0dmNoNTkrK2dsS3BSSWhJU0ZJU1VrcGN2MFB6Y2FORy9INzc0VmZ6SXd4S3A2U09CZi96WnMzT0hMa1NLSGxHS1BpaVlxS2dpQUk3OVFHWTFRMDJuQTNSMTRvNlIzSVpESlVyRmd4My9WSlNVbTRjT0VDREEwTjFjdUNnb0xRcUZFampCczNUbFQrcjcvK3lyZXRreWRQNHZuejUrckh6NTgveC9IangvSE5OOThVdWQ4Yk5tekEwS0ZESVpGSXNISGpSbnoxMVZjQUFJVkNBVWRIUjlTdlh4OEE4T0RCQTF5NGNBRWRPblNBdWJtNXV2N0Rodzl4L3Z6NUltOVhFNG9Ubzl5T0hEa0NQeisvUXJmRkdCVmRSa1lHVnExYWhUcDE2bURXckZuUTE5ZUhyYTB0TEMwdFJXVVRFaEp3NnRTcFBOdkp6TXhFWUdBZ0tsV3FCSHQ3KzN5M3h4Z1ZuU0FJQ0FvS2dpQUltRDkvUHN6TXpHQnJhNHQ2OWVxSnl0Ni9meCtYTDEvT3N4M0dxR2kwNFc2T1RCRGUwYkZqeDZCVUtsRytmSG4xc3F0WHI2SlpzMmF3dGJVVmxaOCtmVHE4dkx6UXBrMGI3TnUzRDVjdVhWS3ZTMDVPUnRldVhYT1UvL1hYWHdGa2ZVajE2OWNQUGo0K2lJMk5SVnBhR2pJek0wWGxEeDgrclA0N3Y1MDRNek1UN3U3dTBOUFRBNUMxUTI3WnNnWDYrdnFvVnEwYVFrSkNBQUJ1Ym00QUFEMDlQZlV5QUtKdGFydWl4cWhkdTNaUUtCVHF4MGxKU1JnK2ZMaW9uSjZlSGs2Y09LRit6QmdWbmFHaElZS0RnekYxNmxUODhjY2ZjSFYxaGJHeE1mYnQyeWNxMjdwMWEvWGZ0cmEyc0xDd0FKRDFBVkt6WmsyWW1KaGczcng1T1pZQldkOGlWV1VabzZLVFNDUUlDZ3JDZ2dVTHNHUEhEdmo2K3NMWTJCZzdkdXdRbFdXTXloWW1DTzhvT1RrWlBqNCsrT0dISDFDOWVuWGN2bjBiZ1lHQkNBME56Yk44N2RxMThmWFhYeU01T1Jtelo4L09zYTUxNjlicWhDQzd5TWhJWEw5K0hXdlhya1dIRGgwQUFQUG16VU90V3JYZzQrT1RiOTlNVEV6UW9VTUhuRHg1TXNmeXVuWHJZc21TSmJDMHRNVDA2ZE14Wjg0Y2xDdFhEZ3FGQWk5ZnZvU1hseGVBckc5c1FGYTJyVm9HQVBIeDhZV09pellwYW96KytlZWZmTDhGWlpjOXVXQ01paWM5UFIxS3BSSkxseTZGVkpyMWkyZEtTZ3A2OSs1ZGFGM1Z2dUxnNENEYWIvSmF4aGdWajBLaFFHSmlJbWJPbktsZWxwS1NBazlQVDFIWjNJZnhHU1BkcHVzSlFvbmV6YkU0S2xTb0FHOXZiOHlkT3hmZmYvODlnb0tDTUdMRUNQV2JYVjZ5di9sbHozeXo3M1FQSGp4UUgxM1lzR0VEQU1EQXdFQmQ3L3IxNitqU3BVdSsyMUFxbGREWDE4ZXdZY013Yk5pd0hPdW1UcDJLdi8vK0d4RVJFWkRMNVRBMk5nYVE5VTNCMnRvYXdjSEJBSUJaczJaaDc5NjlzTE96UTVjdVhiQno1MDZNR3pjTzMzLy8vVnVQanpZb1RveUtpakVxbmlOSGptRFRwazFZdEdnUnJLeXNBQURHeHNiWXMyZVBxR3oyYjZjQUVCQVFnQnMzYmlBek0xUDBZWlY5bWVxYkxtTlVQT0hoNFpnNWN5Wm16Wm9GWjJkbkFIaXJJd2dBWS9RdWVEZkhkMVRTZDNNc0xnOFBENXc4ZVJJVEpreUFYQzVIKy9idDh5ejMwMDgvWWZQbXpjakl5TUNGQ3hjQVpHVytxcDJqZGV2VzZyOWRYVjBCWkUxcXpINFkyODNORFptWm1VaE1UTVNNR1RQeTNNN2h3NGVSa0pDQVNwVXFBY2c2VEtiNnUxeTVjdWpVcVJNT0hqeUk2T2hvckZpeEFrcWxFbEtwRk83dTdnQnlKakRIang5SGpSbzFjUFBtVGJ4NjlRcURCZzFDbFNwVk1IejRjS3hidDY3WVkvYSt2VzJNY3BQSlpEQXorKzhsOXViTkc5R2tPc2FvK0hyMDZJR1VsQlNNR2pVS0J3NGNRUG55NVpHU2tvSWVQWG9VV25mV3JGa0FzcjZKNXY2d3lyMk1NU28rVzF0YnpKbzFDN05temNMMjdkdGhZV0dSNzFHZTNFY1FHS1BpNDkwY2RaaGNMZ2NBNk90bkRlR2tTWlBnN3U2T0pVdVc1RnZueXkrL3hKZGZmZ2tIQndmMXNuLysrVWVkUldjL2d2RG16UnNBd0xwMTZ6QnExQ2dzWDc0Y1FOWU9zV25USmtSSFJ4YzRjUzRpSWdLZmYvNDVnS3pmMWJadTNRb2c2dzI1YmR1MldMaHdJVWFPSEltUFAvNFlYbDVlV0xod29mcGJXMEpDQW43Ly9YZHMyN1lOSzFldXhPclZxK0htNWdZM056ZFVxS0E3dDc0b1RveHlNelEwelBHbWxUMTJLb3pSdS9IeThrS0hEaDNVYzBTR0RoMktVYU5HaWNvVjlDYWQxK0h1M0hVWm8rSnpkbmJHL3YzN1lXcHFDcmxjRGc4UEQ2U2xwYWwvSnZYMzk4ZnMyYk94ZVBGaXlPVnk5VDZYSFdPa2U1Z2dGRk5LU2dvTURRM1ZoNmszYmRxRXhvMGJZOE9HRFdqVnF0VmJINzd1MGFNSHZ2NzZhNHdiTnc3R3hzWllzbVFKYXRldWpXKy8vUllBTUh6NGNEUnMyRkM5MHdCWkUreXVYYnVtbmxpVG5XcmlUbWhvcUhwaTNZc1hMK0R0N1EwQU1EYzN4NW8xYTFDclZpMmNPSEVDVmxaV2lJMk5SVkpTRXFaUG40NTc5KzRoTVRFUnJxNnVDQTRPUnZYcTFiRjY5V3JzM2JzWFk4YU1RV3BxS3FwV3JRb3pNelAxWkNOdFZWSXhLZ3hqOUc3aTQrTng4T0JCREJvMENGMjdkb1ZDb2NDdVhidlVaNVprWkdUQTBOQVFHUmtaR0Q1OE9PUnl1WHJTR1FBY1BIZ1FWYXBVeWRHbUtzRldZWXplVFh4OFBGYXZYbzJaTTJmQzI5c2JVNmRPeGZqeDQ5VUp3dkhqeHpGNzlteFlXMXRqNnRTcFdMaHdJV05VQnVoMGdxQzZtNk9WbGRWN240Y1FHeHVyUGgzbWp6Lyt3SzFidDdCMTYxWk1talFKbXpadHdwQWhReUNWU3FGUUtIRHExQ20wYXRVS0VvbEUxTTZBQVFNd1pNZ1E5T2pSQXpkdjNzU2NPWE5Rc1dKRmpCZ3hBZ0RRc0dGRFVaMUZpeGJsT0MwdkpTVUY0OGFOUTlPbVRRRUFpWW1Kc0xHeGdZbUpDUVJCUUtkT25UQm56aHdjT25RSURSczJ4SzVkdTdCcjF5NnNXTEVDRXlkT3hLUkprMUMvZm4yMGI5OGVwMCtmUnUzYXRSRWVIbzd3OEhDRWhJVGc2NisvVmsvV1NVOVB4NlZMbDdCKy9mb1NIOU9TVmhJeHlzaklRTHQyN1hJOHpvMHhlamZYcmwzRDc3Ly9qa0dEQmlFaElRRm56NTVGNjlhdGNmejRjUUJRLzYwNmV2UDY5V3VZbXBvQ3lEcWtuSkNRZ09yVnErZG84L1hyMXhBRVFUMXBqVEY2TjMvOTlSZnUzcjBMaVVTQ1FZTUc0ZENoUTZJeWFXbHBXTEZpQmViT25jc1lsUkc2ZnFFa2pkM044ZnIxNjZoWHJ4NGVQMzZNd01CQXpKOC9INGFHaHBnNWN5YTJidDJLNk9ob1ZLeFlFWW1KaVpnMWE1Ym9nMGN1bDJQdDJyVVlNV0lFZkgxOTBiOS9meGdZR0dEOSt2WG8zcjA3SmsrZWpFV0xGb20ybTVxYUNnOFBEeXhZc0FBSkNRbElTVW5CLy8zZi82RkpreWJxQ3kyWm1wcWlUWnMyOFBQemcwUWl3YkZqeHdCay9TWVhHQmlJc1dQSFl1REFnZWpkdXpjc0xDelF1blZybEM5ZkhpNHVMakExTlVWb2FDaENRa0xVTTN1am82TVJFaEtDa0pBUTdObXpCMVdxVkVIanhvMUxlWVRmM2J2R0NQanZKd2JWdjdlNXFBOWpWRFRYcjErSGpZM05XNWUvZi84K2F0V3FCUURZdjM4L1pESVpQRDA5c1h2M2J1elpzd2ZEaHc5WEg0M0xEMk5VTkgvOTlSZXNyYTBCWk0wTmVQMzZ0YWpNcmwyN0lKUEpZR05qd3hpVkVUcDlCRUdURGg0OGlJNGRPK0xTcFVzWU0yWU1HalJvQUFDd3NMREE1TW1Ua1o2ZWpscTFhdUhzMmJPb1dyVXFnS3p6NlJjdlhnd0EyTGR2SHlwVXFJQ3RXN2VLTW1zWEZ4YzRPanJtdVJNYUdSbGh5NVl0V0xObURmcjA2WU9xVmF2QzN0NGVZOGVPelZGdTJiSmxHRFJva1BweFJrWUcycmR2ajVZdFd5SThQQnpKeWNtb1c3Y3VCZ3dZZ0lrVEoyTGp4bzBvVjA2ajgyRktYSEZpbEZ0QVFFQ1J0OHNZRmMyZmYvNkowYU5IdjNYNVM1Y3VxYjlCU3FWU0xGeTRFSDUrZnZqdHQ5K2dwNmVIY3VYSzRhZWZma0tOR2pYeWJZTXhLcHFMRnkrcXp4Q1FTQ1JZdEdnUjJyWnRtNk5NLy83OTFVZllHS095Z1FsQ01UMTc5Z3hkdTNiTjh5cDluVHAxQWdDNHU3dkQzOTlmL1p2WXI3LytDb2xFZ24zNzltSHQyclg0ODg4L3NYSGpSdlUzVjBORFE3aTZ1a0toVUVDcFZNTFkyQmkvL1BLTDZDcC9wcWFtbURwMUtucjI3SWx2di8wV2x5OWZ4cDA3ZDlDb1VTTUFXVHVJblowZFhGeGNBQUFkTzNaRTU4NmQxYWNPWldabVlzS0VDUUN5ZHVwYXRXcXBkNWo0K0hqMWVjRFp6d0hXeFhPRGl4T2ozRlJqcUpLVWxJVHk1Y3NqTGk2dXdLc3ZNa1p2SnpZMkZ0SFIwYWhac3liYXRXdUgxTlJVdEd2WERzbkp5ZXFmZGxSL1oyUmtvRzNidGpBd01NQ3laY3VRbnA2T2lJZ0luRDkvSGhFUkViQzB0SVJjTHNmang0OFJFaElDYTJ0cjFLdFhEN1ZyMTg1enZnbGo5SGJpNCtOeDU4NGROR3ZXREx0Mzc4YVBQLzRJSUNzdXFya0J5Y25KNmxNUkJVR0FVcWxrak1vQThURlZIU0tUeWJxNHU3dmJUcHMycmZDcjJyeGRlNzhDYjNkdCtPeW4xaFRrNWN1WE1EYzNoMVFxUldabVpvN3plN05USlFXQ0lLaXZlUzZWU3RYbEF3SUMxS2NNWmFkVUtoRWFHZ3ByYTJ0ODl0bG5oZmFuTUUrZVBGRWZHbnoyN0Jrc0xTM1YvK2RWcGpBeW1Rd0FFQllXVmlLWEpDdnRHQUZaWnlxb1RrUE5iYzZjT1RoMzdoejA5UFRRdlh2M0hOOThHU04xZTI4ZG81U1VGRnk2ZEFsdDJyUjVxN2FqbzZPeGJ0MDZEQnc0RUNOSGpzU25uMzRLQndjSHVMaTRvRTZkT2dDeXJpRnk2dFFwaEllSDQ5bXpaOWk4ZVRPTWpJd0FNRWJaMm52ckdLV21wdUxDaFFzNTV1SVVoREVxbVJndFdMREFkdGV1WFpmRHdzSU9sa1I3eGNFRUlXZDdiNzNUME52UjVCc2J2UjFkaTVFZ0NKQklKRkFvRkRsbXlwZGxqSkgySzRzSmdxNVBVaVNpRDR6cUo3a1A1WU5IRnpGRzcwNGI3dWJJQklHSWlFakxhTVBkSEprZ0VCRVJrUWdUQkNJaUloTFI5UVJCNDNkekpDSWlLbW4vM3MzUnBmQ1NwVWVucjROUVduZHpYTHQyYlVrM1NmVEI0WDVFVkh5OG02T1drVWdrQ2tFUTlMVDk5cXU2Umw5ZlA2MmsyMVNkVWtUYWgvdFI2ZUIrUk84YkU0UnMrdmZ2UCtmR2pSc2F1YmREV2Rhd1ljUElrbXFyU3BVcU4rTGo0NXVVVkh1VXBVcVZLamRLcWkzdVI2V0QrNUgySzhuOVNCdm8rb1dTekVKRFF6dHE0bTZPUkVSRXBZVVhTbnAzR3J1Ykl4RVJVVm1tNndrQ0VSRVJsUUltQ0VSRVJDVENCSUdJaUloRWREMUJ5RlFvRlBLRWhBU2VqVUZFUkdWQ1FrS0N2a0toa0FQSTFHUS9kRDFCU0VsTlRVMjdlZk5tSlUxM2hJaUlxQ1JVcWxSSlBuYnMyRk9abVpubk5Oa1BuYjRYcDZXbHBRR0FTaGtaR1o4b2xjcU1hdFdxcFJzWUdBaWE3aGNSRVZGUkpTUWs2RXNrRXVqcjZ3dmx5cFc3OGRWWFg3M1daSDkwK3RCOFdGallmUUExQVNBcEthbG1lbnE2d3RYVlZUMmdJU0VoOVI4K2ZHaGVXRHRPVGs3UlRrNU9jYXpIZXF6SGVxekhlcHFxcDFBbzVLMWJ0NzdtNU9SMFJTS1J4QmEyamRLbTB4ZEsrcGRVSnBQVkExQlRUMC92OXFWTGw5UUJzYlcxYmE1VUtqOHFyQUc1WEg3dCt2WHJUMW1QOVZpUDlWaVA5VFJZTDFNdWw5L01YbytJaUlpSWlJaUlpSWlJaUlpSWlJaUlpSWlJaUlpSWlLanNLd3VuT1g0d2JHeHNQQUdFNE8ydmdQbFlJcEY4R2hZV2xsS0szYUk4TUZiYWhmSFFMSTYvYnRMMVN5MS9hRnFoYURHcnJWQW9HcGRXWjZoQWpKVjJZVHcwaStPdmczVDZTb29mcWlsVHBxQnYzNzRGbHZIMDlFUlVWQlQwOWZWVDMxTzNLQStNbFhaaFBEU0w0NjliZUFTQmlJaUlSSmdnRUJFUmtRZ1RCQ0lpSWhKaGdrQkVSRVFpVEJDSWlJaEloQWtDRVJFUmlUQkJJQ0lpSWhFbUNFUkVSQ1RDQklHSWlJaEVtQ0FRRVJHUkNCTUVJaUlpRW1HQ1FFUkVSQ0pNRUlpSWlFaUVDUUlSRVJHSk1FRWdJaUlpRVNZSVJFUkVKTUlFZ1lpSWlFU1lJQkFSRVpFSUV3UWlJaUlTWVlKQVJFUkVJa3dRaUlpSVNJUUpBaEVSRVlrd1FTQWlJaUlSSmdoRVJFUWt3Z1NCaUlpSVJKZ2dFQkVSa1FnVEJDSWlJaEpoZ2tCRVJFUWlUQkNJaUloSWhBa0NFUkVSaVRCQklDSWlJaEVtQ0VSRVJDVENCSUdJaUloRW1DQVFFUkdSQ0JNRUlpSWlFbUdDUUVSRVJDSk1FSWlJaUVpRUNRSVJFUkdKTUVFZ0lpSWlFU1lJUkVSRUpNSUVnWWlJaUVTWUlCQVJFWkVJRXdRaUlpSVNZWUpBUkVSRUlrd1FpSWlJU0lRSkFoRVJFWWt3UVNBaUlpSVJKZ2hFUkVRa3dnU0JpSWlJUkpnZ0VCRVJrUWdUQkNJaUloSmhna0JFUkVRaVRCQ0lpSWhJaEFrQ0VSRVJpVEJCSUNJaUloRW1DRVJFUkNUQ0JJR0lpSWhFbUNBUUVSR1JDQk1FSWlJaUVtR0NRRVJFUkNKTUVJaUlpRWlFQ1FJUkVSR0o2R3U2QXdUWTJOZ3NCakFKd0EwQUdRVVVsUlcxYmFWU2VjWEd4aWFpZ0NKTkFFUUxndkIvVjY5ZVBWN1U5ajgwakpWMllUdzBpK05mdGpGQjBBNjkvLzIveWRzVU5qYzNMN1JNMWFwVkVSVVZCUURsVVBqTythbEVJbWtIZ0R0WjRSZ3I3Y0o0YUJiSHZ3eVRhTG9EQkRSdjNyeTVWQ3E5Q2dBV0ZoWUlEQXlFZ1lGQm5tVk5UVTFScTFhdFF0dk16TXhFWkdRa0JFSEljLzNkdTNjUkVCQ2dldmdpTVRHeFRtUmtaSHF4bnNBSGhMSFNMb3lIWm5IOHl6WW1DRnFpZWZQbXpTVVN5WEdKUkZLbFRaczJXTEJnUWI0NzJydTZjK2NPUm80Y2ljVEVSQUE0a0o2ZTduN3o1czJDRGc5U05veVZkbUU4Tkl2algzYnBhYm9EbENVbUppYW1SbzBhUndGNFBuejQwQ2d5TWhMdDJyV0RualEydU9jQUFDQUFTVVJCVkY3SmhvZzcyTHRqckxRTDQ2RlpIUCt5aXdtQ0ZpbnRIUzNYRHJZL1BUM2RnenRZOFRCVzJvWHgwQ3lPZjluRUJFSExsTmFPeGgyczVERlcyb1h4MEN5T2Y5bkRCRUVMbGZTT3hoMnM5REJXMm9YeDBDeU9mOW5DQkVGTGxkU094aDJzOURGVzJvWHgwQ3lPZjluQkJFR0x2ZXVPbG4wSGswZ2srOUxUMHoyNWc1VU94a3E3TUI2YXhmRXZHNWdnYUxuaTdtaTVkN0MwdERUdVlLV01zZEl1aklkbWNmeDFIeE1FSFZEVUhZMDdtT1l3VnRxRjhkQXNqcjl1WTRLZ0k5NTJSK01PcG5tTWxYWmhQRFNMNDYrN21DRG9rTUoydEZ5VGVuNUpUMC92eXgxTU14Z3I3Y0o0YUJiSFh6Y3hRZEF4K2Uxb2taR1IzTUcwREdPbFhSZ1B6ZUw0Nng3ZWkwRkhaYi8rdWFXbEpSSVNFcENTa2dKd0I5TTZqSlYyWVR3MGkrT3ZPNWdnNkxEc085cS9pN2lEYVNuR1Nyc3dIcHJGOGRjTlRCQjAzTCszVzkwdGtVakMwOUxTQm5BSDAxNk1sWFpoUERTTDQwOUVSRVJFUkVSRVZCYndKNGFjcERLWmJLZ2dDQU1CL0E5QVZVMTNpSWlJdE5JckFMY2tFc21Xc0xDdzlRQ1VtdTVRU1dPQzhCK3BqWTNOUGdCZE5kMFJJaUxTS1FmQ3c4Tjdvb3dsQ1V3US9pV1R5WVlKZ3ZDRGxaVVZwazJiaG9ZTkc2SkNoUXFhN2hZUkVXbWg1T1JrM0wxN0Z3c1dMRUJrWkNRRVFSaDI5ZXJWbnpUZHI1SWsxWFFIdE1XL1B5dGcyclJwc0xhMlpuSkFSRVQ1cWxDaEFxeXRyVEYxNmxRQWdFUWlHYWpoTHBVNEpnai8rUjhBTkd6WVVOUDlJQ0lpSFpIdE02T3hKdnRSR3BnZy9LY3FBQjQ1SUNLaXQxYXhZa1hWbjJWdVVqc1RCQ0lpSWhKaGdrQkVSRVFpVEJDSWlJaEloQWtDRVJFUmllaHJ1Z05sMWFCQmczRHo1azFOZDBObnlHUXlyRnUzcmtUYTR0Z1hEY2RlY3pqMm1sT1NZMTlXOFFoQ0tlR09XalJoWVdFbDFoYkh2bWc0OXByRHNkZWNraHo3c29wSEVFb1pYNFNGazhsa3BkSXV4NzV3SEh2TjRkaHJUbW1OZlZuREl3aEVSRVFrd2dTQmlJaUlSSmdnZkVBMmJOaUFoSVNFUE5mMTc5Ly9QZmZtdzhRWWFBN0hYbk00OXJxSmN4QzBVUGJmeC9MNlBYSE1tREd3dGJYRm9FR0RBQUJ4Y1hGWXQyNGR6cHc1ZzdpNE9KaWJtNk45Ky9ZWU1XSkU5c3VBSWprNUdjdVdMWU9mbng4QVlPellzVml4WWdVQUlDWW1SbDF1OU9qUitQNzc3d0VBVGs1T2I5WG5nd2NQd3N6TXJJalBWRHVkT1hNRzQ4ZVB4OFNKRXd0ODgxTEZ3ZHJhR2o0K1BnQUFpVVFDRXhNVGZQYlpaM0IzZDBlN2R1MXkxR0VNQ3NheDF4eU9QZVhHQkVFTGJkeTRFVDQrUHJodzRZSm8zYU5IajNEMTZsWE1uejhmQVBEeTVVc01IandZelpvMXc1bzFhMkJwYVluSGp4OWoxYXBWOFBYMXhmcjE2MkZrWkFRQStQTExMeEVRRUFDbFVnbXBWSXJvNk9nOHQ1OTllV3BxS280ZVBRcHpjL004eXlvVUNyUm8wUUtDSUx6cjA5WWFCdzRjUUsxYXRYRGd3SUY4M3lpengrSGh3NGNBc3Q1Z2pZeU1rSkNRZ011WEwyUGx5cFU0ZmZvMFpzK2VEYWswNjJBZFkxQXdqcjNtY093cE55WUlPbWI3OXUxd2MzT0RxYWtwQUdEcDBxV29WNjhldnYzMlcwZ2tFZ0JBL2ZyMThkMTMzOEhiMnh2cjE2L0g2TkdqNGVucHFXNmpYNzkrR0RObURFeE1UT0RsNVFVQXNMQ3dVUC85SVV0TVRNVHAwNmV4Yk5reWpCMDdGbmZ1M0VHalJvMUU1WExIUVVVaWthQnk1Y3JvMEtFRDdPM3RNV0RBQU96WXNRUDkrdlZqREFyQnNkY2NqajNsaFFtQ0RrbEpTY0dCQXdld1ljTUdBRUJhV2hwT25EaUJGU3RXcUpNREZhbFVpbDY5ZW1IcjFxMFlQWG8wL1B6ODBLQkJBK2pyNitQa3laTndkbmFHczdOem50dlp2WHQzcVQ4WGJYWDQ4R0hVcTFjUERnNE9zTFcxeFlFREIwUnZsTG5qa0I5VFUxTU1HREFBdTNmdlJyOSsvUmlEUW5Ec05ZZGpUM2xoZ3FCRDl1L2ZqLy85NzMvNDVKTlBBQUJQbno2RlhDN1Bmai95SE9yVnE0ZG56NTVCcVZSaS9mcjE4UEh4UWMyYU5iRnUzVHFzWHIxYVhVNmhVT0RKa3lmNCtPT1AxY3VhTm0yS0JnMGFsTzRUMGtJSERoeEFseTVkQUFCZHVuVEJzbVhMTUg3OGVPanIvN2VyNUk1RFFSbzBhSUFIRHg0d0JtK0JZNjg1SEh2S0N4TUVIU0VJQW5iczJJR3hZOGVxbDhubGNnQVFIVDFRa1Vna2tFZ2trRXFsK04vLy9vZmJ0MjlETHBmajQ0OC9SbUJnb0xyYzMzLy9qZVhMbDJQTm1qV2wreVMwWEZSVUZPN2N1WU9nb0NBQVFMdDI3UkFZR0lpelo4K2lUWnMyQVBLT1EwSGtjam4wOVBRWWcwSnc3RFdIWTAvNVlZS2dJeTVjdUlETXpFeTBhdFZLdmN6UzBoSlNxUlNSa1pINDRvc3ZSSFh1MzcrUHVuWHJBZ0Nzckt4dyt2UnBHQm9hcXI4QnFINzNTMDVPUmxKU2t2cHhwVXFWUHNnZGR2LysvUkFFQVgzNjlGRXZTMDlQeDRFREI5UnZsSG5Gb1NBM2J0ekFwNTkrQ29BeEtBakhYbk00OXBRZlhnZEJSNFNHaHNMVDAxTTlLeGdBVEV4TTRPRGdnRzNidG9uS0t4UUs3TjY5RzI1dWJnQ0F1blhySWlvcUNnOGZQb1NWbFJVQUlDRWhBU0VoSWREWDE4ZUpFeWVRbnA2T2tKQVFQSGp3NEwwOEoyMmlVQ2h3K1BCaFRKdzRFU0VoSWVwL0FRRUJPSHYyTEY2L2ZnMGc3emprNStYTGw5aStmYnY2elk4eHlCdkhYbk00OWxRUUpnZzY0UEhqeDdoNjlTcDY5dXdwV2pkNThtUmN2MzRkZm41KzZqa0o5KzdkdzRRSkUyQm9hSWdCQXdZQUFENzY2Q05NbVRJRjkrL2ZSK1hLbFpHVWxQUytuNFpXTzMvK1BONjhlWU91WGJ2QzB0SlMvYy9WMVJVbUppWTRmUGh3Z1hGUUVRUUI4Zkh4T0hUb0VIeDhmTkNsU3hkMDdOZ1JBR09RSDQ2OTVuRHNxU0Q4aVVFTHFTNCs0dURnZ0xDd01QV3BSU1ltSnFLeXRXdlh4dWJObXhFY0hJekJnd2ZqbjMvK2dZV0ZCVHAyN0lpaFE0ZkMwTkFRYVdscDJMVnJGeUlqSTNIbHloVkVSRVFVNlRCZTkrN2Q4NTNuVUZZY09IQUFkbloyb2pIVzA5T0RpNHNMRGh3NGdHZlBudVViQndCd2RuYUdSQ0tCcWFrcFB2LzhjOHljT1JPT2pvNEF3QmdVZ0dPdk9SeDdLZ2dUQkMyVS9lcUpxbE9MMXE5Zm4yLzVqejc2Q0FFQkFmbXVOekF3d1AzNzk5RzhlWE1NR1RJa3g0eGhBS2hjdVRLQXJEZUZ0TFMwSE90YXRHaUJoUXNYaXM1N1ZsRXFsUmc5ZWpRTURBd0tmVjdhYk5HaVJmbXVtelp0R2xKU1V1RG01cFpuSEpvMGFWTG9IZlFZZy94eDdEV0hZMDhGWVdyMkx4c2JHd0VvdVZ1bHFpNlhyTTIzWG5WemM4UGh3NGZWajVWS0pieTh2TkNvVVNQNCsvdS90MzZVOUZqcHd0aXJhRG9HSEh1T3ZTYVUxYkVQRHc4dlU1K3BQSUx3QVR0NDhHQ094MUtwRk51M2I5ZFFiejVNaklIbWNPdzFoMk92R3poSjhRUDJOak9TcVhReEJwckRzZGNjanIxdTRCR0VVcGI5em96MGZuSHNOWWRqcnprY2V5b3BUT05LQ1hmU29pbko4ZUxZRnczSFhuTTQ5cHJEOFNwY21acFE4UzVLZXBJaUVSRjlHTXJxSkVVZVFTQWlJaUlSSmdoRVJFUWt3Z1NCaUlpSVJKZ2dFQkVSa1FnVEJDSWlJaEpoZ2tCRVJFUWlUQkNJaUloSWhBa0NFUkVSaVRCQklDSWlJaEVtQ0VSRVJDVENCSUdJaUloRW1DQVFFUkdSQ0JNRUlpSWlFbUdDUUVSRVJDSk1FSWlJaUVpRUNRS1ZxS05IajBLaFVPUlkxcjkvZjFHNUkwZU9pSmFscGFWaDgrYk5TRWxKS2RhMjVYSTVmdnp4UnlnVUNrUkdSaFphWHFsVUlpa3BDVStmUHNXdFc3ZHcvdng1L1BycnI3aDQ4V0tPY2x1M2JrVjhmTHlvLzJ2V3JDbFdQNG1LYXVYS2xmanV1Kzl5TE12SXlFRG56cDFGcjFlaWtxS3Y2UTVRMmJKaXhRbzRPVG5CMk5oWXZTd21Ka1pVYnNtU0plalVxVk9PWlFZR0JuajgrREdtVEptQ0ZTdFdRQ290ZXY2NlpzMGE5TzNiRi9QbnowZXRXclh3elRmZm9GeTVjbmo5K2pWR2p4Nk4xTlJVcEthbUlqazVHV2xwYVRBeE1VR1ZLbFZnWm1hR3lwVXJ3OXpjSE5iVzF1cjJIang0Z0o5Ly9obWVucDQ1dHZQWlo1OWgwYUpGYU5HaUJXUXlXYUg5aW95TXhKUXBVN0IrL1hwVXFsUkp0RDQyTmhhclZxM0NoUXNYOE9iTkd4Z2JHOFBMeXdzalI0NEVnQUszRVJZV2hoczNic0RIeHdkTm16YkZoZzBiOGl6WHYzOS8zTGx6QnhjdVhJQ2hvU0dXTGwyS1E0Y09JVEV4RVEwYU5NQzBhZFBRcEVrVEFNQ2pSNCt3YXRVcVhMNThHV2xwYVdqV3JCbG16WnFGano3NnFORG5taGRWLzFRcVZLZ0FCd2NIVEowNkZWV3FWQ2xXbTIrN3pUTm56dVI0UFdwYTlyR1FTQ1NvVktrU1dyVnFoUWtUSnNERXhBU3hzYkVZTVdJRTl1elpBNmxVaXFpb0tHemJ0ZzAxYXRSQVdGZ1lBTURTMGhLMWF0WEN5NWN2RVJRVXBHNjdXclZxV0xGaVJZN3RKU1ltWXRpd1lRZ0lDRUNqUm8zZTIvTWtLak5zYkd3RUd4c2JnZDVObHk1ZGhENTkrZ2dlSGg3cWYxOTg4VVdPeHg0ZUhvS0xpMHVlOVJVS2hlRHI2eXVFaG9ZV2EvdGZmUEdGa0ppWUtLU25wd3NCQVFIQ28wZVAxT3Z1M3IwclBINzhXSWlQanhkMjd0d3BkT3ZXVGJoMDZaSjZmV3hzclBEMDZkTWM3Zm43K3dzaElTR0NJQWlDaTR1TDRPTGlJclJwMDBabzFhcVYrckhxMytuVHAvTjlUbDVlWHZtdXo4ek1GTHAxNnlZc1hicFVlUFhxbFpDWm1TbEVSMGNMWjgrZUZaWDk2NisvQkJzYkd5RTlQVDNQNVMxYnRoUnUzYm9scW5mbHloWEJ5Y2twUjkxang0NEpiOTY4RVJJVEV3Vi9mMytoUTRjT2dsS3BGQVJCRURadjNpeHMzNzVkZVBQbWpSQVhGeWVNR1RORzhQSHh5YlAvYjBQVnYrVGtaRUVRQk9IcDA2ZkMwS0ZEaFZHalJoVzd6YUp1VTF0azc1ZENvUkNpbzZPRndZTUhDeE1tVEJDVmpZbUpFWHIwNkNGY3ZIaFJDQTRPRnNMQ3dnUkJ5SXBudDI3ZGhMaTRPTUhmMzE5NDhlSkZnZHY4ODg4L0JROFBEMEdoVUpUS2MvclFxVDQvTlAwNVZ0SjRCSUZLMUsrLy9wcmpjVnBhR3NxWEw0K1VsQlRzM2JzWEF3WU1BQUJzM0xneHovcFNxUlNkTzNkR1VGQVEzTnpjWUdwcUtpcmo1T1NVWjExQkVDQUlBdHpjM05UTGpodzVncEVqUjhMYjJ4c05HalJBZEhRMEZpeFlnSm8xYTJMTGxpMHdNek5UOTN2bHlwWHc5ZldGdTdzN0FPRHAwNmNJQ3d2RDFLbFRzV0hEQnV6Y3VST1ZLbFdDdjc4L2J0KytqYTFidDBKUFR3OEtoUUo2ZW5yNWpzbnAwNmNoa1VqZzdPeWM1L3FvcUNnOGZmb1Vnd2NQVm4rYnJsZXZIdXJWcTVkdm0vbVJ5V1FJRFEyRm41OWZqdVVoSVNHd3RyYkd1WFBuMU10Y1hGelVmN3U1dWVIWFgzK0ZJQWlRU0NRWU1HQkFqaU00QXdZTXdPalJvNkZVS290MVpDYzNTMHRMK1ByNllzeVlNU1hXcGk2U1NxV29WNjhlUm93WWdYSGp4b25HNHNHREIvRDI5a2FMRmkxZ1lXR0JIVHQyd01iR0JwTW5UOGF2di80S1kyTmp0RzdkR3BjdlgwYm56cDN6M1k2ZG5SMHFWcXlJRXlkTzVJZzdVVUUrekwyU1NrMzJEMmNBNk5XckZ3RGc2dFdyT1Q2Y3NoOXV6dTNDaFFzd01EREExcTFiODF4Lzl1elpQUC90Mzc4ZnBxYW1vdVhlM3Q0QWdJVUxGNkp2Mzc3SXlNaEFXbG9hWnMrZWphRkRoNko3OSs0NGZQZ3cxcTFicDA0T0FHRFpzbVVZUG53NDd0MjdoME9IRHFGaXhZb0lDd3ZEc1dQSDRPL3ZEejA5UFNRa0pNREh4d2R5dVR6ZjUvUGJiNytoWThlTythNnZXYk1teXBjdmp4VXJWaFI3L29XS2g0Y0hqaDQ5aXRldlg2dVhQWHYyRE9mT25VUDM3dDFGNVFWQlFFeE1ERUpDUXVEaDRhSCtjTXI5Z1IwZkg0L0tsU3VYNkFkNWNuSXlqSXlNMUcxZXVuUUovZnYzaDUyZEhicDE2NFlMRnk2b3k0YUdocUpEaHc1d2NIQlEveFovNDhZTnlHUXluRHQzRHU3dTduQndjTURZc1dPUmtKQ1FZenRYcjE3TmQzMUdSZ1lXTFZxRXRtM2J3c25KQ1RObXpFQlNVbEtPOXZmdjM0OTI3ZHJodSsrK3kzTlpmSHc4N08zdGM3eSswOUxTMEtwVnF4elBvU0RwNmVucXNWQnRJeVVsQlhaMmRvaUlpSUNucHljbVQ1Nk15NWN2dzlQVEUyL2V2SUdQanc4OFBUMnhhdFVxYk55NFVmUXpXRzRkT25UQXNXUEgzcW8vUkFDUElGQUpDZ29LUWx4Y1hJNDNLdFhqeG8wYjQvSGp4K3AxQ29VQzllclZFMDI4U2t4TXhObXpaN0Z5NVVwTW5EZ1Jnd1lOUXNXS0ZkOXEreVltSmtoS1NsSi9DODZ0UTRjT2FOR2lCU3BYcmd5RlFvRWRPM1lnTmpZV2t5Wk5nb21KQ1Y2OWVvV1BQLzRZUU5ZRXhsdTNiaUVxS2dwUG5qekJqei8raU1URVJNeWRPeGZ6NTg5SGd3WU5JQWdDakl5TVlHNXVqbTNidG1IUW9FRjU5a3YxQnA4ZlUxTlRMRnk0RUxObno4YlpzMmZSdjM5LzlPdlhyMWkvbTl2WTJLQnUzYnJZdTNjdmhnNGRDZ0RZdm4wN1dyZHVEUXNMaXh4bEwxNjhpSysrK2dvQTRPenNqTEZqeCtiWnBsd3V4ODgvLzR3K2Zmb1V1VDk1RVFRQlVWRlJXTDE2TmJ5OHZOVExrNU9UOGMwMzM4REt5Z29yVjY1RVlHQWc5dS9manlkUG5tRHg0c1ZZczJZTlB2LzhjOXkvZno5SGUvdjM3OGU2ZGVzZ2w4c3hmdng0TEY2OEdQUG56MytyOWZQbXpjT1RKMDhRR2hxS2N1WEtZZnIwNlZpeVpBbm16Sm1UWTV3T0hEZ0FRUkRVMjg2K3JHTEZpbWpidGkwT0hUcUVsaTFiQWdDT0h6K09TcFVxd2Q3ZXZzQ3hVQ3FWK1B2dnY3RjY5V3IwN2RzM3p6Sno1ODRWTGJPMXRjV09IVHNLYkR1M3hvMGJZOHVXTFVXcVF4ODJKZ2hVWXNhUEg0L2ZmdnN0eHh1WG01c2IxcTVkaTM3OSttSEhqaDN3OS9mSGtpVkxjUExreVR6UE5OaXhZd2RrTWhsc2JHemc2T2lJTFZ1MllOU29VYUp5cXA4WlVsTlRZV1JrQkFBd01qSkNoUW9WRUI4ZkQzTnpjMUVkYTJ0cnZIanhBcHMzYjhhMWE5ZlF2MzkvZE9yVUNWS3BGSkdSa1pnMGFSSUdEaHlJUG4zNlFDcVY0dENoUTlpK2ZUdWVQMytPWnMyYVlmYnMyVEF4TVlHZm54OHlNaktncjYrUHhNUkVXRmxaWWVQR2plamV2WHVlRXhCZnZIaUI2dFdyRnpoMlRrNU8yTGR2SDM3KytXZHMzcndadTNidFFsQlFFQm8yYkZqd29PZkJ5OHNMd2NIQkdEeDRNREl5TXJCdjN6NHNYNzVjVk03T3pnNlhMMS9HZ3djUE1IZnVYUGo1K2VYNFlGVUpEQXlFVkNwVkp4enZRdlV6aTFRcXhkU3BVM01jc1duYnRpM1MwdElRRlJXRmloVXI0dW5UcDVETDVUQXdNSUJFSWtGTVRBeGF0R2lCeG8wYjUyaHoxS2hSNnA5bWZIeDhFQkFRa08vNndZTUhZOTY4ZVFDQTE2OWY0OUNoUTlpMmJaczZlZkwyOXNiMDZkTnpKQWlEQmcxQ2hRb1ZjclNaZTVtN3V6dkdqaDJMbEpRVUdCc2I0OENCQStqZHUzZWVpV3Iyc1pCS3BhaGR1elk4UER6UXIxOC9VWm1Ra0JEczNMbFR0RnlwVktKMzc5NTV0cnRuejU0OGwxZXZYaDJ2WHIzS3R6OUV1VEZCb0ZJWEVSR0JmdjM2UVJBRVBIandBQUR3K1BGajBXK2g4Zkh4MkxKbGkzb1c5b2dSSStEdDdZM3UzYnVMWnMrZlBYc1dRTlp2N2tlUEhsVi8yL2IyOXNhalI0L3lUQkNtVFp1RzQ4ZVB3OWpZR0UyYk5zWGV2WHV4YmRzMnBLU2tJQzB0RGVucDZWaTZkQ21lUG4yS01XUEc0UHo1OHdnTkRjVzBhZE53NE1BQlRKczJEY2JHeHJDM3Q4ZjU4K2NobFVwaGEydUw3ZHUzNDhhTkczbk9sd0NRN3hHTjNFeE1UREJ5NUVqMDc5OGYwNlpOdzR3Wk03QnIxNjVDNitYV3FWTW5yRnk1RW4vODhRZGV2MzZOMnJWcm8xbXpacmh4NDRhb3JGUXFSZjM2OVRGaXhBaDgvZlhYQ0FnSXlQRXp3ckpseTNEMTZsWDgrT09QTURRMExISmZjanR6NWd5U2s1UGg1K2VIUFh2Mm9IdjM3dXAyVjY1Y2lmMzc5Nk5wMDZZb1Y2NGNnS3dQUWdzTEN3UUVCR0Q1OHVYWXVuVXJwaytmbnVOTWsrekpWN1ZxMVpDU2tnS2xVcG5uK3VyVnE2dlh4OFRFUUJDRUhFY3hWREl6TTlWLzE2cFZTN1ErOXpLWlRJYWFOV3ZpeElrVGtNbGt1SDc5T2dJREF3c2RpOEtPRW5sNWVlWFp2K3dlUG55b1B2SkZWSktZSUZDSnkzMDQzZG5aR2M3T3pyaCsvVG9lUG55SXAwK2ZZdURBZ1RuS0NJS0FnSUFBT0RrNW9WbXpaZ0NBT25YcW9GZXZYdkR6ODBOd2NQQmIvZjdkcUZFalJFUkU1UGdBVWVuY3VUUGF0V3NIVTFOVG1KcWFva0tGQ25CM2Q4ZXBVNmRnYUdnSWZYMTl2SHo1RWxPbVRNSHIxNjl4K3ZScDFLNWRHNmRQbjBiTm1qVmhhR2lJbUpnWVZLcFVTZFFYMWVtQmVhbGF0U3JpNHVKZ2FXbFphUCtCcko4Y2hnd1pnbEdqUmhWckFwK2hvU0Y2OSs2TnZYdjNJaTR1THQrZlBuTFQxOWZQc2ExVnExYmg3Tm16V0xkdVhZbWVpbGl0V2pVRUJnYkN3OE1EYTlhc3diaHg0L0RreVJOczNMZ1JPM2Z1UlAzNjlYSGh3Z1g4OXR0djZqcHVibTV3Y1hIQmloVXJNR1hLbEJ5L3BTY2xKYWsvYUI4K2ZJanExYXZuZUI2NTExdFlXRUFxbGFxZjA4R0RCMUdqUm8xOCs1dFhjcGZYTW5kM2R4dzhlQkRQbno5SHUzYnRVTGx5NVNLT1RON3lPMUtna2oxQmNIWjJ4b1FKRS9JczkvTGxTMVN0V3JWRStrUWZCazVTcEJLM1k4Y085Yi9zamgwN0JwbE1ocDkrK2tsVVo5V3FWYmgzN3g2bVRwMmFZL21vVWFQdzZ0VXIwVnlGL0h6eHhSYzRjK2FNK3ZINTgrZHgvZnAxQUVDclZxMVFybHc1QkFjSDQ5TlBQMVcvcVJvYkcyUGR1bldZTTJjT3pNek1zR0hEQmxTcFVnWFRwMC9IZ2dVTDBLRkRCeGdhR3VMbHk1YzRldlFvbWpadEt0cnU2ZE9uUldkd3FIejIyV2U0ZWZObXZuMitkKzhlZnZqaEJ6eDY5QWdLaFFKeGNYSFl1M2N2V3JSb1VleEpnUjRlSGdnUEQwZDhmRHhjWFYxRjY2T2pvM0hreUJHa3A2Y2pKaVlHUC83NFk0NXlhOWV1eGFsVHAvREREei9rK2FFU0d4dGJySDZwbUppWVlNYU1HZGk2ZFN0dTM3NnRudVQ1L1BsekpDWW1JaVFrUkYzMitmUG51SGJ0R2lRU0NXclhybzJNakF3SXduOW5sSzFhdFFySnljbDQrUEFoMXE5ZmoyN2R1dVhZVnU3MXFzbWFGaFlXc0xHeHdYZmZmWWZZMkZnb0ZBcmN2WHNYbHk1ZEt0Wno2dEtsQ3lJaUlyQnYzNzRTbTY4QlpQMWtzR2ZQSHZUcDB3Zno1czFUUDFiOWswcWw2ci96U3c0QTRPYk5tL2pmLy81WFl2MmlzbzhKQXIwWDE2OWZ4NWt6WjdCMDZWSThlL1lNSjA2Y0FKQTFXWEh4NHNYWXMyY1BsaTlmTGpwTVg3NThlU3hldkJnSER4N0U3Tm16a1p5Y2pILysrUWQzN3R4UnQ3Rmd3UUw0K3ZyQzFkVVZOalkydUgzN05pSWlJZ0JrbmVaNDllcFZBRmtmNG5QbnpzVlhYMzBsK3VBZE9IQWdZbUppTUhMa1NDUWtKRUNwVk1MTHl3c2pSb3pBNGNPSFlXUmtoR3ZYcnVISEgzL0U0TUdEMWZVa0Vna1VDZ1VlUEhpQXhNVEVQSis3cTZzcmpoNDltdS9ZbUpxYUlpd3NESU1IRDRhOXZUMEdEQmlBQ2hVcUZIcUl1aUJWcTFaRisvYnQ0ZTd1RGdNREE5RjZJeU1qYk42OEdhMWF0WUtYbHhlc3JLeHlKR2ZyMXExRGRIUTBYRjFkSVpQSjFQOHlNaktRa1pHQjRjT0g1M3RCcHJmVnFsVXJkT3pZRWY3Ky9xaGR1emI2OWV1SHlaTW5ZOUNnUVhCMGRGU1hVeWdVOFBmM1I4dVdMUkVhR29wNTgrYmwrQWJmdEdsVDlPelpFd01IRG9TRGd3TjhmWDF6YktkSmt5Ym8wYU1IQmc0Y2lKWXRXMkxZc0dIcWRRc1hMb1JVS29XN3V6dGF0bXlKdVhQbjVrZytpc0xFeEFSdDI3YUZrWkVSYkd4c2l0VkdRY3FWSzRmeDQ4Zmp4WXNYeGFwLzdOZ3hudUpJVkJ5OFVGTEo2TlNwVTQ0TElvMGNPVkk0Y2VLRTBLMWJOK0hPblR1Q0lBaENYRnljMEs5ZlAySG56cDNDMHFWTGhjNmRPd3VSa1pFRnRoc1JFU0c0dXJvS0sxYXNFQ1pPbkNpMGFkTkdHREpraU9Edjd5OXMzcnhaT0gzNnRQRHc0VU5CRUFUaGh4OStFTHAwNlNLY08zZE82Tml4bzNEbHloVmg3OTY5UXZ2MjdZV3JWNjhLYVdscFFuSnlzdkR5NVV2QndjRkJ2WTNNekV4aCt2VHBRcytlUFlYbno1OExtWm1aNm5Xelo4OFdPblhxSlB6NTU1ODUralZ1M0RpaGZmdjJnb3VMaXhBVkZaVm4zek16TTRWZXZYb0pWNjVjS2RhWWFxTVhMMTRJZmZyMEVaWXRXNmF4UG1qamhaRDY5dTJydnJCV2FaZzNiNTV3NnRRcElTRWhRVkFvRk1MZmYvOHR0RzNidHRCNllXRmhRcTlldlFTNVhGNXFmZnVRbGRVTEpkRy9tQ0NValBYcjErZDRMSmZMaFcrLy9WWjQvdng1anVWdjNyd1J6cHc1STd4NTgwWklTRWg0cTdaZnYzNHRaR1ptNXZqZ3pvdENvUkNXTGwwcTJOblpDWjZlbmtKbVpxYXdhdFVxOVFkNFJFU0U0T1RrSkxScDAwWUlDZ29TMWQyOGViUG9RK2Z4NDhlaXF4Y1d4VjkvL1NWNGVucHExWWZadTNyNThxVW9ZWHFmdENsQlNFaElFTFp2M3k2NHVMaVVhbitVU3FXZ1ZDcUZWcTFhQ1RZMk5vS1RrNU93ZGV2V0F1c2tKeWNMSGg0ZXd2WHIxMHV0WHgrNnNwb2dGRDYxK2dPaENxN3FXdWVrK3pJek02R3ZyLzlXWnhDOER5a3BLZXJKa1BUdXRPbGVDdzRPRHFoUm93YjgvZjBMbkxDcUNYSzVIQmtaR1JvZm83Sk1kYStVOFBCdzdYaXpLU0Y4cDZJeUs2L2YzaldKYjlBbHEwbVRKbHFUMEwvdEZSTTFRVjlmbjBrcEZRc25LUklSRVpFSUV3UWlJaUlTWVlKQVJFUkVJa3dRaUlpSVNJUUpBaEVSRVlrd1FTQWlJaUlSSmdoRVJFUWt3Z1NCaUlpSVJKZ2dFQkVSa1FnVEJDSWlJaEpoZ2tCRVJFUWlUQkNJaUloSWhIZndvQUlOR2pRSU4yL2UxSFEzS0J1WlRJWjE2OVpwdWhzNmdhOWY3Y1BYcis3Z0VRUXFFTjljdFkrMjNNRlFGL0QxcTMzNCt0VWRQSUpBYjRVN3RYWlEzWGVlaW9hdlgrM0ExNjl1NFJFRUlpSWlFbUdDUUVSRVJDSk1FSWlJaUVpRUNRSzlkeE1uVHNUWXNXTnpMRXRKU1lHZG5SMSsrT0dISE10RFEwUGg0dUtDMk5oWTlPelpFMHFsRWpkdTNJQk1Kc3Z4ejlQVE0wZVo0c2plcnEydExRWVBIb3dIRHg2STFxZWtwT1JiTDN0LzZNT1FQZTRGTFFPQXpNeE1iTm15QlY1ZVhuQjBkSVM5dlQxNjllcUZ2Ly8rdTlqYmo0Mk54YXhacytEaTRnSmJXMXUwYnQwYXdjSEJBSEsrTnIvNDRndTR1TGpBMzk4Zi8venpUNkY5SmVJa1JYcnZIQjBkRVJRVUJMbGNEbjM5ckpmZ3hZc1hvVlFxY2ZIaVJmajYrcXJMWHJseUJYWjJkckN3c01BdnYveVNvNTB6Wjg3QTJOZzR4N0xjWllyanpKa3pVQ3FWQ0FnSXdLeFpzN0JseTVhM3JwZTdQMVQyYmR5NEVUNCtQcmh3NFVLQnk5TFMwdkRWVjE5QkVBUk1talFKVFpvMGdWd3V4NDBiTjJCa1pGU3NiY3ZsY3ZqNitxSnQyN2JZdm4wN3pNek04UGp4WXp4NzlpeEh1VE5uenFCOCtmSjQrUEFoL1B6OE1HZk9IQ3hkdWpUZnZoSUJQSUpBR3RDeVpVdWtwS1RneG8wYjZtWG56NTlIOCtiTmNlUEdEYVNtcGdJQUJFRkFXRmdZSEJ3YzNuc2ZLMWFzaUQ1OSt1RDI3ZHZGUGlKQmxOMnFWYXVRbnA2T3RXdlhRaWFUd2REUUVNYkd4ckN6czhQSEgzOWNyRGFqb3FMdzlPbFREQjQ4R09ibTV0RFgxMGU5ZXZYUXNtVkxVVm1wVklwNjllcGh4SWdST0h2MkxGL1hWQ2dtQ1BUZTFhaFJBL1hyMThmRml4ZlZ5eTVjdUFCdmIyOFlHaG9pUER3Y0FIRDM3bDBrSmliQzN0NCszOFA3MmIxTm1hSklTa3BDdFdyVklKVnlONkYzSTVmTHNXL2ZQdmo2K3NMUTBMREUycTFac3liS2x5K1BGU3RXdlBYclBqMDlIVVpHUm54ZFU2SDRDaUdOY0hSMHhLVkxsd0FBOSsvZlIxeGNIT3pzN05DaVJRdDE0bkQ1OG1WODhza25xRnExNm52dlgzeDhQTFpzMllMQmd3ZS85MjFUMmZQbzBTT2twS1NnU1pNbUpkcXVxYWtwRmk1Y2lOT25UNk43OSs1WXYzNTl2b21DVXFuRXJWdTNzSHIxYXZUdDI3ZEUrMEZsRStjZ2tFWTRPam9pSkNRRUtTa3BPSC8rUEt5dHJWRytmSG5ZMjl0alU3NzVTZ0FBSUFCSlJFRlUxNjVkQUxMbUh4VDA4NEt6czdQNmJ5OHZMM1RzMkxGRStxWnF0MDZkT2pBMU5ZVlNxWHlyYjF1NSt6TnAwcVFTNlEvcHZzek1UQUJRejdrcFNVNU9UdGkzYng5Ky92bG5iTjY4R2J0MjdVSlFVQkFhTm15b0x1UHM3QXlwVklyYXRXdkR3OE1EL2ZyMUsvRitVTm5EQklFMHd0cmFHb2FHaGdnTEM4UDU4K2ZWaVlDRGd3TVdMRmlBRnk5ZUlEdzh2TUEzc3R5VEFyUFBhWGdYWjg2Y2daR1JFWjQvZjQ2Z29DQWNQMzRjUzVZc2VhdDZuS1JJZWFsWnN5WWtFZ2tpSXlOTDVXd0JFeE1UakJ3NUV2Mzc5OGUwYWRNd1k4WU1kYUlOOExWSnhjT2ZHRWdqREEwTllXdHJpN05uenlJOFBGeWRJTlNxVlFzZmZmUVJObS9lRExsY0Roc2JHNDMwVHlLUndOTFNFbjM3OXNXcFU2YzRvWXZlaWFtcEtlenM3TEJwMDZaUzM4NlFJVVB3NE1FRHZtYnBuVEZCSUkxcDJiSWxqaDQ5Q2pNek0xaFpXYW1YT3pnNFlQLysvZXFqRE1VVkd4dGI3THFDSU9EcDA2Zll1blVybWpWcmx1TW5odGV2WHlNdUxnNXhjWEdJajQ4djlqYm93ekoxNmxUY3ZIa1RVNlpNUVdSa0pCUUtCUklURS9ISEgzOGdLaW9LUU5GZnMvZnUzY01QUC95QVI0OGVRYUZRSUM0dURudjM3a1dMRmkwNENaSGVHVjlCcERHT2pvN3FzeFN5YzNCd1FISnk4anVkM3BpUmtZSGh3NGRqdzRZTlJhN3I3T3lNTDc3NEF0N2UzcWhRb1FJV0wxNmNZMzMzN3QzUm9VTUhkT2pRQWQyN2Q4OVJML3RGWjdKZmpJYktMaDhmSHdESThYck5hMW1kT25Ydzg4OC9vMkxGaXZpLy8vcy8yTnZibzJ2WHJ2ajU1NStocjY5ZnJOZXNxYWtwd3NMQ01IandZTmpiMjJQQWdBR29VS0VDQWdNRDM2bi9SQUFnMFhRSHRJV05qWTBBOEs1dnVhbCtMOVhGY1huNThpVkdqUm9GSnljbmpCOC9YdFBkS1JHNkhBOU4wTFh4S291djJleDBMUjV2Uy9XOHdzUER5OVJuS2ljcFVwbFZyVm8xQkFjSHF3L2ZFbWs3dm1aSm16QkJvREt0YXRXcUdybU9BbEZ4OFRWTDJvSnpFSWlJaUVpRVJ4RG9yZkJPYjZUTCtQb2xLam9lUWFBQzhZMVYrekFtYjQ5anBYMFlFOTFScG1aY3ZndWV4VUJFUk1WUlZzOWk0QkVFSWlJaUVtR0NRRVJFUkNKTUVJaUlpRWlFQ1FJUkVSR0pNRUg0enlzQVNFNU8xblEvaUloSVJ5UWxKYW4rZktYSmZwUUdKZ2ovdVFVQWQrL2UxWFEvaUloSVIyVDd6TGlweVg2VUJqMU5kMEJiV0ZwYTZnUG9mdXZXTFh6eXlTY3dNVEY1cDFzTkV4RlIyWldVbElTSWlBZ3NYTGdROGZIeEVBUmhYa3hNekZWTjk2c2tsYWx6TnQrUjFNYkdaaCtBcnBydUNCRVI2WlFENGVIaFBRQUltdTVJU2VJUmhQOEl6NTgvMzE2alJvM0hFb25FREVCRkFNYWE3aFFSRVdtbFZ3QXVDNEl3NytyVnE5TlF4cElESWlJaUlpSWlJaUlpSWlJaUlpSWlJaUlpSXFKU3c5TWNxY3lReVdTakJFRllYWXlxNGVIaDRiWUFsQ1hkSjZMaXNMYTI3aWVSU0g3Ry83ZDM1MkZSbGYwYndPOVpHR0RZeFJVVTl5MFhoQkgzRlpmb3RkSjR6UzFOVTFQVDFNeFNYRkhVWDZpWnVZU1dlNW9KRmFhRm1xaXBtR1NDUzZhNDRDNmJhQ0FNSXd5ei9QNlFtUmNaRU5EQldiZy8xL1ZlRjNQbVBPZDhoeGZqNXB6blBOL3lMV2FYcEZLcG12Nzk5OTljRHBhTWdpc3BrdFhRYXJYZG4zT29iOGVPSFYyTldnelJDeEFJQkYxUS92OCtlMG9ra2pZVlVROVZUbUpURjBCa2JQLzNmLytIVjE5OXRVejdkdS9lSFhLNUhJOGZQK2JWQXpJN00yYk13T0RCZzB2ZGIralFvYmg2OVNwVUtoV3ZIcERSOEFvQ0VSRVJHV0JBSUNJaUlnTU1DRVJFUkdTQUFZR0lpSWdNTUNBUUVSR1JBUVlFSWlJaU1zQ0FRRVJFUkFZWUVJaUlpTWdBQXdJUkVSRVpZRUFnSWlJaUF3d0lSRVJFWklBQmdZaUlpQXd3SUJBUkVaRUJCZ1FpSWlJeXdJQkFSRVJFQmhnUWlJaUl5QUFEQWhFUkVSbGdRQ0FpSWlJRERBaEVSRVJrZ0FHQmlJaUlEREFnRUJFUmtRRUdCQ0lpSWpMQWdFQkVSRVFHR0JDSWlJaklBQU1DRVJFUkdXQkFJQ0lpSWdNTUNFUkVSR1NBQVlHSWlJZ01NQ0FRRVJHUkFRWUVJaUlpTXNDQVFFUkVSQVlZRUlpSWlNZ0FBd0lSRVJFWllFQWdJaUlpQXd3SVJFUkVaSUFCZ1lpSWlBd3dJQkFSRVpFQkJnUWlJaUl5d0lCQVJFUkVCaGdRaUlpSXlBQURBaEVSRVJsZ1FDQWlJaUlEREFoRVJFUmtnQUdCaUlpSUREQWdFQkVSa1FFR0JDSWlJakxBZ0VCRVJFUUdHQkNJaUlqSUFBTUNFUkVSR1dCQUlDSWlJZ01NQ0VSRVJHU0FBWUdJaUlnTU1DQVFFUkdSQVFZRUlpSWlNc0NBUUVSRVJBWVlFSWlJaU1nQUF3SVJFUkVaWUVBZ0lpSWlBd3dJUkVSRVpJQUJnWWlJaUF3d0lCQVJFWkVCQmdRaUlpSXl3SUJBUkVSRUJoZ1FpSWlJeUFBREFoRVJFUmxnUUNBaUlpSUREQWhFUkVSa2dBR0JpSWlJRERBZ0VCRVJrUUVHQkNJaUlqTEFnRUJFUkVRR0dCQ0lpSWpJQUFNQ0VSRVJHV0JBSUNJaUlnTU1DRVJFUkdTQUFZR0lpSWdNTUNBUUVSR1JBUVlFSWlJaU1zQ0FRRVJFUkFZWUVJaUlpTWdBQXdJUkVSRVpZRUFnSWlJaUF3d0lSRVJFWklBQmdZaUlpQXd3SUJBUkVaRUJzYWtMSUNxSlRDYjdSS3ZWZmdEZ0NnQk5HWWIwZTk1ekNRU0NYMzE5ZlRQTHNOOHJXcTMyRDVWS05ldnZ2LysrOTd6bkl5SXlkd3dJWkxhMFd1MDBBQjRBR3BSbm5KT1RVNW4zZFhSMGhGd3VoMEFnNkZ6R21nQ2d2bGdzL2dWQVJIbnFvc3JOMjl2YlV5UVMrWlJ4OTllZjV4d0NnZUIxWDEvZjJxWHRwOVZxYzVWSzVmR0xGeThxbitjOFZEa3dJSkRaRWdxRjcyZzBtdDhCd04zZEhYUG16SUZRK095N1lsV3FWTUVycjd4UzVuTnMzNzRkRnk5ZUxIVy92Lzc2Q3p0Mzd0UzlURy9Zc09GUFo4NmNLZk41aUVRaTBUa0FWY3N6UmlBUWxHcy9nVUN3cUt6NzI5blpMUVVRVko1NnFISXAyMDhma1ltMGJkdTJoMGFqaVFJZ0hUQmdRSmxDZ3JIOTlkZGYrT2lqajVDWGx3ZXRWcnZ4N05tejQxRzJXeDVFZXI2K3ZsOENtQW9BOXZiMmtNbGt6OXpmeGNVRkV5ZE9STTJhTlVzOTlxRkRoL0RycjcvcXJuQVZTNnZWNG84Ly90Qy9GZ2dFL3ZIeDhiK1hzWHdpSXZQVHRtM2JIcjYrdmptK3ZyN2FrSkFRclZxdDFyNHNwMDZkMG5iczJGSHI2K3VyOWZIeDJRQk83S1huSi9UeDhkbmc2K3VyN2RTcGt6WXVMdTZsL1J5cjFXcHRTRWlJMXRmWFYrdnI2NnZ3OWZYMU4vVTNnOHlmeU5RRkVKVW1PVG41bHFlbjUwbXRWanZvOHVYTE51bnA2ZWphdFd1Wkw3OCtyOU9uVC9QS0FSbVROalUxTmFwbXpacWVhclhhTnpvNkdtM2F0SUdIaDBlRm5sU2owV0RKa2lYNCtlZWZBZUF4Z05mUG5EbHpwRUpQU2xhQkFZRXN3c3NPQ2FkUG44YlVxVk1aRHNqWVhtcElZRGlnRjhHQVFCYmpaWVVFaGdPcVlDOGxKREFjMEl0aVFDQ0xVdEVoZ2VHQVhwSUtEUWxGdzRGQUlPaDM1c3daVGtpa2NtRkFJSXRUVVNHQjRZQmVzZ29KQ2NXRkF6NnRRTStEanprV0lwUEp5clFTWDN4OGZCVEhtWDZjUUNESU1kWWprSEZ4Y1pneVpRcnk4dklBNERjQWF3VUN3VlBQakZuSzk0WGpMR3VjVnFzVkFQZ1F3S3QyZG5aWXZYcDFxWTlBbHFSSU9GQUtCSUlGQVA0MlJwMGM5M3pqTEJrWFNpb2drOG42RFJ3NDBLOHMrOGJGeFQzMU9qUTBsT05NTUM0b0tPajAyclZyRjIzYnRtM0J6ei8vYkF2Z3VVSkM0WEJRclZxMU0xMjdkajBsRW9uYUdxdE9qdU80MHNhcDFlcFRNVEV4MWRMVDAzMm5USm55WENHaGNEZ1FDb1ZLWDEvZjcrdlhyMjhMNEpuMW12UDN4VUxINVFrRWdrTmwyZGZjOFFwQ0FWMUFDQW9LT20zcVdxaDgxcTVkMjJyYnRtMExOQnFOYlhtdkpCUU9CL1hxMWZ0dDU4NmRhMjF0YlV0ZWJZYW9ndVRsNVFtR0RSdjI0YTFidDhwOUphRm9PQmd4WXNTQ0tWT21QUFBLQVZVWXF3a0lYUFNGTE42SEgzNTRZZVRJa1F1RVFtSGV6ei8vakNWTGxrQ2pLWDNxQU1NQm1STmJXMXZ0enAwNzE5YXJWKyszM054Y1RKa3lCZkh4OGFXT0t4b09SbzRjR2N4d1FNYkFTWW9GUER3OG1yenl5aXVlWGJwMFNUWjFMVlIrN2RxMXU2OVVLaFArL3Z2dnJna0pDZUxTSmk0eUhKQTVFb3ZGR0RCZ3dPbkRodys3UDNqd29GRnBFeGVMQ3djZmZ2amhoWmRjTmhYSXpNd1VyMW16cHRXREJ3OUVxYW1wdDAxZHo0dmlGUVN5R21XOWtoQWZIODl3UUdhcnJGY1NHQTdNajFxdEZ1VGw1ZG1JeFdLSnFXc3hCZ1lFc2lxbGhZVDQrSGhNbmp5WjRZRE1XbWtob1VnNHlHTTRvSXJBZ0VCV3A2U1F3SEJBbHFTa2tGQk1PRmpBY0VBVmdVOHhGS0xWYXN2MG5DdFpoc0pQTjlTcFV3ZHBhV2xRS3BVTUIyUlJDai9kSUpGSVVMTm1UZHk1YzRmaHdBdzlmUGpRWnQyNmRTMzI3dDE3NnZUcDB4Yi9KQU92SUpEVktud2w0ZTdkdXd3SFpKRUtYMGxRS3BVTUIvVFNNQ0NRVmRPRkJGdGIyMzhiTm15NG4rR0FMSkV1SkRSczJIQy9XQ3pPWVRpZ2w0RzNHQXJoTFFZaUlucGV2TVZncFdReVdiK3lMcVZKUkVSazdSZ1FpSWlJeUFBREFoRVJrUkc0dXJxcXhvOGZmMGFoVUJ3M2RTM0d3SUJBUkVSa0JDS1JTRnV0V3JYOGl4Y3ZLazFkaXpFd0lCQVJFWkVCQmdRaUlpSXl3SUJBUkVSa0JKbVptZUxseTVmNyt2ajRkRE4xTGNZZ05uVUI5T0x5OHZJRVI0OGVyWG5qeGcwM2hVSmhtNStmci8vL3RXblRwcWx2dmZYV1hkM3Jnd2NQMWp4ejVreWQwbzdKY1pWdlhOV3FWYlBidG0yYjBxWk5tMGVsSForSURGbGJOMGNHQkF1WGw1Y24yTHg1Yy9QOC9QenFUazVPVlJ3Y0hDUUNnVUIvWmFobXpacFZBZFRVdmE1Um80YWJwNmRuMWRLT3kzR1ZhNXhHbzFIbDUrZm4zcmx6UjhXQVFFUUFWMUxVazhsay9RWU9IT2dYRkJSMDJ0UzFsTWR2di8xVzY4cVZLMDNkM053OC9Qejgwcnk4dkhLa1VxbmExSFdSNWRCb05BSzVYQzY2ZXZXcWMrdldyUjlLSkpKekFGU21yb3ZJMGxqYlNvcThnbEFnUGo0K0tpNHV6dFJsbE51Tkd6ZmNuSnljcXZqNSthVTFhOVlzeTlUMWtPVVJDb1ZhWjJkblZkdTJiZi9Ga3o4YXFnRklNWEZaQm5ncnJYS01TMGhJY055elowOXpBS2hSbzhhakRoMDZwRFJ2M2p5N3RHT1E4VEVnV0xqOC9IeXhnNE9EeE12TEs4ZlV0WkRWc0RkMUFVWHhWbHJsR1ZlMWFsVmJUMDlQTDQxR28xSXFsWStqb3FMY2s1S1NidlR1M1R1dHRPT1FjZkVXUXlHVzJLd3BJaUtpbnJ1N2UrdGV2WHFaM1Y5OFpIblMwOU50ejU4L0x3SncyWnorZzh4YmFaV0xScU1SWkdSazJGeTRjS0hLclZ1MzdCNDhlSER6dmZmZSs5dmQzZDJzRnlDeXRsc01mTXpSd3QyNGNhTmFjbkt5bzZucklPc2dsOHZGdDIvZmRyMTM3NTZ6cVdzcHJPaXROSVlENnlZVUNyWHU3dTdLSGoxNnBEbzZPZ3JzN094Y0xseTQ0R0xxdWlvYkJvUUM3T1pJWkw3eTgvUEZJcEdJdDlJcW9mcjE2eit5c2JHUlpHUmsySm02bHNxR0FZR0l6SjVDb2JBVkNBUkNYam1vZk1SaXNWWW9GSXJ5OC9ORnBxNmxzbUZBSUNJaXN5VVVDaldtcnFHczJNMlJpSWlJREZoYk4wYys1a2hFUkdhclJvMGFlYSs4OGtxV3ZiMTlwcWxycVd3WUVJaUl5R3hWcjE0OXQzcjE2dWtBR0JCZU1nWUVJako3bHJZRU9sVk9tWm1aNGcwYk5yVHc4ZkZSbmoxNzF1TG5JWEFPQWhFUmtSR3dteU9abFhidDJ0MnVWcTJhV1MwZzBxOWZ2N0dwcWFtZXBxN0RFb2pGWWxWb2FPaW1uajE3cHBxNkZnQndkM2ZQYTlldVhZcGFyYjV2NmxxSUFPRCsvZnQyMTY1ZHEyNXZiNS9wNit2TDJ3d3ZFYThnV0RoL2YvLzdyVnExTXF2MnZBd0haYWRTcWNUaDRlRnRUVjJIanJPenM2cFZxMVlaYlBsTTVpSXRMYzMyMHFWTDFSTVRFMTFOWFV0bHd5c0lCU3kxbTZNNWk0K1BOM1VKWnUzLy91Ly84Tk5QUDZGKy9mcG1jZlhBbklXR2h2cDVlbm8ySGpGaXhEVlQxMEpVV1RBZ0VCR1ZrMHFsRXF4YXRjb25KaWFtZFhwNmVyWGMzRnlwcVdzeU5vRkFvSFYxZGMyb1diTm02c1NKRTQ5MjZ0UXAzZFExMGN2RmdHRGhJaUlpNnRXcVZhdEcxNjVkemFiekhsbXVnbTZPSGdDeXpLbWJvemxScVZTQ2Q5NTVaMGhpWW1JVFU5ZFNrYlJhclNBakk2TktSa1pHbGFsVHB6WWJQMzc4ajJQSGprMHdkVjMwOGpBZ1dMZ2JOMjVVeTh2TGM3Ym1nSkNibXdzN08vWnBlUmtLdWptNmlFUWlad0JXK3pQMUlsYXRXdVdUbUpqWXBGR2pSZ2dLQ2tLVEprM2c0T0JnNnJLTVRxUFI0TjkvLzhYaHc0ZngrZWVmQzdkdTNmcjZmLzd6bjFzZUhoNlBUVjBidlJ5Y3BGaUEzUnhOSnkwdERVbEpTUUNBN3QyN0F3Q3VYNytPQnc4ZVFLRlFvRWVQSGxBcWkxKzU5TVNKRTg5OTNxdFhyK0xtelp0bDJ2ZnMyYk80ZmZzMjVITDVVOXVYTFZ2MjNPY255eFFURTlNYUFJS0NndURqNDJPVjRRQUFoRUlocWxhdGlzR0RCK08xMTE3RDQ4ZVBwWHYyN0dsbzZycm81ZUVWQkRLNW1KZ1lSRWRINCt1dnZ3WUFhTFZhTEZteUJKTW1UWUpLcFlLWGx4Y2trdUlmSzU0elp3Nk9IVHVHd01CQWFEUWFDSVdHbVRjek14TkhqaHd4Mkw1cDB5WjA3ZG9WOWV2WEw3WEdnd2NQb24zNzlwZzJiUnAyN2RxbHIrZkFnUU9ZTVdNR0FDQTJOaFpTcVJUZTN0NWwvdXhrZWRMVDA2c0JRSk1tVm4ySDRTbU5HalVDOE9TS3BZbExvWmVJQVlGTUxqQXdFRWVQSGtWS1Nnb0E0TktsUzZoZnZ6NWtNaGxXckZpQjFxMWJsK2s0VzdkdWhhdXI0Wk5RL3Y3K0FJQzllL2RpeFlvVkFBQ1ZTZ1dsVW9rLy8vd1R5NWN2TC9HWXg0NGRnMWFyeGNtVEp6RjkrblJFUjBkanc0WU5jSGQzUjJSa0pMS3pzekZvMENDa3BLVEEwZEVSNjlhdEsrL0hKd3VqbTVCb3JWY09paU9WUHBtRG1aMmRYWGsrOUhQUWRYUGN0V3VYeGEraUNEQWdrQmtZT0hBZ0FHRFNwRWxRS0JTWU4yOGVBT0RreVpQWXQyOGZKQklKWG4vOWRlVGs1Q0EvUHgvVHAwL0g5dTNia1ptWmlaeWNIUGo3KzhQVjFSVmp4b3lCU0ZSeXkvZzMzM3dUYjc3NUpnQmc3dHk1OFBUMHhBY2ZmRkJxZldmT25JRlNxWVJZTE1aSEgzMEV0VnFObWpWcllzaVFJZkQzOThlNmRlc3dZY0lFZlBEQkI2aFhyOTZMZjBPSXlDS3hteU9Sa1VWR1J1TDI3ZHRZc21RSmtwT1RFUkFRZ09IRGgyUDM3dDNJek16RWdRTUhVSzFhTld6WXNBRnl1Unh2dmZVVzNucnJMUUJQNWl3Y09YSUVnWUdCMkxScGsvNEt3bWVmZllaWnMyWUJBT2JQbi8vVStTNWN1SURrNUdTTUdqVktmM1doc056Y1hPVGw1U0VpSWdJTkd6YkV6cDA3OGVEQkE3ejIybXNBZ1AzNzkyUG8wS0ZRcTlYSXpzN0c0TUdEb1ZBb3NINzllcXhmdng0UkVSRVYrZTBpcWxUWXpkRjBHQkRJcEpSS0piNysrbXVjTzNjT3djSEJHREZpQkJvM2Jvd0pFeWJBMjlzYmJkdTJ4ZlhyMTFHdFdqVmN2MzRkblRwMUt0TnhvNk9qOVFFaEpDUkV2MTJoVUdEaHdvVll2MzQ5cWxhdCt0VGNoUHo4ZklTSGgrT25uMzdDeUpFalViOStmVnk4ZUJFWkdSbW9XclVxOXUvZmp6NTkrZ0FBdnYvK2U5eTRjUU9mZnZvcEprNmNpRjY5ZWhueHUwSkVPdXptYURvTUNHUlNOalkyYU42OE9TWk5tb1FWSzFaZzNyeDU2Tm16SjlxMmJRc25KeWVFaDRjakppWUdmbjUraUl1THcrVEprd0U4bVVOdzdkbzE1T1hsWWVUSWtVaE5UY1c3Nzc0TGdVQUFBTWpPemtiLy92MzE1MW13WUFHOHZiMnhjT0ZDM0xwMUMxV3JWaldvNWIvLy9TL2VmUE5ON055NUUvYjI5Z0NBaXhjdll1ellzVmkwYU5GVCswWkhSMlBKa2lVUWk4WFlzbVVMdG16WkFnRFlzV05IaFh5ZktqdDJjeVJMWUczZEhCa1F5S1FFQWdIQ3dzS3dkdTFhM0wxN0Y3R3hzUWdMQ3dNQWJONjhHVDE3OXNUUW9VTlJwMDRkZUhoNHdOUFRFeXFWQ29HQmdXamF0Q25FWWpFV0wxNk1jZVBHWWZmdTNmbzVDUDcrL3Rpelo4OVQ1OXExYXhlcVY2OE9HeHNiYURRYTlPelo4Nm4zNVhJNXRtL2ZqdTNidCt1My9mampqNmhXN2VtSjJ3Y09IRUJZV0Joc2JHd1FIUjJ0MzE0NGtCQTlqd3NYTG1EVXFGRUFudnpiY0hWMVJiZHUzVEJ0MmpRNE9UbnA5OHZQejhldVhidXdiOTgrM0w1OUd4cU5CclZxMWNKbm4zMkdaczJhbWFoNllqZEhNaXZtMk0yeHZMWnUzWXBodzRZaE1qSVNkZXZXUlVKQ0FvS0RnK0hzN0F5aFVJZ3VYYnBnK2ZMbFdMbHlKUUJBTEJaajc5NjlBSjdNUWFoZHV6YVVTaVZFSWhFR0RSb0VBUHFuQ3dEQTA5TVRLMWV1Uk4rK2ZlSGc0SUFmZi93UlFxRVF4NDRkZTZvT1B6OC9nMjNGNmRHakIxcTFhb1dKRXljYTg5dGdGdGpOMFR6RXhNVEF6czRPdDIvZnhzS0ZDeEVjSEl3dnZ2Z0N3Sk01TWhNblRvUldxOFVubjN5Q1ZxMWFRYVZTNGNLRkMvb3JYOWFFM1J4Tmh3SEJ3dm43Kzk4SFlOR2Q5K1J5T1ZxMmJJbmc0R0FNR0RBQTI3WnRRM0J3TUlSQ0lUUWFqWDV4b3BJV1MwcE5UZFgvbGYvZ3dZT241aFZrWm1aaTlPalJBSUFxVmFvWXJXYmRyWXpodzRmcnQ5Mi9iL20vVXd1Nk9XYkN3bittcklGUUtFVDkrdlV4ZnZ4NFRKMDZWYi9PeDlxMWE1R1hsNGN0VzdibzErT1FTQ1JvMzc2OWlTdXVHQVhkSEYxY1hGenVNeUM4WEZ4SnNVQjhmSHdVNzNPYWhvZUhCMEpDUXRDaVJRdXNXTEVDY3JrY1Y2NWNnVXFsd3NLRkM1R1ptWWtWSzFaZ3dZSUZpSXlNTkJoLy92eDVOR3hZOFF1ODVlVGtRQzZYWStUSWtVaE9UZ2J3Wk02QjduL1ZxMWV2OEJvcXE5RFFVTC90MjdjM05uVWRwcENYbHdkN2Uzc0loVUtvVkNyczJiTUg3Ny8vZm9tTGh4RVpDNjhna0VuSjVYSXNYNzRjOGZIeDZONjlPL2JzMllPTWpBejg4Y2NmbURoeEl1enQ3YkZtelJwSXBWSjgvdm5ubURsenB2NjJRMzUrUGlRU0NRNGNPS0Jmb3Jud3JRVUFVS3ZWenp5L1VxbEVYbDRlMUdvMWJHeHNucm12U3FWQzM3NTk4ZUdISCtxdldGamJGUVF5SHhxTkJwY3ZYMFpZV0JnR0R4NE1BTGh6NXc0VUNnVmF0V3BsNHVxb01tQkFzSENXM3MzUjBkRVJ2WHIxd3F4WnMvUU5tYXBVcVlLR0RSdWlaY3VXOFBIeDBWL083OUNoQXlJaUl1RG01b1pSbzBZaE9Ua1pnd2NQaGtxbDBxOW40T1RrOU5RNkJJVnZNZWdVL3N2cjRjT0hHRDU4T0xSYXJYN0JwdUtNSHo4ZUxpNHVXTGh3b1g3YkJ4OThnSUNBQVAzclE0Y092Y0Izd2p5d202TjU2TnExSzRSQ0llclVxWU8zMzM0YlE0WU1BZkJrY2lMd1pCNE9VVVhqVDVtRnM0WnVqdDI2ZFN0MnU2K3ZyOEcyR2pWcUFBQjI3dHlwMzZiVmF2VWhvbWpQQlZkWFY0UGJFb1VuSXRhcVZRdUhEeDh1dGNZQkF3WVliQ3NjRGdDZ2QrL2VwUjdIM0xHYm8zbUlpWW5STDI5Y1dLMWF0U0FRQ0pDWW1BaVpUR2FDeXFneTRSeUVBdXptYUxsMDRZREkyams3TzZOOSsvYll0bTJicVV1aFNvQUJnWWpJZ3N5Y09STVhMMTdFakJremtKaVlDTFZhamF5c0xQeisrKys0ZnYyNnFjc2pLOEtBUUVSa1FieTh2UERkZDkvQjBkRVJIMzc0SVRwMDZJRFhYMzhkMzMzM0hlY21tSml1bTZOQ29iRDRWUlFCemtHZ0NzUjdwRVRsMDZwVks4VEh4NWU2WDgyYU5RMmFrSkhwV1ZzM1IxNUJJS09yVTZmT0xWUFhZQ25FWXJHcVhidDI5MHhkQjVHNUt1am1lTDlSbzBaY0pPa2w0eFVFTXJxZmYvNlpNNmlJeUNqWXpkRjBHQkNJeU94eGxWT3lCTmJXelpHM0dJaUlub05XcXpWMUNXUm0yTTJSeklvMWRITWs4OEZ1anFWemRIVE1rc3ZsemxsWldYQnhxUnovOUI0OWV0SzdxMnJWcWkrOWlSZTdPWm9PcnlCWU9IOS8vL3V0V3JWaTU3MW5VQ2dVb3VIRGg3OHRrOG1DOSt6WjQyWHFlc3haUVRmSGpEWnQydkJucWdUVnFsVkxCMUNtcHcyc3hkbXpad0VBRFJvMGVPbkJzYUNiWS9YRXhFVFhsMzN1eW81WEVBckV4OGRIeGNYRm1ib01NaktGUWlFYU0yYk13S3RYcnpZRGdDVkxscnpyN095OHNXZlBucW1tcm8zS0xqUTAxTS9UMDdQeGlCRWpycG02bHJmZmZ2dmtzbVhMR2k1WnNnVEp5Y2xvMHFRSkhCMGRUVjJXMFdrMEdqeDgrQkJIamh4QmJHd3MzTjNkMDRjTUdaSm82cnJvNVdGQUlLdFZPQnhJcFZLNHVMZ2dKU1ZGTkdmT25IZVhMRm55TFVNQ1BZL0Jnd2ZmT0hQbXpMSERodzkzVzdseVphVlk1OXZSMFRGcnhvd1p1NlZTNmJQYm81SlZZVUN3Y0piZXpiR2lGQTRIenM3T1dMOStQUm8wYUlDZ29DQWNQWHJVbmlHaGVPem1XRFpMbHk0OWV1alFvU3Q3OSs1dGxaS1NVaTBuSjhmQjFEVVptMEFnMEZTdFd2WGZ1blhycGsyZE92VzB1N3U3VlN6K1EyWEhnR0RocktHYm83RVZGdzZhTm0wS0FBZ05EV1ZJZUFaMmN5eTczcjE3cC9UdTNUdkYxSFVRVlJST1VpekFibzdXNFZuaEFBQnNiR3dRR2hxSzd0MjdJeTh2ejM3T25EbnYvdjc3N3pWTldESVJrVmxpUUNDclVWbzQwTEd4c2NIU3BVc1pFb2lJbm9FQmdheENXY09Camk0a2RPdldqU0dCaUl6QzJybzVNaUNReFN0dk9OQ3hzYkhCc21YTEdCS0l5Q2pZelpISWpEeHZPTkJoU0NBeWIrem1hRHA4aW9FczJxUkprOTdVTFlJa2w4dXhhTkdpcDk0ZlBIZ3czbmpqamFlMnBhV2xZZDY4ZVZBb0ZQcHRTdVdUd0orWGwyZi95U2VmalAvMjIyKy9iTkdpQlZjVEpESXhkbk0wSFFZRXNtZzNidHlvci90YW85RWdJU0hocWZjWExGaGdFQkF1WExoUTZqSzU4Zkh4TlJnUXpBZTdPWklsc0xadWpnd0laTkVpSXlQWHhzZkhWeTI2L2NTSkV3MmlvcUo2ZVh0N2x6alcyZG41MGF4WnN5S0tibmQwZE16djFLbFR1cEZMSlNJcngyNk9aRllxZXpkSGQzZDNaZCsrZlpPTGJzL0l5TENMaW9xQ3JhMXRpV005UFQyVGl4dGJtYkdiSTVrYmRuTTBIUVlFQytmdjczOGZBQytGazFFVWRIUE1CSCtteUV3VWRITjBjWEZ4dWMrQThISXhJQlJnTjBjaTgyVk8zUnlKS2dzKzVraEVSRVFHR0JBc1hFUkVSTDJZbUpnYXBxNkRyRU42ZXJydG9VT0hQQTRkT3NTZkthSktqZ0hCd3QyNGNhUGFyVnUzbkUxZEIxbUhnbTZPcnZmdTNlUFBGRkVseDRCUWdOMGNpWWlJL29jQmdZaUlpQXd3SUJBUkVSa0J1emtTRVJHUkFXdnI1c2gxRUlpSXlHd1ZkSFBNc3JlMzV5SkpMeGtEQWhFUm1TMTJjelFkQmdTeWFBOGZQcFFVMTZ6cDRzV0xIcVdOVFVwSzhqaDQ4S0RCZm16V1pIN1l6WkVzQWJzNUVwbVJ3TURBRCtWeXVkUHpqTTNLeW5LWk5XdlcrOFc5TjNueTVGMmpSbzI2OG1MVkVWRmx3bTZPWkZZcWV6ZkhCZzBhM1B6Nzc3OWJBNEJRS0VUVHBrMmZldjgvLy9tUHdaaFdyVnBCSnBOQm9WRG90eW1WU2x5L2ZsMy8rcFZYWG5sUVVUV2JNM1p6SkhQRGJvNm13NEJnNFNwN044ZXZ2dnBxNzVneFl5UlhyMTV0NXVqb2lIbno1aG1FaEtKcTFLaUJiNzc1UnY5YXFWUmk1c3ladUg3OU9teHRiUjh2V2JMazIzYnQyajJzNk5yTkViczVrcmxoTjBmVDRXT09CZUxqNDZONG45UHlTS1ZTOWFaTm0zNXMwcVRKNWF5c0xFeVlNQUZYcnBUOXprQitmajVtenB5SjQ4ZVA2OE5CejU0OVV5dXdaSG9Pb2FHaGZ0dTNiMjlzNmpxSUtoTUdCTEo0enhzUzh2UHpNV1BHRElZRElxSmlNQ0JZT0haemZLSzhJWUhob0hqczVraEVPZ3dJRm83ZEhQK25yQ0dCdHhWS3htNk9SS1REZ0ZDQTNSeXRRMmtoUVJjT2poMDd4bkJBUnFGU3FZVDc5dTFyOWVqUkkvdnlqRnV4WXNXck9UazV0c2F1NS9idDIrNmZmUExKRUFDNGYvKyswOUNoUXllVXR2OC8vL3pqV1hTN1JxUEJ6ei8vN0d2cytzaHk4Q2tHc2pxNmtEQm16SmlCVjY5ZWJUWmh3Z1NzWDc4ZURSbzBRRkNtT1IyWEFBQWdBRWxFUVZSUUVNTUJHZFhHalJ1N2I5cTBxZXU3Nzc3N3grVEprdytYWll4R28wRjRlSGk3U1pNbUhTbHBINWxNRmx5V1l6VnAwaVR0KysrL1g2OTdmZmp3NFZlcVZLa2lCNERvNk9nV3paczNUMzdXK0l5TURJZjU4K2NQaUl5TVhDc1dpeldGYWhRdVdyVG9qUUVEQnB3cFN4MWtmUmdReUNvVkRRbGp4NDZGaTRzTFVsSlNHQTdJYUdKaVlwcjg4TU1QYlRkdTNMaGwrdlRwUTJReTJlMU9uVG9sbGpZdU16UFR3ZEhSTWMvT3ppNi9wSDFPblRxMXFQRHIxTlJVbC83OSswOHB1bDBvRkdwMVgyczBHdXpkdTdmTmdnVUw5bWcwR3NHUFAvN29sNUdSSVkyTmpXMVU5UGg5K3ZTNStQSEhILy9XcGsyYk96MTc5cnljbHBibTdPbnB5Y2NJWDRDdW0rT3VYYnNzZmhWRmdBR0JyRmpSa0tCUUtCZ095R2orK09PUFJuUG56ZzFjdW5UcEQ5N2UzbmNYTDE0Y09YUG16TGVYTGwzNlE0Y09IYTQvYSt6VnExZHJQbjc4MkNZM04xZHNaMmVuS202ZnduL05BNEJBSU5BV3Q3MndQLy84czFGU1VwSmJtelp0N2tSRlJiVjJkM2VYNzk2OWU0MmZuOS84MDZkUGh4VGQvN1hYWHZ0WTkvWEJnd2RiQXNDWFgzNjVzMm5UcHZwL0h4MDdkcHlyKzNya3lKRi9USmd3NGZkbmZiYktqTjBjaVN5SUxpU01HemN1OFBidDIxNGhJU0hmTVJ6UWk5cTFhMWY3cjc3NnluL1Jva1dSdWpEUW9VT0g2d3NYTHR6OTZhZWZEbnIzM1hkUGpoa3o1bmpodis0TE8zZnVYQjJsVWlrK2RlcFV3KzdkdXh0dFNlOXZ2dm1tT3dCa1oyZmJyVm16cHZmU3BVdC9lTmIrKy9mdi8wS2xVZ25GWXJFbUp5ZkhWaTZYMjlhb1VTT3I4RDZ4c2JHTGpWWGY4MkEzUjlOaFFDQ3JKNVZLMVR0MjdIam1meWlKeWlJcEtjazFORFMwMzdWcjEycXNYNy8rMnhZdFdpUmxaR1JJZS9mdS9lbWhRNGVXOStqUjQ4cUdEUnUyZnZycHA0T2lvcUphVDU0OCtYQ3ZYcjB1RlQzTzhlUEhtL2J2My85c1ZGU1V0N0VDd20rLy9kYnk4ZVBIRXVESnhNbmh3NGZIZW50NzM5VzlYL2hxQVFCczNicDE0NUVqUjVvL2Z2elladlRvMFNkT25qelo2TmRmZi9WZXRXclZUbVBVWXl6czVtZzZEQWhFWlBiTVpaWFQ4UER3OWk0dUxvL0R3OFBYdWJpNFBDNXVuMmJObXFXRWg0ZUhiZHEwcVh0T1RvNUIwNTZMRnk5NkpDY251Mzc5OWRmYkJnNGNPQ2twS2NuVkdQZis5K3paNHpOdTNMaGpRVUZCQTkzYzNCVERodytQTGZ6Ky92Mzd2eWc2cGtXTEZrbGhZV0grbzBlUFB2SFBQLzk0K1BuNTNYelJPaW96ZG5Na0lxcWtQdnJvbzRNbDNUWW9UQ3FWNWsrZVBQbFFjZTk5ODgwMzNmdjM3My9XeWNrcDk2MjMzanF6ZHUzYTNwOTk5dG1QTDFyYnVISGpqclZwMCtaT2VjYTg4c29yeWRldVhhdWhVcW1FNTgrZjk1bzFhMVpVeDQ0ZDU3cTZ1aW9Bb0hyMTZ0bTZLdytabVpsU1U5OXVNSGZzNWtobXhWamRIUHYxNnpjMk5UWFY0Rmxvc2d5MnRyWjVtemR2L3FwWnMyYlpMM0ljZG5OOHRyS0VnMmVKam81dWNlN2N1YnJCd2NGN0FlQ2RkOTZKSFRCZ3dPVERodysvVXR5dGlQSW9iemdBbmt4NGJOQ2dRWHBjWEZ6OTFOUlVsOGFORzZjQ3hWOXRLRHhaOFdWaU4wZlRZVUN3Y01icTVzaHdZTm55OHZKczkrN2QyNlJaczJieEwzSWNkbk9zT0ZldVhLa1pFaEx5NW93Wk0vWlhxVklsQndDY25KeHlaODZjdVM4NE9IaUFtNXRianErdjcrMktPbi9ST1FpTEZ5K09sTWxrdDVZdVhmcmp1WFBuNmpSbzBPRCt5Wk1uR3l1VlNsRkYxZkE4Mk0zUmRCZ1FDc1RIeDBmRnhjV1p1Z3lUaTQ5L29kOHZaQUpUcDA3RmlSTW5VTE5telJlNmVtRE9Ra05EL1R3OVBSdVBHREhpbXFscmVSNXhjWEgxcDArZlByaC8vLzVuMzNqampYT0YzK3ZidCsvRmhJUUVqMG1USmcyZlBuMzZiNEdCZ1hGQ29mRVh1UzE2VlNBN085c3VPRGg0d1BYcjE2cy9lUERBMGN2TDYrR3BVNmNhR1AzRVpMRVlFSWlJS3RBUFAvemd0Mnpac3RlZXRkTGkxS2xUbzZWU3FYTHAwcVgveWNyS3N2L3FxNi84U3pwZWNTc3NmdlBOTjl0a010bXQ4dFRsNE9DUTI3Tm56OHZqeG8wN1duaVM1STgvL3VoWDlHb0RWVTRNQ0JZdUlpS2lYcTFhdFdwMDdkbzF6ZFMxa09WTFQwKzNQWC8rdkFlQXJONjllL05ucWd6RVlyR21kdTNhR1NVdFlOUzllL2ZMZGVyVStiZTB4WlBlZi8vOVkxMjZkTG5Xc0dIRHROR2pSOGM4Ynoxanhvd3htRDFmM0RhaFVJZ2VQWHBjTHU0WTVqUUhnVXlIQWNIQzNiaHhvMXBlWHA0ekF3SVpRMEUzUnhlUlNPUU1nRDlUWmVEazVKUzdaOCtlMVNXOVg3MTY5ZXpxMWF1WDZmWlBhWDBUeW1MQ2hBbEh5N0t0SkFjT0hGaFJudTFrdmRqTnNRQzdPUnBQYm02dXFVc2dvdWRVMHZvT0pXMG42OFdBUU9XV2xwYUdwS1FrQUVEMzd0MEJBTmV2WDhlREJ3K2dVQ2pRbzBjUEtKWEZMMFYrNHNTSmNwOXZ4NDRkK1BmZmY1L2FkdURBQWF4YnQ4NWdYNFZDZ1pVclZ5SS8zN0FIamtLaGdFd21nMEtoS1BZODc3MzNIZzRkS3ZiUjlWS2RQWHRXZjg0dFc3YVVlQTRBOFBjdjhmWXk1SEk1cmx5NWdnTUhEdUR5NVdLdi9oSVJ2UlM4eFVEbEZoTVRnK2pvYUh6OTlkY0FBSzFXaXlWTGxtRFNwRWxRcVZUdzh2S0NSRkw4T2lGejVzekJzV1BIRUJnWUNJMUdnK0ptYTJkbVp1TElrU2RkY0cvZHVvWHZ2dnNPZ3dZTmVtcWY1czJiWTlteVpXalhyaDFrTXBsK3UwZ2t3dW5UcDdGdzRVSXNYbHkrTlYxU1UxTlJyVnExY28wQmdNVEVSSHo4OGNmWXVYTW5hdFdxaGNURVJPemN1Uk5qeDQ0dDAvakF3RURrNXViaThlUEhzTFcxaGJ1N08ycldySW1BZ0FBMGE5YXMzUFVRa1dtd215TlZlb0dCZ1RoNjlDaFNVbElBQUpjdVhVTDkrdlVoazhtd1lzVUt0RzdkdWt6SDJicDFLMXhkWFEyMkYvNExlL3YyN1JnNWNpUWtFZ242OU9rREFGQ3BWTkJvTkpCSUpBZ0tDdEx2TzMvK2ZIVHQyaFdmZi80NWhnd1pnZ01IRGlBZ0lLQk10V2cwR2p4NDhBQWZmUEJCc2FHbHNOMjdkK3VEUkc1dUx1Yk1tWU54NDhhaFZxMWFBSUNKRXlkaXhJZ1I2TmF0RzVvMGFWTHF1Vk5TVW5EczJMRVNReFZSWmFiUmFDem1TamU3T1ZLbE4zRGdRQURBcEVtVG9GQW9NRy9lUEFEQXlaTW5zVy9mUGtna0VyeisrdXZJeWNsQmZuNCtwaytmanUzYnR5TXpNeE01T1RudzkvZUhxNnNyeG93WkE1R281RFZaa3BLU0VCOGZqNWt6WjJMTGxpMzQ0WWNmNE9ycWlwQ1FFQ1FrSkdESGpoMFFpVVJRcTlWUEhjZkR3d01iTjI1RW8wYU55dnlaSGp4NEFJMUdnNk5IajViNUY3VkdvOEc4ZWZOUXUzWnREQjA2VkwvZDA5TVQwNlpOdzlTcFU3RisvWHJVclZzWHdKTmJKYnQyN1VKV1ZoWmVmLzExQU1DdnYvNEtBQXdIcGJDeHNWRnB0VnFOUXFFUVNhVlN0YW5yb1plbmR1M2FPWThlUFVvWGk4VlpwZTlOeG1ReHlZek1SMlJrSkZhdVhJbXFWYXRDSkJJaElDQUFPM2Jzd00yYk41R1ptWWx2di8wV3YvNzZLNFlORzRiLy92ZS9lT3V0dHhBWkdZa2pSNDdBd2NGQmYvdGcwNlpOaUlpSVFFUkVCSHg4ZlBSZmQrblNCUUN3Y3VWS2pCczNEdGV1WGNPK2Zmdmc2T2lJK1BoNFJFZEhJeVFrQkNLUkNKbVptUmcxYWhSVUtoV0FKL2Z3TXpNelViMTY5Vkt2QkJTV25wNE9aMmZuTXYraVZpcVZtRE5uRHRMUzByQm8wU0tEOTk5NDR3ME1HalFJbzBhTnd1SERUeDU5SHo1OE9EWnMyQUN0Vm92SXlFaDlPS0RTU2FYU1BJMUdrL2Y0OFdPeld1V1BLcDY3dTd1eVc3ZHVkenQxNnZSdjZYdVRNZkVLQXBYYm1qVnJjTzdjT1FRSEIyUEVpQkZvM0xneEpreVlBRzl2YjdSdDJ4YlhyMTlIdFdyVmNQMzZkWFRxMUtsTXg0eU9qc2FzV2JNQUFDRWhJZEJvTkxoMDZSS3VYNytPZS9mdVllUEdqY2pLeXNLQ0JRdXdaTWtTTkc3Y0dGcXRGdmIyOW5CM2Q4Zk9uVHZ4N3J2dklpUWtCSW1KaWJoOSt6YisrdXN2N05peEE5dTJiWHZxWExxLzNuV09IRGtDdVZ5T3JLd3NkT3pZOFpsMTd0cTFDM1hyMWtWUVVCQXlNek94ZHUxYVNLWFNZdmQ5NzczM1VLTkdEU3hZc0FBM2I5N0UyTEZqOVdGaDRNQ0JXTGh3SVh4OGZLQlVLdldUUFlFbkljZlIwUkVBY096WXNUSjkvNnlkdjcvLzdRWU5HcVRhMk5nMEJBQ05SaU40MGI0SVpMNDBHbzBnSXlQRHhzSEJRVzFuWjZjQThORFVOWlVGdXpsU3BkZThlWE5NbWpRSksxYXN3THg1ODlDelowKzBiZHNXVGs1T0NBOFBSMHhNRFB6OC9CQVhGNGZKa3ljRGVESnY0TnExYThqTHk4UElrU09SbXBxS2Q5OTlGd0tCQUFDUW5aMk4vdjM3NjgreFlNRUM3TnUzRCtIaDRVaEpTWUczdHpmbXo1OFBKeWNuTEZ5NEVFcWxFbUt4R0ZsWldXalVxQkcyYnQyS045OThFOHVXTFFNQS9jVEZrU05IWXVUSWtRQ2VQTVhRdFd0WC9QcnJyd2EvMU51M2IxL3FNdE1kTzNhRWs1TVRBR0RLbENsSVNVbkJHMis4b1QrMm5aM2RVMWN0Y25KeThOTlBQK0dISDM2QXM3TXpOQm9ORGgwNkJBY0hCOHlaTXdjZmYvd3gxcTFiQnpzN3U2ZUNRTWVPSFJrTWltamF0R2tPZ0J3QUdnQzFMbCsrWENNK1B0Nmp0SEdOR2pYSzZOaXg0d1BkNi9Qbno3djkvZmZmVlRuTy9NZHBOQnBWL2ZyMTczVHIxdTB5QUlzSWcrem1TR2JGV04wY3l5TXNMQXhyMTY3RjNidDNFUnNiaTdDd01BREE1czJiMGJOblR3d2RPaFIxNnRTQmg0Y0hQRDA5b1ZLcEVCZ1lpS1pObTBJc0ZtUHg0c1VZTjI0Y2R1L2VyWjg3NE8vdmp6MTc5angxbmovKytBTzdkdTFDVUZBUWZ2bmxGd1FGQlVFcWxhSkRodzQ0ZWZJa2hFSWgvUHo4RUI0ZWpnc1hMc0RaMmJuQ1ByTlNxWVJTcWRRSGhIcjE2cUZldlhyNlgrUUJBUUg0NXB0djRPWGxwUi96NnF1dndzN09EalZxMUFBQVJFVkZvWG56NXJoejV3N2F0MitQME5CUU9EZzR3TUhCb2NMcUxpOEw2T2FZQ1NEejVzMmJXVWxKU1RtbDdlem82SmdLNEs3dWRWcGFXczJrcEtRNkhHZis0K3p0N1pWSlNVblpBS3hpd3A4bFlrQ3djTWJxNWxnZVc3ZHV4YkJod3hBWkdZbTZkZXNpSVNFQndjSEJjSFoyaGxBb1JKY3VYYkI4K1hLc1hMa1NBQ0FXaTdGMzcxNEFUOVpOcUYyN05wUktKVVFpa2Y3eHhlenNiUDNYbnA2ZVdMbHlKWTRmUDQ0NmRlcmcrUEhqcUZXckZpUVNDVkpUVStIcTZtb3d2NkJWcTFiUC9YbEt1NjBBUExsZElKVktZV05qWS9CZVNrb0tGQW9GYXRldS9kUjJoVUx4MUMvL3UzZnZZdmp3NGZqdHQ5OEFQTGxxY2ZMa3lhZENoYWxaU2pmSGZ2MzZKZlhyMXkrcHZPUDY5dTJiMnJkdjMxU09zOHh4OUhJeElCUmdOOGV5azh2bGFObXlKWUtEZ3pGZ3dBQnMyN1lOd2NIQkVBcUYwR2cwa012bEFGRGlZa21GMXh0NDhPQ0JmdElpOEdRTmhOR2pSd01BWnMyYUJZVkNnV3ZYcnVIS2xTdElUMDlIZEhSMHNZOVJIajkrL0ttbkEzUXVYcnlJek14TWRPN2N1Y1RQRXhzYlcrcG5Ua2hJS0hGUzRjYU5HOUduVDUrblFrdCtmajV5YzNPZnVwVXhidHc0ZzJCejhPQkJkT2pRb2RUekV4RzliSHlLZ2NyTnc4TURJU0VoYU5HaUJWYXNXS0ZmL1UrbFVtSGh3b1hJek16RWloVXJzR0RCQWtSR1JocU1QMy8rUEJvMmJQak1jMmcwR2d3ZE9oVGp4NC9IL3YzN1lXOXZqM1Buem1IanhvMzZPUVVBSUJBSW9GYXJjZXZXTFdSbFBYa0tTaGRNZ29PRHNXalJJbFNwVXFYY256RTdPMXUvWkxSS3BVSlVWSlRCWTVOS3BSSmZmdmtsWW1OajlZOThhalJQK3ZVY1BIZ1FIaDRlVHdXQ291SGd5cFVyT0hMa3lGTnpMNGlJekFXdklGZzRVM1J6REE0T1JueDhQTHAzNzQ0OWUvWWdJeU1EZi96eEJ5Wk9uQWg3ZTN1c1diTUdVcWtVbjMvK09XYk9uS20vN1pDZm53K0pSSUlEQnc3b1orMFh2clVBQUdyMWswZmNoVUlodG0vZkRyRllyRC9uWDMvOWhlWExsNk5GaXhiNi9UdDE2b1JYWDMwVkFvRkF2N0xqaFFzWElKVkswYUpGQzRTRWhKVHJjVWVkTDc3NEFyLzg4Z3VBSnlIRXk4c0xTNVlzMGIrdlc2MnhkdTNhMkxKbEM2cFVxWUtOR3pkaS9mcjFFQXFGY0hGeDBhOFBVWno4L0h4OCt1bW5tRGh4NG5PdDNsaFIyTTJSaUhRWUVDeWNLYm81OXVyVkM3Tm16WUtkblIwQW9FcVZLbWpZc0NGYXRtd0pIeDhmL1pNSkhUcDBRRVJFQk56YzNEQnExQ2drSnlkajhPREJVS2xVK3RVU25aeWNFQkVSb1Q5MjRWc011bkFBQU8rLy96N216Smxqc0U3QmwxOSthVkNmVENiRDNyMTc0ZWJtOXRSMmlVU0M2ZE9ubDJtdGcrRGdZQVFIQjBPajBVQWdFT2cvazA3cjFxMnhlUEZpdEduVFJyOXQ3Tml4R0R0MmJJbExTT3ZNbXpjUE5qWTJXTGx5WmJGWFVvcGJWK0ZsWVRkSEl0SmhRQ2lnNitZWUZCUjAydFMxbUx0dTNib1Z1OTNYMTlkZ20yNEcvODZkTy9YYnRGcXQvaGR1NGZrSEFPRHE2bHJzYlltaUV3QkxVelFjQUU4Q3g3Qmh3OHAxbkpKKzBkdmEyajRWRHNveVJxZG56NTRBVU9KdGx0NjllNWVqUWlLaWlzRTVDUFRTRmYxcm5JaUl6QThEQWhFUmtSSG91amtxRkFxTFgwVVJZRUFnSWlJeUNtdnI1c2lBUUVSRVJBWTRTWkdlb3V0aFFFUkVsUnV2SUJBQW9FNmRPcmRNWFFNOVAxdGIyN3gyN2RxbG1Mb09vc29zTXpOVHZIejVjbDhmSDUvaUgvV3lNTHlDUUFDQW4zLytlVnZwZXhFUlVVbll6WkhNaWltNk9aTDFzb0J1amtUMGtqQWdXRGhUZEhNazYyVXAzUnlKcU9JeElCUmdOMGNpSXFMLzRTUkZJaUlpTXNDQVlPRWlJaUxxeGNURTFEQjFIV1FkMHRQVGJROGRPdVJ4Nk5BaC9rd1JWWElNQ0JidXhvMGIxVzdkdXVWczZqcklPaFIwYzNTOWQrOGVmNmFJS2prR2hBSzZibzZtcm9PSWlNZ2NNQ0FRRVJHUkFRWUVJaUlpSTJBM1J5SWlJakxBYm81RVJFUms5UmdRaU1vaE1UR3h1a2FqRVppNkRpS2lpc2FBUUJacDgrYk5YVEl5TXFURnZUZHMyTER4RlhIT1M1Y3UxUm85ZXZUb2YvNzV4N01pams5RWxvM2RISW1NVEtsVWl2cjA2Zk5wV2ZZOWR1eFlLQURrNU9UWWZ2bmxsMzBYTGx6NE13Qk1tVExsbmRXclYzOEhBS21wcWZybVZSTW5UaHdlRmhhMkF3RDgvUHptRnoyZVJxTVJDSVZDYmRIdFc3WnMyZFN5WmNzazNlczdkKzVVbVRadDJyRFpzMmRIdFc3ZCtoNEFwS1dsT2QrN2Q2K0tUQ2E3VmE0UFRFUldpZDBjeWF4WVF6ZEhpVVNpMXYzaUw2c3hZOFljWDd4NDhadTZYL0EzYnR5b1Z0eCtOMi9lcks3Nyt2VHAweUU1T1RtMkRnNE9lYnB0TXBrcytNaVJJOHVjbkp4eUFTQWpJMFBxNXVhbUtIeU0yN2R2dTArY09ISEVwRW1URGdjRUJGelFiYy9NekpUT25qMzd2L1BuejkvVHVYUG54UExVYjY3WXpaR0lkQmdRTEZ4bDdPWTRhTkNnaWJxdmh3d1o4c0hreVpNUE9UazU1UTRkT25RQ0FOU29VU05MOTNWaFNVbEpybVBIamgyOWNlUEd6WjZlbnBsRjMzLzA2Skg5TysrOE0zNzI3Tm0vZHVuUzVSb0FuRGx6cHU2Y09YUCsrOGtubnh6bzFhdlhKZDIrR28wR2RlclVlVGgzN3R4ZlpzNmNPV2pac21VUm5UcDFzdmlRd0c2T1JLVER5VmFGYUxYYWZxYXU0VGxWcWhVZ0wxMjZWS3RKa3lacFlyRlljL1RvMFdZOWV2UzRYTksrUC8zMGsreS8vLzF2dk83MTk5OS8zMzczN3QyKzMzNzc3VVk3Tzd0OG1Vd1dmUFRvMGFYMjl2Yktqei8rZUdqMTZ0V3o1czZkK3dzQW5EaHhvdkcwYWRPR1NxVlNwWnViVzA1ZVhwNU5ibTZ1V0tWU2lZUkNvZGJlM2w0cGxVcVZkbloyK2ZmdTNYTmJzMmJOZDk3ZTNuZGZ4dmVnZ21VQ3VHYnFJb2dzemNPSEQyM1dyVnZYWXUvZXZhZE9uejU5eU5UMXZDaGVRU0NUaW95TTlGMjFhbFhmd3R0eWMzTnR0Rm90N08zdDg0c2IwNjVkdXh1alJvMDZVYXRXclVmZmZQTk45N0N3TUgvZGUycTFXbkR2M3IwcWRldldmYWpiMXJwMTYzdU5HemRPQTRDaFE0ZWUrdlBQUHh0KytlV1hmWUtDZ3ZicDlna05EZTJuVXFrRVFVRkJVYnB0TFZxMFNKbzdkKzR2alJzM1RuVjJkczZWU3FWS3FWU2FaMmRucHlwYTAvcjE2M3Z1MkxHam81VUVCQ0lpQmdSTEZ4RVJVYTlXclZvMXVuYnRtbWJxV3A1SFlHRGdtY0RBd0RPNjEvZnYzM2NhUEhqd0IvUG16ZnZGMzk4L29iZ3htemR2N3BLUWtPQ2hVcWxFZGV2V2ZmalpaNS85cUh2djh1WEx0VmF2WHQwbkxDenMyNUxPR1J3Y3ZFZWhVRHcxaWVqdHQ5LytxMDZkT3YrS3hXS05icHVibTV1aWYvLytaOHZ5T1VhUEhuMDhQei9mNHY4OXBhZW4yNTQvZjk0RFFGYnYzcjB0OG1lS2lJekQ0ditEVnRuZHVIR2pXbDVlbnJPbEJvVENOQnFOWU1HQ0JXLzE3ZHYzb2k0Y3JGbXpwbmViTm0zdWRPM2E5YXB1djhhTkc5K1BpWWxwSXBGSVZBMGFOTGdQQUxvNUJ6azVPYlp5dWR4Vzk5ck56VTBSRmhiMjdmNzkrMXVHaElRTUtPNjhmZnYyL2FTNDdiR3hzWXVWU3FXNFk4ZU9jeHdkSGZPSzJ3Y0E1SEs1Yld4czdKTENreDh0VlVFM1J4ZVJTT1FNd09KL3Bvam8rVEVnRk5CMWN3d0tDanB0NmxvcXExV3JWdldSeStXUzZkT25IOUJ0Q3dnSXVEQnAwcVRoSzFldS9MNUZpeGJKQUZDM2J0MEhXN1pzNmVMazVKVGJxbFdydThDVEp3cjI3OS8vUldCZzRJZEhqaHhaRmhnWStHRmtaT1RhMTE1NzdXTUFlTzIxMS81NTdiWFgvaWw2VHBsTUZuenc0TUhQZFU4eGxPVHc0Y1BMQ2w5ZDBGR3BWTUwyN2R2UGU5SFBUa1JrYnJoUUVwbWNScVBCOXUzYk94MDhlTERsNTU5L0hpNlJTTlM2OXhvMmJKZzJhOWFzcUduVHBnMU5TMHR6QVlEYXRXdG56Smd4WS8vTm16ZXJ1cm01S1hKeWNteE5WejBSa1hYaUZRUXl1ZVBIanpmOThzc3Yremc1T2VXT0dqVnFiSDUrdmlnL1AxOGtFQWkwWXJGWUk1RklWSFoyZHZrZmZmVFIwTEN3c0cram9xSzhFeE1UcThmRnhkWDc1NTkvUE1QQ3dyYWIrak1RRWVtNk9lN2F0Y3NxdWpreUlKREpkZXZXN2VycTFhdDMxcXBWSzlQUjBUSFgwZEV4ejg3T1Rpa1VQbjJCYThhTUdZTXVYNzVjOCtiTm05WGF0R2x6OTczMzNqdFIrR2tGQUhCMWRjMEJBSkZJcE1uTnpiVXhWbzI2V3hWRVJDV3h0bTZPREFoa2NrS2hVTnU1YytkU243dGZ0bXhaQkFCMDdOanhSa243Yk42OGVRc0FoSWVIcnhzNmRPaUV0bTNiM256V01SMGRIZk9LVzJxNUVLMjN0L2ZkalJzM2JpbHVQNDFHSXhnN2R1eDdBSjUxRENJaWk4T0FRRlloS2lwcVplSFhRcUZRR3g0ZXZxNjBjYVV0OFN5UlNOU2JOMi9lWE5MN1FxRlErNnozaVlnc0ZTY3BrbFVvNVNvQUVWR0ZzN1p1amd3SVJFUkVSc0J1am1SV3JLR2JJNWtQZG5Na0loMEdCQXRYR2JzNVVzVmhOMGNpMG1GQUtCQWZIeDhWRnhkbjZqS0lpSWpNQXVjZ1dBZWxScU5oNjI1NllTcVZTZ0RBNG50S0VOR0xZMEN3Y0hmdTNMSC82YWVmcXNiR3hsWXpkUzFrMlZRcWxlQ1hYMzZwdTIvZlBsZUZRaUV5ZFQxRVpGcTh4V0RoY25KeXhEZHYzbFJrWjJkWFNVbEpxVisvZnYxSFlyRllLeFFLbjJvc1ZMdDI3Y2R1Ym03NjFiM3UzTGtqZmZUb1Vha3JEWEtjOVk5VHFWUWlwVklwdkhyMXFsdGVYcDQ4T3p0YjBLTkhqOUlPVFVSV2pnR2hnS1YyYzJ6ZXZIbDJVbExTalhQbnp1WEw1WEtYaHc4ZlNvUkNvY0ZmZiszYnQwOTNjM1BUVHp5N2RPbFM3YnQzN3pxVmRueU9zLzV4V3ExV3ExYXJWVXFsTWtra0V2MGJFQkJ3VXlxVnFnMlBSa1NWQ1FPQ0ZlamR1M2VhajQ5UHhvVUxGMXd5TWpMczh2UHpEUUtDcmExdE9vQWMzV3VwVkNwM2NYRnhMTzNZSEZjNXhqazRPT1M3dWJrOWxzbGtHYmEydGx4MGlvakFpVzBGWkRKWnY0RURCMXJjRlFRaUlqSVBhclZhOE8rLy82cDc5dXg1MkJvYU5uR1NJaEVSa1JGWVd6ZEhCZ1FpSWlJeXdJQkFSRVJFQmhnUWlJaUlqSURkSEltSWlNaUF0WFZ6WkVBZ0lpSWlBd3dJUkVSRVpJQUxKUlZnTjBjaUlxTC80UlVFSWlJaU1zQ0FRRVJFUkFZWUVJaUlpTWdBQTBJQlhUZEhVOWRCUkVSa0RoZ1FpSWlJeUFBREFoRVJrUkc0dXJxcXhvOGZmMGFoVUJ3M2RTM0d3SUJBUkVSa0JPem1TRVJFUkZhUEFZR0lpSWdNTUNBUUVSRVpBYnM1RWhFUmtRRjJjeVFpSWlLcng0QkFSRVJFQnRqTnNRQzdPUklSRWYwUHJ5QVFFUkdSQVFZRUlpSWlNc0NBUUVSbUxURXhzYTVhclJhWXVnNml5b1lCb1FDN09WSmxGeDhmMzJyMTZ0WHZtYnFPd2hJU0VocU5IajE2ZVVKQ1FsTlQxMEpVMlhDU0loRUJBQm8zYm54cjd0eTVuN3orK3V1SEd6Um9jS2ZvKzBxbFV0S3hZOGRJUjBmSG5NTGI1WEs1UStGdGNybmM0YSsvL3VvdkVvblVmbjUrZTRzZVI2UFJDSVZDb2FibzlzMmJOMy9hcWxXcks3clhkKzdjOGZqb280L216NTQ5TzZ4bHk1YVhBU0ExTmJWcVVsSlNMWmxNZHVGRlB5OFJQUnNEQWxFbEpKZkxIYnAzN3g0dWtVanlpNzczemp2dnJDcjhXaUtSS0k4ZE96WVlBSVJDb1ViM05RQ28xV3BSdTNidDloVGVKcFBKZnRWOWZmcjA2VGZsY3JuVTBkRlJVZmo5MzMvL2ZhZ3VWR1JrWkxpNHViazlLbnpPTzNmdWVIN3d3UWVMSjAyYTlHMUFRTUJSM2ZaSGp4NjV6SjQ5KzlQZzRPRFZuVHAxNG1OSFpGWjAzUngzN2RwbEZkMGNHUkNJS3JIWTJOaTNDcjlXcTlVQ2tVaWtOZGJ4azVPVGE0d1pNMmJacGsyYlpuaDRlS1FWZlQ4cks4dnBuWGZlV1RWNzl1eXZ1blRwY2hvQXpwNDkyM0wyN05tZlRwOCtmVVB2M3IxUEZOcGQ0T1hsbFRSMzd0eTFNMmJNQ0ZxNmRPbG5uVHQzampkV3JVUXZ5dHE2T1RJZ0VGVmlHUmtacnBjdlgyN1FzV1BITTRtSmlmWG16Sm56U1hoNCtJY0FjTy9ldlZyTGx5OS8vNHN2dmxpa0N3MGFqVWJvNysvL2ZkSGpGTGNOQUR3OFBOSkdqaHo1MDBjZmZUUi8yN1p0SDl2YjIrZnAzbE9yMWFLNWMrZE83OXk1Yzd3dUhKdzRjY0p2MnJScDg2VlNxV0x0MnJValY2eFk4WDV1YnE1RXBWTFpDSVZDdGIyOWZaNVVLbjNzNWVXVk5HdldySm1yVjY5ZTBLWk5tMHNWODkwaHF0d1lFSWdxc2Z2Mzc3dlBuei8vNHdNSERyenI1ZVdWZFB2MjdkcXBxYWxWYTlhcytTQTJOdFpYTHBjN0ZyNmlJQlFLTlVlT0hCbXFlNjI3eFZCNFcrRmJEQUF3Wk1pUXZiR3hzVDZyVnEwYUhSUVV0RTYzUFRRMGRLSmFyUllWM3RhaVJZc3JjK2JNV2QyMGFkT2JUazVPT1E0T0RvOGRIQndVRW9uRTRDK3lkZXZXRGYvdXUrOEdNQ0FRVlF3R0JLSktTRGRSc0duVHB0ZkZZckg2L1BuenpYMTlmUzgyYjk0ODhkeTVjeTBEQWdLTy92bm5uejdkdW5VN3BSdWpWcXVGTmpZMnF1YzUzNElGQzFibDVPVFlGOTcyOXR0di8xcW5UcDBVa1Vpa1A2YWJtMXZXZ0FFRG9zdHl6REZqeHV4U0twVlcwUlNIckVObVpxWjR3NFlOTFh4OGZKUm56NTYxK0hrSURBaEVsWkJjTHJkM2NIQjREQUJkdW5TSk8zSGlSRHRmWDkrTFRaczJ2WDdod29VbS92NytmNXc2ZGFyTjFLbFR0K2pHNU9ibVNwUktwVTJmUG4xMkZEMWVjZHNPSERqUWZlSENoUjhWZC83aTlnZWV6SWtvNldtSkl2VTd4TWJHQmhhZS9FaGthdGJXelpFQmdhZ1N1bi8vZnRYcTFhcy9BSUMyYmR1ZTM3Smx5NkFwVTZac2FkU28wYTM5Ky9mM2pJdUw4L2J3OExqdjVlV1ZwQnVUblozdDJMUnAweHZmZmZmZFZOMDIzUzJHNk9qbzRicHR1bHNNQVFFQnh3SUNBbzRWUGJkTUp2czFPanA2K0xNQ0FBQWNPWEprbUVna1VoZmRyanZuODMxeUlpb3JMcFJFVkFrbEpDUTBidEtreVUwQWFOZXUzZDlhclJaS3BWTFNxMWV2UDVZdFd4WjYrUERoVG4zNjlJa3BQQ1lwS2FtbXA2ZG5xbWtxSnFLWGpWY1FDckNiSTFVbTBlcnM4Q01BQUFMSFNVUkJWTkhSWFFZTkdoUUZBRzV1YnBtNkp4Y2tFb2xTcVZSS0RoOCszSG5IamgxUDNSNDRkKzdjS3kxYXRMaHFpbnFKNk9WalFDQ3FaSTRlUGRvaE9UbTVocisvLzhtT0hUdnVMbTRmdFZvdGZQdnR0OE4wcjMvNjZhZngrL2J0ODErelpzMzhFZzRyVUt2Vm9vY1BIem9MaFVJdEFJT1ZFc3NySUNCZzI0c2VnNGllSHdNQ1VTWFRwRW1URy9QbnoxOHRrVWlVUlJkS0tzbjU4K2ViZVhwNnB0U3JWKzlla2JlMDl2YjJ1V3ExV3RpNWMrY2ZWU3FWcUhQbnpxZWZ0ZGhTYVhNUEFHaTh2YjB2YmRpd0lVZ2tFaGtFRGJWYUxYei8vZmREWVlRUVFrUWxZNGUwUXJSYWJUOVQxMEJrcm9yMlhDaUdRS2xVaWlRU3lYTTlDa2xrNlI0K2ZHaXpidDI2Rm52MzdqMTErdlRwUTZhdTUwVnhrbUlCZG5Na2VyWXkvT1d2WlRnZ3NoNE1DRVJFUkdTQUFZR0lpTWdJZE4wY0ZRcUZ4YStpQ0RBZ0VCRVJHWVcxZFhOa1FDQWlJaUlEREFoRVJFUmtnQUdCaUlqSUNESXpNOFhMbHkvMzlmSHg2V2JxV295QkFZR0lpTWdJcksyYkl3TUNFUkVSR1dCQUlDSWlJZ1BzeFZDQTNSeUppSWoraDFjUWlJaUl5QUFEQWhFUkVSbGdRQ0FpSWlJRERBZ0YyTTJSaUlqb2Z6aEpzWWdqUjQ1VUwyNTdvMGFOc3IyOHZCN3JYaWNrSkRpbHBLVFlsM1k4anVNNGp1TTRqcXRjNDZ3RkEwSUJnVUNnU1V0TFMvL2xsMStreGIzdjUrZVhQR3pZc0dUZDY5OSsrNjN4N2R1MzNVczdMc2R4SE1keEhNZFZqbkZPVGs2Q2Q5NTU1K2F1WGJzU1NodGpDUVNtTHNCYytQbjUxZEZvTks0bHZTK1JTSkppWTJQLzFiMzI5dmIyRkl2RlZVbzdMc2R4SE1keEhNZFZybkZFUkVSRVJFUkVSRVJFUkVSRVJFUkVSRVJFUkVSRVJFUkVSRVJFUkVSRVJFUkVSRVJFUkVSRVJFUkVSRVJFUkVSRVJFUkVSRVJFUkVSRVJFUkVSRVJFUkVSRVJFUkVSRVJFUkVSRVJFUkVSRVJFUkVSRVJFUkVSRVJFUkVSRVJFUkVSRVJFUkVSRVJFUkVSRVJFUkVSRVJFUkVSRVFXNS84QnpZS3VacmNvTlVZQUFBQUFTVVZPUks1Q1lJST0iLAogICAiVHlwZSIgOiAiZmxvdyIsCiAgICJWZXJzaW9uIiA6ICI5OSIKfQo="/>
    </extobj>
  </extobjs>
</s:customData>
</file>

<file path=customXml/itemProps1.xml><?xml version="1.0" encoding="utf-8"?>
<ds:datastoreItem xmlns:ds="http://schemas.openxmlformats.org/officeDocument/2006/customXml" ds:itemID="s:customData">
  <ds:schemaRefs>
    <ds:schemaRef ds:uri="http://www.wps.cn/officeDocument/2013/wpsCustom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943</Words>
  <Application>WPS 演示</Application>
  <PresentationFormat>宽屏</PresentationFormat>
  <Paragraphs>290</Paragraphs>
  <Slides>17</Slides>
  <Notes>24</Notes>
  <HiddenSlides>0</HiddenSlides>
  <MMClips>1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35" baseType="lpstr">
      <vt:lpstr>Arial</vt:lpstr>
      <vt:lpstr>宋体</vt:lpstr>
      <vt:lpstr>Wingdings</vt:lpstr>
      <vt:lpstr>Arial</vt:lpstr>
      <vt:lpstr>Roboto Thin</vt:lpstr>
      <vt:lpstr>AMGDT</vt:lpstr>
      <vt:lpstr>微软雅黑</vt:lpstr>
      <vt:lpstr>黑体</vt:lpstr>
      <vt:lpstr>冬青黑体简体中文 W3</vt:lpstr>
      <vt:lpstr>Broadway</vt:lpstr>
      <vt:lpstr>方正清刻本悦宋简体</vt:lpstr>
      <vt:lpstr>微软雅黑 Light</vt:lpstr>
      <vt:lpstr>汉仪丫丫体简</vt:lpstr>
      <vt:lpstr>Calibri</vt:lpstr>
      <vt:lpstr>Impact</vt:lpstr>
      <vt:lpstr>Arial Unicode MS</vt:lpstr>
      <vt:lpstr>造字工房悦黑体验版常规体</vt:lpstr>
      <vt:lpstr>千图网海量PPT模板www.58pic.com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1-0505-16</dc:title>
  <dc:creator>MICHAEL</dc:creator>
  <cp:lastModifiedBy>Clark Aaron</cp:lastModifiedBy>
  <cp:revision>29</cp:revision>
  <dcterms:created xsi:type="dcterms:W3CDTF">2015-05-05T08:02:00Z</dcterms:created>
  <dcterms:modified xsi:type="dcterms:W3CDTF">2021-01-12T23:29:47Z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2052-11.1.0.10228</vt:lpwstr>
  </property>
</Properties>
</file>