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21"/>
  </p:notesMasterIdLst>
  <p:handoutMasterIdLst>
    <p:handoutMasterId r:id="rId22"/>
  </p:handoutMasterIdLst>
  <p:sldIdLst>
    <p:sldId id="256" r:id="rId4"/>
    <p:sldId id="276" r:id="rId5"/>
    <p:sldId id="258" r:id="rId6"/>
    <p:sldId id="281" r:id="rId7"/>
    <p:sldId id="300" r:id="rId8"/>
    <p:sldId id="301" r:id="rId9"/>
    <p:sldId id="302" r:id="rId10"/>
    <p:sldId id="277" r:id="rId11"/>
    <p:sldId id="303" r:id="rId12"/>
    <p:sldId id="285" r:id="rId13"/>
    <p:sldId id="287" r:id="rId14"/>
    <p:sldId id="304" r:id="rId15"/>
    <p:sldId id="278" r:id="rId16"/>
    <p:sldId id="295" r:id="rId17"/>
    <p:sldId id="279" r:id="rId18"/>
    <p:sldId id="296" r:id="rId19"/>
    <p:sldId id="29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479"/>
    <a:srgbClr val="353332"/>
    <a:srgbClr val="E2A52A"/>
    <a:srgbClr val="B3672E"/>
    <a:srgbClr val="F1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364"/>
  </p:normalViewPr>
  <p:slideViewPr>
    <p:cSldViewPr snapToGrid="0" snapToObjects="1">
      <p:cViewPr>
        <p:scale>
          <a:sx n="72" d="100"/>
          <a:sy n="72" d="100"/>
        </p:scale>
        <p:origin x="-2034" y="-864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宋体" panose="02020700000000000000" pitchFamily="18" charset="-122"/>
              </a:rPr>
            </a:fld>
            <a:endParaRPr lang="zh-CN" altLang="en-US">
              <a:latin typeface="思源宋体" panose="02020700000000000000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宋体" panose="02020700000000000000" pitchFamily="18" charset="-122"/>
              </a:rPr>
            </a:fld>
            <a:endParaRPr lang="zh-CN" altLang="en-US">
              <a:latin typeface="思源宋体" panose="02020700000000000000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A7134490-0C2D-2B4F-96CD-FBAA30B37B6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A14B3D49-67FE-2C44-9577-FA96E26F411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40226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http://www.1ppt.com/xiazai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9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4810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238500" y="3247390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160" y="2768600"/>
            <a:ext cx="81070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sz="5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基于树莓派的</a:t>
            </a:r>
            <a:r>
              <a:rPr lang="en-US" altLang="zh-CN" sz="5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DIY</a:t>
            </a: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气象站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32"/>
          <p:cNvSpPr txBox="1"/>
          <p:nvPr userDrawn="1"/>
        </p:nvSpPr>
        <p:spPr>
          <a:xfrm>
            <a:off x="2789555" y="3837940"/>
            <a:ext cx="6592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eaLnBrk="1" hangingPunct="1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汇报人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郑文彬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		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指导老师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夏海霞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	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mortarboard_182327"/>
          <p:cNvSpPr>
            <a:spLocks noChangeAspect="1"/>
          </p:cNvSpPr>
          <p:nvPr/>
        </p:nvSpPr>
        <p:spPr bwMode="auto">
          <a:xfrm>
            <a:off x="5617581" y="1777256"/>
            <a:ext cx="956840" cy="891670"/>
          </a:xfrm>
          <a:custGeom>
            <a:avLst/>
            <a:gdLst>
              <a:gd name="connsiteX0" fmla="*/ 455711 w 607639"/>
              <a:gd name="connsiteY0" fmla="*/ 515659 h 566254"/>
              <a:gd name="connsiteX1" fmla="*/ 465873 w 607639"/>
              <a:gd name="connsiteY1" fmla="*/ 525796 h 566254"/>
              <a:gd name="connsiteX2" fmla="*/ 465873 w 607639"/>
              <a:gd name="connsiteY2" fmla="*/ 556117 h 566254"/>
              <a:gd name="connsiteX3" fmla="*/ 455711 w 607639"/>
              <a:gd name="connsiteY3" fmla="*/ 566254 h 566254"/>
              <a:gd name="connsiteX4" fmla="*/ 445550 w 607639"/>
              <a:gd name="connsiteY4" fmla="*/ 556117 h 566254"/>
              <a:gd name="connsiteX5" fmla="*/ 445550 w 607639"/>
              <a:gd name="connsiteY5" fmla="*/ 525796 h 566254"/>
              <a:gd name="connsiteX6" fmla="*/ 455711 w 607639"/>
              <a:gd name="connsiteY6" fmla="*/ 515659 h 566254"/>
              <a:gd name="connsiteX7" fmla="*/ 483639 w 607639"/>
              <a:gd name="connsiteY7" fmla="*/ 505931 h 566254"/>
              <a:gd name="connsiteX8" fmla="*/ 495939 w 607639"/>
              <a:gd name="connsiteY8" fmla="*/ 513305 h 566254"/>
              <a:gd name="connsiteX9" fmla="*/ 506010 w 607639"/>
              <a:gd name="connsiteY9" fmla="*/ 553728 h 566254"/>
              <a:gd name="connsiteX10" fmla="*/ 498702 w 607639"/>
              <a:gd name="connsiteY10" fmla="*/ 565988 h 566254"/>
              <a:gd name="connsiteX11" fmla="*/ 496206 w 607639"/>
              <a:gd name="connsiteY11" fmla="*/ 566254 h 566254"/>
              <a:gd name="connsiteX12" fmla="*/ 486402 w 607639"/>
              <a:gd name="connsiteY12" fmla="*/ 558614 h 566254"/>
              <a:gd name="connsiteX13" fmla="*/ 476242 w 607639"/>
              <a:gd name="connsiteY13" fmla="*/ 518191 h 566254"/>
              <a:gd name="connsiteX14" fmla="*/ 483639 w 607639"/>
              <a:gd name="connsiteY14" fmla="*/ 505931 h 566254"/>
              <a:gd name="connsiteX15" fmla="*/ 427732 w 607639"/>
              <a:gd name="connsiteY15" fmla="*/ 505931 h 566254"/>
              <a:gd name="connsiteX16" fmla="*/ 435113 w 607639"/>
              <a:gd name="connsiteY16" fmla="*/ 518191 h 566254"/>
              <a:gd name="connsiteX17" fmla="*/ 424975 w 607639"/>
              <a:gd name="connsiteY17" fmla="*/ 558614 h 566254"/>
              <a:gd name="connsiteX18" fmla="*/ 415192 w 607639"/>
              <a:gd name="connsiteY18" fmla="*/ 566254 h 566254"/>
              <a:gd name="connsiteX19" fmla="*/ 412702 w 607639"/>
              <a:gd name="connsiteY19" fmla="*/ 565988 h 566254"/>
              <a:gd name="connsiteX20" fmla="*/ 405410 w 607639"/>
              <a:gd name="connsiteY20" fmla="*/ 553728 h 566254"/>
              <a:gd name="connsiteX21" fmla="*/ 415459 w 607639"/>
              <a:gd name="connsiteY21" fmla="*/ 513305 h 566254"/>
              <a:gd name="connsiteX22" fmla="*/ 427732 w 607639"/>
              <a:gd name="connsiteY22" fmla="*/ 505931 h 566254"/>
              <a:gd name="connsiteX23" fmla="*/ 455707 w 607639"/>
              <a:gd name="connsiteY23" fmla="*/ 465128 h 566254"/>
              <a:gd name="connsiteX24" fmla="*/ 445560 w 607639"/>
              <a:gd name="connsiteY24" fmla="*/ 475260 h 566254"/>
              <a:gd name="connsiteX25" fmla="*/ 455707 w 607639"/>
              <a:gd name="connsiteY25" fmla="*/ 485392 h 566254"/>
              <a:gd name="connsiteX26" fmla="*/ 465853 w 607639"/>
              <a:gd name="connsiteY26" fmla="*/ 475260 h 566254"/>
              <a:gd name="connsiteX27" fmla="*/ 455707 w 607639"/>
              <a:gd name="connsiteY27" fmla="*/ 465128 h 566254"/>
              <a:gd name="connsiteX28" fmla="*/ 111408 w 607639"/>
              <a:gd name="connsiteY28" fmla="*/ 252803 h 566254"/>
              <a:gd name="connsiteX29" fmla="*/ 121467 w 607639"/>
              <a:gd name="connsiteY29" fmla="*/ 262935 h 566254"/>
              <a:gd name="connsiteX30" fmla="*/ 121467 w 607639"/>
              <a:gd name="connsiteY30" fmla="*/ 331636 h 566254"/>
              <a:gd name="connsiteX31" fmla="*/ 293705 w 607639"/>
              <a:gd name="connsiteY31" fmla="*/ 424334 h 566254"/>
              <a:gd name="connsiteX32" fmla="*/ 293705 w 607639"/>
              <a:gd name="connsiteY32" fmla="*/ 333680 h 566254"/>
              <a:gd name="connsiteX33" fmla="*/ 303764 w 607639"/>
              <a:gd name="connsiteY33" fmla="*/ 323548 h 566254"/>
              <a:gd name="connsiteX34" fmla="*/ 313911 w 607639"/>
              <a:gd name="connsiteY34" fmla="*/ 333680 h 566254"/>
              <a:gd name="connsiteX35" fmla="*/ 313911 w 607639"/>
              <a:gd name="connsiteY35" fmla="*/ 424422 h 566254"/>
              <a:gd name="connsiteX36" fmla="*/ 410668 w 607639"/>
              <a:gd name="connsiteY36" fmla="*/ 402381 h 566254"/>
              <a:gd name="connsiteX37" fmla="*/ 424287 w 607639"/>
              <a:gd name="connsiteY37" fmla="*/ 407003 h 566254"/>
              <a:gd name="connsiteX38" fmla="*/ 419658 w 607639"/>
              <a:gd name="connsiteY38" fmla="*/ 420512 h 566254"/>
              <a:gd name="connsiteX39" fmla="*/ 303764 w 607639"/>
              <a:gd name="connsiteY39" fmla="*/ 444953 h 566254"/>
              <a:gd name="connsiteX40" fmla="*/ 101973 w 607639"/>
              <a:gd name="connsiteY40" fmla="*/ 337502 h 566254"/>
              <a:gd name="connsiteX41" fmla="*/ 101261 w 607639"/>
              <a:gd name="connsiteY41" fmla="*/ 333680 h 566254"/>
              <a:gd name="connsiteX42" fmla="*/ 101261 w 607639"/>
              <a:gd name="connsiteY42" fmla="*/ 262935 h 566254"/>
              <a:gd name="connsiteX43" fmla="*/ 111408 w 607639"/>
              <a:gd name="connsiteY43" fmla="*/ 252803 h 566254"/>
              <a:gd name="connsiteX44" fmla="*/ 10147 w 607639"/>
              <a:gd name="connsiteY44" fmla="*/ 151682 h 566254"/>
              <a:gd name="connsiteX45" fmla="*/ 20294 w 607639"/>
              <a:gd name="connsiteY45" fmla="*/ 161814 h 566254"/>
              <a:gd name="connsiteX46" fmla="*/ 20294 w 607639"/>
              <a:gd name="connsiteY46" fmla="*/ 165191 h 566254"/>
              <a:gd name="connsiteX47" fmla="*/ 303787 w 607639"/>
              <a:gd name="connsiteY47" fmla="*/ 282333 h 566254"/>
              <a:gd name="connsiteX48" fmla="*/ 411310 w 607639"/>
              <a:gd name="connsiteY48" fmla="*/ 237894 h 566254"/>
              <a:gd name="connsiteX49" fmla="*/ 424573 w 607639"/>
              <a:gd name="connsiteY49" fmla="*/ 243405 h 566254"/>
              <a:gd name="connsiteX50" fmla="*/ 419054 w 607639"/>
              <a:gd name="connsiteY50" fmla="*/ 256559 h 566254"/>
              <a:gd name="connsiteX51" fmla="*/ 307704 w 607639"/>
              <a:gd name="connsiteY51" fmla="*/ 302598 h 566254"/>
              <a:gd name="connsiteX52" fmla="*/ 303787 w 607639"/>
              <a:gd name="connsiteY52" fmla="*/ 303398 h 566254"/>
              <a:gd name="connsiteX53" fmla="*/ 299960 w 607639"/>
              <a:gd name="connsiteY53" fmla="*/ 302598 h 566254"/>
              <a:gd name="connsiteX54" fmla="*/ 6231 w 607639"/>
              <a:gd name="connsiteY54" fmla="*/ 181278 h 566254"/>
              <a:gd name="connsiteX55" fmla="*/ 0 w 607639"/>
              <a:gd name="connsiteY55" fmla="*/ 171946 h 566254"/>
              <a:gd name="connsiteX56" fmla="*/ 0 w 607639"/>
              <a:gd name="connsiteY56" fmla="*/ 161814 h 566254"/>
              <a:gd name="connsiteX57" fmla="*/ 10147 w 607639"/>
              <a:gd name="connsiteY57" fmla="*/ 151682 h 566254"/>
              <a:gd name="connsiteX58" fmla="*/ 303775 w 607639"/>
              <a:gd name="connsiteY58" fmla="*/ 121342 h 566254"/>
              <a:gd name="connsiteX59" fmla="*/ 283571 w 607639"/>
              <a:gd name="connsiteY59" fmla="*/ 131474 h 566254"/>
              <a:gd name="connsiteX60" fmla="*/ 303775 w 607639"/>
              <a:gd name="connsiteY60" fmla="*/ 141517 h 566254"/>
              <a:gd name="connsiteX61" fmla="*/ 324068 w 607639"/>
              <a:gd name="connsiteY61" fmla="*/ 131474 h 566254"/>
              <a:gd name="connsiteX62" fmla="*/ 303775 w 607639"/>
              <a:gd name="connsiteY62" fmla="*/ 121342 h 566254"/>
              <a:gd name="connsiteX63" fmla="*/ 299948 w 607639"/>
              <a:gd name="connsiteY63" fmla="*/ 732 h 566254"/>
              <a:gd name="connsiteX64" fmla="*/ 307691 w 607639"/>
              <a:gd name="connsiteY64" fmla="*/ 732 h 566254"/>
              <a:gd name="connsiteX65" fmla="*/ 601320 w 607639"/>
              <a:gd name="connsiteY65" fmla="*/ 122142 h 566254"/>
              <a:gd name="connsiteX66" fmla="*/ 607639 w 607639"/>
              <a:gd name="connsiteY66" fmla="*/ 131474 h 566254"/>
              <a:gd name="connsiteX67" fmla="*/ 601320 w 607639"/>
              <a:gd name="connsiteY67" fmla="*/ 140806 h 566254"/>
              <a:gd name="connsiteX68" fmla="*/ 465853 w 607639"/>
              <a:gd name="connsiteY68" fmla="*/ 196801 h 566254"/>
              <a:gd name="connsiteX69" fmla="*/ 465853 w 607639"/>
              <a:gd name="connsiteY69" fmla="*/ 215021 h 566254"/>
              <a:gd name="connsiteX70" fmla="*/ 587346 w 607639"/>
              <a:gd name="connsiteY70" fmla="*/ 165159 h 566254"/>
              <a:gd name="connsiteX71" fmla="*/ 587346 w 607639"/>
              <a:gd name="connsiteY71" fmla="*/ 161782 h 566254"/>
              <a:gd name="connsiteX72" fmla="*/ 597493 w 607639"/>
              <a:gd name="connsiteY72" fmla="*/ 151650 h 566254"/>
              <a:gd name="connsiteX73" fmla="*/ 607639 w 607639"/>
              <a:gd name="connsiteY73" fmla="*/ 161782 h 566254"/>
              <a:gd name="connsiteX74" fmla="*/ 607639 w 607639"/>
              <a:gd name="connsiteY74" fmla="*/ 171914 h 566254"/>
              <a:gd name="connsiteX75" fmla="*/ 601320 w 607639"/>
              <a:gd name="connsiteY75" fmla="*/ 181247 h 566254"/>
              <a:gd name="connsiteX76" fmla="*/ 465853 w 607639"/>
              <a:gd name="connsiteY76" fmla="*/ 236974 h 566254"/>
              <a:gd name="connsiteX77" fmla="*/ 465853 w 607639"/>
              <a:gd name="connsiteY77" fmla="*/ 362383 h 566254"/>
              <a:gd name="connsiteX78" fmla="*/ 486058 w 607639"/>
              <a:gd name="connsiteY78" fmla="*/ 331808 h 566254"/>
              <a:gd name="connsiteX79" fmla="*/ 486058 w 607639"/>
              <a:gd name="connsiteY79" fmla="*/ 262927 h 566254"/>
              <a:gd name="connsiteX80" fmla="*/ 496205 w 607639"/>
              <a:gd name="connsiteY80" fmla="*/ 252795 h 566254"/>
              <a:gd name="connsiteX81" fmla="*/ 506351 w 607639"/>
              <a:gd name="connsiteY81" fmla="*/ 262927 h 566254"/>
              <a:gd name="connsiteX82" fmla="*/ 506351 w 607639"/>
              <a:gd name="connsiteY82" fmla="*/ 333675 h 566254"/>
              <a:gd name="connsiteX83" fmla="*/ 505817 w 607639"/>
              <a:gd name="connsiteY83" fmla="*/ 336963 h 566254"/>
              <a:gd name="connsiteX84" fmla="*/ 465853 w 607639"/>
              <a:gd name="connsiteY84" fmla="*/ 389402 h 566254"/>
              <a:gd name="connsiteX85" fmla="*/ 465853 w 607639"/>
              <a:gd name="connsiteY85" fmla="*/ 446818 h 566254"/>
              <a:gd name="connsiteX86" fmla="*/ 486058 w 607639"/>
              <a:gd name="connsiteY86" fmla="*/ 475260 h 566254"/>
              <a:gd name="connsiteX87" fmla="*/ 455707 w 607639"/>
              <a:gd name="connsiteY87" fmla="*/ 505568 h 566254"/>
              <a:gd name="connsiteX88" fmla="*/ 425356 w 607639"/>
              <a:gd name="connsiteY88" fmla="*/ 475260 h 566254"/>
              <a:gd name="connsiteX89" fmla="*/ 445560 w 607639"/>
              <a:gd name="connsiteY89" fmla="*/ 446818 h 566254"/>
              <a:gd name="connsiteX90" fmla="*/ 445560 w 607639"/>
              <a:gd name="connsiteY90" fmla="*/ 230041 h 566254"/>
              <a:gd name="connsiteX91" fmla="*/ 445560 w 607639"/>
              <a:gd name="connsiteY91" fmla="*/ 197689 h 566254"/>
              <a:gd name="connsiteX92" fmla="*/ 330031 w 607639"/>
              <a:gd name="connsiteY92" fmla="*/ 154583 h 566254"/>
              <a:gd name="connsiteX93" fmla="*/ 303775 w 607639"/>
              <a:gd name="connsiteY93" fmla="*/ 161782 h 566254"/>
              <a:gd name="connsiteX94" fmla="*/ 263277 w 607639"/>
              <a:gd name="connsiteY94" fmla="*/ 131474 h 566254"/>
              <a:gd name="connsiteX95" fmla="*/ 303775 w 607639"/>
              <a:gd name="connsiteY95" fmla="*/ 101077 h 566254"/>
              <a:gd name="connsiteX96" fmla="*/ 344272 w 607639"/>
              <a:gd name="connsiteY96" fmla="*/ 131474 h 566254"/>
              <a:gd name="connsiteX97" fmla="*/ 343382 w 607639"/>
              <a:gd name="connsiteY97" fmla="*/ 137962 h 566254"/>
              <a:gd name="connsiteX98" fmla="*/ 454728 w 607639"/>
              <a:gd name="connsiteY98" fmla="*/ 179469 h 566254"/>
              <a:gd name="connsiteX99" fmla="*/ 570969 w 607639"/>
              <a:gd name="connsiteY99" fmla="*/ 131474 h 566254"/>
              <a:gd name="connsiteX100" fmla="*/ 303775 w 607639"/>
              <a:gd name="connsiteY100" fmla="*/ 20997 h 566254"/>
              <a:gd name="connsiteX101" fmla="*/ 36581 w 607639"/>
              <a:gd name="connsiteY101" fmla="*/ 131474 h 566254"/>
              <a:gd name="connsiteX102" fmla="*/ 303775 w 607639"/>
              <a:gd name="connsiteY102" fmla="*/ 241862 h 566254"/>
              <a:gd name="connsiteX103" fmla="*/ 406131 w 607639"/>
              <a:gd name="connsiteY103" fmla="*/ 199556 h 566254"/>
              <a:gd name="connsiteX104" fmla="*/ 419393 w 607639"/>
              <a:gd name="connsiteY104" fmla="*/ 205066 h 566254"/>
              <a:gd name="connsiteX105" fmla="*/ 413874 w 607639"/>
              <a:gd name="connsiteY105" fmla="*/ 218220 h 566254"/>
              <a:gd name="connsiteX106" fmla="*/ 307691 w 607639"/>
              <a:gd name="connsiteY106" fmla="*/ 262127 h 566254"/>
              <a:gd name="connsiteX107" fmla="*/ 303775 w 607639"/>
              <a:gd name="connsiteY107" fmla="*/ 262927 h 566254"/>
              <a:gd name="connsiteX108" fmla="*/ 299948 w 607639"/>
              <a:gd name="connsiteY108" fmla="*/ 262127 h 566254"/>
              <a:gd name="connsiteX109" fmla="*/ 6230 w 607639"/>
              <a:gd name="connsiteY109" fmla="*/ 140806 h 566254"/>
              <a:gd name="connsiteX110" fmla="*/ 0 w 607639"/>
              <a:gd name="connsiteY110" fmla="*/ 131474 h 566254"/>
              <a:gd name="connsiteX111" fmla="*/ 6230 w 607639"/>
              <a:gd name="connsiteY111" fmla="*/ 122142 h 5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7639" h="566254">
                <a:moveTo>
                  <a:pt x="455711" y="515659"/>
                </a:moveTo>
                <a:cubicBezTo>
                  <a:pt x="461327" y="515659"/>
                  <a:pt x="465873" y="520194"/>
                  <a:pt x="465873" y="525796"/>
                </a:cubicBezTo>
                <a:lnTo>
                  <a:pt x="465873" y="556117"/>
                </a:lnTo>
                <a:cubicBezTo>
                  <a:pt x="465873" y="561719"/>
                  <a:pt x="461327" y="566254"/>
                  <a:pt x="455711" y="566254"/>
                </a:cubicBezTo>
                <a:cubicBezTo>
                  <a:pt x="450096" y="566254"/>
                  <a:pt x="445550" y="561719"/>
                  <a:pt x="445550" y="556117"/>
                </a:cubicBezTo>
                <a:lnTo>
                  <a:pt x="445550" y="525796"/>
                </a:lnTo>
                <a:cubicBezTo>
                  <a:pt x="445550" y="520194"/>
                  <a:pt x="450096" y="515659"/>
                  <a:pt x="455711" y="515659"/>
                </a:cubicBezTo>
                <a:close/>
                <a:moveTo>
                  <a:pt x="483639" y="505931"/>
                </a:moveTo>
                <a:cubicBezTo>
                  <a:pt x="489076" y="504509"/>
                  <a:pt x="494513" y="507885"/>
                  <a:pt x="495939" y="513305"/>
                </a:cubicBezTo>
                <a:lnTo>
                  <a:pt x="506010" y="553728"/>
                </a:lnTo>
                <a:cubicBezTo>
                  <a:pt x="507436" y="559147"/>
                  <a:pt x="504138" y="564566"/>
                  <a:pt x="498702" y="565988"/>
                </a:cubicBezTo>
                <a:cubicBezTo>
                  <a:pt x="497811" y="566165"/>
                  <a:pt x="497008" y="566254"/>
                  <a:pt x="496206" y="566254"/>
                </a:cubicBezTo>
                <a:cubicBezTo>
                  <a:pt x="491661" y="566254"/>
                  <a:pt x="487561" y="563234"/>
                  <a:pt x="486402" y="558614"/>
                </a:cubicBezTo>
                <a:lnTo>
                  <a:pt x="476242" y="518191"/>
                </a:lnTo>
                <a:cubicBezTo>
                  <a:pt x="474905" y="512772"/>
                  <a:pt x="478203" y="507263"/>
                  <a:pt x="483639" y="505931"/>
                </a:cubicBezTo>
                <a:close/>
                <a:moveTo>
                  <a:pt x="427732" y="505931"/>
                </a:moveTo>
                <a:cubicBezTo>
                  <a:pt x="433156" y="507263"/>
                  <a:pt x="436447" y="512772"/>
                  <a:pt x="435113" y="518191"/>
                </a:cubicBezTo>
                <a:lnTo>
                  <a:pt x="424975" y="558614"/>
                </a:lnTo>
                <a:cubicBezTo>
                  <a:pt x="423819" y="563234"/>
                  <a:pt x="419728" y="566254"/>
                  <a:pt x="415192" y="566254"/>
                </a:cubicBezTo>
                <a:cubicBezTo>
                  <a:pt x="414392" y="566254"/>
                  <a:pt x="413591" y="566165"/>
                  <a:pt x="412702" y="565988"/>
                </a:cubicBezTo>
                <a:cubicBezTo>
                  <a:pt x="407277" y="564566"/>
                  <a:pt x="403987" y="559147"/>
                  <a:pt x="405410" y="553728"/>
                </a:cubicBezTo>
                <a:lnTo>
                  <a:pt x="415459" y="513305"/>
                </a:lnTo>
                <a:cubicBezTo>
                  <a:pt x="416793" y="507885"/>
                  <a:pt x="422307" y="504509"/>
                  <a:pt x="427732" y="505931"/>
                </a:cubicBezTo>
                <a:close/>
                <a:moveTo>
                  <a:pt x="455707" y="465128"/>
                </a:moveTo>
                <a:cubicBezTo>
                  <a:pt x="450100" y="465128"/>
                  <a:pt x="445560" y="469660"/>
                  <a:pt x="445560" y="475260"/>
                </a:cubicBezTo>
                <a:cubicBezTo>
                  <a:pt x="445560" y="480859"/>
                  <a:pt x="450100" y="485392"/>
                  <a:pt x="455707" y="485392"/>
                </a:cubicBezTo>
                <a:cubicBezTo>
                  <a:pt x="461314" y="485392"/>
                  <a:pt x="465853" y="480859"/>
                  <a:pt x="465853" y="475260"/>
                </a:cubicBezTo>
                <a:cubicBezTo>
                  <a:pt x="465853" y="469660"/>
                  <a:pt x="461314" y="465128"/>
                  <a:pt x="455707" y="465128"/>
                </a:cubicBezTo>
                <a:close/>
                <a:moveTo>
                  <a:pt x="111408" y="252803"/>
                </a:moveTo>
                <a:cubicBezTo>
                  <a:pt x="116927" y="252803"/>
                  <a:pt x="121467" y="257335"/>
                  <a:pt x="121467" y="262935"/>
                </a:cubicBezTo>
                <a:lnTo>
                  <a:pt x="121467" y="331636"/>
                </a:lnTo>
                <a:cubicBezTo>
                  <a:pt x="127341" y="344256"/>
                  <a:pt x="167931" y="420334"/>
                  <a:pt x="293705" y="424334"/>
                </a:cubicBezTo>
                <a:lnTo>
                  <a:pt x="293705" y="333680"/>
                </a:lnTo>
                <a:cubicBezTo>
                  <a:pt x="293705" y="328081"/>
                  <a:pt x="298245" y="323548"/>
                  <a:pt x="303764" y="323548"/>
                </a:cubicBezTo>
                <a:cubicBezTo>
                  <a:pt x="309372" y="323548"/>
                  <a:pt x="313911" y="328081"/>
                  <a:pt x="313911" y="333680"/>
                </a:cubicBezTo>
                <a:lnTo>
                  <a:pt x="313911" y="424422"/>
                </a:lnTo>
                <a:cubicBezTo>
                  <a:pt x="359397" y="422911"/>
                  <a:pt x="391441" y="411891"/>
                  <a:pt x="410668" y="402381"/>
                </a:cubicBezTo>
                <a:cubicBezTo>
                  <a:pt x="415741" y="399893"/>
                  <a:pt x="421794" y="401937"/>
                  <a:pt x="424287" y="407003"/>
                </a:cubicBezTo>
                <a:cubicBezTo>
                  <a:pt x="426779" y="411980"/>
                  <a:pt x="424732" y="418023"/>
                  <a:pt x="419658" y="420512"/>
                </a:cubicBezTo>
                <a:cubicBezTo>
                  <a:pt x="397138" y="431621"/>
                  <a:pt x="358684" y="444953"/>
                  <a:pt x="303764" y="444953"/>
                </a:cubicBezTo>
                <a:cubicBezTo>
                  <a:pt x="146835" y="444953"/>
                  <a:pt x="103753" y="341857"/>
                  <a:pt x="101973" y="337502"/>
                </a:cubicBezTo>
                <a:cubicBezTo>
                  <a:pt x="101528" y="336257"/>
                  <a:pt x="101261" y="335013"/>
                  <a:pt x="101261" y="333680"/>
                </a:cubicBezTo>
                <a:lnTo>
                  <a:pt x="101261" y="262935"/>
                </a:lnTo>
                <a:cubicBezTo>
                  <a:pt x="101261" y="257335"/>
                  <a:pt x="105801" y="252803"/>
                  <a:pt x="111408" y="252803"/>
                </a:cubicBezTo>
                <a:close/>
                <a:moveTo>
                  <a:pt x="10147" y="151682"/>
                </a:moveTo>
                <a:cubicBezTo>
                  <a:pt x="15754" y="151682"/>
                  <a:pt x="20294" y="156215"/>
                  <a:pt x="20294" y="161814"/>
                </a:cubicBezTo>
                <a:lnTo>
                  <a:pt x="20294" y="165191"/>
                </a:lnTo>
                <a:lnTo>
                  <a:pt x="303787" y="282333"/>
                </a:lnTo>
                <a:lnTo>
                  <a:pt x="411310" y="237894"/>
                </a:lnTo>
                <a:cubicBezTo>
                  <a:pt x="416473" y="235761"/>
                  <a:pt x="422436" y="238250"/>
                  <a:pt x="424573" y="243405"/>
                </a:cubicBezTo>
                <a:cubicBezTo>
                  <a:pt x="426709" y="248560"/>
                  <a:pt x="424217" y="254426"/>
                  <a:pt x="419054" y="256559"/>
                </a:cubicBezTo>
                <a:lnTo>
                  <a:pt x="307704" y="302598"/>
                </a:lnTo>
                <a:cubicBezTo>
                  <a:pt x="306458" y="303131"/>
                  <a:pt x="305123" y="303398"/>
                  <a:pt x="303787" y="303398"/>
                </a:cubicBezTo>
                <a:cubicBezTo>
                  <a:pt x="302541" y="303398"/>
                  <a:pt x="301206" y="303131"/>
                  <a:pt x="299960" y="302598"/>
                </a:cubicBezTo>
                <a:lnTo>
                  <a:pt x="6231" y="181278"/>
                </a:lnTo>
                <a:cubicBezTo>
                  <a:pt x="2492" y="179679"/>
                  <a:pt x="0" y="176035"/>
                  <a:pt x="0" y="171946"/>
                </a:cubicBezTo>
                <a:lnTo>
                  <a:pt x="0" y="161814"/>
                </a:lnTo>
                <a:cubicBezTo>
                  <a:pt x="0" y="156215"/>
                  <a:pt x="4539" y="151682"/>
                  <a:pt x="10147" y="151682"/>
                </a:cubicBezTo>
                <a:close/>
                <a:moveTo>
                  <a:pt x="303775" y="121342"/>
                </a:moveTo>
                <a:cubicBezTo>
                  <a:pt x="291403" y="121342"/>
                  <a:pt x="283571" y="127297"/>
                  <a:pt x="283571" y="131474"/>
                </a:cubicBezTo>
                <a:cubicBezTo>
                  <a:pt x="283571" y="135563"/>
                  <a:pt x="291403" y="141517"/>
                  <a:pt x="303775" y="141517"/>
                </a:cubicBezTo>
                <a:cubicBezTo>
                  <a:pt x="316147" y="141517"/>
                  <a:pt x="324068" y="135563"/>
                  <a:pt x="324068" y="131474"/>
                </a:cubicBezTo>
                <a:cubicBezTo>
                  <a:pt x="324068" y="127297"/>
                  <a:pt x="316147" y="121342"/>
                  <a:pt x="303775" y="121342"/>
                </a:cubicBezTo>
                <a:close/>
                <a:moveTo>
                  <a:pt x="299948" y="732"/>
                </a:moveTo>
                <a:cubicBezTo>
                  <a:pt x="302440" y="-245"/>
                  <a:pt x="305199" y="-245"/>
                  <a:pt x="307691" y="732"/>
                </a:cubicBezTo>
                <a:lnTo>
                  <a:pt x="601320" y="122142"/>
                </a:lnTo>
                <a:cubicBezTo>
                  <a:pt x="605147" y="123653"/>
                  <a:pt x="607639" y="127386"/>
                  <a:pt x="607639" y="131474"/>
                </a:cubicBezTo>
                <a:cubicBezTo>
                  <a:pt x="607639" y="135563"/>
                  <a:pt x="605147" y="139207"/>
                  <a:pt x="601320" y="140806"/>
                </a:cubicBezTo>
                <a:lnTo>
                  <a:pt x="465853" y="196801"/>
                </a:lnTo>
                <a:lnTo>
                  <a:pt x="465853" y="215021"/>
                </a:lnTo>
                <a:lnTo>
                  <a:pt x="587346" y="165159"/>
                </a:lnTo>
                <a:lnTo>
                  <a:pt x="587346" y="161782"/>
                </a:lnTo>
                <a:cubicBezTo>
                  <a:pt x="587346" y="156183"/>
                  <a:pt x="591885" y="151650"/>
                  <a:pt x="597493" y="151650"/>
                </a:cubicBezTo>
                <a:cubicBezTo>
                  <a:pt x="603100" y="151650"/>
                  <a:pt x="607639" y="156183"/>
                  <a:pt x="607639" y="161782"/>
                </a:cubicBezTo>
                <a:lnTo>
                  <a:pt x="607639" y="171914"/>
                </a:lnTo>
                <a:cubicBezTo>
                  <a:pt x="607639" y="176003"/>
                  <a:pt x="605147" y="179647"/>
                  <a:pt x="601320" y="181247"/>
                </a:cubicBezTo>
                <a:lnTo>
                  <a:pt x="465853" y="236974"/>
                </a:lnTo>
                <a:lnTo>
                  <a:pt x="465853" y="362383"/>
                </a:lnTo>
                <a:cubicBezTo>
                  <a:pt x="478225" y="349318"/>
                  <a:pt x="484367" y="336075"/>
                  <a:pt x="486058" y="331808"/>
                </a:cubicBezTo>
                <a:lnTo>
                  <a:pt x="486058" y="262927"/>
                </a:lnTo>
                <a:cubicBezTo>
                  <a:pt x="486058" y="257327"/>
                  <a:pt x="490597" y="252795"/>
                  <a:pt x="496205" y="252795"/>
                </a:cubicBezTo>
                <a:cubicBezTo>
                  <a:pt x="501812" y="252795"/>
                  <a:pt x="506351" y="257327"/>
                  <a:pt x="506351" y="262927"/>
                </a:cubicBezTo>
                <a:lnTo>
                  <a:pt x="506351" y="333675"/>
                </a:lnTo>
                <a:cubicBezTo>
                  <a:pt x="506351" y="334830"/>
                  <a:pt x="506173" y="335897"/>
                  <a:pt x="505817" y="336963"/>
                </a:cubicBezTo>
                <a:cubicBezTo>
                  <a:pt x="505372" y="338297"/>
                  <a:pt x="494869" y="367449"/>
                  <a:pt x="465853" y="389402"/>
                </a:cubicBezTo>
                <a:lnTo>
                  <a:pt x="465853" y="446818"/>
                </a:lnTo>
                <a:cubicBezTo>
                  <a:pt x="477602" y="450996"/>
                  <a:pt x="486058" y="462106"/>
                  <a:pt x="486058" y="475260"/>
                </a:cubicBezTo>
                <a:cubicBezTo>
                  <a:pt x="486058" y="491969"/>
                  <a:pt x="472440" y="505568"/>
                  <a:pt x="455707" y="505568"/>
                </a:cubicBezTo>
                <a:cubicBezTo>
                  <a:pt x="438974" y="505568"/>
                  <a:pt x="425356" y="491969"/>
                  <a:pt x="425356" y="475260"/>
                </a:cubicBezTo>
                <a:cubicBezTo>
                  <a:pt x="425356" y="462106"/>
                  <a:pt x="433812" y="450996"/>
                  <a:pt x="445560" y="446818"/>
                </a:cubicBezTo>
                <a:lnTo>
                  <a:pt x="445560" y="230041"/>
                </a:lnTo>
                <a:lnTo>
                  <a:pt x="445560" y="197689"/>
                </a:lnTo>
                <a:lnTo>
                  <a:pt x="330031" y="154583"/>
                </a:lnTo>
                <a:cubicBezTo>
                  <a:pt x="323000" y="159027"/>
                  <a:pt x="313921" y="161782"/>
                  <a:pt x="303775" y="161782"/>
                </a:cubicBezTo>
                <a:cubicBezTo>
                  <a:pt x="281079" y="161782"/>
                  <a:pt x="263277" y="148450"/>
                  <a:pt x="263277" y="131474"/>
                </a:cubicBezTo>
                <a:cubicBezTo>
                  <a:pt x="263277" y="114409"/>
                  <a:pt x="281079" y="101077"/>
                  <a:pt x="303775" y="101077"/>
                </a:cubicBezTo>
                <a:cubicBezTo>
                  <a:pt x="326560" y="101077"/>
                  <a:pt x="344272" y="114409"/>
                  <a:pt x="344272" y="131474"/>
                </a:cubicBezTo>
                <a:cubicBezTo>
                  <a:pt x="344272" y="133696"/>
                  <a:pt x="343916" y="135829"/>
                  <a:pt x="343382" y="137962"/>
                </a:cubicBezTo>
                <a:lnTo>
                  <a:pt x="454728" y="179469"/>
                </a:lnTo>
                <a:lnTo>
                  <a:pt x="570969" y="131474"/>
                </a:lnTo>
                <a:lnTo>
                  <a:pt x="303775" y="20997"/>
                </a:lnTo>
                <a:lnTo>
                  <a:pt x="36581" y="131474"/>
                </a:lnTo>
                <a:lnTo>
                  <a:pt x="303775" y="241862"/>
                </a:lnTo>
                <a:lnTo>
                  <a:pt x="406131" y="199556"/>
                </a:lnTo>
                <a:cubicBezTo>
                  <a:pt x="411293" y="197423"/>
                  <a:pt x="417257" y="199911"/>
                  <a:pt x="419393" y="205066"/>
                </a:cubicBezTo>
                <a:cubicBezTo>
                  <a:pt x="421529" y="210221"/>
                  <a:pt x="419037" y="216176"/>
                  <a:pt x="413874" y="218220"/>
                </a:cubicBezTo>
                <a:lnTo>
                  <a:pt x="307691" y="262127"/>
                </a:lnTo>
                <a:cubicBezTo>
                  <a:pt x="306445" y="262660"/>
                  <a:pt x="305110" y="262927"/>
                  <a:pt x="303775" y="262927"/>
                </a:cubicBezTo>
                <a:cubicBezTo>
                  <a:pt x="302529" y="262927"/>
                  <a:pt x="301194" y="262660"/>
                  <a:pt x="299948" y="262127"/>
                </a:cubicBezTo>
                <a:lnTo>
                  <a:pt x="6230" y="140806"/>
                </a:lnTo>
                <a:cubicBezTo>
                  <a:pt x="2492" y="139207"/>
                  <a:pt x="0" y="135563"/>
                  <a:pt x="0" y="131474"/>
                </a:cubicBezTo>
                <a:cubicBezTo>
                  <a:pt x="0" y="127386"/>
                  <a:pt x="2492" y="123653"/>
                  <a:pt x="6230" y="1221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1440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研究过程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450215" y="1136650"/>
            <a:ext cx="2588895" cy="518795"/>
            <a:chOff x="1246506" y="2236668"/>
            <a:chExt cx="2400914" cy="765302"/>
          </a:xfrm>
        </p:grpSpPr>
        <p:sp>
          <p:nvSpPr>
            <p:cNvPr id="22" name="Round Same Side Corner Rectangle 22"/>
            <p:cNvSpPr/>
            <p:nvPr/>
          </p:nvSpPr>
          <p:spPr>
            <a:xfrm rot="5400000" flipH="1" flipV="1">
              <a:off x="1842681" y="1640492"/>
              <a:ext cx="765302" cy="19576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36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  <p:sp>
          <p:nvSpPr>
            <p:cNvPr id="23" name="Round Same Side Corner Rectangle 25"/>
            <p:cNvSpPr/>
            <p:nvPr/>
          </p:nvSpPr>
          <p:spPr>
            <a:xfrm rot="16200000" flipH="1" flipV="1">
              <a:off x="3043138" y="2397688"/>
              <a:ext cx="765302" cy="443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A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03605" y="1165860"/>
            <a:ext cx="1534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风速采集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0" name="Group 21"/>
          <p:cNvGrpSpPr/>
          <p:nvPr/>
        </p:nvGrpSpPr>
        <p:grpSpPr>
          <a:xfrm rot="0">
            <a:off x="450215" y="2446655"/>
            <a:ext cx="2588895" cy="518795"/>
            <a:chOff x="1246506" y="2236668"/>
            <a:chExt cx="2400914" cy="765302"/>
          </a:xfrm>
        </p:grpSpPr>
        <p:sp>
          <p:nvSpPr>
            <p:cNvPr id="25" name="Round Same Side Corner Rectangle 22"/>
            <p:cNvSpPr/>
            <p:nvPr/>
          </p:nvSpPr>
          <p:spPr>
            <a:xfrm rot="5400000" flipH="1" flipV="1">
              <a:off x="1842681" y="1640492"/>
              <a:ext cx="765302" cy="19576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36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 flipH="1" flipV="1">
              <a:off x="3043138" y="2397688"/>
              <a:ext cx="765302" cy="443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A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</p:grpSp>
      <p:sp>
        <p:nvSpPr>
          <p:cNvPr id="27" name="TextBox 50"/>
          <p:cNvSpPr txBox="1"/>
          <p:nvPr/>
        </p:nvSpPr>
        <p:spPr>
          <a:xfrm>
            <a:off x="903605" y="2475865"/>
            <a:ext cx="1534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风向采集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8" name="Group 21"/>
          <p:cNvGrpSpPr/>
          <p:nvPr/>
        </p:nvGrpSpPr>
        <p:grpSpPr>
          <a:xfrm rot="0">
            <a:off x="551180" y="3785870"/>
            <a:ext cx="2588895" cy="518795"/>
            <a:chOff x="1246506" y="2236668"/>
            <a:chExt cx="2400914" cy="765302"/>
          </a:xfrm>
        </p:grpSpPr>
        <p:sp>
          <p:nvSpPr>
            <p:cNvPr id="29" name="Round Same Side Corner Rectangle 22"/>
            <p:cNvSpPr/>
            <p:nvPr/>
          </p:nvSpPr>
          <p:spPr>
            <a:xfrm rot="5400000" flipH="1" flipV="1">
              <a:off x="1842681" y="1640492"/>
              <a:ext cx="765302" cy="19576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36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  <p:sp>
          <p:nvSpPr>
            <p:cNvPr id="30" name="Round Same Side Corner Rectangle 25"/>
            <p:cNvSpPr/>
            <p:nvPr/>
          </p:nvSpPr>
          <p:spPr>
            <a:xfrm rot="16200000" flipH="1" flipV="1">
              <a:off x="3043138" y="2397688"/>
              <a:ext cx="765302" cy="443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A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</p:grpSp>
      <p:sp>
        <p:nvSpPr>
          <p:cNvPr id="31" name="TextBox 50"/>
          <p:cNvSpPr txBox="1"/>
          <p:nvPr/>
        </p:nvSpPr>
        <p:spPr>
          <a:xfrm>
            <a:off x="555625" y="3815080"/>
            <a:ext cx="1983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温湿度采集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2" name="图片 31" descr="16213355315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4525" y="873125"/>
            <a:ext cx="1899285" cy="1819275"/>
          </a:xfrm>
          <a:prstGeom prst="rect">
            <a:avLst/>
          </a:prstGeom>
        </p:spPr>
      </p:pic>
      <p:pic>
        <p:nvPicPr>
          <p:cNvPr id="33" name="图片 32" descr="1621335531570"/>
          <p:cNvPicPr>
            <a:picLocks noChangeAspect="1"/>
          </p:cNvPicPr>
          <p:nvPr/>
        </p:nvPicPr>
        <p:blipFill>
          <a:blip r:embed="rId2"/>
          <a:srcRect l="-303" t="4335" r="564" b="-4335"/>
          <a:stretch>
            <a:fillRect/>
          </a:stretch>
        </p:blipFill>
        <p:spPr>
          <a:xfrm>
            <a:off x="9041130" y="2861945"/>
            <a:ext cx="2886710" cy="1640205"/>
          </a:xfrm>
          <a:prstGeom prst="rect">
            <a:avLst/>
          </a:prstGeom>
        </p:spPr>
      </p:pic>
      <p:pic>
        <p:nvPicPr>
          <p:cNvPr id="34" name="图片 33" descr="1621335531573"/>
          <p:cNvPicPr>
            <a:picLocks noChangeAspect="1"/>
          </p:cNvPicPr>
          <p:nvPr/>
        </p:nvPicPr>
        <p:blipFill>
          <a:blip r:embed="rId3"/>
          <a:srcRect l="659" t="25000" r="-659" b="39000"/>
          <a:stretch>
            <a:fillRect/>
          </a:stretch>
        </p:blipFill>
        <p:spPr>
          <a:xfrm>
            <a:off x="9078595" y="4671695"/>
            <a:ext cx="2812415" cy="175895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260725" y="796925"/>
            <a:ext cx="53613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风速传感器采集的数据实际是</a:t>
            </a:r>
            <a:r>
              <a:rPr lang="en-US" altLang="zh-CN"/>
              <a:t>1</a:t>
            </a:r>
            <a:r>
              <a:rPr lang="zh-CN" altLang="en-US"/>
              <a:t>秒内电平变化的次数，根据转盘得知每次电平变化，转盘转动</a:t>
            </a:r>
            <a:r>
              <a:rPr lang="en-US" altLang="zh-CN"/>
              <a:t>30</a:t>
            </a:r>
            <a:r>
              <a:rPr lang="zh-CN" altLang="en-US"/>
              <a:t>度，所以得知</a:t>
            </a:r>
            <a:r>
              <a:rPr lang="en-US" altLang="zh-CN"/>
              <a:t>1</a:t>
            </a:r>
            <a:r>
              <a:rPr lang="zh-CN" altLang="en-US"/>
              <a:t>秒转动的角度，即对应风速的角速度，转化为对应风叶的线速度即可得到数据。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447415" y="2426970"/>
            <a:ext cx="5309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风向传感器采集的实际是电位器的电压数值，通过电压与角度的对应关系，并转化为</a:t>
            </a:r>
            <a:r>
              <a:rPr lang="en-US" altLang="zh-CN"/>
              <a:t>16</a:t>
            </a:r>
            <a:r>
              <a:rPr lang="zh-CN" altLang="en-US"/>
              <a:t>个风向值。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447415" y="3445510"/>
            <a:ext cx="4868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温湿度传感器直接采集数据，通过单总线协议传递数据，数据</a:t>
            </a:r>
            <a:r>
              <a:rPr lang="en-US" altLang="zh-CN"/>
              <a:t>0</a:t>
            </a:r>
            <a:r>
              <a:rPr lang="zh-CN" altLang="en-US"/>
              <a:t>须保持高电平</a:t>
            </a:r>
            <a:r>
              <a:rPr lang="en-US" altLang="zh-CN"/>
              <a:t>26~28us</a:t>
            </a:r>
            <a:r>
              <a:rPr lang="zh-CN" altLang="en-US"/>
              <a:t>，数据</a:t>
            </a:r>
            <a:r>
              <a:rPr lang="en-US" altLang="zh-CN"/>
              <a:t>1</a:t>
            </a:r>
            <a:r>
              <a:rPr lang="zh-CN" altLang="en-US"/>
              <a:t>须保持高电平</a:t>
            </a:r>
            <a:r>
              <a:rPr lang="en-US" altLang="zh-CN"/>
              <a:t>70us</a:t>
            </a:r>
            <a:r>
              <a:rPr lang="zh-CN" altLang="en-US"/>
              <a:t>，每一个数据均已</a:t>
            </a:r>
            <a:r>
              <a:rPr lang="en-US" altLang="zh-CN"/>
              <a:t>50us</a:t>
            </a:r>
            <a:r>
              <a:rPr lang="zh-CN" altLang="en-US"/>
              <a:t>为</a:t>
            </a:r>
            <a:r>
              <a:rPr lang="zh-CN" altLang="en-US"/>
              <a:t>间隔</a:t>
            </a:r>
            <a:endParaRPr lang="zh-CN" altLang="en-US"/>
          </a:p>
        </p:txBody>
      </p:sp>
      <p:pic>
        <p:nvPicPr>
          <p:cNvPr id="-2147482593" name="图片 -21474825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58385"/>
            <a:ext cx="8187055" cy="1999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7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1440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过程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836295" y="1584326"/>
            <a:ext cx="2923540" cy="701040"/>
            <a:chOff x="1246506" y="2236668"/>
            <a:chExt cx="2400914" cy="765302"/>
          </a:xfrm>
        </p:grpSpPr>
        <p:sp>
          <p:nvSpPr>
            <p:cNvPr id="22" name="Round Same Side Corner Rectangle 22"/>
            <p:cNvSpPr/>
            <p:nvPr/>
          </p:nvSpPr>
          <p:spPr>
            <a:xfrm rot="5400000" flipH="1" flipV="1">
              <a:off x="1842681" y="1640492"/>
              <a:ext cx="765302" cy="19576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36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  <p:sp>
          <p:nvSpPr>
            <p:cNvPr id="23" name="Round Same Side Corner Rectangle 25"/>
            <p:cNvSpPr/>
            <p:nvPr/>
          </p:nvSpPr>
          <p:spPr>
            <a:xfrm rot="16200000" flipH="1" flipV="1">
              <a:off x="3043138" y="2397688"/>
              <a:ext cx="765302" cy="443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A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59205" y="1640205"/>
            <a:ext cx="2143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存储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ECB019B1-382A-4266-B25C-5B523AA43C14-3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5275" y="280035"/>
            <a:ext cx="7865110" cy="44615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4170" y="3524885"/>
            <a:ext cx="51320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在数据存储时是以气象站为中心存储的，在</a:t>
            </a:r>
            <a:r>
              <a:rPr lang="en-US" altLang="zh-CN"/>
              <a:t>Django</a:t>
            </a:r>
            <a:r>
              <a:rPr lang="zh-CN" altLang="en-US"/>
              <a:t>中设计两个数据模型</a:t>
            </a:r>
            <a:r>
              <a:rPr lang="en-US" altLang="zh-CN"/>
              <a:t>Station</a:t>
            </a:r>
            <a:r>
              <a:rPr lang="zh-CN" altLang="en-US"/>
              <a:t>与</a:t>
            </a:r>
            <a:r>
              <a:rPr lang="en-US" altLang="zh-CN"/>
              <a:t>Weather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Station</a:t>
            </a:r>
            <a:r>
              <a:rPr lang="zh-CN" altLang="en-US"/>
              <a:t>用于存储气象站的身份信息，</a:t>
            </a:r>
            <a:r>
              <a:rPr lang="en-US" altLang="zh-CN"/>
              <a:t>Weather</a:t>
            </a:r>
            <a:r>
              <a:rPr lang="zh-CN" altLang="en-US"/>
              <a:t>用于存储天气数据，每一条</a:t>
            </a:r>
            <a:r>
              <a:rPr lang="en-US" altLang="zh-CN"/>
              <a:t>Weather</a:t>
            </a:r>
            <a:r>
              <a:rPr lang="zh-CN" altLang="en-US"/>
              <a:t>对应一个</a:t>
            </a:r>
            <a:r>
              <a:rPr lang="en-US" altLang="zh-CN"/>
              <a:t>Station</a:t>
            </a:r>
            <a:r>
              <a:rPr lang="zh-CN" altLang="en-US"/>
              <a:t>，而</a:t>
            </a:r>
            <a:r>
              <a:rPr lang="en-US" altLang="zh-CN"/>
              <a:t>Station</a:t>
            </a:r>
            <a:r>
              <a:rPr lang="zh-CN" altLang="en-US"/>
              <a:t>对应多条</a:t>
            </a:r>
            <a:r>
              <a:rPr lang="en-US" altLang="zh-CN"/>
              <a:t>Weathner</a:t>
            </a:r>
            <a:r>
              <a:rPr lang="zh-CN" altLang="en-US"/>
              <a:t>；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58210" y="5411470"/>
            <a:ext cx="5436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在树莓派将数据上传到云端时，决策中心会判断该天气数据的气象站信息是否在数据库中注册，如果未注册，则返回失败，注册则进行存储</a:t>
            </a:r>
            <a:r>
              <a:rPr lang="zh-CN" altLang="en-US"/>
              <a:t>数据。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1440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过程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1181100" y="944881"/>
            <a:ext cx="2923540" cy="701040"/>
            <a:chOff x="1246506" y="2236668"/>
            <a:chExt cx="2400914" cy="765302"/>
          </a:xfrm>
        </p:grpSpPr>
        <p:sp>
          <p:nvSpPr>
            <p:cNvPr id="22" name="Round Same Side Corner Rectangle 22"/>
            <p:cNvSpPr/>
            <p:nvPr/>
          </p:nvSpPr>
          <p:spPr>
            <a:xfrm rot="5400000" flipH="1" flipV="1">
              <a:off x="1842681" y="1640492"/>
              <a:ext cx="765302" cy="19576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36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  <p:sp>
          <p:nvSpPr>
            <p:cNvPr id="23" name="Round Same Side Corner Rectangle 25"/>
            <p:cNvSpPr/>
            <p:nvPr/>
          </p:nvSpPr>
          <p:spPr>
            <a:xfrm rot="16200000" flipH="1" flipV="1">
              <a:off x="3043138" y="2397688"/>
              <a:ext cx="765302" cy="443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A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604010" y="1000760"/>
            <a:ext cx="2143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数据可视化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ECB019B1-382A-4266-B25C-5B523AA43C14-4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0" y="280035"/>
            <a:ext cx="5854700" cy="40328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6980" y="2860040"/>
            <a:ext cx="43256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在存储为数据之后，通过</a:t>
            </a:r>
            <a:r>
              <a:rPr lang="en-US" altLang="zh-CN"/>
              <a:t>React</a:t>
            </a:r>
            <a:r>
              <a:rPr lang="zh-CN" altLang="en-US"/>
              <a:t>与</a:t>
            </a:r>
            <a:r>
              <a:rPr lang="en-US" altLang="zh-CN"/>
              <a:t>Echarts</a:t>
            </a:r>
            <a:r>
              <a:rPr lang="zh-CN" altLang="en-US"/>
              <a:t>设计一个数据可视化组件，然后通过</a:t>
            </a:r>
            <a:r>
              <a:rPr lang="en-US" altLang="zh-CN"/>
              <a:t>axios</a:t>
            </a:r>
            <a:r>
              <a:rPr lang="zh-CN" altLang="en-US"/>
              <a:t>通过</a:t>
            </a:r>
            <a:r>
              <a:rPr lang="en-US" altLang="zh-CN"/>
              <a:t>get</a:t>
            </a:r>
            <a:r>
              <a:rPr lang="zh-CN" altLang="en-US"/>
              <a:t>方法获取数据，之后将数据传递给可视化组件，由</a:t>
            </a:r>
            <a:r>
              <a:rPr lang="en-US" altLang="zh-CN"/>
              <a:t>componentDidMount</a:t>
            </a:r>
            <a:r>
              <a:rPr lang="zh-CN" altLang="en-US"/>
              <a:t>来进行渲染，最终呈现可视化</a:t>
            </a:r>
            <a:r>
              <a:rPr lang="zh-CN" altLang="en-US"/>
              <a:t>数据。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200" dirty="0">
                <a:solidFill>
                  <a:srgbClr val="353332"/>
                </a:solidFill>
                <a:cs typeface="+mn-ea"/>
                <a:sym typeface="+mn-lt"/>
              </a:rPr>
              <a:t>研究成果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13" grpId="0"/>
      <p:bldP spid="24" grpId="0" bldLvl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1440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Shape 17283"/>
          <p:cNvSpPr/>
          <p:nvPr/>
        </p:nvSpPr>
        <p:spPr>
          <a:xfrm>
            <a:off x="425581" y="4171723"/>
            <a:ext cx="6478163" cy="1"/>
          </a:xfrm>
          <a:prstGeom prst="line">
            <a:avLst/>
          </a:prstGeom>
          <a:gradFill>
            <a:gsLst>
              <a:gs pos="0">
                <a:srgbClr val="4E3896"/>
              </a:gs>
              <a:gs pos="100000">
                <a:srgbClr val="027EBA"/>
              </a:gs>
            </a:gsLst>
            <a:lin ang="5400000" scaled="0"/>
          </a:gradFill>
          <a:ln w="3175">
            <a:solidFill>
              <a:srgbClr val="DCDEE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Shape 17284"/>
          <p:cNvSpPr/>
          <p:nvPr/>
        </p:nvSpPr>
        <p:spPr>
          <a:xfrm>
            <a:off x="425581" y="4746696"/>
            <a:ext cx="6478164" cy="1"/>
          </a:xfrm>
          <a:prstGeom prst="line">
            <a:avLst/>
          </a:prstGeom>
          <a:gradFill>
            <a:gsLst>
              <a:gs pos="0">
                <a:srgbClr val="4E3896"/>
              </a:gs>
              <a:gs pos="100000">
                <a:srgbClr val="027EBA"/>
              </a:gs>
            </a:gsLst>
            <a:lin ang="5400000" scaled="0"/>
          </a:gradFill>
          <a:ln w="3175">
            <a:solidFill>
              <a:srgbClr val="DCDEE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Shape 17285"/>
          <p:cNvSpPr/>
          <p:nvPr/>
        </p:nvSpPr>
        <p:spPr>
          <a:xfrm>
            <a:off x="425581" y="5292753"/>
            <a:ext cx="6478163" cy="1"/>
          </a:xfrm>
          <a:prstGeom prst="line">
            <a:avLst/>
          </a:prstGeom>
          <a:gradFill>
            <a:gsLst>
              <a:gs pos="0">
                <a:srgbClr val="4E3896"/>
              </a:gs>
              <a:gs pos="100000">
                <a:srgbClr val="027EBA"/>
              </a:gs>
            </a:gsLst>
            <a:lin ang="5400000" scaled="0"/>
          </a:gradFill>
          <a:ln w="3175">
            <a:solidFill>
              <a:srgbClr val="DCDEE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Shape 17286"/>
          <p:cNvSpPr/>
          <p:nvPr/>
        </p:nvSpPr>
        <p:spPr>
          <a:xfrm>
            <a:off x="425581" y="5878369"/>
            <a:ext cx="6478164" cy="1"/>
          </a:xfrm>
          <a:prstGeom prst="line">
            <a:avLst/>
          </a:prstGeom>
          <a:gradFill>
            <a:gsLst>
              <a:gs pos="0">
                <a:srgbClr val="4E3896"/>
              </a:gs>
              <a:gs pos="100000">
                <a:srgbClr val="027EBA"/>
              </a:gs>
            </a:gsLst>
            <a:lin ang="5400000" scaled="0"/>
          </a:gradFill>
          <a:ln w="3175">
            <a:solidFill>
              <a:srgbClr val="DCDEE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Shape 17287"/>
          <p:cNvSpPr/>
          <p:nvPr/>
        </p:nvSpPr>
        <p:spPr>
          <a:xfrm>
            <a:off x="425581" y="3625666"/>
            <a:ext cx="6478163" cy="1"/>
          </a:xfrm>
          <a:prstGeom prst="line">
            <a:avLst/>
          </a:prstGeom>
          <a:gradFill>
            <a:gsLst>
              <a:gs pos="0">
                <a:srgbClr val="4E3896"/>
              </a:gs>
              <a:gs pos="100000">
                <a:srgbClr val="027EBA"/>
              </a:gs>
            </a:gsLst>
            <a:lin ang="5400000" scaled="0"/>
          </a:gradFill>
          <a:ln w="3175">
            <a:solidFill>
              <a:srgbClr val="DCDEE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Shape 17288"/>
          <p:cNvSpPr/>
          <p:nvPr/>
        </p:nvSpPr>
        <p:spPr>
          <a:xfrm>
            <a:off x="425581" y="6413782"/>
            <a:ext cx="6478164" cy="1"/>
          </a:xfrm>
          <a:prstGeom prst="line">
            <a:avLst/>
          </a:prstGeom>
          <a:gradFill>
            <a:gsLst>
              <a:gs pos="0">
                <a:srgbClr val="4E3896"/>
              </a:gs>
              <a:gs pos="100000">
                <a:srgbClr val="027EBA"/>
              </a:gs>
            </a:gsLst>
            <a:lin ang="5400000" scaled="0"/>
          </a:gradFill>
          <a:ln w="3175">
            <a:solidFill>
              <a:srgbClr val="A6AAA9"/>
            </a:solidFill>
            <a:miter lim="400000"/>
          </a:ln>
        </p:spPr>
        <p:txBody>
          <a:bodyPr lIns="25400" tIns="25400" rIns="25400" bIns="25400" anchor="ctr"/>
          <a:lstStyle/>
          <a:p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Shape 17292"/>
          <p:cNvSpPr/>
          <p:nvPr/>
        </p:nvSpPr>
        <p:spPr>
          <a:xfrm>
            <a:off x="417450" y="4741302"/>
            <a:ext cx="3162694" cy="1670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1" extrusionOk="0">
                <a:moveTo>
                  <a:pt x="0" y="21571"/>
                </a:moveTo>
                <a:cubicBezTo>
                  <a:pt x="3628" y="19634"/>
                  <a:pt x="6558" y="14344"/>
                  <a:pt x="7860" y="7376"/>
                </a:cubicBezTo>
                <a:cubicBezTo>
                  <a:pt x="8497" y="3972"/>
                  <a:pt x="9162" y="29"/>
                  <a:pt x="10908" y="0"/>
                </a:cubicBezTo>
                <a:cubicBezTo>
                  <a:pt x="12680" y="-29"/>
                  <a:pt x="13367" y="3978"/>
                  <a:pt x="14013" y="7444"/>
                </a:cubicBezTo>
                <a:cubicBezTo>
                  <a:pt x="15281" y="14245"/>
                  <a:pt x="18090" y="19476"/>
                  <a:pt x="21600" y="21571"/>
                </a:cubicBezTo>
                <a:lnTo>
                  <a:pt x="0" y="21571"/>
                </a:lnTo>
                <a:close/>
              </a:path>
            </a:pathLst>
          </a:custGeom>
          <a:solidFill>
            <a:srgbClr val="9A9479"/>
          </a:solidFill>
          <a:ln w="12700">
            <a:miter lim="400000"/>
          </a:ln>
        </p:spPr>
        <p:txBody>
          <a:bodyPr lIns="22860" rIns="22860" anchor="ctr"/>
          <a:lstStyle/>
          <a:p>
            <a:endParaRPr sz="20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Shape 17293"/>
          <p:cNvSpPr/>
          <p:nvPr/>
        </p:nvSpPr>
        <p:spPr>
          <a:xfrm flipV="1">
            <a:off x="425581" y="3618430"/>
            <a:ext cx="1" cy="2794988"/>
          </a:xfrm>
          <a:prstGeom prst="line">
            <a:avLst/>
          </a:prstGeom>
          <a:gradFill>
            <a:gsLst>
              <a:gs pos="0">
                <a:srgbClr val="4E3896"/>
              </a:gs>
              <a:gs pos="100000">
                <a:srgbClr val="027EBA"/>
              </a:gs>
            </a:gsLst>
            <a:lin ang="5400000" scaled="0"/>
          </a:gradFill>
          <a:ln w="3175">
            <a:solidFill>
              <a:srgbClr val="A6AAA9"/>
            </a:solidFill>
            <a:miter lim="400000"/>
          </a:ln>
        </p:spPr>
        <p:txBody>
          <a:bodyPr lIns="25400" tIns="25400" rIns="25400" bIns="25400" anchor="ctr"/>
          <a:lstStyle/>
          <a:p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7295"/>
          <p:cNvSpPr/>
          <p:nvPr/>
        </p:nvSpPr>
        <p:spPr>
          <a:xfrm>
            <a:off x="3737724" y="4165373"/>
            <a:ext cx="3162694" cy="2246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1" extrusionOk="0">
                <a:moveTo>
                  <a:pt x="0" y="21571"/>
                </a:moveTo>
                <a:cubicBezTo>
                  <a:pt x="3628" y="19634"/>
                  <a:pt x="6558" y="14344"/>
                  <a:pt x="7860" y="7376"/>
                </a:cubicBezTo>
                <a:cubicBezTo>
                  <a:pt x="8497" y="3972"/>
                  <a:pt x="9162" y="29"/>
                  <a:pt x="10908" y="0"/>
                </a:cubicBezTo>
                <a:cubicBezTo>
                  <a:pt x="12680" y="-29"/>
                  <a:pt x="13367" y="3978"/>
                  <a:pt x="14013" y="7444"/>
                </a:cubicBezTo>
                <a:cubicBezTo>
                  <a:pt x="15281" y="14245"/>
                  <a:pt x="18090" y="19476"/>
                  <a:pt x="21600" y="21571"/>
                </a:cubicBezTo>
                <a:lnTo>
                  <a:pt x="0" y="21571"/>
                </a:lnTo>
                <a:close/>
              </a:path>
            </a:pathLst>
          </a:custGeom>
          <a:solidFill>
            <a:srgbClr val="E2A52A"/>
          </a:solidFill>
          <a:ln w="12700">
            <a:miter lim="400000"/>
          </a:ln>
        </p:spPr>
        <p:txBody>
          <a:bodyPr lIns="22860" rIns="22860" anchor="ctr"/>
          <a:lstStyle/>
          <a:p>
            <a:endParaRPr sz="20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Shape 17294"/>
          <p:cNvSpPr/>
          <p:nvPr/>
        </p:nvSpPr>
        <p:spPr>
          <a:xfrm>
            <a:off x="1959408" y="3638447"/>
            <a:ext cx="3162694" cy="2773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1" extrusionOk="0">
                <a:moveTo>
                  <a:pt x="0" y="21571"/>
                </a:moveTo>
                <a:cubicBezTo>
                  <a:pt x="3628" y="19634"/>
                  <a:pt x="6558" y="14344"/>
                  <a:pt x="7860" y="7376"/>
                </a:cubicBezTo>
                <a:cubicBezTo>
                  <a:pt x="8497" y="3972"/>
                  <a:pt x="9162" y="29"/>
                  <a:pt x="10908" y="0"/>
                </a:cubicBezTo>
                <a:cubicBezTo>
                  <a:pt x="12680" y="-29"/>
                  <a:pt x="13367" y="3978"/>
                  <a:pt x="14013" y="7444"/>
                </a:cubicBezTo>
                <a:cubicBezTo>
                  <a:pt x="15281" y="14245"/>
                  <a:pt x="18090" y="19476"/>
                  <a:pt x="21600" y="21571"/>
                </a:cubicBezTo>
                <a:lnTo>
                  <a:pt x="0" y="21571"/>
                </a:lnTo>
                <a:close/>
              </a:path>
            </a:pathLst>
          </a:custGeom>
          <a:solidFill>
            <a:srgbClr val="B3672E"/>
          </a:solidFill>
          <a:ln w="12700">
            <a:miter lim="400000"/>
          </a:ln>
        </p:spPr>
        <p:txBody>
          <a:bodyPr lIns="22860" rIns="22860" anchor="ctr"/>
          <a:lstStyle/>
          <a:p>
            <a:endParaRPr sz="20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Shape 17311"/>
          <p:cNvSpPr/>
          <p:nvPr/>
        </p:nvSpPr>
        <p:spPr>
          <a:xfrm rot="10800000">
            <a:off x="8485598" y="6102437"/>
            <a:ext cx="146397" cy="146436"/>
          </a:xfrm>
          <a:prstGeom prst="ellipse">
            <a:avLst/>
          </a:prstGeom>
          <a:solidFill>
            <a:srgbClr val="B3672E"/>
          </a:solidFill>
          <a:ln w="12700">
            <a:miter lim="400000"/>
          </a:ln>
        </p:spPr>
        <p:txBody>
          <a:bodyPr lIns="22860" rIns="22860" anchor="ctr"/>
          <a:lstStyle/>
          <a:p>
            <a:endParaRPr sz="20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Shape 17312"/>
          <p:cNvSpPr/>
          <p:nvPr/>
        </p:nvSpPr>
        <p:spPr>
          <a:xfrm rot="10800000">
            <a:off x="8485598" y="4867789"/>
            <a:ext cx="146397" cy="146436"/>
          </a:xfrm>
          <a:prstGeom prst="ellipse">
            <a:avLst/>
          </a:prstGeom>
          <a:solidFill>
            <a:srgbClr val="B3672E"/>
          </a:solidFill>
          <a:ln w="12700">
            <a:miter lim="400000"/>
          </a:ln>
        </p:spPr>
        <p:txBody>
          <a:bodyPr lIns="22860" rIns="22860" anchor="ctr"/>
          <a:lstStyle/>
          <a:p>
            <a:endParaRPr sz="20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 17313"/>
          <p:cNvSpPr/>
          <p:nvPr/>
        </p:nvSpPr>
        <p:spPr>
          <a:xfrm rot="10800000">
            <a:off x="8484963" y="3771819"/>
            <a:ext cx="146397" cy="146436"/>
          </a:xfrm>
          <a:prstGeom prst="ellipse">
            <a:avLst/>
          </a:prstGeom>
          <a:solidFill>
            <a:srgbClr val="B3672E"/>
          </a:solidFill>
          <a:ln w="12700">
            <a:miter lim="400000"/>
          </a:ln>
        </p:spPr>
        <p:txBody>
          <a:bodyPr lIns="22860" rIns="22860" anchor="ctr"/>
          <a:lstStyle/>
          <a:p>
            <a:endParaRPr sz="20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Rectangle 11"/>
          <p:cNvSpPr/>
          <p:nvPr/>
        </p:nvSpPr>
        <p:spPr>
          <a:xfrm>
            <a:off x="8697939" y="5960062"/>
            <a:ext cx="2451995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通过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React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Echarts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实现数据获取与可视化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Rectangle 11"/>
          <p:cNvSpPr/>
          <p:nvPr/>
        </p:nvSpPr>
        <p:spPr>
          <a:xfrm>
            <a:off x="8698230" y="5687060"/>
            <a:ext cx="170497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前端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页面展示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8697939" y="4768939"/>
            <a:ext cx="2451995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实现树莓派数据上传、前端获取以及数据管理的功能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开发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Rectangle 11"/>
          <p:cNvSpPr/>
          <p:nvPr/>
        </p:nvSpPr>
        <p:spPr>
          <a:xfrm>
            <a:off x="8698230" y="4495800"/>
            <a:ext cx="175450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后端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服务实现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Rectangle 11"/>
          <p:cNvSpPr/>
          <p:nvPr/>
        </p:nvSpPr>
        <p:spPr>
          <a:xfrm>
            <a:off x="8697304" y="3772126"/>
            <a:ext cx="2451995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实现传感器采集天气数据的共嗯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开发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8697595" y="3498850"/>
            <a:ext cx="239141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传感器选型与设计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应用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 descr="16213771282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3949700" y="-1079500"/>
            <a:ext cx="2127250" cy="4729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435" y="280035"/>
            <a:ext cx="3431540" cy="1856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9" grpId="0" bldLvl="0" animBg="1"/>
      <p:bldP spid="20" grpId="0" bldLvl="0" animBg="1"/>
      <p:bldP spid="26" grpId="0" bldLvl="0" animBg="1"/>
      <p:bldP spid="27" grpId="0" bldLvl="0" animBg="1"/>
      <p:bldP spid="10" grpId="0" bldLvl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852150" y="6713398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200" dirty="0">
                <a:solidFill>
                  <a:srgbClr val="353332"/>
                </a:solidFill>
                <a:cs typeface="+mn-ea"/>
                <a:sym typeface="+mn-lt"/>
              </a:rPr>
              <a:t>研究总结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13" grpId="0"/>
      <p:bldP spid="24" grpId="0" bldLvl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144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研究总结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4565" y="1706880"/>
            <a:ext cx="867410" cy="867410"/>
            <a:chOff x="4937" y="1602"/>
            <a:chExt cx="1366" cy="1366"/>
          </a:xfrm>
        </p:grpSpPr>
        <p:sp>
          <p:nvSpPr>
            <p:cNvPr id="6" name="椭圆 5"/>
            <p:cNvSpPr/>
            <p:nvPr/>
          </p:nvSpPr>
          <p:spPr>
            <a:xfrm>
              <a:off x="4937" y="1602"/>
              <a:ext cx="1367" cy="1367"/>
            </a:xfrm>
            <a:prstGeom prst="ellipse">
              <a:avLst/>
            </a:prstGeom>
            <a:solidFill>
              <a:srgbClr val="B36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AutoShape 112"/>
            <p:cNvSpPr/>
            <p:nvPr/>
          </p:nvSpPr>
          <p:spPr bwMode="auto">
            <a:xfrm>
              <a:off x="5233" y="1900"/>
              <a:ext cx="774" cy="77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9" name="TextBox 45"/>
          <p:cNvSpPr txBox="1"/>
          <p:nvPr/>
        </p:nvSpPr>
        <p:spPr>
          <a:xfrm>
            <a:off x="1294765" y="1805305"/>
            <a:ext cx="1981200" cy="421005"/>
          </a:xfrm>
          <a:prstGeom prst="rect">
            <a:avLst/>
          </a:prstGeom>
        </p:spPr>
        <p:txBody>
          <a:bodyPr vert="horz" wrap="none" lIns="0" tIns="0" rIns="0" bIns="0" anchor="b" anchorCtr="1">
            <a:normAutofit/>
          </a:bodyPr>
          <a:lstStyle/>
          <a:p>
            <a:pPr algn="ctr"/>
            <a:endParaRPr lang="zh-CN" altLang="en-US" sz="1600" b="1" kern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63930" y="3090545"/>
            <a:ext cx="867410" cy="867410"/>
            <a:chOff x="4937" y="1602"/>
            <a:chExt cx="1366" cy="1366"/>
          </a:xfrm>
        </p:grpSpPr>
        <p:sp>
          <p:nvSpPr>
            <p:cNvPr id="13" name="椭圆 12"/>
            <p:cNvSpPr/>
            <p:nvPr/>
          </p:nvSpPr>
          <p:spPr>
            <a:xfrm>
              <a:off x="4937" y="1602"/>
              <a:ext cx="1367" cy="1367"/>
            </a:xfrm>
            <a:prstGeom prst="ellipse">
              <a:avLst/>
            </a:prstGeom>
            <a:solidFill>
              <a:srgbClr val="B36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AutoShape 112"/>
            <p:cNvSpPr/>
            <p:nvPr/>
          </p:nvSpPr>
          <p:spPr bwMode="auto">
            <a:xfrm>
              <a:off x="5233" y="1900"/>
              <a:ext cx="774" cy="77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427730" y="1896110"/>
            <a:ext cx="765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该气象站可以实现天气信息的自主采集、数据存储以及数据可视化的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869440" y="1896110"/>
            <a:ext cx="659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亮点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5800" y="3387725"/>
            <a:ext cx="659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不足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83840" y="3336925"/>
            <a:ext cx="894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该系统的数据可视化功能简单，不能直观的显示天气数据；而且该气象站采集数据</a:t>
            </a:r>
            <a:r>
              <a:rPr lang="zh-CN" altLang="en-US"/>
              <a:t>不足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63930" y="4633595"/>
            <a:ext cx="867410" cy="867410"/>
            <a:chOff x="4937" y="1602"/>
            <a:chExt cx="1366" cy="1366"/>
          </a:xfrm>
        </p:grpSpPr>
        <p:sp>
          <p:nvSpPr>
            <p:cNvPr id="22" name="椭圆 21"/>
            <p:cNvSpPr/>
            <p:nvPr/>
          </p:nvSpPr>
          <p:spPr>
            <a:xfrm>
              <a:off x="4937" y="1602"/>
              <a:ext cx="1367" cy="1367"/>
            </a:xfrm>
            <a:prstGeom prst="ellipse">
              <a:avLst/>
            </a:prstGeom>
            <a:solidFill>
              <a:srgbClr val="B36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AutoShape 112"/>
            <p:cNvSpPr/>
            <p:nvPr/>
          </p:nvSpPr>
          <p:spPr bwMode="auto">
            <a:xfrm>
              <a:off x="5233" y="1900"/>
              <a:ext cx="774" cy="77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955800" y="4930775"/>
            <a:ext cx="659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展望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819400" y="4985385"/>
            <a:ext cx="8499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在后续的首先需要对可视化页面进行优化，并增加对紫外线强度、</a:t>
            </a:r>
            <a:r>
              <a:rPr lang="en-US" altLang="zh-CN"/>
              <a:t>PM2.5</a:t>
            </a:r>
            <a:r>
              <a:rPr lang="zh-CN" altLang="en-US"/>
              <a:t>浓度等数据的检测；并且可以在云端增加对数据的处理，计算分析出更加直观的数据，例如穿衣指数等数据进行</a:t>
            </a:r>
            <a:r>
              <a:rPr lang="zh-CN" altLang="en-US"/>
              <a:t>可视化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9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4810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238500" y="3247390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160" y="2768600"/>
            <a:ext cx="81070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5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答辩完毕，感谢聆听</a:t>
            </a:r>
            <a:endParaRPr lang="zh-CN" altLang="en-US" sz="5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32"/>
          <p:cNvSpPr txBox="1"/>
          <p:nvPr userDrawn="1"/>
        </p:nvSpPr>
        <p:spPr>
          <a:xfrm>
            <a:off x="2789555" y="3837940"/>
            <a:ext cx="6592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eaLnBrk="1" hangingPunct="1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汇报人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郑文彬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		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指导老师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夏海霞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	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mortarboard_182327"/>
          <p:cNvSpPr>
            <a:spLocks noChangeAspect="1"/>
          </p:cNvSpPr>
          <p:nvPr/>
        </p:nvSpPr>
        <p:spPr bwMode="auto">
          <a:xfrm>
            <a:off x="5617581" y="1777256"/>
            <a:ext cx="956840" cy="891670"/>
          </a:xfrm>
          <a:custGeom>
            <a:avLst/>
            <a:gdLst>
              <a:gd name="connsiteX0" fmla="*/ 455711 w 607639"/>
              <a:gd name="connsiteY0" fmla="*/ 515659 h 566254"/>
              <a:gd name="connsiteX1" fmla="*/ 465873 w 607639"/>
              <a:gd name="connsiteY1" fmla="*/ 525796 h 566254"/>
              <a:gd name="connsiteX2" fmla="*/ 465873 w 607639"/>
              <a:gd name="connsiteY2" fmla="*/ 556117 h 566254"/>
              <a:gd name="connsiteX3" fmla="*/ 455711 w 607639"/>
              <a:gd name="connsiteY3" fmla="*/ 566254 h 566254"/>
              <a:gd name="connsiteX4" fmla="*/ 445550 w 607639"/>
              <a:gd name="connsiteY4" fmla="*/ 556117 h 566254"/>
              <a:gd name="connsiteX5" fmla="*/ 445550 w 607639"/>
              <a:gd name="connsiteY5" fmla="*/ 525796 h 566254"/>
              <a:gd name="connsiteX6" fmla="*/ 455711 w 607639"/>
              <a:gd name="connsiteY6" fmla="*/ 515659 h 566254"/>
              <a:gd name="connsiteX7" fmla="*/ 483639 w 607639"/>
              <a:gd name="connsiteY7" fmla="*/ 505931 h 566254"/>
              <a:gd name="connsiteX8" fmla="*/ 495939 w 607639"/>
              <a:gd name="connsiteY8" fmla="*/ 513305 h 566254"/>
              <a:gd name="connsiteX9" fmla="*/ 506010 w 607639"/>
              <a:gd name="connsiteY9" fmla="*/ 553728 h 566254"/>
              <a:gd name="connsiteX10" fmla="*/ 498702 w 607639"/>
              <a:gd name="connsiteY10" fmla="*/ 565988 h 566254"/>
              <a:gd name="connsiteX11" fmla="*/ 496206 w 607639"/>
              <a:gd name="connsiteY11" fmla="*/ 566254 h 566254"/>
              <a:gd name="connsiteX12" fmla="*/ 486402 w 607639"/>
              <a:gd name="connsiteY12" fmla="*/ 558614 h 566254"/>
              <a:gd name="connsiteX13" fmla="*/ 476242 w 607639"/>
              <a:gd name="connsiteY13" fmla="*/ 518191 h 566254"/>
              <a:gd name="connsiteX14" fmla="*/ 483639 w 607639"/>
              <a:gd name="connsiteY14" fmla="*/ 505931 h 566254"/>
              <a:gd name="connsiteX15" fmla="*/ 427732 w 607639"/>
              <a:gd name="connsiteY15" fmla="*/ 505931 h 566254"/>
              <a:gd name="connsiteX16" fmla="*/ 435113 w 607639"/>
              <a:gd name="connsiteY16" fmla="*/ 518191 h 566254"/>
              <a:gd name="connsiteX17" fmla="*/ 424975 w 607639"/>
              <a:gd name="connsiteY17" fmla="*/ 558614 h 566254"/>
              <a:gd name="connsiteX18" fmla="*/ 415192 w 607639"/>
              <a:gd name="connsiteY18" fmla="*/ 566254 h 566254"/>
              <a:gd name="connsiteX19" fmla="*/ 412702 w 607639"/>
              <a:gd name="connsiteY19" fmla="*/ 565988 h 566254"/>
              <a:gd name="connsiteX20" fmla="*/ 405410 w 607639"/>
              <a:gd name="connsiteY20" fmla="*/ 553728 h 566254"/>
              <a:gd name="connsiteX21" fmla="*/ 415459 w 607639"/>
              <a:gd name="connsiteY21" fmla="*/ 513305 h 566254"/>
              <a:gd name="connsiteX22" fmla="*/ 427732 w 607639"/>
              <a:gd name="connsiteY22" fmla="*/ 505931 h 566254"/>
              <a:gd name="connsiteX23" fmla="*/ 455707 w 607639"/>
              <a:gd name="connsiteY23" fmla="*/ 465128 h 566254"/>
              <a:gd name="connsiteX24" fmla="*/ 445560 w 607639"/>
              <a:gd name="connsiteY24" fmla="*/ 475260 h 566254"/>
              <a:gd name="connsiteX25" fmla="*/ 455707 w 607639"/>
              <a:gd name="connsiteY25" fmla="*/ 485392 h 566254"/>
              <a:gd name="connsiteX26" fmla="*/ 465853 w 607639"/>
              <a:gd name="connsiteY26" fmla="*/ 475260 h 566254"/>
              <a:gd name="connsiteX27" fmla="*/ 455707 w 607639"/>
              <a:gd name="connsiteY27" fmla="*/ 465128 h 566254"/>
              <a:gd name="connsiteX28" fmla="*/ 111408 w 607639"/>
              <a:gd name="connsiteY28" fmla="*/ 252803 h 566254"/>
              <a:gd name="connsiteX29" fmla="*/ 121467 w 607639"/>
              <a:gd name="connsiteY29" fmla="*/ 262935 h 566254"/>
              <a:gd name="connsiteX30" fmla="*/ 121467 w 607639"/>
              <a:gd name="connsiteY30" fmla="*/ 331636 h 566254"/>
              <a:gd name="connsiteX31" fmla="*/ 293705 w 607639"/>
              <a:gd name="connsiteY31" fmla="*/ 424334 h 566254"/>
              <a:gd name="connsiteX32" fmla="*/ 293705 w 607639"/>
              <a:gd name="connsiteY32" fmla="*/ 333680 h 566254"/>
              <a:gd name="connsiteX33" fmla="*/ 303764 w 607639"/>
              <a:gd name="connsiteY33" fmla="*/ 323548 h 566254"/>
              <a:gd name="connsiteX34" fmla="*/ 313911 w 607639"/>
              <a:gd name="connsiteY34" fmla="*/ 333680 h 566254"/>
              <a:gd name="connsiteX35" fmla="*/ 313911 w 607639"/>
              <a:gd name="connsiteY35" fmla="*/ 424422 h 566254"/>
              <a:gd name="connsiteX36" fmla="*/ 410668 w 607639"/>
              <a:gd name="connsiteY36" fmla="*/ 402381 h 566254"/>
              <a:gd name="connsiteX37" fmla="*/ 424287 w 607639"/>
              <a:gd name="connsiteY37" fmla="*/ 407003 h 566254"/>
              <a:gd name="connsiteX38" fmla="*/ 419658 w 607639"/>
              <a:gd name="connsiteY38" fmla="*/ 420512 h 566254"/>
              <a:gd name="connsiteX39" fmla="*/ 303764 w 607639"/>
              <a:gd name="connsiteY39" fmla="*/ 444953 h 566254"/>
              <a:gd name="connsiteX40" fmla="*/ 101973 w 607639"/>
              <a:gd name="connsiteY40" fmla="*/ 337502 h 566254"/>
              <a:gd name="connsiteX41" fmla="*/ 101261 w 607639"/>
              <a:gd name="connsiteY41" fmla="*/ 333680 h 566254"/>
              <a:gd name="connsiteX42" fmla="*/ 101261 w 607639"/>
              <a:gd name="connsiteY42" fmla="*/ 262935 h 566254"/>
              <a:gd name="connsiteX43" fmla="*/ 111408 w 607639"/>
              <a:gd name="connsiteY43" fmla="*/ 252803 h 566254"/>
              <a:gd name="connsiteX44" fmla="*/ 10147 w 607639"/>
              <a:gd name="connsiteY44" fmla="*/ 151682 h 566254"/>
              <a:gd name="connsiteX45" fmla="*/ 20294 w 607639"/>
              <a:gd name="connsiteY45" fmla="*/ 161814 h 566254"/>
              <a:gd name="connsiteX46" fmla="*/ 20294 w 607639"/>
              <a:gd name="connsiteY46" fmla="*/ 165191 h 566254"/>
              <a:gd name="connsiteX47" fmla="*/ 303787 w 607639"/>
              <a:gd name="connsiteY47" fmla="*/ 282333 h 566254"/>
              <a:gd name="connsiteX48" fmla="*/ 411310 w 607639"/>
              <a:gd name="connsiteY48" fmla="*/ 237894 h 566254"/>
              <a:gd name="connsiteX49" fmla="*/ 424573 w 607639"/>
              <a:gd name="connsiteY49" fmla="*/ 243405 h 566254"/>
              <a:gd name="connsiteX50" fmla="*/ 419054 w 607639"/>
              <a:gd name="connsiteY50" fmla="*/ 256559 h 566254"/>
              <a:gd name="connsiteX51" fmla="*/ 307704 w 607639"/>
              <a:gd name="connsiteY51" fmla="*/ 302598 h 566254"/>
              <a:gd name="connsiteX52" fmla="*/ 303787 w 607639"/>
              <a:gd name="connsiteY52" fmla="*/ 303398 h 566254"/>
              <a:gd name="connsiteX53" fmla="*/ 299960 w 607639"/>
              <a:gd name="connsiteY53" fmla="*/ 302598 h 566254"/>
              <a:gd name="connsiteX54" fmla="*/ 6231 w 607639"/>
              <a:gd name="connsiteY54" fmla="*/ 181278 h 566254"/>
              <a:gd name="connsiteX55" fmla="*/ 0 w 607639"/>
              <a:gd name="connsiteY55" fmla="*/ 171946 h 566254"/>
              <a:gd name="connsiteX56" fmla="*/ 0 w 607639"/>
              <a:gd name="connsiteY56" fmla="*/ 161814 h 566254"/>
              <a:gd name="connsiteX57" fmla="*/ 10147 w 607639"/>
              <a:gd name="connsiteY57" fmla="*/ 151682 h 566254"/>
              <a:gd name="connsiteX58" fmla="*/ 303775 w 607639"/>
              <a:gd name="connsiteY58" fmla="*/ 121342 h 566254"/>
              <a:gd name="connsiteX59" fmla="*/ 283571 w 607639"/>
              <a:gd name="connsiteY59" fmla="*/ 131474 h 566254"/>
              <a:gd name="connsiteX60" fmla="*/ 303775 w 607639"/>
              <a:gd name="connsiteY60" fmla="*/ 141517 h 566254"/>
              <a:gd name="connsiteX61" fmla="*/ 324068 w 607639"/>
              <a:gd name="connsiteY61" fmla="*/ 131474 h 566254"/>
              <a:gd name="connsiteX62" fmla="*/ 303775 w 607639"/>
              <a:gd name="connsiteY62" fmla="*/ 121342 h 566254"/>
              <a:gd name="connsiteX63" fmla="*/ 299948 w 607639"/>
              <a:gd name="connsiteY63" fmla="*/ 732 h 566254"/>
              <a:gd name="connsiteX64" fmla="*/ 307691 w 607639"/>
              <a:gd name="connsiteY64" fmla="*/ 732 h 566254"/>
              <a:gd name="connsiteX65" fmla="*/ 601320 w 607639"/>
              <a:gd name="connsiteY65" fmla="*/ 122142 h 566254"/>
              <a:gd name="connsiteX66" fmla="*/ 607639 w 607639"/>
              <a:gd name="connsiteY66" fmla="*/ 131474 h 566254"/>
              <a:gd name="connsiteX67" fmla="*/ 601320 w 607639"/>
              <a:gd name="connsiteY67" fmla="*/ 140806 h 566254"/>
              <a:gd name="connsiteX68" fmla="*/ 465853 w 607639"/>
              <a:gd name="connsiteY68" fmla="*/ 196801 h 566254"/>
              <a:gd name="connsiteX69" fmla="*/ 465853 w 607639"/>
              <a:gd name="connsiteY69" fmla="*/ 215021 h 566254"/>
              <a:gd name="connsiteX70" fmla="*/ 587346 w 607639"/>
              <a:gd name="connsiteY70" fmla="*/ 165159 h 566254"/>
              <a:gd name="connsiteX71" fmla="*/ 587346 w 607639"/>
              <a:gd name="connsiteY71" fmla="*/ 161782 h 566254"/>
              <a:gd name="connsiteX72" fmla="*/ 597493 w 607639"/>
              <a:gd name="connsiteY72" fmla="*/ 151650 h 566254"/>
              <a:gd name="connsiteX73" fmla="*/ 607639 w 607639"/>
              <a:gd name="connsiteY73" fmla="*/ 161782 h 566254"/>
              <a:gd name="connsiteX74" fmla="*/ 607639 w 607639"/>
              <a:gd name="connsiteY74" fmla="*/ 171914 h 566254"/>
              <a:gd name="connsiteX75" fmla="*/ 601320 w 607639"/>
              <a:gd name="connsiteY75" fmla="*/ 181247 h 566254"/>
              <a:gd name="connsiteX76" fmla="*/ 465853 w 607639"/>
              <a:gd name="connsiteY76" fmla="*/ 236974 h 566254"/>
              <a:gd name="connsiteX77" fmla="*/ 465853 w 607639"/>
              <a:gd name="connsiteY77" fmla="*/ 362383 h 566254"/>
              <a:gd name="connsiteX78" fmla="*/ 486058 w 607639"/>
              <a:gd name="connsiteY78" fmla="*/ 331808 h 566254"/>
              <a:gd name="connsiteX79" fmla="*/ 486058 w 607639"/>
              <a:gd name="connsiteY79" fmla="*/ 262927 h 566254"/>
              <a:gd name="connsiteX80" fmla="*/ 496205 w 607639"/>
              <a:gd name="connsiteY80" fmla="*/ 252795 h 566254"/>
              <a:gd name="connsiteX81" fmla="*/ 506351 w 607639"/>
              <a:gd name="connsiteY81" fmla="*/ 262927 h 566254"/>
              <a:gd name="connsiteX82" fmla="*/ 506351 w 607639"/>
              <a:gd name="connsiteY82" fmla="*/ 333675 h 566254"/>
              <a:gd name="connsiteX83" fmla="*/ 505817 w 607639"/>
              <a:gd name="connsiteY83" fmla="*/ 336963 h 566254"/>
              <a:gd name="connsiteX84" fmla="*/ 465853 w 607639"/>
              <a:gd name="connsiteY84" fmla="*/ 389402 h 566254"/>
              <a:gd name="connsiteX85" fmla="*/ 465853 w 607639"/>
              <a:gd name="connsiteY85" fmla="*/ 446818 h 566254"/>
              <a:gd name="connsiteX86" fmla="*/ 486058 w 607639"/>
              <a:gd name="connsiteY86" fmla="*/ 475260 h 566254"/>
              <a:gd name="connsiteX87" fmla="*/ 455707 w 607639"/>
              <a:gd name="connsiteY87" fmla="*/ 505568 h 566254"/>
              <a:gd name="connsiteX88" fmla="*/ 425356 w 607639"/>
              <a:gd name="connsiteY88" fmla="*/ 475260 h 566254"/>
              <a:gd name="connsiteX89" fmla="*/ 445560 w 607639"/>
              <a:gd name="connsiteY89" fmla="*/ 446818 h 566254"/>
              <a:gd name="connsiteX90" fmla="*/ 445560 w 607639"/>
              <a:gd name="connsiteY90" fmla="*/ 230041 h 566254"/>
              <a:gd name="connsiteX91" fmla="*/ 445560 w 607639"/>
              <a:gd name="connsiteY91" fmla="*/ 197689 h 566254"/>
              <a:gd name="connsiteX92" fmla="*/ 330031 w 607639"/>
              <a:gd name="connsiteY92" fmla="*/ 154583 h 566254"/>
              <a:gd name="connsiteX93" fmla="*/ 303775 w 607639"/>
              <a:gd name="connsiteY93" fmla="*/ 161782 h 566254"/>
              <a:gd name="connsiteX94" fmla="*/ 263277 w 607639"/>
              <a:gd name="connsiteY94" fmla="*/ 131474 h 566254"/>
              <a:gd name="connsiteX95" fmla="*/ 303775 w 607639"/>
              <a:gd name="connsiteY95" fmla="*/ 101077 h 566254"/>
              <a:gd name="connsiteX96" fmla="*/ 344272 w 607639"/>
              <a:gd name="connsiteY96" fmla="*/ 131474 h 566254"/>
              <a:gd name="connsiteX97" fmla="*/ 343382 w 607639"/>
              <a:gd name="connsiteY97" fmla="*/ 137962 h 566254"/>
              <a:gd name="connsiteX98" fmla="*/ 454728 w 607639"/>
              <a:gd name="connsiteY98" fmla="*/ 179469 h 566254"/>
              <a:gd name="connsiteX99" fmla="*/ 570969 w 607639"/>
              <a:gd name="connsiteY99" fmla="*/ 131474 h 566254"/>
              <a:gd name="connsiteX100" fmla="*/ 303775 w 607639"/>
              <a:gd name="connsiteY100" fmla="*/ 20997 h 566254"/>
              <a:gd name="connsiteX101" fmla="*/ 36581 w 607639"/>
              <a:gd name="connsiteY101" fmla="*/ 131474 h 566254"/>
              <a:gd name="connsiteX102" fmla="*/ 303775 w 607639"/>
              <a:gd name="connsiteY102" fmla="*/ 241862 h 566254"/>
              <a:gd name="connsiteX103" fmla="*/ 406131 w 607639"/>
              <a:gd name="connsiteY103" fmla="*/ 199556 h 566254"/>
              <a:gd name="connsiteX104" fmla="*/ 419393 w 607639"/>
              <a:gd name="connsiteY104" fmla="*/ 205066 h 566254"/>
              <a:gd name="connsiteX105" fmla="*/ 413874 w 607639"/>
              <a:gd name="connsiteY105" fmla="*/ 218220 h 566254"/>
              <a:gd name="connsiteX106" fmla="*/ 307691 w 607639"/>
              <a:gd name="connsiteY106" fmla="*/ 262127 h 566254"/>
              <a:gd name="connsiteX107" fmla="*/ 303775 w 607639"/>
              <a:gd name="connsiteY107" fmla="*/ 262927 h 566254"/>
              <a:gd name="connsiteX108" fmla="*/ 299948 w 607639"/>
              <a:gd name="connsiteY108" fmla="*/ 262127 h 566254"/>
              <a:gd name="connsiteX109" fmla="*/ 6230 w 607639"/>
              <a:gd name="connsiteY109" fmla="*/ 140806 h 566254"/>
              <a:gd name="connsiteX110" fmla="*/ 0 w 607639"/>
              <a:gd name="connsiteY110" fmla="*/ 131474 h 566254"/>
              <a:gd name="connsiteX111" fmla="*/ 6230 w 607639"/>
              <a:gd name="connsiteY111" fmla="*/ 122142 h 5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7639" h="566254">
                <a:moveTo>
                  <a:pt x="455711" y="515659"/>
                </a:moveTo>
                <a:cubicBezTo>
                  <a:pt x="461327" y="515659"/>
                  <a:pt x="465873" y="520194"/>
                  <a:pt x="465873" y="525796"/>
                </a:cubicBezTo>
                <a:lnTo>
                  <a:pt x="465873" y="556117"/>
                </a:lnTo>
                <a:cubicBezTo>
                  <a:pt x="465873" y="561719"/>
                  <a:pt x="461327" y="566254"/>
                  <a:pt x="455711" y="566254"/>
                </a:cubicBezTo>
                <a:cubicBezTo>
                  <a:pt x="450096" y="566254"/>
                  <a:pt x="445550" y="561719"/>
                  <a:pt x="445550" y="556117"/>
                </a:cubicBezTo>
                <a:lnTo>
                  <a:pt x="445550" y="525796"/>
                </a:lnTo>
                <a:cubicBezTo>
                  <a:pt x="445550" y="520194"/>
                  <a:pt x="450096" y="515659"/>
                  <a:pt x="455711" y="515659"/>
                </a:cubicBezTo>
                <a:close/>
                <a:moveTo>
                  <a:pt x="483639" y="505931"/>
                </a:moveTo>
                <a:cubicBezTo>
                  <a:pt x="489076" y="504509"/>
                  <a:pt x="494513" y="507885"/>
                  <a:pt x="495939" y="513305"/>
                </a:cubicBezTo>
                <a:lnTo>
                  <a:pt x="506010" y="553728"/>
                </a:lnTo>
                <a:cubicBezTo>
                  <a:pt x="507436" y="559147"/>
                  <a:pt x="504138" y="564566"/>
                  <a:pt x="498702" y="565988"/>
                </a:cubicBezTo>
                <a:cubicBezTo>
                  <a:pt x="497811" y="566165"/>
                  <a:pt x="497008" y="566254"/>
                  <a:pt x="496206" y="566254"/>
                </a:cubicBezTo>
                <a:cubicBezTo>
                  <a:pt x="491661" y="566254"/>
                  <a:pt x="487561" y="563234"/>
                  <a:pt x="486402" y="558614"/>
                </a:cubicBezTo>
                <a:lnTo>
                  <a:pt x="476242" y="518191"/>
                </a:lnTo>
                <a:cubicBezTo>
                  <a:pt x="474905" y="512772"/>
                  <a:pt x="478203" y="507263"/>
                  <a:pt x="483639" y="505931"/>
                </a:cubicBezTo>
                <a:close/>
                <a:moveTo>
                  <a:pt x="427732" y="505931"/>
                </a:moveTo>
                <a:cubicBezTo>
                  <a:pt x="433156" y="507263"/>
                  <a:pt x="436447" y="512772"/>
                  <a:pt x="435113" y="518191"/>
                </a:cubicBezTo>
                <a:lnTo>
                  <a:pt x="424975" y="558614"/>
                </a:lnTo>
                <a:cubicBezTo>
                  <a:pt x="423819" y="563234"/>
                  <a:pt x="419728" y="566254"/>
                  <a:pt x="415192" y="566254"/>
                </a:cubicBezTo>
                <a:cubicBezTo>
                  <a:pt x="414392" y="566254"/>
                  <a:pt x="413591" y="566165"/>
                  <a:pt x="412702" y="565988"/>
                </a:cubicBezTo>
                <a:cubicBezTo>
                  <a:pt x="407277" y="564566"/>
                  <a:pt x="403987" y="559147"/>
                  <a:pt x="405410" y="553728"/>
                </a:cubicBezTo>
                <a:lnTo>
                  <a:pt x="415459" y="513305"/>
                </a:lnTo>
                <a:cubicBezTo>
                  <a:pt x="416793" y="507885"/>
                  <a:pt x="422307" y="504509"/>
                  <a:pt x="427732" y="505931"/>
                </a:cubicBezTo>
                <a:close/>
                <a:moveTo>
                  <a:pt x="455707" y="465128"/>
                </a:moveTo>
                <a:cubicBezTo>
                  <a:pt x="450100" y="465128"/>
                  <a:pt x="445560" y="469660"/>
                  <a:pt x="445560" y="475260"/>
                </a:cubicBezTo>
                <a:cubicBezTo>
                  <a:pt x="445560" y="480859"/>
                  <a:pt x="450100" y="485392"/>
                  <a:pt x="455707" y="485392"/>
                </a:cubicBezTo>
                <a:cubicBezTo>
                  <a:pt x="461314" y="485392"/>
                  <a:pt x="465853" y="480859"/>
                  <a:pt x="465853" y="475260"/>
                </a:cubicBezTo>
                <a:cubicBezTo>
                  <a:pt x="465853" y="469660"/>
                  <a:pt x="461314" y="465128"/>
                  <a:pt x="455707" y="465128"/>
                </a:cubicBezTo>
                <a:close/>
                <a:moveTo>
                  <a:pt x="111408" y="252803"/>
                </a:moveTo>
                <a:cubicBezTo>
                  <a:pt x="116927" y="252803"/>
                  <a:pt x="121467" y="257335"/>
                  <a:pt x="121467" y="262935"/>
                </a:cubicBezTo>
                <a:lnTo>
                  <a:pt x="121467" y="331636"/>
                </a:lnTo>
                <a:cubicBezTo>
                  <a:pt x="127341" y="344256"/>
                  <a:pt x="167931" y="420334"/>
                  <a:pt x="293705" y="424334"/>
                </a:cubicBezTo>
                <a:lnTo>
                  <a:pt x="293705" y="333680"/>
                </a:lnTo>
                <a:cubicBezTo>
                  <a:pt x="293705" y="328081"/>
                  <a:pt x="298245" y="323548"/>
                  <a:pt x="303764" y="323548"/>
                </a:cubicBezTo>
                <a:cubicBezTo>
                  <a:pt x="309372" y="323548"/>
                  <a:pt x="313911" y="328081"/>
                  <a:pt x="313911" y="333680"/>
                </a:cubicBezTo>
                <a:lnTo>
                  <a:pt x="313911" y="424422"/>
                </a:lnTo>
                <a:cubicBezTo>
                  <a:pt x="359397" y="422911"/>
                  <a:pt x="391441" y="411891"/>
                  <a:pt x="410668" y="402381"/>
                </a:cubicBezTo>
                <a:cubicBezTo>
                  <a:pt x="415741" y="399893"/>
                  <a:pt x="421794" y="401937"/>
                  <a:pt x="424287" y="407003"/>
                </a:cubicBezTo>
                <a:cubicBezTo>
                  <a:pt x="426779" y="411980"/>
                  <a:pt x="424732" y="418023"/>
                  <a:pt x="419658" y="420512"/>
                </a:cubicBezTo>
                <a:cubicBezTo>
                  <a:pt x="397138" y="431621"/>
                  <a:pt x="358684" y="444953"/>
                  <a:pt x="303764" y="444953"/>
                </a:cubicBezTo>
                <a:cubicBezTo>
                  <a:pt x="146835" y="444953"/>
                  <a:pt x="103753" y="341857"/>
                  <a:pt x="101973" y="337502"/>
                </a:cubicBezTo>
                <a:cubicBezTo>
                  <a:pt x="101528" y="336257"/>
                  <a:pt x="101261" y="335013"/>
                  <a:pt x="101261" y="333680"/>
                </a:cubicBezTo>
                <a:lnTo>
                  <a:pt x="101261" y="262935"/>
                </a:lnTo>
                <a:cubicBezTo>
                  <a:pt x="101261" y="257335"/>
                  <a:pt x="105801" y="252803"/>
                  <a:pt x="111408" y="252803"/>
                </a:cubicBezTo>
                <a:close/>
                <a:moveTo>
                  <a:pt x="10147" y="151682"/>
                </a:moveTo>
                <a:cubicBezTo>
                  <a:pt x="15754" y="151682"/>
                  <a:pt x="20294" y="156215"/>
                  <a:pt x="20294" y="161814"/>
                </a:cubicBezTo>
                <a:lnTo>
                  <a:pt x="20294" y="165191"/>
                </a:lnTo>
                <a:lnTo>
                  <a:pt x="303787" y="282333"/>
                </a:lnTo>
                <a:lnTo>
                  <a:pt x="411310" y="237894"/>
                </a:lnTo>
                <a:cubicBezTo>
                  <a:pt x="416473" y="235761"/>
                  <a:pt x="422436" y="238250"/>
                  <a:pt x="424573" y="243405"/>
                </a:cubicBezTo>
                <a:cubicBezTo>
                  <a:pt x="426709" y="248560"/>
                  <a:pt x="424217" y="254426"/>
                  <a:pt x="419054" y="256559"/>
                </a:cubicBezTo>
                <a:lnTo>
                  <a:pt x="307704" y="302598"/>
                </a:lnTo>
                <a:cubicBezTo>
                  <a:pt x="306458" y="303131"/>
                  <a:pt x="305123" y="303398"/>
                  <a:pt x="303787" y="303398"/>
                </a:cubicBezTo>
                <a:cubicBezTo>
                  <a:pt x="302541" y="303398"/>
                  <a:pt x="301206" y="303131"/>
                  <a:pt x="299960" y="302598"/>
                </a:cubicBezTo>
                <a:lnTo>
                  <a:pt x="6231" y="181278"/>
                </a:lnTo>
                <a:cubicBezTo>
                  <a:pt x="2492" y="179679"/>
                  <a:pt x="0" y="176035"/>
                  <a:pt x="0" y="171946"/>
                </a:cubicBezTo>
                <a:lnTo>
                  <a:pt x="0" y="161814"/>
                </a:lnTo>
                <a:cubicBezTo>
                  <a:pt x="0" y="156215"/>
                  <a:pt x="4539" y="151682"/>
                  <a:pt x="10147" y="151682"/>
                </a:cubicBezTo>
                <a:close/>
                <a:moveTo>
                  <a:pt x="303775" y="121342"/>
                </a:moveTo>
                <a:cubicBezTo>
                  <a:pt x="291403" y="121342"/>
                  <a:pt x="283571" y="127297"/>
                  <a:pt x="283571" y="131474"/>
                </a:cubicBezTo>
                <a:cubicBezTo>
                  <a:pt x="283571" y="135563"/>
                  <a:pt x="291403" y="141517"/>
                  <a:pt x="303775" y="141517"/>
                </a:cubicBezTo>
                <a:cubicBezTo>
                  <a:pt x="316147" y="141517"/>
                  <a:pt x="324068" y="135563"/>
                  <a:pt x="324068" y="131474"/>
                </a:cubicBezTo>
                <a:cubicBezTo>
                  <a:pt x="324068" y="127297"/>
                  <a:pt x="316147" y="121342"/>
                  <a:pt x="303775" y="121342"/>
                </a:cubicBezTo>
                <a:close/>
                <a:moveTo>
                  <a:pt x="299948" y="732"/>
                </a:moveTo>
                <a:cubicBezTo>
                  <a:pt x="302440" y="-245"/>
                  <a:pt x="305199" y="-245"/>
                  <a:pt x="307691" y="732"/>
                </a:cubicBezTo>
                <a:lnTo>
                  <a:pt x="601320" y="122142"/>
                </a:lnTo>
                <a:cubicBezTo>
                  <a:pt x="605147" y="123653"/>
                  <a:pt x="607639" y="127386"/>
                  <a:pt x="607639" y="131474"/>
                </a:cubicBezTo>
                <a:cubicBezTo>
                  <a:pt x="607639" y="135563"/>
                  <a:pt x="605147" y="139207"/>
                  <a:pt x="601320" y="140806"/>
                </a:cubicBezTo>
                <a:lnTo>
                  <a:pt x="465853" y="196801"/>
                </a:lnTo>
                <a:lnTo>
                  <a:pt x="465853" y="215021"/>
                </a:lnTo>
                <a:lnTo>
                  <a:pt x="587346" y="165159"/>
                </a:lnTo>
                <a:lnTo>
                  <a:pt x="587346" y="161782"/>
                </a:lnTo>
                <a:cubicBezTo>
                  <a:pt x="587346" y="156183"/>
                  <a:pt x="591885" y="151650"/>
                  <a:pt x="597493" y="151650"/>
                </a:cubicBezTo>
                <a:cubicBezTo>
                  <a:pt x="603100" y="151650"/>
                  <a:pt x="607639" y="156183"/>
                  <a:pt x="607639" y="161782"/>
                </a:cubicBezTo>
                <a:lnTo>
                  <a:pt x="607639" y="171914"/>
                </a:lnTo>
                <a:cubicBezTo>
                  <a:pt x="607639" y="176003"/>
                  <a:pt x="605147" y="179647"/>
                  <a:pt x="601320" y="181247"/>
                </a:cubicBezTo>
                <a:lnTo>
                  <a:pt x="465853" y="236974"/>
                </a:lnTo>
                <a:lnTo>
                  <a:pt x="465853" y="362383"/>
                </a:lnTo>
                <a:cubicBezTo>
                  <a:pt x="478225" y="349318"/>
                  <a:pt x="484367" y="336075"/>
                  <a:pt x="486058" y="331808"/>
                </a:cubicBezTo>
                <a:lnTo>
                  <a:pt x="486058" y="262927"/>
                </a:lnTo>
                <a:cubicBezTo>
                  <a:pt x="486058" y="257327"/>
                  <a:pt x="490597" y="252795"/>
                  <a:pt x="496205" y="252795"/>
                </a:cubicBezTo>
                <a:cubicBezTo>
                  <a:pt x="501812" y="252795"/>
                  <a:pt x="506351" y="257327"/>
                  <a:pt x="506351" y="262927"/>
                </a:cubicBezTo>
                <a:lnTo>
                  <a:pt x="506351" y="333675"/>
                </a:lnTo>
                <a:cubicBezTo>
                  <a:pt x="506351" y="334830"/>
                  <a:pt x="506173" y="335897"/>
                  <a:pt x="505817" y="336963"/>
                </a:cubicBezTo>
                <a:cubicBezTo>
                  <a:pt x="505372" y="338297"/>
                  <a:pt x="494869" y="367449"/>
                  <a:pt x="465853" y="389402"/>
                </a:cubicBezTo>
                <a:lnTo>
                  <a:pt x="465853" y="446818"/>
                </a:lnTo>
                <a:cubicBezTo>
                  <a:pt x="477602" y="450996"/>
                  <a:pt x="486058" y="462106"/>
                  <a:pt x="486058" y="475260"/>
                </a:cubicBezTo>
                <a:cubicBezTo>
                  <a:pt x="486058" y="491969"/>
                  <a:pt x="472440" y="505568"/>
                  <a:pt x="455707" y="505568"/>
                </a:cubicBezTo>
                <a:cubicBezTo>
                  <a:pt x="438974" y="505568"/>
                  <a:pt x="425356" y="491969"/>
                  <a:pt x="425356" y="475260"/>
                </a:cubicBezTo>
                <a:cubicBezTo>
                  <a:pt x="425356" y="462106"/>
                  <a:pt x="433812" y="450996"/>
                  <a:pt x="445560" y="446818"/>
                </a:cubicBezTo>
                <a:lnTo>
                  <a:pt x="445560" y="230041"/>
                </a:lnTo>
                <a:lnTo>
                  <a:pt x="445560" y="197689"/>
                </a:lnTo>
                <a:lnTo>
                  <a:pt x="330031" y="154583"/>
                </a:lnTo>
                <a:cubicBezTo>
                  <a:pt x="323000" y="159027"/>
                  <a:pt x="313921" y="161782"/>
                  <a:pt x="303775" y="161782"/>
                </a:cubicBezTo>
                <a:cubicBezTo>
                  <a:pt x="281079" y="161782"/>
                  <a:pt x="263277" y="148450"/>
                  <a:pt x="263277" y="131474"/>
                </a:cubicBezTo>
                <a:cubicBezTo>
                  <a:pt x="263277" y="114409"/>
                  <a:pt x="281079" y="101077"/>
                  <a:pt x="303775" y="101077"/>
                </a:cubicBezTo>
                <a:cubicBezTo>
                  <a:pt x="326560" y="101077"/>
                  <a:pt x="344272" y="114409"/>
                  <a:pt x="344272" y="131474"/>
                </a:cubicBezTo>
                <a:cubicBezTo>
                  <a:pt x="344272" y="133696"/>
                  <a:pt x="343916" y="135829"/>
                  <a:pt x="343382" y="137962"/>
                </a:cubicBezTo>
                <a:lnTo>
                  <a:pt x="454728" y="179469"/>
                </a:lnTo>
                <a:lnTo>
                  <a:pt x="570969" y="131474"/>
                </a:lnTo>
                <a:lnTo>
                  <a:pt x="303775" y="20997"/>
                </a:lnTo>
                <a:lnTo>
                  <a:pt x="36581" y="131474"/>
                </a:lnTo>
                <a:lnTo>
                  <a:pt x="303775" y="241862"/>
                </a:lnTo>
                <a:lnTo>
                  <a:pt x="406131" y="199556"/>
                </a:lnTo>
                <a:cubicBezTo>
                  <a:pt x="411293" y="197423"/>
                  <a:pt x="417257" y="199911"/>
                  <a:pt x="419393" y="205066"/>
                </a:cubicBezTo>
                <a:cubicBezTo>
                  <a:pt x="421529" y="210221"/>
                  <a:pt x="419037" y="216176"/>
                  <a:pt x="413874" y="218220"/>
                </a:cubicBezTo>
                <a:lnTo>
                  <a:pt x="307691" y="262127"/>
                </a:lnTo>
                <a:cubicBezTo>
                  <a:pt x="306445" y="262660"/>
                  <a:pt x="305110" y="262927"/>
                  <a:pt x="303775" y="262927"/>
                </a:cubicBezTo>
                <a:cubicBezTo>
                  <a:pt x="302529" y="262927"/>
                  <a:pt x="301194" y="262660"/>
                  <a:pt x="299948" y="262127"/>
                </a:cubicBezTo>
                <a:lnTo>
                  <a:pt x="6230" y="140806"/>
                </a:lnTo>
                <a:cubicBezTo>
                  <a:pt x="2492" y="139207"/>
                  <a:pt x="0" y="135563"/>
                  <a:pt x="0" y="131474"/>
                </a:cubicBezTo>
                <a:cubicBezTo>
                  <a:pt x="0" y="127386"/>
                  <a:pt x="2492" y="123653"/>
                  <a:pt x="6230" y="1221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34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56995" y="956945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730240" y="1858010"/>
            <a:ext cx="1265555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12098" y="1151374"/>
            <a:ext cx="3200214" cy="106984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800" dirty="0">
                <a:solidFill>
                  <a:srgbClr val="353332"/>
                </a:solidFill>
                <a:cs typeface="+mn-ea"/>
                <a:sym typeface="+mn-lt"/>
              </a:rPr>
              <a:t>目录</a:t>
            </a:r>
            <a:r>
              <a:rPr lang="en-US" altLang="zh-CN" sz="2400" dirty="0">
                <a:solidFill>
                  <a:srgbClr val="353332"/>
                </a:solidFill>
                <a:cs typeface="+mn-ea"/>
                <a:sym typeface="+mn-lt"/>
              </a:rPr>
              <a:t>/</a:t>
            </a:r>
            <a:r>
              <a:rPr lang="en-US" altLang="zh-CN" sz="2000" dirty="0">
                <a:solidFill>
                  <a:srgbClr val="353332"/>
                </a:solidFill>
                <a:cs typeface="+mn-ea"/>
                <a:sym typeface="+mn-lt"/>
              </a:rPr>
              <a:t>CONTENTS</a:t>
            </a:r>
            <a:endParaRPr lang="en-US" altLang="zh-CN" sz="2000" dirty="0">
              <a:solidFill>
                <a:srgbClr val="353332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92207" y="2906030"/>
            <a:ext cx="3449942" cy="730973"/>
            <a:chOff x="2162007" y="1632855"/>
            <a:chExt cx="3449942" cy="730973"/>
          </a:xfrm>
        </p:grpSpPr>
        <p:sp>
          <p:nvSpPr>
            <p:cNvPr id="23" name="菱形 22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B3672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31949" y="1632855"/>
              <a:ext cx="28800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研究内容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92207" y="3727575"/>
            <a:ext cx="3449633" cy="701273"/>
            <a:chOff x="2162007" y="1662555"/>
            <a:chExt cx="3449633" cy="701273"/>
          </a:xfrm>
        </p:grpSpPr>
        <p:sp>
          <p:nvSpPr>
            <p:cNvPr id="31" name="菱形 30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E2A52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731640" y="1662555"/>
              <a:ext cx="2880000" cy="5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研究成果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40282" y="2905690"/>
            <a:ext cx="3459158" cy="727503"/>
            <a:chOff x="2162007" y="1636325"/>
            <a:chExt cx="3459158" cy="727503"/>
          </a:xfrm>
        </p:grpSpPr>
        <p:sp>
          <p:nvSpPr>
            <p:cNvPr id="35" name="菱形 34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9A94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741165" y="1636325"/>
              <a:ext cx="28800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研究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过程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49807" y="3894710"/>
            <a:ext cx="3479440" cy="865505"/>
            <a:chOff x="2171532" y="1812545"/>
            <a:chExt cx="3479440" cy="865505"/>
          </a:xfrm>
        </p:grpSpPr>
        <p:sp>
          <p:nvSpPr>
            <p:cNvPr id="41" name="菱形 40"/>
            <p:cNvSpPr/>
            <p:nvPr/>
          </p:nvSpPr>
          <p:spPr>
            <a:xfrm>
              <a:off x="2171532" y="1812545"/>
              <a:ext cx="569633" cy="570333"/>
            </a:xfrm>
            <a:prstGeom prst="diamond">
              <a:avLst/>
            </a:prstGeom>
            <a:solidFill>
              <a:srgbClr val="3533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770972" y="1848105"/>
              <a:ext cx="288000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研究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总结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smtClean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200" dirty="0">
                <a:solidFill>
                  <a:srgbClr val="353332"/>
                </a:solidFill>
                <a:cs typeface="+mn-ea"/>
                <a:sym typeface="+mn-lt"/>
              </a:rPr>
              <a:t>研究内容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3" grpId="0"/>
      <p:bldP spid="24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12884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研究内容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4" name="Group 1"/>
          <p:cNvGrpSpPr/>
          <p:nvPr/>
        </p:nvGrpSpPr>
        <p:grpSpPr>
          <a:xfrm>
            <a:off x="3445509" y="1734009"/>
            <a:ext cx="5241291" cy="3416354"/>
            <a:chOff x="4409440" y="2325113"/>
            <a:chExt cx="3914459" cy="2773362"/>
          </a:xfrm>
          <a:solidFill>
            <a:srgbClr val="656A63"/>
          </a:solidFill>
        </p:grpSpPr>
        <p:sp>
          <p:nvSpPr>
            <p:cNvPr id="35" name="Freeform 5"/>
            <p:cNvSpPr/>
            <p:nvPr/>
          </p:nvSpPr>
          <p:spPr bwMode="auto">
            <a:xfrm rot="5400000">
              <a:off x="6374111" y="3302488"/>
              <a:ext cx="555665" cy="2490568"/>
            </a:xfrm>
            <a:custGeom>
              <a:avLst/>
              <a:gdLst>
                <a:gd name="T0" fmla="*/ 0 w 224"/>
                <a:gd name="T1" fmla="*/ 0 h 1004"/>
                <a:gd name="T2" fmla="*/ 0 w 224"/>
                <a:gd name="T3" fmla="*/ 1004 h 1004"/>
                <a:gd name="T4" fmla="*/ 224 w 224"/>
                <a:gd name="T5" fmla="*/ 826 h 1004"/>
                <a:gd name="T6" fmla="*/ 224 w 224"/>
                <a:gd name="T7" fmla="*/ 0 h 1004"/>
                <a:gd name="T8" fmla="*/ 0 w 224"/>
                <a:gd name="T9" fmla="*/ 0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004">
                  <a:moveTo>
                    <a:pt x="0" y="0"/>
                  </a:moveTo>
                  <a:lnTo>
                    <a:pt x="0" y="1004"/>
                  </a:lnTo>
                  <a:lnTo>
                    <a:pt x="224" y="826"/>
                  </a:lnTo>
                  <a:lnTo>
                    <a:pt x="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A52A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36" name="Freeform 6"/>
            <p:cNvSpPr/>
            <p:nvPr/>
          </p:nvSpPr>
          <p:spPr bwMode="auto">
            <a:xfrm rot="5400000">
              <a:off x="7535053" y="4309630"/>
              <a:ext cx="1101407" cy="476284"/>
            </a:xfrm>
            <a:custGeom>
              <a:avLst/>
              <a:gdLst>
                <a:gd name="T0" fmla="*/ 222 w 444"/>
                <a:gd name="T1" fmla="*/ 0 h 192"/>
                <a:gd name="T2" fmla="*/ 444 w 444"/>
                <a:gd name="T3" fmla="*/ 192 h 192"/>
                <a:gd name="T4" fmla="*/ 222 w 444"/>
                <a:gd name="T5" fmla="*/ 192 h 192"/>
                <a:gd name="T6" fmla="*/ 0 w 444"/>
                <a:gd name="T7" fmla="*/ 192 h 192"/>
                <a:gd name="T8" fmla="*/ 222 w 44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92">
                  <a:moveTo>
                    <a:pt x="222" y="0"/>
                  </a:moveTo>
                  <a:lnTo>
                    <a:pt x="444" y="192"/>
                  </a:lnTo>
                  <a:lnTo>
                    <a:pt x="222" y="192"/>
                  </a:lnTo>
                  <a:lnTo>
                    <a:pt x="0" y="19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E2A52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37" name="Freeform 7"/>
            <p:cNvSpPr/>
            <p:nvPr/>
          </p:nvSpPr>
          <p:spPr bwMode="auto">
            <a:xfrm rot="5400000">
              <a:off x="5766353" y="3066827"/>
              <a:ext cx="560626" cy="1845600"/>
            </a:xfrm>
            <a:custGeom>
              <a:avLst/>
              <a:gdLst>
                <a:gd name="T0" fmla="*/ 0 w 226"/>
                <a:gd name="T1" fmla="*/ 744 h 744"/>
                <a:gd name="T2" fmla="*/ 0 w 226"/>
                <a:gd name="T3" fmla="*/ 0 h 744"/>
                <a:gd name="T4" fmla="*/ 226 w 226"/>
                <a:gd name="T5" fmla="*/ 178 h 744"/>
                <a:gd name="T6" fmla="*/ 226 w 226"/>
                <a:gd name="T7" fmla="*/ 744 h 744"/>
                <a:gd name="T8" fmla="*/ 0 w 226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744">
                  <a:moveTo>
                    <a:pt x="0" y="744"/>
                  </a:moveTo>
                  <a:lnTo>
                    <a:pt x="0" y="0"/>
                  </a:lnTo>
                  <a:lnTo>
                    <a:pt x="226" y="178"/>
                  </a:lnTo>
                  <a:lnTo>
                    <a:pt x="226" y="744"/>
                  </a:lnTo>
                  <a:lnTo>
                    <a:pt x="0" y="744"/>
                  </a:lnTo>
                  <a:close/>
                </a:path>
              </a:pathLst>
            </a:custGeom>
            <a:solidFill>
              <a:srgbClr val="B3672E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 rot="5400000">
              <a:off x="4384633" y="3749004"/>
              <a:ext cx="1101407" cy="476284"/>
            </a:xfrm>
            <a:custGeom>
              <a:avLst/>
              <a:gdLst>
                <a:gd name="T0" fmla="*/ 222 w 444"/>
                <a:gd name="T1" fmla="*/ 192 h 192"/>
                <a:gd name="T2" fmla="*/ 444 w 444"/>
                <a:gd name="T3" fmla="*/ 0 h 192"/>
                <a:gd name="T4" fmla="*/ 222 w 444"/>
                <a:gd name="T5" fmla="*/ 0 h 192"/>
                <a:gd name="T6" fmla="*/ 0 w 444"/>
                <a:gd name="T7" fmla="*/ 0 h 192"/>
                <a:gd name="T8" fmla="*/ 222 w 44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92">
                  <a:moveTo>
                    <a:pt x="222" y="192"/>
                  </a:moveTo>
                  <a:lnTo>
                    <a:pt x="444" y="0"/>
                  </a:lnTo>
                  <a:lnTo>
                    <a:pt x="222" y="0"/>
                  </a:lnTo>
                  <a:lnTo>
                    <a:pt x="0" y="0"/>
                  </a:lnTo>
                  <a:lnTo>
                    <a:pt x="222" y="192"/>
                  </a:lnTo>
                  <a:close/>
                </a:path>
              </a:pathLst>
            </a:custGeom>
            <a:solidFill>
              <a:srgbClr val="B3672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39" name="Freeform 9"/>
            <p:cNvSpPr/>
            <p:nvPr/>
          </p:nvSpPr>
          <p:spPr bwMode="auto">
            <a:xfrm rot="5400000">
              <a:off x="6361707" y="2471471"/>
              <a:ext cx="560626" cy="1915059"/>
            </a:xfrm>
            <a:custGeom>
              <a:avLst/>
              <a:gdLst>
                <a:gd name="T0" fmla="*/ 226 w 226"/>
                <a:gd name="T1" fmla="*/ 0 h 772"/>
                <a:gd name="T2" fmla="*/ 226 w 226"/>
                <a:gd name="T3" fmla="*/ 772 h 772"/>
                <a:gd name="T4" fmla="*/ 0 w 226"/>
                <a:gd name="T5" fmla="*/ 594 h 772"/>
                <a:gd name="T6" fmla="*/ 0 w 226"/>
                <a:gd name="T7" fmla="*/ 0 h 772"/>
                <a:gd name="T8" fmla="*/ 226 w 226"/>
                <a:gd name="T9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772">
                  <a:moveTo>
                    <a:pt x="226" y="0"/>
                  </a:moveTo>
                  <a:lnTo>
                    <a:pt x="226" y="772"/>
                  </a:lnTo>
                  <a:lnTo>
                    <a:pt x="0" y="594"/>
                  </a:lnTo>
                  <a:lnTo>
                    <a:pt x="0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9A9479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40" name="Freeform 10"/>
            <p:cNvSpPr/>
            <p:nvPr/>
          </p:nvSpPr>
          <p:spPr bwMode="auto">
            <a:xfrm rot="5400000">
              <a:off x="7237376" y="3188378"/>
              <a:ext cx="1101407" cy="476284"/>
            </a:xfrm>
            <a:custGeom>
              <a:avLst/>
              <a:gdLst>
                <a:gd name="T0" fmla="*/ 222 w 444"/>
                <a:gd name="T1" fmla="*/ 0 h 192"/>
                <a:gd name="T2" fmla="*/ 0 w 444"/>
                <a:gd name="T3" fmla="*/ 192 h 192"/>
                <a:gd name="T4" fmla="*/ 222 w 444"/>
                <a:gd name="T5" fmla="*/ 192 h 192"/>
                <a:gd name="T6" fmla="*/ 444 w 444"/>
                <a:gd name="T7" fmla="*/ 192 h 192"/>
                <a:gd name="T8" fmla="*/ 222 w 44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92">
                  <a:moveTo>
                    <a:pt x="222" y="0"/>
                  </a:moveTo>
                  <a:lnTo>
                    <a:pt x="0" y="192"/>
                  </a:lnTo>
                  <a:lnTo>
                    <a:pt x="222" y="192"/>
                  </a:lnTo>
                  <a:lnTo>
                    <a:pt x="444" y="19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9A94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41" name="Freeform 11"/>
            <p:cNvSpPr/>
            <p:nvPr/>
          </p:nvSpPr>
          <p:spPr bwMode="auto">
            <a:xfrm rot="5400000">
              <a:off x="5617514" y="1816581"/>
              <a:ext cx="560626" cy="2123433"/>
            </a:xfrm>
            <a:custGeom>
              <a:avLst/>
              <a:gdLst>
                <a:gd name="T0" fmla="*/ 226 w 226"/>
                <a:gd name="T1" fmla="*/ 856 h 856"/>
                <a:gd name="T2" fmla="*/ 226 w 226"/>
                <a:gd name="T3" fmla="*/ 0 h 856"/>
                <a:gd name="T4" fmla="*/ 0 w 226"/>
                <a:gd name="T5" fmla="*/ 178 h 856"/>
                <a:gd name="T6" fmla="*/ 0 w 226"/>
                <a:gd name="T7" fmla="*/ 856 h 856"/>
                <a:gd name="T8" fmla="*/ 226 w 226"/>
                <a:gd name="T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856">
                  <a:moveTo>
                    <a:pt x="226" y="856"/>
                  </a:moveTo>
                  <a:lnTo>
                    <a:pt x="226" y="0"/>
                  </a:lnTo>
                  <a:lnTo>
                    <a:pt x="0" y="178"/>
                  </a:lnTo>
                  <a:lnTo>
                    <a:pt x="0" y="856"/>
                  </a:lnTo>
                  <a:lnTo>
                    <a:pt x="226" y="856"/>
                  </a:lnTo>
                  <a:close/>
                </a:path>
              </a:pathLst>
            </a:custGeom>
            <a:solidFill>
              <a:srgbClr val="B3672E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42" name="Freeform 12"/>
            <p:cNvSpPr/>
            <p:nvPr/>
          </p:nvSpPr>
          <p:spPr bwMode="auto">
            <a:xfrm rot="5400000">
              <a:off x="4096878" y="2637675"/>
              <a:ext cx="1101407" cy="476284"/>
            </a:xfrm>
            <a:custGeom>
              <a:avLst/>
              <a:gdLst>
                <a:gd name="T0" fmla="*/ 222 w 444"/>
                <a:gd name="T1" fmla="*/ 192 h 192"/>
                <a:gd name="T2" fmla="*/ 0 w 444"/>
                <a:gd name="T3" fmla="*/ 0 h 192"/>
                <a:gd name="T4" fmla="*/ 222 w 444"/>
                <a:gd name="T5" fmla="*/ 0 h 192"/>
                <a:gd name="T6" fmla="*/ 444 w 444"/>
                <a:gd name="T7" fmla="*/ 0 h 192"/>
                <a:gd name="T8" fmla="*/ 222 w 44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92">
                  <a:moveTo>
                    <a:pt x="222" y="192"/>
                  </a:moveTo>
                  <a:lnTo>
                    <a:pt x="0" y="0"/>
                  </a:lnTo>
                  <a:lnTo>
                    <a:pt x="222" y="0"/>
                  </a:lnTo>
                  <a:lnTo>
                    <a:pt x="444" y="0"/>
                  </a:lnTo>
                  <a:lnTo>
                    <a:pt x="222" y="192"/>
                  </a:lnTo>
                  <a:close/>
                </a:path>
              </a:pathLst>
            </a:custGeom>
            <a:solidFill>
              <a:srgbClr val="B3672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cs typeface="+mn-ea"/>
                <a:sym typeface="+mn-lt"/>
              </a:endParaRPr>
            </a:p>
          </p:txBody>
        </p:sp>
      </p:grpSp>
      <p:sp>
        <p:nvSpPr>
          <p:cNvPr id="43" name="TextBox 14"/>
          <p:cNvSpPr txBox="1"/>
          <p:nvPr/>
        </p:nvSpPr>
        <p:spPr>
          <a:xfrm>
            <a:off x="3890645" y="2232660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传感器的选型与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应用</a:t>
            </a:r>
            <a:endParaRPr lang="zh-CN" altLang="en-US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TextBox 15"/>
          <p:cNvSpPr txBox="1"/>
          <p:nvPr/>
        </p:nvSpPr>
        <p:spPr>
          <a:xfrm>
            <a:off x="5951802" y="2901731"/>
            <a:ext cx="16986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数据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采集</a:t>
            </a:r>
            <a:endParaRPr lang="zh-CN" altLang="en-US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TextBox 16"/>
          <p:cNvSpPr txBox="1"/>
          <p:nvPr/>
        </p:nvSpPr>
        <p:spPr>
          <a:xfrm>
            <a:off x="4514553" y="3570998"/>
            <a:ext cx="16986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数据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存储</a:t>
            </a:r>
            <a:endParaRPr lang="zh-CN" altLang="en-US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TextBox 17"/>
          <p:cNvSpPr txBox="1"/>
          <p:nvPr/>
        </p:nvSpPr>
        <p:spPr>
          <a:xfrm>
            <a:off x="6194270" y="4305650"/>
            <a:ext cx="16986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数据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可视化</a:t>
            </a:r>
            <a:endParaRPr lang="zh-CN" altLang="en-US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0" name="TextBox 45"/>
          <p:cNvSpPr txBox="1"/>
          <p:nvPr/>
        </p:nvSpPr>
        <p:spPr>
          <a:xfrm>
            <a:off x="835660" y="2147570"/>
            <a:ext cx="2462530" cy="528955"/>
          </a:xfrm>
          <a:prstGeom prst="rect">
            <a:avLst/>
          </a:prstGeom>
        </p:spPr>
        <p:txBody>
          <a:bodyPr vert="horz" wrap="none" lIns="0" tIns="0" rIns="0" bIns="0" anchor="b" anchorCtr="1">
            <a:normAutofit/>
          </a:bodyPr>
          <a:lstStyle/>
          <a:p>
            <a:pPr algn="ctr"/>
            <a:r>
              <a:rPr lang="zh-CN" altLang="en-US" sz="16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根据采集目标</a:t>
            </a:r>
            <a:endParaRPr lang="zh-CN" altLang="en-US" sz="1600" b="1" kern="9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选择合适的</a:t>
            </a:r>
            <a:r>
              <a:rPr lang="zh-CN" altLang="en-US" sz="16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传感器</a:t>
            </a:r>
            <a:endParaRPr lang="zh-CN" altLang="en-US" sz="1600" b="1" kern="9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45"/>
          <p:cNvSpPr txBox="1"/>
          <p:nvPr/>
        </p:nvSpPr>
        <p:spPr>
          <a:xfrm>
            <a:off x="927735" y="3574415"/>
            <a:ext cx="1981200" cy="421005"/>
          </a:xfrm>
          <a:prstGeom prst="rect">
            <a:avLst/>
          </a:prstGeom>
        </p:spPr>
        <p:txBody>
          <a:bodyPr vert="horz" wrap="none" lIns="0" tIns="0" rIns="0" bIns="0" anchor="b" anchorCtr="1">
            <a:normAutofit/>
          </a:bodyPr>
          <a:lstStyle/>
          <a:p>
            <a:pPr algn="ctr"/>
            <a:r>
              <a:rPr lang="zh-CN" altLang="en-US" sz="16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将采集的数据上传到云端</a:t>
            </a:r>
            <a:r>
              <a:rPr lang="zh-CN" altLang="en-US" sz="16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存储</a:t>
            </a:r>
            <a:endParaRPr lang="zh-CN" altLang="en-US" sz="1600" b="1" kern="9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45"/>
          <p:cNvSpPr txBox="1"/>
          <p:nvPr/>
        </p:nvSpPr>
        <p:spPr>
          <a:xfrm>
            <a:off x="8971280" y="2875915"/>
            <a:ext cx="2162810" cy="421005"/>
          </a:xfrm>
          <a:prstGeom prst="rect">
            <a:avLst/>
          </a:prstGeom>
        </p:spPr>
        <p:txBody>
          <a:bodyPr vert="horz" wrap="none" lIns="0" tIns="0" rIns="0" bIns="0" anchor="b" anchorCtr="1">
            <a:normAutofit fontScale="90000" lnSpcReduction="10000"/>
          </a:bodyPr>
          <a:lstStyle/>
          <a:p>
            <a:pPr algn="ctr"/>
            <a:r>
              <a:rPr lang="zh-CN" altLang="en-US" sz="16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根据对应传感器采集的数据</a:t>
            </a:r>
            <a:endParaRPr lang="zh-CN" altLang="en-US" sz="1600" b="1" kern="9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转化为我们需要的</a:t>
            </a:r>
            <a:r>
              <a:rPr lang="zh-CN" altLang="en-US" sz="16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测量数据</a:t>
            </a:r>
            <a:endParaRPr lang="zh-CN" altLang="en-US" sz="1600" b="1" kern="9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TextBox 45"/>
          <p:cNvSpPr txBox="1"/>
          <p:nvPr/>
        </p:nvSpPr>
        <p:spPr>
          <a:xfrm>
            <a:off x="8971280" y="4279900"/>
            <a:ext cx="1981200" cy="421005"/>
          </a:xfrm>
          <a:prstGeom prst="rect">
            <a:avLst/>
          </a:prstGeom>
        </p:spPr>
        <p:txBody>
          <a:bodyPr vert="horz" wrap="none" lIns="0" tIns="0" rIns="0" bIns="0" anchor="b" anchorCtr="1">
            <a:normAutofit fontScale="90000" lnSpcReduction="10000"/>
          </a:bodyPr>
          <a:lstStyle/>
          <a:p>
            <a:pPr algn="ctr"/>
            <a:r>
              <a:rPr lang="zh-CN" altLang="en-US" sz="16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根据云端存储的数据</a:t>
            </a:r>
            <a:endParaRPr lang="zh-CN" altLang="en-US" sz="1600" b="1" kern="9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进行</a:t>
            </a:r>
            <a:r>
              <a:rPr lang="zh-CN" altLang="en-US" sz="16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数据可视化</a:t>
            </a:r>
            <a:endParaRPr lang="zh-CN" altLang="en-US" sz="1600" b="1" kern="9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1440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Group 21"/>
          <p:cNvGrpSpPr/>
          <p:nvPr/>
        </p:nvGrpSpPr>
        <p:grpSpPr>
          <a:xfrm rot="0">
            <a:off x="934085" y="939167"/>
            <a:ext cx="3432810" cy="701042"/>
            <a:chOff x="2077203" y="665166"/>
            <a:chExt cx="3748540" cy="765304"/>
          </a:xfrm>
        </p:grpSpPr>
        <p:sp>
          <p:nvSpPr>
            <p:cNvPr id="17" name="Round Same Side Corner Rectangle 22"/>
            <p:cNvSpPr/>
            <p:nvPr/>
          </p:nvSpPr>
          <p:spPr>
            <a:xfrm rot="5400000" flipH="1" flipV="1">
              <a:off x="3155553" y="-413183"/>
              <a:ext cx="765302" cy="29220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36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  <p:sp>
          <p:nvSpPr>
            <p:cNvPr id="18" name="Round Same Side Corner Rectangle 25"/>
            <p:cNvSpPr/>
            <p:nvPr/>
          </p:nvSpPr>
          <p:spPr>
            <a:xfrm rot="16200000" flipH="1" flipV="1">
              <a:off x="5029887" y="634610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A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38885" y="995045"/>
            <a:ext cx="2691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风速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传感器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 descr="16213355315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2187575"/>
            <a:ext cx="2059940" cy="1490980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9" name="图片 8" descr="16213355315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795" y="164465"/>
            <a:ext cx="2781935" cy="266509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66700" y="4112895"/>
            <a:ext cx="1527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CNY70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865630" y="1861185"/>
            <a:ext cx="4777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CNY70是一种反射传感器，包括一个红外发射器和在一个阻止可见光的铅封装中的光电晶体管。</a:t>
            </a:r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85" y="2788285"/>
            <a:ext cx="1533525" cy="159067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093595" y="4481195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转盘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200900" y="3399155"/>
            <a:ext cx="459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CNY70</a:t>
            </a:r>
            <a:r>
              <a:rPr lang="zh-CN" altLang="en-US"/>
              <a:t>与转盘之间的距离约为</a:t>
            </a:r>
            <a:r>
              <a:rPr lang="en-US" altLang="zh-CN"/>
              <a:t>5mm</a:t>
            </a:r>
            <a:r>
              <a:rPr lang="zh-CN" altLang="en-US"/>
              <a:t>时</a:t>
            </a:r>
            <a:r>
              <a:rPr lang="en-US" altLang="zh-CN"/>
              <a:t>,</a:t>
            </a:r>
            <a:r>
              <a:rPr lang="zh-CN" altLang="en-US"/>
              <a:t>在白色区域输出</a:t>
            </a:r>
            <a:r>
              <a:rPr lang="en-US" altLang="zh-CN"/>
              <a:t>4.5V,</a:t>
            </a:r>
            <a:r>
              <a:rPr lang="zh-CN" altLang="en-US"/>
              <a:t>在黑色区域输出</a:t>
            </a:r>
            <a:r>
              <a:rPr lang="en-US" altLang="zh-CN"/>
              <a:t>0.5V</a:t>
            </a:r>
            <a:endParaRPr lang="en-US" altLang="zh-CN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015" y="2829560"/>
            <a:ext cx="3100705" cy="2414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1440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研究内容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6" name="Group 21"/>
          <p:cNvGrpSpPr/>
          <p:nvPr/>
        </p:nvGrpSpPr>
        <p:grpSpPr>
          <a:xfrm rot="0">
            <a:off x="836613" y="1584008"/>
            <a:ext cx="3276917" cy="701357"/>
            <a:chOff x="951463" y="2236321"/>
            <a:chExt cx="3578309" cy="765648"/>
          </a:xfrm>
        </p:grpSpPr>
        <p:sp>
          <p:nvSpPr>
            <p:cNvPr id="27" name="Round Same Side Corner Rectangle 22"/>
            <p:cNvSpPr/>
            <p:nvPr/>
          </p:nvSpPr>
          <p:spPr>
            <a:xfrm rot="5400000" flipH="1" flipV="1">
              <a:off x="1944871" y="1242912"/>
              <a:ext cx="765302" cy="27521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36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  <p:sp>
          <p:nvSpPr>
            <p:cNvPr id="30" name="Round Same Side Corner Rectangle 25"/>
            <p:cNvSpPr/>
            <p:nvPr/>
          </p:nvSpPr>
          <p:spPr>
            <a:xfrm rot="16200000" flipH="1" flipV="1">
              <a:off x="3733916" y="22061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A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47445" y="1640205"/>
            <a:ext cx="266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风向传感器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2" name="图片 31" descr="16213355315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3005455"/>
            <a:ext cx="1238885" cy="1553845"/>
          </a:xfrm>
          <a:prstGeom prst="rect">
            <a:avLst/>
          </a:prstGeom>
        </p:spPr>
      </p:pic>
      <p:pic>
        <p:nvPicPr>
          <p:cNvPr id="3" name="图片 2" descr="1621335531570"/>
          <p:cNvPicPr>
            <a:picLocks noChangeAspect="1"/>
          </p:cNvPicPr>
          <p:nvPr/>
        </p:nvPicPr>
        <p:blipFill>
          <a:blip r:embed="rId2"/>
          <a:srcRect l="25296" t="4335" r="-25035" b="-4335"/>
          <a:stretch>
            <a:fillRect/>
          </a:stretch>
        </p:blipFill>
        <p:spPr>
          <a:xfrm>
            <a:off x="8138795" y="220980"/>
            <a:ext cx="4742815" cy="242951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322195" y="2870200"/>
            <a:ext cx="3002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TOPVR 357</a:t>
            </a:r>
            <a:r>
              <a:rPr lang="zh-CN" altLang="en-US"/>
              <a:t>是一个无极电位器</a:t>
            </a:r>
            <a:r>
              <a:rPr lang="en-US" altLang="zh-CN"/>
              <a:t>,</a:t>
            </a:r>
            <a:r>
              <a:rPr lang="zh-CN" altLang="en-US"/>
              <a:t>通过该传感器可以将角度信息转化为电压信号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283210" y="4701540"/>
            <a:ext cx="140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TOPVR357</a:t>
            </a:r>
            <a:endParaRPr lang="en-US" altLang="zh-CN"/>
          </a:p>
        </p:txBody>
      </p:sp>
      <p:pic>
        <p:nvPicPr>
          <p:cNvPr id="-2147482589" name="图片 -21474825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70" y="4173855"/>
            <a:ext cx="2733675" cy="1978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文本框 35"/>
          <p:cNvSpPr txBox="1"/>
          <p:nvPr/>
        </p:nvSpPr>
        <p:spPr>
          <a:xfrm>
            <a:off x="4042410" y="6283960"/>
            <a:ext cx="201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Arduino </a:t>
            </a:r>
            <a:r>
              <a:rPr lang="zh-CN" altLang="en-US"/>
              <a:t>开发板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129780" y="3849370"/>
            <a:ext cx="4503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TOPVR 357 </a:t>
            </a:r>
            <a:r>
              <a:rPr lang="zh-CN" altLang="en-US"/>
              <a:t>输出为一个模拟信号</a:t>
            </a:r>
            <a:r>
              <a:rPr lang="en-US" altLang="zh-CN"/>
              <a:t>,</a:t>
            </a:r>
            <a:r>
              <a:rPr lang="zh-CN" altLang="en-US"/>
              <a:t>需要经过</a:t>
            </a:r>
            <a:r>
              <a:rPr lang="en-US" altLang="zh-CN"/>
              <a:t>ADC</a:t>
            </a:r>
            <a:r>
              <a:rPr lang="zh-CN" altLang="en-US"/>
              <a:t>转化为数字信号</a:t>
            </a:r>
            <a:r>
              <a:rPr lang="en-US" altLang="zh-CN"/>
              <a:t>,</a:t>
            </a:r>
            <a:r>
              <a:rPr lang="zh-CN" altLang="en-US"/>
              <a:t>这里使用</a:t>
            </a:r>
            <a:r>
              <a:rPr lang="en-US" altLang="zh-CN"/>
              <a:t>Arduino</a:t>
            </a:r>
            <a:r>
              <a:rPr lang="zh-CN" altLang="en-US"/>
              <a:t>提供一个</a:t>
            </a:r>
            <a:r>
              <a:rPr lang="en-US" altLang="zh-CN"/>
              <a:t>ADC</a:t>
            </a:r>
            <a:r>
              <a:rPr lang="zh-CN" altLang="en-US"/>
              <a:t>转化模块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1440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836295" y="1584325"/>
            <a:ext cx="3997960" cy="701040"/>
            <a:chOff x="1246506" y="2236667"/>
            <a:chExt cx="3283266" cy="765302"/>
          </a:xfrm>
        </p:grpSpPr>
        <p:sp>
          <p:nvSpPr>
            <p:cNvPr id="22" name="Round Same Side Corner Rectangle 22"/>
            <p:cNvSpPr/>
            <p:nvPr/>
          </p:nvSpPr>
          <p:spPr>
            <a:xfrm rot="5400000" flipH="1" flipV="1">
              <a:off x="2092283" y="1390890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36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  <p:sp>
          <p:nvSpPr>
            <p:cNvPr id="23" name="Round Same Side Corner Rectangle 25"/>
            <p:cNvSpPr/>
            <p:nvPr/>
          </p:nvSpPr>
          <p:spPr>
            <a:xfrm rot="16200000" flipH="1" flipV="1">
              <a:off x="3733916" y="22061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A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59205" y="1640205"/>
            <a:ext cx="3208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温湿度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传感器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 descr="1621335531573"/>
          <p:cNvPicPr>
            <a:picLocks noChangeAspect="1"/>
          </p:cNvPicPr>
          <p:nvPr/>
        </p:nvPicPr>
        <p:blipFill>
          <a:blip r:embed="rId1"/>
          <a:srcRect l="659" t="25000" r="-659" b="39000"/>
          <a:stretch>
            <a:fillRect/>
          </a:stretch>
        </p:blipFill>
        <p:spPr>
          <a:xfrm>
            <a:off x="7399655" y="1232535"/>
            <a:ext cx="2812415" cy="1758950"/>
          </a:xfrm>
          <a:prstGeom prst="rect">
            <a:avLst/>
          </a:prstGeom>
        </p:spPr>
      </p:pic>
      <p:pic>
        <p:nvPicPr>
          <p:cNvPr id="7" name="图片 6" descr="16213355315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5" y="2928620"/>
            <a:ext cx="984250" cy="156337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473075" y="4516755"/>
            <a:ext cx="982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DHT11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835150" y="3012440"/>
            <a:ext cx="3560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DHT11</a:t>
            </a:r>
            <a:r>
              <a:rPr lang="zh-CN" altLang="en-US"/>
              <a:t>是一款温湿度传感器</a:t>
            </a:r>
            <a:r>
              <a:rPr lang="en-US" altLang="zh-CN"/>
              <a:t>,</a:t>
            </a:r>
            <a:r>
              <a:rPr lang="zh-CN" altLang="en-US"/>
              <a:t>温度测量范围是</a:t>
            </a:r>
            <a:r>
              <a:rPr lang="en-US" altLang="zh-CN"/>
              <a:t>0~50℃,</a:t>
            </a:r>
            <a:r>
              <a:rPr lang="zh-CN" altLang="en-US"/>
              <a:t>湿度测量范围是</a:t>
            </a:r>
            <a:r>
              <a:rPr lang="en-US" altLang="zh-CN"/>
              <a:t>20~90%,</a:t>
            </a:r>
            <a:r>
              <a:rPr lang="zh-CN" altLang="en-US"/>
              <a:t>误差分别是</a:t>
            </a:r>
            <a:r>
              <a:rPr lang="en-US" altLang="zh-CN"/>
              <a:t>2</a:t>
            </a:r>
            <a:r>
              <a:rPr lang="en-US" altLang="zh-CN"/>
              <a:t>℃,5%.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5973445" y="4006215"/>
            <a:ext cx="5528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DHT11</a:t>
            </a:r>
            <a:r>
              <a:rPr lang="zh-CN" altLang="en-US"/>
              <a:t>采集的数据是固定的</a:t>
            </a:r>
            <a:r>
              <a:rPr lang="en-US" altLang="zh-CN"/>
              <a:t>40Bit,</a:t>
            </a:r>
            <a:r>
              <a:rPr lang="zh-CN" altLang="en-US"/>
              <a:t>其有</a:t>
            </a:r>
            <a:r>
              <a:rPr lang="en-US" altLang="zh-CN"/>
              <a:t>8</a:t>
            </a:r>
            <a:r>
              <a:rPr lang="zh-CN" altLang="en-US"/>
              <a:t>位湿度整数、</a:t>
            </a:r>
            <a:r>
              <a:rPr lang="en-US" altLang="zh-CN"/>
              <a:t>8</a:t>
            </a:r>
            <a:r>
              <a:rPr lang="zh-CN" altLang="en-US"/>
              <a:t>位湿度小数、</a:t>
            </a:r>
            <a:r>
              <a:rPr lang="en-US" altLang="zh-CN"/>
              <a:t>8</a:t>
            </a:r>
            <a:r>
              <a:rPr lang="zh-CN" altLang="en-US"/>
              <a:t>位温度整数、</a:t>
            </a:r>
            <a:r>
              <a:rPr lang="en-US" altLang="zh-CN"/>
              <a:t>8</a:t>
            </a:r>
            <a:r>
              <a:rPr lang="zh-CN" altLang="en-US"/>
              <a:t>位温度小数以及</a:t>
            </a:r>
            <a:r>
              <a:rPr lang="en-US" altLang="zh-CN"/>
              <a:t>8</a:t>
            </a:r>
            <a:r>
              <a:rPr lang="zh-CN" altLang="en-US"/>
              <a:t>位</a:t>
            </a:r>
            <a:r>
              <a:rPr lang="zh-CN" altLang="en-US"/>
              <a:t>校验值。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过程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13" grpId="0"/>
      <p:bldP spid="24" grpId="0" bldLvl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1440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过程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836295" y="1584326"/>
            <a:ext cx="2923540" cy="701040"/>
            <a:chOff x="1246506" y="2236668"/>
            <a:chExt cx="2400914" cy="765302"/>
          </a:xfrm>
        </p:grpSpPr>
        <p:sp>
          <p:nvSpPr>
            <p:cNvPr id="22" name="Round Same Side Corner Rectangle 22"/>
            <p:cNvSpPr/>
            <p:nvPr/>
          </p:nvSpPr>
          <p:spPr>
            <a:xfrm rot="5400000" flipH="1" flipV="1">
              <a:off x="1842681" y="1640492"/>
              <a:ext cx="765302" cy="19576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36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  <p:sp>
          <p:nvSpPr>
            <p:cNvPr id="23" name="Round Same Side Corner Rectangle 25"/>
            <p:cNvSpPr/>
            <p:nvPr/>
          </p:nvSpPr>
          <p:spPr>
            <a:xfrm rot="16200000" flipH="1" flipV="1">
              <a:off x="3043138" y="2397688"/>
              <a:ext cx="765302" cy="443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A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59205" y="1640205"/>
            <a:ext cx="2143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采集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ECB019B1-382A-4266-B25C-5B523AA43C14-2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7835" y="136525"/>
            <a:ext cx="4632960" cy="64477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2820" y="3540125"/>
            <a:ext cx="4949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通过树莓派为各类传感器模块提供电源并收集采集的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b15ke0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2">
      <extobjdata type="ECB019B1-382A-4266-B25C-5B523AA43C14" data="ewogICAiRmlsZUlkIiA6ICIxMTY2OTU1NTQ1MTMiLAogICAiR3JvdXBJZCIgOiAiNDk0MTgwNzI1IiwKICAgIkltYWdlIiA6ICJpVkJPUncwS0dnb0FBQUFOU1VoRVVnQUFBbE1BQUFNOENBWUFBQUJ6bENYVEFBQUFDWEJJV1hNQUFBc1RBQUFMRXdFQW1wd1lBQUFnQUVsRVFWUjRuT3pkZTNSVWhibi8vODl3c3dJSlNBZ1hCZFNjcWcwaVp6R0RjbEdSSk1SeVZWU2tFQXdIZjJwRjY2VXU2NjFhdVNzV1JBV09yWGhFS2ptUldrMU5ncUpERWprZ3NLeE5vRUlHUWJsS0dyQXdKcEh3aFpETS92MGhtUktJSkdUUFpNL3MvWDZ0NVZxVGZabDVoand6K2JqM00zc2t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SRG1YMVFXRVNRdVB4L1AvR1lhUkxxbTNwTTVXRndRQUFFTG1rQ1NmeStWYVhsaFl1RlJTd01waTdCaW1XcmpkN214Sm82MHVCQUFBaEYxdVVWSFJXRmtZcUd3WHBqd2V6OTJHWWJ6KzA1LytWRTgrK2FRdXYveHl0V3ZYenVxeUFBQkFpRlJXVm1ySGpoMmFPM2V1dnY3NmF4bUdjZmVtVFp2ZXNLcWVGbFk5Y0xpY1BMV25KNTk4VXYzNjlTTklBUUJnTSszYXRWTy9mdjMweEJOUFNKSmNMbGU2bGZYWUxrenBoeGtwWFg3NTVWYlhBUUFBd3VpVXYvVlhXbG1ISGNOVVowa2NrUUlBd09iYXQyOWZlOVBTRDVyWk1Vd0JBQUEwRzhJVUFBQ0FDWVFwQUFBQUV3aFRBQUFBSmhDbUFBQUFUQ0JNQVFBQW1FQ1lBZ0FBTUlFd0JRQUFZQUpoQ2dBQXdBVENGQUFBZ0FtRUtRQUFBQk1JVXdBQUFDWVFwZ0FBQUV3Z1RBRUFBSmhBbUFJQUFEQ0JNQVVBQUdCQ0s2c0xBTkM4cXFxcWxKbVpxZno4ZkgzenpUZjYvdnZ2Zyt2dXVPTU9QZkxJSThHZmx5OWZycGRmZnJuQisyUy94dTNuOFhna1NiMTc5MVpLU29yUzB0TFVwazJiQnU4SFFHUWpUQUVPVWxWVnBUdnZ2Rk5mZnZtbDFhVTRtcy9uazgvblUxNWVucFl1WFVxZ0FxS2N5K29DUXMzdGRodVNWRmhZYUhVcFFNUlp0bXlaRmkxYUpFbWFQbjI2aGd3Wm90allXTGxjdG5zcmlFaUdZYWlpb2tKcjE2N1Y5T25USlVrUFB2aWdwa3laWW1sZFFEU3JQZUpiVkZSazJSc1pNMU9BZytUbjUwdjZJVWlOR1ROR0hUcDBJRWcxSTVmTHBRNGRPbWpNbURHYU5tMmFKS21nb01EaXFnQ1lSWmdDSEtTOHZGeVNOR1RJRUlzclFlM3ZZTisrZlJaWGdtaVNuSng4MXZXalJvMXE5UHI2dGoxdzRJRCs4SWMvcUthbTVveDFKMDZjMEQvLytVOFZGaFpxNWNxVjJyQmhReU9ydGo5bXBnQUh5Y25KVVhsNXVXSmpZNjB1eGZFNmRPZ2dTWFUrQUFBMDFxbWhxbVhMbGxxOWVyVWs2Y2lSSThIbEd6WnMwQXN2dkZCbnYyKy8vVlkzMzN6ekdiZHJaV1ptYXR1MmJYcmdnUWMwYjk0OFRaMDZWZi82MTc5MDlPaFIvZVFuUDFHblRwMFVGeGVuK1BoNDllblRKMXhQTCtvUXBnQUg4Zmw4a3Y3OWh4elc0ZlFxektnOVBWeFdWcWJiYjcrOTNtMEdEeDZzN094c0hUMTZWSys5OXBvZWVPQUIzWFhYWFhycnJiY2tTWk1uVHc3ZVB0V0NCUXYweWl1dnFMS3lVbnYyN05GSEgzMmtkdTNhbmRHejlSMjljaXJDRk9BZzZlbnBrdmlBQmhCdDB0TFNWRkZSb2UrLy8xNDMzM3l6c3JPekpVbi8vT2MvMWFOSEQ0MGVQVnFTVkZsWnFkR2pSK3V1dSs3U0xiZmNJa2xhdEdpUnNyT3p0WEhqUmtuUytQSGpnL2Q3NnUzZi9lNTNPbkhpaEg3MnM1L3AwVWNmRFM1djM3NjlQdnJvSTVXVWxPamJiNy9WN3QyNzlkVlhYMm55NU1tNjg4NDd3Lzdjb3dGaENnQXM0dlY2clM0QlVTSXpNMU5yMXF6UnpKa3psWjJkcmVlZWUwNVRwMDdWbmoxN2RQbmxsK3ZOTjkrVUpOMXd3dzFhdVhKbGNMOVBQdmxFbXpkdjF0cTFhOVdxVmNOLzhsOTY2U1hObWpWTDgrYk4wMDkvK3RQZzh1ZWZmMTczM1hlZnNyS3lsSm1acVI0OWV1ajg4ODhQL1JPTlVvUXBBTEJJWEZ5YzFTVWdpdVRtNXFxNnVscFpXVm5xM2J1M1huamhCYlZ2MzE1OSsvYlZuLzcwSi8zWGYvMVhuZTJQSERtaTU1OS9YZ3NYTHRTa1NaTmtHRWE5OTF0ZVhxNDMzbmhEUFhyMDBDT1BQS0tlUFh0cXhZb1ZldWFaWitwc04ySENCTDMyMm11S2o0OVhJQkJRZG5iMkdUTlhUc1duK1FBQWlIQTdkKzdVLy90Ly8wK3RXclhTN3QyNzFiZHZYL245ZnExZXZWcERodzVWWVdHaEtpb3E2dXpUdm4xN3ZmUE9PN3J3d2d2MXozLytVKys4ODQ3ZWVlY2RKU1FrNlBYWFh3LytYRkZSb2ZidDJ3ZjNHemR1WERCSW5SN0FMcjMwVXIzMTFsdWFPSEdpdnZ6eVMrYW1UaUpNQVFBUXdRekQwTzkvLzN0Tm1qUkprdlRvbzQ4cUlTRkJ3NFlOVTh1V0xkVzZkV3VOSERsUzMzenp6Um43ZHV6WVVWOS8vYlV1dmZUUzRMTGh3NGNIUC8xMzRzUUpuVGh4b3M0bmZOOTU1eDM5L2U5L1YxVlYxUmxYNTNlNzNWcTdkcTFlZWVVVlBmSEVFMnJac21VNG5uTFU0VFFmQUZna05UVlZrb0ovMklENlZGZFhxMmZQbnJyMjJtdUR5NDRjT2FLTWpBd05IRGhReTVjdjE3MzMzbnZHZm5sNWVYcjExVmRWVmxZbXd6QjA2NjIzU3ZyaFUzZ3RXN1pVWm1hbXFxdXIxYUpGQzQwYk4wNlNsSldWSmEvWHE3dnV1a3Y3OSs5WGZIeDhuZnNjTVdLRTNuMzNYWFh1M0RtTXp6ajZjR1FLQUN6aTkvdmw5L3V0TGdNUnJuWHIxblhtbHdLQmdLWlBuNjdSbzBmcjJXZWZsZGZycmJlUGhnMGJwcXlzTEEwWU1FQ1BQUEtJc3JLeXRHTEZDaVVtSnVyRkYxOVVWbGFXNXM2ZHE0U0VCR1ZsWlNrckswdlYxZFhhdm4yNyt2YnRxNktpSXZYdTNidk9mZjdIZi95SHJybm1HczJmUHovc3p6dWFjR1FLQUlBbzh2Nzc3NnRGaXhhNjU1NTcxS0pGQ3ozMzNITnEzNzY5amg4L3JrQWdjTWIyMjdadGs4L25VMFpHaHFRZmprdzkrdWlqYXRXcWxTb3JLMVZSVWFIeDQ4ZHI2TkNoR2pCZ2dIcjI3S20yYmRzcUt5dEw5OTkvdjZRZlRqVjZ2VjU5OE1FSCt0M3ZmcWVKRXlmcXYvLzd2M1gvL2ZkenpUUVJwZ0FBaUNyRGh3L1h6VGZmckJZdGZqaTVkTVVWVitpZWUrN1IxcTFiNi8yNm1mZmZmNy9PejRaaHFMcTZXcTFidDliczJiUFZvVU1IUGZqZ2c1Sit1Q2JWZi83bmYrcjk5OTlYZFhXMUJnOGVyQU1IRHFpeXNsSnIxcXpSRTA4OG9jNmRPMnZ4NHNWNi9mWFhkZXpZTVM2UklNSVU0Q2lKaVlsV2x3REFoUFQwZExWdDIvYU01VXVXTEpGaEdNR0FkVGFHWVdqTW1ERUtCQUxxMUttVFhuenh4ZUM2MjIrL1hWVlZWVHJ2dlBQVXUzZHZ0V2pSUWwyN2R0WC8vTS8vcUYrL2ZzSHRycmppQ2s3MW5jSjJ4K2JjYnJjaGNZVm5BSkhQNC9GSTR2MEtNS1AyZFZSVVZHUlpwbUVBSFFBQXdBVENGQUFBZ0FtRUtjQkJmRDZmZkQ2ZjFXVUFnSzB3Z0E0NFNIcDZ1aVJtZEFBZ2xBaFRBR0FScjlkcmRRa0FRb0F3QlFBV2lZdUxzN29FQUNIQXpCUUFBSUFKaENrQUFBQVRDRk1BWUpIVTFGU2xwcVphWFFZQWs1aVpBZ0NMK1AxK3Ewc0FFQUljbVFJQUFEQ0JNQVVBQUdBQ3Ava0FCMGxNVExTNkJBQ3dIWTVNQVE2U2taR2hqSXdNcThzd1pjdVdMZko0UERwNjlLalZwUUNBSk1JVUFBQ0FLWVFwQUFBQUV3aFRnSVA0ZkQ3NWZMNW1lYXphMDNIcjE2L1h1SEhqTkdqUUlEMzAwRU1xS3l1cnMvN1UwM1cxeTZxcXFpUkpLMWFzMEkwMzNxaEJnd1pwL3Z6NWRlNy9peSsrVUZwYW1nWU9IS2piYjc5ZFc3WnNPYWNhL0g2L0JnNGNxUFhyMXdlM1AzYnNtSVlNR2FLTkd6ZUc0NThFZ0UwUnBnQUhTVTlQVjNwNmVyTStaazVPanBZc1dhTHM3R3dkT25SSTgrYk5hOVIrKy9mdjE3eDU4elI3OW16bDUrZHJ4SWdSZGRhLzg4NDdldm5sbCtYMWVuWGhoUmRxOXV6WjUxUkRwMDZkbEpTVXBBOC8vREM0WFg1K3ZqcDI3S2lCQXdjMjdja0NjQ1RDRklDd3V1KysrOVNwVXlkMTZkSkZVNlpNMGRxMWF4dTFYK3ZXcmVWeXVYVGd3QUcxYmR0V1YxNTVaWjMxRHovOHNMcDA2YUxZMkZoTm5EaFJPM2Z1VkNBUU9LY2F4bzBicHpWcjFnU1BqdVhtNXVyV1cyK1Z5K1V5OFl3YnordjF5dXYxTnN0akFRZ2Z3aFNBc09yU3BVdndkbng4dkk0ZVBmcWpvZWRVWGJ0MjFheFpzL1RxcTY5cS9QangyclJwVTUzMThmSHh3ZHZ0MnJXVFlSaXFycTQrcHhvOEhvKzZkKyt1Z29JQ2xaYVc2aC8vK0lkdXZ2bm1jMzJLVFJZWEY2ZTR1TGhtZXp3QTRVR1lBaEJXUjQ0Y0NkN2V1M2V2dW5UcG9oWXRXcWhObXphU2ZwaFRxbTliU1JveFlvUnljM00xWU1BQVBmNzQ0eUd2UWZyaDZOUUhIM3lnbFN0WEtqazVXUmRjY0VHVEh3ZUFNeEdtQUlUVjRzV0xWVmxacWIxNzkycnAwcVVhTTJhTUpPbVNTeTVSMjdadHRYTGxTa25TOGVQSHRYejU4dUIrcGFXbDJyeDVzMXd1bDNyMjdLbXFxaW9aaGhIU0dpUnAxS2hSMnJwMXE3S3pzM1hiYmJlWmVLWUFuSW9yb0FNSXE3NTkrMnJzMkxFNmZ2eTRSb3dZb1h2dXVVZVNkTjU1NTJuT25EbWFQMysrM24zM1hjWEh4eXNwS1VtZmZmYVpKS21tcGtZelo4NVVTVW1KTHJyb0lzMmVQYnRSczB3SER4N1UxS2xUOWQ1Nzd6VllneVRGeE1Rb0tTbEoyN1p0azl2dER2R3pQN3ZVMUZSSjB1clZxNXYxY1FHRUZtRUtRRmlOSERsUzQ4YU5xM2Zka0NGRE5HVElrRHJMN3JqakRrbFNqeDQ5bEpXVmRjWStWMTExbFFvTEMzOTBXZGV1WGZYWHYvNjEwVFZJMG80ZE95dzVLdVgzKzV2OU1RR0VIbUVLZ0dPVmw1ZnI0NDgvMXVIRGgzWFRUVGRaWFE2QUtFV1lBdUJZdzRjUFY3ZHUzYlJnd1FLMWJkdlc2bklBUkNuQ0ZPQWdpWW1KemZaWTlaMk9hMjROMWNDVnpnR0VBbUVLY0pDTWpBeXJTd0FBMitIU0NBQUFBQ1lRcGdBQUFFd2dUQUVPNHZQNTVQUDVyQzREQUd5Rm1TbkFRZExUMHlYSjhzRndBTEFUd2hRQVdNVHI5VnBkQW9BUUlFd0JnRVhpNHVLc0xnRkFDREF6QlFBQVlBSmhDZ0FBd0FUQ0ZBQllKRFUxVmFtcHFWYVhBY0FrWnFZQXdDSit2OS9xRWdDRUFFZW1BQUFBVENCTUFRQUFtTUJwUHNCQkVoTVRyUzRCQUd5SE1BVTRTRVpHaHRVbEFJRHRjSm9QQUFEQUJNSVVBQUNBQ1lRcHdFRjhQcDk4UHAvVlpRQ0FyVEF6QlRoSWVucTZKS213c05EaVNnREFQZ2hUQUdBUnI5ZHJkUWtBUW9Bd0JRQVdpWXVMczdvRUFDSEF6QlRnUUlaaFdGMENBTmdHWVFwd2tKaVlHRWxTUlVXRnhaVWdFQWdRYWdHYklFd0JEdEt6WjA5SjB0cTFheTJ1QkN0WHJsVC8vdjMxOU5OUFcxMEtBSk1JVTRDRHBLU2tTSkttVDUrdW5Kd2NIVGx5eE9LS25NVXdESldWbFNrbkowY3pac3lRSkYxMjJXVVdWd1hBTEFiUUFRZEpTMHRUWGw2ZXRtM2JwaGt6WnVqWXNXTWFQMzU4Y1Awenp6eWpWYXRXTlhnL3MyYk4wc2lSSTluUDVINkppWW1hTkdsU2cvY0xJTElScGdBSGFkT21qWll1WGFyTXpFemw1ZVVwSVNIQjZwSWNKeVltUnIxNjlWSnljckxTMHRMVXVuVnJxMHNDWUpMTDZnSkN6ZTEyR3hJWEpRVHNyS2lvU0M2WFMvMzY5Yk82RkFBVzgzZzhrcVNpb2lMTE1nMUhwZ0JFbmZ6OGZFa2lUQUdJQ0F5Z0E0Z3FnVUJBWHE5WFhxOVhnVURBNm5JQWdEQUZJTG9VRnhmTDcvZkw3L2Z6cGMwQUlnSmhDa0JVcVQzRmQvcHRBTEFLWVFwQTFEQU1Rd1VGQmNHZjgvUHp1WW80QU1zUnBnQkVqUjA3ZHFpa3BDVDRjMGxKaVhiczJHRmhSUUJBbUFJUVJlbzdyWGZxa1NvQXNBSmhDa0RVcUM5TU1UY0Z3R3FFS1FCUllkZXVYZHF6Wjg4WnkzZnYzcTNkdTNjM2YwRUFjQkpoQ2tCVU9OdnBQSTVPQWJBU1lRcEFWRGhiWUdKdUNvQ1ZDRk1BSXQ3Ky9mdlArcW05N2R1MzEvbVVId0EwSjhJVWdJalhtTk40bk9vRFlCWENGSUNJMTVpZ2xKZVgxd3lWQU1DWkNGTUFJbHBwYWFtS2k0c2IzSzY0dUZpbHBhWE5VQkVBMU5YSzZnSUE0R3k2ZCsrdXdzTENPc3M4SG84a25iRWNBS3pBa1NrQUFBQVRDRk1BQUFBbUVLWUFBQUJNSUV3QkFBQ1lRSmdDQUFBd2dUQUZBQUJnQW1FS0FBREFCTUlVQUFDQUNZUXBBQUFBRXdoVEFBQUFKaENtQUFBQVRDQk1BUUFBbUVDWUFnQUFNSUV3QlFBQVlBSmhDZ0FBd0FUQ0ZBQUFnQW1FS1FBQUFCTmFXVjBBQUp5citQaDRxMHNBZ0NEQ0ZPQXdWVlZWeXN6TVZINSt2cjc1NWh0OS8vMzN3WFYzM0hHSEhubmtrZURQeTVjdjE4c3Z2OXpnZmJKZjQvYnplRHlTcE42OWV5c2xKVVZwYVdscTA2Wk5nL2NESUxJUnBnQUhxYXFxMHAxMzNxa3Z2L3pTNmxJY3plZnp5ZWZ6S1M4dlQwdVhMaVZRQVZIT1pYVUJvZVoydXcxSktpd3N0TG9VSU9Jc1c3Wk1peFl0a2lSTm56NWRRNFlNVVd4c3JGd3UyNzBWUkNURE1GUlJVYUcxYTlkcSt2VHBrcVFISDN4UVU2Wk1zYlF1SUpyVkh2RXRLaXF5N0kyTUFYVEFRZkx6OHlYOUVLVEdqQm1qRGgwNkVLU2FrY3ZsVW9jT0hUUm16QmhObXpaTmtsUlFVR0J4VlFETUlrd0JEbEplWGk1SkdqSmtpTVdWb1BaM3NHL2ZQb3NyQVdBV00xT0FnK1RrNUtpOHZGeXhzYkZXbCtKNEhUcDBrS1E2SHdBQUVKMElVNENEK0h3K1NmLytRdzdyY0hvVnNBL0NGT0FnNmVucGt2aUFCZ0NFRW1FS0FDemk5WHF0TGdGQUNCQ21BTUFpY1hGeFZwY0FJQVQ0TkI4QUFJQUpoQ2tBQUFBVENGTUFZSkhVMUZTbHBxWmFYUVlBazVpWkFnQ0wrUDErcTBzQUVBSWNtUUlBQURDQk1BVUFBR0FDcC9rQUIwbE1UTFM2QkFDd0hjSVU0Q0FaR1JsV2x3QUF0c05wUGdBQUFCTUlVd0FBQUNZUXBnQUg4Zmw4OHZsOFZwY0JBTGJDekJUZ0lPbnA2Wktrd3NKQ2l5c0JBUHNnVEFHQVJieGVyOVVsQUFnQndoUUFXQ1F1THM3cUVnQ0VBRE5UQUFBQUpoQ21BQUFBVENCTUFZQkZVbE5UbFpxYWFuVVpBRXhpWmdvQUxPTDMrNjB1QVVBSWNHUUtBQURBQk1JVUFBQ0FDWVFwSUlvY1BIaFFnVUNneWZzbkppWXFNVEV4aEJYQmFxV2xwVmFYQURnZU0xTkFGSG5qalRmMHlTZWZLRGs1V2NuSnllcmZ2NzlhdG16WjZQMHpNakxDV0Yzb0hUeDRVUGZlZTYreXNyTFVvZ1gvNzFmcm0yKytVWDUrdmdvS0NsUmNYTXdWN1FHTEVhYUFLT1AzKy9YdXUrL3EzWGZmVld4c3JJWU9IYXFVbEJSZGM4MDFhdE9tamRYbFNaTDI3ZHVuaHg5K1dILys4NThiWFZOOSszVHQybFh2di85K09FdU5HcnQyN1ZKK2ZyN3k4L1AxMVZkZldWME9nRk1RcG9Bb1ZsRlJvWnljSE9YazVLaGR1M2E2L3ZycmxaS1Nvc0dEQitzblAvbUpaWFdWbDVkcjM3NTlZZC9Iemd6RDBQYnQyNE5Ib1BiczJXTjFTUUIrQkdIS1pxcXFxdlQ5OTk5YlhRYkM1Tml4WXorNnJyS3lVaDk5OUpFKyt1Z2puWGZlZWJybW1tdDA3YlhYS2lVbFJaMDZkWklrK1h3K1NWTHYzcjFEVXMrS0ZTdTBkT2xTZmYvOTk3cnR0dHYwbTkvOFJwSTBaY29VU2RLZ1FZTWsvZnVMbGYvMnQ3L3A1WmRmMXM2ZE85V2xTeGY5OXJlL0RXNVQzejVidG16UmxDbFR0RzdkT3JWdDIxWW5UcHpRNjYrL3JnOC8vRkQvK3RlL0ZCY1hwMXR1dVVWMzNYV1hXclJvRWR6KzFWZGYxU3V2dktKZHUzYXBWNjllbWpGanhobXpZclhiTGx5NFVDKzk5SkpLU2twMDlkVlhhK2JNbVFvRUFobzVjcVJlZlBGRlhYdnR0WkorK0xlLzhjWWI5Y0lMTHdSckRMVkFJS0FOR3pabzdkcTEyckJoUTZQbm9RNGZQaHlXZXRBOFdyZHVyZGpZV0t2TGdBbUVLWnNaUDM2OHZ2bm1HNnZMZ01XT0h6K3VkZXZXYWQyNmRabzdkMjd3aU5YMDZkTWxLU1F6TnZ2Mzc5ZThlZlAwaHovOFFYMzY5Tkh1M2J1RDY1WXRXNllwVTZabzQ4YU5kVTd6VlZaVzZwbG5udEZQZi9wVExWcTBTTTgvLzd4eWNuTE91cytwNXN5Wkk1L1Bwd1VMRmlnaElVRStuMDlQUHZta3FxdXJkZDk5OXdXM3k4ckswc0tGQzlXbVRSczk4OHd6bWpWcmxqSXpNK3U5ejV5Y0hDMVpza1RWMWRYNjlhOS9yWG56NW1uT25EbEtTa3JTaHg5K0dBeFQrZm41NnRpeG93WU9IR2o2Mys1MFJVVkZ3U05RMzM3NzdUbnZmK09OTjRhOEpqU3ZWMTk5VlFNR0RMQzZERFFSWWNwbWFvTlU3WkVJMkV0bFphV09IejkrenZ1NVhDNjVYSzZRMXRLNmRXdTVYQzRkT0hCQTExeHpqYTY4OHNvRzkwbEtTdEt4WThlMGMrZE90Vy9mWGlVbEphcXVybGFyVmcyL0ZaV1ZsV25seXBWNjQ0MDNkUG5sbDB1Uyt2YnRxNmxUcDJyUm9rVjF3dFFERHp5Z3pwMDdTNUltVEppZ2h4NTZTSUZBb040aDl2dnV1eS80ZXBreVpZcG16Wm9sU1JvM2Jwd2VldWdoSFQxNlZHM2J0bFZ1YnE1dXZmWFdrUDQ3ZXIxZUJRSUI3ZCsvWDVLYWZOKzgzcU5YN1lWYlAvMzBVOEpVRkNOTTJkVHExYXV0TGdGaDhOeHp6K205OTk1cmNMdWYvT1FudXU2NjY1U2NuS3pycjc5ZWJkdTJsU1JObXpZdFpMVjA3ZHBWczJiTjBpdXZ2S0tNakF3OTlkUlQ2dGV2MzFuM1diUm9rWEp5Y3RTM2IxK2RkOTU1a3RUb1N6MlVscGJLTUF3bEpDVFVXZDZyVnkvNS9mNDY5eE1YRnhlOEhSTVRJOE13VkYxZFhlOFJyeTVkdWdSdng4Zkg2K2pSb3dvRUF2SjRQT3JldmJzS0Nncms4WGowajMvOFE4OC8vM3lqYW0yczJqcmo0K1BWcjE4L1Bmcm9vL0w1Zk1yTHkxTkJRWUZLU2tvYWRUKzgzcU5YN1d2NjRvc3Z0cm9VbUVDWUFteWlYYnQyR2pKa2lGSlNValJvMEtCbUdVQWZNV0tFaGcwYnBvVUxGK3J4eHg4LzZ4LzEvZnYzYTlteVpmckxYLzZpaElRRWJkeTRVUjkvL0hHakh5cytQbDZTdEhmdlh2WHAwNmZPL1hidDJyWEpsMDQ0Y3VSSU1HenUzYnRYWGJwMENkN1h1SEhqOU1FSEg2aTB0RlRKeWNtNjRJSUxtdlFZamRXaVJRdjE2ZE5IZmZyMDBjTVBQNndkTzNZRVA4SEhBRG9RdWJod0N4REZPblRvb0p0dnZsa0xGeTVVWGw2ZVpzK2VyYVNrcEdZSlVxV2xwZHE4ZWJOY0xwZDY5dXlwcXFvcUdZWWhTY0ZoMnMyYk42dWlva0tTVkYxZEhkeXZvcUpDYjcvOWRwMzdxMitmVTNYdTNGa3BLU21hTTJlT3Z2cnFLOVhVMUdqcjFxMzY0eC8vcU1tVEp6ZjVlU3hldkZpVmxaWGF1M2V2bGk1ZHFqRmp4Z1RYalJvMVNsdTNibFYyZHJadXUrMjJKajlHVTdoY0xsMXh4Ulc2Ly83NzlkNTc3K2t2Zi9tTDdydnZ2dUFwVGdDUmd5TlRRSlRwMUttVGtwT1RsWktTSW8vSGMwNFg3UXlsbXBvYXpadzVVeVVsSmJyb29vczBlL2JzNE16UHhSZGZyRnR2dlZVUFAveXcycmR2cjlXclYrdVNTeTdSaEFrVDlOaGpqNmxMbHk2YU1HR0MxcTlmSDd5Lyt2WTUzY3laTTdWNDhXTDk2bGUvVWxsWm1YcjA2S0VwVTZabzNMaHhqYXI1NE1HRG1qcDFhcDFUcFgzNzl0WFlzV04xL1BoeGpSZ3hRdmZjYzA5d1hVeE1qSktTa3JSdDJ6YTUzZTZtL2xQOXFOVFVWRW1OTzAyWGtKQ2doSVFFM1gzMzNkcS9mMy93aUZWeGNYSEk2d0p3YmtJN2tSb0IzRzYzSVlYbTAwclJ5T1B4U0hMdTg3ZTdnd2NQS2o0K3ZzbW50T2lQZnp2OXNncy9ac0tFQ1JvN2Rxd21USmdROGhwQzhmc29MUzFWOSs3ZFExVVNtbG50ek5SVFR6M1Y2UDhwUUYyMXI2T2lvaUxMTWcxSHBvQW8wclZyVjZ0TGNJenk4bko5L1BISE9uejRzRzY2NlNhcnkvbFJCQ25BZW9RcEFLakg4T0hEMWExYk55MVlzT0NzUjY0QWdEQUZPTWpwVndGM3NxdXV1dXFzcDljMmJ0ellqTlVBaUdhRUtjQkJNakl5ckM0QkFHeUhTeU1BQUFDWVFKZ0NBQUF3Z1RBRk9JalA1NVBQNTdPNkRBQ3dGV2FtQUFkSlQwK1h4SFdtQUNDVUNGTUFZQkd2MTJ0MUNRQkNnREFGQUJhSmk0dXp1Z1FBSWNETUZBQUFnQW1FS1FBQUFCTUlVd0Jna2RUVVZLV21wbHBkQmdDVG1Ka0NBSXY0L1g2clN3QVFBaHlaQWdBQU1JRXdCUUFBWUFLbitRQUhTVXhNdExvRUFMQWR3aFRnSUJrWkdWYVhBQUMydzJrK0FBQUFFd2hUQUFBQUpoQ21BQWZ4K1h6eStYeFdsd0VBdHNMTUZPQWc2ZW5wa3FUQ3drS0xLd0VBK3lCTUFZQkZ2RjZ2MVNVQUNBSENGQUJZSkM0dXp1b1NBSVFBTTFPQUF4bUdZWFVKQUdBYmhDbkFRV0ppWWlSSkZSVVZGbGVDUUNCQXFBVnNnakFGT0VqUG5qMGxTV3ZYcnJXNEVxeGN1Vkw5Ky9mWDAwOC9iWFVwQUV3aVRBRU9rcEtTSWttYVBuMjZjbkp5ZE9USUVZc3JjaGJETUZSV1ZxYWNuQnpObURGRGtuVFpaWmRaWEJVQXN4aEFCeHdrTFMxTmVYbDUyclp0bTJiTW1LRmp4NDVwL1BqeHdmWFBQUE9NVnExYTFlRDl6Sm8xU3lOSGptUS9rL3NsSmlacTBxUkpEZDR2Z01oR21BSWNwRTJiTmxxNmRLa3lNek9WbDVlbmhJUUVxMHRxRXIvZmIzVUpUUllURTZOZXZYb3BPVGxaYVdscGF0MjZ0ZFVsQVRESlpYVUJvZVoydXczSnVSY2w5SGc4a3B6Ny9PRU04K2JOa3lROTl0aGpGbGNDbVBQY2M4L3B2ZmZlMDFOUFBhVng0OFpaWFU1VXF2MjdWMVJVWkZtbVlXWUtRRlFKQkFJcUtDalFKNTk4b2tBZ1lIVTVBRUNZQWhCZGlvdUw5ZTIzMytyZ3dZTjh6eUNBaUVDWUFoQlY4dlB6NjcwTkFGWWhUQUdJR29aaHFLQ2dJUGh6Zm40K0Y3NEVZRG5DRklDb3NXUEhEcFdVbEFSL0xpa3AwWTRkT3l5c0NBQUlVd0NpU0gybjlVNDlVZ1VBVmlCTUFZZ2E5WVVwNXFZQVdJMHdCU0FxN05xMVMzdjI3RGxqK2U3ZHU3Vjc5KzdtTHdnQVRpSk1BWWdLWnp1ZHg5RXBBRllpVEFHSUNtY0xUTXhOQWJBU1lRcEF4TnUvZi85WlA3VzNmZnYyT3AveUE0RG1SSmdDRVBFYWN4cVBVMzBBckVLWUFoRHhHaE9VOHZMeW1xRVNBRGdUWVFwQVJDc3RMVlZ4Y1hHRDJ4VVhGNnUwdExRWktnS0F1bHBaWFFBQW5FMzM3dDFWV0ZoWVo1bkg0NUdrTTVZRGdCVTRNZ1VBQUdBQ1lRb0FBTUFFd2hRQUFJQUpoQ2tBQUFBVENGTUFBQUFtRUtZQUFBQk1JRXdCQUFDWVFKZ0NBQUF3Z1RBRkFBQmdBbUVLQUFEQUJNSVVBQUNBQ1lRcEFBQUFFd2hUQUFBQUpoQ21BQUFBVENCTUFRQUFtRUNZQWdBQU1JRXdCUUFBWUFKaENnQUF3QVRDRkFBQWdBbUVLUUFBQUJNSVV3QUFBQ2Ewc3JvQUFEaFg4Zkh4VnBjQUFFR0VxVk5VVlZVcE16TlQrZm41K3VhYmIvVDk5OThIMTkxeHh4MTY1SkZIZ2o4dlg3NWNMNy84Y29QMzJkejc5ZTNiVndNSERvejRPay9meitQeFNKSjY5KzZ0bEpRVXBhV2xxVTJiTmczZUQ4NmRIZm84V3ZlanowUExEcjJjbEpTa1gvN3lsK3JkdTNkRTEwa3ZueDFoNnFTcXFpcmRlZWVkK3ZMTEw2MHV4WlMrZmZ2cTNudnZ0YnFNSnZQNWZQTDVmTXJMeTlQU3BVc2QvZUlNQjd2MGViU2p6ODJ6U3k5ZmRORkZ2R2NqOHJqZGJzUHRkaHZuNnMwMzN6UnE5ODNKeVRIS3lzcU1RQ0J3enZlRHBna0VBa1paV1ptUms1TVQvRDI4K2VhYlZwZGxPL1M1dGVqejBLR1hyUlZKdlZ6NytGWm1Ed2JRVDhyUHo1Y2tUWjgrWFdQR2pGR0hEaDNrY3Jrc3JzbzVYQzZYT25Ub29ERmp4bWphdEdtU3BJS0NBb3Vyc2gvNjNGcjBlZWpReTlhaWwrc2lUSjFVWGw0dVNSb3laSWpGbGFEMmQ3QnYzejZMSzdFZitqeHkwT2ZtME11UmcxNW1aaW9vSnlkSDVlWGxpbzJOdGJvVXgrdlFvWU1rMVJrbVJXalE1NUdEUGplSFhvNGM5REpoS3NqbjgwbjZkMVBBT2h5cUR4LzZQSExRNStiUXk1R0RYaVpNQmFXbnAwdVNDZ3NMTGE0RUNCLzZISFpCTHlPU0VLWVFrYnhlcjlVbEFHRkhuOE11bk43TGhDbEVwTGk0T0t0TEFNS09Qb2RkT0wyWCtUUWZBQUNBQ1lRcEFBQUFFd2hUaUVpcHFhbEtUVTIxdWd3Z3JPaHoySVhUZTVtWktVUWt2M3NRYUhRQUFDQUFTVVJCVk45dmRRbEEyTkhuc0F1bjl6SkhwZ0FBQUV3Z1RBRUFBSmpBYWI2VEVoTVRyUzRCQ0R2NkhIWkJMeU9TRUtaT3lzaklzTG9FSU96b2M5Z0Z2WXhJd21rK0FBQUFFd2hUQUFBQUpoQ21Udkw1Zk1GdklRZnNpajZIWGRETGlDVE1USjNFTjVERENlaHoyQVc5akVoQ21FSkVjdm8za01NWjZIUFloZE43bVRDRmlPVDBieUNITTlEbnNBdW45ekl6VXdBQUFDWVFwZ0FBQUV3Z1RDRWlPZjBieU9FTTlEbnN3dW05ek13VUlwTFR2NEVjemtDZnd5NmMzc3NjbVFJQUFEQ0JNQVVBQUdBQ3AvbE80aHZJNFFUME9leUNYa1lrNGNqVVNSa1pHUkgxTGVSYnRteVJ4K05SVlZWVjhQYlJvMGV0TGd0UkxsUjlmbXAvSGp4NFVHUEhqbFVnRUFoQmhZMWp4V01pc2tUYWUzYTRuUHBhUStRaVRObkV2bjM3ZE1zdHQvQ0NRN1ByMnJXcjNuLy9mYlZvRVo2M2svcDZPOXlQQ1FEbmduY2lteWd2TDllK2ZmdXNMZ01JT1hvYlFLUWpUSjFrOVRlUVYxUlU2TEhISHRQZ3dZTTFldlJvZmZiWloyZHM4OFVYWHlndExVMERCdzdVN2JmZnJpMWJ0Z1RYVFpreVJaSTBhTkFnZVR5ZU0vYXRQVlM4ZnYxNmpSczNUb01HRGRKRER6Mmtzckl5K2YxK0RSdzRVT3ZYcnc5dWYrellNUTBaTWtRYk4yNE0vWk9GWlpyYTUyZnJ6MU5QUTlmZXpzbkpVWEp5c3ViUG55OUpxcXFxMHU5Ly8zc2xKU1hwdXV1dTAyOS8rMXNkT1hJa2VCK0JRRURMbGkzVFRUZmRwQUVEQm1qa3lKSGF0bTJicFBwNysvUlQzeWRPbk5DcnI3NnEwYU5IQi9kLy9mWFhnNmNCYTdmLzdMUFBncStoOGVQSEJ4L2pWTHhXb2tPNDM3TlhyRmloRzIrOFVZTUdEUXIyOGRsNm8xWkR2ZDdRK3NiOExXaW9GdnEwK1JHbVRrcFBUdzkrQzdrVnBrMmJwdkx5Y3VYazVHalpzbVgxTnZ3Nzc3eWpsMTkrV1Y2dlZ4ZGVlS0ZtejU0ZFhMZHMyVEpKMHNhTkc4LzZMZW81T1RsYXNtU0pzck96ZGVqUUljMmJOMCtkT25WU1VsS1NQdnp3dytCMitmbjU2dGl4b3dZT0hCaTZKd25MTmJYUEc5T2ZwL3JzczgrVW01dXJxVk9uU3BKbXo1NnRMNy84VWl0V3JOREtsU3YxM1hmZjZjVVhYd3h1LzlKTEx5a3JLMHV6WnMzUyt2WHJ0WGp4WW5YczJGRlM0M3A3enB3NVdyTm1qUllzV0tEMTY5ZHI3dHk1K3V0Zi82clhYbnV0em5aWldWbGF1SENodkY2dnVuWHJwbG16WnYzb2MrQzFFdG5DK1o2OWYvOSt6WnMzVDdObnoxWitmcjVHakJoUlozMTl2Vkdyb1Y1dmFQMjV2dGJvVTRTRjIrMDIzRzYzY2E2YXVsOG9IRDU4MkhDNzNVWnhjWEZ3MllZTkd3eTMyMjBjUDM3YytPS0xMd3kzMjIzczJiTW51SDdqeG8yR3grTXhhbXBxRE1Nd2d0c2NQMzY4M3Nlb1hiOTc5Kzdnc284Ly90aTQ3cnJyRE1Nd2pMLy8vZS9HNE1HRGpjcktTc013RE9QZWUrODEzbnp6elJBLzA4WTdkT2lRY2VqUUljc2UzNjZhMHVlTjdjL0t5c3JnN1MrLy9ESzRyZC92Tnp3ZWo3RjkrL2Jnc2s4Ly9kUzQvdnJyRGNNd2pJcUtDdVBxcTY4MlB2Lzg4M29mdjc3ZVB2VXh2L3Z1TzhQajhSaWJOMit1czE5MmRyWXhiTml3T3R2djI3Y3Z1SDc5K3ZWMVhrT24zM2R6dkZibzg2WUw1M3YyZ1FNSERJL0hZMlJuWjlkWjNsQnZOTlRyRGExdjZMVjJMclUwOTN1NmxiMWMyd3RXWmc4dWpSQUJEaDQ4S0VucTFhdFhjRm43OXUzUDJDNCtQajU0dTEyN2RqSU1ROVhWMVdyVHBrMmpINnRMbHk1MTd1L28wYU1LQkFMeWVEenEzcjI3Q2dvSzVQRjQ5STkvL0VQUFAvOThVNTVPU0RqOUc4Z2pTV1A3ODFROWV2UUkzajV3NElBTXc5REVpUlBQMk83RWlSTXFLU2xSVFUyTnJyamlpaWJWVjFwYUtzTXdsSkNRVUdkNXIxNjk1UGY3NjN6aTc5Uytpb21KT2V0cnFEbGVLL1I1Wk9yYXRhdG16WnFsVjE1NVJSa1pHWHJxcWFmVXIxKy80UG9mNjQyR2VyMmg5VTE1clVYS2U3clRlNWt3RlFGcVh5emZmdnR0OEhidGl5clVqaHc1b3JadDIwcVM5dTdkcXk1ZHVnUS9FVFZ1M0RoOThNRUhLaTB0VlhKeXNpNjQ0SUt3MUlEbzBwVCtkTGxjd2R1ZE9uV1NKSDN3d1FmcTFxM2JHZHZXOXRtK2ZmdDA1WlZYbm5OOXRmK1RzWGZ2WHZYcDB5ZTRmUC8rL2VyYXRXdVRQL0hIYThYWlJvd1lvV0hEaG1uaHdvVjYvUEhIdFhyMTZ1QzZIK3VOaG5xOW9mVk5lYTNScDVHQm1ha0kwTE5uVHlVa0pHalJva1dxcUtoUVNVbUozbnJyclhPNmo5allXRW5TNXMyYlZWRlI4YVBiTFY2OFdKV1ZsZHE3ZDYrV0xsMnFNV1BHQk5lTkdqVktXN2R1VlhaMnRtNjc3YmFtUFJuWWp0bis3TnExcTl4dXQrYlBuNitEQncrcXBxWkdPM2JzME4vKzlyZmcraUZEaG1qT25EbmFzV09IYW1wcXRIMzdkcFdVbEVocXVMYzdkKzZzbEpRVXpaa3pSMTk5OVpWcWFtcTBkZXRXL2ZHUGY5VGt5Wk9iL0x4NXJUaFhhV21wTm0vZUxKZkxwWjQ5ZTZxcXFrcUc4ZSt6U0QvV0c0M3A5Yk90YjhwcmpUNk5ESVNwQ0RGMzdsd2RPblJJcWFtcGV1S0pKM1RycmJlZTAvNFhYM3l4YnIzMVZqMzg4TVBCRjgzQmd3ZDF5eTIzMURuTjBiZHZYNDBkTzFicDZla2FOR2lRN3Jubm51QzZtSmdZSlNVbDZmenp6NWZiN1E3TkUyc2lwMzhEZWFReDI1OHZ2UENDV3JSb29YSGp4dW5hYTYvVjlPblQ2L3h4bWpObmpxNjY2aXJkZi8vOXV1NjY2elI5K25RZFAzNWNVdjI5ZmJxWk0yZks0L0hvVjcvNmxRWU5HcVJubjMxV1U2Wk0wWVFKRXhwVm4xV3ZGZm84TXRYVTFHam16Sm02OXRwcnRXTEZDczJlUGJ2TzBkYXo5VVpEdmQ3UStyTzkxaUw1UFoxZXRwbG9IRUJ2RHFjTzdKN05MMzd4QytQdHQ5OXVwcXArbk4xL0gxYmgzN1ZoemZsYTRmZlJkRmI4MnpXMk55S3BsdVo2VDdleWx4bEFSOFFvTHkvWHh4OS9yTU9IRCt1bW0yNnl1aHdnWXZGYVFUU2dUNXNYWVFxU3BPSERoNnRidDI1YXNHQkJjSmdSd0psNHJTQWEwS2ZOaXpCMWt0Mi9nZnlxcTY0NjY4VTh1U3F1TTlpOXowT0IxMHAwc0tLWEcrcU41a1NmUmhiQzFFbE8rUFp4Z0Q2SFhkRExpQ1I4bWc4QUFNQUV3aFFBQUlBSmhLbVR3djBONUVBa29NOWhGL1F5SWdrelV5ZlZmdnQ0cEF3WEF1RkFuOE11NkdWRUVzSVVJcExYNjdXNkJDRHM2SFBZaGRON21UQ0ZpT1QwYnlDSE05RG5zQXVuOXpJelV3QUFBQ1lRcGdBQUFFd2dUQ0VpOFEza2NBTDZISGJoOUY1bVpnb1J5ZS8zVzEwQ0VIYjBPZXpDNmIzTWtTa0FBQUFUQ0ZNQUFBQW1jSnJ2SkN1K2dSeG9idlE1N0lKZVJpUWhUSjNFTjVERENlaHoyQVc5akVqQ2FUNEFBQUFUQ0ZNQUFBQW1FS1pPNGh2STRRVDBPZXlDWGtZa1lXYnFKTDZCSEU1QW44TXU2R1ZFRXNJVUlwTFR2NEVjemtDZnd5NmMzc3VFS1VRa3AzOERPWnlCUG9kZE9MMlhtWms2aldFWVZwY0FoQjE5RHJ1Z2x4RUpDRk1ueGNURVNKSXFLaW9zcmdTQlFJQTN5RENoenlNSGZXNE92Unc1NkdYQ1ZGRFBuajBsU1d2WHJyVzRFcXhjdVZMOSsvZlgwMDgvYlhVcHRrT2ZSdzc2M0J4Nk9YTFF5NFNwb0pTVUZFblM5T25UbFpPVG95TkhqbGhja2JNWWhxR3lzakxsNU9Sb3hvd1prcVRMTHJ2TTRxcnNoejYzRm4wZU92U3l0ZWpsdWhoQVB5a3RMVTE1ZVhuYXRtMmJac3lZb1dQSGptbjgrUEhCOWM4ODg0eFdyVnJWNFAzTW1qVkxJMGVPWkQrVCt5VW1KbXJTcEVrTjNpL09EWDBlV2Z2UjUwMUhMMGZXZms3dlpjTFVTVzNhdE5IU3BVdVZtWm1wdkx3OEpTUWtXRjJTNDhURXhLaFhyMTVLVGs1V1dscWFXcmR1YlhWSnRrT2ZXNDgrRHcxNjJYcjA4cis1ckM0ZzFOeHV0eUU1OTBKdVJVVkZjcmxjNnRldm45V2xBR0ZEbjhNdTZHWHpQQjZQSkttb3FNaXlUTU9SS1p2Sno4K1hKRjZZc0RYNkhIWkJMOXNEQStnMkVnZ0U1UFY2NWZWNkZRZ0VyQzRIQ0F2NkhIWkJMOXNIWWNwR2lvdUw1ZmY3NWZmNytRSlEyQlo5RHJ1Z2wrMkRNR1VqdFllTFQ3OE4yQWw5RHJ1Z2wrMkRNR1VUaG1Hb29LQWcrSE4rZnI3anIwZ0wrNkhQWVJmMHNyMFFwbXhpeDQ0ZEtpa3BDZjVjVWxLaUhUdDJXRmdSRUhyME9leUNYcllYd3BSTjFIZUkrTlQvNndIc2dENkhYZERMOWtLWXNvbjZYcGljZzRmZDBPZXdDM3JaWGdoVE5yQnIxeTd0MmJQbmpPVzdkKy9XN3QyN203OGdJQXpvYzlnRnZXdy9oQ2tiT051aFlmNVBCM1pCbjhNdTZHWDdJVXpad05sZWZKeURoMTNRNTdBTGV0bCtDRk5SYnYvKy9XZjlCTWoyN2R2cmZHSUVpRWIwT2V5Q1hyWW5PNGFwUTVKVVdWbHBkUjNOb2pHSGhEbHNqR2hIbjhNdTZPWFFPbkxrU08zTlExYldZY2N3NVpQa21PdDFOT1pGbDVlWDF3eVZBT0ZEbjhNdTZPWFFPdVZ2ZmJHVmRkZ3VUTGxjcnVXU05IZnVYQlVWRloyYVdtMm50TFJVeGNVTjkwOXhjYkZLUzB1Ym9TSWc5T2h6MkFXOUhEcEhqaHhSVVZHUlhuamhCVW1TWVJqTHJhekhaZVdEaDBrTHQ5dWRMV20wMVlVQUFJQ3d5eTBxS3JwWmttWGZ4OVBTcWdjT0k2TzB0UFRQM2JwMSs4YmxjbldRMUY1U1c2dUxBZ0FBSVhOSTB1ZUdZY3pldEduVGs3SXdTTUdHM0c2MzRYYTdhU3JZR24wT3U2Q1g3Y0YyTTFNQUFBRE5pVEFGQUFCZ0FtRUtBQURBQk1JVUFBQ0FDWVFwQUFBQUV3aFRBQUFBSmhDbUFBQUFUQ0JNQVFBQW1FQ1lBZ0FBTUlFd0JRQUFZQUpoQ2dBQXdBVENGQUFBZ0FtRUtRQUFBQk1JVXdBQUFDWVFwZ0FBQUV3Z1RBRUFBSmhBbUFJQUFEQ0JNQVVBQUdBQ1lRb0FBTUFFd2hRQUFJQUpoQ2tBQUFBVENGTUFBQUFtRUtZQUFBQk1JRXdCQUFDWVFKZ0NBQUF3Z1RBRkFBQmdBbUVLQUFEQUJNSVVBQUNBQ1lRcEFBQUFFd2hUQUFBQUpoQ21BQUFBVENCTUFRQUFtRUNZQWdBQU1JRXdCUUFBWUFKaENnQUF3QVRDRkFBQWdBbUVLUUFBQUJNSVV3QUFBQ1lRcGdBQUFFd2dUQUVBQUpoQW1BSUFBRENCTUFVQUFHQUNZUW9BQU1BRXdoUUFBSUFKaENrQUFBQVRDRk1BQUFBbUVLWUFBQUJNSUV3QkFBQ1lRSmdDQUFBd2dUQUZBQUJnQW1FS0FBREFCTUlVQUFDQUNZUXBBQUFBRXdoVEFBQUFKaENtQUFBQVRDQk1BUUFBbUVDWUFnQUFNSUV3QlFBQVlBSmhDZ0FBd0FUQ0ZBQUFnQW1FS1FBQUFCTUlVd0FBQUNZUXBnQUFBRXdnVEFFQUFKaEFtQUlBQURDQk1BVUFBR0FDWVFvQUFNQUV3aFFBQUlBSmhDa0FBQUFUQ0ZNQUFBQW1FS1lBQUFCTUlFd0JBQUNZUUpnQ0FBQXdnVEFGQUFCZ0FtRUtBQURBQk1JVUFBQ0FDWVFwQUFBQUV3aFRBQUFBSmhDbUFBQUFUQ0JNQVFBQW1FQ1lBZ0FBTUlFd0JRQUFZQUpoQ2dBQXdBVENGQUFBZ0FtRUtRQUFBQk1JVXdBQUFDYTB0THFBVVBGNFBBOTM3OTc5bzI3ZHVzVWZPSERBZTNMWmI3cDM3NzYrVzdkdU1VNVpKdWxHU1NvdExaMWhkUzBzWTFtNGx0Vys3a3RMUzJkWVhRdkxXTVo3ZHZpWDlldlhiMFQzN3QxdmE5KysvZC85Zm4rTkVIcUdZWXhadG16WlRyZmJiVXliTnMybzlkWmJieGx1dDl0WXNHQ0JvNWE1M2U2SXFZVmxMQXRYajlmMnVkVzFzSXhsdkdlSGZabi8xNy8rOWI5Ty9sdXRrK1N5T25lY0x1SUtPaGR1dDN1ZzErdTlNQzR1N3IzS3lrcFZWMWVyUTRjT1ZwZGxLWS9ISTBrcUxDeTB1QklnZk9oejJBVzkzRGovOTMvL3B4ZGZmRkVQUC96dzNjT0dEWHZENm5wT0YrMHpVNHQrL3ZPZnY3dHo1MDYxYTlmTzhVRUtBQUE3dXVHR0c1U1RrNk9VbEpTN3JLNmxQdEVlcGpvWmh1SHEzTG16MVhVQUFJRHcrNW5WQmRRbnFzT1VZUmkvV0x4NHNXSmpZNjB1QlFBQWhGbHFhdW9GL2ZyMU8yQjFIYWVMNmpEbGNyaytmK0NCQitSeVJmWG9Gd0FBYUFTLzN5K1h5OVhWNmpwT0Y5VmhTbEpoWW1LaTFUVUFBSUJtNFBWNjFiSmx5KzVXMTNHNlZsWVhZRVpSVVZIL3dzSkN3K282QUFCQStNWEZ4ZW56enovbk5COEFBSUNkUkhXWTZ0ZXZYMytmejJkMUdRQUFvQm1rcHFhS0FmUVFjN2xjbjZlbnAxdGRCZ0FBYUFZTW9JY0hBK2dBQURnRUEraGh3QUE2QUFET3dRQTZBQUNBRFVWMW1HSUFIUUFBNTJBQVBRd1lRQWNBd0RrWVFBOFBCdEFCQUhBSUJ0RERnQUYwQUFDY2d3RjBBQUFBRzNKWlhZQVovZnIxNjUrUmtmRjU3OTY5VGQvWDVNbVRWVnhjSElLcUVDb2VqMGRMbGl5eHVneGJvYzhqRDMzZU5QUnk1R21PWGs1TlRkWGh3NGNQYnRxMHFWdFlIK2djUmZXUnFWQU9vUE9pakR5RmhZVldsMkE3OUhua29jK2JobDZPUE0zUnk1RTZnQjdWTTFQNllRRGRFOUk3NUkwdEluZzhJZjIxNGpUMGVXU2d6ODJqbHlORGMvV3kxK3ZWaUJFakdFQVBKUWJRQVFCd0RnYlFBUUFBYkNpcXd4UlhRQWNBd0RtNEFub1ljQVYwQUFDY0kxSUgwS002VElrcm9BTUE0QmhjQVQwTUdFQUhBTUE1R0VBSEFBQ3dvYWdPVXd5Z0F3RGdIQXlnaHdFRDZBQUFPQWNENk9IQkFEb0FBQTdCQUhvWU1JQU9BSUJ6TUlBT0FBQmdRMUVkcGhoQUJ3REFPUmhBRHdNRzBBRUFjQTRHME1PREFYUUFBQnlDQWZRd1lBQWRBQURuWUFBZEFBREFocUk2VERHQURnQ0FjekNBSGdZTW9BTUE0QndNb0ljSEErZ0FBRGhFcEE2Z1IzV1lLaW9xNnArUmtXRjFHUURPWXQyNmRmSjRQTXJNekd6Uy9sdTJiSkhINDFGVlZWV0QyeDQ4ZUZCang0NVZJQkJvMG1NQmlHd01vQU53cE56Y1hQWG8wVU81dWJsaGY2eXVYYnZxL2ZmZlY0c1d2TFVCYUQ1Ui9ZN0RBRG9RMlNvcUtyUjI3Vm85K2VTVCt2cnJyN1Y5KzNhclN3SVF4UmhBRHdNRzBJSEl0bXJWS2wxNjZhVWFOR2lRcnI3NjZqcEhwMnBQMytYazVDZzVPVm56NTgrWDlFTUFlK3l4eHpSNDhHQ05IajFhbjMzMjJSbjdIRDE2OUl4bFZWVlZkZGJYM3Y3c3M4K1VscGFtZ1FNSGF2ejQ4ZHEyYlZ0dzN4TW5UdWpWVjEvVjZOR2pOV0RBQUkwY09WS3Z2LzQ2cHdtQkNNVUFlbmd3Z0E1RXNOemNYSTBhTlVxU05HclVLSDMwMFVlcXJxNnVzODFubjMybTNOeGNUWjA2VlpJMGJkbzBsWmVYS3ljblI4dVdMZFBHalJ0TjFaQ1ZsYVdGQ3hmSzYvV3FXN2R1bWpWclZuRGRuRGx6dEdiTkdpMVlzRURyMTYvWDNMbHo5ZGUvL2xXdnZmYWFxY2NFRUI0TW9JY0JBK2hBNU5xNWM2ZTJiOSt1NGNPSFM1S1NrNU4xN05neGZmcnBwM1cybXp4NXN0cTFhNmYyN2R2TDcvZHI3ZHExK3ZXdmY2M09uVHVyYytmT3V2dnV1MDNWOGNBREQ2aHo1ODZLalkzVmhBa1R0R1BIRGdVQ0FaV1ZsV25seXBWNit1bW5kZm5sbDZ0VnExYnEyN2V2cGs2ZHFxeXNMRk9QQ1NBOEluVUFQYXEvVGdaQTVNckp5WkZoR0xydHR0dUN5NDRmUDY3YzNGd05IVG8wdUt4SGp4N0Iyd2NQSHBRazllclZLN2lzZmZ2MnB1cUlpNHNMM282SmlaRmhHS3F1cmxacGFha013MUJDUWtLZDdYdjE2aVcvMzY5QUlNQWdPNEJHaWVvd1ZUdUEzcnQzYjZ0TEFYQ0ttcG9hclZxMVNvOCsrcWh1dU9HRzRQSXZ2dmhDMDZaTjAzZmZmUmRjNW5LNWdyZHJnOU8zMzM0YnZGMGJzQ1NwVFpzMmtxUmp4NDZwYmR1MmtxUWpSNDQwcWNiNCtIaEowdDY5ZTlXblQ1L2c4djM3OTZ0cjE2NEVLU0FDMVE2Z2I5cTBxWnZWdFp3cXF0OHRvbjBBdlhaQTF1UHhxSC8vL2twS1N0TDk5OSt2Z29LQ2VyYzdkZWoyMU9XMTE5K3B2YS82L3FzVkNBUzBlZk5tdmZqaWkyZk1yalJtUGRBWUd6WnNVSGw1dVVhUEhxMExMN3d3K0Y5cWFxcGlZbUswYXRXcWV2ZnIyYk9uRWhJU3RHalJJbFZVVktpa3BFUnZ2ZlZXY1AwbGwxeWl0bTNiYXVYS2xaSitPTksxZlBueUp0WFl1WE5ucGFTa2FNNmNPZnJxcTY5VVUxT2pyVnUzNm85Ly9LTW1UNTdjcFB1RWM1dzRjVUxMbHkvWHhJa1ROWGp3WUEwY09GQzMzSEtMdnZ6eXkrQjc4ME1QUFhUR2ZyWHJkdTNhcGF1dnZscWZmUEpKbmZWcjFxelJkZGRkcCsrKys2N2U5L0trcEtUZ3RvRkFRQys5OUpLU2twSTBkT2hRTFZ5NFVJWmhoUDI1V3lsU0I5Q2orc2lVZmhoQTl6UzhXV1JidDI2ZHpqLy9mSldWbGVuenp6L1hva1dMdEhidFdqMzc3TFBuOUgvSGhZV0ZrbjU0c1U2Wk1rVWJOMjRNL3A5OHJlSERoOHZsY3VuUW9VTjY4TUVIejdpUGh0WURqWkdibTZzQkF3WW9KaWFtenZLV0xWdHEyTEJoeXMzTjFWVlhYVlh2dm5Qbnp0WDA2ZE9WbXBxcXl5NjdUT1BHalZOeGNiRWs2Ynp6enRPY09YTTBmLzU4dmZ2dXU0cVBqMWRTVWxLZFQveWRpNWt6WjJyeDRzWDYxYTkrcGJLeU12WG8wVU5UcGt6UnVISGptblIvY0laang0N3AvdnZ2bDJFWStzMXZmcU9ycnJwSzFkWFYyckpsaTg0Ly8zeWRPSEZDa3JScDB5YXRYTGxTbzBlUFB1TStldlRvb1pFalIycnAwcVhCZ0dRWWhwWXNXYUlKRXlib2dnc3VDTDZuMTVvN2QyNmRuOTk2NnkxOSt1bW5ldnZ0dDNYMDZGSDk4cGUvVks5ZXZUUjI3Tmd3UFhQcmViMWVqUmd4SXVJRzBLT2VFU0p1dDl0d3U5Mmh1cnRHK2VLTEx3eTMyMjFVVmxiV1dWNWVYbTZNSGozYWVQdnR0OCs2WGUzeTQ4ZVBOMnE1WVJqR3RtM2JUSzF2TGxiOFBweUFmOWZJd3UrajZhejh0NXMzYjU2UmxwYjJvKytSdGUraGI3enhoakYwNkZEajhPSERaNnc3ZnZ5NHNYZnZYcU4vLy83R3hvMGJEY013akU4KytjUVlNbVNJVVY1ZWZzWjlIajkrM0JnNmRLaXhkZXZXNExLUkkwY2F1Ym01d1o4WEwxNXMzSDMzM2FGNm11ZWtPWDhmVnVlTytrVDFhVDY3aW8yTjFhUkprL1RlZSsrRi9MNS85ck9mbVZvUEFFNVdYVjJ0N094czNYUFBQV2NjK1QvZEwzN3hDMTE2NmFWbkhGR3ExYXRYTHcwZlBseExseTROSHBXYU5HbVNZbU5qejloMnpabzFpbytQMTVWWFhpbEpPbno0c0E0Y09GRG5DRy92M3IzMTFWZGZtWGgyYUtxb0RsTjJ2Z0w2WlpkZHBqMTc5bkR4UUFDSUlQdjI3ZFBSbzBkLzlEVDFxVnd1bDZaTm02WjE2OVlwUHorLzNtM3V2dnR1YmRxMFNYLzR3eDlVV2xxcVNaTW0xYnRkZG5hMnhvd1pFL3o1MEtGRGtxUk9uVG9GbDNYczJGSGZmLys5cmY5dVJPb1YwS042WnFwMkFQMzA4OHAyVUYxZHJaWXRXOWFabWJyKyt1c3RyQWdBVURzUDFhcFY0LzU4WG56eHhici8vdnMxZCs1Y1hYMzExZld1di9IR0cvWEdHMi9vd1FjZlZMdDI3YzdZNXVEQmd5b3NMTlRNbVRPRHkycHFhaVNwenQrSUZpMWExUGwwckIxRjZnQjZWQitaa28ydmdMNWx5NVl6VHJtdFc3ZE9oWVdGd2YrV0xWdG1UWEVBNEZEZHUzZVh5K1hTMTE5LzNlaDlKazJhcElzdXVpajRsVW1udS9YV1d5Vkp0OXh5UzczclY2NWNxUUVEQnRTNVpscnRxY0R5OHZMZ3NyS3lNblhzMk5IV2wvWGdDdWhoWU5jcm9QL3JYLy9Tbi8vOFowMmNPTkhxVWdBQXA0aU5qZFdBQVFQMHB6LzlxZEg3dEdqUlF0T25UOWZxMWF2ci9YcWsydG1yMXExYjE3dC9ibTV1blZOOGtuVGhoUmNxSmlaR3A0NjYrSHkrT3RkTXM2Tkl2UUo2VkljcE96RU1RMzYvWHg5KytLR21USm1pVWFORzZlYy8vN25WWlFITmF0MjZkZko0UE1yTXpLeXp2TEhYWkt0MXRtc0FBV1k5OGNRVEtpNHUxdU9QUDY2dnYvNWFOVFUxcXFpbzBDZWZmS0tkTzNmV3U4OGxsMXlpZSsrOTk1elBLQlFWRmFtOHZMek94VytsSHdMYW1ERmp0SFRwVWgwNmRFaTdkdTFTVmxhV2Z2R0xYelQxYWNHRXFKNlpzc3NWMEsrLy9ucTVYQzdGeHNhcVQ1OCtldnJwcHpWNDhPQ3dQTmFwRi9BY05HaFE4SGJ0M0ZsRDY0Rnd5czNOVlk4ZVBaU2JtNnUwdExRejFqZm1tbXdOWFFNSU1LdFhyMTc2My8vOVh5MVpza1FQUFBDQURoOCtyUFBQUDErWFgzNjVmdmU3My8zb2ZwTW5UMVpCUVVId3VtbU5rWk9UbytIRGg5ZDcxT3FCQng3UW5EbHpkUFBOTnlzbUprYjMzbnR2bmZkdE80clVLNkJIOWFTYTIrMDJwTkQ4b2E4TkVZU0d5TUR2SXp3aStkKzFvcUpDTjk1NG8xNTY2U1U5OU5CRHlzakkwQlZYWENIcDN4ZWlYYmR1WGZCclpHcjNtVFJwa2laTm1xUUpFeVpJa3ViUG42OU5temJwelRmZmJQQ2o2MWFMNU45SHBPUGZMckkwMSsrajluR0tpb29pS3I5RSsyaysydzZnQTA2emF0VXFYWHJwcFJvMGFKQ3V2dnBxNWVibU5yalA2ZGRrTzVkckFBR0lQZ3lnaDRGZEI5QUJKOHJOemRXb1VhTWtTYU5HamRKSEgzM1VxTytIUFBXYWJPZHlEU0FBMFljQmRBRDRFVHQzN3RUMjdkczFmUGh3U1ZKeWNyS09IVHVtVHovOXRNRjlUNzBtMjdsZUF3Z0FRaUdxdzVTZHI0QU9PRWxPVG80TXc5QnR0OTJtRzI2NFFjT0hEOWZ4NDhjYmRhcnYxR3V5TmVVYVFBQ2lCMWRBRHdNN1h3RWRjSXFhbWhxdFdyVktqejc2YUoyUGYzL3h4UmVhTm0yYXZ2dnV1eC9kdC9hYWJMLzV6VzhrMWIwRzBLbWZUQVZnRDF3QlBUd1lRQWVpM0lZTkcxUmVYcTdSbzBmcndnc3ZEUDZYbXBxcW1KZ1lyVnExcXM3MkRWMlRyU25YQUFJUUhTSjFBRDJxajB3VkZSWDFMeXdzTkt5dUEwRFQ1ZWJtYXNDQUFZcUppYW16dkdYTGxobzJiSmh5YzNPREErV051U1piVTY4QkJDRHlSZW9BZWxTSEtRRFI3L2UvLy8yUHJudnl5U2VEdDgvbGRINjNidDMwN0xQUG1xb0xBQm9ycWsvek1ZQU9BSUJ6Uk9vQWVsU0hxZG9CZEFBQVlIOE1vSWNIQStnQUFEZ0VBK2hod0FBNkFBRE9FYWtENk5GK1pBb0FBTUJTVVIybUdFQUhBTUE1R0VBUEF3YlFBUUJ3RGdiUXc0TUJkQUFBSElJQjlEQmdBQjBBQU9kZ0FCMEFBTUNHb2pwTU1ZQU9BSUJ6TUlBZUJneWdBd0RnSEF5Z2h3Y0Q2QUFBT0FRRDZHSEFBRG9BQU03QkFEb0FBSUFOUlhXWVlnQWRBQURuWUFBOURCaEFCd0RBT1JoQUR3OEcwQUVBY0FnRzBNT0FBWFFBQUp5REFYUUFBQUFiaXVvalU3VUQ2TDE3OXc3WmZYbzhucERkRnhDcDZIUFlCYjNzTExVRDZKczJiZXBtZFMybml1b2pVNkVjUU9jRkdYbXV2UEpLcTB1d0hmbzg4dERuVFVNdlI1N202T1ZJSFVCM1dWMkFHVzYzKysrSmlZbWVqSXdNcTBzQjBJeUtpb3JrY3JuVXIxOC9xMHNCMEl3T0h6NnNFU05HZEkrMHVhbW9EbE9TWkJnR0EraUF3OHliTjArUzlOaGpqMWxjQ1lEbTVuSzVJaTY3UlBWcFBnRE9Fd2dFNVBWNjVmVjZGUWdFckM0SEFLSTdUSEVGZE1CNWlvdUw1ZmY3NWZmN3hlc2ZjQmF1Z0I0R1hBRWRjSjc4L1B4NmJ3T3d2MGdkUUkvcU1DV3VnQTQ0aW1FWUtpZ29DUDZjbjU4dnhpWUI1NGpVSzZCSDNCRFh1V0lBSFhDTzdkdTNLeTB0cmM2eXpNeE1YWEhGRlJaVkJLQzVNWUFPQUNiVWQxcnYxQ05WQUdDRnFBNVRES0FEemxKZm1HSnVDbkFPQnRERGdBRjB3RGwyN2RxbFBYdjJuTEY4OSs3ZDJyMTdkL01YQktEWk1ZQWVIZ3lnQXc1eHR0TjVISjBDbklFQjlEQmhBQjF3aG9rVEoyckhqaDMxcnJ2aWlpdVVtWm5aekJVQnNBSUQ2QURRQlB2MzcvL1JJQ1g5OENtL2twS1NacXdJQVA0dHFzTVVBK2lBTXpUbU5CNm4rZ0Q3WXdBOURCaEFCNXloTVVFcEx5K3ZHU29CWUNVRzBNT0RBWFRBNWtwTFMxVmNYTnpnZHNYRnhTb3RMVzJHaWdCWWhRSDBNR0VBSFhBZWo4Y2pTU29zTExTNEVnRE5qUUYwQUFBQW00bnFNTVVBT2dBQXpzRUFlaGd3Z0E0QWdITXdnQjRlREtBREFPQVFES0NIQ1FQb2dQTXdnQTQ0RndQb0FBQUFOaFBWWVlvQmRBQUFuSU1COURCZ0FCMEFBT2RnQUQwOEdFQUhBTUFoR0VBUEV3YlFBZWRoQUIxd0xnYlFBUUFBYkNhcXd4UUQ2QUFBT0FjRDZHSEFBRG9BQU03QkFIcDRNSUFPQUlCRE1JQWVKZ3lnQTg3REFEcmdYQXlnQXdBQTJFeFVoeWtHMEFFQUlBZVhEZ0FBSUFCSlJFRlVjQTRHME1PQUFYUUFBSnlEQWZUd1lBQWRBQUNIWUFBOVRCaEFCNXlIQVhUQXVSaEFCd0FBc0ptb0RsTU1vQU1BNEJ3TW9JY0JBK2dBQURnSEEramh3UUE2QUFBT3dRQjZtRENBRGpnUEEraUFjekdBRGdBQVlETlJIYVlZUUFjQXdEa1lRQThEQnRBQkFIQU9CdEREZ3dGMEFBQWNnZ0gwTUdFQUhYQWVCdEFCNTJJQUhRQUF3R2FpT2t3eGdBNEFnSE13Z0I0R0RLQURBT0FjREtDSEJ3UG9BQUE0QkFQb1ljSUFPdUE4REtBRHpzVUFPZ0FBZ00xRWRaaGlBQjBBQU9kZ0FEME1HRUFIQU1BNUdFQVBEd2JRQVFCd0NBYlF3NFFCZE1CNUdFQUhuSXNCZEFBQUFKdUo2akRGQURvQUFNN0JBSG9ZTUlBT0FJQnpNSUFlSGd5Z0F3RGdFQXlnaHdrRDZJRHpNSUFPT0JjRDZBQUFBRFlUMVdHS0FYUUFBSnlEQWZRd1lBQWRBQURuWUFBOVBCaEFCd0RBSVJoQUR4TUcwQUhuWVFBZGNDNEcwQUVBQUd3bXFzTVVBK2dBQURnSEEraGh3QUE2QUFET3dRQjZlRENBRGdDQVF6Q0FIaVlNb0FQT3d3QTY0RndNb0FNQWdQKy92ZnVQNzduZS96OStmKytIL0NZU2h6cGxpb053OXQ2YytiWDVMYlBrUjNTc1JDcUVLUFJwRWlsQ0NzZVJzeE9uRk8xTCtzRkpmdVZYV0JKcmkrcXNLT0lnSTJObU01dTkzOC92SHk1N245NjJ4ZUx0L1g3dmRidGVMbDNhNi9uNjhYN3N2WXQ1ZUw3dTcrY0xwWXhmTjFNRTBBRUFzQTRDNkI1QUFCMEFBT3NnZ080WkJOQUJBTEFJQXVnZVFnQWRzQjRDNklCMUVVQUhBQUFvWmZ5Nm1TS0FEZ0NBZFJCQTl3QUM2QUFBV0FjQmRNOGdnQTRBZ0VVUVFQY1FBdWlBOVJCQUI2eUxBRG9BQUVBcDQ5Zk5GQUYwQUFDc2d3QzZCeEJBQndEQU9naWdld1lCZEFBQUxJSUF1b2NRUUFlc2h3QTZZRjBFMEFFQUFFb1p2MjZtQ0tBREFHQWRCTkE5Z0FBNkFBRFdRUURkTXdpZ0F3QmdFUVRRUFlRQU9tQTlCTkFCNi9MRkFMclBGVlJTTkZOQXlUaWRUcTFjdVZLclY2L1dnUU1IbEpHUjRlMlNMS1ZxMWFvS0NRbFJURXlNN3IzM1hnVUUrUHNOQXVENm9wbTZ4a0pEUThNVEVoS1NHalZxNU8xU0FML2dkRG8xWnN3WUpTWW1lcnNVU0lxS2l0S3NXYk5vcUlBcjFMbHpaNlducHgvLzZxdXZhbm03bGw4TDhuWUJWNk1nZ001VVAzQmxWcTVjcWNURVJOMXh4eDBhTjI2YzZ0ZXZyd29WS25pN0xFdkp6czdXdm4zNzlQTExMMnZidG0xYXVYS2xldmJzNmUyeUFMOUFBTjB6Q0tBREpiQjY5V3BKMHJoeDR4UWFHa29qNVFVVktsUlFhR2lvNHVMaUpFbHIxcXp4Y2tXQS95Q0E3aUZrcG9BcjE3RmpSMlZrWkdqYnRtMDBVbDZXbFpXbHRtM2JxbXJWcXRxMGFaTzN5d0g4aGk5bXB2eDlaZ3BBQ1JTRXpXbWt2SzlpeFlxU3hBY0FnRkxBcjVzcFZrQUhBTUE2V0FIZEExZ0JIUUFBNnlDQTdoa0UwQUVBc0FoZkRhRDc5ZElJS1NrcDRjbkp5UVRRQVFDd2dPclZxeXNwS1luYmZBQUFBS1dKWHpkVEJOQUJBTEFPQXVnZVFBQWRBQURySUlEdUdRVFFBUUN3Q0FMb0hrQUFIUUFBNnlDQURnQUFVQXI1ZFRORkFCMEFBT3NnZ080QkJOQUJBTEFPQXVpZVFRQWRBQUNMSUlEdUFRVFFBUUN3RGdMb0FBQUFwWkJmTjFNRTBBRUFzQTRDNkI1QUFCMEFBT3Z3MVFDNlgyZW1kREdBSHVidElnQ3JDQXNyL285YmNuS3lKQ2s5UFYwTEZpeFFZbUtpMHRQVFZiMTZkWFhzMkZGRGh3NVZ4WW9WSlVuZmZQT05Ibjc0WVVtU3pXWlQxYXBWRlJVVnBkR2pSNnRTcFVvYU9YS2tBZ01ETldmT25FS3YwN05uVDkxenp6MktpSWh3WFVPU0tsU29vSll0V3lvdUxrN1ZxbFVyc3NiWnMyZHJ6Wm8xeXN6TTFKMTMzcWx4NDhhcFNaTW1oV29xY045OTkybjgrUEhGZnUrVksxZldwNTkrV3V4N0F1RGFXcjkrdmFLam8zMHVnTzczRElBclpyZmJqZDF1ditycmZQMzExOFp1dDV2YzNGeTM4Uk1uVHBqbzZHZ3pidHc0Yy9EZ1FaT1hsMmYyNzk5dlJvOGViZnIxNjJmT25Udm5kbjUyZHJaeE9Cem13SUVEWnVEQWdXYjA2TkhHR0dOV3IxNXRJaUlpek5telo5MnUvKzIzM3hxNzNXNk9IRG5pZGcxampEbDY5S2g1NUpGSHpMQmh3NHF0ZThPR0RlYk1tVE1tTXpQVFRKNDgyWFRwMHNVNG5jNUNOVjJKNmRPbm0rblRwMS9aRzFhTWEvWHpBS3pFMjMxSFVmejZOaDhBM3pKNzltelZyVnRYMDZaTjAyMjMzYWJnNEdDRmhJUm81c3lac3Rsc1dyaHdZYUZ6QWdJQ1ZMZHVYUTBkT2xTZmZmYVpuRTZuMnJWcnA4REFRRzNac3NYdDJQWHIxNnRaczJhcVU2ZE9vZXZVcmwxYmd3Y1BWbEpTa3B4T1o1SDFkZXJVU1pVclYxYWxTcFVVSFIydGpJd00vWjdmelhsNWVmcmtrMC9Vdlh2M0VwOExvUFR4NjJhS0FEcmdPODZmUDYvTm16ZHJ3SUFCc3Rsc2J2c0NBZ0xVcTFjdnJWKy92dGp6YzNOelZhNWNPUVVFQktoOCtmSnExNjZkMi9IR0dHM1lzRUhkdW5VcjlocloyZG11YXhUSEdLTzB0RFF0WGJwVWZmdjIvYzFqaTdObHl4YlZxRkZEalJzM0x2RzVBSDQvQXVnZVFBQWQ4QjFIang1VmZuNis2dGV2WCtUK3VuWHI2dWVmZnk0MGErUjBPcFdhbXFyNCtIajk5YTkvZFkxSFIwZHI1ODZkeXN6TWxDVHQzcjFicDA2ZFVwY3VYUXBkMnhpakgzLzhVZkh4OFlxTmpTMjJ4cDA3ZHlvOFBGd3hNVEZ5T0J3YU5XcFVvV01pSXlQVnRtMWJqUjgvWGhrWkdVVmU1Nk9QUG1KV0N2QUNYdzJnKzNVekpWWkFCM3hHZm42K0pCV2FsU3Bnczlsa3M5bmNab0lpSXlNVkVSR2hDUk1tcUZldlhobzJiSmhyWDRzV0xWU2hRZ1ZYd0h2ZHVuVnEzYnExS2xldTdIYmR5TWhJaFllSEt6WTJWckd4c1c3WHVGUkVSSVNTa3BMMC92dnY2OVNwVTNyeHhSZGQreG8xYXFUdDI3ZHIxNjVkV3JCZ2dRNGVQS2hKa3lZVnVzYng0OGVWbkp6OG16TmtBRHpEVjFkQTkrdG1LaVVsSlR3aEljSGJaUURReGN4U1FFQ0Fmdnp4eHlMMy8vVFRUN3I5OXR2ZHhoSVRFNVdVbEtUbHk1Y3JOamJXclJFTENncFM1ODZkdFg3OWVqbWRUbTNhdEtuSUJpWXhNVkhyMXExVFJFU0VsaTlmcnJ5OHZOK3NNeUFnUUNFaElSbzZkS2cyYnR6b21pa0xEQXhVMmJKbEZSZ1lxQVlOR21qRWlCSGFzV05Ib1ptMFZhdFdLU0lpUXRXclY3K1N0d1hBTmNRSzZBQkt0VXFWS3FsbHk1WmFzbVJKb1gwT2gwTWZmdmlob3FPalMzVE5idDI2S1NrcFNldlhyMWQrZnI0aUl5T0xQSzVHalJxYVBuMjZUcDA2cFgvKzg1OVhmUDJnb0tCaU0xTjVlWG02NFlZYkN1My8rT09QdWNVSHdJMWZOMU1FMEFIZjhuLy85My9hczJlUFhuenhSVmVHNm9jZmZ0RG8wYU5WcGt3WlBmamdneVc2WHRPbVRWV3paazNObXpkUG5UcDFVcGt5WllvOXRsS2xTaG8vZnJ3U0VoTDAzWGZmRmRwLzRNQUJyVnUzVHJtNXVVcExTOU1iYjd5aHpwMDd1L1p2M3J4WlI0OGVsY1BoMExmZmZxdTVjK2VxUjQ4ZWJ0ZElTVW5SbVRObjFMWnQyeEo5SHdDdURRTG9Ia0FBSGZBdHQ5NTZxeFl2WHF6OC9Id05IRGhRclZ1MzF0aXhZOVdnUVFPOS92cnJ2OWtNRmNWbXM2bHIxNjQ2ZHV6WUZXV1VvcUtpZFBmZGQydnk1TWx5T0J4dSs4cVZLNmZGaXhjcktpcEtzYkd4dXVPT094UVhGK2ZhLzgwMzMraUJCeDVRaXhZdEZCY1hwN3Z2dmx1alI0OTJ1OGJLbFN2VnRXdFhCUWNIbCtqN0FIQnQrR29BdmVpa3FKK3cyKzFmTm16WU1JemNGSEJsQ2xieExsaXRITjdGendNb21mVDBkRVZIUi8vQjEzSlRmdjA0bVpTVWxQRGs1R1NmWEEwVkFBQmNXd1RRQVFBQVNpRy9icVlJb0FNQVlCMEUwRDJBQURxQTRoaGpkUHo0Y2JleDNOeGNaV1ZsZWFraUFGZkxWd1BvZnQxTWlSWFFBYi96eFJkZlhOWDVPVGs1YXQ2OCtXV1BTMDFOVmYvKy9kMFczVnk0Y0tHZWVlYVpZaCtFRE1DMytlb0s2QVRRQWZ3dVNVbEpHajU4K0JVZHUyM2JOcFVyVjA2UzlOSkxMMm5WcWxYcTNidTNqaDA3cG5MbHlpa3dNRkNTZE9IQ0JUMzIyR1BxMzc5L3NkY3l4bHhSTS9UcHA1K3FTNWN1Ym90dVB2cm9veG8wYUpDKysrNjdRZzhwZGpnY2F0V3FsVUpDUWlSSkJ3OGUxSTRkTzlTbFN4ZTMxYzRQSFRxa3p6Ly8vSXErYndEWGxxOEcwUDI2bVFMZ1BjMmJOMWRTVXBKcjIrbDA2aTkvK1l1MmJkdW04dVhMWC9iODVjdVhxMy8vL2hvL2Zyd2FOV29rU1pvK2ZicWFOR25pT3ViY3VYT0tqSXgwTldLLzFxWk5HN2Z0bkp3YzdkcTFTNEdCZ1hJNm5WcTllclhtelp0WGFJRk5ZNHhiRXhnUkVhRlhYbmxGMHNXVjFKY3VYU3BKcnRYYUF3TURYV09TZE04OTkxejJld05nTFg3ZFRCVUUwQXQrRVFQd25yTm56eW80T0xqWVJxcEhqeDR5eHVqRWlSUHEwYU9INHVMaVpJeVJNUmNubDgrZE82ZERodzZwV2JObWhjNzk3TFBQWEY4WE5GaEZqUlhZdkhtenpwNDlxM3IxNm1ucjFxMXlPQnl1MmE4Q09UazVNc2E0MWZ2TEw3OG9OalpXa3BTUmtTSHA0b3hWd1poME1iTUJ3RHNLQXVoZmZmVlZMVy9YOG10K25aa2lnQTc0anYvKzk3K3FVNmRPc2ZzLyt1Z2pUWjA2VlRmZmZMT1dMVnVtVnExYUtUOC8zM1hMN0x2dnZ0TTMzM3lqenAwN3V6M21wYVNjVHFmZWVPTU4xM1o2ZXJxNmQrOWVhRVgwalJzMzZySEhIbk50MjJ3MmhZYUdhdW5TcFZxNmRLazZkZXFrRlN0V0tDSWlRazgrK2FScTE2NnRHVE5tRlB0OFFBQ2U1NnNCZEwrZW1kTEZBSHFZdDRzQXJHYlBuajF1alVnQnA5TlpiRGc4S1NsSnExZXZWbVptcHNhT0hhdDU4K1lwTHk5UEd6WnMwTUNCQXhVV0ZxYnQyN2ZyOGNjZlYzcDZ1dHU1UlRWWHhUVmNLMWFzY0h0c1RmWHExVlc1Y21VbEpTV3BSWXNXcnZHZE8zZXFkZXZXcnUwK2ZmcElrbnIzN3UwYTI3UnBrMnJWcXFYLy9PYy9Pbm55cEFZTUdLQnExYXBweUpBaFdyQmdRWkd2RDhCejFxOWZyK2pvYUFMbzF4SUJkTUE3bWpWcjVwYVhrcVRSbzBjck1qSlNJU0VoYXRhc21XdzI5NmRWblRoeFFrZVBIbFhseXBYVnRtMWI3ZHk1VXprNU9lcmV2YnVXTEZtaWh4OStXSGw1ZWRxelo0OUdqaHpwZHU2R0RSdGNYeGZjMGl0cVRMbzRReloyN0ZpTkdESEN0YjlkdTNiYXRHbVRxNWt5eG1qWHJsMmFNMmVPNjVqbHk1ZEx1bmg3YitQR2pWcXlaSWxlZSswMXhjZkhLem82V3RIUjBhcFFvY0xWdkcwQXJwS3ZCdEQ5K2pZZkFOOXcrUEJoN2RxMVN4MDZkTkNqano2cUN4Y3VGRHBtNXN5WmlvbUprU1RkZi8vOSt2T2YvNnlnb0NEMTY5ZFB5NWN2MTZGRGg3UjU4MlpWckZoUlBYdjIvTjIxREJzMnJGRHVLakl5VXR1MmJYUGxzL2J0MjZlZ29DQlgzdkw3NzcvWHM4OCtxejU5K3VqKysrL1hUei85cE5kZmYxMWhZV0dLajQ5WGZuNitSbzRjcWRqWVdJMGNPVklUSmt4UVhsN2U3NjRSUU9uaTF6TlRCTkFCN3pQRzZPV1hYMWJ2M3IxVnRXclZJby9ac0dHRFRwMDZwUzVkdW1qZXZIbVNMalpnOWV2WFYvbnk1VFY2OUdnOStlU1RxbENoZ2thTkdsVW94SDdwSi9lS0czTTRIQ3BidG15aDhVYU5Hc25wZENvMU5WV05HemZXOXUzYjFhNWRPOWYrMjIrL1hSMDdkdFMyYmR0MDY2MjNLaVVsUlNrcEtWcTZkS25HakJuakNwM241dVpxMTY1ZFdyaHdvZHV0UkFEWGg2OEcwUDI2bVNvSW9QUEVkY0I3WG52dE5mMzg4ODk2OWRWWGl6MW0wcVJKZXYvOTk5M1dmTnE1YzZkckJxbDkrL1phczJhTjl1M2I1NXE5K3JYTGZacXZ3SlFwVTlTeVpVdDE2dFRKYmR4bXN5a3lNbElIRHg1VTQ4YU50WFhyVmozeHhCT3UvV1hMbGxXblRwMDBhOVlzdmZ2dXU1TCt0elRDZ1FNSHRIYnRXdGV4MGRIUmhkYW9BbkI5K0dvQTNkOXY4N0VDT3VBbDU4K2YxK1RKay9YSko1OW8zcng1cnRta0cyNjR3ZTB4TG9jT0hWSndjTERiSi8yTU1WcTVjcVc2ZE9raVk0emVldXN0N2Q2OVd6VnIxdFJUVHoybHpNeE1TVkw1OHVXMWE5Y3V0OWNORGc1V1FFQ0FhK21DQXRuWjJkcTFhNWR1dlBIR0l1dDkvdm5uRlJNVG8rUEhqK3Z3NGNPeTIrM1g1SDBBY1Ayd0Fyb0hFRUFIdk9QdzRjTWFQbnk0YXRldXJVV0xGdW1tbTI1eTdYdm9vWWMwWU1BQTErMjJDeGN1YU5DZ1FXN25yMTY5V3JWcTFWSmVYcDZHRFJ1bTQ4ZVA2MS8vK3BmcTFLbWo4ZVBIcTArZlBob3pab3k2ZHUxYWFIMm80T0JneGNiRzZ0NTc3M1ZiQ2QzcGRLcDE2OVlLRFExMWplM2R1MWREaGd4eE85L2hjQ2czTjFjZE9uUndqVzNkdWxYU3hYLzFGcXdwOWV2MXBGaG5DdkFOdmhwQXQxMytFTjltQ2hLbEFDNHJMT3ppU2lMWDR0YjQ5dTNiMWFwVnEwS2YycnVjZSs2NVJ6MTY5RkNIRGgwMGMrWk0vZkdQZjlTVFR6N3BtdGt5eHVpZGQ5N1J6VGZmcks1ZHUvN3UraVpPbktncFU2YVU2SndqUjQ3b2xsdHVrU1Q5L1BQUHFsMjd0dXYvUlIxenRhN2x6d093Q2x0SmYrbGNCejVYVUVtRWhvYUdKeVFrSkJGQUI2Nk1yLzNsYll3cGNUTldtdmphendQd2RaMDdkMVo2ZXZweFh3dWcrM1ZtaWhYUUFmOW01VVlLUU1rUlFQY01BdWdBQUZnRUFYUVBJSUFPQUlCMStHb0EzZDlucGdBQUFMektyNXVwZ2hYUUFRQkE2VmV3QXJxMzY3aVVYemRUQk5BQkFMQU9BdWllUVFBZEFBQ0xJSUR1QVFUUUFRQ3dEZ0xvQUFBQXBaQmZOMU1FMEFFQXNBNEM2QjVBQUIwQUFPc2dnTzRaQk5BQkFMQUlBdWdlUUFBZEFBRHJJSUFPQUFCUUN2bDFNMFVBSFFBQTZ5Q0E3Z0VFMElHU3FWcTFxaVFwT3p2Ynk1VWdLeXRMMHY5K0pnQXVqd0M2WnhCQUIwb2dKQ1JFa3JSdjN6NHZWNEtDbjBHOWV2VzhYQW5nUDN3MWdPN1h6VlJLU2twNFFrS0N0OHNBL0VaTVRJd2s2ZVdYWDFaS1NvcHJkZ1RYVDFaV2xsSlNValJqeGd4SlVyZHUzYnhjRWVBL2ZEV0Fidk4yQVZmTEdNT24rWUFyNUhRNk5XYk1HQ1VtSm5xN0ZFaUtpb3JTN05telpiUDUvYTlpNExxeCtlQWZtRUJ2RjNBMVFrTkR3eU1qSTRmVXFGSEQyNlVBZnNGbXM2bExseTZxVmF1V3NyT3psWk9Uby9QbnozdTdMRXVwV3JXcUdqZHVyTWNlZTB5alJvMVNRSUJmM3lBQXJxdk9uVHVyU3BVcXc5TFMwbVo2dTVaZjg3bnVyaVRzZHJ1UnBPVGtaRytYQWdBQVBDd3NMRXlTbEpLUzRsUDlpNy8vazRnQU9nQUFGdUdyQVhTZjZ1eCtEekpUQUFCWWh5OW1wdng5WmdvQUFNQ3IvTHFaWWdWMEFBQ3NneFhRUFlBVjBBRUFzQTVXUVBjTUF1Z0FBRmdFQVhRUElZQU9BSUIxRUVBSEFBQW9aZnk2bVNLQURnQ0FkUkJBOXdBQzZBQUFXQWNCZE04Z2dBNEFnRVVRUVBjUUF1Z0FBRmdIQVhRQUFJQlN4cStiS1FMb0FBQllCd0YwRHlDQURnQ0FkUkJBOXd3QzZBQUFXQVFCZEE4aGdBNEFnSFVRUUFjQUFDaGwvTHFaSW9BT0FJQjFFRUQzQUFMb0FBQllCd0YwenlDQURnQ0FSUkJBOXhBQzZBQUFXQWNCZEFBQWdGTEdyNXNwQXVnQUFGZ0hBWFFQSUlBT0FJQjFFRUQzREFMb0FBQllCQUYwRHlHQURnQ0FkUkJBQndBQUtHWDh1cGtpZ0E0QWdIVVFRUGNBQXVnQUFGZ0hBWFRQSUlBT0FJQkZFRUQzRUFMb0FBQllCd0YwQUFDQVVzYXZteWtDNkFBQVdBY0JkQThnZ0E0QWdIVVFRUGNNQXVnQUFGZ0VBWFFQSVlBT0FJQjFFRUFIQUFBb1pmeTZtU0tBRGdDQWRSQkE5d0FDNkFBQVdBY0JkTThnZ0E0QWdFVVFRUGNRQXVnQUFGZ0hBWFFBQUlCU3hxK2JLUUxvQUFCWUJ3RjBEeUNBRGdDQWRSQkE5d3dDNkFBQVdBUUJkQThoZ0E0QThGWG56NTlYMmJKbHZWM0dWWE02blFvSStPMzVsN1MwTk5XcVZjdHQ3TWlSSTdybGxsdXVhUzBFMEFFQUtFV09Ieit1bzBlUFNwTGF0bTByU2RxL2Y3OU9uanlwYytmT3FWMjdkc3JMeXl2eTNNOCsrK3lhMWVGME9wV2RuYTBUSjA0b0l5UERiVjllWHA0KytlUVRGY3c5TEZ1MlRGbFpXYjk1dmVqb2FMZnRtSmlZWXZjVjZOT25UNkd4WHIxNlhWSDkvaTdJMndWY2pZSUFlcU5HamJ4ZENnREFnaElURTdWaHd3Yk5uejlma21TTTBkU3BVelZpeEFqbDUrZnJqMy84bzhxVUtWUGt1Yzg5OTV5MmJ0MnEzcjE3Rnp2ems1R1JvYzJiTnlzOVBWMkRCdzlXZm42K0hBNkhIQTZITGx5NG9QejhmRG1kVGdVRkJhbHMyYklxVjY2Y3VuZnZya0dEQnJtdU1YWHFWT1htNXVydXUrK1dKRjI0Y0VIYnRtMVR0MjdkTHZ2OWpSMDcxbFZIVVYrUEdqVkt0OTEyVzVIbkdtUGtkRG92K3hvbFVSQkEvK3FycjJwZC91anJ4NiticVlJQWVuSnlzcmRMQVFCWVVPL2V2YlZseXhZZE8zWk1rcFNhbXFxNmRlc3FMQ3hNczJiTlV0T21UYS9vT20rLy9iYXFWcTFhYUx4RGh3NlNwT3JWcTJ2Y3VIR3FWYXVXcWxTcG91RGdZSDM0NFllNjg4NDcxYUpGQzlmeE0yYk1rTjF1bDNSeHR1clZWMS9WdW5YckZCSVNvdGpZV0VuU2dRTUhGQklTb25mZWVjZnR0Zjd4ajMrb1dyVnFibU5EaGd5UkpIMzk5ZGRGZmwyelp1RXMrTWNmZjZ6NCtIalg5cTluc3RhdVhYdEY3MGR4ZkRXQTduUDNIVXZDYnJkLzJiQmh3N0NFaEFSdmx3SUFzS0Rldlh1N3ZqNTgrTEJ1dmZWV1NkTFRUeit0aVJNbnFreVpNZ29NREZSMmRyWXVYTGlnc1dQSDZwMTMzbEZHUm9ZeU16TlZ1WEpsVmExYVZUYWJUWUdCZ1lXdWYvTGtTVzNldkZtUzlOWmJieWt4TVZIejVzMVQrZkxsbFpxYXFqRmp4bWpSb2tXcVdiT20zbmpqRGUzWXNVUHg4ZkZ5T0J3YVAzNjh6cDgvcjkyN2Q2dEJnd2F1YSs3ZHU5ZHRXN3JZOFBUcjEwKzllL2RXZm42KzB0TFNkTXN0dCtpNTU1NVRXRmlZVy9icjBoeFlRYlAweXkrL3FFYU5HbnIrK2VmVnNtVkw1ZWZucTAyYk52cmlpeThrU2MyYk4xZFNVdEpWdmQvcDZlbUtqbzcrUTFKU2tzOHRqK0RYREFBQVhuVHc0RUV6ZVBCZ0V4RVJZZWJQbjIreXM3Tk5Ra0tDc2R2dDVzU0pFOFlZWXhZc1dHQm16NTd0ZGw1VVZKUXh4cGhldlhxWjA2ZFB1OGFuVFp2bStucml4SWx1NTB5Yk5zMDgvL3p6cnUzMzMzL2ZKQ1ltbWs4Ly9kVEV4c2Fhek14TVk0d3hEb2ZEekowNzE1dzdkODUwN2RyVjdScVhibDlxeFlvVmJzZUVoNGViZnYzNkZmcXZmZnYyYnVlMWJ0M2FiZnY4K2ZPbVRaczJidGU1RnJ6ZGR4VEZyMi96QVFEZ0xYbDVlWm8vZjc1Mjc5NnRTWk1tNmFHSEh0S2RkOTZweHg5L1hNMmFOVk40ZUxqMjc5K3ZHalZxYVAvKy9XclZxdFVWWFhmRGhnMTY5dGxuSlVtVEowOTIyeGNYRjZjTEZ5NjR0cWRQbjY3azVHVGw1dVlxTkRSVWxTcFZraVFGQkFSbzVNaVJrcVRUcDA5cjRNQ0Jybk11M1piK056TWxTVnUyYk5INTgrZjF5aXV2Nkpsbm5pbDIxdXh5Y25OemRjTU5ONVQ0UEgvazE4MFVBWFFBZ0xjRUJ3ZXJZY09HR2pGaWhHYk5tcVdKRXllcWZmdjJDZzhQVjZWS2xiUnMyVElsSmlhcWVmUG0rdkxMTDEzTlRYNSt2bjc0NFFmbDV1WnE0TUNCU2t0TDA0QUJBMVR3aWYrelo4K3FSNDhlcnRkNTRZVVhOSHo0OEdMcmFObXlaYUd4YWRPbXFYMzc5cEtrRzIrOFVZc1dMWEx0aTQ2T2R0dit0Y09IRDd2QzdFRkJRZHF3WVlNcVZxeW9vdUkwQlhtdTRwdzllMVlWS2xUNHpXTkt5bGNENlA2ZW1US1NDS0FEQUx5aTRKTjRodzhmZHZ0VTI4S0ZDNVdYbDZmWTJGZ05IanhZYTlhczBlTEZpNVdmbjYvZXZYdXJRWU1HMnJGamg1WXVYYW9oUTRabzFhcFZydG1mRGgwNnVISlN4Vm03ZHEyV0xGbWkxTlJVTlduU1JPUEdqZE9mL3ZTbklvK05pSWhRU0VqSVpiK1hPWFBtYVA3OCtlcllzYU5lZXVrbExWKytYTUhCd1dyWnNxWHV1T01PU1JlWGdpZ0luUjgvZnR5dHpqWnQydWpERHovVXd3OC9MRW5LeWNuUjJiTm5WYTFhTlFVRi9XL3Vac0tFQ1dyZHV2Vmw2eWxLV0ZpWUpDa2xKY1d2K3hlZllyZmJ2M3p3d1FldnlUMVlBQUJLNnN5Wk15WW1Kc1ljUEhqUUdHTk1hbXFxNmR1M3IzRTRITVlZWTU1Ly9ubGp0OXZOMXExYkM1MGJGUlZsbkU2bjZkQ2hnekhHbUw1OSs1cStmZnVhOFBCdzE5ZFBQZlZVb2ZQZWZ2dHQwN05uVDNQaXhBbGp0OXZOanovK2FIcjA2R0YyNzk1ZFpJMTc5dXh4MjQ2SmlTbnl1SnljSERONDhHQmpqSHV1YXNhTUdjWVlZODZlUFd2Njl1MWJhTHhBNjlhdGpjUGhNR2ZPbkRIR0dETjE2bFRUb1VNSHMyelpzaUpmNy9jNGVmS2thZDY4dVUvTlNrbCtmcHN2SlNVbFBEazUyU2ZEYUFDQTBpOHJLMHQzM1hXWEprMmFwSjQ5ZTJyUm9rV2FOR21TQWdJQzVIUTZYWXRqRnJkd1oxcGFtbXJVcUNISi9aTjcwc1gxbkI1NTVCSFg5azgvL2FRWk0yYm8zTGx6ZXZQTk4xM0xHTlNyVjA5VHBrelJtREZqMUtWTEZ3MGFORWczM1hTVHhvNGRxOE9IRDd2T3o4M04xWkVqUnlSSmtaR1Irc01mM0ovSzh0NTc3Mm51M0xsdVkvZmZmNy9yLzhlT0hkTzVjK2QwMzMzM3VXYlJsaXhab3BZdFcyclBuajNLemMxVlRFeU1ubmppQ1RWdDJsUWJOMjdVbkRsekZCY1hwdzRkT3VpbW0yNHErUnQ4aWVyVnE4c1hQOG5uMTgwVUFBRGVWTHQyYlUyZVBGbC8vL3ZmTld2V0xKVXRXMVo3OSs3VlhYZmRwU2xUcGlnakkwT3paczNTaEFrVGxKbVo2YmFVZ2lUdDJiTkg5ZXJWKzgzWHlNL1Axd3N2dktETm16ZnJ3UWNmMU5DaFE5MXVtMGxTa3laTmxKQ1FvS2xUcHlvNk9sb3paODdVckZtekpGMWNiMnJqeG8xYXRHaVJYbnp4UmNYSHg2dDc5KzQ2ZmZxMEhubmtFYmRId0Z6NjZKdjMzbnRQeGhpdFhidFdjK2ZPMWZqeDQ3Vmx5eGFOR1ROR05XdldWRTVPam1Kall4VWVIcTZaTTJlcWVmUG1jamdjR2p4NHNJWU1HYUttVFp1cVo4K2VldXFwcHpSbnpweHIwbEQ1SXI5dXBnaWdBd0M4SlNzclM2KysrcXFTazVQVnRtMWJmZlRSUnpwOStyUzJiOSt1NGNPSHExeTVjbnJ0dGRkVXZueDV6Wnc1VTNGeGNRb0lDRkNiTm0xMDRjSUZsU2xUUnV2V3JYTTlodWJzMmJPdW1TQkpjamdja3FTZ29DQkZSVVhwOGNjZi84M24zTldzV1ZOejU4NVZhbXFxNnRldnI5VFVWRzNidGsxYnRteFJSRVNFNHVQalZhVktGYjMrK3VzYU5teVl2di8rZTAyZE9sV0JnWUZxMTY2ZG9xS2kzQmJ0VEV0TDB3Y2ZmS0N0VzdjcUpDUkViNzc1cHVyVXFhUDY5ZXZyMldlZlZaVXFWZlRBQXcvbzMvLyt0K3VjdzRjUDYrbW5uMVpZV0pqcjA0R0RCdzlXV2xxYUhuamdBUTBkT2xROWUvYjhYWjhPbEh3M2dPN1g3SGE3c2R2dDEreGVMQUFBSmJGMTYxYVRrNU5UYUR3NU9kazRuVTYzc2JTME5KT2JtMnRpWTJOTjI3WnRUWHg4dkprN2Q2N0p5TWd3eHBoQzZ6YWRQbjNhOU9yVjZ6ZGZmL0xreVVXT256dDN6a3lhTk1tc1dMSENaR1ZsdWUwYk5HaVEyL2Jldlh2TjMvNzJOL1BERHorNHhqNzQ0QU9UbFpWbFB2NzRZNU9lbmw3bytrNm4weVFuSjV0VHAwNjVqWThaTThZc1hyeTR5T1BmZmZkZE0yM2F0RUx2UzBrVS9MM3Y3ZjdqVW42ZGhtY0ZkQUNBUHpQR3VKWkVLQTJLZThiZ3RlS3JLNkQ3L1UvUUdOOWNEUlVBQUZ4N05oL3NQajNYUGdJQUFGaUFYemRUQlFGMEFBQlEraFVFMEwxZHg2WDh1cG15Mld4SkR6MzBrTGZMQUFBQTE4R3BVNmRrczlscWVydU9TL2wxTXlVcHVXSERodDZ1QVFBQVhBZnIxNjlYWUdEZ0h5NS81UFhsY3lHdWtpS0FEZ0NBZFJCQUJ3QUFLR1g4dXBraWdBNEFnSFVRUVBjQUF1Z0FBRmdIQVhUUElJQU9BSUJGRUVEM0VBTG9BQUJZQndGMHp6anQ3UUlBQUlCbk9aMU9HV044OHU5OGYyK21iTXVXTFV0UFRrNzJkaDBBQU1DRFZxMWFwZkR3OEJ0RFEwUC9uN2RydVZTUXR3dTRHbmE3ZmVBcnI3eHloeVNUMWRCUkFBQUEra2xFUVZSOStlV1hwZXJKMndBQVdKMHhSc1lZQlFRRUtETXpVNUtja3I3MmNsbUYrUFhNVkdabTVsSkp5WjA2ZFpwcnM5bDJTRG85WWNJRWhZV0ZhYzJhTmE3akdHT01NY1lZWTR3eC94c0xEdy9YNTU5L25pVnBSLy8rL2U5MU9CeE44L0x5L2laY1c0MGJOeTZqWHpXRmRyczl3VzYzRzd2ZDNwOHh4aGhqakRIR0dQUHZzZERRME1jRkFBQUFBQUFBQUFBQUFBQUFBQUFBQUFBQUFBQUFBQUFBQUFBQUFBQUFBQUFBQUFBQUFBQUFBQUFBQUFBQUFBQUFBQUFBQUFBQUFBQUFBQUFBQUFBQUFBQUFBQUFBQUFBQUFBQUFBQUFBQUFBQUFBQUFBQUFBQUFBQUFBQUFBQUFBQUFBQUFBQUFBQUFBQUlCLyt2OGEvV2VLNEdGVW5RQUFBQUJKUlU1RXJrSmdnZz09IiwKICAgIlRoZW1lIiA6ICIiLAogICAiVHlwZSIgOiAiZmxvdyIsCiAgICJWZXJzaW9uIiA6ICI0MCIKfQo="/>
    </extobj>
    <extobj name="ECB019B1-382A-4266-B25C-5B523AA43C14-3">
      <extobjdata type="ECB019B1-382A-4266-B25C-5B523AA43C14" data="ewogICAiRmlsZUlkIiA6ICIxMTYxMDM4NDg2MjciLAogICAiR3JvdXBJZCIgOiAiNDk0MTgwNzI1IiwKICAgIkltYWdlIiA6ICJpVkJPUncwS0dnb0FBQUFOU1VoRVVnQUFBLzhBQUFKbENBWUFBQUNNaUVMSEFBQUFDWEJJV1hNQUFBc1RBQUFMRXdFQW1wd1lBQUFnQUVsRVFWUjRuT3pkZVZoVVpmL0g4YzhNcTRDS21ydFdwbWxZV1lDYW1tbTVsSmpiWTJuWllocmFvclpvWlZhUGxkbmkybUtwVDY1bFBsbjl5bklwRFpmY3JRU3NwOUkwbHl3M0tBMFZFQkJtZm4vZ0RLS29DQnp1bWVIOXVpNnZhK2JNbVpudkREUEg4NTF6MzU4akF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XdNUDVtUzRBUUs3bzZPakhhdGFzdWJSR2pScFZEeDQ4R0hkeTJaTTFhOVpjWDZOR2pmSXNZeG5MV01ZeWxyR01aYjY0ckdiTm1pOGVPSEJnbEFBQThIVk9wN1ByZSsrOXR6TXFLc3I1d2dzdk9GM216Sm5qaklxS2NyNysrdXNzWXhuTFdNWXlsckdNWlQ2NUxDb3F5dWwwT2pjNG5jNnVUWm8wQ2IzeXlpc0RUZStiQWI3SVpyb0FvQ3lMaW9wcUVSY1hWNnRLbFNxZnBhV2xLVHM3V3hVclZqUmRGZ0FBUUtsd09wMXlPQnp5OC9QVHQ5OStxeWVlZU9LdjQ4ZVBUOXk4ZWZOWTA3VUJ2c1p1dWdDZ2pIdjdsbHR1K1hUbnpwMEtEUTJsOFFjQUFHV0t6V2FUbjEvdVRPU2twQ1JsWkdSVXRkbHN0eGt1Qy9CSk5QK0FXWldkVHFmdG9vc3VNbDBIQUFDQVVaMDZkZElubjN4eXRFS0ZDbTFNMXdMNElvYjlBNGFscEtRNEsxU29JSnVOcnlNQUFJQ05uU0xBRWh6NUJ3eUtqSXhzdW0vZlBocC9BQUFBQUphaStRY01zdGxzbSs2OTkxN1RaUUFBQUhpRWpoMDdLakl5OHFEcE9nQmZSUE1QbUpVUUVSRmh1Z1lBQUFDUGNQandZZGxzdHVxbTZ3QjhFV09OQWNPY1RxZlRkQTBBQUFDZTROQ2hRNHFKaWFtNWFkTW1qdjRESll6bUh6Q001aDhBQUNBUGdYK0FOUmoyRHhnVUdSblpkTXVXTGFiTEFBQUFBT0RqYVA0Qmd3ajhBd0FBeUVQZ0gyQWRtbi9BTEFML0FBQUFUaUx3RDdBTzgya0F3NWp6RHdBQWtJdkFQOEE2TlArQVlUVC9BQUFBZVFqOEE2ekJzSC9BSUFML0FBQUFBSlFHbW4vQUlBTC9BQUFBOGhENEIxaUg1aDh3aThBL0FBQ0Frd2o4QTZ6RGZCckFNT2I4QXdBQTVDTHdEN0FPelQ5Z0dNMC9BQUJBSGdML0FHc3c3Qjh3aU1BL0FBQUFBS1dCNWg4d2lNQS9BQUNBUEFUK0FkYWgrUWZNSXZBUEFBRGdKQUwvQU9zd253WXdqRG4vQUFBQXVRajhBNnhEOHc4WVJ2TVBBQUNRaDhBL3dCb00rd2NNSXZBUEFBQUFRR21nK1FjTUl2QVBBQUFnRDRGL2dIVm8vZ0d6Q1B3REFBQTRpY0Evd0RyTXB3RU1ZODQvQUFCQUxnTC9BT3ZRL0FPRzBmd0RBQURrSWZBUHNBYkQvZ0dEQ1B3REFBQUFVQnBvL2dHRENQd0RBQURJUStBZllCMmFmOEFzQXY4QUFBQk9JdkFQc0E3emFRRERtUE1QQUFDUWk4QS93RG8wLzRCaE5QOEFBQUI1Q1B3RHJNR3dmOEFnQXY4QUFBQUFsQWFhZjhBZ0F2OEFBQUR5RVBnSFdJZm1IekNMd0Q4QUFJQ1RDUHdEck1OOEdzQXc1dndEQUFEa0l2QVBzQTdOUDJBWXpUOEFBRUFlQXY4QWF6RHNIekNJd0Q4QUFBQUFwWUhtSHpDSXdEOEFBSUE4QlA0QjFxSDVCOHdpOEE4QUFPQWtBdjhBNnpDZkJqQ01PZjhBQUFDNUNQd0RyRVB6RHhoRzh3OEFBSkNId0QvQUdnejdCd3dpOEE4QUFBQkFhYUQ1Qnd3aThBOEFBQ0FQZ1grQWRXaitBYk1JL0FNQUFEaUp3RC9BT3N5bkFReGp6ajhBNU5xNWM2ZnExYXNudTUxakUwQlpSZUFmWUIzK2R3VUFvSXh3T0J3NmR1eVk5dTNicDYxYnQycjkrdlZhdEdpUlpzeVlvVmRmZlZYcDZlbVNwTm16WnlzbEphWEF4N2pycnJzc3FXM3IxcTNxMzcrL2Z2bmxGMHNlSDRCM3FGS2xpbWo4QVd2NG15NEFLTXRjZ1grTkd6YzJYUW9BSDVXVmxhVmJicmxGR1JrWk9uSGloSUtEZzFXK2ZIbFZxRkJCNGVIaHFsU3BraXBYcnF6cTFhdnI4T0hEQ2drSlVWcGFtdDU0NHcyTkdqVktrdlRvbzQ5cTBxUkprcVNEQi9QMnlRY1BIcXpKa3lkTGtwbzFhM2JHY3pzY2pnS1A0cytlUFZ0WFhYV1YrL29mZi95aHh4OS9YTTgrKzZ5dXZ2cHFTVkpTVXBMMjd0MnI2T2pva25zekFBQW93MmorQVlOY2dYOEpDUW1tU3dIZ3c0NGVQYW8xYTlhb1hMbHloUnBTSHhzYnE5R2pSN3ViOTEyN2RoVzQzcW5MTjIzYXBMUzBOSVdHaHJxWFJVZEhhK1hLbFNwZnZyd2s2WjkvL2xHbFNwWHlQY2FlUFhzMGFOQWdEUjQ4V0owNmRYSXZUMGxKMGJQUFBxdm5uMzllMTE5Ly9RVzlYZ0RleXhYNHQzbno1aHFtYXdGOERjUCtBYk1JL0FOUUtrSkRRd3ZWK1BmdTNWdjMzWGVmZHV6WW9UdnZ2Rk5yMTY1VitmTGwxYWRQSC9YcDAwZlZxMWQzWHo3Vi92MzdkZnZ0dDJ2Ly92MEZQdTdSbzBkMTk5MTNhOTI2ZGU1bGlZbUpldWloaHpSMDZGQjE2OWJOdmR6cGRPcmlpeS9XYzg4OXA2ZWZmbG9iTm13bzRxc0c0RzBJL0FPc1ErQWZZQmlCZndDc2xKV1ZwWll0VzZwY3VYS0ZXditkZDk3UlZWZGRKWDkvZjYxYXRVbzMzbmpqV2RmOTdMUFBkTnR0dDdtdno1czNUNTkvL3JubXpKbWo0T0JnUlVkSGE5V3FWUW9KQ2RIUW9VTlZyVm8xL2Z2Zi81WWtyVnUzVGtPSERsVklTSWdxVmFxa3pNeE1aV1JrS0RzN1czYTdYZVhLbFZOSVNJaUNnNE8xZCs5ZXZmMzIyN3JtbW11SzlWNEE4SHdFL2dIV29ma0hES1A1QjJDbHJLd3N0V3JWU3ZIeDhZVmEvNm1ubmxLL2Z2MVVzMlpORFJreVJObloyZTdiY25KeXRIZnZYbDF5eVNYdVphKzg4b291di94eTkvWEhIbnRNTld2VzFJZ1JJOXpOLzF0dnZhVURCdzdvcmJmZWtyOS83b3pEbEpRVXJWNjlXZzBiTmxUNTh1VVZFaEtpME5CUUJRVUZuVkhUMUtsVHRXdlhMbzBmUDc2b2J3TUFMMkt6MmVoUkFBc3c1eDh3aU1BL0FGYkx6czUyTjl5RjBiaHhZMjNkdWxYWjJkbTY1SkpMOU5wcnI3bHYrL1hYWC9YV1cyOXA2dFNwWjczL0N5Kzg0RDVyZ0V2djNyMVZ0MjdkZkhXRWg0ZXJlL2Z1aGFwcHdJQUJ5c3JLS3ZSckFBQUFaNkw1Qnd3aThBK0ExZExTMHR4RC9xT2pvMVd4WXNVQzF6dHk1SWdTRWhMVW9FRURyVm16Um9HQmdhcGZ2NzRrdWVmM3A2V2xLVFUxMVgwOVBEeGNVNmRPMWRLbFM5MW5CampkelRmZlhPRHlqUnMzdXFja2hJV0ZuYlgrMU5SVWJkeTRNVitRSUFEZlJlQWZZQjJhZjhDc2hJaUlDTTVqQmNBeXljbkorUkwybHkxYkpqOC92M3pyNU9Ua3FIbno1cEtrU3krOVZMTm56MWFGQ2hYY3A5MUxTVW5Sa2lWTDFMTm5UNjFjdVZJOWUvYlUvUG56RlJNVEkwbnExS2xUdnFSK2wram9hTVhGeGJuVC9zOW01Y3FWWjlSMGVsMEF5Z1lDL3dEcmtQWVBHSlNZbU5oMDd0eTVwc3NBNE1OKytlVVhOV2pRb05EcjE2NWRXOE9IRDlmdTNidFZxVklscGFhbVdsZ2RBT1FYRnhjblB6Ky9tcWJyQUh3UlIvNEJBUEJoaXhjdjFsMTMzVldvZFRNeU12VHBwNTlxeDQ0ZGlvK1AxODgvLzN6TytmMEFVTktxVktraWt2NEJhOUQ4QXdZUitBZkFTcXRYcjlhUkkwZlVvVU1IOTdJdVhicWNkZjJBZ0FEdDNyMWIxMTU3cmZyMzc1OHYxVitTZS9xQW41K2ZNakl5U3F6T2dxWU1BQUNBa2tYekR4aEU0QjhBS3pWbzBFRFBQZmVjTzJXL1pjdVdtalJwa3V6Mi9MUCtIQTZISG4zMFVmbjUrV25reUpGbmZieVpNMmRLa2o3KytHUDE2ZE5IelpvMU8rZnpoNFdGNlZ4bjdMTFpiTHJtbW1zMFk4YU1NMnB5MVRWZ3dJQnpQZ1lBMzBMZ0gyQWQvamNGRElxS2lvcVBpSWlJWnQ0L0FFL21jRGdLYk00Qm9LUkZSK2ZtSUNjbUp0S25BQ1dNTHhWZ21OUHBkSnF1QVFBQXdCTWNPblJJTVRFeE5abjNENVE4bW4vQU1KcC9BQUNBUERibStnQ1dZQXdmWUpBcjhBOEFBQUFBckVUekR4amtDdndEQUFCQVh1Q2Y2VG9BWDBUekQ1aVZFQkVSWWJvR0FBQUFqM0Q0OEdIWmJMYnFwdXNBZkJIemFRRERtUE1QQUFDUWk4QS93RG8wLzRCaE5QOEFBQUI1Q1B3RHJNR3dmOEFnQXY4QUFBQUFsQWFhZjhBZ0F2OEFBQUR5RVBnSFdJZm1IekNMd0Q4QUFJQ1RDUHdEck1OOEdzQXc1dndEQUFEa0l2QVBzQTdOUDJBWXpUOEFBRUFlQXY4QWF6RHNIekNJd0Q4QUFBQUFwWUhtSHpDSXdEOEFBSUE4QlA0QjFxSDVCOHdpOEE4QUFPQWtBdjhBNnpDZkJqQ01PZjhBQUFDNUNQd0RyRVB6RHhoRzh3OEFBSkNId0QvQUdnejdCd3dpOEE4QUFBQkFhYUQ1Qnd3aThBOEFBQ0FQZ1grQWRXaitBYk1JL0FNQUFEaUp3RC9BT3N5bkFReGp6ajhBQUVBdUF2OEE2OUQ4QTRiUi9BTUFBT1FoOEErd0JzUCtBWU1JL0FNQUFBQlFHbWorQVlNSS9BTUFBTWhENEI5Z0hacC93Q3dDL3dBQUFFNGk4QSt3RHZOcEFNT1k4dzhBQUpDTHdEL0FPalQvZ0dFMC93QUFBSGtJL0FPc3diQi93Q0FDL3dBQUFBQ1VCcHAvd0NBQy93QUFBUElRK0FkWWgrWWZNSXZBUHdBQWdKTUkvQU9zdzN3YXdERG0vQU1BQU9RaThBK3dEczAvWUJqTlB3QUFRQjRDL3dCck1Pd2ZNSWpBUHdBQUFBQ2xnZVlmTUlqQVB3QUFnRHdFL2dIV29ma0h6Q0x3RHdBQTRDUUMvd0RyTUo4R01JdzUvd0FBQUxrSS9BT3NRL01QR0ViekR3QUFrSWZBUDhBYURQc0hEQ0x3RHdBQUFFQnBvUGtIRENMd0R3QUFJQStCZjRCMWFQNEJzd2o4QXdBQU9JbkFQOEE2ektjQkRHUE9Qd0FBUUM0Qy93RHIwUHdEaHRIOEF3QUE1Q0h3RDdBR3cvNEJnd2o4QXdBQUFGQWFhUDRCZ3dqOEF3QUF5RVBnSDJBZGY5TUZBR1ZjUWtSRVJMVHBJb3FqYjkrKyt1V1hYMHlYZ1ZORVIwZHIyclJwcHN1QUQzSTRITnE3ZDY5Ky9mVlgvZjc3NzBwS1N0TEJnd2VWbkp5czFOUlVaV1JrS0NNalF5ZE9uRkJBUUlDQ2c0TVZIQnlzc0xBd1ZhdFdUVFZxMUZEMTZ0VjE2YVdYNm9vcnJsQ2RPblZrdDNNY3dwTTRIQTR0WExoUVgzNzVwWGJ0MnFXVWxCVFRKWlVwNGVIaHV1eXl5M1RycmJlcVc3ZHVaZkw3UWVBZllCM20wd0NHZWZ1Yy8raG9yLzd0d21jbEpDU1lMZ0UrSUNjblI3Lzg4b3UrL2ZaYnhjZkhhK3ZXclVwUFR5K3h4dzhKQ1ZGRVJJU2FObTJxRmkxYTZNb3JyNVNmbjErSlBUNHVqTVBoMExCaHc3UjI3VnJUcFVCU216WnROSEhpeERMM0F3Q0JmNEIxYVA0QnczeWwrYWZaOUF6OFBWQmMyZG5aMnJoeG83NzY2aXR0MkxCQnFhbXArVzZ2VzdldUdqVnFwRXN2dlZRMWE5WlU5ZXJWVmExYU5WV29VRUZCUVVFS0NncFNRRUNBVHB3NG9jek1UR1ZtWnVybzBhTktUazVXVWxLU0RodzRvTjkvLzEzYnRtM1RuMy8rbWUreHc4TEMxS3BWSzkxNjY2MXEwYUtGL1AwWm9GaWF2dmppQzQwZVBWb05HalRRaUJFajFMQmhRNFdHaHBvdXEweEpTMHZUOXUzYk5XYk1HTzNZc1VNalI0NVVqeDQ5VEpkVjZnajhBNnpCRndzd0tESXlzdW5jdVhNM05XN2MySFFwUlVhejZWbjRlNkNvL3Z6elQzMzAwVWY2K3V1djljOC8vMGlTN0hhN3JyenlTbDEzM1hWcTNyeTVJaUlpRkJJU1VtTFBtWjZlcnExYnQrcjc3Ny9YZDk5OXAxOSsrVVVPaDBPU1ZLbFNKZDF5eXkyNjg4NDdWYmR1M1JKN1RwemR3SUVEbFppWXFCa3paaWd5TXRKME9XVmFZbUtpQmc0Y1dHYW5jZEg4QTliZ2l3VVlGQlVWNVpTOHUxR2oyZlFzL0Qxd29YNzk5VmU5OTk1N1dyRmloUndPaDJ3Mm01bzJiYXFZbUJqZGROTk5xbENoUXFuVmN2VG9VWDN6elRkYXNtU0o0dVBqNVhRNlpiZmIxYjU5ZS9YcjEwOVhYSEZGcWRWU0ZyVnYzMTRwS1NsYXMyWU5SL3dOUzAxTlZkdTJiUlVlSHE0VksxYVlMcWRVZGV6WVVZY09IVXJhdkhsekRkTzFBTDZHOFhTQVdWNGYrQWZBTyszZHUxZHZ2UEdHVnExYUpTazNhT3lPTys1UWp4NDlWSzFhTlNNMVZhaFFRZDI3ZDFmMzd0MlZuSnlzenovL1hCOS8vTEdXTFZ1bVpjdVc2Y1liYjlUUW9VTlZwMDRkSS9YNU9sZTRINDIvZVdGaFlaSlVKZ01YQ2Z3RHJNT1JmOEF3NXZ5akpQSDN3UG1rcDZkcjVzeVordTkvLzZzVEowNm9aczJhdXUrKys5UzFhMWNGQndlYkx1OE1HUmtaV3JSb2tkNS8vMzBkT0hCQUFRRUJ1dnZ1dXhVYkcxdWlVeERBOXNQVGxOVy9CNEYvZ0hYS1Zud29BQUJsMkE4Ly9LRGV2WHZydmZmZWs3Ky92d1lQSHF6NTgrZXJWNjllSHRuNFMxSndjTEI2OWVxbCtmUG5hL0Rnd2ZMMzk5ZDc3NzJuTys2NFF6LysrS1BwOGdDVXNDcFZxb2pHSDdBR3pUOWdVR1JrWk5NdFc3YVlMZ09Bajh2T3p0YVVLVk0wY09CQUhUaHdRQjA2ZE5Ebm4zK3UrKysvWDRHQmdhYkxLNVRBd0VEZGYvLzkrdnp6ejlXaFF3ZnQzNzlmQXdZTTBOU3BVNVdkblcyNlBBQUFQQjdOUDJDUXpXYmJkTys5OTVvdUE0QVBPM2JzbUFZUEhxeVpNMmNxT0RoWW8wYU4wcGd4WTFTMWFsWFRwUlZKMWFwVk5XYk1HSTBhTlVyQndjR2FNV09HQmc4ZXJHUEhqcGt1RFVBSjZOaXhveUlqSXpueUQxaUE1aDh3S3lFaUlzSjBEUUI4VkZKU2ttSmpZeFVmSDYrR0RSdHEzcng1NnRLbGk3ejlMRm8ybTAxZHVuVFJ2SG56ZFBubGx5cytQbDZ4c2JGS1Nrb3lYUnFBWWlMd0Q3QU96VDlnVUdKaVl0TzVjK2VhTGdPQUQ5cXpaNC91dSs4KzdkeTVVeTFidHRTTUdUTjhMaVcvVHAwNm1qbHpwbHEwYUtHZE8zZXFYNzkrMnJObmorbXlBQlJEWEZ5Yy9QejhhcHF1QS9CRk5QOEFBUGlZcEtRa0RSbzBTSC85OVplNmRldW1OOTk4MDJkUDN4WWFHcXEzM25wTDNicDFVM0p5c2dZTkdzUUlBTUNMRWZnSFdJZm1IekNJd0Q4QUpTMGxKVVdEQncvV3dZTUgxYWxUSjQwY09WTCsvdjZteTdLVXY3Ky9SbzRjcVU2ZE91bmd3WU1hTW1TSWpodzVZcm9zQUFBOENzMC9ZQkNCZndCS2tzUGgwUERodzdWNzkyNWRmLzMxR2pWcWxPejJzdkZmdmQxdTE2aFJvM1Q5OWRkcjE2NWRldXFwcCtSd09FeVhCZUFDRWZnSFdLZHM3QkVBbm92QVB3QWxadWJNbVVwSVNGQ0RCZzAwYnR3NG56L2lmenAvZjMrTkd6ZE9EUm8wVUVKQ2dtYk5tbVc2SkFBWGlNQS93RG8wLzRCQkJQNEJLQ2tKQ1FtYU5tMmFnb0tDTkdiTUdBVUhCNXN1eVlqZzRHQzk5dHByQ2dvSzBydnZ2cXZFeEVUVEpRRzRBQVQrQWRhaCtRY0F3TXRsWldWcDFLaFI3bUgvOWVyVk0xMlNVWmRkZHBtR0R4OHVoOE9oRjE5OFVWbFpXYVpMQWxCSUJQNEIxcUg1Qnd3aThBOUFTWmczYjU3MjdkdW5aczJhcVh2MzdxYkw4UWpkdTNkWHMyYk50Ry9mUG4zMDBVZW15d0VBd0RpYWY4QWdBdjhBRk5maHc0YzFZOFlNMld3MkRSczJURGFielhSSkhzRm1zMm5vMEtHeTJXeWFQbjI2RGg4K2JMb2tBSVZBNEI5Z0hacC93Q3dDL3dBVXk4eVpNNVdlbnE3dTNidXJZY09HcHN2eEtJMGFOVkwzN3QyVm5wNnVtVE5ubWk0SFFDRVErQWRZaCtZZk1JakFQd0RGa1phV3BvVUxGOHB1dDJ2QWdBR215L0ZJQXdZTWtOMXUxOEtGQzVXV2xtYTZIQURuUWVBZllCMmFmd0FBdk5TaVJZdVVucDZ1Tm0zYXFHWk45cFVMVXJObVRkMXd3dzFLVDAvWG9rV0xUSmNENER3SS9BT3NRL01QR0VUZ0g0Q2ljanFkN2lDNzNyMTdHNjdHczduZW40OC8vbGhPcDlOd05RQUFtRUh6RHhoRTRCK0FvdHErZmJ2Ky9QTlAxYXBWUzgyYU5UTmRqa2RyM3J5NWF0V3FwVC8rK0VPLy9mYWI2WElBbkFPQmY0QjFhUDRCc3dqOEExQWs2OWV2bHlUZGNNTU5zdHY1Ny94YzdIYTdXcmR1TFNudmZRUGdtUWo4QTZ6RDNnSmdFSUYvQUlwcTNicDFrcVRycjcvZWNDWGV3ZlUrdWQ0M0FKNkp3RC9BT2pUL0FBQjRtZFRVVlAzMDAwOEtEQXhVZEhTMDZYSzhRdE9tVFJVWUdLai8vZTkvU2sxTk5WME9nTE1nOEErd2pyL3BBa3FBUFRvNituNm4wM212cE1hU0xqSmRVQm56dDZRdE5wdnRnNFNFaEZtU0hLWUw4aWF1d0wvR2pSdWJMZ1dBRjlteFk0Y2NEb2NhTldxazRPQmcwK1Y0aGVEZ1lEVnExRWcvL2ZTVGR1N2NxV3V1dWNaMFNRQlFHdWlWelBLb1hzbmJqL3pibzZLaUZqaWR6dW1TMm9nUHN3a1hTV3JqZERxblIwVkZmU0h2LzB5VktnTC9BQlRGenAwN0pVbjE2OWN2c2NmODdiZmZQQzRKUHpzN3UwUWY3N0xMTHBPVTkvNEI4RHdFL3BVb2VpWHpQS3BYOHVvai95ZC94ZXJTb0VFRGpSZ3hRZzBiTmxSb2FLanBzc3FVdExRMGJkKytYV1BHak5HT0hUdTZSa1pHOXQrOGVmTk0wM1Y1a1lTSWlBakc3SHFvbjM3NlNWZGZmWFcrWmR1MmJkUEZGMStzY3VYS0dhb0t2aUFwS1VsVnExWXRjbENmcTNtdFY2L2VCZDNQNFhEb3A1OStLdkNvOTczMzNxdTFhOWNxSUNDZ3dQdisrdXV2R2pObWpONTc3ejMzc3N6TVRIWHQybFZUcDA0OTd3OFJodzRkMHMwMzM2eUVoSVJDMTNybm5YZHE3Tml4SmZZamg2ODMvOFg5WFBrU3R0L2VpOEMva2tPdlpKNm45VXBlM2Z5ZkhMNmlFU05HS0RJeTBuUTVaVkpvYUtnaUl5UDE5Tk5QYStEQWdiTFpiUGRLb3ZrdnBNVEV4S1lKQ1FtZWRhaXREUGpwcDUvVXIxOC9yVjI3VmlFaElXZGRiOGlRSVZxOWVuVytaVjk5OVpXQ2c0UDE4TU1QbjdHK0swMzhmTDc4OGt0VnJGanh3b3FHVDVrNWM2YSsrZVlidFd2WFR1M2F0VlBUcGszbDUrZFg2UHZ2M3IxYlVsNHpXMWpKeWNsNjRva245T1NUVDZwVHAwNzVibk00SExMWmJHZTk3NlJKazdSLy8zNzE2ZE5Ia3RTb1VTUFZybDFieDQ0ZDA3Ly8vZTk4NjA2ZVBGbVZLMWUrb05wT1o3ZmIxYU5IRDQwZlAxNy8rYzkvaXZWWUxxNzNhOWV1WFNYeWVKNm11SjhyYjNMcWRuem56cDFuYk5QWmZudXZ1TGc0eGNURUVQaFhBdWlWelBPMFhzbXJtMy9semx0Unc0WU5UZGRSNXAzeU43alNaQjJBRlI1OTlGSHQyYk1uMzdLbFM1ZTZMeTlZc0VDU2RQejRjY1hGeGFsS2xTb0ZQazVPVG82YU4yL3VjVU9yWWNiaHc0ZjE2YWVmNnROUFAxV0ZDaFYwNDQwM3FuMzc5bXJldkxrQ0F3UFBlZCtVbEJSSjBrVVhYZGdJemhvMWFtaml4SWthUEhpd3dzUERWYmR1WGJtbUh1WGs1T2ptbTI5MnJ4c1VGS1FsUzVaSWtqNzg4RU5kY3NrbHV2UE9PM1h4eFJmcjBrc3YxWll0Vy9UWVk0OXA4ZUxGbWoxN3RnWU5HblRPSDlNdXhOaXhZelZzMkREMTd0MWJjK2ZPMWJwMTZ3cmRuSjJMNjd0NTVNaVJZaitXcHlyTzU4b1hzZjMyUGdUK2xTaDZKUS9oS2IyU3R6Zi9GMGxpK0lvSENBc0xjMTFrTHRFRklQRFBNN1ZyMTA1UzdsQ3RkdTNhYWVYS2xmcjAwMDkxN05neDllL2ZYNUswWnMwYUxWbXlSSys5OXBySlV1RWpqaDQ5cW9VTEYycmh3b1VLRFEzVkRUZmNvUGJ0MjZ0VnExWUZCdnFscGFWSkt0ci9mOWRjYzQxZWV1a2xOV2pRUUJkZGRKRldybHdwcDlPcDVzMmJhK1hLbGU3MVdyWnNLVW5hdDIrZnZ2dnVPMDJZTUVGLy9QR0hwa3lab25Ianh1bTc3NzdURTA4OG9TcFZxaWc4UEZ5VEowL1dVMDg5NWI1L2RIVDBxZjgzdUp1bXRtM2J1cGM1SEE1VnJselozWUFkUG54WWxTdFgxaWVmZktKSEhubEVJU0VoNnR1M3IzNzg4VWUxYnQxYTMzNzdyU3BYcmx6a0hWblgrMVZXMHY0djlIUGxDOWgrQS9uUUsza0lUK21WdkwzNUI3eWFLL0N2c0hOZ3l4clhzTTVKa3licGpUZmUwTDU5KzlTc1dUTzk5TkpMQ2c4UEwzRDR2bXZaeG8wYkZSZ1lxSTgrK2tpelpzM1NzV1BIZE50dHQrbkpKNTkwUC83Ly92Yy9UWm8wU2J0MjdWTGR1blgxL1BQUDYrcXJyM1kzUUczYnRuVmY3dHk1czU1OTlsbGxaR1FvTFMxTmI3NzVwc2FQSDEvNmIwb1JuWDYwcWpCSHI4NTNIeDd6M1BjNTErMFpHUmxuWFM4dExVMUxseTdWMHFWTEZSUVVwR2JObXFsVnExYnEyTEdqZXlpOXEza3Q2ZzZkcTBGeXljbkprYjkvd2JzRXRXdlhWbkp5c3ZyMjdldGV0MCtmUHRxeFk0Y2FOR2lnOTk5L1A5L3lnSUFBelprelI1SzBaTWtTOTNmVE5lZi8xS0hZMjdadDAvRGh3OTJ2dTNQbnp2cm1tMi95UGY5ZGQ5M2x2cngxNjFiRng4ZHI4dVRKUlhyZHJ2Zkw5ZU9KbFBkM09kZmY5TlRiUEhuOXpNek1NKzdqVXBqUFZXa3E3dmI5Ykh4eCsxM1d1QUwvTm0vZVhNTjBMWUN2b2ZrSHpDTHdyeEFXTGx5b2FkT21LVHM3VzQ4Ly9yakdqeCt2VjE1NTViejMyN3QzcjhhUEg2K3BVNmZxcXF1dWNzK1Rkdm5razAvMDVwdHZLamc0V0NOSGp0VExMNytzanovK09OODY3Ny8vdnZ1b3BKUy9FWEVkNVp3MWE1YkN3OE9MOHhKTEhPZCs5dzJabVpsYXQyNmQxcTFicDNIanhybVAzTHFhMTZJT3MxK3hZb1Z1dlBGRzkzendqSXlNYzRhZ3paczM3NHhsYmR1MkxYQjVVZjN2Zi8vVDVaZGZmczQ2ZXZmdXJUbHo1dWpubjMvV1ZWZGRkY0hQY1dyelg1YS9JMmY3WEpsUTFPMTdZWGpyOXJ1c0kvQVBzQTdOUDJBUWdYK0Y4L0RERDd1UFRQWHIxMCtqUjQ4dTFQMENBZ0prczlsMDhPQkJOVy9lWEZkZW1YK2ExV09QUGFacTFhcEprdnIwNmFNaFE0Ykk0WERvNzcvLzF0YXRXNVdSa2FHVksxZHErdlRwcWxLbGlsYXZYcTF2dnZsR0w3NzRZb20rUGl1Y2ZoUzNvQ0MzYzRXN0ZlVyszdlljSmw5RGFtcXFqaDgvWHFqSFBmMitOcHV0V1BPT2p4NDlxdWVlZTA1RGhnelJyRm16Sk9VZU5VNU5UYzAzSWlBcks4czliRnFTZXZic3FhQ2dJUGZ0NmVucDd2QS9sNy8vL2x2TGxpMHJVbDJKaVlubkRhUUtEUTNWYmJmZHBsbXpadW4xMTE4djB2TzR1TDRqcC82Tnp2YTNMbWdkVDd4ZmVucjZPVWVWbkkzcmMyVkNVYmZ2WjVPY25PejEyKyt5anNBL3dEbzAvd0E4bnF0Qmw2U3FWYXNxUFQxZERvZmp2UGVyWHIyNlJvOGVyYmZlZWt0ejU4N1ZNODg4azYrNXFGcTFxdnR5YUdpb25FNm5EaDQ4cUx2dnZsc3RXclJRWUdDZ3JyMzJXZzBjT0ZDUzlOZGZmeWs0T0ZnOWUvYk05enp6NTg4djdrc3NjZDk5OTUzcEVuQU9yNzc2cWo3NzdMUHpyaGNjSEt6V3JWdXJYYnQydXVHR0c5eEgrbDkvL1hVZE9YSkU2ZW5wRnh6aXRtYk5Ha1ZGUmVtZWUrN1JQZmZjSTBsYXZueTVubm5tR1EwYk5reGR1blFwOEg0cEtTbnVId0tPSGoycVRwMDY2YzAzMzFUMTZua0g2RzY2NmFaODk0bUppWEZmUHRlY2YwbGF2WHExaGcwYmR0NzZlL1hxcFc3ZHVtblhybDBYZkxhRFU3TVNWcXhZY1VIMzlRYkYvVnk5OE1JTFZwZDRocUp1M3d0eTZOQWg5ZTNiMSt1MzMyVWRnWCtBZFdqK0FZTUkvQ3VjMU5SVTk4N3BuajE3VksxYU5kbnRkbmZUazVHUjRiNzk5Q0N2bUpnWWRlalFRWk1tVGRMdzRjUFBlMVR5b29zdTBvb1ZLMlMzMjlXMmJWc05IVHBVUTRjTzFkaXhZMVdwVWlVOThNQURrcVRodzRmcnhodHZWT2ZPblV2NjVhS01DdzBOVlpzMmJkUytmWHUxYk5teXdHQzJzTEF3SFRseVJHbHBhUmM4WkhuNTh1WDVVdjJkVHFjKy9QQkRQZlhVVTVvNmRhcGF0R2h4enJNSUhEdDJUTTg4ODR3Y0RvZWVmZlpaUGZmY2M1by9mNzQyYk5pZ1dyVnF1ZGU3NnFxck5HM2FOUGRvZ1lMbS9QL3h4eCthUEhteTl1L2ZyLzM3OXlzcUt1cWN0VStaTWtVeE1URWFNeUEyWERvQUFDQUFTVVJCVkdhTWF0UzQ4T25BeFFsSzlIYUYrVnlaVUp6dCsrbXFWS25DOWhzQXpzRnV1Z0NnTEhNRi91SGMzbm5uSGFXbHBXblBuajJhTld1V3VuYnRLa202OU5KTEZSSVNvc1dMRjB2S25jZjZ3UWNmdU85MzRNQUIvZkRERDdMWmJLcGJ0NjZ5c3JJS05WemFicysvYVV4SlNkSFNwVXVWbVptcGYvNzVSNXMyYmRMMjdkdnpOVkJBY1ZTc1dGSGR1M2ZYcEVtVHRIejVjcjM4OHN1NjZhYWJ6dHFnRlJSY1Z4aXV6Kytwdy91blRwMHFLWGMrZmYvKy9mWHd3dzlyLy83OVo5eDM1Y3FWMnJkdm53WVBIcXdISG5oQVFVRkJHalZxbEVhTUdLR3FWYXRxeG93WitiNS83Ny8vZnI1cEFnVzUrT0tMTlhic1dOV3FWVXZ6NXMwNzd5aUdwVXVYNnVqUm83cnBwcHVLbEhmZ2VyOU9QUXVCTDd2UXo1VUpSZDIrbnczYmIrL25Ddnd6WFFmZ2l6anlENWhGNEY4aE5HblNSRDE2OUZCbVpxWmlZbUxjd3ppRGdvTDB5aXV2YU1LRUNmcjAwMDlWdFdwVjNYVFRUZTRoN3prNU9YcnBwWmUwYjk4KzFhNWRXeSsvL0hLUjVyV0doNGRyOGVMRm1qZHZubnIyN0tuczdHdzk5OXh6QmFhamQrdld6ZGpjV1hpWHlwVXJxMTI3ZG1yZnZyMmlvNlBkNFh1RjRUcmEvL2ZmZjEvUWFlOVdyRmloeU1oSVZhaFFRZW5wNlpvNGNhSTJiTmpnbnZ0LysrMjN5K0Z3Nko1NzdsSC8vdjExMjIyM0tTUWtSRTZuVXdzWEx0VE1tVFAxOHNzdnEwbVRKcEtrT25YcWFNYU1HWHJ4eFJlMWVQRml4Y2JHcWwyN2RrVTZuM3pkdW5YZGwwTkRRN1YxNjlaOG9YemJ0bTNUb1VPSGRQbmxsMS93WTdzY09uUklVbTVUN0t1Szg3a3lvYWpiOThKaSsrMTlDUHdEckVQekR4aEU0Ri9oZE83Y1diZmZmbnVCdDdWcDAwWnQyclRKdDh3MWo3bE9uVG9GenVlOCt1cXJ6emk5NHFuTGpoOC9ydFRVVkFVRUJFaktuZCs4WWNNR2JkcTBTZVhMbDFlN2R1MDBZY0lFeGNmSGErREFnZTQ1ejgyYk45ZllzV05Wb1VLRkFtdDFPQndhUEhpdyszRlJkc1hHeG1yRWlCRm5IS1VzckhyMTZ1bjc3Ny9YcmwyNzFLcFZxMExmNzdiYmJ0TU5OOXlnRXlkTzZPNjc3MWI1OHVVMWE5WXMxYXlabDYzVnUzZHZYWDMxMVJvM2JweDI3OTZ0Qng5OFVNT0dEWk9mbjUvZWZmZmRmT3RLVW9VS0ZmVDY2NjlyeFlvVmV2dnR0elZod2dUTm56Ly9yTitEd2hnd1lJQWVmL3p4Zk9GMW9hR2hHakprU0pIUGNDQkp1M2J0a3FRTHpncndGc1g5WEpsUTFPMzdxZHRzdHQrK2hjQS93RG8wL3dCd21xNWR1eW90TFUyOWUvZlcwcVZMOWZ6enordktLNjlVMTY1ZDFhVkxGd1VHQmlvMk5sWno1ODdWVTA4OTVUNm51V3Y0OU5uWTdmYnpyb095NGRTUXZLS29YNysrSkoxeCtzcnpzZGxzN3VlZU1HR0M2dFdyVjJDakdCRVJvZG16Wnlzckswc0JBUUc2OTk1N2RmUE5ONSt6cVd6ZnZyMXV1dWttYmR1MnJjQUdLamc0V0xmZGRsdWg2dXpidDYvNjl1MWJ5RmRWZUs3bTMvWCsrWnJpZnE1OEFkdHY3MGZnSDJBZG1uL0FJQUwvUE5QeTVjdnpYYi9oaGh2T0NBZ3JYNzY4SG43NFlUMzQ0SU9sV1JvZ0thOTUzYmx6WjdFZjQxeGN3L2M3ZGVwMHhtMm5CdmU1Mk8xMlJVUkVGUGhZb2FHaGV2YlpaeSt3eXBMbDY4MC8ySDREd0xsNHo3Z3d3QWNSK0hkdXJxR2N4Um5tV3hMT2xRenVUY05yNFRzYU5HZ2d1OTJ1YmR1MkZlbTg3bVZSUmthR3RtM2JKcnZkVHZQdkFVcHIrODcyMi9zUStBZFloNjBlWUZiQzJZNlNBY0RaaElXRjZlcXJyMVpXVnRZWitSVW9XSHg4dkxLeXN0U2tTWk15ay9ZUGVDTUMvd0RyMFB3REJpVW1KamFkTzNldTZUSUFlS0hXclZ0TGt0YXZYMis0RXUvZ2VwOWM3eHNBenhRWEZ5Yy9QejhDL3dBTDBQd0RBT0NGcnIvK2VrblMyclZyNVhBNERGZmoyUndPaDlhdFd5Y3A3MzBENEprSS9BT3NRL01QR09RSy9BT0FDOVd3WVVQVnJWdFgrL2Z2MTZaTm0weVg0OUcrLy81NzdkKy9YeGRmZkxFdXYveHkwK1VBQUdBRXpUOWdFSUYvQUlyS1pyUHB6anZ2bENSOThza25ocXZ4Yks3MzU0NDc3cEROWmpOY0RZQnpJZkFQc0E3TlAyQVdnWDhBaXF4cjE2NEtDUW5SbWpWcmRPREFBZFBsZUtRREJ3NW83ZHExQ2drSlVkZXVYVTJYQStBOENQd0RyRVB6RHhoRTRCK0E0Z2dORFZXM2J0M2tjRGcwWThZTTArVjRwQmt6WnNqaGNLaGJ0MjduUE8wYkFNOUE0QjlnSFpwL0FBQzhXR3hzckVKQ1FyUmd3UUp0Mzc3ZGREa2VaZHUyYlZxd1lJRkNRa0lVR3h0cnVod0FoVURnSDJBZG1uL0FJQUwvQUJSWDVjcVZOV0RBQURtZFRyMysrdXR5T3AybVMvSUlUcWRUYjd6eGhweE9wd1lPSEtqS2xTdWJMZ2tBQUtOby9nR0RDUHdEVUJMNjlPbWoyclZyYTlPbVRWcXdZSUhwY2p6Q2dnVUx0R25USnRXdVhkc2RqQWpBOHhINEIxaUg1aDh3aThBL0FNVVdHQmlvRjE5OFVYYTdYZVBHamRPdVhidE1sMlRVcmwyN05HN2NPTm50ZG8wYU5VcUJnWUdtU3dKUVNBVCtBZGFoK1FjTUl2QVBRRW1KaW9yU0F3ODhvTXpNVEQzenpEUEt5TWd3WFpJUkdSa1pHakZpaERJek0vWGdndzhxTWpMU2RFa0FMZ0NCZjRCMWFQNEJBUEFSc2JHeGlvNk8xbzRkT3pSOCtIQmxaMmViTHFsVW5UaHhRc09IRDlmT25Uc1ZIUjJ0KysrLzMzUkpBQzRRZ1grQWRXaitpNmxkdTNibnZQM1dXMjh0OU8wRnJYdnc0RUZOblRwVk9UazVaOXgyNHNRSjdkKy9Yd2tKQ1ZxOGVMRTJiTmhReUtwUlVwbzBhVktuVjY5ZWZrVzlQNEYvQUVxUzNXN1grUEhqVmE5ZVBhMWZ2MTR2dlBDQ0hBNkg2YkpLaGNQaDBJc3Z2cWoxNjlmcnNzc3UwL2p4NDJXM3M1c0R3SHNWZHo4VE9KMi82UUo4eGFrL0F2ajUrV25ac21XU3BOVFVWUGZ5RFJzMmFPellzZm51bDV5Y3JPN2R1NTl4MmVYRER6L1UxcTFiTldUSUVJMGZQMTRQUGZTUS92cnJMNlducHlzNE9GaVZLMWRXbFNwVlZMVnFWVjExMVZWV3ZUeWNoYisvLzc5MzdOalJJem82K25PSHcvRlp4WW9WVjYxYXRhclFoOXBjZ1g4SkNRbFdsZ21nREtsWXNhSW1UNTZzKysrL1gwdVhMbFZnWUtDZWUrNDUrZnY3N24vNTJkblpldm5sbDdWMDZWTFZyRmxUa3lkUFZzV0tGVTJYQmFBSVhJRi9temR2cm1HNkZ0T0t1NTlaR25idjNxMSsvZnJsVytad09IVDgrSEdGaG9ZVytuRk9uRGloRXlkT0tDUWs1SXpicGs2ZHFzYU5HNnQzNzk3S3lNZzQ3LzluQnc0YzBNYU5HeVZKclZ1M0x0VHpqeHMzVHExYXRTcDB2ZDdLZC9jRVN0bktsU3NsU1NrcEtlclZxMWVCNjdScTFVb0xGaXhRZW5xNjNuMzNYUTBaTWtTeHNiR2FNMmVPSktsdjM3N3V5NmQ2L2ZYWDlkWmJieWt0TFUyLy8vNjdsaTVkcXREUVVObHN0bnpyRlRRNkFOYXoyV3pWblU3blF6YWI3YUVqUjQ0Y2pvcUtXbUN6MlQ0N2N1VEk4aDA3ZG1TZTUrNEpFUkVSMGFWU0tJQXlvM3IxNnBveVpZb2VmUEJCTFZ5NFVILzk5WmZHamgxN1FUdGkzaUl0TFUzRGh3L1h0OTkrcTJyVnFtbnk1TW1xVnEyYTZiSUFGQkdCZi9rVmN6L1RjdlhxMWRQcTFhdnpMWXVMaTFOY1hKd21USmhRNk1kNTl0bG5kZm5sbDZ0Ly8vN25YRy95NU1tcVc3ZnVPZGRwMmJLbCsvSzZkZXNLWFVOWlFQTmZSSGZkZFplT0hqMnFZOGVPcVh2Mzd1NVRLKzNmdjE5MTZ0UlJseTVkSk9YdWxIVHAwa1d4c2JINjE3LytKVWw2KysyM3RXREJBdmN2VXIxNzkzWS83cW1YUjQ0Y3FSTW5UdWlLSzY3UUUwODg0VjRlRmhhbXBVdVhhdCsrZlVwT1R0YnUzYnYxMjIrL3FXL2Z2dWY5d3NCYU5wdXRzcVQrVHFlemY0VUtGWTVHUmtZdXR0bHNuOWxzdHFVSkNRbnBwNitmbUpqWU5DRWhnWk55QXloeGwxeHlpZDUvLzMwOThzZ2oycmh4b3dZTUdLRHg0OGVyVHAwNnBrc3JNWHYzN3RXVFR6NnAzMzc3VGZYcjE5ZmJiNyt0NnRYcEdRQnZGaGNYcDVpWUdBTC9DbkNoKzVtbHFXM2J0dTdMV1ZsWnN0bHMrWmE1dUg0bzZObXpaNzdsZi96eGgzNysrV2N0V3JRbzMzSi9mMzk5OHNrbjd1dVBQdnFvQWdJQ0pPV09PcWhYcjk0WmwzRjJOUDlGOU9HSEgyclZxbFY2NmFXWHRHREJBcjM2NnF0NjZLR0g5UHZ2djZ0aHc0YWFQWHUycE53dnd1TEZpOTMzKythYmIvVEREejlvelpvMWhScUMrY1liYjJqMDZORWFQMzY4R2pSbzRGNysybXV2NmVHSEg5YjgrZlAxNFljZnFrNmRPaXBYcmx6SnYxQVVSd1dielhhWHBMdWNUbWQ2VkZUVUVxZlQrVmxnWU9DWDMzMzMzVkhUeFFId2ZkV3JWOWZNbVRQMTFGTlBhZE9tVGVyVHA0K2VmdnBwM1hycnJXZU1Idk1tVHFkVGl4Y3Yxcmh4NDVTZW5xNW16WnBwd29RSkNnc0xNMTBhZ0dJaThLL1FQR28vTXpVMVZSczNiblNmV25YdDJyVnEzYnExKy8rYXJLeXNmRWZrLy96elQyM2F0RWxTN2xTUCtQaDQ5MjBkTzNaMFQ2RnUxcXhadnVlWk5HbVMrOGgvNjlhdDNUOE10RzNiMW4xNStmTGxWcnhFbjBEelh3eUxGaTFTZG5hMjVzK2ZyOGFORzJ2czJMRUtDd3RUa3laTjlQNzc3K3UrKys3THQzNXFhcXBlZSswMVRabzBTWGZmZmJlY3pvSVArQjQ1Y2tRelo4NVVuVHAxTkhUb1VOV3RXMWNmZmZTUi92M3ZmK2RiNzg0Nzc5Uzc3NzZycWxXcnl1RndhTUdDQldka0JwZ1FGUlhsa09TUTVEejVyNkRMN21WT3A5TmhzOW5jdHp1ZFRxZk5aaXZ3L2phYnplSE1mZU1jSjY4N25VNW5nWTkvOHJhelB2L0o1M0V2Tzhmem5yR3U2M2x0TnR1MVovczduaVpFMG0wMm0rMjJFeWRPS0NvcWFyR2t6eVQ5c1dYTEZqVnUzTGhJN3pVQW5FLzU4dVgxemp2dmFQcjA2Wm8xYTVaZWVPRUZyVjI3Vms4KythU3FWcTFxdXJ3TGxweWNySWtUSjJyNTh1V3kyKzBhTUdDQUJnNGM2Tk9aQmtBWlpJdUtpc3JSbWZ1Ulo5dXZLMmlmOG94OXpGUDJEUy8wK3FuN2Y2ZnZ4K2JiZnp6WGZ1ejVycCt5bit1Nlh0ejlUR01lZi94eGZmLzk5L0x6SzltOFFwdk41aDQxa0pHUjRiNmNucDd1dmh3WUdLZ09IVHFjZGI3LzhlUEhDenhvMnFOSER6MzU1Sk1sV3ErbjRYL0tJdHE1YzZlT0h6OHVmMzkvN2Q2OVcvLzYxNy8wNVpkZmF1UEdqWHIwMFVjMWN1Ukk5ekIvbDdDd01IM3l5U2V5MiszYXYzKy8xcTVkSzBrYU1XS0Vubm5tR1hjNFVjdVdMZk1kdmJqOTl0dmRsMC9mQU5TclYwOXo1c3pSOHVYTGRmMzExNnRMbHk0bC9pVXJnaHpsbmtuQ0x1bThoNVpPUC9wMHJxTlJwNy8rYzIwUXo3ZXh2SkRuUGYwMjEyTVhjb05jRU5kL0lDc0kvQU5nTlg5L2Z6Mzg4TU5xMmJLbFJvNGNxZVhMbDJ2OSt2WHEzNysvN3JubkhnVUZCWmt1OGJ3eU16TTFkKzVjelpvMVN4a1pHYXBWcTVaZWZ2bGxYWFBOTmFaTEExQ0NUZ2IrSFZEZS9xU2ZDckUvS1oxLzMrNTgrNUVYZXIwd3oza2hMbVEvOTN3UGRYSS9zOGkxRkVkV1ZwYnNkbnVoejdoeTVNaVJmRk9mejhicGRNcmYzMS96NTgrWGxIdmszM1c1YmR1Mjdzc3Vydm4rNmVucCtZSUVvNk9qdFhqeFlvV0hoNS8xaHdCZlJmTmZCRTZuVStQR2pWUGZ2bjAxY3VSSTkzejhEaDA2YU1lT0hRb0lDRkRuenAzMTU1OS9ubkhmOFBCd0pTWW01cHVUMHFsVEp5MWJ0a3kzMzM2N08rbXlRb1VLN3RzLytlUVRYWGJaWldyU3BJbDdLSTFMVkZTVVZxMWFwYmZlZXN0ajVya2tKaVlHbkhMVkpzbldxMWN2MjY1ZHUrd1pHUm0ycWxXcjJqTXpNMjFwYVduMm5Kd2NXM2g0dUMwakk4T2VrNU5qSzFldW5EMG5KOGQyNHNRSjEzVmJkbmEyM2VGdzJISnljdXhCUVVHMjdPeHN1OVBwdERrY0RsdEFRSURkNlhUYWNuSnk3QUVCQVRhSHcrRyt6ZC9mMzNYWjd1L3Y3NzdONlhUYS9QejhDcnhOa3MxdXQ3dldzL3Y1K2RrY0RvZGRrczNwZE9hNzdlVDFRWkp1THNUYmtpWHBmMDZuTThIUHorL2QrUGo0elpJVUZSWDFDSUYvQUVyTHRkZGVxNDgvL2xnelo4N1VmLy83WDAyWk1rV2ZmLzY1K3ZidHEyN2R1aWs0T05oMGlXZkl5TWpRd29VTE5XZk9IQjA0Y0VBQkFRSHExNitmWW1OakMweUZCdURkWElGL2lZbUpwM2ZSdGw2OWV0bi8rdXN2MjdGangyeEhqaHl4MTZsVHgzYTJmY3BUOXlzZERvY3RNRERRN25BNGJBNkh3NzB2R1JRVVpIUHRZem9jRGx0UVVKRDdzdFBwZE85TG5ycnZlT3Irbyt2eXlYVUwzTmNzWVA4eTMyMnUvYzFUOXk5ZCs1eVNIbEx4OWpQZks5RS9UaUVkT0hCQUYxMTBVYUYvQ0tsWXNXSytlZjBkTzNZc2NMM2p4NC9yb1ljZWN2K29jTFlqLzFKdVlQcWxsMTRxS1hjVVFzK2VQZFdwVTZkOGo1ZWNuS3o3N3J0UDc3enpqdXJYcjEvbzErZk5hUDZMSURzN1czWHIxdFgxMTEvdlhwYWFtcXE1YytlcVJZc1crdUNERC9UZ2d3K2VjYi9seTVkcnlwUXBTa2xKa2RQcGRIOUFjM0p5NU9mbnB3OC8vRkRaMmRteTIrM3VvLzN6NTg5WFhGeWNZbU5qdFhmdjNqT0dhTWJFeE9qVFR6L1ZSUmRkWk9FckxoYW5KT2YvL2QvL1NibS80UHFVcUtpb21IUGNmRlRTSWttZjJXeTJyd244QStBSlFrSkM5TWdqaitoZi8vcVgzbnp6VFgzenpUY2FPM2FzL3ZPZi8raU9PKzVRang0OVBDSTBMeWtwU1Y5ODhZVSsvdmhqSFRseVJKSjAwMDAzYWVqUW9hcGR1N2JoNmdCWTVSeUJmODcvKzcvL3k3Y3Z1V1BIamxLcXlveW9xS2hiem5IemVmY3pUVm0yYkprQ0FnTDAwMDgvNmVxcnJ6N3Yrb1U1OHU5d09KU1NrcUkxYTliSWJyZXJkZXZXaW8rUDE5dHZ2NjN5NWN1clg3OSt5c3pNMUZkZmZhVktsU3E1Ry84dnZ2aENrblRMTFdlK2xkV3FWZE5qanoybUlVT0dhUGJzMmFwUncvZlBMa256WHdRQkFRSDU1dDg3SEE2OStPS0w2dEtsaS9yMjdhdDc3cmxIdlhyMVV1WEtsZlBkcjBPSER1clFvWU9lZWVZWnRXelpVdDI2ZFZOV1ZwYWVmLzU1UGZqZ2c2cFhyNTYyYk5taWwxNTZTUjk5OUpHazNCOGF0bTNicGlaTm1takpraVZuekEydlg3KyttamR2cmdrVEptalVxRkhXdjNpY3p5RkpDK3gyKzJjcEtTa3JQT0VVTEFCUWtEcDE2bWpDaEFuNjlkZGY5Zjc3NzJ2NTh1V2FObTJhcGsrZnJ1am9hTVhFeEtoZHUzYjVScUpaN2VqUm8xcTVjcVdXTEZtaWhJUUVPWjFPMmUxMjNYenp6ZXJYcjU4YU5XcFVhcldVUmVIaDRVcEpTVkZhV3BwUG5oYlNtNlNtcGtySy9adVVOUVQrblpQSDdtZCs5dGxuQ2dnSVVHSmlvajc0NEFQMTY5ZFByN3p5aXZ6OC9IVDMzWGZyNXB0dlZseGNYSUgzTGN5Ui81MDdkNnBhdFdwblRDVjQ4TUVITlh6NGNFMmNPRkZyMXF6UnRkZGVxMjdkdWttUzl1M2JwK25UcDJ2NjlPbG5IWVhRcVZNbmJkdTJUWTgvL3JobXpacmw4eVBLYVA1THdCZGZmQ0c3M2E2QkF3ZkticmZyMVZkZlZWaFltREl6TStWd09NNVlmK3ZXcmRxeVpZdm16cDByS2ZmSS94TlBQQ0YvZjMrbHBhWHA2TkdqNnQyN3QyNjg4VVpkZDkxMXFsdTNya0pDUWpSLy9ud05HalJJVXU3VWc3aTRPSDM1NVpjYU9YS2srdlRwbzhtVEoydlFvRUZlbmVEc2paeE9aNUtrK1pJK3ExaXg0dXBWcTFabEYvYStrWkdSVFFuOEEyRFNGVmRjb2RkZWUwMkRCZzNTeHg5L3JLVkxseW8rUGw3eDhmRjY1WlZYMUxoeFkxMTMzWFZxM3J5NUdqZHVYS0k3UnVucDZkcXlaWXUrLy81N2ZmZmRkOXF5Wll2Ny84MUtsU3FwVTZkT3V2UE9PMzNxOUlTZTdMTExMbE5pWXFLMmI5K3V5TWhJMCtXVWFkdTNiNWVrTWpNVUdXZFhuUDNNMHBTVGs2TXhZOFpveVpJbGV2YlpaOVdwVXlmMTc5OWYzMzc3cmQ1Nzd6MU5uanhaOTkxM24zcjA2SEhHTk9iQ1dMWnNtYTY3N3JwOHk3S3lzdlRkZDkrcFI0OGUrdUtMTDlTK2ZYdDE3OTVkbDF4eWlTUnAvUGp4ZXZycHAxV3JWaTJscDZjck9EaFlTVWxKa3BUdlI0UkhIbmxFZS9mdTFROC8vS0JXclZvVjQxM3dmRjdkSlVaRlJUa2xHUTFMYTlldW5SWXZYcXlnb0tCOFFYc0RCdzdVenovL3JIYnQydW1WVjE0NTUyTTRuVTVsWjJjcklDQkFMNy84c2lwV3JLaEhIbmxFa3ZUMjIyOHJQVDFkRFJzMjFMeDU4L1RSUng4cE9UbFp0OTU2cTI2NTVSWU5HVEpFdFdyVjByWnQyelI5K25TTkhqM2FXR2hGZEhUdTFQVUM1bWo1ckNaTm10UnAxS2pSZ2RPSG9SV1dKM3lHaTh2MWQvZm0xK0JMK0h1Z3VMS3pzL1h0dDkvcXE2KyswdnIxNjkxSElGM3ExS21qUm8wYXFWNjllcXBSbzRhcVY2K3U2dFdycTN6NThnb09EbFpnWUtBQ0F3T1ZsWldsckt3c1pXUms2Tml4WTBwS1NsSlNVcElPSGp5bzNidDNhOXUyYmRxN2QyKyt4eTVmdnJ4YXRXcWx6cDA3cTBXTEZpVDRsN0l2dnZoQ28wZVBWb01HRGZUMDAwK3JZY09HbkQ2eGxLV21wbXI3OXUwYU8zYXNkdXpZb1pFalI2cEhqeDZteXlwVkhUdDIxS0ZEaDVJMmI5N3MrMk93ejhNYjlqUDM3Tm1qeHg5L1hNbkp5YnJsbGxzVUd4dGI0TlNzSDMvOFVWT25UbFYyZHJabXpKaWg2T2hvZDVQK3p6Ly9xRktsU3U1MVQ3Mys1NTkvYXYzNjlZcUppZEcwYWROVXYzNTkvZm5ubityWnM2ZktseSt2SmsyYTZQNzc3MWVUSmsyMGZQbHkvZmUvLzlXK2ZmczBmdng0TldyVXlKMWw4OWhqajdrREFLKzc3anBObVRMRnN2ZmtiRHloVi9McUpzMFRHcWZaczJlcmYvLytaeXgzT3AzdTRZcm40M0E0MUxselp6a2NEbFd1WEZrVEowNTBmMmtPSGp5b3JLd3NCUVVGS1NVbFJZMGFOWkxUNmRRUFAvemdjYi9LZThJSDJ0dEVSVVhGUjBSRVJMdEdnWGdqMTk4ZG5vWG1IeVVoSnlkSFc3WnMwYmZmZnF0Tm16YnAxMTkvVlZwYVdvazlmbWhvcUs2NDRnbzFhOVpNTFZxMFVPUEdqVDNoakRWbGxzUGgwTEJodzl4bkk0SlpiZHEwMGV1dnYxN21SblN5UDFseVNxdFgycmh4bzY2NTVwcENqUXh6TmZZSkNRbUYyb2Y4OGNjZmRjMDExMmpidG0zdXFWODVPVGxhdkhpeE9uVG9VT0FVcGNPSEQ2dGl4WXI1L2ovSnlNaFFabWFtL1AzOWpVMXI4b1RQdGxkL3FUeWgrVWNlVC9oQWV5Tmo1MkVwSVE4ODhBRGZRUTl6NVpWWGFzNmNPYWJMZ0E5eU9CemF0MitmZnYzMVYvMysrKzg2ZVBDZ2twS1NsSnljck5UVVZCMC9mbHlabVpuS3pNeFVRRUNBeXBVcnAzTGx5aWtzTEV6VnFsVlQ5ZXJWVmFOR0RWMTY2YVc2NG9vclZMdDI3VUtmQ2dxbHcrRndhT0hDaGZycXE2KzBjK2RPcGFTa21DNnBUQWtQRDFmOSt2WFZ1WE5uZGV2V3JVeCtQdzRkT3FTWW1KaWF6UHN2UG5vbHorSUp2UkxqNlFBVXk3UnAwMHlYQUtDVTJPMTIxYTFiVjNYcjFqM3JPdi84ODQ5dXVlVVdkZW5TSlY4NExyeUQzVzVYang0OXl0eFFjM2dPQXY4QTY1UzlueE1CRCtJSy9BTUFYL0hOTjk4b0p5ZEhLMWFzS0REMEZnQUFtRUh6RHhoa3M5azIzWHZ2dmFiTEFJQVM4K3FycjByS1BXMGZQMjRDdUZBZE8zWlVaR1FrUi80QkM5RDhBMllsUkVSRW1LNEJBRXJFMGFOSGRXcU15WklsU3d4V0E4QWJIVDU4V0RhYnJicnBPZ0JmUlBNUEdKU1ltTmpVbTVQK0FlQlVxMWV2em5mOTY2Ky9scGRubWdJb1pYRnhjZkx6ODZ0cHVnN0FGOUg4QXdDQUVyRm8wYUo4MS8vNTV4OXQzNzdkVURVQXZCR0JmNEIxYVA0Qmd3ajhBK0FyMHRQVDljTVBQNXl4L091dnZ6WlFEUUFBT0IzTlAyQVFnWDhBZk1XNmRldVVrNU56eG5MbS9RTzRFQVQrQWRhaCtRZk1JdkFQZ0U5WXVIQmhnY3VUazVPMWUvZnVVcTRHZ0xjaThBK3dEczAvWUJDQmZ3QjhRV1ptcHVMajQ4OTZPMFAvQVJRV2dYK0FkV2orQVFCQXNXemN1RkVuVHB3NDYrMWZmZlZWS1ZZRHdKc1IrQWRZaCtZZk1JakFQd0MrNFBTVS85UHQyN2RQKy9idEs2VnFBQUJBUVdqK0FZTUkvQVBnN1U2Y09LRU5HemFjZDcyNHVMaFNxQWFBdHlQd0Q3QU96VDlnRm9GL0FMemE5OTkvcjZ5c3JQT3VkNzdSQVFBZ0VmZ0hXSW5tSHpDSXdEOEEzdTVzS2YrbjI3Tm5qdzRjT0dCeE5RQzhIWUYvZ0hYOFRSY0FBQUM4MTlpeFkvTmRmL2ZkZHpWdDJqUkpVa0pDZ29tU0FIZ3hBdjhBNjNEa0h6Q0l3RDhBQUFBQXBZSG1IekNJd0Q4QUFJQThCUDRCMXFINUI4d2k4QThBQU9Ba0F2OEE2OUQ4QXdZUitBY0FBSkNId0QvQU9qVC9BQUFBQUR3Q2dYK0FkV2orQVlNSS9BTUFBQUJRR21qK0FZTUkvQU1BQU1oRDRCOWdIVzl2L3YrV3BMUzBOTk4xbEhtcHFhbXVpMytick1NTEVmZ0hBQUJ3RW9GL0pZcGV5VU40U3EvazdjMy9Ga25hdm4yNzZUckt2RlArQnIrWXJNUGJFUGdIQUFDUWg4Qy9Fa1d2NUNFOHBWZnk2dWJmWnJOOUlFbGp4b3hSWW1MaXFiK29vSlNrcHFZcU1URlJZOGVPbFNRNW5jNFBESmNFQUFBQUwwWGdYOG1oVnpMUDAzb2xtOGtuTHdIMnFLaW9CWks2bUM0RWtxUkZpWW1KM1NVNVRSZmlMU0lqSTV2T25UdDNVK1BHalUyWEFnQWw0dDEzMzlXMGFkTWtTUWtKQ1lhckFlQ05iRGFidC9jb25vSmV5Yk1ZNzVXOCtzaS9KRWRpWW1KM3A5TTVRTkpxTWQvY2hMOGxyWFk2blFNU0V4TjdpTWIvZ2hENEJ3QUFrSWZBdnhKRnIyU2VSL1ZLL2lhZnZJUTRObS9lUEZQU1ROT0ZBRVdRRUJFUkVXMjZDQUFBQUU5QTRGK0pvMWVDRzBOcUFNT2NUaWVqSmVCelB2amdBOFhIeDVzdUF3YXNXN2ZPZmJsMTY5WUdLMEZoQlFRRTZQSEhIMWVkT25WTWx3TG8wS0ZEaW9tSnFjbThmNkRrMGZ3RGh0SDh3eGRGUnpPZ0JmQW0xMTEzbmFaTW1XSzZERUFTYy80QnEvakNzSC9BYTBWR1JqYmRzbVdMQ1B5RHIzcnp6VGRObHdBRE1qTXpGUmdZS1BiZlBkL2t5WlAxMjIrLzZjb3JyelJkQ2dEQVlqVC9nRUd1d0Q4U3NlR3JicmpoQnRNbEFEaUhMVnUyNkxmZmZwTy9QN3VFOEF5dXdML05temZYTUYwTDRHdThQZTBmOEhZSkVSRVJwbXNBQUFEd0NBVCtBZGFoK1FjTVNreE1iRHAzN2x6VFpRQUFBSGlFdUxnNCtmbjUxVFJkQitDTGFQNEJBQUFBZUlRcVZhcUlwSC9BR2pUL2dFR3V3RDhBQUFBQXNCTE5QMkNRSy9BUEFBQUFlWUYvcHVzQWZCSE5QMkFXZ1g4QUFBQW5FZmdIV0lmbUh6Q0l3RDhBQUlBOEJQNEIxcUg1QndBQUFPQVJDUHdEckVQekR4aEU0QjhBQUFDQTBrRHpEeGhFNEI4QUFFQWVBdjhBNjlEOEEyWVIrQWNBQUhBU2dYK0FkV2orQVlNSS9BTUFBTWhENEI5Z0hacC9BQUFBQUI2QndEL0FPalQvZ0VFRS9nRUFBQUFvRFRUL2dFRUUvZ0VBQU9RaDhBK3dEczAvWUJhQmZ3QUFBQ2NSK0FkWWgrWWZNSWpBUHdBQWdEd0UvZ0hXb2ZrSEFBQUE0QkVJL0FPc1EvTVBHRVRnSHdBQUFJRFNRUE1QR0VUZ0h3QUFRQjRDL3dEcjBQd0RaaEg0QndBQWNCS0JmNEIxYVA0Qmd3ajhBd0FBeUVQZ0gyQWRtbjhBQUFBQUhvSEFQOEE2TlArQVFRVCtBUUFBQUNnTk5QK0FRUVQrQVFBQTVDSHdEN0FPelQ5Z0ZvRi9BQUFBSnhINEIxaUg1aDh3aU1BL0FBQ0FQQVQrQWRieE4xMEFBTUQzVks1YzJYUUpBQW9oSkNSRWxTdFhWa2hJaU9sU0FFa0UvZ0ZXc3BrdUFDakxJaU1qbTg2ZE8zZFQ0OGFOVFpjQ0QrSndPTFJ3NFVKOStlV1gyclZybDFKU1VreVhWS2FFaDRmcnNzc3UwNjIzM3FwdTNickpibWVRSEFyR2Q5VXN2cXUreTJhejBhTUFGdUNMQlJnVUZSWGxsS1NFaEFUVHBjQkRPQndPRFJzMlRHdlhyalZkQ2lTMWFkTkdFeWRPcEtuQUdmaXVlaGErcTc2alk4ZU9PblRvVU5MbXpadHJtSzRGOERVTSt3Zk1Tb2lJaUlnMlhRUTh4OEtGQzdWMjdWbzFhTkJBSTBhTVVNT0dEUlVhR21xNnJESWxMUzFOMjdkdjE1Z3hZN1JtelJvdFhMaFFQWHIwTUYwV1BBemZWZlA0cnZvbUF2OEE2L0R6S0dBUXo3Q205QUFBRzdSSlJFRlVnWDg0M1pkZmZpbEpHakZpaENJakkya21EQWdORFZWa1pLU2VmdnBwU2RKWFgzMWx1Q0o0SXI2cjV2RmQ5VTBFL2dIV29ma0hBQSt5YTljdVNWTERoZzBOVndMWDMyRG56cDJHSzRFbjRydnFPZml1K2hZQy93RHIwUHdEQmtWR1JqYmRzbVdMNlRMZ1FWeUJZUnhGTkM4c0xFeVNDSEZEZ2ZpdWVnNitxd0JRT0RUL2dFRTJtMjNUdmZmZWE3b01BQUFBajlDeFkwZEZSa1p5NUIrd0FNMC9ZRlpDUkVTRTZSb0FBQUE4QW9GL2dIVm8vZ0dEQ1B3REFBRElRK0FmWUIyYWZ3QUFBQUFlZ2NBL3dEbzAvNEJCQlA0QkFBQUFLQTAwLzRCQkJQNEJBQURrSWZBUHNBN05QMkFXZ1g4QUFBQW5FZmdIV0lmbUh6Q0l3RDhBQUlBOEJQNEIxcUg1QndBQUFPQVJDUHdEckVQekR4aEU0QjhBQUFDQTBrRHpEeGhFNEI4QUFFQWVBdjhBNjlEOEEyWVIrQWNBQUhBU2dYK0FkV2orQVlNSS9BTUFBTWhENEI5Z0hacC9BQUFBQUI2QndEL0FPalQvZ0VFRS9nRUFBQUFvRFRUL2dFRUUvZ0VBQU9RaDhBK3dEczAvWUJhQmZ3QUFBQ2NSK0FkWWgrWWZNSWpBUHdBQWdEei8zOTdkQjFsWjBQMGYveXdpV3VoR1NvSG1YUUtPTTNhbnRXZFZRRXdpWlRJcUtzTVNROHhmdDJWVFU3OXFIQm5UZm1hVzBxampVRk1hazBQZWpnODlTQ0E2dFNNK0FqdWl1MVErMVNKWkpwTFZzb1lMS0E5N2ZuOG9pNXM4cFh1NGpoZXYxeit5RjllZTh6MHMxOGo3bkxQZnRmQVBha2Y4QXdBQWRjSENQNmdkOFE4RnN2QVBBQURZSGNRL0ZNakNQd0NBclN6OGc5b1IvMUFzQy84QUFGNWk0Ui9VanZpSEFsbjRCd0N3bFlWL1VEdmlId0FBcUFzVy9rSHRpSDhva0lWL0FBREE3aUQrb1VBVy9sRzBaNTU1SmhkZWVHRk9PdW1rSEhQTU1Say9mbnl1dnZycW10elB4ejcyc2ZUMDlQVDdiVVBaZlAzclg4K1h2L3psUHNmV3JWdVgwYU5IWi9iczJYMk8zM1RUVFRucHBKTlNyVmI3Zlk2SEhub296YzNOV2JkdVhiL2ZObXlQaFg5UU8rSWZpbVhoSDRYWnRHbFR6ajc3N0J4d3dBRzUrZWFiMDlyYW1qbHo1dVRJSTQvc1BlZkpKNS9NeHovKzhXellzR0dYYjNkYm56TnMyTEQ4NmxlL3lvQUIvcmNETzNQY2NjZGwyYkpsMmJScFUrK3grKysvUHowOVBibi8vdnY3blB2Z2d3OW05T2pSYVdob2VFMzMrV3F1ZGFnRkMvK2dkdndyREFwazRSOUZXckZpUlZhdVhKa3p6end6Qng1NFlBWU9ISmdSSTBaazNMaHh2ZWY4NjEvL3lwTlBQdmtmM2U2citSeGdxM0hqeG1YZHVuVjU2S0dIZW84dFdiSWs3M25QZS9MUVF3OWwvZnIxU1pKcXRacTJ0cmFNSFR2Mk5kK242NVo2WWVFZjFJNzRCOWhESFhUUVFkbDMzMzB6YTlhczdiNnQ5ek9mK1V5U1pPellzV2x1YnU0OXZuVHAwcHgrK3VrWlBYcDBQdktSajZTMXRYV0huL1B2YngvZXVIRmpmdmpESCtiREgvNXdSbzhlblVtVEptWDI3Tm05M3hhdzVmejc3NzgvcDU5K2VzYU1HWk5QZnZLVGVleXh4L3I3andIcXp2RGh3ek55NU1nK3IvSzN0clptMnJScEdUUm9VTnJiMjVNa0hSMGRXYk5tVGNhTUdaTWsyYkJoUTc3M3ZlOWx3b1FKT2Y3NDQzUCsrZWVudTd1Nzl6YiswK3QyaTkvLy92ZTkxK0dwcDU3YTUwbUpIZDNubHV0NC92ejVlZi83MzUvTEw3KzhmLytnS0NVTC82QjJ4RDhVeU1JL2l0VFkySmlaTTJmbTNudnZ6ZVRKazNQdHRkZSs0a21BT1hQbUpIa3hQTnJhMm5xUHIxMjdOaGRjY0VIdXUrKyt2Tzk5Nzh1bGwxNjYwODk1dWU5ODV6dTUrKzY3YytXVlYyYng0c1c1N0xMTE1uZnUzRnh6elRWOXpydmxsbHN5YTlhc3RMUzBaUGp3NGZuMnQ3L2RENDhjNnQ5eHh4MlhwVXVYSmttZWVPS0pkSFoyWnZUbzBUbjIyR043bnhSNDRJRUhNbXJVcUF3ZE9qUkpjc2tsbCtRUGYvaERicnJwcGl4WXNDQmRYVjI1NG9vcmVtL3oxVjYzUC92WnozTFZWVmVscGFVbEJ4OThjQzY1NUpMZTM5dlpmU1l2ZnN2Q3JiZmVtblBPT2FmLy9vQUErSStKZnlpUWhYOFU3ZmpqajgrOGVmTXlaY3FVWEhmZGRaa3laVW82T2pwMitua1RKa3pJeUpFanMyTEZpdXkzMzM1WnVYSmxuKzlQM3BGbm4zMDJDeFlzeURlKzhZMGNmdmpoR1Rod1lJNDY2cWljYzg0NXVlV1dXL3FjKzZVdmZTbERodzVOWTJOalRqdnR0SFIwZEZnYXlCN2h1T09PeThNUFA1eDE2OVpseVpJbGFXcHF5cjc3N3BzeFk4YjB4ditERHo3WSs1Yi9ycTZ1M0g3Nzdaa3hZMGFHRFJ1V0lVT0daTnEwYVZtNGNHSHZiYjdhNi9ZclgvbEszdnJXdDZheHNURlRwMDdOaWhVcjB0UFRzMHYzbVNUVHAwL1A0TUdEczk5KysvWGpueEJsWmVFZjFNN0FvZ2VBUFZ6YkVVY2MwYnp6MDZCMjl0OS8vNXh6emprNS9mVFRNMlBHakp4Ly92bjV4Uzkrc2NQUCtmNzN2NS81OCtmbnFLT095ajc3N0pNa3V4emxxMWF0U3JWYXpjaVJJL3NjZi92YjM1N1ZxMWYzdVowRER6eXd6NXpWYWpXYk5tM0tvRUdEZHZYaHdldFNVMU5UQmcwYWxMYTJ0aXhac3FRMzhzZU9IWnZMTHJzc2YvLzczOVBlM3A3VFRqc3RTZkszdi8wdDFXbzFVNmRPZmNWdGJkeTRNWHZ2dmZlcnZtN2Y4cGEzOVA1NjhPREJ2ZGZoenU1emkwTU9PZVEvZS9EczBTejhnOW9SLzFDZzl2YjJvOXZhMnZyLzV6UEJxOURZMkppenpqb3JYL2pDRjlMVDA3UGR6ZnhQUGZWVTVzeVprNS8vL09jWk9YSmtXbHRiODV2Zi9HYVg3MmRMU1B6bEwzL0p1OTcxcmo2M08yellNRDhSQUpJTUdqUW94eHh6VEJZdFdwVDI5dlo4OWF0ZlRmSmlTTC90YlcvTGRkZGRsMDJiTnFWU3FTUkpEampnZ0NUSmJiZmRsdUhEaDcvaTlsN3JkYnN0Tzd2UExWN3JUeUpnejlMUzBwSVBmdkNERnY1QkRmZ1hGc0FlYXZueTVaazllM2FlZlBMSmJONjhPWjJkblprN2QyNk9QZmJZM2dCdmJHeE1rdnoydDcvTm1qVnJrcVQzYmNLclZxM0ttalZyY3VPTk4vYTUzVzE5enNzTkhUbzBKNTU0WXI3em5lOWsrZkxsMmJ4NWN4NSsrT0ZjZmZYVm1UNTllczBlTDd6ZWpCczNMaTB0TFhuVG05NlV3dzQ3clBmNDJMRmpNMy8rL041M0J5UXYvampOU3FXU3l5Ky9QTTg4ODB3MmI5NmNqbzZPM3IwQnIvVzYzWmFkM1NlOEdoYitRZTJJZnlpUWhYOFVxYkd4TVcxdGJUbnp6RE16WnN5WWZQclRuODdnd1lQN0xBRjd4enZla1ZOT09TVmYrY3BYOG9sUGZDSkpjdWloaCthMDAwN0x1ZWVlbStuVHArZTQ0NDdyYzd2YitweC9kL0hGRjZlNXVUbGYvT0lYTTNiczJIenptOS9NWno3em1kNjNNQU12ZnQvL3k3ZjViekYyN05pc1hidjJGVC9pYitiTW1Sa3dZRUNtVEptU2NlUEc1YUtMTGtxMSt1S2J5L3JqdXQyV0hkMG5BUFhGKzdDZ1FKVktwWnBrdXh2UjJmTnMrUkZiL2s3VUIxOFB0c2ZmamZyaTYxRWVFeWRPVEdkbjV6UExsaTNiL3ZlU0FLK0tWLzZoV0cxSEhIRkUwVE1BQU5RRkMvK2dkc1EvRktpOXZmM282NisvdnVneEFBRHFRa3RMUy9iYWF5OEwvNkFHeEQ4QUFGQVhMUHlEMmhIL1VDQUwvd0FBZ04xQi9FT0JHaG9hSGpqampET0tIZ01Bb0M1TW5EZ3hUVTFOWHZtSEdoRC9VQ3dML3dBQVhtTGhIOVNPK0ljQ1dmZ0hBTENWaFg5UU8rSWZBQUNvQ3hiK1FlMklmeWlRaFg4QUFNRHVJUDZoUUJiK0FRQnNaZUVmMUk3NGgySlorQWNBOEJJTC82QjJ4RDhVeU1JL0FJQ3RMUHlEMmhIL0FBQkFYYkR3RDJwSC9FT0JMUHdEQUFCMkIvRVBCYkx3RHdCZ0t3di9vSGJFUHhUTHdqOEFnSmRZK0FlMUkvNmhRQmIrQVFCc1plRWYxSTc0QndBQTZvS0ZmMUE3NGg4S1pPRWZBQUN3TzRoL0tKQ0Zmd0FBVzFuNEI3VWovcUZZRnY0QkFMekV3aitvSGZFUEJiTHdEd0JnS3d2L29IYkVQd0FBVUJjcy9JUGFFZjlRSUF2L0FBQ0EzVUg4UTRFcy9BTUEyTXJDUDZnZDhRL0ZzdkNQUG9ZTUdaSWtXYnQyYmNHVDBOM2RuV1RyMXdSZXpyVmFQMXlyNVdMaEg5U08rSWNDV2ZqSHZ4czVjbVNTcEtPam8rQkoyUEkxR0RWcVZNR1RVSTljcS9YRHRWb3VGdjVCN1loL2dEcnlvUTk5S0VseTJXV1hwYjI5dmZjVkxYYWY3dTd1dExlM1orYk1tVW1TU1pNbUZUd1I5Y2kxV2p6WGFqbForQWUxMDFEMEFMQW5hMnBxT3ZyNjY2OS80SjN2ZkdmUm8xQW5lbnA2OHJXdmZTMzMzWGRmMGFPUTVJUVRUc2lWVjE2WmhnYi91NlF2MTJwOWNhMldTNE12Sk5TRUN3c0tWS2xVcWtuUzF0Wlc5Q2pVa1o2ZW5zeWZQeiszMzM1N1ZxeFlrV2VmZmJib2tmWW9RNFlNeWFoUm96SnAwcVJNbmp3NUF3WjRreHpiNWxvdGxtdTFuQ1pPbkpqT3pzNW5saTFiTnJ6b1dhQnN4RDhVcUZLcFBIakVFVWMwKzc1L3lxYTl2VDBORFExcGFtb3FlaFJnSjM3eWs1L2tzNS85Yk5GalFKS2t1Yms1U2RMZTNxNVRvSjk1aWhRS1pPRWZaYlZ3NGNMY2NjY2RSWThCN0VSWFYxZG16NTZkcnE2dW9rZUJKQmIrUVMySmZ3RDZWVTlQVDM3em05K2twYVVsUFQwOVJZOEQ3TUN0dDk2YWpSczNac0dDQlVXUEFra3MvSU5hRXY5UW9LYW1wcU1mZmZUUm9zZUFmdlhJSTQra3E2c3JxMWV2anIvZlVOOW16WnFWSkxucXFxc0tuZ1NBV2hQL1VLQ0dob1lIempqampLTEhnSDYxY09IQ2JmNGFxQzlyMXF4SnRWcnQvZmk1NTU0cmNCcDQwY1NKRTlQVTFPU1ZmNmdCOFEvRmFqdmlpQ09LbmdINlRiVmF6WjEzM3RuNzhjS0ZDL3ZFQlZBLzdyMzMzaDErREVWWXZYcDFHaG9haGhVOUI1U1IrSWNDV2ZoSDJYUjBkR1RseXBXOUg2OWN1VElkSFIwRlRnUnN6OHVmcU52V3gxQUVDLytnZHNRL0FQMW1XMi96RnhSUWY5YXRXNWZXMXRZK3g1WXNXWkoxNjlZVk5CRzh5TUkvcUIzeER3V3k4SSt5MlZiOCs3NS9xRCtMRmkzS2hnMGIraHpic0dGREZpOWVYTkJFQU5TYStJY0NXZmhIbWZ6cFQzL0tuLy84NTFjY2YrS0pKL0xFRTAvcy9vR0E3ZHJlazNLZXJLTm9GdjVCN1loL0tKYUZmNVRHanQ3ZUx5aWdmcnp3d2d2YmZZVi8wYUpGZWVHRkYzYnpSTENWaFg5UU8rSWZDbVRoSDJXeW84RDNmZjlRUDFwYlc3TisvZnB0L3Q3NjlldGZzUXNBZGljTC82QjJ4RDhBcjlsVFR6MjF3NjMrZi96akgvdjhGQUNnT0R0N0o0NG42eWlTaFg5UU8rSWZDbVRoSDJXeEsyL3I5OVovS043R2pSdHo3NzMzN3ZDY2UrNjVKeHMzYnR4TkV3R3d1NGgvS0pDRmY1VEZyb1Q5SFhmY3NSc21BWFprNmRLbDZlN3UzdUU1M2QzZFdicDA2VzZhQ1BxeThBOXFSL3hEc1N6ODQzVnYxYXBWZWVTUlIzWjYzaU9QUEpKVnExYnRob21BN2RuVkorRzhVNGVpV1BnSHRkTlE5QUN3cDZ0V3E5V2laNEQrMXR6Y25DUnBhMnNyZUJKZ1I2NjU1cHI4K01jL3p1Yys5N2w4L3ZPZkwzb2NTR2RuWno3NHdROGU1UHYrb2Y5NTVSOEFBS2dMRnY1QjdZaC9LSkNGZndBQXdPNGcvcUZBRnY0QkFHeGw0Ui9VanZpSFlsbjRCd0R3RWd2L29IYkVQeFNvdmIzOTZPdXZ2NzdvTVFBQTZrSkxTMHYyMm11dmc0cWVBOHBJL0FNQUFIWEJ3aitvSGZFUEJiTHdEd0FBMkIzRVB4VEl3ajhBZ0swcy9JUGFFZjlRTEF2L0FBQmVZdUVmMUk3NGh3Szl0UEN2cStnNUFBRHF3WklsUzU2dFZxdi9YZlFjVUViaUg0cjNoNklIQUFDb0IvdnNzODlqeTVZdHN4QUpha0Q4UThGKyt0T2Yvbno4K1BGWnZIaHgwYU1BQUJUaTE3LytkYjcydGEvbHVlZWUrMTdSczBCWmlYOG8xb0JaczJaTjdlN3V6cDEzM3ZsMGtxNGt1ZUNDQzlMYzNKemJiNys5OTBUSEhIczlIWHU1b21keHpESEh0bjlzK2ZMbGRUT0xZM3Ywc2E0Zi9laEg2Kys1NTU2ODczM3ZPeVVBVUVhSEhYYllQazFOVGVjMU56ZVAzbktzVXFsY1g2bFVxcFZLWlpwampyMU9qMVVybFVxMVRtWnh6REhIdG4vc2xwZitlMUVkek9MWW5uM3MvelkxTloxMzJHR0g3Uk1BQUY0ZktpK0xmNkIrdlJUOTFVcWxjbEhSc3dCUVc5NzJEd0FBQUNVbi9nRUFBS0RreEQ4QUFBQ1VuUGdIQUFDQWtoUC9BQUFBVUhMaUh3QUFBRXBPL0FNQUFFREppWDhBQUFBb09mRVBBQUFBSlNmK0FRQUFvT1RFUHdBQUFKU2MrQWNBQUlDU0UvOEFBQUJRY3VJZkFBQUFTazc4QXdBQVFNbUpmd0FBQUNnNThROEFBQUFsSi80QkFBQ2c1TVEvQUFBQWxKejRCd0FBZ0pJVC93QUFBRkJ5NGg4QUFBQktUdndEQUFCQXlZbC9BQUFBS0RueER3QUFBQ1VuL2dFQUFLRGt4RDhBQUFDVW5QZ0hBQUNBa2hQL0FBQUFVSExpSHdBQUFFcE8vQU1BQUVESmlYOEFBQUFvT2ZFUEFBQUFKU2YrQVFBQW9PVEVQd0FBQUpTYytBY0FBSUNTRS84QUFBQlFjdUlmQUFBQVNrNzhBd0FBUU1tSmZ3QUFBQ2c1OFE4QUFBQWxKLzRCQUFDZzVBWVdQUUFBNWRYVTFIUjAwVE93Kysyenp6NDlMN3p3Z2hjWVhoOWNvd0I3Q1BFUFFNMDBORFE4VVBRTTdINGJObXhJUTBORDBXTUFBQzhqL2dHb2hjdVRUQ2g2Q0FyUi9MSmZ0eFUyQmYrSmpUMDlQYmNWUFFRQXRlVnBlUUNnMzFRcWxZdVMvTDhrYVc5djkrOE1BS2dUdmg4UEFBQUFTazc4QXdBQVFNbUpmd0FBQUNnNThROEFBQUFsSi80QkFBQ2c1TVEvQUFBQWxKejRCd0FBZ0pJVC93QUFBRkJ5NGg4QUFBQktUdndEQUFCQXlZbC9BQUFBS0RueER3QUFBQ1VuL2dFQUFLRGt4RDhBQUFDVW5QZ0hBQUNBa2hQL0FBQUFVSExpSHdBQUFFcE8vQU1BQUVESmlYOEFBQUFvT2ZFUEFBQUFKU2YrQVFBQW9PVEVQd0FBQUpTYytBY0FBSUNTRS84QUFBQlFjdUlmQUFBQVNrNzhBd0FBUU1tSmZ3QUFBQ2c1OFE4QUFBQWxKLzRCQUFDZzVNUS9BQUFBbEp6NEJ3QUFnSklUL3dBQUFGQnk0aDhBQUFCS1R2d0RBQUJBeVlsL0FBQUFLRG54RHdBQUFDVW4vZ0VBQUtEa3hEOEFBQUNVblBnSEFBQ0FraFAvQUFBQVVITGlId0FBQUVwTy9BTUFBRURKaVg4QUFBQW9PZkVQQUFBQUpTZitBUUFBb09URVB3QUFBSlNjK0FjQUFJQ1NFLzhBQUFCUWN1SWZBQUFBU2s3OEF3QUFRTW1KZndBQUFDZzU4UThBQUFBbEovNEJBQUNnNU1RL0FBQUFsSno0QndBQWdKSVQvd0FBQUZCeTRoOEFBQUJLVHZ3REFBQkF5WWwvQUFBQUtEbnhEd0FBQUNVbi9nRUFBS0RreEQ4QUFBQ1VuUGdIQUFDQWtoUC9BQUFBVUhMaUh3QUFBRXBPL0FNQUFFREppWDhBQUFBb09mRVBBQUFBSlNmK0FRQUFvT1RFUHdBQUFKU2MrQWNBQUlDU0UvOEFBQUJRY2cxRkR3QUE5REdndWJuNS8xU3IxVE9TdkRQSjBLSUgyc1A4TThtakRRME4vOXZXMW5adGtwNmlCd0tBL2lEK0FhQitES2hVS3ZPU2ZMam9RVWlTM05yZTN2NnhlQUlBZ0JJUS93QlFKNXFibS8rbldxM09QdXl3d3pKanhvd2NmdmpoR1R4NGNORmo3VkhXcmwyYmpvNk9YSGJaWlhuODhjZFRyVmIvWjlteVpUOHBlaTRBZUsxOHp6OEExSW1YM3VxZkdUTm1wS21wU2ZnWFlQRGd3V2xxYXNwNTU1MlhKR2xvYURpajRKRUFvRitJZndDb0grOU1rc01QUDd6b09mWjRML3NhL0hlUmN3QkFmeEgvQUZBL2hpYnhpbjhkMkcrLy9iYjgwc0pGQUVwQi9BTUFBRURKaVg4QUFBQW9PZkVQQUFBQUpTZitBUUFBb09URVB3QUFBSlNjK0FjQUFJQ1NFLzhBQUFCUWN1SWZBQUFBU2s3OEF3QUFRTW1KZndBQUFDZzU4UThBQUFBbEovNEJBQUNnNU1RL0FBQUFsSno0QndBQWdKSVQvd0FBQUZCeTRoOEFBQUJLVHZ3REFBQkF5WWwvQUFBQUtEbnhEd0FBQUNVbi9nRUFBS0RreEQ4QUFBQ1VuUGdIQUFDQWtoUC9BQUFBVUhMaUh3QUFBRXBPL0FNQUFFREppWDhBMklNOTlOQkRhVzV1emxsbm5iWGRjMDQvL2ZRME56ZG53NFlOTzcyOVo1NTVKaGRlZUdGT091bWtISFBNTVJrL2ZueXV2dnJxUHVkMGRuYm0wa3N2emFSSmt6Sm16SmhNbWpRcFYxNTVaYnE3dTE4eDE3cDE2MTc5Z3dNQWVvbC9BQ0RMbHkvUFk0ODk5b3JqYlcxdCtldGYvN3BMdDdGcDA2YWNmZmJaT2VDQUEzTHp6VGVudGJVMWMrYk15WkZISHRsN3pqLys4WStjY2NZWldiTm1UWDcwb3gvbHZ2dnV5dzkrOElNODlkUlRPZnZzczdOKy9mcCtlMHdBd0ZiaUh3QkljM056YnJycHBsY2N2L0hHRzlQVTFMUkx0N0ZpeFlxc1hMa3laNTU1Wmc0ODhNQU1IRGd3STBhTXlMaHg0M3JQdWVLS0t6Sml4SWg4OTd2ZnpUdmU4WTdzdmZmZUdUbHlaQzYvL1BJME5EVGsybXV2N2JmSEJBQnNKZjRCZ0p4NjZxbHBhV2xKVjFkWDc3R25uMzQ2aXhjdnp1VEprNU1rWFYxZEdUTm1UQll2WHR4N3p2UFBQNThUVGpnaHJhMnRPZWlnZzdMdnZ2dG0xcXhaMjN5Ny92UFBQNSs3N3JvcjA2ZFBUME5EUTUvZkd6QmdRRDcrOFkrbnBhV2xSbzhRQVBaczRoOEFTS1ZTeWFHSEhwcTVjK2YySHJ2NTVwc3pmdno0REJzMkxFbnk1amUvT1JNbVRNanR0OS9lZTg3Q2hRc3paTWlRakJrekpvMk5qWms1YzJidXZmZmVUSjQ4T2RkZWUyMmZKd0dlZXVxcGJOcTBLWWNmZnZnMlp4Z3hZa1NlZnZycDlQVDAxT2hSQXNDZVMvd0RBRW1TcVZPbjVoZS8rRVUyYjk2YzlldlhaOTY4ZVprNmRXcWZjNlpNbVpLNzc3NjdOK3B2dmZYV25ITEtLYjJ2NUI5Ly9QR1pOMjllcGt5Wmt1dXV1eTVUcGt4SlIwZEhrbVR6NXMxSjhvcFgvYmZZY254N3Z3OEF2SHJpSHdCSWtweDg4c25adUhGajdycnJyaXhZc0NELzlWLy9sWGUvKzkxOXptbHViczVCQngyVU8rKzhNNnRXcmNydmZ2ZTdmUFNqSCsxenp2Nzc3NTl6emprbjgrZlB6NkdISHByenp6OC9TWExJSVlka3dJQUJlZnp4eDdkNS8wODg4VVFPUGZSUThROEFOU0QrQVlBa3lhQkJnM0xLS2Fkazd0eTUrZVV2Zi9tS1YvMjNtREpsU202NzdiWXNXTEFnNzMvLysvUG1ONzk1bStjMU5qYm1yTFBPeXAvLy9PZjA5UFJrOE9EQkdUOStmRzY0NFlaWG5MdDU4K2I4OHBlL3pBYys4SUYrZlV3QXdJdkVQd0RRNjlSVFQwMTdlM3RXcjE2ZGlSTW5idk9jRDMzb1EzbjQ0WWN6Yjk2OGZPSVRuK2c5dm56NThzeWVQVHRQUHZsa05tL2VuTTdPenN5ZE96ZkhIbnRzQmd4NDhaOGM1NTU3Ymg1OTlORjg2MXZmeXNxVks3TnAwNllzWDc0OFgvM3FWOVBRMEpCcDA2YjF1YSt1cnE1MGRuYW1zN016cTFldnJ0MERCNENTRzFqMEFBQkEvUmc2ZEdoT1BQSEV2UDN0YjgvZWUrKzl6WFAyMzMvL1RKZ3dJWTg5OWxncWxVcnY4Y2JHeHJTMXRlV0dHMjVJZDNkM0Rqend3THozdmUvTmVlZWQxM3ZPc0dIRDh0T2YvalEvL09FUE0zMzY5RHo3N0xONXd4dmVrRTk5NmxPNTlOSkxzKysrKy9hNXJ5MC9hU0JKM3ZDR04yVFJva1g5L0lnQkFBQmdONnBVS3RWS3BWSjlQZmpVcHo1VnZmSEdHMS96N1N4YnRxeDY0b2tuVnIvNzNlOVdWNjVjV2QyNGNXTjF3NFlOL1REaGE3Zmw2MUgwM3dzQTZBL2U5ZzhBN0xKLy9ldGYrZG5QZnBiT3pzNCtyOHEvV3U5NXozdHl3dzAzWlAzNjlaazJiVnJHalJ1WDMvLys5LzB3S1FEd2N0NzJEd0Rzc3BOUFBqbkRody9QbFZkZW1UZSs4WTM5Y3B0dmZldGJjL0hGRi9mTGJRRUEyeWIrQVlCZDF0cmFXdlFJQU1DcjRHMy9BQUFBVUhMaUh3QUFBRXBPL0FNQUFFREppWDhBQUFBb09mRVBBQUFBSlNmK0FRQUFvT1RFUHdBQUFKU2MrQWNBQUlDU0UvOEFBQUJRY3VJZkFBQUFTazc4QXdBQVFNbUpmd0FBQUNnNThROEFBQUFsSi80QkFBQ2c1TVEvQUFBQWxKejRCd0FBZ0pJVC93QUFBRkJ5NGg4QUFBQktUdndEQUFCQXlZbC9BQUFBS0RueER3QUFBQ1VuL2dFQUFLRGt4RDhBMUk5L0pzbmF0V3VMbm1PUDE5M2R2ZVdYL3l4eURnRG9MK0lmQU9ySG8wblMwZEZSOUJ4N3ZKZDlEUjRwY2c0QTZDOTdGVDBBQVBDaWd3OCtlR0NTeVk4KyttaEdqUnFWL2ZmZlA0TUdEU3A2ckQxS2QzZDNIbjc0NGN5Y09UT3JWNjlPdFZxOTVHOS8rOXV5b3VjQ2dOZXFvZWdCQUlCZUF5cVZ5cndrSHk1NkVKSWt0N2EzdDM4MFNiWG9RUURndGZMS1B3RFVqK3FxVmF0dUhqNTgrRjhiR2hyZWxHUy9KRzhzZXFnOXpEK1RQRkN0Vmk5WnRtelpqQWgvQUFBQUFBQUFBQUFBQUFBQUFBQUFBQUFBQUFBQUFBQUFBQUFBQUFBQUFBQUFBQUFBQUFBQUFBQUFBQUFBQUFBQUFBQUFBQUFBQUFBQUFBQUFBQUFBQUFBQUFBQUFBQUFBQUFBQUFBQUFBQUFBQUFBQUFBQUFBQUFBQUFBQUFBQUFBQUFBQUFBQUFBQUFBQUFBQUFBQUFBQUFBQUFBQUFBQUFBQUFBT3JQL3djQ0dydTZ6RmlMWHdBQUFBQkpSVTVFcmtKZ2dnPT0iLAogICAiVGhlbWUiIDogIiIsCiAgICJUeXBlIiA6ICJmbG93IiwKICAgIlZlcnNpb24iIDogIjQwIgp9Cg=="/>
    </extobj>
    <extobj name="ECB019B1-382A-4266-B25C-5B523AA43C14-4">
      <extobjdata type="ECB019B1-382A-4266-B25C-5B523AA43C14" data="ewogICAiRmlsZUlkIiA6ICIxMTY3MDAwODQ0NzgiLAogICAiR3JvdXBJZCIgOiAiNDk0MTgwNzI1IiwKICAgIkltYWdlIiA6ICJpVkJPUncwS0dnb0FBQUFOU1VoRVVnQUFBck1BQUFIY0NBWUFBQURGclNJSkFBQUFDWEJJV1hNQUFBc1RBQUFMRXdFQW1wd1lBQUFnQUVsRVFWUjRuT3pkZVZ4TitmOEg4TmZwSm1vSUpRbGpueVVNMzZzWWhpeVptR1lTTmRtTHhwQmRHdHZJb0VIZkdmdVNRYzFZUXpJVW1zR2pMTVZnZE4wdzFOakNJSlhsU2xMYTd2Mzk0ZGY1ZHFjaTYrblU2L2w0ZU15OTU1elBPZTl6amJ4ODd1ZDhQZ0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Y21RSUhVQnI2cFpzMmFWcTFXck5sRVFCRGNBelFEVUtOaW4wK2tXbno1OWVuTEJleHNibThrNm5XN2g4ODdKZG16SGRtekhkbXpIZG16SGRzOTBDc0RXdUxpNHBjODcvNXRtSUhVQnI2SlpzMmFWVFUxTmp3dUM4Q01BV3hRS3NnRGc0ZUV4U1ZlSXQ3ZjNjMzlEMlk3dDJJN3QySTd0Mkk3dDJPNjViRC82NktQMnBUbi9teWJybmxtbFVqbnQvNE1zL1B6ODBMbHpaNWlhbWtJUVpIMWJSRVJFUkdXU1RxZERlbm82amg0OWlrOC8vUlJWcWxSeEZnUWhRc3FhWkozNjJyUnBvd0pnNitmbmgxNjlla2xkRGhFUkVWRkZjMElRaEUra0xFRFd3d3dBbUFGQTU4NmRwYTZEaUlpSXFDTDZVT29DNUI1bW13Q0FxYW1wMUhVUUVSRVJWVGdPRGc0MWxVcGxpcFExeUQzTUFnREh5QklSRVJGSlFLUFJRQkFFU3lscktCZGhsb2lJaUlncUpvWlpJaUlpSXBJdGhsa2lJaUlpa2kyNWgxbTF0YlcxMURVUUVSRVJrVVJrLytTVVRxZlRTVjBERVJFUlVVVmtZMk1EQUlpTGk1TXNVOHE5WjVhSWlJaUlLakNHV1NJaUlpS1NMVm1IV2FWU2FadVFrQ0IxR1VSRVJFUWtFVm1IV1VFUVZCNGVIbEtYUVVSRVJGUWhSVVpHUXFGUVdFbFpnNnpETEJFUkVSRkp4OXpjSENxVmlzdlpFaEVSRVJHOURJWlpJaUlpSXBJdGhsa2lJaUlpZWlrT0RnNVFLcFVjWmtCRVJFUkU4cVBSYUNBSWdxV1VOVERNRWhFUkVaRnNNY3dTRVJFUmtXd3h6QklSRVJHUmJNazl6S3F0cmEybHJvR0lpSWlJSkNKSVhjQ3IwdWwwT3FscklDSWlJcXFJYkd4c0FBQnhjWEdTWlVxNTk4d1NFUkVSVVFYR01FdEVSRVJFc2lYck1LdFVLbTBURWhLa0xvT0lpSWpvamRGcXRjODlKaVdsNkxvRnQyN2RlaFBsbERteURyT0NJS2c4UER5a0xvT0lpSWpLdWN1WEwyUFhybDB2M0U2bjAySElrQ0U0ZS9Zc0FDQTlQUjFEaHc1OVpodEhSMGU5OTE5ODhVV0ord3E0dWJrVjJlYmk0dktpNWI2d3lNaElLQlFLcXpkK29XY3dsUExpUkVSRVJHOVRRRUFBdG03ZCtrSnRUcHc0QVJNVEV5eGR1aFIyZG5Zd056ZEgyN1p0VWF0V0xiM2o3dHk1QTdWYXJiZnQxS2xUdUgzN05ncG1YOHJOemNYNTgrZjFqa2xNVEVUVHBrMkxYSGZTcEVrQWdMUzB0R0pmVDVnd0FRMGJOaXkyWnAxT1Y2b2UzVmRsYm00T2xVb2w2WEsyRExORVJFUlVZWXdmUHg3ang0OS81akdQSGoxQzE2NWQ5WUpwdlhyMTRPdnJDeU1qSTNIYnZuMzc5TnExYmR1MnlMbUNnNFBoN3U2dTE2Nnc2T2hvK1ByNll2djI3YWhmdjc3ZVBpOHZMd0RBWDMvOVZleHJTOHVpcThoR1JFUmcxYXBWNHZ2Q1Bibi9ycmU4WUpnbG9sYzJaTWdReE1mSFMxMEdVYkZNVEV6dzMvLytGM1oyZGxLWFFqTGw0T0FndnRacXRkaTBhWlBlL25idDJpRTJOclpJdS9qNGVCdzdkZ3grZm43Rm52ZjgrZk9ZT1hNbWZIMTlVYjkrZmJpNnVpSXZMdy8zNzkrSHE2c3Jac3lZQVJzYkcwUkVSS0JLbFNvQW9QY2ErRjlZZmZMa0NSd2RIVEZyMWl6czI3Y1BlWGw1Nk5TcGt4aGdpd3ZhNVFYRExCRzlNZ1paS3NzeU16TVJHQmpJTUV0NjdPM3RVYmx5WmZGOWRuWTJEaDA2Vk95eFVWRlJBSUNMRnk5aTNyeDVxRk9uanQ3K1NwVXFGV21qMCttd2NPSENFdmVmUEhrU2t5ZFB4dGl4WStIazVBUUFDQXNMdzY1ZHV4QVlHSWl3c0RBQVQwTm9zMmJOaXJSUFRVM0ZvVU9IeExCYU9MZ0NRSDUrZnJIWGZkMGNIQnlnVkNwVFRwOCtYZWY1Ujc4WkRMTkU5TnI4ZTZ3WWtkUUNBd01SRkJURUlFdEZQSHo0VU85blZzSGsveVZKU2txQ2o0OFBGaXhZQUlWQ0lXN1B5Y2xCelpvMWl4eS9aY3NXNU9YbGxYaSt5Wk1uWTlxMGFXS1FMUkFkSFkwblQ1NWd3WUlGbURwMUtnUkIwTHRlYVdWblordUY5VGRGbzlGQUVJU2k0eDNlSW9aWklpSWlvbWM0ZCs0Y3BrNmRpZ2NQSGlBNE9CaXpaczBTOTZXbnA2Tng0OFpGMnV6ZHV4ZHo1c3hCLy83OXhXMDNiOTRVZTJ2WHJGbURGaTFhNkxXNWVmTW1EQTBOVWFWS0ZSZ2FHaUlxS2dwVnExYkY1czJiaTV6ZjN0NyttVFUvZXZRSTc3enp6Z3ZkcDF3eHpCSVJFUkdWUUt2VllzS0VDZkQyOXNiOCtmTmhhMnVMSlV1V2lQdXZYTG1DNDhlUEYybjMwMDgvaVQyMkdvMEd5NWN2eC83OSsvSHBwNThDUUpFZ0N3RHIxNitIaTRzTDR1UGpNWHIwYUZTcVZBbSt2cjRZT0hBZ2dLZERDNHA3Nkt0QWFtb3FQRDA5QVFCWldWbDQ5T2dSSEJ3Y1lHaG9pRnExYXNIUjBSSGZmZmNkT25icytOS2ZSMW5FTUV0RVJFUVZVdUVIdTBwaVlHQ0FKVXVXUUtsVVl2NzgrWEJ6YzhPZE8zZFFzR2lUU3FVU1p5b29QTGExOE5BRFkyTmptSnFhSWpRMEZGV3FWRUZFUklUZU5Rb2VGTHQxNjVZWU5JMk5qUUVBZmZ2MnhkU3BVNUdSa1lGaHc0WWhKQ1FFQUxCZ3dZSWl0VnBZV0NBME5CU21wcWI0NzMvL2k0TUhEMkxFaUJIbzE2L2ZpM3dzc2lQM01LdTJ0clorOWlBWElpSWlvbjh4TURBUUgreDZIcVZTS2I0V0JBR1dscFlJQ1FsQmJHd3NkRHFkdUM4a0pBUitmbjd3OHZKQzNicDF4ZTNHeHNhWU1HRUNBT0QrL2Z0RnpuLzkrbldjUEhrU1AvMzBrOTcyZ2hEYXIxOC9KQ2NuSXpNekUxOSsrYVU0aG5icjFxM28wS0VEenA0OWkrenNiSHp4eFJjWU4yNGNXclZxaFFNSERtRFpzbVdZTm0wYTdPM3RpOHlKVzU3SWVnV3d1TGc0MitMR2tSQVJFUkU5aTBxbDBudWZrNU1qdnI1NjlXcUo4OElXaUlxS3d2ZmZmdzkzZDNjb0ZBcGtaV1ZCcTlVaU5qYjJtUTllRmV3cldINVdwOU1oTmpZV1RaczIxWnR5Q3dDMmI5K08wTkJRZUhwNjRwMTMzc0c4ZWZQUXJGa3pCQVFFWVB2MjdYQnhjWUdQancvT256K1BSWXNXWWVmT25lamN1VE9tVEprQ0x5OHZ0R3JWQ24zNjlNSEVpUk54Nzk2OUYvcDg1RVR1UGJORVJFUkVyMnoyN05rNGNPQUFqSXlNOE9USkUvVHQyN2ZZNDY1ZnY0NjVjK2NpSVNFQnk1WXRnNW1aR1hyMjdBbG5aMmNJZ2dCcmEydVltNXVYZUoycVZhdWlUNTgrNGxLeldxMFdWbFpXV0x4NHNkNXhLU2twMkxGakIySmlZdENrU1JPc1hic1c5ZXJWdy92dnY0L3AwNmVqZXZYcUdEUm9rTjRTdXpkdjNzVGt5Wk5oWTJPREFRTUdBQUJHakJpQmxKUVVEQm8wQ0NOSGprU2ZQbjFlYW5hRXNveGhsb2lJaUNxODc3NzdEdDk4OHcyMFdpMnFWcTFhN0V3QXRXdlhocW1wS2JLeXNyQjI3Vm8wYjk0Y0FEQno1c3dTenp0OSt2UWlQYTR6Wjg1OFpwdmh3NGVqV3JWcWFOU29FUVlOR2dRek16TnhYOU9tVGJGMjdWcWNQbjI2eUN3S3k1WXRnNU9URXp3OFBNUnRCZ1lHbURWckZyWnYzNDVMbHk3QndFRFdYOG9YUzVDNmdGZWhWQ3B0TjIvZXJDcjRuNG1JcEZFd1B5UG5tYVd5cG1DZVdTOHZMNHdjT1ZMcWNvamVLSzFXKzliRGFzSFAvN2k0T01reXBhemp1U0FJcXNMLytpQWlJaUtxcUtUb2RZMk1qSVJDb2JCNjZ4Y3VSTlpobG9pSWlJaWtZMjV1RHBWS2xTSmxEUXl6UkVRU2V2TGtpZFFsRUJISkdzTXNFVlZvV3EwVysvYnRLN0o5dzRZTnIrWDhxYW1wU0VwS0FnQjA2ZElGQUpDWW1JaDc5KzRoTXpNVFhidDIxWnNTcUxBLy92ampoYTUxNE1BQmFMVmFBTUNlUFh1S3RNL056VVZnWU9DTDNnSVJVWm5HMlF5SXFFS0xqNDlIZEhRMEhCMGQ5YllIQmdhS3kwSVdscE9UZ3c0ZE9xQnExYXA2MnpNeU12UzJaV1JrSURZMkZrZVBIa1ZVVkpRWUluVTZIZno5L1RGMjdGams1ZVdoUVlNR0pjNW5PV1BHRE1URXhNRFYxYlhFQnp2UzB0Snc2TkFoQU1DMGFkTnc5T2hSbUppWW9FYU5HcGczYng1MjdOZ2gxcFdibTR1Z29DRHhRYWo0K1BoU1BSUzFZOGNPMUtsVDU3bkhFVkhGNCtEZ0FLVlNtWEw2OUduSmZrZ3d6QkpSaFhiZ3dBSDg1ei8vUWUvZXZmVzI1K2JtRnRrV0hoNE80T2xERmpFeE1lTDIvUHg4dEd2WFRtOWJ3Uk8rcnE2dWlJNk9Sbkp5TWdBZ0lTRUJqUnMzaG8yTkRSWXZYb3hXclZxVnFzNE5HemFnUm8wYVJiYmIyOXNYZTN6bnpwMnhkZXRXckZ5NUV0OSsrMjJ4eDdSbzBVTHN2ZTNRb1FOMjc5Nk4yclZyaS92WHIxK1B3NGNQNjIwaklpcE1vOUZBRUFSTEtXdGdtQ1dpQ2lzdkx3OHhNVEg0OWRkZk1YRGdRTDE5QmVIdVZibTV1UUVBeG80ZGk4ek1USEZ1eWVQSGoyUHYzcjB3TWpLQ2s1TVRIajkrak56Y1hFeWFOQW5Cd2NGSVMwdkQ0OGVQWVc5dmp4bzFhdURycjc5KzRZbk94NDhmajRDQUFPVGw1Y0hRMEJDNXVibW9WS2xTa2VQeTgvT1JrNU9EVzdkdWljSDEyclZyV0w5K1BkYXZYMTh1NTZVa292S0RZWmFJS3F6ZmZ2c04yZG5acUZTcEVweWNuUFMrN3MvTnpZV3JxeXVBcDBNR0lpTWp4WDFhcmJiWUh0SGl0b1dGaGVHZmYvNkJ2NzgvYnQrK2pjOCsrd3p1N3U0SUR3OUhXbG9hOXUvZkR3c0xDL3o4ODgvSXlNaUFpNHVMdURKUWx5NWRjT2pRSWJpNnVtTHQyclZpeit3UFAveUE2ZE9uQXdCbXpacFY0djIxYU5FQ2E5YXNFZDluWm1iQzJOaTR5SEVQSHo2RUlBZ0lEUTFGbXpadEFEd2RXcENWbFlXaFE0ZENFQVFjUFhxMDVBK1NpRWhDRExORVZDSGw1T1JnNjlhdDR2djc5Ky9qeElrVEFKNk9hKzNZc1NQQ3dzSUFQTzJsTGN6QXdFQWNwd3I4YjVoQjRXMDJOamJJeWNuQkw3Lzhnak5uem1EMjdObnc4UERBZSsrOWgxR2pScUYxNjlhd3RiVkZZbUlpTEN3c2tKaVlpRTgrK2FSVXRVZEZSWWxoZHM2Y09hVys1OXUzYnhjN1pPRHUzYnRvMEtBQmtwT1RjZW5TSmJ6Ly92dVlNbVVLcGt5WmdxdFhyK0xISDM4czlUV0lpTjQydVlkWnRiVzF0WTNVUlJDUi9PemV2UnVkTzNmRzc3Ly9YbVJmWGw1ZWlWL3A1K2ZuRi90VmZYRXFWYW9FYTJ0cmpCMDdGb3NYTDhiTW1UUFJyVnMzMk5yYW9scTFhZ2dORGNYUm8wZlJ0bTFibkRwMUN1UEhqeGV2Zi9ueVpXUm5aMlBvMEtGSVNVbkJrQ0ZESUFoUEY5aDU5T2lSM25oZVB6OC9LSlhLNTlhVGtKQ0FaczJhRmRsKy9mcDFORzdjR003T3p2anh4eC94eXkrL2lFTUxGaTllaktGRGg1YnFmb21JcENEck1Cc1hGMmVyVnF0MVV0ZEJSUExUcmwwNzFLNWRXd3l6RFJzMkZJY1Y1T1hsNlEwenlNM05GZHRsWjJjakp5Y0hEZzRPUmM3NTcyMkNJR0RWcWxWWXVYSWxidDY4aVJNblRtRFZxbFVBZ0hYcjFxRmJ0MjRZT0hBZzNuMzNYZFN0V3hmMTZ0VkRYbDRlWEYxZDhjRUhIOERRMEJEejVzMkRsNWNYd3NQRHhZQnRiMi8vM1BHOE9wME9pWW1KZXVIMXdJRUQ0aENHd3RScU5UNzY2Q04wNmRJRnUzZnZ4c3FWS3pGaHdnU3NYYnNXQ29VQ0hUdDJmTzduU1VRa0ZWbUhXU0tpbDlXd1lVTzk5OTdlM29pSWlNQzhlZk53N05neEJBY0hJeWdvQ0FERW1RZ0FJRDA5SFI5ODhBRzJiTmtpYmlzWVpoQVZGU1Z1SzVqTllNT0dEUmcwYUJEQ3dzTFFzR0ZEL1AzMzM1ZzllelpNVFUxaFlHQ0FUcDA2WWVIQ2hWaTZkQ2tBd05EUUVIdjI3QUh3ZE14cy9mcjFrWk9UQTRWQ2dYNzkrZ0Y0MmpOYjhMcGV2WHBpMndMWHJsM0REei84QUFzTEMvajcrd01Bamg0OWl2UG56K09ycjc3U096WXJLd3NIRGh3UTU5V2RQWHMyUEQwOWNmbnlaVnk1Y2dYQndjRXY4ZWtTRWIwOURMTkVSSGphVXhzU0VvSXhZOFlnTnpkWGIveXFsZFgvbGgxUFNrcEN2WHIxU24zZWpJd010R3paRXJObnowYWZQbjJ3Y2VOR3pKNDlHd1lHQnRCcXRjakl5QUNBRWhkT1NFbEpnWVdGQlFEZzNyMTdldU55MDlMU01HellNQUFRRjB0WXZYbzF3c1BETVhqd1lIejk5ZGNBbmk3UzRPZm5oLzc5KytQNzc3K0htWm1aT0NYWTVzMmIwYkpsU3pSbzBBREEwNkVSelpvMXcrSERoOUdpUlF1dVVFWkVaWjZzNTF0UktwVzJDUWtKVXBkQlJPV0FRcUhBakJremNPSENCWnc1Y3daUG5qekJ3NGNQaXh4MzVzd1p0R2pSb3RUbnJWdTNMdWJNbVlNV0xWcGc4ZUxGeU1qSXdNV0xGNUdYbDRmdnYvOGVhV2xwV0x4NE1mejgvTVFIemdvN2UvWXNtalp0K3R6ckhENThHTURUaFJBMmJ0eUkwYU5IdzhqSUNMLzk5aHVHRFJ1R0lVT0dZT3JVcVpnMGFSSzh2YjF4NWNvVnhNZkhZOU9tVGZEeDhVRjJkalorL2ZWWHVMaTRRS0ZRSUNJaUFoOSsrQ0g2OWV1SFdiTm00YzgvLzJTd0phSXlTZFk5czRJZ3FEdzhQS0JXcTZVdWhZaGtMRFUxRlR0MzdzU09IVHZRcTFjdk9EazVZZDI2ZGZqc3M4L3c0WWNmd3RyYUdvMGJOMGFmUG4zdysrKy9ZK1hLbGNXZVI2ZlRJVDgvSHc4ZVBJQ0JnUUVlUDM2TXhZc1hRNjFXaStOUkh6eDRnR1BIam1ITW1ERXdOalpHUUVBQVRFeE1zR2pSSWt5Yk5rMGNlcENibXdzakl5UHMzNzlmWEFhMzhQQUM0T253aGdMTm16ZkhoQWtUNE9IaEFRTURBNXc4ZVJKcjFxeEJTa29LNXM2ZGk4NmRPd01Bbkp5Y2NPM2FOY3lZTVFNZE8zYkVtREZqWUdCZ2dCNDlldUNERHo2QXY3OC9iRzF0QVFEVHAwL0g0TUdEc1czYk52ajYrbUxCZ2dYaVBpSWlBSWlNaklTam82UFY4NDk4YzJRZFpvbUlYcFd0clMxU1UxT1JrNU9EelpzM28yN2R1Z0NBK2ZQbkl5MHREWC8rK1NmKy92dHYxSzlmWC94dm8wYU45TTRoQ0FLTWpZMmgxV3JScVZNbjVPWGxvVk9uVGpBMU5VWDM3dDB4ZmZwMFZLbFNCUUJnWm1hR3BrMmJvbVhMbGxBcWxlSU1CZTNidDhmMjdkdFJzMlpOZUhwNjR2YnQyK2pmdnoveTh2TEUrV3VyVmF1RzdkdTNpOWN0UE16QXlzcEtiOWFCdTNmdm9udjM3bkIxZFlXSmlZbGV2ZVBHalVPL2Z2MWdZV0Voemxxd2RldldZb2RQTkdqUUFGT25Uc1hreVpPNWVBSVJGV0Z1Ymc2VlNwVWlaUTJDbEJkL1ZXM2F0TkVCWU04c2tjUUtIbmFxQ0g4V016SXlVTFZxMVJMMzYzUTY1T1hsbFhyNnJ1ZlI2WFJpNEtVWEZ4Z1lpS0NnSUhoNWVXSGt5SkZTbDBOVUxna1MvNURpUDdPSmlGN0FzNElzOExTWDluVUYyWUx6RVJGUnlSaG1pWWlJaU9pbE9EZzRRS2xVU2pyTWdHR1dpSWlJaUY2S1JxT0JJQWlXVXRiQU1FdEVKQVBuenAyRGpZME5iR3hzWUd0cmkyN2R1bUhNbURGNjg4NENUMmRtNk5Pbmp6anZiRW5ueWNuSkVWLy9leUdGd2dZTkdpUWVUMFJVRmpITUVoR1ZNVGR1M0lDTGkwdXhBZkxvMGFOUXFWUUlDd3REbno1OUVCQVFBRDgvUHpHOFdscGFZdGV1WFM4MDg4RGx5NWZ4OTk5L0Y5bXVWcXR4OCtiTmw3K1JsL1NzK3ljaStqZUdXU0tpTXViaHc0ZTRjZU5HaWZzRlFVRE5talhSbzBjUGJOeTRFV3ExV20vS3JoZGxZMk9EYmR1MkZka2VFaElDcFZMNTB1ZDlXYys3ZnlLaXd1UWVadFhXMXRaUzEwQkVyMGlyMVdMRGhnMXdkbmJHeHg5L2pNOC8vMXpzS2N6TnpjV3FWYXZnNU9Razd2djU1NS9GbnNpQ3I4b2pJaUxRbzBjUDlPelpFN0d4c2RpeVpRdTZkZXNHQndjSEhEbHlSTy9ZWThlT3djM05EUjA2ZE1DRUNST1FscFltMWxMYTY1MDhlUktEQmcxQysvYnQwYTlmUDcyZXpaeWNIQ3hZc0FEZHVuVkRwMDZkNE92ckt5NWJXNXIybnA2ZUFJQU9IVHFJMDU2VnhOVFVGSU1IRDhiT25UdjF6cCtabVFrQVNFOVB4NVFwVS9ESko1L0F5Y2tKSjArZUxIS092bjM3SWpJeUVnOGVQQkMzM2I1OUc4ZU9IWU96czdQZXNhWDlmQXF1WDNoYjRhRU5yK3YraVloa0hXYmo0dUpzTjIvZUxIVVpSUFNLbGk1ZGlyQ3dNTXlkT3hmSGpoM0R5cFVyVWFOR0RRQ0F2Nzgvb3FPanNXVEpFaHc3ZGd3Ly92Z2p3c1BERVJnWXFIZU9LMWV1WU5ldVhXamZ2ajFtekppQmYvNzVCNy8vL2p1NmR1MktKVXVXNkIyN1o4OGVCQVVGWWZmdTNiaDM3eDRXTGx3bzdpdnQ5Y0xDd3JCaXhRcEVSa2FpVHAwNm1EdDNycmh2M3J4NXVIRGhBclp0MjRiZmZ2c05EeDQ4d09MRmkwdmRmc09HRFFDQUV5ZE9sR3J1M3ZmZWV3L1hyMTh2ZHB6czdObXo4ZkRoUSt6WnN3Y2JObXpBaVJNbmloelRwazBiTkdyVUNPSGg0ZUsyME5CUWRPblNCWmFXK3M5MWxQYnplWjdYZWY5RVZMSEpPc3dTa2Z3OWV2UUlvYUdobURWckZscTNiZzFEUTBNMGFkSUVWbFpXU0V0THcyKy8vWVlaTTJiZy9mZmZoNkdoSVZxMWFvVlJvMFloTEN4TTd6ejkrL2VIaVlrSlB2LzhjMmcwR25oNmVzTEV4QVE5ZS9iRXpaczM5WlorSFQxNk5Nek16RkM3ZG0xNGVucUtQYmN2Y3IxeDQ4YWhWcTFhTURVMXhZQUJBM0RwMGlWb3RWbzhlUEFBZS9mdXhiZmZmZ3RMUzB2VXFGRUQ3dTd1T0hqd1lLbmF2NHk4dkR3b0ZJb2k0MlExR2cyT0hEbUNpUk1ub2xhdFdxaFZxeGFHRHg5ZTdEa0dEaHlJSFR0MklEOC9IMWxaV2RpOWV6Y0dEaHlvZDh5TGZEN1A4enJ2bjRncU5pNW5TMFNTU2twS1FuNStQajc0NElNaSs1S1RrNkhUNmRDa1NSTzk3UTBhTklCR285RUxQd1U5dVFWTHQ5YXFWUXNBVUxseVpRRFFDN08xYTljV1gxdFlXQ0F6TXhOYXJmYUZybWR1Ymk2K3JsYXRtcmp5VjBwS0NuUTZYWkVnQ0R6OWl2NTU3WTJNaklxMGU1NXo1ODdod3c4L0xMSTlOVFZWckw5QVNZcytmUGJaWndnSUNNRGh3NGZ4NE1FRHZQdnV1MmpkdWpYT25Uc25Idk1pbjgvenZNNzdKNktLVGRZOXMwcWwwalloSVVIcU1vam9GZFNzV1JNQWluM2d4OExDQWdEd3p6Ly82RzIvZGVzV0xDMHRYK2lKL2NJS3hxOFduTHQyN2Rvd01EQjRMZGN6TXpNREFQeisrKzlRcTlWNnYxN255bUFGN3Q2OWk5RFEwR0xEYzBGd3ZYUG5qcml0SU9EK201R1JFVnhkWFJFZUhvNmRPM2NXZTc3U2ZENEZZZlRKa3lmaS9zS2ZOeEhSNnlick1Dc0lnc3JEdzBQcU1vam9GVmhhV3FKejU4N3c5L2ZIcFV1WGtKK2ZqNHNYTHlJcEtRbTFhdFZDOSs3ZDRlL3ZqOHVYTHlNL1B4L256NS9IbWpWck1HVElrSmUrNXNxVksvSDQ4V1A4ODg4L1dMZHVIWHIxNmdVQXIrVjZscGFXYU5PbURSWXRXb1RVMUZUazUrZmowcVZMaUkyTkxYVjlwcWFtQUlBelo4NGdQVDI5eUg2ZFRnZU5Sb085ZS9mQzA5TVRYM3p4QlhyMjdGbmt1SGZmZlJkTm1qUkJRRUFBMHRQVGtaU1VoRTJiTnBWNDNiNTkreUl1TGc0YWpRWU9EZzVGOXBmbTgyblVxQkZNVEV6dzIyKy9BUUN5czdNUkhCeGM2bnN2emYwVFVka1JHUmtKaFVKaEpXVU5IR1pBUkpMejkvZkg4dVhMTVdiTUdEeCsvQmlOR2pXQ3Y3OC9BR0RPbkRsWXVYSWx4bzRkaTdTME5OU3ZYeCtlbnA1d2MzTjc2ZXUxYXRVS2ZmcjBRWFoyTmh3ZEhURml4QWh4Myt1NDN2ejU4L0hqanovQ3pjME51Ym01YU5La0NieTl2VXZkdm1IRGhuQjFkWVczdHplcVZxMktxS2dvY1orZG5SMEVRWUNwcVNsYXRteUpHVE5tNEpOUFBpbnhYRC8rK0NQOC9Qemc0T0NBOTk1N0QyNXVib2lQankvMjJJS3cycUJCZ3hKN2taLzMrVlN1WEJuKy92NVl0R2dSZHV6WUFRc0xDM1RyMXEzWVdSUmU1djZKcUd3eE56ZUhTcVdTZERsYlFjcUx2Nm8yYmRyb0FQQnBWeUtKRlV5ZlZOYi9MSjQ3ZHc2ZW5wNDRldlNvT0xhV3lyZkF3RUFFQlFYQnk4c0xJMGVPbExvY29uSkpFQVJKODZTc2h4a1FFUkVSVWNYR01FdEVSRVJFTDhYQndRRktwVkxTWVFZY00wdEVGY1pISDMxVTVvZENFQkhKaVVhamdTQUlsczgvOHMxaHp5d1JVUVhGUlFxSXFEeGdtQ1dpY3UvaHc0ZEZ0dWwwT3Z6NjY2OUlTMHNydG8xV3EwVm9hR2lScWFGbXo1NzlXbXU3ZlBreWR1M2E5Y0x0ZERvZGhnd1pnck5uendJQTB0UFRNWFRvMEdlMmNYUjAxSHYveFJkZmxManZlZHZ6OHZKdysvWnRxTlZxaElXRmxUaC9MUkhSbThaaEJrUlVydDI0Y1FOZmZmVVZ4bzhmano1OStvamJCVUhBaFFzWGNPSENCY3ljT2JOSXU5emNYS1NtcHNMVjFSWGZmZmNkdW5idENwMU9oOGpJU0h6Ly9mZEZqZzhJQ01EV3JWdGZxTFlUSjA3QXhNUUVTNWN1aFoyZEhjek56ZEcyYlZ0eDliSUNkKzdjS1RJODR0U3BVN2g5K3phc3JhM0ZlcytmUDY5M1RHSmlJcG8yYlZya3VwTW1UUUx3ZEhuYTRsNVBtREFCRFJzMkxOSnUyTEJoU0UxTlJYWjJOblE2SGFwVnE0WWFOV3JBek13TURSbzBnS1dscE44MEVsRUZKZmN3cTdhMnRyYVJ1Z2dpS3JzYU5HaUFGU3RXWVByMDZiQzJ0b2FIaHdjYU5XcWtkMHkvZnYwQUFOZXZYMGRzYkN6UzA5TVJGaGFHWWNPR3dkWFZGZFdxVllPUGp3L2k0K01oQ0FLY25Kd0FBUGZ2MzhlSkV5Y0FBT1BIajhmNDhlT2ZXY3VqUjQvUXRXdFh2V0JhcjE0OStQcjY2aTNqdW0vZlByMTJiZHUyTFhLdTRPQmd1THU3bDdqOGEzUjBOSHg5ZmJGOSszYlVyMTlmYjUrWGx4Y0E0SysvL2lyMmRVbWhORGs1R2IvLy92dExyN3hHUlBRbXlEck14c1hGMmFyVmFwM1VkUkJSMmRhaVJRdnMyclVMQmdZR3NMR3h3ZXJWcTRzOWJ2VG8wUUNlZm9WKy9mcDE5TzdkRzJ2WHJrWDE2dFd4ZE9sU0hEaHdBRWVQSGhWN1pqdDA2QUFBeU0vUGgwS2hlT0c2Q3EreXBkVnFpNnpPMWE1ZHUySlhEb3VQajhleFk4Zmc1K2RYN0huUG56K1BtVE5ud3RmWEYvWHIxNGVycXl2eTh2SncvLzU5dUxxNllzYU1HYkN4c1VGRVJBU3FWS2tDQUhxdkFXRERoZzBJRHcvSG5UdDMwTHQzYjNFN2d5d1JsVFd5RHJORVJNL3p3dzgvSUQwOUhTTkdqRUNUSmsxdy8vNTlzU2YyMzdaczJRSUFNRE16ZzUrZkh4SVRFNUdlbm80alI0NmdjK2ZPMkx0M0w3cDM3MTZrM1RmZmZJTnZ2LzBXVmxaV3NMZTNSK1hLbGNWOTJkblpPSFRvVUxIWEsxalo2dUxGaTVnM2J4N3ExS21qdDcrNFZiaDBPaDBXTGx4WTR2NlRKMDlpOHVUSkdEdDJyTmlESEJZV2hsMjdkaUV3TUJCaFlXRUFudmIyTm12V3JFajcxTlJVSERwMENKNmVudWpSb3dkNjllcUYzYnQzQTNnNmZ0YlYxYlZJbStyVnEyUDkrdlhGM2lNUjBadkdmMklUVWJrMmFkSWt0RzdkV2h6UGFtNXVEb1ZDVWV5dnNXUEhpdTJTazVPeGZ2MTZUSmd3QWVucDZkaTRjU091WDcrT0hqMTY2SjAvTXpNVDE2NWRRODJhTlFFOGZkaHMzNzU5NHEvaUhqNHJMQ2twQ1Q0K1BwZzJiWnBlNzI1T1RvNTR6c0syYk5tQ3ZMeThFczgzZWZKa1RKczJEUU1HRE5EYkhoMGRqU2RQbm1EQmdnVUFubzRaTHU0ektPem8wYU13TUREQXBFbVRjUHYyYlFEQXFsV3JVS2RPSFlTRmhTRXNMQXorL3Y2UWVQRWZJcXJnWk4wenExUXFiUk1TRXRDOGVYT3BTeUdpTXNySXlFZ3YyRjI1Y2tYc0VmMDNlM3Q3QU1EZHUzZmg1dWFHSGoxNklEdzhIQnMzYmtSVVZCUSsrdWdqdmQ3UVhyMTZZZkRnd2JDM3Q5ZjdpcjYwenAwN2g2bFRwK0xCZ3djSURnN0dyRzg4dVhVQUFDQUFTVVJCVkZtenhIM3A2ZWxvM0xoeGtUWjc5KzdGbkRsejBMOS9mM0hielpzM3hkN2FOV3ZXb0VXTEZucHRidDY4Q1VORFExU3BVZ1dHaG9hSWlvcEMxYXBWc1huejVoSS9BK0RwQTJxMWF0V0NpNHNMdnYzMlcraDBPdFNwVXdkMzd0eEJkblkyS2xldWpHUEhqcUZUcDA0dmZPOUVSSytMck1Pc0lBZ3FEdzhQVG9KT1JNOTAvdng1N051M0QxT21UQUVBdUx1N1AvTjRDd3NMYk4rK0hmWHExUU1BREJreUJNT0hEMGUzYnQzMGp2UDE5WDNwbXJSYUxTWk1tQUJ2YjIvTW56OGZ0cmEyV0xKa2liai95cFVyT0g3OGVKRjJQLzMwazloanE5Rm9zSHo1Y3V6ZnZ4K2Zmdm9wQUJRSnNnQ3dmdjE2dUxpNElENCtIcU5IajBhbFNwWGc2K3VMZ1FNSEFuZzZ0T0RmRDMwZFBud1lUWm8wd2NXTEY5R3BVeWUwYmR0V0hMWmdaMmVIdlh2M3dzbkpDWHYzN2tWZ1lPQkxmdzVFSkcrUmtaRndkSFMwa3JJR1dZZFpJcUxTT0g3OE9ESXlNc1QzeGZWSUF2L3JsZnpycjc4d2JkbzB2WDFwYVduUWFyV3d0YldGa1pFUnFsZXZycmUvOEF3RWhSL3NLb21CZ1FHV0xGa0NwVktKK2ZQbnc4M05EWGZ1M0VGQ1FnSUFRS1ZTaVRNVkZCN2JXbmpvZ2JHeE1VeE5UUkVhR29vcVZhb2dJaUpDN3hvRkQ0cmR1blVMSFR0MkZOc0FRTisrZlRGMTZsUmtaR1JnMkxCaENBa0pBUUJ4R0VKS1NncjY5Kzh2M2xkdWJxNVlqN3U3Tzc3KyttdGN1blFKM2JwMWc0V0Z4WFB2bDRqS0ozTnpjNmhVS2k1blMwVDBKdjM1NTU5NnZiRUZQWklsYWRXcWxWNDQzYkZqQjdLeXNyQml4UXA0ZTN0ajllclZtRFZybGppYlFXRUdCZ1lsRG1QNE42VlNLYjRXQkFHV2xwWUlDUWxCYkd3c2RMci9UZFFTRWhJQ1B6OC9lSGw1b1c3ZHV1SjJZMk5qVEpnd0FjRFRhY0wrN2ZyMTZ6aDU4aVIrK3VrbnZlMEZEOEQxNjljUHljbkp5TXpNeEpkZmZpbU9tZDI2ZFNzR0RoeW9OeGIyMUtsVCtQREREd0U4L2N1clRaczJDQThQUjNoNGVLbnVsWWpvVFdHWUphSnk3ZTdkdS9qNzc3L1J2bjE3QU1DMzMzNWI3SXdFQUhEZ3dBRzk5NG1KaVZpK2ZEaysrZVFUZUhoNFlNV0tGWEIzZDBlTkdqVXdkZXBVZlA3NTUvanFxNi8wWmlGUXFWUjY1OGpKeVJGN05LOWV2VnJpdkxBRm9xS2lzR3paTWdRSEIyUDc5dTNJeXNwQzVjcVZFUnNiKzh4NWJBdG1VRWhKU1VHZE9uV2cwK2tRR3h1THBrMmJGaG5QdTMzN2R1aDBPdXpidHc4clZxeUFyNjh2b3FPajhjMDMzNVE0eDJ4SVNBaDY5ZXFGQnc4ZVlPblNwVWhKU1lHUGp3K0dEeDhPWDE5ZnNlZVhpT2h0WTVnbG9uTHQ0TUdEVUNxVk1ERXhFYWVWK25kUFpXR25UNTlHLy83OXNXVEpFaVFsSldIV3JGbjQ2S09QOUk1eGNuSkN1M2J0RUJRVWhMNTkrMEtwVkdMeDRzWEZUcFUxZS9ac0hEaHdBRVpHUm5qeTVBbjY5dTFiN0hXdlg3K091WFBuSWlFaEFjdVdMWU9abVJsNjl1d0paMmRuQ0lJQWEydHJtSnVibDFoMzFhcFYwYWRQSDdpNHVBQjRPaWJYeXNvS2l4Y3YxanN1SlNVRk8zYnNRRXhNREpvMGFZSzFhOWVpWHIxNmVQLzk5ekY5K25SVXIxNGRnd1lOMGx1b0lUbzZHbmZ2M2tWK2ZqNzY5ZXVIZ1FNSHdzL1BEd1lHQm1qY3VERysrKzQ3akI0OVdydzJFVlVjRGc0T1VDcVZLYWRQbjY3ei9LT3BpRFp0MnVqYXRHbWpJeUpwbGVVL2kzZnYzdFg5L2ZmZkw5UW1OemRYdDNmdlhsMWVYcDdlZGx0YjJ5TEhabVJrNkM1ZHVsVGl1VEl5TW5SMzd0elJwYVNrNkRJeU1vbzl4dG5aV1hmLy9uM2R3SUVEZGZIeDhhV3E4ZGRmZjlYbDVPU1U2dGdDTzNiczBHVmtaT2dpSWlKMDkrL2ZMN0pmcTlYcTFHcTFUcVBSaU51aW9xSjArZm41dXBzM2IrcnUzNyt2UzA1T0x0SXVMUzFObDUrZi8wSzF2QzFyMXF6UnRXblRScmRtelJxcFN5RXFsd3ArL2t1WkIyVTlPV0RCaDhmWkRJaWtaV1B6ZEZWcC9sbWtzaVl3TUJCQlFVSHc4dkxDeUpFanBTNkhxTndwK1BrZkZ4Y25XYWJrb2dsRVJFUkVKRnNNczBSRVJFUWtXM0lQczJwcmEydXBheUFpSWlJaWljaDZOb080dURoYnRWb3Q2YUJqSWlJaUlwS08zSHRtaVlpSWlLZ0NZNWdsSWlJaUl0bVNkWmhWS3BXMkJldVlFeEVSRVZIRkkrc3dLd2lDeXNQRFErb3lpSWlJaUNxa3lNaElLQlFLS3lscmtIV1lKU0lpSWlMcG1KdWJRNlZTcFVoWkE4TXNFUkVSRWNtV3JLZm1JcUt5cFdCWlF5SWlvcmVGUGJORTlNb1lZcWtzTXpFeFFmUG16YVV1ZzZoY2NuQndnRktwbEhTWUFYdG1pZWlWQlFVRlNWMUN1UklYRndkQkVLQlVLcVV1aFlqb21UUWFEUVJCc0pTeUJvWlpJcUl5NXVEQmd3REFNRXRFVkFvY1prQkVWSVpvdFZwRVJrWWlLaW9LV3ExVzZuS0lpTW84aGxraW9qSWtQajRlR28wRzkrL2ZCeGVGSVNKNlBybUhXYlcxdGJYVU5SQVJ2VFlGUXd6Ky9acUlpSW9uNnpBYkZ4ZG51M256WnFuTElDSjZMWFE2SFE0ZE9pUytQM2p3SUhRNm5ZUVZFUkdWZmJJT3MwUkU1Y21sUzVlUWxKUWt2azlLU3NLbFM1Y2tySWlJcU94am1DVWlLaU9LRzFaUXVLZVdpSWlLa25XWVZTcVZ0bnhBZ29qS2krTENMTWZORWhFOW02ekRyQ0FJS2c4UEQ2bkxJQ0o2WlZldlhzWDE2OWVMYkw5MjdScXVYYnYyOWdzaUlpcUZ5TWhJS0JRS0t5bHJrSFdZSlNJcUw1NDFuSUM5czBSVVZwbWJtME9sVWttNm5DM0RMQkZSR2ZDc3dNcHhzMFJFSldPWUpTS1MySzFidDU0NWE4SEZpeGYxWmprZ0lxTC9ZWmdsSXBKWWFZWVJjS2dCRVpWRkRnNE9VQ3FWSEdaQVJGU1JsU2FvSGpodzRDMVVRa1QwWWpRYURRUkJzSlN5Qm9aWklpSUpKU2NuSXo0Ky9ybkh4Y2ZISXprNStTMVVSRVFrTDRaU0YwQkVWSkZaV1ZsQnJWYnJiYk94c1FHQUl0dUppS2dvOXN3U0VSRVJrV3pKUGN5cXJhMnRwYTZCaUlpSWlDUWk2MkVHY1hGeHRtcTFXaWQxSFVSRVJFUWtEYm4zekJJUkVSRlJCY1l3UzBSRVJFU3lKZXN3cTFRcWJSTVNFcVF1ZzRpSWlJZ2tJdXN3S3dpQ3lzUERRK295aUlpSWlDcWt5TWhJS0JRS0t5bHJrSFdZSlNJaUlpTHBtSnViUTZWU2NUbGJJaUlpSXFLWHdUQkxSRVJFUkxMRk1FdEVSRVJFTDhYQndRRktwWkxERElpSWlJaElmalFhRFFSQnNKU3lCb1paSWlJaUlwSXRobGtpSWlJaWtpMkdXU0lpSWlLU0xibUhXYlcxdGJYVU5SQVJFUkdSUkF5bEx1QlZ4TVhGMmFyVmFwM1VkUkFSRVJHUk5PVGVNMHRFUkVSRUZSakRMQkVSRVJISmxxekRyRktwdEUxSVNKQzZEQ0lpSWlLU2lLekRyQ0FJS2c4UEQ2bkxJQ0lpSXFxUUlpTWpvVkFvcktTc1FkWmhsb2lJaUlpa1kyNXVEcFZLeGVWc2lZaUlpSWhlQnNNc0VSRVJFY2tXd3l3UkVSRVJ2UlFIQndjb2xVb09NeUFpSWlJaStkRm9OQkFFd1ZMS0doaG1pWWlJaUVpMkdHYUppSWlJU0xZWVpvbUlpSWhJdHVRZVp0WFcxdFpTMTBCRVJFUkVFakdVdW9CWEVSY1haNnRXcTNWUzEwRkVSRVJFMHBCN3p5d1JFUkVSVldDeTdwa2xJaXFQMUdxMTFDVVFFY21Hckh0bWxVcWxiVUpDZ3RSbEVCRVJFWkZFWkIxbUJVRlFlWGg0U0YwR0VSRVJVWVVVR1JrSmhVSmhKV1VOc2c2elJFUkVSQ1FkYzNOenFGUXFMbWRMUkZSUnRHM2JGb2NQSDliYkZoMGRqVTZkT3VINDhlT3dzYkhSKzlXdlh6L3h1TlRVVk15Y09ST2Zmdm9wMnJadGl5NWR1bURObWpWdit4YUlpTW9VUGdCR1JQUVdmZjc1NTFpM2JoMjZkZXNHQU5EcGRBZ0tDc0tBQVFOUXJWbzFBTURSbzBkaFltS2kxeTR2THc4alJveEF0MjdkRUJvYWl1clZxK1Btelp1NGZmdjJXNzhISXFLeWhEMnpSRVJ2MGRkZmY0MExGeTdnenovL0JBREV4TVFnS1NrSlE0WU1lV2E3eE1SRUpDVWxZZWpRb1RBM040ZWhvU0VhTjI2TWpoMDd2bzJ5aVlpSzVlRGdBS1ZTeVdFR1JFUVZSWU1HRGZEWlo1OWgzYnAxWXEvczRNR0RZV3BxK3N4MlZsWldxRktsQ2xhc1dJSE16TXkzVkMwUjBiTnBOQm9JZ21BcFpRME1zMFJFYjludzRjTngrdlJwckY2OUdzbkp5Umc4ZVBCejI1aWFtbUwrL1BrNGN1UUluSjJkc1c3ZE9vWmFJaUl3ekJJUnZYVU5HelpFang0OXNIYnRXZ3dkT2hUdnZQT08zbjQ3T3p2eEFiQkZpeGFKMnp0MTZvVGR1M2ZEemMwTm16WnRncHViR3k1ZHV2UzJ5eWNpS2xNWVpvbUlKT0RxNmdvQWNIRnhLYkx2Nk5HalVLdlZVS3ZWbUR4NXN0NithdFdxWWRTb1VkaXpadzhhTldvRVgxL2Z0MUl2RVZGWkpmY3dxN2EydHBhNkJpS2lGMlprWkFRQXFGU3Awa3UxTnpVMXhWZGZmWVhyMTY5RHE5Vyt6dEtJaUdSRjFsTnp4Y1hGMmFyVmFwM1VkUkFSdldtWEwxOUdkSFEwZXZic2lYcjE2aUV0TFEzaDRlRm8xNjRkREF6azNpOUJSUFR5WkIxbWlZaktJenM3TzczMzBkSFJNRFUxaFZxdHh0YXRXNUdSa1FGemMzUFkyZGxoMnJScEVsVkpSRlEyQ0ZJWDhLcDBPaDE3Wm9tSWlJZ2tZR05qQXdDSWk0dVRMRlBLK3JzcHBWSnBtNUNRSUhVWlJFUkVSQ1FSV1lkWlFSQlVIaDRlVXBkQlJFUkVWQ0ZGUmtaQ29WQllTVm1Eck1Nc0VSRVJFVW5IM053Y0twV0t5OWtTRWRIL0ZDeVlRRVJFejhjd1MwUkVSRVN5eFRCTFJFUkVSQy9Gd2NFQlNxV1N3d3lJaUlpSVNINDBHZzBFUWJDVXNnYUdXU0lpSWlLU0xZWlpJaUlpSXBJdGhsa2lJaUlpa2kyNWgxbTF0YlcxMURVUUVSRVJrVVFNcFM3Z1ZjVEZ4ZG1xMVdxZDFIVVFFUkVSa1RUazNqTkxSRVJFUkJVWXd5d1JFUkVSeVphc3c2eFNxYlJOU0VpUXVnd2lJaUlpa29pc3c2d2dDQ29QRHcrcHl5QWlJaUtxa0NJakk2RlFLS3lrckVIV1laYUlpSWlJcEdOdWJnNlZTc1hsYkltSWlJaUlYZ2JETEJFUkVSSEpGc01zRVJFUkViMFVCd2NIS0pWS0RqTWdJaUlpSXZuUmFEUVFCTUZTeWhvWVpvbUlpSWhJdGhobWlZaUlpRWkyR0dhSmlJaUlTTGJrSG1iVjF0YldVdGRBUkVSRVJCSXhsTHFBVnhFWEYyZXJWcXQxVXRkQlJFUkVSTktRZTg4c0VSRVJFVlZnRExORVJFUkVKRnV5RHJOS3BkSTJJU0ZCNmpLSWlJaUlTQ0t5RHJPQ0lLZzhQRHlrTG9PSWlJaW9Rb3FNaklSQ29iQ1NzZ1paaDFraUlpSWlrbzY1dVRsVUtoV1hzeVVpSWlJaWVoa01zMFJFUkVRa1d3eXpSRVJFUlBSU0hCd2NvRlFxT2N5QWlJaUlpT1JIbzlGQUVBUkxLV3RnbUNVaUlpSWkyV0tZSlNJaUlpTFpZcGdsSWlJaUl0bVNlNWhWVzF0YlMxMERFUkVSRVVuRVVPb0NYa1ZjWEp5dFdxM1dTVjBIRVJFUkVVbEQ3ajJ6UkVSRVJGU0JNY3dTRVJFUmtXekpPc3dxbFVyYmhJUUVxY3NnSWlJaUlvbklPc3dLZ3FEeThQQ1F1Z3dpSWlLaUNpa3lNaElLaGNKS3locGtIV2FKaUlpSVNEcm01dVpRcVZSY3pwYUlpSWlJNkdVd3pCSVJFUkdSYkRITUVoRVJFZEZMY1hCd2dGS3A1REFESWlJaUlwSWZqVVlEUVJBc3BheEIxaXVBRVJHVlJ4WVdGbEtYUUVRa0creVpKU0lxSTNKeWN2RExMNy9nN3QyN3VIdjNMaTVldkNoMVNVUkVaUjU3Wm9tSUpLYlZhaEVaR1ltVksxY2lPVGxaM0Q1NDhHQTRPVGxoOU9qUnNMU1U5RnM4SXFJeVMrNWhWbTF0YlcwamRSR0ZEUmt5QlBIeDhWS1hRWVhZMk5nZ0tDaEk2aktJaWhVWEY0ZGx5NWFKUHplYU5tMktZY09HSVQ0K0h0dTNiMGRFUkFRaUl5UGg3dTRPVDA5UG1KaVlTRnd4VWVueDc4U3lwenorblNoSVhjQ3IwdWwwT3FscktNekdwa3hsYS9wL2FyVmE2aEtJOVB6enp6OVlzV0lGb3FPakFRQzFhdFhDNk5HajRlenNEQU9EcHlQQWJ0MjZoWUNBQUJ3NGNBQUFZR1ptaHBFalI4TEZ4UVVLaFVLcTBvbEtqWDhubGsydjgrL0VndC9qdUxnNHlUSWx3K3hyVnZDYnl2QlVOdkQzZzhvYWpVYURvS0FnN055NUUxcXRGc2JHeGhnNmRDamMzZDFoYkd4Y2JKdXpaODlpMmJKbCtPdXZ2d0FBalJvMWdyZTNOK3pzN0NBSXN2OHhUdVVZZndhWExXL2k5Nk1zaEZtNUR6TWdJcEtGN094c2JOMjZGZXZXclVObVppWU1EQXpnNHVLQ1VhTkdvVmF0V3M5czI3cDFhNnhidHc2SERoM0NpaFVyY1AzNmRmajQrTURHeGdZK1BqNnd0clorUzNkQlJGVDJ5RHJNS3BWSzI0U0VCRFJ2M2x6cVVvaUlpcVhWYXJGMzcxNnNXclVLcWFtcEFJQ09IVHZDMjlzYlRaczJMZlY1QkVGQTkrN2QwYmx6Wit6WXNRTkJRVUZRcTlWd2QzZUhvNk1qeG80ZEN5c3JxemQxRzBSRVpaYXNwK1lTQkVIbDRlRWhkUmxFUk1XS2pZMkZ1N3M3WnMrZWpkVFVWSHp3d1FkWXZYbzFWcXhZOFVKQnRyQktsU3BoNE1DQjJMTm5ENFlNR1lKS2xTcGgzNzU5Y0hWMXhZb1ZLL0RvMGFQWGZCZEVSQ1dMakl5RVFxR1E5Ri9Tc2c2elJFUmxVV0ppSWlaTW1JRFJvMGZqNHNXTHNMUzB4UGZmZjQvTm16ZWpYYnQycitVYTFhcFZnN2UzTjhMQ3d2RFpaNThoSnljSEd6ZHVSTy9ldmJGdDJ6Yms1dWErbHVzUUVUMkx1Yms1VkNvVmw3TWxJaW9QN3QrL0QzOS9md3dZTUFESGpoMkRpWWtKeG8wYmgvRHdjRGc1T1ltekZMeE9kZXZXaGIrL1B6WnQyb1EyYmRyZzRjT0hXTGh3SWZyMjdZdERodzZoakQwalMwVDAyc2w2ekN3UlVWbVFsWldGelpzM1krUEdqY2pLeW9LQmdRSDY5dTBMTHk4dm1KbVp2WlVhV3JSb2dhQ2dJTVRFeEdERmloWDQ1NTkvTUdYS0ZMUnUzUnJmZlBNTldyWnMrVmJxSUNKNjJ4aG1pWWhla2xhcnhaNDllN0I2OVdyY3UzY1BBTkMxYTFlTUh6OGVqUm8xZXV2MUNJS0FybDI3b2xPblRnZ1BEOGVhTld0dzl1eFpEQjA2RkE0T0RoZy9manpxMWF2MzF1c2lvdkxMd2NFQlNxVXk1ZlRwMDNXa3FvRmhsb2pvSlp3NGNRTExsaTNEbFN0WEFBRE5temZIeElrVHk4UWs4WWFHaHVqYnR5OGNIUjJ4WWNNR2JObXlCVkZSVVRoOCtEQUdEQmlBcjcvK0dxYW1wbEtYU1VUbGdFYWpnU0FJa3E2M3pUR3pSRVF2NFBMbHl4ZzdkaXpHalJ1SEsxZXV3TXJLQ3Y3Ky90aTRjV09aQ0xLRlZhMWFGZVBHamNPdVhidmc1T1NFL1B4OGJONjhHYjE3OThibXpadVJrNU1qZFlsRVJLK01ZWmFJcUJUdTNMbUQ3Ny8vSGdNSERzU2ZmLzZKcWxXcjZzMG04Q1llN25wZENtWlQyTEpsQzlxMmJZdjA5SFFzWGJvVWJtNXVpSXFLNGtOaVJDUnJIR1pBUlBRTW1abVoyTGh4STRLRGc1R2RuUTJGUW9GKy9mcGh4SWdScUY2OXV0VGx2WkNDZVc2UEh6K09aY3VXNGVyVnEvajIyMi9Sc21WTCtQajQ0RC8vK1kvVUpSSVJ2VEM1aDFtMXRiVjEyZnBlajRqS2hmejhmT3phdFF0cjFxeUJScU1CQUhUdjNoM2p4bzFEZ3dZTkpLN3U1UW1DZ0k0ZE82SjkrL2JZczJjUFZxMWFoZlBueitQcnI3K0d2YjA5eG84ZkwrdjdJNktLUjlaaE5pNHV6bGF0VnZQN01TSjZiWFE2SGY3NDR3OHNYNzRjMTY1ZEF3Qjg5TkZIOFBIeFFldldyU1d1N3ZWUktCUndjWEZCejU0OXNXblRKZ1FIQitQUW9VT0lpWWxCMzc1OU1XTEVDTlNvVVVQcU1vbUlucXZzRHZJaUluckxMbHk0Z0ZHalJtSGl4SW00ZHUwYTZ0V3JoL256NTJQOSt2WGxLc2dXWm1KaWdsR2pSbUhYcmwzbzA2Y1B0Rm90dG0zYkJtZG5aMnpZc0lFUGlSRlJtY2N3UzBRVlhrcEtDbWJPbkluQmd3ZmoxS2xUTURVMXhhUkprN0JqeHc1OCt1bW5FQVJCNmhMZk9Bc0xDOHljT1JNaElTSG8wS0VESGo5K2pJQ0FBTGk0dUdEZnZuM1FhclZTbDBoRVZDeFpoMW1sVW1tYmtKQWdkUmxFSkZNWkdSbGlZTnU3ZHk4cVZhb0VkM2QzN042OUc0TUdEWUtSa1pIVUpiNTE3NzMzSGxhdVhJbWZmdm9KNzczM0hsSlNVdkRkZDkvQnc4TURhclZhNnZLSWlJcVFkWmdWQkVIbDRlRWhkUmxFSkRONWVYa0lEUTFGNzk2OXhhL1NlL2JzaVowN2Q4TEh4NGNMQ2dCbzM3NDl0bTdkaXRtelo4UEN3Z0lYTGx5QWw1Y1hmSHg4eExIRVJFU1JrWkZRS0JSV1V0WWc2d2ZBaUloZWhFNm5RMHhNREpZdlg0NGJOMjRBQUpSS0pYeDhmTkNpUlF1SnF5dDdEQXdNNE96c0RBY0hCMnpac2dVYk4yN0VrU05IOE1jZmY4RFYxUlVqUjQ2RW1abVoxR1VTa1lUTXpjMmhVcWxTcEt4QjFqMnpSRVNsZGY3OGVRd2ZQaHlUSmszQ2pSczMwS0JCQXl4ZXZCZy8vL3d6Zyt4ekdCc2JZL2p3NGRpOWV6ZmMzTndBQUR0MjdFRHYzcjJ4ZHUxYVBIbnlST0lLaWFnaVk1Z2xvbkl0S1NrSnZyNitHRHAwS002Y09ZTWFOV3BnNnRTcCtQWFhYOUcxYTljSzhYRFg2MkptWm9icDA2Y2pORFFVZG5aMnlNek14S3BWcStEaTRvS0lpQWcrSkViMENpNWZ2b3hkdTNaSlhZWXNjWmdCRVpWTDZlbnBXTHQyTFVKRFE1R2Jtd3NqSXlNTUdqUUlYMzMxRmFwV3JTcDFlYkxXcEVrVExGdTJES2RPbmNMU3BVdHg0Y0lGK1BuNVlldldyWmc0Y1NJKy92aGpxVXVrY3VEY3VYUHc5UFRVMjlhMGFWTnMzNzY5Vk8yT0hqMEtFeE9UTjFoaDhRSUNBckIxNjlZWGFuUGl4QW1ZbUpoZzZkS2xzTE96ZzdtNU9kcTJiWXRhdFdycEhYZm56cDB5OXlDbWc0TURsRXBseXVuVHArdElWUVBETEJHVkt6azVPZmoxMTEveHl5Ky9JRDA5SFFEd3hSZGZZTXlZTWFoVFI3S2Z0ZVdTcmEwdGdvT0RzWC8vZnF4Y3VSS1hMbDNDbURGajhNa25uMkRpeElsbzJyU3AxQ1ZTT1NCVktDM3N4bzBiOFBiMlJtaG82SE5uT1JrL2ZqekdqeC8vekdNZVBYcUVybDI3NmdYVGV2WHF3ZGZYVisvOCsvYnQwMnZYdG0zYmw2ait6ZEpvTkJBRXdWTEtHaGhtaWFoYzBPbDBPSGp3SUZhc1dJR2twQ1FBVDhPV2o0OFBQdnp3UTRtcks3OE1EQXp3K2VlZm8zdjM3Z2dKQ2NHNmRldHcvUGh4L1Bubm4zQjJkc2FvVWFOZ1lXRWhkWmxFcitUaHc0ZmlRNk52Z29PRGcvaGFxOVZpMDZaTmV2dmJ0V3VIMk5qWU4zWjl1ZU9ZV1NLU3ZiTm56K0tycjc3Q3RHblRrSlNVaE1hTkcyUDU4dVZZczJZTmcreGJVcmx5WlhoNmVtTDM3dDNvMzc4L0JFRVFWeFVMREF4RVptYW0xQ1ZTT2FQVmFyRmh3d1k0T3p2ajQ0OC94dWVmZjQ2Ly8vNWIzUC9YWDM5aDBLQkJhTisrUGZyMjdZdHo1ODZKKzJKall6Rm8wQ0I4L1BISDZOV3JGMDZjT0FIZzZSQUZHeHNiN05tekIvYjI5bGkwYUJFQWlNTWRPblRvQUJzYkcvRTgyN1p0UTQ4ZVBkQ2hRd2Z4MkFMMjl2WndkSFFVZjluYjI1ZDRMMUZSVVlpS2lzTEtsU3RSdDI3ZEl0OGlWYXBVNmVVK3BBcUNQYk5FSkZzM2I5NUVRRUFBRGg0OENPRHBBMHFqUm8xQ256NTlvRkFvSks2dVlxcFpzeWFtVHAySy92MzdJeUFnQUljUEgwWlFVQkIyN3R5SjBhTkh3OW5abWI4MzlGb3NYYm9VTVRFeG1EdDNMbHEwYUlFYk4yN0EyTmdZOSs3ZEF3QnMzNzRkeTVZdFE1VXFWVEJ6NWt6TW16Y1BvYUdoQUlESGp4L2p1KysrUTdObXpSQVFFSUFmZnZnQmUvYnNFYzk5OHVSSlJFUkVRS2ZUQVFBMmJOZ0FUMDlQbkRoeFFod0djT3ZXTFN4Y3VCQ3JWNjlHeTVZdGk4eS8vUERoUTcxaEJJVkRjSEdTa3BMZzQrT0RCUXNXNlAwWnljbkpRYzJhTlYvaGt5ci81TjR6cTdhMnRwYTZCaUo2eTlMUzByQnc0VUo4K2VXWE9IandJQ3BYcml4T0hmWGxsMTh5TEpVQkRSczJ4S0pGaTdCMjdWcTBhTkVDOSsvZng3eDU4ekJ3NEVBY08zWk1EQWxFejJOblp3Y2JHeHZZMk5pSXZaK1BIajFDYUdnb1pzMmFoZGF0VzhQUTBCQk5talNCbGRYLzV1NzM5dlpHN2RxMVlXcHFpb0VEQnlJeE1WR2NjYU5idDI1bzBxUUpFaE1UVWJWcVZTUWxKU0V2TDA5c08yVElFTHp6emp2UGZGaTBVcVZLRUFRQktTa3BNREV4ZWFVcC9zNmRPNGZodzRkRG85RWdPRGdZang4L0Z2ZWxwNmVqY2VQR0wzM3Vpa0RXUGJOeGNYRzJhcldhUHhHSktvaWNuQnhzMjdZTmE5ZXVSVVpHQmdSQlFPL2V2VEZxMUNqVXJsMWI2dkxLaE9QSGorUGpqejkrYnFCLzh1UUpxbFNwOHNicitjOS8vb09OR3pjaUtpb0tBUUVCU0V4TXhJUUpFOUN1WFR0TW5EZ1JIM3p3d1J1dmdlU3R1QWZBa3BLU2tKK2YvOHovZndxUDFYN25uWGVnMCttUWw1Y0hJeU1qQkFRRVlNK2VQV2pWcWhVcVY2NE1BSHBUeTlXdlgvKzVkVmxhV21MdTNMbFl2bnc1Tm0vZWpPblRwME9wVkw3bzdVR3IxV0xDaEFudzl2YkcvUG56WVd0cml5Vkxsb2o3cjF5NWd1UEhqNy93ZVNzU3VmZk1FbEVaa0phV2hxeXNyRGQyZnExV2kvMzc5OFBWMVJYTGx5OUhSa1lHMnJkdmo1Q1FFTXlhTmF2TUJObXdzTEJTYlh1VHhvOGZqOHpNVEtTbXBvb1B3blhwMGdVQWtKaVlpSHYzN2lFek14TmR1M1pGVGs1T3NlZjQ0NDgvWG10TmdpQ2dSNDhlNG5MQjFhcFZRMnhzTEFZUEhvelpzMmNqTlRYMXRWN3YzNUtUazkvbytlbnRLL2phL1dVZXlycDE2eFkyYk5pQXdNQkFMRjY4R0wxNjlTcHlUR25ubjNaMGRFUkVSQVErL3ZoalRKMDZ0Y2grQndjSDhWZEpEQXdNc0dUSkV2VHAwd2NBNE9ibUJpOHZMelJyMWd3QW9GS3B4S0VOQmR0SW42eDdadW5OS0R4SFgySmlZb256OWFXbXBzTEx5d3ZoNGVFd01PQy9peXF5a3lkUFlzNmNPZWpZc1NQczdlMWhaMmVIZDk1NTU3V2NXNjFXWTlteVpVaElTQUR3OUlmNXhJa1QwYUZEaDFLMXQ3VzFSYjE2OVlyZGw1U1VoRk9uVG9udmkzdEFJeU1qQTBaR1JrV200M0Z4Y1NreS9jNFBQL3dBVjFmWFoyNXpkSFRFM2J0M3hWNmpndGY1K2ZsRnJ0R2xTeGRNbVRJRnNiR3htREpsQ2dBZ0t5c0xDb1ZDNzlpWW1CaWtwYVdoUm8wYTRyYWpSNDhpS2lvS2dZR0JBSjdPOXVEdjc0K3hZOGNpTHk4UERSbzBLSEdLb1JrelppQW1KZ2F1cnE3UWFyWEYvdmxPUzB2RG9VT0hjUC8rZlh6MzNYYzRjK1lNYXRXcWhSa3pacUI5Ky9iRm50Zkl5QWp1N3U1d2RuYkdMNy84Z3REUVVQejIyMitJakl5RXU3czdQRDA5WDl2L056ZHYzc1RCZ3dkeDZOQWh4TWZIbDdtNU9lblZXRnBhb25Qbnp2RDM5NGVmbngrYU5tMktLMWV1bEdvTzZZTGhCTW5KeWFoVnF4WkNRa0tlMjhiVTFCUUFjT2JNR1h6NDRZY3dOVFZGY25JeVVsTlQwYkpsUzd6Nzdydkl5Y21CVHFjVGc3Q0JnUUdpb3FKS2RUK0ZlM1FGUVlDbHBTVkNRa0lRR3h1ck55UW5KQ1FFZm41KzhQTHlRdDI2ZFV0MTdvcEExbUZXcVZUYUppUWtvSG56NWxLWFVpRlpXbHBpOSs3ZFVwZEJaY1NUSjA5dzhPQkJIRHg0RUVaR1JtamZ2ajI2ZCsrT3pwMDdpMzhSdklqcjE2OWp4WW9WaUltSkFRRFVxbFVMWThhTVFhOWV2VjdvSDArVktsVXE4Zi9UZndmaVE0Y082YjBQQ3d2RGxpMWI4UFBQUDhQTXpLeEkrNGlJQ0t4YXRVcDhyOVZxNGVqb3FIZk12N2Z0MjdjUFhicDBFZWVQN05TcEUvYnQyNGVvcUNpY09YTkdESzM3OSs4WG43NXUxNjRkWW1KaWNQZnVYUXdhTkFocjE2NUZ0V3JWa0pXVmhicDE2eUluSndmZHUzZlhDMnl1cnE2SWpvNFdleVVURWhMUXVIRmoyTmpZWVBIaXhXalZxdFd6UDdqL3QySERCcjJRWEtBZytOKzdkdyt1cnE1WXVuUXBWcTVjQ1Q4L1AremZ2LytaNXpRMU5jVTMzM3lEZnYzNlllWEtsWWlLaXNLNmRlc1FIaDR1UHNCbmFQamlmejFkdlhwVi9IL3c4dVhMTDl5ZXlpWTdPenU5OTlIUjBhaFdyUnI4L2YyeGZQbHlqQmt6Qm84ZlAwYWpSbzNnNysvLzNQTTFhdFFJQXdZTXdKUXBVMUM3ZG0wTUdEQUF4NDRkZTJhYmhnMGJ3dFhWRmQ3ZTNxaGF0U3Fpb3FLUW41K1BPWFBtSUNrcENmWHExY084ZWZQMGVuUlZLcFhlT1hKeWNzUi9RRjY5ZXZXNTg5VkdSVVZoMmJKbENBNE94dmJ0MjVHVmxZWEtsU3NqTmpiMlFwS05Zd0FBSUFCSlJFRlV1ZlBZVmpTeURyT0NJS2c4UER6NEwyNmlNaVluSndkSGpoekJrU05Ib0ZBbzBMWnRXM1R2M2gxZHUzWXROaFFXcHRGb3hLZmZ0Vm90akkyTjRlbnBpY0dEQjhQWTJQaUZhOG5OelVXL2Z2MUszRmVjN094c0xGbXlCT2ZPbmNQMTY5Y1JFUkdCK1BoNERCOCtITysvLzc1NFhLOWV2ZEMxYTFkVXJWb1ZnaUJnMUtoUldMTm1qZDY1aXR0V0hDc3JLNzBRZVBueVpiMXJhZit2dlR1UHF6SHQvd0QrdVU4cFVvbXN3MWd5elBRd3c2RVlwaG5WQ0Jsa0c1UlMxbEVoMjFnYVpNUVRZaUxMbEgzc1N6UjJ5dGJRRTlOMFFvL0dUaStWTUIxTFRWT3FjMzUvOU90K0hKMEk1ZTdVNS8xNjlYcWRjOTNiOTdTY3Z1ZTZ2OWQxcVZUNDhjY2ZNV2JNR0RSdTNCalIwZEVJRFEzRnBrMmJ0SjV2NE1DQkFBQnZiMjlrWldWaDl1elpBQXBxYW84Y09RSURBd1AwNnRVTGYvLzlOM0p6Y3pGbHloUnMyYklGVDU0OHdkOS8vdzE3ZTN1WW1abGg1TWlScjZ5Ly9mampqOFc2UlZ0YlcremN1YlBZM3R5WE5XclVDQXNYTG9TTGl3dVdMVnVHUzVjdUlTQWdBTnUzYjRlUGp3KysrdXFyVjk3dVZhdlZ1SGJ0bXRnRGUvZnUzZGRlazNUSHA1OSsrc3IvNzBaR1JwZzVjeVptenB4WlpOdkx4NzE4cnUrLy8xNzg0QWdBUTRZTWVlMDFmL2poQi96d3d3L2k4MGFOR3IxUkdaR2ZueDlPbkRnQkF3TURaR2RuNDl0dnY5VzYzOTI3ZCtIdjc0L0V4RVFzVzdZTXRXclZRdmZ1M2RHblR4OElnZ0JMUzB1WW01dVgrTHBsTFNJaUFvNk9qZzFldjJmWjBlbGtsclFyTEJNSURnNUdVRkFRVWxKU1lHMXRqWG56NXNITXpFenJVbitGYllWejdiM0pkUXJQczNQblRtellzQUVaR1JrWU1HQUFwazZkV2xZdmtYUklmbjQrenA4L2ovUG56eU1nSUFCeXVSejI5dmF3dDdmWHFIWE56czdHOXUzYnNYSGpSbVJsWlVFbWs2Ri8vLzRZTzNic083MXhWNmxTcGRqbEw3V1ZLbHk0Y0FHTEZpMUNxMWF0c0g3OWV0alkyTURaMlJtSERoMkNqNDhQUHZ2c00zaDdlNk54NDhZQUNucHZFeElTNE9YbEJhVlNpZVRrWkhId2lJT0RBNDRmUDQ0elo4N2c3Tm16OFBIeGdhbXBLYkt5c3NRRU95Y25CMEJCYjlHdFc3ZkVPQklTRXRDelowL3grZXpaczNINzltMTgvdm5uV0xGaUJaUktKZTdjdVlPOWUvZkN5Y21weU92WXQyOGZrcEtTc0dEQkFxU21wcUpIang1d2RYVkZlSGc0bmp4NWdtUEhqcUZPblRwWXUzWXRNak16MGE5ZlAvVHIxdzlBUVhuRHFWT24wTDkvZjZ4ZnYxN3NtUTBJQ0JBVGh6bHo1aFM1NXBrelovQ3ZmLzNyamN1T1B2dnNNNnhmdng2blQ1OUdjSEF3a3BLU01IbnlaTFJ2M3g0VEowN1V1UHVtVXFsdzVjb1ZuRGh4QXFkUG54YnJnb25LdTFtelptSHk1TWxRcVZRd05qYldXbEpUT1B2Q1AvLzhnL1hyMTR1Lys0VWZSc3NqYzNOenhNYkdwa2taQTVQWkN1ekFnUU5ZczJZTjh2THlNSEhpUkFRR0JwYm9Gc3piZU4xOGUxS3pzcklTZTNnRVFkRDRldHUyd3VmYTlpM3RhNVZHMjdzYy83cDlTenFBUjZWU0lTNHVEbkZ4Y1FnTURFVHIxcTNSdFd0WEdCb2FZdEdpUmVKK05qWTJtREJoUXFrc2g1cWJtNnMxMlN2Y1Z1ak9uVHNJREF6RXJWdTNNSFhxVkkwQkczcDZldWpmdno5Njl1eUo5ZXZYdzhYRkJRTUdESUNQancvYzNkMHhmdng0dUx1N0l5UWtSR01VOUxObnp5Q1R5V0JyYTRzcVZhb2dKU1VGcHFhbU1ESXlFaE5zR3hzYkFJQ3hzVEgwOWZXaFZDcGhaR1NFNU9Sa1dGaFlpT2Y2OHNzdjBheFpNeGdaR2VIeTVjdHdkM2ZIb0VHRHNIWHIxaUt2THpjM0Z5dFdyTURGaXhmaDUrY0hOemMzdEdqUkFtUEhqa1diTm0xZ1pXV0ZXN2R1b1U2ZE9yaDE2eFk2ZCs1Y291OWxaR1NrbU16T216ZFBZMXRVVkJUMjd0MkxkZXZXbGVoY0x4TUVRYXkzM3J0M0w5YXNXWU80dURpNHVibWhTNWN1Nk51M0x5NWN1SUJUcDA3aDRjT0hiM3orbVROblFxMVdhOVFmRmo1L3NmM2x0cGZiaTN2OHVyWTMyZmQ5WGV2RjlwZTNsOWIxNkgrcVY2LysycHJ3d3BLbzdkdTN2NCtRS2d3bXN4V1lwNmVuZUV2WHc4TUQvdjcrWlhhdEYrZmI2OUNod3p2TnQxY1daREtaK01hcVVxbjRKbHRPRkNiRlFVRkJZdHZJa1NQaDVlVlZhdGRZdm53NXZ2amlDNjNiWHF5VHExR2pCdHExYTRjbFM1Wm9ESGEwdGJVVkUvZXFWYXZDMjlzYnZYcjFRbHhjSEc3ZHVvWGx5NWZEek13TWpSbzFRazVPRHZ6OS9mSGJiNzhCS0Job1ltOXZyM0diUGpJeVVtdlBMQUIwN05nUlVWRlJNREV4d2VlZmY2N3hRYVJIang0QUNucTZGeXhZZ01XTEZ3TUFGaXhZVUdSV0FuMTlmVmhhV3NMYjJ4dExseTdGN05tellXZG5CeXNySzVpWW1HRFhybDA0ZS9Zc3JLMnQ4Y2NmZjRqMWQzbDVlYmh4NHdaeWNuTGc3dTZPdExRMERCczJUSXdqSXlOREkzR2VPM2N1NUhJNXNyT3o4ZU9QUDJMY3VISHYvTGRmcFVvVkRCa3lCRjk5OVpVNHlqd3FLZ3AxNnRTQnZyNStpVWVadnl3aUl1S2Q0cUtTZWZHRHJrd21RMzUrdnNRUlVXWEFaTFlDZS9FV2JwMDZkWkNWbGFVeGoxNXBLcTM1OXNxS3RqV3QzNllINGszYUNwUG1zcnpHKzI0cnJ2M2l4WXNsR2hFc0NBS2FOR2tDUzB0TDJOblo0ZXV2dndZQTFLOWZIOU9uVHdjQXJGKy9IbGV2WG9XUGo4OWI5OHpldUhFREV5Wk0wTHJ0NGNPSFdxZnlPbnIwS0VhTkdnVnJhMnVZbUpob2JPdmF0YXY0T0NNakE5SFIwZWpmdno5dTNMZ0JEdzhQdEc3ZEdxTkdqVUo0ZUxqNG9mSHUzYnNZTUdBQXZMeTh4UHJWUXRwNlpvR0NoRFVnSUFEVnExZUh0N2UzeGpHRjAydTkvTnpjM0J3N2QrN1UyQ1lJQWxhdlhvMlZLMWZpM3IxN2lJbUpFUWVxYmRpd0FYWjJkbkIyZHNhSEgzNklEejc0QUEwYk5rUmVYaDc2OSsrUGp6LytHUHI2K3BnL2Y3NDRXMGxoTW01dmI2OTFNTjNkdTNmeDlPbFRyVk1jdmFuYzNGeUVoWVZoelpvMVlwdXRyUzA4UFQxaFptYUdLVk9tNE9lZmY4YlZxMWZ4NTU5LzR2SGp4eVU2NzhLRkMwdnRia1JKejFGYWJjVTlMdTA3TENXNTYxU1NXRi8wdWxXdmRFVko2OEFySXdjSEI4amw4clQ0K1BqNnI5KzdiRENacmNBeU16UEZIcWFrcENUVXJWc1hNcGxNSEVHWm5aMHRicy9Nekh6bjZ6azZPcUpyMTY0SURnN0d0R25UU2p3bGlWU0tlL09sTjVlZm4xOXNNcXVucDRjT0hUcmc2NisvUnBjdVhiUU9BT3ZhdFN2Kzg1Ly9ZUHYyN2Rpd1lRT2lvNk1SRXhNREp5Y25lSHA2dm5ITmJJc1dMY1RaQW43OTlWZlVxbFVMWDMzMUZmTHo4OUdoUXdkeG16YUZjOW9XTjlMNHhYL09MVnEwZ0ZLcHhMaHg0MkJyYTZ1eEhHWlVWQlRxMXEyTG1KZ1k5Ty9mLzVYL0NCVUtCYkt5c21Calk0TnExYW9oUHo4ZmJkdTIxZGluY0ZhSHd0ZFErQnlBMXZsaU4yM2FCQmNYRit6YnR3OU5talRCbjMvK0NUOC9QNWlhbWtJbWs4SEd4Z2FCZ1lGaXI3aSt2cjRZZjVjdVhkQ29VU004Zi80Y2VucDZZaTl5UmthRytMaGh3NGJpc2ZYcjE0ZWpvK003TGNLZ1ZxdHg2dFFwQkFjSEl6azVHUUMwMXN6S1pESXgwVmVyMWJoKy9ibzRnOEdyQm9DOWFwNVBxdGpVYWpYYzNkMHhaY29VdEduVEJzK2VQY1A0OGVQeHl5Ky9GSHVNbzZPanh2dkVOOTk4SXo1L2VWdHh4eFRLeTh2RHc0Y1BjZi8rZlNRbEplR0xMNzVBdlhyMVN1R1ZsUTlLcFJLQ0lFajZncGpNVm1BclY2N0U5T25UOGRkZmYySERoZzFpcjBuVHBrMWhaR1NFUTRjT1lkaXdZY2pKeWNHV0xWdmU2VnF2bTIrUEtoY0RBd04wNnRRSjl2YjJKWjZheTlEUUVNT0hENGVUa3hQV3JsMkxzTEF3aEllSDQ5aXhZM0IzZDRlcnErc2J6MmFnVkNxeFlzV0tJdldkTDllWURobzBDRU9IRG4yamN3TUZQZjZMRmkyQ3Q3YzNiRzF0eGI4anBWS0p6WnMzWS9qdzRhaGF0U28yYjk0TUR3OFBaR1ptNHNpUkk4ak96b2FYbHhkdTM3Nk43T3hzYk51MkRYSzVISTBiTjBaeWNySllPL3U2bVI5ZUpUTXpFNjFidDRhZm54LzY5dTJMWDM3NUJYNStmcERKWkZDcFZPSUgyT0lXVGtoTFN4UG53djNycjc4MHBpMTc4dVFKUm93WUlUNDNNelBEL1BuejN6cld5NWN2aTdNWkFBWHZVVDQrUHZqeXl5OWYrUjRpQ0lJNG0wTGg5L1BVcVZNNGVmSWtybCsvL3RieFVNWHl4eDkvSURVMUZaYVdsZ0FLZXYvLys5Ly9hdXh6NjlZdHJYZUNwa3laQXFEZ2QxN2I0d2tUSnFCSmt5WkZqaHN4WWdRZVBIaUFuSndjcU5WcW1KaVl3TXpNRExWcTFVTGp4bzByVkRKYkhqQ1pyY0ErKyt3ejlPM2JGems1T1hCMGRNVG8wYU1CRkNRTkN4WXN3SklsU3hBV0ZvWTZkZXJBenM0T0Z5NWNlT1g1SGp4NGdMRmp4Mkx2M3IwYXZVeUZkVkd2bW0rUEtyNnFWYXZDeHNaR0hNVHo4aUliSlZXclZpMU1uejRkUTRZTVFYQndNTTZjT1lPUWtCQ0VoWVhCMDlNVGZmcjBLZEh0dm1mUG5tSEtsQ213dHJaR1VGQVEwdFBUeFZ2NnBUVS9jcXRXclJBYUdvcmF0V3REb1ZDZ1pzMmFTRTlQaDQrUER6NzU1Qk80dUxoQUVBVDQrUGdnTnpjWEF3WU1RRkpTRW1iTm1vV1dMVnZDd3NJQ2RuWjJXTHAwS2U3ZXZZdXhZOGRpM0xoeGVQcjBLWHg4ZkxCcTFTcVltcHJpMGFOSFNFMU5SVVpHQnA0OGVRSUFXTGR1SFI0L2ZneVZTb1hwMDZjakppWUdTcVVTUUVFdjZ3Y2ZmSUI1OCtaaCtmTGxXTHAwS2FwV3JZcHIxNjZoZGV2VzhQZjN4NU1uVDdCMDZWTE1talVMejU0OUs3TFl3NlZMbDBwYzVsSGNlOFBySkNjblk4V0tGVGh4NGdTQWdsV2R4bzRkaTM3OStyMTJPVjV0TEN3c1lHRmhnVkdqUmlFNU9WbnNzYjF5NWNvYm40c3FqaTFidHNEVjFiWFl1eTFuenB5QnI2OHZkdS9lWFdRWjJ6Rmp4Z0FvK01DbDdYRnhTZW45Ky9keCtQQmhsaWE4SnpxZGJiUnIxMDRORkoxUFRrcUZ0eUNsakVuYjFGdGw0ZHk1YzVnNWN5Yk9uajFiWnRkNFYrWGg1MUVaUEhueUJJYUdobTgxRCt6cktCUUtMRnUyVEV4SVNySUMySlVyVnpCdDJqVFkyTmhnK3ZUcHVIZnZIdGF0VzRlNHVEaWtwNmVqZXZYcTRxQkFsVXFGdkx3OGhJZUhvM2J0Mm1qZnZ2MHJsOGQ5K1BBaFltSml4SCtNQVFFQjRyeXRYbDVlQ0EwTlJlZk9uZUhyNnl2dTgvejVjOHlmUHg5cGFXa2F0YUJBUWMzc2pCa3pFQmdZaURGanhvZzl4SFBtekVGQ1FnSkNRa0p3L2ZwMUhEeDRFSFhxMUJHL3pNM05ZVzV1anRxMWE2Tm16WnFZT0hFaXpwNDlpelp0MmlBNE9CaUJnWUdJaTR0RGx5NWRNSExrU0R4Ky9CalIwZEU0ZCs0Y3FsV3Job0NBQUJnWkdlSDgrZk9ZUG4wNkprMmFCQnNiRytUbTVtTFlzR0ZvMWFvVnVuVHBnbjc5K3NIYTJock5talVUWTg3UHo0ZGFyWDdycFhxZlBuMktkZXZXWWZmdTNjakx5NE9ob1NGY1hWM2g3dTVlYWl1QXZlaisvZnRvMEVEU2FUQXJMYW5mZzY5Y3VZSmh3NFloTWpKU3ZOT1JucDZPYnQyNklTNHVEdi85NzMvaDZlbUo2ZE9ubzFldlh1amZ2ei95OHZLUWxwYUdSbzBhNFljZmZrRDc5dTJSblowdGx0RzgrQmdvS09rSkR3L1htSmJ2K2ZQbnJ5eG5ra3BaL0R3S3o2bFFLQ1RMS1hVOW1mM0QwdEt5L2RhdFc2VU9SU1QxSHk1UTlzbnNvMGVQVUwxNmRmajYrcUo2OWVwbE50MVhhU2dQUHc5NmR5cVZDaEVSRVZpNWNxVzRvbFhIamgweGNlSkVqWVVGQ21WbFpVR2hVR2dNcm5wUjRjQzF3Z0dSZ2lDSVBZRlRwa3pCb2tXTGlsMkJhdWJNbWZEMzk5ZlkvdUxna01LN0U5cGtaR1FVR1Z3MlpNZ1EyTm5ab1duVHB1amV2YnZZbnArZmo5MjdkMlB3NE1FbDZ0M0p5OHREYm02dStJSGl0OTkrUTRjT0hZclVzU29VQ3NqbGNvMDdKdzhlUEVETm1qWGg0ZUdCMU5SVURCNDhHSGw1ZVJnMmJCaHExS2dCZTN0N3JXVUdiNXJNUG4vK0hMdDM3OGE2ZGV1UWtaRUJRUkRRcTFjdmVIcDY4clpyQlNYbGU3QmFyY2J3NGNPUmtKQWdyaG9HL0MrWlhiMTZOYVpPblFwdmIyOXgwUVNnb000K05EUlVURWF0cmEzeDBVY2ZGVG4vZ3djUHhMK0wxTlJVOU83ZFczeWRqbzZPV2ovYzE2aFJBeHMzYml6MTExcFNGVFdaMWVreUE0VkNZUlVYRjhjNWx0Nno1Y3VYNCtUSms3QzJ0dFpZUVlXb3JNaGtNdlRvMFFQMjl2Yll0V3NYMXExYmh3c1hMc0RGeFFXOWUvZUdwNmVuUm0rcWtaRlJzWWtzOEwvQmY5cVN4S1ZMbDc0eWxvQ0FBSzN4RlNvdWtRVlFKSkVGVUdRbWdrSjZlbnB3ZG5aK1pTd3YwdGZYMTBpd3YvcnFLNjM3dFd2WHJraGJZU0w1NHR5V0w5YTh2N3pNcjVtWjJSc2xzbXExV3Z3d2twcWFDcURndzRpUGo0KzRlaGhSYWR1MmJSdnk4dktLM1Q1MTZsU3hSL1pGWjg2Y1FYWjJOaFl2WG94cDA2WnBmTmd0enRtelp5R1R5VEJseWhTeG5uYjE2dFdZTjIrZU9KUEluMy8raWNEQXdIZDhWYVNOVGllenBOM3JsZ0I4Vi9QbnozK253UjVFYjh2QXdBQnVibTdvMDZjUDFxNWRpejE3OXVEQWdRTTRmdnc0M056YzRPN3VYcWFsTlpWSmFkVzh4OGZISXlnb1NDd1RhZDY4dVZnbXdycDZLa3RIamh6QnZIbnpNSGp3WUxIdDNyMTdZa0laRWhKU1pGN2tlL2Z1UVY5ZkgxV3JWb1crdmo0aUl5TmhiR3dNYlhlQTdlM3R4Y2N4TVRHb1hiczIrdlhyaHhrelprQ3RWcU4rL2ZwNCtQQWhjbkp5WUdob2lPam82RmQreUthM3g4cGtJdEk1TldyVXdOU3BVeEVXRm9hdVhic2lKeWNINjlhdGc1T1RFOExDd2poUmV6bVFsSlNFS1ZPbVlOU29VYmh5NVFyTXpjMHhlL1pzN05peEE1MDdkMllpUzJWdTFhcFZZbm1BVXFuRS9Qbno0ZXpzTE5iT2FsdmdZK1BHamVLeXpwNmVuckN6czBOR1JnYWNuWjNoN093TWUzdDc4WEdoMDZkUGk2djEyZGpZWU8zYXRlSjcwSmRmZm9ralI0NGdOemNYUjQ0Y0taVzVtS2tvbmU2WmxjdmxWb21KaVJwekVCSlI1ZkhoaHg5aTBhSkZ1SFRwRW9LQ2dwQ1FrSUNBZ0FEczNMa1RQajQrc0xHeFlkTDBuajErL0JocjFxekIzcjE3a1orZmo2cFZxNHBUcTdIWG5ONm5talZyaW8rclZhc0dVMU5UN05xMUMxV3JWc1hCZ3djMTlyMXk1UXFpbzZPUm5Kd3NyaGhZV1BQNjdiZmZZdHEwYWNqTXpNU0lFU1BFT2JVTFYrRkxTMHZENE1HRHhScmIzTnhjY2ZDbnE2c3JSbzRjaWV2WHI4UE96azZjN281S2wwNG5zNElneExxNXVYRndEMUVsMTZaTkcyemN1QkVuVDU1RWNIQXc3dHk1ZzRrVEo2SjkrL2FZTkdtU09MOGtsWjJjbkJ6czJMRUQ2OWV2UjFaV0ZtUXlHZnIyN1F0UFQwL1VybDFiNnZDb2txdFdyWnE0S21CNmVucVI3WGZ2M3NXRkN4ZXdhdFVxamZiQ1JVSUdEUnFFKy9mdkl5c3JDd01HREJCcmFMZHYzdzVuWjJlTkQ4MS8vUEVIUHZua0V3QUZLL1MxYTljTzRlSGhDQThQTDVQWEpyV0lpQWc0T2pwS09sMklUaWV6UkVTRkJFRkExNjVkMGFWTEYrelpzd2RyMTY1RlhGd2NYRjFkMGJOblQzaDdlNk4rZmNsV1c2eXdWQ29Wamg0OWlsV3JWdUhCZ3djQWdDKysrT0tkbGlNbUtrdUdob1lBQ25wVTY5ZXZEN1ZhamQ5Ly94M05temN2TXZ2SDd0MjdvVmFyY2ZUb1VRUUhCOFBYMXhkbnpwekI1TW1UaTUyQlk4ZU9IZWpkdXpjZVAzNk1vS0FncEtXbFlkS2tTUmcxYWhSOGZYM0ZudCtLd3R6Y0hMR3hzV2xTeHNCa2xvZ3FsQ3BWcXNERnhRVzlldlhDaGcwYnNIUG5UaHc1Y2dRblRweUFpNHNMaGc4ZkRtTmpZNm5EckJCaVkyTVJGQlNFYTlldUFRQmF0bXlKaVJNbm9tUEhqaEpIUmxROFkyTmo5TzNiVjZ5TlZhbFVhTkNnUVpHWlROTFMwaEFXRm9hb3FDaFlXRmhnL2ZyMWFOaXdJVnEyYkltWk0yZWlSbzBhY0hGeGdiVzF0WGpNbVRObjhPalJJK1RuNTJQUW9FRndkbmJHM0xseklaUEowS3haTTh5YU5RdWVucDdpdGFsMDZIUXhHUmROb05maHo0TlNVbEt3ZXZWcUhEdDJERURCdEZLalI0L0d3SUVEaTUxTGxsN3Q5dTNiV0w1OE9jNmRPd2NBcUZ1M0xyeTl2ZEd6WjArdWVFUWF5c043Y0ZoWUdKeWNuRkNsU3BVU0g3TjM3MTcwNk5FRHAwK2ZSdWZPbllzc0xhMVdxeEVmSDQ5bXpacUp0YmtuVHB5QXZiMDlVbE5UWVdSa2hPZlBueGU1Ry9UMDZWT1ltSmhJOW5kU1ZqOFBRZUxCQ1V4bVMxbDUrTU9sLytIUGd3cGR1WElGUVVGQmlJK1BCd0EwYnR3WUV5Wk1nSzJ0TFFlSmxWQjZlanBDUTBNUkhoNE9sVW9GSXlNakRCOCtIQzR1TGtWdXp4SUJmQTh1YjhyaTUrSGc0SUQwOVBRSDhmSHhrdFZ4c1Z1Q2lDcUZWcTFhWWUzYXRZaUtpa0p3Y0RDU2twSXdkZXBVdEczYkZwTW1UVUxyMXEybERySGMrdWVmZjdCdDJ6WnMyclFKLy96ekQyUXlHUVlPSElqdnZ2dXVTSThWRVZVdVNxVVNnaUJJdW9RZmsxa2lxalFFUVlDdHJTMXNiR3l3Yjk4K2hJYUc0dUxGaTNCM2QwZTNidDB3YnR5NFY2N2dWZG1vVkNvY1BIZ1FQLy84TXg0OWVnUUE2TktsQ3laTW1JQ21UWnRLR3h3UjBmOWpNa3RFbFk2K3ZqNEdEUnFFbmoxN1l0T21UZGkyYlJzaUlpSncrdlJwREI0OEdDTkhqb1NwcWFuVVlVcnEvUG56Q0FvS3dzMmJOd0VBbHBhV21EUnBrbmlia29pb3ZHQ2xQaEZWV3NiR3hoZzNiaHpDdzhQeHpUZmZJRGMzRjF1M2JvV1RreE8yYmR1RzU4K2ZTeDNpZTNmanhnMTRlM3ZEMjlzYk4yL2VSUDM2OWJGZ3dRSnMzcnlaaVN3UmxVdTZuc3pHY1RKMElucFg5ZXZYeDd4NTg3QnQyelpZV1ZuaDJiTm4rT21ubnpCdzRFQkVSa1pDclZaTEhXS1plL2p3SWViTm13ZG5aMmVjUDM4ZXhzYkdtREJoQXNMRHc5R2pSdy9PVWtCRTVaWk9seGtvRkFxcnVMaTRpdjlmaG9qZWkwOCsrUVFoSVNHSWpvN0c4dVhMY2Z2MmJjeVlNUU9mZnZvcEprMmFoRFp0MmtnZFlxbkx5c3JDTDcvOGdpMWJ0aUFuSndkNmVucjQ5dHR2TVhyMGFKaVptVWtkSGhIUmErbDBNa3RFVk5vRVFZQ05qUTA2ZGVxRS9mdjM0K2VmZjBaQ1FnSkdqQmdCZTN0N2pCOC9IbzBiTjVZNnpIZVduNTh2dmo2bFVna0ErUHJycnpGdTNMZ0s4ZnFJcVBKZ01rdEVwSVdlbmg3NjkrK1BIajE2aUQyWHAwNmRRbFJVbEU3M1hLclZha1JIUjJQWnNtVzRjK2NPQUtCMTY5YVlQSGx5aGV4NUpxS0tUNmVMb09SeXVWVmlZcUxVWVJCUkJXWmtaQVJQVDAvOCt1dXZjSEp5Z2txbHdzNmRPK0hrNUlSZmZ2bEZwd2FKWGIxNkZaNmVudkR4OGNHZE8zZlFzR0ZETEZxMENKczJiV0lpUzBRNlM2ZVRXVUVRWXQzYzNLUU9nNGdxZ2JwMTYyTE9uRG5Zc1dNSE9uWHFoTXpNVEFRSEI2TmZ2MzQ0ZHV3WVZDcVYxQ0VXNjhHREI1Z3padzZHRGgySzJOaFltSnFhWXZMa3lRZ0xDMFBYcmwyNUFob1J2YldJaUFqbzZlazFrRElHblU1bWlZamV0eFl0V21EbHlwVll1WElsUHZyb0k2U2xwZUdISDM3QXNHSER5dDJTblptWm1WaXhZZ1g2OXUyTHc0Y1BvMHFWS25CMWRjWCsvZnN4ZE9oUUdCZ1lTQjBpRWVrNGMzTnp4TWJHcGtrWkEydG1pWWplUXFkT25kQ3hZMGR4aGF3Ly8vd1RZOGFNS1JjclpPWGw1WWtybkQxNThnUUF1TUlaRVZWWVRHYUppTjZTVENhRGs1TVR1blhyaG0zYnRtSFRwazJJaW9yQzJiTm4wYjkvZjN6MzNYZW9WYXZXZTR0SHJWWWpLaW9Ld2NIQlNFcEtBZ0MwYmRzV2t5Wk5RdXZXcmQ5YkhFUkU3eFBMRElpSTNsRzFhdFV3YXRRbzdOKy9Id01HREFBQWhJV0Z3Y25KQ1JzMmJFQjJkbmFaeDNEbHloV01IajBhVTZaTVFWSlNFaG8zYm93bFM1WmczYnAxVEdTSnFNdzRPRGhBTHBkTFdtYkFaSmFJcUpTWW01dkQxOWNYdTNidGdvMk5EYkt5c3JCcTFTcjA2OWNQaHc0ZEtwTkJZaWtwS2ZEMTljV3dZY01RSHgrUEdqVnFZTnEwYWRpelp3L3M3T3c0dUl1SXlwUlNxWVFnQ1BXa2pJSEpMQkZSS2JPd3NNRHk1Y3NSRWhLQ2p6LytHQThmUG9TZm54OWNYVjF4NGNLRlVybkdzMmZQc0d6Wk1nd1lNQURIangrSGdZRUJQRHc4Y09EQUFRd2VQQmo2K3F3aUk2TEtnZTkyUkVSbHhOcmFHbHUzYnNYUm8wZXhhdFVxWEx0MkRWNWVYdmppaXkvZzQrT0Q1czJidi9FNWMzTnpzV2ZQSHF4ZHV4YlBuajBEQVBUczJSTmVYbDVvMEVEUzJYR0lpQ1RCWkphSXFBekpaREo4ODgwMzZOcTFLM2JzMklIMTY5Y2pPam9hTVRFeDZOT25Eenc5UFZHN2R1M1hua2V0VnVQa3laTllzV0lGa3BPVEFRRHQyN2ZIcEVtVFlHbHBXZFl2ZzRpbzNOTDFaRGJPMHRLeXZkUkJhTk8rZmJrTWk0Z2tZbWhvQ0E4UER6ZzVPV0hObWpVSUN3dkRyNy8raXVQSGoyUFlzR0Z3ZFhXRmtaR1IxbU12WGJxRVpjdVc0ZkxseXdDQXBrMmJZdUxFaWJDeHNXRk5MT2tFL2sra3NxVFROYk1LaGNKcTY5YXRVb2VoZ1grdzVVK3JWcTJrRG9GSVZMTm1UVXlmUGgxaFlXR3d0YlhGUC8vOGc5RFFVUFR0MnhlLy92cXJ4aUN4ZS9mdVlmcjA2Umd4WWdRdVg3Nk1XclZxWWViTW1kaTllemUrL1BKTEpySlU3dkYvWXZsVEVmOG42dnc3b1ZxdFZrc2RRMFYwNWNvVkFCWHpsNTZvUEltUGowZFFVSkQ0TjllOGVYTjRlSGdnTVRFUmUvYnNRVjVlSGd3TkRlSG01Z1ozZC9kaWUyK0ppS1JRK0lGRm9WQklsbE15bVNXdGdvT0RJUWdDeG84ZkwzVW9SQldlU3FWQ1pHUWtWcTVjaWRUVVZMRmRFQVQwN3QwYlk4ZU9SYjE2a3M1OFEwU2tWWGxJWm5XNnpFQXVsMXNsSmlaS0hVYUZvMWFyRVJrWmljaklTUEN6QWxIWms4bGs2TjY5Ty9idTNZdEpreWFoUm8wYTZOaXhJN1p2M3c0L1B6OG1za1JFcjZEVHlhd2dDTEZ1Ym01U2gxSGgzTGh4QTZtcHFVaEpTY0hObXplbERvZW8wakF3TUlDcnF5dWVQbjJLQ3hjdW9HWExsbEtIUkVUMFNoRVJFZERUMDVOMFhrQ2RUbWFwYkp3OGVWTHJZeUlpSXFJWG1adWJJelkybHN2WlV2bHk2dFFwclkrSmlJaUl5aHNtczZUaDd0Mjd1SDM3dHZqODFxMWJTRXBLa2pBaUlpSWlvdUl4bVNVTjJzb0tXR3BBUkVSRTJqZzRPRUF1bDdQTWdNb1BKck5FUkVSVVVrcWxFb0lnU0RybENwTlpFcVdrcE9EYXRXdEYycTlldllxVWxCUUpJaUlpSWlKNk5TYXpKSHJWWUsvVHAwKy94MGlJaUlpSVNvYkpMSWxlVlU3QVVnTWlJaUlxajNROW1ZMnp0TFNVT29ZSzRjR0RCMGhJU0NoMisrWExsL0h3NGNQM0dCRVJFUkhSNitsME1xdFFLS3kyYnQwcWRSZ1ZRa25LQ0ZocVFFUkVST1dOVGllelZIcEtzamdDU3cySWlJaW92R0V5UzBoUFQ0ZENvWGp0ZnZIeDhVaFBUMzhQRVJFUkVSR1ZqTDdVQWJ3THVWeHVsWmlZaUgvOTYxOVNoNkxUVEV4TWNQejRjWTIyYnQyNkFRQWlJaUtLN0V0RVJFUlVYdWgwejZ3Z0NMRnVibTVTaDZIekRBd01ZRzV1cnZGVjZPVjJBd01EQ1NNbElpS2k4aVFpSWdKNmVub05wSXhCcDVOWklpSWlJcEtPdWJrNVltTmp1Wnd0RVJFUkVkSGJZREpMUkVSRVJEcUx5U3dSRVJFUnZSVUhCd2ZJNVhLV0dSQVJFUkdSN2xFcWxSQUVvWjZVTVRDWkpTSWlJaUtkeFdTV2lJaUlpSFFXazFraUlpSWkwbG02bnN6R1dWcGFTaDBERVJFUkVVbEVwNWV6VlNnVVZuRnhjV3FwNHlBaUlpSWlhZWg2enl3UkVSRVJWV0pNWm9tSWlJaElaK2wwTWl1WHk2MFNFeE9sRG9PSWlJaUlKS0xUeWF3Z0NMRnVibTVTaDBGRVJFUlVLVVZFUkVCUFQ2K0JsREhvZERKTFJFUkVSTkl4TnpkSGJHd3NsN01sSWlJaUlub2JUR2FKaUlpSVNHY3htU1VpSWlLaXQrTGc0QUM1WE00eUF5SWlJaUxTUFVxbEVvSWcxSk15QmlhelJFUkVSS1N6bU13U0VSRVJrYzVpTWt0RVJFUkVPa3ZYazlrNFMwdExxV01nSWlJaUlvbm9TeDNJL2UrUEFBQU5la2xFUVZUQXUxQW9GRlp4Y1hGcXFlTWdJaUlpSW1ub2VzOHNFUkVSRVZWaVRHYUppSWlJU0dmcGRESXJsOHV0RWhNVHBRNkRpSWlJaUNTaTA4bXNJQWl4Ym01dVVvZEJSRVJFVkNsRlJFUkFUMCt2Z1pReDZIUXlTMFJFUkVUU01UYzNSMnhzTEplekpTSWlJaUo2RzB4bWlZaUlpRWhuTVprbElpSWlvcmZpNE9BQXVWek9NZ01pSWlJaTBqMUtwUktDSU5TVE1nWW1zMFJFUkVTa3M1ak1FaEVSRVpIT1lqSkxSRVJFUkRwTDE1UFpPRXRMUzZsaklDSWlJaUtKNkVzZHdMdFFLQlJXY1hGeGFxbmpJQ0lpSWlKcDZIclBMQkVSRVJGVllreG1pWWlJaUVobjZYUXlLNWZMclJJVEU2VU9nNGlJaUlna290UEpyQ0FJc1c1dWJsS0hRVVJFUkZRcFJVUkVRRTlQcjRHVU1laDBNa3RFUkVSRTBqRTNOMGRzYkN5WHN5VWlJaUlpZWh0TVpvbUlpSWhJWnpHWkpTSWlJcUszNHVEZ0FMbGN6aklESWlJaUl0STlTcVVTZ2lEVWt6SUdKck5FUkVSRXBMT1l6QklSRVJHUnptSXlTMFJFUkVRNlM5ZVQyVGhMUzB1cFl5QWlJaUlpaWVoTEhjQzdVQ2dVVm5GeGNXcXA0eUFpSWlJaWFlaDZ6eXdSRVJFUlZXSk1ab21JaUloSVorbDBNaXVYeTYwU0V4T2xEb09JaUlpSUpLTFR5YXdnQ0xGdWJtNVNoMEZFUkVSVUtVVkVSRUJQVDYrQmxESG9kREpMUkVSRVJOSXhOemRIYkd3c2w3TWxJaUlpSW5vYlRHYUppSWlJU0djeG1TVWlJaUtpdCtMZzRBQzVYTTR5QXlJaUlpTFNQVXFsRW9JZzFKTXlCaWF6UkRwZzFhcFZTRXBLQWdEczNMbFRZOXVNR1RPMEhuUDc5bTBvbGNvaTdaczJiWHJ0OWZidDIxZWlOaUlpSXFreG1TVjZSd2tKQ1dqZnZqMG1USmhRN0xibno1K0xiZW5wNlFnSUNFRFBuajNSc1dOSDlPelpFMHVYTGtWbVpxYlc4eWNsSmVIRWlSTm8xS2dSQUdEbHlwVTRjT0FBNHVMaUFBQy8vLzQ3QUdEMTZ0VWF4ODJkT3hmYTVtRU9EUTE5N1dzS0NBaDRiWnVqb3lPc3JLemc2T2lvOGJoYnQyN28xYXVYeGxkZ1lPQnJyMGxFUlBRMjlLVU9nS2lpaUkrUHg2RkRoOUNyVjY5aTkzbjA2QkhjM2QzUnBrMGIvUHp6ei9qZ2d3OXc3OTQ5ckZ5NUVxTkhqOGFHRFJ0UXJWbzFqV00yYnR5STBhTkhJeVVsQlRWcjFnUUFWSzllSFlHQmdkaStmVHVBZ3FTNXNPY1dBTTZlUFlzNmRlckF4c1lHS3BVS2d3Y1BGaFBxM054Y09EazVpZnZ1Mzc4ZkJ3OGUxRWlHVlNvVkhCMGROZUo0dWUzbzBhUG8wcVVMamg0OUNnQ3dzYkhCMGFOSEVSa1ppWXNYTCtMNzc3OEhBQnc3ZGd3SkNRa2wvMFlTRVJHOUFWMVBadU1zTFMzYlN4MUVSWmFlbmk1MUNPV2F1Ym01K0hqNDhPRll1blFwT25mdWpGcTFhbW5kLzZlZmZrS3paczN3NzMvL0c0SWdBQUFzTEN5d1pNa1N1THE2WXNPR0RmRDI5aGIzVDB4TXhKMDdkK0RuNTRlUkkwZGkyTEJoQUFBN096dXNXTEVDRnk1Y0FBQ0VoWVZoeUpBaEFBcVMxZlhyMXlNd01CRDc5Ky9IMmJObnNXZlBIdkdjblRwMXd2NzkrelhpNnQyN04yeHRiV0ZzYkF4QkVEQjI3RmlFaElSbzdLT3RUWnNHRFJyZzJMRmo0dk1iTjI2Z1pjdVc0blArVGhFUlVXblM2V1JXb1ZCWXhjWEZxYVdPb3lMcjFxMmIxQ0dVYTRXMytnRmc4T0RCT0hmdUhCWXVYSWpGaXhjWDJUYzdPeHVuVHAxQ2NIQ3dtTWdXa3NsazZOZXZIN1p1M2FxUnpCNCtmQmhwYVdrWU5HZ1FxbGV2RGx0YlczSC9UWnMyd2N6TURBQXdZY0lFTWJHT2pJeEVVbElTeG84Zmo2U2tKQ3hidGt5ako3WnUzYnJpODh6TVREeDc5Z3l4c2JIWXQyOGZFaElTNE9YbEJhVlNpZVRrWkxHMHdjSEJBY2VQSDhlWk0yZHc5dXhaK1BqNHdOVFVGRmxaV1JnMGFCQUFJQ2NuQndEUXRHbFQzTHAxUzd4ZVFrSUNldmJzS1Q3bjd4UVJFWlVtblU1bXFlejA2TkZEck1Xa2toRUVBWDUrZmhneVpBaE9uanlKcjcvK1dtTjdTa29LOHZMeU5Ib3BYOVNzV1RPa3BxWkNwVkpCSmlzb1ovZnk4b0tYbHhkR2p4Nk55Wk1uaS9zV2xqTGs1T1FnSXlNRDd1N3VBQUEvUHo4NE9EakExdFlXaXhjdlJ0dTJiZEd4WTBlc1hic1dodzhmeHNDQkEyRnNiSXgvLy92Zm1EbHpKa2FQSG8zT25Uc0RBTnpkM1RGKy9IaTR1N3NqSkNSRVRHUUI0Tm16WjVESlpMQzF0VVdWS2xXUWtwSUNVMU5UR0JrWllmZnUzUUFLeWd3QXdOallHUHI2K2xBcWxUQXlNa0p5Y2pJc0xDekVjeFhYYTAyYU9uVG9JSFVJUkVRNmdja3NhYlZnd1FLcFE5QkpUWm8wZ1plWEZ4WXVYQWhyYTJ1TmJYbDVlUUJRcEZlMmtDQUlFQVJCVEdTQmd0cllmZnYyb1dYTGx2anNzOC9FOWtPSERnRUFwa3laZ3ZqNGVHemF0QW0xYTljV3QxKy9maDF4Y1hIWXRXc1hBT0Rldlh0bzJiSWwvUHo4c0hEaFFrUkhSeU03T3h1OWUvZEczNzU5Y2VQR0RTeGZ2aHhtWm1abzFLZ1Jjbkp5NE8vdmo5OSsrMDJNM2Q3ZUhucDZldUkxSWlNanRmYk1Ba0RIamgwUkZSVUZFeE1UZlA3NTV4cXZPVEl5OGcyK28wUkVSSyttMDdNWnlPVnlLMjJqdFlta05IVG9VRFJzMkJCTGxpelJhUC9nZ3c4Z2s4bHc4K1pOcmNmZHVYTUhUWnMyMVdnclRESmJ0bXlKVFpzMjRkcTFhK0syWGJ0Mm9VcVZLbmorL0RsOGZIeVFrcElDQU1qSXlNRHMyYlBSbzBjUFJFUkU0TXlaTTlpM2J4OSsvLzEzTEZteUJPbnA2YWhac3lhTWpJelF0MjlmOFh3ZUhoNllOV3NXOVBUMEVCNGVqdG16WnlNeU1oSnIxNjRGVU5CTEhCa1pLWDRCRUh0bWQrL2VEVU5EUS9GY1BYcjB3SjQ5ZTdCcjF5NzA2ZFBuN2IrWlJFUkVyNkhUeWF3Z0NMRnVibTVTaDBHa1FTYVRZZTdjdVlpTWpFUk1USXpZYm1KaWdrNmRPb2t6RUx3b1B6OGZlL2Z1TFRLRFFGWldGcnAyN1lyczdHelVyMThmOWVvVnpFdDkrdlJwaElXRllmYnMyVEF3TUlDdnJ5OW16SmlCdkx3OEtKVks1T1hsNGVyVnE3aDU4eVpNVEV6ZzcrOHYxdGRldlhvVkgzMzBrY1oxV3JSb0FRc0xDNHdiTnc2MnRyYTRkT21TdUMwcUtncDE2OVpGVEV3TVZDclZLMSs3UXFIQXVYUG44T21ubjZKYXRXckl6ODlIMjdadDMrd2JTRVJFT2lNaUlnSjZlbm9OcEl5QlpRWkVaYUJwMDZiNDdydnZzR2JOR28zMjc3Ly9IaDRlSHZqeHh4OHhhdFFvMUt0WEQzZnUzTUdLRlN0Z1lHQ0FvVU9IYXV6ZnBrMGJ0R25UUm54ZU9MM1d3WU1Ic1hMbFNsU3ZYaDBBMEtwVks4eWVQUnY2K3ZwbzBxUUpEaHc0SUI2VG5wNk9mdjM2QVFEQ3c4T1JrcEtDNnRXcjQrTEZpK0krdnI2K1dMeDRNYnk5dldGcmE0c3RXN1lBS0ZqWlpmUG16UmcrZkRpcVZxMkt6WnMzdzhQREE1bVptVGh5NUFpeXM3UGg1ZVdGMjdkdkl6czdHOXUyYllOY0xrZmp4bzJSbkp3czFzNnlUcGFJcUdJeU56ZEhiR3lzcE12Wk1wa2xLaVBEaGczRHFWT25jT1hLRmJIdHd3OC94T2JObXhFU0VnSjNkM2RrWkdTZ1hyMTY2TjY5TzBhTUdBRURBd01vbFVvNE9qcmk2TkdqdUgvL1BpSWlJbkRqeGczY3YzOWZuT25ncDU5K0tuSzl3b0ZsdWJtNXVIUG5EbTdjdUlGcjE2N0IxTlJVbklwcnk1WXQyTEpsQzh6TXpOQ3RXemQ0ZUhoQVgxOGZmLy85TjBKRFExRzdkbTBvRkFyVXJGa1Q2ZW5wOFBIeHdTZWZmQUlYRnhjSWdnQWZIeC9rNXVaaXdJQUJTRXBLd3F4WnM5Q3laVXRZV0ZqQXpzNE9TNWN1eGQyN2R6RjI3RmlNR3pjT1Q1OCtoWStQRDFhdFdnVlRVOVAzOEYwbklxTEtSdnRJRkIzUnJsMDdOYUE1UFJLUnJqdCsvRGdPSHo2TTRPQmczTHQzRDZtcHFXamV2TGs0d0t0OSsvWXdOamJXZW16RGhnMHhZOFlNTEY2OEdLMWF0VUtyVnEzUXJsMDdDSUtBTld2V0lDWW1Ca0ZCUVdqU3BBbDhmWDN4MTE5L3dkL2ZIODJiTjBkQVFBQ09IRGtDQXdNRGVIbDVJVFEwRkowN2Q0YXZyeThNREF3QUZQUU16NTgvSDJscGFVVjZuVzFzYkRCanhnd0VCZ1ppekpneFlpL3puRGx6a0pDUWdKQ1FFTEZNZ29pSUtnNmh1SkhONyt2NlVsNzhYVEdacFlySTM5OGYxdGJXNk5HalI2bWM3N2ZmZnNPOGVmUHd6VGZmWVBqdzRXTHRyRXFsd29JRkMvRDQ4V01zV2JJRU1wbE1ZMXF3bEpRVU5HellVT3M1TXpJeVlHSmlvdEUyWk1nUTJOblpvV25UcHVqZXZidllucCtmajkyN2QyUHc0TUVhTXpVUUVaSHVjM0J3UUhwNitvUDQrUGo2VXNYQVpKYW9nbE9wVkZDcFZORFgxMTVWcEZhcmk1MHVqSWlJNkZYYXR5OVlpRldoVUVqMmo0UTFzMFFWbkV3bWUyV1BLQk5aSWlMU1piem5SMFJFUkVRNmk4a3NFUkVSRWVrc1hVOW00eXd0TGFXT2dZaUlpSWdrb3ZQRmNtcTFXaTExREVSRVJFU1ZVWGtZQUticlBiTkVSRVJFVklreG1TVWlJaUlpbmFYVHlheGNMcmVLaVlrQkt3MklpSWlJS2llZFRtWUZRWWdjTjI0Y25qMTdKblVvUkVSRVJKWE9mLzd6bnlkcXRicVZsREhvZERJTDRDWlFzRnduRVJFUkViMWZob2FHZjhiSHh5ZEtHWU5PSjdOcXRUb01BT2JPbllzREJ3N2d5Wk1uTERrZ0lpSWlLaU5xdFJwUG5qekIyYk5uQzVzQ3BJd0gwUEdwdVQ3NjZDTkRVMVBUYUFEdHRXMzM5L2RIejU0OXhlZXpaczNDMGFOSFgzdGVIc2ZqZUJ5UDQzRThqc2Z4T0I3M2FzN096bk8vLy83N0gxKzdZeG5UNldRV0tFaG9UVXhNSmdxQ01BQkFDd0JtTDJ4MlV5Z1VXd3VmdEd2WGJpdUFvU1U0TFkvamNUeU94L0U0SHNmamVCeVAwKzRKZ0JzQWZsWW9GQnRMY0g0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2k4dXIvQUJRcERqSnVzbkwrQUFBQUFFbEZUa1N1UW1DQyIsCiAgICJUaGVtZSIgOiAiIiwKICAgIlR5cGUiIDogImZsb3ciLAogICAiVmVyc2lvbiIgOiAiMTk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</Words>
  <Application>WPS 演示</Application>
  <PresentationFormat>自定义</PresentationFormat>
  <Paragraphs>163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思源宋体</vt:lpstr>
      <vt:lpstr>Arial</vt:lpstr>
      <vt:lpstr>微软雅黑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简约莫兰迪</dc:title>
  <dc:creator>第一PPT</dc:creator>
  <cp:keywords>www.1ppt.com</cp:keywords>
  <dc:description>www.1ppt.com</dc:description>
  <cp:lastModifiedBy>Clark Aaron</cp:lastModifiedBy>
  <cp:revision>38</cp:revision>
  <dcterms:created xsi:type="dcterms:W3CDTF">2020-11-01T08:54:00Z</dcterms:created>
  <dcterms:modified xsi:type="dcterms:W3CDTF">2021-05-26T01:36:59Z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4229B62489A242178949363E2B586ADD</vt:lpwstr>
  </property>
</Properties>
</file>