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0B2059-0F25-4463-93E8-212591236593}">
  <a:tblStyle styleId="{BD0B2059-0F25-4463-93E8-2125912365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4aab13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4aab13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4aab13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4aab13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4aab13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4aab13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4aab138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4aab138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4aab13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4aab13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4aab138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4aab138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4aab13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4aab13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4aab13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4aab13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4aab138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4aab138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f07135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f07135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f07135d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f07135d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423fef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423fef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f07135d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f07135d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f07135d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f07135d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4aab1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4aab1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4aab13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4aab13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4aab13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4aab13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o.gl/wBKdF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10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Heaps, Advanced Trees, Exam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1" y="1968359"/>
            <a:ext cx="4363575" cy="26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75" y="1963850"/>
            <a:ext cx="4343250" cy="25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110" y="1919085"/>
            <a:ext cx="4242525" cy="26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91" y="1919066"/>
            <a:ext cx="4019400" cy="24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59025"/>
            <a:ext cx="8426875" cy="21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Pre-Order?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In-Order?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Post-Order?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Level-Order (BFS)?</a:t>
            </a: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675" y="1919075"/>
            <a:ext cx="3453700" cy="25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34" y="1919084"/>
            <a:ext cx="6116275" cy="23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13" y="1969750"/>
            <a:ext cx="60102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00" y="1919063"/>
            <a:ext cx="47053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Abstract Data Type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add(Item x)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getSmallest()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removeSmallest()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Heaps are one implementation of a Priority Queue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 important properties for min heap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Every node is ≤ its children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Heap is “complete”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Heap Demo: </a:t>
            </a:r>
            <a:r>
              <a:rPr lang="en" sz="2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https://goo.gl/wBKdFQ</a:t>
            </a:r>
            <a:endParaRPr sz="2400"/>
          </a:p>
        </p:txBody>
      </p:sp>
      <p:grpSp>
        <p:nvGrpSpPr>
          <p:cNvPr id="81" name="Google Shape;81;p15"/>
          <p:cNvGrpSpPr/>
          <p:nvPr/>
        </p:nvGrpSpPr>
        <p:grpSpPr>
          <a:xfrm>
            <a:off x="5153850" y="2638164"/>
            <a:ext cx="1714775" cy="1767500"/>
            <a:chOff x="2783600" y="3184614"/>
            <a:chExt cx="1714775" cy="1767500"/>
          </a:xfrm>
        </p:grpSpPr>
        <p:sp>
          <p:nvSpPr>
            <p:cNvPr id="82" name="Google Shape;82;p15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3" name="Google Shape;83;p15"/>
            <p:cNvCxnSpPr>
              <a:stCxn id="84" idx="0"/>
              <a:endCxn id="82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5"/>
            <p:cNvCxnSpPr>
              <a:stCxn id="82" idx="0"/>
              <a:endCxn id="86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" name="Google Shape;84;p15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8" name="Google Shape;88;p15"/>
            <p:cNvCxnSpPr>
              <a:stCxn id="82" idx="3"/>
              <a:endCxn id="87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" name="Google Shape;89;p15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0" name="Google Shape;90;p15"/>
            <p:cNvCxnSpPr>
              <a:stCxn id="89" idx="0"/>
              <a:endCxn id="86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" name="Google Shape;91;p15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2" name="Google Shape;92;p15"/>
            <p:cNvCxnSpPr>
              <a:stCxn id="89" idx="3"/>
              <a:endCxn id="91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" name="Google Shape;93;p15"/>
          <p:cNvGrpSpPr/>
          <p:nvPr/>
        </p:nvGrpSpPr>
        <p:grpSpPr>
          <a:xfrm>
            <a:off x="7029925" y="2598825"/>
            <a:ext cx="1989375" cy="1767500"/>
            <a:chOff x="4850925" y="3138450"/>
            <a:chExt cx="1989375" cy="1767500"/>
          </a:xfrm>
        </p:grpSpPr>
        <p:sp>
          <p:nvSpPr>
            <p:cNvPr id="94" name="Google Shape;94;p15"/>
            <p:cNvSpPr/>
            <p:nvPr/>
          </p:nvSpPr>
          <p:spPr>
            <a:xfrm>
              <a:off x="51525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5" name="Google Shape;95;p15"/>
            <p:cNvCxnSpPr>
              <a:stCxn id="96" idx="0"/>
              <a:endCxn id="94" idx="5"/>
            </p:cNvCxnSpPr>
            <p:nvPr/>
          </p:nvCxnSpPr>
          <p:spPr>
            <a:xfrm rot="10800000">
              <a:off x="5524000" y="4129850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5"/>
            <p:cNvCxnSpPr>
              <a:stCxn id="94" idx="0"/>
              <a:endCxn id="98" idx="3"/>
            </p:cNvCxnSpPr>
            <p:nvPr/>
          </p:nvCxnSpPr>
          <p:spPr>
            <a:xfrm flipH="1" rot="10800000">
              <a:off x="5370150" y="350997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" name="Google Shape;96;p15"/>
            <p:cNvSpPr/>
            <p:nvPr/>
          </p:nvSpPr>
          <p:spPr>
            <a:xfrm>
              <a:off x="5362150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702100" y="31384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850925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" name="Google Shape;100;p15"/>
            <p:cNvCxnSpPr>
              <a:stCxn id="94" idx="3"/>
              <a:endCxn id="99" idx="0"/>
            </p:cNvCxnSpPr>
            <p:nvPr/>
          </p:nvCxnSpPr>
          <p:spPr>
            <a:xfrm flipH="1">
              <a:off x="5068648" y="4129927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" name="Google Shape;101;p15"/>
            <p:cNvSpPr/>
            <p:nvPr/>
          </p:nvSpPr>
          <p:spPr>
            <a:xfrm>
              <a:off x="61304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2" name="Google Shape;102;p15"/>
            <p:cNvCxnSpPr>
              <a:stCxn id="101" idx="0"/>
              <a:endCxn id="98" idx="5"/>
            </p:cNvCxnSpPr>
            <p:nvPr/>
          </p:nvCxnSpPr>
          <p:spPr>
            <a:xfrm rot="10800000">
              <a:off x="6073550" y="350997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5"/>
            <p:cNvCxnSpPr>
              <a:stCxn id="104" idx="0"/>
              <a:endCxn id="101" idx="5"/>
            </p:cNvCxnSpPr>
            <p:nvPr/>
          </p:nvCxnSpPr>
          <p:spPr>
            <a:xfrm rot="10800000">
              <a:off x="6502050" y="4130077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Google Shape;104;p15"/>
            <p:cNvSpPr/>
            <p:nvPr/>
          </p:nvSpPr>
          <p:spPr>
            <a:xfrm>
              <a:off x="6405000" y="4457677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7568698" y="4366326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as Arrays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leftChild(k) = k*2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rightChild(k) = k*2 + 1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parent(k) = k/2</a:t>
            </a:r>
            <a:endParaRPr sz="2400"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5138150" y="1994475"/>
            <a:ext cx="3449425" cy="1525742"/>
            <a:chOff x="4866600" y="3068225"/>
            <a:chExt cx="3449425" cy="1525742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14" name="Google Shape;114;p1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21" name="Google Shape;121;p16"/>
              <p:cNvCxnSpPr>
                <a:stCxn id="115" idx="0"/>
                <a:endCxn id="11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6"/>
              <p:cNvCxnSpPr>
                <a:stCxn id="116" idx="0"/>
                <a:endCxn id="11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16"/>
              <p:cNvCxnSpPr>
                <a:stCxn id="117" idx="0"/>
                <a:endCxn id="11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16"/>
              <p:cNvCxnSpPr>
                <a:stCxn id="115" idx="2"/>
                <a:endCxn id="11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6"/>
              <p:cNvCxnSpPr>
                <a:stCxn id="116" idx="2"/>
                <a:endCxn id="11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6"/>
              <p:cNvCxnSpPr>
                <a:stCxn id="116" idx="2"/>
                <a:endCxn id="12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7" name="Google Shape;127;p16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34" name="Google Shape;134;p16"/>
              <p:cNvCxnSpPr>
                <a:stCxn id="129" idx="0"/>
                <a:endCxn id="12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16"/>
              <p:cNvCxnSpPr>
                <a:stCxn id="130" idx="0"/>
                <a:endCxn id="12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6"/>
              <p:cNvCxnSpPr>
                <a:stCxn id="131" idx="0"/>
                <a:endCxn id="12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16"/>
              <p:cNvCxnSpPr>
                <a:stCxn id="129" idx="2"/>
                <a:endCxn id="13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6"/>
              <p:cNvCxnSpPr>
                <a:stCxn id="130" idx="2"/>
                <a:endCxn id="13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9" name="Google Shape;139;p1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40" name="Google Shape;140;p16"/>
            <p:cNvCxnSpPr>
              <a:stCxn id="139" idx="2"/>
              <a:endCxn id="11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6"/>
            <p:cNvCxnSpPr>
              <a:stCxn id="139" idx="2"/>
              <a:endCxn id="128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Google Shape;142;p16"/>
          <p:cNvSpPr txBox="1"/>
          <p:nvPr/>
        </p:nvSpPr>
        <p:spPr>
          <a:xfrm>
            <a:off x="6560555" y="191906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5608626" y="241887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7539098" y="242868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5138151" y="279167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6083367" y="279167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7104784" y="279924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8004056" y="279924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4872292" y="319536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5634292" y="342396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6032700" y="3424525"/>
            <a:ext cx="46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6525989" y="343264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7051825" y="344020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7531717" y="344776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7966225" y="344832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470948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779545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5088141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5396738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5705348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6013945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6322541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6631138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6939748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7248345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7556941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7865538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8174148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8482745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4413850" y="394520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4214992" y="455215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5745800" y="4537025"/>
            <a:ext cx="3123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5  6  7  8  9  10 11 12 13 14 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169968" y="432696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(Runtime)</a:t>
            </a:r>
            <a:endParaRPr/>
          </a:p>
        </p:txBody>
      </p:sp>
      <p:graphicFrame>
        <p:nvGraphicFramePr>
          <p:cNvPr id="179" name="Google Shape;179;p17"/>
          <p:cNvGraphicFramePr/>
          <p:nvPr/>
        </p:nvGraphicFramePr>
        <p:xfrm>
          <a:off x="870525" y="221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{BD0B2059-0F25-4463-93E8-212591236593}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Runtime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add(Item 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Θ(logN)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getSmallest()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removeSmallest()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Θ(logN)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Traversals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Level Order (DBFACEG)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Depth First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Preorder (DBACFEG)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Inorder (ABCDEFG)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Postorder (ACBEGFD)</a:t>
            </a:r>
            <a:endParaRPr sz="2400"/>
          </a:p>
        </p:txBody>
      </p:sp>
      <p:sp>
        <p:nvSpPr>
          <p:cNvPr id="186" name="Google Shape;186;p18"/>
          <p:cNvSpPr/>
          <p:nvPr/>
        </p:nvSpPr>
        <p:spPr>
          <a:xfrm>
            <a:off x="5105050" y="44879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6437734" y="44879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5771392" y="38021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6858850" y="3175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7220392" y="44713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7886733" y="38617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553075" y="44713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" name="Google Shape;193;p18"/>
          <p:cNvCxnSpPr>
            <a:stCxn id="186" idx="7"/>
            <a:endCxn id="188" idx="3"/>
          </p:cNvCxnSpPr>
          <p:nvPr/>
        </p:nvCxnSpPr>
        <p:spPr>
          <a:xfrm flipH="1" rot="10800000">
            <a:off x="5527815" y="422481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4" name="Google Shape;194;p18"/>
          <p:cNvCxnSpPr>
            <a:stCxn id="188" idx="5"/>
            <a:endCxn id="187" idx="1"/>
          </p:cNvCxnSpPr>
          <p:nvPr/>
        </p:nvCxnSpPr>
        <p:spPr>
          <a:xfrm>
            <a:off x="6194157" y="422494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8"/>
          <p:cNvCxnSpPr>
            <a:stCxn id="190" idx="7"/>
            <a:endCxn id="191" idx="3"/>
          </p:cNvCxnSpPr>
          <p:nvPr/>
        </p:nvCxnSpPr>
        <p:spPr>
          <a:xfrm flipH="1" rot="10800000">
            <a:off x="7643157" y="428438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6" name="Google Shape;196;p18"/>
          <p:cNvCxnSpPr>
            <a:stCxn id="191" idx="5"/>
            <a:endCxn id="192" idx="1"/>
          </p:cNvCxnSpPr>
          <p:nvPr/>
        </p:nvCxnSpPr>
        <p:spPr>
          <a:xfrm>
            <a:off x="8309498" y="428451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8"/>
          <p:cNvCxnSpPr>
            <a:stCxn id="189" idx="3"/>
            <a:endCxn id="188" idx="7"/>
          </p:cNvCxnSpPr>
          <p:nvPr/>
        </p:nvCxnSpPr>
        <p:spPr>
          <a:xfrm flipH="1">
            <a:off x="6194285" y="359871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8"/>
          <p:cNvCxnSpPr>
            <a:stCxn id="189" idx="5"/>
            <a:endCxn id="191" idx="1"/>
          </p:cNvCxnSpPr>
          <p:nvPr/>
        </p:nvCxnSpPr>
        <p:spPr>
          <a:xfrm>
            <a:off x="7281615" y="359871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205" y="1792943"/>
            <a:ext cx="3453950" cy="29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189" y="2303401"/>
            <a:ext cx="3342625" cy="19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375" y="2299125"/>
            <a:ext cx="3445875" cy="19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