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Source Code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22" Type="http://schemas.openxmlformats.org/officeDocument/2006/relationships/font" Target="fonts/SourceCodePro-regular.fntdata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f9334e30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f9334e30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f9334e30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f9334e30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592950e3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2592950e3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592950e3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2592950e3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f9334e3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f9334e3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f9334e3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f9334e3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f9334e3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f9334e3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f9334e30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f9334e30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1d1d4b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1d1d4b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f9334e30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f9334e30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f9334e30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f9334e30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f9334e30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f9334e30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hyperlink" Target="https://cscircles.cemc.uwaterloo.ca/java_visualize/#code=public+class+StringList+%7B%0A+++String+head%3B%0A+++StringList+tail%3B%0A+++public+StringList(String+head,+StringList+tail)+%7B%0A++++++this.head+%3D+head%3B%0A++++++this.tail%3Dtail%3B%0A+++%7D%0A+++public+static+void+main(String%5B%5D+args)+%7B%0A+++StringList+L+%3D+new+StringList(%22eat%22,+null)%3B%0A%09L+%3D+new+StringList(%22shouldn't%22,+L)%3B%0A%09L+%3D+new+StringList(%22you%22,+L)%3B%0A%09L+%3D+new+StringList(%22sometimes%22,+L)%3B%0A%09StringList+M+%3D+L.tail%3B%0A%09StringList+R+%3D+new+StringList(%22many%22,+null)%3B%0A%09R+%3D+new+StringList(%22potatoes%22,+R)%3B%0A%09R.tail.tail+%3D+R%3B%0A%09M.tail.tail.tail+%3D+R.tail%3B%0A%09L.tail.tail+%3D+L.tail.tail.tail%3B%0A%09L+%3D+M.tail%3B%0A+++%7D%0A%7D%0A&amp;mode=display&amp;curInstr=0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hyperlink" Target="https://cscircles.cemc.uwaterloo.ca/java_visualize/#code=public+class+Pokemon+%7B%0A+++public+String+name%3B%0A+++public+int+level%3B%0A++++++%0A+++public+Pokemon(String+name,+int+level)+%7B%0A++++++this.name+%3D+name%3B%0A++++++this.level+%3D+level%3B%0A+++%7D%0A%0A+++public+static+void+main(String%5B%5D+args)+%7B%0A++++++Pokemon+p+%3D+new+Pokemon(%22Pikachu%22,+17)%3B%0A++++++int+level+%3D+100%3B%0A++++++change(p,+level)%3B%0A++++++System.out.println(%22Name%3A+%22+%2B+p.name+%2B+%22,+Level%3A+%22+%2B+p.level)%3B%0A++++++%7D%0A++++++%0A%0A++public+static+void+change(Pokemon+poke,+int+level)+%7B%0A+++++poke.level+%3D+level%3B%0A+++++level+%3D+50%3B%0A+++++poke+%3D+new+Pokemon(%22Gengar%22,+1)%3B%0A++%7D%0A%7D&amp;mode=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hyperlink" Target="https://cscircles.cemc.uwaterloo.ca/java_visualize/#code=public+class+Cat+%7B%0A+++public+String+name%3B%0A+++public+static+String+noise%3B%0A%0A+++public+Cat(String+name,+String+noise)+%7B%0A++++++this.name+%3D+name%3B%0A++++++this.noise+%3D+noise%3B%0A+++%7D%0A%0A+++public+void+play()+%7B%0A++++++System.out.println(noise+%2B+%22+I'm+%22+%2B+name+%2B+%22+the+cat!%22)%3B%0A+++%7D%0A%0A+++public+static+void+anger()+%7B%0A++++++noise+%3D+noise.toUpperCase()%3B%0A+++%7D%0A+++public+static+void+calm()+%7B%0A++++++noise+%3D+noise.toLowerCase()%3B%0A+++%7D%0A+++%0A+++public+static+void+main(String%5B%5D+args)+%7B%0A++++++Cat+a+%3D+new+Cat(%22Cream%22,+%22Meow!%22)%3B%0A++++++Cat+b+%3D+new+Cat(%22Tubbs%22,+%22Nyan!%22)%3B%0A++++++a.play()%3B%0A++++++b.play()%3B%0A++++++Cat.anger()%3B%0A++++++a.calm()%3B%0A++++++a.play()%3B%0A++++++b.play()%3B%0A+++%7D%0A%7D&amp;mode=display&amp;curInstr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 Discussion 2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Scope, Pass-by-Value, Static</a:t>
            </a:r>
            <a:endParaRPr/>
          </a:p>
        </p:txBody>
      </p:sp>
      <p:pic>
        <p:nvPicPr>
          <p:cNvPr descr="Image result for scope"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17227">
            <a:off x="6588800" y="1540500"/>
            <a:ext cx="17716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341025" y="2152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3.) Practice with Linked Lists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25" y="1177900"/>
            <a:ext cx="8336149" cy="38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5079525" y="1601000"/>
            <a:ext cx="26997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Java Visualizer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4.) Extra: Squaring a List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5485000" y="309800"/>
            <a:ext cx="31053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Components of recursion: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Base case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Recursive call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Composition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008875"/>
            <a:ext cx="70104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3481500"/>
            <a:ext cx="75628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4.) Extra: Squaring a List</a:t>
            </a:r>
            <a:endParaRPr/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5485000" y="309800"/>
            <a:ext cx="31053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Components of recursion: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Base case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Recursive call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Composition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25" y="1919075"/>
            <a:ext cx="5603176" cy="25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4.) Extra: Squaring a List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5485000" y="309800"/>
            <a:ext cx="31053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Components of recursion: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Base case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Recursive call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Composition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65913"/>
            <a:ext cx="6398824" cy="26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</a:t>
            </a:r>
            <a:r>
              <a:rPr lang="en"/>
              <a:t>ab 1 and Lab 2 due this Friday 1/26 at midnight.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Note, </a:t>
            </a:r>
            <a:r>
              <a:rPr b="1" lang="en" sz="1800"/>
              <a:t>all</a:t>
            </a:r>
            <a:r>
              <a:rPr lang="en" sz="1800"/>
              <a:t> labs are due Friday at midnight.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Proj0 NBody also due Friday at midnight.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you haven’t started please start ASAP!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One-on-one tutoring will be made available weekly from now on! Check Piazza for details.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Office hours and exam prep sections start this week! See calendar on the course website and Piazza post @274.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Defining classes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41025" y="18274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// class definition</a:t>
            </a:r>
            <a:endParaRPr sz="1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public class IntList {</a:t>
            </a:r>
            <a:endParaRPr sz="1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// instance variables</a:t>
            </a:r>
            <a:endParaRPr sz="1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int head;</a:t>
            </a:r>
            <a:endParaRPr sz="1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IntList tail;	</a:t>
            </a:r>
            <a:endParaRPr sz="1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// constructors, which will create IntList objects</a:t>
            </a:r>
            <a:endParaRPr sz="1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public IntList() {...}</a:t>
            </a:r>
            <a:endParaRPr sz="1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public IntList(int value, IntList tail) {...}</a:t>
            </a:r>
            <a:endParaRPr sz="1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// you can create methods that use the instance variables!</a:t>
            </a:r>
            <a:endParaRPr sz="1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public void insert(int val) {...}</a:t>
            </a:r>
            <a:endParaRPr sz="1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public void removeLast() {...}</a:t>
            </a:r>
            <a:endParaRPr sz="1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Primitives and Reference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06450" y="1696575"/>
            <a:ext cx="4134900" cy="12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byte, short, long, int, double, float, char, boolean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668400" y="1696575"/>
            <a:ext cx="4134900" cy="12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Everything else!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Objects, arrays, Strings, etc.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285750" y="2983875"/>
            <a:ext cx="8572500" cy="1963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Golden Rule of Equals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AKA pass-by-value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When you do “a = b”, you always copy the </a:t>
            </a: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bits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of b into a.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For primitives: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Directly copy the value inside b to a.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For Reference types: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Copy the </a:t>
            </a:r>
            <a:r>
              <a:rPr lang="en" sz="1800" u="sng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memory address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of b into a.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Also can say “copies the pointer in b to a”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Box and Pointer Diagrams</a:t>
            </a:r>
            <a:endParaRPr sz="1200"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879825"/>
            <a:ext cx="8222100" cy="11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/>
              <a:t>Box and Pointers are the 61B equivalent of 61A’s environment diagram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crucial to helping us keep track of what goes on in a program: </a:t>
            </a:r>
            <a:r>
              <a:rPr b="1" lang="en"/>
              <a:t>use them!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916150" y="3847825"/>
            <a:ext cx="523500" cy="52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916150" y="3481350"/>
            <a:ext cx="5235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x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536600" y="2997125"/>
            <a:ext cx="28140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int x = 29;</a:t>
            </a:r>
            <a:endParaRPr b="1"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3254200" y="2997125"/>
            <a:ext cx="35907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int[] arr = new int[3];</a:t>
            </a:r>
            <a:endParaRPr b="1"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3402825" y="3847800"/>
            <a:ext cx="523500" cy="52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7"/>
          <p:cNvCxnSpPr/>
          <p:nvPr/>
        </p:nvCxnSpPr>
        <p:spPr>
          <a:xfrm flipH="1" rot="10800000">
            <a:off x="3651425" y="4102950"/>
            <a:ext cx="6543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7"/>
          <p:cNvSpPr/>
          <p:nvPr/>
        </p:nvSpPr>
        <p:spPr>
          <a:xfrm>
            <a:off x="4410575" y="3847800"/>
            <a:ext cx="523500" cy="523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4934075" y="3847825"/>
            <a:ext cx="523500" cy="523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5457575" y="3847825"/>
            <a:ext cx="523500" cy="523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3291525" y="3486175"/>
            <a:ext cx="935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int[ ] arr</a:t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 rot="10800000">
            <a:off x="6190525" y="3638475"/>
            <a:ext cx="1400400" cy="654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6622425" y="2552125"/>
            <a:ext cx="2146500" cy="100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didn’t specify what integers are going in the array, so Java initializes it with the default value 0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256150" y="4546250"/>
            <a:ext cx="20703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Primitives go in the box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3402825" y="4546250"/>
            <a:ext cx="44406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Reference types are referenced via pointers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Static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71900" y="1919075"/>
            <a:ext cx="8222100" cy="31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variables are shared by all instances of the class and should be accessed via dot notation with the </a:t>
            </a:r>
            <a:r>
              <a:rPr b="1" lang="en"/>
              <a:t>class</a:t>
            </a:r>
            <a:r>
              <a:rPr lang="en"/>
              <a:t>, not the instance.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Dog.name </a:t>
            </a:r>
            <a:r>
              <a:rPr lang="en"/>
              <a:t>instead of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fido.name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methods are methods that do not require an instance to call it, and thus do not access any instance variables.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Dog.bark();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</a:t>
            </a:r>
            <a:r>
              <a:rPr b="1" lang="en"/>
              <a:t>can </a:t>
            </a:r>
            <a:r>
              <a:rPr lang="en"/>
              <a:t>call static methods on an instance, but what will happen is Java will actually look for the static type of the object and run the method from that class.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4023302" y="62800"/>
            <a:ext cx="4508400" cy="16866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Public class Dog {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	public int legs;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	public static String name = “Doge”;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	public static void bark() {...}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	public static void main(String[] args) {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		Dog fido = new Dog();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	}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2634300" y="4391075"/>
            <a:ext cx="2207400" cy="65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Dog g = new Dog();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g.bark();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5046075" y="4423925"/>
            <a:ext cx="462000" cy="59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712450" y="4391075"/>
            <a:ext cx="2207400" cy="65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Dog g = new Dog();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Dog.bark();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IntLists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71900" y="1919075"/>
            <a:ext cx="8222100" cy="17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IntLists are the equivalent of 61A’s “Linked List” with one restriction: it can only hold integers.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IntList consists of 2 elements: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integer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first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IntList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rest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811450" y="4031050"/>
            <a:ext cx="471000" cy="47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1866900" y="4031050"/>
            <a:ext cx="471000" cy="47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2337900" y="4031050"/>
            <a:ext cx="471000" cy="47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3327925" y="4031050"/>
            <a:ext cx="471000" cy="47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3798925" y="4031050"/>
            <a:ext cx="471000" cy="47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4788950" y="4031050"/>
            <a:ext cx="471000" cy="47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5259950" y="4031050"/>
            <a:ext cx="471000" cy="47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706750" y="3667775"/>
            <a:ext cx="5024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IntList l	    first     rest</a:t>
            </a:r>
            <a:endParaRPr/>
          </a:p>
        </p:txBody>
      </p:sp>
      <p:cxnSp>
        <p:nvCxnSpPr>
          <p:cNvPr id="134" name="Google Shape;134;p19"/>
          <p:cNvCxnSpPr/>
          <p:nvPr/>
        </p:nvCxnSpPr>
        <p:spPr>
          <a:xfrm>
            <a:off x="1085975" y="4266550"/>
            <a:ext cx="73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9"/>
          <p:cNvCxnSpPr/>
          <p:nvPr/>
        </p:nvCxnSpPr>
        <p:spPr>
          <a:xfrm>
            <a:off x="2546988" y="4266550"/>
            <a:ext cx="73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9"/>
          <p:cNvCxnSpPr/>
          <p:nvPr/>
        </p:nvCxnSpPr>
        <p:spPr>
          <a:xfrm>
            <a:off x="4056038" y="4266550"/>
            <a:ext cx="73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9"/>
          <p:cNvCxnSpPr/>
          <p:nvPr/>
        </p:nvCxnSpPr>
        <p:spPr>
          <a:xfrm flipH="1">
            <a:off x="5259950" y="4038700"/>
            <a:ext cx="450000" cy="4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553000" y="2924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"/>
              <a:t>Pass by What?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00" y="1060100"/>
            <a:ext cx="6576694" cy="4017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/>
          <p:nvPr/>
        </p:nvSpPr>
        <p:spPr>
          <a:xfrm>
            <a:off x="553000" y="2761525"/>
            <a:ext cx="5915700" cy="1151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4554550" y="2990475"/>
            <a:ext cx="602100" cy="157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7056125" y="2217500"/>
            <a:ext cx="18651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Java Visualizer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288675" y="1759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2.) Static Methods and Variables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25" y="1078550"/>
            <a:ext cx="7367698" cy="38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1100" y="805725"/>
            <a:ext cx="4669799" cy="20631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5" name="Google Shape;155;p21"/>
          <p:cNvSpPr txBox="1"/>
          <p:nvPr/>
        </p:nvSpPr>
        <p:spPr>
          <a:xfrm>
            <a:off x="5325925" y="3742700"/>
            <a:ext cx="26358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Java Visualizer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