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0ec2d8a2a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ec2d8a2a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0ec2d8a2a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c2d8a2a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0ec2d8a2a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ec2d8a2a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0ec2d8a2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c2d8a2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Running through a small example with pseudocode and this design will help </a:t>
            </a:r>
            <a:endParaRPr/>
          </a:p>
          <a:p>
            <a:pPr indent="-298450" lvl="0" marL="457200" rtl="0" algn="l">
              <a:spcBef>
                <a:spcPts val="0"/>
              </a:spcBef>
              <a:spcAft>
                <a:spcPts val="0"/>
              </a:spcAft>
              <a:buSzPts val="1100"/>
              <a:buChar char="●"/>
            </a:pPr>
            <a:r>
              <a:rPr lang="en"/>
              <a:t>example - put(k, v) :</a:t>
            </a:r>
            <a:endParaRPr/>
          </a:p>
          <a:p>
            <a:pPr indent="-298450" lvl="1" marL="914400" rtl="0" algn="l">
              <a:spcBef>
                <a:spcPts val="0"/>
              </a:spcBef>
              <a:spcAft>
                <a:spcPts val="0"/>
              </a:spcAft>
              <a:buSzPts val="1100"/>
              <a:buChar char="○"/>
            </a:pPr>
            <a:r>
              <a:rPr lang="en"/>
              <a:t>mapKToV.put(k, v)</a:t>
            </a:r>
            <a:endParaRPr/>
          </a:p>
          <a:p>
            <a:pPr indent="-298450" lvl="1" marL="914400" rtl="0" algn="l">
              <a:spcBef>
                <a:spcPts val="0"/>
              </a:spcBef>
              <a:spcAft>
                <a:spcPts val="0"/>
              </a:spcAft>
              <a:buSzPts val="1100"/>
              <a:buChar char="○"/>
            </a:pPr>
            <a:r>
              <a:rPr lang="en"/>
              <a:t>mapVToK.put(v, k)</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0ec2d8a2a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c2d8a2a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0ec2d8a2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c2d8a2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Again, an example walked through on the board would be great here, especially for the two priority queues solution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0ec2d8a2a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ec2d8a2a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0ec2d8a2a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ec2d8a2a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two stacks approach:  The main stack contains the numbers such that the top of the stack is actually the FIRST in :O </a:t>
            </a:r>
            <a:endParaRPr/>
          </a:p>
          <a:p>
            <a:pPr indent="-298450" lvl="1" marL="914400" rtl="0" algn="l">
              <a:spcBef>
                <a:spcPts val="0"/>
              </a:spcBef>
              <a:spcAft>
                <a:spcPts val="0"/>
              </a:spcAft>
              <a:buSzPts val="1100"/>
              <a:buChar char="○"/>
            </a:pPr>
            <a:r>
              <a:rPr lang="en"/>
              <a:t>We’re basically trying to add to the bottom of the stack.  </a:t>
            </a:r>
            <a:endParaRPr/>
          </a:p>
          <a:p>
            <a:pPr indent="-298450" lvl="1" marL="914400" rtl="0" algn="l">
              <a:spcBef>
                <a:spcPts val="0"/>
              </a:spcBef>
              <a:spcAft>
                <a:spcPts val="0"/>
              </a:spcAft>
              <a:buSzPts val="1100"/>
              <a:buChar char="○"/>
            </a:pPr>
            <a:r>
              <a:rPr lang="en"/>
              <a:t>Imagine having to move all the pancakes in your stack one by one to another plate before placing the new pancake on the bottom and then moving the other plates pancakes back on to the original plate, on top of the newly added pancake.  </a:t>
            </a:r>
            <a:endParaRPr/>
          </a:p>
          <a:p>
            <a:pPr indent="-298450" lvl="1" marL="914400" rtl="0" algn="l">
              <a:spcBef>
                <a:spcPts val="0"/>
              </a:spcBef>
              <a:spcAft>
                <a:spcPts val="0"/>
              </a:spcAft>
              <a:buSzPts val="1100"/>
              <a:buChar char="○"/>
            </a:pPr>
            <a:r>
              <a:rPr lang="en"/>
              <a:t>Every time you push an element, push every element in the main stack into a temporary stack (notice that the temporary stack is now in reverse order of the original).  Then, push the new element onto the main stack and push everything from the temp stack to the main one.  </a:t>
            </a:r>
            <a:endParaRPr/>
          </a:p>
          <a:p>
            <a:pPr indent="-298450" lvl="1" marL="914400" rtl="0" algn="l">
              <a:spcBef>
                <a:spcPts val="0"/>
              </a:spcBef>
              <a:spcAft>
                <a:spcPts val="0"/>
              </a:spcAft>
              <a:buSzPts val="1100"/>
              <a:buChar char="○"/>
            </a:pPr>
            <a:r>
              <a:rPr lang="en"/>
              <a:t>This ensures that the last (most recent) item to be added is the </a:t>
            </a:r>
            <a:endParaRPr/>
          </a:p>
          <a:p>
            <a:pPr indent="-298450" lvl="0" marL="457200" rtl="0" algn="l">
              <a:spcBef>
                <a:spcPts val="0"/>
              </a:spcBef>
              <a:spcAft>
                <a:spcPts val="0"/>
              </a:spcAft>
              <a:buSzPts val="1100"/>
              <a:buChar char="●"/>
            </a:pPr>
            <a:r>
              <a:rPr lang="en"/>
              <a:t>It’d be cool if you took out some books and acted this out in literal stacks.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0ec2d8a2a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ec2d8a2a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basically the same as the two stacks approach but we use the call stack with recursion :O ooOOoOoOOOoo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0ec2d8a2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ec2d8a2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0ec2d8a2a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ec2d8a2a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With abstract data structures it’s important to focus on the fact that the implementation of these methods doesn’t matter.  It’s </a:t>
            </a:r>
            <a:r>
              <a:rPr b="1" lang="en"/>
              <a:t>what</a:t>
            </a:r>
            <a:r>
              <a:rPr lang="en"/>
              <a:t> it does rather than </a:t>
            </a:r>
            <a:r>
              <a:rPr b="1" lang="en"/>
              <a:t>how</a:t>
            </a:r>
            <a:r>
              <a:rPr lang="en"/>
              <a:t> it does it that is important.  </a:t>
            </a:r>
            <a:endParaRPr/>
          </a:p>
          <a:p>
            <a:pPr indent="-298450" lvl="1" marL="914400" rtl="0" algn="l">
              <a:spcBef>
                <a:spcPts val="0"/>
              </a:spcBef>
              <a:spcAft>
                <a:spcPts val="0"/>
              </a:spcAft>
              <a:buSzPts val="1100"/>
              <a:buChar char="○"/>
            </a:pPr>
            <a:r>
              <a:rPr lang="en"/>
              <a:t>Deques are a great example of this.  In proj1b it didn’t matter whether you used your LinkedListDeque implementation or your ArrayDeque implementation, all that mattered was that the API was met. </a:t>
            </a:r>
            <a:endParaRPr/>
          </a:p>
          <a:p>
            <a:pPr indent="-298450" lvl="0" marL="457200" rtl="0" algn="l">
              <a:spcBef>
                <a:spcPts val="0"/>
              </a:spcBef>
              <a:spcAft>
                <a:spcPts val="0"/>
              </a:spcAft>
              <a:buSzPts val="1100"/>
              <a:buChar char="●"/>
            </a:pPr>
            <a:r>
              <a:rPr lang="en"/>
              <a:t>Can think of the high level descriptions of each ADT on the worksheet as a rough interface or abstract class. </a:t>
            </a:r>
            <a:endParaRPr/>
          </a:p>
          <a:p>
            <a:pPr indent="-298450" lvl="0" marL="457200" rtl="0" algn="l">
              <a:spcBef>
                <a:spcPts val="0"/>
              </a:spcBef>
              <a:spcAft>
                <a:spcPts val="0"/>
              </a:spcAft>
              <a:buSzPts val="1100"/>
              <a:buChar char="●"/>
            </a:pPr>
            <a:r>
              <a:rPr lang="en"/>
              <a:t>Remind students to treat these like a black box </a:t>
            </a:r>
            <a:endParaRPr/>
          </a:p>
          <a:p>
            <a:pPr indent="-298450" lvl="0" marL="457200" rtl="0" algn="l">
              <a:spcBef>
                <a:spcPts val="0"/>
              </a:spcBef>
              <a:spcAft>
                <a:spcPts val="0"/>
              </a:spcAft>
              <a:buSzPts val="1100"/>
              <a:buChar char="●"/>
            </a:pPr>
            <a:r>
              <a:rPr lang="en"/>
              <a:t>Java implementations of this include LinkedList and ArrayList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0ec2d8a2a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c2d8a2a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0ec2d8a2a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c2d8a2a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0ec2d8a2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ec2d8a2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These names are actually very intuitive! </a:t>
            </a:r>
            <a:endParaRPr/>
          </a:p>
          <a:p>
            <a:pPr indent="-298450" lvl="1" marL="914400" rtl="0" algn="l">
              <a:spcBef>
                <a:spcPts val="0"/>
              </a:spcBef>
              <a:spcAft>
                <a:spcPts val="0"/>
              </a:spcAft>
              <a:buSzPts val="1100"/>
              <a:buChar char="○"/>
            </a:pPr>
            <a:r>
              <a:rPr lang="en"/>
              <a:t>When waiting in queues at starbucks or the DMV, it’s first come first serve</a:t>
            </a:r>
            <a:endParaRPr/>
          </a:p>
          <a:p>
            <a:pPr indent="-298450" lvl="1" marL="914400" rtl="0" algn="l">
              <a:spcBef>
                <a:spcPts val="0"/>
              </a:spcBef>
              <a:spcAft>
                <a:spcPts val="0"/>
              </a:spcAft>
              <a:buSzPts val="1100"/>
              <a:buChar char="○"/>
            </a:pPr>
            <a:r>
              <a:rPr lang="en"/>
              <a:t>Serving a stack of pancakes one by one? You’d probably take the top one off first</a:t>
            </a:r>
            <a:endParaRPr/>
          </a:p>
          <a:p>
            <a:pPr indent="-298450" lvl="0" marL="457200" rtl="0" algn="l">
              <a:spcBef>
                <a:spcPts val="0"/>
              </a:spcBef>
              <a:spcAft>
                <a:spcPts val="0"/>
              </a:spcAft>
              <a:buSzPts val="1100"/>
              <a:buChar char="●"/>
            </a:pPr>
            <a:r>
              <a:rPr lang="en"/>
              <a:t>Where else are stacks?  Recursion OooOooOoOo</a:t>
            </a:r>
            <a:endParaRPr/>
          </a:p>
          <a:p>
            <a:pPr indent="-298450" lvl="0" marL="457200" rtl="0" algn="l">
              <a:spcBef>
                <a:spcPts val="0"/>
              </a:spcBef>
              <a:spcAft>
                <a:spcPts val="0"/>
              </a:spcAft>
              <a:buSzPts val="1100"/>
              <a:buChar char="●"/>
            </a:pPr>
            <a:r>
              <a:rPr lang="en"/>
              <a:t>Double Ended Queues allow for insertion/removal off either side at your own discretion</a:t>
            </a:r>
            <a:endParaRPr/>
          </a:p>
          <a:p>
            <a:pPr indent="-298450" lvl="0" marL="457200" rtl="0" algn="l">
              <a:spcBef>
                <a:spcPts val="0"/>
              </a:spcBef>
              <a:spcAft>
                <a:spcPts val="0"/>
              </a:spcAft>
              <a:buSzPts val="1100"/>
              <a:buChar char="●"/>
            </a:pPr>
            <a:r>
              <a:rPr lang="en"/>
              <a:t>http://i.telegraph.co.uk/multimedia/archive/03434/queue_3434246b.jpg</a:t>
            </a:r>
            <a:endParaRPr/>
          </a:p>
          <a:p>
            <a:pPr indent="-298450" lvl="0" marL="457200" rtl="0" algn="l">
              <a:spcBef>
                <a:spcPts val="0"/>
              </a:spcBef>
              <a:spcAft>
                <a:spcPts val="0"/>
              </a:spcAft>
              <a:buSzPts val="1100"/>
              <a:buChar char="●"/>
            </a:pPr>
            <a:r>
              <a:rPr lang="en"/>
              <a:t>http://frugalfinders.com/wp-content/uploads/2013/02/Stack-of-Pancakes.png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0ec2d8a2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ec2d8a2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 example may be helpful here since most haven’t encountered priority queues before</a:t>
            </a:r>
            <a:endParaRPr/>
          </a:p>
          <a:p>
            <a:pPr indent="-298450" lvl="1" marL="914400" rtl="0" algn="l">
              <a:spcBef>
                <a:spcPts val="0"/>
              </a:spcBef>
              <a:spcAft>
                <a:spcPts val="0"/>
              </a:spcAft>
              <a:buSzPts val="1100"/>
              <a:buChar char="○"/>
            </a:pPr>
            <a:r>
              <a:rPr lang="en"/>
              <a:t>Inserting a roster of athletes into a priority queue ordered by height:  tallest first</a:t>
            </a:r>
            <a:endParaRPr/>
          </a:p>
          <a:p>
            <a:pPr indent="-298450" lvl="1" marL="914400" rtl="0" algn="l">
              <a:spcBef>
                <a:spcPts val="0"/>
              </a:spcBef>
              <a:spcAft>
                <a:spcPts val="0"/>
              </a:spcAft>
              <a:buSzPts val="1100"/>
              <a:buChar char="○"/>
            </a:pPr>
            <a:r>
              <a:rPr lang="en"/>
              <a:t>Inserting students into a queue with the priority being their name: alphabetical order popping</a:t>
            </a:r>
            <a:endParaRPr/>
          </a:p>
          <a:p>
            <a:pPr indent="-298450" lvl="0" marL="457200" rtl="0" algn="l">
              <a:spcBef>
                <a:spcPts val="0"/>
              </a:spcBef>
              <a:spcAft>
                <a:spcPts val="0"/>
              </a:spcAft>
              <a:buSzPts val="1100"/>
              <a:buChar char="●"/>
            </a:pPr>
            <a:r>
              <a:rPr lang="en"/>
              <a:t>Priority queues in Java use comparators to order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0ec2d8a2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ec2d8a2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There’s not necessarily one right answer with these.  This is to get students familiar with using ADTs and to practice thinking about solving problems in this way.  Don’t shoot down ideas too fast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0ec2d8a2a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ec2d8a2a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5</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 Data Types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Given an unsorted array of integers, return the array sorted from least to greatest.</a:t>
            </a:r>
            <a:endParaRPr/>
          </a:p>
        </p:txBody>
      </p:sp>
      <p:sp>
        <p:nvSpPr>
          <p:cNvPr id="123" name="Google Shape;123;p22"/>
          <p:cNvSpPr txBox="1"/>
          <p:nvPr>
            <p:ph idx="1" type="body"/>
          </p:nvPr>
        </p:nvSpPr>
        <p:spPr>
          <a:xfrm>
            <a:off x="311700" y="18408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Use a priority queue. For each integer in the unsorted array, enqueue the integer with a priority equal to its value. Calling dequeue will return the largest integer; therefore, we can insert these values from index length-1 to 0 into our array to sort from least to greatest.</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Implement the forward and back buttons for a web browser</a:t>
            </a:r>
            <a:endParaRPr/>
          </a:p>
        </p:txBody>
      </p:sp>
      <p:sp>
        <p:nvSpPr>
          <p:cNvPr id="129" name="Google Shape;129;p23"/>
          <p:cNvSpPr txBox="1"/>
          <p:nvPr>
            <p:ph idx="1" type="body"/>
          </p:nvPr>
        </p:nvSpPr>
        <p:spPr>
          <a:xfrm>
            <a:off x="311700" y="18408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Use two stacks, one for each button. Each time you visit a new web page, add the previous page to the back button’s stack. When you click the back button, add the current page to the forward button stack, and pop a page from the back button stack. When you click the forward button, add the current page to the back button stack, and pop a page from the forward button stack. Finally, when you visit a new page, clear the forward button stack.</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BiDividerMap</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put(k, V); // put a key, value pair </a:t>
            </a:r>
            <a:endParaRPr/>
          </a:p>
          <a:p>
            <a:pPr indent="-342900" lvl="0" marL="457200" rtl="0" algn="l">
              <a:spcBef>
                <a:spcPts val="0"/>
              </a:spcBef>
              <a:spcAft>
                <a:spcPts val="0"/>
              </a:spcAft>
              <a:buSzPts val="1800"/>
              <a:buChar char="●"/>
            </a:pPr>
            <a:r>
              <a:rPr lang="en"/>
              <a:t>getByKey(K); // get the value corresponding to a key </a:t>
            </a:r>
            <a:endParaRPr/>
          </a:p>
          <a:p>
            <a:pPr indent="-342900" lvl="0" marL="457200" rtl="0" algn="l">
              <a:spcBef>
                <a:spcPts val="0"/>
              </a:spcBef>
              <a:spcAft>
                <a:spcPts val="0"/>
              </a:spcAft>
              <a:buSzPts val="1800"/>
              <a:buChar char="●"/>
            </a:pPr>
            <a:r>
              <a:rPr lang="en"/>
              <a:t>getByValue(V); // get the key corresponding to a value </a:t>
            </a:r>
            <a:endParaRPr/>
          </a:p>
          <a:p>
            <a:pPr indent="-342900" lvl="0" marL="457200" rtl="0" algn="l">
              <a:spcBef>
                <a:spcPts val="0"/>
              </a:spcBef>
              <a:spcAft>
                <a:spcPts val="0"/>
              </a:spcAft>
              <a:buSzPts val="1800"/>
              <a:buChar char="●"/>
            </a:pPr>
            <a:r>
              <a:rPr lang="en"/>
              <a:t>numLessThan(K); // return number of keys in map less than 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BiDividerMap</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Create two maps, Map&lt;K, V&gt; and Map&lt;V, K&gt;.</a:t>
            </a:r>
            <a:endParaRPr sz="2000"/>
          </a:p>
          <a:p>
            <a:pPr indent="-355600" lvl="1" marL="914400" rtl="0" algn="l">
              <a:spcBef>
                <a:spcPts val="0"/>
              </a:spcBef>
              <a:spcAft>
                <a:spcPts val="0"/>
              </a:spcAft>
              <a:buSzPts val="2000"/>
              <a:buChar char="○"/>
            </a:pPr>
            <a:r>
              <a:rPr lang="en" sz="2000"/>
              <a:t>How does this change insertion into the data structure compared to a normal map? </a:t>
            </a:r>
            <a:endParaRPr sz="2000"/>
          </a:p>
          <a:p>
            <a:pPr indent="-355600" lvl="0" marL="457200" rtl="0" algn="l">
              <a:spcBef>
                <a:spcPts val="0"/>
              </a:spcBef>
              <a:spcAft>
                <a:spcPts val="0"/>
              </a:spcAft>
              <a:buSzPts val="2000"/>
              <a:buChar char="●"/>
            </a:pPr>
            <a:r>
              <a:rPr lang="en" sz="2000"/>
              <a:t>numLessThan?</a:t>
            </a:r>
            <a:endParaRPr sz="2000"/>
          </a:p>
          <a:p>
            <a:pPr indent="-355600" lvl="1" marL="914400" rtl="0" algn="l">
              <a:spcBef>
                <a:spcPts val="0"/>
              </a:spcBef>
              <a:spcAft>
                <a:spcPts val="0"/>
              </a:spcAft>
              <a:buSzPts val="2000"/>
              <a:buChar char="○"/>
            </a:pPr>
            <a:r>
              <a:rPr lang="en" sz="2000"/>
              <a:t>Get the list of keys (remember keySet?), sort it (N log N) and iterate or binary search </a:t>
            </a:r>
            <a:endParaRPr sz="2000"/>
          </a:p>
          <a:p>
            <a:pPr indent="-355600" lvl="1" marL="914400" rtl="0" algn="l">
              <a:spcBef>
                <a:spcPts val="0"/>
              </a:spcBef>
              <a:spcAft>
                <a:spcPts val="0"/>
              </a:spcAft>
              <a:buSzPts val="2000"/>
              <a:buChar char="○"/>
            </a:pPr>
            <a:r>
              <a:rPr lang="en" sz="2000"/>
              <a:t>Or keep a sorted list of keys in addition to the two maps, keeping it ordered as insertions occur</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MedianFinder</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add(x); // adds x to the collection of numbers </a:t>
            </a:r>
            <a:endParaRPr sz="2400"/>
          </a:p>
          <a:p>
            <a:pPr indent="-381000" lvl="0" marL="457200" rtl="0" algn="l">
              <a:spcBef>
                <a:spcPts val="0"/>
              </a:spcBef>
              <a:spcAft>
                <a:spcPts val="0"/>
              </a:spcAft>
              <a:buSzPts val="2400"/>
              <a:buChar char="●"/>
            </a:pPr>
            <a:r>
              <a:rPr lang="en" sz="2400"/>
              <a:t>median(); // returns the median from a collection of numbers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MedianFinder</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 list to store numbers, then sort it and return the middle index element when median() is called</a:t>
            </a:r>
            <a:endParaRPr/>
          </a:p>
          <a:p>
            <a:pPr indent="-342900" lvl="0" marL="457200" rtl="0" algn="l">
              <a:spcBef>
                <a:spcPts val="0"/>
              </a:spcBef>
              <a:spcAft>
                <a:spcPts val="0"/>
              </a:spcAft>
              <a:buSzPts val="1800"/>
              <a:buChar char="●"/>
            </a:pPr>
            <a:r>
              <a:rPr lang="en"/>
              <a:t>Two priority queues:  lessThanMedian (max PQ) and greaterThanMedian (minPQ)</a:t>
            </a:r>
            <a:endParaRPr/>
          </a:p>
          <a:p>
            <a:pPr indent="-342900" lvl="1" marL="914400" rtl="0" algn="l">
              <a:spcBef>
                <a:spcPts val="0"/>
              </a:spcBef>
              <a:spcAft>
                <a:spcPts val="0"/>
              </a:spcAft>
              <a:buSzPts val="1800"/>
              <a:buChar char="○"/>
            </a:pPr>
            <a:r>
              <a:rPr lang="en" sz="1800"/>
              <a:t>Always keep track of the current median and store the rest of the numbers in the appropriate priority queue</a:t>
            </a:r>
            <a:endParaRPr sz="1800"/>
          </a:p>
          <a:p>
            <a:pPr indent="-342900" lvl="1" marL="914400" rtl="0" algn="l">
              <a:spcBef>
                <a:spcPts val="0"/>
              </a:spcBef>
              <a:spcAft>
                <a:spcPts val="0"/>
              </a:spcAft>
              <a:buSzPts val="1800"/>
              <a:buChar char="○"/>
            </a:pPr>
            <a:r>
              <a:rPr lang="en" sz="1800"/>
              <a:t>Rebalance as necessary when adding.  i.e. if you lessThanMedian has size 4 and greaterThanMedian has size 5 and you the number you’re adding will go in greaterThanMedian, move the current median to lessThanMedian and the min of greaterThanMedian becomes your new median.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Queue using Stacks</a:t>
            </a:r>
            <a:endParaRPr/>
          </a:p>
        </p:txBody>
      </p:sp>
      <p:sp>
        <p:nvSpPr>
          <p:cNvPr id="159" name="Google Shape;15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Brainstorm first before writing any code </a:t>
            </a:r>
            <a:endParaRPr/>
          </a:p>
          <a:p>
            <a:pPr indent="-342900" lvl="0" marL="457200" rtl="0" algn="l">
              <a:spcBef>
                <a:spcPts val="0"/>
              </a:spcBef>
              <a:spcAft>
                <a:spcPts val="0"/>
              </a:spcAft>
              <a:buSzPts val="1800"/>
              <a:buChar char="●"/>
            </a:pPr>
            <a:r>
              <a:rPr lang="en"/>
              <a:t>Check your work with a small 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7250" y="221375"/>
            <a:ext cx="8509500" cy="45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public class Queue {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private Stack stack = new Stack();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public void push(E element) {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Stack temp = new Stack();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while (!stack.isEmpty()) { </a:t>
            </a:r>
            <a:endParaRPr>
              <a:latin typeface="Consolas"/>
              <a:ea typeface="Consolas"/>
              <a:cs typeface="Consolas"/>
              <a:sym typeface="Consolas"/>
            </a:endParaRPr>
          </a:p>
          <a:p>
            <a:pPr indent="457200" lvl="0" marL="914400" rtl="0" algn="l">
              <a:spcBef>
                <a:spcPts val="0"/>
              </a:spcBef>
              <a:spcAft>
                <a:spcPts val="0"/>
              </a:spcAft>
              <a:buNone/>
            </a:pPr>
            <a:r>
              <a:rPr lang="en">
                <a:latin typeface="Consolas"/>
                <a:ea typeface="Consolas"/>
                <a:cs typeface="Consolas"/>
                <a:sym typeface="Consolas"/>
              </a:rPr>
              <a:t>temp.push(stack.poll());</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stack.push(element);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while (!temp.isEmpty()) { </a:t>
            </a:r>
            <a:endParaRPr>
              <a:latin typeface="Consolas"/>
              <a:ea typeface="Consolas"/>
              <a:cs typeface="Consolas"/>
              <a:sym typeface="Consolas"/>
            </a:endParaRPr>
          </a:p>
          <a:p>
            <a:pPr indent="0" lvl="0" marL="1371600" rtl="0" algn="l">
              <a:spcBef>
                <a:spcPts val="0"/>
              </a:spcBef>
              <a:spcAft>
                <a:spcPts val="0"/>
              </a:spcAft>
              <a:buNone/>
            </a:pPr>
            <a:r>
              <a:rPr lang="en">
                <a:latin typeface="Consolas"/>
                <a:ea typeface="Consolas"/>
                <a:cs typeface="Consolas"/>
                <a:sym typeface="Consolas"/>
              </a:rPr>
              <a:t>stack.push(temp.poll());</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public E poll() {return stack.poll();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221375"/>
            <a:ext cx="8520600" cy="45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public class Queue {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private Stack stack = new Stack();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public void push(E element) { stack.push(element); }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public E poll() { return poll(stack.pop()); } </a:t>
            </a:r>
            <a:endParaRPr>
              <a:latin typeface="Consolas"/>
              <a:ea typeface="Consolas"/>
              <a:cs typeface="Consolas"/>
              <a:sym typeface="Consolas"/>
            </a:endParaRPr>
          </a:p>
          <a:p>
            <a:pPr indent="0" lvl="0" marL="457200" rtl="0" algn="l">
              <a:spcBef>
                <a:spcPts val="0"/>
              </a:spcBef>
              <a:spcAft>
                <a:spcPts val="0"/>
              </a:spcAft>
              <a:buNone/>
            </a:pPr>
            <a:r>
              <a:rPr lang="en">
                <a:latin typeface="Consolas"/>
                <a:ea typeface="Consolas"/>
                <a:cs typeface="Consolas"/>
                <a:sym typeface="Consolas"/>
              </a:rPr>
              <a:t>private E poll(E previous) {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if (stack.isEmpty()) { </a:t>
            </a:r>
            <a:endParaRPr>
              <a:latin typeface="Consolas"/>
              <a:ea typeface="Consolas"/>
              <a:cs typeface="Consolas"/>
              <a:sym typeface="Consolas"/>
            </a:endParaRPr>
          </a:p>
          <a:p>
            <a:pPr indent="457200" lvl="0" marL="914400" rtl="0" algn="l">
              <a:spcBef>
                <a:spcPts val="0"/>
              </a:spcBef>
              <a:spcAft>
                <a:spcPts val="0"/>
              </a:spcAft>
              <a:buNone/>
            </a:pPr>
            <a:r>
              <a:rPr lang="en">
                <a:latin typeface="Consolas"/>
                <a:ea typeface="Consolas"/>
                <a:cs typeface="Consolas"/>
                <a:sym typeface="Consolas"/>
              </a:rPr>
              <a:t>return previous;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E current = stack.poll();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E toReturn = poll(current);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push(previous); </a:t>
            </a:r>
            <a:endParaRPr>
              <a:latin typeface="Consolas"/>
              <a:ea typeface="Consolas"/>
              <a:cs typeface="Consolas"/>
              <a:sym typeface="Consolas"/>
            </a:endParaRPr>
          </a:p>
          <a:p>
            <a:pPr indent="0" lvl="0" marL="914400" rtl="0" algn="l">
              <a:spcBef>
                <a:spcPts val="0"/>
              </a:spcBef>
              <a:spcAft>
                <a:spcPts val="0"/>
              </a:spcAft>
              <a:buNone/>
            </a:pPr>
            <a:r>
              <a:rPr lang="en">
                <a:latin typeface="Consolas"/>
                <a:ea typeface="Consolas"/>
                <a:cs typeface="Consolas"/>
                <a:sym typeface="Consolas"/>
              </a:rPr>
              <a:t>return toReturn; </a:t>
            </a:r>
            <a:endParaRPr>
              <a:latin typeface="Consolas"/>
              <a:ea typeface="Consolas"/>
              <a:cs typeface="Consolas"/>
              <a:sym typeface="Consolas"/>
            </a:endParaRPr>
          </a:p>
          <a:p>
            <a:pPr indent="45720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Attendance to lab this week is highly recommended, will be a ramp up for project 2</a:t>
            </a:r>
            <a:endParaRPr/>
          </a:p>
          <a:p>
            <a:pPr indent="-342900" lvl="0" marL="457200" rtl="0" algn="l">
              <a:spcBef>
                <a:spcPts val="0"/>
              </a:spcBef>
              <a:spcAft>
                <a:spcPts val="0"/>
              </a:spcAft>
              <a:buSzPts val="1800"/>
              <a:buChar char="●"/>
            </a:pPr>
            <a:r>
              <a:rPr lang="en"/>
              <a:t>Project 2 will be released Wednesday!</a:t>
            </a:r>
            <a:endParaRPr/>
          </a:p>
          <a:p>
            <a:pPr indent="-342900" lvl="0" marL="457200" rtl="0" algn="l">
              <a:spcBef>
                <a:spcPts val="0"/>
              </a:spcBef>
              <a:spcAft>
                <a:spcPts val="0"/>
              </a:spcAft>
              <a:buSzPts val="1800"/>
              <a:buChar char="●"/>
            </a:pPr>
            <a:r>
              <a:rPr lang="en"/>
              <a:t>You may schedule one-on-ones with a TA after midterm 1 (more details will be announced on Piazza)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 ordered collection or sequence</a:t>
            </a:r>
            <a:endParaRPr sz="2400"/>
          </a:p>
          <a:p>
            <a:pPr indent="-381000" lvl="0" marL="457200" rtl="0" algn="l">
              <a:spcBef>
                <a:spcPts val="0"/>
              </a:spcBef>
              <a:spcAft>
                <a:spcPts val="0"/>
              </a:spcAft>
              <a:buSzPts val="2400"/>
              <a:buChar char="●"/>
            </a:pPr>
            <a:r>
              <a:rPr lang="en" sz="2400"/>
              <a:t>add(element); // adds element to the end of the list </a:t>
            </a:r>
            <a:endParaRPr sz="2400"/>
          </a:p>
          <a:p>
            <a:pPr indent="-381000" lvl="0" marL="457200" rtl="0" algn="l">
              <a:spcBef>
                <a:spcPts val="0"/>
              </a:spcBef>
              <a:spcAft>
                <a:spcPts val="0"/>
              </a:spcAft>
              <a:buSzPts val="2400"/>
              <a:buChar char="●"/>
            </a:pPr>
            <a:r>
              <a:rPr lang="en" sz="2400"/>
              <a:t>add(index, element); // adds element at the given index </a:t>
            </a:r>
            <a:endParaRPr sz="2400"/>
          </a:p>
          <a:p>
            <a:pPr indent="-381000" lvl="0" marL="457200" rtl="0" algn="l">
              <a:spcBef>
                <a:spcPts val="0"/>
              </a:spcBef>
              <a:spcAft>
                <a:spcPts val="0"/>
              </a:spcAft>
              <a:buSzPts val="2400"/>
              <a:buChar char="●"/>
            </a:pPr>
            <a:r>
              <a:rPr lang="en" sz="2400"/>
              <a:t>get(index); // returns element at the given index </a:t>
            </a:r>
            <a:endParaRPr sz="2400"/>
          </a:p>
          <a:p>
            <a:pPr indent="-381000" lvl="0" marL="457200" rtl="0" algn="l">
              <a:spcBef>
                <a:spcPts val="0"/>
              </a:spcBef>
              <a:spcAft>
                <a:spcPts val="0"/>
              </a:spcAft>
              <a:buSzPts val="2400"/>
              <a:buChar char="●"/>
            </a:pPr>
            <a:r>
              <a:rPr lang="en" sz="2400"/>
              <a:t>size(); // the number of elements in the list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(usually unordered) collection of </a:t>
            </a:r>
            <a:r>
              <a:rPr b="1" lang="en" sz="2400"/>
              <a:t>unique</a:t>
            </a:r>
            <a:r>
              <a:rPr lang="en" sz="2400"/>
              <a:t> elements</a:t>
            </a:r>
            <a:endParaRPr sz="2400"/>
          </a:p>
          <a:p>
            <a:pPr indent="-381000" lvl="1" marL="914400" rtl="0" algn="l">
              <a:spcBef>
                <a:spcPts val="0"/>
              </a:spcBef>
              <a:spcAft>
                <a:spcPts val="0"/>
              </a:spcAft>
              <a:buSzPts val="2400"/>
              <a:buChar char="○"/>
            </a:pPr>
            <a:r>
              <a:rPr lang="en" sz="2400"/>
              <a:t>Calling add(“hi”) twice doesn’t change anything about the set</a:t>
            </a:r>
            <a:endParaRPr sz="2400"/>
          </a:p>
          <a:p>
            <a:pPr indent="-381000" lvl="0" marL="457200" rtl="0" algn="l">
              <a:spcBef>
                <a:spcPts val="0"/>
              </a:spcBef>
              <a:spcAft>
                <a:spcPts val="0"/>
              </a:spcAft>
              <a:buSzPts val="2400"/>
              <a:buChar char="●"/>
            </a:pPr>
            <a:r>
              <a:rPr lang="en" sz="2400"/>
              <a:t>add(element); // adds element to the collection </a:t>
            </a:r>
            <a:endParaRPr sz="2400"/>
          </a:p>
          <a:p>
            <a:pPr indent="-381000" lvl="0" marL="457200" rtl="0" algn="l">
              <a:spcBef>
                <a:spcPts val="0"/>
              </a:spcBef>
              <a:spcAft>
                <a:spcPts val="0"/>
              </a:spcAft>
              <a:buSzPts val="2400"/>
              <a:buChar char="●"/>
            </a:pPr>
            <a:r>
              <a:rPr lang="en" sz="2400"/>
              <a:t>contains(object); // checks if set contains object </a:t>
            </a:r>
            <a:endParaRPr sz="2400"/>
          </a:p>
          <a:p>
            <a:pPr indent="-381000" lvl="0" marL="457200" rtl="0" algn="l">
              <a:spcBef>
                <a:spcPts val="0"/>
              </a:spcBef>
              <a:spcAft>
                <a:spcPts val="0"/>
              </a:spcAft>
              <a:buSzPts val="2400"/>
              <a:buChar char="●"/>
            </a:pPr>
            <a:r>
              <a:rPr lang="en" sz="2400"/>
              <a:t>size(); // number of elements in the set </a:t>
            </a:r>
            <a:endParaRPr sz="2400"/>
          </a:p>
          <a:p>
            <a:pPr indent="-381000" lvl="0" marL="457200" rtl="0" algn="l">
              <a:spcBef>
                <a:spcPts val="0"/>
              </a:spcBef>
              <a:spcAft>
                <a:spcPts val="0"/>
              </a:spcAft>
              <a:buSzPts val="2400"/>
              <a:buChar char="●"/>
            </a:pPr>
            <a:r>
              <a:rPr lang="en" sz="2400"/>
              <a:t>remove(object); // removes specified object from set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collection of key-value mappings</a:t>
            </a:r>
            <a:endParaRPr sz="2400"/>
          </a:p>
          <a:p>
            <a:pPr indent="-381000" lvl="1" marL="914400" rtl="0" algn="l">
              <a:spcBef>
                <a:spcPts val="0"/>
              </a:spcBef>
              <a:spcAft>
                <a:spcPts val="0"/>
              </a:spcAft>
              <a:buSzPts val="2400"/>
              <a:buChar char="○"/>
            </a:pPr>
            <a:r>
              <a:rPr lang="en" sz="2400"/>
              <a:t>The keys of a map are unique </a:t>
            </a:r>
            <a:endParaRPr sz="2400"/>
          </a:p>
          <a:p>
            <a:pPr indent="-381000" lvl="1" marL="914400" rtl="0" algn="l">
              <a:spcBef>
                <a:spcPts val="0"/>
              </a:spcBef>
              <a:spcAft>
                <a:spcPts val="0"/>
              </a:spcAft>
              <a:buSzPts val="2400"/>
              <a:buChar char="○"/>
            </a:pPr>
            <a:r>
              <a:rPr lang="en" sz="2400"/>
              <a:t>Analogous to a dictionary in python </a:t>
            </a:r>
            <a:endParaRPr sz="2400"/>
          </a:p>
          <a:p>
            <a:pPr indent="-381000" lvl="0" marL="457200" rtl="0" algn="l">
              <a:spcBef>
                <a:spcPts val="0"/>
              </a:spcBef>
              <a:spcAft>
                <a:spcPts val="0"/>
              </a:spcAft>
              <a:buSzPts val="2400"/>
              <a:buChar char="●"/>
            </a:pPr>
            <a:r>
              <a:rPr lang="en" sz="2400"/>
              <a:t>put(key, value); // adds key-value pair to the map </a:t>
            </a:r>
            <a:endParaRPr sz="2400"/>
          </a:p>
          <a:p>
            <a:pPr indent="-381000" lvl="0" marL="457200" rtl="0" algn="l">
              <a:spcBef>
                <a:spcPts val="0"/>
              </a:spcBef>
              <a:spcAft>
                <a:spcPts val="0"/>
              </a:spcAft>
              <a:buSzPts val="2400"/>
              <a:buChar char="●"/>
            </a:pPr>
            <a:r>
              <a:rPr lang="en" sz="2400"/>
              <a:t>get(key); // returns value for the corresponding key </a:t>
            </a:r>
            <a:endParaRPr sz="2400"/>
          </a:p>
          <a:p>
            <a:pPr indent="-381000" lvl="0" marL="457200" rtl="0" algn="l">
              <a:spcBef>
                <a:spcPts val="0"/>
              </a:spcBef>
              <a:spcAft>
                <a:spcPts val="0"/>
              </a:spcAft>
              <a:buSzPts val="2400"/>
              <a:buChar char="●"/>
            </a:pPr>
            <a:r>
              <a:rPr lang="en" sz="2400"/>
              <a:t>containsKey(key); // checks if map contains the specified key </a:t>
            </a:r>
            <a:endParaRPr sz="2400"/>
          </a:p>
          <a:p>
            <a:pPr indent="-381000" lvl="0" marL="457200" rtl="0" algn="l">
              <a:spcBef>
                <a:spcPts val="0"/>
              </a:spcBef>
              <a:spcAft>
                <a:spcPts val="0"/>
              </a:spcAft>
              <a:buSzPts val="2400"/>
              <a:buChar char="●"/>
            </a:pPr>
            <a:r>
              <a:rPr lang="en" sz="2400"/>
              <a:t>keySet(); // returns set of all keys in map</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Stacks and Queues and Deques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Linear collections </a:t>
            </a:r>
            <a:r>
              <a:rPr lang="en"/>
              <a:t>with rules about item addition/removal</a:t>
            </a:r>
            <a:endParaRPr/>
          </a:p>
          <a:p>
            <a:pPr indent="-342900" lvl="0" marL="457200" rtl="0" algn="l">
              <a:spcBef>
                <a:spcPts val="0"/>
              </a:spcBef>
              <a:spcAft>
                <a:spcPts val="0"/>
              </a:spcAft>
              <a:buSzPts val="1800"/>
              <a:buChar char="●"/>
            </a:pPr>
            <a:r>
              <a:rPr lang="en"/>
              <a:t>Stacks are Last In First Out (LIFO)</a:t>
            </a:r>
            <a:endParaRPr/>
          </a:p>
          <a:p>
            <a:pPr indent="-342900" lvl="0" marL="457200" rtl="0" algn="l">
              <a:spcBef>
                <a:spcPts val="0"/>
              </a:spcBef>
              <a:spcAft>
                <a:spcPts val="0"/>
              </a:spcAft>
              <a:buSzPts val="1800"/>
              <a:buChar char="●"/>
            </a:pPr>
            <a:r>
              <a:rPr lang="en"/>
              <a:t>Queues are First In First Out (FIFO)</a:t>
            </a:r>
            <a:endParaRPr/>
          </a:p>
          <a:p>
            <a:pPr indent="-342900" lvl="0" marL="457200" rtl="0" algn="l">
              <a:spcBef>
                <a:spcPts val="0"/>
              </a:spcBef>
              <a:spcAft>
                <a:spcPts val="0"/>
              </a:spcAft>
              <a:buSzPts val="1800"/>
              <a:buChar char="●"/>
            </a:pPr>
            <a:r>
              <a:rPr lang="en"/>
              <a:t>Deques combine both</a:t>
            </a:r>
            <a:endParaRPr/>
          </a:p>
        </p:txBody>
      </p:sp>
      <p:pic>
        <p:nvPicPr>
          <p:cNvPr id="98" name="Google Shape;98;p18"/>
          <p:cNvPicPr preferRelativeResize="0"/>
          <p:nvPr/>
        </p:nvPicPr>
        <p:blipFill>
          <a:blip r:embed="rId3">
            <a:alphaModFix/>
          </a:blip>
          <a:stretch>
            <a:fillRect/>
          </a:stretch>
        </p:blipFill>
        <p:spPr>
          <a:xfrm>
            <a:off x="5052025" y="1920425"/>
            <a:ext cx="2590800" cy="2857500"/>
          </a:xfrm>
          <a:prstGeom prst="rect">
            <a:avLst/>
          </a:prstGeom>
          <a:noFill/>
          <a:ln>
            <a:noFill/>
          </a:ln>
        </p:spPr>
      </p:pic>
      <p:pic>
        <p:nvPicPr>
          <p:cNvPr id="99" name="Google Shape;99;p18"/>
          <p:cNvPicPr preferRelativeResize="0"/>
          <p:nvPr/>
        </p:nvPicPr>
        <p:blipFill>
          <a:blip r:embed="rId4">
            <a:alphaModFix/>
          </a:blip>
          <a:stretch>
            <a:fillRect/>
          </a:stretch>
        </p:blipFill>
        <p:spPr>
          <a:xfrm>
            <a:off x="1292900" y="2841500"/>
            <a:ext cx="2900600" cy="180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 Queue</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a queue but each element has a priority associated with it that determines the ordering of removal</a:t>
            </a:r>
            <a:endParaRPr/>
          </a:p>
          <a:p>
            <a:pPr indent="-342900" lvl="0" marL="457200" rtl="0" algn="l">
              <a:spcBef>
                <a:spcPts val="0"/>
              </a:spcBef>
              <a:spcAft>
                <a:spcPts val="0"/>
              </a:spcAft>
              <a:buSzPts val="1800"/>
              <a:buChar char="●"/>
            </a:pPr>
            <a:r>
              <a:rPr lang="en"/>
              <a:t>add(e); // adds element e to the priority queue </a:t>
            </a:r>
            <a:endParaRPr/>
          </a:p>
          <a:p>
            <a:pPr indent="-342900" lvl="0" marL="457200" rtl="0" algn="l">
              <a:spcBef>
                <a:spcPts val="0"/>
              </a:spcBef>
              <a:spcAft>
                <a:spcPts val="0"/>
              </a:spcAft>
              <a:buSzPts val="1800"/>
              <a:buChar char="●"/>
            </a:pPr>
            <a:r>
              <a:rPr lang="en"/>
              <a:t>peek(); // looks at the highest priority element, but does not remove it from the PQ </a:t>
            </a:r>
            <a:endParaRPr/>
          </a:p>
          <a:p>
            <a:pPr indent="-342900" lvl="0" marL="457200" rtl="0" algn="l">
              <a:spcBef>
                <a:spcPts val="0"/>
              </a:spcBef>
              <a:spcAft>
                <a:spcPts val="0"/>
              </a:spcAft>
              <a:buSzPts val="1800"/>
              <a:buChar char="●"/>
            </a:pPr>
            <a:r>
              <a:rPr lang="en"/>
              <a:t>poll(); // pops the highest priority element from the PQ</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problems with ADTs</a:t>
            </a:r>
            <a:endParaRPr/>
          </a:p>
        </p:txBody>
      </p:sp>
      <p:sp>
        <p:nvSpPr>
          <p:cNvPr id="111" name="Google Shape;111;p20"/>
          <p:cNvSpPr txBox="1"/>
          <p:nvPr>
            <p:ph idx="1" type="body"/>
          </p:nvPr>
        </p:nvSpPr>
        <p:spPr>
          <a:xfrm>
            <a:off x="-81800" y="12522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Don’t worry about implementation, assume the ADTs correctly implement their given set of methods</a:t>
            </a:r>
            <a:endParaRPr/>
          </a:p>
          <a:p>
            <a:pPr indent="-342900" lvl="0" marL="457200" rtl="0" algn="l">
              <a:spcBef>
                <a:spcPts val="0"/>
              </a:spcBef>
              <a:spcAft>
                <a:spcPts val="0"/>
              </a:spcAft>
              <a:buSzPts val="1800"/>
              <a:buChar char="●"/>
            </a:pPr>
            <a:r>
              <a:rPr lang="en"/>
              <a:t>Writing pseudocode might help you </a:t>
            </a:r>
            <a:endParaRPr/>
          </a:p>
          <a:p>
            <a:pPr indent="-317500" lvl="1" marL="914400" rtl="0" algn="l">
              <a:spcBef>
                <a:spcPts val="0"/>
              </a:spcBef>
              <a:spcAft>
                <a:spcPts val="0"/>
              </a:spcAft>
              <a:buSzPts val="1400"/>
              <a:buChar char="○"/>
            </a:pPr>
            <a:r>
              <a:rPr lang="en"/>
              <a:t>It also might not, depends on you </a:t>
            </a:r>
            <a:endParaRPr/>
          </a:p>
          <a:p>
            <a:pPr indent="-342900" lvl="0" marL="457200" rtl="0" algn="l">
              <a:spcBef>
                <a:spcPts val="0"/>
              </a:spcBef>
              <a:spcAft>
                <a:spcPts val="0"/>
              </a:spcAft>
              <a:buSzPts val="1800"/>
              <a:buChar char="●"/>
            </a:pPr>
            <a:r>
              <a:rPr lang="en"/>
              <a:t>Try out a few of the ADTs and compare their usefulness in the situation</a:t>
            </a:r>
            <a:endParaRPr/>
          </a:p>
          <a:p>
            <a:pPr indent="-342900" lvl="0" marL="457200" rtl="0" algn="l">
              <a:spcBef>
                <a:spcPts val="0"/>
              </a:spcBef>
              <a:spcAft>
                <a:spcPts val="0"/>
              </a:spcAft>
              <a:buSzPts val="1800"/>
              <a:buChar char="●"/>
            </a:pPr>
            <a:r>
              <a:rPr lang="en"/>
              <a:t>Think about correctness first, and then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Given a news article, find the frequency of each word used in the article.</a:t>
            </a:r>
            <a:endParaRPr/>
          </a:p>
        </p:txBody>
      </p:sp>
      <p:sp>
        <p:nvSpPr>
          <p:cNvPr id="117" name="Google Shape;117;p21"/>
          <p:cNvSpPr txBox="1"/>
          <p:nvPr>
            <p:ph idx="1" type="body"/>
          </p:nvPr>
        </p:nvSpPr>
        <p:spPr>
          <a:xfrm>
            <a:off x="311700" y="18408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Use a map. When you encounter a word for the first time, put the key into the map with a value of 1. For every subsequent time you encounter a word, get the value, and put the key back into the map with its value you just got, plus 1.</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