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Source Code Pro"/>
      <p:regular r:id="rId38"/>
      <p:bold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CDA195-C440-474E-93F1-130AE66057F4}">
  <a:tblStyle styleId="{9ACDA195-C440-474E-93F1-130AE66057F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35db612c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5db612c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35db612c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5db612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369c293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69c293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35db612c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5db612c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69c293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69c293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35db612c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5db612c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369c2939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69c293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20653238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0653238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35db612c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5db612c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369c293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69c293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35db612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5db612c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 Z : added note to email me if they fill out the form late, since I need to run the script to generate their repo etc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35db612c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35db612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20653238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0653238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369c2939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69c2939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35db612c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5db612c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369c2939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69c2939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35db612c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5db612c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solutions for this problem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35db612c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5db612c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35db612c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5db612c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35db612c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5db612c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35db612c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5db612c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class inheritance, whatever type you instantiate it as, that type will replace the generic type everywhere in the code.</a:t>
            </a:r>
            <a:endParaRPr/>
          </a:p>
          <a:p>
            <a:pPr indent="0" lvl="0" marL="0" rtl="0" algn="l">
              <a:spcBef>
                <a:spcPts val="0"/>
              </a:spcBef>
              <a:spcAft>
                <a:spcPts val="0"/>
              </a:spcAft>
              <a:buNone/>
            </a:pPr>
            <a:r>
              <a:rPr lang="en"/>
              <a:t>For methods, you must have the generic types in the method signature inside angle brackets.</a:t>
            </a:r>
            <a:endParaRPr/>
          </a:p>
          <a:p>
            <a:pPr indent="0" lvl="0" marL="0" rtl="0" algn="l">
              <a:spcBef>
                <a:spcPts val="0"/>
              </a:spcBef>
              <a:spcAft>
                <a:spcPts val="0"/>
              </a:spcAft>
              <a:buNone/>
            </a:pPr>
            <a:r>
              <a:rPr lang="en"/>
              <a:t>Type upper bounds restrict the generic type even more by requiring that it is a subclass of a certain class.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5db612c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5db612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35db612c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5db612c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where you run your code</a:t>
            </a:r>
            <a:endParaRPr/>
          </a:p>
          <a:p>
            <a:pPr indent="0" lvl="0" marL="0" rtl="0" algn="l">
              <a:spcBef>
                <a:spcPts val="0"/>
              </a:spcBef>
              <a:spcAft>
                <a:spcPts val="0"/>
              </a:spcAft>
              <a:buNone/>
            </a:pPr>
            <a:r>
              <a:rPr lang="en"/>
              <a:t>	Anything after the exception might not run!</a:t>
            </a:r>
            <a:endParaRPr/>
          </a:p>
          <a:p>
            <a:pPr indent="0" lvl="0" marL="0" rtl="0" algn="l">
              <a:spcBef>
                <a:spcPts val="0"/>
              </a:spcBef>
              <a:spcAft>
                <a:spcPts val="0"/>
              </a:spcAft>
              <a:buNone/>
            </a:pPr>
            <a:r>
              <a:rPr lang="en"/>
              <a:t>Catch: where you can handle the exception. This code will only run if an exception is caught.</a:t>
            </a:r>
            <a:endParaRPr/>
          </a:p>
          <a:p>
            <a:pPr indent="0" lvl="0" marL="0" rtl="0" algn="l">
              <a:spcBef>
                <a:spcPts val="0"/>
              </a:spcBef>
              <a:spcAft>
                <a:spcPts val="0"/>
              </a:spcAft>
              <a:buNone/>
            </a:pPr>
            <a:r>
              <a:rPr lang="en"/>
              <a:t>	You must specify the type of exception and also name it something, in this case we name ours “e”</a:t>
            </a:r>
            <a:endParaRPr/>
          </a:p>
          <a:p>
            <a:pPr indent="0" lvl="0" marL="0" rtl="0" algn="l">
              <a:spcBef>
                <a:spcPts val="0"/>
              </a:spcBef>
              <a:spcAft>
                <a:spcPts val="0"/>
              </a:spcAft>
              <a:buNone/>
            </a:pPr>
            <a:r>
              <a:rPr lang="en"/>
              <a:t>Finally: this will run no matter what. Even if there is an exception that is not caught or a return statement, before the program crashes or returns, the finally block will run</a:t>
            </a:r>
            <a:endParaRPr/>
          </a:p>
          <a:p>
            <a:pPr indent="0" lvl="0" marL="0" rtl="0" algn="l">
              <a:spcBef>
                <a:spcPts val="0"/>
              </a:spcBef>
              <a:spcAft>
                <a:spcPts val="0"/>
              </a:spcAft>
              <a:buNone/>
            </a:pPr>
            <a:r>
              <a:rPr lang="en"/>
              <a:t>	Example: closing a database or stream before it crashes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369c293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69c293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5db612c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5db612c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Iterator and Iterable are interfaces, just like comparable and comparator. Their high-level concepts are the same too. Iterable is the object which </a:t>
            </a:r>
            <a:r>
              <a:rPr b="1" lang="en"/>
              <a:t>can</a:t>
            </a:r>
            <a:r>
              <a:rPr lang="en"/>
              <a:t> be iterated over. Iterator is the object that actually does the iterating.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35db612c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5db612c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only usable in the class</a:t>
            </a:r>
            <a:endParaRPr/>
          </a:p>
          <a:p>
            <a:pPr indent="0" lvl="0" marL="0" rtl="0" algn="l">
              <a:spcBef>
                <a:spcPts val="0"/>
              </a:spcBef>
              <a:spcAft>
                <a:spcPts val="0"/>
              </a:spcAft>
              <a:buNone/>
            </a:pPr>
            <a:r>
              <a:rPr lang="en"/>
              <a:t>Protected: accessible in the class and package and subclasses</a:t>
            </a:r>
            <a:endParaRPr/>
          </a:p>
          <a:p>
            <a:pPr indent="0" lvl="0" marL="0" rtl="0" algn="l">
              <a:spcBef>
                <a:spcPts val="0"/>
              </a:spcBef>
              <a:spcAft>
                <a:spcPts val="0"/>
              </a:spcAft>
              <a:buNone/>
            </a:pPr>
            <a:r>
              <a:rPr lang="en"/>
              <a:t>Public: anyone can use it</a:t>
            </a:r>
            <a:endParaRPr/>
          </a:p>
          <a:p>
            <a:pPr indent="0" lvl="0" marL="0" rtl="0" algn="l">
              <a:spcBef>
                <a:spcPts val="0"/>
              </a:spcBef>
              <a:spcAft>
                <a:spcPts val="0"/>
              </a:spcAft>
              <a:buNone/>
            </a:pPr>
            <a:r>
              <a:rPr lang="en"/>
              <a:t>Default: only class and package may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Protected is also called “package private”, meaning its the same as private except it can be accessed by the package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35db612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5db612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You’ve probably seen mutable/immutable from 61A. For example, lists are mutable and tuples are immutable.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Java, you can declare something to be mutable or immutable by using the “final” keyword in its declaration.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jzeitsoff@berkeley.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Immutability and Selecting ADT’s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CS61B Sp18 Discussion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Data Types (Review from disc5)</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data types are defined by their </a:t>
            </a:r>
            <a:r>
              <a:rPr b="1" lang="en"/>
              <a:t>behavior</a:t>
            </a:r>
            <a:r>
              <a:rPr lang="en"/>
              <a:t>, not by their </a:t>
            </a:r>
            <a:r>
              <a:rPr b="1" lang="en"/>
              <a:t>implementations. </a:t>
            </a:r>
            <a:r>
              <a:rPr lang="en"/>
              <a:t>AKA, they’re about </a:t>
            </a:r>
            <a:r>
              <a:rPr b="1" lang="en"/>
              <a:t>what, </a:t>
            </a:r>
            <a:r>
              <a:rPr lang="en"/>
              <a:t>not </a:t>
            </a:r>
            <a:r>
              <a:rPr b="1" lang="en"/>
              <a:t>how.</a:t>
            </a:r>
            <a:endParaRPr/>
          </a:p>
          <a:p>
            <a:pPr indent="0" lvl="0" marL="0" rtl="0" algn="l">
              <a:spcBef>
                <a:spcPts val="1600"/>
              </a:spcBef>
              <a:spcAft>
                <a:spcPts val="0"/>
              </a:spcAft>
              <a:buNone/>
            </a:pPr>
            <a:r>
              <a:rPr lang="en"/>
              <a:t>Some examples are:</a:t>
            </a:r>
            <a:endParaRPr/>
          </a:p>
          <a:p>
            <a:pPr indent="-342900" lvl="0" marL="457200" rtl="0" algn="l">
              <a:spcBef>
                <a:spcPts val="1600"/>
              </a:spcBef>
              <a:spcAft>
                <a:spcPts val="0"/>
              </a:spcAft>
              <a:buSzPts val="1800"/>
              <a:buChar char="●"/>
            </a:pPr>
            <a:r>
              <a:rPr lang="en"/>
              <a:t>List: an ordered collection of elements</a:t>
            </a:r>
            <a:endParaRPr/>
          </a:p>
          <a:p>
            <a:pPr indent="-342900" lvl="0" marL="457200" rtl="0" algn="l">
              <a:spcBef>
                <a:spcPts val="0"/>
              </a:spcBef>
              <a:spcAft>
                <a:spcPts val="0"/>
              </a:spcAft>
              <a:buSzPts val="1800"/>
              <a:buChar char="●"/>
            </a:pPr>
            <a:r>
              <a:rPr lang="en"/>
              <a:t>Set: an unordered collection of unique elements (no repeats)</a:t>
            </a:r>
            <a:endParaRPr/>
          </a:p>
          <a:p>
            <a:pPr indent="-342900" lvl="0" marL="457200" rtl="0" algn="l">
              <a:spcBef>
                <a:spcPts val="0"/>
              </a:spcBef>
              <a:spcAft>
                <a:spcPts val="0"/>
              </a:spcAft>
              <a:buSzPts val="1800"/>
              <a:buChar char="●"/>
            </a:pPr>
            <a:r>
              <a:rPr lang="en"/>
              <a:t>Map: a collection of key/value pairs</a:t>
            </a:r>
            <a:endParaRPr/>
          </a:p>
          <a:p>
            <a:pPr indent="-342900" lvl="0" marL="457200" rtl="0" algn="l">
              <a:spcBef>
                <a:spcPts val="0"/>
              </a:spcBef>
              <a:spcAft>
                <a:spcPts val="0"/>
              </a:spcAft>
              <a:buSzPts val="1800"/>
              <a:buChar char="●"/>
            </a:pPr>
            <a:r>
              <a:rPr lang="en"/>
              <a:t>Stacks: has last in first out property (LIFO)</a:t>
            </a:r>
            <a:endParaRPr/>
          </a:p>
          <a:p>
            <a:pPr indent="-342900" lvl="0" marL="457200" rtl="0" algn="l">
              <a:spcBef>
                <a:spcPts val="0"/>
              </a:spcBef>
              <a:spcAft>
                <a:spcPts val="0"/>
              </a:spcAft>
              <a:buSzPts val="1800"/>
              <a:buChar char="●"/>
            </a:pPr>
            <a:r>
              <a:rPr lang="en"/>
              <a:t>Queues: has first in first out property (FIFO)</a:t>
            </a:r>
            <a:endParaRPr/>
          </a:p>
          <a:p>
            <a:pPr indent="-342900" lvl="0" marL="457200" rtl="0" algn="l">
              <a:spcBef>
                <a:spcPts val="0"/>
              </a:spcBef>
              <a:spcAft>
                <a:spcPts val="0"/>
              </a:spcAft>
              <a:buSzPts val="1800"/>
              <a:buChar char="●"/>
            </a:pPr>
            <a:r>
              <a:rPr lang="en"/>
              <a:t>Deques: can be both LIFO and FIFO</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Rocks pt1</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rPr>
              <a:t>Now, nobody can change the value of x.</a:t>
            </a:r>
            <a:endParaRPr>
              <a:solidFill>
                <a:srgbClr val="666666"/>
              </a:solidFill>
            </a:endParaRPr>
          </a:p>
          <a:p>
            <a:pPr indent="0" lvl="0" marL="0" rtl="0" algn="l">
              <a:spcBef>
                <a:spcPts val="0"/>
              </a:spcBef>
              <a:spcAft>
                <a:spcPts val="1600"/>
              </a:spcAft>
              <a:buNone/>
            </a:pPr>
            <a:r>
              <a:t/>
            </a:r>
            <a:endParaRPr/>
          </a:p>
        </p:txBody>
      </p:sp>
      <p:pic>
        <p:nvPicPr>
          <p:cNvPr id="139" name="Google Shape;139;p23"/>
          <p:cNvPicPr preferRelativeResize="0"/>
          <p:nvPr/>
        </p:nvPicPr>
        <p:blipFill>
          <a:blip r:embed="rId3">
            <a:alphaModFix/>
          </a:blip>
          <a:stretch>
            <a:fillRect/>
          </a:stretch>
        </p:blipFill>
        <p:spPr>
          <a:xfrm>
            <a:off x="457700" y="1272175"/>
            <a:ext cx="4823200" cy="1332900"/>
          </a:xfrm>
          <a:prstGeom prst="rect">
            <a:avLst/>
          </a:prstGeom>
          <a:noFill/>
          <a:ln>
            <a:noFill/>
          </a:ln>
        </p:spPr>
      </p:pic>
      <p:pic>
        <p:nvPicPr>
          <p:cNvPr id="140" name="Google Shape;140;p23"/>
          <p:cNvPicPr preferRelativeResize="0"/>
          <p:nvPr/>
        </p:nvPicPr>
        <p:blipFill>
          <a:blip r:embed="rId4">
            <a:alphaModFix/>
          </a:blip>
          <a:stretch>
            <a:fillRect/>
          </a:stretch>
        </p:blipFill>
        <p:spPr>
          <a:xfrm>
            <a:off x="457700" y="2860745"/>
            <a:ext cx="4823200" cy="14439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Rocks pt1</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rPr>
              <a:t>Now, nobody can change the value of x.</a:t>
            </a:r>
            <a:endParaRPr>
              <a:solidFill>
                <a:srgbClr val="666666"/>
              </a:solidFill>
            </a:endParaRPr>
          </a:p>
          <a:p>
            <a:pPr indent="0" lvl="0" marL="0" rtl="0" algn="l">
              <a:spcBef>
                <a:spcPts val="0"/>
              </a:spcBef>
              <a:spcAft>
                <a:spcPts val="1600"/>
              </a:spcAft>
              <a:buNone/>
            </a:pPr>
            <a:r>
              <a:t/>
            </a:r>
            <a:endParaRPr/>
          </a:p>
        </p:txBody>
      </p:sp>
      <p:pic>
        <p:nvPicPr>
          <p:cNvPr id="147" name="Google Shape;147;p24"/>
          <p:cNvPicPr preferRelativeResize="0"/>
          <p:nvPr/>
        </p:nvPicPr>
        <p:blipFill>
          <a:blip r:embed="rId3">
            <a:alphaModFix/>
          </a:blip>
          <a:stretch>
            <a:fillRect/>
          </a:stretch>
        </p:blipFill>
        <p:spPr>
          <a:xfrm>
            <a:off x="457700" y="1272175"/>
            <a:ext cx="4823200" cy="1332900"/>
          </a:xfrm>
          <a:prstGeom prst="rect">
            <a:avLst/>
          </a:prstGeom>
          <a:noFill/>
          <a:ln>
            <a:noFill/>
          </a:ln>
        </p:spPr>
      </p:pic>
      <p:pic>
        <p:nvPicPr>
          <p:cNvPr id="148" name="Google Shape;148;p24"/>
          <p:cNvPicPr preferRelativeResize="0"/>
          <p:nvPr/>
        </p:nvPicPr>
        <p:blipFill>
          <a:blip r:embed="rId4">
            <a:alphaModFix/>
          </a:blip>
          <a:stretch>
            <a:fillRect/>
          </a:stretch>
        </p:blipFill>
        <p:spPr>
          <a:xfrm>
            <a:off x="457700" y="2860745"/>
            <a:ext cx="4823200" cy="1443980"/>
          </a:xfrm>
          <a:prstGeom prst="rect">
            <a:avLst/>
          </a:prstGeom>
          <a:noFill/>
          <a:ln>
            <a:noFill/>
          </a:ln>
        </p:spPr>
      </p:pic>
      <p:sp>
        <p:nvSpPr>
          <p:cNvPr id="149" name="Google Shape;149;p24"/>
          <p:cNvSpPr txBox="1"/>
          <p:nvPr/>
        </p:nvSpPr>
        <p:spPr>
          <a:xfrm>
            <a:off x="5424300" y="1152475"/>
            <a:ext cx="3408000" cy="1059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Everything in the pebble class is public and non-final. It is mutable.</a:t>
            </a:r>
            <a:endParaRPr sz="1800">
              <a:solidFill>
                <a:srgbClr val="666666"/>
              </a:solidFill>
              <a:latin typeface="Proxima Nova"/>
              <a:ea typeface="Proxima Nova"/>
              <a:cs typeface="Proxima Nova"/>
              <a:sym typeface="Proxima Nova"/>
            </a:endParaRPr>
          </a:p>
        </p:txBody>
      </p:sp>
      <p:sp>
        <p:nvSpPr>
          <p:cNvPr id="150" name="Google Shape;150;p24"/>
          <p:cNvSpPr txBox="1"/>
          <p:nvPr/>
        </p:nvSpPr>
        <p:spPr>
          <a:xfrm>
            <a:off x="5424300" y="3052775"/>
            <a:ext cx="3408000" cy="1059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The Rock class has one int weight and it is declared as final, so it is immutable</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Rocks pt2</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666666"/>
              </a:solidFill>
            </a:endParaRPr>
          </a:p>
          <a:p>
            <a:pPr indent="0" lvl="0" marL="0" rtl="0" algn="l">
              <a:spcBef>
                <a:spcPts val="0"/>
              </a:spcBef>
              <a:spcAft>
                <a:spcPts val="1600"/>
              </a:spcAft>
              <a:buNone/>
            </a:pPr>
            <a:r>
              <a:t/>
            </a:r>
            <a:endParaRPr/>
          </a:p>
        </p:txBody>
      </p:sp>
      <p:pic>
        <p:nvPicPr>
          <p:cNvPr id="157" name="Google Shape;157;p25"/>
          <p:cNvPicPr preferRelativeResize="0"/>
          <p:nvPr/>
        </p:nvPicPr>
        <p:blipFill>
          <a:blip r:embed="rId3">
            <a:alphaModFix/>
          </a:blip>
          <a:stretch>
            <a:fillRect/>
          </a:stretch>
        </p:blipFill>
        <p:spPr>
          <a:xfrm>
            <a:off x="147650" y="1265625"/>
            <a:ext cx="4756475" cy="1211675"/>
          </a:xfrm>
          <a:prstGeom prst="rect">
            <a:avLst/>
          </a:prstGeom>
          <a:noFill/>
          <a:ln>
            <a:noFill/>
          </a:ln>
        </p:spPr>
      </p:pic>
      <p:pic>
        <p:nvPicPr>
          <p:cNvPr id="158" name="Google Shape;158;p25"/>
          <p:cNvPicPr preferRelativeResize="0"/>
          <p:nvPr/>
        </p:nvPicPr>
        <p:blipFill>
          <a:blip r:embed="rId4">
            <a:alphaModFix/>
          </a:blip>
          <a:stretch>
            <a:fillRect/>
          </a:stretch>
        </p:blipFill>
        <p:spPr>
          <a:xfrm>
            <a:off x="147650" y="2976875"/>
            <a:ext cx="5276656" cy="121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Rocks pt2</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666666"/>
              </a:solidFill>
            </a:endParaRPr>
          </a:p>
          <a:p>
            <a:pPr indent="0" lvl="0" marL="0" rtl="0" algn="l">
              <a:spcBef>
                <a:spcPts val="0"/>
              </a:spcBef>
              <a:spcAft>
                <a:spcPts val="1600"/>
              </a:spcAft>
              <a:buNone/>
            </a:pPr>
            <a:r>
              <a:t/>
            </a:r>
            <a:endParaRPr/>
          </a:p>
        </p:txBody>
      </p:sp>
      <p:sp>
        <p:nvSpPr>
          <p:cNvPr id="165" name="Google Shape;165;p26"/>
          <p:cNvSpPr txBox="1"/>
          <p:nvPr/>
        </p:nvSpPr>
        <p:spPr>
          <a:xfrm>
            <a:off x="5424300" y="2633075"/>
            <a:ext cx="3408000" cy="1464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There may be a reference to rocks somewhere outside of the class, so it is mutable.</a:t>
            </a:r>
            <a:endParaRPr sz="1800">
              <a:solidFill>
                <a:srgbClr val="666666"/>
              </a:solidFill>
              <a:latin typeface="Proxima Nova"/>
              <a:ea typeface="Proxima Nova"/>
              <a:cs typeface="Proxima Nova"/>
              <a:sym typeface="Proxima Nova"/>
            </a:endParaRPr>
          </a:p>
        </p:txBody>
      </p:sp>
      <p:sp>
        <p:nvSpPr>
          <p:cNvPr id="166" name="Google Shape;166;p26"/>
          <p:cNvSpPr txBox="1"/>
          <p:nvPr/>
        </p:nvSpPr>
        <p:spPr>
          <a:xfrm>
            <a:off x="5424300" y="1341513"/>
            <a:ext cx="3408000" cy="1059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The rock variable is static, but you can still modify the contents of rocks, thus it is mutable.</a:t>
            </a:r>
            <a:endParaRPr sz="1800">
              <a:solidFill>
                <a:srgbClr val="666666"/>
              </a:solidFill>
              <a:latin typeface="Proxima Nova"/>
              <a:ea typeface="Proxima Nova"/>
              <a:cs typeface="Proxima Nova"/>
              <a:sym typeface="Proxima Nova"/>
            </a:endParaRPr>
          </a:p>
        </p:txBody>
      </p:sp>
      <p:pic>
        <p:nvPicPr>
          <p:cNvPr id="167" name="Google Shape;167;p26"/>
          <p:cNvPicPr preferRelativeResize="0"/>
          <p:nvPr/>
        </p:nvPicPr>
        <p:blipFill>
          <a:blip r:embed="rId3">
            <a:alphaModFix/>
          </a:blip>
          <a:stretch>
            <a:fillRect/>
          </a:stretch>
        </p:blipFill>
        <p:spPr>
          <a:xfrm>
            <a:off x="147650" y="1265625"/>
            <a:ext cx="4756475" cy="1211675"/>
          </a:xfrm>
          <a:prstGeom prst="rect">
            <a:avLst/>
          </a:prstGeom>
          <a:noFill/>
          <a:ln>
            <a:noFill/>
          </a:ln>
        </p:spPr>
      </p:pic>
      <p:pic>
        <p:nvPicPr>
          <p:cNvPr id="168" name="Google Shape;168;p26"/>
          <p:cNvPicPr preferRelativeResize="0"/>
          <p:nvPr/>
        </p:nvPicPr>
        <p:blipFill>
          <a:blip r:embed="rId4">
            <a:alphaModFix/>
          </a:blip>
          <a:stretch>
            <a:fillRect/>
          </a:stretch>
        </p:blipFill>
        <p:spPr>
          <a:xfrm>
            <a:off x="147650" y="2976875"/>
            <a:ext cx="5276656" cy="121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Rocks pt3</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666666"/>
              </a:solidFill>
            </a:endParaRPr>
          </a:p>
          <a:p>
            <a:pPr indent="0" lvl="0" marL="0" rtl="0" algn="l">
              <a:spcBef>
                <a:spcPts val="0"/>
              </a:spcBef>
              <a:spcAft>
                <a:spcPts val="1600"/>
              </a:spcAft>
              <a:buNone/>
            </a:pPr>
            <a:r>
              <a:t/>
            </a:r>
            <a:endParaRPr/>
          </a:p>
        </p:txBody>
      </p:sp>
      <p:pic>
        <p:nvPicPr>
          <p:cNvPr id="175" name="Google Shape;175;p27"/>
          <p:cNvPicPr preferRelativeResize="0"/>
          <p:nvPr/>
        </p:nvPicPr>
        <p:blipFill>
          <a:blip r:embed="rId3">
            <a:alphaModFix/>
          </a:blip>
          <a:stretch>
            <a:fillRect/>
          </a:stretch>
        </p:blipFill>
        <p:spPr>
          <a:xfrm>
            <a:off x="289975" y="1277850"/>
            <a:ext cx="4991999" cy="1837250"/>
          </a:xfrm>
          <a:prstGeom prst="rect">
            <a:avLst/>
          </a:prstGeom>
          <a:noFill/>
          <a:ln>
            <a:noFill/>
          </a:ln>
        </p:spPr>
      </p:pic>
      <p:pic>
        <p:nvPicPr>
          <p:cNvPr id="176" name="Google Shape;176;p27"/>
          <p:cNvPicPr preferRelativeResize="0"/>
          <p:nvPr/>
        </p:nvPicPr>
        <p:blipFill>
          <a:blip r:embed="rId4">
            <a:alphaModFix/>
          </a:blip>
          <a:stretch>
            <a:fillRect/>
          </a:stretch>
        </p:blipFill>
        <p:spPr>
          <a:xfrm>
            <a:off x="311700" y="3490367"/>
            <a:ext cx="4992000" cy="8773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Rocks pt3</a:t>
            </a:r>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666666"/>
              </a:solidFill>
            </a:endParaRPr>
          </a:p>
          <a:p>
            <a:pPr indent="0" lvl="0" marL="0" rtl="0" algn="l">
              <a:spcBef>
                <a:spcPts val="0"/>
              </a:spcBef>
              <a:spcAft>
                <a:spcPts val="1600"/>
              </a:spcAft>
              <a:buNone/>
            </a:pPr>
            <a:r>
              <a:t/>
            </a:r>
            <a:endParaRPr/>
          </a:p>
        </p:txBody>
      </p:sp>
      <p:sp>
        <p:nvSpPr>
          <p:cNvPr id="183" name="Google Shape;183;p28"/>
          <p:cNvSpPr txBox="1"/>
          <p:nvPr/>
        </p:nvSpPr>
        <p:spPr>
          <a:xfrm>
            <a:off x="5424300" y="3115100"/>
            <a:ext cx="3408000" cy="17610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This class is mutable since Pebble has public variables that can be changed. For</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instance, given a MommaRock mr, you could mutate mr with mr.baby.weight = 5.</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666666"/>
              </a:solidFill>
              <a:latin typeface="Proxima Nova"/>
              <a:ea typeface="Proxima Nova"/>
              <a:cs typeface="Proxima Nova"/>
              <a:sym typeface="Proxima Nova"/>
            </a:endParaRPr>
          </a:p>
        </p:txBody>
      </p:sp>
      <p:sp>
        <p:nvSpPr>
          <p:cNvPr id="184" name="Google Shape;184;p28"/>
          <p:cNvSpPr txBox="1"/>
          <p:nvPr/>
        </p:nvSpPr>
        <p:spPr>
          <a:xfrm>
            <a:off x="5424300" y="1017732"/>
            <a:ext cx="3408000" cy="16932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It is possible to access and modify the contents of PunkRock’s private array through its public myBand() method, so this class is mutable.</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185" name="Google Shape;185;p28"/>
          <p:cNvPicPr preferRelativeResize="0"/>
          <p:nvPr/>
        </p:nvPicPr>
        <p:blipFill>
          <a:blip r:embed="rId3">
            <a:alphaModFix/>
          </a:blip>
          <a:stretch>
            <a:fillRect/>
          </a:stretch>
        </p:blipFill>
        <p:spPr>
          <a:xfrm>
            <a:off x="289975" y="1277850"/>
            <a:ext cx="4991999" cy="1837250"/>
          </a:xfrm>
          <a:prstGeom prst="rect">
            <a:avLst/>
          </a:prstGeom>
          <a:noFill/>
          <a:ln>
            <a:noFill/>
          </a:ln>
        </p:spPr>
      </p:pic>
      <p:pic>
        <p:nvPicPr>
          <p:cNvPr id="186" name="Google Shape;186;p28"/>
          <p:cNvPicPr preferRelativeResize="0"/>
          <p:nvPr/>
        </p:nvPicPr>
        <p:blipFill>
          <a:blip r:embed="rId4">
            <a:alphaModFix/>
          </a:blip>
          <a:stretch>
            <a:fillRect/>
          </a:stretch>
        </p:blipFill>
        <p:spPr>
          <a:xfrm>
            <a:off x="311700" y="3490367"/>
            <a:ext cx="4992000" cy="8773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Breaking the System pt1</a:t>
            </a:r>
            <a:endParaRPr/>
          </a:p>
        </p:txBody>
      </p:sp>
      <p:sp>
        <p:nvSpPr>
          <p:cNvPr id="192" name="Google Shape;19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Exploit the flaw by filling in the main method below so that it prints “Success” by causing BadIntegerStack to produce a NullPointerException.</a:t>
            </a:r>
            <a:endParaRPr>
              <a:solidFill>
                <a:srgbClr val="666666"/>
              </a:solidFill>
            </a:endParaRPr>
          </a:p>
          <a:p>
            <a:pPr indent="0" lvl="0" marL="0" rtl="0" algn="l">
              <a:spcBef>
                <a:spcPts val="0"/>
              </a:spcBef>
              <a:spcAft>
                <a:spcPts val="1600"/>
              </a:spcAft>
              <a:buNone/>
            </a:pPr>
            <a:r>
              <a:t/>
            </a:r>
            <a:endParaRPr/>
          </a:p>
        </p:txBody>
      </p:sp>
      <p:pic>
        <p:nvPicPr>
          <p:cNvPr id="193" name="Google Shape;193;p29"/>
          <p:cNvPicPr preferRelativeResize="0"/>
          <p:nvPr/>
        </p:nvPicPr>
        <p:blipFill>
          <a:blip r:embed="rId3">
            <a:alphaModFix/>
          </a:blip>
          <a:stretch>
            <a:fillRect/>
          </a:stretch>
        </p:blipFill>
        <p:spPr>
          <a:xfrm>
            <a:off x="420650" y="2165750"/>
            <a:ext cx="4186150" cy="34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Breaking the System pt1</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Exploit the flaw by filling in the main method below so that it prints “Success” by causing BadIntegerStack to produce a NullPointerException.</a:t>
            </a:r>
            <a:endParaRPr>
              <a:solidFill>
                <a:srgbClr val="666666"/>
              </a:solidFill>
            </a:endParaRPr>
          </a:p>
          <a:p>
            <a:pPr indent="0" lvl="0" marL="0" rtl="0" algn="l">
              <a:spcBef>
                <a:spcPts val="0"/>
              </a:spcBef>
              <a:spcAft>
                <a:spcPts val="1600"/>
              </a:spcAft>
              <a:buNone/>
            </a:pPr>
            <a:r>
              <a:t/>
            </a:r>
            <a:endParaRPr/>
          </a:p>
        </p:txBody>
      </p:sp>
      <p:pic>
        <p:nvPicPr>
          <p:cNvPr id="200" name="Google Shape;200;p30"/>
          <p:cNvPicPr preferRelativeResize="0"/>
          <p:nvPr/>
        </p:nvPicPr>
        <p:blipFill>
          <a:blip r:embed="rId3">
            <a:alphaModFix/>
          </a:blip>
          <a:stretch>
            <a:fillRect/>
          </a:stretch>
        </p:blipFill>
        <p:spPr>
          <a:xfrm>
            <a:off x="420650" y="2508475"/>
            <a:ext cx="5444450" cy="1982150"/>
          </a:xfrm>
          <a:prstGeom prst="rect">
            <a:avLst/>
          </a:prstGeom>
          <a:noFill/>
          <a:ln>
            <a:noFill/>
          </a:ln>
        </p:spPr>
      </p:pic>
      <p:pic>
        <p:nvPicPr>
          <p:cNvPr id="201" name="Google Shape;201;p30"/>
          <p:cNvPicPr preferRelativeResize="0"/>
          <p:nvPr/>
        </p:nvPicPr>
        <p:blipFill>
          <a:blip r:embed="rId4">
            <a:alphaModFix/>
          </a:blip>
          <a:stretch>
            <a:fillRect/>
          </a:stretch>
        </p:blipFill>
        <p:spPr>
          <a:xfrm>
            <a:off x="420650" y="2165750"/>
            <a:ext cx="4186150" cy="34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Breaking the System pt1</a:t>
            </a:r>
            <a:endParaRPr/>
          </a:p>
        </p:txBody>
      </p:sp>
      <p:sp>
        <p:nvSpPr>
          <p:cNvPr id="207" name="Google Shape;20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Exploit the flaw by filling in the main method below so that it prints “Success” by causing BadIntegerStack to produce a NullPointerException.</a:t>
            </a:r>
            <a:endParaRPr>
              <a:solidFill>
                <a:srgbClr val="666666"/>
              </a:solidFill>
            </a:endParaRPr>
          </a:p>
          <a:p>
            <a:pPr indent="0" lvl="0" marL="0" rtl="0" algn="l">
              <a:spcBef>
                <a:spcPts val="0"/>
              </a:spcBef>
              <a:spcAft>
                <a:spcPts val="1600"/>
              </a:spcAft>
              <a:buNone/>
            </a:pPr>
            <a:r>
              <a:t/>
            </a:r>
            <a:endParaRPr/>
          </a:p>
        </p:txBody>
      </p:sp>
      <p:sp>
        <p:nvSpPr>
          <p:cNvPr id="208" name="Google Shape;208;p31"/>
          <p:cNvSpPr txBox="1"/>
          <p:nvPr/>
        </p:nvSpPr>
        <p:spPr>
          <a:xfrm>
            <a:off x="6215550" y="1978825"/>
            <a:ext cx="2616600" cy="25902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The issue is, the bad stack is initialized as empty with top being null. So, if you pop from a newly initialized stack, you will have no “top” variable with which to extract top.value.</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209" name="Google Shape;209;p31"/>
          <p:cNvPicPr preferRelativeResize="0"/>
          <p:nvPr/>
        </p:nvPicPr>
        <p:blipFill>
          <a:blip r:embed="rId3">
            <a:alphaModFix/>
          </a:blip>
          <a:stretch>
            <a:fillRect/>
          </a:stretch>
        </p:blipFill>
        <p:spPr>
          <a:xfrm>
            <a:off x="420650" y="2508475"/>
            <a:ext cx="5444450" cy="1982150"/>
          </a:xfrm>
          <a:prstGeom prst="rect">
            <a:avLst/>
          </a:prstGeom>
          <a:noFill/>
          <a:ln>
            <a:noFill/>
          </a:ln>
        </p:spPr>
      </p:pic>
      <p:pic>
        <p:nvPicPr>
          <p:cNvPr id="210" name="Google Shape;210;p31"/>
          <p:cNvPicPr preferRelativeResize="0"/>
          <p:nvPr/>
        </p:nvPicPr>
        <p:blipFill>
          <a:blip r:embed="rId4">
            <a:alphaModFix/>
          </a:blip>
          <a:stretch>
            <a:fillRect/>
          </a:stretch>
        </p:blipFill>
        <p:spPr>
          <a:xfrm>
            <a:off x="420650" y="2165750"/>
            <a:ext cx="4186150" cy="34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Administrivia</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Midterm scores are out!</a:t>
            </a:r>
            <a:endParaRPr/>
          </a:p>
          <a:p>
            <a:pPr indent="-342900" lvl="0" marL="457200" rtl="0" algn="l">
              <a:spcBef>
                <a:spcPts val="0"/>
              </a:spcBef>
              <a:spcAft>
                <a:spcPts val="0"/>
              </a:spcAft>
              <a:buSzPts val="1800"/>
              <a:buChar char="●"/>
            </a:pPr>
            <a:r>
              <a:rPr lang="en"/>
              <a:t>Regrade requests are Friday the 23rd at noon. No regrades will be accepted later than that.</a:t>
            </a:r>
            <a:endParaRPr/>
          </a:p>
          <a:p>
            <a:pPr indent="-317500" lvl="1" marL="914400" rtl="0" algn="l">
              <a:spcBef>
                <a:spcPts val="0"/>
              </a:spcBef>
              <a:spcAft>
                <a:spcPts val="0"/>
              </a:spcAft>
              <a:buSzPts val="1400"/>
              <a:buChar char="○"/>
            </a:pPr>
            <a:r>
              <a:rPr lang="en"/>
              <a:t>Please format your regrade according to the format specified on Piazza @1520</a:t>
            </a:r>
            <a:endParaRPr/>
          </a:p>
          <a:p>
            <a:pPr indent="-342900" lvl="0" marL="457200" rtl="0" algn="l">
              <a:spcBef>
                <a:spcPts val="0"/>
              </a:spcBef>
              <a:spcAft>
                <a:spcPts val="0"/>
              </a:spcAft>
              <a:buSzPts val="1800"/>
              <a:buChar char="●"/>
            </a:pPr>
            <a:r>
              <a:rPr lang="en"/>
              <a:t>Project 2 final version is out</a:t>
            </a:r>
            <a:endParaRPr/>
          </a:p>
          <a:p>
            <a:pPr indent="-317500" lvl="1" marL="914400" rtl="0" algn="l">
              <a:spcBef>
                <a:spcPts val="0"/>
              </a:spcBef>
              <a:spcAft>
                <a:spcPts val="0"/>
              </a:spcAft>
              <a:buSzPts val="1400"/>
              <a:buChar char="○"/>
            </a:pPr>
            <a:r>
              <a:rPr lang="en"/>
              <a:t>Phase 1 due February </a:t>
            </a:r>
            <a:r>
              <a:rPr lang="en"/>
              <a:t>26</a:t>
            </a:r>
            <a:endParaRPr/>
          </a:p>
          <a:p>
            <a:pPr indent="-317500" lvl="1" marL="914400" rtl="0" algn="l">
              <a:spcBef>
                <a:spcPts val="0"/>
              </a:spcBef>
              <a:spcAft>
                <a:spcPts val="0"/>
              </a:spcAft>
              <a:buSzPts val="1400"/>
              <a:buChar char="○"/>
            </a:pPr>
            <a:r>
              <a:rPr lang="en"/>
              <a:t>Phase 2 due March 5th</a:t>
            </a:r>
            <a:endParaRPr/>
          </a:p>
          <a:p>
            <a:pPr indent="-342900" lvl="0" marL="457200" rtl="0" algn="l">
              <a:spcBef>
                <a:spcPts val="0"/>
              </a:spcBef>
              <a:spcAft>
                <a:spcPts val="0"/>
              </a:spcAft>
              <a:buSzPts val="1800"/>
              <a:buChar char="●"/>
            </a:pPr>
            <a:r>
              <a:rPr lang="en"/>
              <a:t>It is highly recommended that you find a partner for this project. Partner forms are linked in the spec. Please email </a:t>
            </a:r>
            <a:r>
              <a:rPr lang="en" u="sng">
                <a:solidFill>
                  <a:schemeClr val="hlink"/>
                </a:solidFill>
                <a:hlinkClick r:id="rId3"/>
              </a:rPr>
              <a:t>jzeitsoff@berkeley.edu</a:t>
            </a:r>
            <a:r>
              <a:rPr lang="en"/>
              <a:t> if you fill out the form late!</a:t>
            </a:r>
            <a:endParaRPr/>
          </a:p>
          <a:p>
            <a:pPr indent="-342900" lvl="0" marL="457200" rtl="0" algn="l">
              <a:spcBef>
                <a:spcPts val="0"/>
              </a:spcBef>
              <a:spcAft>
                <a:spcPts val="0"/>
              </a:spcAft>
              <a:buSzPts val="1800"/>
              <a:buChar char="●"/>
            </a:pPr>
            <a:r>
              <a:rPr lang="en"/>
              <a:t>Homework 1 is out and due 2/21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Breaking the System pt2</a:t>
            </a:r>
            <a:endParaRPr/>
          </a:p>
        </p:txBody>
      </p:sp>
      <p:sp>
        <p:nvSpPr>
          <p:cNvPr id="216" name="Google Shape;21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Exploit another flaw in the stack by completing the main method below so that</a:t>
            </a:r>
            <a:endParaRPr/>
          </a:p>
          <a:p>
            <a:pPr indent="0" lvl="0" marL="0" rtl="0" algn="l">
              <a:lnSpc>
                <a:spcPct val="100000"/>
              </a:lnSpc>
              <a:spcBef>
                <a:spcPts val="0"/>
              </a:spcBef>
              <a:spcAft>
                <a:spcPts val="0"/>
              </a:spcAft>
              <a:buNone/>
            </a:pPr>
            <a:r>
              <a:rPr lang="en"/>
              <a:t>the stack appears infinitely tall.</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pic>
        <p:nvPicPr>
          <p:cNvPr id="217" name="Google Shape;217;p32"/>
          <p:cNvPicPr preferRelativeResize="0"/>
          <p:nvPr/>
        </p:nvPicPr>
        <p:blipFill>
          <a:blip r:embed="rId3">
            <a:alphaModFix/>
          </a:blip>
          <a:stretch>
            <a:fillRect/>
          </a:stretch>
        </p:blipFill>
        <p:spPr>
          <a:xfrm>
            <a:off x="420650" y="2165750"/>
            <a:ext cx="4186150" cy="34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Breaking the System pt2</a:t>
            </a:r>
            <a:endParaRPr/>
          </a:p>
        </p:txBody>
      </p:sp>
      <p:sp>
        <p:nvSpPr>
          <p:cNvPr id="223" name="Google Shape;22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Exploit another flaw in the stack by completing the main method below so that</a:t>
            </a:r>
            <a:endParaRPr/>
          </a:p>
          <a:p>
            <a:pPr indent="0" lvl="0" marL="0" rtl="0" algn="l">
              <a:lnSpc>
                <a:spcPct val="100000"/>
              </a:lnSpc>
              <a:spcBef>
                <a:spcPts val="0"/>
              </a:spcBef>
              <a:spcAft>
                <a:spcPts val="0"/>
              </a:spcAft>
              <a:buNone/>
            </a:pPr>
            <a:r>
              <a:rPr lang="en"/>
              <a:t>the stack appears infinitely tall.</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pic>
        <p:nvPicPr>
          <p:cNvPr id="224" name="Google Shape;224;p33"/>
          <p:cNvPicPr preferRelativeResize="0"/>
          <p:nvPr/>
        </p:nvPicPr>
        <p:blipFill>
          <a:blip r:embed="rId3">
            <a:alphaModFix/>
          </a:blip>
          <a:stretch>
            <a:fillRect/>
          </a:stretch>
        </p:blipFill>
        <p:spPr>
          <a:xfrm>
            <a:off x="420650" y="2165750"/>
            <a:ext cx="4186150" cy="342725"/>
          </a:xfrm>
          <a:prstGeom prst="rect">
            <a:avLst/>
          </a:prstGeom>
          <a:noFill/>
          <a:ln>
            <a:noFill/>
          </a:ln>
        </p:spPr>
      </p:pic>
      <p:pic>
        <p:nvPicPr>
          <p:cNvPr id="225" name="Google Shape;225;p33"/>
          <p:cNvPicPr preferRelativeResize="0"/>
          <p:nvPr/>
        </p:nvPicPr>
        <p:blipFill>
          <a:blip r:embed="rId4">
            <a:alphaModFix/>
          </a:blip>
          <a:stretch>
            <a:fillRect/>
          </a:stretch>
        </p:blipFill>
        <p:spPr>
          <a:xfrm>
            <a:off x="420650" y="2508475"/>
            <a:ext cx="5257451" cy="183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Breaking the System pt2</a:t>
            </a:r>
            <a:endParaRPr/>
          </a:p>
        </p:txBody>
      </p:sp>
      <p:sp>
        <p:nvSpPr>
          <p:cNvPr id="231" name="Google Shape;23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Exploit another flaw in the stack by completing the main method below so that</a:t>
            </a:r>
            <a:endParaRPr/>
          </a:p>
          <a:p>
            <a:pPr indent="0" lvl="0" marL="0" rtl="0" algn="l">
              <a:lnSpc>
                <a:spcPct val="100000"/>
              </a:lnSpc>
              <a:spcBef>
                <a:spcPts val="0"/>
              </a:spcBef>
              <a:spcAft>
                <a:spcPts val="0"/>
              </a:spcAft>
              <a:buNone/>
            </a:pPr>
            <a:r>
              <a:rPr lang="en"/>
              <a:t>the stack appears infinitely tall.</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
        <p:nvSpPr>
          <p:cNvPr id="232" name="Google Shape;232;p34"/>
          <p:cNvSpPr txBox="1"/>
          <p:nvPr/>
        </p:nvSpPr>
        <p:spPr>
          <a:xfrm>
            <a:off x="6215550" y="1978825"/>
            <a:ext cx="2616600" cy="25902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If you set top.prev to itself, then every time you pop you will set top back to itself! This means you can keep popping but top will remain in the list.</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666666"/>
              </a:solidFill>
              <a:latin typeface="Proxima Nova"/>
              <a:ea typeface="Proxima Nova"/>
              <a:cs typeface="Proxima Nova"/>
              <a:sym typeface="Proxima Nova"/>
            </a:endParaRPr>
          </a:p>
        </p:txBody>
      </p:sp>
      <p:pic>
        <p:nvPicPr>
          <p:cNvPr id="233" name="Google Shape;233;p34"/>
          <p:cNvPicPr preferRelativeResize="0"/>
          <p:nvPr/>
        </p:nvPicPr>
        <p:blipFill>
          <a:blip r:embed="rId3">
            <a:alphaModFix/>
          </a:blip>
          <a:stretch>
            <a:fillRect/>
          </a:stretch>
        </p:blipFill>
        <p:spPr>
          <a:xfrm>
            <a:off x="420650" y="2165750"/>
            <a:ext cx="4186150" cy="342725"/>
          </a:xfrm>
          <a:prstGeom prst="rect">
            <a:avLst/>
          </a:prstGeom>
          <a:noFill/>
          <a:ln>
            <a:noFill/>
          </a:ln>
        </p:spPr>
      </p:pic>
      <p:pic>
        <p:nvPicPr>
          <p:cNvPr id="234" name="Google Shape;234;p34"/>
          <p:cNvPicPr preferRelativeResize="0"/>
          <p:nvPr/>
        </p:nvPicPr>
        <p:blipFill>
          <a:blip r:embed="rId4">
            <a:alphaModFix/>
          </a:blip>
          <a:stretch>
            <a:fillRect/>
          </a:stretch>
        </p:blipFill>
        <p:spPr>
          <a:xfrm>
            <a:off x="420650" y="2508475"/>
            <a:ext cx="5257451" cy="183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Breaking the System pt3</a:t>
            </a:r>
            <a:endParaRPr/>
          </a:p>
        </p:txBody>
      </p:sp>
      <p:sp>
        <p:nvSpPr>
          <p:cNvPr id="240" name="Google Shape;24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How can we change the BadIntegerStack class so that it won’t throw NullPointerExceptions or allow ne’er-do-wells to produce endless stacks?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Breaking the System pt3</a:t>
            </a:r>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How can we change the BadIntegerStack class so that it won’t throw NullPointerExceptions or allow ne’er-do-wells to produce endless stacks?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600"/>
              </a:spcAft>
              <a:buNone/>
            </a:pPr>
            <a:r>
              <a:t/>
            </a:r>
            <a:endParaRPr/>
          </a:p>
        </p:txBody>
      </p:sp>
      <p:sp>
        <p:nvSpPr>
          <p:cNvPr id="247" name="Google Shape;247;p36"/>
          <p:cNvSpPr txBox="1"/>
          <p:nvPr/>
        </p:nvSpPr>
        <p:spPr>
          <a:xfrm>
            <a:off x="436300" y="1947525"/>
            <a:ext cx="7302300" cy="4986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Check that top is not null before popping and m</a:t>
            </a:r>
            <a:r>
              <a:rPr lang="en" sz="1800">
                <a:solidFill>
                  <a:srgbClr val="666666"/>
                </a:solidFill>
                <a:latin typeface="Proxima Nova"/>
                <a:ea typeface="Proxima Nova"/>
                <a:cs typeface="Proxima Nova"/>
                <a:sym typeface="Proxima Nova"/>
              </a:rPr>
              <a:t>ake top private.</a:t>
            </a:r>
            <a:endParaRPr sz="1800">
              <a:solidFill>
                <a:srgbClr val="666666"/>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Design a parking lot</a:t>
            </a:r>
            <a:endParaRPr/>
          </a:p>
        </p:txBody>
      </p:sp>
      <p:sp>
        <p:nvSpPr>
          <p:cNvPr id="253" name="Google Shape;25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Design a ParkingLot package that allocates specific parking spaces to cars in a smart way. Decide what classes you’ll need, and design the API for each. Time permitting, select data structures to implement the API for each class. Try to deal with annoying cases (like disobedient humans).</a:t>
            </a:r>
            <a:endParaRPr/>
          </a:p>
          <a:p>
            <a:pPr indent="-317500" lvl="0" marL="457200" rtl="0" algn="l">
              <a:lnSpc>
                <a:spcPct val="100000"/>
              </a:lnSpc>
              <a:spcBef>
                <a:spcPts val="1600"/>
              </a:spcBef>
              <a:spcAft>
                <a:spcPts val="0"/>
              </a:spcAft>
              <a:buSzPts val="1400"/>
              <a:buChar char="●"/>
            </a:pPr>
            <a:r>
              <a:rPr lang="en" sz="1400"/>
              <a:t>Parking spaces can be either regular, compact, or handicapped-only.</a:t>
            </a:r>
            <a:endParaRPr sz="1400"/>
          </a:p>
          <a:p>
            <a:pPr indent="-317500" lvl="0" marL="457200" rtl="0" algn="l">
              <a:lnSpc>
                <a:spcPct val="100000"/>
              </a:lnSpc>
              <a:spcBef>
                <a:spcPts val="0"/>
              </a:spcBef>
              <a:spcAft>
                <a:spcPts val="0"/>
              </a:spcAft>
              <a:buSzPts val="1400"/>
              <a:buChar char="●"/>
            </a:pPr>
            <a:r>
              <a:rPr lang="en" sz="1400"/>
              <a:t> When a new car arrives, the system should assign a specific space based on the type of car.</a:t>
            </a:r>
            <a:endParaRPr sz="1400"/>
          </a:p>
          <a:p>
            <a:pPr indent="-317500" lvl="0" marL="457200" rtl="0" algn="l">
              <a:lnSpc>
                <a:spcPct val="100000"/>
              </a:lnSpc>
              <a:spcBef>
                <a:spcPts val="0"/>
              </a:spcBef>
              <a:spcAft>
                <a:spcPts val="0"/>
              </a:spcAft>
              <a:buSzPts val="1400"/>
              <a:buChar char="●"/>
            </a:pPr>
            <a:r>
              <a:rPr lang="en" sz="1400"/>
              <a:t>All cars are allowed to park in regular spots. Thus, compact cars can park in both compact spaces and regular spaces.</a:t>
            </a:r>
            <a:endParaRPr sz="1400"/>
          </a:p>
          <a:p>
            <a:pPr indent="-317500" lvl="0" marL="457200" rtl="0" algn="l">
              <a:lnSpc>
                <a:spcPct val="100000"/>
              </a:lnSpc>
              <a:spcBef>
                <a:spcPts val="0"/>
              </a:spcBef>
              <a:spcAft>
                <a:spcPts val="0"/>
              </a:spcAft>
              <a:buSzPts val="1400"/>
              <a:buChar char="●"/>
            </a:pPr>
            <a:r>
              <a:rPr lang="en" sz="1400"/>
              <a:t> When a car leaves, the system should record that the space is free.</a:t>
            </a:r>
            <a:endParaRPr sz="1400"/>
          </a:p>
          <a:p>
            <a:pPr indent="-317500" lvl="0" marL="457200" rtl="0" algn="l">
              <a:lnSpc>
                <a:spcPct val="100000"/>
              </a:lnSpc>
              <a:spcBef>
                <a:spcPts val="0"/>
              </a:spcBef>
              <a:spcAft>
                <a:spcPts val="0"/>
              </a:spcAft>
              <a:buSzPts val="1400"/>
              <a:buChar char="●"/>
            </a:pPr>
            <a:r>
              <a:rPr lang="en" sz="1400"/>
              <a:t>Your package should be designed in a manner that allows different parking lots to have different numbers of spaces for each of the 3 types.</a:t>
            </a:r>
            <a:endParaRPr sz="1400"/>
          </a:p>
          <a:p>
            <a:pPr indent="-317500" lvl="0" marL="457200" rtl="0" algn="l">
              <a:lnSpc>
                <a:spcPct val="100000"/>
              </a:lnSpc>
              <a:spcBef>
                <a:spcPts val="0"/>
              </a:spcBef>
              <a:spcAft>
                <a:spcPts val="0"/>
              </a:spcAft>
              <a:buSzPts val="1400"/>
              <a:buChar char="●"/>
            </a:pPr>
            <a:r>
              <a:rPr lang="en" sz="1400"/>
              <a:t>Parking spots should have a sense of closeness to the entrance. When parking a car, place it as close to the entrance as possible. Assume these distances are distinct.</a:t>
            </a:r>
            <a:endParaRPr sz="1400"/>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 </a:t>
            </a:r>
            <a:endParaRPr/>
          </a:p>
        </p:txBody>
      </p:sp>
      <p:sp>
        <p:nvSpPr>
          <p:cNvPr id="259" name="Google Shape;25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0" name="Google Shape;260;p38"/>
          <p:cNvPicPr preferRelativeResize="0"/>
          <p:nvPr/>
        </p:nvPicPr>
        <p:blipFill>
          <a:blip r:embed="rId3">
            <a:alphaModFix/>
          </a:blip>
          <a:stretch>
            <a:fillRect/>
          </a:stretch>
        </p:blipFill>
        <p:spPr>
          <a:xfrm>
            <a:off x="367025" y="1244474"/>
            <a:ext cx="8409949" cy="3684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a:t>
            </a:r>
            <a:endParaRPr/>
          </a:p>
        </p:txBody>
      </p:sp>
      <p:sp>
        <p:nvSpPr>
          <p:cNvPr id="266" name="Google Shape;26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39"/>
          <p:cNvPicPr preferRelativeResize="0"/>
          <p:nvPr/>
        </p:nvPicPr>
        <p:blipFill>
          <a:blip r:embed="rId3">
            <a:alphaModFix/>
          </a:blip>
          <a:stretch>
            <a:fillRect/>
          </a:stretch>
        </p:blipFill>
        <p:spPr>
          <a:xfrm>
            <a:off x="429975" y="1152476"/>
            <a:ext cx="7367575" cy="3584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Parking Lot</a:t>
            </a:r>
            <a:endParaRPr/>
          </a:p>
        </p:txBody>
      </p:sp>
      <p:sp>
        <p:nvSpPr>
          <p:cNvPr id="273" name="Google Shape;27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40"/>
          <p:cNvPicPr preferRelativeResize="0"/>
          <p:nvPr/>
        </p:nvPicPr>
        <p:blipFill>
          <a:blip r:embed="rId3">
            <a:alphaModFix/>
          </a:blip>
          <a:stretch>
            <a:fillRect/>
          </a:stretch>
        </p:blipFill>
        <p:spPr>
          <a:xfrm>
            <a:off x="311700" y="1152475"/>
            <a:ext cx="7770301" cy="314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Generics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Generics is a way to allow your data structures to work with any type.</a:t>
            </a:r>
            <a:endParaRPr/>
          </a:p>
          <a:p>
            <a:pPr indent="0" lvl="0" marL="0" rtl="0" algn="l">
              <a:spcBef>
                <a:spcPts val="1600"/>
              </a:spcBef>
              <a:spcAft>
                <a:spcPts val="0"/>
              </a:spcAft>
              <a:buNone/>
            </a:pPr>
            <a:r>
              <a:rPr lang="en">
                <a:latin typeface="Source Code Pro"/>
                <a:ea typeface="Source Code Pro"/>
                <a:cs typeface="Source Code Pro"/>
                <a:sym typeface="Source Code Pro"/>
              </a:rPr>
              <a:t>public class List</a:t>
            </a:r>
            <a:r>
              <a:rPr lang="en">
                <a:highlight>
                  <a:srgbClr val="FFFF00"/>
                </a:highlight>
                <a:latin typeface="Source Code Pro"/>
                <a:ea typeface="Source Code Pro"/>
                <a:cs typeface="Source Code Pro"/>
                <a:sym typeface="Source Code Pro"/>
              </a:rPr>
              <a:t>&lt;T&gt;</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List&lt;</a:t>
            </a:r>
            <a:r>
              <a:rPr lang="en">
                <a:highlight>
                  <a:srgbClr val="FFFF00"/>
                </a:highlight>
                <a:latin typeface="Source Code Pro"/>
                <a:ea typeface="Source Code Pro"/>
                <a:cs typeface="Source Code Pro"/>
                <a:sym typeface="Source Code Pro"/>
              </a:rPr>
              <a:t>String</a:t>
            </a:r>
            <a:r>
              <a:rPr lang="en">
                <a:latin typeface="Source Code Pro"/>
                <a:ea typeface="Source Code Pro"/>
                <a:cs typeface="Source Code Pro"/>
                <a:sym typeface="Source Code Pro"/>
              </a:rPr>
              <a:t>&gt; = new ArrayList&lt;</a:t>
            </a:r>
            <a:r>
              <a:rPr lang="en">
                <a:highlight>
                  <a:srgbClr val="FFFF00"/>
                </a:highlight>
                <a:latin typeface="Source Code Pro"/>
                <a:ea typeface="Source Code Pro"/>
                <a:cs typeface="Source Code Pro"/>
                <a:sym typeface="Source Code Pro"/>
              </a:rPr>
              <a:t>String</a:t>
            </a:r>
            <a:r>
              <a:rPr lang="en">
                <a:latin typeface="Source Code Pro"/>
                <a:ea typeface="Source Code Pro"/>
                <a:cs typeface="Source Code Pro"/>
                <a:sym typeface="Source Code Pro"/>
              </a:rPr>
              <a:t>&gt;();</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public static </a:t>
            </a:r>
            <a:r>
              <a:rPr lang="en">
                <a:highlight>
                  <a:srgbClr val="FFFF00"/>
                </a:highlight>
                <a:latin typeface="Source Code Pro"/>
                <a:ea typeface="Source Code Pro"/>
                <a:cs typeface="Source Code Pro"/>
                <a:sym typeface="Source Code Pro"/>
              </a:rPr>
              <a:t>&lt;K, V&gt;</a:t>
            </a:r>
            <a:r>
              <a:rPr lang="en">
                <a:latin typeface="Source Code Pro"/>
                <a:ea typeface="Source Code Pro"/>
                <a:cs typeface="Source Code Pro"/>
                <a:sym typeface="Source Code Pro"/>
              </a:rPr>
              <a:t> </a:t>
            </a:r>
            <a:r>
              <a:rPr lang="en">
                <a:highlight>
                  <a:srgbClr val="FFFF00"/>
                </a:highlight>
                <a:latin typeface="Source Code Pro"/>
                <a:ea typeface="Source Code Pro"/>
                <a:cs typeface="Source Code Pro"/>
                <a:sym typeface="Source Code Pro"/>
              </a:rPr>
              <a:t>V</a:t>
            </a:r>
            <a:r>
              <a:rPr lang="en">
                <a:latin typeface="Source Code Pro"/>
                <a:ea typeface="Source Code Pro"/>
                <a:cs typeface="Source Code Pro"/>
                <a:sym typeface="Source Code Pro"/>
              </a:rPr>
              <a:t> get(Map61B&lt;K, V&gt; map, K key){}</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1600"/>
              </a:spcAft>
              <a:buNone/>
            </a:pPr>
            <a:r>
              <a:rPr lang="en">
                <a:latin typeface="Source Code Pro"/>
                <a:ea typeface="Source Code Pro"/>
                <a:cs typeface="Source Code Pro"/>
                <a:sym typeface="Source Code Pro"/>
              </a:rPr>
              <a:t>public static </a:t>
            </a:r>
            <a:r>
              <a:rPr lang="en">
                <a:highlight>
                  <a:srgbClr val="FFFF00"/>
                </a:highlight>
                <a:latin typeface="Source Code Pro"/>
                <a:ea typeface="Source Code Pro"/>
                <a:cs typeface="Source Code Pro"/>
                <a:sym typeface="Source Code Pro"/>
              </a:rPr>
              <a:t>&lt;K </a:t>
            </a:r>
            <a:r>
              <a:rPr lang="en">
                <a:highlight>
                  <a:srgbClr val="B6D7A8"/>
                </a:highlight>
                <a:latin typeface="Source Code Pro"/>
                <a:ea typeface="Source Code Pro"/>
                <a:cs typeface="Source Code Pro"/>
                <a:sym typeface="Source Code Pro"/>
              </a:rPr>
              <a:t>extends Comparable&lt;K&gt;</a:t>
            </a:r>
            <a:r>
              <a:rPr lang="en">
                <a:highlight>
                  <a:srgbClr val="FFFF00"/>
                </a:highlight>
                <a:latin typeface="Source Code Pro"/>
                <a:ea typeface="Source Code Pro"/>
                <a:cs typeface="Source Code Pro"/>
                <a:sym typeface="Source Code Pro"/>
              </a:rPr>
              <a:t>, V&gt;</a:t>
            </a:r>
            <a:r>
              <a:rPr lang="en">
                <a:latin typeface="Source Code Pro"/>
                <a:ea typeface="Source Code Pro"/>
                <a:cs typeface="Source Code Pro"/>
                <a:sym typeface="Source Code Pro"/>
              </a:rPr>
              <a:t> </a:t>
            </a:r>
            <a:r>
              <a:rPr lang="en">
                <a:highlight>
                  <a:srgbClr val="FFFF00"/>
                </a:highlight>
                <a:latin typeface="Source Code Pro"/>
                <a:ea typeface="Source Code Pro"/>
                <a:cs typeface="Source Code Pro"/>
                <a:sym typeface="Source Code Pro"/>
              </a:rPr>
              <a:t>V</a:t>
            </a:r>
            <a:r>
              <a:rPr lang="en">
                <a:latin typeface="Source Code Pro"/>
                <a:ea typeface="Source Code Pro"/>
                <a:cs typeface="Source Code Pro"/>
                <a:sym typeface="Source Code Pro"/>
              </a:rPr>
              <a:t> get(Map61B&lt;K, V&gt; map, K key){}</a:t>
            </a:r>
            <a:endParaRPr>
              <a:latin typeface="Source Code Pro"/>
              <a:ea typeface="Source Code Pro"/>
              <a:cs typeface="Source Code Pro"/>
              <a:sym typeface="Source Code Pro"/>
            </a:endParaRPr>
          </a:p>
        </p:txBody>
      </p:sp>
      <p:sp>
        <p:nvSpPr>
          <p:cNvPr id="70" name="Google Shape;70;p15"/>
          <p:cNvSpPr txBox="1"/>
          <p:nvPr/>
        </p:nvSpPr>
        <p:spPr>
          <a:xfrm>
            <a:off x="4103025" y="1655800"/>
            <a:ext cx="2579700" cy="441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This is a generic class</a:t>
            </a:r>
            <a:endParaRPr sz="1800">
              <a:solidFill>
                <a:srgbClr val="666666"/>
              </a:solidFill>
              <a:latin typeface="Proxima Nova"/>
              <a:ea typeface="Proxima Nova"/>
              <a:cs typeface="Proxima Nova"/>
              <a:sym typeface="Proxima Nova"/>
            </a:endParaRPr>
          </a:p>
        </p:txBody>
      </p:sp>
      <p:sp>
        <p:nvSpPr>
          <p:cNvPr id="71" name="Google Shape;71;p15"/>
          <p:cNvSpPr txBox="1"/>
          <p:nvPr/>
        </p:nvSpPr>
        <p:spPr>
          <a:xfrm>
            <a:off x="6090500" y="2164725"/>
            <a:ext cx="1617000" cy="441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Instantiation</a:t>
            </a:r>
            <a:endParaRPr sz="1800">
              <a:solidFill>
                <a:srgbClr val="666666"/>
              </a:solidFill>
              <a:latin typeface="Proxima Nova"/>
              <a:ea typeface="Proxima Nova"/>
              <a:cs typeface="Proxima Nova"/>
              <a:sym typeface="Proxima Nova"/>
            </a:endParaRPr>
          </a:p>
        </p:txBody>
      </p:sp>
      <p:sp>
        <p:nvSpPr>
          <p:cNvPr id="72" name="Google Shape;72;p15"/>
          <p:cNvSpPr txBox="1"/>
          <p:nvPr/>
        </p:nvSpPr>
        <p:spPr>
          <a:xfrm>
            <a:off x="7183100" y="3145850"/>
            <a:ext cx="1869300" cy="441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Generic method</a:t>
            </a:r>
            <a:endParaRPr sz="1800">
              <a:solidFill>
                <a:srgbClr val="666666"/>
              </a:solidFill>
              <a:latin typeface="Proxima Nova"/>
              <a:ea typeface="Proxima Nova"/>
              <a:cs typeface="Proxima Nova"/>
              <a:sym typeface="Proxima Nova"/>
            </a:endParaRPr>
          </a:p>
        </p:txBody>
      </p:sp>
      <p:sp>
        <p:nvSpPr>
          <p:cNvPr id="73" name="Google Shape;73;p15"/>
          <p:cNvSpPr txBox="1"/>
          <p:nvPr/>
        </p:nvSpPr>
        <p:spPr>
          <a:xfrm>
            <a:off x="7094325" y="4126975"/>
            <a:ext cx="1869300" cy="696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Type upper bound</a:t>
            </a:r>
            <a:endParaRPr sz="1800">
              <a:solidFill>
                <a:srgbClr val="666666"/>
              </a:solidFill>
              <a:latin typeface="Proxima Nova"/>
              <a:ea typeface="Proxima Nova"/>
              <a:cs typeface="Proxima Nova"/>
              <a:sym typeface="Proxima Nova"/>
            </a:endParaRPr>
          </a:p>
        </p:txBody>
      </p:sp>
      <p:cxnSp>
        <p:nvCxnSpPr>
          <p:cNvPr id="74" name="Google Shape;74;p15"/>
          <p:cNvCxnSpPr/>
          <p:nvPr/>
        </p:nvCxnSpPr>
        <p:spPr>
          <a:xfrm flipH="1">
            <a:off x="1604500" y="2024175"/>
            <a:ext cx="1321200" cy="2517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p:nvPr/>
        </p:nvCxnSpPr>
        <p:spPr>
          <a:xfrm>
            <a:off x="3051525" y="2055625"/>
            <a:ext cx="1583400" cy="209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Autoboxing</a:t>
            </a:r>
            <a:endParaRPr/>
          </a:p>
        </p:txBody>
      </p:sp>
      <p:sp>
        <p:nvSpPr>
          <p:cNvPr id="81" name="Google Shape;81;p16"/>
          <p:cNvSpPr txBox="1"/>
          <p:nvPr>
            <p:ph idx="1" type="body"/>
          </p:nvPr>
        </p:nvSpPr>
        <p:spPr>
          <a:xfrm>
            <a:off x="311700" y="1152475"/>
            <a:ext cx="4249800" cy="3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primitive in Java has an Object counterpart. Many data structures cannot hold primitives, so we wrap the primitive in an object.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Java is smart and often converts primitive types to their Object counterparts or Objects to their primitive counterparts automatically. This is called </a:t>
            </a:r>
            <a:r>
              <a:rPr b="1" lang="en"/>
              <a:t>autoboxing.</a:t>
            </a:r>
            <a:endParaRPr b="1"/>
          </a:p>
          <a:p>
            <a:pPr indent="0" lvl="0" marL="0" rtl="0" algn="l">
              <a:spcBef>
                <a:spcPts val="160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4744025" y="1673912"/>
            <a:ext cx="4305651" cy="2373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Exceptions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try{</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	risky code</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 catch (Exception e) {</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	fix it hurry</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 finally {</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	shut it down</a:t>
            </a:r>
            <a:endParaRPr>
              <a:latin typeface="Source Code Pro"/>
              <a:ea typeface="Source Code Pro"/>
              <a:cs typeface="Source Code Pro"/>
              <a:sym typeface="Source Code Pro"/>
            </a:endParaRPr>
          </a:p>
          <a:p>
            <a:pPr indent="0" lvl="0" marL="0" rtl="0" algn="l">
              <a:spcBef>
                <a:spcPts val="1600"/>
              </a:spcBef>
              <a:spcAft>
                <a:spcPts val="160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89" name="Google Shape;89;p17"/>
          <p:cNvSpPr txBox="1"/>
          <p:nvPr/>
        </p:nvSpPr>
        <p:spPr>
          <a:xfrm>
            <a:off x="4459550" y="2431775"/>
            <a:ext cx="3594000" cy="6933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Will catch the exception if it is thrown in the try block </a:t>
            </a:r>
            <a:endParaRPr sz="1800">
              <a:solidFill>
                <a:srgbClr val="666666"/>
              </a:solidFill>
              <a:latin typeface="Proxima Nova"/>
              <a:ea typeface="Proxima Nova"/>
              <a:cs typeface="Proxima Nova"/>
              <a:sym typeface="Proxima Nova"/>
            </a:endParaRPr>
          </a:p>
        </p:txBody>
      </p:sp>
      <p:sp>
        <p:nvSpPr>
          <p:cNvPr id="90" name="Google Shape;90;p17"/>
          <p:cNvSpPr txBox="1"/>
          <p:nvPr/>
        </p:nvSpPr>
        <p:spPr>
          <a:xfrm>
            <a:off x="4459550" y="1378100"/>
            <a:ext cx="3594000" cy="6933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Run some code that may throw an exception</a:t>
            </a:r>
            <a:endParaRPr sz="1800">
              <a:solidFill>
                <a:srgbClr val="666666"/>
              </a:solidFill>
              <a:latin typeface="Proxima Nova"/>
              <a:ea typeface="Proxima Nova"/>
              <a:cs typeface="Proxima Nova"/>
              <a:sym typeface="Proxima Nova"/>
            </a:endParaRPr>
          </a:p>
        </p:txBody>
      </p:sp>
      <p:sp>
        <p:nvSpPr>
          <p:cNvPr id="91" name="Google Shape;91;p17"/>
          <p:cNvSpPr txBox="1"/>
          <p:nvPr/>
        </p:nvSpPr>
        <p:spPr>
          <a:xfrm>
            <a:off x="4459550" y="3485450"/>
            <a:ext cx="3594000" cy="6933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Will run no matter what.</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Types of Exceptions</a:t>
            </a:r>
            <a:endParaRPr/>
          </a:p>
        </p:txBody>
      </p:sp>
      <p:sp>
        <p:nvSpPr>
          <p:cNvPr id="97" name="Google Shape;97;p18"/>
          <p:cNvSpPr txBox="1"/>
          <p:nvPr>
            <p:ph idx="1" type="body"/>
          </p:nvPr>
        </p:nvSpPr>
        <p:spPr>
          <a:xfrm>
            <a:off x="311700" y="1152475"/>
            <a:ext cx="402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 overarching types of exceptions:</a:t>
            </a:r>
            <a:endParaRPr/>
          </a:p>
          <a:p>
            <a:pPr indent="-342900" lvl="0" marL="457200" rtl="0" algn="l">
              <a:spcBef>
                <a:spcPts val="1600"/>
              </a:spcBef>
              <a:spcAft>
                <a:spcPts val="0"/>
              </a:spcAft>
              <a:buSzPts val="1800"/>
              <a:buAutoNum type="arabicPeriod"/>
            </a:pPr>
            <a:r>
              <a:rPr lang="en"/>
              <a:t>Checked</a:t>
            </a:r>
            <a:endParaRPr/>
          </a:p>
          <a:p>
            <a:pPr indent="-317500" lvl="1" marL="914400" rtl="0" algn="l">
              <a:spcBef>
                <a:spcPts val="0"/>
              </a:spcBef>
              <a:spcAft>
                <a:spcPts val="0"/>
              </a:spcAft>
              <a:buSzPts val="1400"/>
              <a:buAutoNum type="alphaLcPeriod"/>
            </a:pPr>
            <a:r>
              <a:rPr lang="en"/>
              <a:t>You must either wrap them in a try/catch block or pass the buck by using “throws exception” in the method header</a:t>
            </a:r>
            <a:endParaRPr/>
          </a:p>
          <a:p>
            <a:pPr indent="-342900" lvl="0" marL="457200" rtl="0" algn="l">
              <a:spcBef>
                <a:spcPts val="0"/>
              </a:spcBef>
              <a:spcAft>
                <a:spcPts val="0"/>
              </a:spcAft>
              <a:buSzPts val="1800"/>
              <a:buAutoNum type="arabicPeriod"/>
            </a:pPr>
            <a:r>
              <a:rPr lang="en"/>
              <a:t>Unchecked</a:t>
            </a:r>
            <a:endParaRPr/>
          </a:p>
          <a:p>
            <a:pPr indent="-317500" lvl="1" marL="914400" rtl="0" algn="l">
              <a:spcBef>
                <a:spcPts val="0"/>
              </a:spcBef>
              <a:spcAft>
                <a:spcPts val="0"/>
              </a:spcAft>
              <a:buSzPts val="1400"/>
              <a:buAutoNum type="alphaLcPeriod"/>
            </a:pPr>
            <a:r>
              <a:rPr lang="en"/>
              <a:t>You don’t need to handle these. They are typically an error on a user’s part, which can’t really be helped.</a:t>
            </a:r>
            <a:endParaRPr/>
          </a:p>
        </p:txBody>
      </p:sp>
      <p:pic>
        <p:nvPicPr>
          <p:cNvPr id="98" name="Google Shape;98;p18"/>
          <p:cNvPicPr preferRelativeResize="0"/>
          <p:nvPr/>
        </p:nvPicPr>
        <p:blipFill>
          <a:blip r:embed="rId3">
            <a:alphaModFix/>
          </a:blip>
          <a:stretch>
            <a:fillRect/>
          </a:stretch>
        </p:blipFill>
        <p:spPr>
          <a:xfrm>
            <a:off x="4337675" y="1152475"/>
            <a:ext cx="4427825" cy="3320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Iterators and Iterables</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Iterable: </a:t>
            </a:r>
            <a:r>
              <a:rPr lang="en"/>
              <a:t>Something that can be iterated over</a:t>
            </a:r>
            <a:endParaRPr/>
          </a:p>
          <a:p>
            <a:pPr indent="-317500" lvl="1" marL="914400" rtl="0" algn="l">
              <a:spcBef>
                <a:spcPts val="0"/>
              </a:spcBef>
              <a:spcAft>
                <a:spcPts val="0"/>
              </a:spcAft>
              <a:buSzPts val="1400"/>
              <a:buChar char="○"/>
            </a:pPr>
            <a:r>
              <a:rPr lang="en"/>
              <a:t>Must have .iterator() method which creates an iterator</a:t>
            </a:r>
            <a:endParaRPr/>
          </a:p>
          <a:p>
            <a:pPr indent="-342900" lvl="0" marL="457200" rtl="0" algn="l">
              <a:spcBef>
                <a:spcPts val="0"/>
              </a:spcBef>
              <a:spcAft>
                <a:spcPts val="0"/>
              </a:spcAft>
              <a:buSzPts val="1800"/>
              <a:buChar char="●"/>
            </a:pPr>
            <a:r>
              <a:rPr b="1" lang="en"/>
              <a:t>Iterator:</a:t>
            </a:r>
            <a:r>
              <a:rPr lang="en"/>
              <a:t> actually tool/machine you use to do the iteration.</a:t>
            </a:r>
            <a:endParaRPr/>
          </a:p>
          <a:p>
            <a:pPr indent="-317500" lvl="1" marL="914400" rtl="0" algn="l">
              <a:spcBef>
                <a:spcPts val="0"/>
              </a:spcBef>
              <a:spcAft>
                <a:spcPts val="0"/>
              </a:spcAft>
              <a:buSzPts val="1400"/>
              <a:buChar char="○"/>
            </a:pPr>
            <a:r>
              <a:rPr lang="en"/>
              <a:t>Must have .next() and .hasNext() methods</a:t>
            </a:r>
            <a:endParaRPr/>
          </a:p>
          <a:p>
            <a:pPr indent="0" lvl="0" marL="0" rtl="0" algn="l">
              <a:spcBef>
                <a:spcPts val="1600"/>
              </a:spcBef>
              <a:spcAft>
                <a:spcPts val="0"/>
              </a:spcAft>
              <a:buNone/>
            </a:pPr>
            <a:r>
              <a:rPr lang="en"/>
              <a:t>Each iterable object will need to produce its own one-use iterator object.</a:t>
            </a:r>
            <a:endParaRPr/>
          </a:p>
          <a:p>
            <a:pPr indent="0" lvl="0" marL="0" rtl="0" algn="l">
              <a:spcBef>
                <a:spcPts val="1600"/>
              </a:spcBef>
              <a:spcAft>
                <a:spcPts val="1600"/>
              </a:spcAft>
              <a:buNone/>
            </a:pPr>
            <a:r>
              <a:t/>
            </a:r>
            <a:endParaRPr/>
          </a:p>
        </p:txBody>
      </p:sp>
      <p:pic>
        <p:nvPicPr>
          <p:cNvPr descr="Image result for iterators" id="105" name="Google Shape;105;p19"/>
          <p:cNvPicPr preferRelativeResize="0"/>
          <p:nvPr/>
        </p:nvPicPr>
        <p:blipFill rotWithShape="1">
          <a:blip r:embed="rId3">
            <a:alphaModFix/>
          </a:blip>
          <a:srcRect b="-5481" l="-5481" r="-5481" t="-5481"/>
          <a:stretch/>
        </p:blipFill>
        <p:spPr>
          <a:xfrm>
            <a:off x="1438525" y="2911550"/>
            <a:ext cx="6146801" cy="2060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a:t>
            </a:r>
            <a:endParaRPr/>
          </a:p>
        </p:txBody>
      </p:sp>
      <p:sp>
        <p:nvSpPr>
          <p:cNvPr id="111" name="Google Shape;111;p20"/>
          <p:cNvSpPr txBox="1"/>
          <p:nvPr>
            <p:ph idx="1" type="body"/>
          </p:nvPr>
        </p:nvSpPr>
        <p:spPr>
          <a:xfrm>
            <a:off x="311700" y="1152475"/>
            <a:ext cx="8406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Access control allows us to restrict the use of methods, classes, and fields.</a:t>
            </a:r>
            <a:endParaRPr/>
          </a:p>
          <a:p>
            <a:pPr indent="-342900" lvl="0" marL="457200" rtl="0" algn="l">
              <a:lnSpc>
                <a:spcPct val="200000"/>
              </a:lnSpc>
              <a:spcBef>
                <a:spcPts val="1600"/>
              </a:spcBef>
              <a:spcAft>
                <a:spcPts val="0"/>
              </a:spcAft>
              <a:buSzPts val="1800"/>
              <a:buAutoNum type="arabicPeriod"/>
            </a:pPr>
            <a:r>
              <a:rPr lang="en"/>
              <a:t>private</a:t>
            </a:r>
            <a:endParaRPr/>
          </a:p>
          <a:p>
            <a:pPr indent="-342900" lvl="0" marL="457200" rtl="0" algn="l">
              <a:lnSpc>
                <a:spcPct val="200000"/>
              </a:lnSpc>
              <a:spcBef>
                <a:spcPts val="0"/>
              </a:spcBef>
              <a:spcAft>
                <a:spcPts val="0"/>
              </a:spcAft>
              <a:buSzPts val="1800"/>
              <a:buAutoNum type="arabicPeriod"/>
            </a:pPr>
            <a:r>
              <a:rPr lang="en"/>
              <a:t>protected</a:t>
            </a:r>
            <a:endParaRPr/>
          </a:p>
          <a:p>
            <a:pPr indent="-342900" lvl="0" marL="457200" rtl="0" algn="l">
              <a:lnSpc>
                <a:spcPct val="200000"/>
              </a:lnSpc>
              <a:spcBef>
                <a:spcPts val="0"/>
              </a:spcBef>
              <a:spcAft>
                <a:spcPts val="0"/>
              </a:spcAft>
              <a:buSzPts val="1800"/>
              <a:buAutoNum type="arabicPeriod"/>
            </a:pPr>
            <a:r>
              <a:rPr lang="en"/>
              <a:t>default (no modifier)</a:t>
            </a:r>
            <a:endParaRPr/>
          </a:p>
          <a:p>
            <a:pPr indent="-342900" lvl="0" marL="457200" rtl="0" algn="l">
              <a:lnSpc>
                <a:spcPct val="200000"/>
              </a:lnSpc>
              <a:spcBef>
                <a:spcPts val="0"/>
              </a:spcBef>
              <a:spcAft>
                <a:spcPts val="0"/>
              </a:spcAft>
              <a:buSzPts val="1800"/>
              <a:buAutoNum type="arabicPeriod"/>
            </a:pPr>
            <a:r>
              <a:rPr lang="en"/>
              <a:t>public</a:t>
            </a:r>
            <a:endParaRPr/>
          </a:p>
          <a:p>
            <a:pPr indent="0" lvl="0" marL="0" rtl="0" algn="l">
              <a:lnSpc>
                <a:spcPct val="200000"/>
              </a:lnSpc>
              <a:spcBef>
                <a:spcPts val="1600"/>
              </a:spcBef>
              <a:spcAft>
                <a:spcPts val="0"/>
              </a:spcAft>
              <a:buNone/>
            </a:pPr>
            <a:r>
              <a:t/>
            </a:r>
            <a:endParaRPr/>
          </a:p>
          <a:p>
            <a:pPr indent="0" lvl="0" marL="0" rtl="0" algn="l">
              <a:lnSpc>
                <a:spcPct val="200000"/>
              </a:lnSpc>
              <a:spcBef>
                <a:spcPts val="1600"/>
              </a:spcBef>
              <a:spcAft>
                <a:spcPts val="1600"/>
              </a:spcAft>
              <a:buNone/>
            </a:pPr>
            <a:r>
              <a:t/>
            </a:r>
            <a:endParaRPr/>
          </a:p>
        </p:txBody>
      </p:sp>
      <p:pic>
        <p:nvPicPr>
          <p:cNvPr descr="Image result for private" id="112" name="Google Shape;112;p20"/>
          <p:cNvPicPr preferRelativeResize="0"/>
          <p:nvPr/>
        </p:nvPicPr>
        <p:blipFill>
          <a:blip r:embed="rId3">
            <a:alphaModFix/>
          </a:blip>
          <a:stretch>
            <a:fillRect/>
          </a:stretch>
        </p:blipFill>
        <p:spPr>
          <a:xfrm>
            <a:off x="1606977" y="1799675"/>
            <a:ext cx="626798" cy="572700"/>
          </a:xfrm>
          <a:prstGeom prst="rect">
            <a:avLst/>
          </a:prstGeom>
          <a:noFill/>
          <a:ln>
            <a:noFill/>
          </a:ln>
        </p:spPr>
      </p:pic>
      <p:pic>
        <p:nvPicPr>
          <p:cNvPr descr="Image result for safe" id="113" name="Google Shape;113;p20"/>
          <p:cNvPicPr preferRelativeResize="0"/>
          <p:nvPr/>
        </p:nvPicPr>
        <p:blipFill>
          <a:blip r:embed="rId4">
            <a:alphaModFix/>
          </a:blip>
          <a:stretch>
            <a:fillRect/>
          </a:stretch>
        </p:blipFill>
        <p:spPr>
          <a:xfrm>
            <a:off x="2006975" y="2372375"/>
            <a:ext cx="1101525" cy="667025"/>
          </a:xfrm>
          <a:prstGeom prst="rect">
            <a:avLst/>
          </a:prstGeom>
          <a:noFill/>
          <a:ln>
            <a:noFill/>
          </a:ln>
        </p:spPr>
      </p:pic>
      <p:pic>
        <p:nvPicPr>
          <p:cNvPr descr="Image result for open door" id="114" name="Google Shape;114;p20"/>
          <p:cNvPicPr preferRelativeResize="0"/>
          <p:nvPr/>
        </p:nvPicPr>
        <p:blipFill>
          <a:blip r:embed="rId5">
            <a:alphaModFix/>
          </a:blip>
          <a:stretch>
            <a:fillRect/>
          </a:stretch>
        </p:blipFill>
        <p:spPr>
          <a:xfrm>
            <a:off x="1606975" y="3440175"/>
            <a:ext cx="938800" cy="1192225"/>
          </a:xfrm>
          <a:prstGeom prst="rect">
            <a:avLst/>
          </a:prstGeom>
          <a:noFill/>
          <a:ln>
            <a:noFill/>
          </a:ln>
        </p:spPr>
      </p:pic>
      <p:pic>
        <p:nvPicPr>
          <p:cNvPr descr="Image result for shrug" id="115" name="Google Shape;115;p20"/>
          <p:cNvPicPr preferRelativeResize="0"/>
          <p:nvPr/>
        </p:nvPicPr>
        <p:blipFill>
          <a:blip r:embed="rId6">
            <a:alphaModFix/>
          </a:blip>
          <a:stretch>
            <a:fillRect/>
          </a:stretch>
        </p:blipFill>
        <p:spPr>
          <a:xfrm>
            <a:off x="3108500" y="2807125"/>
            <a:ext cx="938800" cy="938800"/>
          </a:xfrm>
          <a:prstGeom prst="rect">
            <a:avLst/>
          </a:prstGeom>
          <a:noFill/>
          <a:ln>
            <a:noFill/>
          </a:ln>
        </p:spPr>
      </p:pic>
      <p:graphicFrame>
        <p:nvGraphicFramePr>
          <p:cNvPr id="116" name="Google Shape;116;p20"/>
          <p:cNvGraphicFramePr/>
          <p:nvPr/>
        </p:nvGraphicFramePr>
        <p:xfrm>
          <a:off x="4244675" y="1799680"/>
          <a:ext cx="3000000" cy="3000000"/>
        </p:xfrm>
        <a:graphic>
          <a:graphicData uri="http://schemas.openxmlformats.org/drawingml/2006/table">
            <a:tbl>
              <a:tblPr>
                <a:noFill/>
                <a:tableStyleId>{9ACDA195-C440-474E-93F1-130AE66057F4}</a:tableStyleId>
              </a:tblPr>
              <a:tblGrid>
                <a:gridCol w="942725"/>
                <a:gridCol w="942725"/>
                <a:gridCol w="942725"/>
                <a:gridCol w="942725"/>
                <a:gridCol w="942725"/>
              </a:tblGrid>
              <a:tr h="463000">
                <a:tc>
                  <a:txBody>
                    <a:bodyPr>
                      <a:noAutofit/>
                    </a:bodyPr>
                    <a:lstStyle/>
                    <a:p>
                      <a:pPr indent="0" lvl="0" marL="0" rtl="0" algn="l">
                        <a:spcBef>
                          <a:spcPts val="0"/>
                        </a:spcBef>
                        <a:spcAft>
                          <a:spcPts val="0"/>
                        </a:spcAft>
                        <a:buNone/>
                      </a:pPr>
                      <a:r>
                        <a:rPr lang="en"/>
                        <a:t>Modifier</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Package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Subclass</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World</a:t>
                      </a:r>
                      <a:endParaRPr/>
                    </a:p>
                  </a:txBody>
                  <a:tcPr marT="91425" marB="91425" marR="91425" marL="91425">
                    <a:solidFill>
                      <a:srgbClr val="FFFFFF"/>
                    </a:solidFill>
                  </a:tcPr>
                </a:tc>
              </a:tr>
              <a:tr h="466125">
                <a:tc>
                  <a:txBody>
                    <a:bodyPr>
                      <a:noAutofit/>
                    </a:bodyPr>
                    <a:lstStyle/>
                    <a:p>
                      <a:pPr indent="0" lvl="0" marL="0" rtl="0" algn="l">
                        <a:spcBef>
                          <a:spcPts val="0"/>
                        </a:spcBef>
                        <a:spcAft>
                          <a:spcPts val="0"/>
                        </a:spcAft>
                        <a:buNone/>
                      </a:pPr>
                      <a:r>
                        <a:rPr lang="en"/>
                        <a:t>public</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r>
              <a:tr h="444350">
                <a:tc>
                  <a:txBody>
                    <a:bodyPr>
                      <a:noAutofit/>
                    </a:bodyPr>
                    <a:lstStyle/>
                    <a:p>
                      <a:pPr indent="0" lvl="0" marL="0" rtl="0" algn="l">
                        <a:spcBef>
                          <a:spcPts val="0"/>
                        </a:spcBef>
                        <a:spcAft>
                          <a:spcPts val="0"/>
                        </a:spcAft>
                        <a:buNone/>
                      </a:pPr>
                      <a:r>
                        <a:rPr lang="en"/>
                        <a:t>protected</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470650">
                <a:tc>
                  <a:txBody>
                    <a:bodyPr>
                      <a:noAutofit/>
                    </a:bodyPr>
                    <a:lstStyle/>
                    <a:p>
                      <a:pPr indent="0" lvl="0" marL="0" rtl="0" algn="l">
                        <a:spcBef>
                          <a:spcPts val="0"/>
                        </a:spcBef>
                        <a:spcAft>
                          <a:spcPts val="0"/>
                        </a:spcAft>
                        <a:buNone/>
                      </a:pPr>
                      <a:r>
                        <a:t/>
                      </a:r>
                      <a:endParaRPr/>
                    </a:p>
                  </a:txBody>
                  <a:tcPr marT="91425" marB="91425" marR="91425" marL="91425">
                    <a:solidFill>
                      <a:srgbClr val="000000"/>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r h="466125">
                <a:tc>
                  <a:txBody>
                    <a:bodyPr>
                      <a:noAutofit/>
                    </a:bodyPr>
                    <a:lstStyle/>
                    <a:p>
                      <a:pPr indent="0" lvl="0" marL="0" rtl="0" algn="l">
                        <a:spcBef>
                          <a:spcPts val="0"/>
                        </a:spcBef>
                        <a:spcAft>
                          <a:spcPts val="0"/>
                        </a:spcAft>
                        <a:buNone/>
                      </a:pPr>
                      <a:r>
                        <a:rPr lang="en"/>
                        <a:t>private</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Y</a:t>
                      </a:r>
                      <a:endParaRPr/>
                    </a:p>
                  </a:txBody>
                  <a:tcPr marT="91425" marB="91425" marR="91425" marL="91425">
                    <a:solidFill>
                      <a:srgbClr val="B6D7A8"/>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c>
                  <a:txBody>
                    <a:bodyPr>
                      <a:noAutofit/>
                    </a:bodyPr>
                    <a:lstStyle/>
                    <a:p>
                      <a:pPr indent="0" lvl="0" marL="0" rtl="0" algn="l">
                        <a:spcBef>
                          <a:spcPts val="0"/>
                        </a:spcBef>
                        <a:spcAft>
                          <a:spcPts val="0"/>
                        </a:spcAft>
                        <a:buNone/>
                      </a:pPr>
                      <a:r>
                        <a:rPr lang="en"/>
                        <a:t>N</a:t>
                      </a:r>
                      <a:endParaRPr/>
                    </a:p>
                  </a:txBody>
                  <a:tcPr marT="91425" marB="91425" marR="91425" marL="91425">
                    <a:solidFill>
                      <a:srgbClr val="EA999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122" name="Google Shape;122;p21"/>
          <p:cNvSpPr txBox="1"/>
          <p:nvPr>
            <p:ph idx="1" type="body"/>
          </p:nvPr>
        </p:nvSpPr>
        <p:spPr>
          <a:xfrm>
            <a:off x="338700" y="1133825"/>
            <a:ext cx="8466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Immutable: </a:t>
            </a:r>
            <a:r>
              <a:rPr lang="en"/>
              <a:t>A class or object is immutable if you cannot change anything about it after you instantiate it.</a:t>
            </a:r>
            <a:endParaRPr/>
          </a:p>
          <a:p>
            <a:pPr indent="0" lvl="0" marL="0" rtl="0" algn="l">
              <a:spcBef>
                <a:spcPts val="1600"/>
              </a:spcBef>
              <a:spcAft>
                <a:spcPts val="0"/>
              </a:spcAft>
              <a:buNone/>
            </a:pPr>
            <a:r>
              <a:rPr lang="en">
                <a:latin typeface="Source Code Pro"/>
                <a:ea typeface="Source Code Pro"/>
                <a:cs typeface="Source Code Pro"/>
                <a:sym typeface="Source Code Pro"/>
              </a:rPr>
              <a:t>public static </a:t>
            </a:r>
            <a:r>
              <a:rPr lang="en">
                <a:highlight>
                  <a:srgbClr val="FFFF00"/>
                </a:highlight>
                <a:latin typeface="Source Code Pro"/>
                <a:ea typeface="Source Code Pro"/>
                <a:cs typeface="Source Code Pro"/>
                <a:sym typeface="Source Code Pro"/>
              </a:rPr>
              <a:t>final</a:t>
            </a:r>
            <a:r>
              <a:rPr lang="en">
                <a:latin typeface="Source Code Pro"/>
                <a:ea typeface="Source Code Pro"/>
                <a:cs typeface="Source Code Pro"/>
                <a:sym typeface="Source Code Pro"/>
              </a:rPr>
              <a:t> int x = 5;</a:t>
            </a:r>
            <a:endParaRPr>
              <a:latin typeface="Source Code Pro"/>
              <a:ea typeface="Source Code Pro"/>
              <a:cs typeface="Source Code Pro"/>
              <a:sym typeface="Source Code Pro"/>
            </a:endParaRPr>
          </a:p>
          <a:p>
            <a:pPr indent="0" lvl="0" marL="0" rtl="0" algn="l">
              <a:spcBef>
                <a:spcPts val="1600"/>
              </a:spcBef>
              <a:spcAft>
                <a:spcPts val="0"/>
              </a:spcAft>
              <a:buNone/>
            </a:pPr>
            <a:r>
              <a:rPr b="1" lang="en">
                <a:latin typeface="Source Code Pro"/>
                <a:ea typeface="Source Code Pro"/>
                <a:cs typeface="Source Code Pro"/>
                <a:sym typeface="Source Code Pro"/>
              </a:rPr>
              <a:t>Caveat:</a:t>
            </a:r>
            <a:r>
              <a:rPr b="1" lang="en"/>
              <a:t> </a:t>
            </a:r>
            <a:r>
              <a:rPr lang="en"/>
              <a:t>If you instantiate a reference as final, then you are making the reference immutable, but not what is inside the object.</a:t>
            </a:r>
            <a:endParaRPr/>
          </a:p>
          <a:p>
            <a:pPr indent="0" lvl="0" marL="0" rtl="0" algn="l">
              <a:spcBef>
                <a:spcPts val="1600"/>
              </a:spcBef>
              <a:spcAft>
                <a:spcPts val="0"/>
              </a:spcAft>
              <a:buNone/>
            </a:pPr>
            <a:r>
              <a:rPr lang="en" sz="1400">
                <a:latin typeface="Source Code Pro"/>
                <a:ea typeface="Source Code Pro"/>
                <a:cs typeface="Source Code Pro"/>
                <a:sym typeface="Source Code Pro"/>
              </a:rPr>
              <a:t>public static final List&lt;String&gt; arr = new ArrayList&lt;String&gt;()</a:t>
            </a:r>
            <a:endParaRPr sz="1400">
              <a:latin typeface="Source Code Pro"/>
              <a:ea typeface="Source Code Pro"/>
              <a:cs typeface="Source Code Pro"/>
              <a:sym typeface="Source Code Pro"/>
            </a:endParaRPr>
          </a:p>
          <a:p>
            <a:pPr indent="-342900" lvl="0" marL="457200" rtl="0" algn="l">
              <a:spcBef>
                <a:spcPts val="1600"/>
              </a:spcBef>
              <a:spcAft>
                <a:spcPts val="0"/>
              </a:spcAft>
              <a:buSzPts val="1800"/>
              <a:buChar char="-"/>
            </a:pPr>
            <a:r>
              <a:rPr lang="en"/>
              <a:t>Although arr is declared as final, you can still call arr.insert(“convfefe”).</a:t>
            </a:r>
            <a:endParaRPr/>
          </a:p>
          <a:p>
            <a:pPr indent="-342900" lvl="0" marL="457200" rtl="0" algn="l">
              <a:spcBef>
                <a:spcPts val="0"/>
              </a:spcBef>
              <a:spcAft>
                <a:spcPts val="0"/>
              </a:spcAft>
              <a:buSzPts val="1800"/>
              <a:buChar char="-"/>
            </a:pPr>
            <a:r>
              <a:rPr lang="en"/>
              <a:t>However, you cannot reassign </a:t>
            </a:r>
            <a:r>
              <a:rPr lang="en">
                <a:latin typeface="Source Code Pro"/>
                <a:ea typeface="Source Code Pro"/>
                <a:cs typeface="Source Code Pro"/>
                <a:sym typeface="Source Code Pro"/>
              </a:rPr>
              <a:t>arr = new LinkedList&lt;String&gt;();</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0"/>
              </a:spcAft>
              <a:buNone/>
            </a:pPr>
            <a:r>
              <a:t/>
            </a:r>
            <a:endParaRPr>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Source Code Pro"/>
              <a:ea typeface="Source Code Pro"/>
              <a:cs typeface="Source Code Pro"/>
              <a:sym typeface="Source Code Pro"/>
            </a:endParaRPr>
          </a:p>
        </p:txBody>
      </p:sp>
      <p:sp>
        <p:nvSpPr>
          <p:cNvPr id="123" name="Google Shape;123;p21"/>
          <p:cNvSpPr txBox="1"/>
          <p:nvPr/>
        </p:nvSpPr>
        <p:spPr>
          <a:xfrm>
            <a:off x="4630050" y="1829925"/>
            <a:ext cx="2445900" cy="639900"/>
          </a:xfrm>
          <a:prstGeom prst="rect">
            <a:avLst/>
          </a:prstGeom>
          <a:solidFill>
            <a:srgbClr val="F6B26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Proxima Nova"/>
                <a:ea typeface="Proxima Nova"/>
                <a:cs typeface="Proxima Nova"/>
                <a:sym typeface="Proxima Nova"/>
              </a:rPr>
              <a:t>Now, nobody can change the value of x.</a:t>
            </a:r>
            <a:endParaRPr sz="1800">
              <a:solidFill>
                <a:srgbClr val="666666"/>
              </a:solidFill>
              <a:latin typeface="Proxima Nova"/>
              <a:ea typeface="Proxima Nova"/>
              <a:cs typeface="Proxima Nova"/>
              <a:sym typeface="Proxima Nova"/>
            </a:endParaRPr>
          </a:p>
        </p:txBody>
      </p:sp>
      <p:pic>
        <p:nvPicPr>
          <p:cNvPr descr="Image result for clear background metal chain" id="124" name="Google Shape;124;p21"/>
          <p:cNvPicPr preferRelativeResize="0"/>
          <p:nvPr/>
        </p:nvPicPr>
        <p:blipFill>
          <a:blip r:embed="rId3">
            <a:alphaModFix/>
          </a:blip>
          <a:stretch>
            <a:fillRect/>
          </a:stretch>
        </p:blipFill>
        <p:spPr>
          <a:xfrm rot="1787998">
            <a:off x="3113522" y="1786876"/>
            <a:ext cx="1254107" cy="719198"/>
          </a:xfrm>
          <a:prstGeom prst="rect">
            <a:avLst/>
          </a:prstGeom>
          <a:noFill/>
          <a:ln>
            <a:noFill/>
          </a:ln>
        </p:spPr>
      </p:pic>
      <p:pic>
        <p:nvPicPr>
          <p:cNvPr descr="Image result for clear background metal chain" id="125" name="Google Shape;125;p21"/>
          <p:cNvPicPr preferRelativeResize="0"/>
          <p:nvPr/>
        </p:nvPicPr>
        <p:blipFill>
          <a:blip r:embed="rId3">
            <a:alphaModFix/>
          </a:blip>
          <a:stretch>
            <a:fillRect/>
          </a:stretch>
        </p:blipFill>
        <p:spPr>
          <a:xfrm flipH="1" rot="9363544">
            <a:off x="3106814" y="1755923"/>
            <a:ext cx="1267520" cy="781090"/>
          </a:xfrm>
          <a:prstGeom prst="rect">
            <a:avLst/>
          </a:prstGeom>
          <a:noFill/>
          <a:ln>
            <a:noFill/>
          </a:ln>
        </p:spPr>
      </p:pic>
      <p:sp>
        <p:nvSpPr>
          <p:cNvPr id="126" name="Google Shape;126;p21"/>
          <p:cNvSpPr txBox="1"/>
          <p:nvPr/>
        </p:nvSpPr>
        <p:spPr>
          <a:xfrm>
            <a:off x="6854175" y="1900950"/>
            <a:ext cx="73401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