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42f67bc0f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2f67bc0f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23109292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310929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2310929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310929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Goals: </a:t>
            </a:r>
            <a:r>
              <a:rPr lang="en"/>
              <a:t>Understand how to take into account runtimes of other functions when analyzing a given functions runtime. Learn to analyze runtime and attempt to further optimize/improve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42f67bc0f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2f67bc0f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2310929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310929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2310929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310929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Goals: </a:t>
            </a:r>
            <a:r>
              <a:rPr lang="en"/>
              <a:t>Similar as before.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2310929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310929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2310929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310929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Goals: </a:t>
            </a:r>
            <a:r>
              <a:rPr lang="en"/>
              <a:t>Take an existing algorithm and improve it by understanding the current runtime and mechanics to make a better algorithm. Understand that asymptotics is a quantitative measure of a more efficient algorithm.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42f67bc0f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2f67bc0f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2310929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310929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42c8007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2c8007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question is fairly straightforward, but the goal is to get students thinking about flaws in more conventional ways of measuring how fast a program runs, like timing or counting the number of operations. The discussion will probably lead you to students saying you can come up with an algebraic expression for the number of operations based on the inputs.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question hopefully will guide students to about what exactly we need to measure when comparing the runtime of two programs. Different from measuring something with a tangible quantity like time, we need to be able to generalize to all different kinds of input and think about worst case inputs as well. Hopefully this gets students to think of inputs where the size approaches infinity - a good segue into big o notation.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23109292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3109292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23109292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3109292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2305653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305653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question is fairly straightforward, but the goal is to get students thinking about flaws in more conventional ways of measuring how fast a program runs, like timing or counting the number of operations. The discussion will probably lead you to students saying you can come up with an algebraic expression for the number of operations based on the inputs.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question hopefully will guide students to about what exactly we need to measure when comparing the runtime of two programs. Different from measuring something with a tangible quantity like time, we need to be able to generalize to all different kinds of input and think about worst case inputs as well. Hopefully this gets students to think of inputs where the size approaches infinity - a good segue into big o notation.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42f67bc0f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2f67bc0f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previous discussion, students should come up with some way to ‘count’ operations of a given process and then come up with an algebraic expression for the operations.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2305653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305653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important point here is big theta is just squeezing the runtime between big O and big Omega. It’s a tight bound so best and worst case. Always case.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2310929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310929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2310929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310929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Goals: </a:t>
            </a:r>
            <a:r>
              <a:rPr lang="en"/>
              <a:t>Develop a basic understanding of how to compare runtimes.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2310929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310929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recap after the first problem.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2310929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310929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Goals: </a:t>
            </a:r>
            <a:r>
              <a:rPr lang="en"/>
              <a:t>Take concepts introduced about runtime and apply them to analyzing real code.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7: Asymptotics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fill out the quiz, when you get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2a: Analyzing Runtime</a:t>
            </a:r>
            <a:endParaRPr/>
          </a:p>
          <a:p>
            <a:pPr indent="0" lvl="0" marL="0" rtl="0" algn="l">
              <a:spcBef>
                <a:spcPts val="0"/>
              </a:spcBef>
              <a:spcAft>
                <a:spcPts val="0"/>
              </a:spcAft>
              <a:buNone/>
            </a:pPr>
            <a:r>
              <a:t/>
            </a:r>
            <a:endParaRPr/>
          </a:p>
        </p:txBody>
      </p:sp>
      <p:pic>
        <p:nvPicPr>
          <p:cNvPr id="141" name="Google Shape;141;p22"/>
          <p:cNvPicPr preferRelativeResize="0"/>
          <p:nvPr/>
        </p:nvPicPr>
        <p:blipFill>
          <a:blip r:embed="rId3">
            <a:alphaModFix/>
          </a:blip>
          <a:stretch>
            <a:fillRect/>
          </a:stretch>
        </p:blipFill>
        <p:spPr>
          <a:xfrm>
            <a:off x="2194400" y="2006250"/>
            <a:ext cx="4414802"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2a: Analyzing Runtime</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Worst case: M + N</a:t>
            </a:r>
            <a:endParaRPr sz="1800"/>
          </a:p>
          <a:p>
            <a:pPr indent="-342900" lvl="0" marL="457200" rtl="0" algn="l">
              <a:spcBef>
                <a:spcPts val="0"/>
              </a:spcBef>
              <a:spcAft>
                <a:spcPts val="0"/>
              </a:spcAft>
              <a:buSzPts val="1800"/>
              <a:buChar char="●"/>
            </a:pPr>
            <a:r>
              <a:rPr lang="en" sz="1800"/>
              <a:t>Best case: 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2b: Analyzing Runtime</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 sure to consider all operations that contribute to the runtime of the program (running mrpoolsort, for loops, array indexing) and that you can drop lower order terms.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2b: Analyzing Runtime</a:t>
            </a:r>
            <a:endParaRPr/>
          </a:p>
          <a:p>
            <a:pPr indent="0" lvl="0" marL="0" rtl="0" algn="l">
              <a:spcBef>
                <a:spcPts val="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2682800" y="1958075"/>
            <a:ext cx="3781990" cy="298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2b: Analyzing Runtime</a:t>
            </a:r>
            <a:endParaRPr/>
          </a:p>
          <a:p>
            <a:pPr indent="0" lvl="0" marL="0" rtl="0" algn="l">
              <a:spcBef>
                <a:spcPts val="0"/>
              </a:spcBef>
              <a:spcAft>
                <a:spcPts val="0"/>
              </a:spcAft>
              <a:buNone/>
            </a:pPr>
            <a:r>
              <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Worst: N^2</a:t>
            </a:r>
            <a:endParaRPr sz="1800"/>
          </a:p>
          <a:p>
            <a:pPr indent="-342900" lvl="0" marL="457200" rtl="0" algn="l">
              <a:spcBef>
                <a:spcPts val="0"/>
              </a:spcBef>
              <a:spcAft>
                <a:spcPts val="0"/>
              </a:spcAft>
              <a:buSzPts val="1800"/>
              <a:buChar char="●"/>
            </a:pPr>
            <a:r>
              <a:rPr lang="en" sz="1800"/>
              <a:t>Best: N log N</a:t>
            </a:r>
            <a:endParaRPr sz="1800"/>
          </a:p>
          <a:p>
            <a:pPr indent="-342900" lvl="0" marL="457200" rtl="0" algn="l">
              <a:spcBef>
                <a:spcPts val="0"/>
              </a:spcBef>
              <a:spcAft>
                <a:spcPts val="0"/>
              </a:spcAft>
              <a:buSzPts val="1800"/>
              <a:buChar char="●"/>
            </a:pPr>
            <a:r>
              <a:rPr lang="en" sz="1800"/>
              <a:t>Returns true if every int has duplicate in array and false if there is any unique int in array</a:t>
            </a:r>
            <a:endParaRPr sz="1800"/>
          </a:p>
          <a:p>
            <a:pPr indent="-342900" lvl="0" marL="457200" rtl="0" algn="l">
              <a:spcBef>
                <a:spcPts val="0"/>
              </a:spcBef>
              <a:spcAft>
                <a:spcPts val="0"/>
              </a:spcAft>
              <a:buSzPts val="1800"/>
              <a:buChar char="●"/>
            </a:pPr>
            <a:r>
              <a:rPr lang="en" sz="1800"/>
              <a:t>Linear-time algorithm using map</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2c: Analyzing Runtime</a:t>
            </a:r>
            <a:endParaRPr/>
          </a:p>
        </p:txBody>
      </p:sp>
      <p:pic>
        <p:nvPicPr>
          <p:cNvPr id="171" name="Google Shape;171;p27"/>
          <p:cNvPicPr preferRelativeResize="0"/>
          <p:nvPr/>
        </p:nvPicPr>
        <p:blipFill>
          <a:blip r:embed="rId3">
            <a:alphaModFix/>
          </a:blip>
          <a:stretch>
            <a:fillRect/>
          </a:stretch>
        </p:blipFill>
        <p:spPr>
          <a:xfrm>
            <a:off x="2461088" y="1987000"/>
            <a:ext cx="422181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2c: Analyzing Runtime</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Worst: NM</a:t>
            </a:r>
            <a:endParaRPr sz="1800"/>
          </a:p>
          <a:p>
            <a:pPr indent="-342900" lvl="0" marL="457200" rtl="0" algn="l">
              <a:spcBef>
                <a:spcPts val="0"/>
              </a:spcBef>
              <a:spcAft>
                <a:spcPts val="0"/>
              </a:spcAft>
              <a:buSzPts val="1800"/>
              <a:buChar char="●"/>
            </a:pPr>
            <a:r>
              <a:rPr lang="en" sz="1800"/>
              <a:t>Best: N log M</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 Fast</a:t>
            </a:r>
            <a:endParaRPr/>
          </a:p>
        </p:txBody>
      </p:sp>
      <p:sp>
        <p:nvSpPr>
          <p:cNvPr id="183" name="Google Shape;18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is the current runtime of the algorithm?</a:t>
            </a:r>
            <a:endParaRPr sz="1800"/>
          </a:p>
          <a:p>
            <a:pPr indent="-342900" lvl="0" marL="457200" rtl="0" algn="l">
              <a:spcBef>
                <a:spcPts val="0"/>
              </a:spcBef>
              <a:spcAft>
                <a:spcPts val="0"/>
              </a:spcAft>
              <a:buSzPts val="1800"/>
              <a:buChar char="●"/>
            </a:pPr>
            <a:r>
              <a:rPr lang="en" sz="1800"/>
              <a:t>Remember that the array is sorted!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 Fast</a:t>
            </a:r>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0"/>
          <p:cNvPicPr preferRelativeResize="0"/>
          <p:nvPr/>
        </p:nvPicPr>
        <p:blipFill>
          <a:blip r:embed="rId3">
            <a:alphaModFix/>
          </a:blip>
          <a:stretch>
            <a:fillRect/>
          </a:stretch>
        </p:blipFill>
        <p:spPr>
          <a:xfrm>
            <a:off x="2006950" y="1950350"/>
            <a:ext cx="5130099" cy="276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 Fast</a:t>
            </a:r>
            <a:endParaRPr/>
          </a:p>
          <a:p>
            <a:pPr indent="0" lvl="0" marL="0" rtl="0" algn="l">
              <a:spcBef>
                <a:spcPts val="0"/>
              </a:spcBef>
              <a:spcAft>
                <a:spcPts val="0"/>
              </a:spcAft>
              <a:buNone/>
            </a:pPr>
            <a:r>
              <a:t/>
            </a:r>
            <a:endParaRPr/>
          </a:p>
        </p:txBody>
      </p:sp>
      <p:sp>
        <p:nvSpPr>
          <p:cNvPr id="196" name="Google Shape;196;p31"/>
          <p:cNvSpPr txBox="1"/>
          <p:nvPr>
            <p:ph idx="1" type="body"/>
          </p:nvPr>
        </p:nvSpPr>
        <p:spPr>
          <a:xfrm>
            <a:off x="729450" y="2078875"/>
            <a:ext cx="3812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Naive</a:t>
            </a:r>
            <a:endParaRPr sz="1800"/>
          </a:p>
          <a:p>
            <a:pPr indent="-342900" lvl="1" marL="914400" rtl="0" algn="l">
              <a:spcBef>
                <a:spcPts val="0"/>
              </a:spcBef>
              <a:spcAft>
                <a:spcPts val="0"/>
              </a:spcAft>
              <a:buSzPts val="1800"/>
              <a:buChar char="○"/>
            </a:pPr>
            <a:r>
              <a:rPr lang="en" sz="1800"/>
              <a:t>Worst: N^2</a:t>
            </a:r>
            <a:endParaRPr sz="1800"/>
          </a:p>
          <a:p>
            <a:pPr indent="-342900" lvl="1" marL="914400" rtl="0" algn="l">
              <a:spcBef>
                <a:spcPts val="0"/>
              </a:spcBef>
              <a:spcAft>
                <a:spcPts val="0"/>
              </a:spcAft>
              <a:buSzPts val="1800"/>
              <a:buChar char="○"/>
            </a:pPr>
            <a:r>
              <a:rPr lang="en" sz="1800"/>
              <a:t>Best: 1</a:t>
            </a:r>
            <a:endParaRPr sz="1800"/>
          </a:p>
          <a:p>
            <a:pPr indent="-342900" lvl="0" marL="457200" rtl="0" algn="l">
              <a:spcBef>
                <a:spcPts val="0"/>
              </a:spcBef>
              <a:spcAft>
                <a:spcPts val="0"/>
              </a:spcAft>
              <a:buSzPts val="1800"/>
              <a:buChar char="●"/>
            </a:pPr>
            <a:r>
              <a:rPr lang="en" sz="1800"/>
              <a:t>Optimized</a:t>
            </a:r>
            <a:endParaRPr sz="1800"/>
          </a:p>
          <a:p>
            <a:pPr indent="-342900" lvl="1" marL="914400" rtl="0" algn="l">
              <a:spcBef>
                <a:spcPts val="0"/>
              </a:spcBef>
              <a:spcAft>
                <a:spcPts val="0"/>
              </a:spcAft>
              <a:buSzPts val="1800"/>
              <a:buChar char="○"/>
            </a:pPr>
            <a:r>
              <a:rPr lang="en" sz="1800"/>
              <a:t>Worst: N</a:t>
            </a:r>
            <a:endParaRPr sz="1800"/>
          </a:p>
          <a:p>
            <a:pPr indent="-342900" lvl="1" marL="914400" rtl="0" algn="l">
              <a:spcBef>
                <a:spcPts val="0"/>
              </a:spcBef>
              <a:spcAft>
                <a:spcPts val="0"/>
              </a:spcAft>
              <a:buSzPts val="1800"/>
              <a:buChar char="○"/>
            </a:pPr>
            <a:r>
              <a:rPr lang="en" sz="1800"/>
              <a:t>Best: 1</a:t>
            </a:r>
            <a:endParaRPr sz="1800"/>
          </a:p>
        </p:txBody>
      </p:sp>
      <p:pic>
        <p:nvPicPr>
          <p:cNvPr id="197" name="Google Shape;197;p31"/>
          <p:cNvPicPr preferRelativeResize="0"/>
          <p:nvPr/>
        </p:nvPicPr>
        <p:blipFill>
          <a:blip r:embed="rId3">
            <a:alphaModFix/>
          </a:blip>
          <a:stretch>
            <a:fillRect/>
          </a:stretch>
        </p:blipFill>
        <p:spPr>
          <a:xfrm>
            <a:off x="3721700" y="950075"/>
            <a:ext cx="5202275" cy="3851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Project 2 Phase 1 due February 26</a:t>
            </a:r>
            <a:endParaRPr sz="1800"/>
          </a:p>
          <a:p>
            <a:pPr indent="-342900" lvl="0" marL="457200" rtl="0" algn="l">
              <a:spcBef>
                <a:spcPts val="0"/>
              </a:spcBef>
              <a:spcAft>
                <a:spcPts val="0"/>
              </a:spcAft>
              <a:buSzPts val="1800"/>
              <a:buChar char="●"/>
            </a:pPr>
            <a:r>
              <a:rPr lang="en" sz="1800"/>
              <a:t>Project 2 Phase 2 due March 5th</a:t>
            </a:r>
            <a:endParaRPr sz="1800"/>
          </a:p>
          <a:p>
            <a:pPr indent="-342900" lvl="0" marL="457200" rtl="0" algn="l">
              <a:spcBef>
                <a:spcPts val="0"/>
              </a:spcBef>
              <a:spcAft>
                <a:spcPts val="0"/>
              </a:spcAft>
              <a:buSzPts val="1800"/>
              <a:buChar char="●"/>
            </a:pPr>
            <a:r>
              <a:rPr lang="en" sz="1800"/>
              <a:t>Labs this week will be working on project 2</a:t>
            </a:r>
            <a:endParaRPr sz="1800"/>
          </a:p>
          <a:p>
            <a:pPr indent="-342900" lvl="0" marL="457200" rtl="0" algn="l">
              <a:spcBef>
                <a:spcPts val="0"/>
              </a:spcBef>
              <a:spcAft>
                <a:spcPts val="0"/>
              </a:spcAft>
              <a:buSzPts val="1800"/>
              <a:buChar char="●"/>
            </a:pPr>
            <a:r>
              <a:rPr lang="en" sz="1800"/>
              <a:t>Don’t forget to fill out the partner feedback form!</a:t>
            </a:r>
            <a:endParaRPr sz="1800"/>
          </a:p>
          <a:p>
            <a:pPr indent="-342900" lvl="1" marL="914400" rtl="0" algn="l">
              <a:spcBef>
                <a:spcPts val="0"/>
              </a:spcBef>
              <a:spcAft>
                <a:spcPts val="0"/>
              </a:spcAft>
              <a:buSzPts val="1800"/>
              <a:buChar char="○"/>
            </a:pPr>
            <a:r>
              <a:rPr lang="en" sz="1800"/>
              <a:t>https://goo.gl/forms/lHu4d2DzldVwtJST2</a:t>
            </a:r>
            <a:endParaRPr sz="1800"/>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4: CTCI</a:t>
            </a:r>
            <a:endParaRPr/>
          </a:p>
        </p:txBody>
      </p:sp>
      <p:pic>
        <p:nvPicPr>
          <p:cNvPr id="203" name="Google Shape;203;p32"/>
          <p:cNvPicPr preferRelativeResize="0"/>
          <p:nvPr/>
        </p:nvPicPr>
        <p:blipFill>
          <a:blip r:embed="rId3">
            <a:alphaModFix/>
          </a:blip>
          <a:stretch>
            <a:fillRect/>
          </a:stretch>
        </p:blipFill>
        <p:spPr>
          <a:xfrm>
            <a:off x="4119450" y="850000"/>
            <a:ext cx="4812525" cy="412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4: CTCI</a:t>
            </a:r>
            <a:endParaRPr/>
          </a:p>
        </p:txBody>
      </p:sp>
      <p:pic>
        <p:nvPicPr>
          <p:cNvPr id="209" name="Google Shape;209;p33"/>
          <p:cNvPicPr preferRelativeResize="0"/>
          <p:nvPr/>
        </p:nvPicPr>
        <p:blipFill>
          <a:blip r:embed="rId3">
            <a:alphaModFix/>
          </a:blip>
          <a:stretch>
            <a:fillRect/>
          </a:stretch>
        </p:blipFill>
        <p:spPr>
          <a:xfrm>
            <a:off x="3773975" y="745700"/>
            <a:ext cx="5007226" cy="40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Measuring Runtime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do we measure the runtime of a program?</a:t>
            </a:r>
            <a:endParaRPr sz="1800"/>
          </a:p>
          <a:p>
            <a:pPr indent="-342900" lvl="0" marL="457200" rtl="0" algn="l">
              <a:spcBef>
                <a:spcPts val="0"/>
              </a:spcBef>
              <a:spcAft>
                <a:spcPts val="0"/>
              </a:spcAft>
              <a:buSzPts val="1800"/>
              <a:buChar char="●"/>
            </a:pPr>
            <a:r>
              <a:rPr lang="en" sz="1800"/>
              <a:t>How do we compare the runtime of two programs as the input size grows?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Order of Growth</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Determine a cost model (in this case number of operations)</a:t>
            </a:r>
            <a:endParaRPr sz="1800"/>
          </a:p>
          <a:p>
            <a:pPr indent="-342900" lvl="0" marL="457200" rtl="0" algn="l">
              <a:spcBef>
                <a:spcPts val="0"/>
              </a:spcBef>
              <a:spcAft>
                <a:spcPts val="0"/>
              </a:spcAft>
              <a:buSzPts val="1800"/>
              <a:buChar char="●"/>
            </a:pPr>
            <a:r>
              <a:rPr lang="en" sz="1800"/>
              <a:t>Define an algebraic expression f(n) that expresses this cost for some input n.  </a:t>
            </a:r>
            <a:endParaRPr sz="1800"/>
          </a:p>
          <a:p>
            <a:pPr indent="-342900" lvl="0" marL="457200" rtl="0" algn="l">
              <a:spcBef>
                <a:spcPts val="0"/>
              </a:spcBef>
              <a:spcAft>
                <a:spcPts val="0"/>
              </a:spcAft>
              <a:buSzPts val="1800"/>
              <a:buChar char="●"/>
            </a:pPr>
            <a:r>
              <a:rPr lang="en" sz="1800"/>
              <a:t>Drop multiplicative constants and lower order terms</a:t>
            </a:r>
            <a:endParaRPr sz="1800"/>
          </a:p>
          <a:p>
            <a:pPr indent="-342900" lvl="0" marL="457200" rtl="0" algn="l">
              <a:spcBef>
                <a:spcPts val="0"/>
              </a:spcBef>
              <a:spcAft>
                <a:spcPts val="0"/>
              </a:spcAft>
              <a:buSzPts val="1800"/>
              <a:buChar char="●"/>
            </a:pPr>
            <a:r>
              <a:rPr lang="en" sz="1800"/>
              <a:t>Any exponential dominates any polynomial</a:t>
            </a:r>
            <a:endParaRPr sz="1800"/>
          </a:p>
          <a:p>
            <a:pPr indent="-342900" lvl="0" marL="457200" rtl="0" algn="l">
              <a:spcBef>
                <a:spcPts val="0"/>
              </a:spcBef>
              <a:spcAft>
                <a:spcPts val="0"/>
              </a:spcAft>
              <a:buSzPts val="1800"/>
              <a:buChar char="●"/>
            </a:pPr>
            <a:r>
              <a:rPr lang="en" sz="1800"/>
              <a:t>Any polynomial dominates any logarithm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Θ (Big Theta)</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Let f(n) and g(n) be positive real numbers on inputs of size n</a:t>
            </a:r>
            <a:endParaRPr sz="1800"/>
          </a:p>
          <a:p>
            <a:pPr indent="-342900" lvl="0" marL="457200" rtl="0" algn="l">
              <a:spcBef>
                <a:spcPts val="0"/>
              </a:spcBef>
              <a:spcAft>
                <a:spcPts val="0"/>
              </a:spcAft>
              <a:buSzPts val="1800"/>
              <a:buChar char="●"/>
            </a:pPr>
            <a:r>
              <a:rPr lang="en" sz="1800"/>
              <a:t>f ∈ Θ(g) if there is a constant c1 &gt; 0 and c2 &gt; 0 s.t. </a:t>
            </a:r>
            <a:endParaRPr sz="1800"/>
          </a:p>
          <a:p>
            <a:pPr indent="-342900" lvl="1" marL="914400" rtl="0" algn="l">
              <a:spcBef>
                <a:spcPts val="0"/>
              </a:spcBef>
              <a:spcAft>
                <a:spcPts val="0"/>
              </a:spcAft>
              <a:buSzPts val="1800"/>
              <a:buChar char="○"/>
            </a:pPr>
            <a:r>
              <a:rPr lang="en" sz="1800"/>
              <a:t>c1 g(n) &lt;= f(n) &lt;= c2 g(n) for all c1 &lt;= c2</a:t>
            </a:r>
            <a:endParaRPr sz="1800"/>
          </a:p>
          <a:p>
            <a:pPr indent="-342900" lvl="0" marL="457200" rtl="0" algn="l">
              <a:spcBef>
                <a:spcPts val="0"/>
              </a:spcBef>
              <a:spcAft>
                <a:spcPts val="0"/>
              </a:spcAft>
              <a:buSzPts val="1800"/>
              <a:buChar char="●"/>
            </a:pPr>
            <a:r>
              <a:rPr lang="en" sz="1800"/>
              <a:t>Tightly bounded by g(n) when n gets significantly large.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1a: Ordering Big- Runtimes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If you’re stuck, think about the big-O runtimes as functions and compare the values of the functions as n becomes really large.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1a: Ordering Big-Θ  Runtimes </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Θ (1) ⇢ Θ (logn) ⇢ Θ (n) ⇢ Θ (nlogn) ⇢ Θ (n^2 logn) ⇢ Θ (n^3) ⇢ Θ (2^n) ⇢ Θ (n!) ⇢ Θ (n^n)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Asymptotic Sets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Θ </a:t>
            </a:r>
            <a:r>
              <a:rPr lang="en"/>
              <a:t>(1): constant</a:t>
            </a:r>
            <a:endParaRPr/>
          </a:p>
          <a:p>
            <a:pPr indent="-311150" lvl="0" marL="457200" rtl="0" algn="l">
              <a:spcBef>
                <a:spcPts val="0"/>
              </a:spcBef>
              <a:spcAft>
                <a:spcPts val="0"/>
              </a:spcAft>
              <a:buSzPts val="1300"/>
              <a:buChar char="●"/>
            </a:pPr>
            <a:r>
              <a:rPr lang="en"/>
              <a:t>Θ </a:t>
            </a:r>
            <a:r>
              <a:rPr lang="en"/>
              <a:t>(log n): logarithmic</a:t>
            </a:r>
            <a:endParaRPr/>
          </a:p>
          <a:p>
            <a:pPr indent="-311150" lvl="0" marL="457200" rtl="0" algn="l">
              <a:spcBef>
                <a:spcPts val="0"/>
              </a:spcBef>
              <a:spcAft>
                <a:spcPts val="0"/>
              </a:spcAft>
              <a:buSzPts val="1300"/>
              <a:buChar char="●"/>
            </a:pPr>
            <a:r>
              <a:rPr lang="en"/>
              <a:t>Θ </a:t>
            </a:r>
            <a:r>
              <a:rPr lang="en"/>
              <a:t>(sqrt(n)): square root</a:t>
            </a:r>
            <a:endParaRPr/>
          </a:p>
          <a:p>
            <a:pPr indent="-311150" lvl="0" marL="457200" rtl="0" algn="l">
              <a:spcBef>
                <a:spcPts val="0"/>
              </a:spcBef>
              <a:spcAft>
                <a:spcPts val="0"/>
              </a:spcAft>
              <a:buSzPts val="1300"/>
              <a:buChar char="●"/>
            </a:pPr>
            <a:r>
              <a:rPr lang="en"/>
              <a:t>Θ </a:t>
            </a:r>
            <a:r>
              <a:rPr lang="en"/>
              <a:t>(n): linear</a:t>
            </a:r>
            <a:endParaRPr/>
          </a:p>
          <a:p>
            <a:pPr indent="-311150" lvl="0" marL="457200" rtl="0" algn="l">
              <a:spcBef>
                <a:spcPts val="0"/>
              </a:spcBef>
              <a:spcAft>
                <a:spcPts val="0"/>
              </a:spcAft>
              <a:buSzPts val="1300"/>
              <a:buChar char="●"/>
            </a:pPr>
            <a:r>
              <a:rPr lang="en"/>
              <a:t>Θ </a:t>
            </a:r>
            <a:r>
              <a:rPr lang="en"/>
              <a:t>(n log n): n log n</a:t>
            </a:r>
            <a:endParaRPr/>
          </a:p>
          <a:p>
            <a:pPr indent="-311150" lvl="0" marL="457200" rtl="0" algn="l">
              <a:spcBef>
                <a:spcPts val="0"/>
              </a:spcBef>
              <a:spcAft>
                <a:spcPts val="0"/>
              </a:spcAft>
              <a:buSzPts val="1300"/>
              <a:buChar char="●"/>
            </a:pPr>
            <a:r>
              <a:rPr lang="en"/>
              <a:t>Θ </a:t>
            </a:r>
            <a:r>
              <a:rPr lang="en"/>
              <a:t>(n^2): quadratic</a:t>
            </a:r>
            <a:endParaRPr/>
          </a:p>
          <a:p>
            <a:pPr indent="-311150" lvl="0" marL="457200" rtl="0" algn="l">
              <a:spcBef>
                <a:spcPts val="0"/>
              </a:spcBef>
              <a:spcAft>
                <a:spcPts val="0"/>
              </a:spcAft>
              <a:buSzPts val="1300"/>
              <a:buChar char="●"/>
            </a:pPr>
            <a:r>
              <a:rPr lang="en"/>
              <a:t>Θ </a:t>
            </a:r>
            <a:r>
              <a:rPr lang="en"/>
              <a:t>(n^3): cubic</a:t>
            </a:r>
            <a:endParaRPr/>
          </a:p>
          <a:p>
            <a:pPr indent="-311150" lvl="0" marL="457200" rtl="0" algn="l">
              <a:spcBef>
                <a:spcPts val="0"/>
              </a:spcBef>
              <a:spcAft>
                <a:spcPts val="0"/>
              </a:spcAft>
              <a:buSzPts val="1300"/>
              <a:buChar char="●"/>
            </a:pPr>
            <a:r>
              <a:rPr lang="en"/>
              <a:t>Θ </a:t>
            </a:r>
            <a:r>
              <a:rPr lang="en"/>
              <a:t>(2^n): exponential</a:t>
            </a:r>
            <a:endParaRPr/>
          </a:p>
          <a:p>
            <a:pPr indent="-311150" lvl="0" marL="457200" rtl="0" algn="l">
              <a:spcBef>
                <a:spcPts val="0"/>
              </a:spcBef>
              <a:spcAft>
                <a:spcPts val="0"/>
              </a:spcAft>
              <a:buSzPts val="1300"/>
              <a:buChar char="●"/>
            </a:pPr>
            <a:r>
              <a:rPr lang="en"/>
              <a:t>Θ </a:t>
            </a:r>
            <a:r>
              <a:rPr lang="en"/>
              <a:t>(n!): factorial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2a: Analyzing Runtime</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are all the possible things that could happen with the code?</a:t>
            </a:r>
            <a:endParaRPr sz="1800"/>
          </a:p>
          <a:p>
            <a:pPr indent="-342900" lvl="0" marL="457200" rtl="0" algn="l">
              <a:spcBef>
                <a:spcPts val="0"/>
              </a:spcBef>
              <a:spcAft>
                <a:spcPts val="0"/>
              </a:spcAft>
              <a:buSzPts val="1800"/>
              <a:buChar char="●"/>
            </a:pPr>
            <a:r>
              <a:rPr lang="en" sz="1800"/>
              <a:t>Remember to think generally in terms of large inputs for M and 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