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Raleway"/>
      <p:regular r:id="rId39"/>
      <p:bold r:id="rId40"/>
      <p:italic r:id="rId41"/>
      <p:boldItalic r:id="rId42"/>
    </p:embeddedFont>
    <p:embeddedFont>
      <p:font typeface="Lato"/>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48BC373C-05C0-4FF5-914C-36B5AED48433}">
  <a:tblStyle styleId="{48BC373C-05C0-4FF5-914C-36B5AED48433}" styleName="Table_0">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Raleway-bold.fntdata"/><Relationship Id="rId20" Type="http://schemas.openxmlformats.org/officeDocument/2006/relationships/slide" Target="slides/slide15.xml"/><Relationship Id="rId42" Type="http://schemas.openxmlformats.org/officeDocument/2006/relationships/font" Target="fonts/Raleway-boldItalic.fntdata"/><Relationship Id="rId41" Type="http://schemas.openxmlformats.org/officeDocument/2006/relationships/font" Target="fonts/Raleway-italic.fntdata"/><Relationship Id="rId22" Type="http://schemas.openxmlformats.org/officeDocument/2006/relationships/slide" Target="slides/slide17.xml"/><Relationship Id="rId44" Type="http://schemas.openxmlformats.org/officeDocument/2006/relationships/font" Target="fonts/Lato-bold.fntdata"/><Relationship Id="rId21" Type="http://schemas.openxmlformats.org/officeDocument/2006/relationships/slide" Target="slides/slide16.xml"/><Relationship Id="rId43" Type="http://schemas.openxmlformats.org/officeDocument/2006/relationships/font" Target="fonts/Lato-regular.fntdata"/><Relationship Id="rId24" Type="http://schemas.openxmlformats.org/officeDocument/2006/relationships/slide" Target="slides/slide19.xml"/><Relationship Id="rId46" Type="http://schemas.openxmlformats.org/officeDocument/2006/relationships/font" Target="fonts/Lato-boldItalic.fntdata"/><Relationship Id="rId23" Type="http://schemas.openxmlformats.org/officeDocument/2006/relationships/slide" Target="slides/slide18.xml"/><Relationship Id="rId45"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aleway-regular.fnt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350ea789f6_0_5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350ea789f6_0_5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350ea789f6_0_6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350ea789f6_0_6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think the search runtimes need to be best case/worst case for each tree (i.e, for a bushy tree, search is theta(log N) in the worst case)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350ea789f6_0_5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350ea789f6_0_5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350ea789f6_0_6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350ea789f6_0_6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350ea789f6_0_5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350ea789f6_0_5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g350ea789f6_0_6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350ea789f6_0_6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g350ea789f6_0_7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350ea789f6_0_7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Google Shape;365;g350ea789f6_0_7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350ea789f6_0_7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Google Shape;372;g34e49178a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34e49178a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Google Shape;379;g34e49178a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34e49178a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350ea789f6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50ea789f6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Google Shape;386;g34e49178a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34e49178a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Google Shape;393;g34e49178ac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34e49178a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9" name="Shape 399"/>
        <p:cNvGrpSpPr/>
        <p:nvPr/>
      </p:nvGrpSpPr>
      <p:grpSpPr>
        <a:xfrm>
          <a:off x="0" y="0"/>
          <a:ext cx="0" cy="0"/>
          <a:chOff x="0" y="0"/>
          <a:chExt cx="0" cy="0"/>
        </a:xfrm>
      </p:grpSpPr>
      <p:sp>
        <p:nvSpPr>
          <p:cNvPr id="400" name="Google Shape;400;g34e49178a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34e49178a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6" name="Shape 406"/>
        <p:cNvGrpSpPr/>
        <p:nvPr/>
      </p:nvGrpSpPr>
      <p:grpSpPr>
        <a:xfrm>
          <a:off x="0" y="0"/>
          <a:ext cx="0" cy="0"/>
          <a:chOff x="0" y="0"/>
          <a:chExt cx="0" cy="0"/>
        </a:xfrm>
      </p:grpSpPr>
      <p:sp>
        <p:nvSpPr>
          <p:cNvPr id="407" name="Google Shape;407;g34e49178ac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34e49178a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Google Shape;414;g34e49178ac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34e49178a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0" name="Shape 420"/>
        <p:cNvGrpSpPr/>
        <p:nvPr/>
      </p:nvGrpSpPr>
      <p:grpSpPr>
        <a:xfrm>
          <a:off x="0" y="0"/>
          <a:ext cx="0" cy="0"/>
          <a:chOff x="0" y="0"/>
          <a:chExt cx="0" cy="0"/>
        </a:xfrm>
      </p:grpSpPr>
      <p:sp>
        <p:nvSpPr>
          <p:cNvPr id="421" name="Google Shape;421;g34e49178ac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34e49178ac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7" name="Shape 427"/>
        <p:cNvGrpSpPr/>
        <p:nvPr/>
      </p:nvGrpSpPr>
      <p:grpSpPr>
        <a:xfrm>
          <a:off x="0" y="0"/>
          <a:ext cx="0" cy="0"/>
          <a:chOff x="0" y="0"/>
          <a:chExt cx="0" cy="0"/>
        </a:xfrm>
      </p:grpSpPr>
      <p:sp>
        <p:nvSpPr>
          <p:cNvPr id="428" name="Google Shape;428;g34e49178ac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34e49178ac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4" name="Shape 434"/>
        <p:cNvGrpSpPr/>
        <p:nvPr/>
      </p:nvGrpSpPr>
      <p:grpSpPr>
        <a:xfrm>
          <a:off x="0" y="0"/>
          <a:ext cx="0" cy="0"/>
          <a:chOff x="0" y="0"/>
          <a:chExt cx="0" cy="0"/>
        </a:xfrm>
      </p:grpSpPr>
      <p:sp>
        <p:nvSpPr>
          <p:cNvPr id="435" name="Google Shape;435;g34e49178ac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34e49178ac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1" name="Shape 441"/>
        <p:cNvGrpSpPr/>
        <p:nvPr/>
      </p:nvGrpSpPr>
      <p:grpSpPr>
        <a:xfrm>
          <a:off x="0" y="0"/>
          <a:ext cx="0" cy="0"/>
          <a:chOff x="0" y="0"/>
          <a:chExt cx="0" cy="0"/>
        </a:xfrm>
      </p:grpSpPr>
      <p:sp>
        <p:nvSpPr>
          <p:cNvPr id="442" name="Google Shape;442;g34e49178ac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34e49178ac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8" name="Shape 448"/>
        <p:cNvGrpSpPr/>
        <p:nvPr/>
      </p:nvGrpSpPr>
      <p:grpSpPr>
        <a:xfrm>
          <a:off x="0" y="0"/>
          <a:ext cx="0" cy="0"/>
          <a:chOff x="0" y="0"/>
          <a:chExt cx="0" cy="0"/>
        </a:xfrm>
      </p:grpSpPr>
      <p:sp>
        <p:nvSpPr>
          <p:cNvPr id="449" name="Google Shape;449;g34e49178ac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34e49178ac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350ea789f6_0_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50ea789f6_0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5" name="Shape 455"/>
        <p:cNvGrpSpPr/>
        <p:nvPr/>
      </p:nvGrpSpPr>
      <p:grpSpPr>
        <a:xfrm>
          <a:off x="0" y="0"/>
          <a:ext cx="0" cy="0"/>
          <a:chOff x="0" y="0"/>
          <a:chExt cx="0" cy="0"/>
        </a:xfrm>
      </p:grpSpPr>
      <p:sp>
        <p:nvSpPr>
          <p:cNvPr id="456" name="Google Shape;456;g3528af077a_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3528af077a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2" name="Shape 462"/>
        <p:cNvGrpSpPr/>
        <p:nvPr/>
      </p:nvGrpSpPr>
      <p:grpSpPr>
        <a:xfrm>
          <a:off x="0" y="0"/>
          <a:ext cx="0" cy="0"/>
          <a:chOff x="0" y="0"/>
          <a:chExt cx="0" cy="0"/>
        </a:xfrm>
      </p:grpSpPr>
      <p:sp>
        <p:nvSpPr>
          <p:cNvPr id="463" name="Google Shape;463;g3528af077a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3528af077a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9" name="Shape 469"/>
        <p:cNvGrpSpPr/>
        <p:nvPr/>
      </p:nvGrpSpPr>
      <p:grpSpPr>
        <a:xfrm>
          <a:off x="0" y="0"/>
          <a:ext cx="0" cy="0"/>
          <a:chOff x="0" y="0"/>
          <a:chExt cx="0" cy="0"/>
        </a:xfrm>
      </p:grpSpPr>
      <p:sp>
        <p:nvSpPr>
          <p:cNvPr id="470" name="Google Shape;470;g34e49178ac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34e49178ac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6" name="Shape 476"/>
        <p:cNvGrpSpPr/>
        <p:nvPr/>
      </p:nvGrpSpPr>
      <p:grpSpPr>
        <a:xfrm>
          <a:off x="0" y="0"/>
          <a:ext cx="0" cy="0"/>
          <a:chOff x="0" y="0"/>
          <a:chExt cx="0" cy="0"/>
        </a:xfrm>
      </p:grpSpPr>
      <p:sp>
        <p:nvSpPr>
          <p:cNvPr id="477" name="Google Shape;477;g34e49178ac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34e49178ac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350ea789f6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50ea789f6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350ea789f6_0_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50ea789f6_0_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Talk about how connect and isConnected work</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350ea789f6_0_5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50ea789f6_0_5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Talk about how connect and isConnected work</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350ea789f6_0_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50ea789f6_0_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3537ed90e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3537ed90e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350ea789f6_0_5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350ea789f6_0_5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 9</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Disjoint Sets, (Balanced) Binary Search Trees, Hashing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Binary Search Tree</a:t>
            </a:r>
            <a:endParaRPr/>
          </a:p>
        </p:txBody>
      </p:sp>
      <p:sp>
        <p:nvSpPr>
          <p:cNvPr id="227" name="Google Shape;227;p2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Every key in the </a:t>
            </a:r>
            <a:r>
              <a:rPr b="1" lang="en" sz="1800"/>
              <a:t>left </a:t>
            </a:r>
            <a:r>
              <a:rPr lang="en" sz="1800"/>
              <a:t>subtree is </a:t>
            </a:r>
            <a:r>
              <a:rPr b="1" lang="en" sz="1800"/>
              <a:t>less</a:t>
            </a:r>
            <a:r>
              <a:rPr lang="en" sz="1800"/>
              <a:t> than X’s key</a:t>
            </a:r>
            <a:endParaRPr sz="1800"/>
          </a:p>
          <a:p>
            <a:pPr indent="-342900" lvl="0" marL="457200" rtl="0" algn="l">
              <a:spcBef>
                <a:spcPts val="0"/>
              </a:spcBef>
              <a:spcAft>
                <a:spcPts val="0"/>
              </a:spcAft>
              <a:buSzPts val="1800"/>
              <a:buChar char="●"/>
            </a:pPr>
            <a:r>
              <a:rPr lang="en" sz="1800"/>
              <a:t>Every key in the </a:t>
            </a:r>
            <a:r>
              <a:rPr b="1" lang="en" sz="1800"/>
              <a:t>right </a:t>
            </a:r>
            <a:r>
              <a:rPr lang="en" sz="1800"/>
              <a:t>subtree is </a:t>
            </a:r>
            <a:r>
              <a:rPr b="1" lang="en" sz="1800"/>
              <a:t>greater </a:t>
            </a:r>
            <a:r>
              <a:rPr lang="en" sz="1800"/>
              <a:t>than X’s key</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cxnSp>
        <p:nvCxnSpPr>
          <p:cNvPr id="228" name="Google Shape;228;p22"/>
          <p:cNvCxnSpPr>
            <a:stCxn id="229" idx="0"/>
          </p:cNvCxnSpPr>
          <p:nvPr/>
        </p:nvCxnSpPr>
        <p:spPr>
          <a:xfrm flipH="1" rot="10800000">
            <a:off x="645675" y="3761124"/>
            <a:ext cx="368400" cy="335700"/>
          </a:xfrm>
          <a:prstGeom prst="straightConnector1">
            <a:avLst/>
          </a:prstGeom>
          <a:noFill/>
          <a:ln cap="flat" cmpd="sng" w="19050">
            <a:solidFill>
              <a:srgbClr val="666666"/>
            </a:solidFill>
            <a:prstDash val="solid"/>
            <a:round/>
            <a:headEnd len="med" w="med" type="triangle"/>
            <a:tailEnd len="med" w="med" type="none"/>
          </a:ln>
        </p:spPr>
      </p:cxnSp>
      <p:cxnSp>
        <p:nvCxnSpPr>
          <p:cNvPr id="230" name="Google Shape;230;p22"/>
          <p:cNvCxnSpPr>
            <a:endCxn id="231" idx="0"/>
          </p:cNvCxnSpPr>
          <p:nvPr/>
        </p:nvCxnSpPr>
        <p:spPr>
          <a:xfrm>
            <a:off x="1296479" y="3812124"/>
            <a:ext cx="284700" cy="284700"/>
          </a:xfrm>
          <a:prstGeom prst="straightConnector1">
            <a:avLst/>
          </a:prstGeom>
          <a:noFill/>
          <a:ln cap="flat" cmpd="sng" w="19050">
            <a:solidFill>
              <a:srgbClr val="666666"/>
            </a:solidFill>
            <a:prstDash val="solid"/>
            <a:round/>
            <a:headEnd len="med" w="med" type="none"/>
            <a:tailEnd len="med" w="med" type="triangle"/>
          </a:ln>
        </p:spPr>
      </p:cxnSp>
      <p:cxnSp>
        <p:nvCxnSpPr>
          <p:cNvPr id="232" name="Google Shape;232;p22"/>
          <p:cNvCxnSpPr>
            <a:stCxn id="233" idx="0"/>
          </p:cNvCxnSpPr>
          <p:nvPr/>
        </p:nvCxnSpPr>
        <p:spPr>
          <a:xfrm flipH="1" rot="10800000">
            <a:off x="2790675" y="3820524"/>
            <a:ext cx="339000" cy="276300"/>
          </a:xfrm>
          <a:prstGeom prst="straightConnector1">
            <a:avLst/>
          </a:prstGeom>
          <a:noFill/>
          <a:ln cap="flat" cmpd="sng" w="19050">
            <a:solidFill>
              <a:srgbClr val="666666"/>
            </a:solidFill>
            <a:prstDash val="solid"/>
            <a:round/>
            <a:headEnd len="med" w="med" type="triangle"/>
            <a:tailEnd len="med" w="med" type="none"/>
          </a:ln>
        </p:spPr>
      </p:cxnSp>
      <p:cxnSp>
        <p:nvCxnSpPr>
          <p:cNvPr id="234" name="Google Shape;234;p22"/>
          <p:cNvCxnSpPr>
            <a:endCxn id="235" idx="0"/>
          </p:cNvCxnSpPr>
          <p:nvPr/>
        </p:nvCxnSpPr>
        <p:spPr>
          <a:xfrm>
            <a:off x="3479632" y="3820824"/>
            <a:ext cx="275100" cy="276000"/>
          </a:xfrm>
          <a:prstGeom prst="straightConnector1">
            <a:avLst/>
          </a:prstGeom>
          <a:noFill/>
          <a:ln cap="flat" cmpd="sng" w="19050">
            <a:solidFill>
              <a:srgbClr val="666666"/>
            </a:solidFill>
            <a:prstDash val="solid"/>
            <a:round/>
            <a:headEnd len="med" w="med" type="none"/>
            <a:tailEnd len="med" w="med" type="triangle"/>
          </a:ln>
        </p:spPr>
      </p:cxnSp>
      <p:cxnSp>
        <p:nvCxnSpPr>
          <p:cNvPr id="236" name="Google Shape;236;p22"/>
          <p:cNvCxnSpPr>
            <a:stCxn id="237" idx="1"/>
            <a:endCxn id="238" idx="0"/>
          </p:cNvCxnSpPr>
          <p:nvPr/>
        </p:nvCxnSpPr>
        <p:spPr>
          <a:xfrm flipH="1">
            <a:off x="1113515" y="3074474"/>
            <a:ext cx="711000" cy="324000"/>
          </a:xfrm>
          <a:prstGeom prst="straightConnector1">
            <a:avLst/>
          </a:prstGeom>
          <a:noFill/>
          <a:ln cap="flat" cmpd="sng" w="19050">
            <a:solidFill>
              <a:srgbClr val="666666"/>
            </a:solidFill>
            <a:prstDash val="solid"/>
            <a:round/>
            <a:headEnd len="med" w="med" type="none"/>
            <a:tailEnd len="med" w="med" type="triangle"/>
          </a:ln>
        </p:spPr>
      </p:cxnSp>
      <p:cxnSp>
        <p:nvCxnSpPr>
          <p:cNvPr id="239" name="Google Shape;239;p22"/>
          <p:cNvCxnSpPr>
            <a:stCxn id="237" idx="3"/>
            <a:endCxn id="240" idx="0"/>
          </p:cNvCxnSpPr>
          <p:nvPr/>
        </p:nvCxnSpPr>
        <p:spPr>
          <a:xfrm>
            <a:off x="2561615" y="3074474"/>
            <a:ext cx="711000" cy="324000"/>
          </a:xfrm>
          <a:prstGeom prst="straightConnector1">
            <a:avLst/>
          </a:prstGeom>
          <a:noFill/>
          <a:ln cap="flat" cmpd="sng" w="19050">
            <a:solidFill>
              <a:srgbClr val="666666"/>
            </a:solidFill>
            <a:prstDash val="solid"/>
            <a:round/>
            <a:headEnd len="med" w="med" type="none"/>
            <a:tailEnd len="med" w="med" type="triangle"/>
          </a:ln>
        </p:spPr>
      </p:cxnSp>
      <p:sp>
        <p:nvSpPr>
          <p:cNvPr id="237" name="Google Shape;237;p22"/>
          <p:cNvSpPr/>
          <p:nvPr/>
        </p:nvSpPr>
        <p:spPr>
          <a:xfrm>
            <a:off x="1824515" y="2826824"/>
            <a:ext cx="7371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dog</a:t>
            </a:r>
            <a:endParaRPr sz="1800">
              <a:latin typeface="Calibri"/>
              <a:ea typeface="Calibri"/>
              <a:cs typeface="Calibri"/>
              <a:sym typeface="Calibri"/>
            </a:endParaRPr>
          </a:p>
        </p:txBody>
      </p:sp>
      <p:sp>
        <p:nvSpPr>
          <p:cNvPr id="238" name="Google Shape;238;p22"/>
          <p:cNvSpPr/>
          <p:nvPr/>
        </p:nvSpPr>
        <p:spPr>
          <a:xfrm>
            <a:off x="744877" y="3398324"/>
            <a:ext cx="7371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bag</a:t>
            </a:r>
            <a:endParaRPr sz="1800">
              <a:latin typeface="Calibri"/>
              <a:ea typeface="Calibri"/>
              <a:cs typeface="Calibri"/>
              <a:sym typeface="Calibri"/>
            </a:endParaRPr>
          </a:p>
        </p:txBody>
      </p:sp>
      <p:sp>
        <p:nvSpPr>
          <p:cNvPr id="240" name="Google Shape;240;p22"/>
          <p:cNvSpPr/>
          <p:nvPr/>
        </p:nvSpPr>
        <p:spPr>
          <a:xfrm>
            <a:off x="2904154" y="3398324"/>
            <a:ext cx="7371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flat</a:t>
            </a:r>
            <a:endParaRPr sz="1800">
              <a:latin typeface="Calibri"/>
              <a:ea typeface="Calibri"/>
              <a:cs typeface="Calibri"/>
              <a:sym typeface="Calibri"/>
            </a:endParaRPr>
          </a:p>
        </p:txBody>
      </p:sp>
      <p:sp>
        <p:nvSpPr>
          <p:cNvPr id="229" name="Google Shape;229;p22"/>
          <p:cNvSpPr/>
          <p:nvPr/>
        </p:nvSpPr>
        <p:spPr>
          <a:xfrm>
            <a:off x="277125" y="4096824"/>
            <a:ext cx="7371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alf</a:t>
            </a:r>
            <a:endParaRPr sz="1800">
              <a:latin typeface="Calibri"/>
              <a:ea typeface="Calibri"/>
              <a:cs typeface="Calibri"/>
              <a:sym typeface="Calibri"/>
            </a:endParaRPr>
          </a:p>
        </p:txBody>
      </p:sp>
      <p:sp>
        <p:nvSpPr>
          <p:cNvPr id="231" name="Google Shape;231;p22"/>
          <p:cNvSpPr/>
          <p:nvPr/>
        </p:nvSpPr>
        <p:spPr>
          <a:xfrm>
            <a:off x="1212629" y="4096824"/>
            <a:ext cx="7371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cat</a:t>
            </a:r>
            <a:endParaRPr sz="1800">
              <a:latin typeface="Calibri"/>
              <a:ea typeface="Calibri"/>
              <a:cs typeface="Calibri"/>
              <a:sym typeface="Calibri"/>
            </a:endParaRPr>
          </a:p>
        </p:txBody>
      </p:sp>
      <p:sp>
        <p:nvSpPr>
          <p:cNvPr id="233" name="Google Shape;233;p22"/>
          <p:cNvSpPr/>
          <p:nvPr/>
        </p:nvSpPr>
        <p:spPr>
          <a:xfrm>
            <a:off x="2422125" y="4096824"/>
            <a:ext cx="7371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elf</a:t>
            </a:r>
            <a:endParaRPr sz="1800">
              <a:latin typeface="Calibri"/>
              <a:ea typeface="Calibri"/>
              <a:cs typeface="Calibri"/>
              <a:sym typeface="Calibri"/>
            </a:endParaRPr>
          </a:p>
        </p:txBody>
      </p:sp>
      <p:sp>
        <p:nvSpPr>
          <p:cNvPr id="235" name="Google Shape;235;p22"/>
          <p:cNvSpPr/>
          <p:nvPr/>
        </p:nvSpPr>
        <p:spPr>
          <a:xfrm>
            <a:off x="3386182" y="4096824"/>
            <a:ext cx="7371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glut</a:t>
            </a:r>
            <a:endParaRPr sz="1800">
              <a:latin typeface="Calibri"/>
              <a:ea typeface="Calibri"/>
              <a:cs typeface="Calibri"/>
              <a:sym typeface="Calibri"/>
            </a:endParaRPr>
          </a:p>
        </p:txBody>
      </p:sp>
      <p:sp>
        <p:nvSpPr>
          <p:cNvPr id="241" name="Google Shape;241;p22"/>
          <p:cNvSpPr txBox="1"/>
          <p:nvPr/>
        </p:nvSpPr>
        <p:spPr>
          <a:xfrm>
            <a:off x="1481975" y="4557224"/>
            <a:ext cx="1727700" cy="28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Binary Search Tree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BST</a:t>
            </a:r>
            <a:r>
              <a:rPr lang="en"/>
              <a:t> Runtimes</a:t>
            </a:r>
            <a:endParaRPr/>
          </a:p>
          <a:p>
            <a:pPr indent="0" lvl="0" marL="0" rtl="0" algn="l">
              <a:spcBef>
                <a:spcPts val="0"/>
              </a:spcBef>
              <a:spcAft>
                <a:spcPts val="0"/>
              </a:spcAft>
              <a:buNone/>
            </a:pPr>
            <a:r>
              <a:t/>
            </a:r>
            <a:endParaRPr/>
          </a:p>
        </p:txBody>
      </p:sp>
      <p:sp>
        <p:nvSpPr>
          <p:cNvPr id="247" name="Google Shape;247;p2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graphicFrame>
        <p:nvGraphicFramePr>
          <p:cNvPr id="248" name="Google Shape;248;p23"/>
          <p:cNvGraphicFramePr/>
          <p:nvPr/>
        </p:nvGraphicFramePr>
        <p:xfrm>
          <a:off x="729450" y="2078875"/>
          <a:ext cx="3000000" cy="3000000"/>
        </p:xfrm>
        <a:graphic>
          <a:graphicData uri="http://schemas.openxmlformats.org/drawingml/2006/table">
            <a:tbl>
              <a:tblPr>
                <a:noFill/>
                <a:tableStyleId>{48BC373C-05C0-4FF5-914C-36B5AED48433}</a:tableStyleId>
              </a:tblPr>
              <a:tblGrid>
                <a:gridCol w="2457200"/>
                <a:gridCol w="1629900"/>
                <a:gridCol w="1629900"/>
                <a:gridCol w="1522000"/>
              </a:tblGrid>
              <a:tr h="381000">
                <a:tc>
                  <a:txBody>
                    <a:bodyPr>
                      <a:noAutofit/>
                    </a:bodyPr>
                    <a:lstStyle/>
                    <a:p>
                      <a:pPr indent="0" lvl="0" marL="0" rtl="0" algn="ctr">
                        <a:spcBef>
                          <a:spcPts val="0"/>
                        </a:spcBef>
                        <a:spcAft>
                          <a:spcPts val="0"/>
                        </a:spcAft>
                        <a:buNone/>
                      </a:pPr>
                      <a:r>
                        <a:rPr lang="en" sz="1800">
                          <a:latin typeface="Calibri"/>
                          <a:ea typeface="Calibri"/>
                          <a:cs typeface="Calibri"/>
                          <a:sym typeface="Calibri"/>
                        </a:rPr>
                        <a:t>Shape of Tree</a:t>
                      </a:r>
                      <a:endParaRPr sz="1800">
                        <a:latin typeface="Calibri"/>
                        <a:ea typeface="Calibri"/>
                        <a:cs typeface="Calibri"/>
                        <a:sym typeface="Calibri"/>
                      </a:endParaRPr>
                    </a:p>
                  </a:txBody>
                  <a:tcPr marT="91425" marB="91425" marR="91425" marL="91425">
                    <a:solidFill>
                      <a:srgbClr val="C9DAF8"/>
                    </a:solidFill>
                  </a:tcPr>
                </a:tc>
                <a:tc>
                  <a:txBody>
                    <a:bodyPr>
                      <a:noAutofit/>
                    </a:bodyPr>
                    <a:lstStyle/>
                    <a:p>
                      <a:pPr indent="0" lvl="0" marL="0" rtl="0" algn="ctr">
                        <a:spcBef>
                          <a:spcPts val="0"/>
                        </a:spcBef>
                        <a:spcAft>
                          <a:spcPts val="0"/>
                        </a:spcAft>
                        <a:buNone/>
                      </a:pPr>
                      <a:r>
                        <a:rPr lang="en" sz="1800">
                          <a:latin typeface="Calibri"/>
                          <a:ea typeface="Calibri"/>
                          <a:cs typeface="Calibri"/>
                          <a:sym typeface="Calibri"/>
                        </a:rPr>
                        <a:t>Height</a:t>
                      </a:r>
                      <a:endParaRPr sz="1800">
                        <a:latin typeface="Calibri"/>
                        <a:ea typeface="Calibri"/>
                        <a:cs typeface="Calibri"/>
                        <a:sym typeface="Calibri"/>
                      </a:endParaRPr>
                    </a:p>
                  </a:txBody>
                  <a:tcPr marT="91425" marB="91425" marR="91425" marL="91425">
                    <a:solidFill>
                      <a:srgbClr val="C9DAF8"/>
                    </a:solidFill>
                  </a:tcPr>
                </a:tc>
                <a:tc>
                  <a:txBody>
                    <a:bodyPr>
                      <a:noAutofit/>
                    </a:bodyPr>
                    <a:lstStyle/>
                    <a:p>
                      <a:pPr indent="0" lvl="0" marL="0" rtl="0" algn="ctr">
                        <a:spcBef>
                          <a:spcPts val="0"/>
                        </a:spcBef>
                        <a:spcAft>
                          <a:spcPts val="0"/>
                        </a:spcAft>
                        <a:buNone/>
                      </a:pPr>
                      <a:r>
                        <a:rPr lang="en" sz="1800">
                          <a:latin typeface="Calibri"/>
                          <a:ea typeface="Calibri"/>
                          <a:cs typeface="Calibri"/>
                          <a:sym typeface="Calibri"/>
                        </a:rPr>
                        <a:t>add</a:t>
                      </a:r>
                      <a:endParaRPr sz="1800">
                        <a:latin typeface="Calibri"/>
                        <a:ea typeface="Calibri"/>
                        <a:cs typeface="Calibri"/>
                        <a:sym typeface="Calibri"/>
                      </a:endParaRPr>
                    </a:p>
                  </a:txBody>
                  <a:tcPr marT="91425" marB="91425" marR="91425" marL="91425">
                    <a:solidFill>
                      <a:srgbClr val="C9DAF8"/>
                    </a:solidFill>
                  </a:tcPr>
                </a:tc>
                <a:tc>
                  <a:txBody>
                    <a:bodyPr>
                      <a:noAutofit/>
                    </a:bodyPr>
                    <a:lstStyle/>
                    <a:p>
                      <a:pPr indent="0" lvl="0" marL="0" rtl="0" algn="ctr">
                        <a:spcBef>
                          <a:spcPts val="0"/>
                        </a:spcBef>
                        <a:spcAft>
                          <a:spcPts val="0"/>
                        </a:spcAft>
                        <a:buNone/>
                      </a:pPr>
                      <a:r>
                        <a:rPr lang="en" sz="1800">
                          <a:latin typeface="Calibri"/>
                          <a:ea typeface="Calibri"/>
                          <a:cs typeface="Calibri"/>
                          <a:sym typeface="Calibri"/>
                        </a:rPr>
                        <a:t>search</a:t>
                      </a:r>
                      <a:endParaRPr sz="1800">
                        <a:latin typeface="Calibri"/>
                        <a:ea typeface="Calibri"/>
                        <a:cs typeface="Calibri"/>
                        <a:sym typeface="Calibri"/>
                      </a:endParaRPr>
                    </a:p>
                  </a:txBody>
                  <a:tcPr marT="91425" marB="91425" marR="91425" marL="91425">
                    <a:solidFill>
                      <a:srgbClr val="C9DAF8"/>
                    </a:solidFill>
                  </a:tcPr>
                </a:tc>
              </a:tr>
              <a:tr h="381000">
                <a:tc>
                  <a:txBody>
                    <a:bodyPr>
                      <a:noAutofit/>
                    </a:bodyPr>
                    <a:lstStyle/>
                    <a:p>
                      <a:pPr indent="0" lvl="0" marL="0" rtl="0" algn="ctr">
                        <a:spcBef>
                          <a:spcPts val="0"/>
                        </a:spcBef>
                        <a:spcAft>
                          <a:spcPts val="0"/>
                        </a:spcAft>
                        <a:buNone/>
                      </a:pPr>
                      <a:r>
                        <a:rPr lang="en" sz="1800">
                          <a:latin typeface="Calibri"/>
                          <a:ea typeface="Calibri"/>
                          <a:cs typeface="Calibri"/>
                          <a:sym typeface="Calibri"/>
                        </a:rPr>
                        <a:t>“Bushy” (Best Case)</a:t>
                      </a:r>
                      <a:endParaRPr sz="1800">
                        <a:latin typeface="Calibri"/>
                        <a:ea typeface="Calibri"/>
                        <a:cs typeface="Calibri"/>
                        <a:sym typeface="Calibri"/>
                      </a:endParaRPr>
                    </a:p>
                  </a:txBody>
                  <a:tcPr marT="91425" marB="91425" marR="91425" marL="91425"/>
                </a:tc>
                <a:tc>
                  <a:txBody>
                    <a:bodyPr>
                      <a:noAutofit/>
                    </a:bodyPr>
                    <a:lstStyle/>
                    <a:p>
                      <a:pPr indent="0" lvl="0" marL="0" rtl="0" algn="ctr">
                        <a:spcBef>
                          <a:spcPts val="0"/>
                        </a:spcBef>
                        <a:spcAft>
                          <a:spcPts val="0"/>
                        </a:spcAft>
                        <a:buNone/>
                      </a:pPr>
                      <a:r>
                        <a:rPr lang="en" sz="1800">
                          <a:latin typeface="Calibri"/>
                          <a:ea typeface="Calibri"/>
                          <a:cs typeface="Calibri"/>
                          <a:sym typeface="Calibri"/>
                        </a:rPr>
                        <a:t>logN</a:t>
                      </a:r>
                      <a:endParaRPr sz="1800">
                        <a:latin typeface="Calibri"/>
                        <a:ea typeface="Calibri"/>
                        <a:cs typeface="Calibri"/>
                        <a:sym typeface="Calibri"/>
                      </a:endParaRPr>
                    </a:p>
                  </a:txBody>
                  <a:tcPr marT="91425" marB="91425" marR="91425" marL="91425"/>
                </a:tc>
                <a:tc>
                  <a:txBody>
                    <a:bodyPr>
                      <a:noAutofit/>
                    </a:bodyPr>
                    <a:lstStyle/>
                    <a:p>
                      <a:pPr indent="0" lvl="0" marL="0" rtl="0" algn="ctr">
                        <a:spcBef>
                          <a:spcPts val="0"/>
                        </a:spcBef>
                        <a:spcAft>
                          <a:spcPts val="0"/>
                        </a:spcAft>
                        <a:buNone/>
                      </a:pPr>
                      <a:r>
                        <a:rPr lang="en" sz="1800">
                          <a:latin typeface="Calibri"/>
                          <a:ea typeface="Calibri"/>
                          <a:cs typeface="Calibri"/>
                          <a:sym typeface="Calibri"/>
                        </a:rPr>
                        <a:t>Θ(logN)</a:t>
                      </a:r>
                      <a:endParaRPr sz="1800">
                        <a:latin typeface="Calibri"/>
                        <a:ea typeface="Calibri"/>
                        <a:cs typeface="Calibri"/>
                        <a:sym typeface="Calibri"/>
                      </a:endParaRPr>
                    </a:p>
                  </a:txBody>
                  <a:tcPr marT="91425" marB="91425" marR="91425" marL="91425"/>
                </a:tc>
                <a:tc>
                  <a:txBody>
                    <a:bodyPr>
                      <a:noAutofit/>
                    </a:bodyPr>
                    <a:lstStyle/>
                    <a:p>
                      <a:pPr indent="0" lvl="0" marL="0" rtl="0" algn="ctr">
                        <a:spcBef>
                          <a:spcPts val="0"/>
                        </a:spcBef>
                        <a:spcAft>
                          <a:spcPts val="0"/>
                        </a:spcAft>
                        <a:buNone/>
                      </a:pPr>
                      <a:r>
                        <a:rPr lang="en" sz="1800">
                          <a:latin typeface="Calibri"/>
                          <a:ea typeface="Calibri"/>
                          <a:cs typeface="Calibri"/>
                          <a:sym typeface="Calibri"/>
                        </a:rPr>
                        <a:t>Θ(logN)</a:t>
                      </a:r>
                      <a:endParaRPr sz="1800">
                        <a:latin typeface="Calibri"/>
                        <a:ea typeface="Calibri"/>
                        <a:cs typeface="Calibri"/>
                        <a:sym typeface="Calibri"/>
                      </a:endParaRPr>
                    </a:p>
                  </a:txBody>
                  <a:tcPr marT="91425" marB="91425" marR="91425" marL="91425"/>
                </a:tc>
              </a:tr>
              <a:tr h="381000">
                <a:tc>
                  <a:txBody>
                    <a:bodyPr>
                      <a:noAutofit/>
                    </a:bodyPr>
                    <a:lstStyle/>
                    <a:p>
                      <a:pPr indent="0" lvl="0" marL="0" rtl="0" algn="ctr">
                        <a:spcBef>
                          <a:spcPts val="0"/>
                        </a:spcBef>
                        <a:spcAft>
                          <a:spcPts val="0"/>
                        </a:spcAft>
                        <a:buNone/>
                      </a:pPr>
                      <a:r>
                        <a:rPr lang="en" sz="1800">
                          <a:latin typeface="Calibri"/>
                          <a:ea typeface="Calibri"/>
                          <a:cs typeface="Calibri"/>
                          <a:sym typeface="Calibri"/>
                        </a:rPr>
                        <a:t>“Spindly” (Worst Case)</a:t>
                      </a:r>
                      <a:endParaRPr sz="1800">
                        <a:latin typeface="Calibri"/>
                        <a:ea typeface="Calibri"/>
                        <a:cs typeface="Calibri"/>
                        <a:sym typeface="Calibri"/>
                      </a:endParaRPr>
                    </a:p>
                  </a:txBody>
                  <a:tcPr marT="91425" marB="91425" marR="91425" marL="91425"/>
                </a:tc>
                <a:tc>
                  <a:txBody>
                    <a:bodyPr>
                      <a:noAutofit/>
                    </a:bodyPr>
                    <a:lstStyle/>
                    <a:p>
                      <a:pPr indent="0" lvl="0" marL="0" rtl="0" algn="ctr">
                        <a:spcBef>
                          <a:spcPts val="0"/>
                        </a:spcBef>
                        <a:spcAft>
                          <a:spcPts val="0"/>
                        </a:spcAft>
                        <a:buNone/>
                      </a:pPr>
                      <a:r>
                        <a:rPr lang="en" sz="1800">
                          <a:latin typeface="Calibri"/>
                          <a:ea typeface="Calibri"/>
                          <a:cs typeface="Calibri"/>
                          <a:sym typeface="Calibri"/>
                        </a:rPr>
                        <a:t>N</a:t>
                      </a:r>
                      <a:endParaRPr sz="1800">
                        <a:latin typeface="Calibri"/>
                        <a:ea typeface="Calibri"/>
                        <a:cs typeface="Calibri"/>
                        <a:sym typeface="Calibri"/>
                      </a:endParaRPr>
                    </a:p>
                  </a:txBody>
                  <a:tcPr marT="91425" marB="91425" marR="91425" marL="91425"/>
                </a:tc>
                <a:tc>
                  <a:txBody>
                    <a:bodyPr>
                      <a:noAutofit/>
                    </a:bodyPr>
                    <a:lstStyle/>
                    <a:p>
                      <a:pPr indent="0" lvl="0" marL="0" rtl="0" algn="ctr">
                        <a:spcBef>
                          <a:spcPts val="0"/>
                        </a:spcBef>
                        <a:spcAft>
                          <a:spcPts val="0"/>
                        </a:spcAft>
                        <a:buNone/>
                      </a:pPr>
                      <a:r>
                        <a:rPr lang="en" sz="1800">
                          <a:latin typeface="Calibri"/>
                          <a:ea typeface="Calibri"/>
                          <a:cs typeface="Calibri"/>
                          <a:sym typeface="Calibri"/>
                        </a:rPr>
                        <a:t>Θ(N)</a:t>
                      </a:r>
                      <a:endParaRPr sz="1800">
                        <a:latin typeface="Calibri"/>
                        <a:ea typeface="Calibri"/>
                        <a:cs typeface="Calibri"/>
                        <a:sym typeface="Calibri"/>
                      </a:endParaRPr>
                    </a:p>
                  </a:txBody>
                  <a:tcPr marT="91425" marB="91425" marR="91425" marL="91425"/>
                </a:tc>
                <a:tc>
                  <a:txBody>
                    <a:bodyPr>
                      <a:noAutofit/>
                    </a:bodyPr>
                    <a:lstStyle/>
                    <a:p>
                      <a:pPr indent="0" lvl="0" marL="0" rtl="0" algn="ctr">
                        <a:spcBef>
                          <a:spcPts val="0"/>
                        </a:spcBef>
                        <a:spcAft>
                          <a:spcPts val="0"/>
                        </a:spcAft>
                        <a:buNone/>
                      </a:pPr>
                      <a:r>
                        <a:rPr lang="en" sz="1800">
                          <a:latin typeface="Calibri"/>
                          <a:ea typeface="Calibri"/>
                          <a:cs typeface="Calibri"/>
                          <a:sym typeface="Calibri"/>
                        </a:rPr>
                        <a:t>Θ(N)</a:t>
                      </a:r>
                      <a:endParaRPr sz="1800">
                        <a:latin typeface="Calibri"/>
                        <a:ea typeface="Calibri"/>
                        <a:cs typeface="Calibri"/>
                        <a:sym typeface="Calibri"/>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2-3 Tree</a:t>
            </a:r>
            <a:endParaRPr/>
          </a:p>
        </p:txBody>
      </p:sp>
      <p:sp>
        <p:nvSpPr>
          <p:cNvPr id="254" name="Google Shape;254;p2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BST where a node can have 2,3 children</a:t>
            </a:r>
            <a:endParaRPr sz="1800"/>
          </a:p>
          <a:p>
            <a:pPr indent="0" lvl="0" marL="0" rtl="0" algn="l">
              <a:spcBef>
                <a:spcPts val="1600"/>
              </a:spcBef>
              <a:spcAft>
                <a:spcPts val="0"/>
              </a:spcAft>
              <a:buNone/>
            </a:pPr>
            <a:r>
              <a:rPr lang="en" sz="1800"/>
              <a:t>Ensures tree is “bushy” -&gt; height is log(n)</a:t>
            </a:r>
            <a:endParaRPr sz="1800"/>
          </a:p>
          <a:p>
            <a:pPr indent="0" lvl="0" marL="0" rtl="0" algn="l">
              <a:spcBef>
                <a:spcPts val="1600"/>
              </a:spcBef>
              <a:spcAft>
                <a:spcPts val="1600"/>
              </a:spcAft>
              <a:buNone/>
            </a:pPr>
            <a:r>
              <a:t/>
            </a:r>
            <a:endParaRPr sz="1800"/>
          </a:p>
        </p:txBody>
      </p:sp>
      <p:grpSp>
        <p:nvGrpSpPr>
          <p:cNvPr id="255" name="Google Shape;255;p24"/>
          <p:cNvGrpSpPr/>
          <p:nvPr/>
        </p:nvGrpSpPr>
        <p:grpSpPr>
          <a:xfrm>
            <a:off x="4572001" y="2873925"/>
            <a:ext cx="3702754" cy="1466060"/>
            <a:chOff x="3263027" y="3006650"/>
            <a:chExt cx="3702754" cy="1466060"/>
          </a:xfrm>
        </p:grpSpPr>
        <p:sp>
          <p:nvSpPr>
            <p:cNvPr id="256" name="Google Shape;256;p24"/>
            <p:cNvSpPr/>
            <p:nvPr/>
          </p:nvSpPr>
          <p:spPr>
            <a:xfrm>
              <a:off x="5893950" y="3603400"/>
              <a:ext cx="8379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s u</a:t>
              </a:r>
              <a:endParaRPr sz="1800"/>
            </a:p>
          </p:txBody>
        </p:sp>
        <p:sp>
          <p:nvSpPr>
            <p:cNvPr id="257" name="Google Shape;257;p24"/>
            <p:cNvSpPr/>
            <p:nvPr/>
          </p:nvSpPr>
          <p:spPr>
            <a:xfrm>
              <a:off x="5587678" y="4147810"/>
              <a:ext cx="3666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r</a:t>
              </a:r>
              <a:endParaRPr sz="1800"/>
            </a:p>
          </p:txBody>
        </p:sp>
        <p:cxnSp>
          <p:nvCxnSpPr>
            <p:cNvPr id="258" name="Google Shape;258;p24"/>
            <p:cNvCxnSpPr>
              <a:stCxn id="257" idx="0"/>
            </p:cNvCxnSpPr>
            <p:nvPr/>
          </p:nvCxnSpPr>
          <p:spPr>
            <a:xfrm flipH="1" rot="10800000">
              <a:off x="5770978" y="3936910"/>
              <a:ext cx="313500" cy="210900"/>
            </a:xfrm>
            <a:prstGeom prst="straightConnector1">
              <a:avLst/>
            </a:prstGeom>
            <a:noFill/>
            <a:ln cap="flat" cmpd="sng" w="19050">
              <a:solidFill>
                <a:srgbClr val="666666"/>
              </a:solidFill>
              <a:prstDash val="solid"/>
              <a:round/>
              <a:headEnd len="med" w="med" type="none"/>
              <a:tailEnd len="med" w="med" type="none"/>
            </a:ln>
          </p:spPr>
        </p:cxnSp>
        <p:sp>
          <p:nvSpPr>
            <p:cNvPr id="259" name="Google Shape;259;p24"/>
            <p:cNvSpPr/>
            <p:nvPr/>
          </p:nvSpPr>
          <p:spPr>
            <a:xfrm>
              <a:off x="6125680" y="4147810"/>
              <a:ext cx="3666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t</a:t>
              </a:r>
              <a:endParaRPr sz="1800"/>
            </a:p>
          </p:txBody>
        </p:sp>
        <p:cxnSp>
          <p:nvCxnSpPr>
            <p:cNvPr id="260" name="Google Shape;260;p24"/>
            <p:cNvCxnSpPr>
              <a:stCxn id="259" idx="0"/>
              <a:endCxn id="256" idx="2"/>
            </p:cNvCxnSpPr>
            <p:nvPr/>
          </p:nvCxnSpPr>
          <p:spPr>
            <a:xfrm flipH="1" rot="10800000">
              <a:off x="6308980" y="3928210"/>
              <a:ext cx="3900" cy="219600"/>
            </a:xfrm>
            <a:prstGeom prst="straightConnector1">
              <a:avLst/>
            </a:prstGeom>
            <a:noFill/>
            <a:ln cap="flat" cmpd="sng" w="19050">
              <a:solidFill>
                <a:srgbClr val="666666"/>
              </a:solidFill>
              <a:prstDash val="solid"/>
              <a:round/>
              <a:headEnd len="med" w="med" type="none"/>
              <a:tailEnd len="med" w="med" type="none"/>
            </a:ln>
          </p:spPr>
        </p:cxnSp>
        <p:grpSp>
          <p:nvGrpSpPr>
            <p:cNvPr id="261" name="Google Shape;261;p24"/>
            <p:cNvGrpSpPr/>
            <p:nvPr/>
          </p:nvGrpSpPr>
          <p:grpSpPr>
            <a:xfrm>
              <a:off x="4562671" y="3580225"/>
              <a:ext cx="838008" cy="892485"/>
              <a:chOff x="6010471" y="4037425"/>
              <a:chExt cx="838008" cy="892485"/>
            </a:xfrm>
          </p:grpSpPr>
          <p:sp>
            <p:nvSpPr>
              <p:cNvPr id="262" name="Google Shape;262;p24"/>
              <p:cNvSpPr/>
              <p:nvPr/>
            </p:nvSpPr>
            <p:spPr>
              <a:xfrm>
                <a:off x="6010471" y="4605010"/>
                <a:ext cx="3168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n</a:t>
                </a:r>
                <a:endParaRPr sz="1800"/>
              </a:p>
            </p:txBody>
          </p:sp>
          <p:cxnSp>
            <p:nvCxnSpPr>
              <p:cNvPr id="263" name="Google Shape;263;p24"/>
              <p:cNvCxnSpPr>
                <a:stCxn id="262" idx="0"/>
                <a:endCxn id="264" idx="2"/>
              </p:cNvCxnSpPr>
              <p:nvPr/>
            </p:nvCxnSpPr>
            <p:spPr>
              <a:xfrm flipH="1" rot="10800000">
                <a:off x="6168871" y="4362310"/>
                <a:ext cx="279600" cy="242700"/>
              </a:xfrm>
              <a:prstGeom prst="straightConnector1">
                <a:avLst/>
              </a:prstGeom>
              <a:noFill/>
              <a:ln cap="flat" cmpd="sng" w="19050">
                <a:solidFill>
                  <a:srgbClr val="666666"/>
                </a:solidFill>
                <a:prstDash val="solid"/>
                <a:round/>
                <a:headEnd len="med" w="med" type="none"/>
                <a:tailEnd len="med" w="med" type="none"/>
              </a:ln>
            </p:spPr>
          </p:cxnSp>
          <p:sp>
            <p:nvSpPr>
              <p:cNvPr id="265" name="Google Shape;265;p24"/>
              <p:cNvSpPr/>
              <p:nvPr/>
            </p:nvSpPr>
            <p:spPr>
              <a:xfrm>
                <a:off x="6481879" y="4605010"/>
                <a:ext cx="3666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p</a:t>
                </a:r>
                <a:endParaRPr sz="1800"/>
              </a:p>
            </p:txBody>
          </p:sp>
          <p:cxnSp>
            <p:nvCxnSpPr>
              <p:cNvPr id="266" name="Google Shape;266;p24"/>
              <p:cNvCxnSpPr>
                <a:stCxn id="264" idx="2"/>
                <a:endCxn id="265" idx="0"/>
              </p:cNvCxnSpPr>
              <p:nvPr/>
            </p:nvCxnSpPr>
            <p:spPr>
              <a:xfrm>
                <a:off x="6448483" y="4362325"/>
                <a:ext cx="216600" cy="242700"/>
              </a:xfrm>
              <a:prstGeom prst="straightConnector1">
                <a:avLst/>
              </a:prstGeom>
              <a:noFill/>
              <a:ln cap="flat" cmpd="sng" w="19050">
                <a:solidFill>
                  <a:srgbClr val="666666"/>
                </a:solidFill>
                <a:prstDash val="solid"/>
                <a:round/>
                <a:headEnd len="med" w="med" type="none"/>
                <a:tailEnd len="med" w="med" type="none"/>
              </a:ln>
            </p:spPr>
          </p:cxnSp>
          <p:sp>
            <p:nvSpPr>
              <p:cNvPr id="264" name="Google Shape;264;p24"/>
              <p:cNvSpPr/>
              <p:nvPr/>
            </p:nvSpPr>
            <p:spPr>
              <a:xfrm>
                <a:off x="6279433" y="4037425"/>
                <a:ext cx="3381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o</a:t>
                </a:r>
                <a:endParaRPr sz="1800"/>
              </a:p>
            </p:txBody>
          </p:sp>
        </p:grpSp>
        <p:grpSp>
          <p:nvGrpSpPr>
            <p:cNvPr id="267" name="Google Shape;267;p24"/>
            <p:cNvGrpSpPr/>
            <p:nvPr/>
          </p:nvGrpSpPr>
          <p:grpSpPr>
            <a:xfrm>
              <a:off x="3263027" y="3006650"/>
              <a:ext cx="3049872" cy="1466060"/>
              <a:chOff x="4710827" y="3463850"/>
              <a:chExt cx="3049872" cy="1466060"/>
            </a:xfrm>
          </p:grpSpPr>
          <p:grpSp>
            <p:nvGrpSpPr>
              <p:cNvPr id="268" name="Google Shape;268;p24"/>
              <p:cNvGrpSpPr/>
              <p:nvPr/>
            </p:nvGrpSpPr>
            <p:grpSpPr>
              <a:xfrm>
                <a:off x="4710827" y="3463850"/>
                <a:ext cx="2059446" cy="1466060"/>
                <a:chOff x="4710827" y="3463850"/>
                <a:chExt cx="2059446" cy="1466060"/>
              </a:xfrm>
            </p:grpSpPr>
            <p:sp>
              <p:nvSpPr>
                <p:cNvPr id="269" name="Google Shape;269;p24"/>
                <p:cNvSpPr/>
                <p:nvPr/>
              </p:nvSpPr>
              <p:spPr>
                <a:xfrm>
                  <a:off x="5048916" y="406057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e</a:t>
                  </a:r>
                  <a:endParaRPr sz="1800"/>
                </a:p>
              </p:txBody>
            </p:sp>
            <p:sp>
              <p:nvSpPr>
                <p:cNvPr id="270" name="Google Shape;270;p24"/>
                <p:cNvSpPr/>
                <p:nvPr/>
              </p:nvSpPr>
              <p:spPr>
                <a:xfrm>
                  <a:off x="4710827" y="4605010"/>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b</a:t>
                  </a:r>
                  <a:endParaRPr sz="1800"/>
                </a:p>
              </p:txBody>
            </p:sp>
            <p:sp>
              <p:nvSpPr>
                <p:cNvPr id="271" name="Google Shape;271;p24"/>
                <p:cNvSpPr/>
                <p:nvPr/>
              </p:nvSpPr>
              <p:spPr>
                <a:xfrm>
                  <a:off x="5388104" y="4605010"/>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g</a:t>
                  </a:r>
                  <a:endParaRPr sz="1800"/>
                </a:p>
              </p:txBody>
            </p:sp>
            <p:cxnSp>
              <p:nvCxnSpPr>
                <p:cNvPr id="272" name="Google Shape;272;p24"/>
                <p:cNvCxnSpPr>
                  <a:stCxn id="270" idx="0"/>
                  <a:endCxn id="269" idx="2"/>
                </p:cNvCxnSpPr>
                <p:nvPr/>
              </p:nvCxnSpPr>
              <p:spPr>
                <a:xfrm flipH="1" rot="10800000">
                  <a:off x="4956077" y="4385410"/>
                  <a:ext cx="338100" cy="219600"/>
                </a:xfrm>
                <a:prstGeom prst="straightConnector1">
                  <a:avLst/>
                </a:prstGeom>
                <a:noFill/>
                <a:ln cap="flat" cmpd="sng" w="19050">
                  <a:solidFill>
                    <a:srgbClr val="666666"/>
                  </a:solidFill>
                  <a:prstDash val="solid"/>
                  <a:round/>
                  <a:headEnd len="med" w="med" type="none"/>
                  <a:tailEnd len="med" w="med" type="none"/>
                </a:ln>
              </p:spPr>
            </p:cxnSp>
            <p:cxnSp>
              <p:nvCxnSpPr>
                <p:cNvPr id="273" name="Google Shape;273;p24"/>
                <p:cNvCxnSpPr>
                  <a:stCxn id="271" idx="0"/>
                  <a:endCxn id="269" idx="2"/>
                </p:cNvCxnSpPr>
                <p:nvPr/>
              </p:nvCxnSpPr>
              <p:spPr>
                <a:xfrm rot="10800000">
                  <a:off x="5294054" y="4385410"/>
                  <a:ext cx="339300" cy="219600"/>
                </a:xfrm>
                <a:prstGeom prst="straightConnector1">
                  <a:avLst/>
                </a:prstGeom>
                <a:noFill/>
                <a:ln cap="flat" cmpd="sng" w="19050">
                  <a:solidFill>
                    <a:srgbClr val="666666"/>
                  </a:solidFill>
                  <a:prstDash val="solid"/>
                  <a:round/>
                  <a:headEnd len="med" w="med" type="none"/>
                  <a:tailEnd len="med" w="med" type="none"/>
                </a:ln>
              </p:spPr>
            </p:cxnSp>
            <p:sp>
              <p:nvSpPr>
                <p:cNvPr id="274" name="Google Shape;274;p24"/>
                <p:cNvSpPr/>
                <p:nvPr/>
              </p:nvSpPr>
              <p:spPr>
                <a:xfrm>
                  <a:off x="6134273" y="3463850"/>
                  <a:ext cx="6360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m q</a:t>
                  </a:r>
                  <a:endParaRPr sz="1800"/>
                </a:p>
              </p:txBody>
            </p:sp>
            <p:cxnSp>
              <p:nvCxnSpPr>
                <p:cNvPr id="275" name="Google Shape;275;p24"/>
                <p:cNvCxnSpPr>
                  <a:endCxn id="269" idx="0"/>
                </p:cNvCxnSpPr>
                <p:nvPr/>
              </p:nvCxnSpPr>
              <p:spPr>
                <a:xfrm flipH="1">
                  <a:off x="5294166" y="3789675"/>
                  <a:ext cx="907200" cy="270900"/>
                </a:xfrm>
                <a:prstGeom prst="straightConnector1">
                  <a:avLst/>
                </a:prstGeom>
                <a:noFill/>
                <a:ln cap="flat" cmpd="sng" w="19050">
                  <a:solidFill>
                    <a:srgbClr val="666666"/>
                  </a:solidFill>
                  <a:prstDash val="solid"/>
                  <a:round/>
                  <a:headEnd len="med" w="med" type="none"/>
                  <a:tailEnd len="med" w="med" type="none"/>
                </a:ln>
              </p:spPr>
            </p:cxnSp>
          </p:grpSp>
          <p:cxnSp>
            <p:nvCxnSpPr>
              <p:cNvPr id="276" name="Google Shape;276;p24"/>
              <p:cNvCxnSpPr>
                <a:endCxn id="256" idx="0"/>
              </p:cNvCxnSpPr>
              <p:nvPr/>
            </p:nvCxnSpPr>
            <p:spPr>
              <a:xfrm>
                <a:off x="6723600" y="3789700"/>
                <a:ext cx="1037100" cy="270900"/>
              </a:xfrm>
              <a:prstGeom prst="straightConnector1">
                <a:avLst/>
              </a:prstGeom>
              <a:noFill/>
              <a:ln cap="flat" cmpd="sng" w="19050">
                <a:solidFill>
                  <a:srgbClr val="666666"/>
                </a:solidFill>
                <a:prstDash val="solid"/>
                <a:round/>
                <a:headEnd len="med" w="med" type="none"/>
                <a:tailEnd len="med" w="med" type="none"/>
              </a:ln>
            </p:spPr>
          </p:cxnSp>
          <p:cxnSp>
            <p:nvCxnSpPr>
              <p:cNvPr id="277" name="Google Shape;277;p24"/>
              <p:cNvCxnSpPr>
                <a:stCxn id="264" idx="0"/>
                <a:endCxn id="274" idx="2"/>
              </p:cNvCxnSpPr>
              <p:nvPr/>
            </p:nvCxnSpPr>
            <p:spPr>
              <a:xfrm flipH="1" rot="10800000">
                <a:off x="6448483" y="3788725"/>
                <a:ext cx="3900" cy="248700"/>
              </a:xfrm>
              <a:prstGeom prst="straightConnector1">
                <a:avLst/>
              </a:prstGeom>
              <a:noFill/>
              <a:ln cap="flat" cmpd="sng" w="19050">
                <a:solidFill>
                  <a:srgbClr val="666666"/>
                </a:solidFill>
                <a:prstDash val="solid"/>
                <a:round/>
                <a:headEnd len="med" w="med" type="none"/>
                <a:tailEnd len="med" w="med" type="none"/>
              </a:ln>
            </p:spPr>
          </p:cxnSp>
        </p:grpSp>
        <p:sp>
          <p:nvSpPr>
            <p:cNvPr id="278" name="Google Shape;278;p24"/>
            <p:cNvSpPr/>
            <p:nvPr/>
          </p:nvSpPr>
          <p:spPr>
            <a:xfrm>
              <a:off x="6599181" y="4147810"/>
              <a:ext cx="3666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v</a:t>
              </a:r>
              <a:endParaRPr sz="1800"/>
            </a:p>
          </p:txBody>
        </p:sp>
        <p:cxnSp>
          <p:nvCxnSpPr>
            <p:cNvPr id="279" name="Google Shape;279;p24"/>
            <p:cNvCxnSpPr>
              <a:stCxn id="278" idx="0"/>
            </p:cNvCxnSpPr>
            <p:nvPr/>
          </p:nvCxnSpPr>
          <p:spPr>
            <a:xfrm rot="10800000">
              <a:off x="6615381" y="3936910"/>
              <a:ext cx="167100" cy="210900"/>
            </a:xfrm>
            <a:prstGeom prst="straightConnector1">
              <a:avLst/>
            </a:prstGeom>
            <a:noFill/>
            <a:ln cap="flat" cmpd="sng" w="19050">
              <a:solidFill>
                <a:srgbClr val="666666"/>
              </a:solidFill>
              <a:prstDash val="solid"/>
              <a:round/>
              <a:headEnd len="med" w="med" type="none"/>
              <a:tailEnd len="med" w="med" type="none"/>
            </a:ln>
          </p:spPr>
        </p:cxn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Insertion Example (2-3 Tree)</a:t>
            </a:r>
            <a:endParaRPr/>
          </a:p>
        </p:txBody>
      </p:sp>
      <p:sp>
        <p:nvSpPr>
          <p:cNvPr id="285" name="Google Shape;285;p25"/>
          <p:cNvSpPr/>
          <p:nvPr/>
        </p:nvSpPr>
        <p:spPr>
          <a:xfrm>
            <a:off x="757193" y="347062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e</a:t>
            </a:r>
            <a:endParaRPr sz="1800"/>
          </a:p>
        </p:txBody>
      </p:sp>
      <p:sp>
        <p:nvSpPr>
          <p:cNvPr id="286" name="Google Shape;286;p25"/>
          <p:cNvSpPr/>
          <p:nvPr/>
        </p:nvSpPr>
        <p:spPr>
          <a:xfrm>
            <a:off x="342905" y="4015060"/>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b</a:t>
            </a:r>
            <a:endParaRPr sz="1800"/>
          </a:p>
        </p:txBody>
      </p:sp>
      <p:sp>
        <p:nvSpPr>
          <p:cNvPr id="287" name="Google Shape;287;p25"/>
          <p:cNvSpPr/>
          <p:nvPr/>
        </p:nvSpPr>
        <p:spPr>
          <a:xfrm>
            <a:off x="1172581" y="4015060"/>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g</a:t>
            </a:r>
            <a:endParaRPr sz="1800"/>
          </a:p>
        </p:txBody>
      </p:sp>
      <p:cxnSp>
        <p:nvCxnSpPr>
          <p:cNvPr id="288" name="Google Shape;288;p25"/>
          <p:cNvCxnSpPr>
            <a:stCxn id="286" idx="0"/>
            <a:endCxn id="285" idx="2"/>
          </p:cNvCxnSpPr>
          <p:nvPr/>
        </p:nvCxnSpPr>
        <p:spPr>
          <a:xfrm flipH="1" rot="10800000">
            <a:off x="588155" y="3795460"/>
            <a:ext cx="414300" cy="219600"/>
          </a:xfrm>
          <a:prstGeom prst="straightConnector1">
            <a:avLst/>
          </a:prstGeom>
          <a:noFill/>
          <a:ln cap="flat" cmpd="sng" w="19050">
            <a:solidFill>
              <a:srgbClr val="666666"/>
            </a:solidFill>
            <a:prstDash val="solid"/>
            <a:round/>
            <a:headEnd len="med" w="med" type="none"/>
            <a:tailEnd len="med" w="med" type="none"/>
          </a:ln>
        </p:spPr>
      </p:cxnSp>
      <p:cxnSp>
        <p:nvCxnSpPr>
          <p:cNvPr id="289" name="Google Shape;289;p25"/>
          <p:cNvCxnSpPr>
            <a:stCxn id="287" idx="0"/>
            <a:endCxn id="285" idx="2"/>
          </p:cNvCxnSpPr>
          <p:nvPr/>
        </p:nvCxnSpPr>
        <p:spPr>
          <a:xfrm rot="10800000">
            <a:off x="1002331" y="3795460"/>
            <a:ext cx="415500" cy="219600"/>
          </a:xfrm>
          <a:prstGeom prst="straightConnector1">
            <a:avLst/>
          </a:prstGeom>
          <a:noFill/>
          <a:ln cap="flat" cmpd="sng" w="19050">
            <a:solidFill>
              <a:srgbClr val="666666"/>
            </a:solidFill>
            <a:prstDash val="solid"/>
            <a:round/>
            <a:headEnd len="med" w="med" type="none"/>
            <a:tailEnd len="med" w="med" type="none"/>
          </a:ln>
        </p:spPr>
      </p:cxnSp>
      <p:sp>
        <p:nvSpPr>
          <p:cNvPr id="290" name="Google Shape;290;p25"/>
          <p:cNvSpPr/>
          <p:nvPr/>
        </p:nvSpPr>
        <p:spPr>
          <a:xfrm>
            <a:off x="2483367" y="3470616"/>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o</a:t>
            </a:r>
            <a:endParaRPr sz="1800"/>
          </a:p>
        </p:txBody>
      </p:sp>
      <p:sp>
        <p:nvSpPr>
          <p:cNvPr id="291" name="Google Shape;291;p25"/>
          <p:cNvSpPr/>
          <p:nvPr/>
        </p:nvSpPr>
        <p:spPr>
          <a:xfrm>
            <a:off x="2116829" y="4015076"/>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n</a:t>
            </a:r>
            <a:endParaRPr sz="1800"/>
          </a:p>
        </p:txBody>
      </p:sp>
      <p:sp>
        <p:nvSpPr>
          <p:cNvPr id="292" name="Google Shape;292;p25"/>
          <p:cNvSpPr/>
          <p:nvPr/>
        </p:nvSpPr>
        <p:spPr>
          <a:xfrm>
            <a:off x="2926095" y="4015080"/>
            <a:ext cx="8694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p q s</a:t>
            </a:r>
            <a:endParaRPr sz="1800"/>
          </a:p>
        </p:txBody>
      </p:sp>
      <p:cxnSp>
        <p:nvCxnSpPr>
          <p:cNvPr id="293" name="Google Shape;293;p25"/>
          <p:cNvCxnSpPr>
            <a:stCxn id="291" idx="0"/>
            <a:endCxn id="290" idx="2"/>
          </p:cNvCxnSpPr>
          <p:nvPr/>
        </p:nvCxnSpPr>
        <p:spPr>
          <a:xfrm flipH="1" rot="10800000">
            <a:off x="2362079" y="3795476"/>
            <a:ext cx="366600" cy="219600"/>
          </a:xfrm>
          <a:prstGeom prst="straightConnector1">
            <a:avLst/>
          </a:prstGeom>
          <a:noFill/>
          <a:ln cap="flat" cmpd="sng" w="19050">
            <a:solidFill>
              <a:srgbClr val="666666"/>
            </a:solidFill>
            <a:prstDash val="solid"/>
            <a:round/>
            <a:headEnd len="med" w="med" type="none"/>
            <a:tailEnd len="med" w="med" type="none"/>
          </a:ln>
        </p:spPr>
      </p:cxnSp>
      <p:cxnSp>
        <p:nvCxnSpPr>
          <p:cNvPr id="294" name="Google Shape;294;p25"/>
          <p:cNvCxnSpPr>
            <a:stCxn id="292" idx="0"/>
            <a:endCxn id="290" idx="2"/>
          </p:cNvCxnSpPr>
          <p:nvPr/>
        </p:nvCxnSpPr>
        <p:spPr>
          <a:xfrm rot="10800000">
            <a:off x="2728695" y="3795480"/>
            <a:ext cx="632100" cy="219600"/>
          </a:xfrm>
          <a:prstGeom prst="straightConnector1">
            <a:avLst/>
          </a:prstGeom>
          <a:noFill/>
          <a:ln cap="flat" cmpd="sng" w="19050">
            <a:solidFill>
              <a:srgbClr val="666666"/>
            </a:solidFill>
            <a:prstDash val="solid"/>
            <a:round/>
            <a:headEnd len="med" w="med" type="none"/>
            <a:tailEnd len="med" w="med" type="none"/>
          </a:ln>
        </p:spPr>
      </p:cxnSp>
      <p:sp>
        <p:nvSpPr>
          <p:cNvPr id="295" name="Google Shape;295;p25"/>
          <p:cNvSpPr/>
          <p:nvPr/>
        </p:nvSpPr>
        <p:spPr>
          <a:xfrm>
            <a:off x="1613958" y="2873893"/>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m</a:t>
            </a:r>
            <a:endParaRPr sz="1800"/>
          </a:p>
        </p:txBody>
      </p:sp>
      <p:cxnSp>
        <p:nvCxnSpPr>
          <p:cNvPr id="296" name="Google Shape;296;p25"/>
          <p:cNvCxnSpPr>
            <a:stCxn id="295" idx="2"/>
            <a:endCxn id="285" idx="0"/>
          </p:cNvCxnSpPr>
          <p:nvPr/>
        </p:nvCxnSpPr>
        <p:spPr>
          <a:xfrm flipH="1">
            <a:off x="1002408" y="3198793"/>
            <a:ext cx="856800" cy="271800"/>
          </a:xfrm>
          <a:prstGeom prst="straightConnector1">
            <a:avLst/>
          </a:prstGeom>
          <a:noFill/>
          <a:ln cap="flat" cmpd="sng" w="19050">
            <a:solidFill>
              <a:srgbClr val="666666"/>
            </a:solidFill>
            <a:prstDash val="solid"/>
            <a:round/>
            <a:headEnd len="med" w="med" type="none"/>
            <a:tailEnd len="med" w="med" type="none"/>
          </a:ln>
        </p:spPr>
      </p:cxnSp>
      <p:cxnSp>
        <p:nvCxnSpPr>
          <p:cNvPr id="297" name="Google Shape;297;p25"/>
          <p:cNvCxnSpPr>
            <a:stCxn id="295" idx="2"/>
            <a:endCxn id="290" idx="0"/>
          </p:cNvCxnSpPr>
          <p:nvPr/>
        </p:nvCxnSpPr>
        <p:spPr>
          <a:xfrm>
            <a:off x="1859208" y="3198793"/>
            <a:ext cx="869400" cy="271800"/>
          </a:xfrm>
          <a:prstGeom prst="straightConnector1">
            <a:avLst/>
          </a:prstGeom>
          <a:noFill/>
          <a:ln cap="flat" cmpd="sng" w="19050">
            <a:solidFill>
              <a:srgbClr val="666666"/>
            </a:solidFill>
            <a:prstDash val="solid"/>
            <a:round/>
            <a:headEnd len="med" w="med" type="none"/>
            <a:tailEnd len="med" w="med" type="none"/>
          </a:ln>
        </p:spPr>
      </p:cxnSp>
      <p:sp>
        <p:nvSpPr>
          <p:cNvPr id="298" name="Google Shape;298;p25"/>
          <p:cNvSpPr/>
          <p:nvPr/>
        </p:nvSpPr>
        <p:spPr>
          <a:xfrm>
            <a:off x="5670393" y="3496763"/>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e</a:t>
            </a:r>
            <a:endParaRPr sz="1800"/>
          </a:p>
        </p:txBody>
      </p:sp>
      <p:sp>
        <p:nvSpPr>
          <p:cNvPr id="299" name="Google Shape;299;p25"/>
          <p:cNvSpPr/>
          <p:nvPr/>
        </p:nvSpPr>
        <p:spPr>
          <a:xfrm>
            <a:off x="5256105" y="4041198"/>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b</a:t>
            </a:r>
            <a:endParaRPr sz="1800"/>
          </a:p>
        </p:txBody>
      </p:sp>
      <p:sp>
        <p:nvSpPr>
          <p:cNvPr id="300" name="Google Shape;300;p25"/>
          <p:cNvSpPr/>
          <p:nvPr/>
        </p:nvSpPr>
        <p:spPr>
          <a:xfrm>
            <a:off x="6085781" y="4041198"/>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g</a:t>
            </a:r>
            <a:endParaRPr sz="1800"/>
          </a:p>
        </p:txBody>
      </p:sp>
      <p:cxnSp>
        <p:nvCxnSpPr>
          <p:cNvPr id="301" name="Google Shape;301;p25"/>
          <p:cNvCxnSpPr>
            <a:stCxn id="299" idx="0"/>
            <a:endCxn id="298" idx="2"/>
          </p:cNvCxnSpPr>
          <p:nvPr/>
        </p:nvCxnSpPr>
        <p:spPr>
          <a:xfrm flipH="1" rot="10800000">
            <a:off x="5501355" y="3821598"/>
            <a:ext cx="414300" cy="219600"/>
          </a:xfrm>
          <a:prstGeom prst="straightConnector1">
            <a:avLst/>
          </a:prstGeom>
          <a:noFill/>
          <a:ln cap="flat" cmpd="sng" w="19050">
            <a:solidFill>
              <a:srgbClr val="666666"/>
            </a:solidFill>
            <a:prstDash val="solid"/>
            <a:round/>
            <a:headEnd len="med" w="med" type="none"/>
            <a:tailEnd len="med" w="med" type="none"/>
          </a:ln>
        </p:spPr>
      </p:cxnSp>
      <p:cxnSp>
        <p:nvCxnSpPr>
          <p:cNvPr id="302" name="Google Shape;302;p25"/>
          <p:cNvCxnSpPr>
            <a:stCxn id="300" idx="0"/>
            <a:endCxn id="298" idx="2"/>
          </p:cNvCxnSpPr>
          <p:nvPr/>
        </p:nvCxnSpPr>
        <p:spPr>
          <a:xfrm rot="10800000">
            <a:off x="5915531" y="3821598"/>
            <a:ext cx="415500" cy="219600"/>
          </a:xfrm>
          <a:prstGeom prst="straightConnector1">
            <a:avLst/>
          </a:prstGeom>
          <a:noFill/>
          <a:ln cap="flat" cmpd="sng" w="19050">
            <a:solidFill>
              <a:srgbClr val="666666"/>
            </a:solidFill>
            <a:prstDash val="solid"/>
            <a:round/>
            <a:headEnd len="med" w="med" type="none"/>
            <a:tailEnd len="med" w="med" type="none"/>
          </a:ln>
        </p:spPr>
      </p:cxnSp>
      <p:sp>
        <p:nvSpPr>
          <p:cNvPr id="303" name="Google Shape;303;p25"/>
          <p:cNvSpPr/>
          <p:nvPr/>
        </p:nvSpPr>
        <p:spPr>
          <a:xfrm>
            <a:off x="7276816" y="3496763"/>
            <a:ext cx="7029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o q</a:t>
            </a:r>
            <a:endParaRPr sz="1800"/>
          </a:p>
        </p:txBody>
      </p:sp>
      <p:sp>
        <p:nvSpPr>
          <p:cNvPr id="304" name="Google Shape;304;p25"/>
          <p:cNvSpPr/>
          <p:nvPr/>
        </p:nvSpPr>
        <p:spPr>
          <a:xfrm>
            <a:off x="6877629" y="4041214"/>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n</a:t>
            </a:r>
            <a:endParaRPr sz="1800"/>
          </a:p>
        </p:txBody>
      </p:sp>
      <p:sp>
        <p:nvSpPr>
          <p:cNvPr id="305" name="Google Shape;305;p25"/>
          <p:cNvSpPr/>
          <p:nvPr/>
        </p:nvSpPr>
        <p:spPr>
          <a:xfrm>
            <a:off x="7986275" y="4041200"/>
            <a:ext cx="415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 </a:t>
            </a:r>
            <a:r>
              <a:rPr lang="en" sz="1800"/>
              <a:t>s</a:t>
            </a:r>
            <a:endParaRPr sz="1800"/>
          </a:p>
        </p:txBody>
      </p:sp>
      <p:cxnSp>
        <p:nvCxnSpPr>
          <p:cNvPr id="306" name="Google Shape;306;p25"/>
          <p:cNvCxnSpPr>
            <a:stCxn id="304" idx="0"/>
          </p:cNvCxnSpPr>
          <p:nvPr/>
        </p:nvCxnSpPr>
        <p:spPr>
          <a:xfrm flipH="1" rot="10800000">
            <a:off x="7122879" y="3813814"/>
            <a:ext cx="316800" cy="227400"/>
          </a:xfrm>
          <a:prstGeom prst="straightConnector1">
            <a:avLst/>
          </a:prstGeom>
          <a:noFill/>
          <a:ln cap="flat" cmpd="sng" w="19050">
            <a:solidFill>
              <a:srgbClr val="666666"/>
            </a:solidFill>
            <a:prstDash val="solid"/>
            <a:round/>
            <a:headEnd len="med" w="med" type="none"/>
            <a:tailEnd len="med" w="med" type="none"/>
          </a:ln>
        </p:spPr>
      </p:cxnSp>
      <p:cxnSp>
        <p:nvCxnSpPr>
          <p:cNvPr id="307" name="Google Shape;307;p25"/>
          <p:cNvCxnSpPr>
            <a:stCxn id="305" idx="0"/>
          </p:cNvCxnSpPr>
          <p:nvPr/>
        </p:nvCxnSpPr>
        <p:spPr>
          <a:xfrm rot="10800000">
            <a:off x="7868225" y="3824900"/>
            <a:ext cx="325800" cy="216300"/>
          </a:xfrm>
          <a:prstGeom prst="straightConnector1">
            <a:avLst/>
          </a:prstGeom>
          <a:noFill/>
          <a:ln cap="flat" cmpd="sng" w="19050">
            <a:solidFill>
              <a:srgbClr val="666666"/>
            </a:solidFill>
            <a:prstDash val="solid"/>
            <a:round/>
            <a:headEnd len="med" w="med" type="none"/>
            <a:tailEnd len="med" w="med" type="none"/>
          </a:ln>
        </p:spPr>
      </p:cxnSp>
      <p:sp>
        <p:nvSpPr>
          <p:cNvPr id="308" name="Google Shape;308;p25"/>
          <p:cNvSpPr/>
          <p:nvPr/>
        </p:nvSpPr>
        <p:spPr>
          <a:xfrm>
            <a:off x="6527158" y="2900030"/>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m</a:t>
            </a:r>
            <a:endParaRPr sz="1800"/>
          </a:p>
        </p:txBody>
      </p:sp>
      <p:cxnSp>
        <p:nvCxnSpPr>
          <p:cNvPr id="309" name="Google Shape;309;p25"/>
          <p:cNvCxnSpPr>
            <a:stCxn id="308" idx="2"/>
            <a:endCxn id="298" idx="0"/>
          </p:cNvCxnSpPr>
          <p:nvPr/>
        </p:nvCxnSpPr>
        <p:spPr>
          <a:xfrm flipH="1">
            <a:off x="5915608" y="3224930"/>
            <a:ext cx="856800" cy="271800"/>
          </a:xfrm>
          <a:prstGeom prst="straightConnector1">
            <a:avLst/>
          </a:prstGeom>
          <a:noFill/>
          <a:ln cap="flat" cmpd="sng" w="19050">
            <a:solidFill>
              <a:srgbClr val="666666"/>
            </a:solidFill>
            <a:prstDash val="solid"/>
            <a:round/>
            <a:headEnd len="med" w="med" type="none"/>
            <a:tailEnd len="med" w="med" type="none"/>
          </a:ln>
        </p:spPr>
      </p:cxnSp>
      <p:cxnSp>
        <p:nvCxnSpPr>
          <p:cNvPr id="310" name="Google Shape;310;p25"/>
          <p:cNvCxnSpPr>
            <a:stCxn id="308" idx="2"/>
            <a:endCxn id="303" idx="0"/>
          </p:cNvCxnSpPr>
          <p:nvPr/>
        </p:nvCxnSpPr>
        <p:spPr>
          <a:xfrm>
            <a:off x="6772408" y="3224930"/>
            <a:ext cx="855900" cy="271800"/>
          </a:xfrm>
          <a:prstGeom prst="straightConnector1">
            <a:avLst/>
          </a:prstGeom>
          <a:noFill/>
          <a:ln cap="flat" cmpd="sng" w="19050">
            <a:solidFill>
              <a:srgbClr val="666666"/>
            </a:solidFill>
            <a:prstDash val="solid"/>
            <a:round/>
            <a:headEnd len="med" w="med" type="none"/>
            <a:tailEnd len="med" w="med" type="none"/>
          </a:ln>
        </p:spPr>
      </p:cxnSp>
      <p:sp>
        <p:nvSpPr>
          <p:cNvPr id="311" name="Google Shape;311;p25"/>
          <p:cNvSpPr/>
          <p:nvPr/>
        </p:nvSpPr>
        <p:spPr>
          <a:xfrm>
            <a:off x="7444964" y="4041213"/>
            <a:ext cx="3666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p</a:t>
            </a:r>
            <a:endParaRPr sz="1800"/>
          </a:p>
        </p:txBody>
      </p:sp>
      <p:cxnSp>
        <p:nvCxnSpPr>
          <p:cNvPr id="312" name="Google Shape;312;p25"/>
          <p:cNvCxnSpPr>
            <a:stCxn id="303" idx="2"/>
            <a:endCxn id="311" idx="0"/>
          </p:cNvCxnSpPr>
          <p:nvPr/>
        </p:nvCxnSpPr>
        <p:spPr>
          <a:xfrm>
            <a:off x="7628266" y="3821663"/>
            <a:ext cx="0" cy="219600"/>
          </a:xfrm>
          <a:prstGeom prst="straightConnector1">
            <a:avLst/>
          </a:prstGeom>
          <a:noFill/>
          <a:ln cap="flat" cmpd="sng" w="19050">
            <a:solidFill>
              <a:srgbClr val="666666"/>
            </a:solidFill>
            <a:prstDash val="solid"/>
            <a:round/>
            <a:headEnd len="med" w="med" type="none"/>
            <a:tailEnd len="med" w="med" type="none"/>
          </a:ln>
        </p:spPr>
      </p:cxnSp>
      <p:sp>
        <p:nvSpPr>
          <p:cNvPr id="313" name="Google Shape;313;p25"/>
          <p:cNvSpPr/>
          <p:nvPr/>
        </p:nvSpPr>
        <p:spPr>
          <a:xfrm>
            <a:off x="4203463" y="3574025"/>
            <a:ext cx="869400" cy="366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5"/>
          <p:cNvSpPr txBox="1"/>
          <p:nvPr>
            <p:ph idx="1" type="body"/>
          </p:nvPr>
        </p:nvSpPr>
        <p:spPr>
          <a:xfrm>
            <a:off x="729450" y="2078875"/>
            <a:ext cx="7688700" cy="1265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t>2-3 Tree after inserting “s”</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LLRB Tree</a:t>
            </a:r>
            <a:endParaRPr/>
          </a:p>
        </p:txBody>
      </p:sp>
      <p:sp>
        <p:nvSpPr>
          <p:cNvPr id="320" name="Google Shape;320;p2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Properties of a 2-3 tree, but implemented like a BST</a:t>
            </a:r>
            <a:endParaRPr sz="1800"/>
          </a:p>
          <a:p>
            <a:pPr indent="0" lvl="0" marL="0" rtl="0" algn="l">
              <a:spcBef>
                <a:spcPts val="1600"/>
              </a:spcBef>
              <a:spcAft>
                <a:spcPts val="1600"/>
              </a:spcAft>
              <a:buNone/>
            </a:pPr>
            <a:r>
              <a:t/>
            </a:r>
            <a:endParaRPr sz="1800"/>
          </a:p>
        </p:txBody>
      </p:sp>
      <p:pic>
        <p:nvPicPr>
          <p:cNvPr id="321" name="Google Shape;321;p26"/>
          <p:cNvPicPr preferRelativeResize="0"/>
          <p:nvPr/>
        </p:nvPicPr>
        <p:blipFill>
          <a:blip r:embed="rId3">
            <a:alphaModFix/>
          </a:blip>
          <a:stretch>
            <a:fillRect/>
          </a:stretch>
        </p:blipFill>
        <p:spPr>
          <a:xfrm>
            <a:off x="216750" y="2371425"/>
            <a:ext cx="8496300" cy="2581275"/>
          </a:xfrm>
          <a:prstGeom prst="rect">
            <a:avLst/>
          </a:prstGeom>
          <a:noFill/>
          <a:ln>
            <a:noFill/>
          </a:ln>
        </p:spPr>
      </p:pic>
      <p:sp>
        <p:nvSpPr>
          <p:cNvPr id="322" name="Google Shape;322;p26"/>
          <p:cNvSpPr/>
          <p:nvPr/>
        </p:nvSpPr>
        <p:spPr>
          <a:xfrm>
            <a:off x="4104550" y="3027100"/>
            <a:ext cx="833700" cy="4953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Hashing</a:t>
            </a:r>
            <a:endParaRPr/>
          </a:p>
        </p:txBody>
      </p:sp>
      <p:sp>
        <p:nvSpPr>
          <p:cNvPr id="328" name="Google Shape;328;p2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Function that produces an integer from a Java object </a:t>
            </a:r>
            <a:endParaRPr sz="1800"/>
          </a:p>
          <a:p>
            <a:pPr indent="0" lvl="0" marL="0" rtl="0" algn="l">
              <a:spcBef>
                <a:spcPts val="1600"/>
              </a:spcBef>
              <a:spcAft>
                <a:spcPts val="0"/>
              </a:spcAft>
              <a:buNone/>
            </a:pPr>
            <a:r>
              <a:rPr lang="en" sz="1800"/>
              <a:t>Properties:</a:t>
            </a:r>
            <a:endParaRPr sz="1800"/>
          </a:p>
          <a:p>
            <a:pPr indent="-342900" lvl="0" marL="457200" rtl="0" algn="l">
              <a:spcBef>
                <a:spcPts val="1600"/>
              </a:spcBef>
              <a:spcAft>
                <a:spcPts val="0"/>
              </a:spcAft>
              <a:buSzPts val="1800"/>
              <a:buAutoNum type="arabicPeriod"/>
            </a:pPr>
            <a:r>
              <a:rPr lang="en" sz="1800"/>
              <a:t>The hashcode for the same object should always be the same</a:t>
            </a:r>
            <a:endParaRPr sz="1800"/>
          </a:p>
          <a:p>
            <a:pPr indent="-342900" lvl="0" marL="457200" rtl="0" algn="l">
              <a:spcBef>
                <a:spcPts val="0"/>
              </a:spcBef>
              <a:spcAft>
                <a:spcPts val="0"/>
              </a:spcAft>
              <a:buSzPts val="1800"/>
              <a:buAutoNum type="arabicPeriod"/>
            </a:pPr>
            <a:r>
              <a:rPr lang="en" sz="1800"/>
              <a:t>If two objects are “equal”, they have the same hashcode</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Google Shape;333;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Hashtable</a:t>
            </a:r>
            <a:endParaRPr/>
          </a:p>
        </p:txBody>
      </p:sp>
      <p:sp>
        <p:nvSpPr>
          <p:cNvPr id="334" name="Google Shape;334;p2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Use the hashcode % array.length to index into an array</a:t>
            </a:r>
            <a:endParaRPr sz="1800"/>
          </a:p>
          <a:p>
            <a:pPr indent="0" lvl="0" marL="0" rtl="0" algn="l">
              <a:spcBef>
                <a:spcPts val="1600"/>
              </a:spcBef>
              <a:spcAft>
                <a:spcPts val="1600"/>
              </a:spcAft>
              <a:buNone/>
            </a:pPr>
            <a:r>
              <a:rPr lang="en" sz="1800"/>
              <a:t>On collision, one resolution is external chaining </a:t>
            </a:r>
            <a:endParaRPr sz="1800"/>
          </a:p>
        </p:txBody>
      </p:sp>
      <p:sp>
        <p:nvSpPr>
          <p:cNvPr id="335" name="Google Shape;335;p28"/>
          <p:cNvSpPr/>
          <p:nvPr/>
        </p:nvSpPr>
        <p:spPr>
          <a:xfrm>
            <a:off x="3860700" y="3674117"/>
            <a:ext cx="335400" cy="2370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sp>
        <p:nvSpPr>
          <p:cNvPr id="336" name="Google Shape;336;p28"/>
          <p:cNvSpPr/>
          <p:nvPr/>
        </p:nvSpPr>
        <p:spPr>
          <a:xfrm>
            <a:off x="4430950" y="4140860"/>
            <a:ext cx="251400" cy="2400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8"/>
          <p:cNvSpPr/>
          <p:nvPr/>
        </p:nvSpPr>
        <p:spPr>
          <a:xfrm>
            <a:off x="3860700" y="4136177"/>
            <a:ext cx="335400" cy="2370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cxnSp>
        <p:nvCxnSpPr>
          <p:cNvPr id="338" name="Google Shape;338;p28"/>
          <p:cNvCxnSpPr>
            <a:endCxn id="336" idx="1"/>
          </p:cNvCxnSpPr>
          <p:nvPr/>
        </p:nvCxnSpPr>
        <p:spPr>
          <a:xfrm>
            <a:off x="4053550" y="4260860"/>
            <a:ext cx="377400" cy="0"/>
          </a:xfrm>
          <a:prstGeom prst="straightConnector1">
            <a:avLst/>
          </a:prstGeom>
          <a:noFill/>
          <a:ln cap="flat" cmpd="sng" w="19050">
            <a:solidFill>
              <a:srgbClr val="666666"/>
            </a:solidFill>
            <a:prstDash val="solid"/>
            <a:round/>
            <a:headEnd len="med" w="med" type="none"/>
            <a:tailEnd len="med" w="med" type="triangle"/>
          </a:ln>
        </p:spPr>
      </p:cxnSp>
      <p:sp>
        <p:nvSpPr>
          <p:cNvPr id="339" name="Google Shape;339;p28"/>
          <p:cNvSpPr/>
          <p:nvPr/>
        </p:nvSpPr>
        <p:spPr>
          <a:xfrm>
            <a:off x="3860700" y="4370559"/>
            <a:ext cx="335400" cy="2370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sp>
        <p:nvSpPr>
          <p:cNvPr id="340" name="Google Shape;340;p28"/>
          <p:cNvSpPr/>
          <p:nvPr/>
        </p:nvSpPr>
        <p:spPr>
          <a:xfrm>
            <a:off x="3860700" y="3907972"/>
            <a:ext cx="335400" cy="2370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sp>
        <p:nvSpPr>
          <p:cNvPr id="341" name="Google Shape;341;p28"/>
          <p:cNvSpPr/>
          <p:nvPr/>
        </p:nvSpPr>
        <p:spPr>
          <a:xfrm>
            <a:off x="3860700" y="3433693"/>
            <a:ext cx="335400" cy="2370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sp>
        <p:nvSpPr>
          <p:cNvPr id="342" name="Google Shape;342;p28"/>
          <p:cNvSpPr/>
          <p:nvPr/>
        </p:nvSpPr>
        <p:spPr>
          <a:xfrm>
            <a:off x="3860700" y="3199838"/>
            <a:ext cx="335400" cy="2370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sp>
        <p:nvSpPr>
          <p:cNvPr id="343" name="Google Shape;343;p28"/>
          <p:cNvSpPr/>
          <p:nvPr/>
        </p:nvSpPr>
        <p:spPr>
          <a:xfrm>
            <a:off x="4430950" y="3902999"/>
            <a:ext cx="251400" cy="2400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44" name="Google Shape;344;p28"/>
          <p:cNvCxnSpPr>
            <a:endCxn id="343" idx="1"/>
          </p:cNvCxnSpPr>
          <p:nvPr/>
        </p:nvCxnSpPr>
        <p:spPr>
          <a:xfrm>
            <a:off x="4053550" y="4022999"/>
            <a:ext cx="377400" cy="0"/>
          </a:xfrm>
          <a:prstGeom prst="straightConnector1">
            <a:avLst/>
          </a:prstGeom>
          <a:noFill/>
          <a:ln cap="flat" cmpd="sng" w="19050">
            <a:solidFill>
              <a:srgbClr val="666666"/>
            </a:solidFill>
            <a:prstDash val="solid"/>
            <a:round/>
            <a:headEnd len="med" w="med" type="none"/>
            <a:tailEnd len="med" w="med" type="triangle"/>
          </a:ln>
        </p:spPr>
      </p:cxnSp>
      <p:sp>
        <p:nvSpPr>
          <p:cNvPr id="345" name="Google Shape;345;p28"/>
          <p:cNvSpPr/>
          <p:nvPr/>
        </p:nvSpPr>
        <p:spPr>
          <a:xfrm>
            <a:off x="4436205" y="3660183"/>
            <a:ext cx="251400" cy="2400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46" name="Google Shape;346;p28"/>
          <p:cNvCxnSpPr>
            <a:endCxn id="345" idx="1"/>
          </p:cNvCxnSpPr>
          <p:nvPr/>
        </p:nvCxnSpPr>
        <p:spPr>
          <a:xfrm>
            <a:off x="4058805" y="3780183"/>
            <a:ext cx="377400" cy="0"/>
          </a:xfrm>
          <a:prstGeom prst="straightConnector1">
            <a:avLst/>
          </a:prstGeom>
          <a:noFill/>
          <a:ln cap="flat" cmpd="sng" w="19050">
            <a:solidFill>
              <a:srgbClr val="666666"/>
            </a:solidFill>
            <a:prstDash val="solid"/>
            <a:round/>
            <a:headEnd len="med" w="med" type="none"/>
            <a:tailEnd len="med" w="med" type="triangle"/>
          </a:ln>
        </p:spPr>
      </p:cxnSp>
      <p:sp>
        <p:nvSpPr>
          <p:cNvPr id="347" name="Google Shape;347;p28"/>
          <p:cNvSpPr/>
          <p:nvPr/>
        </p:nvSpPr>
        <p:spPr>
          <a:xfrm>
            <a:off x="4436205" y="3417367"/>
            <a:ext cx="251400" cy="2400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48" name="Google Shape;348;p28"/>
          <p:cNvCxnSpPr>
            <a:endCxn id="347" idx="1"/>
          </p:cNvCxnSpPr>
          <p:nvPr/>
        </p:nvCxnSpPr>
        <p:spPr>
          <a:xfrm>
            <a:off x="4058805" y="3537367"/>
            <a:ext cx="377400" cy="0"/>
          </a:xfrm>
          <a:prstGeom prst="straightConnector1">
            <a:avLst/>
          </a:prstGeom>
          <a:noFill/>
          <a:ln cap="flat" cmpd="sng" w="19050">
            <a:solidFill>
              <a:srgbClr val="666666"/>
            </a:solidFill>
            <a:prstDash val="solid"/>
            <a:round/>
            <a:headEnd len="med" w="med" type="none"/>
            <a:tailEnd len="med" w="med" type="triangle"/>
          </a:ln>
        </p:spPr>
      </p:cxnSp>
      <p:sp>
        <p:nvSpPr>
          <p:cNvPr id="349" name="Google Shape;349;p28"/>
          <p:cNvSpPr/>
          <p:nvPr/>
        </p:nvSpPr>
        <p:spPr>
          <a:xfrm>
            <a:off x="4436205" y="3185700"/>
            <a:ext cx="251400" cy="2400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0" name="Google Shape;350;p28"/>
          <p:cNvCxnSpPr>
            <a:endCxn id="349" idx="1"/>
          </p:cNvCxnSpPr>
          <p:nvPr/>
        </p:nvCxnSpPr>
        <p:spPr>
          <a:xfrm>
            <a:off x="4058805" y="3305700"/>
            <a:ext cx="377400" cy="0"/>
          </a:xfrm>
          <a:prstGeom prst="straightConnector1">
            <a:avLst/>
          </a:prstGeom>
          <a:noFill/>
          <a:ln cap="flat" cmpd="sng" w="19050">
            <a:solidFill>
              <a:srgbClr val="666666"/>
            </a:solidFill>
            <a:prstDash val="solid"/>
            <a:round/>
            <a:headEnd len="med" w="med" type="none"/>
            <a:tailEnd len="med" w="med" type="triangle"/>
          </a:ln>
        </p:spPr>
      </p:cxnSp>
      <p:sp>
        <p:nvSpPr>
          <p:cNvPr id="351" name="Google Shape;351;p28"/>
          <p:cNvSpPr/>
          <p:nvPr/>
        </p:nvSpPr>
        <p:spPr>
          <a:xfrm>
            <a:off x="4430950" y="4356422"/>
            <a:ext cx="251400" cy="2400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2" name="Google Shape;352;p28"/>
          <p:cNvCxnSpPr>
            <a:endCxn id="351" idx="1"/>
          </p:cNvCxnSpPr>
          <p:nvPr/>
        </p:nvCxnSpPr>
        <p:spPr>
          <a:xfrm>
            <a:off x="4053550" y="4476422"/>
            <a:ext cx="377400" cy="0"/>
          </a:xfrm>
          <a:prstGeom prst="straightConnector1">
            <a:avLst/>
          </a:prstGeom>
          <a:noFill/>
          <a:ln cap="flat" cmpd="sng" w="19050">
            <a:solidFill>
              <a:srgbClr val="666666"/>
            </a:solidFill>
            <a:prstDash val="solid"/>
            <a:round/>
            <a:headEnd len="med" w="med" type="none"/>
            <a:tailEnd len="med" w="med" type="triangle"/>
          </a:ln>
        </p:spPr>
      </p:cxnSp>
      <p:sp>
        <p:nvSpPr>
          <p:cNvPr id="353" name="Google Shape;353;p28"/>
          <p:cNvSpPr/>
          <p:nvPr/>
        </p:nvSpPr>
        <p:spPr>
          <a:xfrm>
            <a:off x="4915750" y="3903470"/>
            <a:ext cx="251400" cy="2481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8"/>
          <p:cNvSpPr/>
          <p:nvPr/>
        </p:nvSpPr>
        <p:spPr>
          <a:xfrm>
            <a:off x="5455400" y="3903470"/>
            <a:ext cx="251400" cy="2481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8"/>
          <p:cNvSpPr/>
          <p:nvPr/>
        </p:nvSpPr>
        <p:spPr>
          <a:xfrm>
            <a:off x="4915750" y="3652466"/>
            <a:ext cx="251400" cy="2481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8"/>
          <p:cNvSpPr/>
          <p:nvPr/>
        </p:nvSpPr>
        <p:spPr>
          <a:xfrm>
            <a:off x="4915876" y="3401466"/>
            <a:ext cx="251400" cy="2481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7" name="Google Shape;357;p28"/>
          <p:cNvCxnSpPr>
            <a:endCxn id="356" idx="1"/>
          </p:cNvCxnSpPr>
          <p:nvPr/>
        </p:nvCxnSpPr>
        <p:spPr>
          <a:xfrm>
            <a:off x="4687576" y="3525516"/>
            <a:ext cx="228300" cy="0"/>
          </a:xfrm>
          <a:prstGeom prst="straightConnector1">
            <a:avLst/>
          </a:prstGeom>
          <a:noFill/>
          <a:ln cap="flat" cmpd="sng" w="19050">
            <a:solidFill>
              <a:srgbClr val="666666"/>
            </a:solidFill>
            <a:prstDash val="solid"/>
            <a:round/>
            <a:headEnd len="med" w="med" type="none"/>
            <a:tailEnd len="med" w="med" type="triangle"/>
          </a:ln>
        </p:spPr>
      </p:cxnSp>
      <p:cxnSp>
        <p:nvCxnSpPr>
          <p:cNvPr id="358" name="Google Shape;358;p28"/>
          <p:cNvCxnSpPr>
            <a:stCxn id="345" idx="3"/>
            <a:endCxn id="355" idx="1"/>
          </p:cNvCxnSpPr>
          <p:nvPr/>
        </p:nvCxnSpPr>
        <p:spPr>
          <a:xfrm flipH="1" rot="10800000">
            <a:off x="4687605" y="3776583"/>
            <a:ext cx="228000" cy="3600"/>
          </a:xfrm>
          <a:prstGeom prst="straightConnector1">
            <a:avLst/>
          </a:prstGeom>
          <a:noFill/>
          <a:ln cap="flat" cmpd="sng" w="19050">
            <a:solidFill>
              <a:srgbClr val="666666"/>
            </a:solidFill>
            <a:prstDash val="solid"/>
            <a:round/>
            <a:headEnd len="med" w="med" type="none"/>
            <a:tailEnd len="med" w="med" type="triangle"/>
          </a:ln>
        </p:spPr>
      </p:cxnSp>
      <p:cxnSp>
        <p:nvCxnSpPr>
          <p:cNvPr id="359" name="Google Shape;359;p28"/>
          <p:cNvCxnSpPr>
            <a:endCxn id="353" idx="1"/>
          </p:cNvCxnSpPr>
          <p:nvPr/>
        </p:nvCxnSpPr>
        <p:spPr>
          <a:xfrm>
            <a:off x="4682350" y="4027520"/>
            <a:ext cx="233400" cy="0"/>
          </a:xfrm>
          <a:prstGeom prst="straightConnector1">
            <a:avLst/>
          </a:prstGeom>
          <a:noFill/>
          <a:ln cap="flat" cmpd="sng" w="19050">
            <a:solidFill>
              <a:srgbClr val="666666"/>
            </a:solidFill>
            <a:prstDash val="solid"/>
            <a:round/>
            <a:headEnd len="med" w="med" type="none"/>
            <a:tailEnd len="med" w="med" type="triangle"/>
          </a:ln>
        </p:spPr>
      </p:cxnSp>
      <p:cxnSp>
        <p:nvCxnSpPr>
          <p:cNvPr id="360" name="Google Shape;360;p28"/>
          <p:cNvCxnSpPr>
            <a:endCxn id="354" idx="1"/>
          </p:cNvCxnSpPr>
          <p:nvPr/>
        </p:nvCxnSpPr>
        <p:spPr>
          <a:xfrm>
            <a:off x="5167100" y="4027520"/>
            <a:ext cx="288300" cy="0"/>
          </a:xfrm>
          <a:prstGeom prst="straightConnector1">
            <a:avLst/>
          </a:prstGeom>
          <a:noFill/>
          <a:ln cap="flat" cmpd="sng" w="19050">
            <a:solidFill>
              <a:srgbClr val="666666"/>
            </a:solidFill>
            <a:prstDash val="solid"/>
            <a:round/>
            <a:headEnd len="med" w="med" type="none"/>
            <a:tailEnd len="med" w="med" type="triangle"/>
          </a:ln>
        </p:spPr>
      </p:cxnSp>
      <p:sp>
        <p:nvSpPr>
          <p:cNvPr id="361" name="Google Shape;361;p28"/>
          <p:cNvSpPr/>
          <p:nvPr/>
        </p:nvSpPr>
        <p:spPr>
          <a:xfrm>
            <a:off x="4917200" y="4352918"/>
            <a:ext cx="251400" cy="2481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62" name="Google Shape;362;p28"/>
          <p:cNvCxnSpPr>
            <a:stCxn id="351" idx="3"/>
            <a:endCxn id="361" idx="1"/>
          </p:cNvCxnSpPr>
          <p:nvPr/>
        </p:nvCxnSpPr>
        <p:spPr>
          <a:xfrm>
            <a:off x="4682350" y="4476422"/>
            <a:ext cx="234900" cy="600"/>
          </a:xfrm>
          <a:prstGeom prst="straightConnector1">
            <a:avLst/>
          </a:prstGeom>
          <a:noFill/>
          <a:ln cap="flat" cmpd="sng" w="19050">
            <a:solidFill>
              <a:srgbClr val="666666"/>
            </a:solidFill>
            <a:prstDash val="solid"/>
            <a:round/>
            <a:headEnd len="med" w="med" type="none"/>
            <a:tailEnd len="med" w="med" type="triangle"/>
          </a:ln>
        </p:spPr>
      </p:cxnSp>
      <p:sp>
        <p:nvSpPr>
          <p:cNvPr id="363" name="Google Shape;363;p28"/>
          <p:cNvSpPr txBox="1"/>
          <p:nvPr/>
        </p:nvSpPr>
        <p:spPr>
          <a:xfrm>
            <a:off x="3578222" y="3102925"/>
            <a:ext cx="288300" cy="1490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500">
                <a:latin typeface="Consolas"/>
                <a:ea typeface="Consolas"/>
                <a:cs typeface="Consolas"/>
                <a:sym typeface="Consolas"/>
              </a:rPr>
              <a:t>0</a:t>
            </a:r>
            <a:endParaRPr sz="1500">
              <a:latin typeface="Consolas"/>
              <a:ea typeface="Consolas"/>
              <a:cs typeface="Consolas"/>
              <a:sym typeface="Consolas"/>
            </a:endParaRPr>
          </a:p>
          <a:p>
            <a:pPr indent="0" lvl="0" marL="0" rtl="0" algn="r">
              <a:spcBef>
                <a:spcPts val="0"/>
              </a:spcBef>
              <a:spcAft>
                <a:spcPts val="0"/>
              </a:spcAft>
              <a:buNone/>
            </a:pPr>
            <a:r>
              <a:rPr lang="en" sz="1500">
                <a:latin typeface="Consolas"/>
                <a:ea typeface="Consolas"/>
                <a:cs typeface="Consolas"/>
                <a:sym typeface="Consolas"/>
              </a:rPr>
              <a:t>1</a:t>
            </a:r>
            <a:endParaRPr sz="1500">
              <a:latin typeface="Consolas"/>
              <a:ea typeface="Consolas"/>
              <a:cs typeface="Consolas"/>
              <a:sym typeface="Consolas"/>
            </a:endParaRPr>
          </a:p>
          <a:p>
            <a:pPr indent="0" lvl="0" marL="0" rtl="0" algn="r">
              <a:spcBef>
                <a:spcPts val="0"/>
              </a:spcBef>
              <a:spcAft>
                <a:spcPts val="0"/>
              </a:spcAft>
              <a:buNone/>
            </a:pPr>
            <a:r>
              <a:rPr lang="en" sz="1500">
                <a:latin typeface="Consolas"/>
                <a:ea typeface="Consolas"/>
                <a:cs typeface="Consolas"/>
                <a:sym typeface="Consolas"/>
              </a:rPr>
              <a:t>2</a:t>
            </a:r>
            <a:endParaRPr sz="1500">
              <a:latin typeface="Consolas"/>
              <a:ea typeface="Consolas"/>
              <a:cs typeface="Consolas"/>
              <a:sym typeface="Consolas"/>
            </a:endParaRPr>
          </a:p>
          <a:p>
            <a:pPr indent="0" lvl="0" marL="0" rtl="0" algn="r">
              <a:spcBef>
                <a:spcPts val="0"/>
              </a:spcBef>
              <a:spcAft>
                <a:spcPts val="0"/>
              </a:spcAft>
              <a:buNone/>
            </a:pPr>
            <a:r>
              <a:rPr lang="en" sz="1500">
                <a:latin typeface="Consolas"/>
                <a:ea typeface="Consolas"/>
                <a:cs typeface="Consolas"/>
                <a:sym typeface="Consolas"/>
              </a:rPr>
              <a:t>3</a:t>
            </a:r>
            <a:endParaRPr sz="1500">
              <a:latin typeface="Consolas"/>
              <a:ea typeface="Consolas"/>
              <a:cs typeface="Consolas"/>
              <a:sym typeface="Consolas"/>
            </a:endParaRPr>
          </a:p>
          <a:p>
            <a:pPr indent="0" lvl="0" marL="0" rtl="0" algn="r">
              <a:spcBef>
                <a:spcPts val="0"/>
              </a:spcBef>
              <a:spcAft>
                <a:spcPts val="0"/>
              </a:spcAft>
              <a:buNone/>
            </a:pPr>
            <a:r>
              <a:rPr lang="en" sz="1500">
                <a:latin typeface="Consolas"/>
                <a:ea typeface="Consolas"/>
                <a:cs typeface="Consolas"/>
                <a:sym typeface="Consolas"/>
              </a:rPr>
              <a:t>4</a:t>
            </a:r>
            <a:endParaRPr sz="1500">
              <a:latin typeface="Consolas"/>
              <a:ea typeface="Consolas"/>
              <a:cs typeface="Consolas"/>
              <a:sym typeface="Consolas"/>
            </a:endParaRPr>
          </a:p>
          <a:p>
            <a:pPr indent="0" lvl="0" marL="0" rtl="0" algn="r">
              <a:spcBef>
                <a:spcPts val="0"/>
              </a:spcBef>
              <a:spcAft>
                <a:spcPts val="0"/>
              </a:spcAft>
              <a:buNone/>
            </a:pPr>
            <a:r>
              <a:rPr lang="en" sz="1500">
                <a:latin typeface="Consolas"/>
                <a:ea typeface="Consolas"/>
                <a:cs typeface="Consolas"/>
                <a:sym typeface="Consolas"/>
              </a:rPr>
              <a:t>5</a:t>
            </a:r>
            <a:endParaRPr sz="1500">
              <a:latin typeface="Consolas"/>
              <a:ea typeface="Consolas"/>
              <a:cs typeface="Consolas"/>
              <a:sym typeface="Consola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Google Shape;368;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HashTable</a:t>
            </a:r>
            <a:r>
              <a:rPr lang="en"/>
              <a:t> Runtimes</a:t>
            </a:r>
            <a:endParaRPr/>
          </a:p>
          <a:p>
            <a:pPr indent="0" lvl="0" marL="0" rtl="0" algn="l">
              <a:spcBef>
                <a:spcPts val="0"/>
              </a:spcBef>
              <a:spcAft>
                <a:spcPts val="0"/>
              </a:spcAft>
              <a:buNone/>
            </a:pPr>
            <a:r>
              <a:t/>
            </a:r>
            <a:endParaRPr/>
          </a:p>
        </p:txBody>
      </p:sp>
      <p:sp>
        <p:nvSpPr>
          <p:cNvPr id="369" name="Google Shape;369;p2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graphicFrame>
        <p:nvGraphicFramePr>
          <p:cNvPr id="370" name="Google Shape;370;p29"/>
          <p:cNvGraphicFramePr/>
          <p:nvPr/>
        </p:nvGraphicFramePr>
        <p:xfrm>
          <a:off x="729450" y="2078875"/>
          <a:ext cx="3000000" cy="3000000"/>
        </p:xfrm>
        <a:graphic>
          <a:graphicData uri="http://schemas.openxmlformats.org/drawingml/2006/table">
            <a:tbl>
              <a:tblPr>
                <a:noFill/>
                <a:tableStyleId>{48BC373C-05C0-4FF5-914C-36B5AED48433}</a:tableStyleId>
              </a:tblPr>
              <a:tblGrid>
                <a:gridCol w="2457200"/>
                <a:gridCol w="1629900"/>
                <a:gridCol w="1629900"/>
                <a:gridCol w="1522000"/>
              </a:tblGrid>
              <a:tr h="381000">
                <a:tc>
                  <a:txBody>
                    <a:bodyPr>
                      <a:noAutofit/>
                    </a:bodyPr>
                    <a:lstStyle/>
                    <a:p>
                      <a:pPr indent="0" lvl="0" marL="0" rtl="0" algn="ctr">
                        <a:spcBef>
                          <a:spcPts val="0"/>
                        </a:spcBef>
                        <a:spcAft>
                          <a:spcPts val="0"/>
                        </a:spcAft>
                        <a:buNone/>
                      </a:pPr>
                      <a:r>
                        <a:t/>
                      </a:r>
                      <a:endParaRPr sz="1800">
                        <a:latin typeface="Calibri"/>
                        <a:ea typeface="Calibri"/>
                        <a:cs typeface="Calibri"/>
                        <a:sym typeface="Calibri"/>
                      </a:endParaRPr>
                    </a:p>
                  </a:txBody>
                  <a:tcPr marT="91425" marB="91425" marR="91425" marL="91425">
                    <a:solidFill>
                      <a:srgbClr val="C9DAF8"/>
                    </a:solidFill>
                  </a:tcPr>
                </a:tc>
                <a:tc>
                  <a:txBody>
                    <a:bodyPr>
                      <a:noAutofit/>
                    </a:bodyPr>
                    <a:lstStyle/>
                    <a:p>
                      <a:pPr indent="0" lvl="0" marL="0" rtl="0" algn="ctr">
                        <a:spcBef>
                          <a:spcPts val="0"/>
                        </a:spcBef>
                        <a:spcAft>
                          <a:spcPts val="0"/>
                        </a:spcAft>
                        <a:buNone/>
                      </a:pPr>
                      <a:r>
                        <a:rPr lang="en" sz="1800">
                          <a:latin typeface="Calibri"/>
                          <a:ea typeface="Calibri"/>
                          <a:cs typeface="Calibri"/>
                          <a:sym typeface="Calibri"/>
                        </a:rPr>
                        <a:t>add</a:t>
                      </a:r>
                      <a:endParaRPr sz="1800">
                        <a:latin typeface="Calibri"/>
                        <a:ea typeface="Calibri"/>
                        <a:cs typeface="Calibri"/>
                        <a:sym typeface="Calibri"/>
                      </a:endParaRPr>
                    </a:p>
                  </a:txBody>
                  <a:tcPr marT="91425" marB="91425" marR="91425" marL="91425">
                    <a:solidFill>
                      <a:srgbClr val="C9DAF8"/>
                    </a:solidFill>
                  </a:tcPr>
                </a:tc>
                <a:tc>
                  <a:txBody>
                    <a:bodyPr>
                      <a:noAutofit/>
                    </a:bodyPr>
                    <a:lstStyle/>
                    <a:p>
                      <a:pPr indent="0" lvl="0" marL="0" rtl="0" algn="ctr">
                        <a:spcBef>
                          <a:spcPts val="0"/>
                        </a:spcBef>
                        <a:spcAft>
                          <a:spcPts val="0"/>
                        </a:spcAft>
                        <a:buNone/>
                      </a:pPr>
                      <a:r>
                        <a:rPr lang="en" sz="1800">
                          <a:latin typeface="Calibri"/>
                          <a:ea typeface="Calibri"/>
                          <a:cs typeface="Calibri"/>
                          <a:sym typeface="Calibri"/>
                        </a:rPr>
                        <a:t>get</a:t>
                      </a:r>
                      <a:endParaRPr sz="1800">
                        <a:latin typeface="Calibri"/>
                        <a:ea typeface="Calibri"/>
                        <a:cs typeface="Calibri"/>
                        <a:sym typeface="Calibri"/>
                      </a:endParaRPr>
                    </a:p>
                  </a:txBody>
                  <a:tcPr marT="91425" marB="91425" marR="91425" marL="91425">
                    <a:solidFill>
                      <a:srgbClr val="C9DAF8"/>
                    </a:solidFill>
                  </a:tcPr>
                </a:tc>
                <a:tc>
                  <a:txBody>
                    <a:bodyPr>
                      <a:noAutofit/>
                    </a:bodyPr>
                    <a:lstStyle/>
                    <a:p>
                      <a:pPr indent="0" lvl="0" marL="0" rtl="0" algn="ctr">
                        <a:spcBef>
                          <a:spcPts val="0"/>
                        </a:spcBef>
                        <a:spcAft>
                          <a:spcPts val="0"/>
                        </a:spcAft>
                        <a:buNone/>
                      </a:pPr>
                      <a:r>
                        <a:rPr lang="en" sz="1800">
                          <a:latin typeface="Calibri"/>
                          <a:ea typeface="Calibri"/>
                          <a:cs typeface="Calibri"/>
                          <a:sym typeface="Calibri"/>
                        </a:rPr>
                        <a:t>remove</a:t>
                      </a:r>
                      <a:endParaRPr sz="1800">
                        <a:latin typeface="Calibri"/>
                        <a:ea typeface="Calibri"/>
                        <a:cs typeface="Calibri"/>
                        <a:sym typeface="Calibri"/>
                      </a:endParaRPr>
                    </a:p>
                  </a:txBody>
                  <a:tcPr marT="91425" marB="91425" marR="91425" marL="91425">
                    <a:solidFill>
                      <a:srgbClr val="C9DAF8"/>
                    </a:solidFill>
                  </a:tcPr>
                </a:tc>
              </a:tr>
              <a:tr h="381000">
                <a:tc>
                  <a:txBody>
                    <a:bodyPr>
                      <a:noAutofit/>
                    </a:bodyPr>
                    <a:lstStyle/>
                    <a:p>
                      <a:pPr indent="0" lvl="0" marL="0" rtl="0" algn="ctr">
                        <a:spcBef>
                          <a:spcPts val="0"/>
                        </a:spcBef>
                        <a:spcAft>
                          <a:spcPts val="0"/>
                        </a:spcAft>
                        <a:buNone/>
                      </a:pPr>
                      <a:r>
                        <a:rPr lang="en" sz="1800">
                          <a:latin typeface="Calibri"/>
                          <a:ea typeface="Calibri"/>
                          <a:cs typeface="Calibri"/>
                          <a:sym typeface="Calibri"/>
                        </a:rPr>
                        <a:t>Best Case</a:t>
                      </a:r>
                      <a:endParaRPr sz="1800">
                        <a:latin typeface="Calibri"/>
                        <a:ea typeface="Calibri"/>
                        <a:cs typeface="Calibri"/>
                        <a:sym typeface="Calibri"/>
                      </a:endParaRPr>
                    </a:p>
                  </a:txBody>
                  <a:tcPr marT="91425" marB="91425" marR="91425" marL="91425"/>
                </a:tc>
                <a:tc>
                  <a:txBody>
                    <a:bodyPr>
                      <a:noAutofit/>
                    </a:bodyPr>
                    <a:lstStyle/>
                    <a:p>
                      <a:pPr indent="0" lvl="0" marL="0" rtl="0" algn="ctr">
                        <a:spcBef>
                          <a:spcPts val="0"/>
                        </a:spcBef>
                        <a:spcAft>
                          <a:spcPts val="0"/>
                        </a:spcAft>
                        <a:buNone/>
                      </a:pPr>
                      <a:r>
                        <a:rPr lang="en" sz="1800">
                          <a:latin typeface="Calibri"/>
                          <a:ea typeface="Calibri"/>
                          <a:cs typeface="Calibri"/>
                          <a:sym typeface="Calibri"/>
                        </a:rPr>
                        <a:t>Θ(1)</a:t>
                      </a:r>
                      <a:endParaRPr sz="1800">
                        <a:latin typeface="Calibri"/>
                        <a:ea typeface="Calibri"/>
                        <a:cs typeface="Calibri"/>
                        <a:sym typeface="Calibri"/>
                      </a:endParaRPr>
                    </a:p>
                  </a:txBody>
                  <a:tcPr marT="91425" marB="91425" marR="91425" marL="91425"/>
                </a:tc>
                <a:tc>
                  <a:txBody>
                    <a:bodyPr>
                      <a:noAutofit/>
                    </a:bodyPr>
                    <a:lstStyle/>
                    <a:p>
                      <a:pPr indent="0" lvl="0" marL="0" rtl="0" algn="ctr">
                        <a:spcBef>
                          <a:spcPts val="0"/>
                        </a:spcBef>
                        <a:spcAft>
                          <a:spcPts val="0"/>
                        </a:spcAft>
                        <a:buNone/>
                      </a:pPr>
                      <a:r>
                        <a:rPr lang="en" sz="1800">
                          <a:latin typeface="Calibri"/>
                          <a:ea typeface="Calibri"/>
                          <a:cs typeface="Calibri"/>
                          <a:sym typeface="Calibri"/>
                        </a:rPr>
                        <a:t>Θ(1)</a:t>
                      </a:r>
                      <a:endParaRPr sz="1800">
                        <a:latin typeface="Calibri"/>
                        <a:ea typeface="Calibri"/>
                        <a:cs typeface="Calibri"/>
                        <a:sym typeface="Calibri"/>
                      </a:endParaRPr>
                    </a:p>
                  </a:txBody>
                  <a:tcPr marT="91425" marB="91425" marR="91425" marL="91425"/>
                </a:tc>
                <a:tc>
                  <a:txBody>
                    <a:bodyPr>
                      <a:noAutofit/>
                    </a:bodyPr>
                    <a:lstStyle/>
                    <a:p>
                      <a:pPr indent="0" lvl="0" marL="0" rtl="0" algn="ctr">
                        <a:spcBef>
                          <a:spcPts val="0"/>
                        </a:spcBef>
                        <a:spcAft>
                          <a:spcPts val="0"/>
                        </a:spcAft>
                        <a:buNone/>
                      </a:pPr>
                      <a:r>
                        <a:rPr lang="en" sz="1800">
                          <a:latin typeface="Calibri"/>
                          <a:ea typeface="Calibri"/>
                          <a:cs typeface="Calibri"/>
                          <a:sym typeface="Calibri"/>
                        </a:rPr>
                        <a:t>Θ(1)</a:t>
                      </a:r>
                      <a:endParaRPr sz="1800">
                        <a:latin typeface="Calibri"/>
                        <a:ea typeface="Calibri"/>
                        <a:cs typeface="Calibri"/>
                        <a:sym typeface="Calibri"/>
                      </a:endParaRPr>
                    </a:p>
                  </a:txBody>
                  <a:tcPr marT="91425" marB="91425" marR="91425" marL="91425"/>
                </a:tc>
              </a:tr>
              <a:tr h="381000">
                <a:tc>
                  <a:txBody>
                    <a:bodyPr>
                      <a:noAutofit/>
                    </a:bodyPr>
                    <a:lstStyle/>
                    <a:p>
                      <a:pPr indent="0" lvl="0" marL="0" rtl="0" algn="ctr">
                        <a:spcBef>
                          <a:spcPts val="0"/>
                        </a:spcBef>
                        <a:spcAft>
                          <a:spcPts val="0"/>
                        </a:spcAft>
                        <a:buNone/>
                      </a:pPr>
                      <a:r>
                        <a:rPr lang="en" sz="1800">
                          <a:latin typeface="Calibri"/>
                          <a:ea typeface="Calibri"/>
                          <a:cs typeface="Calibri"/>
                          <a:sym typeface="Calibri"/>
                        </a:rPr>
                        <a:t>Worst Case</a:t>
                      </a:r>
                      <a:endParaRPr sz="1800">
                        <a:latin typeface="Calibri"/>
                        <a:ea typeface="Calibri"/>
                        <a:cs typeface="Calibri"/>
                        <a:sym typeface="Calibri"/>
                      </a:endParaRPr>
                    </a:p>
                  </a:txBody>
                  <a:tcPr marT="91425" marB="91425" marR="91425" marL="91425"/>
                </a:tc>
                <a:tc>
                  <a:txBody>
                    <a:bodyPr>
                      <a:noAutofit/>
                    </a:bodyPr>
                    <a:lstStyle/>
                    <a:p>
                      <a:pPr indent="0" lvl="0" marL="0" rtl="0" algn="ctr">
                        <a:spcBef>
                          <a:spcPts val="0"/>
                        </a:spcBef>
                        <a:spcAft>
                          <a:spcPts val="0"/>
                        </a:spcAft>
                        <a:buNone/>
                      </a:pPr>
                      <a:r>
                        <a:rPr lang="en" sz="1800">
                          <a:latin typeface="Calibri"/>
                          <a:ea typeface="Calibri"/>
                          <a:cs typeface="Calibri"/>
                          <a:sym typeface="Calibri"/>
                        </a:rPr>
                        <a:t>Θ(</a:t>
                      </a:r>
                      <a:r>
                        <a:rPr lang="en" sz="1800">
                          <a:latin typeface="Calibri"/>
                          <a:ea typeface="Calibri"/>
                          <a:cs typeface="Calibri"/>
                          <a:sym typeface="Calibri"/>
                        </a:rPr>
                        <a:t>N)</a:t>
                      </a:r>
                      <a:endParaRPr sz="1800">
                        <a:latin typeface="Calibri"/>
                        <a:ea typeface="Calibri"/>
                        <a:cs typeface="Calibri"/>
                        <a:sym typeface="Calibri"/>
                      </a:endParaRPr>
                    </a:p>
                  </a:txBody>
                  <a:tcPr marT="91425" marB="91425" marR="91425" marL="91425"/>
                </a:tc>
                <a:tc>
                  <a:txBody>
                    <a:bodyPr>
                      <a:noAutofit/>
                    </a:bodyPr>
                    <a:lstStyle/>
                    <a:p>
                      <a:pPr indent="0" lvl="0" marL="0" rtl="0" algn="ctr">
                        <a:spcBef>
                          <a:spcPts val="0"/>
                        </a:spcBef>
                        <a:spcAft>
                          <a:spcPts val="0"/>
                        </a:spcAft>
                        <a:buNone/>
                      </a:pPr>
                      <a:r>
                        <a:rPr lang="en" sz="1800">
                          <a:latin typeface="Calibri"/>
                          <a:ea typeface="Calibri"/>
                          <a:cs typeface="Calibri"/>
                          <a:sym typeface="Calibri"/>
                        </a:rPr>
                        <a:t>Θ(N)</a:t>
                      </a:r>
                      <a:endParaRPr sz="1800">
                        <a:latin typeface="Calibri"/>
                        <a:ea typeface="Calibri"/>
                        <a:cs typeface="Calibri"/>
                        <a:sym typeface="Calibri"/>
                      </a:endParaRPr>
                    </a:p>
                  </a:txBody>
                  <a:tcPr marT="91425" marB="91425" marR="91425" marL="91425"/>
                </a:tc>
                <a:tc>
                  <a:txBody>
                    <a:bodyPr>
                      <a:noAutofit/>
                    </a:bodyPr>
                    <a:lstStyle/>
                    <a:p>
                      <a:pPr indent="0" lvl="0" marL="0" rtl="0" algn="ctr">
                        <a:spcBef>
                          <a:spcPts val="0"/>
                        </a:spcBef>
                        <a:spcAft>
                          <a:spcPts val="0"/>
                        </a:spcAft>
                        <a:buNone/>
                      </a:pPr>
                      <a:r>
                        <a:rPr lang="en" sz="1800">
                          <a:latin typeface="Calibri"/>
                          <a:ea typeface="Calibri"/>
                          <a:cs typeface="Calibri"/>
                          <a:sym typeface="Calibri"/>
                        </a:rPr>
                        <a:t>Θ(N)</a:t>
                      </a:r>
                      <a:endParaRPr sz="1800">
                        <a:latin typeface="Calibri"/>
                        <a:ea typeface="Calibri"/>
                        <a:cs typeface="Calibri"/>
                        <a:sym typeface="Calibri"/>
                      </a:endParaRPr>
                    </a:p>
                  </a:txBody>
                  <a:tcPr marT="91425" marB="91425" marR="91425" marL="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Google Shape;375;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77" name="Google Shape;377;p30"/>
          <p:cNvPicPr preferRelativeResize="0"/>
          <p:nvPr/>
        </p:nvPicPr>
        <p:blipFill>
          <a:blip r:embed="rId3">
            <a:alphaModFix/>
          </a:blip>
          <a:stretch>
            <a:fillRect/>
          </a:stretch>
        </p:blipFill>
        <p:spPr>
          <a:xfrm>
            <a:off x="729438" y="1318638"/>
            <a:ext cx="4943475" cy="32670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sp>
        <p:nvSpPr>
          <p:cNvPr id="382" name="Google Shape;382;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84" name="Google Shape;384;p31"/>
          <p:cNvPicPr preferRelativeResize="0"/>
          <p:nvPr/>
        </p:nvPicPr>
        <p:blipFill>
          <a:blip r:embed="rId3">
            <a:alphaModFix/>
          </a:blip>
          <a:stretch>
            <a:fillRect/>
          </a:stretch>
        </p:blipFill>
        <p:spPr>
          <a:xfrm>
            <a:off x="2818288" y="2119856"/>
            <a:ext cx="3511025" cy="2261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Announcements</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Homework 2 due Wednesday, March 14</a:t>
            </a:r>
            <a:endParaRPr sz="1800"/>
          </a:p>
          <a:p>
            <a:pPr indent="-342900" lvl="0" marL="457200" rtl="0" algn="l">
              <a:spcBef>
                <a:spcPts val="0"/>
              </a:spcBef>
              <a:spcAft>
                <a:spcPts val="0"/>
              </a:spcAft>
              <a:buSzPts val="1800"/>
              <a:buChar char="●"/>
            </a:pPr>
            <a:r>
              <a:rPr lang="en" sz="1800"/>
              <a:t>Homework 3 due Monday, March 19</a:t>
            </a:r>
            <a:endParaRPr sz="1800"/>
          </a:p>
          <a:p>
            <a:pPr indent="-342900" lvl="0" marL="457200" rtl="0" algn="l">
              <a:spcBef>
                <a:spcPts val="0"/>
              </a:spcBef>
              <a:spcAft>
                <a:spcPts val="0"/>
              </a:spcAft>
              <a:buSzPts val="1800"/>
              <a:buChar char="●"/>
            </a:pPr>
            <a:r>
              <a:rPr lang="en" sz="1800"/>
              <a:t>Midterm 2 on Tuesday, March 20</a:t>
            </a:r>
            <a:endParaRPr sz="1800"/>
          </a:p>
          <a:p>
            <a:pPr indent="-342900" lvl="1" marL="914400" rtl="0" algn="l">
              <a:spcBef>
                <a:spcPts val="0"/>
              </a:spcBef>
              <a:spcAft>
                <a:spcPts val="0"/>
              </a:spcAft>
              <a:buSzPts val="1800"/>
              <a:buChar char="○"/>
            </a:pPr>
            <a:r>
              <a:rPr lang="en" sz="1800"/>
              <a:t>Midterm review session Friday 16th 8-10 PM</a:t>
            </a:r>
            <a:endParaRPr sz="1800"/>
          </a:p>
          <a:p>
            <a:pPr indent="-342900" lvl="1" marL="914400" rtl="0" algn="l">
              <a:spcBef>
                <a:spcPts val="0"/>
              </a:spcBef>
              <a:spcAft>
                <a:spcPts val="0"/>
              </a:spcAft>
              <a:buSzPts val="1800"/>
              <a:buChar char="○"/>
            </a:pPr>
            <a:r>
              <a:rPr lang="en" sz="1800"/>
              <a:t>Guerrilla section Saturday 17th 12-2 PM</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 name="Shape 388"/>
        <p:cNvGrpSpPr/>
        <p:nvPr/>
      </p:nvGrpSpPr>
      <p:grpSpPr>
        <a:xfrm>
          <a:off x="0" y="0"/>
          <a:ext cx="0" cy="0"/>
          <a:chOff x="0" y="0"/>
          <a:chExt cx="0" cy="0"/>
        </a:xfrm>
      </p:grpSpPr>
      <p:sp>
        <p:nvSpPr>
          <p:cNvPr id="389" name="Google Shape;389;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91" name="Google Shape;391;p32"/>
          <p:cNvPicPr preferRelativeResize="0"/>
          <p:nvPr/>
        </p:nvPicPr>
        <p:blipFill>
          <a:blip r:embed="rId3">
            <a:alphaModFix/>
          </a:blip>
          <a:stretch>
            <a:fillRect/>
          </a:stretch>
        </p:blipFill>
        <p:spPr>
          <a:xfrm>
            <a:off x="729438" y="2078875"/>
            <a:ext cx="5095875" cy="13906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Google Shape;396;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98" name="Google Shape;398;p33"/>
          <p:cNvPicPr preferRelativeResize="0"/>
          <p:nvPr/>
        </p:nvPicPr>
        <p:blipFill>
          <a:blip r:embed="rId3">
            <a:alphaModFix/>
          </a:blip>
          <a:stretch>
            <a:fillRect/>
          </a:stretch>
        </p:blipFill>
        <p:spPr>
          <a:xfrm>
            <a:off x="831900" y="2242400"/>
            <a:ext cx="4700150" cy="17057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2" name="Shape 402"/>
        <p:cNvGrpSpPr/>
        <p:nvPr/>
      </p:nvGrpSpPr>
      <p:grpSpPr>
        <a:xfrm>
          <a:off x="0" y="0"/>
          <a:ext cx="0" cy="0"/>
          <a:chOff x="0" y="0"/>
          <a:chExt cx="0" cy="0"/>
        </a:xfrm>
      </p:grpSpPr>
      <p:sp>
        <p:nvSpPr>
          <p:cNvPr id="403" name="Google Shape;403;p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405" name="Google Shape;405;p34"/>
          <p:cNvPicPr preferRelativeResize="0"/>
          <p:nvPr/>
        </p:nvPicPr>
        <p:blipFill>
          <a:blip r:embed="rId3">
            <a:alphaModFix/>
          </a:blip>
          <a:stretch>
            <a:fillRect/>
          </a:stretch>
        </p:blipFill>
        <p:spPr>
          <a:xfrm>
            <a:off x="729450" y="1937825"/>
            <a:ext cx="4686300" cy="25431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9" name="Shape 409"/>
        <p:cNvGrpSpPr/>
        <p:nvPr/>
      </p:nvGrpSpPr>
      <p:grpSpPr>
        <a:xfrm>
          <a:off x="0" y="0"/>
          <a:ext cx="0" cy="0"/>
          <a:chOff x="0" y="0"/>
          <a:chExt cx="0" cy="0"/>
        </a:xfrm>
      </p:grpSpPr>
      <p:sp>
        <p:nvSpPr>
          <p:cNvPr id="410" name="Google Shape;410;p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412" name="Google Shape;412;p35"/>
          <p:cNvPicPr preferRelativeResize="0"/>
          <p:nvPr/>
        </p:nvPicPr>
        <p:blipFill>
          <a:blip r:embed="rId3">
            <a:alphaModFix/>
          </a:blip>
          <a:stretch>
            <a:fillRect/>
          </a:stretch>
        </p:blipFill>
        <p:spPr>
          <a:xfrm>
            <a:off x="729450" y="2078875"/>
            <a:ext cx="8199925" cy="22312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6" name="Shape 416"/>
        <p:cNvGrpSpPr/>
        <p:nvPr/>
      </p:nvGrpSpPr>
      <p:grpSpPr>
        <a:xfrm>
          <a:off x="0" y="0"/>
          <a:ext cx="0" cy="0"/>
          <a:chOff x="0" y="0"/>
          <a:chExt cx="0" cy="0"/>
        </a:xfrm>
      </p:grpSpPr>
      <p:sp>
        <p:nvSpPr>
          <p:cNvPr id="417" name="Google Shape;417;p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419" name="Google Shape;419;p36"/>
          <p:cNvPicPr preferRelativeResize="0"/>
          <p:nvPr/>
        </p:nvPicPr>
        <p:blipFill>
          <a:blip r:embed="rId3">
            <a:alphaModFix/>
          </a:blip>
          <a:stretch>
            <a:fillRect/>
          </a:stretch>
        </p:blipFill>
        <p:spPr>
          <a:xfrm>
            <a:off x="2119625" y="2037650"/>
            <a:ext cx="3885700" cy="20949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3" name="Shape 423"/>
        <p:cNvGrpSpPr/>
        <p:nvPr/>
      </p:nvGrpSpPr>
      <p:grpSpPr>
        <a:xfrm>
          <a:off x="0" y="0"/>
          <a:ext cx="0" cy="0"/>
          <a:chOff x="0" y="0"/>
          <a:chExt cx="0" cy="0"/>
        </a:xfrm>
      </p:grpSpPr>
      <p:sp>
        <p:nvSpPr>
          <p:cNvPr id="424" name="Google Shape;424;p3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426" name="Google Shape;426;p37"/>
          <p:cNvPicPr preferRelativeResize="0"/>
          <p:nvPr/>
        </p:nvPicPr>
        <p:blipFill>
          <a:blip r:embed="rId3">
            <a:alphaModFix/>
          </a:blip>
          <a:stretch>
            <a:fillRect/>
          </a:stretch>
        </p:blipFill>
        <p:spPr>
          <a:xfrm>
            <a:off x="2420175" y="2274700"/>
            <a:ext cx="3905025" cy="18694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0" name="Shape 430"/>
        <p:cNvGrpSpPr/>
        <p:nvPr/>
      </p:nvGrpSpPr>
      <p:grpSpPr>
        <a:xfrm>
          <a:off x="0" y="0"/>
          <a:ext cx="0" cy="0"/>
          <a:chOff x="0" y="0"/>
          <a:chExt cx="0" cy="0"/>
        </a:xfrm>
      </p:grpSpPr>
      <p:sp>
        <p:nvSpPr>
          <p:cNvPr id="431" name="Google Shape;431;p3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433" name="Google Shape;433;p38"/>
          <p:cNvPicPr preferRelativeResize="0"/>
          <p:nvPr/>
        </p:nvPicPr>
        <p:blipFill>
          <a:blip r:embed="rId3">
            <a:alphaModFix/>
          </a:blip>
          <a:stretch>
            <a:fillRect/>
          </a:stretch>
        </p:blipFill>
        <p:spPr>
          <a:xfrm>
            <a:off x="1962550" y="2064825"/>
            <a:ext cx="4523675" cy="22316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7" name="Shape 437"/>
        <p:cNvGrpSpPr/>
        <p:nvPr/>
      </p:nvGrpSpPr>
      <p:grpSpPr>
        <a:xfrm>
          <a:off x="0" y="0"/>
          <a:ext cx="0" cy="0"/>
          <a:chOff x="0" y="0"/>
          <a:chExt cx="0" cy="0"/>
        </a:xfrm>
      </p:grpSpPr>
      <p:sp>
        <p:nvSpPr>
          <p:cNvPr id="438" name="Google Shape;438;p3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440" name="Google Shape;440;p39"/>
          <p:cNvPicPr preferRelativeResize="0"/>
          <p:nvPr/>
        </p:nvPicPr>
        <p:blipFill>
          <a:blip r:embed="rId3">
            <a:alphaModFix/>
          </a:blip>
          <a:stretch>
            <a:fillRect/>
          </a:stretch>
        </p:blipFill>
        <p:spPr>
          <a:xfrm>
            <a:off x="2242575" y="2078875"/>
            <a:ext cx="4079525" cy="19377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4" name="Shape 444"/>
        <p:cNvGrpSpPr/>
        <p:nvPr/>
      </p:nvGrpSpPr>
      <p:grpSpPr>
        <a:xfrm>
          <a:off x="0" y="0"/>
          <a:ext cx="0" cy="0"/>
          <a:chOff x="0" y="0"/>
          <a:chExt cx="0" cy="0"/>
        </a:xfrm>
      </p:grpSpPr>
      <p:sp>
        <p:nvSpPr>
          <p:cNvPr id="445" name="Google Shape;445;p4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4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447" name="Google Shape;447;p40"/>
          <p:cNvPicPr preferRelativeResize="0"/>
          <p:nvPr/>
        </p:nvPicPr>
        <p:blipFill>
          <a:blip r:embed="rId3">
            <a:alphaModFix/>
          </a:blip>
          <a:stretch>
            <a:fillRect/>
          </a:stretch>
        </p:blipFill>
        <p:spPr>
          <a:xfrm>
            <a:off x="1170175" y="2276750"/>
            <a:ext cx="6745450" cy="4487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1" name="Shape 451"/>
        <p:cNvGrpSpPr/>
        <p:nvPr/>
      </p:nvGrpSpPr>
      <p:grpSpPr>
        <a:xfrm>
          <a:off x="0" y="0"/>
          <a:ext cx="0" cy="0"/>
          <a:chOff x="0" y="0"/>
          <a:chExt cx="0" cy="0"/>
        </a:xfrm>
      </p:grpSpPr>
      <p:sp>
        <p:nvSpPr>
          <p:cNvPr id="452" name="Google Shape;452;p4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4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454" name="Google Shape;454;p41"/>
          <p:cNvPicPr preferRelativeResize="0"/>
          <p:nvPr/>
        </p:nvPicPr>
        <p:blipFill>
          <a:blip r:embed="rId3">
            <a:alphaModFix/>
          </a:blip>
          <a:stretch>
            <a:fillRect/>
          </a:stretch>
        </p:blipFill>
        <p:spPr>
          <a:xfrm>
            <a:off x="1196228" y="2126678"/>
            <a:ext cx="5337114" cy="2261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Disjoint Sets</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Data structure that keeps track of whether or not elements are connected</a:t>
            </a:r>
            <a:endParaRPr sz="1800"/>
          </a:p>
          <a:p>
            <a:pPr indent="-342900" lvl="0" marL="457200" rtl="0" algn="l">
              <a:spcBef>
                <a:spcPts val="0"/>
              </a:spcBef>
              <a:spcAft>
                <a:spcPts val="0"/>
              </a:spcAft>
              <a:buSzPts val="1800"/>
              <a:buChar char="●"/>
            </a:pPr>
            <a:r>
              <a:rPr lang="en" sz="1800"/>
              <a:t>Two basic functions:</a:t>
            </a:r>
            <a:endParaRPr sz="1800"/>
          </a:p>
          <a:p>
            <a:pPr indent="-342900" lvl="1" marL="914400" rtl="0" algn="l">
              <a:spcBef>
                <a:spcPts val="0"/>
              </a:spcBef>
              <a:spcAft>
                <a:spcPts val="0"/>
              </a:spcAft>
              <a:buSzPts val="1800"/>
              <a:buChar char="○"/>
            </a:pPr>
            <a:r>
              <a:rPr lang="en" sz="1800"/>
              <a:t>connect(a,  b)</a:t>
            </a:r>
            <a:endParaRPr sz="1800"/>
          </a:p>
          <a:p>
            <a:pPr indent="-342900" lvl="1" marL="914400" rtl="0" algn="l">
              <a:spcBef>
                <a:spcPts val="0"/>
              </a:spcBef>
              <a:spcAft>
                <a:spcPts val="0"/>
              </a:spcAft>
              <a:buSzPts val="1800"/>
              <a:buChar char="○"/>
            </a:pPr>
            <a:r>
              <a:rPr lang="en" sz="1800"/>
              <a:t>isConnected(a, b)</a:t>
            </a:r>
            <a:endParaRPr sz="18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8" name="Shape 458"/>
        <p:cNvGrpSpPr/>
        <p:nvPr/>
      </p:nvGrpSpPr>
      <p:grpSpPr>
        <a:xfrm>
          <a:off x="0" y="0"/>
          <a:ext cx="0" cy="0"/>
          <a:chOff x="0" y="0"/>
          <a:chExt cx="0" cy="0"/>
        </a:xfrm>
      </p:grpSpPr>
      <p:sp>
        <p:nvSpPr>
          <p:cNvPr id="459" name="Google Shape;459;p4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4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461" name="Google Shape;461;p42"/>
          <p:cNvPicPr preferRelativeResize="0"/>
          <p:nvPr/>
        </p:nvPicPr>
        <p:blipFill>
          <a:blip r:embed="rId3">
            <a:alphaModFix/>
          </a:blip>
          <a:stretch>
            <a:fillRect/>
          </a:stretch>
        </p:blipFill>
        <p:spPr>
          <a:xfrm>
            <a:off x="113175" y="1966509"/>
            <a:ext cx="9144001" cy="1383632"/>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5" name="Shape 465"/>
        <p:cNvGrpSpPr/>
        <p:nvPr/>
      </p:nvGrpSpPr>
      <p:grpSpPr>
        <a:xfrm>
          <a:off x="0" y="0"/>
          <a:ext cx="0" cy="0"/>
          <a:chOff x="0" y="0"/>
          <a:chExt cx="0" cy="0"/>
        </a:xfrm>
      </p:grpSpPr>
      <p:sp>
        <p:nvSpPr>
          <p:cNvPr id="466" name="Google Shape;466;p4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4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468" name="Google Shape;468;p43"/>
          <p:cNvPicPr preferRelativeResize="0"/>
          <p:nvPr/>
        </p:nvPicPr>
        <p:blipFill>
          <a:blip r:embed="rId3">
            <a:alphaModFix/>
          </a:blip>
          <a:stretch>
            <a:fillRect/>
          </a:stretch>
        </p:blipFill>
        <p:spPr>
          <a:xfrm>
            <a:off x="755125" y="1634962"/>
            <a:ext cx="7633749" cy="31489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2" name="Shape 472"/>
        <p:cNvGrpSpPr/>
        <p:nvPr/>
      </p:nvGrpSpPr>
      <p:grpSpPr>
        <a:xfrm>
          <a:off x="0" y="0"/>
          <a:ext cx="0" cy="0"/>
          <a:chOff x="0" y="0"/>
          <a:chExt cx="0" cy="0"/>
        </a:xfrm>
      </p:grpSpPr>
      <p:sp>
        <p:nvSpPr>
          <p:cNvPr id="473" name="Google Shape;473;p4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4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475" name="Google Shape;475;p44"/>
          <p:cNvPicPr preferRelativeResize="0"/>
          <p:nvPr/>
        </p:nvPicPr>
        <p:blipFill>
          <a:blip r:embed="rId3">
            <a:alphaModFix/>
          </a:blip>
          <a:stretch>
            <a:fillRect/>
          </a:stretch>
        </p:blipFill>
        <p:spPr>
          <a:xfrm>
            <a:off x="1904300" y="771000"/>
            <a:ext cx="5676900" cy="40386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9" name="Shape 479"/>
        <p:cNvGrpSpPr/>
        <p:nvPr/>
      </p:nvGrpSpPr>
      <p:grpSpPr>
        <a:xfrm>
          <a:off x="0" y="0"/>
          <a:ext cx="0" cy="0"/>
          <a:chOff x="0" y="0"/>
          <a:chExt cx="0" cy="0"/>
        </a:xfrm>
      </p:grpSpPr>
      <p:sp>
        <p:nvSpPr>
          <p:cNvPr id="480" name="Google Shape;480;p4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4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482" name="Google Shape;482;p45"/>
          <p:cNvPicPr preferRelativeResize="0"/>
          <p:nvPr/>
        </p:nvPicPr>
        <p:blipFill>
          <a:blip r:embed="rId3">
            <a:alphaModFix/>
          </a:blip>
          <a:stretch>
            <a:fillRect/>
          </a:stretch>
        </p:blipFill>
        <p:spPr>
          <a:xfrm>
            <a:off x="1943100" y="820913"/>
            <a:ext cx="5257800" cy="4048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Implementations of Disjoint Sets </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Quick Find</a:t>
            </a:r>
            <a:endParaRPr sz="1800"/>
          </a:p>
          <a:p>
            <a:pPr indent="-342900" lvl="0" marL="457200" rtl="0" algn="l">
              <a:spcBef>
                <a:spcPts val="0"/>
              </a:spcBef>
              <a:spcAft>
                <a:spcPts val="0"/>
              </a:spcAft>
              <a:buSzPts val="1800"/>
              <a:buChar char="●"/>
            </a:pPr>
            <a:r>
              <a:rPr lang="en" sz="1800"/>
              <a:t>Quick Union</a:t>
            </a:r>
            <a:endParaRPr sz="1800"/>
          </a:p>
          <a:p>
            <a:pPr indent="-342900" lvl="0" marL="457200" rtl="0" algn="l">
              <a:spcBef>
                <a:spcPts val="0"/>
              </a:spcBef>
              <a:spcAft>
                <a:spcPts val="0"/>
              </a:spcAft>
              <a:buSzPts val="1800"/>
              <a:buChar char="●"/>
            </a:pPr>
            <a:r>
              <a:rPr lang="en" sz="1800"/>
              <a:t>Weighted Quick Union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Quick Find</a:t>
            </a:r>
            <a:endParaRPr/>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t>Use an array to store which set each element is in</a:t>
            </a:r>
            <a:endParaRPr sz="1800"/>
          </a:p>
        </p:txBody>
      </p:sp>
      <p:sp>
        <p:nvSpPr>
          <p:cNvPr id="112" name="Google Shape;112;p17"/>
          <p:cNvSpPr/>
          <p:nvPr/>
        </p:nvSpPr>
        <p:spPr>
          <a:xfrm>
            <a:off x="914950" y="2772488"/>
            <a:ext cx="323400" cy="323400"/>
          </a:xfrm>
          <a:prstGeom prst="rect">
            <a:avLst/>
          </a:prstGeom>
          <a:solidFill>
            <a:srgbClr val="CCCCCC"/>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113" name="Google Shape;113;p17"/>
          <p:cNvSpPr/>
          <p:nvPr/>
        </p:nvSpPr>
        <p:spPr>
          <a:xfrm>
            <a:off x="914950" y="3322950"/>
            <a:ext cx="323400" cy="323400"/>
          </a:xfrm>
          <a:prstGeom prst="rect">
            <a:avLst/>
          </a:prstGeom>
          <a:solidFill>
            <a:srgbClr val="CCCCCC"/>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4</a:t>
            </a:r>
            <a:endParaRPr/>
          </a:p>
        </p:txBody>
      </p:sp>
      <p:sp>
        <p:nvSpPr>
          <p:cNvPr id="114" name="Google Shape;114;p17"/>
          <p:cNvSpPr/>
          <p:nvPr/>
        </p:nvSpPr>
        <p:spPr>
          <a:xfrm>
            <a:off x="1553589" y="2772488"/>
            <a:ext cx="323400" cy="323400"/>
          </a:xfrm>
          <a:prstGeom prst="rect">
            <a:avLst/>
          </a:prstGeom>
          <a:solidFill>
            <a:srgbClr val="CCCCCC"/>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115" name="Google Shape;115;p17"/>
          <p:cNvSpPr/>
          <p:nvPr/>
        </p:nvSpPr>
        <p:spPr>
          <a:xfrm>
            <a:off x="2192229" y="2772488"/>
            <a:ext cx="323400" cy="323400"/>
          </a:xfrm>
          <a:prstGeom prst="rect">
            <a:avLst/>
          </a:prstGeom>
          <a:solidFill>
            <a:srgbClr val="CCCCCC"/>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a:t>
            </a:r>
            <a:endParaRPr/>
          </a:p>
        </p:txBody>
      </p:sp>
      <p:cxnSp>
        <p:nvCxnSpPr>
          <p:cNvPr id="116" name="Google Shape;116;p17"/>
          <p:cNvCxnSpPr>
            <a:stCxn id="112" idx="2"/>
            <a:endCxn id="113" idx="0"/>
          </p:cNvCxnSpPr>
          <p:nvPr/>
        </p:nvCxnSpPr>
        <p:spPr>
          <a:xfrm>
            <a:off x="1076650" y="3095888"/>
            <a:ext cx="0" cy="227100"/>
          </a:xfrm>
          <a:prstGeom prst="straightConnector1">
            <a:avLst/>
          </a:prstGeom>
          <a:noFill/>
          <a:ln cap="flat" cmpd="sng" w="19050">
            <a:solidFill>
              <a:srgbClr val="666666"/>
            </a:solidFill>
            <a:prstDash val="solid"/>
            <a:round/>
            <a:headEnd len="med" w="med" type="none"/>
            <a:tailEnd len="med" w="med" type="none"/>
          </a:ln>
        </p:spPr>
      </p:cxnSp>
      <p:cxnSp>
        <p:nvCxnSpPr>
          <p:cNvPr id="117" name="Google Shape;117;p17"/>
          <p:cNvCxnSpPr>
            <a:stCxn id="112" idx="3"/>
            <a:endCxn id="114" idx="1"/>
          </p:cNvCxnSpPr>
          <p:nvPr/>
        </p:nvCxnSpPr>
        <p:spPr>
          <a:xfrm>
            <a:off x="1238350" y="2934188"/>
            <a:ext cx="315300" cy="0"/>
          </a:xfrm>
          <a:prstGeom prst="straightConnector1">
            <a:avLst/>
          </a:prstGeom>
          <a:noFill/>
          <a:ln cap="flat" cmpd="sng" w="19050">
            <a:solidFill>
              <a:srgbClr val="666666"/>
            </a:solidFill>
            <a:prstDash val="solid"/>
            <a:round/>
            <a:headEnd len="med" w="med" type="none"/>
            <a:tailEnd len="med" w="med" type="none"/>
          </a:ln>
        </p:spPr>
      </p:cxnSp>
      <p:cxnSp>
        <p:nvCxnSpPr>
          <p:cNvPr id="118" name="Google Shape;118;p17"/>
          <p:cNvCxnSpPr>
            <a:stCxn id="114" idx="3"/>
            <a:endCxn id="115" idx="1"/>
          </p:cNvCxnSpPr>
          <p:nvPr/>
        </p:nvCxnSpPr>
        <p:spPr>
          <a:xfrm>
            <a:off x="1876989" y="2934188"/>
            <a:ext cx="315300" cy="0"/>
          </a:xfrm>
          <a:prstGeom prst="straightConnector1">
            <a:avLst/>
          </a:prstGeom>
          <a:noFill/>
          <a:ln cap="flat" cmpd="sng" w="19050">
            <a:solidFill>
              <a:srgbClr val="666666"/>
            </a:solidFill>
            <a:prstDash val="solid"/>
            <a:round/>
            <a:headEnd len="med" w="med" type="none"/>
            <a:tailEnd len="med" w="med" type="none"/>
          </a:ln>
        </p:spPr>
      </p:cxnSp>
      <p:sp>
        <p:nvSpPr>
          <p:cNvPr id="119" name="Google Shape;119;p17"/>
          <p:cNvSpPr/>
          <p:nvPr/>
        </p:nvSpPr>
        <p:spPr>
          <a:xfrm>
            <a:off x="3009251" y="2772500"/>
            <a:ext cx="323400" cy="323400"/>
          </a:xfrm>
          <a:prstGeom prst="rect">
            <a:avLst/>
          </a:prstGeom>
          <a:solidFill>
            <a:srgbClr val="CCCCCC"/>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120" name="Google Shape;120;p17"/>
          <p:cNvSpPr/>
          <p:nvPr/>
        </p:nvSpPr>
        <p:spPr>
          <a:xfrm>
            <a:off x="3009251" y="3322963"/>
            <a:ext cx="323400" cy="323400"/>
          </a:xfrm>
          <a:prstGeom prst="rect">
            <a:avLst/>
          </a:prstGeom>
          <a:solidFill>
            <a:srgbClr val="CCCCCC"/>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5</a:t>
            </a:r>
            <a:endParaRPr/>
          </a:p>
        </p:txBody>
      </p:sp>
      <p:cxnSp>
        <p:nvCxnSpPr>
          <p:cNvPr id="121" name="Google Shape;121;p17"/>
          <p:cNvCxnSpPr>
            <a:stCxn id="119" idx="2"/>
            <a:endCxn id="120" idx="0"/>
          </p:cNvCxnSpPr>
          <p:nvPr/>
        </p:nvCxnSpPr>
        <p:spPr>
          <a:xfrm>
            <a:off x="3170951" y="3095900"/>
            <a:ext cx="0" cy="227100"/>
          </a:xfrm>
          <a:prstGeom prst="straightConnector1">
            <a:avLst/>
          </a:prstGeom>
          <a:noFill/>
          <a:ln cap="flat" cmpd="sng" w="19050">
            <a:solidFill>
              <a:srgbClr val="666666"/>
            </a:solidFill>
            <a:prstDash val="solid"/>
            <a:round/>
            <a:headEnd len="med" w="med" type="none"/>
            <a:tailEnd len="med" w="med" type="none"/>
          </a:ln>
        </p:spPr>
      </p:cxnSp>
      <p:sp>
        <p:nvSpPr>
          <p:cNvPr id="122" name="Google Shape;122;p17"/>
          <p:cNvSpPr/>
          <p:nvPr/>
        </p:nvSpPr>
        <p:spPr>
          <a:xfrm>
            <a:off x="3631201" y="2772500"/>
            <a:ext cx="323400" cy="323400"/>
          </a:xfrm>
          <a:prstGeom prst="rect">
            <a:avLst/>
          </a:prstGeom>
          <a:solidFill>
            <a:srgbClr val="CCCCCC"/>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6</a:t>
            </a:r>
            <a:endParaRPr/>
          </a:p>
        </p:txBody>
      </p:sp>
      <p:graphicFrame>
        <p:nvGraphicFramePr>
          <p:cNvPr id="123" name="Google Shape;123;p17"/>
          <p:cNvGraphicFramePr/>
          <p:nvPr/>
        </p:nvGraphicFramePr>
        <p:xfrm>
          <a:off x="5201500" y="3291050"/>
          <a:ext cx="3000000" cy="3000000"/>
        </p:xfrm>
        <a:graphic>
          <a:graphicData uri="http://schemas.openxmlformats.org/drawingml/2006/table">
            <a:tbl>
              <a:tblPr>
                <a:noFill/>
                <a:tableStyleId>{48BC373C-05C0-4FF5-914C-36B5AED48433}</a:tableStyleId>
              </a:tblPr>
              <a:tblGrid>
                <a:gridCol w="382850"/>
                <a:gridCol w="382850"/>
                <a:gridCol w="382850"/>
                <a:gridCol w="382850"/>
                <a:gridCol w="382850"/>
                <a:gridCol w="382850"/>
                <a:gridCol w="382850"/>
              </a:tblGrid>
              <a:tr h="381000">
                <a:tc>
                  <a:txBody>
                    <a:bodyPr>
                      <a:noAutofit/>
                    </a:bodyPr>
                    <a:lstStyle/>
                    <a:p>
                      <a:pPr indent="0" lvl="0" marL="0" rtl="0" algn="ctr">
                        <a:spcBef>
                          <a:spcPts val="0"/>
                        </a:spcBef>
                        <a:spcAft>
                          <a:spcPts val="0"/>
                        </a:spcAft>
                        <a:buNone/>
                      </a:pPr>
                      <a:r>
                        <a:rPr lang="en" sz="2000">
                          <a:latin typeface="Consolas"/>
                          <a:ea typeface="Consolas"/>
                          <a:cs typeface="Consolas"/>
                          <a:sym typeface="Consolas"/>
                        </a:rPr>
                        <a:t>0</a:t>
                      </a:r>
                      <a:endParaRPr sz="2000">
                        <a:latin typeface="Consolas"/>
                        <a:ea typeface="Consolas"/>
                        <a:cs typeface="Consolas"/>
                        <a:sym typeface="Consolas"/>
                      </a:endParaRPr>
                    </a:p>
                  </a:txBody>
                  <a:tcPr marT="91425" marB="91425" marR="91425" marL="91425"/>
                </a:tc>
                <a:tc>
                  <a:txBody>
                    <a:bodyPr>
                      <a:noAutofit/>
                    </a:bodyPr>
                    <a:lstStyle/>
                    <a:p>
                      <a:pPr indent="0" lvl="0" marL="0" rtl="0" algn="ctr">
                        <a:spcBef>
                          <a:spcPts val="0"/>
                        </a:spcBef>
                        <a:spcAft>
                          <a:spcPts val="0"/>
                        </a:spcAft>
                        <a:buNone/>
                      </a:pPr>
                      <a:r>
                        <a:rPr lang="en" sz="2000">
                          <a:latin typeface="Consolas"/>
                          <a:ea typeface="Consolas"/>
                          <a:cs typeface="Consolas"/>
                          <a:sym typeface="Consolas"/>
                        </a:rPr>
                        <a:t>0</a:t>
                      </a:r>
                      <a:endParaRPr sz="2000">
                        <a:latin typeface="Consolas"/>
                        <a:ea typeface="Consolas"/>
                        <a:cs typeface="Consolas"/>
                        <a:sym typeface="Consolas"/>
                      </a:endParaRPr>
                    </a:p>
                  </a:txBody>
                  <a:tcPr marT="91425" marB="91425" marR="91425" marL="91425"/>
                </a:tc>
                <a:tc>
                  <a:txBody>
                    <a:bodyPr>
                      <a:noAutofit/>
                    </a:bodyPr>
                    <a:lstStyle/>
                    <a:p>
                      <a:pPr indent="0" lvl="0" marL="0" rtl="0" algn="ctr">
                        <a:spcBef>
                          <a:spcPts val="0"/>
                        </a:spcBef>
                        <a:spcAft>
                          <a:spcPts val="0"/>
                        </a:spcAft>
                        <a:buNone/>
                      </a:pPr>
                      <a:r>
                        <a:rPr lang="en" sz="2000">
                          <a:latin typeface="Consolas"/>
                          <a:ea typeface="Consolas"/>
                          <a:cs typeface="Consolas"/>
                          <a:sym typeface="Consolas"/>
                        </a:rPr>
                        <a:t>0</a:t>
                      </a:r>
                      <a:endParaRPr sz="2000">
                        <a:latin typeface="Consolas"/>
                        <a:ea typeface="Consolas"/>
                        <a:cs typeface="Consolas"/>
                        <a:sym typeface="Consolas"/>
                      </a:endParaRPr>
                    </a:p>
                  </a:txBody>
                  <a:tcPr marT="91425" marB="91425" marR="91425" marL="91425"/>
                </a:tc>
                <a:tc>
                  <a:txBody>
                    <a:bodyPr>
                      <a:noAutofit/>
                    </a:bodyPr>
                    <a:lstStyle/>
                    <a:p>
                      <a:pPr indent="0" lvl="0" marL="0" rtl="0" algn="ctr">
                        <a:spcBef>
                          <a:spcPts val="0"/>
                        </a:spcBef>
                        <a:spcAft>
                          <a:spcPts val="0"/>
                        </a:spcAft>
                        <a:buNone/>
                      </a:pPr>
                      <a:r>
                        <a:rPr lang="en" sz="2000">
                          <a:latin typeface="Consolas"/>
                          <a:ea typeface="Consolas"/>
                          <a:cs typeface="Consolas"/>
                          <a:sym typeface="Consolas"/>
                        </a:rPr>
                        <a:t>3</a:t>
                      </a:r>
                      <a:endParaRPr sz="2000">
                        <a:latin typeface="Consolas"/>
                        <a:ea typeface="Consolas"/>
                        <a:cs typeface="Consolas"/>
                        <a:sym typeface="Consolas"/>
                      </a:endParaRPr>
                    </a:p>
                  </a:txBody>
                  <a:tcPr marT="91425" marB="91425" marR="91425" marL="91425"/>
                </a:tc>
                <a:tc>
                  <a:txBody>
                    <a:bodyPr>
                      <a:noAutofit/>
                    </a:bodyPr>
                    <a:lstStyle/>
                    <a:p>
                      <a:pPr indent="0" lvl="0" marL="0" rtl="0" algn="ctr">
                        <a:spcBef>
                          <a:spcPts val="0"/>
                        </a:spcBef>
                        <a:spcAft>
                          <a:spcPts val="0"/>
                        </a:spcAft>
                        <a:buNone/>
                      </a:pPr>
                      <a:r>
                        <a:rPr lang="en" sz="2000">
                          <a:latin typeface="Consolas"/>
                          <a:ea typeface="Consolas"/>
                          <a:cs typeface="Consolas"/>
                          <a:sym typeface="Consolas"/>
                        </a:rPr>
                        <a:t>0</a:t>
                      </a:r>
                      <a:endParaRPr sz="2000">
                        <a:latin typeface="Consolas"/>
                        <a:ea typeface="Consolas"/>
                        <a:cs typeface="Consolas"/>
                        <a:sym typeface="Consolas"/>
                      </a:endParaRPr>
                    </a:p>
                  </a:txBody>
                  <a:tcPr marT="91425" marB="91425" marR="91425" marL="91425"/>
                </a:tc>
                <a:tc>
                  <a:txBody>
                    <a:bodyPr>
                      <a:noAutofit/>
                    </a:bodyPr>
                    <a:lstStyle/>
                    <a:p>
                      <a:pPr indent="0" lvl="0" marL="0" rtl="0" algn="ctr">
                        <a:spcBef>
                          <a:spcPts val="0"/>
                        </a:spcBef>
                        <a:spcAft>
                          <a:spcPts val="0"/>
                        </a:spcAft>
                        <a:buNone/>
                      </a:pPr>
                      <a:r>
                        <a:rPr lang="en" sz="2000">
                          <a:latin typeface="Consolas"/>
                          <a:ea typeface="Consolas"/>
                          <a:cs typeface="Consolas"/>
                          <a:sym typeface="Consolas"/>
                        </a:rPr>
                        <a:t>3</a:t>
                      </a:r>
                      <a:endParaRPr sz="2000">
                        <a:latin typeface="Consolas"/>
                        <a:ea typeface="Consolas"/>
                        <a:cs typeface="Consolas"/>
                        <a:sym typeface="Consolas"/>
                      </a:endParaRPr>
                    </a:p>
                  </a:txBody>
                  <a:tcPr marT="91425" marB="91425" marR="91425" marL="91425"/>
                </a:tc>
                <a:tc>
                  <a:txBody>
                    <a:bodyPr>
                      <a:noAutofit/>
                    </a:bodyPr>
                    <a:lstStyle/>
                    <a:p>
                      <a:pPr indent="0" lvl="0" marL="0" rtl="0" algn="ctr">
                        <a:spcBef>
                          <a:spcPts val="0"/>
                        </a:spcBef>
                        <a:spcAft>
                          <a:spcPts val="0"/>
                        </a:spcAft>
                        <a:buNone/>
                      </a:pPr>
                      <a:r>
                        <a:rPr lang="en" sz="2000">
                          <a:latin typeface="Consolas"/>
                          <a:ea typeface="Consolas"/>
                          <a:cs typeface="Consolas"/>
                          <a:sym typeface="Consolas"/>
                        </a:rPr>
                        <a:t>6</a:t>
                      </a:r>
                      <a:endParaRPr sz="2000">
                        <a:latin typeface="Consolas"/>
                        <a:ea typeface="Consolas"/>
                        <a:cs typeface="Consolas"/>
                        <a:sym typeface="Consolas"/>
                      </a:endParaRPr>
                    </a:p>
                  </a:txBody>
                  <a:tcPr marT="91425" marB="91425" marR="91425" marL="91425"/>
                </a:tc>
              </a:tr>
            </a:tbl>
          </a:graphicData>
        </a:graphic>
      </p:graphicFrame>
      <p:sp>
        <p:nvSpPr>
          <p:cNvPr id="124" name="Google Shape;124;p17"/>
          <p:cNvSpPr txBox="1"/>
          <p:nvPr/>
        </p:nvSpPr>
        <p:spPr>
          <a:xfrm>
            <a:off x="4149602" y="3355288"/>
            <a:ext cx="1299300" cy="3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int[] id</a:t>
            </a:r>
            <a:endParaRPr sz="1600">
              <a:latin typeface="Consolas"/>
              <a:ea typeface="Consolas"/>
              <a:cs typeface="Consolas"/>
              <a:sym typeface="Consolas"/>
            </a:endParaRPr>
          </a:p>
        </p:txBody>
      </p:sp>
      <p:sp>
        <p:nvSpPr>
          <p:cNvPr id="125" name="Google Shape;125;p17"/>
          <p:cNvSpPr txBox="1"/>
          <p:nvPr/>
        </p:nvSpPr>
        <p:spPr>
          <a:xfrm>
            <a:off x="4253150" y="2569200"/>
            <a:ext cx="4432200" cy="61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onsolas"/>
                <a:ea typeface="Consolas"/>
                <a:cs typeface="Consolas"/>
                <a:sym typeface="Consolas"/>
              </a:rPr>
              <a:t>{ 0, 1, 2, 4 }, {3, 5}, {6}</a:t>
            </a:r>
            <a:endParaRPr sz="2000">
              <a:latin typeface="Consolas"/>
              <a:ea typeface="Consolas"/>
              <a:cs typeface="Consolas"/>
              <a:sym typeface="Consola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Quick Union</a:t>
            </a:r>
            <a:endParaRPr/>
          </a:p>
        </p:txBody>
      </p:sp>
      <p:sp>
        <p:nvSpPr>
          <p:cNvPr id="131" name="Google Shape;131;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t>Use an array to store the parent of each node  </a:t>
            </a:r>
            <a:endParaRPr sz="1800"/>
          </a:p>
        </p:txBody>
      </p:sp>
      <p:sp>
        <p:nvSpPr>
          <p:cNvPr id="132" name="Google Shape;132;p18"/>
          <p:cNvSpPr/>
          <p:nvPr/>
        </p:nvSpPr>
        <p:spPr>
          <a:xfrm>
            <a:off x="3488834" y="4389075"/>
            <a:ext cx="386100" cy="252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133" name="Google Shape;133;p18"/>
          <p:cNvSpPr/>
          <p:nvPr/>
        </p:nvSpPr>
        <p:spPr>
          <a:xfrm>
            <a:off x="3013742" y="3938563"/>
            <a:ext cx="386100" cy="252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134" name="Google Shape;134;p18"/>
          <p:cNvSpPr/>
          <p:nvPr/>
        </p:nvSpPr>
        <p:spPr>
          <a:xfrm>
            <a:off x="1337930" y="4331025"/>
            <a:ext cx="386100" cy="252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135" name="Google Shape;135;p18"/>
          <p:cNvSpPr/>
          <p:nvPr/>
        </p:nvSpPr>
        <p:spPr>
          <a:xfrm>
            <a:off x="2688255" y="3417513"/>
            <a:ext cx="386100" cy="252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cxnSp>
        <p:nvCxnSpPr>
          <p:cNvPr id="136" name="Google Shape;136;p18"/>
          <p:cNvCxnSpPr>
            <a:stCxn id="134" idx="0"/>
            <a:endCxn id="135" idx="2"/>
          </p:cNvCxnSpPr>
          <p:nvPr/>
        </p:nvCxnSpPr>
        <p:spPr>
          <a:xfrm flipH="1" rot="10800000">
            <a:off x="1530980" y="3670425"/>
            <a:ext cx="1350300" cy="660600"/>
          </a:xfrm>
          <a:prstGeom prst="straightConnector1">
            <a:avLst/>
          </a:prstGeom>
          <a:noFill/>
          <a:ln cap="flat" cmpd="sng" w="19050">
            <a:solidFill>
              <a:srgbClr val="666666"/>
            </a:solidFill>
            <a:prstDash val="solid"/>
            <a:round/>
            <a:headEnd len="med" w="med" type="none"/>
            <a:tailEnd len="med" w="med" type="none"/>
          </a:ln>
        </p:spPr>
      </p:cxnSp>
      <p:cxnSp>
        <p:nvCxnSpPr>
          <p:cNvPr id="137" name="Google Shape;137;p18"/>
          <p:cNvCxnSpPr>
            <a:stCxn id="133" idx="0"/>
            <a:endCxn id="135" idx="2"/>
          </p:cNvCxnSpPr>
          <p:nvPr/>
        </p:nvCxnSpPr>
        <p:spPr>
          <a:xfrm rot="10800000">
            <a:off x="2881292" y="3670363"/>
            <a:ext cx="325500" cy="268200"/>
          </a:xfrm>
          <a:prstGeom prst="straightConnector1">
            <a:avLst/>
          </a:prstGeom>
          <a:noFill/>
          <a:ln cap="flat" cmpd="sng" w="19050">
            <a:solidFill>
              <a:srgbClr val="666666"/>
            </a:solidFill>
            <a:prstDash val="solid"/>
            <a:round/>
            <a:headEnd len="med" w="med" type="none"/>
            <a:tailEnd len="med" w="med" type="none"/>
          </a:ln>
        </p:spPr>
      </p:cxnSp>
      <p:cxnSp>
        <p:nvCxnSpPr>
          <p:cNvPr id="138" name="Google Shape;138;p18"/>
          <p:cNvCxnSpPr>
            <a:stCxn id="132" idx="0"/>
            <a:endCxn id="133" idx="2"/>
          </p:cNvCxnSpPr>
          <p:nvPr/>
        </p:nvCxnSpPr>
        <p:spPr>
          <a:xfrm rot="10800000">
            <a:off x="3206684" y="4191375"/>
            <a:ext cx="475200" cy="197700"/>
          </a:xfrm>
          <a:prstGeom prst="straightConnector1">
            <a:avLst/>
          </a:prstGeom>
          <a:noFill/>
          <a:ln cap="flat" cmpd="sng" w="19050">
            <a:solidFill>
              <a:srgbClr val="666666"/>
            </a:solidFill>
            <a:prstDash val="solid"/>
            <a:round/>
            <a:headEnd len="med" w="med" type="none"/>
            <a:tailEnd len="med" w="med" type="none"/>
          </a:ln>
        </p:spPr>
      </p:cxnSp>
      <p:sp>
        <p:nvSpPr>
          <p:cNvPr id="139" name="Google Shape;139;p18"/>
          <p:cNvSpPr/>
          <p:nvPr/>
        </p:nvSpPr>
        <p:spPr>
          <a:xfrm>
            <a:off x="5384055" y="3935450"/>
            <a:ext cx="386100" cy="252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6</a:t>
            </a:r>
            <a:endParaRPr/>
          </a:p>
        </p:txBody>
      </p:sp>
      <p:graphicFrame>
        <p:nvGraphicFramePr>
          <p:cNvPr id="140" name="Google Shape;140;p18"/>
          <p:cNvGraphicFramePr/>
          <p:nvPr/>
        </p:nvGraphicFramePr>
        <p:xfrm>
          <a:off x="1530975" y="2527057"/>
          <a:ext cx="3000000" cy="3000000"/>
        </p:xfrm>
        <a:graphic>
          <a:graphicData uri="http://schemas.openxmlformats.org/drawingml/2006/table">
            <a:tbl>
              <a:tblPr>
                <a:noFill/>
                <a:tableStyleId>{48BC373C-05C0-4FF5-914C-36B5AED48433}</a:tableStyleId>
              </a:tblPr>
              <a:tblGrid>
                <a:gridCol w="382850"/>
                <a:gridCol w="382850"/>
                <a:gridCol w="382850"/>
                <a:gridCol w="382850"/>
                <a:gridCol w="382850"/>
                <a:gridCol w="382850"/>
                <a:gridCol w="382850"/>
              </a:tblGrid>
              <a:tr h="381000">
                <a:tc>
                  <a:txBody>
                    <a:bodyPr>
                      <a:noAutofit/>
                    </a:bodyPr>
                    <a:lstStyle/>
                    <a:p>
                      <a:pPr indent="0" lvl="0" marL="0" rtl="0" algn="ctr">
                        <a:spcBef>
                          <a:spcPts val="0"/>
                        </a:spcBef>
                        <a:spcAft>
                          <a:spcPts val="0"/>
                        </a:spcAft>
                        <a:buNone/>
                      </a:pPr>
                      <a:r>
                        <a:rPr lang="en" sz="2000">
                          <a:latin typeface="Consolas"/>
                          <a:ea typeface="Consolas"/>
                          <a:cs typeface="Consolas"/>
                          <a:sym typeface="Consolas"/>
                        </a:rPr>
                        <a:t>0</a:t>
                      </a:r>
                      <a:endParaRPr sz="2000">
                        <a:latin typeface="Consolas"/>
                        <a:ea typeface="Consolas"/>
                        <a:cs typeface="Consolas"/>
                        <a:sym typeface="Consolas"/>
                      </a:endParaRPr>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 sz="2000">
                          <a:latin typeface="Consolas"/>
                          <a:ea typeface="Consolas"/>
                          <a:cs typeface="Consolas"/>
                          <a:sym typeface="Consolas"/>
                        </a:rPr>
                        <a:t>0</a:t>
                      </a:r>
                      <a:endParaRPr sz="2000">
                        <a:latin typeface="Consolas"/>
                        <a:ea typeface="Consolas"/>
                        <a:cs typeface="Consolas"/>
                        <a:sym typeface="Consolas"/>
                      </a:endParaRPr>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 sz="2000">
                          <a:latin typeface="Consolas"/>
                          <a:ea typeface="Consolas"/>
                          <a:cs typeface="Consolas"/>
                          <a:sym typeface="Consolas"/>
                        </a:rPr>
                        <a:t>1</a:t>
                      </a:r>
                      <a:endParaRPr sz="2000">
                        <a:latin typeface="Consolas"/>
                        <a:ea typeface="Consolas"/>
                        <a:cs typeface="Consolas"/>
                        <a:sym typeface="Consolas"/>
                      </a:endParaRPr>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 sz="2000">
                          <a:latin typeface="Consolas"/>
                          <a:ea typeface="Consolas"/>
                          <a:cs typeface="Consolas"/>
                          <a:sym typeface="Consolas"/>
                        </a:rPr>
                        <a:t>3</a:t>
                      </a:r>
                      <a:endParaRPr sz="2000">
                        <a:latin typeface="Consolas"/>
                        <a:ea typeface="Consolas"/>
                        <a:cs typeface="Consolas"/>
                        <a:sym typeface="Consolas"/>
                      </a:endParaRPr>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 sz="2000">
                          <a:latin typeface="Consolas"/>
                          <a:ea typeface="Consolas"/>
                          <a:cs typeface="Consolas"/>
                          <a:sym typeface="Consolas"/>
                        </a:rPr>
                        <a:t>0</a:t>
                      </a:r>
                      <a:endParaRPr sz="2000">
                        <a:latin typeface="Consolas"/>
                        <a:ea typeface="Consolas"/>
                        <a:cs typeface="Consolas"/>
                        <a:sym typeface="Consolas"/>
                      </a:endParaRPr>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 sz="2000">
                          <a:latin typeface="Consolas"/>
                          <a:ea typeface="Consolas"/>
                          <a:cs typeface="Consolas"/>
                          <a:sym typeface="Consolas"/>
                        </a:rPr>
                        <a:t>3</a:t>
                      </a:r>
                      <a:endParaRPr sz="2000">
                        <a:latin typeface="Consolas"/>
                        <a:ea typeface="Consolas"/>
                        <a:cs typeface="Consolas"/>
                        <a:sym typeface="Consolas"/>
                      </a:endParaRPr>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 sz="2000">
                          <a:latin typeface="Consolas"/>
                          <a:ea typeface="Consolas"/>
                          <a:cs typeface="Consolas"/>
                          <a:sym typeface="Consolas"/>
                        </a:rPr>
                        <a:t>6</a:t>
                      </a:r>
                      <a:endParaRPr sz="2000">
                        <a:latin typeface="Consolas"/>
                        <a:ea typeface="Consolas"/>
                        <a:cs typeface="Consolas"/>
                        <a:sym typeface="Consolas"/>
                      </a:endParaRPr>
                    </a:p>
                  </a:txBody>
                  <a:tcPr marT="91425" marB="91425" marR="91425" marL="91425">
                    <a:solidFill>
                      <a:srgbClr val="FFFFFF"/>
                    </a:solidFill>
                  </a:tcPr>
                </a:tc>
              </a:tr>
            </a:tbl>
          </a:graphicData>
        </a:graphic>
      </p:graphicFrame>
      <p:sp>
        <p:nvSpPr>
          <p:cNvPr id="141" name="Google Shape;141;p18"/>
          <p:cNvSpPr txBox="1"/>
          <p:nvPr/>
        </p:nvSpPr>
        <p:spPr>
          <a:xfrm>
            <a:off x="1597525" y="3003875"/>
            <a:ext cx="2849700" cy="27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0  1  2  3  4  5  6  </a:t>
            </a:r>
            <a:endParaRPr sz="1800">
              <a:latin typeface="Consolas"/>
              <a:ea typeface="Consolas"/>
              <a:cs typeface="Consolas"/>
              <a:sym typeface="Consolas"/>
            </a:endParaRPr>
          </a:p>
        </p:txBody>
      </p:sp>
      <p:sp>
        <p:nvSpPr>
          <p:cNvPr id="142" name="Google Shape;142;p18"/>
          <p:cNvSpPr txBox="1"/>
          <p:nvPr/>
        </p:nvSpPr>
        <p:spPr>
          <a:xfrm>
            <a:off x="691352" y="2527048"/>
            <a:ext cx="1299300" cy="3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int[] parent</a:t>
            </a:r>
            <a:endParaRPr sz="1600">
              <a:latin typeface="Consolas"/>
              <a:ea typeface="Consolas"/>
              <a:cs typeface="Consolas"/>
              <a:sym typeface="Consolas"/>
            </a:endParaRPr>
          </a:p>
        </p:txBody>
      </p:sp>
      <p:sp>
        <p:nvSpPr>
          <p:cNvPr id="143" name="Google Shape;143;p18"/>
          <p:cNvSpPr/>
          <p:nvPr/>
        </p:nvSpPr>
        <p:spPr>
          <a:xfrm>
            <a:off x="4830155" y="4392113"/>
            <a:ext cx="386100" cy="252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144" name="Google Shape;144;p18"/>
          <p:cNvSpPr/>
          <p:nvPr/>
        </p:nvSpPr>
        <p:spPr>
          <a:xfrm>
            <a:off x="4310960" y="3935438"/>
            <a:ext cx="386100" cy="252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cxnSp>
        <p:nvCxnSpPr>
          <p:cNvPr id="145" name="Google Shape;145;p18"/>
          <p:cNvCxnSpPr>
            <a:stCxn id="143" idx="0"/>
            <a:endCxn id="144" idx="2"/>
          </p:cNvCxnSpPr>
          <p:nvPr/>
        </p:nvCxnSpPr>
        <p:spPr>
          <a:xfrm rot="10800000">
            <a:off x="4503905" y="4188413"/>
            <a:ext cx="519300" cy="203700"/>
          </a:xfrm>
          <a:prstGeom prst="straightConnector1">
            <a:avLst/>
          </a:prstGeom>
          <a:noFill/>
          <a:ln cap="flat" cmpd="sng" w="19050">
            <a:solidFill>
              <a:srgbClr val="666666"/>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Weighted Quick Union</a:t>
            </a:r>
            <a:endParaRPr/>
          </a:p>
        </p:txBody>
      </p:sp>
      <p:sp>
        <p:nvSpPr>
          <p:cNvPr id="151" name="Google Shape;151;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Quick Union, but always add smaller tree to larger tree</a:t>
            </a:r>
            <a:endParaRPr sz="1800"/>
          </a:p>
          <a:p>
            <a:pPr indent="0" lvl="0" marL="0" rtl="0" algn="l">
              <a:spcBef>
                <a:spcPts val="1600"/>
              </a:spcBef>
              <a:spcAft>
                <a:spcPts val="1600"/>
              </a:spcAft>
              <a:buNone/>
            </a:pPr>
            <a:r>
              <a:rPr lang="en" sz="1800"/>
              <a:t>connect(3,8)</a:t>
            </a:r>
            <a:endParaRPr sz="1800"/>
          </a:p>
        </p:txBody>
      </p:sp>
      <p:sp>
        <p:nvSpPr>
          <p:cNvPr id="152" name="Google Shape;152;p19"/>
          <p:cNvSpPr/>
          <p:nvPr/>
        </p:nvSpPr>
        <p:spPr>
          <a:xfrm>
            <a:off x="387020" y="3862100"/>
            <a:ext cx="386100" cy="252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153" name="Google Shape;153;p19"/>
          <p:cNvSpPr/>
          <p:nvPr/>
        </p:nvSpPr>
        <p:spPr>
          <a:xfrm>
            <a:off x="946202" y="3862100"/>
            <a:ext cx="386100" cy="252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154" name="Google Shape;154;p19"/>
          <p:cNvSpPr/>
          <p:nvPr/>
        </p:nvSpPr>
        <p:spPr>
          <a:xfrm>
            <a:off x="1512105" y="3277425"/>
            <a:ext cx="386100" cy="252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155" name="Google Shape;155;p19"/>
          <p:cNvSpPr/>
          <p:nvPr/>
        </p:nvSpPr>
        <p:spPr>
          <a:xfrm>
            <a:off x="2064567" y="3862100"/>
            <a:ext cx="386100" cy="252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cxnSp>
        <p:nvCxnSpPr>
          <p:cNvPr id="156" name="Google Shape;156;p19"/>
          <p:cNvCxnSpPr>
            <a:stCxn id="153" idx="0"/>
            <a:endCxn id="154" idx="2"/>
          </p:cNvCxnSpPr>
          <p:nvPr/>
        </p:nvCxnSpPr>
        <p:spPr>
          <a:xfrm flipH="1" rot="10800000">
            <a:off x="1139252" y="3530300"/>
            <a:ext cx="565800" cy="331800"/>
          </a:xfrm>
          <a:prstGeom prst="straightConnector1">
            <a:avLst/>
          </a:prstGeom>
          <a:noFill/>
          <a:ln cap="flat" cmpd="sng" w="19050">
            <a:solidFill>
              <a:srgbClr val="666666"/>
            </a:solidFill>
            <a:prstDash val="solid"/>
            <a:round/>
            <a:headEnd len="med" w="med" type="none"/>
            <a:tailEnd len="med" w="med" type="none"/>
          </a:ln>
        </p:spPr>
      </p:cxnSp>
      <p:cxnSp>
        <p:nvCxnSpPr>
          <p:cNvPr id="157" name="Google Shape;157;p19"/>
          <p:cNvCxnSpPr>
            <a:stCxn id="155" idx="0"/>
            <a:endCxn id="154" idx="2"/>
          </p:cNvCxnSpPr>
          <p:nvPr/>
        </p:nvCxnSpPr>
        <p:spPr>
          <a:xfrm rot="10800000">
            <a:off x="1705017" y="3530300"/>
            <a:ext cx="552600" cy="331800"/>
          </a:xfrm>
          <a:prstGeom prst="straightConnector1">
            <a:avLst/>
          </a:prstGeom>
          <a:noFill/>
          <a:ln cap="flat" cmpd="sng" w="19050">
            <a:solidFill>
              <a:srgbClr val="666666"/>
            </a:solidFill>
            <a:prstDash val="solid"/>
            <a:round/>
            <a:headEnd len="med" w="med" type="none"/>
            <a:tailEnd len="med" w="med" type="none"/>
          </a:ln>
        </p:spPr>
      </p:cxnSp>
      <p:sp>
        <p:nvSpPr>
          <p:cNvPr id="158" name="Google Shape;158;p19"/>
          <p:cNvSpPr/>
          <p:nvPr/>
        </p:nvSpPr>
        <p:spPr>
          <a:xfrm>
            <a:off x="3847955" y="3204363"/>
            <a:ext cx="386100" cy="252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6</a:t>
            </a:r>
            <a:endParaRPr/>
          </a:p>
        </p:txBody>
      </p:sp>
      <p:cxnSp>
        <p:nvCxnSpPr>
          <p:cNvPr id="159" name="Google Shape;159;p19"/>
          <p:cNvCxnSpPr>
            <a:stCxn id="154" idx="2"/>
            <a:endCxn id="152" idx="0"/>
          </p:cNvCxnSpPr>
          <p:nvPr/>
        </p:nvCxnSpPr>
        <p:spPr>
          <a:xfrm flipH="1">
            <a:off x="580155" y="3530325"/>
            <a:ext cx="1125000" cy="331800"/>
          </a:xfrm>
          <a:prstGeom prst="straightConnector1">
            <a:avLst/>
          </a:prstGeom>
          <a:noFill/>
          <a:ln cap="flat" cmpd="sng" w="19050">
            <a:solidFill>
              <a:srgbClr val="666666"/>
            </a:solidFill>
            <a:prstDash val="solid"/>
            <a:round/>
            <a:headEnd len="med" w="med" type="none"/>
            <a:tailEnd len="med" w="med" type="none"/>
          </a:ln>
        </p:spPr>
      </p:cxnSp>
      <p:sp>
        <p:nvSpPr>
          <p:cNvPr id="160" name="Google Shape;160;p19"/>
          <p:cNvSpPr/>
          <p:nvPr/>
        </p:nvSpPr>
        <p:spPr>
          <a:xfrm>
            <a:off x="2623749" y="3862100"/>
            <a:ext cx="386100" cy="252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cxnSp>
        <p:nvCxnSpPr>
          <p:cNvPr id="161" name="Google Shape;161;p19"/>
          <p:cNvCxnSpPr>
            <a:stCxn id="160" idx="0"/>
            <a:endCxn id="154" idx="2"/>
          </p:cNvCxnSpPr>
          <p:nvPr/>
        </p:nvCxnSpPr>
        <p:spPr>
          <a:xfrm rot="10800000">
            <a:off x="1705299" y="3530300"/>
            <a:ext cx="1111500" cy="331800"/>
          </a:xfrm>
          <a:prstGeom prst="straightConnector1">
            <a:avLst/>
          </a:prstGeom>
          <a:noFill/>
          <a:ln cap="flat" cmpd="sng" w="19050">
            <a:solidFill>
              <a:srgbClr val="666666"/>
            </a:solidFill>
            <a:prstDash val="solid"/>
            <a:round/>
            <a:headEnd len="med" w="med" type="none"/>
            <a:tailEnd len="med" w="med" type="none"/>
          </a:ln>
        </p:spPr>
      </p:cxnSp>
      <p:sp>
        <p:nvSpPr>
          <p:cNvPr id="162" name="Google Shape;162;p19"/>
          <p:cNvSpPr/>
          <p:nvPr/>
        </p:nvSpPr>
        <p:spPr>
          <a:xfrm>
            <a:off x="1505384" y="3862100"/>
            <a:ext cx="386100" cy="252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cxnSp>
        <p:nvCxnSpPr>
          <p:cNvPr id="163" name="Google Shape;163;p19"/>
          <p:cNvCxnSpPr>
            <a:stCxn id="162" idx="0"/>
            <a:endCxn id="154" idx="2"/>
          </p:cNvCxnSpPr>
          <p:nvPr/>
        </p:nvCxnSpPr>
        <p:spPr>
          <a:xfrm flipH="1" rot="10800000">
            <a:off x="1698434" y="3530300"/>
            <a:ext cx="6600" cy="331800"/>
          </a:xfrm>
          <a:prstGeom prst="straightConnector1">
            <a:avLst/>
          </a:prstGeom>
          <a:noFill/>
          <a:ln cap="flat" cmpd="sng" w="19050">
            <a:solidFill>
              <a:srgbClr val="666666"/>
            </a:solidFill>
            <a:prstDash val="solid"/>
            <a:round/>
            <a:headEnd len="med" w="med" type="none"/>
            <a:tailEnd len="med" w="med" type="none"/>
          </a:ln>
        </p:spPr>
      </p:cxnSp>
      <p:sp>
        <p:nvSpPr>
          <p:cNvPr id="164" name="Google Shape;164;p19"/>
          <p:cNvSpPr/>
          <p:nvPr/>
        </p:nvSpPr>
        <p:spPr>
          <a:xfrm>
            <a:off x="3847952" y="3927888"/>
            <a:ext cx="386100" cy="252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8</a:t>
            </a:r>
            <a:endParaRPr/>
          </a:p>
        </p:txBody>
      </p:sp>
      <p:sp>
        <p:nvSpPr>
          <p:cNvPr id="165" name="Google Shape;165;p19"/>
          <p:cNvSpPr/>
          <p:nvPr/>
        </p:nvSpPr>
        <p:spPr>
          <a:xfrm>
            <a:off x="3847959" y="4519838"/>
            <a:ext cx="386100" cy="252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9</a:t>
            </a:r>
            <a:endParaRPr/>
          </a:p>
        </p:txBody>
      </p:sp>
      <p:sp>
        <p:nvSpPr>
          <p:cNvPr id="166" name="Google Shape;166;p19"/>
          <p:cNvSpPr/>
          <p:nvPr/>
        </p:nvSpPr>
        <p:spPr>
          <a:xfrm>
            <a:off x="3288770" y="3927888"/>
            <a:ext cx="386100" cy="252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7</a:t>
            </a:r>
            <a:endParaRPr/>
          </a:p>
        </p:txBody>
      </p:sp>
      <p:cxnSp>
        <p:nvCxnSpPr>
          <p:cNvPr id="167" name="Google Shape;167;p19"/>
          <p:cNvCxnSpPr>
            <a:stCxn id="166" idx="0"/>
            <a:endCxn id="158" idx="2"/>
          </p:cNvCxnSpPr>
          <p:nvPr/>
        </p:nvCxnSpPr>
        <p:spPr>
          <a:xfrm flipH="1" rot="10800000">
            <a:off x="3481820" y="3457188"/>
            <a:ext cx="559200" cy="470700"/>
          </a:xfrm>
          <a:prstGeom prst="straightConnector1">
            <a:avLst/>
          </a:prstGeom>
          <a:noFill/>
          <a:ln cap="flat" cmpd="sng" w="19050">
            <a:solidFill>
              <a:srgbClr val="666666"/>
            </a:solidFill>
            <a:prstDash val="solid"/>
            <a:round/>
            <a:headEnd len="med" w="med" type="none"/>
            <a:tailEnd len="med" w="med" type="none"/>
          </a:ln>
        </p:spPr>
      </p:cxnSp>
      <p:cxnSp>
        <p:nvCxnSpPr>
          <p:cNvPr id="168" name="Google Shape;168;p19"/>
          <p:cNvCxnSpPr>
            <a:stCxn id="164" idx="0"/>
            <a:endCxn id="158" idx="2"/>
          </p:cNvCxnSpPr>
          <p:nvPr/>
        </p:nvCxnSpPr>
        <p:spPr>
          <a:xfrm rot="10800000">
            <a:off x="4041002" y="3457188"/>
            <a:ext cx="0" cy="470700"/>
          </a:xfrm>
          <a:prstGeom prst="straightConnector1">
            <a:avLst/>
          </a:prstGeom>
          <a:noFill/>
          <a:ln cap="flat" cmpd="sng" w="19050">
            <a:solidFill>
              <a:srgbClr val="666666"/>
            </a:solidFill>
            <a:prstDash val="solid"/>
            <a:round/>
            <a:headEnd len="med" w="med" type="none"/>
            <a:tailEnd len="med" w="med" type="none"/>
          </a:ln>
        </p:spPr>
      </p:cxnSp>
      <p:cxnSp>
        <p:nvCxnSpPr>
          <p:cNvPr id="169" name="Google Shape;169;p19"/>
          <p:cNvCxnSpPr>
            <a:stCxn id="165" idx="0"/>
            <a:endCxn id="164" idx="2"/>
          </p:cNvCxnSpPr>
          <p:nvPr/>
        </p:nvCxnSpPr>
        <p:spPr>
          <a:xfrm rot="10800000">
            <a:off x="4041009" y="4180838"/>
            <a:ext cx="0" cy="339000"/>
          </a:xfrm>
          <a:prstGeom prst="straightConnector1">
            <a:avLst/>
          </a:prstGeom>
          <a:noFill/>
          <a:ln cap="flat" cmpd="sng" w="19050">
            <a:solidFill>
              <a:srgbClr val="666666"/>
            </a:solidFill>
            <a:prstDash val="solid"/>
            <a:round/>
            <a:headEnd len="med" w="med" type="none"/>
            <a:tailEnd len="med" w="med" type="none"/>
          </a:ln>
        </p:spPr>
      </p:cxnSp>
      <p:sp>
        <p:nvSpPr>
          <p:cNvPr id="170" name="Google Shape;170;p19"/>
          <p:cNvSpPr/>
          <p:nvPr/>
        </p:nvSpPr>
        <p:spPr>
          <a:xfrm>
            <a:off x="5504520" y="3204363"/>
            <a:ext cx="386100" cy="252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171" name="Google Shape;171;p19"/>
          <p:cNvSpPr/>
          <p:nvPr/>
        </p:nvSpPr>
        <p:spPr>
          <a:xfrm>
            <a:off x="6063702" y="3204363"/>
            <a:ext cx="386100" cy="252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172" name="Google Shape;172;p19"/>
          <p:cNvSpPr/>
          <p:nvPr/>
        </p:nvSpPr>
        <p:spPr>
          <a:xfrm>
            <a:off x="6629605" y="2619688"/>
            <a:ext cx="386100" cy="252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173" name="Google Shape;173;p19"/>
          <p:cNvSpPr/>
          <p:nvPr/>
        </p:nvSpPr>
        <p:spPr>
          <a:xfrm>
            <a:off x="7182067" y="3204363"/>
            <a:ext cx="386100" cy="252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cxnSp>
        <p:nvCxnSpPr>
          <p:cNvPr id="174" name="Google Shape;174;p19"/>
          <p:cNvCxnSpPr>
            <a:stCxn id="171" idx="0"/>
            <a:endCxn id="172" idx="2"/>
          </p:cNvCxnSpPr>
          <p:nvPr/>
        </p:nvCxnSpPr>
        <p:spPr>
          <a:xfrm flipH="1" rot="10800000">
            <a:off x="6256752" y="2872563"/>
            <a:ext cx="565800" cy="331800"/>
          </a:xfrm>
          <a:prstGeom prst="straightConnector1">
            <a:avLst/>
          </a:prstGeom>
          <a:noFill/>
          <a:ln cap="flat" cmpd="sng" w="19050">
            <a:solidFill>
              <a:srgbClr val="666666"/>
            </a:solidFill>
            <a:prstDash val="solid"/>
            <a:round/>
            <a:headEnd len="med" w="med" type="none"/>
            <a:tailEnd len="med" w="med" type="none"/>
          </a:ln>
        </p:spPr>
      </p:cxnSp>
      <p:cxnSp>
        <p:nvCxnSpPr>
          <p:cNvPr id="175" name="Google Shape;175;p19"/>
          <p:cNvCxnSpPr>
            <a:stCxn id="173" idx="0"/>
            <a:endCxn id="172" idx="2"/>
          </p:cNvCxnSpPr>
          <p:nvPr/>
        </p:nvCxnSpPr>
        <p:spPr>
          <a:xfrm rot="10800000">
            <a:off x="6822517" y="2872563"/>
            <a:ext cx="552600" cy="331800"/>
          </a:xfrm>
          <a:prstGeom prst="straightConnector1">
            <a:avLst/>
          </a:prstGeom>
          <a:noFill/>
          <a:ln cap="flat" cmpd="sng" w="19050">
            <a:solidFill>
              <a:srgbClr val="666666"/>
            </a:solidFill>
            <a:prstDash val="solid"/>
            <a:round/>
            <a:headEnd len="med" w="med" type="none"/>
            <a:tailEnd len="med" w="med" type="none"/>
          </a:ln>
        </p:spPr>
      </p:cxnSp>
      <p:sp>
        <p:nvSpPr>
          <p:cNvPr id="176" name="Google Shape;176;p19"/>
          <p:cNvSpPr/>
          <p:nvPr/>
        </p:nvSpPr>
        <p:spPr>
          <a:xfrm>
            <a:off x="8578955" y="3204350"/>
            <a:ext cx="386100" cy="252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6</a:t>
            </a:r>
            <a:endParaRPr/>
          </a:p>
        </p:txBody>
      </p:sp>
      <p:cxnSp>
        <p:nvCxnSpPr>
          <p:cNvPr id="177" name="Google Shape;177;p19"/>
          <p:cNvCxnSpPr>
            <a:stCxn id="172" idx="2"/>
            <a:endCxn id="170" idx="0"/>
          </p:cNvCxnSpPr>
          <p:nvPr/>
        </p:nvCxnSpPr>
        <p:spPr>
          <a:xfrm flipH="1">
            <a:off x="5697655" y="2872588"/>
            <a:ext cx="1125000" cy="331800"/>
          </a:xfrm>
          <a:prstGeom prst="straightConnector1">
            <a:avLst/>
          </a:prstGeom>
          <a:noFill/>
          <a:ln cap="flat" cmpd="sng" w="19050">
            <a:solidFill>
              <a:srgbClr val="666666"/>
            </a:solidFill>
            <a:prstDash val="solid"/>
            <a:round/>
            <a:headEnd len="med" w="med" type="none"/>
            <a:tailEnd len="med" w="med" type="none"/>
          </a:ln>
        </p:spPr>
      </p:cxnSp>
      <p:sp>
        <p:nvSpPr>
          <p:cNvPr id="178" name="Google Shape;178;p19"/>
          <p:cNvSpPr/>
          <p:nvPr/>
        </p:nvSpPr>
        <p:spPr>
          <a:xfrm>
            <a:off x="7741249" y="3204363"/>
            <a:ext cx="386100" cy="252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cxnSp>
        <p:nvCxnSpPr>
          <p:cNvPr id="179" name="Google Shape;179;p19"/>
          <p:cNvCxnSpPr>
            <a:stCxn id="178" idx="0"/>
            <a:endCxn id="172" idx="2"/>
          </p:cNvCxnSpPr>
          <p:nvPr/>
        </p:nvCxnSpPr>
        <p:spPr>
          <a:xfrm rot="10800000">
            <a:off x="6822799" y="2872563"/>
            <a:ext cx="1111500" cy="331800"/>
          </a:xfrm>
          <a:prstGeom prst="straightConnector1">
            <a:avLst/>
          </a:prstGeom>
          <a:noFill/>
          <a:ln cap="flat" cmpd="sng" w="19050">
            <a:solidFill>
              <a:srgbClr val="666666"/>
            </a:solidFill>
            <a:prstDash val="solid"/>
            <a:round/>
            <a:headEnd len="med" w="med" type="none"/>
            <a:tailEnd len="med" w="med" type="none"/>
          </a:ln>
        </p:spPr>
      </p:cxnSp>
      <p:sp>
        <p:nvSpPr>
          <p:cNvPr id="180" name="Google Shape;180;p19"/>
          <p:cNvSpPr/>
          <p:nvPr/>
        </p:nvSpPr>
        <p:spPr>
          <a:xfrm>
            <a:off x="6622884" y="3204363"/>
            <a:ext cx="386100" cy="252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cxnSp>
        <p:nvCxnSpPr>
          <p:cNvPr id="181" name="Google Shape;181;p19"/>
          <p:cNvCxnSpPr>
            <a:stCxn id="180" idx="0"/>
            <a:endCxn id="172" idx="2"/>
          </p:cNvCxnSpPr>
          <p:nvPr/>
        </p:nvCxnSpPr>
        <p:spPr>
          <a:xfrm flipH="1" rot="10800000">
            <a:off x="6815934" y="2872563"/>
            <a:ext cx="6600" cy="331800"/>
          </a:xfrm>
          <a:prstGeom prst="straightConnector1">
            <a:avLst/>
          </a:prstGeom>
          <a:noFill/>
          <a:ln cap="flat" cmpd="sng" w="19050">
            <a:solidFill>
              <a:srgbClr val="666666"/>
            </a:solidFill>
            <a:prstDash val="solid"/>
            <a:round/>
            <a:headEnd len="med" w="med" type="none"/>
            <a:tailEnd len="med" w="med" type="none"/>
          </a:ln>
        </p:spPr>
      </p:cxnSp>
      <p:sp>
        <p:nvSpPr>
          <p:cNvPr id="182" name="Google Shape;182;p19"/>
          <p:cNvSpPr/>
          <p:nvPr/>
        </p:nvSpPr>
        <p:spPr>
          <a:xfrm>
            <a:off x="8578952" y="3927875"/>
            <a:ext cx="386100" cy="252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8</a:t>
            </a:r>
            <a:endParaRPr/>
          </a:p>
        </p:txBody>
      </p:sp>
      <p:sp>
        <p:nvSpPr>
          <p:cNvPr id="183" name="Google Shape;183;p19"/>
          <p:cNvSpPr/>
          <p:nvPr/>
        </p:nvSpPr>
        <p:spPr>
          <a:xfrm>
            <a:off x="8578959" y="4519825"/>
            <a:ext cx="386100" cy="252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9</a:t>
            </a:r>
            <a:endParaRPr/>
          </a:p>
        </p:txBody>
      </p:sp>
      <p:sp>
        <p:nvSpPr>
          <p:cNvPr id="184" name="Google Shape;184;p19"/>
          <p:cNvSpPr/>
          <p:nvPr/>
        </p:nvSpPr>
        <p:spPr>
          <a:xfrm>
            <a:off x="8019770" y="3927875"/>
            <a:ext cx="386100" cy="252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7</a:t>
            </a:r>
            <a:endParaRPr/>
          </a:p>
        </p:txBody>
      </p:sp>
      <p:cxnSp>
        <p:nvCxnSpPr>
          <p:cNvPr id="185" name="Google Shape;185;p19"/>
          <p:cNvCxnSpPr>
            <a:stCxn id="184" idx="0"/>
            <a:endCxn id="176" idx="2"/>
          </p:cNvCxnSpPr>
          <p:nvPr/>
        </p:nvCxnSpPr>
        <p:spPr>
          <a:xfrm flipH="1" rot="10800000">
            <a:off x="8212820" y="3457175"/>
            <a:ext cx="559200" cy="470700"/>
          </a:xfrm>
          <a:prstGeom prst="straightConnector1">
            <a:avLst/>
          </a:prstGeom>
          <a:noFill/>
          <a:ln cap="flat" cmpd="sng" w="19050">
            <a:solidFill>
              <a:srgbClr val="666666"/>
            </a:solidFill>
            <a:prstDash val="solid"/>
            <a:round/>
            <a:headEnd len="med" w="med" type="none"/>
            <a:tailEnd len="med" w="med" type="none"/>
          </a:ln>
        </p:spPr>
      </p:cxnSp>
      <p:cxnSp>
        <p:nvCxnSpPr>
          <p:cNvPr id="186" name="Google Shape;186;p19"/>
          <p:cNvCxnSpPr>
            <a:stCxn id="182" idx="0"/>
            <a:endCxn id="176" idx="2"/>
          </p:cNvCxnSpPr>
          <p:nvPr/>
        </p:nvCxnSpPr>
        <p:spPr>
          <a:xfrm rot="10800000">
            <a:off x="8772002" y="3457175"/>
            <a:ext cx="0" cy="470700"/>
          </a:xfrm>
          <a:prstGeom prst="straightConnector1">
            <a:avLst/>
          </a:prstGeom>
          <a:noFill/>
          <a:ln cap="flat" cmpd="sng" w="19050">
            <a:solidFill>
              <a:srgbClr val="666666"/>
            </a:solidFill>
            <a:prstDash val="solid"/>
            <a:round/>
            <a:headEnd len="med" w="med" type="none"/>
            <a:tailEnd len="med" w="med" type="none"/>
          </a:ln>
        </p:spPr>
      </p:cxnSp>
      <p:cxnSp>
        <p:nvCxnSpPr>
          <p:cNvPr id="187" name="Google Shape;187;p19"/>
          <p:cNvCxnSpPr>
            <a:stCxn id="183" idx="0"/>
            <a:endCxn id="182" idx="2"/>
          </p:cNvCxnSpPr>
          <p:nvPr/>
        </p:nvCxnSpPr>
        <p:spPr>
          <a:xfrm rot="10800000">
            <a:off x="8772009" y="4180825"/>
            <a:ext cx="0" cy="339000"/>
          </a:xfrm>
          <a:prstGeom prst="straightConnector1">
            <a:avLst/>
          </a:prstGeom>
          <a:noFill/>
          <a:ln cap="flat" cmpd="sng" w="19050">
            <a:solidFill>
              <a:srgbClr val="666666"/>
            </a:solidFill>
            <a:prstDash val="solid"/>
            <a:round/>
            <a:headEnd len="med" w="med" type="none"/>
            <a:tailEnd len="med" w="med" type="none"/>
          </a:ln>
        </p:spPr>
      </p:cxnSp>
      <p:cxnSp>
        <p:nvCxnSpPr>
          <p:cNvPr id="188" name="Google Shape;188;p19"/>
          <p:cNvCxnSpPr>
            <a:stCxn id="176" idx="0"/>
            <a:endCxn id="172" idx="2"/>
          </p:cNvCxnSpPr>
          <p:nvPr/>
        </p:nvCxnSpPr>
        <p:spPr>
          <a:xfrm rot="10800000">
            <a:off x="6822605" y="2872550"/>
            <a:ext cx="1949400" cy="331800"/>
          </a:xfrm>
          <a:prstGeom prst="straightConnector1">
            <a:avLst/>
          </a:prstGeom>
          <a:noFill/>
          <a:ln cap="flat" cmpd="sng" w="19050">
            <a:solidFill>
              <a:srgbClr val="666666"/>
            </a:solidFill>
            <a:prstDash val="solid"/>
            <a:round/>
            <a:headEnd len="med" w="med" type="none"/>
            <a:tailEnd len="med" w="med" type="none"/>
          </a:ln>
        </p:spPr>
      </p:cxnSp>
      <p:sp>
        <p:nvSpPr>
          <p:cNvPr id="189" name="Google Shape;189;p19"/>
          <p:cNvSpPr/>
          <p:nvPr/>
        </p:nvSpPr>
        <p:spPr>
          <a:xfrm>
            <a:off x="4649475" y="3722700"/>
            <a:ext cx="612300" cy="339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Weighted Quick Union with Path Compression</a:t>
            </a:r>
            <a:endParaRPr/>
          </a:p>
        </p:txBody>
      </p:sp>
      <p:sp>
        <p:nvSpPr>
          <p:cNvPr id="195" name="Google Shape;195;p20"/>
          <p:cNvSpPr txBox="1"/>
          <p:nvPr>
            <p:ph idx="1" type="body"/>
          </p:nvPr>
        </p:nvSpPr>
        <p:spPr>
          <a:xfrm>
            <a:off x="729450" y="1853850"/>
            <a:ext cx="7688700" cy="246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When you call find (recall that union calls find as well), as you traverse to the root, reassign every node’s parent to the root. (Each node on path to the root should be reassigned)</a:t>
            </a:r>
            <a:endParaRPr sz="1800"/>
          </a:p>
          <a:p>
            <a:pPr indent="0" lvl="0" marL="0" rtl="0" algn="l">
              <a:spcBef>
                <a:spcPts val="1600"/>
              </a:spcBef>
              <a:spcAft>
                <a:spcPts val="1600"/>
              </a:spcAft>
              <a:buNone/>
            </a:pPr>
            <a:r>
              <a:rPr lang="en" sz="1800"/>
              <a:t>find(10)</a:t>
            </a:r>
            <a:endParaRPr sz="1800"/>
          </a:p>
        </p:txBody>
      </p:sp>
      <p:sp>
        <p:nvSpPr>
          <p:cNvPr id="196" name="Google Shape;196;p20"/>
          <p:cNvSpPr/>
          <p:nvPr/>
        </p:nvSpPr>
        <p:spPr>
          <a:xfrm>
            <a:off x="2145526" y="3014685"/>
            <a:ext cx="386100" cy="2121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6</a:t>
            </a:r>
            <a:endParaRPr/>
          </a:p>
        </p:txBody>
      </p:sp>
      <p:sp>
        <p:nvSpPr>
          <p:cNvPr id="197" name="Google Shape;197;p20"/>
          <p:cNvSpPr/>
          <p:nvPr/>
        </p:nvSpPr>
        <p:spPr>
          <a:xfrm>
            <a:off x="2145523" y="3621531"/>
            <a:ext cx="386100" cy="2121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8</a:t>
            </a:r>
            <a:endParaRPr/>
          </a:p>
        </p:txBody>
      </p:sp>
      <p:sp>
        <p:nvSpPr>
          <p:cNvPr id="198" name="Google Shape;198;p20"/>
          <p:cNvSpPr/>
          <p:nvPr/>
        </p:nvSpPr>
        <p:spPr>
          <a:xfrm>
            <a:off x="2145531" y="4118019"/>
            <a:ext cx="386100" cy="2121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9</a:t>
            </a:r>
            <a:endParaRPr/>
          </a:p>
        </p:txBody>
      </p:sp>
      <p:sp>
        <p:nvSpPr>
          <p:cNvPr id="199" name="Google Shape;199;p20"/>
          <p:cNvSpPr/>
          <p:nvPr/>
        </p:nvSpPr>
        <p:spPr>
          <a:xfrm>
            <a:off x="1586350" y="3621531"/>
            <a:ext cx="386100" cy="2121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7</a:t>
            </a:r>
            <a:endParaRPr/>
          </a:p>
        </p:txBody>
      </p:sp>
      <p:cxnSp>
        <p:nvCxnSpPr>
          <p:cNvPr id="200" name="Google Shape;200;p20"/>
          <p:cNvCxnSpPr>
            <a:stCxn id="199" idx="0"/>
            <a:endCxn id="196" idx="2"/>
          </p:cNvCxnSpPr>
          <p:nvPr/>
        </p:nvCxnSpPr>
        <p:spPr>
          <a:xfrm flipH="1" rot="10800000">
            <a:off x="1779400" y="3226731"/>
            <a:ext cx="559200" cy="394800"/>
          </a:xfrm>
          <a:prstGeom prst="straightConnector1">
            <a:avLst/>
          </a:prstGeom>
          <a:noFill/>
          <a:ln cap="flat" cmpd="sng" w="19050">
            <a:solidFill>
              <a:srgbClr val="666666"/>
            </a:solidFill>
            <a:prstDash val="solid"/>
            <a:round/>
            <a:headEnd len="med" w="med" type="none"/>
            <a:tailEnd len="med" w="med" type="none"/>
          </a:ln>
        </p:spPr>
      </p:cxnSp>
      <p:cxnSp>
        <p:nvCxnSpPr>
          <p:cNvPr id="201" name="Google Shape;201;p20"/>
          <p:cNvCxnSpPr>
            <a:stCxn id="197" idx="0"/>
            <a:endCxn id="196" idx="2"/>
          </p:cNvCxnSpPr>
          <p:nvPr/>
        </p:nvCxnSpPr>
        <p:spPr>
          <a:xfrm rot="10800000">
            <a:off x="2338573" y="3226731"/>
            <a:ext cx="0" cy="394800"/>
          </a:xfrm>
          <a:prstGeom prst="straightConnector1">
            <a:avLst/>
          </a:prstGeom>
          <a:noFill/>
          <a:ln cap="flat" cmpd="sng" w="38100">
            <a:solidFill>
              <a:srgbClr val="FF0000"/>
            </a:solidFill>
            <a:prstDash val="solid"/>
            <a:round/>
            <a:headEnd len="med" w="med" type="none"/>
            <a:tailEnd len="med" w="med" type="none"/>
          </a:ln>
        </p:spPr>
      </p:cxnSp>
      <p:cxnSp>
        <p:nvCxnSpPr>
          <p:cNvPr id="202" name="Google Shape;202;p20"/>
          <p:cNvCxnSpPr>
            <a:stCxn id="198" idx="0"/>
            <a:endCxn id="197" idx="2"/>
          </p:cNvCxnSpPr>
          <p:nvPr/>
        </p:nvCxnSpPr>
        <p:spPr>
          <a:xfrm rot="10800000">
            <a:off x="2338581" y="3833619"/>
            <a:ext cx="0" cy="284400"/>
          </a:xfrm>
          <a:prstGeom prst="straightConnector1">
            <a:avLst/>
          </a:prstGeom>
          <a:noFill/>
          <a:ln cap="flat" cmpd="sng" w="38100">
            <a:solidFill>
              <a:srgbClr val="FF0000"/>
            </a:solidFill>
            <a:prstDash val="solid"/>
            <a:round/>
            <a:headEnd len="med" w="med" type="none"/>
            <a:tailEnd len="med" w="med" type="none"/>
          </a:ln>
        </p:spPr>
      </p:cxnSp>
      <p:sp>
        <p:nvSpPr>
          <p:cNvPr id="203" name="Google Shape;203;p20"/>
          <p:cNvSpPr/>
          <p:nvPr/>
        </p:nvSpPr>
        <p:spPr>
          <a:xfrm>
            <a:off x="5460330" y="2812000"/>
            <a:ext cx="386100" cy="252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6</a:t>
            </a:r>
            <a:endParaRPr/>
          </a:p>
        </p:txBody>
      </p:sp>
      <p:sp>
        <p:nvSpPr>
          <p:cNvPr id="204" name="Google Shape;204;p20"/>
          <p:cNvSpPr/>
          <p:nvPr/>
        </p:nvSpPr>
        <p:spPr>
          <a:xfrm>
            <a:off x="5460327" y="3535525"/>
            <a:ext cx="386100" cy="252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8</a:t>
            </a:r>
            <a:endParaRPr/>
          </a:p>
        </p:txBody>
      </p:sp>
      <p:sp>
        <p:nvSpPr>
          <p:cNvPr id="205" name="Google Shape;205;p20"/>
          <p:cNvSpPr/>
          <p:nvPr/>
        </p:nvSpPr>
        <p:spPr>
          <a:xfrm>
            <a:off x="6019509" y="3543375"/>
            <a:ext cx="386100" cy="252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9</a:t>
            </a:r>
            <a:endParaRPr/>
          </a:p>
        </p:txBody>
      </p:sp>
      <p:sp>
        <p:nvSpPr>
          <p:cNvPr id="206" name="Google Shape;206;p20"/>
          <p:cNvSpPr/>
          <p:nvPr/>
        </p:nvSpPr>
        <p:spPr>
          <a:xfrm>
            <a:off x="4901145" y="3535525"/>
            <a:ext cx="386100" cy="252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7</a:t>
            </a:r>
            <a:endParaRPr/>
          </a:p>
        </p:txBody>
      </p:sp>
      <p:cxnSp>
        <p:nvCxnSpPr>
          <p:cNvPr id="207" name="Google Shape;207;p20"/>
          <p:cNvCxnSpPr>
            <a:stCxn id="206" idx="0"/>
            <a:endCxn id="203" idx="2"/>
          </p:cNvCxnSpPr>
          <p:nvPr/>
        </p:nvCxnSpPr>
        <p:spPr>
          <a:xfrm flipH="1" rot="10800000">
            <a:off x="5094195" y="3064825"/>
            <a:ext cx="559200" cy="470700"/>
          </a:xfrm>
          <a:prstGeom prst="straightConnector1">
            <a:avLst/>
          </a:prstGeom>
          <a:noFill/>
          <a:ln cap="flat" cmpd="sng" w="19050">
            <a:solidFill>
              <a:srgbClr val="666666"/>
            </a:solidFill>
            <a:prstDash val="solid"/>
            <a:round/>
            <a:headEnd len="med" w="med" type="none"/>
            <a:tailEnd len="med" w="med" type="none"/>
          </a:ln>
        </p:spPr>
      </p:cxnSp>
      <p:cxnSp>
        <p:nvCxnSpPr>
          <p:cNvPr id="208" name="Google Shape;208;p20"/>
          <p:cNvCxnSpPr>
            <a:stCxn id="204" idx="0"/>
            <a:endCxn id="203" idx="2"/>
          </p:cNvCxnSpPr>
          <p:nvPr/>
        </p:nvCxnSpPr>
        <p:spPr>
          <a:xfrm rot="10800000">
            <a:off x="5653377" y="3064825"/>
            <a:ext cx="0" cy="470700"/>
          </a:xfrm>
          <a:prstGeom prst="straightConnector1">
            <a:avLst/>
          </a:prstGeom>
          <a:noFill/>
          <a:ln cap="flat" cmpd="sng" w="19050">
            <a:solidFill>
              <a:srgbClr val="666666"/>
            </a:solidFill>
            <a:prstDash val="solid"/>
            <a:round/>
            <a:headEnd len="med" w="med" type="none"/>
            <a:tailEnd len="med" w="med" type="none"/>
          </a:ln>
        </p:spPr>
      </p:cxnSp>
      <p:cxnSp>
        <p:nvCxnSpPr>
          <p:cNvPr id="209" name="Google Shape;209;p20"/>
          <p:cNvCxnSpPr>
            <a:stCxn id="205" idx="0"/>
            <a:endCxn id="203" idx="2"/>
          </p:cNvCxnSpPr>
          <p:nvPr/>
        </p:nvCxnSpPr>
        <p:spPr>
          <a:xfrm rot="10800000">
            <a:off x="5653359" y="3064875"/>
            <a:ext cx="559200" cy="478500"/>
          </a:xfrm>
          <a:prstGeom prst="straightConnector1">
            <a:avLst/>
          </a:prstGeom>
          <a:noFill/>
          <a:ln cap="flat" cmpd="sng" w="19050">
            <a:solidFill>
              <a:srgbClr val="666666"/>
            </a:solidFill>
            <a:prstDash val="solid"/>
            <a:round/>
            <a:headEnd len="med" w="med" type="none"/>
            <a:tailEnd len="med" w="med" type="none"/>
          </a:ln>
        </p:spPr>
      </p:cxnSp>
      <p:sp>
        <p:nvSpPr>
          <p:cNvPr id="210" name="Google Shape;210;p20"/>
          <p:cNvSpPr/>
          <p:nvPr/>
        </p:nvSpPr>
        <p:spPr>
          <a:xfrm>
            <a:off x="3313725" y="3449425"/>
            <a:ext cx="612300" cy="339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0"/>
          <p:cNvSpPr/>
          <p:nvPr/>
        </p:nvSpPr>
        <p:spPr>
          <a:xfrm>
            <a:off x="2145531" y="4586094"/>
            <a:ext cx="386100" cy="2121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10</a:t>
            </a:r>
            <a:endParaRPr/>
          </a:p>
        </p:txBody>
      </p:sp>
      <p:cxnSp>
        <p:nvCxnSpPr>
          <p:cNvPr id="212" name="Google Shape;212;p20"/>
          <p:cNvCxnSpPr>
            <a:stCxn id="211" idx="0"/>
          </p:cNvCxnSpPr>
          <p:nvPr/>
        </p:nvCxnSpPr>
        <p:spPr>
          <a:xfrm rot="10800000">
            <a:off x="2338581" y="4301694"/>
            <a:ext cx="0" cy="284400"/>
          </a:xfrm>
          <a:prstGeom prst="straightConnector1">
            <a:avLst/>
          </a:prstGeom>
          <a:noFill/>
          <a:ln cap="flat" cmpd="sng" w="38100">
            <a:solidFill>
              <a:srgbClr val="FF0000"/>
            </a:solidFill>
            <a:prstDash val="solid"/>
            <a:round/>
            <a:headEnd len="med" w="med" type="none"/>
            <a:tailEnd len="med" w="med" type="none"/>
          </a:ln>
        </p:spPr>
      </p:cxnSp>
      <p:sp>
        <p:nvSpPr>
          <p:cNvPr id="213" name="Google Shape;213;p20"/>
          <p:cNvSpPr/>
          <p:nvPr/>
        </p:nvSpPr>
        <p:spPr>
          <a:xfrm>
            <a:off x="6578675" y="3546575"/>
            <a:ext cx="386100" cy="252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10</a:t>
            </a:r>
            <a:endParaRPr/>
          </a:p>
        </p:txBody>
      </p:sp>
      <p:cxnSp>
        <p:nvCxnSpPr>
          <p:cNvPr id="214" name="Google Shape;214;p20"/>
          <p:cNvCxnSpPr>
            <a:stCxn id="213" idx="0"/>
            <a:endCxn id="203" idx="2"/>
          </p:cNvCxnSpPr>
          <p:nvPr/>
        </p:nvCxnSpPr>
        <p:spPr>
          <a:xfrm rot="10800000">
            <a:off x="5653325" y="3064775"/>
            <a:ext cx="1118400" cy="481800"/>
          </a:xfrm>
          <a:prstGeom prst="straightConnector1">
            <a:avLst/>
          </a:prstGeom>
          <a:noFill/>
          <a:ln cap="flat" cmpd="sng" w="9525">
            <a:solidFill>
              <a:srgbClr val="000000"/>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Disjoint Set Runtimes</a:t>
            </a:r>
            <a:endParaRPr/>
          </a:p>
          <a:p>
            <a:pPr indent="0" lvl="0" marL="0" rtl="0" algn="l">
              <a:spcBef>
                <a:spcPts val="0"/>
              </a:spcBef>
              <a:spcAft>
                <a:spcPts val="0"/>
              </a:spcAft>
              <a:buNone/>
            </a:pPr>
            <a:r>
              <a:t/>
            </a:r>
            <a:endParaRPr/>
          </a:p>
        </p:txBody>
      </p:sp>
      <p:sp>
        <p:nvSpPr>
          <p:cNvPr id="220" name="Google Shape;220;p21"/>
          <p:cNvSpPr txBox="1"/>
          <p:nvPr>
            <p:ph idx="1" type="body"/>
          </p:nvPr>
        </p:nvSpPr>
        <p:spPr>
          <a:xfrm>
            <a:off x="729450" y="2078875"/>
            <a:ext cx="7688700" cy="27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*Technically inverse ackermann function (in lecture), but pretty much constant</a:t>
            </a:r>
            <a:endParaRPr/>
          </a:p>
        </p:txBody>
      </p:sp>
      <p:graphicFrame>
        <p:nvGraphicFramePr>
          <p:cNvPr id="221" name="Google Shape;221;p21"/>
          <p:cNvGraphicFramePr/>
          <p:nvPr/>
        </p:nvGraphicFramePr>
        <p:xfrm>
          <a:off x="729450" y="2078875"/>
          <a:ext cx="3000000" cy="3000000"/>
        </p:xfrm>
        <a:graphic>
          <a:graphicData uri="http://schemas.openxmlformats.org/drawingml/2006/table">
            <a:tbl>
              <a:tblPr>
                <a:noFill/>
                <a:tableStyleId>{48BC373C-05C0-4FF5-914C-36B5AED48433}</a:tableStyleId>
              </a:tblPr>
              <a:tblGrid>
                <a:gridCol w="2457200"/>
                <a:gridCol w="1629900"/>
                <a:gridCol w="1629900"/>
                <a:gridCol w="1522000"/>
              </a:tblGrid>
              <a:tr h="381000">
                <a:tc>
                  <a:txBody>
                    <a:bodyPr>
                      <a:noAutofit/>
                    </a:bodyPr>
                    <a:lstStyle/>
                    <a:p>
                      <a:pPr indent="0" lvl="0" marL="0" rtl="0" algn="ctr">
                        <a:spcBef>
                          <a:spcPts val="0"/>
                        </a:spcBef>
                        <a:spcAft>
                          <a:spcPts val="0"/>
                        </a:spcAft>
                        <a:buNone/>
                      </a:pPr>
                      <a:r>
                        <a:rPr lang="en" sz="1800">
                          <a:latin typeface="Calibri"/>
                          <a:ea typeface="Calibri"/>
                          <a:cs typeface="Calibri"/>
                          <a:sym typeface="Calibri"/>
                        </a:rPr>
                        <a:t>Implementation</a:t>
                      </a:r>
                      <a:endParaRPr sz="1800">
                        <a:latin typeface="Calibri"/>
                        <a:ea typeface="Calibri"/>
                        <a:cs typeface="Calibri"/>
                        <a:sym typeface="Calibri"/>
                      </a:endParaRPr>
                    </a:p>
                  </a:txBody>
                  <a:tcPr marT="91425" marB="91425" marR="91425" marL="91425">
                    <a:solidFill>
                      <a:srgbClr val="C9DAF8"/>
                    </a:solidFill>
                  </a:tcPr>
                </a:tc>
                <a:tc>
                  <a:txBody>
                    <a:bodyPr>
                      <a:noAutofit/>
                    </a:bodyPr>
                    <a:lstStyle/>
                    <a:p>
                      <a:pPr indent="0" lvl="0" marL="0" rtl="0" algn="ctr">
                        <a:spcBef>
                          <a:spcPts val="0"/>
                        </a:spcBef>
                        <a:spcAft>
                          <a:spcPts val="0"/>
                        </a:spcAft>
                        <a:buNone/>
                      </a:pPr>
                      <a:r>
                        <a:rPr lang="en" sz="1800">
                          <a:latin typeface="Calibri"/>
                          <a:ea typeface="Calibri"/>
                          <a:cs typeface="Calibri"/>
                          <a:sym typeface="Calibri"/>
                        </a:rPr>
                        <a:t>Constructor</a:t>
                      </a:r>
                      <a:endParaRPr sz="1800">
                        <a:latin typeface="Calibri"/>
                        <a:ea typeface="Calibri"/>
                        <a:cs typeface="Calibri"/>
                        <a:sym typeface="Calibri"/>
                      </a:endParaRPr>
                    </a:p>
                  </a:txBody>
                  <a:tcPr marT="91425" marB="91425" marR="91425" marL="91425">
                    <a:solidFill>
                      <a:srgbClr val="C9DAF8"/>
                    </a:solidFill>
                  </a:tcPr>
                </a:tc>
                <a:tc>
                  <a:txBody>
                    <a:bodyPr>
                      <a:noAutofit/>
                    </a:bodyPr>
                    <a:lstStyle/>
                    <a:p>
                      <a:pPr indent="0" lvl="0" marL="0" rtl="0" algn="ctr">
                        <a:spcBef>
                          <a:spcPts val="0"/>
                        </a:spcBef>
                        <a:spcAft>
                          <a:spcPts val="0"/>
                        </a:spcAft>
                        <a:buNone/>
                      </a:pPr>
                      <a:r>
                        <a:rPr lang="en" sz="1800">
                          <a:latin typeface="Calibri"/>
                          <a:ea typeface="Calibri"/>
                          <a:cs typeface="Calibri"/>
                          <a:sym typeface="Calibri"/>
                        </a:rPr>
                        <a:t>connect</a:t>
                      </a:r>
                      <a:endParaRPr sz="1800">
                        <a:latin typeface="Calibri"/>
                        <a:ea typeface="Calibri"/>
                        <a:cs typeface="Calibri"/>
                        <a:sym typeface="Calibri"/>
                      </a:endParaRPr>
                    </a:p>
                  </a:txBody>
                  <a:tcPr marT="91425" marB="91425" marR="91425" marL="91425">
                    <a:solidFill>
                      <a:srgbClr val="C9DAF8"/>
                    </a:solidFill>
                  </a:tcPr>
                </a:tc>
                <a:tc>
                  <a:txBody>
                    <a:bodyPr>
                      <a:noAutofit/>
                    </a:bodyPr>
                    <a:lstStyle/>
                    <a:p>
                      <a:pPr indent="0" lvl="0" marL="0" rtl="0" algn="ctr">
                        <a:spcBef>
                          <a:spcPts val="0"/>
                        </a:spcBef>
                        <a:spcAft>
                          <a:spcPts val="0"/>
                        </a:spcAft>
                        <a:buNone/>
                      </a:pPr>
                      <a:r>
                        <a:rPr lang="en" sz="1800">
                          <a:latin typeface="Calibri"/>
                          <a:ea typeface="Calibri"/>
                          <a:cs typeface="Calibri"/>
                          <a:sym typeface="Calibri"/>
                        </a:rPr>
                        <a:t>isConnected</a:t>
                      </a:r>
                      <a:endParaRPr sz="1800">
                        <a:latin typeface="Calibri"/>
                        <a:ea typeface="Calibri"/>
                        <a:cs typeface="Calibri"/>
                        <a:sym typeface="Calibri"/>
                      </a:endParaRPr>
                    </a:p>
                  </a:txBody>
                  <a:tcPr marT="91425" marB="91425" marR="91425" marL="91425">
                    <a:solidFill>
                      <a:srgbClr val="C9DAF8"/>
                    </a:solidFill>
                  </a:tcPr>
                </a:tc>
              </a:tr>
              <a:tr h="381000">
                <a:tc>
                  <a:txBody>
                    <a:bodyPr>
                      <a:noAutofit/>
                    </a:bodyPr>
                    <a:lstStyle/>
                    <a:p>
                      <a:pPr indent="0" lvl="0" marL="0" rtl="0" algn="ctr">
                        <a:spcBef>
                          <a:spcPts val="0"/>
                        </a:spcBef>
                        <a:spcAft>
                          <a:spcPts val="0"/>
                        </a:spcAft>
                        <a:buNone/>
                      </a:pPr>
                      <a:r>
                        <a:rPr lang="en" sz="1800">
                          <a:latin typeface="Calibri"/>
                          <a:ea typeface="Calibri"/>
                          <a:cs typeface="Calibri"/>
                          <a:sym typeface="Calibri"/>
                        </a:rPr>
                        <a:t>QuickFindDS</a:t>
                      </a:r>
                      <a:endParaRPr sz="1800">
                        <a:latin typeface="Calibri"/>
                        <a:ea typeface="Calibri"/>
                        <a:cs typeface="Calibri"/>
                        <a:sym typeface="Calibri"/>
                      </a:endParaRPr>
                    </a:p>
                  </a:txBody>
                  <a:tcPr marT="91425" marB="91425" marR="91425" marL="91425"/>
                </a:tc>
                <a:tc>
                  <a:txBody>
                    <a:bodyPr>
                      <a:noAutofit/>
                    </a:bodyPr>
                    <a:lstStyle/>
                    <a:p>
                      <a:pPr indent="0" lvl="0" marL="0" rtl="0" algn="ctr">
                        <a:spcBef>
                          <a:spcPts val="0"/>
                        </a:spcBef>
                        <a:spcAft>
                          <a:spcPts val="0"/>
                        </a:spcAft>
                        <a:buNone/>
                      </a:pPr>
                      <a:r>
                        <a:rPr lang="en" sz="1800">
                          <a:latin typeface="Calibri"/>
                          <a:ea typeface="Calibri"/>
                          <a:cs typeface="Calibri"/>
                          <a:sym typeface="Calibri"/>
                        </a:rPr>
                        <a:t>Θ(N)</a:t>
                      </a:r>
                      <a:endParaRPr sz="1800">
                        <a:latin typeface="Calibri"/>
                        <a:ea typeface="Calibri"/>
                        <a:cs typeface="Calibri"/>
                        <a:sym typeface="Calibri"/>
                      </a:endParaRPr>
                    </a:p>
                  </a:txBody>
                  <a:tcPr marT="91425" marB="91425" marR="91425" marL="91425"/>
                </a:tc>
                <a:tc>
                  <a:txBody>
                    <a:bodyPr>
                      <a:noAutofit/>
                    </a:bodyPr>
                    <a:lstStyle/>
                    <a:p>
                      <a:pPr indent="0" lvl="0" marL="0" rtl="0" algn="ctr">
                        <a:spcBef>
                          <a:spcPts val="0"/>
                        </a:spcBef>
                        <a:spcAft>
                          <a:spcPts val="0"/>
                        </a:spcAft>
                        <a:buNone/>
                      </a:pPr>
                      <a:r>
                        <a:rPr lang="en" sz="1800">
                          <a:latin typeface="Calibri"/>
                          <a:ea typeface="Calibri"/>
                          <a:cs typeface="Calibri"/>
                          <a:sym typeface="Calibri"/>
                        </a:rPr>
                        <a:t>Θ(N)</a:t>
                      </a:r>
                      <a:endParaRPr sz="1800">
                        <a:latin typeface="Calibri"/>
                        <a:ea typeface="Calibri"/>
                        <a:cs typeface="Calibri"/>
                        <a:sym typeface="Calibri"/>
                      </a:endParaRPr>
                    </a:p>
                  </a:txBody>
                  <a:tcPr marT="91425" marB="91425" marR="91425" marL="91425"/>
                </a:tc>
                <a:tc>
                  <a:txBody>
                    <a:bodyPr>
                      <a:noAutofit/>
                    </a:bodyPr>
                    <a:lstStyle/>
                    <a:p>
                      <a:pPr indent="0" lvl="0" marL="0" rtl="0" algn="ctr">
                        <a:spcBef>
                          <a:spcPts val="0"/>
                        </a:spcBef>
                        <a:spcAft>
                          <a:spcPts val="0"/>
                        </a:spcAft>
                        <a:buNone/>
                      </a:pPr>
                      <a:r>
                        <a:rPr lang="en" sz="1800">
                          <a:latin typeface="Calibri"/>
                          <a:ea typeface="Calibri"/>
                          <a:cs typeface="Calibri"/>
                          <a:sym typeface="Calibri"/>
                        </a:rPr>
                        <a:t>Θ(1)</a:t>
                      </a:r>
                      <a:endParaRPr sz="1800">
                        <a:latin typeface="Calibri"/>
                        <a:ea typeface="Calibri"/>
                        <a:cs typeface="Calibri"/>
                        <a:sym typeface="Calibri"/>
                      </a:endParaRPr>
                    </a:p>
                  </a:txBody>
                  <a:tcPr marT="91425" marB="91425" marR="91425" marL="91425"/>
                </a:tc>
              </a:tr>
              <a:tr h="381000">
                <a:tc>
                  <a:txBody>
                    <a:bodyPr>
                      <a:noAutofit/>
                    </a:bodyPr>
                    <a:lstStyle/>
                    <a:p>
                      <a:pPr indent="0" lvl="0" marL="0" rtl="0" algn="ctr">
                        <a:spcBef>
                          <a:spcPts val="0"/>
                        </a:spcBef>
                        <a:spcAft>
                          <a:spcPts val="0"/>
                        </a:spcAft>
                        <a:buNone/>
                      </a:pPr>
                      <a:r>
                        <a:rPr lang="en" sz="1800">
                          <a:latin typeface="Calibri"/>
                          <a:ea typeface="Calibri"/>
                          <a:cs typeface="Calibri"/>
                          <a:sym typeface="Calibri"/>
                        </a:rPr>
                        <a:t>QuickUnionDS</a:t>
                      </a:r>
                      <a:endParaRPr sz="1800">
                        <a:latin typeface="Calibri"/>
                        <a:ea typeface="Calibri"/>
                        <a:cs typeface="Calibri"/>
                        <a:sym typeface="Calibri"/>
                      </a:endParaRPr>
                    </a:p>
                  </a:txBody>
                  <a:tcPr marT="91425" marB="91425" marR="91425" marL="91425"/>
                </a:tc>
                <a:tc>
                  <a:txBody>
                    <a:bodyPr>
                      <a:noAutofit/>
                    </a:bodyPr>
                    <a:lstStyle/>
                    <a:p>
                      <a:pPr indent="0" lvl="0" marL="0" rtl="0" algn="ctr">
                        <a:spcBef>
                          <a:spcPts val="0"/>
                        </a:spcBef>
                        <a:spcAft>
                          <a:spcPts val="0"/>
                        </a:spcAft>
                        <a:buNone/>
                      </a:pPr>
                      <a:r>
                        <a:rPr lang="en" sz="1800">
                          <a:latin typeface="Calibri"/>
                          <a:ea typeface="Calibri"/>
                          <a:cs typeface="Calibri"/>
                          <a:sym typeface="Calibri"/>
                        </a:rPr>
                        <a:t>Θ(N)</a:t>
                      </a:r>
                      <a:endParaRPr sz="1800">
                        <a:latin typeface="Calibri"/>
                        <a:ea typeface="Calibri"/>
                        <a:cs typeface="Calibri"/>
                        <a:sym typeface="Calibri"/>
                      </a:endParaRPr>
                    </a:p>
                  </a:txBody>
                  <a:tcPr marT="91425" marB="91425" marR="91425" marL="91425"/>
                </a:tc>
                <a:tc>
                  <a:txBody>
                    <a:bodyPr>
                      <a:noAutofit/>
                    </a:bodyPr>
                    <a:lstStyle/>
                    <a:p>
                      <a:pPr indent="0" lvl="0" marL="0" rtl="0" algn="ctr">
                        <a:spcBef>
                          <a:spcPts val="0"/>
                        </a:spcBef>
                        <a:spcAft>
                          <a:spcPts val="0"/>
                        </a:spcAft>
                        <a:buNone/>
                      </a:pPr>
                      <a:r>
                        <a:rPr lang="en" sz="1800">
                          <a:latin typeface="Calibri"/>
                          <a:ea typeface="Calibri"/>
                          <a:cs typeface="Calibri"/>
                          <a:sym typeface="Calibri"/>
                        </a:rPr>
                        <a:t>O(N)</a:t>
                      </a:r>
                      <a:endParaRPr sz="1800">
                        <a:latin typeface="Calibri"/>
                        <a:ea typeface="Calibri"/>
                        <a:cs typeface="Calibri"/>
                        <a:sym typeface="Calibri"/>
                      </a:endParaRPr>
                    </a:p>
                  </a:txBody>
                  <a:tcPr marT="91425" marB="91425" marR="91425" marL="91425"/>
                </a:tc>
                <a:tc>
                  <a:txBody>
                    <a:bodyPr>
                      <a:noAutofit/>
                    </a:bodyPr>
                    <a:lstStyle/>
                    <a:p>
                      <a:pPr indent="0" lvl="0" marL="0" rtl="0" algn="ctr">
                        <a:spcBef>
                          <a:spcPts val="0"/>
                        </a:spcBef>
                        <a:spcAft>
                          <a:spcPts val="0"/>
                        </a:spcAft>
                        <a:buNone/>
                      </a:pPr>
                      <a:r>
                        <a:rPr lang="en" sz="1800">
                          <a:latin typeface="Calibri"/>
                          <a:ea typeface="Calibri"/>
                          <a:cs typeface="Calibri"/>
                          <a:sym typeface="Calibri"/>
                        </a:rPr>
                        <a:t>O(N)</a:t>
                      </a:r>
                      <a:endParaRPr sz="1800">
                        <a:latin typeface="Calibri"/>
                        <a:ea typeface="Calibri"/>
                        <a:cs typeface="Calibri"/>
                        <a:sym typeface="Calibri"/>
                      </a:endParaRPr>
                    </a:p>
                  </a:txBody>
                  <a:tcPr marT="91425" marB="91425" marR="91425" marL="91425"/>
                </a:tc>
              </a:tr>
              <a:tr h="381000">
                <a:tc>
                  <a:txBody>
                    <a:bodyPr>
                      <a:noAutofit/>
                    </a:bodyPr>
                    <a:lstStyle/>
                    <a:p>
                      <a:pPr indent="0" lvl="0" marL="0" rtl="0" algn="ctr">
                        <a:spcBef>
                          <a:spcPts val="0"/>
                        </a:spcBef>
                        <a:spcAft>
                          <a:spcPts val="0"/>
                        </a:spcAft>
                        <a:buNone/>
                      </a:pPr>
                      <a:r>
                        <a:rPr lang="en" sz="1800">
                          <a:latin typeface="Calibri"/>
                          <a:ea typeface="Calibri"/>
                          <a:cs typeface="Calibri"/>
                          <a:sym typeface="Calibri"/>
                        </a:rPr>
                        <a:t>WeightedQuickUnionDS</a:t>
                      </a:r>
                      <a:endParaRPr sz="1800">
                        <a:latin typeface="Calibri"/>
                        <a:ea typeface="Calibri"/>
                        <a:cs typeface="Calibri"/>
                        <a:sym typeface="Calibri"/>
                      </a:endParaRPr>
                    </a:p>
                  </a:txBody>
                  <a:tcPr marT="91425" marB="91425" marR="91425" marL="91425"/>
                </a:tc>
                <a:tc>
                  <a:txBody>
                    <a:bodyPr>
                      <a:noAutofit/>
                    </a:bodyPr>
                    <a:lstStyle/>
                    <a:p>
                      <a:pPr indent="0" lvl="0" marL="0" rtl="0" algn="ctr">
                        <a:spcBef>
                          <a:spcPts val="0"/>
                        </a:spcBef>
                        <a:spcAft>
                          <a:spcPts val="0"/>
                        </a:spcAft>
                        <a:buNone/>
                      </a:pPr>
                      <a:r>
                        <a:rPr lang="en" sz="1800">
                          <a:latin typeface="Calibri"/>
                          <a:ea typeface="Calibri"/>
                          <a:cs typeface="Calibri"/>
                          <a:sym typeface="Calibri"/>
                        </a:rPr>
                        <a:t>Θ(N)</a:t>
                      </a:r>
                      <a:endParaRPr sz="1800">
                        <a:latin typeface="Calibri"/>
                        <a:ea typeface="Calibri"/>
                        <a:cs typeface="Calibri"/>
                        <a:sym typeface="Calibri"/>
                      </a:endParaRPr>
                    </a:p>
                  </a:txBody>
                  <a:tcPr marT="91425" marB="91425" marR="91425" marL="91425"/>
                </a:tc>
                <a:tc>
                  <a:txBody>
                    <a:bodyPr>
                      <a:noAutofit/>
                    </a:bodyPr>
                    <a:lstStyle/>
                    <a:p>
                      <a:pPr indent="0" lvl="0" marL="0" rtl="0" algn="ctr">
                        <a:spcBef>
                          <a:spcPts val="0"/>
                        </a:spcBef>
                        <a:spcAft>
                          <a:spcPts val="0"/>
                        </a:spcAft>
                        <a:buNone/>
                      </a:pPr>
                      <a:r>
                        <a:rPr lang="en" sz="1800">
                          <a:latin typeface="Calibri"/>
                          <a:ea typeface="Calibri"/>
                          <a:cs typeface="Calibri"/>
                          <a:sym typeface="Calibri"/>
                        </a:rPr>
                        <a:t>O(log N)</a:t>
                      </a:r>
                      <a:endParaRPr sz="1800">
                        <a:latin typeface="Calibri"/>
                        <a:ea typeface="Calibri"/>
                        <a:cs typeface="Calibri"/>
                        <a:sym typeface="Calibri"/>
                      </a:endParaRPr>
                    </a:p>
                  </a:txBody>
                  <a:tcPr marT="91425" marB="91425" marR="91425" marL="91425"/>
                </a:tc>
                <a:tc>
                  <a:txBody>
                    <a:bodyPr>
                      <a:noAutofit/>
                    </a:bodyPr>
                    <a:lstStyle/>
                    <a:p>
                      <a:pPr indent="0" lvl="0" marL="0" rtl="0" algn="ctr">
                        <a:spcBef>
                          <a:spcPts val="0"/>
                        </a:spcBef>
                        <a:spcAft>
                          <a:spcPts val="0"/>
                        </a:spcAft>
                        <a:buNone/>
                      </a:pPr>
                      <a:r>
                        <a:rPr lang="en" sz="1800">
                          <a:latin typeface="Calibri"/>
                          <a:ea typeface="Calibri"/>
                          <a:cs typeface="Calibri"/>
                          <a:sym typeface="Calibri"/>
                        </a:rPr>
                        <a:t>O(log N)</a:t>
                      </a:r>
                      <a:endParaRPr sz="1800">
                        <a:latin typeface="Calibri"/>
                        <a:ea typeface="Calibri"/>
                        <a:cs typeface="Calibri"/>
                        <a:sym typeface="Calibri"/>
                      </a:endParaRPr>
                    </a:p>
                  </a:txBody>
                  <a:tcPr marT="91425" marB="91425" marR="91425" marL="91425"/>
                </a:tc>
              </a:tr>
              <a:tr h="381000">
                <a:tc>
                  <a:txBody>
                    <a:bodyPr>
                      <a:noAutofit/>
                    </a:bodyPr>
                    <a:lstStyle/>
                    <a:p>
                      <a:pPr indent="0" lvl="0" marL="0" rtl="0" algn="ctr">
                        <a:spcBef>
                          <a:spcPts val="0"/>
                        </a:spcBef>
                        <a:spcAft>
                          <a:spcPts val="0"/>
                        </a:spcAft>
                        <a:buNone/>
                      </a:pPr>
                      <a:r>
                        <a:rPr lang="en" sz="1800">
                          <a:latin typeface="Calibri"/>
                          <a:ea typeface="Calibri"/>
                          <a:cs typeface="Calibri"/>
                          <a:sym typeface="Calibri"/>
                        </a:rPr>
                        <a:t>^ with Path compress</a:t>
                      </a:r>
                      <a:endParaRPr sz="1800">
                        <a:latin typeface="Calibri"/>
                        <a:ea typeface="Calibri"/>
                        <a:cs typeface="Calibri"/>
                        <a:sym typeface="Calibri"/>
                      </a:endParaRPr>
                    </a:p>
                  </a:txBody>
                  <a:tcPr marT="91425" marB="91425" marR="91425" marL="91425"/>
                </a:tc>
                <a:tc>
                  <a:txBody>
                    <a:bodyPr>
                      <a:noAutofit/>
                    </a:bodyPr>
                    <a:lstStyle/>
                    <a:p>
                      <a:pPr indent="0" lvl="0" marL="0" rtl="0" algn="ctr">
                        <a:spcBef>
                          <a:spcPts val="0"/>
                        </a:spcBef>
                        <a:spcAft>
                          <a:spcPts val="0"/>
                        </a:spcAft>
                        <a:buNone/>
                      </a:pPr>
                      <a:r>
                        <a:rPr lang="en" sz="1800">
                          <a:latin typeface="Calibri"/>
                          <a:ea typeface="Calibri"/>
                          <a:cs typeface="Calibri"/>
                          <a:sym typeface="Calibri"/>
                        </a:rPr>
                        <a:t>Θ(N)</a:t>
                      </a:r>
                      <a:endParaRPr sz="1800">
                        <a:latin typeface="Calibri"/>
                        <a:ea typeface="Calibri"/>
                        <a:cs typeface="Calibri"/>
                        <a:sym typeface="Calibri"/>
                      </a:endParaRPr>
                    </a:p>
                  </a:txBody>
                  <a:tcPr marT="91425" marB="91425" marR="91425" marL="91425"/>
                </a:tc>
                <a:tc>
                  <a:txBody>
                    <a:bodyPr>
                      <a:noAutofit/>
                    </a:bodyPr>
                    <a:lstStyle/>
                    <a:p>
                      <a:pPr indent="0" lvl="0" marL="0" rtl="0" algn="ctr">
                        <a:spcBef>
                          <a:spcPts val="0"/>
                        </a:spcBef>
                        <a:spcAft>
                          <a:spcPts val="0"/>
                        </a:spcAft>
                        <a:buNone/>
                      </a:pPr>
                      <a:r>
                        <a:rPr lang="en" sz="1800">
                          <a:latin typeface="Calibri"/>
                          <a:ea typeface="Calibri"/>
                          <a:cs typeface="Calibri"/>
                          <a:sym typeface="Calibri"/>
                        </a:rPr>
                        <a:t>O(1)*</a:t>
                      </a:r>
                      <a:endParaRPr sz="1800">
                        <a:latin typeface="Calibri"/>
                        <a:ea typeface="Calibri"/>
                        <a:cs typeface="Calibri"/>
                        <a:sym typeface="Calibri"/>
                      </a:endParaRPr>
                    </a:p>
                  </a:txBody>
                  <a:tcPr marT="91425" marB="91425" marR="91425" marL="91425"/>
                </a:tc>
                <a:tc>
                  <a:txBody>
                    <a:bodyPr>
                      <a:noAutofit/>
                    </a:bodyPr>
                    <a:lstStyle/>
                    <a:p>
                      <a:pPr indent="0" lvl="0" marL="0" rtl="0" algn="ctr">
                        <a:spcBef>
                          <a:spcPts val="0"/>
                        </a:spcBef>
                        <a:spcAft>
                          <a:spcPts val="0"/>
                        </a:spcAft>
                        <a:buNone/>
                      </a:pPr>
                      <a:r>
                        <a:rPr lang="en" sz="1800">
                          <a:latin typeface="Calibri"/>
                          <a:ea typeface="Calibri"/>
                          <a:cs typeface="Calibri"/>
                          <a:sym typeface="Calibri"/>
                        </a:rPr>
                        <a:t>O(1)*</a:t>
                      </a:r>
                      <a:endParaRPr sz="1800">
                        <a:latin typeface="Calibri"/>
                        <a:ea typeface="Calibri"/>
                        <a:cs typeface="Calibri"/>
                        <a:sym typeface="Calibri"/>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