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businessinsider.com/how-does-googles-waymo-self-driving-car-work-graphic-2017-1"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embers.ozemail.com.au/~macinnis/scifun/house.gif"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3ad1dc4a7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3ad1dc4a7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1066e3e1f2_0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66e3e1f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981f499b_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981f499b_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2eec0a0e1c_0_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ec0a0e1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9741ac9d_1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9741ac9d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Freshman? Sophomore? Junior? Senior? Grad student? None of the above?</a:t>
            </a:r>
            <a:endParaRPr/>
          </a:p>
          <a:p>
            <a:pPr indent="0" lvl="0" marL="0" rtl="0" algn="l">
              <a:spcBef>
                <a:spcPts val="0"/>
              </a:spcBef>
              <a:spcAft>
                <a:spcPts val="0"/>
              </a:spcAft>
              <a:buNone/>
            </a:pPr>
            <a:r>
              <a:rPr lang="en"/>
              <a:t>CS Major? Intending to be a CS Major? Something else?</a:t>
            </a:r>
            <a:endParaRPr/>
          </a:p>
          <a:p>
            <a:pPr indent="0" lvl="0" marL="0" rtl="0" algn="l">
              <a:spcBef>
                <a:spcPts val="0"/>
              </a:spcBef>
              <a:spcAft>
                <a:spcPts val="0"/>
              </a:spcAft>
              <a:buNone/>
            </a:pPr>
            <a:r>
              <a:rPr lang="en"/>
              <a:t>61A? Java experience?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9741ac9d_1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9741ac9d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2eec0a0e1c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ec0a0e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2eec0a0e1c_0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ec0a0e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9741ac9d_1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9741ac9d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minutes to reach this point (16 with new stuff)</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9741ac9d_1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9741ac9d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9741ac9d_3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9741ac9d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4d53bc28943b0dba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4d53bc28943b0dba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9741ac9d_3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9741ac9d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9741ac9d_3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9741ac9d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9741ac9d_31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9741ac9d_3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21245c8d_0_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21245c8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21245c8d_0_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21245c8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9741ac9d_3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9741ac9d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21245c8d_0_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21245c8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2d5e03be7f_1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5e03be7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9741ac9d_3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9741ac9d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9741ac9d_3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9741ac9d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26 minutes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95d4eef0_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95d4eef0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c3181dc4_01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c3181dc4_0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97e8bf9f_0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97e8bf9f_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15f8eac95b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f8eac9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15f8eac95b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5f8eac9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15fbb042ab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5fbb042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397e8bf9f_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97e8bf9f_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2eec0a0e1c_0_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ec0a0e1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2eec0a0e1c_0_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eec0a0e1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2eec0a0e1c_0_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eec0a0e1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2eec0a0e1c_0_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eec0a0e1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9741ac9d_1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9741ac9d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2eec0a0e1c_0_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eec0a0e1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2eec0a0e1c_0_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eec0a0e1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2eec0a0e1c_0_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eec0a0e1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2eec0a0e1c_0_1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eec0a0e1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2eec0a0e1c_0_1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eec0a0e1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2eec0a0e1c_0_1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eec0a0e1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2eec0a0e1c_0_11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eec0a0e1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2eec0a0e1c_0_1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eec0a0e1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26 minutes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2eec0a0e1c_0_1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eec0a0e1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1066e3e1f2_1_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066e3e1f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c3181dc4_0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c3181dc4_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2e101c7609_2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e101c760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2eec0a0e1c_0_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ec0a0e1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9741ac9d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9741ac9d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http://www.businessinsider.com/how-does-googles-waymo-self-driving-car-work-graphic-2017-1</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c3181dc4_0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c3181dc4_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c3181dc4_0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c3181dc4_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http://members.ozemail.com.au/~macinnis/scifun/house.gif</a:t>
            </a:r>
            <a:endParaRPr/>
          </a:p>
          <a:p>
            <a:pPr indent="0" lvl="0" marL="0" rtl="0" algn="l">
              <a:spcBef>
                <a:spcPts val="0"/>
              </a:spcBef>
              <a:spcAft>
                <a:spcPts val="0"/>
              </a:spcAft>
              <a:buNone/>
            </a:pPr>
            <a:r>
              <a:rPr lang="en"/>
              <a:t>Euler path: Must have exactly zero or two nodes of odd degree.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1" name="Google Shape;11;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12"/>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3"/>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4" name="Google Shape;14;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5" name="Google Shape;15;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8" name="Google Shape;18;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9" name="Google Shape;19;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Google Shape;21;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2" name="Shape 22"/>
        <p:cNvGrpSpPr/>
        <p:nvPr/>
      </p:nvGrpSpPr>
      <p:grpSpPr>
        <a:xfrm>
          <a:off x="0" y="0"/>
          <a:ext cx="0" cy="0"/>
          <a:chOff x="0" y="0"/>
          <a:chExt cx="0" cy="0"/>
        </a:xfrm>
      </p:grpSpPr>
      <p:sp>
        <p:nvSpPr>
          <p:cNvPr id="23" name="Google Shape;23;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 name="Shape 2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8" name="Shape 28"/>
        <p:cNvGrpSpPr/>
        <p:nvPr/>
      </p:nvGrpSpPr>
      <p:grpSpPr>
        <a:xfrm>
          <a:off x="0" y="0"/>
          <a:ext cx="0" cy="0"/>
          <a:chOff x="0" y="0"/>
          <a:chExt cx="0" cy="0"/>
        </a:xfrm>
      </p:grpSpPr>
      <p:sp>
        <p:nvSpPr>
          <p:cNvPr id="29" name="Google Shape;29;p9"/>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0" name="Google Shape;30;p9"/>
          <p:cNvSpPr txBox="1"/>
          <p:nvPr>
            <p:ph idx="1" type="subTitle"/>
          </p:nvPr>
        </p:nvSpPr>
        <p:spPr>
          <a:xfrm>
            <a:off x="161925" y="2917125"/>
            <a:ext cx="5380800" cy="784800"/>
          </a:xfrm>
          <a:prstGeom prst="rect">
            <a:avLst/>
          </a:prstGeom>
          <a:noFill/>
          <a:ln>
            <a:noFill/>
          </a:ln>
        </p:spPr>
        <p:txBody>
          <a:bodyPr anchorCtr="0" anchor="t" bIns="91425" lIns="91425" spcFirstLastPara="1" rIns="91425" wrap="square" tIns="91425"/>
          <a:lstStyle>
            <a:lvl1pPr lvl="0" rtl="0">
              <a:lnSpc>
                <a:spcPct val="100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31" name="Google Shape;31;p9"/>
          <p:cNvCxnSpPr/>
          <p:nvPr/>
        </p:nvCxnSpPr>
        <p:spPr>
          <a:xfrm>
            <a:off x="290700" y="28216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2" name="Shape 32"/>
        <p:cNvGrpSpPr/>
        <p:nvPr/>
      </p:nvGrpSpPr>
      <p:grpSpPr>
        <a:xfrm>
          <a:off x="0" y="0"/>
          <a:ext cx="0" cy="0"/>
          <a:chOff x="0" y="0"/>
          <a:chExt cx="0" cy="0"/>
        </a:xfrm>
      </p:grpSpPr>
      <p:sp>
        <p:nvSpPr>
          <p:cNvPr id="33" name="Google Shape;33;p10"/>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34" name="Google Shape;34;p10"/>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35" name="Google Shape;35;p10"/>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lstStyle>
            <a:lvl1pPr indent="-381000" lvl="0" marL="457200" rtl="0">
              <a:spcBef>
                <a:spcPts val="600"/>
              </a:spcBef>
              <a:spcAft>
                <a:spcPts val="0"/>
              </a:spcAft>
              <a:buSzPts val="2400"/>
              <a:buFont typeface="Calibri"/>
              <a:buChar char="●"/>
              <a:defRPr sz="2400">
                <a:latin typeface="Calibri"/>
                <a:ea typeface="Calibri"/>
                <a:cs typeface="Calibri"/>
                <a:sym typeface="Calibri"/>
              </a:defRPr>
            </a:lvl1pPr>
            <a:lvl2pPr indent="-368300" lvl="1" marL="914400" rtl="0">
              <a:spcBef>
                <a:spcPts val="0"/>
              </a:spcBef>
              <a:spcAft>
                <a:spcPts val="0"/>
              </a:spcAft>
              <a:buSzPts val="2200"/>
              <a:buFont typeface="Calibri"/>
              <a:buChar char="○"/>
              <a:defRPr sz="2200">
                <a:latin typeface="Calibri"/>
                <a:ea typeface="Calibri"/>
                <a:cs typeface="Calibri"/>
                <a:sym typeface="Calibri"/>
              </a:defRPr>
            </a:lvl2pPr>
            <a:lvl3pPr indent="-355600" lvl="2" marL="1371600" rtl="0">
              <a:spcBef>
                <a:spcPts val="0"/>
              </a:spcBef>
              <a:spcAft>
                <a:spcPts val="0"/>
              </a:spcAft>
              <a:buSzPts val="2000"/>
              <a:buFont typeface="Calibri"/>
              <a:buChar char="■"/>
              <a:defRPr sz="20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6" name="Shape 36"/>
        <p:cNvGrpSpPr/>
        <p:nvPr/>
      </p:nvGrpSpPr>
      <p:grpSpPr>
        <a:xfrm>
          <a:off x="0" y="0"/>
          <a:ext cx="0" cy="0"/>
          <a:chOff x="0" y="0"/>
          <a:chExt cx="0" cy="0"/>
        </a:xfrm>
      </p:grpSpPr>
      <p:sp>
        <p:nvSpPr>
          <p:cNvPr id="37" name="Google Shape;37;p1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8" name="Google Shape;38;p11"/>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9" name="Google Shape;39;p11"/>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 name="Shape 25"/>
        <p:cNvGrpSpPr/>
        <p:nvPr/>
      </p:nvGrpSpPr>
      <p:grpSpPr>
        <a:xfrm>
          <a:off x="0" y="0"/>
          <a:ext cx="0" cy="0"/>
          <a:chOff x="0" y="0"/>
          <a:chExt cx="0" cy="0"/>
        </a:xfrm>
      </p:grpSpPr>
      <p:sp>
        <p:nvSpPr>
          <p:cNvPr id="26" name="Google Shape;26;p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7" name="Google Shape;27;p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datastructur.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hyperlink" Target="http://www.youtube.com/watch?v=-ZcEDqyMbFw" TargetMode="Externa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hyperlink" Target="http://www.youtube.com/watch?v=BIjj3Qcmbf4" TargetMode="External"/><Relationship Id="rId5"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mailto:hug@cs.berkeley.edu"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www.youtube.com/watch?v=OVtnnIifaU8" TargetMode="External"/><Relationship Id="rId4" Type="http://schemas.openxmlformats.org/officeDocument/2006/relationships/image" Target="../media/image16.jpg"/><Relationship Id="rId5" Type="http://schemas.openxmlformats.org/officeDocument/2006/relationships/hyperlink" Target="http://www.youtube.com/watch?v=12lSScKSx20" TargetMode="External"/><Relationship Id="rId6"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datastructur.es" TargetMode="External"/><Relationship Id="rId4" Type="http://schemas.openxmlformats.org/officeDocument/2006/relationships/hyperlink" Target="http://piazza.com/class/61b" TargetMode="External"/><Relationship Id="rId5" Type="http://schemas.openxmlformats.org/officeDocument/2006/relationships/hyperlink" Target="http://gitbook.com/book/joshhug/hug61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datastructur.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p18.datastructur.es/about.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datastructur.es" TargetMode="External"/><Relationship Id="rId4" Type="http://schemas.openxmlformats.org/officeDocument/2006/relationships/hyperlink" Target="http://piazza.com/class/61b" TargetMode="External"/><Relationship Id="rId5" Type="http://schemas.openxmlformats.org/officeDocument/2006/relationships/hyperlink" Target="http://gitbook.com/book/joshhug/hug61b"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datastructur.e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p18.datastructur.es/about.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www.youtube.com/watch?v=8XQlIvlWqpo" TargetMode="External"/><Relationship Id="rId4" Type="http://schemas.openxmlformats.org/officeDocument/2006/relationships/hyperlink" Target="http://www.theguardian.com/technology/2014/may/28/google-self-driving-car-how-does-it-work" TargetMode="External"/><Relationship Id="rId5" Type="http://schemas.openxmlformats.org/officeDocument/2006/relationships/hyperlink" Target="https://www.youtube.com/watch?v=OVtnnIifaU8" TargetMode="External"/><Relationship Id="rId6" Type="http://schemas.openxmlformats.org/officeDocument/2006/relationships/hyperlink" Target="https://www.youtube.com/watch?v=12lSScKSx2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Note for those Stumbling on these Slides (Hi!)</a:t>
            </a:r>
            <a:endParaRPr/>
          </a:p>
        </p:txBody>
      </p:sp>
      <p:sp>
        <p:nvSpPr>
          <p:cNvPr id="50" name="Google Shape;50;p1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These lecture slides are not intended as written reference materials. </a:t>
            </a:r>
            <a:endParaRPr/>
          </a:p>
          <a:p>
            <a:pPr indent="-355600" lvl="1" marL="914400" rtl="0" algn="l">
              <a:spcBef>
                <a:spcPts val="0"/>
              </a:spcBef>
              <a:spcAft>
                <a:spcPts val="0"/>
              </a:spcAft>
              <a:buSzPts val="2000"/>
              <a:buChar char="○"/>
            </a:pPr>
            <a:r>
              <a:rPr lang="en"/>
              <a:t>Just reading them probably won’t be very educational.</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Best used in combination with webcasts and source code references.</a:t>
            </a:r>
            <a:endParaRPr/>
          </a:p>
          <a:p>
            <a:pPr indent="-355600" lvl="1" marL="914400" rtl="0" algn="l">
              <a:spcBef>
                <a:spcPts val="0"/>
              </a:spcBef>
              <a:spcAft>
                <a:spcPts val="0"/>
              </a:spcAft>
              <a:buSzPts val="2000"/>
              <a:buChar char="○"/>
            </a:pPr>
            <a:r>
              <a:rPr lang="en"/>
              <a:t>See (Video) and (Code) links under each lecture: </a:t>
            </a:r>
            <a:r>
              <a:rPr lang="en" u="sng">
                <a:solidFill>
                  <a:schemeClr val="hlink"/>
                </a:solidFill>
                <a:hlinkClick r:id="rId3"/>
              </a:rPr>
              <a:t>http://datastructur.es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21" name="Google Shape;121;p24"/>
          <p:cNvSpPr txBox="1"/>
          <p:nvPr>
            <p:ph idx="1" type="body"/>
          </p:nvPr>
        </p:nvSpPr>
        <p:spPr>
          <a:xfrm>
            <a:off x="243000" y="556500"/>
            <a:ext cx="8443800" cy="99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To understand the universe. Science is increasingly about simulation and complex data analysis rather than simple </a:t>
            </a:r>
            <a:r>
              <a:rPr lang="en" sz="2000"/>
              <a:t>observations</a:t>
            </a:r>
            <a:r>
              <a:rPr lang="en" sz="2000"/>
              <a:t> and clean equations:</a:t>
            </a:r>
            <a:endParaRPr sz="2000"/>
          </a:p>
        </p:txBody>
      </p:sp>
      <p:pic>
        <p:nvPicPr>
          <p:cNvPr descr="This computer animation, created using new software called Arepo, simulates 9 billion years of cosmic history. Arepo can accurately follow the birth and evolution of thousands of galaxies over billions of years. Arepo generates the full variety of galaxies seen locally, including majestic spirals like the Milky Way and Andromeda.&#10;Credit: CfA/UCSD/HITS/M. Vogelsberger (CfA) &amp; V. Springel (HITS)" id="122" name="Google Shape;122;p24" title="Arepo simulation of galaxy formation">
            <a:hlinkClick r:id="rId3"/>
          </p:cNvPr>
          <p:cNvPicPr preferRelativeResize="0"/>
          <p:nvPr/>
        </p:nvPicPr>
        <p:blipFill>
          <a:blip r:embed="rId4">
            <a:alphaModFix/>
          </a:blip>
          <a:stretch>
            <a:fillRect/>
          </a:stretch>
        </p:blipFill>
        <p:spPr>
          <a:xfrm>
            <a:off x="2347725" y="1500000"/>
            <a:ext cx="45720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28" name="Google Shape;128;p2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a:t>
            </a:r>
            <a:endParaRPr/>
          </a:p>
          <a:p>
            <a:pPr indent="0" lvl="0" marL="0" rtl="0" algn="l">
              <a:spcBef>
                <a:spcPts val="600"/>
              </a:spcBef>
              <a:spcAft>
                <a:spcPts val="0"/>
              </a:spcAft>
              <a:buNone/>
            </a:pPr>
            <a:r>
              <a:rPr lang="en"/>
              <a:t>create </a:t>
            </a:r>
            <a:endParaRPr/>
          </a:p>
          <a:p>
            <a:pPr indent="0" lvl="0" marL="0" rtl="0" algn="l">
              <a:spcBef>
                <a:spcPts val="600"/>
              </a:spcBef>
              <a:spcAft>
                <a:spcPts val="0"/>
              </a:spcAft>
              <a:buNone/>
            </a:pPr>
            <a:r>
              <a:rPr lang="en"/>
              <a:t>beautiful </a:t>
            </a:r>
            <a:endParaRPr/>
          </a:p>
          <a:p>
            <a:pPr indent="0" lvl="0" marL="0" rtl="0" algn="l">
              <a:spcBef>
                <a:spcPts val="600"/>
              </a:spcBef>
              <a:spcAft>
                <a:spcPts val="0"/>
              </a:spcAft>
              <a:buNone/>
            </a:pPr>
            <a:r>
              <a:rPr lang="en"/>
              <a:t>things.</a:t>
            </a:r>
            <a:endParaRPr/>
          </a:p>
        </p:txBody>
      </p:sp>
      <p:pic>
        <p:nvPicPr>
          <p:cNvPr id="129" name="Google Shape;129;p25"/>
          <p:cNvPicPr preferRelativeResize="0"/>
          <p:nvPr/>
        </p:nvPicPr>
        <p:blipFill>
          <a:blip r:embed="rId3">
            <a:alphaModFix/>
          </a:blip>
          <a:stretch>
            <a:fillRect/>
          </a:stretch>
        </p:blipFill>
        <p:spPr>
          <a:xfrm>
            <a:off x="4320000" y="1525975"/>
            <a:ext cx="2228850" cy="2686050"/>
          </a:xfrm>
          <a:prstGeom prst="rect">
            <a:avLst/>
          </a:prstGeom>
          <a:noFill/>
          <a:ln>
            <a:noFill/>
          </a:ln>
        </p:spPr>
      </p:pic>
      <p:pic>
        <p:nvPicPr>
          <p:cNvPr descr="This is just a compilation of some of my favourite fluid simulations, including some smoke, through creative commons videos I have found on YouTube.&#10;&#10;Most were made in RealFlow, although some were made in Blender. Some of the RealFlow ones were simply visualised with OpenGL, while others were rendered with variety of renderers like Maxwell Render. &#10;&#10;Songs are &quot;Dub Zap&quot; and &quot;Trancer&quot; by Gunnar Olsen. &#10;&#10;I created this video with the YouTube Video Editor (http://www.youtube.com/editor)" id="130" name="Google Shape;130;p25" title="Realistic Fluid Simulations">
            <a:hlinkClick r:id="rId4"/>
          </p:cNvPr>
          <p:cNvPicPr preferRelativeResize="0"/>
          <p:nvPr/>
        </p:nvPicPr>
        <p:blipFill>
          <a:blip r:embed="rId5">
            <a:alphaModFix/>
          </a:blip>
          <a:stretch>
            <a:fillRect/>
          </a:stretch>
        </p:blipFill>
        <p:spPr>
          <a:xfrm>
            <a:off x="2962075" y="687500"/>
            <a:ext cx="5817325" cy="436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 for You</a:t>
            </a:r>
            <a:endParaRPr/>
          </a:p>
        </p:txBody>
      </p:sp>
      <p:sp>
        <p:nvSpPr>
          <p:cNvPr id="136" name="Google Shape;136;p2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do you hope / expect to learn from this class? Why are you taking it?</a:t>
            </a:r>
            <a:endParaRPr/>
          </a:p>
          <a:p>
            <a:pPr indent="-355600" lvl="0" marL="457200" marR="0" rtl="0" algn="l">
              <a:lnSpc>
                <a:spcPct val="100000"/>
              </a:lnSpc>
              <a:spcBef>
                <a:spcPts val="600"/>
              </a:spcBef>
              <a:spcAft>
                <a:spcPts val="0"/>
              </a:spcAft>
              <a:buClr>
                <a:schemeClr val="dk1"/>
              </a:buClr>
              <a:buSzPts val="2000"/>
              <a:buFont typeface="Calibri"/>
              <a:buChar char="●"/>
            </a:pPr>
            <a:r>
              <a:rPr lang="en"/>
              <a:t>Internship: Seems useful for getting internships.</a:t>
            </a:r>
            <a:endParaRPr/>
          </a:p>
          <a:p>
            <a:pPr indent="-355600" lvl="0" marL="457200" marR="0" rtl="0" algn="l">
              <a:lnSpc>
                <a:spcPct val="100000"/>
              </a:lnSpc>
              <a:spcBef>
                <a:spcPts val="0"/>
              </a:spcBef>
              <a:spcAft>
                <a:spcPts val="0"/>
              </a:spcAft>
              <a:buSzPts val="2000"/>
              <a:buChar char="●"/>
            </a:pPr>
            <a:r>
              <a:rPr lang="en"/>
              <a:t>Gain some sort of abilities that will allow us to make modifications to the world that are good for it.</a:t>
            </a:r>
            <a:endParaRPr/>
          </a:p>
          <a:p>
            <a:pPr indent="-355600" lvl="0" marL="457200" marR="0" rtl="0" algn="l">
              <a:lnSpc>
                <a:spcPct val="100000"/>
              </a:lnSpc>
              <a:spcBef>
                <a:spcPts val="0"/>
              </a:spcBef>
              <a:spcAft>
                <a:spcPts val="0"/>
              </a:spcAft>
              <a:buSzPts val="2000"/>
              <a:buChar char="●"/>
            </a:pPr>
            <a:r>
              <a:rPr lang="en"/>
              <a:t>Data structures</a:t>
            </a:r>
            <a:endParaRPr/>
          </a:p>
          <a:p>
            <a:pPr indent="-355600" lvl="0" marL="457200" marR="0" rtl="0" algn="l">
              <a:lnSpc>
                <a:spcPct val="100000"/>
              </a:lnSpc>
              <a:spcBef>
                <a:spcPts val="0"/>
              </a:spcBef>
              <a:spcAft>
                <a:spcPts val="0"/>
              </a:spcAft>
              <a:buSzPts val="2000"/>
              <a:buChar char="●"/>
            </a:pPr>
            <a:r>
              <a:rPr lang="en"/>
              <a:t>Entertainment: homeworks and projects.</a:t>
            </a:r>
            <a:endParaRPr/>
          </a:p>
          <a:p>
            <a:pPr indent="-355600" lvl="0" marL="457200" marR="0" rtl="0" algn="l">
              <a:lnSpc>
                <a:spcPct val="100000"/>
              </a:lnSpc>
              <a:spcBef>
                <a:spcPts val="0"/>
              </a:spcBef>
              <a:spcAft>
                <a:spcPts val="0"/>
              </a:spcAft>
              <a:buSzPts val="2000"/>
              <a:buChar char="●"/>
            </a:pPr>
            <a:r>
              <a:rPr lang="en"/>
              <a:t>Be a better programming: See gaining abilities.</a:t>
            </a:r>
            <a:endParaRPr/>
          </a:p>
          <a:p>
            <a:pPr indent="-355600" lvl="0" marL="457200" marR="0" rtl="0" algn="l">
              <a:lnSpc>
                <a:spcPct val="100000"/>
              </a:lnSpc>
              <a:spcBef>
                <a:spcPts val="0"/>
              </a:spcBef>
              <a:spcAft>
                <a:spcPts val="0"/>
              </a:spcAft>
              <a:buSzPts val="2000"/>
              <a:buChar char="●"/>
            </a:pPr>
            <a:r>
              <a:rPr lang="en"/>
              <a:t>Code well enough to change your gradescope grades.</a:t>
            </a:r>
            <a:endParaRPr/>
          </a:p>
          <a:p>
            <a:pPr indent="-355600" lvl="1" marL="914400" marR="0" rtl="0" algn="l">
              <a:lnSpc>
                <a:spcPct val="100000"/>
              </a:lnSpc>
              <a:spcBef>
                <a:spcPts val="0"/>
              </a:spcBef>
              <a:spcAft>
                <a:spcPts val="0"/>
              </a:spcAft>
              <a:buSzPts val="2000"/>
              <a:buChar char="○"/>
            </a:pPr>
            <a:r>
              <a:rPr lang="en"/>
              <a:t>Mysterious: through getting it right? Or scammmz</a:t>
            </a:r>
            <a:endParaRPr/>
          </a:p>
          <a:p>
            <a:pPr indent="-355600" lvl="0" marL="457200" marR="0" rtl="0" algn="l">
              <a:lnSpc>
                <a:spcPct val="100000"/>
              </a:lnSpc>
              <a:spcBef>
                <a:spcPts val="0"/>
              </a:spcBef>
              <a:spcAft>
                <a:spcPts val="0"/>
              </a:spcAft>
              <a:buSzPts val="2000"/>
              <a:buChar char="●"/>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You?</a:t>
            </a:r>
            <a:endParaRPr/>
          </a:p>
        </p:txBody>
      </p:sp>
      <p:sp>
        <p:nvSpPr>
          <p:cNvPr id="142" name="Google Shape;142;p2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a:t>
            </a:r>
            <a:endParaRPr/>
          </a:p>
        </p:txBody>
      </p:sp>
      <p:sp>
        <p:nvSpPr>
          <p:cNvPr id="148" name="Google Shape;148;p28"/>
          <p:cNvSpPr txBox="1"/>
          <p:nvPr>
            <p:ph idx="1" type="body"/>
          </p:nvPr>
        </p:nvSpPr>
        <p:spPr>
          <a:xfrm>
            <a:off x="166800" y="587800"/>
            <a:ext cx="8644200" cy="42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Instructor: Josh Hug (me)      </a:t>
            </a:r>
            <a:r>
              <a:rPr lang="en" u="sng">
                <a:solidFill>
                  <a:schemeClr val="hlink"/>
                </a:solidFill>
                <a:hlinkClick r:id="rId3"/>
              </a:rPr>
              <a:t>hug@cs.berkeley.edu</a:t>
            </a:r>
            <a:r>
              <a:rPr lang="en"/>
              <a:t>     779 Soda</a:t>
            </a:r>
            <a:endParaRPr/>
          </a:p>
          <a:p>
            <a:pPr indent="0" lvl="0" marL="0" rtl="0" algn="l">
              <a:spcBef>
                <a:spcPts val="600"/>
              </a:spcBef>
              <a:spcAft>
                <a:spcPts val="0"/>
              </a:spcAft>
              <a:buNone/>
            </a:pPr>
            <a:r>
              <a:rPr lang="en"/>
              <a:t>GSIs (and a GSR): </a:t>
            </a:r>
            <a:endParaRPr/>
          </a:p>
          <a:p>
            <a:pPr indent="-355600" lvl="0" marL="457200" rtl="0" algn="l">
              <a:spcBef>
                <a:spcPts val="600"/>
              </a:spcBef>
              <a:spcAft>
                <a:spcPts val="0"/>
              </a:spcAft>
              <a:buSzPts val="2000"/>
              <a:buChar char="●"/>
            </a:pPr>
            <a:r>
              <a:rPr lang="en"/>
              <a:t>Part time: A</a:t>
            </a:r>
            <a:r>
              <a:rPr lang="en"/>
              <a:t>lex Kazorian, Alex Krentsel, Allen Guo, Annie Tang, Ashley Chien, Betty Chang, Catherine Han, Danny Chu, Dorian Chan, Gi-Gi Lu, Jackson Leisure, Jenny Huang, Jeremy Dong, Jiana Huang, Justin Mi, Karuna Wadhera, Kelly Lin, Matthew Owen, Matthew Sit, Michael Ju, Michelle Hwang, Sandy Zhang, Shubham Gupta, </a:t>
            </a:r>
            <a:r>
              <a:rPr b="1" lang="en"/>
              <a:t>Vivian Fang</a:t>
            </a:r>
            <a:endParaRPr b="1"/>
          </a:p>
          <a:p>
            <a:pPr indent="-355600" lvl="0" marL="457200" rtl="0" algn="l">
              <a:spcBef>
                <a:spcPts val="0"/>
              </a:spcBef>
              <a:spcAft>
                <a:spcPts val="0"/>
              </a:spcAft>
              <a:buSzPts val="2000"/>
              <a:buChar char="●"/>
            </a:pPr>
            <a:r>
              <a:rPr lang="en"/>
              <a:t>Full time: Albert Hu, Alex Hwang, Andy Zhang, Ashley Chen, Brandon Lee, </a:t>
            </a:r>
            <a:r>
              <a:rPr b="1" lang="en"/>
              <a:t>Christine Zhou</a:t>
            </a:r>
            <a:r>
              <a:rPr lang="en"/>
              <a:t>, Eli Lipsitz, JC Dy, Josh Zeitsoff, Kevin Arifin, Kevin Chang, </a:t>
            </a:r>
            <a:r>
              <a:rPr b="1" lang="en"/>
              <a:t>Kevin Lin</a:t>
            </a:r>
            <a:r>
              <a:rPr lang="en"/>
              <a:t>, Kevin Lowe, Nicole Rasquinha, Sam Zhou, Ting Ding, Wayne Li, Sarah Sterman, Jim Ren</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 (continued)?</a:t>
            </a:r>
            <a:endParaRPr/>
          </a:p>
        </p:txBody>
      </p:sp>
      <p:sp>
        <p:nvSpPr>
          <p:cNvPr id="154" name="Google Shape;154;p2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And 91 (at current count) </a:t>
            </a:r>
            <a:r>
              <a:rPr lang="en"/>
              <a:t>academic interns</a:t>
            </a:r>
            <a:r>
              <a:rPr lang="en" sz="1800"/>
              <a:t>: </a:t>
            </a:r>
            <a:r>
              <a:rPr lang="en" sz="1600"/>
              <a:t>Kevin Ko, Boris Yue, Zoe Plaxco, Jingjing Jia, Alan Nguyen, Diana Tu, Samuel Shen, Angela Xiao, Nicolas Raga, Joshua Lin, Tanvee Desai, Stephen Zhou, Nico Camerino, Max Yuan, Moses Kim, Daniel Nguyen, Jasper Gan, Jennifer Xie, Jackie Li, Kevin Deguzman, Shayan Askarian Namaghi, Yu Chen, Janani Vijaykumar, Yiling Kao, Yowsean Li, Justin Lin, Jim Hollingworth, Zipeng Qin, Doreene Kang, Andre Andreassa, Jim Won, Katherine Liu, Min Jae Lee, Elizabeth Avelar Mercado, Natasha Wong, Harsha Nandiwada, Jack Ji, Seung Jin Yang, Yifan Ning, Adel Setoodehnia, Adi Zimmerman, Gabrielle Delforge, Anastasia Vela, Amy Mendelsohn, Shawn Yang, Yuan Gao, Emily Hill, Emily Lan, Rishab Kedia, Daniel Lin, Candace Chiang, Yihui Zhu, Saurav Chhatrapati, Jason Ma, Vibha Seshadri, Robert Chen, Kaan Dogusoy, Rena Chen, Emma D'Esopo, Daniel Li, Nasim Binnur , Brian DeLeonardis, Vera Wang, Camille Harris, Suren Gunturu, Benny, Julianna White, Duy Nguyen, Xu-Bin Kuang, Qian Pan, Lawrence Chen, Aura Barrera, Shruthi Chockkalingam, Auni Bagchi, Tina Zhao, Kevin Chien, Austin Cheng, Kyle Schweizer, Tony Liu, Fabiola Lopez, Kieran Davis, Brian Liao, Michelle Lee, Alex Yi, Jessica Gao, Andrew Raguse, Sai Mandava, Stella Wang, Sydney Yang, Robert Iancu, George Zeng</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a:t>As well as 16 tutors, TBD.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58" name="Shape 158"/>
        <p:cNvGrpSpPr/>
        <p:nvPr/>
      </p:nvGrpSpPr>
      <p:grpSpPr>
        <a:xfrm>
          <a:off x="0" y="0"/>
          <a:ext cx="0" cy="0"/>
          <a:chOff x="0" y="0"/>
          <a:chExt cx="0" cy="0"/>
        </a:xfrm>
      </p:grpSpPr>
      <p:sp>
        <p:nvSpPr>
          <p:cNvPr id="159" name="Google Shape;159;p30"/>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Learning Philosophy</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1081250" y="31530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Manner in Which Learning Occurs (TMWLO)</a:t>
            </a:r>
            <a:endParaRPr/>
          </a:p>
        </p:txBody>
      </p:sp>
      <p:pic>
        <p:nvPicPr>
          <p:cNvPr descr="it does look like he's had a few drinks, and it was the first time ever on the machine. there is plenty of suck to go around." id="165" name="Google Shape;165;p31" title="one dude doing the dance dance revolution for the first time">
            <a:hlinkClick r:id="rId3"/>
          </p:cNvPr>
          <p:cNvPicPr preferRelativeResize="0"/>
          <p:nvPr/>
        </p:nvPicPr>
        <p:blipFill>
          <a:blip r:embed="rId4">
            <a:alphaModFix/>
          </a:blip>
          <a:stretch>
            <a:fillRect/>
          </a:stretch>
        </p:blipFill>
        <p:spPr>
          <a:xfrm>
            <a:off x="83225" y="1466500"/>
            <a:ext cx="4572000" cy="3429000"/>
          </a:xfrm>
          <a:prstGeom prst="rect">
            <a:avLst/>
          </a:prstGeom>
          <a:noFill/>
          <a:ln>
            <a:noFill/>
          </a:ln>
        </p:spPr>
      </p:pic>
      <p:pic>
        <p:nvPicPr>
          <p:cNvPr descr="DanceDanceRevolution&#10;PARANOiA REVOLUTION&#10;CHALLENGE DOUBLE&#10;player name:TAKASKE-&#10;&#10;----Option----&#10;x1.5&#10;MIRROR&#10;RAINBOW&#10;CLASSICC&#10;DARKEST&#10;-----------------&#10;&#10;March.24.2013&#10;HAP'1 GAME CITTA UNO(Nishi-Urawa)&#10;Saitama Sakura-Ku Saitama (JAPAN)" id="166" name="Google Shape;166;p31" title="PARANOiA Revolution CHALLENGE DOUBLE &quot;A&quot;RANK TAKASKE-/DDR_JAPAN DDR">
            <a:hlinkClick r:id="rId5"/>
          </p:cNvPr>
          <p:cNvPicPr preferRelativeResize="0"/>
          <p:nvPr/>
        </p:nvPicPr>
        <p:blipFill>
          <a:blip r:embed="rId6">
            <a:alphaModFix/>
          </a:blip>
          <a:stretch>
            <a:fillRect/>
          </a:stretch>
        </p:blipFill>
        <p:spPr>
          <a:xfrm>
            <a:off x="4450475" y="1466500"/>
            <a:ext cx="457200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TMWLO: A Small Minority</a:t>
            </a:r>
            <a:endParaRPr/>
          </a:p>
        </p:txBody>
      </p:sp>
      <p:sp>
        <p:nvSpPr>
          <p:cNvPr id="172" name="Google Shape;172;p3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Lectures</a:t>
            </a:r>
            <a:endParaRPr/>
          </a:p>
          <a:p>
            <a:pPr indent="-355600" lvl="0" marL="457200" rtl="0" algn="l">
              <a:spcBef>
                <a:spcPts val="600"/>
              </a:spcBef>
              <a:spcAft>
                <a:spcPts val="0"/>
              </a:spcAft>
              <a:buSzPts val="2000"/>
              <a:buChar char="●"/>
            </a:pPr>
            <a:r>
              <a:rPr lang="en"/>
              <a:t>Introduction to new material.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Reading</a:t>
            </a:r>
            <a:endParaRPr/>
          </a:p>
          <a:p>
            <a:pPr indent="-355600" lvl="0" marL="457200" rtl="0" algn="l">
              <a:spcBef>
                <a:spcPts val="600"/>
              </a:spcBef>
              <a:spcAft>
                <a:spcPts val="0"/>
              </a:spcAft>
              <a:buSzPts val="2000"/>
              <a:buChar char="●"/>
            </a:pPr>
            <a:r>
              <a:rPr lang="en"/>
              <a:t>More thorough introduction.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TMWLO: The Vast Majority</a:t>
            </a:r>
            <a:endParaRPr/>
          </a:p>
        </p:txBody>
      </p:sp>
      <p:sp>
        <p:nvSpPr>
          <p:cNvPr id="178" name="Google Shape;178;p3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Discussion Section, Vitamins, and Study Guides:</a:t>
            </a:r>
            <a:endParaRPr/>
          </a:p>
          <a:p>
            <a:pPr indent="-355600" lvl="0" marL="457200" rtl="0" algn="l">
              <a:spcBef>
                <a:spcPts val="600"/>
              </a:spcBef>
              <a:spcAft>
                <a:spcPts val="0"/>
              </a:spcAft>
              <a:buSzPts val="2000"/>
              <a:buChar char="●"/>
            </a:pPr>
            <a:r>
              <a:rPr lang="en"/>
              <a:t>Practice with concepts and Java syntax.</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t>Labs, Weekly(ish) Homework, and Your Own Experimentation</a:t>
            </a:r>
            <a:endParaRPr/>
          </a:p>
          <a:p>
            <a:pPr indent="-355600" lvl="0" marL="457200" rtl="0" algn="l">
              <a:spcBef>
                <a:spcPts val="600"/>
              </a:spcBef>
              <a:spcAft>
                <a:spcPts val="0"/>
              </a:spcAft>
              <a:buSzPts val="2000"/>
              <a:buChar char="●"/>
            </a:pPr>
            <a:r>
              <a:rPr lang="en"/>
              <a:t>Practice with tools, programming techniques, Java syntax, and algorithms and data structures.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Projects</a:t>
            </a:r>
            <a:endParaRPr/>
          </a:p>
          <a:p>
            <a:pPr indent="-355600" lvl="0" marL="457200" rtl="0" algn="l">
              <a:spcBef>
                <a:spcPts val="600"/>
              </a:spcBef>
              <a:spcAft>
                <a:spcPts val="0"/>
              </a:spcAft>
              <a:buSzPts val="2000"/>
              <a:buChar char="●"/>
            </a:pPr>
            <a:r>
              <a:rPr lang="en"/>
              <a:t>Similar to labs and HW, but larger and include a design component.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6"/>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2018</a:t>
            </a:r>
            <a:endParaRPr/>
          </a:p>
        </p:txBody>
      </p:sp>
      <p:sp>
        <p:nvSpPr>
          <p:cNvPr id="56" name="Google Shape;56;p16"/>
          <p:cNvSpPr txBox="1"/>
          <p:nvPr>
            <p:ph idx="1" type="subTitle"/>
          </p:nvPr>
        </p:nvSpPr>
        <p:spPr>
          <a:xfrm>
            <a:off x="161925" y="2612325"/>
            <a:ext cx="8670600" cy="23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Lecture 1: </a:t>
            </a:r>
            <a:endParaRPr/>
          </a:p>
          <a:p>
            <a:pPr indent="-381000" lvl="0" marL="457200" rtl="0" algn="l">
              <a:spcBef>
                <a:spcPts val="0"/>
              </a:spcBef>
              <a:spcAft>
                <a:spcPts val="0"/>
              </a:spcAft>
              <a:buSzPts val="2400"/>
              <a:buChar char="●"/>
            </a:pPr>
            <a:r>
              <a:rPr lang="en"/>
              <a:t>Introduction</a:t>
            </a:r>
            <a:endParaRPr/>
          </a:p>
          <a:p>
            <a:pPr indent="-381000" lvl="0" marL="457200" rtl="0" algn="l">
              <a:spcBef>
                <a:spcPts val="0"/>
              </a:spcBef>
              <a:spcAft>
                <a:spcPts val="0"/>
              </a:spcAft>
              <a:buSzPts val="2400"/>
              <a:buChar char="●"/>
            </a:pPr>
            <a:r>
              <a:rPr lang="en"/>
              <a:t>Course Logistics</a:t>
            </a:r>
            <a:endParaRPr/>
          </a:p>
          <a:p>
            <a:pPr indent="-381000" lvl="0" marL="457200" rtl="0" algn="l">
              <a:spcBef>
                <a:spcPts val="0"/>
              </a:spcBef>
              <a:spcAft>
                <a:spcPts val="0"/>
              </a:spcAft>
              <a:buSzPts val="2400"/>
              <a:buChar char="●"/>
            </a:pPr>
            <a:r>
              <a:rPr lang="en"/>
              <a:t>Hello World</a:t>
            </a:r>
            <a:endParaRPr/>
          </a:p>
        </p:txBody>
      </p:sp>
      <p:pic>
        <p:nvPicPr>
          <p:cNvPr id="57" name="Google Shape;57;p16"/>
          <p:cNvPicPr preferRelativeResize="0"/>
          <p:nvPr/>
        </p:nvPicPr>
        <p:blipFill>
          <a:blip r:embed="rId3">
            <a:alphaModFix/>
          </a:blip>
          <a:stretch>
            <a:fillRect/>
          </a:stretch>
        </p:blipFill>
        <p:spPr>
          <a:xfrm>
            <a:off x="4898143" y="158324"/>
            <a:ext cx="3804483" cy="2377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182" name="Shape 182"/>
        <p:cNvGrpSpPr/>
        <p:nvPr/>
      </p:nvGrpSpPr>
      <p:grpSpPr>
        <a:xfrm>
          <a:off x="0" y="0"/>
          <a:ext cx="0" cy="0"/>
          <a:chOff x="0" y="0"/>
          <a:chExt cx="0" cy="0"/>
        </a:xfrm>
      </p:grpSpPr>
      <p:sp>
        <p:nvSpPr>
          <p:cNvPr id="183" name="Google Shape;183;p34"/>
          <p:cNvSpPr txBox="1"/>
          <p:nvPr>
            <p:ph type="title"/>
          </p:nvPr>
        </p:nvSpPr>
        <p:spPr>
          <a:xfrm>
            <a:off x="525150" y="1959900"/>
            <a:ext cx="8093700" cy="122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Course Logistics (Condensed)</a:t>
            </a:r>
            <a:endParaRPr sz="4800"/>
          </a:p>
          <a:p>
            <a:pPr indent="0" lvl="0" marL="0" rtl="0" algn="ctr">
              <a:spcBef>
                <a:spcPts val="0"/>
              </a:spcBef>
              <a:spcAft>
                <a:spcPts val="0"/>
              </a:spcAft>
              <a:buNone/>
            </a:pPr>
            <a:r>
              <a:rPr lang="en"/>
              <a:t>See Slides at End / Online Video for the Full Version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7" name="Shape 187"/>
        <p:cNvGrpSpPr/>
        <p:nvPr/>
      </p:nvGrpSpPr>
      <p:grpSpPr>
        <a:xfrm>
          <a:off x="0" y="0"/>
          <a:ext cx="0" cy="0"/>
          <a:chOff x="0" y="0"/>
          <a:chExt cx="0" cy="0"/>
        </a:xfrm>
      </p:grpSpPr>
      <p:sp>
        <p:nvSpPr>
          <p:cNvPr id="188" name="Google Shape;188;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Places to Get Information</a:t>
            </a:r>
            <a:endParaRPr/>
          </a:p>
        </p:txBody>
      </p:sp>
      <p:sp>
        <p:nvSpPr>
          <p:cNvPr id="189" name="Google Shape;189;p3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Official Course Resources</a:t>
            </a:r>
            <a:endParaRPr/>
          </a:p>
          <a:p>
            <a:pPr indent="-355600" lvl="0" marL="457200" rtl="0" algn="l">
              <a:spcBef>
                <a:spcPts val="600"/>
              </a:spcBef>
              <a:spcAft>
                <a:spcPts val="0"/>
              </a:spcAft>
              <a:buSzPts val="2000"/>
              <a:buChar char="●"/>
            </a:pPr>
            <a:r>
              <a:rPr lang="en"/>
              <a:t>Course website: </a:t>
            </a:r>
            <a:r>
              <a:rPr lang="en" u="sng">
                <a:solidFill>
                  <a:schemeClr val="hlink"/>
                </a:solidFill>
                <a:hlinkClick r:id="rId3"/>
              </a:rPr>
              <a:t>http://datastructur.es</a:t>
            </a:r>
            <a:endParaRPr/>
          </a:p>
          <a:p>
            <a:pPr indent="-355600" lvl="0" marL="457200" rtl="0" algn="l">
              <a:spcBef>
                <a:spcPts val="0"/>
              </a:spcBef>
              <a:spcAft>
                <a:spcPts val="0"/>
              </a:spcAft>
              <a:buSzPts val="2000"/>
              <a:buChar char="●"/>
            </a:pPr>
            <a:r>
              <a:rPr lang="en"/>
              <a:t>Lectures (or webcasts).</a:t>
            </a:r>
            <a:endParaRPr/>
          </a:p>
          <a:p>
            <a:pPr indent="-355600" lvl="0" marL="457200" rtl="0" algn="l">
              <a:spcBef>
                <a:spcPts val="0"/>
              </a:spcBef>
              <a:spcAft>
                <a:spcPts val="0"/>
              </a:spcAft>
              <a:buSzPts val="2000"/>
              <a:buChar char="●"/>
            </a:pPr>
            <a:r>
              <a:rPr lang="en"/>
              <a:t>Piazza: </a:t>
            </a:r>
            <a:r>
              <a:rPr lang="en" u="sng">
                <a:solidFill>
                  <a:schemeClr val="hlink"/>
                </a:solidFill>
                <a:hlinkClick r:id="rId4"/>
              </a:rPr>
              <a:t>http://piazza.com/class/61b</a:t>
            </a:r>
            <a:endParaRPr/>
          </a:p>
          <a:p>
            <a:pPr indent="-355600" lvl="0" marL="457200" rtl="0" algn="l">
              <a:spcBef>
                <a:spcPts val="0"/>
              </a:spcBef>
              <a:spcAft>
                <a:spcPts val="0"/>
              </a:spcAft>
              <a:buSzPts val="2000"/>
              <a:buChar char="●"/>
            </a:pPr>
            <a:r>
              <a:rPr lang="en"/>
              <a:t>Office hours (locations and times TBA).</a:t>
            </a:r>
            <a:endParaRPr/>
          </a:p>
          <a:p>
            <a:pPr indent="-355600" lvl="0" marL="457200" rtl="0" algn="l">
              <a:spcBef>
                <a:spcPts val="0"/>
              </a:spcBef>
              <a:spcAft>
                <a:spcPts val="0"/>
              </a:spcAft>
              <a:buSzPts val="2000"/>
              <a:buChar char="●"/>
            </a:pPr>
            <a:r>
              <a:rPr lang="en"/>
              <a:t>Lab (ok to discuss anything, even topics unrelated to that day’s lab).</a:t>
            </a:r>
            <a:endParaRPr/>
          </a:p>
          <a:p>
            <a:pPr indent="-355600" lvl="0" marL="457200" rtl="0" algn="l">
              <a:spcBef>
                <a:spcPts val="0"/>
              </a:spcBef>
              <a:spcAft>
                <a:spcPts val="0"/>
              </a:spcAft>
              <a:buSzPts val="2000"/>
              <a:buChar char="●"/>
            </a:pPr>
            <a:r>
              <a:rPr lang="en"/>
              <a:t>Discussion.</a:t>
            </a:r>
            <a:endParaRPr/>
          </a:p>
          <a:p>
            <a:pPr indent="-355600" lvl="0" marL="457200" rtl="0" algn="l">
              <a:spcBef>
                <a:spcPts val="0"/>
              </a:spcBef>
              <a:spcAft>
                <a:spcPts val="0"/>
              </a:spcAft>
              <a:buSzPts val="2000"/>
              <a:buChar char="●"/>
            </a:pPr>
            <a:r>
              <a:rPr lang="en"/>
              <a:t>Homework Parties.</a:t>
            </a:r>
            <a:endParaRPr/>
          </a:p>
          <a:p>
            <a:pPr indent="-355600" lvl="0" marL="457200" rtl="0" algn="l">
              <a:spcBef>
                <a:spcPts val="0"/>
              </a:spcBef>
              <a:spcAft>
                <a:spcPts val="0"/>
              </a:spcAft>
              <a:buSzPts val="2000"/>
              <a:buChar char="●"/>
            </a:pPr>
            <a:r>
              <a:rPr lang="en"/>
              <a:t>5 student Group Tutoring Sections.</a:t>
            </a:r>
            <a:endParaRPr/>
          </a:p>
          <a:p>
            <a:pPr indent="-355600" lvl="0" marL="457200" rtl="0" algn="l">
              <a:spcBef>
                <a:spcPts val="0"/>
              </a:spcBef>
              <a:spcAft>
                <a:spcPts val="0"/>
              </a:spcAft>
              <a:buSzPts val="2000"/>
              <a:buChar char="●"/>
            </a:pPr>
            <a:r>
              <a:rPr lang="en"/>
              <a:t>Mini-Textbook: Working title is just </a:t>
            </a:r>
            <a:r>
              <a:rPr lang="en"/>
              <a:t>Hug61B for now: </a:t>
            </a:r>
            <a:r>
              <a:rPr lang="en" u="sng">
                <a:solidFill>
                  <a:schemeClr val="hlink"/>
                </a:solidFill>
                <a:hlinkClick r:id="rId5"/>
              </a:rPr>
              <a:t>http://gitbook.com/book/joshhug/hug61b</a:t>
            </a:r>
            <a:endParaRPr/>
          </a:p>
          <a:p>
            <a:pPr indent="0" lvl="0" marL="0" rtl="0" algn="l">
              <a:spcBef>
                <a:spcPts val="600"/>
              </a:spcBef>
              <a:spcAft>
                <a:spcPts val="0"/>
              </a:spcAft>
              <a:buNone/>
            </a:pPr>
            <a:r>
              <a:rPr lang="en"/>
              <a:t>Unofficial: Google, Stack Overflow, other programming courses on the web, various online documentation, etc.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3" name="Shape 193"/>
        <p:cNvGrpSpPr/>
        <p:nvPr/>
      </p:nvGrpSpPr>
      <p:grpSpPr>
        <a:xfrm>
          <a:off x="0" y="0"/>
          <a:ext cx="0" cy="0"/>
          <a:chOff x="0" y="0"/>
          <a:chExt cx="0" cy="0"/>
        </a:xfrm>
      </p:grpSpPr>
      <p:sp>
        <p:nvSpPr>
          <p:cNvPr id="194" name="Google Shape;194;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Logistical Details</a:t>
            </a:r>
            <a:endParaRPr/>
          </a:p>
        </p:txBody>
      </p:sp>
      <p:sp>
        <p:nvSpPr>
          <p:cNvPr id="195" name="Google Shape;195;p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For waitlisted (or got removed from the class) folks: If you do project 0, I’ll do what I can to get you in by week 4.</a:t>
            </a:r>
            <a:endParaRPr/>
          </a:p>
          <a:p>
            <a:pPr indent="-355600" lvl="0" marL="457200" rtl="0" algn="l">
              <a:spcBef>
                <a:spcPts val="0"/>
              </a:spcBef>
              <a:spcAft>
                <a:spcPts val="0"/>
              </a:spcAft>
              <a:buSzPts val="2000"/>
              <a:buChar char="●"/>
            </a:pPr>
            <a:r>
              <a:rPr lang="en"/>
              <a:t>If possible, go to your assigned section and lab this week.</a:t>
            </a:r>
            <a:endParaRPr/>
          </a:p>
          <a:p>
            <a:pPr indent="-355600" lvl="1" marL="914400" rtl="0" algn="l">
              <a:spcBef>
                <a:spcPts val="0"/>
              </a:spcBef>
              <a:spcAft>
                <a:spcPts val="0"/>
              </a:spcAft>
              <a:buSzPts val="2000"/>
              <a:buChar char="○"/>
            </a:pPr>
            <a:r>
              <a:rPr lang="en"/>
              <a:t>If you don’t have one yet, go to any section or lab.</a:t>
            </a:r>
            <a:endParaRPr/>
          </a:p>
          <a:p>
            <a:pPr indent="-355600" lvl="1" marL="914400" rtl="0" algn="l">
              <a:spcBef>
                <a:spcPts val="0"/>
              </a:spcBef>
              <a:spcAft>
                <a:spcPts val="0"/>
              </a:spcAft>
              <a:buSzPts val="2000"/>
              <a:buChar char="○"/>
            </a:pPr>
            <a:r>
              <a:rPr lang="en"/>
              <a:t>If room is too full, priority goes to those officially registered.</a:t>
            </a:r>
            <a:endParaRPr/>
          </a:p>
          <a:p>
            <a:pPr indent="-342900" lvl="2" marL="1371600" rtl="0" algn="l">
              <a:spcBef>
                <a:spcPts val="0"/>
              </a:spcBef>
              <a:spcAft>
                <a:spcPts val="0"/>
              </a:spcAft>
              <a:buSzPts val="1800"/>
              <a:buChar char="■"/>
            </a:pPr>
            <a:r>
              <a:rPr lang="en"/>
              <a:t>Not registered? Please wait outside until 2 minutes before start (XX:08).</a:t>
            </a:r>
            <a:endParaRPr/>
          </a:p>
          <a:p>
            <a:pPr indent="-342900" lvl="0" marL="457200" marR="0" rtl="0" algn="l">
              <a:lnSpc>
                <a:spcPct val="100000"/>
              </a:lnSpc>
              <a:spcBef>
                <a:spcPts val="0"/>
              </a:spcBef>
              <a:spcAft>
                <a:spcPts val="0"/>
              </a:spcAft>
              <a:buClr>
                <a:schemeClr val="dk1"/>
              </a:buClr>
              <a:buSzPts val="1800"/>
              <a:buFont typeface="Calibri"/>
              <a:buChar char="●"/>
            </a:pPr>
            <a:r>
              <a:rPr lang="en"/>
              <a:t>Once attendance settles, doesn’t matter which lab/section/lecture you’re registered for.</a:t>
            </a:r>
            <a:endParaRPr/>
          </a:p>
          <a:p>
            <a:pPr indent="-355600" lvl="0" marL="457200" rtl="0" algn="l">
              <a:spcBef>
                <a:spcPts val="0"/>
              </a:spcBef>
              <a:spcAft>
                <a:spcPts val="0"/>
              </a:spcAft>
              <a:buSzPts val="2000"/>
              <a:buChar char="●"/>
            </a:pPr>
            <a:r>
              <a:rPr b="1" lang="en"/>
              <a:t>Please post administrative issues to Piazza or send an email to  cs61b@berkeley.edu</a:t>
            </a:r>
            <a:endParaRPr b="1"/>
          </a:p>
          <a:p>
            <a:pPr indent="-355600" lvl="1" marL="914400" rtl="0" algn="l">
              <a:spcBef>
                <a:spcPts val="0"/>
              </a:spcBef>
              <a:spcAft>
                <a:spcPts val="0"/>
              </a:spcAft>
              <a:buSzPts val="2000"/>
              <a:buChar char="○"/>
            </a:pPr>
            <a:r>
              <a:rPr lang="en"/>
              <a:t>Please don’t email me directly (sorry!). </a:t>
            </a:r>
            <a:endParaRPr/>
          </a:p>
          <a:p>
            <a:pPr indent="-355600" lvl="1" marL="914400" rtl="0" algn="l">
              <a:spcBef>
                <a:spcPts val="0"/>
              </a:spcBef>
              <a:spcAft>
                <a:spcPts val="0"/>
              </a:spcAft>
              <a:buSzPts val="2000"/>
              <a:buChar char="○"/>
            </a:pPr>
            <a:r>
              <a:rPr lang="en"/>
              <a:t>1400 students * 1 minute/student = 24.2 hours.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9" name="Shape 199"/>
        <p:cNvGrpSpPr/>
        <p:nvPr/>
      </p:nvGrpSpPr>
      <p:grpSpPr>
        <a:xfrm>
          <a:off x="0" y="0"/>
          <a:ext cx="0" cy="0"/>
          <a:chOff x="0" y="0"/>
          <a:chExt cx="0" cy="0"/>
        </a:xfrm>
      </p:grpSpPr>
      <p:sp>
        <p:nvSpPr>
          <p:cNvPr id="200" name="Google Shape;200;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2.5 - Course Structure</a:t>
            </a:r>
            <a:endParaRPr/>
          </a:p>
        </p:txBody>
      </p:sp>
      <p:sp>
        <p:nvSpPr>
          <p:cNvPr id="201" name="Google Shape;201;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Phase 1: Programming Intensive Introduction to Java. </a:t>
            </a:r>
            <a:endParaRPr/>
          </a:p>
          <a:p>
            <a:pPr indent="-355600" lvl="0" marL="457200" rtl="0" algn="l">
              <a:spcBef>
                <a:spcPts val="600"/>
              </a:spcBef>
              <a:spcAft>
                <a:spcPts val="0"/>
              </a:spcAft>
              <a:buSzPts val="2000"/>
              <a:buChar char="●"/>
            </a:pPr>
            <a:r>
              <a:rPr lang="en"/>
              <a:t>Weeks 1-4.</a:t>
            </a:r>
            <a:endParaRPr/>
          </a:p>
          <a:p>
            <a:pPr indent="-355600" lvl="0" marL="457200" rtl="0" algn="l">
              <a:spcBef>
                <a:spcPts val="0"/>
              </a:spcBef>
              <a:spcAft>
                <a:spcPts val="0"/>
              </a:spcAft>
              <a:buSzPts val="2000"/>
              <a:buChar char="●"/>
            </a:pPr>
            <a:r>
              <a:rPr lang="en"/>
              <a:t>One browser-based programming HW (this HW0 is optional).</a:t>
            </a:r>
            <a:endParaRPr/>
          </a:p>
          <a:p>
            <a:pPr indent="-355600" lvl="0" marL="457200" rtl="0" algn="l">
              <a:spcBef>
                <a:spcPts val="0"/>
              </a:spcBef>
              <a:spcAft>
                <a:spcPts val="0"/>
              </a:spcAft>
              <a:buSzPts val="2000"/>
              <a:buChar char="●"/>
            </a:pPr>
            <a:r>
              <a:rPr lang="en"/>
              <a:t>Three labs to introduce you to various tools (starting this week).</a:t>
            </a:r>
            <a:endParaRPr/>
          </a:p>
          <a:p>
            <a:pPr indent="-355600" lvl="0" marL="457200" rtl="0" algn="l">
              <a:spcBef>
                <a:spcPts val="0"/>
              </a:spcBef>
              <a:spcAft>
                <a:spcPts val="0"/>
              </a:spcAft>
              <a:buSzPts val="2000"/>
              <a:buChar char="●"/>
            </a:pPr>
            <a:r>
              <a:rPr lang="en"/>
              <a:t>Two projects (proj0 and proj1).</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Phase 2: Advanced Programming</a:t>
            </a:r>
            <a:endParaRPr/>
          </a:p>
          <a:p>
            <a:pPr indent="-355600" lvl="0" marL="457200" rtl="0" algn="l">
              <a:spcBef>
                <a:spcPts val="600"/>
              </a:spcBef>
              <a:spcAft>
                <a:spcPts val="0"/>
              </a:spcAft>
              <a:buSzPts val="2000"/>
              <a:buChar char="●"/>
            </a:pPr>
            <a:r>
              <a:rPr lang="en"/>
              <a:t>Weeks 5-7.</a:t>
            </a:r>
            <a:endParaRPr/>
          </a:p>
          <a:p>
            <a:pPr indent="-355600" lvl="0" marL="457200" rtl="0" algn="l">
              <a:spcBef>
                <a:spcPts val="0"/>
              </a:spcBef>
              <a:spcAft>
                <a:spcPts val="0"/>
              </a:spcAft>
              <a:buSzPts val="2000"/>
              <a:buChar char="●"/>
            </a:pPr>
            <a:r>
              <a:rPr lang="en"/>
              <a:t>One small HW (HW1).</a:t>
            </a:r>
            <a:endParaRPr/>
          </a:p>
          <a:p>
            <a:pPr indent="-355600" lvl="0" marL="457200" rtl="0" algn="l">
              <a:spcBef>
                <a:spcPts val="0"/>
              </a:spcBef>
              <a:spcAft>
                <a:spcPts val="0"/>
              </a:spcAft>
              <a:buSzPts val="2000"/>
              <a:buChar char="●"/>
            </a:pPr>
            <a:r>
              <a:rPr lang="en"/>
              <a:t>One large project, due ~3/5.</a:t>
            </a:r>
            <a:endParaRPr/>
          </a:p>
          <a:p>
            <a:pPr indent="-355600" lvl="1" marL="914400" rtl="0" algn="l">
              <a:spcBef>
                <a:spcPts val="0"/>
              </a:spcBef>
              <a:spcAft>
                <a:spcPts val="0"/>
              </a:spcAft>
              <a:buSzPts val="2000"/>
              <a:buChar char="○"/>
            </a:pPr>
            <a:r>
              <a:rPr lang="en"/>
              <a:t>New: You design your own explorable world (within some constraints).</a:t>
            </a:r>
            <a:endParaRPr/>
          </a:p>
          <a:p>
            <a:pPr indent="-355600" lvl="0" marL="457200" rtl="0" algn="l">
              <a:spcBef>
                <a:spcPts val="0"/>
              </a:spcBef>
              <a:spcAft>
                <a:spcPts val="0"/>
              </a:spcAft>
              <a:buSzPts val="2000"/>
              <a:buChar char="●"/>
            </a:pPr>
            <a:r>
              <a:rPr lang="en"/>
              <a:t>Labs to support large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5" name="Shape 205"/>
        <p:cNvGrpSpPr/>
        <p:nvPr/>
      </p:nvGrpSpPr>
      <p:grpSpPr>
        <a:xfrm>
          <a:off x="0" y="0"/>
          <a:ext cx="0" cy="0"/>
          <a:chOff x="0" y="0"/>
          <a:chExt cx="0" cy="0"/>
        </a:xfrm>
      </p:grpSpPr>
      <p:sp>
        <p:nvSpPr>
          <p:cNvPr id="206" name="Google Shape;206;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2.5 - Course Structure</a:t>
            </a:r>
            <a:endParaRPr/>
          </a:p>
        </p:txBody>
      </p:sp>
      <p:sp>
        <p:nvSpPr>
          <p:cNvPr id="207" name="Google Shape;207;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Phase 3: Data Structures and Algorithms</a:t>
            </a:r>
            <a:endParaRPr/>
          </a:p>
          <a:p>
            <a:pPr indent="-355600" lvl="0" marL="457200" rtl="0" algn="l">
              <a:spcBef>
                <a:spcPts val="600"/>
              </a:spcBef>
              <a:spcAft>
                <a:spcPts val="0"/>
              </a:spcAft>
              <a:buSzPts val="2000"/>
              <a:buChar char="●"/>
            </a:pPr>
            <a:r>
              <a:rPr lang="en"/>
              <a:t>Weeks 8-14</a:t>
            </a:r>
            <a:endParaRPr/>
          </a:p>
          <a:p>
            <a:pPr indent="-355600" lvl="0" marL="457200" rtl="0" algn="l">
              <a:spcBef>
                <a:spcPts val="0"/>
              </a:spcBef>
              <a:spcAft>
                <a:spcPts val="0"/>
              </a:spcAft>
              <a:buSzPts val="2000"/>
              <a:buChar char="●"/>
            </a:pPr>
            <a:r>
              <a:rPr lang="en"/>
              <a:t>Incredibly important and foundational material: Expect an CS job interview to lean heavily on this part of the course.</a:t>
            </a:r>
            <a:endParaRPr/>
          </a:p>
          <a:p>
            <a:pPr indent="-355600" lvl="0" marL="457200" rtl="0" algn="l">
              <a:spcBef>
                <a:spcPts val="0"/>
              </a:spcBef>
              <a:spcAft>
                <a:spcPts val="0"/>
              </a:spcAft>
              <a:buSzPts val="2000"/>
              <a:buChar char="●"/>
            </a:pPr>
            <a:r>
              <a:rPr lang="en"/>
              <a:t>Labs: Implement a data structure or algorithm.</a:t>
            </a:r>
            <a:endParaRPr/>
          </a:p>
          <a:p>
            <a:pPr indent="-355600" lvl="1" marL="914400" rtl="0" algn="l">
              <a:spcBef>
                <a:spcPts val="0"/>
              </a:spcBef>
              <a:spcAft>
                <a:spcPts val="0"/>
              </a:spcAft>
              <a:buSzPts val="2000"/>
              <a:buChar char="○"/>
            </a:pPr>
            <a:r>
              <a:rPr lang="en"/>
              <a:t>Each lab ends with a TA led discussion of best implementation.</a:t>
            </a:r>
            <a:endParaRPr/>
          </a:p>
          <a:p>
            <a:pPr indent="-355600" lvl="0" marL="457200" rtl="0" algn="l">
              <a:spcBef>
                <a:spcPts val="0"/>
              </a:spcBef>
              <a:spcAft>
                <a:spcPts val="0"/>
              </a:spcAft>
              <a:buSzPts val="2000"/>
              <a:buChar char="●"/>
            </a:pPr>
            <a:r>
              <a:rPr lang="en"/>
              <a:t>Six </a:t>
            </a:r>
            <a:r>
              <a:rPr lang="en"/>
              <a:t>HWs: Apply a data structure or algorithm toward a real world problem.</a:t>
            </a:r>
            <a:endParaRPr/>
          </a:p>
          <a:p>
            <a:pPr indent="-355600" lvl="1" marL="914400" rtl="0" algn="l">
              <a:spcBef>
                <a:spcPts val="0"/>
              </a:spcBef>
              <a:spcAft>
                <a:spcPts val="0"/>
              </a:spcAft>
              <a:buSzPts val="2000"/>
              <a:buChar char="○"/>
            </a:pPr>
            <a:r>
              <a:rPr lang="en"/>
              <a:t>Two released during RRR week. Can be used to makeup missed homeworks earlier, or for practice.</a:t>
            </a:r>
            <a:endParaRPr/>
          </a:p>
          <a:p>
            <a:pPr indent="-355600" lvl="0" marL="457200" rtl="0" algn="l">
              <a:spcBef>
                <a:spcPts val="0"/>
              </a:spcBef>
              <a:spcAft>
                <a:spcPts val="0"/>
              </a:spcAft>
              <a:buSzPts val="2000"/>
              <a:buChar char="●"/>
            </a:pPr>
            <a:r>
              <a:rPr lang="en"/>
              <a:t>One very challenging data structure/algorithms project (but not as big as project 2).</a:t>
            </a:r>
            <a:endParaRPr/>
          </a:p>
          <a:p>
            <a:pPr indent="0" lvl="0" marL="0" rtl="0" algn="l">
              <a:spcBef>
                <a:spcPts val="600"/>
              </a:spcBef>
              <a:spcAft>
                <a:spcPts val="0"/>
              </a:spcAft>
              <a:buNone/>
            </a:pPr>
            <a:r>
              <a:t/>
            </a:r>
            <a:endParaRPr/>
          </a:p>
          <a:p>
            <a:pPr indent="0" lvl="0" marL="0" rtl="0" algn="l">
              <a:spcBef>
                <a:spcPts val="600"/>
              </a:spcBef>
              <a:spcAft>
                <a:spcPts val="0"/>
              </a:spcAft>
              <a:buClr>
                <a:srgbClr val="000000"/>
              </a:buClr>
              <a:buSzPts val="1100"/>
              <a:buFont typeface="Arial"/>
              <a:buNone/>
            </a:pPr>
            <a:r>
              <a:rPr lang="en"/>
              <a:t>See calendar at </a:t>
            </a:r>
            <a:r>
              <a:rPr lang="en" u="sng">
                <a:solidFill>
                  <a:schemeClr val="hlink"/>
                </a:solidFill>
                <a:hlinkClick r:id="rId3"/>
              </a:rPr>
              <a:t>http://datastructur.es</a:t>
            </a:r>
            <a:r>
              <a:rPr lang="en"/>
              <a:t> for more.</a:t>
            </a:r>
            <a:endParaRPr/>
          </a:p>
          <a:p>
            <a:pPr indent="0" lvl="0" marL="0" rtl="0" algn="l">
              <a:spcBef>
                <a:spcPts val="6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1" name="Shape 211"/>
        <p:cNvGrpSpPr/>
        <p:nvPr/>
      </p:nvGrpSpPr>
      <p:grpSpPr>
        <a:xfrm>
          <a:off x="0" y="0"/>
          <a:ext cx="0" cy="0"/>
          <a:chOff x="0" y="0"/>
          <a:chExt cx="0" cy="0"/>
        </a:xfrm>
      </p:grpSpPr>
      <p:sp>
        <p:nvSpPr>
          <p:cNvPr id="212" name="Google Shape;212;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Labs and Discussion</a:t>
            </a:r>
            <a:endParaRPr/>
          </a:p>
        </p:txBody>
      </p:sp>
      <p:sp>
        <p:nvSpPr>
          <p:cNvPr id="213" name="Google Shape;213;p39"/>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Attendance for lab/discussion is not required, but can earn “gold points” (extra credit) by attending discussion.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Labs:</a:t>
            </a:r>
            <a:endParaRPr/>
          </a:p>
          <a:p>
            <a:pPr indent="-355600" lvl="0" marL="457200" rtl="0" algn="l">
              <a:spcBef>
                <a:spcPts val="600"/>
              </a:spcBef>
              <a:spcAft>
                <a:spcPts val="0"/>
              </a:spcAft>
              <a:buSzPts val="2000"/>
              <a:buChar char="●"/>
            </a:pPr>
            <a:r>
              <a:rPr lang="en"/>
              <a:t>Lab always due by Friday at 11:59 PM. Full credit for ‘reasonable effort’.</a:t>
            </a:r>
            <a:endParaRPr/>
          </a:p>
          <a:p>
            <a:pPr indent="-355600" lvl="0" marL="457200" rtl="0" algn="l">
              <a:spcBef>
                <a:spcPts val="0"/>
              </a:spcBef>
              <a:spcAft>
                <a:spcPts val="0"/>
              </a:spcAft>
              <a:buSzPts val="2000"/>
              <a:buChar char="●"/>
            </a:pPr>
            <a:r>
              <a:rPr lang="en"/>
              <a:t>Lowest two of 14 labs dropped. </a:t>
            </a:r>
            <a:r>
              <a:rPr b="1" lang="en"/>
              <a:t>No extensions or grace hours</a:t>
            </a:r>
            <a:r>
              <a:rPr lang="en"/>
              <a:t> except emergencies that make you miss &gt; 2 labs.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7" name="Shape 217"/>
        <p:cNvGrpSpPr/>
        <p:nvPr/>
      </p:nvGrpSpPr>
      <p:grpSpPr>
        <a:xfrm>
          <a:off x="0" y="0"/>
          <a:ext cx="0" cy="0"/>
          <a:chOff x="0" y="0"/>
          <a:chExt cx="0" cy="0"/>
        </a:xfrm>
      </p:grpSpPr>
      <p:sp>
        <p:nvSpPr>
          <p:cNvPr id="218" name="Google Shape;218;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HWs and Projects</a:t>
            </a:r>
            <a:endParaRPr/>
          </a:p>
        </p:txBody>
      </p:sp>
      <p:sp>
        <p:nvSpPr>
          <p:cNvPr id="219" name="Google Shape;219;p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5 standard homeworks and 2 makeup homeworks.</a:t>
            </a:r>
            <a:endParaRPr/>
          </a:p>
          <a:p>
            <a:pPr indent="-355600" lvl="0" marL="457200" marR="0" rtl="0" algn="l">
              <a:lnSpc>
                <a:spcPct val="100000"/>
              </a:lnSpc>
              <a:spcBef>
                <a:spcPts val="600"/>
              </a:spcBef>
              <a:spcAft>
                <a:spcPts val="0"/>
              </a:spcAft>
              <a:buSzPts val="2000"/>
              <a:buChar char="●"/>
            </a:pPr>
            <a:r>
              <a:rPr lang="en"/>
              <a:t>Lowest 2 of 7 dropped.</a:t>
            </a:r>
            <a:endParaRPr/>
          </a:p>
          <a:p>
            <a:pPr indent="-355600" lvl="0" marL="457200" rtl="0" algn="l">
              <a:spcBef>
                <a:spcPts val="0"/>
              </a:spcBef>
              <a:spcAft>
                <a:spcPts val="0"/>
              </a:spcAft>
              <a:buSzPts val="2000"/>
              <a:buChar char="●"/>
            </a:pPr>
            <a:r>
              <a:rPr lang="en"/>
              <a:t>Due dates vary widely, see calendar.</a:t>
            </a:r>
            <a:endParaRPr/>
          </a:p>
          <a:p>
            <a:pPr indent="-355600" lvl="0" marL="457200" rtl="0" algn="l">
              <a:spcBef>
                <a:spcPts val="0"/>
              </a:spcBef>
              <a:spcAft>
                <a:spcPts val="0"/>
              </a:spcAft>
              <a:buSzPts val="2000"/>
              <a:buChar char="●"/>
            </a:pPr>
            <a:r>
              <a:rPr b="1" lang="en"/>
              <a:t>No extensions or grace hours</a:t>
            </a:r>
            <a:r>
              <a:rPr lang="en"/>
              <a:t> except emergencies that make you miss &gt; 2 labs.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Projects:</a:t>
            </a:r>
            <a:endParaRPr/>
          </a:p>
          <a:p>
            <a:pPr indent="-355600" lvl="0" marL="457200" rtl="0" algn="l">
              <a:spcBef>
                <a:spcPts val="600"/>
              </a:spcBef>
              <a:spcAft>
                <a:spcPts val="0"/>
              </a:spcAft>
              <a:buSzPts val="2000"/>
              <a:buChar char="●"/>
            </a:pPr>
            <a:r>
              <a:rPr lang="en"/>
              <a:t>Projects 1 and 3 must be done solo. 0 and 2 can be done as a pair.</a:t>
            </a:r>
            <a:endParaRPr/>
          </a:p>
          <a:p>
            <a:pPr indent="-355600" lvl="0" marL="457200" rtl="0" algn="l">
              <a:spcBef>
                <a:spcPts val="0"/>
              </a:spcBef>
              <a:spcAft>
                <a:spcPts val="0"/>
              </a:spcAft>
              <a:buSzPts val="2000"/>
              <a:buChar char="●"/>
            </a:pPr>
            <a:r>
              <a:rPr lang="en"/>
              <a:t>Projects 2 and 3 will be really time consuming and difficult.</a:t>
            </a:r>
            <a:endParaRPr/>
          </a:p>
          <a:p>
            <a:pPr indent="-355600" lvl="0" marL="457200" rtl="0" algn="l">
              <a:spcBef>
                <a:spcPts val="0"/>
              </a:spcBef>
              <a:spcAft>
                <a:spcPts val="0"/>
              </a:spcAft>
              <a:buSzPts val="2000"/>
              <a:buChar char="●"/>
            </a:pPr>
            <a:r>
              <a:rPr b="1" lang="en"/>
              <a:t>All code on solo projects must be your own work.</a:t>
            </a:r>
            <a:endParaRPr b="1"/>
          </a:p>
          <a:p>
            <a:pPr indent="-355600" lvl="0" marL="457200" rtl="0" algn="l">
              <a:spcBef>
                <a:spcPts val="0"/>
              </a:spcBef>
              <a:spcAft>
                <a:spcPts val="0"/>
              </a:spcAft>
              <a:buSzPts val="2000"/>
              <a:buChar char="●"/>
            </a:pPr>
            <a:r>
              <a:rPr lang="en"/>
              <a:t>Ok to discuss with others and help debug.</a:t>
            </a:r>
            <a:endParaRPr/>
          </a:p>
          <a:p>
            <a:pPr indent="-355600" lvl="0" marL="457200" rtl="0" algn="l">
              <a:spcBef>
                <a:spcPts val="0"/>
              </a:spcBef>
              <a:spcAft>
                <a:spcPts val="0"/>
              </a:spcAft>
              <a:buSzPts val="2000"/>
              <a:buChar char="●"/>
            </a:pPr>
            <a:r>
              <a:rPr lang="en"/>
              <a:t>Extra credit opportunities on projects 1, 2, and 3.</a:t>
            </a:r>
            <a:endParaRPr/>
          </a:p>
          <a:p>
            <a:pPr indent="-355600" lvl="0" marL="457200" rtl="0" algn="l">
              <a:spcBef>
                <a:spcPts val="0"/>
              </a:spcBef>
              <a:spcAft>
                <a:spcPts val="0"/>
              </a:spcAft>
              <a:buSzPts val="2000"/>
              <a:buChar char="●"/>
            </a:pPr>
            <a:r>
              <a:rPr lang="en"/>
              <a:t>Point deduction per hour late.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3" name="Shape 223"/>
        <p:cNvGrpSpPr/>
        <p:nvPr/>
      </p:nvGrpSpPr>
      <p:grpSpPr>
        <a:xfrm>
          <a:off x="0" y="0"/>
          <a:ext cx="0" cy="0"/>
          <a:chOff x="0" y="0"/>
          <a:chExt cx="0" cy="0"/>
        </a:xfrm>
      </p:grpSpPr>
      <p:cxnSp>
        <p:nvCxnSpPr>
          <p:cNvPr id="224" name="Google Shape;224;p41"/>
          <p:cNvCxnSpPr/>
          <p:nvPr/>
        </p:nvCxnSpPr>
        <p:spPr>
          <a:xfrm rot="10800000">
            <a:off x="8385539" y="1674228"/>
            <a:ext cx="0" cy="686400"/>
          </a:xfrm>
          <a:prstGeom prst="straightConnector1">
            <a:avLst/>
          </a:prstGeom>
          <a:noFill/>
          <a:ln cap="flat" cmpd="sng" w="19050">
            <a:solidFill>
              <a:srgbClr val="BE0712"/>
            </a:solidFill>
            <a:prstDash val="solid"/>
            <a:round/>
            <a:headEnd len="med" w="med" type="none"/>
            <a:tailEnd len="med" w="med" type="triangle"/>
          </a:ln>
        </p:spPr>
      </p:cxnSp>
      <p:cxnSp>
        <p:nvCxnSpPr>
          <p:cNvPr id="225" name="Google Shape;225;p41"/>
          <p:cNvCxnSpPr/>
          <p:nvPr/>
        </p:nvCxnSpPr>
        <p:spPr>
          <a:xfrm rot="10800000">
            <a:off x="3637057" y="2356691"/>
            <a:ext cx="4751400" cy="0"/>
          </a:xfrm>
          <a:prstGeom prst="straightConnector1">
            <a:avLst/>
          </a:prstGeom>
          <a:noFill/>
          <a:ln cap="flat" cmpd="sng" w="19050">
            <a:solidFill>
              <a:srgbClr val="BE0712"/>
            </a:solidFill>
            <a:prstDash val="solid"/>
            <a:round/>
            <a:headEnd len="med" w="med" type="none"/>
            <a:tailEnd len="med" w="med" type="none"/>
          </a:ln>
        </p:spPr>
      </p:cxnSp>
      <p:sp>
        <p:nvSpPr>
          <p:cNvPr id="226" name="Google Shape;226;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Vitamins and Study Guides (for conceptual understanding)</a:t>
            </a:r>
            <a:endParaRPr/>
          </a:p>
        </p:txBody>
      </p:sp>
      <p:sp>
        <p:nvSpPr>
          <p:cNvPr id="227" name="Google Shape;227;p4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Short lecture exercises, a.k.a vitamins.</a:t>
            </a:r>
            <a:endParaRPr/>
          </a:p>
          <a:p>
            <a:pPr indent="-355600" lvl="0" marL="457200" rtl="0" algn="l">
              <a:spcBef>
                <a:spcPts val="600"/>
              </a:spcBef>
              <a:spcAft>
                <a:spcPts val="0"/>
              </a:spcAft>
              <a:buSzPts val="2000"/>
              <a:buChar char="●"/>
            </a:pPr>
            <a:r>
              <a:rPr lang="en"/>
              <a:t>Due on Sunday at 11:59 PM.</a:t>
            </a:r>
            <a:endParaRPr/>
          </a:p>
          <a:p>
            <a:pPr indent="-355600" lvl="0" marL="457200" rtl="0" algn="l">
              <a:spcBef>
                <a:spcPts val="0"/>
              </a:spcBef>
              <a:spcAft>
                <a:spcPts val="0"/>
              </a:spcAft>
              <a:buSzPts val="2000"/>
              <a:buChar char="●"/>
            </a:pPr>
            <a:r>
              <a:rPr lang="en"/>
              <a:t>Lowest 2 of 14 are dropped.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Study guides for each lecture.</a:t>
            </a:r>
            <a:endParaRPr/>
          </a:p>
          <a:p>
            <a:pPr indent="-355600" lvl="0" marL="457200" rtl="0" algn="l">
              <a:spcBef>
                <a:spcPts val="600"/>
              </a:spcBef>
              <a:spcAft>
                <a:spcPts val="0"/>
              </a:spcAft>
              <a:buSzPts val="2000"/>
              <a:buChar char="●"/>
            </a:pPr>
            <a:r>
              <a:rPr lang="en"/>
              <a:t>Provides a brief summary of the lecture.</a:t>
            </a:r>
            <a:endParaRPr/>
          </a:p>
          <a:p>
            <a:pPr indent="-355600" lvl="0" marL="457200" rtl="0" algn="l">
              <a:spcBef>
                <a:spcPts val="0"/>
              </a:spcBef>
              <a:spcAft>
                <a:spcPts val="0"/>
              </a:spcAft>
              <a:buSzPts val="2000"/>
              <a:buChar char="●"/>
            </a:pPr>
            <a:r>
              <a:rPr lang="en"/>
              <a:t>Provides (usually) C level, B level, and A level problems for exam studying.</a:t>
            </a:r>
            <a:endParaRPr/>
          </a:p>
          <a:p>
            <a:pPr indent="-355600" lvl="1" marL="914400" rtl="0" algn="l">
              <a:spcBef>
                <a:spcPts val="0"/>
              </a:spcBef>
              <a:spcAft>
                <a:spcPts val="0"/>
              </a:spcAft>
              <a:buSzPts val="2000"/>
              <a:buChar char="○"/>
            </a:pPr>
            <a:r>
              <a:rPr lang="en"/>
              <a:t>A level problems are usually hard enough that I anticipate TAs will have a hard time with them, so be nice!</a:t>
            </a:r>
            <a:endParaRPr/>
          </a:p>
          <a:p>
            <a:pPr indent="0" lvl="0" marL="0" rtl="0" algn="l">
              <a:spcBef>
                <a:spcPts val="600"/>
              </a:spcBef>
              <a:spcAft>
                <a:spcPts val="0"/>
              </a:spcAft>
              <a:buNone/>
            </a:pPr>
            <a:r>
              <a:t/>
            </a:r>
            <a:endParaRPr/>
          </a:p>
        </p:txBody>
      </p:sp>
      <p:pic>
        <p:nvPicPr>
          <p:cNvPr id="228" name="Google Shape;228;p41"/>
          <p:cNvPicPr preferRelativeResize="0"/>
          <p:nvPr/>
        </p:nvPicPr>
        <p:blipFill>
          <a:blip r:embed="rId3">
            <a:alphaModFix/>
          </a:blip>
          <a:stretch>
            <a:fillRect/>
          </a:stretch>
        </p:blipFill>
        <p:spPr>
          <a:xfrm>
            <a:off x="5848350" y="514675"/>
            <a:ext cx="3295650" cy="1009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2" name="Shape 232"/>
        <p:cNvGrpSpPr/>
        <p:nvPr/>
      </p:nvGrpSpPr>
      <p:grpSpPr>
        <a:xfrm>
          <a:off x="0" y="0"/>
          <a:ext cx="0" cy="0"/>
          <a:chOff x="0" y="0"/>
          <a:chExt cx="0" cy="0"/>
        </a:xfrm>
      </p:grpSpPr>
      <p:sp>
        <p:nvSpPr>
          <p:cNvPr id="233" name="Google Shape;233;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Exams</a:t>
            </a:r>
            <a:endParaRPr/>
          </a:p>
        </p:txBody>
      </p:sp>
      <p:sp>
        <p:nvSpPr>
          <p:cNvPr id="234" name="Google Shape;234;p4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Closed note except you can bring cheat sheets.</a:t>
            </a:r>
            <a:endParaRPr/>
          </a:p>
          <a:p>
            <a:pPr indent="-355600" lvl="0" marL="457200" rtl="0" algn="l">
              <a:spcBef>
                <a:spcPts val="0"/>
              </a:spcBef>
              <a:spcAft>
                <a:spcPts val="0"/>
              </a:spcAft>
              <a:buSzPts val="2000"/>
              <a:buChar char="●"/>
            </a:pPr>
            <a:r>
              <a:rPr lang="en"/>
              <a:t>Will be pretty hard (60% medians).</a:t>
            </a:r>
            <a:endParaRPr/>
          </a:p>
          <a:p>
            <a:pPr indent="-355600" lvl="0" marL="457200" rtl="0" algn="l">
              <a:spcBef>
                <a:spcPts val="0"/>
              </a:spcBef>
              <a:spcAft>
                <a:spcPts val="0"/>
              </a:spcAft>
              <a:buSzPts val="2000"/>
              <a:buChar char="●"/>
            </a:pPr>
            <a:r>
              <a:rPr lang="en"/>
              <a:t>Showing improvement on final can boost overall exam score.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 dates (midterms tentative until room deadlines confirmed):</a:t>
            </a:r>
            <a:endParaRPr/>
          </a:p>
          <a:p>
            <a:pPr indent="-355600" lvl="0" marL="457200" rtl="0" algn="l">
              <a:spcBef>
                <a:spcPts val="600"/>
              </a:spcBef>
              <a:spcAft>
                <a:spcPts val="0"/>
              </a:spcAft>
              <a:buSzPts val="2000"/>
              <a:buChar char="●"/>
            </a:pPr>
            <a:r>
              <a:rPr lang="en"/>
              <a:t>Midterm 1: </a:t>
            </a:r>
            <a:r>
              <a:rPr b="1" lang="en"/>
              <a:t>February 12th</a:t>
            </a:r>
            <a:r>
              <a:rPr lang="en"/>
              <a:t>, 8:00 -10:00 PM (drop deadline is February 16th)</a:t>
            </a:r>
            <a:endParaRPr/>
          </a:p>
          <a:p>
            <a:pPr indent="-355600" lvl="0" marL="457200" rtl="0" algn="l">
              <a:spcBef>
                <a:spcPts val="0"/>
              </a:spcBef>
              <a:spcAft>
                <a:spcPts val="0"/>
              </a:spcAft>
              <a:buSzPts val="2000"/>
              <a:buChar char="●"/>
            </a:pPr>
            <a:r>
              <a:rPr lang="en"/>
              <a:t>Midterm 2: </a:t>
            </a:r>
            <a:r>
              <a:rPr b="1" lang="en"/>
              <a:t>March 20th</a:t>
            </a:r>
            <a:r>
              <a:rPr lang="en"/>
              <a:t>, 8:00 - 10:00 PM</a:t>
            </a:r>
            <a:r>
              <a:rPr lang="en"/>
              <a:t>.</a:t>
            </a:r>
            <a:endParaRPr/>
          </a:p>
          <a:p>
            <a:pPr indent="-355600" lvl="0" marL="457200" rtl="0" algn="l">
              <a:spcBef>
                <a:spcPts val="0"/>
              </a:spcBef>
              <a:spcAft>
                <a:spcPts val="0"/>
              </a:spcAft>
              <a:buSzPts val="2000"/>
              <a:buChar char="●"/>
            </a:pPr>
            <a:r>
              <a:rPr b="1" lang="en"/>
              <a:t>May 9th</a:t>
            </a:r>
            <a:r>
              <a:rPr lang="en"/>
              <a:t> (final exam) at 7 PM.</a:t>
            </a:r>
            <a:endParaRPr/>
          </a:p>
          <a:p>
            <a:pPr indent="-355600" lvl="0" marL="457200" rtl="0" algn="l">
              <a:spcBef>
                <a:spcPts val="0"/>
              </a:spcBef>
              <a:spcAft>
                <a:spcPts val="0"/>
              </a:spcAft>
              <a:buSzPts val="2000"/>
              <a:buChar char="●"/>
            </a:pPr>
            <a:r>
              <a:rPr lang="en"/>
              <a:t>There will be </a:t>
            </a:r>
            <a:r>
              <a:rPr b="1" lang="en"/>
              <a:t>no alternate exams </a:t>
            </a:r>
            <a:r>
              <a:rPr lang="en"/>
              <a:t>(see exam replacement policy).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8" name="Shape 238"/>
        <p:cNvGrpSpPr/>
        <p:nvPr/>
      </p:nvGrpSpPr>
      <p:grpSpPr>
        <a:xfrm>
          <a:off x="0" y="0"/>
          <a:ext cx="0" cy="0"/>
          <a:chOff x="0" y="0"/>
          <a:chExt cx="0" cy="0"/>
        </a:xfrm>
      </p:grpSpPr>
      <p:sp>
        <p:nvSpPr>
          <p:cNvPr id="239" name="Google Shape;239;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Grade</a:t>
            </a:r>
            <a:endParaRPr/>
          </a:p>
        </p:txBody>
      </p:sp>
      <p:sp>
        <p:nvSpPr>
          <p:cNvPr id="240" name="Google Shape;240;p4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Breakdown: 1,584 points total. Letter grade will be determined by your total.</a:t>
            </a:r>
            <a:endParaRPr/>
          </a:p>
          <a:p>
            <a:pPr indent="-355600" lvl="0" marL="457200" rtl="0" algn="l">
              <a:spcBef>
                <a:spcPts val="600"/>
              </a:spcBef>
              <a:spcAft>
                <a:spcPts val="0"/>
              </a:spcAft>
              <a:buSzPts val="2000"/>
              <a:buChar char="●"/>
            </a:pPr>
            <a:r>
              <a:rPr lang="en"/>
              <a:t>Midterms: 400 points total. </a:t>
            </a:r>
            <a:endParaRPr/>
          </a:p>
          <a:p>
            <a:pPr indent="-355600" lvl="0" marL="457200" rtl="0" algn="l">
              <a:spcBef>
                <a:spcPts val="0"/>
              </a:spcBef>
              <a:spcAft>
                <a:spcPts val="0"/>
              </a:spcAft>
              <a:buSzPts val="2000"/>
              <a:buChar char="●"/>
            </a:pPr>
            <a:r>
              <a:rPr lang="en"/>
              <a:t>Final: 400 points.</a:t>
            </a:r>
            <a:endParaRPr/>
          </a:p>
          <a:p>
            <a:pPr indent="-355600" lvl="0" marL="457200" rtl="0" algn="l">
              <a:spcBef>
                <a:spcPts val="0"/>
              </a:spcBef>
              <a:spcAft>
                <a:spcPts val="0"/>
              </a:spcAft>
              <a:buSzPts val="2000"/>
              <a:buChar char="●"/>
            </a:pPr>
            <a:r>
              <a:rPr lang="en"/>
              <a:t>Projects: 480 regular points.</a:t>
            </a:r>
            <a:endParaRPr/>
          </a:p>
          <a:p>
            <a:pPr indent="-355600" lvl="0" marL="457200" rtl="0" algn="l">
              <a:spcBef>
                <a:spcPts val="0"/>
              </a:spcBef>
              <a:spcAft>
                <a:spcPts val="0"/>
              </a:spcAft>
              <a:buSzPts val="2000"/>
              <a:buChar char="●"/>
            </a:pPr>
            <a:r>
              <a:rPr lang="en"/>
              <a:t>HW: 160 points (32 points each)</a:t>
            </a:r>
            <a:endParaRPr/>
          </a:p>
          <a:p>
            <a:pPr indent="-355600" lvl="0" marL="457200" rtl="0" algn="l">
              <a:spcBef>
                <a:spcPts val="0"/>
              </a:spcBef>
              <a:spcAft>
                <a:spcPts val="0"/>
              </a:spcAft>
              <a:buSzPts val="2000"/>
              <a:buChar char="●"/>
            </a:pPr>
            <a:r>
              <a:rPr lang="en"/>
              <a:t>Lab: 96 points (8 points each)</a:t>
            </a:r>
            <a:endParaRPr/>
          </a:p>
          <a:p>
            <a:pPr indent="-355600" lvl="0" marL="457200" rtl="0" algn="l">
              <a:spcBef>
                <a:spcPts val="0"/>
              </a:spcBef>
              <a:spcAft>
                <a:spcPts val="0"/>
              </a:spcAft>
              <a:buSzPts val="2000"/>
              <a:buChar char="●"/>
            </a:pPr>
            <a:r>
              <a:rPr lang="en"/>
              <a:t>Vitamins: 48 points (4 points each)</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Grades are not curved, i.e. they are not based on your relative performance. In past semesters, grade bin cutoffs have not budged (or if they did, just barely). </a:t>
            </a:r>
            <a:endParaRPr/>
          </a:p>
          <a:p>
            <a:pPr indent="-355600" lvl="0" marL="457200" rtl="0" algn="l">
              <a:spcBef>
                <a:spcPts val="600"/>
              </a:spcBef>
              <a:spcAft>
                <a:spcPts val="0"/>
              </a:spcAft>
              <a:buSzPts val="2000"/>
              <a:buChar char="●"/>
            </a:pPr>
            <a:r>
              <a:rPr lang="en"/>
              <a:t>See </a:t>
            </a:r>
            <a:r>
              <a:rPr lang="en" u="sng">
                <a:solidFill>
                  <a:schemeClr val="hlink"/>
                </a:solidFill>
                <a:hlinkClick r:id="rId3"/>
              </a:rPr>
              <a:t>http://sp18.datastructur.es/about.html</a:t>
            </a:r>
            <a:r>
              <a:rPr lang="en"/>
              <a:t> </a:t>
            </a:r>
            <a:r>
              <a:rPr lang="en"/>
              <a:t>for full details including grading bin cutoffs.</a:t>
            </a:r>
            <a:endParaRPr/>
          </a:p>
        </p:txBody>
      </p:sp>
      <p:sp>
        <p:nvSpPr>
          <p:cNvPr id="241" name="Google Shape;241;p43"/>
          <p:cNvSpPr txBox="1"/>
          <p:nvPr/>
        </p:nvSpPr>
        <p:spPr>
          <a:xfrm>
            <a:off x="6015625" y="1304200"/>
            <a:ext cx="2626200" cy="11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Plus occasional opportunities for extra credit for filling out course feedback surveys and projects 1, 2, and 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Overview</a:t>
            </a:r>
            <a:endParaRPr/>
          </a:p>
        </p:txBody>
      </p:sp>
      <p:sp>
        <p:nvSpPr>
          <p:cNvPr id="63" name="Google Shape;63;p1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61B about?</a:t>
            </a:r>
            <a:endParaRPr/>
          </a:p>
          <a:p>
            <a:pPr indent="-355600" lvl="0" marL="457200" rtl="0" algn="l">
              <a:spcBef>
                <a:spcPts val="600"/>
              </a:spcBef>
              <a:spcAft>
                <a:spcPts val="0"/>
              </a:spcAft>
              <a:buSzPts val="2000"/>
              <a:buChar char="●"/>
            </a:pPr>
            <a:r>
              <a:rPr lang="en"/>
              <a:t>Writing code that runs efficiently.</a:t>
            </a:r>
            <a:endParaRPr/>
          </a:p>
          <a:p>
            <a:pPr indent="-355600" lvl="1" marL="914400" rtl="0" algn="l">
              <a:spcBef>
                <a:spcPts val="0"/>
              </a:spcBef>
              <a:spcAft>
                <a:spcPts val="0"/>
              </a:spcAft>
              <a:buSzPts val="2000"/>
              <a:buChar char="○"/>
            </a:pPr>
            <a:r>
              <a:rPr lang="en"/>
              <a:t>Good al</a:t>
            </a:r>
            <a:r>
              <a:rPr lang="en"/>
              <a:t>gorithms.</a:t>
            </a:r>
            <a:endParaRPr/>
          </a:p>
          <a:p>
            <a:pPr indent="-355600" lvl="1" marL="914400" rtl="0" algn="l">
              <a:spcBef>
                <a:spcPts val="0"/>
              </a:spcBef>
              <a:spcAft>
                <a:spcPts val="0"/>
              </a:spcAft>
              <a:buSzPts val="2000"/>
              <a:buChar char="○"/>
            </a:pPr>
            <a:r>
              <a:rPr lang="en"/>
              <a:t>Good data</a:t>
            </a:r>
            <a:r>
              <a:rPr lang="en"/>
              <a:t> structures.</a:t>
            </a:r>
            <a:endParaRPr/>
          </a:p>
          <a:p>
            <a:pPr indent="-355600" lvl="0" marL="457200" rtl="0" algn="l">
              <a:spcBef>
                <a:spcPts val="0"/>
              </a:spcBef>
              <a:spcAft>
                <a:spcPts val="0"/>
              </a:spcAft>
              <a:buSzPts val="2000"/>
              <a:buChar char="●"/>
            </a:pPr>
            <a:r>
              <a:rPr lang="en"/>
              <a:t>Writing code efficiently.</a:t>
            </a:r>
            <a:endParaRPr/>
          </a:p>
          <a:p>
            <a:pPr indent="-355600" lvl="1" marL="914400" rtl="0" algn="l">
              <a:spcBef>
                <a:spcPts val="0"/>
              </a:spcBef>
              <a:spcAft>
                <a:spcPts val="0"/>
              </a:spcAft>
              <a:buSzPts val="2000"/>
              <a:buChar char="○"/>
            </a:pPr>
            <a:r>
              <a:rPr lang="en"/>
              <a:t>Designing, building, testing, and debugging large programs.</a:t>
            </a:r>
            <a:endParaRPr/>
          </a:p>
          <a:p>
            <a:pPr indent="-355600" lvl="1" marL="914400" rtl="0" algn="l">
              <a:spcBef>
                <a:spcPts val="0"/>
              </a:spcBef>
              <a:spcAft>
                <a:spcPts val="0"/>
              </a:spcAft>
              <a:buSzPts val="2000"/>
              <a:buChar char="○"/>
            </a:pPr>
            <a:r>
              <a:rPr lang="en"/>
              <a:t>Use of programming tools.</a:t>
            </a:r>
            <a:endParaRPr/>
          </a:p>
          <a:p>
            <a:pPr indent="-342900" lvl="2" marL="1371600" rtl="0" algn="l">
              <a:spcBef>
                <a:spcPts val="0"/>
              </a:spcBef>
              <a:spcAft>
                <a:spcPts val="0"/>
              </a:spcAft>
              <a:buSzPts val="1800"/>
              <a:buChar char="■"/>
            </a:pPr>
            <a:r>
              <a:rPr lang="en"/>
              <a:t>git, IntelliJ, JUnit, and various command line tools.</a:t>
            </a:r>
            <a:endParaRPr/>
          </a:p>
          <a:p>
            <a:pPr indent="-355600" lvl="1" marL="914400" rtl="0" algn="l">
              <a:spcBef>
                <a:spcPts val="0"/>
              </a:spcBef>
              <a:spcAft>
                <a:spcPts val="0"/>
              </a:spcAft>
              <a:buSzPts val="2000"/>
              <a:buChar char="○"/>
            </a:pPr>
            <a:r>
              <a:rPr lang="en"/>
              <a:t>Java (not the focus of the course!)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Assumes solid foundation in programming fundamentals, including:</a:t>
            </a:r>
            <a:endParaRPr/>
          </a:p>
          <a:p>
            <a:pPr indent="-355600" lvl="0" marL="457200" rtl="0" algn="l">
              <a:spcBef>
                <a:spcPts val="600"/>
              </a:spcBef>
              <a:spcAft>
                <a:spcPts val="0"/>
              </a:spcAft>
              <a:buSzPts val="2000"/>
              <a:buChar char="●"/>
            </a:pPr>
            <a:r>
              <a:rPr lang="en"/>
              <a:t>Object oriented programming, recursion, lists, and trees.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5" name="Shape 245"/>
        <p:cNvGrpSpPr/>
        <p:nvPr/>
      </p:nvGrpSpPr>
      <p:grpSpPr>
        <a:xfrm>
          <a:off x="0" y="0"/>
          <a:ext cx="0" cy="0"/>
          <a:chOff x="0" y="0"/>
          <a:chExt cx="0" cy="0"/>
        </a:xfrm>
      </p:grpSpPr>
      <p:sp>
        <p:nvSpPr>
          <p:cNvPr id="246" name="Google Shape;246;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Pacing</a:t>
            </a:r>
            <a:endParaRPr/>
          </a:p>
        </p:txBody>
      </p:sp>
      <p:sp>
        <p:nvSpPr>
          <p:cNvPr id="247" name="Google Shape;247;p44"/>
          <p:cNvSpPr txBox="1"/>
          <p:nvPr>
            <p:ph idx="1" type="body"/>
          </p:nvPr>
        </p:nvSpPr>
        <p:spPr>
          <a:xfrm>
            <a:off x="243000" y="556500"/>
            <a:ext cx="8670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will start off very fast.</a:t>
            </a:r>
            <a:endParaRPr/>
          </a:p>
          <a:p>
            <a:pPr indent="-355600" lvl="0" marL="457200" rtl="0" algn="l">
              <a:spcBef>
                <a:spcPts val="600"/>
              </a:spcBef>
              <a:spcAft>
                <a:spcPts val="0"/>
              </a:spcAft>
              <a:buSzPts val="2000"/>
              <a:buChar char="●"/>
            </a:pPr>
            <a:r>
              <a:rPr lang="en"/>
              <a:t>Optional HW0 is out.</a:t>
            </a:r>
            <a:endParaRPr/>
          </a:p>
          <a:p>
            <a:pPr indent="-355600" lvl="1" marL="914400" rtl="0" algn="l">
              <a:spcBef>
                <a:spcPts val="0"/>
              </a:spcBef>
              <a:spcAft>
                <a:spcPts val="0"/>
              </a:spcAft>
              <a:buSzPts val="2000"/>
              <a:buChar char="○"/>
            </a:pPr>
            <a:r>
              <a:rPr lang="en"/>
              <a:t>Intro to Java syntax.</a:t>
            </a:r>
            <a:endParaRPr/>
          </a:p>
          <a:p>
            <a:pPr indent="-355600" lvl="1" marL="914400" rtl="0" algn="l">
              <a:spcBef>
                <a:spcPts val="0"/>
              </a:spcBef>
              <a:spcAft>
                <a:spcPts val="0"/>
              </a:spcAft>
              <a:buSzPts val="2000"/>
              <a:buChar char="○"/>
            </a:pPr>
            <a:r>
              <a:rPr lang="en"/>
              <a:t>Will take 1-4 hours.</a:t>
            </a:r>
            <a:endParaRPr/>
          </a:p>
          <a:p>
            <a:pPr indent="-355600" lvl="1" marL="914400" rtl="0" algn="l">
              <a:spcBef>
                <a:spcPts val="0"/>
              </a:spcBef>
              <a:spcAft>
                <a:spcPts val="0"/>
              </a:spcAft>
              <a:buSzPts val="2000"/>
              <a:buChar char="○"/>
            </a:pPr>
            <a:r>
              <a:rPr lang="en"/>
              <a:t>Work with friends!</a:t>
            </a:r>
            <a:endParaRPr/>
          </a:p>
          <a:p>
            <a:pPr indent="-355600" lvl="1" marL="914400" rtl="0" algn="l">
              <a:spcBef>
                <a:spcPts val="0"/>
              </a:spcBef>
              <a:spcAft>
                <a:spcPts val="0"/>
              </a:spcAft>
              <a:buSzPts val="2000"/>
              <a:buChar char="○"/>
            </a:pPr>
            <a:r>
              <a:rPr lang="en"/>
              <a:t>Recommended that you complete before your lab.</a:t>
            </a:r>
            <a:endParaRPr/>
          </a:p>
          <a:p>
            <a:pPr indent="-355600" lvl="1" marL="914400" rtl="0" algn="l">
              <a:spcBef>
                <a:spcPts val="0"/>
              </a:spcBef>
              <a:spcAft>
                <a:spcPts val="0"/>
              </a:spcAft>
              <a:buSzPts val="2000"/>
              <a:buChar char="○"/>
            </a:pPr>
            <a:r>
              <a:rPr lang="en"/>
              <a:t>Strongly recommended that you complete by lecture Friday.</a:t>
            </a:r>
            <a:endParaRPr/>
          </a:p>
          <a:p>
            <a:pPr indent="-355600" lvl="0" marL="457200" rtl="0" algn="l">
              <a:spcBef>
                <a:spcPts val="0"/>
              </a:spcBef>
              <a:spcAft>
                <a:spcPts val="0"/>
              </a:spcAft>
              <a:buSzPts val="2000"/>
              <a:buChar char="●"/>
            </a:pPr>
            <a:r>
              <a:rPr lang="en"/>
              <a:t>Lab1 and Lab1 Setup are both available.</a:t>
            </a:r>
            <a:endParaRPr/>
          </a:p>
          <a:p>
            <a:pPr indent="-355600" lvl="1" marL="914400" rtl="0" algn="l">
              <a:spcBef>
                <a:spcPts val="0"/>
              </a:spcBef>
              <a:spcAft>
                <a:spcPts val="0"/>
              </a:spcAft>
              <a:buSzPts val="2000"/>
              <a:buChar char="○"/>
            </a:pPr>
            <a:r>
              <a:rPr lang="en"/>
              <a:t>Lab1: How to use various tools.</a:t>
            </a:r>
            <a:endParaRPr/>
          </a:p>
          <a:p>
            <a:pPr indent="-355600" lvl="1" marL="914400" rtl="0" algn="l">
              <a:spcBef>
                <a:spcPts val="0"/>
              </a:spcBef>
              <a:spcAft>
                <a:spcPts val="0"/>
              </a:spcAft>
              <a:buSzPts val="2000"/>
              <a:buChar char="○"/>
            </a:pPr>
            <a:r>
              <a:rPr lang="en"/>
              <a:t>Lab1 Setup: How to set up your home computer (maybe do before lab1).</a:t>
            </a:r>
            <a:endParaRPr/>
          </a:p>
          <a:p>
            <a:pPr indent="-355600" lvl="0" marL="457200" rtl="0" algn="l">
              <a:spcBef>
                <a:spcPts val="0"/>
              </a:spcBef>
              <a:spcAft>
                <a:spcPts val="0"/>
              </a:spcAft>
              <a:buSzPts val="2000"/>
              <a:buChar char="●"/>
            </a:pPr>
            <a:r>
              <a:rPr lang="en"/>
              <a:t>Project 0 released Friday. Due next Friday Jan 26th (10 days from start of semester).</a:t>
            </a:r>
            <a:endParaRPr/>
          </a:p>
          <a:p>
            <a:pPr indent="-355600" lvl="1" marL="914400" rtl="0" algn="l">
              <a:spcBef>
                <a:spcPts val="0"/>
              </a:spcBef>
              <a:spcAft>
                <a:spcPts val="0"/>
              </a:spcAft>
              <a:buSzPts val="2000"/>
              <a:buChar char="○"/>
            </a:pPr>
            <a:r>
              <a:rPr lang="en"/>
              <a:t>Exercises all the basic Java features.</a:t>
            </a:r>
            <a:endParaRPr/>
          </a:p>
          <a:p>
            <a:pPr indent="-355600" lvl="1" marL="914400" rtl="0" algn="l">
              <a:spcBef>
                <a:spcPts val="0"/>
              </a:spcBef>
              <a:spcAft>
                <a:spcPts val="0"/>
              </a:spcAft>
              <a:buSzPts val="2000"/>
              <a:buChar char="○"/>
            </a:pPr>
            <a:r>
              <a:rPr lang="en"/>
              <a:t>Allowed to work in pairs (more next time).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51" name="Shape 251"/>
        <p:cNvGrpSpPr/>
        <p:nvPr/>
      </p:nvGrpSpPr>
      <p:grpSpPr>
        <a:xfrm>
          <a:off x="0" y="0"/>
          <a:ext cx="0" cy="0"/>
          <a:chOff x="0" y="0"/>
          <a:chExt cx="0" cy="0"/>
        </a:xfrm>
      </p:grpSpPr>
      <p:sp>
        <p:nvSpPr>
          <p:cNvPr id="252" name="Google Shape;252;p45"/>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Hello World</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(See </a:t>
            </a:r>
            <a:r>
              <a:rPr lang="en"/>
              <a:t>guide</a:t>
            </a:r>
            <a:r>
              <a:rPr lang="en"/>
              <a:t> for link to the code I write today)</a:t>
            </a:r>
            <a:endParaRPr/>
          </a:p>
          <a:p>
            <a:pPr indent="0" lvl="0" marL="0" rtl="0" algn="ctr">
              <a:spcBef>
                <a:spcPts val="0"/>
              </a:spcBef>
              <a:spcAft>
                <a:spcPts val="0"/>
              </a:spcAft>
              <a:buNone/>
            </a:pPr>
            <a:r>
              <a:rPr lang="en"/>
              <a:t>(Might be a little boring if you know Java already)</a:t>
            </a:r>
            <a:endParaRPr/>
          </a:p>
        </p:txBody>
      </p:sp>
      <p:cxnSp>
        <p:nvCxnSpPr>
          <p:cNvPr id="253" name="Google Shape;253;p45"/>
          <p:cNvCxnSpPr/>
          <p:nvPr/>
        </p:nvCxnSpPr>
        <p:spPr>
          <a:xfrm flipH="1" rot="10800000">
            <a:off x="7126050" y="1702300"/>
            <a:ext cx="1089000" cy="377100"/>
          </a:xfrm>
          <a:prstGeom prst="straightConnector1">
            <a:avLst/>
          </a:prstGeom>
          <a:noFill/>
          <a:ln cap="flat" cmpd="sng" w="19050">
            <a:solidFill>
              <a:srgbClr val="BE0712"/>
            </a:solidFill>
            <a:prstDash val="solid"/>
            <a:round/>
            <a:headEnd len="med" w="med" type="none"/>
            <a:tailEnd len="med" w="med" type="triangle"/>
          </a:ln>
        </p:spPr>
      </p:cxnSp>
      <p:pic>
        <p:nvPicPr>
          <p:cNvPr id="254" name="Google Shape;254;p45"/>
          <p:cNvPicPr preferRelativeResize="0"/>
          <p:nvPr/>
        </p:nvPicPr>
        <p:blipFill>
          <a:blip r:embed="rId3">
            <a:alphaModFix/>
          </a:blip>
          <a:stretch>
            <a:fillRect/>
          </a:stretch>
        </p:blipFill>
        <p:spPr>
          <a:xfrm>
            <a:off x="5848350" y="514675"/>
            <a:ext cx="3295650" cy="1009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and Object Orientation</a:t>
            </a:r>
            <a:endParaRPr/>
          </a:p>
        </p:txBody>
      </p:sp>
      <p:sp>
        <p:nvSpPr>
          <p:cNvPr id="260" name="Google Shape;260;p4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Java is an object oriented language with strict requirements:</a:t>
            </a:r>
            <a:endParaRPr/>
          </a:p>
          <a:p>
            <a:pPr indent="-355600" lvl="0" marL="457200" rtl="0" algn="l">
              <a:spcBef>
                <a:spcPts val="600"/>
              </a:spcBef>
              <a:spcAft>
                <a:spcPts val="0"/>
              </a:spcAft>
              <a:buSzPts val="2000"/>
              <a:buChar char="●"/>
            </a:pPr>
            <a:r>
              <a:rPr lang="en"/>
              <a:t>Every Java file must contain a class declaration*.</a:t>
            </a:r>
            <a:endParaRPr/>
          </a:p>
          <a:p>
            <a:pPr indent="-355600" lvl="0" marL="457200" rtl="0" algn="l">
              <a:spcBef>
                <a:spcPts val="0"/>
              </a:spcBef>
              <a:spcAft>
                <a:spcPts val="0"/>
              </a:spcAft>
              <a:buSzPts val="2000"/>
              <a:buChar char="●"/>
            </a:pPr>
            <a:r>
              <a:rPr b="1" lang="en"/>
              <a:t>All code</a:t>
            </a:r>
            <a:r>
              <a:rPr lang="en"/>
              <a:t> lives inside a class*, even helper functions, global constants, etc.</a:t>
            </a:r>
            <a:endParaRPr/>
          </a:p>
          <a:p>
            <a:pPr indent="-355600" lvl="0" marL="457200" rtl="0" algn="l">
              <a:spcBef>
                <a:spcPts val="0"/>
              </a:spcBef>
              <a:spcAft>
                <a:spcPts val="0"/>
              </a:spcAft>
              <a:buSzPts val="2000"/>
              <a:buChar char="●"/>
            </a:pPr>
            <a:r>
              <a:rPr lang="en"/>
              <a:t>To run a Java program, you typically define a main method using        </a:t>
            </a:r>
            <a:r>
              <a:rPr lang="en">
                <a:latin typeface="Consolas"/>
                <a:ea typeface="Consolas"/>
                <a:cs typeface="Consolas"/>
                <a:sym typeface="Consolas"/>
              </a:rPr>
              <a:t>public static void main(String[] args)</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rPr lang="en" sz="1600"/>
              <a:t>*: This is not completely true, e.g. we can also declare “interfaces” in .Java files that may contain code. We’ll cover these later.</a:t>
            </a:r>
            <a:endParaRPr sz="16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and Static Typing</a:t>
            </a:r>
            <a:endParaRPr/>
          </a:p>
        </p:txBody>
      </p:sp>
      <p:sp>
        <p:nvSpPr>
          <p:cNvPr id="266" name="Google Shape;266;p4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Java is statically typed!</a:t>
            </a:r>
            <a:endParaRPr/>
          </a:p>
          <a:p>
            <a:pPr indent="-355600" lvl="0" marL="457200" marR="0" rtl="0" algn="l">
              <a:lnSpc>
                <a:spcPct val="100000"/>
              </a:lnSpc>
              <a:spcBef>
                <a:spcPts val="600"/>
              </a:spcBef>
              <a:spcAft>
                <a:spcPts val="0"/>
              </a:spcAft>
              <a:buSzPts val="2000"/>
              <a:buChar char="●"/>
            </a:pPr>
            <a:r>
              <a:rPr lang="en"/>
              <a:t>All variables, parameters, and methods must have a declared type.</a:t>
            </a:r>
            <a:endParaRPr/>
          </a:p>
          <a:p>
            <a:pPr indent="-355600" lvl="0" marL="457200" marR="0" rtl="0" algn="l">
              <a:lnSpc>
                <a:spcPct val="100000"/>
              </a:lnSpc>
              <a:spcBef>
                <a:spcPts val="0"/>
              </a:spcBef>
              <a:spcAft>
                <a:spcPts val="0"/>
              </a:spcAft>
              <a:buSzPts val="2000"/>
              <a:buChar char="●"/>
            </a:pPr>
            <a:r>
              <a:rPr lang="en"/>
              <a:t>That type can never change.</a:t>
            </a:r>
            <a:endParaRPr/>
          </a:p>
          <a:p>
            <a:pPr indent="-355600" lvl="0" marL="457200" marR="0" rtl="0" algn="l">
              <a:lnSpc>
                <a:spcPct val="100000"/>
              </a:lnSpc>
              <a:spcBef>
                <a:spcPts val="0"/>
              </a:spcBef>
              <a:spcAft>
                <a:spcPts val="0"/>
              </a:spcAft>
              <a:buSzPts val="2000"/>
              <a:buChar char="●"/>
            </a:pPr>
            <a:r>
              <a:rPr lang="en"/>
              <a:t>Expressions also have a type, e.g. “</a:t>
            </a:r>
            <a:r>
              <a:rPr lang="en">
                <a:latin typeface="Consolas"/>
                <a:ea typeface="Consolas"/>
                <a:cs typeface="Consolas"/>
                <a:sym typeface="Consolas"/>
              </a:rPr>
              <a:t>larger(5, 10) + 3</a:t>
            </a:r>
            <a:r>
              <a:rPr lang="en"/>
              <a:t>” has type int.</a:t>
            </a:r>
            <a:endParaRPr/>
          </a:p>
          <a:p>
            <a:pPr indent="-355600" lvl="0" marL="457200" marR="0" rtl="0" algn="l">
              <a:lnSpc>
                <a:spcPct val="100000"/>
              </a:lnSpc>
              <a:spcBef>
                <a:spcPts val="0"/>
              </a:spcBef>
              <a:spcAft>
                <a:spcPts val="0"/>
              </a:spcAft>
              <a:buSzPts val="2000"/>
              <a:buChar char="●"/>
            </a:pPr>
            <a:r>
              <a:rPr lang="en"/>
              <a:t>The compiler checks that all the types in your program are compatible </a:t>
            </a:r>
            <a:r>
              <a:rPr b="1" lang="en"/>
              <a:t>before the program ever runs</a:t>
            </a:r>
            <a:r>
              <a:rPr lang="en"/>
              <a:t>!</a:t>
            </a:r>
            <a:endParaRPr/>
          </a:p>
          <a:p>
            <a:pPr indent="-355600" lvl="1" marL="914400" marR="0" rtl="0" algn="l">
              <a:lnSpc>
                <a:spcPct val="100000"/>
              </a:lnSpc>
              <a:spcBef>
                <a:spcPts val="0"/>
              </a:spcBef>
              <a:spcAft>
                <a:spcPts val="0"/>
              </a:spcAft>
              <a:buSzPts val="2000"/>
              <a:buChar char="○"/>
            </a:pPr>
            <a:r>
              <a:rPr lang="en"/>
              <a:t>e.g. </a:t>
            </a:r>
            <a:r>
              <a:rPr lang="en">
                <a:latin typeface="Consolas"/>
                <a:ea typeface="Consolas"/>
                <a:cs typeface="Consolas"/>
                <a:sym typeface="Consolas"/>
              </a:rPr>
              <a:t>String x = larger(5, 10) + 3</a:t>
            </a:r>
            <a:r>
              <a:rPr lang="en"/>
              <a:t> will fail to compile.</a:t>
            </a:r>
            <a:endParaRPr/>
          </a:p>
          <a:p>
            <a:pPr indent="-355600" lvl="1" marL="914400" marR="0" rtl="0" algn="l">
              <a:lnSpc>
                <a:spcPct val="100000"/>
              </a:lnSpc>
              <a:spcBef>
                <a:spcPts val="0"/>
              </a:spcBef>
              <a:spcAft>
                <a:spcPts val="0"/>
              </a:spcAft>
              <a:buSzPts val="2000"/>
              <a:buChar char="○"/>
            </a:pPr>
            <a:r>
              <a:rPr lang="en"/>
              <a:t>This is unlike a language like Python, where type checks are performed DURING execution.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Reflections on Static Typing</a:t>
            </a:r>
            <a:endParaRPr/>
          </a:p>
        </p:txBody>
      </p:sp>
      <p:sp>
        <p:nvSpPr>
          <p:cNvPr id="272" name="Google Shape;272;p4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Good:</a:t>
            </a:r>
            <a:endParaRPr/>
          </a:p>
          <a:p>
            <a:pPr indent="-355600" lvl="0" marL="457200" marR="0" rtl="0" algn="l">
              <a:lnSpc>
                <a:spcPct val="100000"/>
              </a:lnSpc>
              <a:spcBef>
                <a:spcPts val="600"/>
              </a:spcBef>
              <a:spcAft>
                <a:spcPts val="0"/>
              </a:spcAft>
              <a:buSzPts val="2000"/>
              <a:buChar char="●"/>
            </a:pPr>
            <a:r>
              <a:rPr lang="en"/>
              <a:t>Debugging is a lot easier, type errors are avoided.</a:t>
            </a:r>
            <a:endParaRPr/>
          </a:p>
          <a:p>
            <a:pPr indent="-355600" lvl="0" marL="457200" marR="0" rtl="0" algn="l">
              <a:lnSpc>
                <a:spcPct val="100000"/>
              </a:lnSpc>
              <a:spcBef>
                <a:spcPts val="0"/>
              </a:spcBef>
              <a:spcAft>
                <a:spcPts val="0"/>
              </a:spcAft>
              <a:buSzPts val="2000"/>
              <a:buChar char="●"/>
            </a:pPr>
            <a:r>
              <a:rPr lang="en"/>
              <a:t>Produciton code has no type errors, so that means people’s phones won’t crash because of type errors.</a:t>
            </a:r>
            <a:endParaRPr/>
          </a:p>
          <a:p>
            <a:pPr indent="-355600" lvl="0" marL="457200" marR="0" rtl="0" algn="l">
              <a:lnSpc>
                <a:spcPct val="100000"/>
              </a:lnSpc>
              <a:spcBef>
                <a:spcPts val="0"/>
              </a:spcBef>
              <a:spcAft>
                <a:spcPts val="0"/>
              </a:spcAft>
              <a:buSzPts val="2000"/>
              <a:buChar char="●"/>
            </a:pPr>
            <a:r>
              <a:rPr lang="en"/>
              <a:t>Programs run more efficiently in time and memory.</a:t>
            </a:r>
            <a:endParaRPr/>
          </a:p>
          <a:p>
            <a:pPr indent="-355600" lvl="0" marL="457200" marR="0" rtl="0" algn="l">
              <a:lnSpc>
                <a:spcPct val="100000"/>
              </a:lnSpc>
              <a:spcBef>
                <a:spcPts val="0"/>
              </a:spcBef>
              <a:spcAft>
                <a:spcPts val="0"/>
              </a:spcAft>
              <a:buSzPts val="2000"/>
              <a:buChar char="●"/>
            </a:pPr>
            <a:r>
              <a:rPr lang="en"/>
              <a:t>Self-documenting: YOU KNOW WHAT YOU’VE GOT.</a:t>
            </a:r>
            <a:endParaRPr/>
          </a:p>
          <a:p>
            <a:pPr indent="0" lvl="0" marL="0" marR="0" rtl="0" algn="l">
              <a:lnSpc>
                <a:spcPct val="100000"/>
              </a:lnSpc>
              <a:spcBef>
                <a:spcPts val="600"/>
              </a:spcBef>
              <a:spcAft>
                <a:spcPts val="0"/>
              </a:spcAft>
              <a:buNone/>
            </a:pPr>
            <a:br>
              <a:rPr lang="en"/>
            </a:br>
            <a:r>
              <a:rPr lang="en"/>
              <a:t>The Bad:</a:t>
            </a:r>
            <a:endParaRPr/>
          </a:p>
          <a:p>
            <a:pPr indent="-355600" lvl="0" marL="457200" marR="0" rtl="0" algn="l">
              <a:lnSpc>
                <a:spcPct val="100000"/>
              </a:lnSpc>
              <a:spcBef>
                <a:spcPts val="600"/>
              </a:spcBef>
              <a:spcAft>
                <a:spcPts val="0"/>
              </a:spcAft>
              <a:buSzPts val="2000"/>
              <a:buChar char="●"/>
            </a:pPr>
            <a:r>
              <a:rPr lang="en"/>
              <a:t>Code is more verbose.</a:t>
            </a:r>
            <a:endParaRPr/>
          </a:p>
          <a:p>
            <a:pPr indent="-355600" lvl="0" marL="457200" marR="0" rtl="0" algn="l">
              <a:lnSpc>
                <a:spcPct val="100000"/>
              </a:lnSpc>
              <a:spcBef>
                <a:spcPts val="0"/>
              </a:spcBef>
              <a:spcAft>
                <a:spcPts val="0"/>
              </a:spcAft>
              <a:buSzPts val="2000"/>
              <a:buChar char="●"/>
            </a:pPr>
            <a:r>
              <a:rPr lang="en"/>
              <a:t>Code is less general.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278" name="Google Shape;278;p49"/>
          <p:cNvSpPr txBox="1"/>
          <p:nvPr>
            <p:ph idx="1" type="body"/>
          </p:nvPr>
        </p:nvSpPr>
        <p:spPr>
          <a:xfrm>
            <a:off x="243000" y="556500"/>
            <a:ext cx="8568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week:</a:t>
            </a:r>
            <a:endParaRPr/>
          </a:p>
          <a:p>
            <a:pPr indent="-355600" lvl="0" marL="457200" rtl="0" algn="l">
              <a:spcBef>
                <a:spcPts val="600"/>
              </a:spcBef>
              <a:spcAft>
                <a:spcPts val="0"/>
              </a:spcAft>
              <a:buSzPts val="2000"/>
              <a:buChar char="●"/>
            </a:pPr>
            <a:r>
              <a:rPr lang="en"/>
              <a:t>HW0: Out now. Will give you a chance to explore Java basics on your own. </a:t>
            </a:r>
            <a:endParaRPr/>
          </a:p>
          <a:p>
            <a:pPr indent="-355600" lvl="0" marL="457200" rtl="0" algn="l">
              <a:spcBef>
                <a:spcPts val="0"/>
              </a:spcBef>
              <a:spcAft>
                <a:spcPts val="0"/>
              </a:spcAft>
              <a:buSzPts val="2000"/>
              <a:buChar char="●"/>
            </a:pPr>
            <a:r>
              <a:rPr lang="en"/>
              <a:t>Lab1: How to compile and run code on the lab machines. How to check out homework starter files and submit them. </a:t>
            </a:r>
            <a:r>
              <a:rPr b="1" lang="en"/>
              <a:t>If possible, do HW0 before lab!</a:t>
            </a:r>
            <a:endParaRPr b="1"/>
          </a:p>
          <a:p>
            <a:pPr indent="-355600" lvl="0" marL="457200" rtl="0" algn="l">
              <a:spcBef>
                <a:spcPts val="0"/>
              </a:spcBef>
              <a:spcAft>
                <a:spcPts val="0"/>
              </a:spcAft>
              <a:buSzPts val="2000"/>
              <a:buChar char="●"/>
            </a:pPr>
            <a:r>
              <a:rPr lang="en"/>
              <a:t>Lab1 Setup (optional): How to compile and run code on your own machine.</a:t>
            </a:r>
            <a:endParaRPr/>
          </a:p>
          <a:p>
            <a:pPr indent="-355600" lvl="0" marL="457200" rtl="0" algn="l">
              <a:spcBef>
                <a:spcPts val="0"/>
              </a:spcBef>
              <a:spcAft>
                <a:spcPts val="0"/>
              </a:spcAft>
              <a:buSzPts val="2000"/>
              <a:buChar char="●"/>
            </a:pPr>
            <a:r>
              <a:rPr lang="en"/>
              <a:t>Project 0 coming soon (out by Friday, maybe sooner). Only two types of partnerships allowed:</a:t>
            </a:r>
            <a:endParaRPr/>
          </a:p>
          <a:p>
            <a:pPr indent="-355600" lvl="1" marL="914400" rtl="0" algn="l">
              <a:spcBef>
                <a:spcPts val="0"/>
              </a:spcBef>
              <a:spcAft>
                <a:spcPts val="0"/>
              </a:spcAft>
              <a:buSzPts val="2000"/>
              <a:buChar char="○"/>
            </a:pPr>
            <a:r>
              <a:rPr lang="en"/>
              <a:t>Both partners have taken a Java class.</a:t>
            </a:r>
            <a:endParaRPr/>
          </a:p>
          <a:p>
            <a:pPr indent="-355600" lvl="1" marL="914400" rtl="0" algn="l">
              <a:spcBef>
                <a:spcPts val="0"/>
              </a:spcBef>
              <a:spcAft>
                <a:spcPts val="0"/>
              </a:spcAft>
              <a:buSzPts val="2000"/>
              <a:buChar char="○"/>
            </a:pPr>
            <a:r>
              <a:rPr lang="en"/>
              <a:t>Neither partner has taken a Java class.</a:t>
            </a:r>
            <a:endParaRPr/>
          </a:p>
          <a:p>
            <a:pPr indent="-355600" lvl="1" marL="914400" rtl="0" algn="l">
              <a:spcBef>
                <a:spcPts val="0"/>
              </a:spcBef>
              <a:spcAft>
                <a:spcPts val="0"/>
              </a:spcAft>
              <a:buSzPts val="2000"/>
              <a:buChar char="○"/>
            </a:pPr>
            <a:r>
              <a:rPr lang="en"/>
              <a:t>No mixed groups. </a:t>
            </a:r>
            <a:endParaRPr/>
          </a:p>
          <a:p>
            <a:pPr indent="-355600" lvl="0" marL="457200" rtl="0" algn="l">
              <a:spcBef>
                <a:spcPts val="0"/>
              </a:spcBef>
              <a:spcAft>
                <a:spcPts val="0"/>
              </a:spcAft>
              <a:buSzPts val="2000"/>
              <a:buChar char="●"/>
            </a:pPr>
            <a:r>
              <a:rPr lang="en"/>
              <a:t>Next lecture: What all that public static blah blah stuff actually means.</a:t>
            </a:r>
            <a:endParaRPr/>
          </a:p>
          <a:p>
            <a:pPr indent="0" lvl="0" marL="0" rtl="0" algn="l">
              <a:spcBef>
                <a:spcPts val="6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D9EAD3"/>
        </a:solidFill>
      </p:bgPr>
    </p:bg>
    <p:spTree>
      <p:nvGrpSpPr>
        <p:cNvPr id="282" name="Shape 282"/>
        <p:cNvGrpSpPr/>
        <p:nvPr/>
      </p:nvGrpSpPr>
      <p:grpSpPr>
        <a:xfrm>
          <a:off x="0" y="0"/>
          <a:ext cx="0" cy="0"/>
          <a:chOff x="0" y="0"/>
          <a:chExt cx="0" cy="0"/>
        </a:xfrm>
      </p:grpSpPr>
      <p:sp>
        <p:nvSpPr>
          <p:cNvPr id="283" name="Google Shape;283;p50"/>
          <p:cNvSpPr txBox="1"/>
          <p:nvPr>
            <p:ph type="title"/>
          </p:nvPr>
        </p:nvSpPr>
        <p:spPr>
          <a:xfrm>
            <a:off x="525150" y="2122050"/>
            <a:ext cx="8093700" cy="89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Course Logistics (Full Version)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7" name="Shape 287"/>
        <p:cNvGrpSpPr/>
        <p:nvPr/>
      </p:nvGrpSpPr>
      <p:grpSpPr>
        <a:xfrm>
          <a:off x="0" y="0"/>
          <a:ext cx="0" cy="0"/>
          <a:chOff x="0" y="0"/>
          <a:chExt cx="0" cy="0"/>
        </a:xfrm>
      </p:grpSpPr>
      <p:sp>
        <p:nvSpPr>
          <p:cNvPr id="288" name="Google Shape;288;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Places to Get Information</a:t>
            </a:r>
            <a:endParaRPr/>
          </a:p>
        </p:txBody>
      </p:sp>
      <p:sp>
        <p:nvSpPr>
          <p:cNvPr id="289" name="Google Shape;289;p5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Official Course Resources</a:t>
            </a:r>
            <a:endParaRPr/>
          </a:p>
          <a:p>
            <a:pPr indent="-355600" lvl="0" marL="457200" rtl="0" algn="l">
              <a:spcBef>
                <a:spcPts val="600"/>
              </a:spcBef>
              <a:spcAft>
                <a:spcPts val="0"/>
              </a:spcAft>
              <a:buSzPts val="2000"/>
              <a:buChar char="●"/>
            </a:pPr>
            <a:r>
              <a:rPr lang="en"/>
              <a:t>Course website: </a:t>
            </a:r>
            <a:r>
              <a:rPr lang="en" u="sng">
                <a:solidFill>
                  <a:schemeClr val="hlink"/>
                </a:solidFill>
                <a:hlinkClick r:id="rId3"/>
              </a:rPr>
              <a:t>http://datastructur.es</a:t>
            </a:r>
            <a:endParaRPr/>
          </a:p>
          <a:p>
            <a:pPr indent="-355600" lvl="0" marL="457200" rtl="0" algn="l">
              <a:spcBef>
                <a:spcPts val="0"/>
              </a:spcBef>
              <a:spcAft>
                <a:spcPts val="0"/>
              </a:spcAft>
              <a:buSzPts val="2000"/>
              <a:buChar char="●"/>
            </a:pPr>
            <a:r>
              <a:rPr lang="en"/>
              <a:t>Lectures (or webcasts).</a:t>
            </a:r>
            <a:endParaRPr/>
          </a:p>
          <a:p>
            <a:pPr indent="-355600" lvl="0" marL="457200" rtl="0" algn="l">
              <a:spcBef>
                <a:spcPts val="0"/>
              </a:spcBef>
              <a:spcAft>
                <a:spcPts val="0"/>
              </a:spcAft>
              <a:buSzPts val="2000"/>
              <a:buChar char="●"/>
            </a:pPr>
            <a:r>
              <a:rPr lang="en"/>
              <a:t>Piazza: </a:t>
            </a:r>
            <a:r>
              <a:rPr lang="en" u="sng">
                <a:solidFill>
                  <a:schemeClr val="hlink"/>
                </a:solidFill>
                <a:hlinkClick r:id="rId4"/>
              </a:rPr>
              <a:t>http://piazza.com/class/61b</a:t>
            </a:r>
            <a:endParaRPr/>
          </a:p>
          <a:p>
            <a:pPr indent="-355600" lvl="0" marL="457200" rtl="0" algn="l">
              <a:spcBef>
                <a:spcPts val="0"/>
              </a:spcBef>
              <a:spcAft>
                <a:spcPts val="0"/>
              </a:spcAft>
              <a:buSzPts val="2000"/>
              <a:buChar char="●"/>
            </a:pPr>
            <a:r>
              <a:rPr lang="en"/>
              <a:t>Office hours (locations and times TBA).</a:t>
            </a:r>
            <a:endParaRPr/>
          </a:p>
          <a:p>
            <a:pPr indent="-355600" lvl="0" marL="457200" rtl="0" algn="l">
              <a:spcBef>
                <a:spcPts val="0"/>
              </a:spcBef>
              <a:spcAft>
                <a:spcPts val="0"/>
              </a:spcAft>
              <a:buSzPts val="2000"/>
              <a:buChar char="●"/>
            </a:pPr>
            <a:r>
              <a:rPr lang="en"/>
              <a:t>Lab (ok to discuss anything, even topics unrelated to that day’s lab).</a:t>
            </a:r>
            <a:endParaRPr/>
          </a:p>
          <a:p>
            <a:pPr indent="-355600" lvl="0" marL="457200" rtl="0" algn="l">
              <a:spcBef>
                <a:spcPts val="0"/>
              </a:spcBef>
              <a:spcAft>
                <a:spcPts val="0"/>
              </a:spcAft>
              <a:buSzPts val="2000"/>
              <a:buChar char="●"/>
            </a:pPr>
            <a:r>
              <a:rPr lang="en"/>
              <a:t>Discussion.</a:t>
            </a:r>
            <a:endParaRPr/>
          </a:p>
          <a:p>
            <a:pPr indent="-355600" lvl="0" marL="457200" rtl="0" algn="l">
              <a:spcBef>
                <a:spcPts val="0"/>
              </a:spcBef>
              <a:spcAft>
                <a:spcPts val="0"/>
              </a:spcAft>
              <a:buSzPts val="2000"/>
              <a:buChar char="●"/>
            </a:pPr>
            <a:r>
              <a:rPr lang="en"/>
              <a:t>Homework Parties.</a:t>
            </a:r>
            <a:endParaRPr/>
          </a:p>
          <a:p>
            <a:pPr indent="-355600" lvl="0" marL="457200" rtl="0" algn="l">
              <a:spcBef>
                <a:spcPts val="0"/>
              </a:spcBef>
              <a:spcAft>
                <a:spcPts val="0"/>
              </a:spcAft>
              <a:buSzPts val="2000"/>
              <a:buChar char="●"/>
            </a:pPr>
            <a:r>
              <a:rPr lang="en"/>
              <a:t>5 student Group Tutoring Sections.</a:t>
            </a:r>
            <a:endParaRPr/>
          </a:p>
          <a:p>
            <a:pPr indent="-355600" lvl="0" marL="457200" rtl="0" algn="l">
              <a:spcBef>
                <a:spcPts val="0"/>
              </a:spcBef>
              <a:spcAft>
                <a:spcPts val="0"/>
              </a:spcAft>
              <a:buSzPts val="2000"/>
              <a:buChar char="●"/>
            </a:pPr>
            <a:r>
              <a:rPr lang="en"/>
              <a:t>Mini-Textbook: Working title is just Hug61B for now: </a:t>
            </a:r>
            <a:r>
              <a:rPr lang="en" u="sng">
                <a:solidFill>
                  <a:schemeClr val="hlink"/>
                </a:solidFill>
                <a:hlinkClick r:id="rId5"/>
              </a:rPr>
              <a:t>http://gitbook.com/book/joshhug/hug61b</a:t>
            </a:r>
            <a:endParaRPr/>
          </a:p>
          <a:p>
            <a:pPr indent="0" lvl="0" marL="0" rtl="0" algn="l">
              <a:spcBef>
                <a:spcPts val="600"/>
              </a:spcBef>
              <a:spcAft>
                <a:spcPts val="0"/>
              </a:spcAft>
              <a:buNone/>
            </a:pPr>
            <a:r>
              <a:rPr lang="en"/>
              <a:t>Unofficial: Google, Stack Overflow, other programming courses on the web, various online documentation, etc.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3" name="Shape 293"/>
        <p:cNvGrpSpPr/>
        <p:nvPr/>
      </p:nvGrpSpPr>
      <p:grpSpPr>
        <a:xfrm>
          <a:off x="0" y="0"/>
          <a:ext cx="0" cy="0"/>
          <a:chOff x="0" y="0"/>
          <a:chExt cx="0" cy="0"/>
        </a:xfrm>
      </p:grpSpPr>
      <p:sp>
        <p:nvSpPr>
          <p:cNvPr id="294" name="Google Shape;294;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Logistical Details</a:t>
            </a:r>
            <a:endParaRPr/>
          </a:p>
        </p:txBody>
      </p:sp>
      <p:sp>
        <p:nvSpPr>
          <p:cNvPr id="295" name="Google Shape;295;p5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For waitlisted folks: If you do project 0, I’ll do what I can to get you in by week 4.</a:t>
            </a:r>
            <a:endParaRPr/>
          </a:p>
          <a:p>
            <a:pPr indent="-355600" lvl="0" marL="457200" rtl="0" algn="l">
              <a:spcBef>
                <a:spcPts val="0"/>
              </a:spcBef>
              <a:spcAft>
                <a:spcPts val="0"/>
              </a:spcAft>
              <a:buSzPts val="2000"/>
              <a:buChar char="●"/>
            </a:pPr>
            <a:r>
              <a:rPr lang="en"/>
              <a:t>If possible, go to your assigned section and lab this week.</a:t>
            </a:r>
            <a:endParaRPr/>
          </a:p>
          <a:p>
            <a:pPr indent="-355600" lvl="1" marL="914400" rtl="0" algn="l">
              <a:spcBef>
                <a:spcPts val="0"/>
              </a:spcBef>
              <a:spcAft>
                <a:spcPts val="0"/>
              </a:spcAft>
              <a:buSzPts val="2000"/>
              <a:buChar char="○"/>
            </a:pPr>
            <a:r>
              <a:rPr lang="en"/>
              <a:t>If you don’t have one yet, go to any section or lab.</a:t>
            </a:r>
            <a:endParaRPr/>
          </a:p>
          <a:p>
            <a:pPr indent="-355600" lvl="1" marL="914400" rtl="0" algn="l">
              <a:spcBef>
                <a:spcPts val="0"/>
              </a:spcBef>
              <a:spcAft>
                <a:spcPts val="0"/>
              </a:spcAft>
              <a:buSzPts val="2000"/>
              <a:buChar char="○"/>
            </a:pPr>
            <a:r>
              <a:rPr lang="en"/>
              <a:t>If room is too full, priority goes to those officially registered.</a:t>
            </a:r>
            <a:endParaRPr/>
          </a:p>
          <a:p>
            <a:pPr indent="-342900" lvl="2" marL="1371600" rtl="0" algn="l">
              <a:spcBef>
                <a:spcPts val="0"/>
              </a:spcBef>
              <a:spcAft>
                <a:spcPts val="0"/>
              </a:spcAft>
              <a:buSzPts val="1800"/>
              <a:buChar char="■"/>
            </a:pPr>
            <a:r>
              <a:rPr lang="en"/>
              <a:t>Not registered? Please wait outside until 2 minutes before start (XX:08).</a:t>
            </a:r>
            <a:endParaRPr/>
          </a:p>
          <a:p>
            <a:pPr indent="-342900" lvl="0" marL="457200" marR="0" rtl="0" algn="l">
              <a:lnSpc>
                <a:spcPct val="100000"/>
              </a:lnSpc>
              <a:spcBef>
                <a:spcPts val="0"/>
              </a:spcBef>
              <a:spcAft>
                <a:spcPts val="0"/>
              </a:spcAft>
              <a:buClr>
                <a:schemeClr val="dk1"/>
              </a:buClr>
              <a:buSzPts val="1800"/>
              <a:buFont typeface="Calibri"/>
              <a:buChar char="●"/>
            </a:pPr>
            <a:r>
              <a:rPr lang="en"/>
              <a:t>Once attendance settles, doesn’t matter which lab/section/lecture you’re registered for.</a:t>
            </a:r>
            <a:endParaRPr/>
          </a:p>
          <a:p>
            <a:pPr indent="-355600" lvl="0" marL="457200" rtl="0" algn="l">
              <a:spcBef>
                <a:spcPts val="0"/>
              </a:spcBef>
              <a:spcAft>
                <a:spcPts val="0"/>
              </a:spcAft>
              <a:buSzPts val="2000"/>
              <a:buChar char="●"/>
            </a:pPr>
            <a:r>
              <a:rPr b="1" lang="en"/>
              <a:t>Please post administrative issues to Piazza or send an email to  cs61b@berkeley.edu</a:t>
            </a:r>
            <a:endParaRPr b="1"/>
          </a:p>
          <a:p>
            <a:pPr indent="-355600" lvl="1" marL="914400" rtl="0" algn="l">
              <a:spcBef>
                <a:spcPts val="0"/>
              </a:spcBef>
              <a:spcAft>
                <a:spcPts val="0"/>
              </a:spcAft>
              <a:buSzPts val="2000"/>
              <a:buChar char="○"/>
            </a:pPr>
            <a:r>
              <a:rPr lang="en"/>
              <a:t>Please don’t email me directly (sorry!). </a:t>
            </a:r>
            <a:endParaRPr/>
          </a:p>
          <a:p>
            <a:pPr indent="-355600" lvl="1" marL="914400" rtl="0" algn="l">
              <a:spcBef>
                <a:spcPts val="0"/>
              </a:spcBef>
              <a:spcAft>
                <a:spcPts val="0"/>
              </a:spcAft>
              <a:buSzPts val="2000"/>
              <a:buChar char="○"/>
            </a:pPr>
            <a:r>
              <a:rPr lang="en"/>
              <a:t>1400 students * 1 minute/student = 24.2 hours.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9" name="Shape 299"/>
        <p:cNvGrpSpPr/>
        <p:nvPr/>
      </p:nvGrpSpPr>
      <p:grpSpPr>
        <a:xfrm>
          <a:off x="0" y="0"/>
          <a:ext cx="0" cy="0"/>
          <a:chOff x="0" y="0"/>
          <a:chExt cx="0" cy="0"/>
        </a:xfrm>
      </p:grpSpPr>
      <p:sp>
        <p:nvSpPr>
          <p:cNvPr id="300" name="Google Shape;300;p5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2.5 - Course Structure</a:t>
            </a:r>
            <a:endParaRPr/>
          </a:p>
        </p:txBody>
      </p:sp>
      <p:sp>
        <p:nvSpPr>
          <p:cNvPr id="301" name="Google Shape;301;p5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Phase 1: Programming Intensive Introduction to Java. </a:t>
            </a:r>
            <a:endParaRPr/>
          </a:p>
          <a:p>
            <a:pPr indent="-355600" lvl="0" marL="457200" rtl="0" algn="l">
              <a:spcBef>
                <a:spcPts val="600"/>
              </a:spcBef>
              <a:spcAft>
                <a:spcPts val="0"/>
              </a:spcAft>
              <a:buSzPts val="2000"/>
              <a:buChar char="●"/>
            </a:pPr>
            <a:r>
              <a:rPr lang="en"/>
              <a:t>Weeks 1-4.</a:t>
            </a:r>
            <a:endParaRPr/>
          </a:p>
          <a:p>
            <a:pPr indent="-355600" lvl="0" marL="457200" rtl="0" algn="l">
              <a:spcBef>
                <a:spcPts val="0"/>
              </a:spcBef>
              <a:spcAft>
                <a:spcPts val="0"/>
              </a:spcAft>
              <a:buSzPts val="2000"/>
              <a:buChar char="●"/>
            </a:pPr>
            <a:r>
              <a:rPr lang="en"/>
              <a:t>One browser-based programming HW (this HW0 is optional).</a:t>
            </a:r>
            <a:endParaRPr/>
          </a:p>
          <a:p>
            <a:pPr indent="-355600" lvl="0" marL="457200" rtl="0" algn="l">
              <a:spcBef>
                <a:spcPts val="0"/>
              </a:spcBef>
              <a:spcAft>
                <a:spcPts val="0"/>
              </a:spcAft>
              <a:buSzPts val="2000"/>
              <a:buChar char="●"/>
            </a:pPr>
            <a:r>
              <a:rPr lang="en"/>
              <a:t>Three labs to introduce you to various tools (starting this week).</a:t>
            </a:r>
            <a:endParaRPr/>
          </a:p>
          <a:p>
            <a:pPr indent="-355600" lvl="0" marL="457200" rtl="0" algn="l">
              <a:spcBef>
                <a:spcPts val="0"/>
              </a:spcBef>
              <a:spcAft>
                <a:spcPts val="0"/>
              </a:spcAft>
              <a:buSzPts val="2000"/>
              <a:buChar char="●"/>
            </a:pPr>
            <a:r>
              <a:rPr lang="en"/>
              <a:t>Two projects (proj0 and proj1).</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Phase 2: Advanced Programming</a:t>
            </a:r>
            <a:endParaRPr/>
          </a:p>
          <a:p>
            <a:pPr indent="-355600" lvl="0" marL="457200" rtl="0" algn="l">
              <a:spcBef>
                <a:spcPts val="600"/>
              </a:spcBef>
              <a:spcAft>
                <a:spcPts val="0"/>
              </a:spcAft>
              <a:buSzPts val="2000"/>
              <a:buChar char="●"/>
            </a:pPr>
            <a:r>
              <a:rPr lang="en"/>
              <a:t>Weeks 5-7.</a:t>
            </a:r>
            <a:endParaRPr/>
          </a:p>
          <a:p>
            <a:pPr indent="-355600" lvl="0" marL="457200" rtl="0" algn="l">
              <a:spcBef>
                <a:spcPts val="0"/>
              </a:spcBef>
              <a:spcAft>
                <a:spcPts val="0"/>
              </a:spcAft>
              <a:buSzPts val="2000"/>
              <a:buChar char="●"/>
            </a:pPr>
            <a:r>
              <a:rPr lang="en"/>
              <a:t>One small HW (HW1).</a:t>
            </a:r>
            <a:endParaRPr/>
          </a:p>
          <a:p>
            <a:pPr indent="-355600" lvl="0" marL="457200" rtl="0" algn="l">
              <a:spcBef>
                <a:spcPts val="0"/>
              </a:spcBef>
              <a:spcAft>
                <a:spcPts val="0"/>
              </a:spcAft>
              <a:buSzPts val="2000"/>
              <a:buChar char="●"/>
            </a:pPr>
            <a:r>
              <a:rPr lang="en"/>
              <a:t>One large project, due ~3/5.</a:t>
            </a:r>
            <a:endParaRPr/>
          </a:p>
          <a:p>
            <a:pPr indent="-355600" lvl="1" marL="914400" rtl="0" algn="l">
              <a:spcBef>
                <a:spcPts val="0"/>
              </a:spcBef>
              <a:spcAft>
                <a:spcPts val="0"/>
              </a:spcAft>
              <a:buSzPts val="2000"/>
              <a:buChar char="○"/>
            </a:pPr>
            <a:r>
              <a:rPr lang="en"/>
              <a:t>New: You design your own explorable world (within some constraints).</a:t>
            </a:r>
            <a:endParaRPr/>
          </a:p>
          <a:p>
            <a:pPr indent="-355600" lvl="0" marL="457200" rtl="0" algn="l">
              <a:spcBef>
                <a:spcPts val="0"/>
              </a:spcBef>
              <a:spcAft>
                <a:spcPts val="0"/>
              </a:spcAft>
              <a:buSzPts val="2000"/>
              <a:buChar char="●"/>
            </a:pPr>
            <a:r>
              <a:rPr lang="en"/>
              <a:t>Labs to support large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18"/>
          <p:cNvPicPr preferRelativeResize="0"/>
          <p:nvPr/>
        </p:nvPicPr>
        <p:blipFill>
          <a:blip r:embed="rId3">
            <a:alphaModFix/>
          </a:blip>
          <a:stretch>
            <a:fillRect/>
          </a:stretch>
        </p:blipFill>
        <p:spPr>
          <a:xfrm>
            <a:off x="363950" y="1203547"/>
            <a:ext cx="8021749" cy="3297129"/>
          </a:xfrm>
          <a:prstGeom prst="rect">
            <a:avLst/>
          </a:prstGeom>
          <a:noFill/>
          <a:ln>
            <a:noFill/>
          </a:ln>
        </p:spPr>
      </p:pic>
      <p:sp>
        <p:nvSpPr>
          <p:cNvPr id="69" name="Google Shape;69;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70" name="Google Shape;70;p18"/>
          <p:cNvSpPr/>
          <p:nvPr/>
        </p:nvSpPr>
        <p:spPr>
          <a:xfrm>
            <a:off x="7952175" y="2464499"/>
            <a:ext cx="195300" cy="16944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8"/>
          <p:cNvSpPr txBox="1"/>
          <p:nvPr/>
        </p:nvSpPr>
        <p:spPr>
          <a:xfrm>
            <a:off x="8128148" y="3094825"/>
            <a:ext cx="651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Sp18</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5" name="Shape 305"/>
        <p:cNvGrpSpPr/>
        <p:nvPr/>
      </p:nvGrpSpPr>
      <p:grpSpPr>
        <a:xfrm>
          <a:off x="0" y="0"/>
          <a:ext cx="0" cy="0"/>
          <a:chOff x="0" y="0"/>
          <a:chExt cx="0" cy="0"/>
        </a:xfrm>
      </p:grpSpPr>
      <p:sp>
        <p:nvSpPr>
          <p:cNvPr id="306" name="Google Shape;306;p5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2.5 - Course Structure</a:t>
            </a:r>
            <a:endParaRPr/>
          </a:p>
        </p:txBody>
      </p:sp>
      <p:sp>
        <p:nvSpPr>
          <p:cNvPr id="307" name="Google Shape;307;p5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Phase 3: Data Structures and Algorithms</a:t>
            </a:r>
            <a:endParaRPr/>
          </a:p>
          <a:p>
            <a:pPr indent="-355600" lvl="0" marL="457200" rtl="0" algn="l">
              <a:spcBef>
                <a:spcPts val="600"/>
              </a:spcBef>
              <a:spcAft>
                <a:spcPts val="0"/>
              </a:spcAft>
              <a:buSzPts val="2000"/>
              <a:buChar char="●"/>
            </a:pPr>
            <a:r>
              <a:rPr lang="en"/>
              <a:t>Weeks 8-14</a:t>
            </a:r>
            <a:endParaRPr/>
          </a:p>
          <a:p>
            <a:pPr indent="-355600" lvl="0" marL="457200" rtl="0" algn="l">
              <a:spcBef>
                <a:spcPts val="0"/>
              </a:spcBef>
              <a:spcAft>
                <a:spcPts val="0"/>
              </a:spcAft>
              <a:buSzPts val="2000"/>
              <a:buChar char="●"/>
            </a:pPr>
            <a:r>
              <a:rPr lang="en"/>
              <a:t>Incredibly important and foundational material: Expect an CS job interview to lean heavily on this part of the course.</a:t>
            </a:r>
            <a:endParaRPr/>
          </a:p>
          <a:p>
            <a:pPr indent="-355600" lvl="0" marL="457200" rtl="0" algn="l">
              <a:spcBef>
                <a:spcPts val="0"/>
              </a:spcBef>
              <a:spcAft>
                <a:spcPts val="0"/>
              </a:spcAft>
              <a:buSzPts val="2000"/>
              <a:buChar char="●"/>
            </a:pPr>
            <a:r>
              <a:rPr lang="en"/>
              <a:t>Labs: Implement a data structure or algorithm.</a:t>
            </a:r>
            <a:endParaRPr/>
          </a:p>
          <a:p>
            <a:pPr indent="-355600" lvl="1" marL="914400" rtl="0" algn="l">
              <a:spcBef>
                <a:spcPts val="0"/>
              </a:spcBef>
              <a:spcAft>
                <a:spcPts val="0"/>
              </a:spcAft>
              <a:buSzPts val="2000"/>
              <a:buChar char="○"/>
            </a:pPr>
            <a:r>
              <a:rPr lang="en"/>
              <a:t>Each lab ends with a TA led discussion of best implementation.</a:t>
            </a:r>
            <a:endParaRPr/>
          </a:p>
          <a:p>
            <a:pPr indent="-355600" lvl="0" marL="457200" rtl="0" algn="l">
              <a:spcBef>
                <a:spcPts val="0"/>
              </a:spcBef>
              <a:spcAft>
                <a:spcPts val="0"/>
              </a:spcAft>
              <a:buSzPts val="2000"/>
              <a:buChar char="●"/>
            </a:pPr>
            <a:r>
              <a:rPr lang="en"/>
              <a:t>Six HWs: Apply a data structure or algorithm toward a real world problem.</a:t>
            </a:r>
            <a:endParaRPr/>
          </a:p>
          <a:p>
            <a:pPr indent="-355600" lvl="1" marL="914400" rtl="0" algn="l">
              <a:spcBef>
                <a:spcPts val="0"/>
              </a:spcBef>
              <a:spcAft>
                <a:spcPts val="0"/>
              </a:spcAft>
              <a:buSzPts val="2000"/>
              <a:buChar char="○"/>
            </a:pPr>
            <a:r>
              <a:rPr lang="en"/>
              <a:t>Two released during RRR week. Can be used to makeup missed homeworks earlier, or for practice.</a:t>
            </a:r>
            <a:endParaRPr/>
          </a:p>
          <a:p>
            <a:pPr indent="-355600" lvl="0" marL="457200" rtl="0" algn="l">
              <a:spcBef>
                <a:spcPts val="0"/>
              </a:spcBef>
              <a:spcAft>
                <a:spcPts val="0"/>
              </a:spcAft>
              <a:buSzPts val="2000"/>
              <a:buChar char="●"/>
            </a:pPr>
            <a:r>
              <a:rPr lang="en"/>
              <a:t>One very challenging data structure/algorithms project (but not as big as project 2).</a:t>
            </a:r>
            <a:endParaRPr/>
          </a:p>
          <a:p>
            <a:pPr indent="0" lvl="0" marL="0" rtl="0" algn="l">
              <a:spcBef>
                <a:spcPts val="600"/>
              </a:spcBef>
              <a:spcAft>
                <a:spcPts val="0"/>
              </a:spcAft>
              <a:buNone/>
            </a:pPr>
            <a:r>
              <a:t/>
            </a:r>
            <a:endParaRPr/>
          </a:p>
          <a:p>
            <a:pPr indent="0" lvl="0" marL="0" rtl="0" algn="l">
              <a:spcBef>
                <a:spcPts val="600"/>
              </a:spcBef>
              <a:spcAft>
                <a:spcPts val="0"/>
              </a:spcAft>
              <a:buClr>
                <a:srgbClr val="000000"/>
              </a:buClr>
              <a:buSzPts val="1100"/>
              <a:buFont typeface="Arial"/>
              <a:buNone/>
            </a:pPr>
            <a:r>
              <a:rPr lang="en"/>
              <a:t>See calendar at </a:t>
            </a:r>
            <a:r>
              <a:rPr lang="en" u="sng">
                <a:solidFill>
                  <a:schemeClr val="hlink"/>
                </a:solidFill>
                <a:hlinkClick r:id="rId3"/>
              </a:rPr>
              <a:t>http://datastructur.es</a:t>
            </a:r>
            <a:r>
              <a:rPr lang="en"/>
              <a:t> for more.</a:t>
            </a:r>
            <a:endParaRPr/>
          </a:p>
          <a:p>
            <a:pPr indent="0" lvl="0" marL="0" rtl="0" algn="l">
              <a:spcBef>
                <a:spcPts val="6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1" name="Shape 311"/>
        <p:cNvGrpSpPr/>
        <p:nvPr/>
      </p:nvGrpSpPr>
      <p:grpSpPr>
        <a:xfrm>
          <a:off x="0" y="0"/>
          <a:ext cx="0" cy="0"/>
          <a:chOff x="0" y="0"/>
          <a:chExt cx="0" cy="0"/>
        </a:xfrm>
      </p:grpSpPr>
      <p:sp>
        <p:nvSpPr>
          <p:cNvPr id="312" name="Google Shape;312;p5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 Logistics</a:t>
            </a:r>
            <a:endParaRPr/>
          </a:p>
        </p:txBody>
      </p:sp>
      <p:sp>
        <p:nvSpPr>
          <p:cNvPr id="313" name="Google Shape;313;p55"/>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OK to work on labs ahead of time.</a:t>
            </a:r>
            <a:endParaRPr/>
          </a:p>
          <a:p>
            <a:pPr indent="-355600" lvl="0" marL="457200" rtl="0" algn="l">
              <a:spcBef>
                <a:spcPts val="0"/>
              </a:spcBef>
              <a:spcAft>
                <a:spcPts val="0"/>
              </a:spcAft>
              <a:buSzPts val="2000"/>
              <a:buChar char="●"/>
            </a:pPr>
            <a:r>
              <a:rPr lang="en"/>
              <a:t>Attendance not required, except for special project labs (more later).</a:t>
            </a:r>
            <a:endParaRPr/>
          </a:p>
          <a:p>
            <a:pPr indent="-355600" lvl="0" marL="457200" rtl="0" algn="l">
              <a:spcBef>
                <a:spcPts val="0"/>
              </a:spcBef>
              <a:spcAft>
                <a:spcPts val="0"/>
              </a:spcAft>
              <a:buSzPts val="2000"/>
              <a:buChar char="●"/>
            </a:pPr>
            <a:r>
              <a:rPr lang="en"/>
              <a:t>Lab always due by Friday at 11:59 PM.</a:t>
            </a:r>
            <a:endParaRPr/>
          </a:p>
          <a:p>
            <a:pPr indent="-355600" lvl="0" marL="457200" rtl="0" algn="l">
              <a:spcBef>
                <a:spcPts val="0"/>
              </a:spcBef>
              <a:spcAft>
                <a:spcPts val="0"/>
              </a:spcAft>
              <a:buSzPts val="2000"/>
              <a:buChar char="●"/>
            </a:pPr>
            <a:r>
              <a:rPr lang="en"/>
              <a:t>Full credit for ‘reasonable effort’. </a:t>
            </a:r>
            <a:endParaRPr/>
          </a:p>
          <a:p>
            <a:pPr indent="-355600" lvl="1" marL="914400" rtl="0" algn="l">
              <a:spcBef>
                <a:spcPts val="0"/>
              </a:spcBef>
              <a:spcAft>
                <a:spcPts val="0"/>
              </a:spcAft>
              <a:buSzPts val="2000"/>
              <a:buChar char="○"/>
            </a:pPr>
            <a:r>
              <a:rPr lang="en"/>
              <a:t>Some labs are freebies (automatic credit, even if you don’t show up).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14 total labs, worth 8 points each [96 points total]. </a:t>
            </a:r>
            <a:endParaRPr/>
          </a:p>
          <a:p>
            <a:pPr indent="-355600" lvl="0" marL="457200" rtl="0" algn="l">
              <a:spcBef>
                <a:spcPts val="600"/>
              </a:spcBef>
              <a:spcAft>
                <a:spcPts val="0"/>
              </a:spcAft>
              <a:buSzPts val="2000"/>
              <a:buChar char="●"/>
            </a:pPr>
            <a:r>
              <a:rPr lang="en"/>
              <a:t>Lowest two are dropped. Intended to cover life difficulties.</a:t>
            </a:r>
            <a:endParaRPr/>
          </a:p>
          <a:p>
            <a:pPr indent="-355600" lvl="0" marL="457200" rtl="0" algn="l">
              <a:spcBef>
                <a:spcPts val="0"/>
              </a:spcBef>
              <a:spcAft>
                <a:spcPts val="0"/>
              </a:spcAft>
              <a:buSzPts val="2000"/>
              <a:buChar char="●"/>
            </a:pPr>
            <a:r>
              <a:rPr b="1" lang="en"/>
              <a:t>No extensions or grace hours</a:t>
            </a:r>
            <a:r>
              <a:rPr lang="en"/>
              <a:t> except emergencies that make you miss &gt; 2 labs.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7" name="Shape 317"/>
        <p:cNvGrpSpPr/>
        <p:nvPr/>
      </p:nvGrpSpPr>
      <p:grpSpPr>
        <a:xfrm>
          <a:off x="0" y="0"/>
          <a:ext cx="0" cy="0"/>
          <a:chOff x="0" y="0"/>
          <a:chExt cx="0" cy="0"/>
        </a:xfrm>
      </p:grpSpPr>
      <p:sp>
        <p:nvSpPr>
          <p:cNvPr id="318" name="Google Shape;318;p5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Discussion Logistics</a:t>
            </a:r>
            <a:endParaRPr/>
          </a:p>
        </p:txBody>
      </p:sp>
      <p:sp>
        <p:nvSpPr>
          <p:cNvPr id="319" name="Google Shape;319;p56"/>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Attendance not required, but 2 gold points per discussion you attend (up to a maximum of 20 gold points).</a:t>
            </a:r>
            <a:endParaRPr/>
          </a:p>
          <a:p>
            <a:pPr indent="-355600" lvl="0" marL="457200" rtl="0" algn="l">
              <a:spcBef>
                <a:spcPts val="0"/>
              </a:spcBef>
              <a:spcAft>
                <a:spcPts val="0"/>
              </a:spcAft>
              <a:buSzPts val="2000"/>
              <a:buChar char="●"/>
            </a:pPr>
            <a:r>
              <a:rPr lang="en"/>
              <a:t>Attendance not officially taken the first two weeks.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What’s a gold point?</a:t>
            </a:r>
            <a:endParaRPr/>
          </a:p>
          <a:p>
            <a:pPr indent="-355600" lvl="0" marL="457200" rtl="0" algn="l">
              <a:spcBef>
                <a:spcPts val="600"/>
              </a:spcBef>
              <a:spcAft>
                <a:spcPts val="0"/>
              </a:spcAft>
              <a:buSzPts val="2000"/>
              <a:buChar char="●"/>
            </a:pPr>
            <a:r>
              <a:rPr lang="en"/>
              <a:t>Helps boost your score if you don’t do as well as on exams.</a:t>
            </a:r>
            <a:endParaRPr/>
          </a:p>
          <a:p>
            <a:pPr indent="-355600" lvl="0" marL="457200" rtl="0" algn="l">
              <a:spcBef>
                <a:spcPts val="0"/>
              </a:spcBef>
              <a:spcAft>
                <a:spcPts val="0"/>
              </a:spcAft>
              <a:buSzPts val="2000"/>
              <a:buChar char="●"/>
            </a:pPr>
            <a:r>
              <a:rPr lang="en"/>
              <a:t>The lower your exam score, the more gold points help.</a:t>
            </a:r>
            <a:endParaRPr/>
          </a:p>
          <a:p>
            <a:pPr indent="-355600" lvl="1" marL="914400" rtl="0" algn="l">
              <a:spcBef>
                <a:spcPts val="0"/>
              </a:spcBef>
              <a:spcAft>
                <a:spcPts val="0"/>
              </a:spcAft>
              <a:buSzPts val="2000"/>
              <a:buChar char="○"/>
            </a:pPr>
            <a:r>
              <a:rPr lang="en"/>
              <a:t>Up to a maximum of counting double if you get a zero on all exams.</a:t>
            </a:r>
            <a:endParaRPr/>
          </a:p>
          <a:p>
            <a:pPr indent="-355600" lvl="1" marL="914400" rtl="0" algn="l">
              <a:spcBef>
                <a:spcPts val="0"/>
              </a:spcBef>
              <a:spcAft>
                <a:spcPts val="0"/>
              </a:spcAft>
              <a:buSzPts val="2000"/>
              <a:buChar char="○"/>
            </a:pPr>
            <a:r>
              <a:rPr lang="en"/>
              <a:t>Not a good strategy to intentionally get zero points on all exams.</a:t>
            </a:r>
            <a:endParaRPr/>
          </a:p>
          <a:p>
            <a:pPr indent="-355600" lvl="0" marL="457200" rtl="0" algn="l">
              <a:spcBef>
                <a:spcPts val="0"/>
              </a:spcBef>
              <a:spcAft>
                <a:spcPts val="0"/>
              </a:spcAft>
              <a:buSzPts val="2000"/>
              <a:buChar char="●"/>
            </a:pPr>
            <a:r>
              <a:rPr lang="en"/>
              <a:t>See course info for the full details.</a:t>
            </a:r>
            <a:endParaRPr/>
          </a:p>
          <a:p>
            <a:pPr indent="0" lvl="0" marL="0" rtl="0" algn="l">
              <a:spcBef>
                <a:spcPts val="6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3" name="Shape 323"/>
        <p:cNvGrpSpPr/>
        <p:nvPr/>
      </p:nvGrpSpPr>
      <p:grpSpPr>
        <a:xfrm>
          <a:off x="0" y="0"/>
          <a:ext cx="0" cy="0"/>
          <a:chOff x="0" y="0"/>
          <a:chExt cx="0" cy="0"/>
        </a:xfrm>
      </p:grpSpPr>
      <p:sp>
        <p:nvSpPr>
          <p:cNvPr id="324" name="Google Shape;324;p5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HWs</a:t>
            </a:r>
            <a:endParaRPr/>
          </a:p>
        </p:txBody>
      </p:sp>
      <p:sp>
        <p:nvSpPr>
          <p:cNvPr id="325" name="Google Shape;325;p5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Homework breakdown:</a:t>
            </a:r>
            <a:endParaRPr/>
          </a:p>
          <a:p>
            <a:pPr indent="-355600" lvl="0" marL="457200" marR="0" rtl="0" algn="l">
              <a:lnSpc>
                <a:spcPct val="100000"/>
              </a:lnSpc>
              <a:spcBef>
                <a:spcPts val="600"/>
              </a:spcBef>
              <a:spcAft>
                <a:spcPts val="0"/>
              </a:spcAft>
              <a:buSzPts val="2000"/>
              <a:buChar char="●"/>
            </a:pPr>
            <a:r>
              <a:rPr lang="en"/>
              <a:t>HW0: Optional browser based Java exercises.</a:t>
            </a:r>
            <a:endParaRPr/>
          </a:p>
          <a:p>
            <a:pPr indent="-355600" lvl="0" marL="457200" marR="0" rtl="0" algn="l">
              <a:lnSpc>
                <a:spcPct val="100000"/>
              </a:lnSpc>
              <a:spcBef>
                <a:spcPts val="0"/>
              </a:spcBef>
              <a:spcAft>
                <a:spcPts val="0"/>
              </a:spcAft>
              <a:buSzPts val="2000"/>
              <a:buChar char="●"/>
            </a:pPr>
            <a:r>
              <a:rPr lang="en"/>
              <a:t>HW1: Practice with advanced Java features.</a:t>
            </a:r>
            <a:endParaRPr/>
          </a:p>
          <a:p>
            <a:pPr indent="-355600" lvl="0" marL="457200" marR="0" rtl="0" algn="l">
              <a:lnSpc>
                <a:spcPct val="100000"/>
              </a:lnSpc>
              <a:spcBef>
                <a:spcPts val="0"/>
              </a:spcBef>
              <a:spcAft>
                <a:spcPts val="0"/>
              </a:spcAft>
              <a:buSzPts val="2000"/>
              <a:buChar char="●"/>
            </a:pPr>
            <a:r>
              <a:rPr lang="en"/>
              <a:t>HW2-7: Applications of various data structures and algorithms.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Due dates vary. See calendar.</a:t>
            </a:r>
            <a:endParaRPr/>
          </a:p>
          <a:p>
            <a:pPr indent="0" lvl="0" marL="0" marR="0" rtl="0" algn="l">
              <a:lnSpc>
                <a:spcPct val="100000"/>
              </a:lnSpc>
              <a:spcBef>
                <a:spcPts val="600"/>
              </a:spcBef>
              <a:spcAft>
                <a:spcPts val="0"/>
              </a:spcAft>
              <a:buNone/>
            </a:pPr>
            <a:r>
              <a:t/>
            </a:r>
            <a:endParaRPr/>
          </a:p>
          <a:p>
            <a:pPr indent="0" lvl="0" marL="0" rtl="0" algn="l">
              <a:spcBef>
                <a:spcPts val="600"/>
              </a:spcBef>
              <a:spcAft>
                <a:spcPts val="0"/>
              </a:spcAft>
              <a:buNone/>
            </a:pPr>
            <a:r>
              <a:rPr lang="en"/>
              <a:t>7 total required homeworks, worth 32 points each [160 points total]. </a:t>
            </a:r>
            <a:endParaRPr/>
          </a:p>
          <a:p>
            <a:pPr indent="-355600" lvl="0" marL="457200" rtl="0" algn="l">
              <a:spcBef>
                <a:spcPts val="600"/>
              </a:spcBef>
              <a:spcAft>
                <a:spcPts val="0"/>
              </a:spcAft>
              <a:buSzPts val="2000"/>
              <a:buChar char="●"/>
            </a:pPr>
            <a:r>
              <a:rPr lang="en"/>
              <a:t>Lowest two are dropped. Intended to cover life difficulties.</a:t>
            </a:r>
            <a:endParaRPr/>
          </a:p>
          <a:p>
            <a:pPr indent="-355600" lvl="0" marL="457200" rtl="0" algn="l">
              <a:spcBef>
                <a:spcPts val="0"/>
              </a:spcBef>
              <a:spcAft>
                <a:spcPts val="0"/>
              </a:spcAft>
              <a:buSzPts val="2000"/>
              <a:buChar char="●"/>
            </a:pPr>
            <a:r>
              <a:rPr b="1" lang="en"/>
              <a:t>No extensions or grace hours</a:t>
            </a:r>
            <a:r>
              <a:rPr lang="en"/>
              <a:t> except emergencies that make you miss &gt; 2 labs.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9" name="Shape 329"/>
        <p:cNvGrpSpPr/>
        <p:nvPr/>
      </p:nvGrpSpPr>
      <p:grpSpPr>
        <a:xfrm>
          <a:off x="0" y="0"/>
          <a:ext cx="0" cy="0"/>
          <a:chOff x="0" y="0"/>
          <a:chExt cx="0" cy="0"/>
        </a:xfrm>
      </p:grpSpPr>
      <p:sp>
        <p:nvSpPr>
          <p:cNvPr id="330" name="Google Shape;330;p5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Vitamins and Study Guides (for conceptual understanding)</a:t>
            </a:r>
            <a:endParaRPr/>
          </a:p>
        </p:txBody>
      </p:sp>
      <p:sp>
        <p:nvSpPr>
          <p:cNvPr id="331" name="Google Shape;331;p5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Each week, there will be a series of exercises (vitamins) for that week’s lectures.</a:t>
            </a:r>
            <a:endParaRPr/>
          </a:p>
          <a:p>
            <a:pPr indent="-355600" lvl="0" marL="457200" rtl="0" algn="l">
              <a:spcBef>
                <a:spcPts val="600"/>
              </a:spcBef>
              <a:spcAft>
                <a:spcPts val="0"/>
              </a:spcAft>
              <a:buSzPts val="2000"/>
              <a:buChar char="●"/>
            </a:pPr>
            <a:r>
              <a:rPr lang="en"/>
              <a:t>Due on Sunday at 11:59 PM.</a:t>
            </a:r>
            <a:endParaRPr/>
          </a:p>
          <a:p>
            <a:pPr indent="-355600" lvl="0" marL="457200" rtl="0" algn="l">
              <a:spcBef>
                <a:spcPts val="0"/>
              </a:spcBef>
              <a:spcAft>
                <a:spcPts val="0"/>
              </a:spcAft>
              <a:buSzPts val="2000"/>
              <a:buChar char="●"/>
            </a:pPr>
            <a:r>
              <a:rPr lang="en"/>
              <a:t>Relatively short.</a:t>
            </a:r>
            <a:endParaRPr/>
          </a:p>
          <a:p>
            <a:pPr indent="-355600" lvl="0" marL="457200" rtl="0" algn="l">
              <a:spcBef>
                <a:spcPts val="0"/>
              </a:spcBef>
              <a:spcAft>
                <a:spcPts val="0"/>
              </a:spcAft>
              <a:buSzPts val="2000"/>
              <a:buChar char="●"/>
            </a:pPr>
            <a:r>
              <a:rPr lang="en"/>
              <a:t>Primarily intended to keep you on track with lectures.</a:t>
            </a:r>
            <a:endParaRPr/>
          </a:p>
          <a:p>
            <a:pPr indent="-355600" lvl="0" marL="457200" rtl="0" algn="l">
              <a:spcBef>
                <a:spcPts val="0"/>
              </a:spcBef>
              <a:spcAft>
                <a:spcPts val="0"/>
              </a:spcAft>
              <a:buSzPts val="2000"/>
              <a:buChar char="●"/>
            </a:pPr>
            <a:r>
              <a:rPr lang="en"/>
              <a:t>4 points each for 48 points (lowest two of 14 are dropped).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 each lecture, there is also a “study guide”.</a:t>
            </a:r>
            <a:endParaRPr/>
          </a:p>
          <a:p>
            <a:pPr indent="-355600" lvl="0" marL="457200" rtl="0" algn="l">
              <a:spcBef>
                <a:spcPts val="600"/>
              </a:spcBef>
              <a:spcAft>
                <a:spcPts val="0"/>
              </a:spcAft>
              <a:buSzPts val="2000"/>
              <a:buChar char="●"/>
            </a:pPr>
            <a:r>
              <a:rPr lang="en"/>
              <a:t>Provides a brief summary of the lecture.</a:t>
            </a:r>
            <a:endParaRPr/>
          </a:p>
          <a:p>
            <a:pPr indent="-355600" lvl="0" marL="457200" rtl="0" algn="l">
              <a:spcBef>
                <a:spcPts val="0"/>
              </a:spcBef>
              <a:spcAft>
                <a:spcPts val="0"/>
              </a:spcAft>
              <a:buSzPts val="2000"/>
              <a:buChar char="●"/>
            </a:pPr>
            <a:r>
              <a:rPr lang="en"/>
              <a:t>Provides (usually) C level, B level, and A level problems for exam studying.</a:t>
            </a:r>
            <a:endParaRPr/>
          </a:p>
          <a:p>
            <a:pPr indent="-355600" lvl="1" marL="914400" rtl="0" algn="l">
              <a:spcBef>
                <a:spcPts val="0"/>
              </a:spcBef>
              <a:spcAft>
                <a:spcPts val="0"/>
              </a:spcAft>
              <a:buSzPts val="2000"/>
              <a:buChar char="○"/>
            </a:pPr>
            <a:r>
              <a:rPr lang="en"/>
              <a:t>A level problems are usually hard enough that I anticipate TAs will have a hard time with them, so be nice!</a:t>
            </a:r>
            <a:endParaRPr/>
          </a:p>
          <a:p>
            <a:pPr indent="0" lvl="0" marL="0" rtl="0" algn="l">
              <a:spcBef>
                <a:spcPts val="6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5" name="Shape 335"/>
        <p:cNvGrpSpPr/>
        <p:nvPr/>
      </p:nvGrpSpPr>
      <p:grpSpPr>
        <a:xfrm>
          <a:off x="0" y="0"/>
          <a:ext cx="0" cy="0"/>
          <a:chOff x="0" y="0"/>
          <a:chExt cx="0" cy="0"/>
        </a:xfrm>
      </p:grpSpPr>
      <p:sp>
        <p:nvSpPr>
          <p:cNvPr id="336" name="Google Shape;336;p5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Projects</a:t>
            </a:r>
            <a:endParaRPr/>
          </a:p>
        </p:txBody>
      </p:sp>
      <p:sp>
        <p:nvSpPr>
          <p:cNvPr id="337" name="Google Shape;337;p5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Four projects</a:t>
            </a:r>
            <a:endParaRPr/>
          </a:p>
          <a:p>
            <a:pPr indent="-355600" lvl="0" marL="457200" rtl="0" algn="l">
              <a:spcBef>
                <a:spcPts val="600"/>
              </a:spcBef>
              <a:spcAft>
                <a:spcPts val="0"/>
              </a:spcAft>
              <a:buSzPts val="2000"/>
              <a:buChar char="●"/>
            </a:pPr>
            <a:r>
              <a:rPr lang="en"/>
              <a:t>One lightweight project, two medium projects, one large project.</a:t>
            </a:r>
            <a:endParaRPr/>
          </a:p>
          <a:p>
            <a:pPr indent="-355600" lvl="1" marL="914400" rtl="0" algn="l">
              <a:spcBef>
                <a:spcPts val="0"/>
              </a:spcBef>
              <a:spcAft>
                <a:spcPts val="0"/>
              </a:spcAft>
              <a:buSzPts val="2000"/>
              <a:buChar char="○"/>
            </a:pPr>
            <a:r>
              <a:rPr lang="en"/>
              <a:t>Project 0 (solo or pair): 50 points</a:t>
            </a:r>
            <a:endParaRPr/>
          </a:p>
          <a:p>
            <a:pPr indent="-355600" lvl="1" marL="914400" rtl="0" algn="l">
              <a:spcBef>
                <a:spcPts val="0"/>
              </a:spcBef>
              <a:spcAft>
                <a:spcPts val="0"/>
              </a:spcAft>
              <a:buSzPts val="2000"/>
              <a:buChar char="○"/>
            </a:pPr>
            <a:r>
              <a:rPr lang="en"/>
              <a:t>Project 1 (solo): 80 points</a:t>
            </a:r>
            <a:endParaRPr/>
          </a:p>
          <a:p>
            <a:pPr indent="-355600" lvl="1" marL="914400" rtl="0" algn="l">
              <a:spcBef>
                <a:spcPts val="0"/>
              </a:spcBef>
              <a:spcAft>
                <a:spcPts val="0"/>
              </a:spcAft>
              <a:buSzPts val="2000"/>
              <a:buChar char="○"/>
            </a:pPr>
            <a:r>
              <a:rPr lang="en"/>
              <a:t>Project 2 (pair): 200 points</a:t>
            </a:r>
            <a:endParaRPr/>
          </a:p>
          <a:p>
            <a:pPr indent="-355600" lvl="1" marL="914400" rtl="0" algn="l">
              <a:spcBef>
                <a:spcPts val="0"/>
              </a:spcBef>
              <a:spcAft>
                <a:spcPts val="0"/>
              </a:spcAft>
              <a:buSzPts val="2000"/>
              <a:buChar char="○"/>
            </a:pPr>
            <a:r>
              <a:rPr lang="en"/>
              <a:t>Project 3 (solo): 150 points</a:t>
            </a:r>
            <a:endParaRPr/>
          </a:p>
          <a:p>
            <a:pPr indent="-355600" lvl="0" marL="457200" marR="0" rtl="0" algn="l">
              <a:lnSpc>
                <a:spcPct val="100000"/>
              </a:lnSpc>
              <a:spcBef>
                <a:spcPts val="0"/>
              </a:spcBef>
              <a:spcAft>
                <a:spcPts val="0"/>
              </a:spcAft>
              <a:buClr>
                <a:schemeClr val="dk1"/>
              </a:buClr>
              <a:buSzPts val="2000"/>
              <a:buFont typeface="Calibri"/>
              <a:buChar char="●"/>
            </a:pPr>
            <a:r>
              <a:rPr lang="en"/>
              <a:t>Projects 2 and 3 will be very time consuming. Plan ahead.</a:t>
            </a:r>
            <a:endParaRPr/>
          </a:p>
          <a:p>
            <a:pPr indent="-355600" lvl="0" marL="457200" marR="0" rtl="0" algn="l">
              <a:lnSpc>
                <a:spcPct val="100000"/>
              </a:lnSpc>
              <a:spcBef>
                <a:spcPts val="0"/>
              </a:spcBef>
              <a:spcAft>
                <a:spcPts val="0"/>
              </a:spcAft>
              <a:buClr>
                <a:schemeClr val="dk1"/>
              </a:buClr>
              <a:buSzPts val="2000"/>
              <a:buFont typeface="Calibri"/>
              <a:buChar char="●"/>
            </a:pPr>
            <a:r>
              <a:rPr b="1" lang="en"/>
              <a:t>All code on solo projects must be your own work.</a:t>
            </a:r>
            <a:endParaRPr b="1"/>
          </a:p>
          <a:p>
            <a:pPr indent="-355600" lvl="0" marL="457200" marR="0" rtl="0" algn="l">
              <a:lnSpc>
                <a:spcPct val="100000"/>
              </a:lnSpc>
              <a:spcBef>
                <a:spcPts val="0"/>
              </a:spcBef>
              <a:spcAft>
                <a:spcPts val="0"/>
              </a:spcAft>
              <a:buSzPts val="2000"/>
              <a:buChar char="●"/>
            </a:pPr>
            <a:r>
              <a:rPr lang="en"/>
              <a:t>Ok to discuss with others and help debug.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Projects 1, 2, and 3 will have extra credit opportunities.</a:t>
            </a:r>
            <a:endParaRPr/>
          </a:p>
          <a:p>
            <a:pPr indent="-355600" lvl="0" marL="457200" rtl="0" algn="l">
              <a:spcBef>
                <a:spcPts val="600"/>
              </a:spcBef>
              <a:spcAft>
                <a:spcPts val="0"/>
              </a:spcAft>
              <a:buSzPts val="2000"/>
              <a:buChar char="●"/>
            </a:pPr>
            <a:r>
              <a:rPr lang="en"/>
              <a:t>Early submission deadline: Bonus points.</a:t>
            </a:r>
            <a:endParaRPr/>
          </a:p>
          <a:p>
            <a:pPr indent="-355600" lvl="0" marL="457200" rtl="0" algn="l">
              <a:spcBef>
                <a:spcPts val="0"/>
              </a:spcBef>
              <a:spcAft>
                <a:spcPts val="0"/>
              </a:spcAft>
              <a:buSzPts val="2000"/>
              <a:buChar char="●"/>
            </a:pPr>
            <a:r>
              <a:rPr lang="en"/>
              <a:t>Stretch goals: “Gold” points.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1" name="Shape 341"/>
        <p:cNvGrpSpPr/>
        <p:nvPr/>
      </p:nvGrpSpPr>
      <p:grpSpPr>
        <a:xfrm>
          <a:off x="0" y="0"/>
          <a:ext cx="0" cy="0"/>
          <a:chOff x="0" y="0"/>
          <a:chExt cx="0" cy="0"/>
        </a:xfrm>
      </p:grpSpPr>
      <p:sp>
        <p:nvSpPr>
          <p:cNvPr id="342" name="Google Shape;342;p6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Exams</a:t>
            </a:r>
            <a:endParaRPr/>
          </a:p>
        </p:txBody>
      </p:sp>
      <p:sp>
        <p:nvSpPr>
          <p:cNvPr id="343" name="Google Shape;343;p6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Exams will be “hard”</a:t>
            </a:r>
            <a:endParaRPr/>
          </a:p>
          <a:p>
            <a:pPr indent="-355600" lvl="0" marL="457200" rtl="0" algn="l">
              <a:spcBef>
                <a:spcPts val="600"/>
              </a:spcBef>
              <a:spcAft>
                <a:spcPts val="0"/>
              </a:spcAft>
              <a:buSzPts val="2000"/>
              <a:buChar char="●"/>
            </a:pPr>
            <a:r>
              <a:rPr lang="en"/>
              <a:t>Median scores will be lower than you might be used to (ideally ~60%).</a:t>
            </a:r>
            <a:endParaRPr/>
          </a:p>
          <a:p>
            <a:pPr indent="-355600" lvl="0" marL="457200" rtl="0" algn="l">
              <a:spcBef>
                <a:spcPts val="0"/>
              </a:spcBef>
              <a:spcAft>
                <a:spcPts val="0"/>
              </a:spcAft>
              <a:buSzPts val="2000"/>
              <a:buChar char="●"/>
            </a:pPr>
            <a:r>
              <a:rPr lang="en"/>
              <a:t>Two midterms in evenings, one final exam.</a:t>
            </a:r>
            <a:endParaRPr/>
          </a:p>
          <a:p>
            <a:pPr indent="-355600" lvl="0" marL="457200" rtl="0" algn="l">
              <a:spcBef>
                <a:spcPts val="0"/>
              </a:spcBef>
              <a:spcAft>
                <a:spcPts val="0"/>
              </a:spcAft>
              <a:buSzPts val="2000"/>
              <a:buChar char="●"/>
            </a:pPr>
            <a:r>
              <a:rPr lang="en"/>
              <a:t>One sheet of paper (front and back) per exam.</a:t>
            </a:r>
            <a:endParaRPr/>
          </a:p>
          <a:p>
            <a:pPr indent="-355600" lvl="0" marL="457200" rtl="0" algn="l">
              <a:spcBef>
                <a:spcPts val="0"/>
              </a:spcBef>
              <a:spcAft>
                <a:spcPts val="0"/>
              </a:spcAft>
              <a:buSzPts val="2000"/>
              <a:buChar char="●"/>
            </a:pPr>
            <a:r>
              <a:rPr lang="en"/>
              <a:t>If your midterm grades are statistically much worse than your final, we’ll replace your midterm grade. See “supersession” on course info page for the full details.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 dates (midterms tentative until room deadlines confirmed):</a:t>
            </a:r>
            <a:endParaRPr/>
          </a:p>
          <a:p>
            <a:pPr indent="-355600" lvl="0" marL="457200" rtl="0" algn="l">
              <a:spcBef>
                <a:spcPts val="600"/>
              </a:spcBef>
              <a:spcAft>
                <a:spcPts val="0"/>
              </a:spcAft>
              <a:buSzPts val="2000"/>
              <a:buChar char="●"/>
            </a:pPr>
            <a:r>
              <a:rPr lang="en"/>
              <a:t>Midterm 1: </a:t>
            </a:r>
            <a:r>
              <a:rPr b="1" lang="en"/>
              <a:t>February 12th</a:t>
            </a:r>
            <a:r>
              <a:rPr lang="en"/>
              <a:t>, 8:00 -10:00 PM (drop deadline is February 16th)</a:t>
            </a:r>
            <a:endParaRPr/>
          </a:p>
          <a:p>
            <a:pPr indent="-355600" lvl="0" marL="457200" rtl="0" algn="l">
              <a:spcBef>
                <a:spcPts val="0"/>
              </a:spcBef>
              <a:spcAft>
                <a:spcPts val="0"/>
              </a:spcAft>
              <a:buSzPts val="2000"/>
              <a:buChar char="●"/>
            </a:pPr>
            <a:r>
              <a:rPr lang="en"/>
              <a:t>Midterm 2: </a:t>
            </a:r>
            <a:r>
              <a:rPr b="1" lang="en"/>
              <a:t>March 20th</a:t>
            </a:r>
            <a:r>
              <a:rPr lang="en"/>
              <a:t>, 8:00 - 10:00 PM.</a:t>
            </a:r>
            <a:endParaRPr/>
          </a:p>
          <a:p>
            <a:pPr indent="-355600" lvl="0" marL="457200" rtl="0" algn="l">
              <a:spcBef>
                <a:spcPts val="0"/>
              </a:spcBef>
              <a:spcAft>
                <a:spcPts val="0"/>
              </a:spcAft>
              <a:buSzPts val="2000"/>
              <a:buChar char="●"/>
            </a:pPr>
            <a:r>
              <a:rPr b="1" lang="en"/>
              <a:t>May 9th</a:t>
            </a:r>
            <a:r>
              <a:rPr lang="en"/>
              <a:t> (final exam) at 7 PM.</a:t>
            </a:r>
            <a:endParaRPr/>
          </a:p>
          <a:p>
            <a:pPr indent="-355600" lvl="0" marL="457200" rtl="0" algn="l">
              <a:spcBef>
                <a:spcPts val="0"/>
              </a:spcBef>
              <a:spcAft>
                <a:spcPts val="0"/>
              </a:spcAft>
              <a:buSzPts val="2000"/>
              <a:buChar char="●"/>
            </a:pPr>
            <a:r>
              <a:rPr lang="en"/>
              <a:t>There will be </a:t>
            </a:r>
            <a:r>
              <a:rPr b="1" lang="en"/>
              <a:t>no alternate exams </a:t>
            </a:r>
            <a:r>
              <a:rPr lang="en"/>
              <a:t>(see exam replacement policy).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7" name="Shape 347"/>
        <p:cNvGrpSpPr/>
        <p:nvPr/>
      </p:nvGrpSpPr>
      <p:grpSpPr>
        <a:xfrm>
          <a:off x="0" y="0"/>
          <a:ext cx="0" cy="0"/>
          <a:chOff x="0" y="0"/>
          <a:chExt cx="0" cy="0"/>
        </a:xfrm>
      </p:grpSpPr>
      <p:sp>
        <p:nvSpPr>
          <p:cNvPr id="348" name="Google Shape;348;p6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Grade</a:t>
            </a:r>
            <a:endParaRPr/>
          </a:p>
        </p:txBody>
      </p:sp>
      <p:sp>
        <p:nvSpPr>
          <p:cNvPr id="349" name="Google Shape;349;p6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Breakdown: 1,584 points total.</a:t>
            </a:r>
            <a:endParaRPr/>
          </a:p>
          <a:p>
            <a:pPr indent="-355600" lvl="0" marL="457200" rtl="0" algn="l">
              <a:spcBef>
                <a:spcPts val="600"/>
              </a:spcBef>
              <a:spcAft>
                <a:spcPts val="0"/>
              </a:spcAft>
              <a:buSzPts val="2000"/>
              <a:buChar char="●"/>
            </a:pPr>
            <a:r>
              <a:rPr lang="en"/>
              <a:t>Midterms: 400 points total. </a:t>
            </a:r>
            <a:endParaRPr/>
          </a:p>
          <a:p>
            <a:pPr indent="-355600" lvl="0" marL="457200" rtl="0" algn="l">
              <a:spcBef>
                <a:spcPts val="0"/>
              </a:spcBef>
              <a:spcAft>
                <a:spcPts val="0"/>
              </a:spcAft>
              <a:buSzPts val="2000"/>
              <a:buChar char="●"/>
            </a:pPr>
            <a:r>
              <a:rPr lang="en"/>
              <a:t>Final: 400 points.</a:t>
            </a:r>
            <a:endParaRPr/>
          </a:p>
          <a:p>
            <a:pPr indent="-355600" lvl="0" marL="457200" rtl="0" algn="l">
              <a:spcBef>
                <a:spcPts val="0"/>
              </a:spcBef>
              <a:spcAft>
                <a:spcPts val="0"/>
              </a:spcAft>
              <a:buSzPts val="2000"/>
              <a:buChar char="●"/>
            </a:pPr>
            <a:r>
              <a:rPr lang="en"/>
              <a:t>Projects: 480 regular points.</a:t>
            </a:r>
            <a:endParaRPr/>
          </a:p>
          <a:p>
            <a:pPr indent="-355600" lvl="0" marL="457200" rtl="0" algn="l">
              <a:spcBef>
                <a:spcPts val="0"/>
              </a:spcBef>
              <a:spcAft>
                <a:spcPts val="0"/>
              </a:spcAft>
              <a:buSzPts val="2000"/>
              <a:buChar char="●"/>
            </a:pPr>
            <a:r>
              <a:rPr lang="en"/>
              <a:t>HW: 160 points (32 points each)</a:t>
            </a:r>
            <a:endParaRPr/>
          </a:p>
          <a:p>
            <a:pPr indent="-355600" lvl="0" marL="457200" rtl="0" algn="l">
              <a:spcBef>
                <a:spcPts val="0"/>
              </a:spcBef>
              <a:spcAft>
                <a:spcPts val="0"/>
              </a:spcAft>
              <a:buSzPts val="2000"/>
              <a:buChar char="●"/>
            </a:pPr>
            <a:r>
              <a:rPr lang="en"/>
              <a:t>Lab: 96 points (8 points each)</a:t>
            </a:r>
            <a:endParaRPr/>
          </a:p>
          <a:p>
            <a:pPr indent="-355600" lvl="0" marL="457200" rtl="0" algn="l">
              <a:spcBef>
                <a:spcPts val="0"/>
              </a:spcBef>
              <a:spcAft>
                <a:spcPts val="0"/>
              </a:spcAft>
              <a:buSzPts val="2000"/>
              <a:buChar char="●"/>
            </a:pPr>
            <a:r>
              <a:rPr lang="en"/>
              <a:t>Vitamins: 48 points (4 points each)</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Grades are not curved, i.e. they are not based on your relative performance. In past semesters, grade bin cutoffs have not budged (or if they did, just barely). </a:t>
            </a:r>
            <a:endParaRPr/>
          </a:p>
          <a:p>
            <a:pPr indent="-355600" lvl="0" marL="457200" rtl="0" algn="l">
              <a:spcBef>
                <a:spcPts val="600"/>
              </a:spcBef>
              <a:spcAft>
                <a:spcPts val="0"/>
              </a:spcAft>
              <a:buSzPts val="2000"/>
              <a:buChar char="●"/>
            </a:pPr>
            <a:r>
              <a:rPr lang="en"/>
              <a:t>See </a:t>
            </a:r>
            <a:r>
              <a:rPr lang="en" u="sng">
                <a:solidFill>
                  <a:schemeClr val="hlink"/>
                </a:solidFill>
                <a:hlinkClick r:id="rId3"/>
              </a:rPr>
              <a:t>http://sp18.datastructur.es/about.html</a:t>
            </a:r>
            <a:r>
              <a:rPr lang="en"/>
              <a:t> for full details including grading bin cutoffs.</a:t>
            </a:r>
            <a:endParaRPr/>
          </a:p>
        </p:txBody>
      </p:sp>
      <p:sp>
        <p:nvSpPr>
          <p:cNvPr id="350" name="Google Shape;350;p61"/>
          <p:cNvSpPr txBox="1"/>
          <p:nvPr/>
        </p:nvSpPr>
        <p:spPr>
          <a:xfrm>
            <a:off x="6015625" y="1304200"/>
            <a:ext cx="2626200" cy="11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Plus occasional opportunities for extra credit for filling out course feedback surveys and projects 1, 2, and 3.</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4" name="Shape 354"/>
        <p:cNvGrpSpPr/>
        <p:nvPr/>
      </p:nvGrpSpPr>
      <p:grpSpPr>
        <a:xfrm>
          <a:off x="0" y="0"/>
          <a:ext cx="0" cy="0"/>
          <a:chOff x="0" y="0"/>
          <a:chExt cx="0" cy="0"/>
        </a:xfrm>
      </p:grpSpPr>
      <p:sp>
        <p:nvSpPr>
          <p:cNvPr id="355" name="Google Shape;355;p6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Pacing</a:t>
            </a:r>
            <a:endParaRPr/>
          </a:p>
        </p:txBody>
      </p:sp>
      <p:sp>
        <p:nvSpPr>
          <p:cNvPr id="356" name="Google Shape;356;p62"/>
          <p:cNvSpPr txBox="1"/>
          <p:nvPr>
            <p:ph idx="1" type="body"/>
          </p:nvPr>
        </p:nvSpPr>
        <p:spPr>
          <a:xfrm>
            <a:off x="243000" y="556500"/>
            <a:ext cx="8670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will start off very fast.</a:t>
            </a:r>
            <a:endParaRPr/>
          </a:p>
          <a:p>
            <a:pPr indent="-355600" lvl="0" marL="457200" rtl="0" algn="l">
              <a:spcBef>
                <a:spcPts val="600"/>
              </a:spcBef>
              <a:spcAft>
                <a:spcPts val="0"/>
              </a:spcAft>
              <a:buSzPts val="2000"/>
              <a:buChar char="●"/>
            </a:pPr>
            <a:r>
              <a:rPr lang="en"/>
              <a:t>Optional HW0 is out.</a:t>
            </a:r>
            <a:endParaRPr/>
          </a:p>
          <a:p>
            <a:pPr indent="-355600" lvl="1" marL="914400" rtl="0" algn="l">
              <a:spcBef>
                <a:spcPts val="0"/>
              </a:spcBef>
              <a:spcAft>
                <a:spcPts val="0"/>
              </a:spcAft>
              <a:buSzPts val="2000"/>
              <a:buChar char="○"/>
            </a:pPr>
            <a:r>
              <a:rPr lang="en"/>
              <a:t>Intro to Java syntax.</a:t>
            </a:r>
            <a:endParaRPr/>
          </a:p>
          <a:p>
            <a:pPr indent="-355600" lvl="1" marL="914400" rtl="0" algn="l">
              <a:spcBef>
                <a:spcPts val="0"/>
              </a:spcBef>
              <a:spcAft>
                <a:spcPts val="0"/>
              </a:spcAft>
              <a:buSzPts val="2000"/>
              <a:buChar char="○"/>
            </a:pPr>
            <a:r>
              <a:rPr lang="en"/>
              <a:t>Will take 1-4 hours.</a:t>
            </a:r>
            <a:endParaRPr/>
          </a:p>
          <a:p>
            <a:pPr indent="-355600" lvl="1" marL="914400" rtl="0" algn="l">
              <a:spcBef>
                <a:spcPts val="0"/>
              </a:spcBef>
              <a:spcAft>
                <a:spcPts val="0"/>
              </a:spcAft>
              <a:buSzPts val="2000"/>
              <a:buChar char="○"/>
            </a:pPr>
            <a:r>
              <a:rPr lang="en"/>
              <a:t>Work with friends!</a:t>
            </a:r>
            <a:endParaRPr/>
          </a:p>
          <a:p>
            <a:pPr indent="-355600" lvl="1" marL="914400" rtl="0" algn="l">
              <a:spcBef>
                <a:spcPts val="0"/>
              </a:spcBef>
              <a:spcAft>
                <a:spcPts val="0"/>
              </a:spcAft>
              <a:buSzPts val="2000"/>
              <a:buChar char="○"/>
            </a:pPr>
            <a:r>
              <a:rPr lang="en"/>
              <a:t>Recommended that you complete before your lab.</a:t>
            </a:r>
            <a:endParaRPr/>
          </a:p>
          <a:p>
            <a:pPr indent="-355600" lvl="1" marL="914400" rtl="0" algn="l">
              <a:spcBef>
                <a:spcPts val="0"/>
              </a:spcBef>
              <a:spcAft>
                <a:spcPts val="0"/>
              </a:spcAft>
              <a:buSzPts val="2000"/>
              <a:buChar char="○"/>
            </a:pPr>
            <a:r>
              <a:rPr lang="en"/>
              <a:t>Strongly recommended that you complete by lecture Friday.</a:t>
            </a:r>
            <a:endParaRPr/>
          </a:p>
          <a:p>
            <a:pPr indent="-355600" lvl="0" marL="457200" rtl="0" algn="l">
              <a:spcBef>
                <a:spcPts val="0"/>
              </a:spcBef>
              <a:spcAft>
                <a:spcPts val="0"/>
              </a:spcAft>
              <a:buSzPts val="2000"/>
              <a:buChar char="●"/>
            </a:pPr>
            <a:r>
              <a:rPr lang="en"/>
              <a:t>Lab1 and Lab1 Setup are both available.</a:t>
            </a:r>
            <a:endParaRPr/>
          </a:p>
          <a:p>
            <a:pPr indent="-355600" lvl="1" marL="914400" rtl="0" algn="l">
              <a:spcBef>
                <a:spcPts val="0"/>
              </a:spcBef>
              <a:spcAft>
                <a:spcPts val="0"/>
              </a:spcAft>
              <a:buSzPts val="2000"/>
              <a:buChar char="○"/>
            </a:pPr>
            <a:r>
              <a:rPr lang="en"/>
              <a:t>Lab1: How to use various tools.</a:t>
            </a:r>
            <a:endParaRPr/>
          </a:p>
          <a:p>
            <a:pPr indent="-355600" lvl="1" marL="914400" rtl="0" algn="l">
              <a:spcBef>
                <a:spcPts val="0"/>
              </a:spcBef>
              <a:spcAft>
                <a:spcPts val="0"/>
              </a:spcAft>
              <a:buSzPts val="2000"/>
              <a:buChar char="○"/>
            </a:pPr>
            <a:r>
              <a:rPr lang="en"/>
              <a:t>Lab1 Setup: How to set up your home computer (maybe do before lab1).</a:t>
            </a:r>
            <a:endParaRPr/>
          </a:p>
          <a:p>
            <a:pPr indent="-355600" lvl="0" marL="457200" rtl="0" algn="l">
              <a:spcBef>
                <a:spcPts val="0"/>
              </a:spcBef>
              <a:spcAft>
                <a:spcPts val="0"/>
              </a:spcAft>
              <a:buSzPts val="2000"/>
              <a:buChar char="●"/>
            </a:pPr>
            <a:r>
              <a:rPr lang="en"/>
              <a:t>Project 0 released Friday. Due next Friday Jan 26th (10 days from start of semester).</a:t>
            </a:r>
            <a:endParaRPr/>
          </a:p>
          <a:p>
            <a:pPr indent="-355600" lvl="1" marL="914400" rtl="0" algn="l">
              <a:spcBef>
                <a:spcPts val="0"/>
              </a:spcBef>
              <a:spcAft>
                <a:spcPts val="0"/>
              </a:spcAft>
              <a:buSzPts val="2000"/>
              <a:buChar char="○"/>
            </a:pPr>
            <a:r>
              <a:rPr lang="en"/>
              <a:t>Exercises all the basic Java features.</a:t>
            </a:r>
            <a:endParaRPr/>
          </a:p>
          <a:p>
            <a:pPr indent="-355600" lvl="1" marL="914400" rtl="0" algn="l">
              <a:spcBef>
                <a:spcPts val="0"/>
              </a:spcBef>
              <a:spcAft>
                <a:spcPts val="0"/>
              </a:spcAft>
              <a:buSzPts val="2000"/>
              <a:buChar char="○"/>
            </a:pPr>
            <a:r>
              <a:rPr lang="en"/>
              <a:t>Allowed to work in pairs (more next time).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6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362" name="Google Shape;362;p6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00"/>
              <a:t>Real-time MRI by the New Scientist: </a:t>
            </a:r>
            <a:r>
              <a:rPr lang="en" sz="1000" u="sng">
                <a:solidFill>
                  <a:schemeClr val="hlink"/>
                </a:solidFill>
                <a:hlinkClick r:id="rId3"/>
              </a:rPr>
              <a:t>https://www.youtube.com/watch?v=8XQlIvlWqpo</a:t>
            </a:r>
            <a:endParaRPr sz="1000"/>
          </a:p>
          <a:p>
            <a:pPr indent="0" lvl="0" marL="0" rtl="0" algn="l">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spcBef>
                <a:spcPts val="600"/>
              </a:spcBef>
              <a:spcAft>
                <a:spcPts val="0"/>
              </a:spcAft>
              <a:buNone/>
            </a:pPr>
            <a:r>
              <a:rPr lang="en" sz="1000"/>
              <a:t>Self-driving car image by The Guardian:</a:t>
            </a:r>
            <a:br>
              <a:rPr lang="en" sz="1000"/>
            </a:br>
            <a:r>
              <a:rPr lang="en" sz="1000" u="sng">
                <a:solidFill>
                  <a:schemeClr val="hlink"/>
                </a:solidFill>
                <a:hlinkClick r:id="rId4"/>
              </a:rPr>
              <a:t>http://www.theguardian.com/technology/2014/may/28/google-self-driving-car-how-does-it-work</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rPr lang="en" sz="1000"/>
              <a:t>Dance Dance Revolution videos from:</a:t>
            </a:r>
            <a:endParaRPr sz="1000"/>
          </a:p>
          <a:p>
            <a:pPr indent="0" lvl="0" marL="0" rtl="0" algn="l">
              <a:spcBef>
                <a:spcPts val="600"/>
              </a:spcBef>
              <a:spcAft>
                <a:spcPts val="0"/>
              </a:spcAft>
              <a:buNone/>
            </a:pPr>
            <a:r>
              <a:rPr lang="en" sz="1000" u="sng">
                <a:solidFill>
                  <a:schemeClr val="hlink"/>
                </a:solidFill>
                <a:hlinkClick r:id="rId5"/>
              </a:rPr>
              <a:t>https://www.youtube.com/watch?v=OVtnnIifaU8</a:t>
            </a:r>
            <a:endParaRPr sz="1000"/>
          </a:p>
          <a:p>
            <a:pPr indent="0" lvl="0" marL="0" rtl="0" algn="l">
              <a:spcBef>
                <a:spcPts val="600"/>
              </a:spcBef>
              <a:spcAft>
                <a:spcPts val="0"/>
              </a:spcAft>
              <a:buNone/>
            </a:pPr>
            <a:r>
              <a:rPr lang="en" sz="1000" u="sng">
                <a:solidFill>
                  <a:schemeClr val="hlink"/>
                </a:solidFill>
                <a:hlinkClick r:id="rId6"/>
              </a:rPr>
              <a:t>https://www.youtube.com/watch?v=12lSScKSx20</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a:p>
            <a:pPr indent="0" lvl="0" marL="0" rtl="0" algn="l">
              <a:spcBef>
                <a:spcPts val="600"/>
              </a:spcBef>
              <a:spcAft>
                <a:spcPts val="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77" name="Google Shape;77;p1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Daily life is supported by them.</a:t>
            </a:r>
            <a:endParaRPr/>
          </a:p>
        </p:txBody>
      </p:sp>
      <p:pic>
        <p:nvPicPr>
          <p:cNvPr id="78" name="Google Shape;78;p19"/>
          <p:cNvPicPr preferRelativeResize="0"/>
          <p:nvPr/>
        </p:nvPicPr>
        <p:blipFill>
          <a:blip r:embed="rId3">
            <a:alphaModFix/>
          </a:blip>
          <a:stretch>
            <a:fillRect/>
          </a:stretch>
        </p:blipFill>
        <p:spPr>
          <a:xfrm>
            <a:off x="1141550" y="1104900"/>
            <a:ext cx="7029450" cy="21717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6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 for You [first lecture]</a:t>
            </a:r>
            <a:endParaRPr/>
          </a:p>
        </p:txBody>
      </p:sp>
      <p:sp>
        <p:nvSpPr>
          <p:cNvPr id="368" name="Google Shape;368;p6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do you hope / expect to learn from this class? Why are you taking it?</a:t>
            </a:r>
            <a:endParaRPr/>
          </a:p>
          <a:p>
            <a:pPr indent="-355600" lvl="0" marL="457200" rtl="0" algn="l">
              <a:spcBef>
                <a:spcPts val="600"/>
              </a:spcBef>
              <a:spcAft>
                <a:spcPts val="0"/>
              </a:spcAft>
              <a:buSzPts val="2000"/>
              <a:buChar char="●"/>
            </a:pPr>
            <a:r>
              <a:rPr lang="en"/>
              <a:t>Learn how to organize code to make my life easier.</a:t>
            </a:r>
            <a:endParaRPr/>
          </a:p>
          <a:p>
            <a:pPr indent="-355600" lvl="0" marL="457200" rtl="0" algn="l">
              <a:spcBef>
                <a:spcPts val="0"/>
              </a:spcBef>
              <a:spcAft>
                <a:spcPts val="0"/>
              </a:spcAft>
              <a:buSzPts val="2000"/>
              <a:buChar char="●"/>
            </a:pPr>
            <a:r>
              <a:rPr lang="en"/>
              <a:t>Get a job with it.</a:t>
            </a:r>
            <a:endParaRPr/>
          </a:p>
          <a:p>
            <a:pPr indent="-355600" lvl="1" marL="914400" rtl="0" algn="l">
              <a:spcBef>
                <a:spcPts val="0"/>
              </a:spcBef>
              <a:spcAft>
                <a:spcPts val="0"/>
              </a:spcAft>
              <a:buSzPts val="2000"/>
              <a:buChar char="○"/>
            </a:pPr>
            <a:r>
              <a:rPr lang="en"/>
              <a:t>Civlization seems to have gone weird in the west, and if I want to bein hte middle class or higher, being able to program certainly seems useful. Let’s do that. Required for degree.</a:t>
            </a:r>
            <a:endParaRPr/>
          </a:p>
          <a:p>
            <a:pPr indent="-355600" lvl="0" marL="457200" rtl="0" algn="l">
              <a:spcBef>
                <a:spcPts val="0"/>
              </a:spcBef>
              <a:spcAft>
                <a:spcPts val="0"/>
              </a:spcAft>
              <a:buSzPts val="2000"/>
              <a:buChar char="●"/>
            </a:pPr>
            <a:r>
              <a:rPr lang="en"/>
              <a:t>Need it for major: EECS.</a:t>
            </a:r>
            <a:endParaRPr/>
          </a:p>
          <a:p>
            <a:pPr indent="-355600" lvl="0" marL="457200" rtl="0" algn="l">
              <a:spcBef>
                <a:spcPts val="0"/>
              </a:spcBef>
              <a:spcAft>
                <a:spcPts val="0"/>
              </a:spcAft>
              <a:buSzPts val="2000"/>
              <a:buChar char="●"/>
            </a:pPr>
            <a:r>
              <a:rPr lang="en"/>
              <a:t>Better understanding of efficiency.</a:t>
            </a:r>
            <a:endParaRPr/>
          </a:p>
          <a:p>
            <a:pPr indent="-355600" lvl="0" marL="457200" rtl="0" algn="l">
              <a:spcBef>
                <a:spcPts val="0"/>
              </a:spcBef>
              <a:spcAft>
                <a:spcPts val="0"/>
              </a:spcAft>
              <a:buSzPts val="2000"/>
              <a:buChar char="●"/>
            </a:pPr>
            <a:r>
              <a:rPr lang="en"/>
              <a:t>Learn how to build large projects.</a:t>
            </a:r>
            <a:endParaRPr/>
          </a:p>
          <a:p>
            <a:pPr indent="-355600" lvl="0" marL="457200" rtl="0" algn="l">
              <a:spcBef>
                <a:spcPts val="0"/>
              </a:spcBef>
              <a:spcAft>
                <a:spcPts val="0"/>
              </a:spcAft>
              <a:buSzPts val="2000"/>
              <a:buChar char="●"/>
            </a:pPr>
            <a:r>
              <a:rPr lang="en"/>
              <a:t>Subscribe to my spotify list. To undersatnd the algorithm behind it… this class might be marginally helpful.</a:t>
            </a:r>
            <a:endParaRPr/>
          </a:p>
          <a:p>
            <a:pPr indent="-355600" lvl="1" marL="914400" rtl="0" algn="l">
              <a:spcBef>
                <a:spcPts val="0"/>
              </a:spcBef>
              <a:spcAft>
                <a:spcPts val="0"/>
              </a:spcAft>
              <a:buSzPts val="2000"/>
              <a:buChar char="○"/>
            </a:pPr>
            <a:r>
              <a:rPr lang="en"/>
              <a:t>Because you can get a job, and then work at Spotify and then learn how it works.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84" name="Google Shape;84;p2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Daily life is supported by them.</a:t>
            </a:r>
            <a:endParaRPr/>
          </a:p>
        </p:txBody>
      </p:sp>
      <p:pic>
        <p:nvPicPr>
          <p:cNvPr id="85" name="Google Shape;85;p20"/>
          <p:cNvPicPr preferRelativeResize="0"/>
          <p:nvPr/>
        </p:nvPicPr>
        <p:blipFill>
          <a:blip r:embed="rId3">
            <a:alphaModFix/>
          </a:blip>
          <a:stretch>
            <a:fillRect/>
          </a:stretch>
        </p:blipFill>
        <p:spPr>
          <a:xfrm>
            <a:off x="1141550" y="1104900"/>
            <a:ext cx="7029450" cy="2171700"/>
          </a:xfrm>
          <a:prstGeom prst="rect">
            <a:avLst/>
          </a:prstGeom>
          <a:noFill/>
          <a:ln>
            <a:noFill/>
          </a:ln>
        </p:spPr>
      </p:pic>
      <p:pic>
        <p:nvPicPr>
          <p:cNvPr id="86" name="Google Shape;86;p20"/>
          <p:cNvPicPr preferRelativeResize="0"/>
          <p:nvPr/>
        </p:nvPicPr>
        <p:blipFill>
          <a:blip r:embed="rId4">
            <a:alphaModFix/>
          </a:blip>
          <a:stretch>
            <a:fillRect/>
          </a:stretch>
        </p:blipFill>
        <p:spPr>
          <a:xfrm>
            <a:off x="392000" y="3429001"/>
            <a:ext cx="8360000" cy="1342600"/>
          </a:xfrm>
          <a:prstGeom prst="rect">
            <a:avLst/>
          </a:prstGeom>
          <a:noFill/>
          <a:ln>
            <a:noFill/>
          </a:ln>
        </p:spPr>
      </p:pic>
      <p:pic>
        <p:nvPicPr>
          <p:cNvPr id="87" name="Google Shape;87;p20"/>
          <p:cNvPicPr preferRelativeResize="0"/>
          <p:nvPr/>
        </p:nvPicPr>
        <p:blipFill>
          <a:blip r:embed="rId5">
            <a:alphaModFix/>
          </a:blip>
          <a:stretch>
            <a:fillRect/>
          </a:stretch>
        </p:blipFill>
        <p:spPr>
          <a:xfrm>
            <a:off x="1917238" y="2838888"/>
            <a:ext cx="5478076" cy="1702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93" name="Google Shape;93;p2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Major driver of current progress (?) of our civilization (see 195 for more).</a:t>
            </a:r>
            <a:endParaRPr/>
          </a:p>
        </p:txBody>
      </p:sp>
      <p:pic>
        <p:nvPicPr>
          <p:cNvPr id="94" name="Google Shape;94;p21"/>
          <p:cNvPicPr preferRelativeResize="0"/>
          <p:nvPr/>
        </p:nvPicPr>
        <p:blipFill>
          <a:blip r:embed="rId3">
            <a:alphaModFix/>
          </a:blip>
          <a:stretch>
            <a:fillRect/>
          </a:stretch>
        </p:blipFill>
        <p:spPr>
          <a:xfrm>
            <a:off x="5178650" y="1208828"/>
            <a:ext cx="3755225" cy="1877600"/>
          </a:xfrm>
          <a:prstGeom prst="rect">
            <a:avLst/>
          </a:prstGeom>
          <a:noFill/>
          <a:ln>
            <a:noFill/>
          </a:ln>
        </p:spPr>
      </p:pic>
      <p:pic>
        <p:nvPicPr>
          <p:cNvPr id="95" name="Google Shape;95;p21"/>
          <p:cNvPicPr preferRelativeResize="0"/>
          <p:nvPr/>
        </p:nvPicPr>
        <p:blipFill>
          <a:blip r:embed="rId4">
            <a:alphaModFix/>
          </a:blip>
          <a:stretch>
            <a:fillRect/>
          </a:stretch>
        </p:blipFill>
        <p:spPr>
          <a:xfrm>
            <a:off x="0" y="2017151"/>
            <a:ext cx="5273615" cy="1877600"/>
          </a:xfrm>
          <a:prstGeom prst="rect">
            <a:avLst/>
          </a:prstGeom>
          <a:noFill/>
          <a:ln>
            <a:noFill/>
          </a:ln>
        </p:spPr>
      </p:pic>
      <p:pic>
        <p:nvPicPr>
          <p:cNvPr id="96" name="Google Shape;96;p21"/>
          <p:cNvPicPr preferRelativeResize="0"/>
          <p:nvPr/>
        </p:nvPicPr>
        <p:blipFill>
          <a:blip r:embed="rId5">
            <a:alphaModFix/>
          </a:blip>
          <a:stretch>
            <a:fillRect/>
          </a:stretch>
        </p:blipFill>
        <p:spPr>
          <a:xfrm>
            <a:off x="4638663" y="3859850"/>
            <a:ext cx="4124325" cy="110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02" name="Google Shape;102;p2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become a better programmer.</a:t>
            </a:r>
            <a:endParaRPr/>
          </a:p>
        </p:txBody>
      </p:sp>
      <p:sp>
        <p:nvSpPr>
          <p:cNvPr id="103" name="Google Shape;103;p22"/>
          <p:cNvSpPr/>
          <p:nvPr/>
        </p:nvSpPr>
        <p:spPr>
          <a:xfrm>
            <a:off x="717000" y="1473500"/>
            <a:ext cx="7495800" cy="185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i="1" lang="en" sz="2000"/>
              <a:t>“The difference between a bad programmer and a good one is whether [the programmer] considers code or data structures more important. Bad programmers worry about the code. Good programmers worry about data structures and their relationships.” - </a:t>
            </a:r>
            <a:r>
              <a:rPr i="1" lang="en" sz="2000">
                <a:solidFill>
                  <a:srgbClr val="BE0712"/>
                </a:solidFill>
              </a:rPr>
              <a:t>Linus Torvalds (Creator of Linux)</a:t>
            </a:r>
            <a:endParaRPr i="1" sz="2000">
              <a:solidFill>
                <a:srgbClr val="BE0712"/>
              </a:solidFill>
            </a:endParaRPr>
          </a:p>
          <a:p>
            <a:pPr indent="0" lvl="0" marL="0" rtl="0" algn="just">
              <a:spcBef>
                <a:spcPts val="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pic>
        <p:nvPicPr>
          <p:cNvPr id="109" name="Google Shape;109;p23"/>
          <p:cNvPicPr preferRelativeResize="0"/>
          <p:nvPr/>
        </p:nvPicPr>
        <p:blipFill>
          <a:blip r:embed="rId3">
            <a:alphaModFix/>
          </a:blip>
          <a:stretch>
            <a:fillRect/>
          </a:stretch>
        </p:blipFill>
        <p:spPr>
          <a:xfrm>
            <a:off x="878825" y="1387900"/>
            <a:ext cx="1859600" cy="2649750"/>
          </a:xfrm>
          <a:prstGeom prst="rect">
            <a:avLst/>
          </a:prstGeom>
          <a:noFill/>
          <a:ln>
            <a:noFill/>
          </a:ln>
        </p:spPr>
      </p:pic>
      <p:sp>
        <p:nvSpPr>
          <p:cNvPr id="110" name="Google Shape;110;p2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For intellectual stimulation:</a:t>
            </a:r>
            <a:endParaRPr sz="2000"/>
          </a:p>
        </p:txBody>
      </p:sp>
      <p:pic>
        <p:nvPicPr>
          <p:cNvPr id="111" name="Google Shape;111;p23"/>
          <p:cNvPicPr preferRelativeResize="0"/>
          <p:nvPr/>
        </p:nvPicPr>
        <p:blipFill>
          <a:blip r:embed="rId4">
            <a:alphaModFix/>
          </a:blip>
          <a:stretch>
            <a:fillRect/>
          </a:stretch>
        </p:blipFill>
        <p:spPr>
          <a:xfrm>
            <a:off x="5237422" y="909463"/>
            <a:ext cx="2049303" cy="1615000"/>
          </a:xfrm>
          <a:prstGeom prst="rect">
            <a:avLst/>
          </a:prstGeom>
          <a:noFill/>
          <a:ln>
            <a:noFill/>
          </a:ln>
        </p:spPr>
      </p:pic>
      <p:pic>
        <p:nvPicPr>
          <p:cNvPr id="112" name="Google Shape;112;p23"/>
          <p:cNvPicPr preferRelativeResize="0"/>
          <p:nvPr/>
        </p:nvPicPr>
        <p:blipFill>
          <a:blip r:embed="rId5">
            <a:alphaModFix/>
          </a:blip>
          <a:stretch>
            <a:fillRect/>
          </a:stretch>
        </p:blipFill>
        <p:spPr>
          <a:xfrm>
            <a:off x="3890317" y="2846125"/>
            <a:ext cx="2219958" cy="1773500"/>
          </a:xfrm>
          <a:prstGeom prst="rect">
            <a:avLst/>
          </a:prstGeom>
          <a:noFill/>
          <a:ln>
            <a:noFill/>
          </a:ln>
        </p:spPr>
      </p:pic>
      <p:pic>
        <p:nvPicPr>
          <p:cNvPr id="113" name="Google Shape;113;p23"/>
          <p:cNvPicPr preferRelativeResize="0"/>
          <p:nvPr/>
        </p:nvPicPr>
        <p:blipFill>
          <a:blip r:embed="rId6">
            <a:alphaModFix/>
          </a:blip>
          <a:stretch>
            <a:fillRect/>
          </a:stretch>
        </p:blipFill>
        <p:spPr>
          <a:xfrm>
            <a:off x="6713700" y="2913151"/>
            <a:ext cx="2049300" cy="1639436"/>
          </a:xfrm>
          <a:prstGeom prst="rect">
            <a:avLst/>
          </a:prstGeom>
          <a:noFill/>
          <a:ln>
            <a:noFill/>
          </a:ln>
        </p:spPr>
      </p:pic>
      <p:sp>
        <p:nvSpPr>
          <p:cNvPr id="114" name="Google Shape;114;p23"/>
          <p:cNvSpPr txBox="1"/>
          <p:nvPr/>
        </p:nvSpPr>
        <p:spPr>
          <a:xfrm>
            <a:off x="166800" y="4094800"/>
            <a:ext cx="36051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Possible to draw without picking up pencil or going back over any lines.</a:t>
            </a:r>
            <a:endParaRPr/>
          </a:p>
        </p:txBody>
      </p:sp>
      <p:sp>
        <p:nvSpPr>
          <p:cNvPr id="115" name="Google Shape;115;p23"/>
          <p:cNvSpPr txBox="1"/>
          <p:nvPr/>
        </p:nvSpPr>
        <p:spPr>
          <a:xfrm>
            <a:off x="7248525" y="4533900"/>
            <a:ext cx="11145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Impossible.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