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Ubuntu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UbuntuMono-bold.fntdata"/><Relationship Id="rId41" Type="http://schemas.openxmlformats.org/officeDocument/2006/relationships/font" Target="fonts/UbuntuMono-regular.fntdata"/><Relationship Id="rId22" Type="http://schemas.openxmlformats.org/officeDocument/2006/relationships/slide" Target="slides/slide18.xml"/><Relationship Id="rId44" Type="http://schemas.openxmlformats.org/officeDocument/2006/relationships/font" Target="fonts/UbuntuMono-boldItalic.fntdata"/><Relationship Id="rId21" Type="http://schemas.openxmlformats.org/officeDocument/2006/relationships/slide" Target="slides/slide17.xml"/><Relationship Id="rId43" Type="http://schemas.openxmlformats.org/officeDocument/2006/relationships/font" Target="fonts/UbuntuMono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5.postimg.org/z3o1av1lj/C_4.png" TargetMode="External"/><Relationship Id="rId3" Type="http://schemas.openxmlformats.org/officeDocument/2006/relationships/hyperlink" Target="http://favoritedogbreed.com/wp-content/uploads/2015/07/Pomeranian_cutout.png" TargetMode="External"/><Relationship Id="rId4" Type="http://schemas.openxmlformats.org/officeDocument/2006/relationships/hyperlink" Target="http://www.humanecharities.org.au/images/beagle.png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c77543c0c_0_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1c77543c0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79fb360a_1_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c79fb360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http://s5.postimg.org/z3o1av1lj/C_4.png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http://favoritedogbreed.com/wp-content/uploads/2015/07/Pomeranian_cutout.png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http://www.humanecharities.org.au/images/beagle.png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77543c0c_0_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77543c0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c77543c0c_0_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c77543c0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77543c0c_0_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c77543c0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c77543c0c_0_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c77543c0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c77543c0c_0_1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c77543c0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c77543c0c_0_1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c77543c0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c77543c0c_0_1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c77543c0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c77543c0c_0_1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c77543c0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c77543c0c_0_1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c77543c0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DogLauncher will fail, because Maximizer expects OurComparables.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c77543c0c_0_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1c77543c0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c79fb360a_1_1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c79fb360a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DogLauncher will fail, because Maximizer expects OurComparables.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c77543c0c_0_1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c77543c0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c77543c0c_0_1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c77543c0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c77543c0c_0_1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c77543c0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c77543c0c_0_1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c77543c0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c77543c0c_0_1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c77543c0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c77543c0c_0_1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c77543c0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c79fb360a_1_1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c79fb360a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c77543c0c_0_2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c77543c0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c77543c0c_0_2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c77543c0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c77543c0c_0_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1c77543c0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c7b501ae1_22_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c7b501ae1_2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c7b501ae1_22_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c7b501ae1_2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c77543c0c_0_2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c77543c0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c77543c0c_0_2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c77543c0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c7b501ae1_22_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c7b501ae1_2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c77543c0c_0_2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c77543c0c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c77543c0c_0_3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c77543c0c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c77543c0c_0_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c77543c0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c77543c0c_0_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c77543c0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77543c0c_0_3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77543c0c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77543c0c_0_3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77543c0c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77543c0c_0_3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77543c0c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c77543c0c_0_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c77543c0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datastructur.es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ehuandkai.co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ehuandkai.com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en.wikipedia.org/wiki/Neuromancer_%28video_game%29" TargetMode="External"/><Relationship Id="rId4" Type="http://schemas.openxmlformats.org/officeDocument/2006/relationships/hyperlink" Target="http://i.imgur.com/iePIABL.png" TargetMode="External"/><Relationship Id="rId5" Type="http://schemas.openxmlformats.org/officeDocument/2006/relationships/hyperlink" Target="http://orig02.deviantart.net/e8fd/f/2011/154/5/e/pen_sketchbook___demon_dog_by_synnabar-d3hxrms.jp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docs.google.com/presentation/d/128PmKI2zpI4pi21_sQxAgeLj7eF3dJzoLciJea4W37A/edit#slide=id.g6292bcebc_924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oracle.com/javase/tutorial/java/IandI/override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Polymorphism_(computer_science)" TargetMode="External"/><Relationship Id="rId4" Type="http://schemas.openxmlformats.org/officeDocument/2006/relationships/hyperlink" Target="http://www.stroustrup.com/glossary.html#Gpolymorphis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arkroylong.wordpress.com/2014/01/14/great-moments-in-learning-2-brevity-is-the-soul-of-writing-andor-wit/#more-31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</a:t>
            </a:r>
            <a:endParaRPr/>
          </a:p>
        </p:txBody>
      </p:sp>
      <p:sp>
        <p:nvSpPr>
          <p:cNvPr id="32" name="Google Shape;32;p8"/>
          <p:cNvSpPr txBox="1"/>
          <p:nvPr>
            <p:ph idx="1" type="subTitle"/>
          </p:nvPr>
        </p:nvSpPr>
        <p:spPr>
          <a:xfrm>
            <a:off x="161925" y="2917125"/>
            <a:ext cx="8563800" cy="21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10: Subtype Polymorphism vs. HoFs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Dynamic Method Selection Puzzle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Subtype Polymorphism vs. Explicit HoFs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Application 1: Comparables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Application 2: Comparators</a:t>
            </a:r>
            <a:endParaRPr/>
          </a:p>
        </p:txBody>
      </p:sp>
      <p:pic>
        <p:nvPicPr>
          <p:cNvPr id="33" name="Google Shape;3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500" y="354900"/>
            <a:ext cx="606742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shoutkey.com/TBA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243000" y="556500"/>
            <a:ext cx="8443800" cy="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write a function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max()</a:t>
            </a:r>
            <a:r>
              <a:rPr lang="en"/>
              <a:t> that returns the max of any array, regardless of type. 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5523413" y="1727950"/>
            <a:ext cx="508800" cy="355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3055713" y="17171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112" name="Google Shape;112;p17"/>
          <p:cNvSpPr/>
          <p:nvPr/>
        </p:nvSpPr>
        <p:spPr>
          <a:xfrm>
            <a:off x="3558213" y="17171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13" name="Google Shape;113;p17"/>
          <p:cNvSpPr/>
          <p:nvPr/>
        </p:nvSpPr>
        <p:spPr>
          <a:xfrm>
            <a:off x="4060713" y="17171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14" name="Google Shape;114;p17"/>
          <p:cNvSpPr/>
          <p:nvPr/>
        </p:nvSpPr>
        <p:spPr>
          <a:xfrm>
            <a:off x="4563213" y="17171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115" name="Google Shape;115;p17"/>
          <p:cNvSpPr txBox="1"/>
          <p:nvPr/>
        </p:nvSpPr>
        <p:spPr>
          <a:xfrm>
            <a:off x="3163191" y="2009438"/>
            <a:ext cx="18240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3362838" y="260806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" name="Google Shape;117;p17"/>
          <p:cNvSpPr/>
          <p:nvPr/>
        </p:nvSpPr>
        <p:spPr>
          <a:xfrm>
            <a:off x="3865338" y="260806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" name="Google Shape;118;p17"/>
          <p:cNvSpPr/>
          <p:nvPr/>
        </p:nvSpPr>
        <p:spPr>
          <a:xfrm>
            <a:off x="4367838" y="260806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9" name="Google Shape;119;p17"/>
          <p:cNvSpPr txBox="1"/>
          <p:nvPr/>
        </p:nvSpPr>
        <p:spPr>
          <a:xfrm>
            <a:off x="3470314" y="2900400"/>
            <a:ext cx="14394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0" name="Google Shape;120;p17"/>
          <p:cNvCxnSpPr>
            <a:stCxn id="114" idx="3"/>
            <a:endCxn id="110" idx="1"/>
          </p:cNvCxnSpPr>
          <p:nvPr/>
        </p:nvCxnSpPr>
        <p:spPr>
          <a:xfrm>
            <a:off x="5065713" y="1904450"/>
            <a:ext cx="457800" cy="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7"/>
          <p:cNvCxnSpPr>
            <a:stCxn id="110" idx="3"/>
          </p:cNvCxnSpPr>
          <p:nvPr/>
        </p:nvCxnSpPr>
        <p:spPr>
          <a:xfrm>
            <a:off x="6032213" y="190555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7"/>
          <p:cNvSpPr txBox="1"/>
          <p:nvPr/>
        </p:nvSpPr>
        <p:spPr>
          <a:xfrm>
            <a:off x="6678088" y="1682948"/>
            <a:ext cx="4119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7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5523413" y="2617825"/>
            <a:ext cx="508800" cy="355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4" name="Google Shape;124;p17"/>
          <p:cNvCxnSpPr>
            <a:stCxn id="118" idx="3"/>
            <a:endCxn id="123" idx="1"/>
          </p:cNvCxnSpPr>
          <p:nvPr/>
        </p:nvCxnSpPr>
        <p:spPr>
          <a:xfrm>
            <a:off x="4870338" y="2795413"/>
            <a:ext cx="653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7"/>
          <p:cNvCxnSpPr>
            <a:stCxn id="123" idx="3"/>
          </p:cNvCxnSpPr>
          <p:nvPr/>
        </p:nvCxnSpPr>
        <p:spPr>
          <a:xfrm>
            <a:off x="6032213" y="2795425"/>
            <a:ext cx="48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7"/>
          <p:cNvSpPr/>
          <p:nvPr/>
        </p:nvSpPr>
        <p:spPr>
          <a:xfrm>
            <a:off x="6632788" y="17182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" name="Google Shape;127;p17"/>
          <p:cNvSpPr/>
          <p:nvPr/>
        </p:nvSpPr>
        <p:spPr>
          <a:xfrm>
            <a:off x="6645913" y="26080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17"/>
          <p:cNvSpPr txBox="1"/>
          <p:nvPr/>
        </p:nvSpPr>
        <p:spPr>
          <a:xfrm>
            <a:off x="6839563" y="2661075"/>
            <a:ext cx="2505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1995587" y="4266675"/>
            <a:ext cx="11055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Sture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9 lbs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175" y="3478425"/>
            <a:ext cx="1164925" cy="7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313" y="3634255"/>
            <a:ext cx="556175" cy="85129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4908363" y="4490625"/>
            <a:ext cx="9462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Benjamin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15 lbs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3542725" y="4476874"/>
            <a:ext cx="9072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Elyse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 lbs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8541" y="3499050"/>
            <a:ext cx="801084" cy="102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7"/>
          <p:cNvCxnSpPr/>
          <p:nvPr/>
        </p:nvCxnSpPr>
        <p:spPr>
          <a:xfrm flipH="1">
            <a:off x="3101213" y="2842250"/>
            <a:ext cx="516600" cy="7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7"/>
          <p:cNvCxnSpPr>
            <a:endCxn id="134" idx="0"/>
          </p:cNvCxnSpPr>
          <p:nvPr/>
        </p:nvCxnSpPr>
        <p:spPr>
          <a:xfrm flipH="1">
            <a:off x="4019083" y="2818050"/>
            <a:ext cx="2400" cy="6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7"/>
          <p:cNvCxnSpPr/>
          <p:nvPr/>
        </p:nvCxnSpPr>
        <p:spPr>
          <a:xfrm>
            <a:off x="4610988" y="2874550"/>
            <a:ext cx="444000" cy="7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7"/>
          <p:cNvCxnSpPr>
            <a:stCxn id="128" idx="2"/>
          </p:cNvCxnSpPr>
          <p:nvPr/>
        </p:nvCxnSpPr>
        <p:spPr>
          <a:xfrm flipH="1">
            <a:off x="5676913" y="2824275"/>
            <a:ext cx="1287900" cy="9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yellkey.com/</a:t>
            </a:r>
            <a:r>
              <a:rPr lang="en">
                <a:solidFill>
                  <a:srgbClr val="208920"/>
                </a:solidFill>
              </a:rPr>
              <a:t>yell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write a function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max()</a:t>
            </a:r>
            <a:r>
              <a:rPr lang="en"/>
              <a:t> that returns the max of any array, regardless of type. How many compilation errors are there in the code shown?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3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318896" y="4751184"/>
            <a:ext cx="1852800" cy="3066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4785448" y="1795925"/>
            <a:ext cx="2279400" cy="3066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3717293" y="2483397"/>
            <a:ext cx="2732700" cy="3066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1586475" y="1506075"/>
            <a:ext cx="7398000" cy="355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Object max(Object[] items)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maxDex = 0;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items.length; i += 1)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(items[i] &gt; items[maxDex])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maxDex = i;                 }}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items[maxDex];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Dog[] dogs = {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</a:t>
            </a:r>
            <a:r>
              <a:rPr lang="en" sz="17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3),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</a:t>
            </a:r>
            <a:r>
              <a:rPr lang="en" sz="17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7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Sture</a:t>
            </a:r>
            <a:r>
              <a:rPr lang="en" sz="17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9),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</a:t>
            </a:r>
            <a:r>
              <a:rPr lang="en" sz="17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15)};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Dog maxDog = (Dog) max(dogs);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maxDog.bark();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4136200" y="1587625"/>
            <a:ext cx="2279400" cy="30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2457950" y="2357900"/>
            <a:ext cx="3104100" cy="30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3456100" y="4173174"/>
            <a:ext cx="1984200" cy="30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18"/>
          <p:cNvCxnSpPr/>
          <p:nvPr/>
        </p:nvCxnSpPr>
        <p:spPr>
          <a:xfrm>
            <a:off x="1586475" y="3418596"/>
            <a:ext cx="739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8"/>
          <p:cNvSpPr txBox="1"/>
          <p:nvPr/>
        </p:nvSpPr>
        <p:spPr>
          <a:xfrm>
            <a:off x="7064850" y="3037316"/>
            <a:ext cx="21627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Maximizer.java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6849934" y="4666521"/>
            <a:ext cx="24090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DogLauncher.java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a General Max Function</a:t>
            </a:r>
            <a:endParaRPr/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Objects cannot be compared to other objects with &gt;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One (bad) way to fix this: Write a max method in the Dog class. </a:t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4785448" y="1643525"/>
            <a:ext cx="2279400" cy="3066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4318896" y="4751184"/>
            <a:ext cx="1852800" cy="3066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4785448" y="1795925"/>
            <a:ext cx="2279400" cy="3066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3717293" y="2483397"/>
            <a:ext cx="2732700" cy="3066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1586475" y="1506075"/>
            <a:ext cx="7398000" cy="355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Object max(Object[] items)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maxDex = 0;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items.length; i += 1)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(items[i] &gt; items[maxDex])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maxDex = i;                 }}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items[maxDex];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Dog[] dogs = {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</a:t>
            </a:r>
            <a:r>
              <a:rPr lang="en" sz="17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3),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</a:t>
            </a:r>
            <a:r>
              <a:rPr lang="en" sz="17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9),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</a:t>
            </a:r>
            <a:r>
              <a:rPr lang="en" sz="17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15)};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Dog maxDog = (Dog) max(dogs);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maxDog.bark();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2457950" y="2357900"/>
            <a:ext cx="3104100" cy="30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p19"/>
          <p:cNvCxnSpPr/>
          <p:nvPr/>
        </p:nvCxnSpPr>
        <p:spPr>
          <a:xfrm>
            <a:off x="6742275" y="532925"/>
            <a:ext cx="554400" cy="5919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9"/>
          <p:cNvSpPr txBox="1"/>
          <p:nvPr/>
        </p:nvSpPr>
        <p:spPr>
          <a:xfrm>
            <a:off x="5502625" y="0"/>
            <a:ext cx="23523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and give up on our dream of a one true max function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69" name="Google Shape;169;p19"/>
          <p:cNvCxnSpPr/>
          <p:nvPr/>
        </p:nvCxnSpPr>
        <p:spPr>
          <a:xfrm>
            <a:off x="1586475" y="3418596"/>
            <a:ext cx="739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9"/>
          <p:cNvSpPr txBox="1"/>
          <p:nvPr/>
        </p:nvSpPr>
        <p:spPr>
          <a:xfrm>
            <a:off x="7064850" y="3037316"/>
            <a:ext cx="21627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Maximizer.java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6849934" y="4666521"/>
            <a:ext cx="24090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DogLauncher.java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Dog.maxDog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approach to maximizing a Dog array: Leave it to the Dog class.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is the disadvantage of this?</a:t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317300" y="1569900"/>
            <a:ext cx="6154200" cy="314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9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Returns maximum of dogs. */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 maxDog(Dog[] dogs)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(dogs == null || dogs.length == 0)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null;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Dog maxDog = dogs[0];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(Dog d : dogs)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(d.size &gt; maxDog.size)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maxDog = d;        	}}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maxDog;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</a:rPr>
              <a:t> </a:t>
            </a:r>
            <a:endParaRPr sz="11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3594625" y="4191625"/>
            <a:ext cx="5106600" cy="784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Dog[] dogs = </a:t>
            </a:r>
            <a:r>
              <a:rPr b="1" lang="en" sz="1900">
                <a:solidFill>
                  <a:srgbClr val="9C20EE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 Dog[]{d1, d2, d3};</a:t>
            </a:r>
            <a:endParaRPr sz="1900">
              <a:solidFill>
                <a:schemeClr val="dk1"/>
              </a:solidFill>
              <a:highlight>
                <a:srgbClr val="EAD1D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Dog largest = Dog.maxDog(dogs);</a:t>
            </a:r>
            <a:endParaRPr sz="1900">
              <a:solidFill>
                <a:schemeClr val="dk1"/>
              </a:solidFill>
              <a:highlight>
                <a:srgbClr val="EAD1D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AD1DC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Fundamental Problem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Objects cannot be compared to other objects with &gt;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could we fix our Maximizer class using inheritance / HoFs?</a:t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4785448" y="1643525"/>
            <a:ext cx="2279400" cy="3066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4318896" y="4751184"/>
            <a:ext cx="1852800" cy="3066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4785448" y="1795925"/>
            <a:ext cx="2279400" cy="3066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3717293" y="2483397"/>
            <a:ext cx="2732700" cy="3066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1586475" y="1506075"/>
            <a:ext cx="7398000" cy="355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Object max(Object[] items)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maxDex = 0;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items.length; i += 1)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(items[i] &gt; items[maxDex])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maxDex = i;                 }}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items[maxDex];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Dog[] dogs = {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</a:t>
            </a:r>
            <a:r>
              <a:rPr lang="en" sz="17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3),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</a:t>
            </a:r>
            <a:r>
              <a:rPr lang="en" sz="17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9),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</a:t>
            </a:r>
            <a:r>
              <a:rPr lang="en" sz="17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15)};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Dog maxDog = (Dog) max(dogs);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maxDog.bark();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2457950" y="2357900"/>
            <a:ext cx="3104100" cy="30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 txBox="1"/>
          <p:nvPr/>
        </p:nvSpPr>
        <p:spPr>
          <a:xfrm>
            <a:off x="7064850" y="3037316"/>
            <a:ext cx="21627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Maximizer.java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6849934" y="4666521"/>
            <a:ext cx="24090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DogLauncher.java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4" name="Google Shape;194;p21"/>
          <p:cNvCxnSpPr/>
          <p:nvPr/>
        </p:nvCxnSpPr>
        <p:spPr>
          <a:xfrm>
            <a:off x="1586475" y="3418596"/>
            <a:ext cx="739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243000" y="556500"/>
            <a:ext cx="84438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an interface that guarantees a comparison method.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Have Dog implement this interface.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Write Maximizer class in terms of this interface.</a:t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243000" y="1772525"/>
            <a:ext cx="8714700" cy="49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OurComparable </a:t>
            </a:r>
            <a:r>
              <a:rPr lang="en" sz="1800">
                <a:solidFill>
                  <a:srgbClr val="00A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8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OurComparable</a:t>
            </a:r>
            <a:r>
              <a:rPr lang="en" sz="18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items</a:t>
            </a:r>
            <a:r>
              <a:rPr lang="en" sz="18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 ...</a:t>
            </a:r>
            <a:endParaRPr sz="1800">
              <a:solidFill>
                <a:schemeClr val="dk2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4461563" y="2663163"/>
            <a:ext cx="2132100" cy="795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OurComparable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2550325" y="3091738"/>
            <a:ext cx="1909200" cy="295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compareTo(Object)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4578478" y="4037988"/>
            <a:ext cx="1909200" cy="795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Dog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05" name="Google Shape;205;p22"/>
          <p:cNvCxnSpPr>
            <a:stCxn id="204" idx="0"/>
            <a:endCxn id="202" idx="2"/>
          </p:cNvCxnSpPr>
          <p:nvPr/>
        </p:nvCxnSpPr>
        <p:spPr>
          <a:xfrm rot="10800000">
            <a:off x="5527678" y="3458688"/>
            <a:ext cx="5400" cy="57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2"/>
          <p:cNvSpPr/>
          <p:nvPr/>
        </p:nvSpPr>
        <p:spPr>
          <a:xfrm>
            <a:off x="2664981" y="4486815"/>
            <a:ext cx="1909200" cy="2955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7" name="Google Shape;207;p22"/>
          <p:cNvCxnSpPr/>
          <p:nvPr/>
        </p:nvCxnSpPr>
        <p:spPr>
          <a:xfrm>
            <a:off x="4473300" y="541000"/>
            <a:ext cx="819900" cy="2235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2"/>
          <p:cNvSpPr txBox="1"/>
          <p:nvPr/>
        </p:nvSpPr>
        <p:spPr>
          <a:xfrm>
            <a:off x="2550325" y="2350"/>
            <a:ext cx="31488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interface inheritance says </a:t>
            </a:r>
            <a:r>
              <a:rPr b="1" lang="en">
                <a:solidFill>
                  <a:srgbClr val="BE0712"/>
                </a:solidFill>
              </a:rPr>
              <a:t>what</a:t>
            </a:r>
            <a:r>
              <a:rPr lang="en">
                <a:solidFill>
                  <a:srgbClr val="BE0712"/>
                </a:solidFill>
              </a:rPr>
              <a:t> a class can do, in this case compare.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OurComparable Interface</a:t>
            </a:r>
            <a:endParaRPr/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Specification, returns: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Negative number if </a:t>
            </a:r>
            <a:r>
              <a:rPr b="1" i="1" lang="en"/>
              <a:t>this</a:t>
            </a:r>
            <a:r>
              <a:rPr lang="en"/>
              <a:t> is less than obj.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0 if </a:t>
            </a:r>
            <a:r>
              <a:rPr b="1" i="1" lang="en"/>
              <a:t>this</a:t>
            </a:r>
            <a:r>
              <a:rPr lang="en"/>
              <a:t> is equal to object.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Positive number if </a:t>
            </a:r>
            <a:r>
              <a:rPr b="1" i="1" lang="en"/>
              <a:t>this </a:t>
            </a:r>
            <a:r>
              <a:rPr lang="en"/>
              <a:t>is greater than obj.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 txBox="1"/>
          <p:nvPr/>
        </p:nvSpPr>
        <p:spPr>
          <a:xfrm>
            <a:off x="166800" y="674223"/>
            <a:ext cx="5744700" cy="9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OurComparable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compareTo(Object obj);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     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6" name="Google Shape;216;p23"/>
          <p:cNvCxnSpPr/>
          <p:nvPr/>
        </p:nvCxnSpPr>
        <p:spPr>
          <a:xfrm rot="10800000">
            <a:off x="3048525" y="1300550"/>
            <a:ext cx="786900" cy="5889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3"/>
          <p:cNvSpPr txBox="1"/>
          <p:nvPr/>
        </p:nvSpPr>
        <p:spPr>
          <a:xfrm>
            <a:off x="3956550" y="1696350"/>
            <a:ext cx="25434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Could have also been OurComparable. No meaningful difference.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Maximization Function Through Inheritance</a:t>
            </a:r>
            <a:endParaRPr/>
          </a:p>
        </p:txBody>
      </p:sp>
      <p:sp>
        <p:nvSpPr>
          <p:cNvPr id="223" name="Google Shape;223;p24"/>
          <p:cNvSpPr txBox="1"/>
          <p:nvPr/>
        </p:nvSpPr>
        <p:spPr>
          <a:xfrm>
            <a:off x="166800" y="674223"/>
            <a:ext cx="5744700" cy="9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OurComparable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compareTo(Object obj);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     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144000" y="1659470"/>
            <a:ext cx="7560300" cy="181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OurComparable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compareTo(Object obj)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i="1" lang="en" sz="18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Warning, cast can cause runtime error! */</a:t>
            </a:r>
            <a:endParaRPr i="1" sz="1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Dog uddaDog = (Dog) obj;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.size - </a:t>
            </a:r>
            <a:r>
              <a:rPr lang="en" sz="1800" u="sng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uddaDog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.size;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</a:rPr>
              <a:t>      } ...</a:t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119001" y="3530925"/>
            <a:ext cx="7398000" cy="133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Maximizer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OurComparable max(OurComparable[]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2956525" y="4327325"/>
            <a:ext cx="5744700" cy="784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Dog[] dogs = </a:t>
            </a:r>
            <a:r>
              <a:rPr b="1" lang="en" sz="1900">
                <a:solidFill>
                  <a:srgbClr val="9C20EE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 Dog[]{d1, d2, d3};</a:t>
            </a:r>
            <a:endParaRPr sz="1900">
              <a:solidFill>
                <a:schemeClr val="dk1"/>
              </a:solidFill>
              <a:highlight>
                <a:srgbClr val="EAD1D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Dog largest = (Dog) Maximizer.max(dogs);</a:t>
            </a:r>
            <a:endParaRPr sz="1900">
              <a:solidFill>
                <a:schemeClr val="dk1"/>
              </a:solidFill>
              <a:highlight>
                <a:srgbClr val="EAD1D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AD1DC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Maximization Function Through Inheritance</a:t>
            </a:r>
            <a:endParaRPr/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243000" y="556500"/>
            <a:ext cx="8435700" cy="3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Benefits of this approach: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need for array maximization code in every custom type (i.e. no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Dog.maxDog(Dog[])</a:t>
            </a:r>
            <a:r>
              <a:rPr lang="en"/>
              <a:t> function required).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Code that operates on multiple types (mostly) gracefully, e.g.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OurComparable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objs 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getItems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(“somefile.txt”);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1" lang="en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Maximizer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objs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/>
        </p:nvSpPr>
        <p:spPr>
          <a:xfrm>
            <a:off x="5296000" y="714100"/>
            <a:ext cx="3815700" cy="194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500">
                <a:solidFill>
                  <a:schemeClr val="dk1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 OurComparable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chemeClr val="dk1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compareTo(Object o)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Dog uddaDog = (Dog) o;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.size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- uddaDog.size;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...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Quiz #1: yell</a:t>
            </a:r>
            <a:r>
              <a:rPr lang="en"/>
              <a:t>key.com/</a:t>
            </a:r>
            <a:r>
              <a:rPr lang="en">
                <a:solidFill>
                  <a:srgbClr val="208920"/>
                </a:solidFill>
              </a:rPr>
              <a:t>special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172025" y="2795225"/>
            <a:ext cx="4784100" cy="227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If we omit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compareTo()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file will fail to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DogLauncher.java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Dog.java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Maximizer.java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AutoNum type="alphaUcPeriod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OurComparable.java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88825" y="722350"/>
            <a:ext cx="5119200" cy="194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DogLauncher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 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Dog[] dogs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Dog[]{d1, d2, d3};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System.out.println(</a:t>
            </a:r>
            <a:r>
              <a:rPr lang="en" sz="1600">
                <a:solidFill>
                  <a:schemeClr val="dk1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Maximizer.max(dogs)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cxnSp>
        <p:nvCxnSpPr>
          <p:cNvPr id="241" name="Google Shape;241;p26"/>
          <p:cNvCxnSpPr/>
          <p:nvPr/>
        </p:nvCxnSpPr>
        <p:spPr>
          <a:xfrm>
            <a:off x="5641775" y="1622056"/>
            <a:ext cx="2723400" cy="84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6"/>
          <p:cNvSpPr txBox="1"/>
          <p:nvPr/>
        </p:nvSpPr>
        <p:spPr>
          <a:xfrm>
            <a:off x="5289275" y="2790075"/>
            <a:ext cx="3815700" cy="2017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Maximizer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 static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OurComparable </a:t>
            </a:r>
            <a:r>
              <a:rPr lang="en" sz="1500">
                <a:solidFill>
                  <a:schemeClr val="dk1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max(</a:t>
            </a:r>
            <a:endParaRPr sz="1500">
              <a:solidFill>
                <a:schemeClr val="dk1"/>
              </a:solidFill>
              <a:highlight>
                <a:srgbClr val="B7B7B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500">
                <a:solidFill>
                  <a:schemeClr val="dk1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OurComparable[] items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items[i].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chemeClr val="dk1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compareTo(items[maxDex]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}...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3" name="Google Shape;243;p26"/>
          <p:cNvCxnSpPr/>
          <p:nvPr/>
        </p:nvCxnSpPr>
        <p:spPr>
          <a:xfrm flipH="1" rot="10800000">
            <a:off x="5636050" y="1590650"/>
            <a:ext cx="3068400" cy="872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928950" y="1806150"/>
            <a:ext cx="7286100" cy="15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Dynamic Method Selection Puzzle (Online Only)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/>
        </p:nvSpPr>
        <p:spPr>
          <a:xfrm>
            <a:off x="5296000" y="714100"/>
            <a:ext cx="3815700" cy="194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500">
                <a:solidFill>
                  <a:schemeClr val="dk1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 OurComparable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chemeClr val="dk1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compareTo(Object o)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Dog uddaDog = (Dog) o;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.size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- uddaDog.size;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...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Quiz #2: yellkey.com/</a:t>
            </a:r>
            <a:r>
              <a:rPr lang="en">
                <a:solidFill>
                  <a:srgbClr val="208920"/>
                </a:solidFill>
              </a:rPr>
              <a:t>wish</a:t>
            </a:r>
            <a:endParaRPr>
              <a:solidFill>
                <a:srgbClr val="208920"/>
              </a:solidFill>
            </a:endParaRPr>
          </a:p>
        </p:txBody>
      </p:sp>
      <p:cxnSp>
        <p:nvCxnSpPr>
          <p:cNvPr id="250" name="Google Shape;250;p27"/>
          <p:cNvCxnSpPr/>
          <p:nvPr/>
        </p:nvCxnSpPr>
        <p:spPr>
          <a:xfrm>
            <a:off x="5369600" y="993175"/>
            <a:ext cx="2781900" cy="27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7"/>
          <p:cNvCxnSpPr/>
          <p:nvPr/>
        </p:nvCxnSpPr>
        <p:spPr>
          <a:xfrm flipH="1" rot="10800000">
            <a:off x="5353450" y="977100"/>
            <a:ext cx="2688900" cy="258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7"/>
          <p:cNvSpPr/>
          <p:nvPr/>
        </p:nvSpPr>
        <p:spPr>
          <a:xfrm>
            <a:off x="172025" y="2795225"/>
            <a:ext cx="4784100" cy="227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Q: If we omit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implements OurComparable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which file will fail to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compile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DogLauncher.java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Dog.java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Maximizer.java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AutoNum type="alphaUcPeriod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OurComparable.java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88825" y="722350"/>
            <a:ext cx="5119200" cy="194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DogLauncher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 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Dog[] dogs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Dog[]{d1, d2, d3};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System.out.println(</a:t>
            </a:r>
            <a:r>
              <a:rPr lang="en" sz="1600">
                <a:solidFill>
                  <a:schemeClr val="dk1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Maximizer.max(dogs)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5289275" y="2790075"/>
            <a:ext cx="3815700" cy="2017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Maximizer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 static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OurComparable </a:t>
            </a:r>
            <a:r>
              <a:rPr lang="en" sz="1500">
                <a:solidFill>
                  <a:schemeClr val="dk1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max(</a:t>
            </a:r>
            <a:endParaRPr sz="1500">
              <a:solidFill>
                <a:schemeClr val="dk1"/>
              </a:solidFill>
              <a:highlight>
                <a:srgbClr val="B7B7B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500">
                <a:solidFill>
                  <a:schemeClr val="dk1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OurComparable[] items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items[i].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chemeClr val="dk1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compareTo(items[maxDex]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}...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 to Quiz</a:t>
            </a:r>
            <a:endParaRPr/>
          </a:p>
        </p:txBody>
      </p:sp>
      <p:sp>
        <p:nvSpPr>
          <p:cNvPr id="260" name="Google Shape;260;p2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 1: Dog will fail to compile because it does not implement all abstract methods required by OurComparable interface. (And I suppose DogLauncher will fail as well since Dog.class doesn’t exist)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2: DogLauncher will fail, because it tries to pass things that are not OurComparables, and Maximizer expects OurComparables.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type="title"/>
          </p:nvPr>
        </p:nvSpPr>
        <p:spPr>
          <a:xfrm>
            <a:off x="610800" y="2170350"/>
            <a:ext cx="7922400" cy="8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Comparables</a:t>
            </a:r>
            <a:endParaRPr sz="4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Issues With OurComparable</a:t>
            </a:r>
            <a:endParaRPr/>
          </a:p>
        </p:txBody>
      </p:sp>
      <p:sp>
        <p:nvSpPr>
          <p:cNvPr id="271" name="Google Shape;271;p3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issues: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Awkward casting to/from Objects.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made it up.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 existing classes implement OurComparable (e.g. String, etc).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 existing classes use OurComparable (e.g. no built-in max function that uses OurComparable)</a:t>
            </a:r>
            <a:endParaRPr/>
          </a:p>
        </p:txBody>
      </p:sp>
      <p:sp>
        <p:nvSpPr>
          <p:cNvPr id="272" name="Google Shape;272;p30"/>
          <p:cNvSpPr txBox="1"/>
          <p:nvPr/>
        </p:nvSpPr>
        <p:spPr>
          <a:xfrm>
            <a:off x="243000" y="2765695"/>
            <a:ext cx="7560300" cy="181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OurComparable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compareTo(Object obj)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i="1" lang="en" sz="18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Warning, cast can cause runtime error! */</a:t>
            </a:r>
            <a:endParaRPr i="1" sz="1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Dog uddaDog = 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(Dog)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obj;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.size - </a:t>
            </a:r>
            <a:r>
              <a:rPr lang="en" sz="1800" u="sng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uddaDog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.size;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</a:rPr>
              <a:t>      } ...</a:t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273" name="Google Shape;273;p30"/>
          <p:cNvSpPr txBox="1"/>
          <p:nvPr/>
        </p:nvSpPr>
        <p:spPr>
          <a:xfrm>
            <a:off x="2956525" y="4327325"/>
            <a:ext cx="5744700" cy="784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Dog[] dogs = </a:t>
            </a:r>
            <a:r>
              <a:rPr b="1" lang="en" sz="1900">
                <a:solidFill>
                  <a:srgbClr val="9C20EE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 Dog[]{d1, d2, d3};</a:t>
            </a:r>
            <a:endParaRPr sz="1900">
              <a:solidFill>
                <a:schemeClr val="dk1"/>
              </a:solidFill>
              <a:highlight>
                <a:srgbClr val="EAD1D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Dog largest = </a:t>
            </a:r>
            <a:r>
              <a:rPr b="1" lang="en" sz="1900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(Dog)</a:t>
            </a:r>
            <a:r>
              <a:rPr lang="en" sz="1900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 Maximizer.max(dogs);</a:t>
            </a:r>
            <a:endParaRPr sz="1900">
              <a:solidFill>
                <a:schemeClr val="dk1"/>
              </a:solidFill>
              <a:highlight>
                <a:srgbClr val="EAD1D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AD1DC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Issues With OurComparable</a:t>
            </a:r>
            <a:endParaRPr/>
          </a:p>
        </p:txBody>
      </p:sp>
      <p:sp>
        <p:nvSpPr>
          <p:cNvPr id="279" name="Google Shape;279;p3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issues: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Awkward casting to/from Objects.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made it up.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 existing classes implement OurComparable (e.g. String, etc).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 existing classes use OurComparable (e.g. no built-in max function that uses OurComparable)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industrial strength approach: Use the built-in Comparable interface.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Already defined and used by tons of libraries. Uses generics.</a:t>
            </a:r>
            <a:endParaRPr/>
          </a:p>
        </p:txBody>
      </p:sp>
      <p:sp>
        <p:nvSpPr>
          <p:cNvPr id="280" name="Google Shape;280;p31"/>
          <p:cNvSpPr txBox="1"/>
          <p:nvPr/>
        </p:nvSpPr>
        <p:spPr>
          <a:xfrm>
            <a:off x="395400" y="3952225"/>
            <a:ext cx="4065600" cy="1049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b="1" lang="en" sz="1600">
                <a:solidFill>
                  <a:srgbClr val="00A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&lt;T&gt;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" sz="16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BB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A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b="1" lang="en" sz="16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 obj</a:t>
            </a:r>
            <a:r>
              <a:rPr b="1" lang="en" sz="16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281" name="Google Shape;281;p31"/>
          <p:cNvSpPr txBox="1"/>
          <p:nvPr/>
        </p:nvSpPr>
        <p:spPr>
          <a:xfrm>
            <a:off x="4580625" y="3952225"/>
            <a:ext cx="4487400" cy="1049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OurComparable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" sz="16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BB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A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b="1" lang="en" sz="16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Object obj</a:t>
            </a:r>
            <a:r>
              <a:rPr b="1" lang="en" sz="16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Comparable vs. OurComparable</a:t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6499675" y="2627725"/>
            <a:ext cx="2132100" cy="795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Comparable&lt;Dog&gt;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88" name="Google Shape;288;p32"/>
          <p:cNvSpPr/>
          <p:nvPr/>
        </p:nvSpPr>
        <p:spPr>
          <a:xfrm>
            <a:off x="4588438" y="3056300"/>
            <a:ext cx="1909200" cy="295500"/>
          </a:xfrm>
          <a:prstGeom prst="rect">
            <a:avLst/>
          </a:prstGeom>
          <a:solidFill>
            <a:srgbClr val="D9ED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compareTo(Dog)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32"/>
          <p:cNvSpPr/>
          <p:nvPr/>
        </p:nvSpPr>
        <p:spPr>
          <a:xfrm>
            <a:off x="6616591" y="4002550"/>
            <a:ext cx="1909200" cy="795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Dog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90" name="Google Shape;290;p32"/>
          <p:cNvCxnSpPr>
            <a:stCxn id="289" idx="0"/>
            <a:endCxn id="287" idx="2"/>
          </p:cNvCxnSpPr>
          <p:nvPr/>
        </p:nvCxnSpPr>
        <p:spPr>
          <a:xfrm rot="10800000">
            <a:off x="7565791" y="3423250"/>
            <a:ext cx="5400" cy="57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2"/>
          <p:cNvSpPr/>
          <p:nvPr/>
        </p:nvSpPr>
        <p:spPr>
          <a:xfrm>
            <a:off x="4703094" y="4451378"/>
            <a:ext cx="1909200" cy="2955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Google Shape;292;p32"/>
          <p:cNvSpPr/>
          <p:nvPr/>
        </p:nvSpPr>
        <p:spPr>
          <a:xfrm>
            <a:off x="2078025" y="2627688"/>
            <a:ext cx="2132100" cy="795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OurComparable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93" name="Google Shape;293;p32"/>
          <p:cNvSpPr/>
          <p:nvPr/>
        </p:nvSpPr>
        <p:spPr>
          <a:xfrm>
            <a:off x="166788" y="3056263"/>
            <a:ext cx="1909200" cy="295500"/>
          </a:xfrm>
          <a:prstGeom prst="rect">
            <a:avLst/>
          </a:prstGeom>
          <a:solidFill>
            <a:srgbClr val="D9ED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compareTo(Object)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32"/>
          <p:cNvSpPr/>
          <p:nvPr/>
        </p:nvSpPr>
        <p:spPr>
          <a:xfrm>
            <a:off x="2194940" y="4002513"/>
            <a:ext cx="1909200" cy="795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Dog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95" name="Google Shape;295;p32"/>
          <p:cNvCxnSpPr>
            <a:stCxn id="294" idx="0"/>
            <a:endCxn id="292" idx="2"/>
          </p:cNvCxnSpPr>
          <p:nvPr/>
        </p:nvCxnSpPr>
        <p:spPr>
          <a:xfrm rot="10800000">
            <a:off x="3144140" y="3423213"/>
            <a:ext cx="5400" cy="57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32"/>
          <p:cNvSpPr/>
          <p:nvPr/>
        </p:nvSpPr>
        <p:spPr>
          <a:xfrm>
            <a:off x="281444" y="4451340"/>
            <a:ext cx="1909200" cy="2955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Comparable Advantages</a:t>
            </a:r>
            <a:endParaRPr/>
          </a:p>
        </p:txBody>
      </p:sp>
      <p:sp>
        <p:nvSpPr>
          <p:cNvPr id="302" name="Google Shape;302;p3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Lots of built in classes implement Comparable (e.g. String).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Lots of libraries use the Comparable interface (e.g. Arrays.sort)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Avoids need for casts.</a:t>
            </a:r>
            <a:endParaRPr/>
          </a:p>
        </p:txBody>
      </p:sp>
      <p:sp>
        <p:nvSpPr>
          <p:cNvPr id="303" name="Google Shape;303;p33"/>
          <p:cNvSpPr txBox="1"/>
          <p:nvPr/>
        </p:nvSpPr>
        <p:spPr>
          <a:xfrm>
            <a:off x="285700" y="1783775"/>
            <a:ext cx="6700800" cy="120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Comparable&lt;Dog&gt;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compareTo(Dog uddaDog)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.size - uddaDog.size;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302700" y="3018275"/>
            <a:ext cx="6150300" cy="144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OurComparable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compareTo(Object obj)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Dog uddaDog = (Dog) obj;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	 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.size - uddaDog.size;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</a:rPr>
              <a:t>      } ...</a:t>
            </a:r>
            <a:endParaRPr sz="1700">
              <a:highlight>
                <a:srgbClr val="EFEFEF"/>
              </a:highlight>
            </a:endParaRPr>
          </a:p>
        </p:txBody>
      </p:sp>
      <p:sp>
        <p:nvSpPr>
          <p:cNvPr id="305" name="Google Shape;305;p33"/>
          <p:cNvSpPr txBox="1"/>
          <p:nvPr/>
        </p:nvSpPr>
        <p:spPr>
          <a:xfrm>
            <a:off x="7468500" y="2035475"/>
            <a:ext cx="15354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Much better!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06" name="Google Shape;306;p33"/>
          <p:cNvCxnSpPr/>
          <p:nvPr/>
        </p:nvCxnSpPr>
        <p:spPr>
          <a:xfrm rot="10800000">
            <a:off x="7095534" y="2221332"/>
            <a:ext cx="3291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33"/>
          <p:cNvSpPr txBox="1"/>
          <p:nvPr/>
        </p:nvSpPr>
        <p:spPr>
          <a:xfrm>
            <a:off x="1769575" y="4294425"/>
            <a:ext cx="7322100" cy="784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Dog[] dogs = </a:t>
            </a:r>
            <a:r>
              <a:rPr b="1" lang="en" sz="1900">
                <a:solidFill>
                  <a:srgbClr val="9C20EE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 Dog[]{d1, d2, d3};</a:t>
            </a:r>
            <a:endParaRPr sz="1900">
              <a:solidFill>
                <a:schemeClr val="dk1"/>
              </a:solidFill>
              <a:highlight>
                <a:srgbClr val="EAD1D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Dog largest = Collections.max(Arrays.asList(dogs));</a:t>
            </a:r>
            <a:endParaRPr sz="1900">
              <a:solidFill>
                <a:schemeClr val="dk1"/>
              </a:solidFill>
              <a:highlight>
                <a:srgbClr val="EAD1D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AD1DC"/>
              </a:highlight>
            </a:endParaRPr>
          </a:p>
        </p:txBody>
      </p:sp>
      <p:cxnSp>
        <p:nvCxnSpPr>
          <p:cNvPr id="308" name="Google Shape;308;p33"/>
          <p:cNvCxnSpPr/>
          <p:nvPr/>
        </p:nvCxnSpPr>
        <p:spPr>
          <a:xfrm>
            <a:off x="5275100" y="2221900"/>
            <a:ext cx="1699800" cy="19302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33"/>
          <p:cNvSpPr txBox="1"/>
          <p:nvPr/>
        </p:nvSpPr>
        <p:spPr>
          <a:xfrm>
            <a:off x="6787425" y="3012550"/>
            <a:ext cx="23040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Implementing Comparable allows library functions to compare custom types (e.g. finding max).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type="title"/>
          </p:nvPr>
        </p:nvSpPr>
        <p:spPr>
          <a:xfrm>
            <a:off x="610800" y="2170350"/>
            <a:ext cx="7922400" cy="8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Comparators</a:t>
            </a:r>
            <a:endParaRPr sz="4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Order</a:t>
            </a:r>
            <a:endParaRPr/>
          </a:p>
        </p:txBody>
      </p:sp>
      <p:sp>
        <p:nvSpPr>
          <p:cNvPr id="320" name="Google Shape;320;p3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term “Natural Order” is sometimes used to refer to the ordering implied by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/>
              <a:t>’s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/>
              <a:t> method.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Dog objects (as we’ve defined them) have a natural order given by their size.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35"/>
          <p:cNvGrpSpPr/>
          <p:nvPr/>
        </p:nvGrpSpPr>
        <p:grpSpPr>
          <a:xfrm>
            <a:off x="512550" y="2485125"/>
            <a:ext cx="1515450" cy="2422100"/>
            <a:chOff x="512550" y="2485125"/>
            <a:chExt cx="1515450" cy="2422100"/>
          </a:xfrm>
        </p:grpSpPr>
        <p:pic>
          <p:nvPicPr>
            <p:cNvPr id="322" name="Google Shape;322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5675" y="2485125"/>
              <a:ext cx="1472326" cy="1792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3" name="Google Shape;323;p35"/>
            <p:cNvSpPr txBox="1"/>
            <p:nvPr/>
          </p:nvSpPr>
          <p:spPr>
            <a:xfrm>
              <a:off x="512550" y="4411925"/>
              <a:ext cx="14724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“Doge”, size: 5</a:t>
              </a:r>
              <a:endParaRPr/>
            </a:p>
          </p:txBody>
        </p:sp>
      </p:grpSp>
      <p:grpSp>
        <p:nvGrpSpPr>
          <p:cNvPr id="324" name="Google Shape;324;p35"/>
          <p:cNvGrpSpPr/>
          <p:nvPr/>
        </p:nvGrpSpPr>
        <p:grpSpPr>
          <a:xfrm>
            <a:off x="2997200" y="2303556"/>
            <a:ext cx="2022600" cy="2871219"/>
            <a:chOff x="2997200" y="2303556"/>
            <a:chExt cx="2022600" cy="2871219"/>
          </a:xfrm>
        </p:grpSpPr>
        <p:pic>
          <p:nvPicPr>
            <p:cNvPr id="325" name="Google Shape;325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25063" y="2303556"/>
              <a:ext cx="1883776" cy="23075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6" name="Google Shape;326;p35"/>
            <p:cNvSpPr txBox="1"/>
            <p:nvPr/>
          </p:nvSpPr>
          <p:spPr>
            <a:xfrm>
              <a:off x="2997200" y="4679475"/>
              <a:ext cx="20226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“Grigometh”, size: 200</a:t>
              </a:r>
              <a:endParaRPr/>
            </a:p>
          </p:txBody>
        </p:sp>
      </p:grpSp>
      <p:grpSp>
        <p:nvGrpSpPr>
          <p:cNvPr id="327" name="Google Shape;327;p35"/>
          <p:cNvGrpSpPr/>
          <p:nvPr/>
        </p:nvGrpSpPr>
        <p:grpSpPr>
          <a:xfrm>
            <a:off x="5905900" y="1742700"/>
            <a:ext cx="3059375" cy="3353175"/>
            <a:chOff x="5905900" y="1742700"/>
            <a:chExt cx="3059375" cy="3353175"/>
          </a:xfrm>
        </p:grpSpPr>
        <p:pic>
          <p:nvPicPr>
            <p:cNvPr id="328" name="Google Shape;328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905900" y="1742700"/>
              <a:ext cx="3059375" cy="2967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35"/>
            <p:cNvSpPr txBox="1"/>
            <p:nvPr/>
          </p:nvSpPr>
          <p:spPr>
            <a:xfrm>
              <a:off x="6511800" y="4687275"/>
              <a:ext cx="2022600" cy="40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“Clifford”, size: 9000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Order</a:t>
            </a:r>
            <a:endParaRPr/>
          </a:p>
        </p:txBody>
      </p:sp>
      <p:pic>
        <p:nvPicPr>
          <p:cNvPr id="335" name="Google Shape;3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063" y="2119881"/>
            <a:ext cx="1883776" cy="230753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6"/>
          <p:cNvSpPr txBox="1"/>
          <p:nvPr/>
        </p:nvSpPr>
        <p:spPr>
          <a:xfrm>
            <a:off x="6467200" y="4495800"/>
            <a:ext cx="2022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“Grigometh”, size: 200</a:t>
            </a:r>
            <a:endParaRPr/>
          </a:p>
        </p:txBody>
      </p:sp>
      <p:sp>
        <p:nvSpPr>
          <p:cNvPr id="337" name="Google Shape;337;p36"/>
          <p:cNvSpPr txBox="1"/>
          <p:nvPr>
            <p:ph idx="1" type="body"/>
          </p:nvPr>
        </p:nvSpPr>
        <p:spPr>
          <a:xfrm>
            <a:off x="243000" y="556500"/>
            <a:ext cx="84438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May wish to order objects in a different way.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By Name.</a:t>
            </a:r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5675" y="2301450"/>
            <a:ext cx="1472326" cy="179200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6"/>
          <p:cNvSpPr txBox="1"/>
          <p:nvPr/>
        </p:nvSpPr>
        <p:spPr>
          <a:xfrm>
            <a:off x="3982550" y="4228250"/>
            <a:ext cx="1472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“Doge”, size: 5</a:t>
            </a:r>
            <a:endParaRPr/>
          </a:p>
        </p:txBody>
      </p:sp>
      <p:pic>
        <p:nvPicPr>
          <p:cNvPr id="340" name="Google Shape;34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075" y="1790325"/>
            <a:ext cx="3059375" cy="29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6"/>
          <p:cNvSpPr txBox="1"/>
          <p:nvPr/>
        </p:nvSpPr>
        <p:spPr>
          <a:xfrm>
            <a:off x="976975" y="4734900"/>
            <a:ext cx="2022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“Clifford”, size: 9000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Typing Puzzle</a:t>
            </a:r>
            <a:endParaRPr/>
          </a:p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243000" y="556500"/>
            <a:ext cx="8443800" cy="3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two classes: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Dog: Implements bark() method.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ShowDog: Extends Dog, overrides bark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Summarizing is-a relationships, we have: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ShowDog is-a Dog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Dog is-an Object.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All types in Java are a subtype of Object.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45" name="Google Shape;45;p10"/>
          <p:cNvSpPr/>
          <p:nvPr/>
        </p:nvSpPr>
        <p:spPr>
          <a:xfrm>
            <a:off x="7669900" y="3493150"/>
            <a:ext cx="1115400" cy="4161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endParaRPr/>
          </a:p>
        </p:txBody>
      </p:sp>
      <p:sp>
        <p:nvSpPr>
          <p:cNvPr id="46" name="Google Shape;46;p10"/>
          <p:cNvSpPr/>
          <p:nvPr/>
        </p:nvSpPr>
        <p:spPr>
          <a:xfrm>
            <a:off x="7669900" y="4373525"/>
            <a:ext cx="1115400" cy="4161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ShowDog</a:t>
            </a:r>
            <a:endParaRPr/>
          </a:p>
        </p:txBody>
      </p:sp>
      <p:cxnSp>
        <p:nvCxnSpPr>
          <p:cNvPr id="47" name="Google Shape;47;p10"/>
          <p:cNvCxnSpPr>
            <a:stCxn id="46" idx="0"/>
            <a:endCxn id="45" idx="2"/>
          </p:cNvCxnSpPr>
          <p:nvPr/>
        </p:nvCxnSpPr>
        <p:spPr>
          <a:xfrm rot="10800000">
            <a:off x="8227600" y="3909125"/>
            <a:ext cx="0" cy="46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" name="Google Shape;48;p10"/>
          <p:cNvCxnSpPr>
            <a:stCxn id="45" idx="0"/>
            <a:endCxn id="49" idx="2"/>
          </p:cNvCxnSpPr>
          <p:nvPr/>
        </p:nvCxnSpPr>
        <p:spPr>
          <a:xfrm flipH="1" rot="10800000">
            <a:off x="8227600" y="3083350"/>
            <a:ext cx="1200" cy="40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" name="Google Shape;49;p10"/>
          <p:cNvSpPr/>
          <p:nvPr/>
        </p:nvSpPr>
        <p:spPr>
          <a:xfrm>
            <a:off x="7671106" y="2667279"/>
            <a:ext cx="1115400" cy="4161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50" name="Google Shape;50;p10"/>
          <p:cNvSpPr/>
          <p:nvPr/>
        </p:nvSpPr>
        <p:spPr>
          <a:xfrm>
            <a:off x="6770914" y="3553450"/>
            <a:ext cx="900300" cy="2955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bark()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" name="Google Shape;51;p10"/>
          <p:cNvSpPr/>
          <p:nvPr/>
        </p:nvSpPr>
        <p:spPr>
          <a:xfrm>
            <a:off x="6770914" y="4453890"/>
            <a:ext cx="900300" cy="2955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bark()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Subtype Polymorphism vs. Explicit Higher Order Functions</a:t>
            </a:r>
            <a:endParaRPr/>
          </a:p>
        </p:txBody>
      </p:sp>
      <p:sp>
        <p:nvSpPr>
          <p:cNvPr id="347" name="Google Shape;347;p37"/>
          <p:cNvSpPr txBox="1"/>
          <p:nvPr>
            <p:ph idx="1" type="body"/>
          </p:nvPr>
        </p:nvSpPr>
        <p:spPr>
          <a:xfrm>
            <a:off x="243000" y="556500"/>
            <a:ext cx="84438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write a program that prints a string representation of the larger of two objects according to some specific comparison function.</a:t>
            </a:r>
            <a:endParaRPr/>
          </a:p>
        </p:txBody>
      </p:sp>
      <p:sp>
        <p:nvSpPr>
          <p:cNvPr id="348" name="Google Shape;348;p37"/>
          <p:cNvSpPr txBox="1"/>
          <p:nvPr/>
        </p:nvSpPr>
        <p:spPr>
          <a:xfrm>
            <a:off x="1840350" y="1551600"/>
            <a:ext cx="6579000" cy="145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print_larger(x, y,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(x, y):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(y)</a:t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349" name="Google Shape;349;p37"/>
          <p:cNvCxnSpPr/>
          <p:nvPr/>
        </p:nvCxnSpPr>
        <p:spPr>
          <a:xfrm>
            <a:off x="3247050" y="3214700"/>
            <a:ext cx="186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37"/>
          <p:cNvSpPr txBox="1"/>
          <p:nvPr/>
        </p:nvSpPr>
        <p:spPr>
          <a:xfrm>
            <a:off x="733650" y="1897800"/>
            <a:ext cx="11067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HoF Approach</a:t>
            </a:r>
            <a:endParaRPr/>
          </a:p>
        </p:txBody>
      </p:sp>
      <p:grpSp>
        <p:nvGrpSpPr>
          <p:cNvPr id="351" name="Google Shape;351;p37"/>
          <p:cNvGrpSpPr/>
          <p:nvPr/>
        </p:nvGrpSpPr>
        <p:grpSpPr>
          <a:xfrm>
            <a:off x="995250" y="3437500"/>
            <a:ext cx="5810875" cy="1458900"/>
            <a:chOff x="995250" y="3437500"/>
            <a:chExt cx="5810875" cy="1458900"/>
          </a:xfrm>
        </p:grpSpPr>
        <p:sp>
          <p:nvSpPr>
            <p:cNvPr id="352" name="Google Shape;352;p37"/>
            <p:cNvSpPr txBox="1"/>
            <p:nvPr/>
          </p:nvSpPr>
          <p:spPr>
            <a:xfrm>
              <a:off x="2470825" y="3437500"/>
              <a:ext cx="4335300" cy="14589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def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print_larger(T x, T y):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x.</a:t>
              </a:r>
              <a:r>
                <a:rPr lang="en" sz="1900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largerThan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(y):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x.</a:t>
              </a:r>
              <a:r>
                <a:rPr lang="en" sz="1900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y.</a:t>
              </a:r>
              <a:r>
                <a:rPr lang="en" sz="1900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>
                <a:highlight>
                  <a:srgbClr val="EFEFEF"/>
                </a:highlight>
              </a:endParaRPr>
            </a:p>
          </p:txBody>
        </p:sp>
        <p:sp>
          <p:nvSpPr>
            <p:cNvPr id="353" name="Google Shape;353;p37"/>
            <p:cNvSpPr txBox="1"/>
            <p:nvPr/>
          </p:nvSpPr>
          <p:spPr>
            <a:xfrm>
              <a:off x="995250" y="3760450"/>
              <a:ext cx="1400100" cy="8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Subtype Polymorphism Approach??</a:t>
              </a:r>
              <a:endParaRPr/>
            </a:p>
          </p:txBody>
        </p:sp>
      </p:grpSp>
      <p:cxnSp>
        <p:nvCxnSpPr>
          <p:cNvPr id="354" name="Google Shape;354;p37"/>
          <p:cNvCxnSpPr/>
          <p:nvPr/>
        </p:nvCxnSpPr>
        <p:spPr>
          <a:xfrm>
            <a:off x="5432375" y="1985975"/>
            <a:ext cx="2634000" cy="14943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37"/>
          <p:cNvSpPr txBox="1"/>
          <p:nvPr/>
        </p:nvSpPr>
        <p:spPr>
          <a:xfrm>
            <a:off x="7466550" y="3460450"/>
            <a:ext cx="16989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Can simply pass a different compare function.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Subtype Polymorphism vs. Explicit Higher Order Functions</a:t>
            </a:r>
            <a:endParaRPr/>
          </a:p>
        </p:txBody>
      </p:sp>
      <p:sp>
        <p:nvSpPr>
          <p:cNvPr id="361" name="Google Shape;361;p38"/>
          <p:cNvSpPr txBox="1"/>
          <p:nvPr>
            <p:ph idx="1" type="body"/>
          </p:nvPr>
        </p:nvSpPr>
        <p:spPr>
          <a:xfrm>
            <a:off x="243000" y="556500"/>
            <a:ext cx="84438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write a program that prints a string representation of the larger of two objects according to some specific comparison function.</a:t>
            </a:r>
            <a:endParaRPr/>
          </a:p>
        </p:txBody>
      </p:sp>
      <p:sp>
        <p:nvSpPr>
          <p:cNvPr id="362" name="Google Shape;362;p38"/>
          <p:cNvSpPr txBox="1"/>
          <p:nvPr/>
        </p:nvSpPr>
        <p:spPr>
          <a:xfrm>
            <a:off x="1840350" y="1551600"/>
            <a:ext cx="6579000" cy="145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print_larger(x, y,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(x, y):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(y)</a:t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363" name="Google Shape;363;p38"/>
          <p:cNvCxnSpPr/>
          <p:nvPr/>
        </p:nvCxnSpPr>
        <p:spPr>
          <a:xfrm>
            <a:off x="3247050" y="3214700"/>
            <a:ext cx="186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38"/>
          <p:cNvSpPr txBox="1"/>
          <p:nvPr/>
        </p:nvSpPr>
        <p:spPr>
          <a:xfrm>
            <a:off x="733650" y="1897800"/>
            <a:ext cx="11067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HoF Approach</a:t>
            </a:r>
            <a:endParaRPr/>
          </a:p>
        </p:txBody>
      </p:sp>
      <p:grpSp>
        <p:nvGrpSpPr>
          <p:cNvPr id="365" name="Google Shape;365;p38"/>
          <p:cNvGrpSpPr/>
          <p:nvPr/>
        </p:nvGrpSpPr>
        <p:grpSpPr>
          <a:xfrm>
            <a:off x="-147745" y="3437500"/>
            <a:ext cx="7614187" cy="1458900"/>
            <a:chOff x="258668" y="3437500"/>
            <a:chExt cx="6767565" cy="1458900"/>
          </a:xfrm>
        </p:grpSpPr>
        <p:sp>
          <p:nvSpPr>
            <p:cNvPr id="366" name="Google Shape;366;p38"/>
            <p:cNvSpPr txBox="1"/>
            <p:nvPr/>
          </p:nvSpPr>
          <p:spPr>
            <a:xfrm>
              <a:off x="1610033" y="3437500"/>
              <a:ext cx="5416200" cy="14589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def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print_larger(T x, T y, </a:t>
              </a:r>
              <a:r>
                <a:rPr lang="en" sz="1900">
                  <a:solidFill>
                    <a:srgbClr val="FF0000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comparator&lt;T&gt; c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900">
                  <a:solidFill>
                    <a:srgbClr val="FF0000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.compare(x, y):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x.</a:t>
              </a:r>
              <a:r>
                <a:rPr lang="en" sz="1900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y.</a:t>
              </a:r>
              <a:r>
                <a:rPr lang="en" sz="1900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>
                <a:highlight>
                  <a:srgbClr val="EFEFEF"/>
                </a:highlight>
              </a:endParaRPr>
            </a:p>
          </p:txBody>
        </p:sp>
        <p:sp>
          <p:nvSpPr>
            <p:cNvPr id="367" name="Google Shape;367;p38"/>
            <p:cNvSpPr txBox="1"/>
            <p:nvPr/>
          </p:nvSpPr>
          <p:spPr>
            <a:xfrm>
              <a:off x="258668" y="3760450"/>
              <a:ext cx="1400100" cy="8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Subtype Polymorphism Approach</a:t>
              </a:r>
              <a:endParaRPr/>
            </a:p>
          </p:txBody>
        </p:sp>
      </p:grpSp>
      <p:cxnSp>
        <p:nvCxnSpPr>
          <p:cNvPr id="368" name="Google Shape;368;p38"/>
          <p:cNvCxnSpPr/>
          <p:nvPr/>
        </p:nvCxnSpPr>
        <p:spPr>
          <a:xfrm>
            <a:off x="5432375" y="1985975"/>
            <a:ext cx="2634000" cy="14943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38"/>
          <p:cNvSpPr txBox="1"/>
          <p:nvPr/>
        </p:nvSpPr>
        <p:spPr>
          <a:xfrm>
            <a:off x="7466550" y="3460450"/>
            <a:ext cx="16989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Can simply pass a different compare function.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Orders in Java</a:t>
            </a:r>
            <a:endParaRPr/>
          </a:p>
        </p:txBody>
      </p:sp>
      <p:sp>
        <p:nvSpPr>
          <p:cNvPr id="375" name="Google Shape;375;p39"/>
          <p:cNvSpPr txBox="1"/>
          <p:nvPr>
            <p:ph idx="1" type="body"/>
          </p:nvPr>
        </p:nvSpPr>
        <p:spPr>
          <a:xfrm>
            <a:off x="243000" y="556500"/>
            <a:ext cx="8443800" cy="31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some languages, we’d write two comparison functions and simply pass the one we want 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sizeCompare()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nameCompare()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standard Java approach: Create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sizeComparator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nameComparator</a:t>
            </a:r>
            <a:r>
              <a:rPr lang="en"/>
              <a:t> classes that implement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/>
              <a:t> interface.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Requires methods that also take Comparator arguments (see project 1B).</a:t>
            </a:r>
            <a:br>
              <a:rPr lang="en"/>
            </a:br>
            <a:endParaRPr/>
          </a:p>
        </p:txBody>
      </p:sp>
      <p:sp>
        <p:nvSpPr>
          <p:cNvPr id="376" name="Google Shape;376;p39"/>
          <p:cNvSpPr txBox="1"/>
          <p:nvPr/>
        </p:nvSpPr>
        <p:spPr>
          <a:xfrm>
            <a:off x="319200" y="3751575"/>
            <a:ext cx="4946100" cy="1258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0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000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b="1" lang="en" sz="20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20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0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2000">
                <a:solidFill>
                  <a:srgbClr val="00BB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000">
                <a:solidFill>
                  <a:srgbClr val="00A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b="1" lang="en" sz="20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 o1</a:t>
            </a:r>
            <a:r>
              <a:rPr b="1" lang="en" sz="20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 o2</a:t>
            </a:r>
            <a:r>
              <a:rPr b="1" lang="en" sz="20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000">
              <a:solidFill>
                <a:schemeClr val="dk2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Dogs and Comparators</a:t>
            </a:r>
            <a:endParaRPr/>
          </a:p>
        </p:txBody>
      </p:sp>
      <p:sp>
        <p:nvSpPr>
          <p:cNvPr id="382" name="Google Shape;382;p40"/>
          <p:cNvSpPr/>
          <p:nvPr/>
        </p:nvSpPr>
        <p:spPr>
          <a:xfrm>
            <a:off x="2520050" y="2493650"/>
            <a:ext cx="1624800" cy="298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compare(T, 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40"/>
          <p:cNvSpPr/>
          <p:nvPr/>
        </p:nvSpPr>
        <p:spPr>
          <a:xfrm>
            <a:off x="4144838" y="2402050"/>
            <a:ext cx="1909200" cy="795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Comparator&lt;T&gt;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84" name="Google Shape;384;p40"/>
          <p:cNvCxnSpPr>
            <a:stCxn id="385" idx="0"/>
            <a:endCxn id="383" idx="2"/>
          </p:cNvCxnSpPr>
          <p:nvPr/>
        </p:nvCxnSpPr>
        <p:spPr>
          <a:xfrm flipH="1" rot="10800000">
            <a:off x="3260750" y="3197600"/>
            <a:ext cx="1838700" cy="50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40"/>
          <p:cNvSpPr/>
          <p:nvPr/>
        </p:nvSpPr>
        <p:spPr>
          <a:xfrm>
            <a:off x="377150" y="3805725"/>
            <a:ext cx="18114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compare(Dog, Dog)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40"/>
          <p:cNvSpPr/>
          <p:nvPr/>
        </p:nvSpPr>
        <p:spPr>
          <a:xfrm>
            <a:off x="2190350" y="3707300"/>
            <a:ext cx="2140800" cy="795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ameComparator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7" name="Google Shape;387;p40"/>
          <p:cNvSpPr/>
          <p:nvPr/>
        </p:nvSpPr>
        <p:spPr>
          <a:xfrm>
            <a:off x="6917738" y="1176900"/>
            <a:ext cx="1909200" cy="795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Dog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40"/>
          <p:cNvSpPr txBox="1"/>
          <p:nvPr/>
        </p:nvSpPr>
        <p:spPr>
          <a:xfrm>
            <a:off x="6372825" y="584900"/>
            <a:ext cx="26571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 not related by inheritance to any of the classes below.</a:t>
            </a:r>
            <a:endParaRPr/>
          </a:p>
        </p:txBody>
      </p:sp>
      <p:sp>
        <p:nvSpPr>
          <p:cNvPr id="389" name="Google Shape;389;p40"/>
          <p:cNvSpPr txBox="1"/>
          <p:nvPr/>
        </p:nvSpPr>
        <p:spPr>
          <a:xfrm>
            <a:off x="166800" y="865525"/>
            <a:ext cx="4946100" cy="1258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0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000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b="1" lang="en" sz="20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20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0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2000">
                <a:solidFill>
                  <a:srgbClr val="00BB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000">
                <a:solidFill>
                  <a:srgbClr val="00A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b="1" lang="en" sz="20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 o1</a:t>
            </a:r>
            <a:r>
              <a:rPr b="1" lang="en" sz="20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 o2</a:t>
            </a:r>
            <a:r>
              <a:rPr b="1" lang="en" sz="20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000">
              <a:solidFill>
                <a:schemeClr val="dk2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40"/>
          <p:cNvSpPr/>
          <p:nvPr/>
        </p:nvSpPr>
        <p:spPr>
          <a:xfrm>
            <a:off x="4872950" y="3805725"/>
            <a:ext cx="18114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compare(Dog, Dog)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40"/>
          <p:cNvSpPr/>
          <p:nvPr/>
        </p:nvSpPr>
        <p:spPr>
          <a:xfrm>
            <a:off x="6686150" y="3707300"/>
            <a:ext cx="2140800" cy="795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izeComparator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2" name="Google Shape;392;p40"/>
          <p:cNvCxnSpPr>
            <a:stCxn id="391" idx="0"/>
            <a:endCxn id="383" idx="2"/>
          </p:cNvCxnSpPr>
          <p:nvPr/>
        </p:nvCxnSpPr>
        <p:spPr>
          <a:xfrm rot="10800000">
            <a:off x="5099450" y="3197600"/>
            <a:ext cx="2657100" cy="50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NameComparator</a:t>
            </a:r>
            <a:endParaRPr/>
          </a:p>
        </p:txBody>
      </p:sp>
      <p:sp>
        <p:nvSpPr>
          <p:cNvPr id="398" name="Google Shape;398;p41"/>
          <p:cNvSpPr txBox="1"/>
          <p:nvPr/>
        </p:nvSpPr>
        <p:spPr>
          <a:xfrm>
            <a:off x="152400" y="619259"/>
            <a:ext cx="8918400" cy="336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Comparable&lt;Dog&gt;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 name;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NameComparator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Comparator&lt;Dog&gt;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compare(Dog d1, Dog d2)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d1.name.compareTo(d2.name);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399" name="Google Shape;399;p41"/>
          <p:cNvSpPr txBox="1"/>
          <p:nvPr/>
        </p:nvSpPr>
        <p:spPr>
          <a:xfrm>
            <a:off x="1525750" y="3177325"/>
            <a:ext cx="7251300" cy="1887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Comparator&lt;Dog&gt; cd = </a:t>
            </a:r>
            <a:r>
              <a:rPr b="1" lang="en" sz="1900">
                <a:solidFill>
                  <a:srgbClr val="9C20EE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 Dog.NameComparator();</a:t>
            </a:r>
            <a:endParaRPr sz="1900">
              <a:solidFill>
                <a:schemeClr val="dk1"/>
              </a:solidFill>
              <a:highlight>
                <a:srgbClr val="EAD1D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 (cd.compare(d1, d3) &gt; 0) {</a:t>
            </a:r>
            <a:endParaRPr sz="1900">
              <a:solidFill>
                <a:schemeClr val="dk1"/>
              </a:solidFill>
              <a:highlight>
                <a:srgbClr val="EAD1D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    d1.bark();</a:t>
            </a:r>
            <a:endParaRPr sz="1900">
              <a:solidFill>
                <a:schemeClr val="dk1"/>
              </a:solidFill>
              <a:highlight>
                <a:srgbClr val="EAD1D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" sz="1900">
                <a:solidFill>
                  <a:srgbClr val="9C20EE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900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900">
              <a:solidFill>
                <a:schemeClr val="dk1"/>
              </a:solidFill>
              <a:highlight>
                <a:srgbClr val="EAD1D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    d3.bark();</a:t>
            </a:r>
            <a:endParaRPr sz="1900">
              <a:solidFill>
                <a:schemeClr val="dk1"/>
              </a:solidFill>
              <a:highlight>
                <a:srgbClr val="EAD1D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AD1D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400" name="Google Shape;400;p41"/>
          <p:cNvSpPr txBox="1"/>
          <p:nvPr/>
        </p:nvSpPr>
        <p:spPr>
          <a:xfrm>
            <a:off x="4731600" y="4119700"/>
            <a:ext cx="36648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Result: If d1 has a name that comes later in the alphabet than d3, d1 barks.</a:t>
            </a:r>
            <a:endParaRPr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Comparable and </a:t>
            </a:r>
            <a:r>
              <a:rPr lang="en"/>
              <a:t>Comparator Summary</a:t>
            </a:r>
            <a:endParaRPr/>
          </a:p>
        </p:txBody>
      </p:sp>
      <p:sp>
        <p:nvSpPr>
          <p:cNvPr id="406" name="Google Shape;406;p4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Interfaces provide us with the ability to make </a:t>
            </a:r>
            <a:r>
              <a:rPr b="1" i="1" lang="en"/>
              <a:t>callbacks:</a:t>
            </a:r>
            <a:endParaRPr b="1" i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Sometimes a function needs the help of another function that might not have been written yet.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max needs compareTo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helping function is sometimes called a “callback”.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Some languages handle this using explicit function passing.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Java, we do this by wrapping up the needed function in an interface (e.g.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Arrays.sort</a:t>
            </a:r>
            <a:r>
              <a:rPr lang="en"/>
              <a:t> needs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/>
              <a:t> which lives inside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/>
              <a:t> interface)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Arrays.sort</a:t>
            </a:r>
            <a:r>
              <a:rPr lang="en"/>
              <a:t> “calls back” whenever it needs a comparison.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Similar to giving your number to someone if they need information.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/>
              <a:t>See Project 1B to explore how to write code that uses comparators.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412" name="Google Shape;412;p4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Title screenshot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Neuromancer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to draw a doge: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http://i.imgur.com/iePIABL.png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Demon Dog: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http://orig02.deviantart.net/e8fd/f/2011/154/5/e/pen_sketchbook___demon_dog_by_synnabar-d3hxrms.jpg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Typing Puzzle</a:t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each assignment, decide if it causes a compile error.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each call to bark, decide whether: 1. Dog.bark() is called, 2. ShowDog.bark() is called, or 3. A syntax error results.</a:t>
            </a:r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50" y="2038875"/>
            <a:ext cx="6486525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/>
        </p:nvSpPr>
        <p:spPr>
          <a:xfrm>
            <a:off x="3320200" y="2770200"/>
            <a:ext cx="5823600" cy="22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rules: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Compiler allows memory box to hold any subtype.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Compiler allows calls based on static type.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Overridden non-static methods are selected at run time based on dynamic type</a:t>
            </a:r>
            <a:r>
              <a:rPr lang="en" sz="1800"/>
              <a:t>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Everything else is based on static type</a:t>
            </a:r>
            <a:r>
              <a:rPr lang="en" sz="1800"/>
              <a:t>, including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overloaded methods</a:t>
            </a:r>
            <a:r>
              <a:rPr lang="en" sz="1800"/>
              <a:t>. Note: No overloaded methods for problem at left.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Methods, Variables, and Inheritance</a:t>
            </a:r>
            <a:endParaRPr/>
          </a:p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243000" y="556500"/>
            <a:ext cx="8443800" cy="4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may find questions on old 61B exams, worksheets, etc. that consider: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if a subclass has variables with the same name as a superclass?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if subclass has a static method with the same signature as a superclass method?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For static methods, we do not use the term overriding for this.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These two practices above are called “hiding”.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It is bad style.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There is no good reason to ever do this.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rules for resolving the conflict are a bit confusing to learn.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 decided last year to stop teaching it in 61B.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But if you want to learn it,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https://docs.oracle.com/javase/tutorial/java/IandI/override.html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928950" y="1977850"/>
            <a:ext cx="7286100" cy="10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Subtype Polymorphism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Subtype Polymorphism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biggest idea of the last couple of lectures: </a:t>
            </a:r>
            <a:r>
              <a:rPr b="1" i="1" lang="en" u="sng"/>
              <a:t>Subtype Polymorphism</a:t>
            </a:r>
            <a:endParaRPr b="1" i="1" u="sng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Polymorphism: “providing a single interface to entities of different types”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a variable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deque</a:t>
            </a:r>
            <a:r>
              <a:rPr lang="en"/>
              <a:t> of static type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Deque</a:t>
            </a:r>
            <a:r>
              <a:rPr lang="en"/>
              <a:t>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you 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deque.addFirst()</a:t>
            </a:r>
            <a:r>
              <a:rPr lang="en"/>
              <a:t>, the actual behavior is based on the dynamic type.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Java automatically selects the right behavior using what is sometimes called “dynamic method selection”.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Curious about alternatives to subtype polymorphism?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wiki</a:t>
            </a:r>
            <a:r>
              <a:rPr lang="en"/>
              <a:t> or CS164.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3156250" y="4726000"/>
            <a:ext cx="57948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http://www.stroustrup.com/glossary.html#Gpolymorphism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4"/>
          <p:cNvCxnSpPr/>
          <p:nvPr/>
        </p:nvCxnSpPr>
        <p:spPr>
          <a:xfrm flipH="1">
            <a:off x="3894050" y="1631975"/>
            <a:ext cx="1013100" cy="2589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4"/>
          <p:cNvSpPr txBox="1"/>
          <p:nvPr/>
        </p:nvSpPr>
        <p:spPr>
          <a:xfrm>
            <a:off x="4997175" y="1418125"/>
            <a:ext cx="2104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a.k.a. compile-time type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80" name="Google Shape;80;p14"/>
          <p:cNvCxnSpPr/>
          <p:nvPr/>
        </p:nvCxnSpPr>
        <p:spPr>
          <a:xfrm rot="10800000">
            <a:off x="2414575" y="2701200"/>
            <a:ext cx="7368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4"/>
          <p:cNvSpPr txBox="1"/>
          <p:nvPr/>
        </p:nvSpPr>
        <p:spPr>
          <a:xfrm>
            <a:off x="3153000" y="2494121"/>
            <a:ext cx="2104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a.k.a. run-time type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Subtype Polymorphism vs. Explicit Higher Order Functions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243000" y="556500"/>
            <a:ext cx="84438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write a program that prints a string representation of the larger of two objects.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1840350" y="1551600"/>
            <a:ext cx="6579000" cy="145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print_larger(x, y,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(x, y):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(y)</a:t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3247050" y="3214700"/>
            <a:ext cx="186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5"/>
          <p:cNvSpPr txBox="1"/>
          <p:nvPr/>
        </p:nvSpPr>
        <p:spPr>
          <a:xfrm>
            <a:off x="733650" y="1897800"/>
            <a:ext cx="11067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HoF Approach</a:t>
            </a:r>
            <a:endParaRPr/>
          </a:p>
        </p:txBody>
      </p:sp>
      <p:grpSp>
        <p:nvGrpSpPr>
          <p:cNvPr id="91" name="Google Shape;91;p15"/>
          <p:cNvGrpSpPr/>
          <p:nvPr/>
        </p:nvGrpSpPr>
        <p:grpSpPr>
          <a:xfrm>
            <a:off x="1757250" y="3437500"/>
            <a:ext cx="5048700" cy="1458900"/>
            <a:chOff x="1757250" y="3437500"/>
            <a:chExt cx="5048700" cy="1458900"/>
          </a:xfrm>
        </p:grpSpPr>
        <p:sp>
          <p:nvSpPr>
            <p:cNvPr id="92" name="Google Shape;92;p15"/>
            <p:cNvSpPr txBox="1"/>
            <p:nvPr/>
          </p:nvSpPr>
          <p:spPr>
            <a:xfrm>
              <a:off x="3157350" y="3437500"/>
              <a:ext cx="3648600" cy="14589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def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print_larger(x, y):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x.</a:t>
              </a:r>
              <a:r>
                <a:rPr lang="en" sz="1900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largerThan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(y):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x.</a:t>
              </a:r>
              <a:r>
                <a:rPr lang="en" sz="1900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y.</a:t>
              </a:r>
              <a:r>
                <a:rPr lang="en" sz="1900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>
                <a:highlight>
                  <a:srgbClr val="EFEFEF"/>
                </a:highlight>
              </a:endParaRPr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1757250" y="3760450"/>
              <a:ext cx="1400100" cy="8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Subtype Polymorphism Approach</a:t>
              </a:r>
              <a:endParaRPr/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5555275" y="1081925"/>
            <a:ext cx="3528600" cy="3098175"/>
            <a:chOff x="5555275" y="1081925"/>
            <a:chExt cx="3528600" cy="3098175"/>
          </a:xfrm>
        </p:grpSpPr>
        <p:cxnSp>
          <p:nvCxnSpPr>
            <p:cNvPr id="95" name="Google Shape;95;p15"/>
            <p:cNvCxnSpPr/>
            <p:nvPr/>
          </p:nvCxnSpPr>
          <p:spPr>
            <a:xfrm flipH="1">
              <a:off x="5555275" y="1388825"/>
              <a:ext cx="678300" cy="2181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6" name="Google Shape;96;p15"/>
            <p:cNvSpPr txBox="1"/>
            <p:nvPr/>
          </p:nvSpPr>
          <p:spPr>
            <a:xfrm>
              <a:off x="6201250" y="1081925"/>
              <a:ext cx="28503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Sometimes called a “callback”.</a:t>
              </a:r>
              <a:endParaRPr>
                <a:solidFill>
                  <a:srgbClr val="BE0712"/>
                </a:solidFill>
              </a:endParaRPr>
            </a:p>
          </p:txBody>
        </p:sp>
        <p:sp>
          <p:nvSpPr>
            <p:cNvPr id="97" name="Google Shape;97;p15"/>
            <p:cNvSpPr txBox="1"/>
            <p:nvPr/>
          </p:nvSpPr>
          <p:spPr>
            <a:xfrm>
              <a:off x="7283275" y="3367100"/>
              <a:ext cx="1800600" cy="8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Not to be confused with the amazing </a:t>
              </a:r>
              <a:r>
                <a:rPr lang="en" u="sng">
                  <a:solidFill>
                    <a:schemeClr val="hlink"/>
                  </a:solidFill>
                  <a:hlinkClick r:id="rId3"/>
                </a:rPr>
                <a:t>Dr. Ernest Kaulbach</a:t>
              </a:r>
              <a:r>
                <a:rPr lang="en">
                  <a:solidFill>
                    <a:srgbClr val="BE0712"/>
                  </a:solidFill>
                </a:rPr>
                <a:t>, who taught my Old English class.</a:t>
              </a:r>
              <a:endParaRPr>
                <a:solidFill>
                  <a:srgbClr val="BE0712"/>
                </a:solidFill>
              </a:endParaRPr>
            </a:p>
          </p:txBody>
        </p:sp>
        <p:cxnSp>
          <p:nvCxnSpPr>
            <p:cNvPr id="98" name="Google Shape;98;p15"/>
            <p:cNvCxnSpPr/>
            <p:nvPr/>
          </p:nvCxnSpPr>
          <p:spPr>
            <a:xfrm rot="10800000">
              <a:off x="8494450" y="1429475"/>
              <a:ext cx="185700" cy="19134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928950" y="1977850"/>
            <a:ext cx="7286100" cy="10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DIY Comparison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