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3"/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5143500" cx="9144000"/>
  <p:notesSz cx="6858000" cy="9144000"/>
  <p:embeddedFontLst>
    <p:embeddedFont>
      <p:font typeface="Ubuntu Mono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UbuntuMono-italic.fntdata"/><Relationship Id="rId61" Type="http://schemas.openxmlformats.org/officeDocument/2006/relationships/font" Target="fonts/UbuntuMono-bold.fntdata"/><Relationship Id="rId20" Type="http://schemas.openxmlformats.org/officeDocument/2006/relationships/slide" Target="slides/slide14.xml"/><Relationship Id="rId63" Type="http://schemas.openxmlformats.org/officeDocument/2006/relationships/font" Target="fonts/UbuntuMon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UbuntuMono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c86f1709e_64_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c86f1709e_6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b84fe0e8_7_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0b84fe0e8_7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c8131856d_0_2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c8131856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c8131856d_0_1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c8131856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c8131856d_0_4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c8131856d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c8131856d_0_4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c8131856d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83eeef73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c83eeef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83eeef73_0_3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c83eeef73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c83eeef73_0_3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c83eeef73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c83eeef73_0_3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c83eeef73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0b84fe0e8_7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0b84fe0e8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924f6120_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924f6120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c83eeef73_0_3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c83eeef73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c8131856d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c813185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c8131856d_0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c8131856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c8131856d_0_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c8131856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c8131856d_0_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c8131856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c8131856d_0_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c8131856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c8131856d_0_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c8131856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c8131856d_0_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c8131856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c83eeef73_0_4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c83eeef73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0b824965d_0_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0b824965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c8131856d_0_1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c8131856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0b824965d_0_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0b82496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c8131856d_0_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c8131856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c83eeef73_0_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c83eeef7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c83eeef73_0_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c83eeef7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c83eeef73_0_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c83eeef7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a41441c3_1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7a41441c3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9f487c0c_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79f487c0c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7a41441c3_1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7a41441c3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From: http://images.all-free-download.com/images/graphiclarge/exercise_or_gym_area_clip_art_16878.jpg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a41441c3_11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7a41441c3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a41441c3_11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a41441c3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8131856d_0_1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8131856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98b5f068_2_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98b5f068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c83eeef73_0_3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c83eeef73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c83eeef73_0_3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c83eeef73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c83eeef73_0_3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c83eeef73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c83eeef73_0_4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c83eeef73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c83eeef73_0_4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c83eeef73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c83eeef73_0_4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c83eeef73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c83eeef73_0_4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c83eeef73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c83eeef73_0_4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c83eeef73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c83eeef73_0_4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c83eeef7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c8131856d_0_1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c8131856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c83eeef73_0_4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c83eeef73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c83eeef73_0_4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c83eeef73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c83eeef73_0_4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c83eeef73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7a41441c3_11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7a41441c3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c8131856d_0_1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c8131856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c8131856d_0_1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c8131856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b84fe0e8_7_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b84fe0e8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c8131856d_0_1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c8131856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datastructur.es" TargetMode="Externa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6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5" name="Google Shape;55;p16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8" name="Google Shape;58;p17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3" name="Google Shape;63;p18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" name="Google Shape;31;p9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4" name="Google Shape;34;p10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6" name="Google Shape;3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0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://datastructur.es" TargetMode="Externa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0" name="Google Shape;50;p15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5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iazza.com/class/j9j0udrxjjp758?cid=1105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techalpine.com/oracle-drops-collection-literals-in-jdk-8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ocs.oracle.com/javase/tutorial/java/IandI/abstract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grepcode.com/file/repository.grepcode.com/java/root/jdk/openjdk/8u40-b25/java/util/ArrayList.java" TargetMode="External"/><Relationship Id="rId4" Type="http://schemas.openxmlformats.org/officeDocument/2006/relationships/hyperlink" Target="http://grepcode.com/file/repository.grepcode.com/java/root/jdk/openjdk/8u40-b25/java/util/LinkedList.java" TargetMode="External"/><Relationship Id="rId9" Type="http://schemas.openxmlformats.org/officeDocument/2006/relationships/hyperlink" Target="http://grepcode.com/file/repository.grepcode.com/java/root/jdk/openjdk/8u40-b25/java/util/AbstractSequentialList.java#AbstractSequentialList" TargetMode="External"/><Relationship Id="rId5" Type="http://schemas.openxmlformats.org/officeDocument/2006/relationships/hyperlink" Target="http://grepcode.com/file/repository.grepcode.com/java/root/jdk/openjdk/8u40-b25/java/util/ArrayList.java" TargetMode="External"/><Relationship Id="rId6" Type="http://schemas.openxmlformats.org/officeDocument/2006/relationships/hyperlink" Target="http://grepcode.com/file/repository.grepcode.com/java/root/jdk/openjdk/8u40-b25/java/util/AbstractCollection.java" TargetMode="External"/><Relationship Id="rId7" Type="http://schemas.openxmlformats.org/officeDocument/2006/relationships/hyperlink" Target="http://grepcode.com/file/repository.grepcode.com/java/root/jdk/openjdk/8u40-b25/java/util/List.java" TargetMode="External"/><Relationship Id="rId8" Type="http://schemas.openxmlformats.org/officeDocument/2006/relationships/hyperlink" Target="http://grepcode.com/file/repository.grepcode.com/java/root/jdk/openjdk/8u40-b25/java/util/Collection.java" TargetMode="External"/></Relationships>
</file>

<file path=ppt/slides/_rels/slide34.xml.rels><?xml version="1.0" encoding="UTF-8" standalone="yes"?><Relationships xmlns="http://schemas.openxmlformats.org/package/2006/relationships"><Relationship Id="rId11" Type="http://schemas.openxmlformats.org/officeDocument/2006/relationships/hyperlink" Target="http://grepcode.com/file/repository.grepcode.com/java/root/jdk/openjdk/8u40-b25/java/lang/Cloneable.java#Cloneable" TargetMode="External"/><Relationship Id="rId10" Type="http://schemas.openxmlformats.org/officeDocument/2006/relationships/hyperlink" Target="http://grepcode.com/file/repository.grepcode.com/java/root/jdk/openjdk/8u40-b25/java/util/RandomAccess.java" TargetMode="External"/><Relationship Id="rId13" Type="http://schemas.openxmlformats.org/officeDocument/2006/relationships/hyperlink" Target="http://grepcode.com/file/repository.grepcode.com/java/root/jdk/openjdk/8u40-b25/java/util/Deque.java#Deque" TargetMode="External"/><Relationship Id="rId12" Type="http://schemas.openxmlformats.org/officeDocument/2006/relationships/hyperlink" Target="http://grepcode.com/file/repository.grepcode.com/java/root/jdk/openjdk/8u40-b25/java/io/Serializable.java#Serializabl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grepcode.com/file/repository.grepcode.com/java/root/jdk/openjdk/8u40-b25/java/util/ArrayList.java" TargetMode="External"/><Relationship Id="rId4" Type="http://schemas.openxmlformats.org/officeDocument/2006/relationships/hyperlink" Target="http://grepcode.com/file/repository.grepcode.com/java/root/jdk/openjdk/8u40-b25/java/util/LinkedList.java" TargetMode="External"/><Relationship Id="rId9" Type="http://schemas.openxmlformats.org/officeDocument/2006/relationships/hyperlink" Target="http://grepcode.com/file/repository.grepcode.com/java/root/jdk/openjdk/8u40-b25/java/lang/Iterable.java#Iterable" TargetMode="External"/><Relationship Id="rId15" Type="http://schemas.openxmlformats.org/officeDocument/2006/relationships/hyperlink" Target="http://grepcode.com/file/repository.grepcode.com/java/root/jdk/openjdk/8u40-b25/java/util/AbstractSequentialList.java#AbstractSequentialList" TargetMode="External"/><Relationship Id="rId14" Type="http://schemas.openxmlformats.org/officeDocument/2006/relationships/hyperlink" Target="http://grepcode.com/file/repository.grepcode.com/java/root/jdk/openjdk/8u40-b25/java/util/Queue.java#Queue" TargetMode="External"/><Relationship Id="rId5" Type="http://schemas.openxmlformats.org/officeDocument/2006/relationships/hyperlink" Target="http://grepcode.com/file/repository.grepcode.com/java/root/jdk/openjdk/8u40-b25/java/util/ArrayList.java" TargetMode="External"/><Relationship Id="rId6" Type="http://schemas.openxmlformats.org/officeDocument/2006/relationships/hyperlink" Target="http://grepcode.com/file/repository.grepcode.com/java/root/jdk/openjdk/8u40-b25/java/util/AbstractCollection.java" TargetMode="External"/><Relationship Id="rId7" Type="http://schemas.openxmlformats.org/officeDocument/2006/relationships/hyperlink" Target="http://grepcode.com/file/repository.grepcode.com/java/root/jdk/openjdk/8u40-b25/java/util/List.java" TargetMode="External"/><Relationship Id="rId8" Type="http://schemas.openxmlformats.org/officeDocument/2006/relationships/hyperlink" Target="http://grepcode.com/file/repository.grepcode.com/java/root/jdk/openjdk/8u40-b25/java/util/Collection.java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>
            <a:off x="243000" y="556500"/>
            <a:ext cx="8443800" cy="42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Midterm 1 is Monday, 2/12, 8-10PM.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Details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https://piazza.com/class/j9j0udrxjjp758?cid=1105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Closed note, except you can bring one front/back handwritten sheet.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Bring your Berkeley student ID (if you have one).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Covers material up through inheritance3 (2/7, Wednesday’s lecture).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 studying: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Midterm 1 Review Session on Friday 2/9, 8-10PM in 155 Dwinelle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Midterm 1 Guerilla Section on Saturday 2/10, 12-2PM in 271-275 Soda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Lecture next Monday will also be an AMA/review thing.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GrabBag ADT: yellkey.com</a:t>
            </a:r>
            <a:r>
              <a:rPr lang="en">
                <a:solidFill>
                  <a:srgbClr val="208920"/>
                </a:solidFill>
              </a:rPr>
              <a:t>/yet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243000" y="556500"/>
            <a:ext cx="86862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GrabBag </a:t>
            </a:r>
            <a:r>
              <a:rPr lang="en" u="sng"/>
              <a:t>ADT</a:t>
            </a:r>
            <a:r>
              <a:rPr lang="en"/>
              <a:t> supports the following operations: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insert(int x): Inserts x into the grab bag.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 remove(): Removes a random item from the bag.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 sample(): Samples a random item from the bag (without removing!)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 size(): Number of items in the bag.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Which </a:t>
            </a:r>
            <a:r>
              <a:rPr lang="en" u="sng"/>
              <a:t>implementation</a:t>
            </a:r>
            <a:r>
              <a:rPr lang="en"/>
              <a:t> do you think would result in faster overall performance?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Linked List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Array</a:t>
            </a:r>
            <a:endParaRPr b="1"/>
          </a:p>
        </p:txBody>
      </p:sp>
      <p:cxnSp>
        <p:nvCxnSpPr>
          <p:cNvPr id="198" name="Google Shape;198;p31"/>
          <p:cNvCxnSpPr/>
          <p:nvPr/>
        </p:nvCxnSpPr>
        <p:spPr>
          <a:xfrm rot="10800000">
            <a:off x="3159923" y="404995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31"/>
          <p:cNvCxnSpPr/>
          <p:nvPr/>
        </p:nvCxnSpPr>
        <p:spPr>
          <a:xfrm rot="10800000">
            <a:off x="3159923" y="429720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31"/>
          <p:cNvCxnSpPr/>
          <p:nvPr/>
        </p:nvCxnSpPr>
        <p:spPr>
          <a:xfrm rot="10800000">
            <a:off x="3159923" y="468346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31"/>
          <p:cNvCxnSpPr/>
          <p:nvPr/>
        </p:nvCxnSpPr>
        <p:spPr>
          <a:xfrm rot="10800000">
            <a:off x="3159923" y="449033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2" name="Google Shape;202;p31"/>
          <p:cNvGrpSpPr/>
          <p:nvPr/>
        </p:nvGrpSpPr>
        <p:grpSpPr>
          <a:xfrm>
            <a:off x="3548764" y="3847814"/>
            <a:ext cx="1582372" cy="961571"/>
            <a:chOff x="1114701" y="3234112"/>
            <a:chExt cx="1582372" cy="961571"/>
          </a:xfrm>
        </p:grpSpPr>
        <p:sp>
          <p:nvSpPr>
            <p:cNvPr id="203" name="Google Shape;203;p31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insertBack()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04" name="Google Shape;204;p31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05" name="Google Shape;205;p31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06" name="Google Shape;206;p31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deleteBack()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207" name="Google Shape;207;p31"/>
          <p:cNvSpPr/>
          <p:nvPr/>
        </p:nvSpPr>
        <p:spPr>
          <a:xfrm>
            <a:off x="3607888" y="3904375"/>
            <a:ext cx="1320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31"/>
          <p:cNvGrpSpPr/>
          <p:nvPr/>
        </p:nvGrpSpPr>
        <p:grpSpPr>
          <a:xfrm>
            <a:off x="3548764" y="3847814"/>
            <a:ext cx="1582372" cy="961571"/>
            <a:chOff x="1114701" y="3234112"/>
            <a:chExt cx="1582372" cy="961571"/>
          </a:xfrm>
        </p:grpSpPr>
        <p:sp>
          <p:nvSpPr>
            <p:cNvPr id="209" name="Google Shape;209;p31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10" name="Google Shape;210;p31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insert(int x)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11" name="Google Shape;211;p31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sample()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12" name="Google Shape;212;p31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243000" y="556500"/>
            <a:ext cx="8443800" cy="26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Among the most important interfaces in the java.util library are those that extend the Collection interface (btw interfaces can extend other interfaces).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Lists of things.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Sets of things.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Mappings between items, e.g. jhug’s grade is 88.4.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Maps also known as associative arrays, associative lists (in Lisp), symbol tables, dictionaries (in Python).</a:t>
            </a:r>
            <a:endParaRPr/>
          </a:p>
        </p:txBody>
      </p:sp>
      <p:sp>
        <p:nvSpPr>
          <p:cNvPr id="219" name="Google Shape;219;p32"/>
          <p:cNvSpPr/>
          <p:nvPr/>
        </p:nvSpPr>
        <p:spPr>
          <a:xfrm>
            <a:off x="3895076" y="3546088"/>
            <a:ext cx="13167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Collection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2906613" y="4356775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List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21" name="Google Shape;221;p32"/>
          <p:cNvSpPr/>
          <p:nvPr/>
        </p:nvSpPr>
        <p:spPr>
          <a:xfrm>
            <a:off x="4131163" y="4356775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Set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22" name="Google Shape;222;p32"/>
          <p:cNvSpPr/>
          <p:nvPr/>
        </p:nvSpPr>
        <p:spPr>
          <a:xfrm>
            <a:off x="5392888" y="4356775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Map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23" name="Google Shape;223;p32"/>
          <p:cNvCxnSpPr>
            <a:stCxn id="220" idx="0"/>
            <a:endCxn id="219" idx="2"/>
          </p:cNvCxnSpPr>
          <p:nvPr/>
        </p:nvCxnSpPr>
        <p:spPr>
          <a:xfrm flipH="1" rot="10800000">
            <a:off x="3328863" y="4041475"/>
            <a:ext cx="1224600" cy="315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2"/>
          <p:cNvCxnSpPr>
            <a:stCxn id="221" idx="0"/>
            <a:endCxn id="219" idx="2"/>
          </p:cNvCxnSpPr>
          <p:nvPr/>
        </p:nvCxnSpPr>
        <p:spPr>
          <a:xfrm rot="10800000">
            <a:off x="4553413" y="4041475"/>
            <a:ext cx="0" cy="315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32"/>
          <p:cNvCxnSpPr>
            <a:stCxn id="222" idx="0"/>
            <a:endCxn id="219" idx="2"/>
          </p:cNvCxnSpPr>
          <p:nvPr/>
        </p:nvCxnSpPr>
        <p:spPr>
          <a:xfrm rot="10800000">
            <a:off x="4553338" y="4041475"/>
            <a:ext cx="1261800" cy="315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Libraries</a:t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243000" y="556500"/>
            <a:ext cx="8443800" cy="1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built-in java.util package provides a number of useful: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Interfaces: ADTs (lists, sets, maps, priority queues, etc.) and other stuff.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Implementations: Concrete classes you can use.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try them out (next slide).</a:t>
            </a:r>
            <a:endParaRPr/>
          </a:p>
        </p:txBody>
      </p:sp>
      <p:sp>
        <p:nvSpPr>
          <p:cNvPr id="232" name="Google Shape;232;p33"/>
          <p:cNvSpPr/>
          <p:nvPr/>
        </p:nvSpPr>
        <p:spPr>
          <a:xfrm>
            <a:off x="3789356" y="2773550"/>
            <a:ext cx="15309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Collection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33" name="Google Shape;233;p33"/>
          <p:cNvSpPr/>
          <p:nvPr/>
        </p:nvSpPr>
        <p:spPr>
          <a:xfrm>
            <a:off x="1463663" y="3594775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List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34" name="Google Shape;234;p33"/>
          <p:cNvSpPr/>
          <p:nvPr/>
        </p:nvSpPr>
        <p:spPr>
          <a:xfrm>
            <a:off x="4131163" y="3594775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Set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35" name="Google Shape;235;p33"/>
          <p:cNvSpPr/>
          <p:nvPr/>
        </p:nvSpPr>
        <p:spPr>
          <a:xfrm>
            <a:off x="6645488" y="3594775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Map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36" name="Google Shape;236;p33"/>
          <p:cNvCxnSpPr>
            <a:stCxn id="233" idx="0"/>
            <a:endCxn id="232" idx="2"/>
          </p:cNvCxnSpPr>
          <p:nvPr/>
        </p:nvCxnSpPr>
        <p:spPr>
          <a:xfrm flipH="1" rot="10800000">
            <a:off x="1885913" y="3268975"/>
            <a:ext cx="2668800" cy="32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3"/>
          <p:cNvCxnSpPr>
            <a:stCxn id="234" idx="0"/>
            <a:endCxn id="232" idx="2"/>
          </p:cNvCxnSpPr>
          <p:nvPr/>
        </p:nvCxnSpPr>
        <p:spPr>
          <a:xfrm flipH="1" rot="10800000">
            <a:off x="4553413" y="3268975"/>
            <a:ext cx="1500" cy="32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3"/>
          <p:cNvCxnSpPr>
            <a:stCxn id="235" idx="0"/>
            <a:endCxn id="232" idx="2"/>
          </p:cNvCxnSpPr>
          <p:nvPr/>
        </p:nvCxnSpPr>
        <p:spPr>
          <a:xfrm rot="10800000">
            <a:off x="4554938" y="3268975"/>
            <a:ext cx="2512800" cy="32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33"/>
          <p:cNvSpPr/>
          <p:nvPr/>
        </p:nvSpPr>
        <p:spPr>
          <a:xfrm>
            <a:off x="1928795" y="4468800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ArrayList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704390" y="4468800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Linked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List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41" name="Google Shape;241;p33"/>
          <p:cNvCxnSpPr>
            <a:stCxn id="240" idx="0"/>
            <a:endCxn id="242" idx="2"/>
          </p:cNvCxnSpPr>
          <p:nvPr/>
        </p:nvCxnSpPr>
        <p:spPr>
          <a:xfrm flipH="1" rot="10800000">
            <a:off x="1255790" y="4104900"/>
            <a:ext cx="630000" cy="36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3"/>
          <p:cNvCxnSpPr>
            <a:stCxn id="239" idx="0"/>
            <a:endCxn id="242" idx="2"/>
          </p:cNvCxnSpPr>
          <p:nvPr/>
        </p:nvCxnSpPr>
        <p:spPr>
          <a:xfrm rot="10800000">
            <a:off x="1885895" y="4104900"/>
            <a:ext cx="594300" cy="36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3"/>
          <p:cNvSpPr/>
          <p:nvPr/>
        </p:nvSpPr>
        <p:spPr>
          <a:xfrm>
            <a:off x="4576445" y="4468800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TreeSet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5" name="Google Shape;245;p33"/>
          <p:cNvSpPr/>
          <p:nvPr/>
        </p:nvSpPr>
        <p:spPr>
          <a:xfrm>
            <a:off x="3369120" y="4468800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HashSet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6" name="Google Shape;246;p33"/>
          <p:cNvSpPr/>
          <p:nvPr/>
        </p:nvSpPr>
        <p:spPr>
          <a:xfrm>
            <a:off x="7126795" y="4468800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TreeMap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7" name="Google Shape;247;p33"/>
          <p:cNvSpPr/>
          <p:nvPr/>
        </p:nvSpPr>
        <p:spPr>
          <a:xfrm>
            <a:off x="5919470" y="4468800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HashMap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48" name="Google Shape;248;p33"/>
          <p:cNvCxnSpPr>
            <a:stCxn id="245" idx="0"/>
            <a:endCxn id="249" idx="2"/>
          </p:cNvCxnSpPr>
          <p:nvPr/>
        </p:nvCxnSpPr>
        <p:spPr>
          <a:xfrm flipH="1" rot="10800000">
            <a:off x="3920520" y="4105200"/>
            <a:ext cx="636900" cy="36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33"/>
          <p:cNvCxnSpPr>
            <a:stCxn id="244" idx="0"/>
            <a:endCxn id="249" idx="2"/>
          </p:cNvCxnSpPr>
          <p:nvPr/>
        </p:nvCxnSpPr>
        <p:spPr>
          <a:xfrm rot="10800000">
            <a:off x="4557545" y="4105200"/>
            <a:ext cx="570300" cy="36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33"/>
          <p:cNvCxnSpPr>
            <a:stCxn id="247" idx="0"/>
            <a:endCxn id="252" idx="2"/>
          </p:cNvCxnSpPr>
          <p:nvPr/>
        </p:nvCxnSpPr>
        <p:spPr>
          <a:xfrm flipH="1" rot="10800000">
            <a:off x="6470870" y="4104900"/>
            <a:ext cx="597000" cy="36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33"/>
          <p:cNvCxnSpPr>
            <a:stCxn id="246" idx="0"/>
            <a:endCxn id="252" idx="2"/>
          </p:cNvCxnSpPr>
          <p:nvPr/>
        </p:nvCxnSpPr>
        <p:spPr>
          <a:xfrm rot="10800000">
            <a:off x="7067695" y="4104900"/>
            <a:ext cx="610500" cy="36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 tasks, given the text of a book: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 list of all words in the book.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Count the number of unique words.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Keep track of the number of times that specific words are mentioned.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Using a Set to Count Unique Words</a:t>
            </a:r>
            <a:endParaRPr/>
          </a:p>
        </p:txBody>
      </p:sp>
      <p:sp>
        <p:nvSpPr>
          <p:cNvPr id="265" name="Google Shape;265;p35"/>
          <p:cNvSpPr/>
          <p:nvPr/>
        </p:nvSpPr>
        <p:spPr>
          <a:xfrm>
            <a:off x="115000" y="705375"/>
            <a:ext cx="8745600" cy="226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 countUniqueWords(List&lt;String&gt; words)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Set&lt;String&gt; ss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HashSet&lt;&gt;();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(String s : words)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    ss.add(s);    	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ss.size();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35"/>
          <p:cNvSpPr/>
          <p:nvPr/>
        </p:nvSpPr>
        <p:spPr>
          <a:xfrm>
            <a:off x="4168275" y="1510025"/>
            <a:ext cx="393300" cy="723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5"/>
          <p:cNvSpPr txBox="1"/>
          <p:nvPr/>
        </p:nvSpPr>
        <p:spPr>
          <a:xfrm>
            <a:off x="4718800" y="1499175"/>
            <a:ext cx="24222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is known as an “enhanced for loop” or sometimes a foreach loop.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68" name="Google Shape;268;p35"/>
          <p:cNvSpPr/>
          <p:nvPr/>
        </p:nvSpPr>
        <p:spPr>
          <a:xfrm>
            <a:off x="343600" y="2909875"/>
            <a:ext cx="8745600" cy="1559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 countUniqueWords(List&lt;String&gt; words)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Set&lt;String&gt; ss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HashSet&lt;&gt;();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ss.addAll(words);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ss;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Using a Map to Create Counts of Specific Words</a:t>
            </a:r>
            <a:endParaRPr/>
          </a:p>
        </p:txBody>
      </p:sp>
      <p:sp>
        <p:nvSpPr>
          <p:cNvPr id="274" name="Google Shape;274;p36"/>
          <p:cNvSpPr/>
          <p:nvPr/>
        </p:nvSpPr>
        <p:spPr>
          <a:xfrm>
            <a:off x="166800" y="755000"/>
            <a:ext cx="8751900" cy="420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Map&lt;String, Integer&gt;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collectWordCount(List&lt;String&gt; words, List&lt;String&gt; targets)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Map&lt;String, Integer&gt; wordCounts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HashMap&lt;&gt;();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(String s : targets)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    wordCounts.put(s, 0);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(String s : words)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(wordCounts.containsKey(s))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	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oldCount = wordCounts.get(s);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	wordCounts.put(s, oldCount + 1);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    }      	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wordCounts;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vs. Python</a:t>
            </a:r>
            <a:endParaRPr/>
          </a:p>
        </p:txBody>
      </p:sp>
      <p:sp>
        <p:nvSpPr>
          <p:cNvPr id="280" name="Google Shape;280;p37"/>
          <p:cNvSpPr/>
          <p:nvPr/>
        </p:nvSpPr>
        <p:spPr>
          <a:xfrm>
            <a:off x="166800" y="755000"/>
            <a:ext cx="8751900" cy="420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Map&lt;String, Integer&gt;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collectWordCount(List&lt;String&gt; words, List&lt;String&gt; targets)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Map&lt;String, Integer&gt; wordCounts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HashMap&lt;&gt;();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(String s : targets)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    wordCounts.put(s, 0);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(String s : words)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(wordCounts.containsKey(s))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	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oldCount = wordCounts.get(s);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	wordCounts.put(s, oldCount + 1);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    }      	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wordCounts;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37"/>
          <p:cNvSpPr/>
          <p:nvPr/>
        </p:nvSpPr>
        <p:spPr>
          <a:xfrm>
            <a:off x="2887775" y="2032259"/>
            <a:ext cx="6148800" cy="301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900">
                <a:solidFill>
                  <a:schemeClr val="dk1"/>
                </a:solidFill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 find_word_count(words, targets):</a:t>
            </a:r>
            <a:endParaRPr sz="1900">
              <a:solidFill>
                <a:schemeClr val="dk1"/>
              </a:solidFill>
              <a:highlight>
                <a:srgbClr val="FCE5C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	word_counts = {}</a:t>
            </a:r>
            <a:endParaRPr sz="1900">
              <a:solidFill>
                <a:schemeClr val="dk1"/>
              </a:solidFill>
              <a:highlight>
                <a:srgbClr val="FCE5C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b="1" lang="en" sz="1900">
                <a:solidFill>
                  <a:srgbClr val="9C20EE"/>
                </a:solidFill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900">
                <a:solidFill>
                  <a:schemeClr val="dk1"/>
                </a:solidFill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 targets:</a:t>
            </a:r>
            <a:endParaRPr sz="1900">
              <a:solidFill>
                <a:schemeClr val="dk1"/>
              </a:solidFill>
              <a:highlight>
                <a:srgbClr val="FCE5C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     	word_counts[s] = 0</a:t>
            </a:r>
            <a:endParaRPr sz="1900">
              <a:solidFill>
                <a:schemeClr val="dk1"/>
              </a:solidFill>
              <a:highlight>
                <a:srgbClr val="FCE5C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FCE5C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b="1" lang="en" sz="1900">
                <a:solidFill>
                  <a:srgbClr val="9C20EE"/>
                </a:solidFill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900">
                <a:solidFill>
                  <a:schemeClr val="dk1"/>
                </a:solidFill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 words:</a:t>
            </a:r>
            <a:endParaRPr sz="1900">
              <a:solidFill>
                <a:schemeClr val="dk1"/>
              </a:solidFill>
              <a:highlight>
                <a:srgbClr val="FCE5C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   	   </a:t>
            </a:r>
            <a:r>
              <a:rPr b="1" lang="en" sz="1900">
                <a:solidFill>
                  <a:srgbClr val="9C20EE"/>
                </a:solidFill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b="1" lang="en" sz="1900">
                <a:solidFill>
                  <a:srgbClr val="9C20EE"/>
                </a:solidFill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900">
                <a:solidFill>
                  <a:schemeClr val="dk1"/>
                </a:solidFill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 word_counts:</a:t>
            </a:r>
            <a:endParaRPr sz="1900">
              <a:solidFill>
                <a:schemeClr val="dk1"/>
              </a:solidFill>
              <a:highlight>
                <a:srgbClr val="FCE5C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       	word_counts[s] += 1</a:t>
            </a:r>
            <a:endParaRPr sz="1900">
              <a:solidFill>
                <a:schemeClr val="dk1"/>
              </a:solidFill>
              <a:highlight>
                <a:srgbClr val="FCE5C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FCE5C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 word_counts</a:t>
            </a:r>
            <a:endParaRPr sz="1900">
              <a:solidFill>
                <a:schemeClr val="dk1"/>
              </a:solidFill>
              <a:highlight>
                <a:srgbClr val="FCE5CD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vs. Python</a:t>
            </a:r>
            <a:endParaRPr/>
          </a:p>
        </p:txBody>
      </p:sp>
      <p:sp>
        <p:nvSpPr>
          <p:cNvPr id="287" name="Google Shape;287;p38"/>
          <p:cNvSpPr txBox="1"/>
          <p:nvPr>
            <p:ph idx="1" type="body"/>
          </p:nvPr>
        </p:nvSpPr>
        <p:spPr>
          <a:xfrm>
            <a:off x="243000" y="556500"/>
            <a:ext cx="8443800" cy="43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every language, there are some features that are “first class citizens”.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Often a special syntax for creating and using such objects.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Sets, dictionaries, tuples and lists in Python have special syntax.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These collections to not have a special syntax  in Java.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Idea of  “collection literals” was scrapped in </a:t>
            </a:r>
            <a:r>
              <a:rPr lang="en" u="sng">
                <a:solidFill>
                  <a:schemeClr val="hlink"/>
                </a:solidFill>
                <a:hlinkClick r:id="rId3"/>
              </a:rPr>
              <a:t>2014</a:t>
            </a:r>
            <a:r>
              <a:rPr lang="en"/>
              <a:t>.</a:t>
            </a:r>
            <a:endParaRPr/>
          </a:p>
        </p:txBody>
      </p:sp>
      <p:sp>
        <p:nvSpPr>
          <p:cNvPr id="288" name="Google Shape;288;p38"/>
          <p:cNvSpPr txBox="1"/>
          <p:nvPr/>
        </p:nvSpPr>
        <p:spPr>
          <a:xfrm>
            <a:off x="200050" y="3191700"/>
            <a:ext cx="4368900" cy="796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num_legs = {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"horse"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: 4, 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"dog"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: 4, 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"human"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: 2, 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"fish"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: 0}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</a:rPr>
              <a:t> </a:t>
            </a:r>
            <a:endParaRPr sz="11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289" name="Google Shape;289;p38"/>
          <p:cNvSpPr txBox="1"/>
          <p:nvPr/>
        </p:nvSpPr>
        <p:spPr>
          <a:xfrm>
            <a:off x="4690361" y="2965800"/>
            <a:ext cx="4203600" cy="2001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Map&lt;String, Integer&gt; numLegs =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 TreeMap&lt;&gt;();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numLegs.put(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"horse"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4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numLegs.put(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"dog"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4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numLegs.put(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"human"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2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numLegs.put(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"fish"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0);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</a:rPr>
              <a:t> </a:t>
            </a:r>
            <a:endParaRPr sz="11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vs. Python</a:t>
            </a:r>
            <a:endParaRPr/>
          </a:p>
        </p:txBody>
      </p:sp>
      <p:sp>
        <p:nvSpPr>
          <p:cNvPr id="295" name="Google Shape;295;p39"/>
          <p:cNvSpPr txBox="1"/>
          <p:nvPr>
            <p:ph idx="1" type="body"/>
          </p:nvPr>
        </p:nvSpPr>
        <p:spPr>
          <a:xfrm>
            <a:off x="243000" y="556500"/>
            <a:ext cx="8443800" cy="22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Java, programmer can decide which </a:t>
            </a:r>
            <a:r>
              <a:rPr i="1" lang="en"/>
              <a:t>implementation</a:t>
            </a:r>
            <a:r>
              <a:rPr lang="en"/>
              <a:t> of an </a:t>
            </a:r>
            <a:r>
              <a:rPr i="1" lang="en"/>
              <a:t>abstract data type</a:t>
            </a:r>
            <a:r>
              <a:rPr lang="en"/>
              <a:t> that they want to use.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Allows power user to explicitly handle engineering tradeoffs.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Basic Hashmaps ops are faster than TreeMaps, but TreeMaps provide efficient operations that involve order (e.g. get all keys less than).</a:t>
            </a:r>
            <a:endParaRPr/>
          </a:p>
        </p:txBody>
      </p:sp>
      <p:sp>
        <p:nvSpPr>
          <p:cNvPr id="296" name="Google Shape;296;p39"/>
          <p:cNvSpPr txBox="1"/>
          <p:nvPr/>
        </p:nvSpPr>
        <p:spPr>
          <a:xfrm>
            <a:off x="243011" y="2965800"/>
            <a:ext cx="4203600" cy="2001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Map&lt;String, Integer&gt; numLegs = new HashMap&lt;&gt;();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numLegs.put(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"horse"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4);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numLegs.put(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"dog"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4);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numLegs.put(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"human"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2);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numLegs.put(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"fish"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0);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</a:rPr>
              <a:t> </a:t>
            </a:r>
            <a:endParaRPr sz="11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297" name="Google Shape;297;p39"/>
          <p:cNvSpPr txBox="1"/>
          <p:nvPr/>
        </p:nvSpPr>
        <p:spPr>
          <a:xfrm>
            <a:off x="4690361" y="2965800"/>
            <a:ext cx="4203600" cy="2001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Map&lt;String, Integer&gt; numLegs = new TreeMap&lt;&gt;();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numLegs.put(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"horse"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4);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numLegs.put(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"dog"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4);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numLegs.put(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"human"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2);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numLegs.put(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"fish"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0);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</a:rPr>
              <a:t> </a:t>
            </a:r>
            <a:endParaRPr sz="11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Methods for Collections (in Java 9)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243000" y="556500"/>
            <a:ext cx="8443800" cy="22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Java 9, factory methods were added to the language.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Set&lt;Integer&gt; S = Set.of(3, 4, 5, 6);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Similar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IntList.of()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Allows you to create immutable collections in one line.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Cannot add or remove items!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Underlying implementation is hidden from user (don’t know your map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HashMap</a:t>
            </a:r>
            <a:r>
              <a:rPr lang="en"/>
              <a:t>,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TreeMap</a:t>
            </a:r>
            <a:r>
              <a:rPr lang="en"/>
              <a:t>, or something else).</a:t>
            </a:r>
            <a:endParaRPr/>
          </a:p>
        </p:txBody>
      </p:sp>
      <p:sp>
        <p:nvSpPr>
          <p:cNvPr id="304" name="Google Shape;304;p40"/>
          <p:cNvSpPr txBox="1"/>
          <p:nvPr/>
        </p:nvSpPr>
        <p:spPr>
          <a:xfrm>
            <a:off x="243011" y="2965800"/>
            <a:ext cx="4203600" cy="2001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Map&lt;String, Integer&gt; numLegs = new HashMap&lt;&gt;();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numLegs.put(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"horse"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4);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numLegs.put(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"dog"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4);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numLegs.put(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"human"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2);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numLegs.put(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"fish"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0);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</a:rPr>
              <a:t> </a:t>
            </a:r>
            <a:endParaRPr sz="11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305" name="Google Shape;305;p40"/>
          <p:cNvSpPr txBox="1"/>
          <p:nvPr/>
        </p:nvSpPr>
        <p:spPr>
          <a:xfrm>
            <a:off x="4690350" y="2965800"/>
            <a:ext cx="4203600" cy="1167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Map&lt;String, Integer&gt; numLegs = Map.of(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"horse"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4, 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"dog"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4, 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"human"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2, 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"fish"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0);</a:t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CS61B: 2018</a:t>
            </a:r>
            <a:endParaRPr/>
          </a:p>
        </p:txBody>
      </p:sp>
      <p:sp>
        <p:nvSpPr>
          <p:cNvPr id="80" name="Google Shape;80;p23"/>
          <p:cNvSpPr txBox="1"/>
          <p:nvPr>
            <p:ph idx="1" type="subTitle"/>
          </p:nvPr>
        </p:nvSpPr>
        <p:spPr>
          <a:xfrm>
            <a:off x="161925" y="2688525"/>
            <a:ext cx="8563800" cy="21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11: Libraries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Libraries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Interfaces and Abstract Classes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Packages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Java in 61B?</a:t>
            </a:r>
            <a:endParaRPr/>
          </a:p>
        </p:txBody>
      </p:sp>
      <p:sp>
        <p:nvSpPr>
          <p:cNvPr id="311" name="Google Shape;311;p41"/>
          <p:cNvSpPr txBox="1"/>
          <p:nvPr>
            <p:ph idx="1" type="body"/>
          </p:nvPr>
        </p:nvSpPr>
        <p:spPr>
          <a:xfrm>
            <a:off x="243000" y="556500"/>
            <a:ext cx="8803800" cy="4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Arguably, takes less time to write programs, due to features like: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Static types (provides type checking and helps guide programmer).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Bias towards interface inheritance leading to cleaner subtype polymorphism.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Access control modifiers make abstraction barriers more solid.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More efficient code, due to features like: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Ability to have more control over engineering tradeoffs.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Single valued arrays lead to better performance.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Basic data structures more closely resemble underlying hardware: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Would be weird to do ArrayDeque in Python, since there is no need for array resizing. However, in hardware (see 61C), variable length arrays don’t exist.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title"/>
          </p:nvPr>
        </p:nvSpPr>
        <p:spPr>
          <a:xfrm>
            <a:off x="928950" y="1780500"/>
            <a:ext cx="7286100" cy="15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Interfaces and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Abstract Classes </a:t>
            </a:r>
            <a:endParaRPr sz="4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Summary (So Far)</a:t>
            </a:r>
            <a:endParaRPr/>
          </a:p>
        </p:txBody>
      </p:sp>
      <p:sp>
        <p:nvSpPr>
          <p:cNvPr id="322" name="Google Shape;322;p43"/>
          <p:cNvSpPr txBox="1"/>
          <p:nvPr>
            <p:ph idx="1" type="body"/>
          </p:nvPr>
        </p:nvSpPr>
        <p:spPr>
          <a:xfrm>
            <a:off x="243000" y="556500"/>
            <a:ext cx="8443800" cy="17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 last three lectures we’ve seen how implements and extends can be used to enable </a:t>
            </a:r>
            <a:r>
              <a:rPr b="1" lang="en"/>
              <a:t>interface inheritance </a:t>
            </a:r>
            <a:r>
              <a:rPr lang="en"/>
              <a:t>and </a:t>
            </a:r>
            <a:r>
              <a:rPr b="1" lang="en"/>
              <a:t>implementation inheritance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Interface inheritance: What (the class can do).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Implementation inheritance: How (the class does it).</a:t>
            </a:r>
            <a:endParaRPr/>
          </a:p>
        </p:txBody>
      </p:sp>
      <p:sp>
        <p:nvSpPr>
          <p:cNvPr id="323" name="Google Shape;323;p43"/>
          <p:cNvSpPr/>
          <p:nvPr/>
        </p:nvSpPr>
        <p:spPr>
          <a:xfrm>
            <a:off x="5973175" y="32895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3"/>
          <p:cNvSpPr/>
          <p:nvPr/>
        </p:nvSpPr>
        <p:spPr>
          <a:xfrm>
            <a:off x="7395025" y="39827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3"/>
          <p:cNvSpPr/>
          <p:nvPr/>
        </p:nvSpPr>
        <p:spPr>
          <a:xfrm>
            <a:off x="5935350" y="39827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3"/>
          <p:cNvSpPr/>
          <p:nvPr/>
        </p:nvSpPr>
        <p:spPr>
          <a:xfrm>
            <a:off x="6921172" y="4744775"/>
            <a:ext cx="1921800" cy="333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RotatingSList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327;p43"/>
          <p:cNvCxnSpPr>
            <a:stCxn id="326" idx="0"/>
            <a:endCxn id="324" idx="2"/>
          </p:cNvCxnSpPr>
          <p:nvPr/>
        </p:nvCxnSpPr>
        <p:spPr>
          <a:xfrm flipH="1" rot="10800000">
            <a:off x="7882072" y="4315775"/>
            <a:ext cx="3600" cy="42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43"/>
          <p:cNvCxnSpPr>
            <a:stCxn id="324" idx="0"/>
            <a:endCxn id="323" idx="2"/>
          </p:cNvCxnSpPr>
          <p:nvPr/>
        </p:nvCxnSpPr>
        <p:spPr>
          <a:xfrm rot="10800000">
            <a:off x="7150825" y="3606875"/>
            <a:ext cx="734700" cy="37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43"/>
          <p:cNvCxnSpPr>
            <a:stCxn id="325" idx="0"/>
            <a:endCxn id="323" idx="2"/>
          </p:cNvCxnSpPr>
          <p:nvPr/>
        </p:nvCxnSpPr>
        <p:spPr>
          <a:xfrm flipH="1" rot="10800000">
            <a:off x="6454200" y="3606875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at Interfaces</a:t>
            </a:r>
            <a:endParaRPr/>
          </a:p>
        </p:txBody>
      </p:sp>
      <p:sp>
        <p:nvSpPr>
          <p:cNvPr id="335" name="Google Shape;335;p4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Interfaces may combine a mix of </a:t>
            </a:r>
            <a:r>
              <a:rPr b="1" lang="en"/>
              <a:t>abstract</a:t>
            </a:r>
            <a:r>
              <a:rPr lang="en"/>
              <a:t> and </a:t>
            </a:r>
            <a:r>
              <a:rPr b="1" lang="en"/>
              <a:t>default </a:t>
            </a:r>
            <a:r>
              <a:rPr lang="en"/>
              <a:t>methods.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Abstract methods are </a:t>
            </a:r>
            <a:r>
              <a:rPr b="1" lang="en"/>
              <a:t>what</a:t>
            </a:r>
            <a:r>
              <a:rPr lang="en"/>
              <a:t>. And must be overridden by subclass.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Default methods are </a:t>
            </a:r>
            <a:r>
              <a:rPr b="1" lang="en"/>
              <a:t>how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 explicitly mentioned on a slide before: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Unless you use the keyword </a:t>
            </a:r>
            <a:r>
              <a:rPr b="1" lang="en"/>
              <a:t>default</a:t>
            </a:r>
            <a:r>
              <a:rPr lang="en"/>
              <a:t>, a method will be </a:t>
            </a:r>
            <a:r>
              <a:rPr b="1" lang="en"/>
              <a:t>abstract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Unless you specify an access modifier, a method will be </a:t>
            </a:r>
            <a:r>
              <a:rPr b="1" lang="en"/>
              <a:t>public</a:t>
            </a:r>
            <a:r>
              <a:rPr lang="en"/>
              <a:t>.</a:t>
            </a:r>
            <a:br>
              <a:rPr lang="en"/>
            </a:br>
            <a:endParaRPr/>
          </a:p>
        </p:txBody>
      </p:sp>
      <p:sp>
        <p:nvSpPr>
          <p:cNvPr id="336" name="Google Shape;336;p44"/>
          <p:cNvSpPr txBox="1"/>
          <p:nvPr/>
        </p:nvSpPr>
        <p:spPr>
          <a:xfrm>
            <a:off x="342900" y="3373325"/>
            <a:ext cx="5034300" cy="162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90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List61B&lt;Item&gt; {</a:t>
            </a:r>
            <a:endParaRPr sz="1900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insertFront(Item x);</a:t>
            </a:r>
            <a:endParaRPr sz="1800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public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print()</a:t>
            </a:r>
            <a:r>
              <a:rPr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 ... }</a:t>
            </a:r>
            <a:endParaRPr sz="1800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EFEFEF"/>
                </a:highlight>
              </a:rPr>
              <a:t> </a:t>
            </a:r>
            <a:endParaRPr sz="1100"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5973175" y="32895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4"/>
          <p:cNvSpPr/>
          <p:nvPr/>
        </p:nvSpPr>
        <p:spPr>
          <a:xfrm>
            <a:off x="7395025" y="39827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4"/>
          <p:cNvSpPr/>
          <p:nvPr/>
        </p:nvSpPr>
        <p:spPr>
          <a:xfrm>
            <a:off x="5935350" y="39827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4"/>
          <p:cNvSpPr/>
          <p:nvPr/>
        </p:nvSpPr>
        <p:spPr>
          <a:xfrm>
            <a:off x="6921172" y="4744775"/>
            <a:ext cx="1921800" cy="333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RotatingSList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Google Shape;341;p44"/>
          <p:cNvCxnSpPr>
            <a:stCxn id="340" idx="0"/>
            <a:endCxn id="338" idx="2"/>
          </p:cNvCxnSpPr>
          <p:nvPr/>
        </p:nvCxnSpPr>
        <p:spPr>
          <a:xfrm flipH="1" rot="10800000">
            <a:off x="7882072" y="4315775"/>
            <a:ext cx="3600" cy="42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44"/>
          <p:cNvCxnSpPr>
            <a:stCxn id="338" idx="0"/>
            <a:endCxn id="337" idx="2"/>
          </p:cNvCxnSpPr>
          <p:nvPr/>
        </p:nvCxnSpPr>
        <p:spPr>
          <a:xfrm rot="10800000">
            <a:off x="7150825" y="3606875"/>
            <a:ext cx="734700" cy="37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44"/>
          <p:cNvCxnSpPr>
            <a:stCxn id="339" idx="0"/>
            <a:endCxn id="337" idx="2"/>
          </p:cNvCxnSpPr>
          <p:nvPr/>
        </p:nvCxnSpPr>
        <p:spPr>
          <a:xfrm flipH="1" rot="10800000">
            <a:off x="6454200" y="3606875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Interfaces, Even More</a:t>
            </a:r>
            <a:endParaRPr/>
          </a:p>
        </p:txBody>
      </p:sp>
      <p:sp>
        <p:nvSpPr>
          <p:cNvPr id="349" name="Google Shape;349;p45"/>
          <p:cNvSpPr txBox="1"/>
          <p:nvPr>
            <p:ph idx="1" type="body"/>
          </p:nvPr>
        </p:nvSpPr>
        <p:spPr>
          <a:xfrm>
            <a:off x="243000" y="556500"/>
            <a:ext cx="8443800" cy="22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More interface details: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provide variables, but they are </a:t>
            </a:r>
            <a:r>
              <a:rPr b="1" lang="en"/>
              <a:t>public static final.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final means the value can never change. Use for constants: G=6.67e-11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class can implement multiple interfaces.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5"/>
          <p:cNvSpPr txBox="1"/>
          <p:nvPr/>
        </p:nvSpPr>
        <p:spPr>
          <a:xfrm>
            <a:off x="342900" y="2984750"/>
            <a:ext cx="4232700" cy="2008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90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Universe</a:t>
            </a:r>
            <a:r>
              <a:rPr lang="en" sz="190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900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9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gravity = 6.67e-11;</a:t>
            </a:r>
            <a:endParaRPr sz="19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" sz="180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80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dt</a:t>
            </a:r>
            <a:r>
              <a:rPr lang="en" sz="180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draw() { ... }</a:t>
            </a:r>
            <a:endParaRPr sz="1800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EFEFEF"/>
                </a:highlight>
              </a:rPr>
              <a:t> </a:t>
            </a:r>
            <a:endParaRPr sz="1100"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45"/>
          <p:cNvSpPr/>
          <p:nvPr/>
        </p:nvSpPr>
        <p:spPr>
          <a:xfrm>
            <a:off x="5134975" y="3060950"/>
            <a:ext cx="13821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Universe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5"/>
          <p:cNvSpPr/>
          <p:nvPr/>
        </p:nvSpPr>
        <p:spPr>
          <a:xfrm>
            <a:off x="7024150" y="3060950"/>
            <a:ext cx="13821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Illusion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5"/>
          <p:cNvSpPr/>
          <p:nvPr/>
        </p:nvSpPr>
        <p:spPr>
          <a:xfrm>
            <a:off x="5818997" y="3822650"/>
            <a:ext cx="1921800" cy="333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IllusoryUniverse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4" name="Google Shape;354;p45"/>
          <p:cNvCxnSpPr>
            <a:stCxn id="353" idx="0"/>
            <a:endCxn id="352" idx="2"/>
          </p:cNvCxnSpPr>
          <p:nvPr/>
        </p:nvCxnSpPr>
        <p:spPr>
          <a:xfrm flipH="1" rot="10800000">
            <a:off x="6779897" y="3378350"/>
            <a:ext cx="935400" cy="44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45"/>
          <p:cNvCxnSpPr>
            <a:stCxn id="353" idx="0"/>
            <a:endCxn id="351" idx="2"/>
          </p:cNvCxnSpPr>
          <p:nvPr/>
        </p:nvCxnSpPr>
        <p:spPr>
          <a:xfrm rot="10800000">
            <a:off x="5825897" y="3378350"/>
            <a:ext cx="954000" cy="44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Summary</a:t>
            </a:r>
            <a:endParaRPr/>
          </a:p>
        </p:txBody>
      </p:sp>
      <p:sp>
        <p:nvSpPr>
          <p:cNvPr id="361" name="Google Shape;361;p4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Interfaces: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Cannot be instantiated.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provide either </a:t>
            </a:r>
            <a:r>
              <a:rPr b="1" lang="en"/>
              <a:t>abstract</a:t>
            </a:r>
            <a:r>
              <a:rPr lang="en"/>
              <a:t> or </a:t>
            </a:r>
            <a:r>
              <a:rPr b="1" lang="en"/>
              <a:t>concrete</a:t>
            </a:r>
            <a:r>
              <a:rPr lang="en"/>
              <a:t> methods.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 no</a:t>
            </a:r>
            <a:r>
              <a:rPr b="1" lang="en"/>
              <a:t> </a:t>
            </a:r>
            <a:r>
              <a:rPr lang="en"/>
              <a:t>keyword for abstract methods.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 </a:t>
            </a:r>
            <a:r>
              <a:rPr b="1" lang="en"/>
              <a:t>default</a:t>
            </a:r>
            <a:r>
              <a:rPr lang="en"/>
              <a:t> keyword for concrete methods.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provide only public static final variables.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 9 added private methods to interfaces.</a:t>
            </a:r>
            <a:endParaRPr/>
          </a:p>
        </p:txBody>
      </p:sp>
      <p:cxnSp>
        <p:nvCxnSpPr>
          <p:cNvPr id="362" name="Google Shape;362;p46"/>
          <p:cNvCxnSpPr/>
          <p:nvPr/>
        </p:nvCxnSpPr>
        <p:spPr>
          <a:xfrm flipH="1">
            <a:off x="5585900" y="2284750"/>
            <a:ext cx="728100" cy="1557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46"/>
          <p:cNvSpPr txBox="1"/>
          <p:nvPr/>
        </p:nvSpPr>
        <p:spPr>
          <a:xfrm>
            <a:off x="6426600" y="1967415"/>
            <a:ext cx="1234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 instance variables</a:t>
            </a:r>
            <a:endParaRPr/>
          </a:p>
        </p:txBody>
      </p:sp>
      <p:sp>
        <p:nvSpPr>
          <p:cNvPr id="364" name="Google Shape;364;p46"/>
          <p:cNvSpPr/>
          <p:nvPr/>
        </p:nvSpPr>
        <p:spPr>
          <a:xfrm>
            <a:off x="5973175" y="32895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6"/>
          <p:cNvSpPr/>
          <p:nvPr/>
        </p:nvSpPr>
        <p:spPr>
          <a:xfrm>
            <a:off x="7395025" y="39827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6"/>
          <p:cNvSpPr/>
          <p:nvPr/>
        </p:nvSpPr>
        <p:spPr>
          <a:xfrm>
            <a:off x="5935350" y="39827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6"/>
          <p:cNvSpPr/>
          <p:nvPr/>
        </p:nvSpPr>
        <p:spPr>
          <a:xfrm>
            <a:off x="6921172" y="4744775"/>
            <a:ext cx="1921800" cy="333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RotatingSList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8" name="Google Shape;368;p46"/>
          <p:cNvCxnSpPr>
            <a:stCxn id="367" idx="0"/>
            <a:endCxn id="365" idx="2"/>
          </p:cNvCxnSpPr>
          <p:nvPr/>
        </p:nvCxnSpPr>
        <p:spPr>
          <a:xfrm flipH="1" rot="10800000">
            <a:off x="7882072" y="4315775"/>
            <a:ext cx="3600" cy="42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6"/>
          <p:cNvCxnSpPr>
            <a:stCxn id="365" idx="0"/>
            <a:endCxn id="364" idx="2"/>
          </p:cNvCxnSpPr>
          <p:nvPr/>
        </p:nvCxnSpPr>
        <p:spPr>
          <a:xfrm rot="10800000">
            <a:off x="7150825" y="3606875"/>
            <a:ext cx="734700" cy="37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6"/>
          <p:cNvCxnSpPr>
            <a:stCxn id="366" idx="0"/>
            <a:endCxn id="364" idx="2"/>
          </p:cNvCxnSpPr>
          <p:nvPr/>
        </p:nvCxnSpPr>
        <p:spPr>
          <a:xfrm flipH="1" rot="10800000">
            <a:off x="6454200" y="3606875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Introducing: Abstract Classes</a:t>
            </a:r>
            <a:endParaRPr/>
          </a:p>
        </p:txBody>
      </p:sp>
      <p:sp>
        <p:nvSpPr>
          <p:cNvPr id="376" name="Google Shape;376;p47"/>
          <p:cNvSpPr txBox="1"/>
          <p:nvPr>
            <p:ph idx="1" type="body"/>
          </p:nvPr>
        </p:nvSpPr>
        <p:spPr>
          <a:xfrm>
            <a:off x="243000" y="556500"/>
            <a:ext cx="8443800" cy="25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Abstract classes are an intermediate level between interfaces and classes.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Cannot be instantiated.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provide either </a:t>
            </a:r>
            <a:r>
              <a:rPr b="1" lang="en"/>
              <a:t>abstract</a:t>
            </a:r>
            <a:r>
              <a:rPr lang="en"/>
              <a:t> or </a:t>
            </a:r>
            <a:r>
              <a:rPr b="1" lang="en"/>
              <a:t>concrete</a:t>
            </a:r>
            <a:r>
              <a:rPr lang="en"/>
              <a:t> methods.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 </a:t>
            </a:r>
            <a:r>
              <a:rPr b="1" lang="en"/>
              <a:t>abstract</a:t>
            </a:r>
            <a:r>
              <a:rPr lang="en"/>
              <a:t> keyword for abstract methods.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 no keyword for concrete methods.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provide variables (any kind).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provide protected and package private methods [after mt1].</a:t>
            </a:r>
            <a:endParaRPr/>
          </a:p>
        </p:txBody>
      </p:sp>
      <p:sp>
        <p:nvSpPr>
          <p:cNvPr id="377" name="Google Shape;377;p47"/>
          <p:cNvSpPr/>
          <p:nvPr/>
        </p:nvSpPr>
        <p:spPr>
          <a:xfrm>
            <a:off x="7697675" y="1035375"/>
            <a:ext cx="229800" cy="650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7"/>
          <p:cNvSpPr/>
          <p:nvPr/>
        </p:nvSpPr>
        <p:spPr>
          <a:xfrm>
            <a:off x="7694125" y="1728363"/>
            <a:ext cx="229800" cy="1177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7"/>
          <p:cNvSpPr txBox="1"/>
          <p:nvPr/>
        </p:nvSpPr>
        <p:spPr>
          <a:xfrm>
            <a:off x="7924050" y="1135575"/>
            <a:ext cx="12345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Similarities</a:t>
            </a:r>
            <a:endParaRPr/>
          </a:p>
        </p:txBody>
      </p:sp>
      <p:sp>
        <p:nvSpPr>
          <p:cNvPr id="380" name="Google Shape;380;p47"/>
          <p:cNvSpPr txBox="1"/>
          <p:nvPr/>
        </p:nvSpPr>
        <p:spPr>
          <a:xfrm>
            <a:off x="7924050" y="2116650"/>
            <a:ext cx="12345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Differences</a:t>
            </a:r>
            <a:endParaRPr/>
          </a:p>
        </p:txBody>
      </p:sp>
      <p:sp>
        <p:nvSpPr>
          <p:cNvPr id="381" name="Google Shape;381;p47"/>
          <p:cNvSpPr txBox="1"/>
          <p:nvPr/>
        </p:nvSpPr>
        <p:spPr>
          <a:xfrm>
            <a:off x="72975" y="2950775"/>
            <a:ext cx="7072500" cy="210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abstract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GraphicObject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x, y;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moveTo(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newX,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newY) {	...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abstract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draw();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abstract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resize();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382" name="Google Shape;382;p47"/>
          <p:cNvSpPr/>
          <p:nvPr/>
        </p:nvSpPr>
        <p:spPr>
          <a:xfrm>
            <a:off x="6932125" y="3594350"/>
            <a:ext cx="2082000" cy="317400"/>
          </a:xfrm>
          <a:prstGeom prst="roundRect">
            <a:avLst>
              <a:gd fmla="val 16667" name="adj"/>
            </a:avLst>
          </a:prstGeom>
          <a:solidFill>
            <a:srgbClr val="D9ED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GraphicObject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47"/>
          <p:cNvCxnSpPr/>
          <p:nvPr/>
        </p:nvCxnSpPr>
        <p:spPr>
          <a:xfrm rot="10800000">
            <a:off x="5926200" y="1902175"/>
            <a:ext cx="264000" cy="2250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47"/>
          <p:cNvCxnSpPr/>
          <p:nvPr/>
        </p:nvCxnSpPr>
        <p:spPr>
          <a:xfrm rot="10800000">
            <a:off x="5448341" y="2171760"/>
            <a:ext cx="483000" cy="1104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5" name="Google Shape;385;p47"/>
          <p:cNvSpPr txBox="1"/>
          <p:nvPr/>
        </p:nvSpPr>
        <p:spPr>
          <a:xfrm>
            <a:off x="5926200" y="2057450"/>
            <a:ext cx="1234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opposite of interfaces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(From Oracle’s Abstract Class Tutorial)</a:t>
            </a:r>
            <a:endParaRPr/>
          </a:p>
        </p:txBody>
      </p:sp>
      <p:sp>
        <p:nvSpPr>
          <p:cNvPr id="391" name="Google Shape;391;p48"/>
          <p:cNvSpPr txBox="1"/>
          <p:nvPr/>
        </p:nvSpPr>
        <p:spPr>
          <a:xfrm>
            <a:off x="225375" y="817175"/>
            <a:ext cx="7072500" cy="2188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abstract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GraphicObject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x, y;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moveTo(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newX,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newY) {	...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abstract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draw();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abstract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resize();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392" name="Google Shape;392;p48"/>
          <p:cNvSpPr txBox="1"/>
          <p:nvPr/>
        </p:nvSpPr>
        <p:spPr>
          <a:xfrm>
            <a:off x="166800" y="3209500"/>
            <a:ext cx="6362700" cy="1345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Circle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GraphicObject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draw() {	...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resize() { ... 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48"/>
          <p:cNvSpPr/>
          <p:nvPr/>
        </p:nvSpPr>
        <p:spPr>
          <a:xfrm>
            <a:off x="8080825" y="43637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Square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8"/>
          <p:cNvSpPr/>
          <p:nvPr/>
        </p:nvSpPr>
        <p:spPr>
          <a:xfrm>
            <a:off x="6658975" y="43637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Circle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8"/>
          <p:cNvSpPr/>
          <p:nvPr/>
        </p:nvSpPr>
        <p:spPr>
          <a:xfrm>
            <a:off x="6790655" y="3594275"/>
            <a:ext cx="2082000" cy="317400"/>
          </a:xfrm>
          <a:prstGeom prst="roundRect">
            <a:avLst>
              <a:gd fmla="val 16667" name="adj"/>
            </a:avLst>
          </a:prstGeom>
          <a:solidFill>
            <a:srgbClr val="D9ED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GraphicObject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6" name="Google Shape;396;p48"/>
          <p:cNvCxnSpPr>
            <a:stCxn id="394" idx="0"/>
            <a:endCxn id="395" idx="2"/>
          </p:cNvCxnSpPr>
          <p:nvPr/>
        </p:nvCxnSpPr>
        <p:spPr>
          <a:xfrm flipH="1" rot="10800000">
            <a:off x="7149475" y="3911675"/>
            <a:ext cx="682200" cy="452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48"/>
          <p:cNvCxnSpPr>
            <a:stCxn id="393" idx="0"/>
            <a:endCxn id="395" idx="2"/>
          </p:cNvCxnSpPr>
          <p:nvPr/>
        </p:nvCxnSpPr>
        <p:spPr>
          <a:xfrm rot="10800000">
            <a:off x="7831525" y="3911675"/>
            <a:ext cx="739800" cy="452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48"/>
          <p:cNvSpPr txBox="1"/>
          <p:nvPr>
            <p:ph idx="1" type="body"/>
          </p:nvPr>
        </p:nvSpPr>
        <p:spPr>
          <a:xfrm>
            <a:off x="140100" y="4507549"/>
            <a:ext cx="64161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Implementations must override ALL abstract methods.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http://yellkey.com</a:t>
            </a:r>
            <a:r>
              <a:rPr lang="en">
                <a:solidFill>
                  <a:srgbClr val="208920"/>
                </a:solidFill>
              </a:rPr>
              <a:t>/trouble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404" name="Google Shape;404;p49"/>
          <p:cNvSpPr/>
          <p:nvPr/>
        </p:nvSpPr>
        <p:spPr>
          <a:xfrm>
            <a:off x="7373342" y="3009900"/>
            <a:ext cx="11451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Paper Shredder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05" name="Google Shape;405;p49"/>
          <p:cNvSpPr/>
          <p:nvPr/>
        </p:nvSpPr>
        <p:spPr>
          <a:xfrm>
            <a:off x="7318600" y="3740875"/>
            <a:ext cx="1254600" cy="495300"/>
          </a:xfrm>
          <a:prstGeom prst="rect">
            <a:avLst/>
          </a:prstGeom>
          <a:solidFill>
            <a:srgbClr val="D9ED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Deluxe  Model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06" name="Google Shape;406;p49"/>
          <p:cNvSpPr/>
          <p:nvPr/>
        </p:nvSpPr>
        <p:spPr>
          <a:xfrm>
            <a:off x="7318601" y="4476413"/>
            <a:ext cx="12546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DCX9000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07" name="Google Shape;407;p49"/>
          <p:cNvCxnSpPr>
            <a:stCxn id="406" idx="0"/>
            <a:endCxn id="405" idx="2"/>
          </p:cNvCxnSpPr>
          <p:nvPr/>
        </p:nvCxnSpPr>
        <p:spPr>
          <a:xfrm rot="10800000">
            <a:off x="7945901" y="4236113"/>
            <a:ext cx="0" cy="24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49"/>
          <p:cNvCxnSpPr>
            <a:stCxn id="405" idx="0"/>
            <a:endCxn id="404" idx="2"/>
          </p:cNvCxnSpPr>
          <p:nvPr/>
        </p:nvCxnSpPr>
        <p:spPr>
          <a:xfrm rot="10800000">
            <a:off x="7945900" y="3505075"/>
            <a:ext cx="0" cy="2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49"/>
          <p:cNvSpPr/>
          <p:nvPr/>
        </p:nvSpPr>
        <p:spPr>
          <a:xfrm>
            <a:off x="0" y="654525"/>
            <a:ext cx="4972800" cy="1385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PaperShredder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shred(Document d);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shredAll(Document[] d);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49"/>
          <p:cNvSpPr/>
          <p:nvPr/>
        </p:nvSpPr>
        <p:spPr>
          <a:xfrm>
            <a:off x="318600" y="1689200"/>
            <a:ext cx="5973300" cy="336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abstract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DeluxeModel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implements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PaperShredder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count = 0;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count() {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count;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shredAll(Document[] d)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d.length; d += 1) {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shred(d);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    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abstract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connectToWifi();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Google Shape;411;p49"/>
          <p:cNvSpPr txBox="1"/>
          <p:nvPr/>
        </p:nvSpPr>
        <p:spPr>
          <a:xfrm>
            <a:off x="5428200" y="873075"/>
            <a:ext cx="3668400" cy="207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abstract methods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DCX9000 override?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"/>
          <p:cNvSpPr txBox="1"/>
          <p:nvPr>
            <p:ph type="title"/>
          </p:nvPr>
        </p:nvSpPr>
        <p:spPr>
          <a:xfrm>
            <a:off x="166800" y="92500"/>
            <a:ext cx="85470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Use Case: Providing Basics for Interface Implementation</a:t>
            </a:r>
            <a:endParaRPr/>
          </a:p>
        </p:txBody>
      </p:sp>
      <p:sp>
        <p:nvSpPr>
          <p:cNvPr id="417" name="Google Shape;417;p50"/>
          <p:cNvSpPr txBox="1"/>
          <p:nvPr/>
        </p:nvSpPr>
        <p:spPr>
          <a:xfrm>
            <a:off x="225375" y="740975"/>
            <a:ext cx="6362700" cy="2867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abstract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AbstractList61B&lt;T&gt;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  implements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List61B&lt;T&gt;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 = 0;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AbstractList61B() { size = 0;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900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900">
              <a:solidFill>
                <a:srgbClr val="0000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8" name="Google Shape;418;p50"/>
          <p:cNvSpPr/>
          <p:nvPr/>
        </p:nvSpPr>
        <p:spPr>
          <a:xfrm>
            <a:off x="8080825" y="43637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0"/>
          <p:cNvSpPr/>
          <p:nvPr/>
        </p:nvSpPr>
        <p:spPr>
          <a:xfrm>
            <a:off x="6658975" y="43637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0"/>
          <p:cNvSpPr/>
          <p:nvPr/>
        </p:nvSpPr>
        <p:spPr>
          <a:xfrm>
            <a:off x="6790655" y="3518075"/>
            <a:ext cx="2082000" cy="317400"/>
          </a:xfrm>
          <a:prstGeom prst="roundRect">
            <a:avLst>
              <a:gd fmla="val 16667" name="adj"/>
            </a:avLst>
          </a:prstGeom>
          <a:solidFill>
            <a:srgbClr val="D9ED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AbstractList61B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1" name="Google Shape;421;p50"/>
          <p:cNvCxnSpPr>
            <a:stCxn id="419" idx="0"/>
            <a:endCxn id="420" idx="2"/>
          </p:cNvCxnSpPr>
          <p:nvPr/>
        </p:nvCxnSpPr>
        <p:spPr>
          <a:xfrm flipH="1" rot="10800000">
            <a:off x="7149475" y="3835475"/>
            <a:ext cx="682200" cy="528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50"/>
          <p:cNvCxnSpPr>
            <a:stCxn id="418" idx="0"/>
            <a:endCxn id="420" idx="2"/>
          </p:cNvCxnSpPr>
          <p:nvPr/>
        </p:nvCxnSpPr>
        <p:spPr>
          <a:xfrm rot="10800000">
            <a:off x="7831525" y="3835475"/>
            <a:ext cx="739800" cy="528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3" name="Google Shape;423;p50"/>
          <p:cNvSpPr txBox="1"/>
          <p:nvPr/>
        </p:nvSpPr>
        <p:spPr>
          <a:xfrm>
            <a:off x="225375" y="3774650"/>
            <a:ext cx="6362700" cy="88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AList&lt;T&gt;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xtends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AbstractList61B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&lt;T&gt; { ...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50"/>
          <p:cNvSpPr/>
          <p:nvPr/>
        </p:nvSpPr>
        <p:spPr>
          <a:xfrm>
            <a:off x="6790655" y="2777375"/>
            <a:ext cx="20820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5" name="Google Shape;425;p50"/>
          <p:cNvCxnSpPr>
            <a:stCxn id="420" idx="0"/>
            <a:endCxn id="424" idx="2"/>
          </p:cNvCxnSpPr>
          <p:nvPr/>
        </p:nvCxnSpPr>
        <p:spPr>
          <a:xfrm rot="10800000">
            <a:off x="7831655" y="3094775"/>
            <a:ext cx="0" cy="42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Java Libraries</a:t>
            </a:r>
            <a:endParaRPr sz="4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1"/>
          <p:cNvSpPr txBox="1"/>
          <p:nvPr>
            <p:ph type="title"/>
          </p:nvPr>
        </p:nvSpPr>
        <p:spPr>
          <a:xfrm>
            <a:off x="166800" y="92500"/>
            <a:ext cx="85470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Use Case: Providing Basics for Interface Implementation</a:t>
            </a:r>
            <a:endParaRPr/>
          </a:p>
        </p:txBody>
      </p:sp>
      <p:sp>
        <p:nvSpPr>
          <p:cNvPr id="431" name="Google Shape;431;p51"/>
          <p:cNvSpPr/>
          <p:nvPr/>
        </p:nvSpPr>
        <p:spPr>
          <a:xfrm>
            <a:off x="8080825" y="43637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1"/>
          <p:cNvSpPr/>
          <p:nvPr/>
        </p:nvSpPr>
        <p:spPr>
          <a:xfrm>
            <a:off x="6658975" y="43637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1"/>
          <p:cNvSpPr/>
          <p:nvPr/>
        </p:nvSpPr>
        <p:spPr>
          <a:xfrm>
            <a:off x="6790655" y="3518075"/>
            <a:ext cx="2082000" cy="317400"/>
          </a:xfrm>
          <a:prstGeom prst="roundRect">
            <a:avLst>
              <a:gd fmla="val 16667" name="adj"/>
            </a:avLst>
          </a:prstGeom>
          <a:solidFill>
            <a:srgbClr val="D9ED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AbstractList61B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4" name="Google Shape;434;p51"/>
          <p:cNvCxnSpPr>
            <a:stCxn id="432" idx="0"/>
            <a:endCxn id="433" idx="2"/>
          </p:cNvCxnSpPr>
          <p:nvPr/>
        </p:nvCxnSpPr>
        <p:spPr>
          <a:xfrm flipH="1" rot="10800000">
            <a:off x="7149475" y="3835475"/>
            <a:ext cx="682200" cy="528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51"/>
          <p:cNvCxnSpPr>
            <a:stCxn id="431" idx="0"/>
            <a:endCxn id="433" idx="2"/>
          </p:cNvCxnSpPr>
          <p:nvPr/>
        </p:nvCxnSpPr>
        <p:spPr>
          <a:xfrm rot="10800000">
            <a:off x="7831525" y="3835475"/>
            <a:ext cx="739800" cy="528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51"/>
          <p:cNvSpPr/>
          <p:nvPr/>
        </p:nvSpPr>
        <p:spPr>
          <a:xfrm>
            <a:off x="6790655" y="2777375"/>
            <a:ext cx="20820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7" name="Google Shape;437;p51"/>
          <p:cNvCxnSpPr>
            <a:stCxn id="433" idx="0"/>
            <a:endCxn id="436" idx="2"/>
          </p:cNvCxnSpPr>
          <p:nvPr/>
        </p:nvCxnSpPr>
        <p:spPr>
          <a:xfrm rot="10800000">
            <a:off x="7831655" y="3094775"/>
            <a:ext cx="0" cy="42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51"/>
          <p:cNvSpPr txBox="1"/>
          <p:nvPr>
            <p:ph idx="1" type="body"/>
          </p:nvPr>
        </p:nvSpPr>
        <p:spPr>
          <a:xfrm>
            <a:off x="243000" y="556500"/>
            <a:ext cx="8547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Abstract classes are often used as partial implementations as interfaces.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Good: Avoids the need to write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size()</a:t>
            </a:r>
            <a:r>
              <a:rPr lang="en"/>
              <a:t> method or declare a size variable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AList </a:t>
            </a:r>
            <a:r>
              <a:rPr lang="en"/>
              <a:t>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Bad: Starts getting confusing to understand where things are defined. May make too strong constraints on the implementations of our concrete classes (e.g. maybe you don’t want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/>
              <a:t> variable).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</a:t>
            </a:r>
            <a:r>
              <a:rPr lang="en"/>
              <a:t>Abstract Classes vs. Interfaces</a:t>
            </a:r>
            <a:endParaRPr/>
          </a:p>
        </p:txBody>
      </p:sp>
      <p:sp>
        <p:nvSpPr>
          <p:cNvPr id="444" name="Google Shape;444;p52"/>
          <p:cNvSpPr txBox="1"/>
          <p:nvPr>
            <p:ph idx="1" type="body"/>
          </p:nvPr>
        </p:nvSpPr>
        <p:spPr>
          <a:xfrm>
            <a:off x="243000" y="556500"/>
            <a:ext cx="8749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Interfaces: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Primarily for interface inheritance. Limited implementation inheritance.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Classes can implement multiple interfaces.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Abstract classes: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do anything an interface can do, and more.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Subclasses only extend one abstract class.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my opinion, you should generally prefer interfaces whenever possible</a:t>
            </a:r>
            <a:r>
              <a:rPr lang="en"/>
              <a:t>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Why? More powerful programming language constructs introduce complexity.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you’re curious, see Oracle’s </a:t>
            </a:r>
            <a:r>
              <a:rPr lang="en" u="sng">
                <a:solidFill>
                  <a:schemeClr val="hlink"/>
                </a:solidFill>
                <a:hlinkClick r:id="rId3"/>
              </a:rPr>
              <a:t>examples of when to use each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Abstract Classes Are Used in Java Standard Libraries</a:t>
            </a:r>
            <a:endParaRPr/>
          </a:p>
        </p:txBody>
      </p:sp>
      <p:sp>
        <p:nvSpPr>
          <p:cNvPr id="450" name="Google Shape;450;p53"/>
          <p:cNvSpPr txBox="1"/>
          <p:nvPr>
            <p:ph idx="1" type="body"/>
          </p:nvPr>
        </p:nvSpPr>
        <p:spPr>
          <a:xfrm>
            <a:off x="243000" y="556500"/>
            <a:ext cx="8443800" cy="1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more accurate hierarchy for lists is shown below.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AbstractList provides default implementations for methods.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Why not just put them in List itself? No default methods in Java interfaces until 2014, and the AbstractList was public so can’t just throw it away.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53"/>
          <p:cNvGrpSpPr/>
          <p:nvPr/>
        </p:nvGrpSpPr>
        <p:grpSpPr>
          <a:xfrm>
            <a:off x="5473301" y="2593213"/>
            <a:ext cx="2837924" cy="2177525"/>
            <a:chOff x="6082901" y="2517013"/>
            <a:chExt cx="2837924" cy="2177525"/>
          </a:xfrm>
        </p:grpSpPr>
        <p:sp>
          <p:nvSpPr>
            <p:cNvPr id="452" name="Google Shape;452;p53"/>
            <p:cNvSpPr/>
            <p:nvPr/>
          </p:nvSpPr>
          <p:spPr>
            <a:xfrm>
              <a:off x="7112588" y="2517013"/>
              <a:ext cx="8445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Ubuntu Mono"/>
                  <a:ea typeface="Ubuntu Mono"/>
                  <a:cs typeface="Ubuntu Mono"/>
                  <a:sym typeface="Ubuntu Mono"/>
                </a:rPr>
                <a:t>List</a:t>
              </a:r>
              <a:endParaRPr sz="18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53" name="Google Shape;453;p53"/>
            <p:cNvSpPr/>
            <p:nvPr/>
          </p:nvSpPr>
          <p:spPr>
            <a:xfrm>
              <a:off x="6710000" y="3340038"/>
              <a:ext cx="1649700" cy="495300"/>
            </a:xfrm>
            <a:prstGeom prst="rect">
              <a:avLst/>
            </a:prstGeom>
            <a:solidFill>
              <a:srgbClr val="D9ED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Ubuntu Mono"/>
                  <a:ea typeface="Ubuntu Mono"/>
                  <a:cs typeface="Ubuntu Mono"/>
                  <a:sym typeface="Ubuntu Mono"/>
                </a:rPr>
                <a:t>AbstractList</a:t>
              </a:r>
              <a:endParaRPr sz="18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54" name="Google Shape;454;p53"/>
            <p:cNvSpPr/>
            <p:nvPr/>
          </p:nvSpPr>
          <p:spPr>
            <a:xfrm>
              <a:off x="7594525" y="4199238"/>
              <a:ext cx="1326300" cy="4953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Ubuntu Mono"/>
                  <a:ea typeface="Ubuntu Mono"/>
                  <a:cs typeface="Ubuntu Mono"/>
                  <a:sym typeface="Ubuntu Mono"/>
                </a:rPr>
                <a:t>LinkedList</a:t>
              </a:r>
              <a:endParaRPr sz="18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55" name="Google Shape;455;p53"/>
            <p:cNvSpPr/>
            <p:nvPr/>
          </p:nvSpPr>
          <p:spPr>
            <a:xfrm>
              <a:off x="6082901" y="4199238"/>
              <a:ext cx="1254600" cy="4953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Ubuntu Mono"/>
                  <a:ea typeface="Ubuntu Mono"/>
                  <a:cs typeface="Ubuntu Mono"/>
                  <a:sym typeface="Ubuntu Mono"/>
                </a:rPr>
                <a:t>ArrayList</a:t>
              </a:r>
              <a:endParaRPr sz="18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456" name="Google Shape;456;p53"/>
            <p:cNvCxnSpPr>
              <a:stCxn id="455" idx="0"/>
              <a:endCxn id="453" idx="2"/>
            </p:cNvCxnSpPr>
            <p:nvPr/>
          </p:nvCxnSpPr>
          <p:spPr>
            <a:xfrm flipH="1" rot="10800000">
              <a:off x="6710201" y="3835338"/>
              <a:ext cx="824700" cy="3639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7" name="Google Shape;457;p53"/>
            <p:cNvCxnSpPr>
              <a:stCxn id="454" idx="0"/>
              <a:endCxn id="453" idx="2"/>
            </p:cNvCxnSpPr>
            <p:nvPr/>
          </p:nvCxnSpPr>
          <p:spPr>
            <a:xfrm rot="10800000">
              <a:off x="7534975" y="3835338"/>
              <a:ext cx="722700" cy="3639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8" name="Google Shape;458;p53"/>
            <p:cNvCxnSpPr>
              <a:stCxn id="453" idx="0"/>
              <a:endCxn id="452" idx="2"/>
            </p:cNvCxnSpPr>
            <p:nvPr/>
          </p:nvCxnSpPr>
          <p:spPr>
            <a:xfrm rot="10800000">
              <a:off x="7534850" y="3012438"/>
              <a:ext cx="0" cy="327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59" name="Google Shape;459;p53"/>
          <p:cNvSpPr txBox="1"/>
          <p:nvPr/>
        </p:nvSpPr>
        <p:spPr>
          <a:xfrm>
            <a:off x="90600" y="2061625"/>
            <a:ext cx="5238000" cy="300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abstract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AbstractList&lt;E&gt;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implements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List&lt;E&gt;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	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add(E e)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add(size(), e);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Google Shape;460;p53"/>
          <p:cNvSpPr txBox="1"/>
          <p:nvPr/>
        </p:nvSpPr>
        <p:spPr>
          <a:xfrm>
            <a:off x="3417025" y="2357637"/>
            <a:ext cx="21984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Not absolutely  necessary. Default methods could have been in List interface instead.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461" name="Google Shape;461;p53"/>
          <p:cNvCxnSpPr/>
          <p:nvPr/>
        </p:nvCxnSpPr>
        <p:spPr>
          <a:xfrm>
            <a:off x="5237875" y="3067225"/>
            <a:ext cx="689400" cy="3462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Abstract Classes Are Used in Java Standard Libraries</a:t>
            </a:r>
            <a:endParaRPr/>
          </a:p>
        </p:txBody>
      </p:sp>
      <p:sp>
        <p:nvSpPr>
          <p:cNvPr id="467" name="Google Shape;467;p54"/>
          <p:cNvSpPr txBox="1"/>
          <p:nvPr>
            <p:ph idx="1" type="body"/>
          </p:nvPr>
        </p:nvSpPr>
        <p:spPr>
          <a:xfrm>
            <a:off x="243000" y="556500"/>
            <a:ext cx="8443800" cy="12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(Most of) the real list hierarchy is shown below.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isn’t important, but you might find it interesting.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Click links if you want to browse the source code.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4"/>
          <p:cNvSpPr/>
          <p:nvPr/>
        </p:nvSpPr>
        <p:spPr>
          <a:xfrm>
            <a:off x="3585800" y="3248108"/>
            <a:ext cx="1649700" cy="495300"/>
          </a:xfrm>
          <a:prstGeom prst="rect">
            <a:avLst/>
          </a:prstGeom>
          <a:solidFill>
            <a:srgbClr val="D9ED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Ubuntu Mono"/>
                <a:ea typeface="Ubuntu Mono"/>
                <a:cs typeface="Ubuntu Mono"/>
                <a:sym typeface="Ubuntu Mono"/>
                <a:hlinkClick r:id="rId3"/>
              </a:rPr>
              <a:t>AbstractList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69" name="Google Shape;469;p54"/>
          <p:cNvSpPr/>
          <p:nvPr/>
        </p:nvSpPr>
        <p:spPr>
          <a:xfrm>
            <a:off x="5982681" y="4580238"/>
            <a:ext cx="1326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Ubuntu Mono"/>
                <a:ea typeface="Ubuntu Mono"/>
                <a:cs typeface="Ubuntu Mono"/>
                <a:sym typeface="Ubuntu Mono"/>
                <a:hlinkClick r:id="rId4"/>
              </a:rPr>
              <a:t>LinkedList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70" name="Google Shape;470;p54"/>
          <p:cNvSpPr/>
          <p:nvPr/>
        </p:nvSpPr>
        <p:spPr>
          <a:xfrm>
            <a:off x="2958701" y="4504038"/>
            <a:ext cx="12546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Ubuntu Mono"/>
                <a:ea typeface="Ubuntu Mono"/>
                <a:cs typeface="Ubuntu Mono"/>
                <a:sym typeface="Ubuntu Mono"/>
                <a:hlinkClick r:id="rId5"/>
              </a:rPr>
              <a:t>ArrayList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71" name="Google Shape;471;p54"/>
          <p:cNvCxnSpPr>
            <a:stCxn id="470" idx="0"/>
            <a:endCxn id="468" idx="2"/>
          </p:cNvCxnSpPr>
          <p:nvPr/>
        </p:nvCxnSpPr>
        <p:spPr>
          <a:xfrm flipH="1" rot="10800000">
            <a:off x="3586001" y="3743538"/>
            <a:ext cx="824700" cy="76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p54"/>
          <p:cNvCxnSpPr>
            <a:stCxn id="469" idx="0"/>
            <a:endCxn id="473" idx="2"/>
          </p:cNvCxnSpPr>
          <p:nvPr/>
        </p:nvCxnSpPr>
        <p:spPr>
          <a:xfrm rot="10800000">
            <a:off x="6635631" y="4231338"/>
            <a:ext cx="10200" cy="34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54"/>
          <p:cNvCxnSpPr>
            <a:stCxn id="468" idx="0"/>
            <a:endCxn id="475" idx="2"/>
          </p:cNvCxnSpPr>
          <p:nvPr/>
        </p:nvCxnSpPr>
        <p:spPr>
          <a:xfrm rot="10800000">
            <a:off x="4410650" y="2991308"/>
            <a:ext cx="0" cy="25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5" name="Google Shape;475;p54"/>
          <p:cNvSpPr/>
          <p:nvPr/>
        </p:nvSpPr>
        <p:spPr>
          <a:xfrm>
            <a:off x="3184850" y="2495879"/>
            <a:ext cx="2451600" cy="495300"/>
          </a:xfrm>
          <a:prstGeom prst="rect">
            <a:avLst/>
          </a:prstGeom>
          <a:solidFill>
            <a:srgbClr val="D9ED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Ubuntu Mono"/>
                <a:ea typeface="Ubuntu Mono"/>
                <a:cs typeface="Ubuntu Mono"/>
                <a:sym typeface="Ubuntu Mono"/>
                <a:hlinkClick r:id="rId6"/>
              </a:rPr>
              <a:t>AbstractCollection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76" name="Google Shape;476;p54"/>
          <p:cNvSpPr/>
          <p:nvPr/>
        </p:nvSpPr>
        <p:spPr>
          <a:xfrm>
            <a:off x="1711338" y="2543063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Ubuntu Mono"/>
                <a:ea typeface="Ubuntu Mono"/>
                <a:cs typeface="Ubuntu Mono"/>
                <a:sym typeface="Ubuntu Mono"/>
                <a:hlinkClick r:id="rId7"/>
              </a:rPr>
              <a:t>List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77" name="Google Shape;477;p54"/>
          <p:cNvSpPr/>
          <p:nvPr/>
        </p:nvSpPr>
        <p:spPr>
          <a:xfrm>
            <a:off x="3635460" y="1746100"/>
            <a:ext cx="15504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Ubuntu Mono"/>
                <a:ea typeface="Ubuntu Mono"/>
                <a:cs typeface="Ubuntu Mono"/>
                <a:sym typeface="Ubuntu Mono"/>
                <a:hlinkClick r:id="rId8"/>
              </a:rPr>
              <a:t>Collection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78" name="Google Shape;478;p54"/>
          <p:cNvCxnSpPr>
            <a:stCxn id="475" idx="0"/>
            <a:endCxn id="477" idx="2"/>
          </p:cNvCxnSpPr>
          <p:nvPr/>
        </p:nvCxnSpPr>
        <p:spPr>
          <a:xfrm rot="10800000">
            <a:off x="4410650" y="2241479"/>
            <a:ext cx="0" cy="25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3" name="Google Shape;473;p54"/>
          <p:cNvSpPr/>
          <p:nvPr/>
        </p:nvSpPr>
        <p:spPr>
          <a:xfrm>
            <a:off x="5469175" y="3736050"/>
            <a:ext cx="2332800" cy="495300"/>
          </a:xfrm>
          <a:prstGeom prst="rect">
            <a:avLst/>
          </a:prstGeom>
          <a:solidFill>
            <a:srgbClr val="D9ED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Ubuntu Mono"/>
                <a:ea typeface="Ubuntu Mono"/>
                <a:cs typeface="Ubuntu Mono"/>
                <a:sym typeface="Ubuntu Mono"/>
                <a:hlinkClick r:id="rId9"/>
              </a:rPr>
              <a:t>AbstractSequentialList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79" name="Google Shape;479;p54"/>
          <p:cNvCxnSpPr>
            <a:stCxn id="473" idx="0"/>
            <a:endCxn id="468" idx="3"/>
          </p:cNvCxnSpPr>
          <p:nvPr/>
        </p:nvCxnSpPr>
        <p:spPr>
          <a:xfrm flipH="1" rot="5400000">
            <a:off x="5815375" y="2915850"/>
            <a:ext cx="240300" cy="14001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54"/>
          <p:cNvCxnSpPr>
            <a:stCxn id="468" idx="1"/>
            <a:endCxn id="476" idx="2"/>
          </p:cNvCxnSpPr>
          <p:nvPr/>
        </p:nvCxnSpPr>
        <p:spPr>
          <a:xfrm rot="10800000">
            <a:off x="2133500" y="3038258"/>
            <a:ext cx="1452300" cy="4575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Whole Shebang</a:t>
            </a:r>
            <a:endParaRPr/>
          </a:p>
        </p:txBody>
      </p:sp>
      <p:sp>
        <p:nvSpPr>
          <p:cNvPr id="486" name="Google Shape;486;p55"/>
          <p:cNvSpPr/>
          <p:nvPr/>
        </p:nvSpPr>
        <p:spPr>
          <a:xfrm>
            <a:off x="3738200" y="3416238"/>
            <a:ext cx="1649700" cy="495300"/>
          </a:xfrm>
          <a:prstGeom prst="rect">
            <a:avLst/>
          </a:prstGeom>
          <a:solidFill>
            <a:srgbClr val="D9ED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Ubuntu Mono"/>
                <a:ea typeface="Ubuntu Mono"/>
                <a:cs typeface="Ubuntu Mono"/>
                <a:sym typeface="Ubuntu Mono"/>
                <a:hlinkClick r:id="rId3"/>
              </a:rPr>
              <a:t>AbstractList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87" name="Google Shape;487;p55"/>
          <p:cNvSpPr/>
          <p:nvPr/>
        </p:nvSpPr>
        <p:spPr>
          <a:xfrm>
            <a:off x="4622725" y="4427838"/>
            <a:ext cx="1326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Ubuntu Mono"/>
                <a:ea typeface="Ubuntu Mono"/>
                <a:cs typeface="Ubuntu Mono"/>
                <a:sym typeface="Ubuntu Mono"/>
                <a:hlinkClick r:id="rId4"/>
              </a:rPr>
              <a:t>LinkedList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88" name="Google Shape;488;p55"/>
          <p:cNvSpPr/>
          <p:nvPr/>
        </p:nvSpPr>
        <p:spPr>
          <a:xfrm>
            <a:off x="3111101" y="4427838"/>
            <a:ext cx="12546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Ubuntu Mono"/>
                <a:ea typeface="Ubuntu Mono"/>
                <a:cs typeface="Ubuntu Mono"/>
                <a:sym typeface="Ubuntu Mono"/>
                <a:hlinkClick r:id="rId5"/>
              </a:rPr>
              <a:t>ArrayList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89" name="Google Shape;489;p55"/>
          <p:cNvCxnSpPr>
            <a:stCxn id="488" idx="0"/>
            <a:endCxn id="486" idx="2"/>
          </p:cNvCxnSpPr>
          <p:nvPr/>
        </p:nvCxnSpPr>
        <p:spPr>
          <a:xfrm flipH="1" rot="10800000">
            <a:off x="3738401" y="3911538"/>
            <a:ext cx="824700" cy="516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55"/>
          <p:cNvCxnSpPr>
            <a:stCxn id="487" idx="0"/>
            <a:endCxn id="486" idx="2"/>
          </p:cNvCxnSpPr>
          <p:nvPr/>
        </p:nvCxnSpPr>
        <p:spPr>
          <a:xfrm rot="10800000">
            <a:off x="4563175" y="3911538"/>
            <a:ext cx="722700" cy="516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55"/>
          <p:cNvCxnSpPr>
            <a:stCxn id="486" idx="0"/>
            <a:endCxn id="492" idx="2"/>
          </p:cNvCxnSpPr>
          <p:nvPr/>
        </p:nvCxnSpPr>
        <p:spPr>
          <a:xfrm rot="10800000">
            <a:off x="4563050" y="3190638"/>
            <a:ext cx="0" cy="225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2" name="Google Shape;492;p55"/>
          <p:cNvSpPr/>
          <p:nvPr/>
        </p:nvSpPr>
        <p:spPr>
          <a:xfrm>
            <a:off x="3337250" y="2695467"/>
            <a:ext cx="2451600" cy="495300"/>
          </a:xfrm>
          <a:prstGeom prst="rect">
            <a:avLst/>
          </a:prstGeom>
          <a:solidFill>
            <a:srgbClr val="D9ED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Ubuntu Mono"/>
                <a:ea typeface="Ubuntu Mono"/>
                <a:cs typeface="Ubuntu Mono"/>
                <a:sym typeface="Ubuntu Mono"/>
                <a:hlinkClick r:id="rId6"/>
              </a:rPr>
              <a:t>AbstractCollection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3" name="Google Shape;493;p55"/>
          <p:cNvSpPr/>
          <p:nvPr/>
        </p:nvSpPr>
        <p:spPr>
          <a:xfrm>
            <a:off x="2477938" y="1915984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Ubuntu Mono"/>
                <a:ea typeface="Ubuntu Mono"/>
                <a:cs typeface="Ubuntu Mono"/>
                <a:sym typeface="Ubuntu Mono"/>
                <a:hlinkClick r:id="rId7"/>
              </a:rPr>
              <a:t>List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4" name="Google Shape;494;p55"/>
          <p:cNvSpPr/>
          <p:nvPr/>
        </p:nvSpPr>
        <p:spPr>
          <a:xfrm>
            <a:off x="3787860" y="1349371"/>
            <a:ext cx="15504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Ubuntu Mono"/>
                <a:ea typeface="Ubuntu Mono"/>
                <a:cs typeface="Ubuntu Mono"/>
                <a:sym typeface="Ubuntu Mono"/>
                <a:hlinkClick r:id="rId8"/>
              </a:rPr>
              <a:t>Collection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95" name="Google Shape;495;p55"/>
          <p:cNvCxnSpPr>
            <a:stCxn id="492" idx="0"/>
            <a:endCxn id="494" idx="2"/>
          </p:cNvCxnSpPr>
          <p:nvPr/>
        </p:nvCxnSpPr>
        <p:spPr>
          <a:xfrm rot="10800000">
            <a:off x="4563050" y="1844667"/>
            <a:ext cx="0" cy="85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6" name="Google Shape;496;p55"/>
          <p:cNvSpPr/>
          <p:nvPr/>
        </p:nvSpPr>
        <p:spPr>
          <a:xfrm>
            <a:off x="3787860" y="614500"/>
            <a:ext cx="15504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Ubuntu Mono"/>
                <a:ea typeface="Ubuntu Mono"/>
                <a:cs typeface="Ubuntu Mono"/>
                <a:sym typeface="Ubuntu Mono"/>
                <a:hlinkClick r:id="rId9"/>
              </a:rPr>
              <a:t>Iterable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97" name="Google Shape;497;p55"/>
          <p:cNvCxnSpPr>
            <a:stCxn id="494" idx="0"/>
            <a:endCxn id="496" idx="2"/>
          </p:cNvCxnSpPr>
          <p:nvPr/>
        </p:nvCxnSpPr>
        <p:spPr>
          <a:xfrm rot="10800000">
            <a:off x="4563060" y="1109671"/>
            <a:ext cx="0" cy="23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8" name="Google Shape;498;p55"/>
          <p:cNvSpPr/>
          <p:nvPr/>
        </p:nvSpPr>
        <p:spPr>
          <a:xfrm>
            <a:off x="379669" y="2432550"/>
            <a:ext cx="17376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Ubuntu Mono"/>
                <a:ea typeface="Ubuntu Mono"/>
                <a:cs typeface="Ubuntu Mono"/>
                <a:sym typeface="Ubuntu Mono"/>
                <a:hlinkClick r:id="rId10"/>
              </a:rPr>
              <a:t>RandomAccess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9" name="Google Shape;499;p55"/>
          <p:cNvSpPr/>
          <p:nvPr/>
        </p:nvSpPr>
        <p:spPr>
          <a:xfrm>
            <a:off x="379575" y="3719100"/>
            <a:ext cx="17376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Ubuntu Mono"/>
                <a:ea typeface="Ubuntu Mono"/>
                <a:cs typeface="Ubuntu Mono"/>
                <a:sym typeface="Ubuntu Mono"/>
                <a:hlinkClick r:id="rId11"/>
              </a:rPr>
              <a:t>Cloneable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00" name="Google Shape;500;p55"/>
          <p:cNvSpPr/>
          <p:nvPr/>
        </p:nvSpPr>
        <p:spPr>
          <a:xfrm>
            <a:off x="379669" y="3073525"/>
            <a:ext cx="17376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Ubuntu Mono"/>
                <a:ea typeface="Ubuntu Mono"/>
                <a:cs typeface="Ubuntu Mono"/>
                <a:sym typeface="Ubuntu Mono"/>
                <a:hlinkClick r:id="rId12"/>
              </a:rPr>
              <a:t>Serializable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01" name="Google Shape;501;p55"/>
          <p:cNvSpPr/>
          <p:nvPr/>
        </p:nvSpPr>
        <p:spPr>
          <a:xfrm>
            <a:off x="7630225" y="2999250"/>
            <a:ext cx="11418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Ubuntu Mono"/>
                <a:ea typeface="Ubuntu Mono"/>
                <a:cs typeface="Ubuntu Mono"/>
                <a:sym typeface="Ubuntu Mono"/>
                <a:hlinkClick r:id="rId13"/>
              </a:rPr>
              <a:t>Deque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02" name="Google Shape;502;p55"/>
          <p:cNvSpPr/>
          <p:nvPr/>
        </p:nvSpPr>
        <p:spPr>
          <a:xfrm>
            <a:off x="7630225" y="2191475"/>
            <a:ext cx="11418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Ubuntu Mono"/>
                <a:ea typeface="Ubuntu Mono"/>
                <a:cs typeface="Ubuntu Mono"/>
                <a:sym typeface="Ubuntu Mono"/>
                <a:hlinkClick r:id="rId14"/>
              </a:rPr>
              <a:t>Queue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03" name="Google Shape;503;p55"/>
          <p:cNvCxnSpPr>
            <a:stCxn id="501" idx="0"/>
            <a:endCxn id="502" idx="2"/>
          </p:cNvCxnSpPr>
          <p:nvPr/>
        </p:nvCxnSpPr>
        <p:spPr>
          <a:xfrm rot="10800000">
            <a:off x="8201125" y="2686650"/>
            <a:ext cx="0" cy="31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4" name="Google Shape;504;p55"/>
          <p:cNvSpPr/>
          <p:nvPr/>
        </p:nvSpPr>
        <p:spPr>
          <a:xfrm>
            <a:off x="5788850" y="3757050"/>
            <a:ext cx="2332800" cy="495300"/>
          </a:xfrm>
          <a:prstGeom prst="rect">
            <a:avLst/>
          </a:prstGeom>
          <a:solidFill>
            <a:srgbClr val="D9ED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Ubuntu Mono"/>
                <a:ea typeface="Ubuntu Mono"/>
                <a:cs typeface="Ubuntu Mono"/>
                <a:sym typeface="Ubuntu Mono"/>
                <a:hlinkClick r:id="rId15"/>
              </a:rPr>
              <a:t>AbstractSequentialList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05" name="Google Shape;505;p55"/>
          <p:cNvCxnSpPr>
            <a:stCxn id="486" idx="1"/>
            <a:endCxn id="493" idx="2"/>
          </p:cNvCxnSpPr>
          <p:nvPr/>
        </p:nvCxnSpPr>
        <p:spPr>
          <a:xfrm rot="10800000">
            <a:off x="2900300" y="2411388"/>
            <a:ext cx="837900" cy="12525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6" name="Google Shape;506;p55"/>
          <p:cNvCxnSpPr>
            <a:stCxn id="488" idx="1"/>
            <a:endCxn id="493" idx="2"/>
          </p:cNvCxnSpPr>
          <p:nvPr/>
        </p:nvCxnSpPr>
        <p:spPr>
          <a:xfrm rot="10800000">
            <a:off x="2900201" y="2411388"/>
            <a:ext cx="210900" cy="22641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55"/>
          <p:cNvCxnSpPr>
            <a:stCxn id="488" idx="1"/>
            <a:endCxn id="500" idx="3"/>
          </p:cNvCxnSpPr>
          <p:nvPr/>
        </p:nvCxnSpPr>
        <p:spPr>
          <a:xfrm rot="10800000">
            <a:off x="2117201" y="3321288"/>
            <a:ext cx="993900" cy="13542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Google Shape;508;p55"/>
          <p:cNvCxnSpPr>
            <a:stCxn id="488" idx="1"/>
            <a:endCxn id="498" idx="3"/>
          </p:cNvCxnSpPr>
          <p:nvPr/>
        </p:nvCxnSpPr>
        <p:spPr>
          <a:xfrm rot="10800000">
            <a:off x="2117201" y="2680188"/>
            <a:ext cx="993900" cy="19953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9" name="Google Shape;509;p55"/>
          <p:cNvCxnSpPr>
            <a:stCxn id="488" idx="1"/>
            <a:endCxn id="499" idx="3"/>
          </p:cNvCxnSpPr>
          <p:nvPr/>
        </p:nvCxnSpPr>
        <p:spPr>
          <a:xfrm rot="10800000">
            <a:off x="2117201" y="3966888"/>
            <a:ext cx="993900" cy="7086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55"/>
          <p:cNvCxnSpPr>
            <a:stCxn id="493" idx="0"/>
            <a:endCxn id="494" idx="1"/>
          </p:cNvCxnSpPr>
          <p:nvPr/>
        </p:nvCxnSpPr>
        <p:spPr>
          <a:xfrm rot="-5400000">
            <a:off x="3184588" y="1312684"/>
            <a:ext cx="318900" cy="8877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55"/>
          <p:cNvCxnSpPr>
            <a:endCxn id="494" idx="2"/>
          </p:cNvCxnSpPr>
          <p:nvPr/>
        </p:nvCxnSpPr>
        <p:spPr>
          <a:xfrm rot="10800000">
            <a:off x="4563060" y="1844671"/>
            <a:ext cx="3067200" cy="3660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55"/>
          <p:cNvCxnSpPr>
            <a:stCxn id="487" idx="3"/>
            <a:endCxn id="501" idx="2"/>
          </p:cNvCxnSpPr>
          <p:nvPr/>
        </p:nvCxnSpPr>
        <p:spPr>
          <a:xfrm flipH="1" rot="10800000">
            <a:off x="5949025" y="3494688"/>
            <a:ext cx="2252100" cy="11808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55"/>
          <p:cNvCxnSpPr>
            <a:stCxn id="487" idx="3"/>
            <a:endCxn id="504" idx="2"/>
          </p:cNvCxnSpPr>
          <p:nvPr/>
        </p:nvCxnSpPr>
        <p:spPr>
          <a:xfrm flipH="1" rot="10800000">
            <a:off x="5949025" y="4252488"/>
            <a:ext cx="1006200" cy="4230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55"/>
          <p:cNvCxnSpPr>
            <a:stCxn id="504" idx="1"/>
            <a:endCxn id="486" idx="3"/>
          </p:cNvCxnSpPr>
          <p:nvPr/>
        </p:nvCxnSpPr>
        <p:spPr>
          <a:xfrm rot="10800000">
            <a:off x="5387750" y="3663900"/>
            <a:ext cx="401100" cy="340800"/>
          </a:xfrm>
          <a:prstGeom prst="bentConnector3">
            <a:avLst>
              <a:gd fmla="val 4998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55"/>
          <p:cNvCxnSpPr>
            <a:stCxn id="492" idx="0"/>
            <a:endCxn id="493" idx="3"/>
          </p:cNvCxnSpPr>
          <p:nvPr/>
        </p:nvCxnSpPr>
        <p:spPr>
          <a:xfrm flipH="1" rot="5400000">
            <a:off x="3676850" y="1809267"/>
            <a:ext cx="531900" cy="12405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55"/>
          <p:cNvCxnSpPr>
            <a:stCxn id="487" idx="2"/>
            <a:endCxn id="499" idx="2"/>
          </p:cNvCxnSpPr>
          <p:nvPr/>
        </p:nvCxnSpPr>
        <p:spPr>
          <a:xfrm flipH="1" rot="5400000">
            <a:off x="2912875" y="2550138"/>
            <a:ext cx="708600" cy="4037400"/>
          </a:xfrm>
          <a:prstGeom prst="bentConnector3">
            <a:avLst>
              <a:gd fmla="val -1556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55"/>
          <p:cNvCxnSpPr>
            <a:stCxn id="487" idx="2"/>
            <a:endCxn id="500" idx="1"/>
          </p:cNvCxnSpPr>
          <p:nvPr/>
        </p:nvCxnSpPr>
        <p:spPr>
          <a:xfrm flipH="1" rot="5400000">
            <a:off x="2031775" y="1669038"/>
            <a:ext cx="1602000" cy="4906200"/>
          </a:xfrm>
          <a:prstGeom prst="bentConnector4">
            <a:avLst>
              <a:gd fmla="val -6883" name="adj1"/>
              <a:gd fmla="val 104854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6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Packages</a:t>
            </a:r>
            <a:endParaRPr sz="4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Zen of Python</a:t>
            </a:r>
            <a:endParaRPr/>
          </a:p>
        </p:txBody>
      </p:sp>
      <p:sp>
        <p:nvSpPr>
          <p:cNvPr id="528" name="Google Shape;528;p57"/>
          <p:cNvSpPr txBox="1"/>
          <p:nvPr>
            <p:ph idx="1" type="body"/>
          </p:nvPr>
        </p:nvSpPr>
        <p:spPr>
          <a:xfrm>
            <a:off x="243000" y="556500"/>
            <a:ext cx="8443800" cy="4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Beautiful is better than ugly.</a:t>
            </a:r>
            <a:endParaRPr sz="14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Explicit is better than implicit.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Simple is better than complex.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Complex is better than complicated.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Flat is better than nested.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Sparse is better than dense.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Readability counts.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Special cases aren't special enough to break the rules.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Although practicality beats purity.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Errors should never pass silently.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Unless explicitly silenced.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the face of ambiguity, refuse the temptation to guess.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should be one-- and preferably only one --obvious way to do it.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Although that way may not be obvious at first unless you're Dutch.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Now is better than never.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Although never is often better than *right* now.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the implementation is hard to explain, it's a bad idea.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the implementation is easy to explain, it may be a good idea.</a:t>
            </a:r>
            <a:endParaRPr sz="14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Namespaces are one honking great idea -- let's do more of those!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Canonicalization</a:t>
            </a:r>
            <a:endParaRPr/>
          </a:p>
        </p:txBody>
      </p:sp>
      <p:sp>
        <p:nvSpPr>
          <p:cNvPr id="534" name="Google Shape;534;p5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we’d really like is the ability to provide a canonical name for everything.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i="1" lang="en"/>
              <a:t>Canonical</a:t>
            </a:r>
            <a:r>
              <a:rPr lang="en"/>
              <a:t> </a:t>
            </a:r>
            <a:r>
              <a:rPr b="1" i="1" lang="en"/>
              <a:t>representation</a:t>
            </a:r>
            <a:r>
              <a:rPr lang="en"/>
              <a:t>: A unique representation for a thing.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/>
              <a:t>Not-canonical: License plate number (can be reused, can change).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Canonical:  The VIN number </a:t>
            </a:r>
            <a:r>
              <a:rPr lang="en">
                <a:solidFill>
                  <a:srgbClr val="A64D79"/>
                </a:solidFill>
              </a:rPr>
              <a:t>JYA3AWC04VA071286 </a:t>
            </a:r>
            <a:r>
              <a:rPr lang="en"/>
              <a:t>(refers to a specific motorcycle).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Java, we (attempt to) provide canonicity through by giving every a class a “package name”.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package is a </a:t>
            </a:r>
            <a:r>
              <a:rPr b="1" i="1" lang="en"/>
              <a:t>namespace</a:t>
            </a:r>
            <a:r>
              <a:rPr lang="en"/>
              <a:t> that organizes classes and interfaces.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Today is just a brief look. We’ll talk more about packages in two weeks.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HW1, after the midterm, we’ll make our own.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</a:t>
            </a:r>
            <a:endParaRPr/>
          </a:p>
        </p:txBody>
      </p:sp>
      <p:sp>
        <p:nvSpPr>
          <p:cNvPr id="540" name="Google Shape;540;p59"/>
          <p:cNvSpPr txBox="1"/>
          <p:nvPr>
            <p:ph idx="1" type="body"/>
          </p:nvPr>
        </p:nvSpPr>
        <p:spPr>
          <a:xfrm>
            <a:off x="243000" y="556500"/>
            <a:ext cx="86211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address the fact that classes might share names: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package is a </a:t>
            </a:r>
            <a:r>
              <a:rPr b="1" i="1" lang="en"/>
              <a:t>namespace</a:t>
            </a:r>
            <a:r>
              <a:rPr lang="en"/>
              <a:t> that organizes classes and interfaces.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Naming convention: Package name starts with website address (backwards).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59"/>
          <p:cNvSpPr txBox="1"/>
          <p:nvPr/>
        </p:nvSpPr>
        <p:spPr>
          <a:xfrm>
            <a:off x="3864475" y="2001300"/>
            <a:ext cx="5145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If used from the outside, use entire </a:t>
            </a:r>
            <a:r>
              <a:rPr b="1" i="1" lang="en" sz="1800">
                <a:latin typeface="Calibri"/>
                <a:ea typeface="Calibri"/>
                <a:cs typeface="Calibri"/>
                <a:sym typeface="Calibri"/>
              </a:rPr>
              <a:t>canonical name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59"/>
          <p:cNvSpPr txBox="1"/>
          <p:nvPr/>
        </p:nvSpPr>
        <p:spPr>
          <a:xfrm>
            <a:off x="1002900" y="4333150"/>
            <a:ext cx="1681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Dog.java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3" name="Google Shape;543;p59"/>
          <p:cNvCxnSpPr/>
          <p:nvPr/>
        </p:nvCxnSpPr>
        <p:spPr>
          <a:xfrm flipH="1">
            <a:off x="7389975" y="1123500"/>
            <a:ext cx="414000" cy="3429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4" name="Google Shape;544;p59"/>
          <p:cNvSpPr txBox="1"/>
          <p:nvPr/>
        </p:nvSpPr>
        <p:spPr>
          <a:xfrm>
            <a:off x="5739050" y="569650"/>
            <a:ext cx="34143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 won’t follow this rule. Our code isn’t intended for distribution.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45" name="Google Shape;545;p59"/>
          <p:cNvSpPr txBox="1"/>
          <p:nvPr/>
        </p:nvSpPr>
        <p:spPr>
          <a:xfrm>
            <a:off x="3998975" y="4058700"/>
            <a:ext cx="50109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If used from another class in same package (e.g. ug.joshh.animal.DogLauncher), can just use </a:t>
            </a:r>
            <a:r>
              <a:rPr b="1" i="1" lang="en" sz="1800">
                <a:latin typeface="Calibri"/>
                <a:ea typeface="Calibri"/>
                <a:cs typeface="Calibri"/>
                <a:sym typeface="Calibri"/>
              </a:rPr>
              <a:t>simple name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59"/>
          <p:cNvSpPr txBox="1"/>
          <p:nvPr/>
        </p:nvSpPr>
        <p:spPr>
          <a:xfrm>
            <a:off x="243000" y="2153700"/>
            <a:ext cx="3508200" cy="222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3C78D8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ug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3C78D8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joshh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1072BD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 name;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 breed;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547" name="Google Shape;547;p59"/>
          <p:cNvSpPr txBox="1"/>
          <p:nvPr/>
        </p:nvSpPr>
        <p:spPr>
          <a:xfrm>
            <a:off x="4134500" y="2428800"/>
            <a:ext cx="4799400" cy="74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072BD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ug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1072BD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joshh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1072BD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 =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1072BD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ug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1072BD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joshh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1072BD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(...);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8" name="Google Shape;548;p59"/>
          <p:cNvSpPr txBox="1"/>
          <p:nvPr/>
        </p:nvSpPr>
        <p:spPr>
          <a:xfrm>
            <a:off x="4047403" y="3294400"/>
            <a:ext cx="5010900" cy="74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072BD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org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1072BD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junit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.assertEquals(5, 5);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0"/>
          <p:cNvSpPr txBox="1"/>
          <p:nvPr/>
        </p:nvSpPr>
        <p:spPr>
          <a:xfrm>
            <a:off x="249175" y="3133375"/>
            <a:ext cx="8621100" cy="1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Wildcard import: Also possible to import multiple classes, but this is often a bad idea!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sparingly.</a:t>
            </a:r>
            <a:endParaRPr sz="2000"/>
          </a:p>
        </p:txBody>
      </p:sp>
      <p:sp>
        <p:nvSpPr>
          <p:cNvPr id="554" name="Google Shape;554;p6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Classes</a:t>
            </a:r>
            <a:endParaRPr/>
          </a:p>
        </p:txBody>
      </p:sp>
      <p:sp>
        <p:nvSpPr>
          <p:cNvPr id="555" name="Google Shape;555;p60"/>
          <p:cNvSpPr txBox="1"/>
          <p:nvPr>
            <p:ph idx="1" type="body"/>
          </p:nvPr>
        </p:nvSpPr>
        <p:spPr>
          <a:xfrm>
            <a:off x="243000" y="556500"/>
            <a:ext cx="8621100" cy="15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Typing out the entire name can be annoying.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Entire name: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60"/>
          <p:cNvSpPr txBox="1"/>
          <p:nvPr/>
        </p:nvSpPr>
        <p:spPr>
          <a:xfrm>
            <a:off x="249175" y="1809457"/>
            <a:ext cx="8621100" cy="9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use import statement to provide shorthand notation for usage of a single class in a package.</a:t>
            </a:r>
            <a:endParaRPr sz="2000"/>
          </a:p>
        </p:txBody>
      </p:sp>
      <p:sp>
        <p:nvSpPr>
          <p:cNvPr id="557" name="Google Shape;557;p60"/>
          <p:cNvSpPr txBox="1"/>
          <p:nvPr/>
        </p:nvSpPr>
        <p:spPr>
          <a:xfrm>
            <a:off x="2353350" y="1165638"/>
            <a:ext cx="4799400" cy="74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072BD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ug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1072BD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joshh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1072BD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 =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1072BD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ug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1072BD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joshh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1072BD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(...);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8" name="Google Shape;558;p60"/>
          <p:cNvSpPr txBox="1"/>
          <p:nvPr/>
        </p:nvSpPr>
        <p:spPr>
          <a:xfrm>
            <a:off x="4636400" y="2372925"/>
            <a:ext cx="3959100" cy="815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900">
                <a:solidFill>
                  <a:srgbClr val="3C78D8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ug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3C78D8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joshh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1072BD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(...);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559" name="Google Shape;559;p60"/>
          <p:cNvSpPr txBox="1"/>
          <p:nvPr/>
        </p:nvSpPr>
        <p:spPr>
          <a:xfrm>
            <a:off x="5087300" y="3721338"/>
            <a:ext cx="3508200" cy="86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900">
                <a:solidFill>
                  <a:srgbClr val="3C78D8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ug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3C78D8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joshh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1072BD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.*;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(...); </a:t>
            </a:r>
            <a:endParaRPr>
              <a:highlight>
                <a:srgbClr val="EFEFEF"/>
              </a:highlight>
            </a:endParaRPr>
          </a:p>
        </p:txBody>
      </p:sp>
      <p:grpSp>
        <p:nvGrpSpPr>
          <p:cNvPr id="560" name="Google Shape;560;p60"/>
          <p:cNvGrpSpPr/>
          <p:nvPr/>
        </p:nvGrpSpPr>
        <p:grpSpPr>
          <a:xfrm>
            <a:off x="2920495" y="4072150"/>
            <a:ext cx="5361580" cy="1003645"/>
            <a:chOff x="2920495" y="4072150"/>
            <a:chExt cx="5361580" cy="1003645"/>
          </a:xfrm>
        </p:grpSpPr>
        <p:sp>
          <p:nvSpPr>
            <p:cNvPr id="561" name="Google Shape;561;p60"/>
            <p:cNvSpPr txBox="1"/>
            <p:nvPr/>
          </p:nvSpPr>
          <p:spPr>
            <a:xfrm>
              <a:off x="2920495" y="4580495"/>
              <a:ext cx="40254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Dangerous! Will cause compilation error if another * imported class contains Dog.</a:t>
              </a:r>
              <a:endParaRPr>
                <a:solidFill>
                  <a:srgbClr val="FF0000"/>
                </a:solidFill>
              </a:endParaRPr>
            </a:p>
          </p:txBody>
        </p:sp>
        <p:cxnSp>
          <p:nvCxnSpPr>
            <p:cNvPr id="562" name="Google Shape;562;p60"/>
            <p:cNvCxnSpPr/>
            <p:nvPr/>
          </p:nvCxnSpPr>
          <p:spPr>
            <a:xfrm flipH="1" rot="10800000">
              <a:off x="6411275" y="4072150"/>
              <a:ext cx="1870800" cy="6240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/>
          <p:nvPr>
            <p:ph type="title"/>
          </p:nvPr>
        </p:nvSpPr>
        <p:spPr>
          <a:xfrm>
            <a:off x="166800" y="92500"/>
            <a:ext cx="8848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Story of the Course (so far): Implementing Abstract Data Types</a:t>
            </a:r>
            <a:endParaRPr/>
          </a:p>
        </p:txBody>
      </p:sp>
      <p:sp>
        <p:nvSpPr>
          <p:cNvPr id="91" name="Google Shape;91;p2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Lecture: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Developed ALists and SLLists.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Created an interface List61B.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Modified AList and SLList to implement List61B.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List61B provided default methods.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Projects: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Developed ArrayDeque and LinkedListDeque.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Created an interface Deque.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Modified AD and LLD to implement Deque.</a:t>
            </a:r>
            <a:endParaRPr/>
          </a:p>
        </p:txBody>
      </p:sp>
      <p:sp>
        <p:nvSpPr>
          <p:cNvPr id="92" name="Google Shape;92;p25"/>
          <p:cNvSpPr/>
          <p:nvPr/>
        </p:nvSpPr>
        <p:spPr>
          <a:xfrm>
            <a:off x="6531758" y="819950"/>
            <a:ext cx="1909200" cy="401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List61B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93" name="Google Shape;93;p25"/>
          <p:cNvCxnSpPr>
            <a:stCxn id="94" idx="0"/>
            <a:endCxn id="92" idx="2"/>
          </p:cNvCxnSpPr>
          <p:nvPr/>
        </p:nvCxnSpPr>
        <p:spPr>
          <a:xfrm flipH="1" rot="10800000">
            <a:off x="6587508" y="1220950"/>
            <a:ext cx="898800" cy="8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25"/>
          <p:cNvSpPr/>
          <p:nvPr/>
        </p:nvSpPr>
        <p:spPr>
          <a:xfrm>
            <a:off x="5924358" y="2056750"/>
            <a:ext cx="1326300" cy="552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AList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5" name="Google Shape;95;p25"/>
          <p:cNvSpPr/>
          <p:nvPr/>
        </p:nvSpPr>
        <p:spPr>
          <a:xfrm>
            <a:off x="7486433" y="2056750"/>
            <a:ext cx="1528500" cy="552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SLList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96" name="Google Shape;96;p25"/>
          <p:cNvCxnSpPr>
            <a:stCxn id="95" idx="0"/>
            <a:endCxn id="92" idx="2"/>
          </p:cNvCxnSpPr>
          <p:nvPr/>
        </p:nvCxnSpPr>
        <p:spPr>
          <a:xfrm rot="10800000">
            <a:off x="7486283" y="1220950"/>
            <a:ext cx="764400" cy="8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25"/>
          <p:cNvSpPr/>
          <p:nvPr/>
        </p:nvSpPr>
        <p:spPr>
          <a:xfrm>
            <a:off x="6502897" y="3019350"/>
            <a:ext cx="1909200" cy="401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Deque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98" name="Google Shape;98;p25"/>
          <p:cNvCxnSpPr>
            <a:stCxn id="99" idx="0"/>
            <a:endCxn id="97" idx="2"/>
          </p:cNvCxnSpPr>
          <p:nvPr/>
        </p:nvCxnSpPr>
        <p:spPr>
          <a:xfrm flipH="1" rot="10800000">
            <a:off x="6558647" y="3420350"/>
            <a:ext cx="898800" cy="8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25"/>
          <p:cNvSpPr/>
          <p:nvPr/>
        </p:nvSpPr>
        <p:spPr>
          <a:xfrm>
            <a:off x="5895497" y="4256150"/>
            <a:ext cx="1326300" cy="552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Array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Deque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0" name="Google Shape;100;p25"/>
          <p:cNvSpPr/>
          <p:nvPr/>
        </p:nvSpPr>
        <p:spPr>
          <a:xfrm>
            <a:off x="7457573" y="4256150"/>
            <a:ext cx="1528500" cy="552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LinkedList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Deque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01" name="Google Shape;101;p25"/>
          <p:cNvCxnSpPr>
            <a:stCxn id="100" idx="0"/>
            <a:endCxn id="97" idx="2"/>
          </p:cNvCxnSpPr>
          <p:nvPr/>
        </p:nvCxnSpPr>
        <p:spPr>
          <a:xfrm rot="10800000">
            <a:off x="7457423" y="3420350"/>
            <a:ext cx="764400" cy="8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1"/>
          <p:cNvSpPr txBox="1"/>
          <p:nvPr/>
        </p:nvSpPr>
        <p:spPr>
          <a:xfrm>
            <a:off x="249175" y="3133375"/>
            <a:ext cx="8621100" cy="1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We’ve done this already. This is probably the only wildcard import that you should do in this course.</a:t>
            </a:r>
            <a:endParaRPr sz="2000"/>
          </a:p>
        </p:txBody>
      </p:sp>
      <p:sp>
        <p:nvSpPr>
          <p:cNvPr id="568" name="Google Shape;568;p6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Static Members</a:t>
            </a:r>
            <a:endParaRPr/>
          </a:p>
        </p:txBody>
      </p:sp>
      <p:sp>
        <p:nvSpPr>
          <p:cNvPr id="569" name="Google Shape;569;p61"/>
          <p:cNvSpPr txBox="1"/>
          <p:nvPr>
            <p:ph idx="1" type="body"/>
          </p:nvPr>
        </p:nvSpPr>
        <p:spPr>
          <a:xfrm>
            <a:off x="243000" y="556500"/>
            <a:ext cx="8621100" cy="15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the previous slide we saw how to import classes.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61"/>
          <p:cNvSpPr txBox="1"/>
          <p:nvPr/>
        </p:nvSpPr>
        <p:spPr>
          <a:xfrm>
            <a:off x="249175" y="1833300"/>
            <a:ext cx="8621100" cy="9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C20EE"/>
                </a:solidFill>
                <a:latin typeface="Calibri"/>
                <a:ea typeface="Calibri"/>
                <a:cs typeface="Calibri"/>
                <a:sym typeface="Calibri"/>
              </a:rPr>
              <a:t>import static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lets us import static members of a class.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000"/>
          </a:p>
        </p:txBody>
      </p:sp>
      <p:sp>
        <p:nvSpPr>
          <p:cNvPr id="571" name="Google Shape;571;p61"/>
          <p:cNvSpPr txBox="1"/>
          <p:nvPr/>
        </p:nvSpPr>
        <p:spPr>
          <a:xfrm>
            <a:off x="1984900" y="1136538"/>
            <a:ext cx="5054100" cy="693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900">
                <a:solidFill>
                  <a:srgbClr val="1072BD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org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1072BD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junit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Assert;</a:t>
            </a:r>
            <a:endParaRPr sz="1900">
              <a:solidFill>
                <a:srgbClr val="1072BD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.assertEquals(5, 5);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2" name="Google Shape;572;p61"/>
          <p:cNvSpPr txBox="1"/>
          <p:nvPr/>
        </p:nvSpPr>
        <p:spPr>
          <a:xfrm>
            <a:off x="3051700" y="2372925"/>
            <a:ext cx="6030900" cy="815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import static </a:t>
            </a:r>
            <a:r>
              <a:rPr lang="en" sz="1900">
                <a:solidFill>
                  <a:srgbClr val="1072BD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org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1072BD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junit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Assert.assertEquals;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assertEquals(5, 5);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573" name="Google Shape;573;p61"/>
          <p:cNvSpPr txBox="1"/>
          <p:nvPr/>
        </p:nvSpPr>
        <p:spPr>
          <a:xfrm>
            <a:off x="3803300" y="3721350"/>
            <a:ext cx="4792200" cy="86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import static </a:t>
            </a:r>
            <a:r>
              <a:rPr lang="en" sz="1900">
                <a:solidFill>
                  <a:srgbClr val="1072BD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org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1072BD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junit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.*;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assertEquals(5, 5); </a:t>
            </a:r>
            <a:endParaRPr>
              <a:highlight>
                <a:srgbClr val="EFEFEF"/>
              </a:highlight>
            </a:endParaRPr>
          </a:p>
        </p:txBody>
      </p:sp>
      <p:grpSp>
        <p:nvGrpSpPr>
          <p:cNvPr id="574" name="Google Shape;574;p61"/>
          <p:cNvGrpSpPr/>
          <p:nvPr/>
        </p:nvGrpSpPr>
        <p:grpSpPr>
          <a:xfrm>
            <a:off x="2920502" y="4072150"/>
            <a:ext cx="5361573" cy="1003650"/>
            <a:chOff x="2920502" y="4072150"/>
            <a:chExt cx="5361573" cy="1003650"/>
          </a:xfrm>
        </p:grpSpPr>
        <p:sp>
          <p:nvSpPr>
            <p:cNvPr id="575" name="Google Shape;575;p61"/>
            <p:cNvSpPr txBox="1"/>
            <p:nvPr/>
          </p:nvSpPr>
          <p:spPr>
            <a:xfrm>
              <a:off x="2920502" y="4580500"/>
              <a:ext cx="53199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Unlikely that any other library will have any static members with same name as members in org.junit.Assert class</a:t>
              </a:r>
              <a:endParaRPr>
                <a:solidFill>
                  <a:srgbClr val="FF0000"/>
                </a:solidFill>
              </a:endParaRPr>
            </a:p>
          </p:txBody>
        </p:sp>
        <p:cxnSp>
          <p:nvCxnSpPr>
            <p:cNvPr id="576" name="Google Shape;576;p61"/>
            <p:cNvCxnSpPr/>
            <p:nvPr/>
          </p:nvCxnSpPr>
          <p:spPr>
            <a:xfrm flipH="1" rot="10800000">
              <a:off x="6411275" y="4072150"/>
              <a:ext cx="1870800" cy="6240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</a:t>
            </a:r>
            <a:r>
              <a:rPr lang="en"/>
              <a:t>Java Libraries</a:t>
            </a:r>
            <a:endParaRPr/>
          </a:p>
        </p:txBody>
      </p:sp>
      <p:sp>
        <p:nvSpPr>
          <p:cNvPr id="582" name="Google Shape;582;p62"/>
          <p:cNvSpPr txBox="1"/>
          <p:nvPr>
            <p:ph idx="1" type="body"/>
          </p:nvPr>
        </p:nvSpPr>
        <p:spPr>
          <a:xfrm>
            <a:off x="243000" y="556500"/>
            <a:ext cx="8443800" cy="1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built-in java.util package provides a number of useful: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Interfaces: ADTs (lists, sets, maps, priority queues, etc.) and other stuff.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Implementations: Concrete classes you can use.</a:t>
            </a:r>
            <a:endParaRPr/>
          </a:p>
        </p:txBody>
      </p:sp>
      <p:sp>
        <p:nvSpPr>
          <p:cNvPr id="583" name="Google Shape;583;p62"/>
          <p:cNvSpPr/>
          <p:nvPr/>
        </p:nvSpPr>
        <p:spPr>
          <a:xfrm>
            <a:off x="3789356" y="2773550"/>
            <a:ext cx="15309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Collection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84" name="Google Shape;584;p62"/>
          <p:cNvSpPr/>
          <p:nvPr/>
        </p:nvSpPr>
        <p:spPr>
          <a:xfrm>
            <a:off x="1463663" y="3594775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List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85" name="Google Shape;585;p62"/>
          <p:cNvSpPr/>
          <p:nvPr/>
        </p:nvSpPr>
        <p:spPr>
          <a:xfrm>
            <a:off x="4131163" y="3594775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Set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86" name="Google Shape;586;p62"/>
          <p:cNvSpPr/>
          <p:nvPr/>
        </p:nvSpPr>
        <p:spPr>
          <a:xfrm>
            <a:off x="6645488" y="3594775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Map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87" name="Google Shape;587;p62"/>
          <p:cNvCxnSpPr>
            <a:stCxn id="584" idx="0"/>
            <a:endCxn id="583" idx="2"/>
          </p:cNvCxnSpPr>
          <p:nvPr/>
        </p:nvCxnSpPr>
        <p:spPr>
          <a:xfrm flipH="1" rot="10800000">
            <a:off x="1885913" y="3268975"/>
            <a:ext cx="2668800" cy="32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8" name="Google Shape;588;p62"/>
          <p:cNvCxnSpPr>
            <a:stCxn id="585" idx="0"/>
            <a:endCxn id="583" idx="2"/>
          </p:cNvCxnSpPr>
          <p:nvPr/>
        </p:nvCxnSpPr>
        <p:spPr>
          <a:xfrm flipH="1" rot="10800000">
            <a:off x="4553413" y="3268975"/>
            <a:ext cx="1500" cy="32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62"/>
          <p:cNvCxnSpPr>
            <a:stCxn id="586" idx="0"/>
            <a:endCxn id="583" idx="2"/>
          </p:cNvCxnSpPr>
          <p:nvPr/>
        </p:nvCxnSpPr>
        <p:spPr>
          <a:xfrm rot="10800000">
            <a:off x="4554938" y="3268975"/>
            <a:ext cx="2512800" cy="32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0" name="Google Shape;590;p62"/>
          <p:cNvSpPr/>
          <p:nvPr/>
        </p:nvSpPr>
        <p:spPr>
          <a:xfrm>
            <a:off x="1928795" y="4468800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ArrayList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91" name="Google Shape;591;p62"/>
          <p:cNvSpPr/>
          <p:nvPr/>
        </p:nvSpPr>
        <p:spPr>
          <a:xfrm>
            <a:off x="704390" y="4468800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Linked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List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92" name="Google Shape;592;p62"/>
          <p:cNvCxnSpPr>
            <a:stCxn id="591" idx="0"/>
            <a:endCxn id="593" idx="2"/>
          </p:cNvCxnSpPr>
          <p:nvPr/>
        </p:nvCxnSpPr>
        <p:spPr>
          <a:xfrm flipH="1" rot="10800000">
            <a:off x="1255790" y="4104900"/>
            <a:ext cx="630000" cy="36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4" name="Google Shape;594;p62"/>
          <p:cNvCxnSpPr>
            <a:stCxn id="590" idx="0"/>
            <a:endCxn id="593" idx="2"/>
          </p:cNvCxnSpPr>
          <p:nvPr/>
        </p:nvCxnSpPr>
        <p:spPr>
          <a:xfrm rot="10800000">
            <a:off x="1885895" y="4104900"/>
            <a:ext cx="594300" cy="36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5" name="Google Shape;595;p62"/>
          <p:cNvSpPr/>
          <p:nvPr/>
        </p:nvSpPr>
        <p:spPr>
          <a:xfrm>
            <a:off x="4576445" y="4468800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TreeSet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96" name="Google Shape;596;p62"/>
          <p:cNvSpPr/>
          <p:nvPr/>
        </p:nvSpPr>
        <p:spPr>
          <a:xfrm>
            <a:off x="3369120" y="4468800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HashSet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97" name="Google Shape;597;p62"/>
          <p:cNvSpPr/>
          <p:nvPr/>
        </p:nvSpPr>
        <p:spPr>
          <a:xfrm>
            <a:off x="7126795" y="4468800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TreeMap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98" name="Google Shape;598;p62"/>
          <p:cNvSpPr/>
          <p:nvPr/>
        </p:nvSpPr>
        <p:spPr>
          <a:xfrm>
            <a:off x="5919470" y="4468800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HashMap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99" name="Google Shape;599;p62"/>
          <p:cNvCxnSpPr>
            <a:stCxn id="596" idx="0"/>
            <a:endCxn id="600" idx="2"/>
          </p:cNvCxnSpPr>
          <p:nvPr/>
        </p:nvCxnSpPr>
        <p:spPr>
          <a:xfrm flipH="1" rot="10800000">
            <a:off x="3920520" y="4105200"/>
            <a:ext cx="636900" cy="36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1" name="Google Shape;601;p62"/>
          <p:cNvCxnSpPr>
            <a:stCxn id="595" idx="0"/>
            <a:endCxn id="600" idx="2"/>
          </p:cNvCxnSpPr>
          <p:nvPr/>
        </p:nvCxnSpPr>
        <p:spPr>
          <a:xfrm rot="10800000">
            <a:off x="4557545" y="4105200"/>
            <a:ext cx="570300" cy="36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2" name="Google Shape;602;p62"/>
          <p:cNvCxnSpPr>
            <a:stCxn id="598" idx="0"/>
            <a:endCxn id="603" idx="2"/>
          </p:cNvCxnSpPr>
          <p:nvPr/>
        </p:nvCxnSpPr>
        <p:spPr>
          <a:xfrm flipH="1" rot="10800000">
            <a:off x="6470870" y="4104900"/>
            <a:ext cx="597000" cy="36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62"/>
          <p:cNvCxnSpPr>
            <a:stCxn id="597" idx="0"/>
            <a:endCxn id="603" idx="2"/>
          </p:cNvCxnSpPr>
          <p:nvPr/>
        </p:nvCxnSpPr>
        <p:spPr>
          <a:xfrm rot="10800000">
            <a:off x="7067695" y="4104900"/>
            <a:ext cx="610500" cy="36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3"/>
          <p:cNvSpPr txBox="1"/>
          <p:nvPr>
            <p:ph type="title"/>
          </p:nvPr>
        </p:nvSpPr>
        <p:spPr>
          <a:xfrm>
            <a:off x="928950" y="1763400"/>
            <a:ext cx="7286100" cy="161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Extra Slides For Command Line Users (no video)</a:t>
            </a:r>
            <a:endParaRPr sz="4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</p:txBody>
      </p:sp>
      <p:sp>
        <p:nvSpPr>
          <p:cNvPr id="615" name="Google Shape;615;p64"/>
          <p:cNvSpPr txBox="1"/>
          <p:nvPr>
            <p:ph idx="1" type="body"/>
          </p:nvPr>
        </p:nvSpPr>
        <p:spPr>
          <a:xfrm>
            <a:off x="243000" y="556500"/>
            <a:ext cx="8443800" cy="1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 classes may be dependent on other classes.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Dog depends on OurComparable.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Dog.java to compile, javac must know where OurComparable.class is.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Dog.class to execute, java must know where OurComparable.class is.</a:t>
            </a:r>
            <a:endParaRPr/>
          </a:p>
        </p:txBody>
      </p:sp>
      <p:sp>
        <p:nvSpPr>
          <p:cNvPr id="616" name="Google Shape;616;p64"/>
          <p:cNvSpPr/>
          <p:nvPr/>
        </p:nvSpPr>
        <p:spPr>
          <a:xfrm>
            <a:off x="3061450" y="3176831"/>
            <a:ext cx="1176000" cy="495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Maximizer</a:t>
            </a:r>
            <a:endParaRPr/>
          </a:p>
        </p:txBody>
      </p:sp>
      <p:sp>
        <p:nvSpPr>
          <p:cNvPr id="617" name="Google Shape;617;p64"/>
          <p:cNvSpPr/>
          <p:nvPr/>
        </p:nvSpPr>
        <p:spPr>
          <a:xfrm>
            <a:off x="4936950" y="3176825"/>
            <a:ext cx="1703100" cy="495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OurComparable</a:t>
            </a:r>
            <a:endParaRPr/>
          </a:p>
        </p:txBody>
      </p:sp>
      <p:sp>
        <p:nvSpPr>
          <p:cNvPr id="618" name="Google Shape;618;p64"/>
          <p:cNvSpPr/>
          <p:nvPr/>
        </p:nvSpPr>
        <p:spPr>
          <a:xfrm>
            <a:off x="426075" y="3176831"/>
            <a:ext cx="1763700" cy="495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TestMaximizer</a:t>
            </a:r>
            <a:endParaRPr/>
          </a:p>
        </p:txBody>
      </p:sp>
      <p:sp>
        <p:nvSpPr>
          <p:cNvPr id="619" name="Google Shape;619;p64"/>
          <p:cNvSpPr/>
          <p:nvPr/>
        </p:nvSpPr>
        <p:spPr>
          <a:xfrm>
            <a:off x="3213550" y="2274950"/>
            <a:ext cx="871800" cy="495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endParaRPr/>
          </a:p>
        </p:txBody>
      </p:sp>
      <p:cxnSp>
        <p:nvCxnSpPr>
          <p:cNvPr id="620" name="Google Shape;620;p64"/>
          <p:cNvCxnSpPr>
            <a:endCxn id="619" idx="1"/>
          </p:cNvCxnSpPr>
          <p:nvPr/>
        </p:nvCxnSpPr>
        <p:spPr>
          <a:xfrm flipH="1" rot="10800000">
            <a:off x="2189650" y="2522600"/>
            <a:ext cx="1023900" cy="6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1" name="Google Shape;621;p64"/>
          <p:cNvCxnSpPr>
            <a:endCxn id="622" idx="1"/>
          </p:cNvCxnSpPr>
          <p:nvPr/>
        </p:nvCxnSpPr>
        <p:spPr>
          <a:xfrm>
            <a:off x="2179450" y="3599550"/>
            <a:ext cx="699600" cy="7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64"/>
          <p:cNvCxnSpPr>
            <a:stCxn id="618" idx="3"/>
            <a:endCxn id="616" idx="1"/>
          </p:cNvCxnSpPr>
          <p:nvPr/>
        </p:nvCxnSpPr>
        <p:spPr>
          <a:xfrm>
            <a:off x="2189775" y="3424481"/>
            <a:ext cx="87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" name="Google Shape;624;p64"/>
          <p:cNvCxnSpPr>
            <a:stCxn id="616" idx="3"/>
            <a:endCxn id="617" idx="1"/>
          </p:cNvCxnSpPr>
          <p:nvPr/>
        </p:nvCxnSpPr>
        <p:spPr>
          <a:xfrm>
            <a:off x="4237450" y="3424481"/>
            <a:ext cx="69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5" name="Google Shape;625;p64"/>
          <p:cNvCxnSpPr>
            <a:stCxn id="619" idx="3"/>
          </p:cNvCxnSpPr>
          <p:nvPr/>
        </p:nvCxnSpPr>
        <p:spPr>
          <a:xfrm>
            <a:off x="4085350" y="2522600"/>
            <a:ext cx="851700" cy="6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2" name="Google Shape;622;p64"/>
          <p:cNvSpPr/>
          <p:nvPr/>
        </p:nvSpPr>
        <p:spPr>
          <a:xfrm>
            <a:off x="2879050" y="4138800"/>
            <a:ext cx="1540800" cy="495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org.junit.Assert</a:t>
            </a:r>
            <a:endParaRPr/>
          </a:p>
        </p:txBody>
      </p:sp>
      <p:sp>
        <p:nvSpPr>
          <p:cNvPr id="626" name="Google Shape;626;p64"/>
          <p:cNvSpPr txBox="1"/>
          <p:nvPr/>
        </p:nvSpPr>
        <p:spPr>
          <a:xfrm>
            <a:off x="1617550" y="2588900"/>
            <a:ext cx="1824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depends 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632" name="Google Shape;632;p6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 the beginning of the semester, we had you do a bunch of mysterious computer setup stuff in labs 1b, 2b, and 3b.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How does the Java compiler/interpreter know where to find the libraries we provide in the skeleton repo (e.g. JUnit)?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3" name="Google Shape;633;p65"/>
          <p:cNvGrpSpPr/>
          <p:nvPr/>
        </p:nvGrpSpPr>
        <p:grpSpPr>
          <a:xfrm>
            <a:off x="105125" y="2855200"/>
            <a:ext cx="9038875" cy="2200275"/>
            <a:chOff x="105125" y="2855200"/>
            <a:chExt cx="9038875" cy="2200275"/>
          </a:xfrm>
        </p:grpSpPr>
        <p:pic>
          <p:nvPicPr>
            <p:cNvPr id="634" name="Google Shape;634;p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5125" y="2855200"/>
              <a:ext cx="4905375" cy="220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" name="Google Shape;635;p6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42175" y="2855200"/>
              <a:ext cx="39243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6" name="Google Shape;636;p6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72075" y="3569575"/>
              <a:ext cx="3971925" cy="148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Variables</a:t>
            </a:r>
            <a:endParaRPr/>
          </a:p>
        </p:txBody>
      </p:sp>
      <p:sp>
        <p:nvSpPr>
          <p:cNvPr id="642" name="Google Shape;642;p66"/>
          <p:cNvSpPr txBox="1"/>
          <p:nvPr>
            <p:ph idx="1" type="body"/>
          </p:nvPr>
        </p:nvSpPr>
        <p:spPr>
          <a:xfrm>
            <a:off x="243000" y="556500"/>
            <a:ext cx="8443800" cy="4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 program running on your computer has access to the system’s “environment variables”.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Windows, Mac OS X, and Linux all provide this functionality.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Environment variables are all strings.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terminal window has its own environment variables.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Examples from my computer: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CLASSPATH =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/home/jug/course-materials-sp16/javalib/*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./</a:t>
            </a:r>
            <a:endParaRPr sz="1800">
              <a:solidFill>
                <a:srgbClr val="C27B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LOGNAME=jug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PWD=/home/jug/Dropbox/61b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Java compiler / interpreter (being programs) have access to these variables.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CLASSPATH</a:t>
            </a:r>
            <a:endParaRPr/>
          </a:p>
        </p:txBody>
      </p:sp>
      <p:sp>
        <p:nvSpPr>
          <p:cNvPr id="648" name="Google Shape;648;p67"/>
          <p:cNvSpPr txBox="1"/>
          <p:nvPr>
            <p:ph idx="1" type="body"/>
          </p:nvPr>
        </p:nvSpPr>
        <p:spPr>
          <a:xfrm>
            <a:off x="243000" y="556500"/>
            <a:ext cx="84438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 from my computer: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CLASSPATH =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/home/jug/course-materials-sp16/javalib/*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./</a:t>
            </a:r>
            <a:endParaRPr sz="1800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Java compiler and interpreter assume there is an environment variable called CLASSPATH, and look in those folders for dependencies.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Linux or MacOS, paths are separated by :    (colon)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Windows, paths are separated by ;               (semi-colon)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 classpath above, java and javac check for dependencies in: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/home/jug/course-materials-sp16/javalib/*</a:t>
            </a:r>
            <a:endParaRPr sz="1800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./</a:t>
            </a:r>
            <a:endParaRPr sz="1800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49" name="Google Shape;649;p67"/>
          <p:cNvCxnSpPr/>
          <p:nvPr/>
        </p:nvCxnSpPr>
        <p:spPr>
          <a:xfrm rot="10800000">
            <a:off x="1094850" y="4557650"/>
            <a:ext cx="729900" cy="1725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0" name="Google Shape;650;p67"/>
          <p:cNvSpPr txBox="1"/>
          <p:nvPr/>
        </p:nvSpPr>
        <p:spPr>
          <a:xfrm>
            <a:off x="1997075" y="4446300"/>
            <a:ext cx="25344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./ means current directory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../ means directory one up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651" name="Google Shape;651;p67"/>
          <p:cNvCxnSpPr/>
          <p:nvPr/>
        </p:nvCxnSpPr>
        <p:spPr>
          <a:xfrm rot="10800000">
            <a:off x="6011950" y="4273775"/>
            <a:ext cx="465900" cy="2232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2" name="Google Shape;652;p67"/>
          <p:cNvSpPr txBox="1"/>
          <p:nvPr/>
        </p:nvSpPr>
        <p:spPr>
          <a:xfrm>
            <a:off x="6629925" y="4111750"/>
            <a:ext cx="20568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* means don’t just look at .class files but also look inside any .jar file.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World According to the Interpreter</a:t>
            </a:r>
            <a:endParaRPr/>
          </a:p>
        </p:txBody>
      </p:sp>
      <p:sp>
        <p:nvSpPr>
          <p:cNvPr id="658" name="Google Shape;658;p68"/>
          <p:cNvSpPr txBox="1"/>
          <p:nvPr>
            <p:ph idx="1" type="body"/>
          </p:nvPr>
        </p:nvSpPr>
        <p:spPr>
          <a:xfrm>
            <a:off x="243000" y="556500"/>
            <a:ext cx="8901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java interpreter: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Gets a command line argument specifying the class to execute (e.g. EnvMap)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Uses CLASSPATH variable to try to find that file (and dependencies).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java looks for EnvMap.class and dependencies in two places: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./</a:t>
            </a:r>
            <a:endParaRPr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■"/>
            </a:pP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/Users/jug/work/61b/course-materials/lib/</a:t>
            </a:r>
            <a:endParaRPr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9" name="Google Shape;659;p68"/>
          <p:cNvSpPr txBox="1"/>
          <p:nvPr/>
        </p:nvSpPr>
        <p:spPr>
          <a:xfrm>
            <a:off x="231300" y="2724000"/>
            <a:ext cx="28557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Paths may be: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relative, e.g. </a:t>
            </a:r>
            <a:r>
              <a:rPr lang="en" sz="20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./</a:t>
            </a:r>
            <a:endParaRPr sz="2000">
              <a:solidFill>
                <a:srgbClr val="C27B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absolute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68"/>
          <p:cNvSpPr txBox="1"/>
          <p:nvPr/>
        </p:nvSpPr>
        <p:spPr>
          <a:xfrm>
            <a:off x="2774525" y="2587525"/>
            <a:ext cx="6169200" cy="2403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echo $CLASSPATH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>
                <a:solidFill>
                  <a:srgbClr val="C27BA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/Users/jug/work/61b/course-materials/lib/*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>
                <a:solidFill>
                  <a:srgbClr val="C27BA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./</a:t>
            </a:r>
            <a:endParaRPr sz="1800">
              <a:solidFill>
                <a:srgbClr val="C27BA0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jug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D96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~/work/lectureCode-sp16/lec12/examples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 EnvMap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Printing your environment variables: 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TERM=xterm-16color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TERM_PROGRAM_VERSION=343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SHLVL=1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1" name="Google Shape;661;p68"/>
          <p:cNvSpPr txBox="1"/>
          <p:nvPr/>
        </p:nvSpPr>
        <p:spPr>
          <a:xfrm>
            <a:off x="270350" y="4111425"/>
            <a:ext cx="22032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Note: The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command is my OS’s version of print.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Conflicts. PollEv.com/jhug  Text “jhug” to 37607</a:t>
            </a:r>
            <a:endParaRPr/>
          </a:p>
        </p:txBody>
      </p:sp>
      <p:sp>
        <p:nvSpPr>
          <p:cNvPr id="667" name="Google Shape;667;p6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two copies of Dog.class: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~/work/lectureCode-sp16/lec12/examples/weirdDog/Dog.class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~/work/lectureCode-sp16/lec12/examples/Dog.class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we run the following command with the CLASSPATH shown, what do you think happens?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Runtime error.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Random results.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Version #1 runs.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Version #2 runs.</a:t>
            </a:r>
            <a:endParaRPr/>
          </a:p>
        </p:txBody>
      </p:sp>
      <p:sp>
        <p:nvSpPr>
          <p:cNvPr id="668" name="Google Shape;668;p69"/>
          <p:cNvSpPr txBox="1"/>
          <p:nvPr/>
        </p:nvSpPr>
        <p:spPr>
          <a:xfrm>
            <a:off x="3155525" y="2579950"/>
            <a:ext cx="5686500" cy="136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echo $CLASSPATH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27BA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./weirdDog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>
                <a:solidFill>
                  <a:srgbClr val="C27BA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./</a:t>
            </a:r>
            <a:endParaRPr sz="1800">
              <a:solidFill>
                <a:srgbClr val="C27BA0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jug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D96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~/work/lectureCode-sp16/lec12/examples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 Dog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9" name="Google Shape;669;p69"/>
          <p:cNvSpPr txBox="1"/>
          <p:nvPr/>
        </p:nvSpPr>
        <p:spPr>
          <a:xfrm>
            <a:off x="476450" y="4528175"/>
            <a:ext cx="80493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Reminder: The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command prints out an environment variable on the next line.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Conflicts Are Resolved in Classpath Order</a:t>
            </a:r>
            <a:endParaRPr/>
          </a:p>
        </p:txBody>
      </p:sp>
      <p:sp>
        <p:nvSpPr>
          <p:cNvPr id="675" name="Google Shape;675;p7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two copies of Dog.class: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/>
              <a:t>~/work/lectureCode-sp16/lec12/examples/weirdDog/Dog.class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~/work/lectureCode-sp16/lec12/examples/Dog.class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we run the following command with the CLASSPATH shown, what do you think happens?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C. Version #1 runs.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Why? The classpath has two entries. At it happens, Java scans for .class folders in the order given, running the first one it finds.</a:t>
            </a:r>
            <a:endParaRPr b="1"/>
          </a:p>
        </p:txBody>
      </p:sp>
      <p:sp>
        <p:nvSpPr>
          <p:cNvPr id="676" name="Google Shape;676;p70"/>
          <p:cNvSpPr txBox="1"/>
          <p:nvPr/>
        </p:nvSpPr>
        <p:spPr>
          <a:xfrm>
            <a:off x="3155525" y="2579950"/>
            <a:ext cx="5686500" cy="136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echo $CLASSPATH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27BA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./weirdDog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>
                <a:solidFill>
                  <a:srgbClr val="C27BA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./</a:t>
            </a:r>
            <a:endParaRPr sz="1800">
              <a:solidFill>
                <a:srgbClr val="C27BA0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jug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D96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~/work/lectureCode-sp16/lec12/examples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 Dog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Story: Interface Inheritance for Comparison   </a:t>
            </a:r>
            <a:endParaRPr/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243000" y="556500"/>
            <a:ext cx="87852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more uses for interfaces: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Specify a contract for common behavior shared by many data structures (e.g. implementing OurComparable means Dogs can be compared).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Provide a way to containerize common functions (e.g. the OffByN CharacterComparator lets us compare two characters in a special way).</a:t>
            </a:r>
            <a:endParaRPr/>
          </a:p>
        </p:txBody>
      </p:sp>
      <p:sp>
        <p:nvSpPr>
          <p:cNvPr id="108" name="Google Shape;108;p26"/>
          <p:cNvSpPr/>
          <p:nvPr/>
        </p:nvSpPr>
        <p:spPr>
          <a:xfrm>
            <a:off x="6612313" y="2685650"/>
            <a:ext cx="1909200" cy="795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Character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Comparator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09" name="Google Shape;109;p26"/>
          <p:cNvCxnSpPr>
            <a:stCxn id="110" idx="0"/>
            <a:endCxn id="108" idx="2"/>
          </p:cNvCxnSpPr>
          <p:nvPr/>
        </p:nvCxnSpPr>
        <p:spPr>
          <a:xfrm flipH="1" rot="10800000">
            <a:off x="7565766" y="3481200"/>
            <a:ext cx="1200" cy="50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26"/>
          <p:cNvSpPr/>
          <p:nvPr/>
        </p:nvSpPr>
        <p:spPr>
          <a:xfrm>
            <a:off x="4365925" y="4241725"/>
            <a:ext cx="2132100" cy="2982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compare(char, char)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26"/>
          <p:cNvSpPr/>
          <p:nvPr/>
        </p:nvSpPr>
        <p:spPr>
          <a:xfrm>
            <a:off x="6499716" y="3990900"/>
            <a:ext cx="2132100" cy="795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OffByN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12" name="Google Shape;112;p26"/>
          <p:cNvSpPr/>
          <p:nvPr/>
        </p:nvSpPr>
        <p:spPr>
          <a:xfrm>
            <a:off x="4480225" y="3082050"/>
            <a:ext cx="2132100" cy="298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compare(char, char)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26"/>
          <p:cNvSpPr/>
          <p:nvPr/>
        </p:nvSpPr>
        <p:spPr>
          <a:xfrm>
            <a:off x="1972518" y="2616075"/>
            <a:ext cx="2132100" cy="795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OurComparable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14" name="Google Shape;114;p26"/>
          <p:cNvSpPr/>
          <p:nvPr/>
        </p:nvSpPr>
        <p:spPr>
          <a:xfrm>
            <a:off x="111750" y="3044650"/>
            <a:ext cx="1860900" cy="295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compareTo(Object)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26"/>
          <p:cNvSpPr/>
          <p:nvPr/>
        </p:nvSpPr>
        <p:spPr>
          <a:xfrm>
            <a:off x="2089433" y="3990900"/>
            <a:ext cx="1909200" cy="795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Dog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16" name="Google Shape;116;p26"/>
          <p:cNvCxnSpPr>
            <a:stCxn id="115" idx="0"/>
            <a:endCxn id="113" idx="2"/>
          </p:cNvCxnSpPr>
          <p:nvPr/>
        </p:nvCxnSpPr>
        <p:spPr>
          <a:xfrm rot="10800000">
            <a:off x="3038633" y="3411600"/>
            <a:ext cx="5400" cy="57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26"/>
          <p:cNvSpPr/>
          <p:nvPr/>
        </p:nvSpPr>
        <p:spPr>
          <a:xfrm>
            <a:off x="175937" y="4271550"/>
            <a:ext cx="1909200" cy="2955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CLASSPATH Through Command Line</a:t>
            </a:r>
            <a:endParaRPr/>
          </a:p>
        </p:txBody>
      </p:sp>
      <p:sp>
        <p:nvSpPr>
          <p:cNvPr id="682" name="Google Shape;682;p71"/>
          <p:cNvSpPr txBox="1"/>
          <p:nvPr>
            <p:ph idx="1" type="body"/>
          </p:nvPr>
        </p:nvSpPr>
        <p:spPr>
          <a:xfrm>
            <a:off x="243000" y="556500"/>
            <a:ext cx="84438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instead specify the classpath using the command line argument -cp.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javac -cp </a:t>
            </a:r>
            <a:r>
              <a:rPr lang="en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./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/home/horse/stuff/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../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Moo.java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/>
              <a:t>CLASSPATH environment variable totally ignored.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Instead, Moo.java’s dependencies are searched for in: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Current directory </a:t>
            </a:r>
            <a:r>
              <a:rPr lang="en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./</a:t>
            </a:r>
            <a:endParaRPr>
              <a:solidFill>
                <a:srgbClr val="C27B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/home/horse/stuff</a:t>
            </a:r>
            <a:endParaRPr>
              <a:solidFill>
                <a:srgbClr val="C27B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One directory up </a:t>
            </a:r>
            <a:r>
              <a:rPr lang="en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../</a:t>
            </a:r>
            <a:endParaRPr>
              <a:solidFill>
                <a:srgbClr val="C27B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with the CLASSPATH variable, if multiple copies of any Moo.java dependency are found, they are resolved in order of the CLASSPATH.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Current directory first, then the horse directory, then one directory up.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CLASSPATH and IntelliJ</a:t>
            </a:r>
            <a:endParaRPr/>
          </a:p>
        </p:txBody>
      </p:sp>
      <p:sp>
        <p:nvSpPr>
          <p:cNvPr id="688" name="Google Shape;688;p7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you’re using IntelliJ, the CLASSPATH environment variable is irrelevant.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IntelliJ automatically calls javac and java with the appropriate -cp argument.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-cp argument that it uses is based on whatever libraries you have specified for the current project.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Under the hood, IntelliJ keeps a List of library folders and turns this list into a -cp string anytime you compile or run.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72"/>
          <p:cNvSpPr txBox="1"/>
          <p:nvPr/>
        </p:nvSpPr>
        <p:spPr>
          <a:xfrm>
            <a:off x="4673375" y="3221675"/>
            <a:ext cx="40551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import java.net.URL;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import java.net.URLClassLoader;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public static void main(String[] args) 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ClassLoader cl = ClassLoader.getSystemClassLoader();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URL[] urls = ((URLClassLoader)cl).getURLs();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for(URL url: urls){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    System.out.println(url.getFile());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0" name="Google Shape;690;p72"/>
          <p:cNvSpPr txBox="1"/>
          <p:nvPr/>
        </p:nvSpPr>
        <p:spPr>
          <a:xfrm>
            <a:off x="4632825" y="2849800"/>
            <a:ext cx="41058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case you want to see your IntelliJ classpath: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CLASSPATH Puzzle</a:t>
            </a:r>
            <a:endParaRPr/>
          </a:p>
        </p:txBody>
      </p:sp>
      <p:sp>
        <p:nvSpPr>
          <p:cNvPr id="696" name="Google Shape;696;p73"/>
          <p:cNvSpPr txBox="1"/>
          <p:nvPr>
            <p:ph idx="1" type="body"/>
          </p:nvPr>
        </p:nvSpPr>
        <p:spPr>
          <a:xfrm>
            <a:off x="243000" y="556500"/>
            <a:ext cx="8443800" cy="43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Suppose you submit the following to gradescope: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AGTestArrayDeque.class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ArrayDeque.java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Suppose that: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Autograder is configured with the CLASSPATH above.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Autograder is run with the command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java Autograder</a:t>
            </a:r>
            <a:r>
              <a:rPr lang="en"/>
              <a:t> from a folder which contains all files submitted by the student.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All files created by the staff are placed in the folder </a:t>
            </a:r>
            <a:r>
              <a:rPr lang="en">
                <a:solidFill>
                  <a:srgbClr val="A64D79"/>
                </a:solidFill>
              </a:rPr>
              <a:t>/Users/jug/work/61b/course-materials/lib/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Autograder.class makes calls to methods in AGTestArrayDeque.class.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happens when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java Autograder</a:t>
            </a:r>
            <a:r>
              <a:rPr lang="en"/>
              <a:t> executes?</a:t>
            </a:r>
            <a:endParaRPr/>
          </a:p>
        </p:txBody>
      </p:sp>
      <p:sp>
        <p:nvSpPr>
          <p:cNvPr id="697" name="Google Shape;697;p73"/>
          <p:cNvSpPr txBox="1"/>
          <p:nvPr/>
        </p:nvSpPr>
        <p:spPr>
          <a:xfrm>
            <a:off x="3163225" y="1439688"/>
            <a:ext cx="5878800" cy="76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echo $CLASSPATH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27BA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./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>
                <a:solidFill>
                  <a:srgbClr val="C27BA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/Users/jug/work/61b/course-materials/lib/*</a:t>
            </a:r>
            <a:endParaRPr sz="1800">
              <a:solidFill>
                <a:srgbClr val="C27BA0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Creation and Invocation Gotchas</a:t>
            </a:r>
            <a:endParaRPr/>
          </a:p>
        </p:txBody>
      </p:sp>
      <p:sp>
        <p:nvSpPr>
          <p:cNvPr id="703" name="Google Shape;703;p74"/>
          <p:cNvSpPr txBox="1"/>
          <p:nvPr>
            <p:ph idx="1" type="body"/>
          </p:nvPr>
        </p:nvSpPr>
        <p:spPr>
          <a:xfrm>
            <a:off x="243000" y="556500"/>
            <a:ext cx="8443800" cy="28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Common gotchas for creating and using packages from command line: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Interpreter (java command) needs class files to be in folder structure that matches package names: ug.joshh.animal package must be in ug/joshh/animal.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Pro-tip: Can use javac -d flag to generate the appropriate folders.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74"/>
          <p:cNvSpPr txBox="1"/>
          <p:nvPr/>
        </p:nvSpPr>
        <p:spPr>
          <a:xfrm>
            <a:off x="722575" y="2359625"/>
            <a:ext cx="7891800" cy="99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AA84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jug</a:t>
            </a: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D96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~/work/lectureCode-sp16/lec12/hugCode/ug/joshh/animal</a:t>
            </a: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ls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Dog.class   Dog.java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5" name="Google Shape;705;p74"/>
          <p:cNvSpPr txBox="1"/>
          <p:nvPr/>
        </p:nvSpPr>
        <p:spPr>
          <a:xfrm>
            <a:off x="771600" y="4107550"/>
            <a:ext cx="7891800" cy="9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jug</a:t>
            </a: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D96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~/work/lectureCode-sp16/lec12/hugCode/</a:t>
            </a: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ug.joshh.animal.DogLauncher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frankie is a barnacle dog weighing 22.0 lbs.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6" name="Google Shape;706;p74"/>
          <p:cNvSpPr txBox="1"/>
          <p:nvPr/>
        </p:nvSpPr>
        <p:spPr>
          <a:xfrm>
            <a:off x="250467" y="3069867"/>
            <a:ext cx="8765700" cy="12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of main methods inside a package requires uses of package name, and must be done from the top folder (e.g. above ug).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Data Types</a:t>
            </a:r>
            <a:endParaRPr/>
          </a:p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243000" y="556500"/>
            <a:ext cx="8443800" cy="45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Abstract Data Type (ADT)</a:t>
            </a:r>
            <a:r>
              <a:rPr lang="en"/>
              <a:t> is defined only by its operations, not by its implementation.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Deque ADT:</a:t>
            </a:r>
            <a:endParaRPr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Font typeface="Consolas"/>
              <a:buChar char="●"/>
            </a:pP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addFirst(Item x);</a:t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●"/>
            </a:pP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addLast(Item x);</a:t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●"/>
            </a:pPr>
            <a:r>
              <a:rPr lang="en" sz="1900">
                <a:solidFill>
                  <a:srgbClr val="2089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isEmpty();</a:t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●"/>
            </a:pPr>
            <a:r>
              <a:rPr lang="en" sz="1900">
                <a:solidFill>
                  <a:srgbClr val="2089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size();</a:t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●"/>
            </a:pP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printDeque();</a:t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●"/>
            </a:pP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Item removeFirst();</a:t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●"/>
            </a:pP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Item removeLast();</a:t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●"/>
            </a:pP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Item get(</a:t>
            </a:r>
            <a:r>
              <a:rPr lang="en" sz="1900">
                <a:solidFill>
                  <a:srgbClr val="2089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index);</a:t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7"/>
          <p:cNvSpPr/>
          <p:nvPr/>
        </p:nvSpPr>
        <p:spPr>
          <a:xfrm>
            <a:off x="6534472" y="1280775"/>
            <a:ext cx="1909200" cy="401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Deque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25" name="Google Shape;125;p27"/>
          <p:cNvCxnSpPr>
            <a:stCxn id="126" idx="0"/>
            <a:endCxn id="124" idx="2"/>
          </p:cNvCxnSpPr>
          <p:nvPr/>
        </p:nvCxnSpPr>
        <p:spPr>
          <a:xfrm flipH="1" rot="10800000">
            <a:off x="6590222" y="1681775"/>
            <a:ext cx="898800" cy="531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7"/>
          <p:cNvSpPr/>
          <p:nvPr/>
        </p:nvSpPr>
        <p:spPr>
          <a:xfrm>
            <a:off x="5927072" y="2212775"/>
            <a:ext cx="1326300" cy="552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Array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Deque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27" name="Google Shape;127;p27"/>
          <p:cNvSpPr/>
          <p:nvPr/>
        </p:nvSpPr>
        <p:spPr>
          <a:xfrm>
            <a:off x="7489148" y="2212775"/>
            <a:ext cx="1528500" cy="552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LinkedList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Deque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28" name="Google Shape;128;p27"/>
          <p:cNvCxnSpPr>
            <a:stCxn id="127" idx="0"/>
            <a:endCxn id="124" idx="2"/>
          </p:cNvCxnSpPr>
          <p:nvPr/>
        </p:nvCxnSpPr>
        <p:spPr>
          <a:xfrm rot="10800000">
            <a:off x="7488998" y="1681775"/>
            <a:ext cx="764400" cy="531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7"/>
          <p:cNvSpPr txBox="1"/>
          <p:nvPr/>
        </p:nvSpPr>
        <p:spPr>
          <a:xfrm>
            <a:off x="5912400" y="2778344"/>
            <a:ext cx="3231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ArrayDeque and LinkedList Deque are implementations of the Deque ADT.</a:t>
            </a:r>
            <a:endParaRPr>
              <a:solidFill>
                <a:srgbClr val="BE0712"/>
              </a:solidFill>
            </a:endParaRPr>
          </a:p>
        </p:txBody>
      </p:sp>
      <p:pic>
        <p:nvPicPr>
          <p:cNvPr id="130" name="Google Shape;1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175" y="3469632"/>
            <a:ext cx="2825800" cy="15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 ADT</a:t>
            </a:r>
            <a:r>
              <a:rPr lang="en"/>
              <a:t>: yellkey.com</a:t>
            </a:r>
            <a:r>
              <a:rPr lang="en">
                <a:solidFill>
                  <a:srgbClr val="208920"/>
                </a:solidFill>
              </a:rPr>
              <a:t>/stuff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243000" y="556500"/>
            <a:ext cx="87645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Stack </a:t>
            </a:r>
            <a:r>
              <a:rPr lang="en" u="sng"/>
              <a:t>ADT</a:t>
            </a:r>
            <a:r>
              <a:rPr lang="en"/>
              <a:t> supports the following operations: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push(int x): Puts x on top of the stack.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 pop(): Removes and returns the top item from the stack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</a:t>
            </a:r>
            <a:r>
              <a:rPr lang="en" u="sng"/>
              <a:t>implementation</a:t>
            </a:r>
            <a:r>
              <a:rPr lang="en"/>
              <a:t> do you think would result in faster overall performance?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Linked List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Array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p28"/>
          <p:cNvCxnSpPr/>
          <p:nvPr/>
        </p:nvCxnSpPr>
        <p:spPr>
          <a:xfrm rot="10800000">
            <a:off x="2991823" y="329358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8"/>
          <p:cNvCxnSpPr/>
          <p:nvPr/>
        </p:nvCxnSpPr>
        <p:spPr>
          <a:xfrm rot="10800000">
            <a:off x="2991823" y="392708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9" name="Google Shape;139;p28"/>
          <p:cNvGrpSpPr/>
          <p:nvPr/>
        </p:nvGrpSpPr>
        <p:grpSpPr>
          <a:xfrm>
            <a:off x="3380664" y="3091439"/>
            <a:ext cx="1582372" cy="961571"/>
            <a:chOff x="1114701" y="3234112"/>
            <a:chExt cx="1582372" cy="961571"/>
          </a:xfrm>
        </p:grpSpPr>
        <p:sp>
          <p:nvSpPr>
            <p:cNvPr id="140" name="Google Shape;140;p28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insertBack()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41" name="Google Shape;141;p28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42" name="Google Shape;142;p28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43" name="Google Shape;143;p28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deleteBack()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144" name="Google Shape;144;p28"/>
          <p:cNvSpPr/>
          <p:nvPr/>
        </p:nvSpPr>
        <p:spPr>
          <a:xfrm>
            <a:off x="3439788" y="3148000"/>
            <a:ext cx="1320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28"/>
          <p:cNvGrpSpPr/>
          <p:nvPr/>
        </p:nvGrpSpPr>
        <p:grpSpPr>
          <a:xfrm>
            <a:off x="3380664" y="3091439"/>
            <a:ext cx="1582372" cy="961571"/>
            <a:chOff x="1114701" y="3234112"/>
            <a:chExt cx="1582372" cy="961571"/>
          </a:xfrm>
        </p:grpSpPr>
        <p:sp>
          <p:nvSpPr>
            <p:cNvPr id="146" name="Google Shape;146;p28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push(int x)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47" name="Google Shape;147;p28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pop()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148" name="Google Shape;148;p28"/>
          <p:cNvSpPr/>
          <p:nvPr/>
        </p:nvSpPr>
        <p:spPr>
          <a:xfrm>
            <a:off x="6436950" y="40554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49" name="Google Shape;149;p28"/>
          <p:cNvSpPr/>
          <p:nvPr/>
        </p:nvSpPr>
        <p:spPr>
          <a:xfrm>
            <a:off x="6436950" y="36807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150" name="Google Shape;150;p28"/>
          <p:cNvSpPr/>
          <p:nvPr/>
        </p:nvSpPr>
        <p:spPr>
          <a:xfrm>
            <a:off x="6436950" y="3310371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 ADT: yellkey.com</a:t>
            </a:r>
            <a:r>
              <a:rPr lang="en">
                <a:solidFill>
                  <a:srgbClr val="208920"/>
                </a:solidFill>
              </a:rPr>
              <a:t>/stuff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243000" y="556500"/>
            <a:ext cx="87645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Stack </a:t>
            </a:r>
            <a:r>
              <a:rPr lang="en" u="sng"/>
              <a:t>ADT</a:t>
            </a:r>
            <a:r>
              <a:rPr lang="en"/>
              <a:t> supports the following operations: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push(int x): Puts x on top of the stack.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 pop(): Removes and returns the top item from the stack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</a:t>
            </a:r>
            <a:r>
              <a:rPr lang="en" u="sng"/>
              <a:t>implementation</a:t>
            </a:r>
            <a:r>
              <a:rPr lang="en"/>
              <a:t> do you think would result in faster overall performance?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Linked List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Array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Both are about the same. No resizing for linked lists, so probably a lil faster.</a:t>
            </a:r>
            <a:endParaRPr/>
          </a:p>
        </p:txBody>
      </p:sp>
      <p:cxnSp>
        <p:nvCxnSpPr>
          <p:cNvPr id="157" name="Google Shape;157;p29"/>
          <p:cNvCxnSpPr/>
          <p:nvPr/>
        </p:nvCxnSpPr>
        <p:spPr>
          <a:xfrm rot="10800000">
            <a:off x="2991823" y="329358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9"/>
          <p:cNvCxnSpPr/>
          <p:nvPr/>
        </p:nvCxnSpPr>
        <p:spPr>
          <a:xfrm rot="10800000">
            <a:off x="2991823" y="392708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9" name="Google Shape;159;p29"/>
          <p:cNvGrpSpPr/>
          <p:nvPr/>
        </p:nvGrpSpPr>
        <p:grpSpPr>
          <a:xfrm>
            <a:off x="3380664" y="3091439"/>
            <a:ext cx="1582372" cy="961571"/>
            <a:chOff x="1114701" y="3234112"/>
            <a:chExt cx="1582372" cy="961571"/>
          </a:xfrm>
        </p:grpSpPr>
        <p:sp>
          <p:nvSpPr>
            <p:cNvPr id="160" name="Google Shape;160;p29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insertBack()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61" name="Google Shape;161;p29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62" name="Google Shape;162;p29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63" name="Google Shape;163;p29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deleteBack()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164" name="Google Shape;164;p29"/>
          <p:cNvSpPr/>
          <p:nvPr/>
        </p:nvSpPr>
        <p:spPr>
          <a:xfrm>
            <a:off x="3439788" y="3148000"/>
            <a:ext cx="1320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29"/>
          <p:cNvGrpSpPr/>
          <p:nvPr/>
        </p:nvGrpSpPr>
        <p:grpSpPr>
          <a:xfrm>
            <a:off x="3380664" y="3091439"/>
            <a:ext cx="1582372" cy="961571"/>
            <a:chOff x="1114701" y="3234112"/>
            <a:chExt cx="1582372" cy="961571"/>
          </a:xfrm>
        </p:grpSpPr>
        <p:sp>
          <p:nvSpPr>
            <p:cNvPr id="166" name="Google Shape;166;p29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push(int x)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67" name="Google Shape;167;p29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pop()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168" name="Google Shape;168;p29"/>
          <p:cNvSpPr/>
          <p:nvPr/>
        </p:nvSpPr>
        <p:spPr>
          <a:xfrm>
            <a:off x="6436950" y="40554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69" name="Google Shape;169;p29"/>
          <p:cNvSpPr/>
          <p:nvPr/>
        </p:nvSpPr>
        <p:spPr>
          <a:xfrm>
            <a:off x="6436950" y="36807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170" name="Google Shape;170;p29"/>
          <p:cNvSpPr/>
          <p:nvPr/>
        </p:nvSpPr>
        <p:spPr>
          <a:xfrm>
            <a:off x="6436950" y="3310371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GrabBag ADT: yellk</a:t>
            </a:r>
            <a:r>
              <a:rPr lang="en"/>
              <a:t>ey.com</a:t>
            </a:r>
            <a:r>
              <a:rPr lang="en">
                <a:solidFill>
                  <a:srgbClr val="208920"/>
                </a:solidFill>
              </a:rPr>
              <a:t>/yet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243000" y="556500"/>
            <a:ext cx="86862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GrabBag </a:t>
            </a:r>
            <a:r>
              <a:rPr lang="en" u="sng"/>
              <a:t>ADT</a:t>
            </a:r>
            <a:r>
              <a:rPr lang="en"/>
              <a:t> supports the following operations: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insert(int x): Inserts x into the grab bag.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 remove(): Removes a random item from the bag.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 sample(): Samples a random item from the bag (without removing!)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 size(): Number of items in the bag.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Which </a:t>
            </a:r>
            <a:r>
              <a:rPr lang="en" u="sng"/>
              <a:t>implementation</a:t>
            </a:r>
            <a:r>
              <a:rPr lang="en"/>
              <a:t> do you think would result in faster overall performance?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Linked List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Array</a:t>
            </a:r>
            <a:endParaRPr/>
          </a:p>
        </p:txBody>
      </p:sp>
      <p:cxnSp>
        <p:nvCxnSpPr>
          <p:cNvPr id="177" name="Google Shape;177;p30"/>
          <p:cNvCxnSpPr/>
          <p:nvPr/>
        </p:nvCxnSpPr>
        <p:spPr>
          <a:xfrm rot="10800000">
            <a:off x="3159923" y="404995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30"/>
          <p:cNvCxnSpPr/>
          <p:nvPr/>
        </p:nvCxnSpPr>
        <p:spPr>
          <a:xfrm rot="10800000">
            <a:off x="3159923" y="429720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30"/>
          <p:cNvCxnSpPr/>
          <p:nvPr/>
        </p:nvCxnSpPr>
        <p:spPr>
          <a:xfrm rot="10800000">
            <a:off x="3159923" y="468346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30"/>
          <p:cNvCxnSpPr/>
          <p:nvPr/>
        </p:nvCxnSpPr>
        <p:spPr>
          <a:xfrm rot="10800000">
            <a:off x="3159923" y="449033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1" name="Google Shape;181;p30"/>
          <p:cNvGrpSpPr/>
          <p:nvPr/>
        </p:nvGrpSpPr>
        <p:grpSpPr>
          <a:xfrm>
            <a:off x="3548764" y="3847814"/>
            <a:ext cx="1582372" cy="961571"/>
            <a:chOff x="1114701" y="3234112"/>
            <a:chExt cx="1582372" cy="961571"/>
          </a:xfrm>
        </p:grpSpPr>
        <p:sp>
          <p:nvSpPr>
            <p:cNvPr id="182" name="Google Shape;182;p30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insertBack()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83" name="Google Shape;183;p30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84" name="Google Shape;184;p30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85" name="Google Shape;185;p30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deleteBack()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186" name="Google Shape;186;p30"/>
          <p:cNvSpPr/>
          <p:nvPr/>
        </p:nvSpPr>
        <p:spPr>
          <a:xfrm>
            <a:off x="3607888" y="3904375"/>
            <a:ext cx="1320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30"/>
          <p:cNvGrpSpPr/>
          <p:nvPr/>
        </p:nvGrpSpPr>
        <p:grpSpPr>
          <a:xfrm>
            <a:off x="3548764" y="3847814"/>
            <a:ext cx="1582372" cy="961571"/>
            <a:chOff x="1114701" y="3234112"/>
            <a:chExt cx="1582372" cy="961571"/>
          </a:xfrm>
        </p:grpSpPr>
        <p:sp>
          <p:nvSpPr>
            <p:cNvPr id="188" name="Google Shape;188;p30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89" name="Google Shape;189;p30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insert(int x)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90" name="Google Shape;190;p30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sample()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91" name="Google Shape;191;p30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