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Lato"/>
      <p:regular r:id="rId58"/>
      <p:bold r:id="rId59"/>
      <p:italic r:id="rId60"/>
      <p:boldItalic r:id="rId61"/>
    </p:embeddedFont>
    <p:embeddedFont>
      <p:font typeface="Ubuntu Mono"/>
      <p:regular r:id="rId62"/>
      <p:bold r:id="rId63"/>
      <p:italic r:id="rId64"/>
      <p:boldItalic r:id="rId65"/>
    </p:embeddedFont>
    <p:embeddedFont>
      <p:font typeface="Helvetica Neue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UbuntuMono-regular.fntdata"/><Relationship Id="rId61" Type="http://schemas.openxmlformats.org/officeDocument/2006/relationships/font" Target="fonts/Lato-boldItalic.fntdata"/><Relationship Id="rId20" Type="http://schemas.openxmlformats.org/officeDocument/2006/relationships/slide" Target="slides/slide15.xml"/><Relationship Id="rId64" Type="http://schemas.openxmlformats.org/officeDocument/2006/relationships/font" Target="fonts/UbuntuMono-italic.fntdata"/><Relationship Id="rId63" Type="http://schemas.openxmlformats.org/officeDocument/2006/relationships/font" Target="fonts/UbuntuMono-bold.fntdata"/><Relationship Id="rId22" Type="http://schemas.openxmlformats.org/officeDocument/2006/relationships/slide" Target="slides/slide17.xml"/><Relationship Id="rId66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65" Type="http://schemas.openxmlformats.org/officeDocument/2006/relationships/font" Target="fonts/UbuntuMono-boldItalic.fntdata"/><Relationship Id="rId24" Type="http://schemas.openxmlformats.org/officeDocument/2006/relationships/slide" Target="slides/slide19.xml"/><Relationship Id="rId68" Type="http://schemas.openxmlformats.org/officeDocument/2006/relationships/font" Target="fonts/HelveticaNeue-italic.fntdata"/><Relationship Id="rId23" Type="http://schemas.openxmlformats.org/officeDocument/2006/relationships/slide" Target="slides/slide18.xml"/><Relationship Id="rId67" Type="http://schemas.openxmlformats.org/officeDocument/2006/relationships/font" Target="fonts/HelveticaNeue-bold.fntdata"/><Relationship Id="rId60" Type="http://schemas.openxmlformats.org/officeDocument/2006/relationships/font" Target="fonts/La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Lato-bold.fntdata"/><Relationship Id="rId14" Type="http://schemas.openxmlformats.org/officeDocument/2006/relationships/slide" Target="slides/slide9.xml"/><Relationship Id="rId58" Type="http://schemas.openxmlformats.org/officeDocument/2006/relationships/font" Target="fonts/La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d7303812_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d7303812_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31db3c57_0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31db3c57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class+Boolean+%7B%0A++++++boolean+value%3B%0A+++++++++%0A++++++public+Boolean(String+s)+%7B%0A+++++++++value+%3D+true%3B%0A++++++%7D%0A+++%7D%0A+++%0A+++public+static+class+Integer+%7B%0A++++++int+value%3B%0A+++++++++%0A++++++public+Integer(int+v)+%7B%0A+++++++++value+%3D+v%3B%0A++++++%7D%0A+++%7D%0A+++%0A+++public+static+void+main(String%5B%5D+args)+%7B%0A++++++//Boolean+b+%3D+new+Boolean(%22true%22)%3B%0A++++++Integer+x+%3D+new+Integer(5)%3B%0A+++%7D%0A%7D&amp;mode=display&amp;showStringsAsObjects=&amp;disableNesting=&amp;curInstr=8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f90db17_3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9f90db17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f90db17_3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f90db1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a12c4fbb_0_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a12c4f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9f90db17_6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9f90db17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9f90db17_3_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9f90db17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9f90db17_3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9f90db17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9f90db17_3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9f90db17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1db3c57_0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31db3c57_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31db3c57_3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31db3c57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a0a1ffe6_0_2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a0a1ffe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9f90db17_5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9f90db17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ArrayMap%3CK,+V%3E+%7B%0A%09private+K%5B%5D+keys%3B%0A%09private+V%5B%5D+values%3B%0A%09private+int+size%3B%0A%0A%09public+ArrayMap()+%7B%0A%09%09keys+%3D+(K%5B%5D)+new+Object%5B100%5D%3B%0A%09%09values+%3D+(V%5B%5D)+new+Object%5B100%5D%3B%0A%09%09size+%3D+0%3B%0A%09%7D%0A%0A%09private+int+findKey(K+key)+%7B%0A%09%09for+(int+i+%3D+0%3B+i+%3C+size%3B+i+%2B%3D+1)+%7B%0A%09%09%09if+(keys%5Bi%5D.equals(key))+%7B%0A%09%09%09%09return+i%3B%0A%09%09%09%7D%0A%09%09%7D%0A%09%09return+-1%3B%0A%09%7D%0A%0A%09public+void+put(K+key,+V+value)+%7B%0A%09%09int+i+%3D+findKey(key)%3B%0A%09%09if+(i+%3E+-1)+%7B%0A%09%09%09values%5Bi%5D+%3D+value%3B%0A%09%09%09return%3B%0A%09%09%7D%0A%0A%09%09keys%5Bsize%5D+%3D+key%3B%0A%09%09values%5Bsize%5D+%3D+value%3B%0A%09%09size+%2B%3D+1%3B%09%09%0A%09%7D%0A%0A%09public+V+get(K+key,+V+value)+%7B%09%09%09%09%0A%09%09return+values%5BfindKey(key)%5D%3B%0A%09%7D%0A%0A%09public+boolean+containsKey(K+key)+%7B%09%09%09%09%09%0A%09%09int+i+%3D+findKey(key)%3B%0A%09%09return+(i+%3E+-1)%3B%0A%09%7D%0A%0A%09public+K%5B%5D+keys()+%7B%0A%09%09return+keys%3B%0A%09%7D%0A+++%0A+++public+static+void+main(String%5B%5D+args)+%7B%0A++++++ArrayMap%3CInteger,+String%3E+ismap+%3D+new+ArrayMap%3CInteger,+String%3E()%3B%0A++++++ismap.put(5,+%22hello%22)%3B%0A++++++ismap.put(10,+%22ketchup%22)%3B%0A+++%7D%0A%7D+&amp;mode=display&amp;curInstr=44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1db3c57_0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1db3c57_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9f90db17_6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9f90db17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31db3c57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31db3c57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1db3c57_3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1db3c57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9f90db17_6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9f90db17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31db3c57_3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31db3c57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31db3c57_3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31db3c57_3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31db3c57_31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31db3c57_3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31db3c57_3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31db3c57_3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24f6120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24f6120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9f90db17_6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9f90db17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31db3c57_3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31db3c57_3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a12c4fbb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ca12c4f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1db3c57_32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1db3c57_3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ca12c4fbb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ca12c4f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ca0a1ffe6_0_1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ca0a1ffe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cdea87071_205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cdea87071_20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ca0a1ffe6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ca0a1ffe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ca0a1ffe6_0_1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ca0a1ffe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a0a1ffe6_0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a0a1ffe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f90db17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f90db1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ca0a1ffe6_0_2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ca0a1ffe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ca0a1ffe6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ca0a1ff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ca0a1ffe6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ca0a1ffe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a0a1ffe6_0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ca0a1ff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ca0a1ffe6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ca0a1ff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ca0a1ffe6_0_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ca0a1ff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ca0a1ffe6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ca0a1ff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a0a1ffe6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a0a1ff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ca0a1ffe6_0_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ca0a1ffe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ca0a1ffe6_0_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ca0a1ffe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1db3c57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1db3c57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ca0a1ffe6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ca0a1ffe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ca0a1ffe6_0_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ca0a1ffe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31db3c57_0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31db3c57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1db3c57_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1db3c57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1db3c57_0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1db3c57_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1db3c57_0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1db3c57_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9f90db17_3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9f90db1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grepcode.com/file/repository.grepcode.com/java/root/jdk/openjdk/8u40-b25/java/lang/Integer.java#Integ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oracle.com/javase/specs/jls/se8/html/jls-5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p18.datastructur.es/materials/lab/lab5/lab5" TargetMode="External"/><Relationship Id="rId4" Type="http://schemas.openxmlformats.org/officeDocument/2006/relationships/hyperlink" Target="http://sp18.datastructur.es/materials/guides/partnerships2.html" TargetMode="External"/><Relationship Id="rId5" Type="http://schemas.openxmlformats.org/officeDocument/2006/relationships/hyperlink" Target="https://www.youtube.com/watch?v=zgdNWICEb_M&amp;feature=youtu.be" TargetMode="External"/><Relationship Id="rId6" Type="http://schemas.openxmlformats.org/officeDocument/2006/relationships/hyperlink" Target="http://sp18.datastructur.es/materials/proj/proj2/proj2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ocs.oracle.com/javase/specs/jls/se7/html/jls-5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hilanddairy.com/image-library/sites/default/files/styles/large/public/Hiland_GrapeDrink_Gal.jpg" TargetMode="External"/><Relationship Id="rId4" Type="http://schemas.openxmlformats.org/officeDocument/2006/relationships/hyperlink" Target="https://www3.ntu.edu.sg/home/ehchua/programming/java/images/OOP_WrapperClass.p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A6E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475" y="2571750"/>
            <a:ext cx="5449051" cy="306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175" y="-51900"/>
            <a:ext cx="2527651" cy="14218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0"/>
          <p:cNvSpPr txBox="1"/>
          <p:nvPr/>
        </p:nvSpPr>
        <p:spPr>
          <a:xfrm>
            <a:off x="2449500" y="1243150"/>
            <a:ext cx="4245000" cy="8163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thefuture.build</a:t>
            </a:r>
            <a:endParaRPr sz="36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9" name="Google Shape;79;p20"/>
          <p:cNvSpPr txBox="1"/>
          <p:nvPr/>
        </p:nvSpPr>
        <p:spPr>
          <a:xfrm>
            <a:off x="1582800" y="2223000"/>
            <a:ext cx="5978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Thursdays, 6:30 - 8:00 pm @ 105 North Gate Hall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Autoboxing and Unboxing</a:t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Wrapper types and primitives can be used almost interchangeably.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Java code expects a wrapper type and gets a primitive, it is autoboxed.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the code expects a primitive and gets a wrapper, it is unboxed.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notes: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Arrays are never autoboxed/unboxed, e.g. an Integer[] cannot be used in place of an int[] (or vice versa).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Autoboxing / unboxing incurs a measurable performance impact!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Wrapper types use MUCH more memory than primitive types.</a:t>
            </a:r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1376125" y="1415759"/>
            <a:ext cx="4318200" cy="86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blah(Integer x)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System.out.println(x);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C20E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858375" y="1464825"/>
            <a:ext cx="1435500" cy="68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 = 20;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blah(x);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875" y="2574253"/>
            <a:ext cx="5050500" cy="86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blahPrimitive(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System.out.println(x);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C20E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5625876" y="2669155"/>
            <a:ext cx="3347700" cy="68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 x = new Integer(20);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blahPrimitive(x);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Types Are (Mostly) Just Like Any Class</a:t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read the source code to all built-in Java libraries.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e.g. google “grepcode java Integer” yields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link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Integer has no magic powers except autoboxing/auto-unboxing.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 txBox="1"/>
          <p:nvPr/>
        </p:nvSpPr>
        <p:spPr>
          <a:xfrm>
            <a:off x="360325" y="1933025"/>
            <a:ext cx="7195200" cy="298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final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Integer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extends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Number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Comparable&lt;Integer&gt;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final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value; 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Integer(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value)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.value = value;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Type Memory: http://shoutkey.com</a:t>
            </a:r>
            <a:r>
              <a:rPr lang="en">
                <a:solidFill>
                  <a:srgbClr val="208920"/>
                </a:solidFill>
              </a:rPr>
              <a:t>/appear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243000" y="556500"/>
            <a:ext cx="8443800" cy="4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Addresses are 64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ints are 32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Java objects take 64 bits + their fields.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much total memory is used by bleepblorp to store its local variables?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32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64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96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128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160 bits.</a:t>
            </a:r>
            <a:endParaRPr/>
          </a:p>
        </p:txBody>
      </p:sp>
      <p:sp>
        <p:nvSpPr>
          <p:cNvPr id="160" name="Google Shape;160;p31"/>
          <p:cNvSpPr txBox="1"/>
          <p:nvPr/>
        </p:nvSpPr>
        <p:spPr>
          <a:xfrm>
            <a:off x="4329850" y="648600"/>
            <a:ext cx="4684500" cy="130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bleepblorp() {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Integer x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Integer(5);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050" y="3693338"/>
            <a:ext cx="4095750" cy="1095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Type Memory: http://shoutkey.com</a:t>
            </a:r>
            <a:r>
              <a:rPr lang="en">
                <a:solidFill>
                  <a:srgbClr val="208920"/>
                </a:solidFill>
              </a:rPr>
              <a:t>/appear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243000" y="556500"/>
            <a:ext cx="8443800" cy="4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Addresses are 64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ints are 32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Java objects take 64 bits + their fields.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much total memory is used by bleepblorp to store its local variables?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32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64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96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128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1" lang="en"/>
              <a:t>160 bits: 64 + 96 for object</a:t>
            </a:r>
            <a:endParaRPr b="1"/>
          </a:p>
        </p:txBody>
      </p:sp>
      <p:sp>
        <p:nvSpPr>
          <p:cNvPr id="168" name="Google Shape;168;p32"/>
          <p:cNvSpPr txBox="1"/>
          <p:nvPr/>
        </p:nvSpPr>
        <p:spPr>
          <a:xfrm>
            <a:off x="4329850" y="648600"/>
            <a:ext cx="4684500" cy="130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bleepblorp() {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Integer x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Integer(5);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050" y="3693338"/>
            <a:ext cx="4095750" cy="1095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32"/>
          <p:cNvSpPr txBox="1"/>
          <p:nvPr/>
        </p:nvSpPr>
        <p:spPr>
          <a:xfrm>
            <a:off x="5348225" y="4545588"/>
            <a:ext cx="857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</a:t>
            </a:r>
            <a:endParaRPr/>
          </a:p>
        </p:txBody>
      </p:sp>
      <p:sp>
        <p:nvSpPr>
          <p:cNvPr id="171" name="Google Shape;171;p32"/>
          <p:cNvSpPr txBox="1"/>
          <p:nvPr/>
        </p:nvSpPr>
        <p:spPr>
          <a:xfrm>
            <a:off x="7893250" y="4068325"/>
            <a:ext cx="857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6791775" y="3669975"/>
            <a:ext cx="857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Type of Conversion: Primitive Widening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243000" y="556500"/>
            <a:ext cx="84438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similar thing happens when moving from a primitive type with a narrower range to a wider range.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this case, we say the value is “widened”.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Code below is fine since double is wider than int.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move from a wider type to a narrower type, must use casting: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Full details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http://docs.oracle.com/javase/specs/jls/se8/html/jls-5.html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/>
        </p:nvSpPr>
        <p:spPr>
          <a:xfrm>
            <a:off x="492075" y="2128375"/>
            <a:ext cx="4886400" cy="90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blahDouble(double x)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System.out.println(“double: “ + x);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C20E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5694351" y="2173872"/>
            <a:ext cx="1941300" cy="68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 = 20;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blahDouble(x);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492075" y="3716325"/>
            <a:ext cx="4886400" cy="90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blahInt(int x)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System.out.println(“int: “ + x);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C20E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5585225" y="3767625"/>
            <a:ext cx="2423400" cy="68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 = 20;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blahInt((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x);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Immutability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Data Types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243000" y="556500"/>
            <a:ext cx="8901000" cy="4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immutable data type is one for which an instance cannot change in any observable way after instantiation.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Mutable: ArrayDeque, Planet.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Immutable: Integer, String, Date.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i="1" lang="en"/>
              <a:t>final </a:t>
            </a:r>
            <a:r>
              <a:rPr lang="en"/>
              <a:t>keyword will help the compiler ensure immutability.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final variable means you will assign a value once (either in constructor of class or in initializer).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 necessary to have final to be immutable (e.g. Dog with private varables).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 txBox="1"/>
          <p:nvPr/>
        </p:nvSpPr>
        <p:spPr>
          <a:xfrm>
            <a:off x="4193810" y="1058207"/>
            <a:ext cx="4849500" cy="241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Date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final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month;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final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day;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final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year;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contrived = true;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Date(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y)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month = m; day = d; year = y;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243000" y="556500"/>
            <a:ext cx="86649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Advantage: Less to think about: Avoids bugs and makes debugging easier.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Analogy: Immutable classes have some buttons you can press / windows you can look inside. Results are ALWAYS the same, no matter what.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Disadvantage: Must create a new object anytime anything changes.</a:t>
            </a:r>
            <a:endParaRPr/>
          </a:p>
        </p:txBody>
      </p:sp>
      <p:sp>
        <p:nvSpPr>
          <p:cNvPr id="201" name="Google Shape;201;p36"/>
          <p:cNvSpPr/>
          <p:nvPr/>
        </p:nvSpPr>
        <p:spPr>
          <a:xfrm>
            <a:off x="3729650" y="2365541"/>
            <a:ext cx="2032200" cy="101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36"/>
          <p:cNvCxnSpPr/>
          <p:nvPr/>
        </p:nvCxnSpPr>
        <p:spPr>
          <a:xfrm rot="10800000">
            <a:off x="3281648" y="295900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6"/>
          <p:cNvCxnSpPr/>
          <p:nvPr/>
        </p:nvCxnSpPr>
        <p:spPr>
          <a:xfrm rot="10800000">
            <a:off x="3293472" y="317411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6"/>
          <p:cNvSpPr txBox="1"/>
          <p:nvPr/>
        </p:nvSpPr>
        <p:spPr>
          <a:xfrm>
            <a:off x="3711050" y="2304713"/>
            <a:ext cx="21513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charAt(int i)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compareTo(String 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concat(String 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split(String 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4102775" y="3377438"/>
            <a:ext cx="1300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cxnSp>
        <p:nvCxnSpPr>
          <p:cNvPr id="206" name="Google Shape;206;p36"/>
          <p:cNvCxnSpPr/>
          <p:nvPr/>
        </p:nvCxnSpPr>
        <p:spPr>
          <a:xfrm rot="10800000">
            <a:off x="3288217" y="252878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6"/>
          <p:cNvCxnSpPr/>
          <p:nvPr/>
        </p:nvCxnSpPr>
        <p:spPr>
          <a:xfrm rot="10800000">
            <a:off x="3293472" y="274389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243000" y="3778050"/>
            <a:ext cx="86649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arning: Declaring a reference as </a:t>
            </a:r>
            <a:r>
              <a:rPr b="1" lang="en"/>
              <a:t>Final</a:t>
            </a:r>
            <a:r>
              <a:rPr lang="en"/>
              <a:t> does not make object immutable.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public final ArrayDeque&lt;String&gt; d = new ArrayDeque&lt;String&gt;();</a:t>
            </a:r>
            <a:r>
              <a:rPr lang="en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d variable can never change, but the referenced deque can!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Defining Generic Classes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243000" y="556500"/>
            <a:ext cx="84438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 1: Create a class ArrayMap with the following methods: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put(key, value): Associate key with value.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containsKey(key): Checks to see if arraymap contains the key.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get(key): Returns value, assuming key exists..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keys(): Returns a list of all keys.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size(): Returns number of keys.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Ok to ignore resizing for this exercise.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lecture, I’ll just show the answer, but you might find implementing it useful. </a:t>
            </a:r>
            <a:r>
              <a:rPr lang="en"/>
              <a:t>See study guide for this lecture for starter code.</a:t>
            </a:r>
            <a:endParaRPr/>
          </a:p>
        </p:txBody>
      </p:sp>
      <p:sp>
        <p:nvSpPr>
          <p:cNvPr id="220" name="Google Shape;220;p38"/>
          <p:cNvSpPr/>
          <p:nvPr/>
        </p:nvSpPr>
        <p:spPr>
          <a:xfrm>
            <a:off x="7712288" y="1104200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Map61B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7583995" y="197822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ArrayMap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22" name="Google Shape;222;p38"/>
          <p:cNvCxnSpPr>
            <a:stCxn id="221" idx="0"/>
            <a:endCxn id="220" idx="2"/>
          </p:cNvCxnSpPr>
          <p:nvPr/>
        </p:nvCxnSpPr>
        <p:spPr>
          <a:xfrm rot="10800000">
            <a:off x="8134495" y="1599625"/>
            <a:ext cx="900" cy="37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243000" y="556500"/>
            <a:ext cx="87648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words of warning: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Project 2 is going to be very hard.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but you’ll have a teammate to help.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resources: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Lab 5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Partnerships for project 2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Getting started video for project 2 (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Project 2 spec (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ArrayMap (Basic Implementation)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5226300" y="556500"/>
            <a:ext cx="3712500" cy="3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 implementation of a Map: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an array as the core data structure.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put(k, v)</a:t>
            </a:r>
            <a:r>
              <a:rPr lang="en"/>
              <a:t>: Finds the array index of k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-1, adds k and v to the last position of the arrays.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non-negative, sets the appropriate item in values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304800" y="684425"/>
            <a:ext cx="4921500" cy="337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ArrayMap&lt;K, V&gt;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K[] keys;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V[] values;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ArrayMap()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keys = (K[])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Object[100];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values = (V[])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Object[100];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= 0;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ArrayMap (Basic Implementation)</a:t>
            </a:r>
            <a:endParaRPr/>
          </a:p>
        </p:txBody>
      </p:sp>
      <p:sp>
        <p:nvSpPr>
          <p:cNvPr id="235" name="Google Shape;235;p40"/>
          <p:cNvSpPr txBox="1"/>
          <p:nvPr/>
        </p:nvSpPr>
        <p:spPr>
          <a:xfrm>
            <a:off x="90600" y="742625"/>
            <a:ext cx="4710600" cy="370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put(K key, V value)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getKeyIndex(key);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 &gt; -1)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values[i] = value; return;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keys[size] = key;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values[size] = value;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	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get(K key) { 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values[findKey(key)];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4932025" y="753400"/>
            <a:ext cx="3905700" cy="285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containsKey(K key)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findKey(key);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 &gt; -1);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List&lt;Keys&gt; keys()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/* See code */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 ArrayMap</a:t>
            </a:r>
            <a:endParaRPr/>
          </a:p>
        </p:txBody>
      </p:sp>
      <p:sp>
        <p:nvSpPr>
          <p:cNvPr id="242" name="Google Shape;242;p41"/>
          <p:cNvSpPr txBox="1"/>
          <p:nvPr/>
        </p:nvSpPr>
        <p:spPr>
          <a:xfrm>
            <a:off x="103700" y="3805775"/>
            <a:ext cx="8856000" cy="1119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ArrayMap&lt;Integer, String&gt; ismap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ArrayMap&lt;Integer, String&gt;();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ismap.put(5, </a:t>
            </a:r>
            <a:r>
              <a:rPr b="1"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ismap.put(10, </a:t>
            </a:r>
            <a:r>
              <a:rPr b="1"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"ketchup"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800">
              <a:highlight>
                <a:srgbClr val="EFEFEF"/>
              </a:highlight>
            </a:endParaRPr>
          </a:p>
        </p:txBody>
      </p:sp>
      <p:sp>
        <p:nvSpPr>
          <p:cNvPr id="243" name="Google Shape;243;p41"/>
          <p:cNvSpPr txBox="1"/>
          <p:nvPr/>
        </p:nvSpPr>
        <p:spPr>
          <a:xfrm>
            <a:off x="304800" y="684425"/>
            <a:ext cx="4921500" cy="3036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ArrayMap&lt;K, V&gt;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K[] keys;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V[] values;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ArrayMap()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keys = (K[])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Object[100];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values = (V[])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Object[100];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= 0;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4" name="Google Shape;244;p41"/>
          <p:cNvCxnSpPr/>
          <p:nvPr/>
        </p:nvCxnSpPr>
        <p:spPr>
          <a:xfrm>
            <a:off x="7655025" y="3148425"/>
            <a:ext cx="171000" cy="6381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41"/>
          <p:cNvCxnSpPr/>
          <p:nvPr/>
        </p:nvCxnSpPr>
        <p:spPr>
          <a:xfrm flipH="1">
            <a:off x="6678325" y="3152475"/>
            <a:ext cx="974700" cy="7674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41"/>
          <p:cNvSpPr txBox="1"/>
          <p:nvPr/>
        </p:nvSpPr>
        <p:spPr>
          <a:xfrm>
            <a:off x="6750950" y="2665250"/>
            <a:ext cx="2229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Actual type arguments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47" name="Google Shape;247;p41"/>
          <p:cNvSpPr txBox="1"/>
          <p:nvPr/>
        </p:nvSpPr>
        <p:spPr>
          <a:xfrm>
            <a:off x="3730150" y="92500"/>
            <a:ext cx="2229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Generic type variables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48" name="Google Shape;248;p41"/>
          <p:cNvCxnSpPr/>
          <p:nvPr/>
        </p:nvCxnSpPr>
        <p:spPr>
          <a:xfrm flipH="1">
            <a:off x="3727825" y="497750"/>
            <a:ext cx="264600" cy="2643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41"/>
          <p:cNvCxnSpPr/>
          <p:nvPr/>
        </p:nvCxnSpPr>
        <p:spPr>
          <a:xfrm flipH="1">
            <a:off x="3328825" y="497750"/>
            <a:ext cx="663600" cy="3006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Mysterious Error Appears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243000" y="556500"/>
            <a:ext cx="8529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2"/>
          <p:cNvSpPr txBox="1"/>
          <p:nvPr/>
        </p:nvSpPr>
        <p:spPr>
          <a:xfrm>
            <a:off x="243000" y="3953500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Issue: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JUnit has many assertEquals functions including (int, int),                (double, double), (Object, Object), etc.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414800" y="674050"/>
            <a:ext cx="8482500" cy="205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(2, 5);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expected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5;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assertEquals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(2));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997100" y="2398025"/>
            <a:ext cx="7787100" cy="170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ArrayMapTest.java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ArrayMapTest.java:11: error: reference to assertEquals is ambiguous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assertEquals(expected, am.get(2));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^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both method assertEquals(long,long) in Assert and method assertEquals(Object,Object) in Assert match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/first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automatic conversions are needed to call assertEquals(long, long)?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Widen expected to long.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Autobox expected as a Long.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Autobox expected as an Long.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Unbox am.get(2).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Widen the unboxed am.get(2) to long.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Hint, the actual call is: assertEquals(int, Integer)</a:t>
            </a:r>
            <a:endParaRPr/>
          </a:p>
        </p:txBody>
      </p:sp>
      <p:sp>
        <p:nvSpPr>
          <p:cNvPr id="265" name="Google Shape;265;p43"/>
          <p:cNvSpPr txBox="1"/>
          <p:nvPr/>
        </p:nvSpPr>
        <p:spPr>
          <a:xfrm>
            <a:off x="414800" y="3067300"/>
            <a:ext cx="8482500" cy="205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(2, 5);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expected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5;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assertEquals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(2));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66" name="Google Shape;266;p43"/>
          <p:cNvSpPr txBox="1"/>
          <p:nvPr/>
        </p:nvSpPr>
        <p:spPr>
          <a:xfrm>
            <a:off x="5506450" y="1285875"/>
            <a:ext cx="3556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may be more than one right answer.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http://shoutkey.com</a:t>
            </a:r>
            <a:r>
              <a:rPr lang="en">
                <a:solidFill>
                  <a:srgbClr val="208920"/>
                </a:solidFill>
              </a:rPr>
              <a:t>/first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automatic </a:t>
            </a:r>
            <a:r>
              <a:rPr lang="en"/>
              <a:t>conversions</a:t>
            </a:r>
            <a:r>
              <a:rPr lang="en"/>
              <a:t> are needed to call assertEquals(long, long)?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Widen expected to long.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Autobox expected as a Long.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Autobox expected as an Long.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Unbox am.get(2).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Widen the unboxed am.get(2) to long.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Hint, the actual call is: assertEquals(int, Integer)</a:t>
            </a:r>
            <a:endParaRPr/>
          </a:p>
        </p:txBody>
      </p:sp>
      <p:sp>
        <p:nvSpPr>
          <p:cNvPr id="273" name="Google Shape;273;p44"/>
          <p:cNvSpPr txBox="1"/>
          <p:nvPr/>
        </p:nvSpPr>
        <p:spPr>
          <a:xfrm>
            <a:off x="414800" y="3067300"/>
            <a:ext cx="8482500" cy="205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(2, 5);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expected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5;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assertEquals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(2));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5506450" y="1285875"/>
            <a:ext cx="3556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may be more than one right answer.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Question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automatic </a:t>
            </a:r>
            <a:r>
              <a:rPr lang="en"/>
              <a:t>conversions</a:t>
            </a:r>
            <a:r>
              <a:rPr lang="en"/>
              <a:t> are needed to call assertEquals(Object, Object)?</a:t>
            </a:r>
            <a:endParaRPr/>
          </a:p>
        </p:txBody>
      </p:sp>
      <p:sp>
        <p:nvSpPr>
          <p:cNvPr id="281" name="Google Shape;281;p45"/>
          <p:cNvSpPr txBox="1"/>
          <p:nvPr/>
        </p:nvSpPr>
        <p:spPr>
          <a:xfrm>
            <a:off x="477000" y="1048300"/>
            <a:ext cx="8482500" cy="190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(2, 5);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expected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5;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assertEquals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(2)); 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Question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automatic </a:t>
            </a:r>
            <a:r>
              <a:rPr lang="en"/>
              <a:t>conversions</a:t>
            </a:r>
            <a:r>
              <a:rPr lang="en"/>
              <a:t> are needed to call assertEquals(Object, Object)?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Only one conversion needed (unless you count </a:t>
            </a:r>
            <a:r>
              <a:rPr lang="en" u="sng">
                <a:solidFill>
                  <a:schemeClr val="hlink"/>
                </a:solidFill>
                <a:hlinkClick r:id="rId3"/>
              </a:rPr>
              <a:t>Integer → Object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Autobox “expected” into an Integer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 though this is ‘easier’ than the 3-step process needed to get to assertEquals(long, long), it’s still ambiguous and thus Java won’t let the code above compile.</a:t>
            </a:r>
            <a:endParaRPr/>
          </a:p>
        </p:txBody>
      </p:sp>
      <p:sp>
        <p:nvSpPr>
          <p:cNvPr id="288" name="Google Shape;288;p46"/>
          <p:cNvSpPr txBox="1"/>
          <p:nvPr/>
        </p:nvSpPr>
        <p:spPr>
          <a:xfrm>
            <a:off x="477000" y="1048300"/>
            <a:ext cx="8482500" cy="190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(2, 5);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expected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5;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assertEquals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(2)); 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Question</a:t>
            </a:r>
            <a:endParaRPr/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get the code to compile, e.g. how do we resolve the ambiguity?</a:t>
            </a:r>
            <a:endParaRPr/>
          </a:p>
        </p:txBody>
      </p:sp>
      <p:sp>
        <p:nvSpPr>
          <p:cNvPr id="295" name="Google Shape;295;p47"/>
          <p:cNvSpPr txBox="1"/>
          <p:nvPr/>
        </p:nvSpPr>
        <p:spPr>
          <a:xfrm>
            <a:off x="477000" y="1048300"/>
            <a:ext cx="8482500" cy="190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(2, 5);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expected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5;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assertEquals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(2)); 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Question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get the code to compile</a:t>
            </a:r>
            <a:r>
              <a:rPr lang="en"/>
              <a:t>, e.g. how do we resolve the ambiguity?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possible answers, one of them is: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8"/>
          <p:cNvSpPr txBox="1"/>
          <p:nvPr/>
        </p:nvSpPr>
        <p:spPr>
          <a:xfrm>
            <a:off x="477000" y="1048300"/>
            <a:ext cx="8482500" cy="190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(2, 5);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expected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5;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assertEquals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(2)); 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03" name="Google Shape;303;p48"/>
          <p:cNvSpPr txBox="1"/>
          <p:nvPr/>
        </p:nvSpPr>
        <p:spPr>
          <a:xfrm>
            <a:off x="401250" y="3354515"/>
            <a:ext cx="8482500" cy="1719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00A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Integer, Integer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(2, 5);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expected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5;</a:t>
            </a:r>
            <a:b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assertEquals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(Integer)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700">
                <a:solidFill>
                  <a:srgbClr val="BB444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 sz="1700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(2)); 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CS61B: 2018</a:t>
            </a:r>
            <a:endParaRPr/>
          </a:p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161925" y="2612724"/>
            <a:ext cx="8563800" cy="22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13: Generics, Conversion, Promotion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Generic Basics, Autoboxing, Widening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Immutability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Generic Methods</a:t>
            </a:r>
            <a:endParaRPr/>
          </a:p>
        </p:txBody>
      </p:sp>
      <p:pic>
        <p:nvPicPr>
          <p:cNvPr id="92" name="Google Shape;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148" y="326550"/>
            <a:ext cx="2740350" cy="39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Generic Methods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Create a class MapHelper with two methods: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get(Map61B, key): Returns the value corresponding to the given key in the map if it exists, otherwise null.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Unlike the ArrayMap’s get method, which crashes if the key doesn’t exist.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maxKey(</a:t>
            </a:r>
            <a:r>
              <a:rPr lang="en"/>
              <a:t>Map61B</a:t>
            </a:r>
            <a:r>
              <a:rPr lang="en"/>
              <a:t>): Returns the maximum of all keys in the given ArrayMap. </a:t>
            </a:r>
            <a:r>
              <a:rPr lang="en"/>
              <a:t>Works only if keys can be compared.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320" name="Google Shape;320;p5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Create a class MapHelper with two methods: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get(key): Returns the item in the map if it exists, otherwise null.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●"/>
            </a:pPr>
            <a:r>
              <a:rPr lang="en">
                <a:solidFill>
                  <a:srgbClr val="999999"/>
                </a:solidFill>
              </a:rPr>
              <a:t>maxKey(): Returns the maximum of all keys. Works only if keys can be compared.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21" name="Google Shape;3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222" y="4526547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1"/>
          <p:cNvSpPr txBox="1"/>
          <p:nvPr/>
        </p:nvSpPr>
        <p:spPr>
          <a:xfrm>
            <a:off x="7606824" y="4193050"/>
            <a:ext cx="1428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MapHelper.java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/>
        </p:nvSpPr>
        <p:spPr>
          <a:xfrm>
            <a:off x="117825" y="1423400"/>
            <a:ext cx="8790000" cy="190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&lt;X, Zerp&gt; Zerp get(ArrayMap&lt;X, Zerp&gt; am, X key)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(am.containsKey(key))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am.get(key);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null;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Methods</a:t>
            </a:r>
            <a:endParaRPr/>
          </a:p>
        </p:txBody>
      </p:sp>
      <p:sp>
        <p:nvSpPr>
          <p:cNvPr id="329" name="Google Shape;329;p5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create a method that operates on generic types by defining type parameters </a:t>
            </a:r>
            <a:r>
              <a:rPr i="1" lang="en"/>
              <a:t>before the return type</a:t>
            </a:r>
            <a:r>
              <a:rPr lang="en"/>
              <a:t> of the method: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almost all circumstances, using a generic method requires no special syntax: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52"/>
          <p:cNvCxnSpPr/>
          <p:nvPr/>
        </p:nvCxnSpPr>
        <p:spPr>
          <a:xfrm flipH="1">
            <a:off x="3056350" y="1296250"/>
            <a:ext cx="2688600" cy="2799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52"/>
          <p:cNvSpPr txBox="1"/>
          <p:nvPr/>
        </p:nvSpPr>
        <p:spPr>
          <a:xfrm>
            <a:off x="5684825" y="1094200"/>
            <a:ext cx="3119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Formal type parameter definitions.</a:t>
            </a:r>
            <a:endParaRPr b="1">
              <a:solidFill>
                <a:srgbClr val="BE0712"/>
              </a:solidFill>
            </a:endParaRPr>
          </a:p>
        </p:txBody>
      </p:sp>
      <p:sp>
        <p:nvSpPr>
          <p:cNvPr id="332" name="Google Shape;332;p52"/>
          <p:cNvSpPr txBox="1"/>
          <p:nvPr/>
        </p:nvSpPr>
        <p:spPr>
          <a:xfrm>
            <a:off x="4739450" y="2158701"/>
            <a:ext cx="3501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Return type: Zerp (whatever that is)</a:t>
            </a:r>
            <a:endParaRPr b="1">
              <a:solidFill>
                <a:srgbClr val="BE0712"/>
              </a:solidFill>
            </a:endParaRPr>
          </a:p>
        </p:txBody>
      </p:sp>
      <p:cxnSp>
        <p:nvCxnSpPr>
          <p:cNvPr id="333" name="Google Shape;333;p52"/>
          <p:cNvCxnSpPr/>
          <p:nvPr/>
        </p:nvCxnSpPr>
        <p:spPr>
          <a:xfrm rot="10800000">
            <a:off x="3930150" y="1814851"/>
            <a:ext cx="899400" cy="408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52"/>
          <p:cNvCxnSpPr/>
          <p:nvPr/>
        </p:nvCxnSpPr>
        <p:spPr>
          <a:xfrm flipH="1">
            <a:off x="2348200" y="1296250"/>
            <a:ext cx="3386400" cy="214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52"/>
          <p:cNvSpPr txBox="1"/>
          <p:nvPr/>
        </p:nvSpPr>
        <p:spPr>
          <a:xfrm>
            <a:off x="243000" y="3930225"/>
            <a:ext cx="7793700" cy="103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ArrayMap&lt;Integer, String&gt; ismap =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ArrayMap&lt;Integer, String&gt;();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System.out.println(MapHelper.get(ismap, 5));</a:t>
            </a: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</p:txBody>
      </p:sp>
      <p:cxnSp>
        <p:nvCxnSpPr>
          <p:cNvPr id="336" name="Google Shape;336;p52"/>
          <p:cNvCxnSpPr/>
          <p:nvPr/>
        </p:nvCxnSpPr>
        <p:spPr>
          <a:xfrm flipH="1">
            <a:off x="6190550" y="4476350"/>
            <a:ext cx="599100" cy="213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52"/>
          <p:cNvSpPr txBox="1"/>
          <p:nvPr/>
        </p:nvSpPr>
        <p:spPr>
          <a:xfrm>
            <a:off x="6771250" y="4227800"/>
            <a:ext cx="1401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It’s that easy.</a:t>
            </a:r>
            <a:endParaRPr b="1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Create a class MapHelper with two methods: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2000"/>
              <a:buChar char="●"/>
            </a:pPr>
            <a:r>
              <a:rPr lang="en">
                <a:solidFill>
                  <a:srgbClr val="999999"/>
                </a:solidFill>
              </a:rPr>
              <a:t>get(key): Returns the item in the map if it exists, otherwise null.</a:t>
            </a:r>
            <a:endParaRPr>
              <a:solidFill>
                <a:srgbClr val="99999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maxKey(): Returns the maximum of all keys. Works only if keys can be compared.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4" name="Google Shape;3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222" y="4526547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3"/>
          <p:cNvSpPr txBox="1"/>
          <p:nvPr/>
        </p:nvSpPr>
        <p:spPr>
          <a:xfrm>
            <a:off x="7606824" y="4193050"/>
            <a:ext cx="1428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MapHelper.java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 with Generic Methods</a:t>
            </a:r>
            <a:endParaRPr/>
          </a:p>
        </p:txBody>
      </p:sp>
      <p:sp>
        <p:nvSpPr>
          <p:cNvPr id="351" name="Google Shape;351;p54"/>
          <p:cNvSpPr txBox="1"/>
          <p:nvPr>
            <p:ph idx="1" type="body"/>
          </p:nvPr>
        </p:nvSpPr>
        <p:spPr>
          <a:xfrm>
            <a:off x="243000" y="556500"/>
            <a:ext cx="8777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had the code below with a major problem: Cannot compare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/>
              <a:t>s </a:t>
            </a:r>
            <a:r>
              <a:rPr lang="en"/>
              <a:t>using &gt;. </a:t>
            </a:r>
            <a:endParaRPr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Only numerical primitives can be compared with &gt;.</a:t>
            </a:r>
            <a:endParaRPr strike="sngStrike"/>
          </a:p>
        </p:txBody>
      </p:sp>
      <p:sp>
        <p:nvSpPr>
          <p:cNvPr id="352" name="Google Shape;352;p54"/>
          <p:cNvSpPr txBox="1"/>
          <p:nvPr/>
        </p:nvSpPr>
        <p:spPr>
          <a:xfrm>
            <a:off x="651550" y="2355775"/>
            <a:ext cx="8229600" cy="26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6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V&gt; </a:t>
            </a:r>
            <a:r>
              <a:rPr lang="en" sz="16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maxKey(ArrayMap&lt;</a:t>
            </a:r>
            <a:r>
              <a:rPr lang="en" sz="16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V&gt; map)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List&lt;K&gt; keylist = map.keys();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largest = keylist.get(0);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 : keylist)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(k &gt; largest)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largest = k;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largest;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  <p:cxnSp>
        <p:nvCxnSpPr>
          <p:cNvPr id="353" name="Google Shape;353;p54"/>
          <p:cNvCxnSpPr/>
          <p:nvPr/>
        </p:nvCxnSpPr>
        <p:spPr>
          <a:xfrm rot="10800000">
            <a:off x="6497575" y="1432450"/>
            <a:ext cx="309600" cy="3606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54"/>
          <p:cNvSpPr txBox="1"/>
          <p:nvPr/>
        </p:nvSpPr>
        <p:spPr>
          <a:xfrm>
            <a:off x="4958175" y="1748650"/>
            <a:ext cx="39438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… though due to auto-unboxing: numerical wrapper types can be compared with &gt;</a:t>
            </a:r>
            <a:endParaRPr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 with Generic Methods</a:t>
            </a:r>
            <a:endParaRPr/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243000" y="556500"/>
            <a:ext cx="8777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problem: K’s don’t necessarily have a compareTo method.</a:t>
            </a:r>
            <a:endParaRPr strike="sngStrike"/>
          </a:p>
        </p:txBody>
      </p:sp>
      <p:sp>
        <p:nvSpPr>
          <p:cNvPr id="361" name="Google Shape;361;p55"/>
          <p:cNvSpPr txBox="1"/>
          <p:nvPr/>
        </p:nvSpPr>
        <p:spPr>
          <a:xfrm>
            <a:off x="651550" y="2355775"/>
            <a:ext cx="8229600" cy="26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6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V&gt; </a:t>
            </a:r>
            <a:r>
              <a:rPr lang="en" sz="16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maxKey(ArrayMap&lt;</a:t>
            </a:r>
            <a:r>
              <a:rPr lang="en" sz="16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V&gt; map)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List&lt;K&gt; keylist = map.keys();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largest = keylist.get(0);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 : keylist)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(k.compareTo(largest) &gt; 0)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largest = k;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largest;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with The compareTo Approach</a:t>
            </a:r>
            <a:endParaRPr/>
          </a:p>
        </p:txBody>
      </p:sp>
      <p:sp>
        <p:nvSpPr>
          <p:cNvPr id="367" name="Google Shape;367;p56"/>
          <p:cNvSpPr txBox="1"/>
          <p:nvPr/>
        </p:nvSpPr>
        <p:spPr>
          <a:xfrm>
            <a:off x="203275" y="710600"/>
            <a:ext cx="8229600" cy="292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8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V&gt; </a:t>
            </a:r>
            <a:r>
              <a:rPr lang="en" sz="18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maxKey(ArrayMap&lt;</a:t>
            </a:r>
            <a:r>
              <a:rPr lang="en" sz="18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V&gt; map)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List&lt;K&gt; keylist = map.keys();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largest = keylist.get(0);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 : keylist)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(k.compareTo(largest) &gt; 0)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largest = k;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largest;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368" name="Google Shape;368;p56"/>
          <p:cNvSpPr txBox="1"/>
          <p:nvPr/>
        </p:nvSpPr>
        <p:spPr>
          <a:xfrm>
            <a:off x="2996925" y="3352050"/>
            <a:ext cx="5683500" cy="170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MapHelper.java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MapHelper.java:14: error: cannot find symbol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		int cmp = k.compareTo(largest);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		                      ^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symbol:   method compareTo(K)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location: class Object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Upper Bounds to The Rescue</a:t>
            </a:r>
            <a:endParaRPr/>
          </a:p>
        </p:txBody>
      </p:sp>
      <p:sp>
        <p:nvSpPr>
          <p:cNvPr id="374" name="Google Shape;374;p5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extends keyword as a </a:t>
            </a:r>
            <a:r>
              <a:rPr b="1" i="1" lang="en"/>
              <a:t>type upper bound</a:t>
            </a:r>
            <a:r>
              <a:rPr lang="en"/>
              <a:t>. Only allow use on ArrayMaps with OurComparable keys.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5" name="Google Shape;375;p57"/>
          <p:cNvSpPr/>
          <p:nvPr/>
        </p:nvSpPr>
        <p:spPr>
          <a:xfrm>
            <a:off x="6924652" y="3327350"/>
            <a:ext cx="2144400" cy="621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OurComparable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6" name="Google Shape;376;p57"/>
          <p:cNvSpPr/>
          <p:nvPr/>
        </p:nvSpPr>
        <p:spPr>
          <a:xfrm>
            <a:off x="4313900" y="3662125"/>
            <a:ext cx="2608500" cy="2307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compareTo(OurComparable)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57"/>
          <p:cNvSpPr/>
          <p:nvPr/>
        </p:nvSpPr>
        <p:spPr>
          <a:xfrm>
            <a:off x="7042247" y="4401309"/>
            <a:ext cx="1920300" cy="621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K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8" name="Google Shape;378;p57"/>
          <p:cNvSpPr/>
          <p:nvPr/>
        </p:nvSpPr>
        <p:spPr>
          <a:xfrm>
            <a:off x="4429500" y="4751925"/>
            <a:ext cx="2608500" cy="230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9" name="Google Shape;379;p57"/>
          <p:cNvCxnSpPr>
            <a:stCxn id="377" idx="0"/>
            <a:endCxn id="375" idx="2"/>
          </p:cNvCxnSpPr>
          <p:nvPr/>
        </p:nvCxnSpPr>
        <p:spPr>
          <a:xfrm rot="10800000">
            <a:off x="7996997" y="3948909"/>
            <a:ext cx="5400" cy="45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57"/>
          <p:cNvSpPr txBox="1"/>
          <p:nvPr/>
        </p:nvSpPr>
        <p:spPr>
          <a:xfrm>
            <a:off x="118275" y="4552500"/>
            <a:ext cx="3937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Type lower bounds also exist, specified using the word super. Won’t cover in 61B.</a:t>
            </a:r>
            <a:endParaRPr/>
          </a:p>
        </p:txBody>
      </p:sp>
      <p:sp>
        <p:nvSpPr>
          <p:cNvPr id="381" name="Google Shape;381;p57"/>
          <p:cNvSpPr txBox="1"/>
          <p:nvPr/>
        </p:nvSpPr>
        <p:spPr>
          <a:xfrm>
            <a:off x="166800" y="1629975"/>
            <a:ext cx="8795700" cy="151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7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extends OurComparable, V&gt; </a:t>
            </a:r>
            <a:r>
              <a:rPr lang="en" sz="17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maxKey(ArrayMap&lt;</a:t>
            </a:r>
            <a:r>
              <a:rPr lang="en" sz="17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V&gt; am)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 (k.compareTo(largest) &gt; 0)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  <p:cxnSp>
        <p:nvCxnSpPr>
          <p:cNvPr id="382" name="Google Shape;382;p57"/>
          <p:cNvCxnSpPr/>
          <p:nvPr/>
        </p:nvCxnSpPr>
        <p:spPr>
          <a:xfrm flipH="1">
            <a:off x="3992500" y="1371800"/>
            <a:ext cx="985500" cy="3495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57"/>
          <p:cNvSpPr txBox="1"/>
          <p:nvPr/>
        </p:nvSpPr>
        <p:spPr>
          <a:xfrm>
            <a:off x="5067325" y="894776"/>
            <a:ext cx="36300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</a:rPr>
              <a:t>Meaning: Any ArrayMap you give me must have actual parameter type that is a subtype of OurComparable.</a:t>
            </a:r>
            <a:endParaRPr>
              <a:solidFill>
                <a:srgbClr val="BB4444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Type Upper Bound: Comparable</a:t>
            </a:r>
            <a:endParaRPr/>
          </a:p>
        </p:txBody>
      </p:sp>
      <p:sp>
        <p:nvSpPr>
          <p:cNvPr id="389" name="Google Shape;389;p5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extends keyword as a </a:t>
            </a:r>
            <a:r>
              <a:rPr b="1" i="1" lang="en"/>
              <a:t>type upper bound</a:t>
            </a:r>
            <a:r>
              <a:rPr lang="en"/>
              <a:t>. Only allow use on ArrayMaps with Comparable keys.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0" name="Google Shape;390;p58"/>
          <p:cNvSpPr/>
          <p:nvPr/>
        </p:nvSpPr>
        <p:spPr>
          <a:xfrm>
            <a:off x="6924652" y="3327350"/>
            <a:ext cx="2144400" cy="621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Comparable&lt;T&gt;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1" name="Google Shape;391;p58"/>
          <p:cNvSpPr/>
          <p:nvPr/>
        </p:nvSpPr>
        <p:spPr>
          <a:xfrm>
            <a:off x="5507175" y="3662125"/>
            <a:ext cx="1415100" cy="2307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58"/>
          <p:cNvSpPr/>
          <p:nvPr/>
        </p:nvSpPr>
        <p:spPr>
          <a:xfrm>
            <a:off x="7042247" y="4401309"/>
            <a:ext cx="1920300" cy="621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K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3" name="Google Shape;393;p58"/>
          <p:cNvSpPr/>
          <p:nvPr/>
        </p:nvSpPr>
        <p:spPr>
          <a:xfrm>
            <a:off x="5507175" y="4751925"/>
            <a:ext cx="1530900" cy="230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4" name="Google Shape;394;p58"/>
          <p:cNvCxnSpPr>
            <a:stCxn id="392" idx="0"/>
            <a:endCxn id="390" idx="2"/>
          </p:cNvCxnSpPr>
          <p:nvPr/>
        </p:nvCxnSpPr>
        <p:spPr>
          <a:xfrm rot="10800000">
            <a:off x="7996997" y="3948909"/>
            <a:ext cx="5400" cy="45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58"/>
          <p:cNvSpPr txBox="1"/>
          <p:nvPr/>
        </p:nvSpPr>
        <p:spPr>
          <a:xfrm>
            <a:off x="118275" y="4552500"/>
            <a:ext cx="3937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Type lower bounds also exist, specified using the word super. Won’t cover in 61B.</a:t>
            </a:r>
            <a:endParaRPr/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243000" y="3098750"/>
            <a:ext cx="84438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Built in Java interface: Comparable&lt;T&gt;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Implemented by Integer, String, etc.</a:t>
            </a:r>
            <a:endParaRPr/>
          </a:p>
        </p:txBody>
      </p:sp>
      <p:sp>
        <p:nvSpPr>
          <p:cNvPr id="397" name="Google Shape;397;p58"/>
          <p:cNvSpPr txBox="1"/>
          <p:nvPr/>
        </p:nvSpPr>
        <p:spPr>
          <a:xfrm>
            <a:off x="166800" y="1629975"/>
            <a:ext cx="8795700" cy="151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7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extends Comparable&lt;</a:t>
            </a:r>
            <a:r>
              <a:rPr lang="en" sz="17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&gt;, V&gt; </a:t>
            </a:r>
            <a:r>
              <a:rPr lang="en" sz="17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maxKey(ArrayMap&lt;</a:t>
            </a:r>
            <a:r>
              <a:rPr lang="en" sz="17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V&gt; am)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 (k.compareTo(largest) &gt; 0)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  <p:cxnSp>
        <p:nvCxnSpPr>
          <p:cNvPr id="398" name="Google Shape;398;p58"/>
          <p:cNvCxnSpPr/>
          <p:nvPr/>
        </p:nvCxnSpPr>
        <p:spPr>
          <a:xfrm flipH="1">
            <a:off x="3992500" y="1371800"/>
            <a:ext cx="985500" cy="3495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58"/>
          <p:cNvSpPr txBox="1"/>
          <p:nvPr/>
        </p:nvSpPr>
        <p:spPr>
          <a:xfrm>
            <a:off x="5067325" y="894776"/>
            <a:ext cx="36300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</a:rPr>
              <a:t>Meaning: Any ArrayMap you give me must have actual parameter type that is a subtype of Comparable&lt;T&gt;.</a:t>
            </a:r>
            <a:endParaRPr>
              <a:solidFill>
                <a:srgbClr val="BB444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up Next: The Syntax Lectures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243000" y="556500"/>
            <a:ext cx="84438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next three lectures, we’ll build an Array based implementation of a Map, and along the way, learn some new syntax.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Syntax1: Autoboxing, promotion, immutability, generics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Syntax2: Exceptions, Iterables/Iterators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Syntax3: Access control, equals, other loose ends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Syntax4 (optional): Wildcards, type upper bounds, covariance (not in the scope of the class).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that, we’re done with Java language stuff.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 Summary</a:t>
            </a:r>
            <a:endParaRPr/>
          </a:p>
        </p:txBody>
      </p:sp>
      <p:sp>
        <p:nvSpPr>
          <p:cNvPr id="405" name="Google Shape;405;p5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now seen four new features of Java that make Generics more powerful: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Autoboxing and auto-unboxing of primitive wrapper types.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Promotion between primitive types.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Specification of generic types for methods (before return type).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Type upper bounds (e.g. </a:t>
            </a:r>
            <a:r>
              <a:rPr lang="en">
                <a:solidFill>
                  <a:srgbClr val="9C20EE"/>
                </a:solidFill>
              </a:rPr>
              <a:t>K</a:t>
            </a:r>
            <a:r>
              <a:rPr lang="en"/>
              <a:t> extends Comparable&lt;</a:t>
            </a:r>
            <a:r>
              <a:rPr lang="en">
                <a:solidFill>
                  <a:srgbClr val="9C20EE"/>
                </a:solidFill>
              </a:rPr>
              <a:t>K</a:t>
            </a:r>
            <a:r>
              <a:rPr lang="en"/>
              <a:t>&gt;)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syntax4, you can also see another feature called “wildcards”.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true understand of Java generics takes a long time and lots of practice.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won’t know all the details by the end of 61B.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 promise not to ask questions about bounded wildcards, type erasure, or covariance (see bonus lecture entitled syntax4).</a:t>
            </a:r>
            <a:endParaRPr/>
          </a:p>
        </p:txBody>
      </p:sp>
      <p:sp>
        <p:nvSpPr>
          <p:cNvPr id="406" name="Google Shape;406;p59"/>
          <p:cNvSpPr txBox="1"/>
          <p:nvPr/>
        </p:nvSpPr>
        <p:spPr>
          <a:xfrm>
            <a:off x="112750" y="4610925"/>
            <a:ext cx="7910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And yet there’s still more, e.g.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public static &lt;T&gt; int binarySearch(T[] a, T key, Comparator&lt;? super T&gt; c)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928950" y="1268850"/>
            <a:ext cx="7286100" cy="26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Syntax4: Optional Lecture (coming later, but slides now for the curious)</a:t>
            </a:r>
            <a:endParaRPr sz="4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Dip into Generic Hell</a:t>
            </a:r>
            <a:endParaRPr/>
          </a:p>
        </p:txBody>
      </p:sp>
      <p:sp>
        <p:nvSpPr>
          <p:cNvPr id="417" name="Google Shape;417;p61"/>
          <p:cNvSpPr txBox="1"/>
          <p:nvPr>
            <p:ph idx="1" type="body"/>
          </p:nvPr>
        </p:nvSpPr>
        <p:spPr>
          <a:xfrm>
            <a:off x="243000" y="556500"/>
            <a:ext cx="8506500" cy="21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Second, we started building a MapHelper class hoping to provide the following: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2000"/>
              <a:buChar char="●"/>
            </a:pPr>
            <a:r>
              <a:rPr lang="en">
                <a:solidFill>
                  <a:srgbClr val="999999"/>
                </a:solidFill>
              </a:rPr>
              <a:t>get(key): Returns the item in the map if it exists.</a:t>
            </a:r>
            <a:endParaRPr>
              <a:solidFill>
                <a:srgbClr val="99999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●"/>
            </a:pPr>
            <a:r>
              <a:rPr lang="en">
                <a:solidFill>
                  <a:srgbClr val="999999"/>
                </a:solidFill>
              </a:rPr>
              <a:t>maxKey(): Returns the maximum of all keys. Works only if keys can be compared.</a:t>
            </a:r>
            <a:endParaRPr>
              <a:solidFill>
                <a:srgbClr val="99999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allBark(): Makes all keys bark. Works only for keys of type Dog.</a:t>
            </a:r>
            <a:endParaRPr/>
          </a:p>
        </p:txBody>
      </p:sp>
      <p:sp>
        <p:nvSpPr>
          <p:cNvPr id="418" name="Google Shape;418;p61"/>
          <p:cNvSpPr txBox="1"/>
          <p:nvPr/>
        </p:nvSpPr>
        <p:spPr>
          <a:xfrm>
            <a:off x="103700" y="2763450"/>
            <a:ext cx="8856000" cy="142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ArrayMap&lt;Dog, Double&gt; am2 = </a:t>
            </a:r>
            <a:r>
              <a:rPr lang="en" sz="17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ArrayMap&lt;Dog,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am2.put(</a:t>
            </a:r>
            <a:r>
              <a:rPr lang="en" sz="17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700">
                <a:solidFill>
                  <a:srgbClr val="BD8D8B"/>
                </a:solidFill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), 10);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am2.put(</a:t>
            </a:r>
            <a:r>
              <a:rPr lang="en" sz="17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FrenchDog(</a:t>
            </a:r>
            <a:r>
              <a:rPr lang="en" sz="1700">
                <a:solidFill>
                  <a:srgbClr val="BD8D8B"/>
                </a:solidFill>
                <a:latin typeface="Consolas"/>
                <a:ea typeface="Consolas"/>
                <a:cs typeface="Consolas"/>
                <a:sym typeface="Consolas"/>
              </a:rPr>
              <a:t>"francis"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20);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MapHelper.allBark(am2);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9" name="Google Shape;41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222" y="4526547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61"/>
          <p:cNvSpPr txBox="1"/>
          <p:nvPr/>
        </p:nvSpPr>
        <p:spPr>
          <a:xfrm>
            <a:off x="7606824" y="4193050"/>
            <a:ext cx="1428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MapHelper.java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#1: Dealing with Types We Don’t Care about</a:t>
            </a:r>
            <a:endParaRPr/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243000" y="556500"/>
            <a:ext cx="8443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Implementation below works, but only for ArrayMaps from Dog to Double.</a:t>
            </a:r>
            <a:endParaRPr/>
          </a:p>
        </p:txBody>
      </p:sp>
      <p:sp>
        <p:nvSpPr>
          <p:cNvPr id="427" name="Google Shape;427;p62"/>
          <p:cNvSpPr txBox="1"/>
          <p:nvPr/>
        </p:nvSpPr>
        <p:spPr>
          <a:xfrm>
            <a:off x="485725" y="1125975"/>
            <a:ext cx="7389900" cy="172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allBark(ArrayMap&lt;Dog, Double&gt; am)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List&lt;Dog&gt; dogs = am.keys();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dogs.size(); i += 1)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dogs.get(i).bark();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</a:endParaRPr>
          </a:p>
        </p:txBody>
      </p:sp>
      <p:sp>
        <p:nvSpPr>
          <p:cNvPr id="428" name="Google Shape;428;p62"/>
          <p:cNvSpPr txBox="1"/>
          <p:nvPr/>
        </p:nvSpPr>
        <p:spPr>
          <a:xfrm>
            <a:off x="103700" y="2763450"/>
            <a:ext cx="7876200" cy="142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ArrayMap&lt;Dog, Integer&gt; am2 = </a:t>
            </a:r>
            <a:r>
              <a:rPr b="1" lang="en" sz="17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ArrayMap&lt;Dog,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am2.put(</a:t>
            </a:r>
            <a:r>
              <a:rPr b="1" lang="en" sz="17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BD8D8B"/>
                </a:solidFill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10);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am2.put(</a:t>
            </a:r>
            <a:r>
              <a:rPr b="1" lang="en" sz="17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FrenchDog(</a:t>
            </a:r>
            <a:r>
              <a:rPr lang="en" sz="1700">
                <a:solidFill>
                  <a:srgbClr val="BD8D8B"/>
                </a:solidFill>
                <a:latin typeface="Consolas"/>
                <a:ea typeface="Consolas"/>
                <a:cs typeface="Consolas"/>
                <a:sym typeface="Consolas"/>
              </a:rPr>
              <a:t>"francis"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), 20);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MapHelper.allBark(am2);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2"/>
          <p:cNvSpPr txBox="1"/>
          <p:nvPr/>
        </p:nvSpPr>
        <p:spPr>
          <a:xfrm>
            <a:off x="450950" y="3965550"/>
            <a:ext cx="8229600" cy="108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MapHelper.java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MapHelper.java:62: error: incompatible types: ArrayMap&lt;Dog,Integer&gt; cannot be converted to ArrayMap&lt;Dog,Double&gt;</a:t>
            </a:r>
            <a:endParaRPr sz="16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0" name="Google Shape;430;p62"/>
          <p:cNvCxnSpPr/>
          <p:nvPr/>
        </p:nvCxnSpPr>
        <p:spPr>
          <a:xfrm rot="10800000">
            <a:off x="6201875" y="3179750"/>
            <a:ext cx="338100" cy="2082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62"/>
          <p:cNvSpPr txBox="1"/>
          <p:nvPr/>
        </p:nvSpPr>
        <p:spPr>
          <a:xfrm>
            <a:off x="5762425" y="3337775"/>
            <a:ext cx="2305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Value types mismatch!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#1: Dealing with Types We Don’t Care about</a:t>
            </a:r>
            <a:endParaRPr/>
          </a:p>
        </p:txBody>
      </p:sp>
      <p:sp>
        <p:nvSpPr>
          <p:cNvPr id="437" name="Google Shape;437;p63"/>
          <p:cNvSpPr txBox="1"/>
          <p:nvPr>
            <p:ph idx="1" type="body"/>
          </p:nvPr>
        </p:nvSpPr>
        <p:spPr>
          <a:xfrm>
            <a:off x="243000" y="556500"/>
            <a:ext cx="8443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could we fix the allBark method so that it works for any value type?</a:t>
            </a:r>
            <a:endParaRPr/>
          </a:p>
        </p:txBody>
      </p:sp>
      <p:sp>
        <p:nvSpPr>
          <p:cNvPr id="438" name="Google Shape;438;p63"/>
          <p:cNvSpPr txBox="1"/>
          <p:nvPr/>
        </p:nvSpPr>
        <p:spPr>
          <a:xfrm>
            <a:off x="485725" y="1125975"/>
            <a:ext cx="7389900" cy="172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allBark(ArrayMap&lt;Dog, Double&gt; am)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List&lt;Dog&gt; dogs = am.keys();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dogs.size(); i += 1)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dogs.get(i).bark();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</a:endParaRPr>
          </a:p>
        </p:txBody>
      </p:sp>
      <p:sp>
        <p:nvSpPr>
          <p:cNvPr id="439" name="Google Shape;439;p63"/>
          <p:cNvSpPr txBox="1"/>
          <p:nvPr/>
        </p:nvSpPr>
        <p:spPr>
          <a:xfrm>
            <a:off x="103700" y="2763450"/>
            <a:ext cx="7876200" cy="142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ArrayMap&lt;Dog, Integer&gt; am2 = </a:t>
            </a:r>
            <a:r>
              <a:rPr b="1" lang="en" sz="17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ArrayMap&lt;Dog,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am2.put(</a:t>
            </a:r>
            <a:r>
              <a:rPr b="1" lang="en" sz="17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BD8D8B"/>
                </a:solidFill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10);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am2.put(</a:t>
            </a:r>
            <a:r>
              <a:rPr b="1" lang="en" sz="17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FrenchDog(</a:t>
            </a:r>
            <a:r>
              <a:rPr lang="en" sz="1700">
                <a:solidFill>
                  <a:srgbClr val="BD8D8B"/>
                </a:solidFill>
                <a:latin typeface="Consolas"/>
                <a:ea typeface="Consolas"/>
                <a:cs typeface="Consolas"/>
                <a:sym typeface="Consolas"/>
              </a:rPr>
              <a:t>"francis"</a:t>
            </a: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), 20);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MapHelper.allBark(am2);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63"/>
          <p:cNvSpPr txBox="1"/>
          <p:nvPr/>
        </p:nvSpPr>
        <p:spPr>
          <a:xfrm>
            <a:off x="450950" y="3965550"/>
            <a:ext cx="8229600" cy="108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MapHelper.java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MapHelper.java:62: error: incompatible types: ArrayMap&lt;Dog,Integer&gt; cannot be converted to ArrayMap&lt;Dog,Double&gt;</a:t>
            </a:r>
            <a:endParaRPr sz="16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1" name="Google Shape;441;p63"/>
          <p:cNvCxnSpPr/>
          <p:nvPr/>
        </p:nvCxnSpPr>
        <p:spPr>
          <a:xfrm rot="10800000">
            <a:off x="6201875" y="3179750"/>
            <a:ext cx="338100" cy="2082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63"/>
          <p:cNvSpPr txBox="1"/>
          <p:nvPr/>
        </p:nvSpPr>
        <p:spPr>
          <a:xfrm>
            <a:off x="5762425" y="3337775"/>
            <a:ext cx="2305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Value types mismatch!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#1</a:t>
            </a:r>
            <a:endParaRPr/>
          </a:p>
        </p:txBody>
      </p:sp>
      <p:sp>
        <p:nvSpPr>
          <p:cNvPr id="448" name="Google Shape;448;p64"/>
          <p:cNvSpPr txBox="1"/>
          <p:nvPr>
            <p:ph idx="1" type="body"/>
          </p:nvPr>
        </p:nvSpPr>
        <p:spPr>
          <a:xfrm>
            <a:off x="243000" y="556500"/>
            <a:ext cx="8443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add generic parameter to method to fix.</a:t>
            </a:r>
            <a:endParaRPr/>
          </a:p>
        </p:txBody>
      </p:sp>
      <p:sp>
        <p:nvSpPr>
          <p:cNvPr id="449" name="Google Shape;449;p64"/>
          <p:cNvSpPr txBox="1"/>
          <p:nvPr/>
        </p:nvSpPr>
        <p:spPr>
          <a:xfrm>
            <a:off x="485725" y="1202175"/>
            <a:ext cx="7389900" cy="205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&lt;V&gt;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allBark(ArrayMap&lt;Dog, V&gt; am)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List&lt;Dog&gt; dogs = am.keys();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dogs.size(); i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dogs.get(i).bark();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Fix #1</a:t>
            </a:r>
            <a:endParaRPr/>
          </a:p>
        </p:txBody>
      </p:sp>
      <p:sp>
        <p:nvSpPr>
          <p:cNvPr id="455" name="Google Shape;455;p65"/>
          <p:cNvSpPr txBox="1"/>
          <p:nvPr>
            <p:ph idx="1" type="body"/>
          </p:nvPr>
        </p:nvSpPr>
        <p:spPr>
          <a:xfrm>
            <a:off x="243000" y="556500"/>
            <a:ext cx="8443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Alternately: Use Wildcard character: ?</a:t>
            </a:r>
            <a:endParaRPr/>
          </a:p>
        </p:txBody>
      </p:sp>
      <p:sp>
        <p:nvSpPr>
          <p:cNvPr id="456" name="Google Shape;456;p65"/>
          <p:cNvSpPr txBox="1"/>
          <p:nvPr/>
        </p:nvSpPr>
        <p:spPr>
          <a:xfrm>
            <a:off x="485725" y="1202175"/>
            <a:ext cx="7389900" cy="205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allBark(ArrayMap&lt;Dog, ?&gt; am)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List&lt;Dog&gt; dogs = am.keys();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dogs.size(); i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dogs.get(i).bark();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457" name="Google Shape;457;p65"/>
          <p:cNvSpPr txBox="1"/>
          <p:nvPr>
            <p:ph idx="1" type="body"/>
          </p:nvPr>
        </p:nvSpPr>
        <p:spPr>
          <a:xfrm>
            <a:off x="166800" y="3311000"/>
            <a:ext cx="8443800" cy="1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idea: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don’t care about the actual type, since we never used V anywhere.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a fairly advanced feature you’re unlikely to use in 61B. Will only appear on a midterm or final if it ends up being on a HW/lab/project.</a:t>
            </a:r>
            <a:endParaRPr/>
          </a:p>
        </p:txBody>
      </p:sp>
      <p:sp>
        <p:nvSpPr>
          <p:cNvPr id="458" name="Google Shape;458;p65"/>
          <p:cNvSpPr txBox="1"/>
          <p:nvPr/>
        </p:nvSpPr>
        <p:spPr>
          <a:xfrm>
            <a:off x="3971050" y="126425"/>
            <a:ext cx="4753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Fix #1 and Alternate Fix #1 are both perfectly acceptable!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Aside: Code Optimization</a:t>
            </a:r>
            <a:endParaRPr/>
          </a:p>
        </p:txBody>
      </p:sp>
      <p:sp>
        <p:nvSpPr>
          <p:cNvPr id="464" name="Google Shape;464;p6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Lists in Java support for-each loop, sometimes called enhanced for loop.</a:t>
            </a:r>
            <a:endParaRPr/>
          </a:p>
        </p:txBody>
      </p:sp>
      <p:sp>
        <p:nvSpPr>
          <p:cNvPr id="465" name="Google Shape;465;p66"/>
          <p:cNvSpPr txBox="1"/>
          <p:nvPr/>
        </p:nvSpPr>
        <p:spPr>
          <a:xfrm>
            <a:off x="485725" y="3202525"/>
            <a:ext cx="7389900" cy="161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allBark(ArrayMap&lt;Dog, ?&gt; am)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(Dog d : am.keys())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d.bark(); 	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466" name="Google Shape;466;p66"/>
          <p:cNvSpPr txBox="1"/>
          <p:nvPr/>
        </p:nvSpPr>
        <p:spPr>
          <a:xfrm>
            <a:off x="485725" y="1202175"/>
            <a:ext cx="7389900" cy="191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allBark(ArrayMap&lt;Dog, ?&gt; am)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List&lt;Dog&gt; dogs = am.keys();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dogs.size(); i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dogs.get(i).bark();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467" name="Google Shape;467;p66"/>
          <p:cNvCxnSpPr/>
          <p:nvPr/>
        </p:nvCxnSpPr>
        <p:spPr>
          <a:xfrm rot="10800000">
            <a:off x="4450450" y="3823100"/>
            <a:ext cx="584400" cy="3375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66"/>
          <p:cNvSpPr txBox="1"/>
          <p:nvPr/>
        </p:nvSpPr>
        <p:spPr>
          <a:xfrm>
            <a:off x="5103450" y="4084400"/>
            <a:ext cx="2676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</a:rPr>
              <a:t>Avoids need to iterate through list using indices.</a:t>
            </a:r>
            <a:endParaRPr>
              <a:solidFill>
                <a:srgbClr val="BB4444"/>
              </a:solidFill>
            </a:endParaRPr>
          </a:p>
        </p:txBody>
      </p:sp>
      <p:cxnSp>
        <p:nvCxnSpPr>
          <p:cNvPr id="469" name="Google Shape;469;p66"/>
          <p:cNvCxnSpPr/>
          <p:nvPr/>
        </p:nvCxnSpPr>
        <p:spPr>
          <a:xfrm rot="10800000">
            <a:off x="7650850" y="2403000"/>
            <a:ext cx="584400" cy="3375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66"/>
          <p:cNvCxnSpPr/>
          <p:nvPr/>
        </p:nvCxnSpPr>
        <p:spPr>
          <a:xfrm flipH="1">
            <a:off x="7706750" y="3027225"/>
            <a:ext cx="536700" cy="3897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66"/>
          <p:cNvSpPr txBox="1"/>
          <p:nvPr/>
        </p:nvSpPr>
        <p:spPr>
          <a:xfrm>
            <a:off x="8254875" y="2616525"/>
            <a:ext cx="818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</a:rPr>
              <a:t>Same output.</a:t>
            </a:r>
            <a:endParaRPr>
              <a:solidFill>
                <a:srgbClr val="BB4444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#2: Covariance</a:t>
            </a:r>
            <a:endParaRPr/>
          </a:p>
        </p:txBody>
      </p:sp>
      <p:sp>
        <p:nvSpPr>
          <p:cNvPr id="477" name="Google Shape;477;p67"/>
          <p:cNvSpPr txBox="1"/>
          <p:nvPr>
            <p:ph idx="1" type="body"/>
          </p:nvPr>
        </p:nvSpPr>
        <p:spPr>
          <a:xfrm>
            <a:off x="243000" y="556500"/>
            <a:ext cx="8443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Surprisingly, cannot pass an ArrayMap of FrenchDog keys!</a:t>
            </a:r>
            <a:endParaRPr/>
          </a:p>
        </p:txBody>
      </p:sp>
      <p:sp>
        <p:nvSpPr>
          <p:cNvPr id="478" name="Google Shape;478;p67"/>
          <p:cNvSpPr txBox="1"/>
          <p:nvPr/>
        </p:nvSpPr>
        <p:spPr>
          <a:xfrm>
            <a:off x="485725" y="1202175"/>
            <a:ext cx="7389900" cy="176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allBark(ArrayMap&lt;Dog, ?&gt; am)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(Dog d : am.keys())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d.bark(); 	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479" name="Google Shape;479;p67"/>
          <p:cNvSpPr txBox="1"/>
          <p:nvPr/>
        </p:nvSpPr>
        <p:spPr>
          <a:xfrm>
            <a:off x="103700" y="2763450"/>
            <a:ext cx="8856300" cy="142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ArrayMap&lt;FrenchDog, Integer&gt; am2 =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ArrayMap&lt;FrenchDog, Integer&gt;();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am2.put(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FrenchDog(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"francis"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), 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am2.put(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FrenchDog(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"francis jr"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), 20);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allBark(am2);</a:t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67"/>
          <p:cNvSpPr txBox="1"/>
          <p:nvPr/>
        </p:nvSpPr>
        <p:spPr>
          <a:xfrm>
            <a:off x="450950" y="3965550"/>
            <a:ext cx="8229600" cy="108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javac MapHelper.java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MapHelper.java:62: error: incompatible types: ArrayMap&lt;FrenchDog,Integer&gt; cannot be converted to ArrayMap&lt;Dog,?&gt;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</a:t>
            </a:r>
            <a:endParaRPr/>
          </a:p>
        </p:txBody>
      </p:sp>
      <p:sp>
        <p:nvSpPr>
          <p:cNvPr id="486" name="Google Shape;486;p68"/>
          <p:cNvSpPr txBox="1"/>
          <p:nvPr>
            <p:ph idx="1" type="body"/>
          </p:nvPr>
        </p:nvSpPr>
        <p:spPr>
          <a:xfrm>
            <a:off x="243000" y="556500"/>
            <a:ext cx="84438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Arrays are </a:t>
            </a:r>
            <a:r>
              <a:rPr b="1" lang="en"/>
              <a:t>covariant</a:t>
            </a:r>
            <a:r>
              <a:rPr lang="en"/>
              <a:t> in Java, but generic types are invariant.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Arrays are covariant: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FrenchDog is-a Dog.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FrenchDog[] is-a Dog[].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Generic types are invariant: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List&lt;FrenchDog&gt; is NOT a List&lt;Dog&gt;.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maddening feature is my least favorite part of Java.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Leads to lots of syntactical contortions. See next slide.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 did Java designers do this to us? See extra slides.</a:t>
            </a:r>
            <a:endParaRPr/>
          </a:p>
        </p:txBody>
      </p:sp>
      <p:sp>
        <p:nvSpPr>
          <p:cNvPr id="487" name="Google Shape;487;p68"/>
          <p:cNvSpPr/>
          <p:nvPr/>
        </p:nvSpPr>
        <p:spPr>
          <a:xfrm>
            <a:off x="4116730" y="2387150"/>
            <a:ext cx="1509000" cy="44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FrenchDog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88" name="Google Shape;488;p68"/>
          <p:cNvCxnSpPr>
            <a:stCxn id="487" idx="0"/>
            <a:endCxn id="489" idx="2"/>
          </p:cNvCxnSpPr>
          <p:nvPr/>
        </p:nvCxnSpPr>
        <p:spPr>
          <a:xfrm rot="10800000">
            <a:off x="4871230" y="2065550"/>
            <a:ext cx="0" cy="32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68"/>
          <p:cNvSpPr/>
          <p:nvPr/>
        </p:nvSpPr>
        <p:spPr>
          <a:xfrm>
            <a:off x="4116725" y="1623575"/>
            <a:ext cx="1509000" cy="44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0" name="Google Shape;490;p68"/>
          <p:cNvSpPr/>
          <p:nvPr/>
        </p:nvSpPr>
        <p:spPr>
          <a:xfrm>
            <a:off x="6262750" y="2387175"/>
            <a:ext cx="1679100" cy="44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FrenchDog</a:t>
            </a: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[]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91" name="Google Shape;491;p68"/>
          <p:cNvCxnSpPr>
            <a:stCxn id="490" idx="0"/>
            <a:endCxn id="492" idx="2"/>
          </p:cNvCxnSpPr>
          <p:nvPr/>
        </p:nvCxnSpPr>
        <p:spPr>
          <a:xfrm flipH="1" rot="10800000">
            <a:off x="7102300" y="2065575"/>
            <a:ext cx="300" cy="32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68"/>
          <p:cNvSpPr/>
          <p:nvPr/>
        </p:nvSpPr>
        <p:spPr>
          <a:xfrm>
            <a:off x="6262900" y="1623575"/>
            <a:ext cx="1679100" cy="44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Dog[]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3" name="Google Shape;493;p68"/>
          <p:cNvSpPr/>
          <p:nvPr/>
        </p:nvSpPr>
        <p:spPr>
          <a:xfrm>
            <a:off x="6573652" y="4088378"/>
            <a:ext cx="22398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List&lt;FrenchDog&gt;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4" name="Google Shape;494;p68"/>
          <p:cNvSpPr/>
          <p:nvPr/>
        </p:nvSpPr>
        <p:spPr>
          <a:xfrm>
            <a:off x="6786600" y="3260513"/>
            <a:ext cx="22398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List&lt;Dog&gt;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95" name="Google Shape;495;p68"/>
          <p:cNvCxnSpPr>
            <a:stCxn id="493" idx="0"/>
            <a:endCxn id="494" idx="2"/>
          </p:cNvCxnSpPr>
          <p:nvPr/>
        </p:nvCxnSpPr>
        <p:spPr>
          <a:xfrm flipH="1" rot="10800000">
            <a:off x="7693552" y="3702278"/>
            <a:ext cx="213000" cy="38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68"/>
          <p:cNvCxnSpPr/>
          <p:nvPr/>
        </p:nvCxnSpPr>
        <p:spPr>
          <a:xfrm>
            <a:off x="7652523" y="3800001"/>
            <a:ext cx="249300" cy="22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68"/>
          <p:cNvCxnSpPr/>
          <p:nvPr/>
        </p:nvCxnSpPr>
        <p:spPr>
          <a:xfrm flipH="1" rot="10800000">
            <a:off x="7643725" y="3815000"/>
            <a:ext cx="318600" cy="18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/>
        </p:nvSpPr>
        <p:spPr>
          <a:xfrm>
            <a:off x="163775" y="1775200"/>
            <a:ext cx="6254100" cy="293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java.util.ArrayList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BasicArrayList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ArrayList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 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ArrayList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L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"potato"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L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"ketchup"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first = L.get(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04" name="Google Shape;104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</a:t>
            </a:r>
            <a:endParaRPr/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243000" y="556500"/>
            <a:ext cx="85065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the most part, using generics is pretty straightforward.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Generic classes require us to provide one or more </a:t>
            </a:r>
            <a:r>
              <a:rPr b="1" i="1" lang="en"/>
              <a:t>actual type arguments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4"/>
          <p:cNvCxnSpPr/>
          <p:nvPr/>
        </p:nvCxnSpPr>
        <p:spPr>
          <a:xfrm flipH="1">
            <a:off x="5702275" y="1578425"/>
            <a:ext cx="720300" cy="1222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24"/>
          <p:cNvSpPr txBox="1"/>
          <p:nvPr/>
        </p:nvSpPr>
        <p:spPr>
          <a:xfrm>
            <a:off x="6428375" y="1334325"/>
            <a:ext cx="28953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actual type argument: String.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 Java 8: No longer necessary at instantiation if also declaring a variable at the same time.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Problem #2</a:t>
            </a:r>
            <a:endParaRPr/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equivalent fixes: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Approach 1: Add a generic type to our method.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Approach 2: Add a bounded-wildcard (unlikely to use in 61B).</a:t>
            </a:r>
            <a:endParaRPr/>
          </a:p>
        </p:txBody>
      </p:sp>
      <p:sp>
        <p:nvSpPr>
          <p:cNvPr id="504" name="Google Shape;504;p69"/>
          <p:cNvSpPr txBox="1"/>
          <p:nvPr/>
        </p:nvSpPr>
        <p:spPr>
          <a:xfrm>
            <a:off x="320650" y="1750850"/>
            <a:ext cx="8558700" cy="144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7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Dog&gt;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allBark(ArrayMap&lt;</a:t>
            </a:r>
            <a:r>
              <a:rPr lang="en" sz="17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?&gt; am)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(Dog d : am.keys())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d.bark();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  <p:sp>
        <p:nvSpPr>
          <p:cNvPr id="505" name="Google Shape;505;p69"/>
          <p:cNvSpPr txBox="1"/>
          <p:nvPr/>
        </p:nvSpPr>
        <p:spPr>
          <a:xfrm>
            <a:off x="327350" y="3368750"/>
            <a:ext cx="8558700" cy="167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allBark(ArrayMap&lt;?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Dog, ?&gt; am)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(Dog d : am.keys())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d.bark(); 	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7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6" name="Google Shape;506;p69"/>
          <p:cNvCxnSpPr/>
          <p:nvPr/>
        </p:nvCxnSpPr>
        <p:spPr>
          <a:xfrm rot="10800000">
            <a:off x="4812400" y="3752075"/>
            <a:ext cx="584400" cy="3375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69"/>
          <p:cNvSpPr txBox="1"/>
          <p:nvPr/>
        </p:nvSpPr>
        <p:spPr>
          <a:xfrm>
            <a:off x="5372100" y="4023025"/>
            <a:ext cx="27621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Code never uses K so need to actually specify a generic type.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 Summary</a:t>
            </a:r>
            <a:endParaRPr/>
          </a:p>
        </p:txBody>
      </p:sp>
      <p:sp>
        <p:nvSpPr>
          <p:cNvPr id="513" name="Google Shape;513;p7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now seen four new features of Java that make Generics more powerful: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Autoboxing and auto-unboxing of primitive wrapper types.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Promotion between primitive types.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Specification of generic types for methods (before return type).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Type upper bounds (e.g. K extends Comparable&lt;K&gt;)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Wildcards: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true understand of Java generics takes a long time and lots of practice.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won’t know all the details by the end of 61B.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 promise not to ask questions about bounded wildcards or type erasure (see extra slides).</a:t>
            </a:r>
            <a:endParaRPr/>
          </a:p>
        </p:txBody>
      </p:sp>
      <p:sp>
        <p:nvSpPr>
          <p:cNvPr id="514" name="Google Shape;514;p70"/>
          <p:cNvSpPr txBox="1"/>
          <p:nvPr/>
        </p:nvSpPr>
        <p:spPr>
          <a:xfrm>
            <a:off x="112750" y="4610925"/>
            <a:ext cx="7910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And yet there’s still more, e.g.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public static &lt;T&gt; int binarySearch(T[] a, T key, Comparator&lt;? super T&gt; c)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520" name="Google Shape;520;p7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Drink: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http://hilanddairy.com/image-library/sites/default/files/styles/large/public/Hiland_GrapeDrink_Gal.jpg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Wrapper class image from Nanyang Technological University: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https://www3.ntu.edu.sg/home/ehchua/programming/java/images/OOP_WrapperClass.png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 Cannot Be Used as Actual Type Arguments</a:t>
            </a:r>
            <a:endParaRPr/>
          </a:p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cannot use primitive types as actual type arguments.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Code below causes a compile time error.</a:t>
            </a:r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163775" y="1546600"/>
            <a:ext cx="6254100" cy="293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java.util.ArrayList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BasicArrayList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ArrayList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 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ArrayList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L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L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first = L.get(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3209000" y="3083825"/>
            <a:ext cx="5632200" cy="1918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~/temp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BasicArrayList.java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BasicArrayList.java:5: error: unexpected type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	ArrayList&lt;int&gt; L = new ArrayList&lt;int&gt;();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	          ^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required: reference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found:    int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</a:t>
            </a:r>
            <a:endParaRPr/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Reminder: Java has 8 primitive types. All other types are reference types.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primitive type, there is a corresponding reference type called a wrapper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example, boolean’s wrapper class is Boolean.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013" y="2599625"/>
            <a:ext cx="51911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 as Actual Type Arguments</a:t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243000" y="556500"/>
            <a:ext cx="8544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Use wrapper type as actual type parameter instead of primitive type.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between int and Integer is annoying, so in Java 1.5 they also introduced...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163775" y="1241800"/>
            <a:ext cx="6630300" cy="293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java.util.ArrayList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BasicArrayList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ArrayList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 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ArrayList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L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new Integer(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L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Integer(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first = L.get(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).valueOf();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Autoboxing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Autoboxing (auto-unboxing): Implicit conversions between wrapper/primitives.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above works even though we’re passing an int into an Integer parameter, and assigning a return value of type Integer to an int.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163775" y="1241800"/>
            <a:ext cx="6630300" cy="293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java.util.ArrayList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BasicArrayList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ArrayList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 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ArrayList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L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L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first = L.get(</a:t>
            </a:r>
            <a:r>
              <a:rPr b="1"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