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Ubuntu Mon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F4BEFF1-FB9E-48BC-B01B-612BF84EFD57}">
  <a:tblStyle styleId="{8F4BEFF1-FB9E-48BC-B01B-612BF84EFD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UbuntuMono-bold.fntdata"/><Relationship Id="rId12" Type="http://schemas.openxmlformats.org/officeDocument/2006/relationships/slide" Target="slides/slide7.xml"/><Relationship Id="rId56" Type="http://schemas.openxmlformats.org/officeDocument/2006/relationships/font" Target="fonts/UbuntuMono-regular.fntdata"/><Relationship Id="rId15" Type="http://schemas.openxmlformats.org/officeDocument/2006/relationships/slide" Target="slides/slide10.xml"/><Relationship Id="rId59" Type="http://schemas.openxmlformats.org/officeDocument/2006/relationships/font" Target="fonts/UbuntuMono-boldItalic.fntdata"/><Relationship Id="rId14" Type="http://schemas.openxmlformats.org/officeDocument/2006/relationships/slide" Target="slides/slide9.xml"/><Relationship Id="rId58" Type="http://schemas.openxmlformats.org/officeDocument/2006/relationships/font" Target="fonts/Ubuntu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19f90db17_0_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119f90db1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e8722774_0_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e872277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e8722774_0_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e872277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e8722774_0_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e872277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 http://docs.oracle.com/javase/tutorial/essential/exceptions/advantages.html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e8722774_0_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e872277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Example from http://docs.oracle.com/javase/tutorial/essential/exceptions/advantages.html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e8722774_0_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e872277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Example from http://docs.oracle.com/javase/tutorial/essential/exceptions/advantages.html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e8722774_0_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e872277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e8722774_0_1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0e872277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a maybe() method would be great --- if today == “Thurdsay”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e3365359_8_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e3365359_8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a maybe() method would be great --- if today == “Thurdsay”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e8722774_0_1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0e872277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a maybe() method would be great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e8722774_0_1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e872277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ce3365359_44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1ce3365359_4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0e8722774_0_1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0e872277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0e8722774_0_1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0e872277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0e8722774_0_1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0e872277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0e8722774_0_1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0e872277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0e8722774_0_2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0e872277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0e8722774_0_2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0e872277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a6f75162_0_2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a6f7516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a6f75162_0_2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a6f7516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a6f75162_0_2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a6f7516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a6f75162_0_2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a6f7516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7924f6120_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7924f6120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a6f75162_0_3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a6f7516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a6f75162_0_3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a6f75162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a6f75162_0_3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1a6f75162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a6f75162_0_3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a6f7516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a6f75162_0_3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1a6f75162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a6f75162_0_3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a6f75162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1a6f75162_0_3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1a6f75162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1a6f75162_0_3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1a6f75162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a6f75162_0_4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1a6f75162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a6f75162_0_6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a6f75162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0e8722774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0e87227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a6f75162_0_4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a6f75162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http://grepcode.com/file/repository.grepcode.com/java/root/jdk/openjdk/8u40-b25/java/util/Collection.java#Collection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a6f75162_0_5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a6f75162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http://grepcode.com/file/repository.grepcode.com/java/root/jdk/openjdk/8u40-b25/java/util/Collection.java#Collection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1a6f75162_0_2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1a6f7516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a6f75162_0_4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1a6f75162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a6f75162_0_4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1a6f75162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1a6f75162_0_5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1a6f75162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1a6f75162_0_5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1a6f75162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1a6f75162_0_5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1a6f75162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1a6f75162_0_5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1a6f75162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1a6f75162_0_6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1a6f75162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0e8722774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0e87227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631db3c57_0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631db3c57_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e8722774_0_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0e87227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e8722774_0_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e872277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e8722774_0_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e872277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e8722774_0_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e872277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iazza.com/class/j9j0udrxjjp758?cid=1520" TargetMode="External"/><Relationship Id="rId4" Type="http://schemas.openxmlformats.org/officeDocument/2006/relationships/hyperlink" Target="https://piazza.com/class/j9j0udrxjjp758?cid=1497" TargetMode="External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oracle.com/javase/7/docs/api/java/io/FileWriter.html" TargetMode="External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www.clipartoday.com/_thumbs/022/Fantasy/astrology_crystal_190660_tnb.png" TargetMode="External"/><Relationship Id="rId4" Type="http://schemas.openxmlformats.org/officeDocument/2006/relationships/hyperlink" Target="http://education.oge.gov/training/module_files/ogewrkctr_wbt_07/exception.jp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243000" y="556500"/>
            <a:ext cx="84438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Midterm grades out: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@1520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were significantly below median and hope for a B+, please contact the staff (</a:t>
            </a:r>
            <a:r>
              <a:rPr lang="en" u="sng">
                <a:solidFill>
                  <a:schemeClr val="hlink"/>
                </a:solidFill>
                <a:hlinkClick r:id="rId4"/>
              </a:rPr>
              <a:t>@1497</a:t>
            </a:r>
            <a:r>
              <a:rPr lang="en"/>
              <a:t>) to discuss whether or not you should drop the course.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turning back after today!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Regrades will open this Sunday, due by next Friday.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" name="Google Shape;33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8150" y="394900"/>
            <a:ext cx="5210727" cy="203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has been Thrown, can be Caught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243000" y="556500"/>
            <a:ext cx="8443800" cy="12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far, thrown exceptions cause code to crash.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‘catch’ exceptions instead, preventing program from crashing. Use keywords </a:t>
            </a:r>
            <a:r>
              <a:rPr b="1" i="1" lang="en"/>
              <a:t>try </a:t>
            </a:r>
            <a:r>
              <a:rPr lang="en"/>
              <a:t>and </a:t>
            </a:r>
            <a:r>
              <a:rPr b="1" i="1" lang="en"/>
              <a:t>catch</a:t>
            </a:r>
            <a:r>
              <a:rPr lang="en"/>
              <a:t> to break normal flow.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97925" y="1712850"/>
            <a:ext cx="5777700" cy="330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 d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"Lucy"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"Retriever"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80);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d.becomeAngry();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d.receivePat();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(Exception e)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System.out.println(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"Tried to pat: 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+ e);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System.out.println(d);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064400" y="2205275"/>
            <a:ext cx="4957200" cy="159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ExceptionDemo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Tried to pat: java.lang.RuntimeException: grrr... snarl snarl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Lucy is a displeased Retriever weighing 80.0 standard lb units.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024200" y="3937150"/>
            <a:ext cx="28329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Code does not crash since we caught the RuntimeException thrown by the dog.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take Corrective Action in Catch Blocks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Catch blocks can execute arbitrary code.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May include corrective action.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166800" y="1441964"/>
            <a:ext cx="5723400" cy="3508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 d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"Lucy"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"Retriever"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80);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d.becomeAngry();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d.receivePat();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(Exception e)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System.out.println(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"Tried to pat: 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+ e);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d.eatTreat(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d.receivePat();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System.out.println(d);</a:t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199875" y="2127900"/>
            <a:ext cx="4842600" cy="243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ExceptionDemo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Tried to pat: java.lang.RuntimeException: grrr... snarl snarl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Lucy munches the banana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Lucy enjoys the pat.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Lucy is a happy Retriever weighing 80.0 standard lb units.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657125" y="1819025"/>
            <a:ext cx="3906000" cy="1914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func readFile: {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open the file;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determine its size;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allocate that much memory;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read the file into memory;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close the file;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highlight>
                <a:srgbClr val="EFEFEF"/>
              </a:highlight>
            </a:endParaRPr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Exceptions?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243000" y="556500"/>
            <a:ext cx="8443800" cy="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Allows you to keep error handling code separate from ‘real’ code.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Consider pseudocode that reads a file: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4691500" y="1689475"/>
            <a:ext cx="28797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 file doesn’t exist?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5396700" y="2323875"/>
            <a:ext cx="3061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there’s not enough memory?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5210200" y="3335825"/>
            <a:ext cx="3061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reading fails?</a:t>
            </a:r>
            <a:endParaRPr/>
          </a:p>
        </p:txBody>
      </p:sp>
      <p:cxnSp>
        <p:nvCxnSpPr>
          <p:cNvPr id="136" name="Google Shape;136;p19"/>
          <p:cNvCxnSpPr>
            <a:stCxn id="133" idx="1"/>
          </p:cNvCxnSpPr>
          <p:nvPr/>
        </p:nvCxnSpPr>
        <p:spPr>
          <a:xfrm flipH="1">
            <a:off x="2857600" y="1890025"/>
            <a:ext cx="1833900" cy="30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9"/>
          <p:cNvCxnSpPr>
            <a:stCxn id="134" idx="1"/>
          </p:cNvCxnSpPr>
          <p:nvPr/>
        </p:nvCxnSpPr>
        <p:spPr>
          <a:xfrm flipH="1">
            <a:off x="4227300" y="2524425"/>
            <a:ext cx="1169400" cy="22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9"/>
          <p:cNvCxnSpPr/>
          <p:nvPr/>
        </p:nvCxnSpPr>
        <p:spPr>
          <a:xfrm rot="10800000">
            <a:off x="4212700" y="3103325"/>
            <a:ext cx="859800" cy="40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 Code (Naive)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243000" y="556500"/>
            <a:ext cx="38415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naive approach to the right.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Clearly a bad idea.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243000" y="1830325"/>
            <a:ext cx="3651600" cy="1914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func readFile: {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open the file;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determine its size;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allocate that much memory;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read the file into memory;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close the file;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highlight>
                <a:srgbClr val="EFEFEF"/>
              </a:highlight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4281300" y="266425"/>
            <a:ext cx="4719000" cy="475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func readFile: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open the file;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(theFileIsOpen)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determine its size;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(gotTheFileLength)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	  allocate that much memory;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}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error(</a:t>
            </a:r>
            <a:r>
              <a:rPr lang="en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"fileLengthError"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(gotEnoughMemory)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  read the file into memory;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(readFailed)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	  	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error(</a:t>
            </a:r>
            <a:r>
              <a:rPr lang="en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"readError"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error(</a:t>
            </a:r>
            <a:r>
              <a:rPr lang="en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"memoryError"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}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error(</a:t>
            </a:r>
            <a:r>
              <a:rPr lang="en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"fileOpenError"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Exceptions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4281300" y="266425"/>
            <a:ext cx="4719000" cy="475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func readFile: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open the file;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(theFileIsOpen)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determine its size;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(gotTheFileLength)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	  allocate that much memory;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}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error(</a:t>
            </a:r>
            <a:r>
              <a:rPr lang="en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"fileLengthError"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(gotEnoughMemory)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  read the file into memory;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(readFailed)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	  	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error(</a:t>
            </a:r>
            <a:r>
              <a:rPr lang="en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"readError"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error(</a:t>
            </a:r>
            <a:r>
              <a:rPr lang="en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"memoryError"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}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error(</a:t>
            </a:r>
            <a:r>
              <a:rPr lang="en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"fileOpenError"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31025" y="604675"/>
            <a:ext cx="4428000" cy="453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func readFile: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open the file;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determine its size;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allocate that much memory;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read the file into memory;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close the file;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(fileOpenFailed)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 doSomething;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(sizeDeterminationFailed)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doSomething;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(memoryAllocationFailed)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doSomething;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(readFailed)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doSomething;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(fileCloseFailed)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doSomething;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 and the Call Stack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243000" y="556500"/>
            <a:ext cx="84438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an exception is thrown, it descends the call stack.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5386018" y="2472775"/>
            <a:ext cx="2381400" cy="3867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GuitarHeroLite.main()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5385963" y="1808800"/>
            <a:ext cx="2381400" cy="3867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GuitarString.sample()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5374025" y="1152600"/>
            <a:ext cx="2404200" cy="3867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ArrayRingBuffer.peek()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63" name="Google Shape;163;p22"/>
          <p:cNvGrpSpPr/>
          <p:nvPr/>
        </p:nvGrpSpPr>
        <p:grpSpPr>
          <a:xfrm>
            <a:off x="6241500" y="2859475"/>
            <a:ext cx="960000" cy="546675"/>
            <a:chOff x="6241500" y="4231075"/>
            <a:chExt cx="960000" cy="546675"/>
          </a:xfrm>
        </p:grpSpPr>
        <p:cxnSp>
          <p:nvCxnSpPr>
            <p:cNvPr id="164" name="Google Shape;164;p22"/>
            <p:cNvCxnSpPr>
              <a:stCxn id="160" idx="2"/>
            </p:cNvCxnSpPr>
            <p:nvPr/>
          </p:nvCxnSpPr>
          <p:spPr>
            <a:xfrm>
              <a:off x="6576718" y="4231075"/>
              <a:ext cx="0" cy="31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5" name="Google Shape;165;p22"/>
            <p:cNvSpPr txBox="1"/>
            <p:nvPr/>
          </p:nvSpPr>
          <p:spPr>
            <a:xfrm>
              <a:off x="6241500" y="4508350"/>
              <a:ext cx="960000" cy="2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program crashes</a:t>
              </a:r>
              <a:endParaRPr/>
            </a:p>
          </p:txBody>
        </p:sp>
      </p:grpSp>
      <p:grpSp>
        <p:nvGrpSpPr>
          <p:cNvPr id="166" name="Google Shape;166;p22"/>
          <p:cNvGrpSpPr/>
          <p:nvPr/>
        </p:nvGrpSpPr>
        <p:grpSpPr>
          <a:xfrm>
            <a:off x="5105825" y="1346050"/>
            <a:ext cx="558900" cy="656100"/>
            <a:chOff x="5105825" y="2717650"/>
            <a:chExt cx="558900" cy="656100"/>
          </a:xfrm>
        </p:grpSpPr>
        <p:cxnSp>
          <p:nvCxnSpPr>
            <p:cNvPr id="167" name="Google Shape;167;p22"/>
            <p:cNvCxnSpPr>
              <a:stCxn id="161" idx="1"/>
              <a:endCxn id="162" idx="1"/>
            </p:cNvCxnSpPr>
            <p:nvPr/>
          </p:nvCxnSpPr>
          <p:spPr>
            <a:xfrm rot="10800000">
              <a:off x="5373963" y="2717650"/>
              <a:ext cx="12000" cy="656100"/>
            </a:xfrm>
            <a:prstGeom prst="curvedConnector3">
              <a:avLst>
                <a:gd fmla="val 2083854" name="adj1"/>
              </a:avLst>
            </a:prstGeom>
            <a:noFill/>
            <a:ln cap="flat" cmpd="sng" w="19050">
              <a:solidFill>
                <a:srgbClr val="6FA8DC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68" name="Google Shape;168;p22"/>
            <p:cNvSpPr txBox="1"/>
            <p:nvPr/>
          </p:nvSpPr>
          <p:spPr>
            <a:xfrm>
              <a:off x="5105825" y="2910900"/>
              <a:ext cx="558900" cy="2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FA8DC"/>
                  </a:solidFill>
                </a:rPr>
                <a:t>calls</a:t>
              </a:r>
              <a:endParaRPr>
                <a:solidFill>
                  <a:srgbClr val="6FA8DC"/>
                </a:solidFill>
              </a:endParaRPr>
            </a:p>
          </p:txBody>
        </p:sp>
      </p:grpSp>
      <p:grpSp>
        <p:nvGrpSpPr>
          <p:cNvPr id="169" name="Google Shape;169;p22"/>
          <p:cNvGrpSpPr/>
          <p:nvPr/>
        </p:nvGrpSpPr>
        <p:grpSpPr>
          <a:xfrm>
            <a:off x="5105825" y="2002225"/>
            <a:ext cx="558900" cy="663900"/>
            <a:chOff x="5105825" y="3373825"/>
            <a:chExt cx="558900" cy="663900"/>
          </a:xfrm>
        </p:grpSpPr>
        <p:cxnSp>
          <p:nvCxnSpPr>
            <p:cNvPr id="170" name="Google Shape;170;p22"/>
            <p:cNvCxnSpPr>
              <a:stCxn id="160" idx="1"/>
              <a:endCxn id="161" idx="1"/>
            </p:cNvCxnSpPr>
            <p:nvPr/>
          </p:nvCxnSpPr>
          <p:spPr>
            <a:xfrm flipH="1" rot="10800000">
              <a:off x="5386018" y="3373825"/>
              <a:ext cx="600" cy="663900"/>
            </a:xfrm>
            <a:prstGeom prst="curvedConnector3">
              <a:avLst>
                <a:gd fmla="val -39696785" name="adj1"/>
              </a:avLst>
            </a:prstGeom>
            <a:noFill/>
            <a:ln cap="flat" cmpd="sng" w="19050">
              <a:solidFill>
                <a:srgbClr val="6FA8DC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71" name="Google Shape;171;p22"/>
            <p:cNvSpPr txBox="1"/>
            <p:nvPr/>
          </p:nvSpPr>
          <p:spPr>
            <a:xfrm>
              <a:off x="5105825" y="3571075"/>
              <a:ext cx="558900" cy="2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FA8DC"/>
                  </a:solidFill>
                </a:rPr>
                <a:t>calls</a:t>
              </a:r>
              <a:endParaRPr>
                <a:solidFill>
                  <a:srgbClr val="6FA8DC"/>
                </a:solidFill>
              </a:endParaRPr>
            </a:p>
          </p:txBody>
        </p:sp>
      </p:grpSp>
      <p:grpSp>
        <p:nvGrpSpPr>
          <p:cNvPr id="172" name="Google Shape;172;p22"/>
          <p:cNvGrpSpPr/>
          <p:nvPr/>
        </p:nvGrpSpPr>
        <p:grpSpPr>
          <a:xfrm>
            <a:off x="6576125" y="1464675"/>
            <a:ext cx="2034675" cy="344025"/>
            <a:chOff x="6576125" y="2836275"/>
            <a:chExt cx="2034675" cy="344025"/>
          </a:xfrm>
        </p:grpSpPr>
        <p:cxnSp>
          <p:nvCxnSpPr>
            <p:cNvPr id="173" name="Google Shape;173;p22"/>
            <p:cNvCxnSpPr>
              <a:stCxn id="162" idx="2"/>
              <a:endCxn id="161" idx="0"/>
            </p:cNvCxnSpPr>
            <p:nvPr/>
          </p:nvCxnSpPr>
          <p:spPr>
            <a:xfrm>
              <a:off x="6576125" y="2910900"/>
              <a:ext cx="600" cy="269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4" name="Google Shape;174;p22"/>
            <p:cNvSpPr txBox="1"/>
            <p:nvPr/>
          </p:nvSpPr>
          <p:spPr>
            <a:xfrm>
              <a:off x="6877100" y="2836275"/>
              <a:ext cx="1733700" cy="1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looks for catch</a:t>
              </a:r>
              <a:endParaRPr/>
            </a:p>
          </p:txBody>
        </p:sp>
      </p:grpSp>
      <p:grpSp>
        <p:nvGrpSpPr>
          <p:cNvPr id="175" name="Google Shape;175;p22"/>
          <p:cNvGrpSpPr/>
          <p:nvPr/>
        </p:nvGrpSpPr>
        <p:grpSpPr>
          <a:xfrm>
            <a:off x="6576663" y="2136148"/>
            <a:ext cx="2081683" cy="336552"/>
            <a:chOff x="6576663" y="3507748"/>
            <a:chExt cx="2081683" cy="336552"/>
          </a:xfrm>
        </p:grpSpPr>
        <p:cxnSp>
          <p:nvCxnSpPr>
            <p:cNvPr id="176" name="Google Shape;176;p22"/>
            <p:cNvCxnSpPr>
              <a:stCxn id="161" idx="2"/>
              <a:endCxn id="160" idx="0"/>
            </p:cNvCxnSpPr>
            <p:nvPr/>
          </p:nvCxnSpPr>
          <p:spPr>
            <a:xfrm>
              <a:off x="6576663" y="3567100"/>
              <a:ext cx="0" cy="277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7" name="Google Shape;177;p22"/>
            <p:cNvSpPr txBox="1"/>
            <p:nvPr/>
          </p:nvSpPr>
          <p:spPr>
            <a:xfrm>
              <a:off x="6924645" y="3507748"/>
              <a:ext cx="1733700" cy="1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looks for catch</a:t>
              </a:r>
              <a:endParaRPr/>
            </a:p>
          </p:txBody>
        </p:sp>
      </p:grp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197700" y="1059500"/>
            <a:ext cx="4081500" cy="3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exceptions reaches the bottom of the stack, the program crashes and Java provides a message for the user.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Ideally the user is a programmer with the power to do something about it.</a:t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7749950" y="1837763"/>
            <a:ext cx="16191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catch</a:t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7749950" y="2497863"/>
            <a:ext cx="16191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catch</a:t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7749950" y="1177675"/>
            <a:ext cx="16191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catch</a:t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349975" y="3660150"/>
            <a:ext cx="5181600" cy="127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java.lang.RuntimeException in thread “main”: 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at ArrayRingBuffer.peek:63 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at GuitarString.sample:48 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at GuitarHeroLite.java:110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“Must be Caught or Declared to be Thrown”</a:t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263525" y="764200"/>
            <a:ext cx="3004200" cy="1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243000" y="556500"/>
            <a:ext cx="8625600" cy="23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Occasionally</a:t>
            </a:r>
            <a:r>
              <a:rPr lang="en"/>
              <a:t>, you’ll find that your code won’t even compile, for the mysterious reason that an exception “must be caught or declared to be thrown”.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732925" y="2363425"/>
            <a:ext cx="7784700" cy="1323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Eagle.gulgate();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 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902200" y="3401557"/>
            <a:ext cx="8133000" cy="141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javac What.java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What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.java:2: error: unreported exception IOException; must be caught or declared to be thrown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Eagle.gulgate();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 ^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4639775" y="1743575"/>
            <a:ext cx="3709825" cy="510300"/>
            <a:chOff x="4639775" y="1743575"/>
            <a:chExt cx="3709825" cy="510300"/>
          </a:xfrm>
        </p:grpSpPr>
        <p:cxnSp>
          <p:nvCxnSpPr>
            <p:cNvPr id="193" name="Google Shape;193;p23"/>
            <p:cNvCxnSpPr/>
            <p:nvPr/>
          </p:nvCxnSpPr>
          <p:spPr>
            <a:xfrm flipH="1">
              <a:off x="4639775" y="1995400"/>
              <a:ext cx="804000" cy="174300"/>
            </a:xfrm>
            <a:prstGeom prst="straightConnector1">
              <a:avLst/>
            </a:prstGeom>
            <a:noFill/>
            <a:ln cap="flat" cmpd="sng" w="9525">
              <a:solidFill>
                <a:srgbClr val="AC202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4" name="Google Shape;194;p23"/>
            <p:cNvSpPr txBox="1"/>
            <p:nvPr/>
          </p:nvSpPr>
          <p:spPr>
            <a:xfrm>
              <a:off x="5477700" y="1743575"/>
              <a:ext cx="2871900" cy="51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C2020"/>
                  </a:solidFill>
                </a:rPr>
                <a:t>“Must be checked exceptions” is a more accurate name.</a:t>
              </a:r>
              <a:endParaRPr>
                <a:solidFill>
                  <a:srgbClr val="AC2020"/>
                </a:solidFill>
              </a:endParaRPr>
            </a:p>
          </p:txBody>
        </p:sp>
      </p:grp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233314" y="1198848"/>
            <a:ext cx="8625600" cy="11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basic idea: Some exceptions are considered so disgusting by the compiler that you MUST handle them somehow.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call these “checked” exceptions.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Checked Exceptions</a:t>
            </a:r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263525" y="764200"/>
            <a:ext cx="3004200" cy="1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243000" y="556500"/>
            <a:ext cx="8625600" cy="23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Examples so far have been </a:t>
            </a:r>
            <a:r>
              <a:rPr b="1" i="1" lang="en"/>
              <a:t>unchecked</a:t>
            </a:r>
            <a:r>
              <a:rPr lang="en"/>
              <a:t> exceptions. There are also </a:t>
            </a:r>
            <a:r>
              <a:rPr b="1" i="1" lang="en"/>
              <a:t>checked</a:t>
            </a:r>
            <a:r>
              <a:rPr lang="en"/>
              <a:t> exceptions: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Compiler requires that these be “caught” or “specified”.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Goal: Disallow compilation to prevent avoidable program crashes.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</a:t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263525" y="2388625"/>
            <a:ext cx="7379100" cy="1873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Eagle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gulgate()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if (today == “Thursday”) {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throw 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IOException(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grpSp>
        <p:nvGrpSpPr>
          <p:cNvPr id="204" name="Google Shape;204;p24"/>
          <p:cNvGrpSpPr/>
          <p:nvPr/>
        </p:nvGrpSpPr>
        <p:grpSpPr>
          <a:xfrm>
            <a:off x="5896963" y="1064274"/>
            <a:ext cx="2616990" cy="372550"/>
            <a:chOff x="5625411" y="1521425"/>
            <a:chExt cx="2616990" cy="372550"/>
          </a:xfrm>
        </p:grpSpPr>
        <p:cxnSp>
          <p:nvCxnSpPr>
            <p:cNvPr id="205" name="Google Shape;205;p24"/>
            <p:cNvCxnSpPr/>
            <p:nvPr/>
          </p:nvCxnSpPr>
          <p:spPr>
            <a:xfrm flipH="1">
              <a:off x="5625411" y="1707675"/>
              <a:ext cx="326100" cy="186300"/>
            </a:xfrm>
            <a:prstGeom prst="straightConnector1">
              <a:avLst/>
            </a:prstGeom>
            <a:noFill/>
            <a:ln cap="flat" cmpd="sng" w="19050">
              <a:solidFill>
                <a:srgbClr val="AC202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6" name="Google Shape;206;p24"/>
            <p:cNvSpPr txBox="1"/>
            <p:nvPr/>
          </p:nvSpPr>
          <p:spPr>
            <a:xfrm>
              <a:off x="5959402" y="1521425"/>
              <a:ext cx="2283000" cy="18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C2020"/>
                  </a:solidFill>
                </a:rPr>
                <a:t>To be defined soon...</a:t>
              </a:r>
              <a:endParaRPr>
                <a:solidFill>
                  <a:srgbClr val="AC2020"/>
                </a:solidFill>
              </a:endParaRPr>
            </a:p>
          </p:txBody>
        </p:sp>
      </p:grpSp>
      <p:sp>
        <p:nvSpPr>
          <p:cNvPr id="207" name="Google Shape;207;p24"/>
          <p:cNvSpPr txBox="1"/>
          <p:nvPr/>
        </p:nvSpPr>
        <p:spPr>
          <a:xfrm>
            <a:off x="1011000" y="3660182"/>
            <a:ext cx="8133000" cy="141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javac Eagle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Eagle.java:4: error: unreported exception IOException; must be caught or declared to be thrown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 throw new IOException("hi"); }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 ^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/>
        </p:nvSpPr>
        <p:spPr>
          <a:xfrm>
            <a:off x="263525" y="2388625"/>
            <a:ext cx="7379100" cy="1873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UncheckedExceptionDemo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if (today == “Thursday”) {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throw 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RuntimeException(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"as a joke"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213" name="Google Shape;213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Unchecked Exceptions</a:t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263525" y="764200"/>
            <a:ext cx="3004200" cy="1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243000" y="556500"/>
            <a:ext cx="8625600" cy="23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contrast unchecked exceptions have no such restrictions.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Code below will compile just fine (but will crash at runtime).</a:t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1011000" y="3660176"/>
            <a:ext cx="8133000" cy="1147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javac UncheckedExceptionDemo.java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 UncheckedExceptionDemo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Exception in thread "main" java.lang.RuntimeException: as a joke.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	at UncheckedExceptionDemo.main(UncheckedExceptionDemo.java:3)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26"/>
          <p:cNvCxnSpPr>
            <a:endCxn id="222" idx="2"/>
          </p:cNvCxnSpPr>
          <p:nvPr/>
        </p:nvCxnSpPr>
        <p:spPr>
          <a:xfrm rot="10800000">
            <a:off x="4608805" y="2748375"/>
            <a:ext cx="2082000" cy="18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Checked vs. Unchecked Exceptions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243000" y="556500"/>
            <a:ext cx="8443800" cy="11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Any subclass of </a:t>
            </a:r>
            <a:r>
              <a:rPr b="1" lang="en"/>
              <a:t>RuntimeException</a:t>
            </a:r>
            <a:r>
              <a:rPr lang="en"/>
              <a:t> or </a:t>
            </a:r>
            <a:r>
              <a:rPr b="1" lang="en"/>
              <a:t>Error</a:t>
            </a:r>
            <a:r>
              <a:rPr lang="en"/>
              <a:t> is </a:t>
            </a:r>
            <a:r>
              <a:rPr i="1" lang="en"/>
              <a:t>unchecked</a:t>
            </a:r>
            <a:r>
              <a:rPr lang="en"/>
              <a:t>, all other Throwables are </a:t>
            </a:r>
            <a:r>
              <a:rPr i="1" lang="en"/>
              <a:t>checked</a:t>
            </a:r>
            <a:r>
              <a:rPr lang="en"/>
              <a:t>.</a:t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3220350" y="1664700"/>
            <a:ext cx="1117500" cy="4155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Throwable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960550" y="2332875"/>
            <a:ext cx="1117500" cy="415500"/>
          </a:xfrm>
          <a:prstGeom prst="rect">
            <a:avLst/>
          </a:prstGeom>
          <a:solidFill>
            <a:srgbClr val="9FC5E8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Error</a:t>
            </a:r>
            <a:endParaRPr b="1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4050055" y="2332875"/>
            <a:ext cx="1117500" cy="4155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Exception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2824350" y="3236450"/>
            <a:ext cx="1254000" cy="495300"/>
          </a:xfrm>
          <a:prstGeom prst="rect">
            <a:avLst/>
          </a:prstGeom>
          <a:solidFill>
            <a:srgbClr val="9FC5E8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Runtime</a:t>
            </a:r>
            <a:endParaRPr b="1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Exception</a:t>
            </a:r>
            <a:endParaRPr b="1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4760250" y="3316250"/>
            <a:ext cx="1254000" cy="4155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IOException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6259425" y="3316250"/>
            <a:ext cx="1254000" cy="7269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Midi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Unavailable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Exception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4711450" y="4364400"/>
            <a:ext cx="1379100" cy="4953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FileNotFound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Exception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31" name="Google Shape;231;p26"/>
          <p:cNvCxnSpPr>
            <a:stCxn id="226" idx="0"/>
            <a:endCxn id="225" idx="2"/>
          </p:cNvCxnSpPr>
          <p:nvPr/>
        </p:nvCxnSpPr>
        <p:spPr>
          <a:xfrm flipH="1" rot="10800000">
            <a:off x="1519300" y="2080275"/>
            <a:ext cx="2259900" cy="2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6"/>
          <p:cNvCxnSpPr>
            <a:stCxn id="222" idx="0"/>
            <a:endCxn id="225" idx="2"/>
          </p:cNvCxnSpPr>
          <p:nvPr/>
        </p:nvCxnSpPr>
        <p:spPr>
          <a:xfrm rot="10800000">
            <a:off x="3779005" y="2080275"/>
            <a:ext cx="829800" cy="2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6"/>
          <p:cNvCxnSpPr>
            <a:stCxn id="227" idx="0"/>
            <a:endCxn id="222" idx="2"/>
          </p:cNvCxnSpPr>
          <p:nvPr/>
        </p:nvCxnSpPr>
        <p:spPr>
          <a:xfrm flipH="1" rot="10800000">
            <a:off x="3451350" y="2748350"/>
            <a:ext cx="1157400" cy="48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6"/>
          <p:cNvCxnSpPr>
            <a:stCxn id="228" idx="0"/>
            <a:endCxn id="222" idx="2"/>
          </p:cNvCxnSpPr>
          <p:nvPr/>
        </p:nvCxnSpPr>
        <p:spPr>
          <a:xfrm rot="10800000">
            <a:off x="4608750" y="2748350"/>
            <a:ext cx="778500" cy="56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6"/>
          <p:cNvCxnSpPr>
            <a:stCxn id="229" idx="0"/>
            <a:endCxn id="222" idx="2"/>
          </p:cNvCxnSpPr>
          <p:nvPr/>
        </p:nvCxnSpPr>
        <p:spPr>
          <a:xfrm rot="10800000">
            <a:off x="4608825" y="2748350"/>
            <a:ext cx="2277600" cy="56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6"/>
          <p:cNvCxnSpPr>
            <a:stCxn id="230" idx="0"/>
            <a:endCxn id="228" idx="2"/>
          </p:cNvCxnSpPr>
          <p:nvPr/>
        </p:nvCxnSpPr>
        <p:spPr>
          <a:xfrm rot="10800000">
            <a:off x="5387200" y="3731700"/>
            <a:ext cx="13800" cy="63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6"/>
          <p:cNvSpPr/>
          <p:nvPr/>
        </p:nvSpPr>
        <p:spPr>
          <a:xfrm>
            <a:off x="2641425" y="4365400"/>
            <a:ext cx="1594500" cy="4953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IndexOutOf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BoundsException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38" name="Google Shape;238;p26"/>
          <p:cNvCxnSpPr>
            <a:stCxn id="237" idx="0"/>
            <a:endCxn id="227" idx="2"/>
          </p:cNvCxnSpPr>
          <p:nvPr/>
        </p:nvCxnSpPr>
        <p:spPr>
          <a:xfrm flipH="1" rot="10800000">
            <a:off x="3438675" y="3731800"/>
            <a:ext cx="12600" cy="63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6"/>
          <p:cNvSpPr/>
          <p:nvPr/>
        </p:nvSpPr>
        <p:spPr>
          <a:xfrm>
            <a:off x="930550" y="3182100"/>
            <a:ext cx="1157400" cy="4155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Assertion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Error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40" name="Google Shape;240;p26"/>
          <p:cNvCxnSpPr>
            <a:stCxn id="239" idx="0"/>
            <a:endCxn id="226" idx="2"/>
          </p:cNvCxnSpPr>
          <p:nvPr/>
        </p:nvCxnSpPr>
        <p:spPr>
          <a:xfrm flipH="1" rot="10800000">
            <a:off x="1509250" y="2748300"/>
            <a:ext cx="10200" cy="43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1" name="Google Shape;2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296" y="2619075"/>
            <a:ext cx="477398" cy="63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6"/>
          <p:cNvSpPr txBox="1"/>
          <p:nvPr/>
        </p:nvSpPr>
        <p:spPr>
          <a:xfrm>
            <a:off x="6791125" y="2753925"/>
            <a:ext cx="10317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6791125" y="1744275"/>
            <a:ext cx="722400" cy="1719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6791125" y="1401375"/>
            <a:ext cx="722400" cy="1830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7570998" y="1280216"/>
            <a:ext cx="1117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unchecked</a:t>
            </a:r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7570999" y="1645043"/>
            <a:ext cx="912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243000" y="556500"/>
            <a:ext cx="84438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Project 2: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 will be hard. You should take it seriously.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Highly recommended to work with a partner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243000" y="556500"/>
            <a:ext cx="8443800" cy="39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Compiles fine, because the possibility of unchecked exceptions is allowed: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Won’t compile, because there exists possibility of checked exception.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 txBox="1"/>
          <p:nvPr/>
        </p:nvSpPr>
        <p:spPr>
          <a:xfrm>
            <a:off x="544825" y="1060567"/>
            <a:ext cx="6627300" cy="161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UncheckedExceptionDemo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if (today == “Thursday”) {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throw 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RuntimeException(</a:t>
            </a:r>
            <a:r>
              <a:rPr lang="en" sz="16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"as a joke"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468625" y="3332723"/>
            <a:ext cx="6627300" cy="161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Eagle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gulgate()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if (today == “Thursday”) {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throw 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IOException(</a:t>
            </a:r>
            <a:r>
              <a:rPr lang="en" sz="16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Checked vs. Unchecked</a:t>
            </a:r>
            <a:endParaRPr/>
          </a:p>
        </p:txBody>
      </p:sp>
      <p:pic>
        <p:nvPicPr>
          <p:cNvPr id="255" name="Google Shape;2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0450" y="3427911"/>
            <a:ext cx="924350" cy="12250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p27"/>
          <p:cNvCxnSpPr/>
          <p:nvPr/>
        </p:nvCxnSpPr>
        <p:spPr>
          <a:xfrm rot="10800000">
            <a:off x="3060675" y="2136293"/>
            <a:ext cx="292200" cy="2031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7"/>
          <p:cNvSpPr txBox="1"/>
          <p:nvPr/>
        </p:nvSpPr>
        <p:spPr>
          <a:xfrm>
            <a:off x="3238575" y="2250493"/>
            <a:ext cx="389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Java considers this an “unchecked” exception.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58" name="Google Shape;258;p27"/>
          <p:cNvCxnSpPr/>
          <p:nvPr/>
        </p:nvCxnSpPr>
        <p:spPr>
          <a:xfrm rot="10800000">
            <a:off x="3593775" y="4446173"/>
            <a:ext cx="597300" cy="1632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7"/>
          <p:cNvSpPr txBox="1"/>
          <p:nvPr/>
        </p:nvSpPr>
        <p:spPr>
          <a:xfrm>
            <a:off x="2628975" y="4567698"/>
            <a:ext cx="389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Java considers this a “checked” exception.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7364725" y="2505927"/>
            <a:ext cx="1721100" cy="545100"/>
          </a:xfrm>
          <a:prstGeom prst="wedgeRoundRectCallout">
            <a:avLst>
              <a:gd fmla="val 10044" name="adj1"/>
              <a:gd fmla="val 146886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didn’t you catch or specify??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Exceptions</a:t>
            </a:r>
            <a:endParaRPr/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243000" y="556500"/>
            <a:ext cx="8661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Compiler requires that all checked exceptions be </a:t>
            </a:r>
            <a:r>
              <a:rPr b="1" lang="en"/>
              <a:t>caught</a:t>
            </a:r>
            <a:r>
              <a:rPr lang="en"/>
              <a:t> or </a:t>
            </a:r>
            <a:r>
              <a:rPr b="1" lang="en"/>
              <a:t>specified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ways to satisfy compiler: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Catch</a:t>
            </a:r>
            <a:r>
              <a:rPr lang="en"/>
              <a:t>: Use a catch block after potential exception.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Specify</a:t>
            </a:r>
            <a:r>
              <a:rPr lang="en"/>
              <a:t> method as dangerous with </a:t>
            </a:r>
            <a:r>
              <a:rPr b="1" i="1" lang="en"/>
              <a:t>throws </a:t>
            </a:r>
            <a:r>
              <a:rPr lang="en"/>
              <a:t>keyword.</a:t>
            </a:r>
            <a:endParaRPr/>
          </a:p>
        </p:txBody>
      </p:sp>
      <p:sp>
        <p:nvSpPr>
          <p:cNvPr id="267" name="Google Shape;267;p28"/>
          <p:cNvSpPr txBox="1"/>
          <p:nvPr/>
        </p:nvSpPr>
        <p:spPr>
          <a:xfrm>
            <a:off x="1014525" y="2226700"/>
            <a:ext cx="7075500" cy="2359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gulgate()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 (today == “Thursday”) {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throw 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IOException("hi");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(Exception e)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System.out.println(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"psych!"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Exceptions</a:t>
            </a:r>
            <a:endParaRPr/>
          </a:p>
        </p:txBody>
      </p:sp>
      <p:sp>
        <p:nvSpPr>
          <p:cNvPr id="273" name="Google Shape;273;p29"/>
          <p:cNvSpPr txBox="1"/>
          <p:nvPr>
            <p:ph idx="1" type="body"/>
          </p:nvPr>
        </p:nvSpPr>
        <p:spPr>
          <a:xfrm>
            <a:off x="243000" y="556500"/>
            <a:ext cx="87258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Compiler requires that all checked exceptions be </a:t>
            </a:r>
            <a:r>
              <a:rPr b="1" lang="en"/>
              <a:t>caught</a:t>
            </a:r>
            <a:r>
              <a:rPr lang="en"/>
              <a:t> or </a:t>
            </a:r>
            <a:r>
              <a:rPr b="1" lang="en"/>
              <a:t>specified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ways to satisfy compiler: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Catch</a:t>
            </a:r>
            <a:r>
              <a:rPr lang="en"/>
              <a:t>: Use a catch block after potential exception.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Specify</a:t>
            </a:r>
            <a:r>
              <a:rPr lang="en"/>
              <a:t> method as dangerous with </a:t>
            </a:r>
            <a:r>
              <a:rPr b="1" i="1" lang="en"/>
              <a:t>throws </a:t>
            </a:r>
            <a:r>
              <a:rPr lang="en"/>
              <a:t>keyword.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Defers to someone else to handle exception.</a:t>
            </a:r>
            <a:endParaRPr/>
          </a:p>
        </p:txBody>
      </p:sp>
      <p:sp>
        <p:nvSpPr>
          <p:cNvPr id="274" name="Google Shape;274;p29"/>
          <p:cNvSpPr txBox="1"/>
          <p:nvPr/>
        </p:nvSpPr>
        <p:spPr>
          <a:xfrm>
            <a:off x="487500" y="2977725"/>
            <a:ext cx="7997700" cy="102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gulgate()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IOException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throw 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IOException("hi"); ...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/>
        </p:nvSpPr>
        <p:spPr>
          <a:xfrm>
            <a:off x="1143000" y="3451075"/>
            <a:ext cx="6392700" cy="1348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javac What.java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What.java:2: error: unreported exception IOException; must be caught or declared to be thrown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Eagle.gulgate();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^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93C47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Exceptions</a:t>
            </a:r>
            <a:endParaRPr/>
          </a:p>
        </p:txBody>
      </p:sp>
      <p:sp>
        <p:nvSpPr>
          <p:cNvPr id="281" name="Google Shape;281;p30"/>
          <p:cNvSpPr txBox="1"/>
          <p:nvPr>
            <p:ph idx="1" type="body"/>
          </p:nvPr>
        </p:nvSpPr>
        <p:spPr>
          <a:xfrm>
            <a:off x="243000" y="556500"/>
            <a:ext cx="84438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method uses a ‘dangerous’ method (i.e. might throw a checked exception), it becomes dangerous itself.</a:t>
            </a:r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7511881" y="3729463"/>
            <a:ext cx="1830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fix this?</a:t>
            </a:r>
            <a:endParaRPr/>
          </a:p>
        </p:txBody>
      </p:sp>
      <p:sp>
        <p:nvSpPr>
          <p:cNvPr id="283" name="Google Shape;283;p30"/>
          <p:cNvSpPr txBox="1"/>
          <p:nvPr/>
        </p:nvSpPr>
        <p:spPr>
          <a:xfrm>
            <a:off x="7608756" y="4055950"/>
            <a:ext cx="1513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Catch or specify!</a:t>
            </a:r>
            <a:endParaRPr/>
          </a:p>
        </p:txBody>
      </p:sp>
      <p:sp>
        <p:nvSpPr>
          <p:cNvPr id="284" name="Google Shape;284;p30"/>
          <p:cNvSpPr txBox="1"/>
          <p:nvPr/>
        </p:nvSpPr>
        <p:spPr>
          <a:xfrm>
            <a:off x="342575" y="1382383"/>
            <a:ext cx="7997700" cy="100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gulgate()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IOException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throw 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IOException("hi"); ...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816900" y="2449677"/>
            <a:ext cx="7338900" cy="100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Eagle.gulgate();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 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286" name="Google Shape;286;p30"/>
          <p:cNvSpPr/>
          <p:nvPr/>
        </p:nvSpPr>
        <p:spPr>
          <a:xfrm>
            <a:off x="1207075" y="3516975"/>
            <a:ext cx="6241800" cy="1195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/>
              <a:t>“He who fights with monsters should look to it that he himself does not become a monster. And when you gaze long into an abyss the abyss also gazes into you.” - Beyond Good and Evil (Nietzsche) </a:t>
            </a:r>
            <a:endParaRPr i="1"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Exceptions</a:t>
            </a:r>
            <a:endParaRPr/>
          </a:p>
        </p:txBody>
      </p:sp>
      <p:sp>
        <p:nvSpPr>
          <p:cNvPr id="292" name="Google Shape;292;p3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ways to satisfy compiler: </a:t>
            </a:r>
            <a:r>
              <a:rPr i="1" lang="en"/>
              <a:t>Catch</a:t>
            </a:r>
            <a:r>
              <a:rPr lang="en"/>
              <a:t> or </a:t>
            </a:r>
            <a:r>
              <a:rPr i="1" lang="en"/>
              <a:t>specify</a:t>
            </a:r>
            <a:r>
              <a:rPr lang="en"/>
              <a:t> exception. </a:t>
            </a:r>
            <a:endParaRPr/>
          </a:p>
        </p:txBody>
      </p:sp>
      <p:sp>
        <p:nvSpPr>
          <p:cNvPr id="293" name="Google Shape;293;p31"/>
          <p:cNvSpPr txBox="1"/>
          <p:nvPr/>
        </p:nvSpPr>
        <p:spPr>
          <a:xfrm>
            <a:off x="5207025" y="4031175"/>
            <a:ext cx="37455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Specify that you might throw an exception.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when someone else should handle.</a:t>
            </a:r>
            <a:endParaRPr/>
          </a:p>
        </p:txBody>
      </p:sp>
      <p:sp>
        <p:nvSpPr>
          <p:cNvPr id="294" name="Google Shape;294;p31"/>
          <p:cNvSpPr txBox="1"/>
          <p:nvPr/>
        </p:nvSpPr>
        <p:spPr>
          <a:xfrm>
            <a:off x="466050" y="1224283"/>
            <a:ext cx="7997700" cy="100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gulgate()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IOException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throw 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IOException("hi"); ...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65875" y="2292575"/>
            <a:ext cx="4781400" cy="189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gulgate();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(IOException e)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System.out.println(</a:t>
            </a:r>
            <a:r>
              <a:rPr lang="en" sz="16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"Averted!"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401175" y="4114875"/>
            <a:ext cx="35388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Catch an Exception: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Keeps it from getting out.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when you can handle the problem.</a:t>
            </a:r>
            <a:endParaRPr/>
          </a:p>
        </p:txBody>
      </p:sp>
      <p:sp>
        <p:nvSpPr>
          <p:cNvPr id="297" name="Google Shape;297;p31"/>
          <p:cNvSpPr txBox="1"/>
          <p:nvPr/>
        </p:nvSpPr>
        <p:spPr>
          <a:xfrm>
            <a:off x="4645750" y="2358475"/>
            <a:ext cx="4498500" cy="1604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IOException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  gulgate();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      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" name="Google Shape;302;p32"/>
          <p:cNvCxnSpPr>
            <a:endCxn id="303" idx="2"/>
          </p:cNvCxnSpPr>
          <p:nvPr/>
        </p:nvCxnSpPr>
        <p:spPr>
          <a:xfrm rot="10800000">
            <a:off x="4608805" y="2748375"/>
            <a:ext cx="2082000" cy="18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Checked vs. Unchecked Exceptions</a:t>
            </a:r>
            <a:endParaRPr/>
          </a:p>
        </p:txBody>
      </p:sp>
      <p:sp>
        <p:nvSpPr>
          <p:cNvPr id="305" name="Google Shape;305;p32"/>
          <p:cNvSpPr txBox="1"/>
          <p:nvPr>
            <p:ph idx="1" type="body"/>
          </p:nvPr>
        </p:nvSpPr>
        <p:spPr>
          <a:xfrm>
            <a:off x="243000" y="556500"/>
            <a:ext cx="8443800" cy="11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Checked exceptions are part of the </a:t>
            </a:r>
            <a:r>
              <a:rPr b="1" lang="en"/>
              <a:t>specification</a:t>
            </a:r>
            <a:r>
              <a:rPr lang="en"/>
              <a:t> of a class.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you look up the nice documentation it will appear: (</a:t>
            </a: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r>
              <a:rPr lang="en"/>
              <a:t>).</a:t>
            </a:r>
            <a:endParaRPr/>
          </a:p>
        </p:txBody>
      </p:sp>
      <p:sp>
        <p:nvSpPr>
          <p:cNvPr id="306" name="Google Shape;306;p32"/>
          <p:cNvSpPr/>
          <p:nvPr/>
        </p:nvSpPr>
        <p:spPr>
          <a:xfrm>
            <a:off x="3220350" y="1664700"/>
            <a:ext cx="1117500" cy="4155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Throwable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960550" y="2332875"/>
            <a:ext cx="1117500" cy="415500"/>
          </a:xfrm>
          <a:prstGeom prst="rect">
            <a:avLst/>
          </a:prstGeom>
          <a:solidFill>
            <a:srgbClr val="9FC5E8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Error</a:t>
            </a:r>
            <a:endParaRPr b="1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03" name="Google Shape;303;p32"/>
          <p:cNvSpPr/>
          <p:nvPr/>
        </p:nvSpPr>
        <p:spPr>
          <a:xfrm>
            <a:off x="4050055" y="2332875"/>
            <a:ext cx="1117500" cy="4155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Exception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08" name="Google Shape;308;p32"/>
          <p:cNvSpPr/>
          <p:nvPr/>
        </p:nvSpPr>
        <p:spPr>
          <a:xfrm>
            <a:off x="2824350" y="3236450"/>
            <a:ext cx="1254000" cy="495300"/>
          </a:xfrm>
          <a:prstGeom prst="rect">
            <a:avLst/>
          </a:prstGeom>
          <a:solidFill>
            <a:srgbClr val="9FC5E8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Runtime</a:t>
            </a:r>
            <a:endParaRPr b="1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Exception</a:t>
            </a:r>
            <a:endParaRPr b="1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4760250" y="3316250"/>
            <a:ext cx="1254000" cy="4155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IOException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10" name="Google Shape;310;p32"/>
          <p:cNvSpPr/>
          <p:nvPr/>
        </p:nvSpPr>
        <p:spPr>
          <a:xfrm>
            <a:off x="6259425" y="3316250"/>
            <a:ext cx="1254000" cy="7269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Midi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Unavailable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Exception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11" name="Google Shape;311;p32"/>
          <p:cNvSpPr/>
          <p:nvPr/>
        </p:nvSpPr>
        <p:spPr>
          <a:xfrm>
            <a:off x="4711450" y="4364400"/>
            <a:ext cx="1379100" cy="4953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FileNotFound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Exception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12" name="Google Shape;312;p32"/>
          <p:cNvCxnSpPr>
            <a:stCxn id="307" idx="0"/>
            <a:endCxn id="306" idx="2"/>
          </p:cNvCxnSpPr>
          <p:nvPr/>
        </p:nvCxnSpPr>
        <p:spPr>
          <a:xfrm flipH="1" rot="10800000">
            <a:off x="1519300" y="2080275"/>
            <a:ext cx="2259900" cy="2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2"/>
          <p:cNvCxnSpPr>
            <a:stCxn id="303" idx="0"/>
            <a:endCxn id="306" idx="2"/>
          </p:cNvCxnSpPr>
          <p:nvPr/>
        </p:nvCxnSpPr>
        <p:spPr>
          <a:xfrm rot="10800000">
            <a:off x="3779005" y="2080275"/>
            <a:ext cx="829800" cy="2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32"/>
          <p:cNvCxnSpPr>
            <a:stCxn id="308" idx="0"/>
            <a:endCxn id="303" idx="2"/>
          </p:cNvCxnSpPr>
          <p:nvPr/>
        </p:nvCxnSpPr>
        <p:spPr>
          <a:xfrm flipH="1" rot="10800000">
            <a:off x="3451350" y="2748350"/>
            <a:ext cx="1157400" cy="48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32"/>
          <p:cNvCxnSpPr>
            <a:stCxn id="309" idx="0"/>
            <a:endCxn id="303" idx="2"/>
          </p:cNvCxnSpPr>
          <p:nvPr/>
        </p:nvCxnSpPr>
        <p:spPr>
          <a:xfrm rot="10800000">
            <a:off x="4608750" y="2748350"/>
            <a:ext cx="778500" cy="56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2"/>
          <p:cNvCxnSpPr>
            <a:stCxn id="310" idx="0"/>
            <a:endCxn id="303" idx="2"/>
          </p:cNvCxnSpPr>
          <p:nvPr/>
        </p:nvCxnSpPr>
        <p:spPr>
          <a:xfrm rot="10800000">
            <a:off x="4608825" y="2748350"/>
            <a:ext cx="2277600" cy="56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32"/>
          <p:cNvCxnSpPr>
            <a:stCxn id="311" idx="0"/>
            <a:endCxn id="309" idx="2"/>
          </p:cNvCxnSpPr>
          <p:nvPr/>
        </p:nvCxnSpPr>
        <p:spPr>
          <a:xfrm rot="10800000">
            <a:off x="5387200" y="3731700"/>
            <a:ext cx="13800" cy="63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32"/>
          <p:cNvSpPr/>
          <p:nvPr/>
        </p:nvSpPr>
        <p:spPr>
          <a:xfrm>
            <a:off x="2641425" y="4365400"/>
            <a:ext cx="1594500" cy="4953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IndexOutOf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BoundsException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19" name="Google Shape;319;p32"/>
          <p:cNvCxnSpPr>
            <a:stCxn id="318" idx="0"/>
            <a:endCxn id="308" idx="2"/>
          </p:cNvCxnSpPr>
          <p:nvPr/>
        </p:nvCxnSpPr>
        <p:spPr>
          <a:xfrm flipH="1" rot="10800000">
            <a:off x="3438675" y="3731800"/>
            <a:ext cx="12600" cy="63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32"/>
          <p:cNvCxnSpPr>
            <a:stCxn id="321" idx="0"/>
            <a:endCxn id="307" idx="2"/>
          </p:cNvCxnSpPr>
          <p:nvPr/>
        </p:nvCxnSpPr>
        <p:spPr>
          <a:xfrm rot="10800000">
            <a:off x="1519300" y="2748375"/>
            <a:ext cx="0" cy="43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2" name="Google Shape;32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296" y="2619075"/>
            <a:ext cx="477398" cy="63269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2"/>
          <p:cNvSpPr txBox="1"/>
          <p:nvPr/>
        </p:nvSpPr>
        <p:spPr>
          <a:xfrm>
            <a:off x="6791125" y="2753925"/>
            <a:ext cx="10317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24" name="Google Shape;324;p32"/>
          <p:cNvSpPr txBox="1"/>
          <p:nvPr/>
        </p:nvSpPr>
        <p:spPr>
          <a:xfrm>
            <a:off x="6069575" y="1660800"/>
            <a:ext cx="28656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Java have two categories? Why not require EVERY exception (even blue ones) to be caught or declared?</a:t>
            </a: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930550" y="3182100"/>
            <a:ext cx="1157400" cy="4155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Assertion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Error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Iteration</a:t>
            </a:r>
            <a:endParaRPr sz="4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Enhanced For Loop</a:t>
            </a:r>
            <a:endParaRPr/>
          </a:p>
        </p:txBody>
      </p:sp>
      <p:sp>
        <p:nvSpPr>
          <p:cNvPr id="336" name="Google Shape;336;p34"/>
          <p:cNvSpPr txBox="1"/>
          <p:nvPr>
            <p:ph idx="1" type="body"/>
          </p:nvPr>
        </p:nvSpPr>
        <p:spPr>
          <a:xfrm>
            <a:off x="243000" y="556500"/>
            <a:ext cx="86430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saw that Java allows us to iterate through Lists using a convenient shorthand syntax sometimes called the “foreach” or “enhanced for” loop.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strip away the magic so we can build our own classes that support this.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4"/>
          <p:cNvSpPr txBox="1"/>
          <p:nvPr/>
        </p:nvSpPr>
        <p:spPr>
          <a:xfrm>
            <a:off x="390975" y="2168625"/>
            <a:ext cx="3883800" cy="257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List&lt;Integer&gt; friends =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ArrayList&lt;Integer&gt;();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friends.add(5);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friends.add(23);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friends.add(42);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 : friends)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System.out.println(x);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Things The Hard Way</a:t>
            </a:r>
            <a:endParaRPr/>
          </a:p>
        </p:txBody>
      </p:sp>
      <p:sp>
        <p:nvSpPr>
          <p:cNvPr id="343" name="Google Shape;343;p35"/>
          <p:cNvSpPr txBox="1"/>
          <p:nvPr>
            <p:ph idx="1" type="body"/>
          </p:nvPr>
        </p:nvSpPr>
        <p:spPr>
          <a:xfrm>
            <a:off x="243000" y="556500"/>
            <a:ext cx="86430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alternate, uglier way to iterate through a List is to use the iterator()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5"/>
          <p:cNvSpPr txBox="1"/>
          <p:nvPr/>
        </p:nvSpPr>
        <p:spPr>
          <a:xfrm>
            <a:off x="238575" y="2168625"/>
            <a:ext cx="3883800" cy="257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List&lt;Integer&gt; friends =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ArrayList&lt;Integer&gt;();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 : friends)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System.out.println(x);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5"/>
          <p:cNvSpPr txBox="1"/>
          <p:nvPr/>
        </p:nvSpPr>
        <p:spPr>
          <a:xfrm>
            <a:off x="2186250" y="1170600"/>
            <a:ext cx="4756500" cy="49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Iterator&lt;E&gt; iterator();</a:t>
            </a:r>
            <a:endParaRPr/>
          </a:p>
        </p:txBody>
      </p:sp>
      <p:sp>
        <p:nvSpPr>
          <p:cNvPr id="346" name="Google Shape;346;p35"/>
          <p:cNvSpPr txBox="1"/>
          <p:nvPr/>
        </p:nvSpPr>
        <p:spPr>
          <a:xfrm>
            <a:off x="1238462" y="1192338"/>
            <a:ext cx="9906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List.java:</a:t>
            </a:r>
            <a:endParaRPr/>
          </a:p>
        </p:txBody>
      </p:sp>
      <p:sp>
        <p:nvSpPr>
          <p:cNvPr id="347" name="Google Shape;347;p35"/>
          <p:cNvSpPr txBox="1"/>
          <p:nvPr/>
        </p:nvSpPr>
        <p:spPr>
          <a:xfrm>
            <a:off x="4222525" y="1873199"/>
            <a:ext cx="4839300" cy="2869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List&lt;Integer&gt; friends =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ArrayList&lt;Integer&gt;();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Iterator&lt;Integer&gt; seer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= friends.iterator();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(seer.hasNext())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System.out.println(seer.next());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353" name="Google Shape;353;p36"/>
          <p:cNvSpPr txBox="1"/>
          <p:nvPr>
            <p:ph idx="1" type="body"/>
          </p:nvPr>
        </p:nvSpPr>
        <p:spPr>
          <a:xfrm>
            <a:off x="243000" y="556500"/>
            <a:ext cx="86430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alternate, uglier way to iterate through a List is to use the iterator()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6"/>
          <p:cNvSpPr txBox="1"/>
          <p:nvPr/>
        </p:nvSpPr>
        <p:spPr>
          <a:xfrm>
            <a:off x="4222525" y="3389800"/>
            <a:ext cx="4839300" cy="165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Iterator&lt;Integer&gt; seer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= friends.iterator();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(seer.hasNext())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System.out.println(seer.next());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graphicFrame>
        <p:nvGraphicFramePr>
          <p:cNvPr id="355" name="Google Shape;355;p36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{8F4BEFF1-FB9E-48BC-B01B-612BF84EFD57}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6" name="Google Shape;356;p36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CS61B: 2018</a:t>
            </a:r>
            <a:endParaRPr/>
          </a:p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161925" y="2612724"/>
            <a:ext cx="8563800" cy="22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14: Exceptions, Iteration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Exceptions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Iterations</a:t>
            </a:r>
            <a:endParaRPr/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175" y="758663"/>
            <a:ext cx="2014550" cy="362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362" name="Google Shape;362;p37"/>
          <p:cNvSpPr txBox="1"/>
          <p:nvPr>
            <p:ph idx="1" type="body"/>
          </p:nvPr>
        </p:nvSpPr>
        <p:spPr>
          <a:xfrm>
            <a:off x="243000" y="556500"/>
            <a:ext cx="86430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alternate, uglier way to iterate through a List is to use the iterator()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7"/>
          <p:cNvSpPr txBox="1"/>
          <p:nvPr/>
        </p:nvSpPr>
        <p:spPr>
          <a:xfrm>
            <a:off x="4222525" y="3389800"/>
            <a:ext cx="4839300" cy="165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Iterator&lt;Integer&gt; seer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= friends.iterator();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(seer.hasNext())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System.out.println(seer.next());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graphicFrame>
        <p:nvGraphicFramePr>
          <p:cNvPr id="364" name="Google Shape;364;p37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{8F4BEFF1-FB9E-48BC-B01B-612BF84EFD57}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5" name="Google Shape;365;p37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friends:</a:t>
            </a:r>
            <a:endParaRPr/>
          </a:p>
        </p:txBody>
      </p:sp>
      <p:pic>
        <p:nvPicPr>
          <p:cNvPr id="366" name="Google Shape;3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513" y="1484275"/>
            <a:ext cx="965050" cy="92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37"/>
          <p:cNvCxnSpPr/>
          <p:nvPr/>
        </p:nvCxnSpPr>
        <p:spPr>
          <a:xfrm>
            <a:off x="3848925" y="3636952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37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374" name="Google Shape;374;p38"/>
          <p:cNvSpPr txBox="1"/>
          <p:nvPr>
            <p:ph idx="1" type="body"/>
          </p:nvPr>
        </p:nvSpPr>
        <p:spPr>
          <a:xfrm>
            <a:off x="243000" y="556500"/>
            <a:ext cx="86430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alternate, uglier way to iterate through a List is to use the iterator()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8"/>
          <p:cNvSpPr txBox="1"/>
          <p:nvPr/>
        </p:nvSpPr>
        <p:spPr>
          <a:xfrm>
            <a:off x="4222525" y="3389800"/>
            <a:ext cx="4839300" cy="165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Iterator&lt;Integer&gt; seer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= friends.iterator();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(seer.hasNext())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System.out.println(seer.next());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graphicFrame>
        <p:nvGraphicFramePr>
          <p:cNvPr id="376" name="Google Shape;376;p38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{8F4BEFF1-FB9E-48BC-B01B-612BF84EFD57}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7" name="Google Shape;377;p38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friends:</a:t>
            </a:r>
            <a:endParaRPr/>
          </a:p>
        </p:txBody>
      </p:sp>
      <p:pic>
        <p:nvPicPr>
          <p:cNvPr id="378" name="Google Shape;3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513" y="1484275"/>
            <a:ext cx="965050" cy="92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9" name="Google Shape;379;p38"/>
          <p:cNvCxnSpPr/>
          <p:nvPr/>
        </p:nvCxnSpPr>
        <p:spPr>
          <a:xfrm>
            <a:off x="3796813" y="4218552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38"/>
          <p:cNvSpPr/>
          <p:nvPr/>
        </p:nvSpPr>
        <p:spPr>
          <a:xfrm>
            <a:off x="1815875" y="1056500"/>
            <a:ext cx="669000" cy="495300"/>
          </a:xfrm>
          <a:prstGeom prst="wedgeRoundRectCallout">
            <a:avLst>
              <a:gd fmla="val -39361" name="adj1"/>
              <a:gd fmla="val 72789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True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81" name="Google Shape;381;p38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387" name="Google Shape;387;p39"/>
          <p:cNvSpPr txBox="1"/>
          <p:nvPr>
            <p:ph idx="1" type="body"/>
          </p:nvPr>
        </p:nvSpPr>
        <p:spPr>
          <a:xfrm>
            <a:off x="243000" y="556500"/>
            <a:ext cx="86430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alternate, uglier way to iterate through a List is to use the iterator()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9"/>
          <p:cNvSpPr txBox="1"/>
          <p:nvPr/>
        </p:nvSpPr>
        <p:spPr>
          <a:xfrm>
            <a:off x="4222525" y="3389800"/>
            <a:ext cx="4839300" cy="165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Iterator&lt;Integer&gt; seer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= friends.iterator();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(seer.hasNext())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System.out.println(seer.next());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graphicFrame>
        <p:nvGraphicFramePr>
          <p:cNvPr id="389" name="Google Shape;389;p39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{8F4BEFF1-FB9E-48BC-B01B-612BF84EFD57}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0" name="Google Shape;390;p39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friends:</a:t>
            </a:r>
            <a:endParaRPr/>
          </a:p>
        </p:txBody>
      </p:sp>
      <p:pic>
        <p:nvPicPr>
          <p:cNvPr id="391" name="Google Shape;3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63" y="1429550"/>
            <a:ext cx="965050" cy="92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39"/>
          <p:cNvCxnSpPr/>
          <p:nvPr/>
        </p:nvCxnSpPr>
        <p:spPr>
          <a:xfrm>
            <a:off x="3796813" y="4505975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39"/>
          <p:cNvSpPr/>
          <p:nvPr/>
        </p:nvSpPr>
        <p:spPr>
          <a:xfrm>
            <a:off x="1537850" y="1082562"/>
            <a:ext cx="669000" cy="495300"/>
          </a:xfrm>
          <a:prstGeom prst="wedgeRoundRectCallout">
            <a:avLst>
              <a:gd fmla="val 47403" name="adj1"/>
              <a:gd fmla="val 71038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5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94" name="Google Shape;394;p39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400" name="Google Shape;400;p40"/>
          <p:cNvSpPr txBox="1"/>
          <p:nvPr>
            <p:ph idx="1" type="body"/>
          </p:nvPr>
        </p:nvSpPr>
        <p:spPr>
          <a:xfrm>
            <a:off x="243000" y="556500"/>
            <a:ext cx="86430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alternate, uglier way to iterate through a List is to use the iterator()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0"/>
          <p:cNvSpPr txBox="1"/>
          <p:nvPr/>
        </p:nvSpPr>
        <p:spPr>
          <a:xfrm>
            <a:off x="4222525" y="3389800"/>
            <a:ext cx="4839300" cy="165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Iterator&lt;Integer&gt; seer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= friends.iterator();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(seer.hasNext())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System.out.println(seer.next());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graphicFrame>
        <p:nvGraphicFramePr>
          <p:cNvPr id="402" name="Google Shape;402;p40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{8F4BEFF1-FB9E-48BC-B01B-612BF84EFD57}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3" name="Google Shape;403;p40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friends:</a:t>
            </a:r>
            <a:endParaRPr/>
          </a:p>
        </p:txBody>
      </p:sp>
      <p:pic>
        <p:nvPicPr>
          <p:cNvPr id="404" name="Google Shape;4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63" y="1429550"/>
            <a:ext cx="965050" cy="92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40"/>
          <p:cNvCxnSpPr/>
          <p:nvPr/>
        </p:nvCxnSpPr>
        <p:spPr>
          <a:xfrm>
            <a:off x="3796813" y="4218552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40"/>
          <p:cNvSpPr/>
          <p:nvPr/>
        </p:nvSpPr>
        <p:spPr>
          <a:xfrm>
            <a:off x="1537850" y="1082562"/>
            <a:ext cx="669000" cy="495300"/>
          </a:xfrm>
          <a:prstGeom prst="wedgeRoundRectCallout">
            <a:avLst>
              <a:gd fmla="val 47403" name="adj1"/>
              <a:gd fmla="val 71038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True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407" name="Google Shape;407;p40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413" name="Google Shape;413;p41"/>
          <p:cNvSpPr txBox="1"/>
          <p:nvPr>
            <p:ph idx="1" type="body"/>
          </p:nvPr>
        </p:nvSpPr>
        <p:spPr>
          <a:xfrm>
            <a:off x="243000" y="556500"/>
            <a:ext cx="86430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alternate, uglier way to iterate through a List is to use the iterator()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1"/>
          <p:cNvSpPr txBox="1"/>
          <p:nvPr/>
        </p:nvSpPr>
        <p:spPr>
          <a:xfrm>
            <a:off x="4222525" y="3389800"/>
            <a:ext cx="4839300" cy="165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Iterator&lt;Integer&gt; seer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= friends.iterator();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(seer.hasNext())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System.out.println(seer.next());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graphicFrame>
        <p:nvGraphicFramePr>
          <p:cNvPr id="415" name="Google Shape;415;p41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{8F4BEFF1-FB9E-48BC-B01B-612BF84EFD57}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6" name="Google Shape;416;p41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friends:</a:t>
            </a:r>
            <a:endParaRPr/>
          </a:p>
        </p:txBody>
      </p:sp>
      <p:pic>
        <p:nvPicPr>
          <p:cNvPr id="417" name="Google Shape;4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163" y="1429550"/>
            <a:ext cx="965050" cy="92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41"/>
          <p:cNvCxnSpPr/>
          <p:nvPr/>
        </p:nvCxnSpPr>
        <p:spPr>
          <a:xfrm>
            <a:off x="3796813" y="4505975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41"/>
          <p:cNvSpPr/>
          <p:nvPr/>
        </p:nvSpPr>
        <p:spPr>
          <a:xfrm>
            <a:off x="2528450" y="1082562"/>
            <a:ext cx="669000" cy="495300"/>
          </a:xfrm>
          <a:prstGeom prst="wedgeRoundRectCallout">
            <a:avLst>
              <a:gd fmla="val 47403" name="adj1"/>
              <a:gd fmla="val 71038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23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420" name="Google Shape;420;p41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426" name="Google Shape;426;p42"/>
          <p:cNvSpPr txBox="1"/>
          <p:nvPr>
            <p:ph idx="1" type="body"/>
          </p:nvPr>
        </p:nvSpPr>
        <p:spPr>
          <a:xfrm>
            <a:off x="243000" y="556500"/>
            <a:ext cx="86430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alternate, uglier way to iterate through a List is to use the iterator()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2"/>
          <p:cNvSpPr txBox="1"/>
          <p:nvPr/>
        </p:nvSpPr>
        <p:spPr>
          <a:xfrm>
            <a:off x="4222525" y="3389800"/>
            <a:ext cx="4839300" cy="165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Iterator&lt;Integer&gt; seer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= friends.iterator();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(seer.hasNext())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System.out.println(seer.next());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graphicFrame>
        <p:nvGraphicFramePr>
          <p:cNvPr id="428" name="Google Shape;428;p42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{8F4BEFF1-FB9E-48BC-B01B-612BF84EFD57}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9" name="Google Shape;429;p42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friends:</a:t>
            </a:r>
            <a:endParaRPr/>
          </a:p>
        </p:txBody>
      </p:sp>
      <p:pic>
        <p:nvPicPr>
          <p:cNvPr id="430" name="Google Shape;4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163" y="1429550"/>
            <a:ext cx="965050" cy="92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1" name="Google Shape;431;p42"/>
          <p:cNvCxnSpPr/>
          <p:nvPr/>
        </p:nvCxnSpPr>
        <p:spPr>
          <a:xfrm>
            <a:off x="3796813" y="4218552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42"/>
          <p:cNvSpPr/>
          <p:nvPr/>
        </p:nvSpPr>
        <p:spPr>
          <a:xfrm>
            <a:off x="2528450" y="1082562"/>
            <a:ext cx="669000" cy="495300"/>
          </a:xfrm>
          <a:prstGeom prst="wedgeRoundRectCallout">
            <a:avLst>
              <a:gd fmla="val 47403" name="adj1"/>
              <a:gd fmla="val 71038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True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433" name="Google Shape;433;p42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439" name="Google Shape;439;p43"/>
          <p:cNvSpPr txBox="1"/>
          <p:nvPr>
            <p:ph idx="1" type="body"/>
          </p:nvPr>
        </p:nvSpPr>
        <p:spPr>
          <a:xfrm>
            <a:off x="243000" y="556500"/>
            <a:ext cx="86430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alternate, uglier way to iterate through a List is to use the iterator()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3"/>
          <p:cNvSpPr txBox="1"/>
          <p:nvPr/>
        </p:nvSpPr>
        <p:spPr>
          <a:xfrm>
            <a:off x="4222525" y="3389800"/>
            <a:ext cx="4839300" cy="165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Iterator&lt;Integer&gt; seer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= friends.iterator();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(seer.hasNext())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System.out.println(seer.next());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graphicFrame>
        <p:nvGraphicFramePr>
          <p:cNvPr id="441" name="Google Shape;441;p43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{8F4BEFF1-FB9E-48BC-B01B-612BF84EFD57}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2" name="Google Shape;442;p43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friends:</a:t>
            </a:r>
            <a:endParaRPr/>
          </a:p>
        </p:txBody>
      </p:sp>
      <p:pic>
        <p:nvPicPr>
          <p:cNvPr id="443" name="Google Shape;4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963" y="1429550"/>
            <a:ext cx="965050" cy="92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4" name="Google Shape;444;p43"/>
          <p:cNvCxnSpPr/>
          <p:nvPr/>
        </p:nvCxnSpPr>
        <p:spPr>
          <a:xfrm>
            <a:off x="3796813" y="4505975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43"/>
          <p:cNvSpPr/>
          <p:nvPr/>
        </p:nvSpPr>
        <p:spPr>
          <a:xfrm>
            <a:off x="3595250" y="1082562"/>
            <a:ext cx="669000" cy="495300"/>
          </a:xfrm>
          <a:prstGeom prst="wedgeRoundRectCallout">
            <a:avLst>
              <a:gd fmla="val 47403" name="adj1"/>
              <a:gd fmla="val 71038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42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446" name="Google Shape;446;p43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452" name="Google Shape;452;p44"/>
          <p:cNvSpPr txBox="1"/>
          <p:nvPr>
            <p:ph idx="1" type="body"/>
          </p:nvPr>
        </p:nvSpPr>
        <p:spPr>
          <a:xfrm>
            <a:off x="243000" y="556500"/>
            <a:ext cx="86430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alternate, uglier way to iterate through a List is to use the iterator()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4"/>
          <p:cNvSpPr txBox="1"/>
          <p:nvPr/>
        </p:nvSpPr>
        <p:spPr>
          <a:xfrm>
            <a:off x="4222525" y="3389800"/>
            <a:ext cx="4839300" cy="165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Iterator&lt;Integer&gt; seer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= friends.iterator();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(seer.hasNext())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System.out.println(seer.next());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graphicFrame>
        <p:nvGraphicFramePr>
          <p:cNvPr id="454" name="Google Shape;454;p44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{8F4BEFF1-FB9E-48BC-B01B-612BF84EFD57}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5" name="Google Shape;455;p44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friends:</a:t>
            </a:r>
            <a:endParaRPr/>
          </a:p>
        </p:txBody>
      </p:sp>
      <p:pic>
        <p:nvPicPr>
          <p:cNvPr id="456" name="Google Shape;4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963" y="1429550"/>
            <a:ext cx="965050" cy="92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7" name="Google Shape;457;p44"/>
          <p:cNvCxnSpPr/>
          <p:nvPr/>
        </p:nvCxnSpPr>
        <p:spPr>
          <a:xfrm>
            <a:off x="3796813" y="4218552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44"/>
          <p:cNvSpPr/>
          <p:nvPr/>
        </p:nvSpPr>
        <p:spPr>
          <a:xfrm>
            <a:off x="3595250" y="1082562"/>
            <a:ext cx="669000" cy="495300"/>
          </a:xfrm>
          <a:prstGeom prst="wedgeRoundRectCallout">
            <a:avLst>
              <a:gd fmla="val 47403" name="adj1"/>
              <a:gd fmla="val 71038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False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459" name="Google Shape;459;p44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Secret of the Enhanced For Loop</a:t>
            </a:r>
            <a:endParaRPr/>
          </a:p>
        </p:txBody>
      </p:sp>
      <p:sp>
        <p:nvSpPr>
          <p:cNvPr id="465" name="Google Shape;465;p4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secret: </a:t>
            </a:r>
            <a:r>
              <a:rPr lang="en" u="sng"/>
              <a:t>The code on the left is just shorthand for the code on the right</a:t>
            </a:r>
            <a:r>
              <a:rPr lang="en"/>
              <a:t>. For code on right to work, which checks does the compiler need to do?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Does the List interface have an iterator() method?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Does the List interface have next/hasNext() methods?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Does the Iterator interface have an iterator method?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Does the Iterator interface have next/hasNext() methods?</a:t>
            </a:r>
            <a:endParaRPr/>
          </a:p>
        </p:txBody>
      </p:sp>
      <p:sp>
        <p:nvSpPr>
          <p:cNvPr id="466" name="Google Shape;466;p45"/>
          <p:cNvSpPr txBox="1"/>
          <p:nvPr/>
        </p:nvSpPr>
        <p:spPr>
          <a:xfrm>
            <a:off x="238575" y="3664425"/>
            <a:ext cx="3883800" cy="117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 : friends)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System.out.println(x);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5"/>
          <p:cNvSpPr txBox="1"/>
          <p:nvPr/>
        </p:nvSpPr>
        <p:spPr>
          <a:xfrm>
            <a:off x="4222525" y="3177975"/>
            <a:ext cx="4839300" cy="190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Iterator&lt;Integer&gt; seer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= friends.iterator();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(seer.hasNext())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System.out.println(seer.next());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468" name="Google Shape;468;p45"/>
          <p:cNvSpPr txBox="1"/>
          <p:nvPr/>
        </p:nvSpPr>
        <p:spPr>
          <a:xfrm>
            <a:off x="1315925" y="2656642"/>
            <a:ext cx="6772800" cy="49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List&lt;Integer&gt; friends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ArrayList&lt;Integer&gt;();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Secret of the Enhanced For Loop</a:t>
            </a:r>
            <a:endParaRPr/>
          </a:p>
        </p:txBody>
      </p:sp>
      <p:sp>
        <p:nvSpPr>
          <p:cNvPr id="474" name="Google Shape;474;p4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code on the right to work: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Compiler checks that Lists have a method called iterator() that returns an  Iterator&lt;Integer&gt;.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Then, compiler checks that Iterators have: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hasNext()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next()</a:t>
            </a:r>
            <a:endParaRPr/>
          </a:p>
        </p:txBody>
      </p:sp>
      <p:sp>
        <p:nvSpPr>
          <p:cNvPr id="475" name="Google Shape;475;p46"/>
          <p:cNvSpPr txBox="1"/>
          <p:nvPr/>
        </p:nvSpPr>
        <p:spPr>
          <a:xfrm>
            <a:off x="238575" y="3664425"/>
            <a:ext cx="3883800" cy="117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 : friends)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System.out.println(x);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6"/>
          <p:cNvSpPr txBox="1"/>
          <p:nvPr/>
        </p:nvSpPr>
        <p:spPr>
          <a:xfrm>
            <a:off x="4222525" y="3177975"/>
            <a:ext cx="4839300" cy="190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Iterator&lt;Integer&gt; seer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= friends.iterator();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(seer.hasNext())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System.out.println(seer.next());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477" name="Google Shape;477;p46"/>
          <p:cNvSpPr txBox="1"/>
          <p:nvPr/>
        </p:nvSpPr>
        <p:spPr>
          <a:xfrm>
            <a:off x="1315925" y="2656642"/>
            <a:ext cx="6772800" cy="49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List&lt;Integer&gt; friends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ArrayList&lt;Integer&gt;();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Exceptions</a:t>
            </a:r>
            <a:endParaRPr sz="4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Iterable Interface</a:t>
            </a:r>
            <a:endParaRPr/>
          </a:p>
        </p:txBody>
      </p:sp>
      <p:sp>
        <p:nvSpPr>
          <p:cNvPr id="483" name="Google Shape;483;p4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Compiler checks that Lists have a method called iterator() that returns an  Iterator&lt;Integer&gt;.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How</a:t>
            </a:r>
            <a:r>
              <a:rPr lang="en"/>
              <a:t>: The List interface extends the Iterable interface, inheriting the abstract iterator() method*.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7"/>
          <p:cNvSpPr/>
          <p:nvPr/>
        </p:nvSpPr>
        <p:spPr>
          <a:xfrm>
            <a:off x="6973524" y="3639150"/>
            <a:ext cx="16278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List&lt;T&gt;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85" name="Google Shape;485;p47"/>
          <p:cNvCxnSpPr>
            <a:stCxn id="484" idx="0"/>
            <a:endCxn id="486" idx="2"/>
          </p:cNvCxnSpPr>
          <p:nvPr/>
        </p:nvCxnSpPr>
        <p:spPr>
          <a:xfrm rot="10800000">
            <a:off x="7787424" y="2631750"/>
            <a:ext cx="0" cy="100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47"/>
          <p:cNvSpPr/>
          <p:nvPr/>
        </p:nvSpPr>
        <p:spPr>
          <a:xfrm>
            <a:off x="6973525" y="2189800"/>
            <a:ext cx="16278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Iterable&lt;T&gt;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87" name="Google Shape;487;p47"/>
          <p:cNvSpPr txBox="1"/>
          <p:nvPr/>
        </p:nvSpPr>
        <p:spPr>
          <a:xfrm>
            <a:off x="1349375" y="2098350"/>
            <a:ext cx="4274700" cy="947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b="1"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Iterable&lt;T&gt; {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Iterator&lt;T&gt; iterator();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7"/>
          <p:cNvSpPr txBox="1"/>
          <p:nvPr/>
        </p:nvSpPr>
        <p:spPr>
          <a:xfrm>
            <a:off x="653625" y="3310350"/>
            <a:ext cx="5691000" cy="947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b="1"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List&lt;T&gt; extends Iterable&lt;T&gt;{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7"/>
          <p:cNvSpPr txBox="1"/>
          <p:nvPr/>
        </p:nvSpPr>
        <p:spPr>
          <a:xfrm>
            <a:off x="1077500" y="4499750"/>
            <a:ext cx="79542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Actually List extends Collection which extends Iterable, but this is close enough to the truth.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I’m omitting some default methods in the Iterable interface.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Iterator Interface</a:t>
            </a:r>
            <a:endParaRPr/>
          </a:p>
        </p:txBody>
      </p:sp>
      <p:sp>
        <p:nvSpPr>
          <p:cNvPr id="495" name="Google Shape;495;p4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Then, compiler checks that Iterators have hasNext and next()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How</a:t>
            </a:r>
            <a:r>
              <a:rPr lang="en"/>
              <a:t>: The Iterator interface specifies these abstract methods explicitly.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8"/>
          <p:cNvSpPr/>
          <p:nvPr/>
        </p:nvSpPr>
        <p:spPr>
          <a:xfrm>
            <a:off x="6973524" y="3639150"/>
            <a:ext cx="16278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List&lt;T&gt;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97" name="Google Shape;497;p48"/>
          <p:cNvCxnSpPr>
            <a:stCxn id="496" idx="0"/>
            <a:endCxn id="498" idx="2"/>
          </p:cNvCxnSpPr>
          <p:nvPr/>
        </p:nvCxnSpPr>
        <p:spPr>
          <a:xfrm rot="10800000">
            <a:off x="7787424" y="2631750"/>
            <a:ext cx="0" cy="100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8" name="Google Shape;498;p48"/>
          <p:cNvSpPr/>
          <p:nvPr/>
        </p:nvSpPr>
        <p:spPr>
          <a:xfrm>
            <a:off x="6973525" y="2189800"/>
            <a:ext cx="16278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Iterable&lt;T&gt;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9" name="Google Shape;499;p48"/>
          <p:cNvSpPr txBox="1"/>
          <p:nvPr/>
        </p:nvSpPr>
        <p:spPr>
          <a:xfrm>
            <a:off x="1332000" y="2642250"/>
            <a:ext cx="4274700" cy="144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package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java.util;</a:t>
            </a:r>
            <a:endParaRPr sz="17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b="1"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Iterator&lt;T&gt; {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boolean hasNext();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T next();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8"/>
          <p:cNvSpPr txBox="1"/>
          <p:nvPr/>
        </p:nvSpPr>
        <p:spPr>
          <a:xfrm>
            <a:off x="4109575" y="4749050"/>
            <a:ext cx="49224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omitting some default methods in the Iterator interface.</a:t>
            </a:r>
            <a:endParaRPr/>
          </a:p>
        </p:txBody>
      </p:sp>
      <p:sp>
        <p:nvSpPr>
          <p:cNvPr id="501" name="Google Shape;501;p48"/>
          <p:cNvSpPr/>
          <p:nvPr/>
        </p:nvSpPr>
        <p:spPr>
          <a:xfrm>
            <a:off x="2615975" y="2052700"/>
            <a:ext cx="16278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Iterator&lt;T&gt;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Using A Nested Class</a:t>
            </a:r>
            <a:endParaRPr/>
          </a:p>
        </p:txBody>
      </p:sp>
      <p:sp>
        <p:nvSpPr>
          <p:cNvPr id="507" name="Google Shape;507;p4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First, let’s create a KeyIterator class that allows client programs to iterate through the keys of a</a:t>
            </a:r>
            <a:r>
              <a:rPr lang="en"/>
              <a:t>n ArrayMap, as well as simple client program.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See the study guide for this lecture for starter code (ArrayMap.java and IterationDemo.java).</a:t>
            </a:r>
            <a:endParaRPr/>
          </a:p>
        </p:txBody>
      </p:sp>
      <p:cxnSp>
        <p:nvCxnSpPr>
          <p:cNvPr id="508" name="Google Shape;508;p49"/>
          <p:cNvCxnSpPr>
            <a:stCxn id="509" idx="1"/>
          </p:cNvCxnSpPr>
          <p:nvPr/>
        </p:nvCxnSpPr>
        <p:spPr>
          <a:xfrm flipH="1">
            <a:off x="5504750" y="296200"/>
            <a:ext cx="214200" cy="37110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49"/>
          <p:cNvSpPr txBox="1"/>
          <p:nvPr/>
        </p:nvSpPr>
        <p:spPr>
          <a:xfrm>
            <a:off x="5718950" y="-20600"/>
            <a:ext cx="33168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</a:rPr>
              <a:t>A “client program" is just any program that uses our class.</a:t>
            </a:r>
            <a:endParaRPr>
              <a:solidFill>
                <a:srgbClr val="BB4444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Using A Nested Class</a:t>
            </a:r>
            <a:endParaRPr/>
          </a:p>
        </p:txBody>
      </p:sp>
      <p:sp>
        <p:nvSpPr>
          <p:cNvPr id="515" name="Google Shape;515;p5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First, let’s create a </a:t>
            </a:r>
            <a:r>
              <a:rPr lang="en"/>
              <a:t>KeyIterator</a:t>
            </a:r>
            <a:r>
              <a:rPr lang="en"/>
              <a:t> class that allows client programs to iterate through the keys of an </a:t>
            </a:r>
            <a:r>
              <a:rPr lang="en"/>
              <a:t>ArrayMap</a:t>
            </a:r>
            <a:r>
              <a:rPr lang="en"/>
              <a:t>.</a:t>
            </a:r>
            <a:endParaRPr/>
          </a:p>
        </p:txBody>
      </p:sp>
      <p:sp>
        <p:nvSpPr>
          <p:cNvPr id="516" name="Google Shape;516;p50"/>
          <p:cNvSpPr txBox="1"/>
          <p:nvPr/>
        </p:nvSpPr>
        <p:spPr>
          <a:xfrm>
            <a:off x="271325" y="1334525"/>
            <a:ext cx="4151100" cy="376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KeyIterator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ptr;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KeyIterator()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ptr = 0;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hasNext()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(ptr != size);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 next()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K returnItem = keys[ptr];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ptr = ptr + 1;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returnItem;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highlight>
                <a:srgbClr val="EFEFEF"/>
              </a:highlight>
            </a:endParaRPr>
          </a:p>
        </p:txBody>
      </p:sp>
      <p:sp>
        <p:nvSpPr>
          <p:cNvPr id="517" name="Google Shape;517;p50"/>
          <p:cNvSpPr txBox="1"/>
          <p:nvPr/>
        </p:nvSpPr>
        <p:spPr>
          <a:xfrm>
            <a:off x="4550700" y="1556950"/>
            <a:ext cx="4439700" cy="331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ArrayMap&lt;String, Integer&gt; am =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ArrayMap&lt;String, Integer&gt;();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am.put(</a:t>
            </a:r>
            <a:r>
              <a:rPr lang="en" sz="17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am.put(</a:t>
            </a:r>
            <a:r>
              <a:rPr lang="en" sz="17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"syrups"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10);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ArrayMap.KeyIterator ami =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am.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KeyIterator();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(ami.hasNext())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System.out.println(ami.next());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8" name="Google Shape;518;p50"/>
          <p:cNvCxnSpPr>
            <a:stCxn id="519" idx="1"/>
          </p:cNvCxnSpPr>
          <p:nvPr/>
        </p:nvCxnSpPr>
        <p:spPr>
          <a:xfrm rot="10800000">
            <a:off x="5351875" y="3355600"/>
            <a:ext cx="1225200" cy="30570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Google Shape;519;p50"/>
          <p:cNvSpPr txBox="1"/>
          <p:nvPr/>
        </p:nvSpPr>
        <p:spPr>
          <a:xfrm>
            <a:off x="6577075" y="3344500"/>
            <a:ext cx="25242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</a:rPr>
              <a:t>Instantiating nested classes requires dot notation.</a:t>
            </a:r>
            <a:endParaRPr>
              <a:solidFill>
                <a:srgbClr val="BB4444"/>
              </a:solidFill>
            </a:endParaRPr>
          </a:p>
        </p:txBody>
      </p:sp>
      <p:sp>
        <p:nvSpPr>
          <p:cNvPr id="520" name="Google Shape;520;p50"/>
          <p:cNvSpPr txBox="1"/>
          <p:nvPr/>
        </p:nvSpPr>
        <p:spPr>
          <a:xfrm>
            <a:off x="3042337" y="4712213"/>
            <a:ext cx="142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ArrayMap.java</a:t>
            </a:r>
            <a:endParaRPr b="1"/>
          </a:p>
        </p:txBody>
      </p:sp>
      <p:sp>
        <p:nvSpPr>
          <p:cNvPr id="521" name="Google Shape;521;p50"/>
          <p:cNvSpPr txBox="1"/>
          <p:nvPr/>
        </p:nvSpPr>
        <p:spPr>
          <a:xfrm>
            <a:off x="7046976" y="4510750"/>
            <a:ext cx="1960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IterationDemo</a:t>
            </a:r>
            <a:r>
              <a:rPr b="1" lang="en"/>
              <a:t>.java</a:t>
            </a:r>
            <a:endParaRPr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For-each Iteration And ArrayMaps</a:t>
            </a:r>
            <a:endParaRPr/>
          </a:p>
        </p:txBody>
      </p:sp>
      <p:sp>
        <p:nvSpPr>
          <p:cNvPr id="527" name="Google Shape;527;p5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support the enhanced for loop, we</a:t>
            </a:r>
            <a:r>
              <a:rPr lang="en"/>
              <a:t> need to make ArrayMap implement the Iterable interface.</a:t>
            </a:r>
            <a:endParaRPr/>
          </a:p>
        </p:txBody>
      </p:sp>
      <p:sp>
        <p:nvSpPr>
          <p:cNvPr id="528" name="Google Shape;528;p51"/>
          <p:cNvSpPr txBox="1"/>
          <p:nvPr/>
        </p:nvSpPr>
        <p:spPr>
          <a:xfrm>
            <a:off x="1349375" y="2022150"/>
            <a:ext cx="4274700" cy="947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b="1"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Iterable&lt;T&gt; {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Iterator&lt;T&gt; iterator();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1"/>
          <p:cNvSpPr txBox="1"/>
          <p:nvPr/>
        </p:nvSpPr>
        <p:spPr>
          <a:xfrm>
            <a:off x="304100" y="3310350"/>
            <a:ext cx="6290400" cy="1273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ArrayMap&lt;K, V&gt; {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30" name="Google Shape;530;p51"/>
          <p:cNvSpPr/>
          <p:nvPr/>
        </p:nvSpPr>
        <p:spPr>
          <a:xfrm>
            <a:off x="6811650" y="3639150"/>
            <a:ext cx="2094000" cy="441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ArrayMap&lt;K, V&gt;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31" name="Google Shape;531;p51"/>
          <p:cNvCxnSpPr>
            <a:stCxn id="530" idx="0"/>
            <a:endCxn id="532" idx="2"/>
          </p:cNvCxnSpPr>
          <p:nvPr/>
        </p:nvCxnSpPr>
        <p:spPr>
          <a:xfrm rot="10800000">
            <a:off x="7858650" y="2631750"/>
            <a:ext cx="0" cy="100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51"/>
          <p:cNvSpPr/>
          <p:nvPr/>
        </p:nvSpPr>
        <p:spPr>
          <a:xfrm>
            <a:off x="7044750" y="2189850"/>
            <a:ext cx="16278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Iterable&lt;T&gt;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For-each Iteration And ArrayMaps</a:t>
            </a:r>
            <a:endParaRPr/>
          </a:p>
        </p:txBody>
      </p:sp>
      <p:sp>
        <p:nvSpPr>
          <p:cNvPr id="538" name="Google Shape;538;p5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support the enhanced for loop, we need to make ArrayMap implement the Iterable interface.</a:t>
            </a:r>
            <a:endParaRPr/>
          </a:p>
        </p:txBody>
      </p:sp>
      <p:sp>
        <p:nvSpPr>
          <p:cNvPr id="539" name="Google Shape;539;p52"/>
          <p:cNvSpPr/>
          <p:nvPr/>
        </p:nvSpPr>
        <p:spPr>
          <a:xfrm>
            <a:off x="6811650" y="3639150"/>
            <a:ext cx="2094000" cy="441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ArrayMap&lt;K, V&gt;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40" name="Google Shape;540;p52"/>
          <p:cNvCxnSpPr>
            <a:stCxn id="539" idx="0"/>
            <a:endCxn id="541" idx="2"/>
          </p:cNvCxnSpPr>
          <p:nvPr/>
        </p:nvCxnSpPr>
        <p:spPr>
          <a:xfrm rot="10800000">
            <a:off x="7858650" y="2631750"/>
            <a:ext cx="0" cy="100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52"/>
          <p:cNvSpPr/>
          <p:nvPr/>
        </p:nvSpPr>
        <p:spPr>
          <a:xfrm>
            <a:off x="7044750" y="2189850"/>
            <a:ext cx="16278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Iterable&lt;T&gt;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42" name="Google Shape;542;p52"/>
          <p:cNvSpPr txBox="1"/>
          <p:nvPr/>
        </p:nvSpPr>
        <p:spPr>
          <a:xfrm>
            <a:off x="1313297" y="1717375"/>
            <a:ext cx="4274700" cy="947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b="1"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Iterable&lt;T&gt; {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Iterator&lt;T&gt; iterator();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2"/>
          <p:cNvSpPr txBox="1"/>
          <p:nvPr/>
        </p:nvSpPr>
        <p:spPr>
          <a:xfrm>
            <a:off x="304100" y="3089575"/>
            <a:ext cx="6290400" cy="180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ArrayMap&lt;K, V&gt;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Iterable&lt;K&gt; 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7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Iterator&lt;T&gt; 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iterator() { 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return new KeyIterator();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cxnSp>
        <p:nvCxnSpPr>
          <p:cNvPr id="544" name="Google Shape;544;p52"/>
          <p:cNvCxnSpPr>
            <a:stCxn id="543" idx="0"/>
            <a:endCxn id="542" idx="2"/>
          </p:cNvCxnSpPr>
          <p:nvPr/>
        </p:nvCxnSpPr>
        <p:spPr>
          <a:xfrm flipH="1" rot="10800000">
            <a:off x="3449300" y="2664475"/>
            <a:ext cx="1200" cy="42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For-each Iteration And ArrayMaps</a:t>
            </a:r>
            <a:endParaRPr/>
          </a:p>
        </p:txBody>
      </p:sp>
      <p:sp>
        <p:nvSpPr>
          <p:cNvPr id="550" name="Google Shape;550;p5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our definition of KeyIterator earlier, the code below will not compile.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Why?</a:t>
            </a:r>
            <a:endParaRPr/>
          </a:p>
        </p:txBody>
      </p:sp>
      <p:sp>
        <p:nvSpPr>
          <p:cNvPr id="551" name="Google Shape;551;p53"/>
          <p:cNvSpPr/>
          <p:nvPr/>
        </p:nvSpPr>
        <p:spPr>
          <a:xfrm>
            <a:off x="6811650" y="3639150"/>
            <a:ext cx="2094000" cy="441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ArrayMap&lt;K, V&gt;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52" name="Google Shape;552;p53"/>
          <p:cNvCxnSpPr>
            <a:stCxn id="551" idx="0"/>
            <a:endCxn id="553" idx="2"/>
          </p:cNvCxnSpPr>
          <p:nvPr/>
        </p:nvCxnSpPr>
        <p:spPr>
          <a:xfrm rot="10800000">
            <a:off x="7858650" y="2631750"/>
            <a:ext cx="0" cy="100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53"/>
          <p:cNvSpPr/>
          <p:nvPr/>
        </p:nvSpPr>
        <p:spPr>
          <a:xfrm>
            <a:off x="7044750" y="2189850"/>
            <a:ext cx="16278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Iterable&lt;T&gt;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54" name="Google Shape;554;p53"/>
          <p:cNvSpPr txBox="1"/>
          <p:nvPr/>
        </p:nvSpPr>
        <p:spPr>
          <a:xfrm>
            <a:off x="1313297" y="1717375"/>
            <a:ext cx="4274700" cy="947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b="1"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Iterable&lt;T&gt; {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Iterator&lt;T&gt; iterator();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3"/>
          <p:cNvSpPr txBox="1"/>
          <p:nvPr/>
        </p:nvSpPr>
        <p:spPr>
          <a:xfrm>
            <a:off x="304100" y="3089575"/>
            <a:ext cx="6290400" cy="180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ArrayMap&lt;K, V&gt;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Iterable&lt;K&gt; 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7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Iterator&lt;T&gt; 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iterator() { 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return new KeyIterator();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cxnSp>
        <p:nvCxnSpPr>
          <p:cNvPr id="556" name="Google Shape;556;p53"/>
          <p:cNvCxnSpPr>
            <a:stCxn id="555" idx="0"/>
            <a:endCxn id="554" idx="2"/>
          </p:cNvCxnSpPr>
          <p:nvPr/>
        </p:nvCxnSpPr>
        <p:spPr>
          <a:xfrm flipH="1" rot="10800000">
            <a:off x="3449300" y="2664475"/>
            <a:ext cx="1200" cy="42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For-each Iteration And ArrayMaps</a:t>
            </a:r>
            <a:endParaRPr/>
          </a:p>
        </p:txBody>
      </p:sp>
      <p:sp>
        <p:nvSpPr>
          <p:cNvPr id="562" name="Google Shape;562;p5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our definition of KeyIterator earlier, the code below will not compile.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KeyIterator does not implement the Iterator interface.</a:t>
            </a:r>
            <a:endParaRPr/>
          </a:p>
        </p:txBody>
      </p:sp>
      <p:sp>
        <p:nvSpPr>
          <p:cNvPr id="563" name="Google Shape;563;p54"/>
          <p:cNvSpPr txBox="1"/>
          <p:nvPr/>
        </p:nvSpPr>
        <p:spPr>
          <a:xfrm>
            <a:off x="1313297" y="1717375"/>
            <a:ext cx="4274700" cy="947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b="1"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Iterable&lt;T&gt; {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Iterator&lt;T&gt; iterator();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4"/>
          <p:cNvSpPr txBox="1"/>
          <p:nvPr/>
        </p:nvSpPr>
        <p:spPr>
          <a:xfrm>
            <a:off x="304100" y="3089575"/>
            <a:ext cx="6290400" cy="180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ArrayMap&lt;K, V&gt;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Iterable&lt;K&gt; 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7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Iterator&lt;T&gt; 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iterator() { 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return new KeyIterator();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65" name="Google Shape;565;p54"/>
          <p:cNvSpPr/>
          <p:nvPr/>
        </p:nvSpPr>
        <p:spPr>
          <a:xfrm>
            <a:off x="6811650" y="3639150"/>
            <a:ext cx="2094000" cy="441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ArrayMap&lt;K, V&gt;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66" name="Google Shape;566;p54"/>
          <p:cNvCxnSpPr>
            <a:stCxn id="565" idx="0"/>
            <a:endCxn id="567" idx="2"/>
          </p:cNvCxnSpPr>
          <p:nvPr/>
        </p:nvCxnSpPr>
        <p:spPr>
          <a:xfrm rot="10800000">
            <a:off x="7858650" y="2631750"/>
            <a:ext cx="0" cy="100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7" name="Google Shape;567;p54"/>
          <p:cNvSpPr/>
          <p:nvPr/>
        </p:nvSpPr>
        <p:spPr>
          <a:xfrm>
            <a:off x="7044750" y="2189850"/>
            <a:ext cx="16278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Iterable&lt;T&gt;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68" name="Google Shape;568;p54"/>
          <p:cNvCxnSpPr>
            <a:stCxn id="564" idx="0"/>
            <a:endCxn id="563" idx="2"/>
          </p:cNvCxnSpPr>
          <p:nvPr/>
        </p:nvCxnSpPr>
        <p:spPr>
          <a:xfrm flipH="1" rot="10800000">
            <a:off x="3449300" y="2664475"/>
            <a:ext cx="1200" cy="42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For-each Iteration And ArrayMaps</a:t>
            </a:r>
            <a:endParaRPr/>
          </a:p>
        </p:txBody>
      </p:sp>
      <p:sp>
        <p:nvSpPr>
          <p:cNvPr id="574" name="Google Shape;574;p5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complete our task, simply make KeyIterator extend Iterator.</a:t>
            </a:r>
            <a:endParaRPr/>
          </a:p>
        </p:txBody>
      </p:sp>
      <p:sp>
        <p:nvSpPr>
          <p:cNvPr id="575" name="Google Shape;575;p55"/>
          <p:cNvSpPr/>
          <p:nvPr/>
        </p:nvSpPr>
        <p:spPr>
          <a:xfrm>
            <a:off x="6811650" y="3639150"/>
            <a:ext cx="2094000" cy="441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KeyIterator&lt;K&gt;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76" name="Google Shape;576;p55"/>
          <p:cNvCxnSpPr>
            <a:stCxn id="575" idx="0"/>
            <a:endCxn id="577" idx="2"/>
          </p:cNvCxnSpPr>
          <p:nvPr/>
        </p:nvCxnSpPr>
        <p:spPr>
          <a:xfrm rot="10800000">
            <a:off x="7858650" y="2631750"/>
            <a:ext cx="0" cy="100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7" name="Google Shape;577;p55"/>
          <p:cNvSpPr/>
          <p:nvPr/>
        </p:nvSpPr>
        <p:spPr>
          <a:xfrm>
            <a:off x="7044750" y="2189850"/>
            <a:ext cx="16278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Iterator&lt;K&gt;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78" name="Google Shape;578;p55"/>
          <p:cNvSpPr txBox="1"/>
          <p:nvPr/>
        </p:nvSpPr>
        <p:spPr>
          <a:xfrm>
            <a:off x="1276825" y="1139050"/>
            <a:ext cx="4274700" cy="144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package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java.util;</a:t>
            </a:r>
            <a:endParaRPr sz="17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b="1"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Iterator&lt;T&gt; {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boolean hasNext();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T next();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5"/>
          <p:cNvSpPr txBox="1"/>
          <p:nvPr/>
        </p:nvSpPr>
        <p:spPr>
          <a:xfrm>
            <a:off x="169075" y="3031450"/>
            <a:ext cx="6490200" cy="173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KeyIterator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Iterator&lt;K&gt;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ptr;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KeyIterator() { ptr = 0;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hasNext() {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(ptr != size); }  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 next() { ...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/>
          </a:p>
        </p:txBody>
      </p:sp>
      <p:cxnSp>
        <p:nvCxnSpPr>
          <p:cNvPr id="580" name="Google Shape;580;p55"/>
          <p:cNvCxnSpPr>
            <a:stCxn id="579" idx="0"/>
            <a:endCxn id="578" idx="2"/>
          </p:cNvCxnSpPr>
          <p:nvPr/>
        </p:nvCxnSpPr>
        <p:spPr>
          <a:xfrm rot="10800000">
            <a:off x="3414175" y="2582650"/>
            <a:ext cx="0" cy="44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Summary</a:t>
            </a:r>
            <a:endParaRPr/>
          </a:p>
        </p:txBody>
      </p:sp>
      <p:sp>
        <p:nvSpPr>
          <p:cNvPr id="586" name="Google Shape;586;p5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Implement iterable interface to support enhanced for loop.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iterator() method must return an object that implements the Iterator interface.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Part 5 of HW1 gives you a chance to try this out yourself.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Basic idea: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something goes really wrong, break the normal flow of control.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 far, we’ve only seen implicit exceptions, like the one below.</a:t>
            </a:r>
            <a:endParaRPr/>
          </a:p>
        </p:txBody>
      </p:sp>
      <p:sp>
        <p:nvSpPr>
          <p:cNvPr id="58" name="Google Shape;58;p12"/>
          <p:cNvSpPr txBox="1"/>
          <p:nvPr/>
        </p:nvSpPr>
        <p:spPr>
          <a:xfrm>
            <a:off x="471600" y="1887175"/>
            <a:ext cx="8156700" cy="1529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ArrayMap&lt;String, Integer&gt; am =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ArrayMap&lt;String, Integer&gt;();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am.put(</a:t>
            </a:r>
            <a:r>
              <a:rPr lang="en" sz="17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System.out.println(am.get(</a:t>
            </a:r>
            <a:r>
              <a:rPr lang="en" sz="17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"yolp"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</a:endParaRPr>
          </a:p>
        </p:txBody>
      </p:sp>
      <p:sp>
        <p:nvSpPr>
          <p:cNvPr id="59" name="Google Shape;59;p12"/>
          <p:cNvSpPr txBox="1"/>
          <p:nvPr/>
        </p:nvSpPr>
        <p:spPr>
          <a:xfrm>
            <a:off x="2007000" y="3124325"/>
            <a:ext cx="6235800" cy="1476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ExceptionDemo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Exception in thread "main" java.lang.ArrayIndexOutOfBoundsException: -1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	at ArrayMap.get(ArrayMap.java:38)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	at ExceptionDemo.main(ExceptionDemo.java:6)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592" name="Google Shape;592;p5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http://www.clipartoday.com/_thumbs/022/Fantasy/astrology_crystal_190660_tnb.png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Exceptions guy (why does this image exist, IDK):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http://education.oge.gov/training/module_files/ogewrkctr_wbt_07/exception.jpg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Exceptions</a:t>
            </a:r>
            <a:endParaRPr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also throw our own exceptions using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b="1" lang="en"/>
              <a:t> </a:t>
            </a:r>
            <a:r>
              <a:rPr lang="en"/>
              <a:t>keyword.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provide more informative message to a user.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provide more information to some sort of error handling code.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471600" y="1887175"/>
            <a:ext cx="8443800" cy="179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get(K key)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location = findKey(key);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(location &lt; 0) {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throw 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IllegalArgumentException(</a:t>
            </a:r>
            <a:r>
              <a:rPr lang="en" sz="17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"Key "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key + </a:t>
            </a:r>
            <a:r>
              <a:rPr lang="en" sz="17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 does not exist in map."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values[findKey(key)];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highlight>
                <a:srgbClr val="EFEFEF"/>
              </a:highlight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502250" y="3384975"/>
            <a:ext cx="6235800" cy="1650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ExceptionDemo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Exception in thread "main" java.lang.IllegalArgumentException: Key yolp does not exist in map.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	at ArrayMap.get(ArrayMap.java:40)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	at ExceptionDemo.main(ExceptionDemo.java:6)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Errors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43000" y="556500"/>
            <a:ext cx="8597100" cy="18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Sometimes things go wrong, e.g.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try to use 383,124 gigabytes of memory.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try to cast an Object as a Dog, but dynamic type is not Dog.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try to call a method using a reference variable that is equal to null.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try to access index -1 of an array.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71350" y="2106125"/>
            <a:ext cx="89976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Java approach to handling these exceptional events is to </a:t>
            </a:r>
            <a:r>
              <a:rPr b="1"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</a:t>
            </a:r>
            <a:r>
              <a:rPr b="1"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Disrupts normal flow of the program.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far in 61B, exceptions just cause the program to crash, printing out a helpful (?) message for the user.</a:t>
            </a:r>
            <a:endParaRPr sz="2000"/>
          </a:p>
        </p:txBody>
      </p:sp>
      <p:sp>
        <p:nvSpPr>
          <p:cNvPr id="75" name="Google Shape;75;p14"/>
          <p:cNvSpPr txBox="1"/>
          <p:nvPr/>
        </p:nvSpPr>
        <p:spPr>
          <a:xfrm>
            <a:off x="3870475" y="179675"/>
            <a:ext cx="5194800" cy="92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Exception in thread "main" java.lang.ArrayIndexOutOfBoundsException: -1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at ArrayMap.get(ArrayMap.java:38)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Exceptions: May be Explicitly or Implicitly Thrown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43000" y="556500"/>
            <a:ext cx="8597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itself can throw exceptions implicitly, e.g.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code can also throw exceptions explicitly using </a:t>
            </a:r>
            <a:r>
              <a:rPr b="1" i="1" lang="en"/>
              <a:t>throw</a:t>
            </a:r>
            <a:r>
              <a:rPr lang="en"/>
              <a:t> keyword: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5166452" y="1069716"/>
            <a:ext cx="3935700" cy="104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Exception in thread "main" java.</a:t>
            </a:r>
            <a:endParaRPr sz="15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lang.ClassCastException: java.lang.String cannot be cast to Planet</a:t>
            </a:r>
            <a:endParaRPr sz="15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76750" y="2597150"/>
            <a:ext cx="5914200" cy="1221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System.out.println(</a:t>
            </a:r>
            <a:r>
              <a:rPr b="1" lang="en" sz="16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"ayyy lmao"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throw new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RuntimeException(</a:t>
            </a:r>
            <a:r>
              <a:rPr b="1" lang="en" sz="16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"For no reason."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highlight>
                <a:srgbClr val="EFEFEF"/>
              </a:highlight>
            </a:endParaRPr>
          </a:p>
        </p:txBody>
      </p:sp>
      <p:grpSp>
        <p:nvGrpSpPr>
          <p:cNvPr id="84" name="Google Shape;84;p15"/>
          <p:cNvGrpSpPr/>
          <p:nvPr/>
        </p:nvGrpSpPr>
        <p:grpSpPr>
          <a:xfrm>
            <a:off x="524400" y="3165798"/>
            <a:ext cx="5363609" cy="1109102"/>
            <a:chOff x="524400" y="3165798"/>
            <a:chExt cx="5363609" cy="1109102"/>
          </a:xfrm>
        </p:grpSpPr>
        <p:sp>
          <p:nvSpPr>
            <p:cNvPr id="85" name="Google Shape;85;p15"/>
            <p:cNvSpPr txBox="1"/>
            <p:nvPr/>
          </p:nvSpPr>
          <p:spPr>
            <a:xfrm>
              <a:off x="524400" y="3959600"/>
              <a:ext cx="42408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Creates new object of type RuntimeException!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440509" y="3165798"/>
              <a:ext cx="4447500" cy="3153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" name="Google Shape;87;p15"/>
            <p:cNvCxnSpPr/>
            <p:nvPr/>
          </p:nvCxnSpPr>
          <p:spPr>
            <a:xfrm flipH="1" rot="10800000">
              <a:off x="3492200" y="3655250"/>
              <a:ext cx="344100" cy="2637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8" name="Google Shape;88;p15"/>
          <p:cNvSpPr txBox="1"/>
          <p:nvPr/>
        </p:nvSpPr>
        <p:spPr>
          <a:xfrm>
            <a:off x="4998575" y="3481100"/>
            <a:ext cx="3935700" cy="159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Alien</a:t>
            </a:r>
            <a:endParaRPr sz="15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ayyy lmao</a:t>
            </a:r>
            <a:endParaRPr sz="15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Exception in thread "main" java.lang.RuntimeException: For no reason.</a:t>
            </a:r>
            <a:endParaRPr sz="15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at Alien.main(Alien.java:4)</a:t>
            </a:r>
            <a:endParaRPr sz="15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808625" y="1159875"/>
            <a:ext cx="3231000" cy="865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Object o =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"mulchor"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Planet x = (Planet) o;</a:t>
            </a:r>
            <a:endParaRPr sz="16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RuntimeException API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243000" y="4214950"/>
            <a:ext cx="86541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Exceptions are instances of classes like most everything else in Java.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00" y="708900"/>
            <a:ext cx="421005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00" y="2509125"/>
            <a:ext cx="8443801" cy="1721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6"/>
          <p:cNvGrpSpPr/>
          <p:nvPr/>
        </p:nvGrpSpPr>
        <p:grpSpPr>
          <a:xfrm>
            <a:off x="3237975" y="1914125"/>
            <a:ext cx="3596100" cy="358175"/>
            <a:chOff x="3237975" y="1914125"/>
            <a:chExt cx="3596100" cy="358175"/>
          </a:xfrm>
        </p:grpSpPr>
        <p:sp>
          <p:nvSpPr>
            <p:cNvPr id="99" name="Google Shape;99;p16"/>
            <p:cNvSpPr/>
            <p:nvPr/>
          </p:nvSpPr>
          <p:spPr>
            <a:xfrm>
              <a:off x="3237975" y="2000100"/>
              <a:ext cx="1826425" cy="272200"/>
            </a:xfrm>
            <a:custGeom>
              <a:rect b="b" l="l" r="r" t="t"/>
              <a:pathLst>
                <a:path extrusionOk="0" h="10888" w="73057">
                  <a:moveTo>
                    <a:pt x="47566" y="10888"/>
                  </a:moveTo>
                  <a:cubicBezTo>
                    <a:pt x="51578" y="9933"/>
                    <a:pt x="79564" y="6972"/>
                    <a:pt x="71636" y="5157"/>
                  </a:cubicBezTo>
                  <a:cubicBezTo>
                    <a:pt x="63708" y="3342"/>
                    <a:pt x="11939" y="86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3D85C6"/>
              </a:solidFill>
              <a:prstDash val="dash"/>
              <a:round/>
              <a:headEnd len="med" w="med" type="none"/>
              <a:tailEnd len="med" w="med" type="triangle"/>
            </a:ln>
          </p:spPr>
        </p:sp>
        <p:sp>
          <p:nvSpPr>
            <p:cNvPr id="100" name="Google Shape;100;p16"/>
            <p:cNvSpPr txBox="1"/>
            <p:nvPr/>
          </p:nvSpPr>
          <p:spPr>
            <a:xfrm>
              <a:off x="5129175" y="1914125"/>
              <a:ext cx="1704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D85C6"/>
                  </a:solidFill>
                </a:rPr>
                <a:t>Is a subclass of</a:t>
              </a:r>
              <a:endParaRPr>
                <a:solidFill>
                  <a:srgbClr val="3D85C6"/>
                </a:solidFill>
              </a:endParaRPr>
            </a:p>
          </p:txBody>
        </p:sp>
      </p:grpSp>
      <p:grpSp>
        <p:nvGrpSpPr>
          <p:cNvPr id="101" name="Google Shape;101;p16"/>
          <p:cNvGrpSpPr/>
          <p:nvPr/>
        </p:nvGrpSpPr>
        <p:grpSpPr>
          <a:xfrm>
            <a:off x="2707850" y="1641925"/>
            <a:ext cx="2974825" cy="272191"/>
            <a:chOff x="2707850" y="1641925"/>
            <a:chExt cx="2974825" cy="272191"/>
          </a:xfrm>
        </p:grpSpPr>
        <p:sp>
          <p:nvSpPr>
            <p:cNvPr id="102" name="Google Shape;102;p16"/>
            <p:cNvSpPr txBox="1"/>
            <p:nvPr/>
          </p:nvSpPr>
          <p:spPr>
            <a:xfrm>
              <a:off x="3977775" y="1641925"/>
              <a:ext cx="1704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D85C6"/>
                  </a:solidFill>
                </a:rPr>
                <a:t>Is a subclass of</a:t>
              </a:r>
              <a:endParaRPr>
                <a:solidFill>
                  <a:srgbClr val="3D85C6"/>
                </a:solidFill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2707850" y="1727904"/>
              <a:ext cx="1205075" cy="186212"/>
            </a:xfrm>
            <a:custGeom>
              <a:rect b="b" l="l" r="r" t="t"/>
              <a:pathLst>
                <a:path extrusionOk="0" h="10888" w="73057">
                  <a:moveTo>
                    <a:pt x="47566" y="10888"/>
                  </a:moveTo>
                  <a:cubicBezTo>
                    <a:pt x="51578" y="9933"/>
                    <a:pt x="79564" y="6972"/>
                    <a:pt x="71636" y="5157"/>
                  </a:cubicBezTo>
                  <a:cubicBezTo>
                    <a:pt x="63708" y="3342"/>
                    <a:pt x="11939" y="86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3D85C6"/>
              </a:solidFill>
              <a:prstDash val="dash"/>
              <a:round/>
              <a:headEnd len="med" w="med" type="none"/>
              <a:tailEnd len="med" w="med" type="triangle"/>
            </a:ln>
          </p:spPr>
        </p:sp>
      </p:grpSp>
      <p:grpSp>
        <p:nvGrpSpPr>
          <p:cNvPr id="104" name="Google Shape;104;p16"/>
          <p:cNvGrpSpPr/>
          <p:nvPr/>
        </p:nvGrpSpPr>
        <p:grpSpPr>
          <a:xfrm>
            <a:off x="1903600" y="1412375"/>
            <a:ext cx="2974825" cy="272187"/>
            <a:chOff x="1903600" y="1412375"/>
            <a:chExt cx="2974825" cy="272187"/>
          </a:xfrm>
        </p:grpSpPr>
        <p:sp>
          <p:nvSpPr>
            <p:cNvPr id="105" name="Google Shape;105;p16"/>
            <p:cNvSpPr/>
            <p:nvPr/>
          </p:nvSpPr>
          <p:spPr>
            <a:xfrm>
              <a:off x="1903600" y="1498350"/>
              <a:ext cx="1205075" cy="186212"/>
            </a:xfrm>
            <a:custGeom>
              <a:rect b="b" l="l" r="r" t="t"/>
              <a:pathLst>
                <a:path extrusionOk="0" h="10888" w="73057">
                  <a:moveTo>
                    <a:pt x="47566" y="10888"/>
                  </a:moveTo>
                  <a:cubicBezTo>
                    <a:pt x="51578" y="9933"/>
                    <a:pt x="79564" y="6972"/>
                    <a:pt x="71636" y="5157"/>
                  </a:cubicBezTo>
                  <a:cubicBezTo>
                    <a:pt x="63708" y="3342"/>
                    <a:pt x="11939" y="86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3D85C6"/>
              </a:solidFill>
              <a:prstDash val="dash"/>
              <a:round/>
              <a:headEnd len="med" w="med" type="none"/>
              <a:tailEnd len="med" w="med" type="triangle"/>
            </a:ln>
          </p:spPr>
        </p:sp>
        <p:sp>
          <p:nvSpPr>
            <p:cNvPr id="106" name="Google Shape;106;p16"/>
            <p:cNvSpPr txBox="1"/>
            <p:nvPr/>
          </p:nvSpPr>
          <p:spPr>
            <a:xfrm>
              <a:off x="3173525" y="1412375"/>
              <a:ext cx="1704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D85C6"/>
                  </a:solidFill>
                </a:rPr>
                <a:t>Is a subclass of</a:t>
              </a:r>
              <a:endParaRPr>
                <a:solidFill>
                  <a:srgbClr val="3D85C6"/>
                </a:solidFill>
              </a:endParaRPr>
            </a:p>
          </p:txBody>
        </p:sp>
      </p:grpSp>
      <p:cxnSp>
        <p:nvCxnSpPr>
          <p:cNvPr id="107" name="Google Shape;107;p16"/>
          <p:cNvCxnSpPr/>
          <p:nvPr/>
        </p:nvCxnSpPr>
        <p:spPr>
          <a:xfrm flipH="1">
            <a:off x="2578825" y="1237875"/>
            <a:ext cx="788100" cy="40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6"/>
          <p:cNvSpPr txBox="1"/>
          <p:nvPr/>
        </p:nvSpPr>
        <p:spPr>
          <a:xfrm>
            <a:off x="3429425" y="1008650"/>
            <a:ext cx="4967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Any Throwable can be thrown with throw keyword.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