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Ubuntu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235ADAD-5583-43B3-AF45-169066F73004}">
  <a:tblStyle styleId="{B235ADAD-5583-43B3-AF45-169066F73004}"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UbuntuMono-regular.fntdata"/><Relationship Id="rId47" Type="http://schemas.openxmlformats.org/officeDocument/2006/relationships/slide" Target="slides/slide42.xml"/><Relationship Id="rId49" Type="http://schemas.openxmlformats.org/officeDocument/2006/relationships/font" Target="fonts/Ubuntu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UbuntuMono-boldItalic.fntdata"/><Relationship Id="rId50" Type="http://schemas.openxmlformats.org/officeDocument/2006/relationships/font" Target="fonts/Ubuntu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g7b0a42b6a_02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7b0a42b6a_0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cede10667_0_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ede1066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cede10667_0_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ede1066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1cede10667_0_1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cede1066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cede10667_0_1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ede1066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cede10667_0_1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ede1066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1cede10667_0_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ede1066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cede10667_0_1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ede1066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1cede10667_0_1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ede1066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3e40b1b2_0_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3e40b1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e40b1b2_0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e40b1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3212ae0c15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3212ae0c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3e40b1b2_0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3e40b1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3e40b1b2_0_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3e40b1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3e40b1b2_0_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3e40b1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cede10667_0_2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ede1066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1cede10667_0_2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cede1066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3e40b1b2_0_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3e40b1b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3e40b1b2_0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3e40b1b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cede10667_0_2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cede10667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1cede10667_0_2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cede1066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3e40b1b2_0_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3e40b1b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7924f6120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7924f6120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3e40b1b2_0_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3e40b1b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3e40b1b2_0_1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3e40b1b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3e40b1b2_0_1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3e40b1b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3e40b1b2_0_1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3e40b1b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3e40b1b2_0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3e40b1b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11af447517_0_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af4475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11af447517_0_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af44751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3e40b1b2_0_1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3e40b1b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3e40b1b2_0_1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3e40b1b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cede10667_0_2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cede10667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1cede10667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cede106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3e40b1b2_0_1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3e40b1b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3e40b1b2_0_1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3e40b1b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b0a42b6a_02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b0a42b6a_0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1cede10667_0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cede106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1cede10667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cede1066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cede10667_0_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ede1066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1cede10667_0_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cede1066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cede10667_0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ede1066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houtkey.com/out" TargetMode="External"/><Relationship Id="rId4" Type="http://schemas.openxmlformats.org/officeDocument/2006/relationships/hyperlink" Target="http://shoutkey.com/ou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www.google.com/?gws_rd=ssl#q=algorithms+4th+edi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education.oge.gov/training/module_files/ogewrkctr_wbt_07/exception.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2" name="Google Shape;32;p8"/>
          <p:cNvSpPr txBox="1"/>
          <p:nvPr>
            <p:ph idx="1" type="body"/>
          </p:nvPr>
        </p:nvSpPr>
        <p:spPr>
          <a:xfrm>
            <a:off x="243000" y="556500"/>
            <a:ext cx="8443800" cy="45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Project 2. Some tips:</a:t>
            </a:r>
            <a:endParaRPr/>
          </a:p>
          <a:p>
            <a:pPr indent="-355600" lvl="0" marL="457200" rtl="0" algn="l">
              <a:spcBef>
                <a:spcPts val="600"/>
              </a:spcBef>
              <a:spcAft>
                <a:spcPts val="0"/>
              </a:spcAft>
              <a:buSzPts val="2000"/>
              <a:buChar char="●"/>
            </a:pPr>
            <a:r>
              <a:rPr lang="en"/>
              <a:t>Lists, Sets, Maps. Use them (not necessarily all of them).</a:t>
            </a:r>
            <a:endParaRPr/>
          </a:p>
          <a:p>
            <a:pPr indent="-355600" lvl="0" marL="457200" rtl="0" algn="l">
              <a:spcBef>
                <a:spcPts val="0"/>
              </a:spcBef>
              <a:spcAft>
                <a:spcPts val="0"/>
              </a:spcAft>
              <a:buSzPts val="2000"/>
              <a:buChar char="●"/>
            </a:pPr>
            <a:r>
              <a:rPr lang="en"/>
              <a:t>If you find yourself having nested generic declarations, e.g. Map&lt;Map&lt;... or List&lt;List&lt;..., this is fine, but consider creating a new class that has an instance variable that hides the ugly truth.</a:t>
            </a:r>
            <a:endParaRPr/>
          </a:p>
          <a:p>
            <a:pPr indent="-355600" lvl="1" marL="914400" rtl="0" algn="l">
              <a:spcBef>
                <a:spcPts val="0"/>
              </a:spcBef>
              <a:spcAft>
                <a:spcPts val="0"/>
              </a:spcAft>
              <a:buSzPts val="2000"/>
              <a:buChar char="○"/>
            </a:pPr>
            <a:r>
              <a:rPr lang="en"/>
              <a:t>E.g. instead of having x.get(5).get(3) for a list of lists, you can write your own class that has a get(5, 3) method. </a:t>
            </a:r>
            <a:endParaRPr/>
          </a:p>
          <a:p>
            <a:pPr indent="-355600" lvl="0" marL="457200" rtl="0" algn="l">
              <a:spcBef>
                <a:spcPts val="0"/>
              </a:spcBef>
              <a:spcAft>
                <a:spcPts val="0"/>
              </a:spcAft>
              <a:buSzPts val="2000"/>
              <a:buChar char="●"/>
            </a:pPr>
            <a:r>
              <a:rPr lang="en"/>
              <a:t>Break things down into smaller pieces. Layers of abstraction are absolutely vital.</a:t>
            </a:r>
            <a:endParaRPr/>
          </a:p>
          <a:p>
            <a:pPr indent="-355600" lvl="1" marL="914400" rtl="0" algn="l">
              <a:spcBef>
                <a:spcPts val="0"/>
              </a:spcBef>
              <a:spcAft>
                <a:spcPts val="0"/>
              </a:spcAft>
              <a:buSzPts val="2000"/>
              <a:buChar char="○"/>
            </a:pPr>
            <a:r>
              <a:rPr lang="en"/>
              <a:t>Trying to do everything at the lowest layer (TETile[][]) will probably be very unpleasant.</a:t>
            </a:r>
            <a:endParaRPr/>
          </a:p>
          <a:p>
            <a:pPr indent="-355600" lvl="1" marL="914400" rtl="0" algn="l">
              <a:spcBef>
                <a:spcPts val="0"/>
              </a:spcBef>
              <a:spcAft>
                <a:spcPts val="0"/>
              </a:spcAft>
              <a:buSzPts val="2000"/>
              <a:buChar char="○"/>
            </a:pPr>
            <a:r>
              <a:rPr lang="en"/>
              <a:t>Example: A bad idea I briefly had was a single method with tricky nested for loops that tried to draw L-shaped hallways.</a:t>
            </a:r>
            <a:endParaRPr/>
          </a:p>
          <a:p>
            <a:pPr indent="-355600" lvl="0" marL="457200" rtl="0" algn="l">
              <a:spcBef>
                <a:spcPts val="0"/>
              </a:spcBef>
              <a:spcAft>
                <a:spcPts val="0"/>
              </a:spcAft>
              <a:buSzPts val="2000"/>
              <a:buChar char="●"/>
            </a:pPr>
            <a:r>
              <a:rPr lang="en"/>
              <a:t>Recursion: Very natural for world generation (but not necessary).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Packages</a:t>
            </a:r>
            <a:endParaRPr/>
          </a:p>
        </p:txBody>
      </p:sp>
      <p:sp>
        <p:nvSpPr>
          <p:cNvPr id="105" name="Google Shape;105;p17"/>
          <p:cNvSpPr txBox="1"/>
          <p:nvPr>
            <p:ph idx="1" type="body"/>
          </p:nvPr>
        </p:nvSpPr>
        <p:spPr>
          <a:xfrm>
            <a:off x="243000" y="556500"/>
            <a:ext cx="862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 saw in a previous lecture, to use a class from package A in a class from package B, we use the </a:t>
            </a:r>
            <a:r>
              <a:rPr b="1" i="1" lang="en"/>
              <a:t>canonical name</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example, in the </a:t>
            </a:r>
            <a:r>
              <a:rPr lang="en">
                <a:latin typeface="Consolas"/>
                <a:ea typeface="Consolas"/>
                <a:cs typeface="Consolas"/>
                <a:sym typeface="Consolas"/>
              </a:rPr>
              <a:t>DogLauncher</a:t>
            </a:r>
            <a:r>
              <a:rPr lang="en"/>
              <a:t> class, which is not part of the ug.joshh.animal package, can create a </a:t>
            </a:r>
            <a:r>
              <a:rPr lang="en">
                <a:latin typeface="Consolas"/>
                <a:ea typeface="Consolas"/>
                <a:cs typeface="Consolas"/>
                <a:sym typeface="Consolas"/>
              </a:rPr>
              <a:t>Dog</a:t>
            </a:r>
            <a:r>
              <a:rPr lang="en"/>
              <a:t> using the syntax below.</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By using an </a:t>
            </a:r>
            <a:r>
              <a:rPr b="1" lang="en"/>
              <a:t>import</a:t>
            </a:r>
            <a:r>
              <a:rPr lang="en"/>
              <a:t> statement, we can use the </a:t>
            </a:r>
            <a:r>
              <a:rPr b="1" i="1" lang="en"/>
              <a:t>simple name</a:t>
            </a:r>
            <a:r>
              <a:rPr lang="en"/>
              <a:t> instead.</a:t>
            </a:r>
            <a:endParaRPr/>
          </a:p>
        </p:txBody>
      </p:sp>
      <p:sp>
        <p:nvSpPr>
          <p:cNvPr id="106" name="Google Shape;106;p17"/>
          <p:cNvSpPr txBox="1"/>
          <p:nvPr/>
        </p:nvSpPr>
        <p:spPr>
          <a:xfrm>
            <a:off x="4134500" y="2428800"/>
            <a:ext cx="4799400" cy="7407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1072BD"/>
                </a:solidFill>
                <a:highlight>
                  <a:srgbClr val="EFEFEF"/>
                </a:highlight>
                <a:latin typeface="Consolas"/>
                <a:ea typeface="Consolas"/>
                <a:cs typeface="Consolas"/>
                <a:sym typeface="Consolas"/>
              </a:rPr>
              <a:t>ug</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joshh</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animal</a:t>
            </a:r>
            <a:r>
              <a:rPr lang="en" sz="1900">
                <a:solidFill>
                  <a:schemeClr val="dk1"/>
                </a:solidFill>
                <a:highlight>
                  <a:srgbClr val="EFEFEF"/>
                </a:highlight>
                <a:latin typeface="Consolas"/>
                <a:ea typeface="Consolas"/>
                <a:cs typeface="Consolas"/>
                <a:sym typeface="Consolas"/>
              </a:rPr>
              <a:t>.</a:t>
            </a:r>
            <a:r>
              <a:rPr lang="en" sz="1900">
                <a:solidFill>
                  <a:srgbClr val="208920"/>
                </a:solidFill>
                <a:highlight>
                  <a:srgbClr val="EFEFEF"/>
                </a:highlight>
                <a:latin typeface="Consolas"/>
                <a:ea typeface="Consolas"/>
                <a:cs typeface="Consolas"/>
                <a:sym typeface="Consolas"/>
              </a:rPr>
              <a:t>Dog</a:t>
            </a:r>
            <a:r>
              <a:rPr lang="en" sz="1900">
                <a:solidFill>
                  <a:schemeClr val="dk1"/>
                </a:solidFill>
                <a:highlight>
                  <a:srgbClr val="EFEFEF"/>
                </a:highlight>
                <a:latin typeface="Consolas"/>
                <a:ea typeface="Consolas"/>
                <a:cs typeface="Consolas"/>
                <a:sym typeface="Consolas"/>
              </a:rPr>
              <a:t> d =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    new</a:t>
            </a:r>
            <a:r>
              <a:rPr lang="en" sz="1900">
                <a:solidFill>
                  <a:schemeClr val="dk1"/>
                </a:solidFill>
                <a:highlight>
                  <a:srgbClr val="EFEFEF"/>
                </a:highlight>
                <a:latin typeface="Consolas"/>
                <a:ea typeface="Consolas"/>
                <a:cs typeface="Consolas"/>
                <a:sym typeface="Consolas"/>
              </a:rPr>
              <a:t> </a:t>
            </a:r>
            <a:r>
              <a:rPr lang="en" sz="1900">
                <a:solidFill>
                  <a:srgbClr val="1072BD"/>
                </a:solidFill>
                <a:highlight>
                  <a:srgbClr val="EFEFEF"/>
                </a:highlight>
                <a:latin typeface="Consolas"/>
                <a:ea typeface="Consolas"/>
                <a:cs typeface="Consolas"/>
                <a:sym typeface="Consolas"/>
              </a:rPr>
              <a:t>ug</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joshh</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animal</a:t>
            </a:r>
            <a:r>
              <a:rPr lang="en" sz="1900">
                <a:solidFill>
                  <a:schemeClr val="dk1"/>
                </a:solidFill>
                <a:highlight>
                  <a:srgbClr val="EFEFEF"/>
                </a:highlight>
                <a:latin typeface="Consolas"/>
                <a:ea typeface="Consolas"/>
                <a:cs typeface="Consolas"/>
                <a:sym typeface="Consolas"/>
              </a:rPr>
              <a:t>.</a:t>
            </a:r>
            <a:r>
              <a:rPr lang="en" sz="1900">
                <a:solidFill>
                  <a:srgbClr val="208920"/>
                </a:solidFill>
                <a:highlight>
                  <a:srgbClr val="EFEFEF"/>
                </a:highlight>
                <a:latin typeface="Consolas"/>
                <a:ea typeface="Consolas"/>
                <a:cs typeface="Consolas"/>
                <a:sym typeface="Consolas"/>
              </a:rPr>
              <a:t>Dog</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p:txBody>
      </p:sp>
      <p:sp>
        <p:nvSpPr>
          <p:cNvPr id="107" name="Google Shape;107;p17"/>
          <p:cNvSpPr txBox="1"/>
          <p:nvPr/>
        </p:nvSpPr>
        <p:spPr>
          <a:xfrm>
            <a:off x="4553450" y="3695225"/>
            <a:ext cx="3961500" cy="1096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import</a:t>
            </a:r>
            <a:r>
              <a:rPr lang="en" sz="1900">
                <a:solidFill>
                  <a:schemeClr val="dk1"/>
                </a:solidFill>
                <a:highlight>
                  <a:srgbClr val="EFEFEF"/>
                </a:highlight>
                <a:latin typeface="Consolas"/>
                <a:ea typeface="Consolas"/>
                <a:cs typeface="Consolas"/>
                <a:sym typeface="Consolas"/>
              </a:rPr>
              <a:t> </a:t>
            </a:r>
            <a:r>
              <a:rPr lang="en" sz="1900">
                <a:solidFill>
                  <a:srgbClr val="3C78D8"/>
                </a:solidFill>
                <a:highlight>
                  <a:srgbClr val="EFEFEF"/>
                </a:highlight>
                <a:latin typeface="Consolas"/>
                <a:ea typeface="Consolas"/>
                <a:cs typeface="Consolas"/>
                <a:sym typeface="Consolas"/>
              </a:rPr>
              <a:t>ug</a:t>
            </a:r>
            <a:r>
              <a:rPr lang="en" sz="1900">
                <a:solidFill>
                  <a:schemeClr val="dk1"/>
                </a:solidFill>
                <a:highlight>
                  <a:srgbClr val="EFEFEF"/>
                </a:highlight>
                <a:latin typeface="Consolas"/>
                <a:ea typeface="Consolas"/>
                <a:cs typeface="Consolas"/>
                <a:sym typeface="Consolas"/>
              </a:rPr>
              <a:t>.</a:t>
            </a:r>
            <a:r>
              <a:rPr lang="en" sz="1900">
                <a:solidFill>
                  <a:srgbClr val="3C78D8"/>
                </a:solidFill>
                <a:highlight>
                  <a:srgbClr val="EFEFEF"/>
                </a:highlight>
                <a:latin typeface="Consolas"/>
                <a:ea typeface="Consolas"/>
                <a:cs typeface="Consolas"/>
                <a:sym typeface="Consolas"/>
              </a:rPr>
              <a:t>joshh</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animal.</a:t>
            </a:r>
            <a:r>
              <a:rPr lang="en" sz="1900">
                <a:solidFill>
                  <a:srgbClr val="208920"/>
                </a:solidFill>
                <a:highlight>
                  <a:srgbClr val="EFEFEF"/>
                </a:highlight>
                <a:latin typeface="Consolas"/>
                <a:ea typeface="Consolas"/>
                <a:cs typeface="Consolas"/>
                <a:sym typeface="Consolas"/>
              </a:rPr>
              <a:t>Dog</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rgbClr val="208920"/>
                </a:solidFill>
                <a:highlight>
                  <a:srgbClr val="EFEFEF"/>
                </a:highlight>
                <a:latin typeface="Consolas"/>
                <a:ea typeface="Consolas"/>
                <a:cs typeface="Consolas"/>
                <a:sym typeface="Consolas"/>
              </a:rPr>
              <a:t>Dog</a:t>
            </a:r>
            <a:r>
              <a:rPr lang="en" sz="1900">
                <a:solidFill>
                  <a:schemeClr val="dk1"/>
                </a:solidFill>
                <a:highlight>
                  <a:srgbClr val="EFEFEF"/>
                </a:highlight>
                <a:latin typeface="Consolas"/>
                <a:ea typeface="Consolas"/>
                <a:cs typeface="Consolas"/>
                <a:sym typeface="Consolas"/>
              </a:rPr>
              <a:t> d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Dog</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9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Default Package</a:t>
            </a:r>
            <a:endParaRPr/>
          </a:p>
        </p:txBody>
      </p:sp>
      <p:sp>
        <p:nvSpPr>
          <p:cNvPr id="113" name="Google Shape;113;p18"/>
          <p:cNvSpPr txBox="1"/>
          <p:nvPr>
            <p:ph idx="1" type="body"/>
          </p:nvPr>
        </p:nvSpPr>
        <p:spPr>
          <a:xfrm>
            <a:off x="243000" y="556500"/>
            <a:ext cx="862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Any Java class without a package name at the top are part of the “default” package. As Stack Overflow user Dan Dyer wisely puts it: “You should avoid using the default package except for very small example programs.”</a:t>
            </a:r>
            <a:endParaRPr/>
          </a:p>
          <a:p>
            <a:pPr indent="-355600" lvl="0" marL="457200" rtl="0" algn="l">
              <a:spcBef>
                <a:spcPts val="600"/>
              </a:spcBef>
              <a:spcAft>
                <a:spcPts val="0"/>
              </a:spcAft>
              <a:buSzPts val="2000"/>
              <a:buChar char="●"/>
            </a:pPr>
            <a:r>
              <a:rPr lang="en"/>
              <a:t>In other words, from now on, when writing real  programs, your Java files should always start with a package declaration.</a:t>
            </a:r>
            <a:endParaRPr/>
          </a:p>
          <a:p>
            <a:pPr indent="-355600" lvl="0" marL="457200" rtl="0" algn="l">
              <a:spcBef>
                <a:spcPts val="0"/>
              </a:spcBef>
              <a:spcAft>
                <a:spcPts val="0"/>
              </a:spcAft>
              <a:buSzPts val="2000"/>
              <a:buChar char="●"/>
            </a:pPr>
            <a:r>
              <a:rPr lang="en"/>
              <a:t>Idea: Ensure that we never have two classes with the same name.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Note: You cannot import code from the default package!</a:t>
            </a:r>
            <a:endParaRPr/>
          </a:p>
          <a:p>
            <a:pPr indent="-355600" lvl="0" marL="457200" rtl="0" algn="l">
              <a:spcBef>
                <a:spcPts val="600"/>
              </a:spcBef>
              <a:spcAft>
                <a:spcPts val="0"/>
              </a:spcAft>
              <a:buSzPts val="2000"/>
              <a:buChar char="●"/>
            </a:pPr>
            <a:r>
              <a:rPr lang="en"/>
              <a:t>No way that anything in the </a:t>
            </a:r>
            <a:r>
              <a:rPr lang="en">
                <a:latin typeface="Consolas"/>
                <a:ea typeface="Consolas"/>
                <a:cs typeface="Consolas"/>
                <a:sym typeface="Consolas"/>
              </a:rPr>
              <a:t>ug.joshh.animal</a:t>
            </a:r>
            <a:r>
              <a:rPr lang="en"/>
              <a:t> package could ever use </a:t>
            </a:r>
            <a:r>
              <a:rPr lang="en">
                <a:latin typeface="Consolas"/>
                <a:ea typeface="Consolas"/>
                <a:cs typeface="Consolas"/>
                <a:sym typeface="Consolas"/>
              </a:rPr>
              <a:t>DogLauncher</a:t>
            </a:r>
            <a:r>
              <a:rPr lang="en"/>
              <a:t> (which is in the default package).</a:t>
            </a:r>
            <a:endParaRPr/>
          </a:p>
          <a:p>
            <a:pPr indent="0" lvl="0" marL="0" rtl="0" algn="l">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Moving a Class into a Package</a:t>
            </a:r>
            <a:endParaRPr/>
          </a:p>
        </p:txBody>
      </p:sp>
      <p:sp>
        <p:nvSpPr>
          <p:cNvPr id="119" name="Google Shape;119;p19"/>
          <p:cNvSpPr txBox="1"/>
          <p:nvPr>
            <p:ph idx="1" type="body"/>
          </p:nvPr>
        </p:nvSpPr>
        <p:spPr>
          <a:xfrm>
            <a:off x="243000" y="556500"/>
            <a:ext cx="862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From this point on in 61B, all code for each HW and project will be part of its own package. You’ll never need to define multiple packages at once in 61B.</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you realize you should have made something part of a package, simply:</a:t>
            </a:r>
            <a:endParaRPr/>
          </a:p>
          <a:p>
            <a:pPr indent="-355600" lvl="0" marL="457200" rtl="0" algn="l">
              <a:spcBef>
                <a:spcPts val="600"/>
              </a:spcBef>
              <a:spcAft>
                <a:spcPts val="0"/>
              </a:spcAft>
              <a:buSzPts val="2000"/>
              <a:buChar char="●"/>
            </a:pPr>
            <a:r>
              <a:rPr lang="en"/>
              <a:t>Add “package [packagename]” to the top of the file. IntelliJ will complain that the file is in the wrong folder and won’t compile until you...</a:t>
            </a:r>
            <a:endParaRPr/>
          </a:p>
          <a:p>
            <a:pPr indent="-355600" lvl="0" marL="457200" rtl="0" algn="l">
              <a:spcBef>
                <a:spcPts val="0"/>
              </a:spcBef>
              <a:spcAft>
                <a:spcPts val="0"/>
              </a:spcAft>
              <a:buSzPts val="2000"/>
              <a:buChar char="●"/>
            </a:pPr>
            <a:r>
              <a:rPr lang="en"/>
              <a:t>Move the .java file into the appropriate folder.</a:t>
            </a:r>
            <a:endParaRPr/>
          </a:p>
          <a:p>
            <a:pPr indent="-355600" lvl="1" marL="914400" rtl="0" algn="l">
              <a:spcBef>
                <a:spcPts val="0"/>
              </a:spcBef>
              <a:spcAft>
                <a:spcPts val="0"/>
              </a:spcAft>
              <a:buSzPts val="2000"/>
              <a:buChar char="○"/>
            </a:pPr>
            <a:r>
              <a:rPr lang="en"/>
              <a:t>Protip, you can drag the file in the top left Project viewer.</a:t>
            </a:r>
            <a:endParaRPr/>
          </a:p>
        </p:txBody>
      </p:sp>
      <p:pic>
        <p:nvPicPr>
          <p:cNvPr id="120" name="Google Shape;120;p19"/>
          <p:cNvPicPr preferRelativeResize="0"/>
          <p:nvPr/>
        </p:nvPicPr>
        <p:blipFill>
          <a:blip r:embed="rId3">
            <a:alphaModFix/>
          </a:blip>
          <a:stretch>
            <a:fillRect/>
          </a:stretch>
        </p:blipFill>
        <p:spPr>
          <a:xfrm>
            <a:off x="1109650" y="3400413"/>
            <a:ext cx="6924675" cy="174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JAR Files</a:t>
            </a:r>
            <a:endParaRPr/>
          </a:p>
        </p:txBody>
      </p:sp>
      <p:sp>
        <p:nvSpPr>
          <p:cNvPr id="126" name="Google Shape;126;p20"/>
          <p:cNvSpPr txBox="1"/>
          <p:nvPr>
            <p:ph idx="1" type="body"/>
          </p:nvPr>
        </p:nvSpPr>
        <p:spPr>
          <a:xfrm>
            <a:off x="243000" y="556500"/>
            <a:ext cx="8819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you’ve written a program that you want to share.</a:t>
            </a:r>
            <a:endParaRPr/>
          </a:p>
          <a:p>
            <a:pPr indent="-355600" lvl="0" marL="457200" rtl="0" algn="l">
              <a:spcBef>
                <a:spcPts val="600"/>
              </a:spcBef>
              <a:spcAft>
                <a:spcPts val="0"/>
              </a:spcAft>
              <a:buSzPts val="2000"/>
              <a:buChar char="●"/>
            </a:pPr>
            <a:r>
              <a:rPr lang="en"/>
              <a:t>Sharing dozens of .class files in special directories is annoying.</a:t>
            </a:r>
            <a:endParaRPr/>
          </a:p>
          <a:p>
            <a:pPr indent="-355600" lvl="0" marL="457200" rtl="0" algn="l">
              <a:spcBef>
                <a:spcPts val="0"/>
              </a:spcBef>
              <a:spcAft>
                <a:spcPts val="0"/>
              </a:spcAft>
              <a:buSzPts val="2000"/>
              <a:buChar char="●"/>
            </a:pPr>
            <a:r>
              <a:rPr lang="en"/>
              <a:t>Can instead share a single .jar file that contains all of your .class files.</a:t>
            </a:r>
            <a:endParaRPr/>
          </a:p>
          <a:p>
            <a:pPr indent="-355600" lvl="1" marL="914400" rtl="0" algn="l">
              <a:spcBef>
                <a:spcPts val="0"/>
              </a:spcBef>
              <a:spcAft>
                <a:spcPts val="0"/>
              </a:spcAft>
              <a:buSzPts val="2000"/>
              <a:buChar char="○"/>
            </a:pPr>
            <a:r>
              <a:rPr lang="en"/>
              <a:t>JAR files are really just zip files, but with some extra info added.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create a JAR file: 1. Go to File </a:t>
            </a:r>
            <a:r>
              <a:rPr lang="en">
                <a:latin typeface="Arial"/>
                <a:ea typeface="Arial"/>
                <a:cs typeface="Arial"/>
                <a:sym typeface="Arial"/>
              </a:rPr>
              <a:t>→</a:t>
            </a:r>
            <a:r>
              <a:rPr lang="en"/>
              <a:t> Project Structure, and select the option below:</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27" name="Google Shape;127;p20"/>
          <p:cNvPicPr preferRelativeResize="0"/>
          <p:nvPr/>
        </p:nvPicPr>
        <p:blipFill>
          <a:blip r:embed="rId3">
            <a:alphaModFix/>
          </a:blip>
          <a:stretch>
            <a:fillRect/>
          </a:stretch>
        </p:blipFill>
        <p:spPr>
          <a:xfrm>
            <a:off x="871650" y="2889275"/>
            <a:ext cx="7524750" cy="207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JAR Files</a:t>
            </a:r>
            <a:endParaRPr/>
          </a:p>
        </p:txBody>
      </p:sp>
      <p:sp>
        <p:nvSpPr>
          <p:cNvPr id="133" name="Google Shape;133;p21"/>
          <p:cNvSpPr txBox="1"/>
          <p:nvPr>
            <p:ph idx="1" type="body"/>
          </p:nvPr>
        </p:nvSpPr>
        <p:spPr>
          <a:xfrm>
            <a:off x="243000" y="556500"/>
            <a:ext cx="4464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Step 2: Click OK a couple of times.</a:t>
            </a:r>
            <a:endParaRPr/>
          </a:p>
        </p:txBody>
      </p:sp>
      <p:pic>
        <p:nvPicPr>
          <p:cNvPr id="134" name="Google Shape;134;p21"/>
          <p:cNvPicPr preferRelativeResize="0"/>
          <p:nvPr/>
        </p:nvPicPr>
        <p:blipFill>
          <a:blip r:embed="rId3">
            <a:alphaModFix/>
          </a:blip>
          <a:stretch>
            <a:fillRect/>
          </a:stretch>
        </p:blipFill>
        <p:spPr>
          <a:xfrm>
            <a:off x="4260325" y="766724"/>
            <a:ext cx="4606799" cy="4078600"/>
          </a:xfrm>
          <a:prstGeom prst="rect">
            <a:avLst/>
          </a:prstGeom>
          <a:noFill/>
          <a:ln>
            <a:noFill/>
          </a:ln>
        </p:spPr>
      </p:pic>
      <p:pic>
        <p:nvPicPr>
          <p:cNvPr id="135" name="Google Shape;135;p21"/>
          <p:cNvPicPr preferRelativeResize="0"/>
          <p:nvPr/>
        </p:nvPicPr>
        <p:blipFill>
          <a:blip r:embed="rId4">
            <a:alphaModFix/>
          </a:blip>
          <a:stretch>
            <a:fillRect/>
          </a:stretch>
        </p:blipFill>
        <p:spPr>
          <a:xfrm>
            <a:off x="293863" y="2124063"/>
            <a:ext cx="1762125" cy="3019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JAR Files</a:t>
            </a:r>
            <a:endParaRPr/>
          </a:p>
        </p:txBody>
      </p:sp>
      <p:sp>
        <p:nvSpPr>
          <p:cNvPr id="141" name="Google Shape;141;p22"/>
          <p:cNvSpPr txBox="1"/>
          <p:nvPr>
            <p:ph idx="1" type="body"/>
          </p:nvPr>
        </p:nvSpPr>
        <p:spPr>
          <a:xfrm>
            <a:off x="243000" y="556500"/>
            <a:ext cx="6295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Step 3: Click Build -&gt; Build Artifacts.</a:t>
            </a:r>
            <a:endParaRPr/>
          </a:p>
          <a:p>
            <a:pPr indent="-355600" lvl="0" marL="457200" rtl="0" algn="l">
              <a:spcBef>
                <a:spcPts val="600"/>
              </a:spcBef>
              <a:spcAft>
                <a:spcPts val="0"/>
              </a:spcAft>
              <a:buSzPts val="2000"/>
              <a:buChar char="●"/>
            </a:pPr>
            <a:r>
              <a:rPr lang="en"/>
              <a:t>The jar file will be generated in a folder called “Artifacts”.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Step 4: Give to other Java programmers, who can use your jar by importing it into IntelliJ (or otherwise).</a:t>
            </a:r>
            <a:endParaRPr/>
          </a:p>
          <a:p>
            <a:pPr indent="-355600" lvl="0" marL="457200" rtl="0" algn="l">
              <a:spcBef>
                <a:spcPts val="600"/>
              </a:spcBef>
              <a:spcAft>
                <a:spcPts val="0"/>
              </a:spcAft>
              <a:buSzPts val="2000"/>
              <a:buChar char="●"/>
            </a:pPr>
            <a:r>
              <a:rPr lang="en"/>
              <a:t>Also possible to run a “Main class” of a package  from command line. Not discussed in lecture. See Google for more.</a:t>
            </a:r>
            <a:endParaRPr/>
          </a:p>
        </p:txBody>
      </p:sp>
      <p:pic>
        <p:nvPicPr>
          <p:cNvPr id="142" name="Google Shape;142;p22"/>
          <p:cNvPicPr preferRelativeResize="0"/>
          <p:nvPr/>
        </p:nvPicPr>
        <p:blipFill>
          <a:blip r:embed="rId3">
            <a:alphaModFix/>
          </a:blip>
          <a:stretch>
            <a:fillRect/>
          </a:stretch>
        </p:blipFill>
        <p:spPr>
          <a:xfrm>
            <a:off x="6634263" y="743613"/>
            <a:ext cx="1762125" cy="3019425"/>
          </a:xfrm>
          <a:prstGeom prst="rect">
            <a:avLst/>
          </a:prstGeom>
          <a:noFill/>
          <a:ln>
            <a:noFill/>
          </a:ln>
        </p:spPr>
      </p:pic>
      <p:pic>
        <p:nvPicPr>
          <p:cNvPr id="143" name="Google Shape;143;p22"/>
          <p:cNvPicPr preferRelativeResize="0"/>
          <p:nvPr/>
        </p:nvPicPr>
        <p:blipFill>
          <a:blip r:embed="rId4">
            <a:alphaModFix/>
          </a:blip>
          <a:stretch>
            <a:fillRect/>
          </a:stretch>
        </p:blipFill>
        <p:spPr>
          <a:xfrm>
            <a:off x="1025925" y="3918875"/>
            <a:ext cx="7219950" cy="110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 on JAR Files</a:t>
            </a:r>
            <a:endParaRPr/>
          </a:p>
        </p:txBody>
      </p:sp>
      <p:sp>
        <p:nvSpPr>
          <p:cNvPr id="149" name="Google Shape;149;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JAR files are just zip files.</a:t>
            </a:r>
            <a:endParaRPr/>
          </a:p>
          <a:p>
            <a:pPr indent="-355600" lvl="0" marL="457200" rtl="0" algn="l">
              <a:spcBef>
                <a:spcPts val="600"/>
              </a:spcBef>
              <a:spcAft>
                <a:spcPts val="0"/>
              </a:spcAft>
              <a:buSzPts val="2000"/>
              <a:buChar char="●"/>
            </a:pPr>
            <a:r>
              <a:rPr lang="en"/>
              <a:t>They do not keep your code safe!</a:t>
            </a:r>
            <a:endParaRPr/>
          </a:p>
          <a:p>
            <a:pPr indent="-355600" lvl="0" marL="457200" rtl="0" algn="l">
              <a:spcBef>
                <a:spcPts val="0"/>
              </a:spcBef>
              <a:spcAft>
                <a:spcPts val="0"/>
              </a:spcAft>
              <a:buSzPts val="2000"/>
              <a:buChar char="●"/>
            </a:pPr>
            <a:r>
              <a:rPr lang="en"/>
              <a:t>Easy to unzip and transform back into .Java files.</a:t>
            </a:r>
            <a:endParaRPr/>
          </a:p>
          <a:p>
            <a:pPr indent="-355600" lvl="0" marL="457200" rtl="0" algn="l">
              <a:spcBef>
                <a:spcPts val="0"/>
              </a:spcBef>
              <a:spcAft>
                <a:spcPts val="0"/>
              </a:spcAft>
              <a:buSzPts val="2000"/>
              <a:buChar char="●"/>
            </a:pPr>
            <a:r>
              <a:rPr lang="en"/>
              <a:t>Important: Do not share .jar files of your projects with other students.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 Systems</a:t>
            </a:r>
            <a:endParaRPr/>
          </a:p>
        </p:txBody>
      </p:sp>
      <p:sp>
        <p:nvSpPr>
          <p:cNvPr id="155" name="Google Shape;155;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avoid the need to import a bunch of libraries, put files into the appropriate place, and so forth, there exist a number of “Build Systems”.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Popular build systems include:</a:t>
            </a:r>
            <a:endParaRPr/>
          </a:p>
          <a:p>
            <a:pPr indent="-355600" lvl="0" marL="457200" rtl="0" algn="l">
              <a:spcBef>
                <a:spcPts val="600"/>
              </a:spcBef>
              <a:spcAft>
                <a:spcPts val="0"/>
              </a:spcAft>
              <a:buSzPts val="2000"/>
              <a:buChar char="●"/>
            </a:pPr>
            <a:r>
              <a:rPr lang="en"/>
              <a:t>Ant</a:t>
            </a:r>
            <a:endParaRPr/>
          </a:p>
          <a:p>
            <a:pPr indent="-355600" lvl="0" marL="457200" rtl="0" algn="l">
              <a:spcBef>
                <a:spcPts val="0"/>
              </a:spcBef>
              <a:spcAft>
                <a:spcPts val="0"/>
              </a:spcAft>
              <a:buSzPts val="2000"/>
              <a:buChar char="●"/>
            </a:pPr>
            <a:r>
              <a:rPr lang="en"/>
              <a:t>Maven</a:t>
            </a:r>
            <a:endParaRPr/>
          </a:p>
          <a:p>
            <a:pPr indent="-355600" lvl="0" marL="457200" rtl="0" algn="l">
              <a:spcBef>
                <a:spcPts val="0"/>
              </a:spcBef>
              <a:spcAft>
                <a:spcPts val="0"/>
              </a:spcAft>
              <a:buSzPts val="2000"/>
              <a:buChar char="●"/>
            </a:pPr>
            <a:r>
              <a:rPr lang="en"/>
              <a:t>Gradle (ascendant)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Very useful for large teams and large projects. Advantages are fairly minimal in 61B. We’ll use Maven in Project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Access Control</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with Inheritance and Packages</a:t>
            </a:r>
            <a:endParaRPr/>
          </a:p>
        </p:txBody>
      </p:sp>
      <p:sp>
        <p:nvSpPr>
          <p:cNvPr id="166" name="Google Shape;166;p26"/>
          <p:cNvSpPr txBox="1"/>
          <p:nvPr>
            <p:ph idx="1" type="body"/>
          </p:nvPr>
        </p:nvSpPr>
        <p:spPr>
          <a:xfrm>
            <a:off x="243000" y="556500"/>
            <a:ext cx="8675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do public and private behave with packages and subclasses?</a:t>
            </a:r>
            <a:endParaRPr/>
          </a:p>
          <a:p>
            <a:pPr indent="-355600" lvl="0" marL="457200" rtl="0" algn="l">
              <a:spcBef>
                <a:spcPts val="600"/>
              </a:spcBef>
              <a:spcAft>
                <a:spcPts val="0"/>
              </a:spcAft>
              <a:buSzPts val="2000"/>
              <a:buChar char="●"/>
            </a:pPr>
            <a:r>
              <a:rPr lang="en"/>
              <a:t>Can a subclass access a private member of its superclass?</a:t>
            </a:r>
            <a:endParaRPr/>
          </a:p>
          <a:p>
            <a:pPr indent="-355600" lvl="1" marL="914400" rtl="0" algn="l">
              <a:spcBef>
                <a:spcPts val="0"/>
              </a:spcBef>
              <a:spcAft>
                <a:spcPts val="0"/>
              </a:spcAft>
              <a:buSzPts val="2000"/>
              <a:buChar char="○"/>
            </a:pPr>
            <a:r>
              <a:rPr lang="en"/>
              <a:t>Could a </a:t>
            </a:r>
            <a:r>
              <a:rPr lang="en">
                <a:latin typeface="Consolas"/>
                <a:ea typeface="Consolas"/>
                <a:cs typeface="Consolas"/>
                <a:sym typeface="Consolas"/>
              </a:rPr>
              <a:t>SpecialArrayMap</a:t>
            </a:r>
            <a:r>
              <a:rPr lang="en"/>
              <a:t> access the private </a:t>
            </a:r>
            <a:r>
              <a:rPr lang="en">
                <a:latin typeface="Consolas"/>
                <a:ea typeface="Consolas"/>
                <a:cs typeface="Consolas"/>
                <a:sym typeface="Consolas"/>
              </a:rPr>
              <a:t>KeyIterator</a:t>
            </a:r>
            <a:r>
              <a:rPr lang="en"/>
              <a:t> class?</a:t>
            </a:r>
            <a:endParaRPr/>
          </a:p>
          <a:p>
            <a:pPr indent="-355600" lvl="0" marL="457200" rtl="0" algn="l">
              <a:spcBef>
                <a:spcPts val="0"/>
              </a:spcBef>
              <a:spcAft>
                <a:spcPts val="0"/>
              </a:spcAft>
              <a:buSzPts val="2000"/>
              <a:buChar char="●"/>
            </a:pPr>
            <a:r>
              <a:rPr lang="en"/>
              <a:t>Can a class X in a package access a private member of its package buddy Y?</a:t>
            </a:r>
            <a:endParaRPr/>
          </a:p>
          <a:p>
            <a:pPr indent="-355600" lvl="1" marL="914400" rtl="0" algn="l">
              <a:spcBef>
                <a:spcPts val="0"/>
              </a:spcBef>
              <a:spcAft>
                <a:spcPts val="0"/>
              </a:spcAft>
              <a:buSzPts val="2000"/>
              <a:buChar char="○"/>
            </a:pPr>
            <a:r>
              <a:rPr lang="en"/>
              <a:t>Could a </a:t>
            </a:r>
            <a:r>
              <a:rPr lang="en">
                <a:latin typeface="Consolas"/>
                <a:ea typeface="Consolas"/>
                <a:cs typeface="Consolas"/>
                <a:sym typeface="Consolas"/>
              </a:rPr>
              <a:t>GuitarString</a:t>
            </a:r>
            <a:r>
              <a:rPr lang="en"/>
              <a:t> access </a:t>
            </a:r>
            <a:r>
              <a:rPr lang="en"/>
              <a:t>the </a:t>
            </a:r>
            <a:r>
              <a:rPr lang="en"/>
              <a:t>private variables of an </a:t>
            </a:r>
            <a:r>
              <a:rPr lang="en">
                <a:latin typeface="Consolas"/>
                <a:ea typeface="Consolas"/>
                <a:cs typeface="Consolas"/>
                <a:sym typeface="Consolas"/>
              </a:rPr>
              <a:t>ArrayRingBuffer</a:t>
            </a:r>
            <a:r>
              <a:rPr lang="en"/>
              <a:t>?</a:t>
            </a:r>
            <a:endParaRPr/>
          </a:p>
          <a:p>
            <a:pPr indent="0" lvl="0" marL="0" rtl="0" algn="l">
              <a:spcBef>
                <a:spcPts val="600"/>
              </a:spcBef>
              <a:spcAft>
                <a:spcPts val="0"/>
              </a:spcAft>
              <a:buNone/>
            </a:pPr>
            <a:r>
              <a:t/>
            </a:r>
            <a:endParaRPr/>
          </a:p>
        </p:txBody>
      </p:sp>
      <p:graphicFrame>
        <p:nvGraphicFramePr>
          <p:cNvPr id="167" name="Google Shape;167;p26"/>
          <p:cNvGraphicFramePr/>
          <p:nvPr/>
        </p:nvGraphicFramePr>
        <p:xfrm>
          <a:off x="952500" y="2723900"/>
          <a:ext cx="3000000" cy="3000000"/>
        </p:xfrm>
        <a:graphic>
          <a:graphicData uri="http://schemas.openxmlformats.org/drawingml/2006/table">
            <a:tbl>
              <a:tblPr>
                <a:noFill/>
                <a:tableStyleId>{B235ADAD-5583-43B3-AF45-169066F73004}</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rPr lang="en"/>
                        <a:t>Modifier</a:t>
                      </a:r>
                      <a:endParaRPr/>
                    </a:p>
                  </a:txBody>
                  <a:tcPr marT="91425" marB="91425" marR="91425" marL="91425"/>
                </a:tc>
                <a:tc>
                  <a:txBody>
                    <a:bodyPr>
                      <a:noAutofit/>
                    </a:bodyPr>
                    <a:lstStyle/>
                    <a:p>
                      <a:pPr indent="0" lvl="0" marL="0" rtl="0" algn="l">
                        <a:spcBef>
                          <a:spcPts val="0"/>
                        </a:spcBef>
                        <a:spcAft>
                          <a:spcPts val="0"/>
                        </a:spcAft>
                        <a:buNone/>
                      </a:pPr>
                      <a:r>
                        <a:rPr lang="en"/>
                        <a:t>Class</a:t>
                      </a:r>
                      <a:endParaRPr/>
                    </a:p>
                  </a:txBody>
                  <a:tcPr marT="91425" marB="91425" marR="91425" marL="91425"/>
                </a:tc>
                <a:tc>
                  <a:txBody>
                    <a:bodyPr>
                      <a:noAutofit/>
                    </a:bodyPr>
                    <a:lstStyle/>
                    <a:p>
                      <a:pPr indent="0" lvl="0" marL="0" rtl="0" algn="l">
                        <a:spcBef>
                          <a:spcPts val="0"/>
                        </a:spcBef>
                        <a:spcAft>
                          <a:spcPts val="0"/>
                        </a:spcAft>
                        <a:buNone/>
                      </a:pPr>
                      <a:r>
                        <a:rPr lang="en"/>
                        <a:t>Package</a:t>
                      </a:r>
                      <a:endParaRPr/>
                    </a:p>
                  </a:txBody>
                  <a:tcPr marT="91425" marB="91425" marR="91425" marL="91425"/>
                </a:tc>
                <a:tc>
                  <a:txBody>
                    <a:bodyPr>
                      <a:noAutofit/>
                    </a:bodyPr>
                    <a:lstStyle/>
                    <a:p>
                      <a:pPr indent="0" lvl="0" marL="0" rtl="0" algn="l">
                        <a:spcBef>
                          <a:spcPts val="0"/>
                        </a:spcBef>
                        <a:spcAft>
                          <a:spcPts val="0"/>
                        </a:spcAft>
                        <a:buNone/>
                      </a:pPr>
                      <a:r>
                        <a:rPr lang="en"/>
                        <a:t>Subclass</a:t>
                      </a:r>
                      <a:endParaRPr/>
                    </a:p>
                  </a:txBody>
                  <a:tcPr marT="91425" marB="91425" marR="91425" marL="91425"/>
                </a:tc>
                <a:tc>
                  <a:txBody>
                    <a:bodyPr>
                      <a:noAutofit/>
                    </a:bodyPr>
                    <a:lstStyle/>
                    <a:p>
                      <a:pPr indent="0" lvl="0" marL="0" rtl="0" algn="l">
                        <a:spcBef>
                          <a:spcPts val="0"/>
                        </a:spcBef>
                        <a:spcAft>
                          <a:spcPts val="0"/>
                        </a:spcAft>
                        <a:buNone/>
                      </a:pPr>
                      <a:r>
                        <a:rPr lang="en"/>
                        <a:t>World</a:t>
                      </a:r>
                      <a:endParaRPr/>
                    </a:p>
                  </a:txBody>
                  <a:tcPr marT="91425" marB="91425" marR="91425" marL="91425"/>
                </a:tc>
              </a:tr>
              <a:tr h="381000">
                <a:tc>
                  <a:txBody>
                    <a:bodyPr>
                      <a:noAutofit/>
                    </a:bodyPr>
                    <a:lstStyle/>
                    <a:p>
                      <a:pPr indent="0" lvl="0" marL="0" rtl="0" algn="l">
                        <a:spcBef>
                          <a:spcPts val="0"/>
                        </a:spcBef>
                        <a:spcAft>
                          <a:spcPts val="0"/>
                        </a:spcAft>
                        <a:buNone/>
                      </a:pPr>
                      <a:r>
                        <a:rPr lang="en"/>
                        <a:t>public</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381000">
                <a:tc>
                  <a:txBody>
                    <a:bodyPr>
                      <a:noAutofit/>
                    </a:bodyPr>
                    <a:lstStyle/>
                    <a:p>
                      <a:pPr indent="0" lvl="0" marL="0" rtl="0" algn="l">
                        <a:spcBef>
                          <a:spcPts val="0"/>
                        </a:spcBef>
                        <a:spcAft>
                          <a:spcPts val="0"/>
                        </a:spcAft>
                        <a:buNone/>
                      </a:pPr>
                      <a:r>
                        <a:rPr lang="en"/>
                        <a:t>private</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sp>
        <p:nvSpPr>
          <p:cNvPr id="168" name="Google Shape;168;p26"/>
          <p:cNvSpPr txBox="1"/>
          <p:nvPr/>
        </p:nvSpPr>
        <p:spPr>
          <a:xfrm>
            <a:off x="231925" y="3882150"/>
            <a:ext cx="8580300" cy="10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No in both cases: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Only code from the a given class can access private members.</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6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6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6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600"/>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600"/>
                                        <p:tgtEl>
                                          <p:spTgt spid="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600"/>
                                        <p:tgtEl>
                                          <p:spTgt spid="1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8" name="Google Shape;38;p9"/>
          <p:cNvSpPr txBox="1"/>
          <p:nvPr>
            <p:ph idx="1" type="body"/>
          </p:nvPr>
        </p:nvSpPr>
        <p:spPr>
          <a:xfrm>
            <a:off x="243000" y="556500"/>
            <a:ext cx="8443800" cy="458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Project 2. </a:t>
            </a:r>
            <a:endParaRPr/>
          </a:p>
          <a:p>
            <a:pPr indent="-355600" lvl="0" marL="457200" rtl="0" algn="l">
              <a:spcBef>
                <a:spcPts val="600"/>
              </a:spcBef>
              <a:spcAft>
                <a:spcPts val="0"/>
              </a:spcAft>
              <a:buSzPts val="2000"/>
              <a:buChar char="●"/>
            </a:pPr>
            <a:r>
              <a:rPr lang="en"/>
              <a:t>If you had any sort of partner matching mishap (e.g. partner never replied) and you want a partner, please fill out the partner matching form again ASAP.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with Inheritance and Packages</a:t>
            </a:r>
            <a:endParaRPr/>
          </a:p>
        </p:txBody>
      </p:sp>
      <p:graphicFrame>
        <p:nvGraphicFramePr>
          <p:cNvPr id="174" name="Google Shape;174;p27"/>
          <p:cNvGraphicFramePr/>
          <p:nvPr/>
        </p:nvGraphicFramePr>
        <p:xfrm>
          <a:off x="952500" y="708950"/>
          <a:ext cx="3000000" cy="3000000"/>
        </p:xfrm>
        <a:graphic>
          <a:graphicData uri="http://schemas.openxmlformats.org/drawingml/2006/table">
            <a:tbl>
              <a:tblPr>
                <a:noFill/>
                <a:tableStyleId>{B235ADAD-5583-43B3-AF45-169066F73004}</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rPr lang="en"/>
                        <a:t>Modifier</a:t>
                      </a:r>
                      <a:endParaRPr/>
                    </a:p>
                  </a:txBody>
                  <a:tcPr marT="91425" marB="91425" marR="91425" marL="91425"/>
                </a:tc>
                <a:tc>
                  <a:txBody>
                    <a:bodyPr>
                      <a:noAutofit/>
                    </a:bodyPr>
                    <a:lstStyle/>
                    <a:p>
                      <a:pPr indent="0" lvl="0" marL="0" rtl="0" algn="l">
                        <a:spcBef>
                          <a:spcPts val="0"/>
                        </a:spcBef>
                        <a:spcAft>
                          <a:spcPts val="0"/>
                        </a:spcAft>
                        <a:buNone/>
                      </a:pPr>
                      <a:r>
                        <a:rPr lang="en"/>
                        <a:t>Class</a:t>
                      </a:r>
                      <a:endParaRPr/>
                    </a:p>
                  </a:txBody>
                  <a:tcPr marT="91425" marB="91425" marR="91425" marL="91425"/>
                </a:tc>
                <a:tc>
                  <a:txBody>
                    <a:bodyPr>
                      <a:noAutofit/>
                    </a:bodyPr>
                    <a:lstStyle/>
                    <a:p>
                      <a:pPr indent="0" lvl="0" marL="0" rtl="0" algn="l">
                        <a:spcBef>
                          <a:spcPts val="0"/>
                        </a:spcBef>
                        <a:spcAft>
                          <a:spcPts val="0"/>
                        </a:spcAft>
                        <a:buNone/>
                      </a:pPr>
                      <a:r>
                        <a:rPr lang="en"/>
                        <a:t>Package</a:t>
                      </a:r>
                      <a:endParaRPr/>
                    </a:p>
                  </a:txBody>
                  <a:tcPr marT="91425" marB="91425" marR="91425" marL="91425"/>
                </a:tc>
                <a:tc>
                  <a:txBody>
                    <a:bodyPr>
                      <a:noAutofit/>
                    </a:bodyPr>
                    <a:lstStyle/>
                    <a:p>
                      <a:pPr indent="0" lvl="0" marL="0" rtl="0" algn="l">
                        <a:spcBef>
                          <a:spcPts val="0"/>
                        </a:spcBef>
                        <a:spcAft>
                          <a:spcPts val="0"/>
                        </a:spcAft>
                        <a:buNone/>
                      </a:pPr>
                      <a:r>
                        <a:rPr lang="en"/>
                        <a:t>Subclass</a:t>
                      </a:r>
                      <a:endParaRPr/>
                    </a:p>
                  </a:txBody>
                  <a:tcPr marT="91425" marB="91425" marR="91425" marL="91425"/>
                </a:tc>
                <a:tc>
                  <a:txBody>
                    <a:bodyPr>
                      <a:noAutofit/>
                    </a:bodyPr>
                    <a:lstStyle/>
                    <a:p>
                      <a:pPr indent="0" lvl="0" marL="0" rtl="0" algn="l">
                        <a:spcBef>
                          <a:spcPts val="0"/>
                        </a:spcBef>
                        <a:spcAft>
                          <a:spcPts val="0"/>
                        </a:spcAft>
                        <a:buNone/>
                      </a:pPr>
                      <a:r>
                        <a:rPr lang="en"/>
                        <a:t>World</a:t>
                      </a:r>
                      <a:endParaRPr/>
                    </a:p>
                  </a:txBody>
                  <a:tcPr marT="91425" marB="91425" marR="91425" marL="91425"/>
                </a:tc>
              </a:tr>
              <a:tr h="381000">
                <a:tc>
                  <a:txBody>
                    <a:bodyPr>
                      <a:noAutofit/>
                    </a:bodyPr>
                    <a:lstStyle/>
                    <a:p>
                      <a:pPr indent="0" lvl="0" marL="0" rtl="0" algn="l">
                        <a:spcBef>
                          <a:spcPts val="0"/>
                        </a:spcBef>
                        <a:spcAft>
                          <a:spcPts val="0"/>
                        </a:spcAft>
                        <a:buNone/>
                      </a:pPr>
                      <a:r>
                        <a:rPr lang="en"/>
                        <a:t>public</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381000">
                <a:tc>
                  <a:txBody>
                    <a:bodyPr>
                      <a:noAutofit/>
                    </a:bodyPr>
                    <a:lstStyle/>
                    <a:p>
                      <a:pPr indent="0" lvl="0" marL="0" rtl="0" algn="l">
                        <a:spcBef>
                          <a:spcPts val="0"/>
                        </a:spcBef>
                        <a:spcAft>
                          <a:spcPts val="0"/>
                        </a:spcAft>
                        <a:buNone/>
                      </a:pPr>
                      <a:r>
                        <a:rPr lang="en"/>
                        <a:t>private</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sp>
        <p:nvSpPr>
          <p:cNvPr id="175" name="Google Shape;175;p27"/>
          <p:cNvSpPr txBox="1"/>
          <p:nvPr/>
        </p:nvSpPr>
        <p:spPr>
          <a:xfrm>
            <a:off x="175200" y="2061025"/>
            <a:ext cx="3717000" cy="112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syntax3.map;</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ArrayMap ...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private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size; ...</a:t>
            </a:r>
            <a:endParaRPr sz="1600">
              <a:highlight>
                <a:srgbClr val="EFEFEF"/>
              </a:highlight>
            </a:endParaRPr>
          </a:p>
        </p:txBody>
      </p:sp>
      <p:sp>
        <p:nvSpPr>
          <p:cNvPr id="176" name="Google Shape;176;p27"/>
          <p:cNvSpPr txBox="1"/>
          <p:nvPr/>
        </p:nvSpPr>
        <p:spPr>
          <a:xfrm>
            <a:off x="3608075" y="2222202"/>
            <a:ext cx="5451600" cy="138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syntax3.map;</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MyonicArrayMap extends ArrayMap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MyonicArrayMap(</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s)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size = s; ...</a:t>
            </a:r>
            <a:endParaRPr b="1" sz="1600">
              <a:solidFill>
                <a:srgbClr val="9C20EE"/>
              </a:solidFill>
              <a:highlight>
                <a:srgbClr val="EFEFEF"/>
              </a:highlight>
              <a:latin typeface="Consolas"/>
              <a:ea typeface="Consolas"/>
              <a:cs typeface="Consolas"/>
              <a:sym typeface="Consolas"/>
            </a:endParaRPr>
          </a:p>
        </p:txBody>
      </p:sp>
      <p:sp>
        <p:nvSpPr>
          <p:cNvPr id="177" name="Google Shape;177;p27"/>
          <p:cNvSpPr txBox="1"/>
          <p:nvPr/>
        </p:nvSpPr>
        <p:spPr>
          <a:xfrm>
            <a:off x="1111950" y="3864725"/>
            <a:ext cx="6920100" cy="1177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rgbClr val="000000"/>
                </a:highlight>
                <a:latin typeface="Consolas"/>
                <a:ea typeface="Consolas"/>
                <a:cs typeface="Consolas"/>
                <a:sym typeface="Consolas"/>
              </a:rPr>
              <a:t>MyonicArrayMap:5: error: size has private access in ArrayMap</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rgbClr val="000000"/>
                </a:highlight>
                <a:latin typeface="Consolas"/>
                <a:ea typeface="Consolas"/>
                <a:cs typeface="Consolas"/>
                <a:sym typeface="Consolas"/>
              </a:rPr>
              <a:t>    size = s;</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rgbClr val="000000"/>
                </a:highlight>
                <a:latin typeface="Consolas"/>
                <a:ea typeface="Consolas"/>
                <a:cs typeface="Consolas"/>
                <a:sym typeface="Consolas"/>
              </a:rPr>
              <a:t>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rgbClr val="000000"/>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Protected Keyword</a:t>
            </a:r>
            <a:endParaRPr/>
          </a:p>
        </p:txBody>
      </p:sp>
      <p:sp>
        <p:nvSpPr>
          <p:cNvPr id="183" name="Google Shape;183;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a:t>Protected</a:t>
            </a:r>
            <a:r>
              <a:rPr lang="en"/>
              <a:t> modifier allows package-buddies and subclasses to use a class member (i.e. field/method/constructor).</a:t>
            </a:r>
            <a:endParaRPr/>
          </a:p>
          <a:p>
            <a:pPr indent="-355600" lvl="0" marL="457200" rtl="0" algn="l">
              <a:spcBef>
                <a:spcPts val="600"/>
              </a:spcBef>
              <a:spcAft>
                <a:spcPts val="0"/>
              </a:spcAft>
              <a:buSzPts val="2000"/>
              <a:buChar char="●"/>
            </a:pPr>
            <a:r>
              <a:rPr lang="en"/>
              <a:t>Outsiders cannot access.</a:t>
            </a:r>
            <a:endParaRPr/>
          </a:p>
          <a:p>
            <a:pPr indent="0" lvl="0" marL="0" rtl="0" algn="l">
              <a:spcBef>
                <a:spcPts val="600"/>
              </a:spcBef>
              <a:spcAft>
                <a:spcPts val="0"/>
              </a:spcAft>
              <a:buNone/>
            </a:pPr>
            <a:r>
              <a:t/>
            </a:r>
            <a:endParaRPr/>
          </a:p>
        </p:txBody>
      </p:sp>
      <p:graphicFrame>
        <p:nvGraphicFramePr>
          <p:cNvPr id="184" name="Google Shape;184;p28"/>
          <p:cNvGraphicFramePr/>
          <p:nvPr/>
        </p:nvGraphicFramePr>
        <p:xfrm>
          <a:off x="952500" y="1809500"/>
          <a:ext cx="3000000" cy="3000000"/>
        </p:xfrm>
        <a:graphic>
          <a:graphicData uri="http://schemas.openxmlformats.org/drawingml/2006/table">
            <a:tbl>
              <a:tblPr>
                <a:noFill/>
                <a:tableStyleId>{B235ADAD-5583-43B3-AF45-169066F73004}</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rPr lang="en"/>
                        <a:t>Modifier</a:t>
                      </a:r>
                      <a:endParaRPr/>
                    </a:p>
                  </a:txBody>
                  <a:tcPr marT="91425" marB="91425" marR="91425" marL="91425"/>
                </a:tc>
                <a:tc>
                  <a:txBody>
                    <a:bodyPr>
                      <a:noAutofit/>
                    </a:bodyPr>
                    <a:lstStyle/>
                    <a:p>
                      <a:pPr indent="0" lvl="0" marL="0" rtl="0" algn="l">
                        <a:spcBef>
                          <a:spcPts val="0"/>
                        </a:spcBef>
                        <a:spcAft>
                          <a:spcPts val="0"/>
                        </a:spcAft>
                        <a:buNone/>
                      </a:pPr>
                      <a:r>
                        <a:rPr lang="en"/>
                        <a:t>Class</a:t>
                      </a:r>
                      <a:endParaRPr/>
                    </a:p>
                  </a:txBody>
                  <a:tcPr marT="91425" marB="91425" marR="91425" marL="91425"/>
                </a:tc>
                <a:tc>
                  <a:txBody>
                    <a:bodyPr>
                      <a:noAutofit/>
                    </a:bodyPr>
                    <a:lstStyle/>
                    <a:p>
                      <a:pPr indent="0" lvl="0" marL="0" rtl="0" algn="l">
                        <a:spcBef>
                          <a:spcPts val="0"/>
                        </a:spcBef>
                        <a:spcAft>
                          <a:spcPts val="0"/>
                        </a:spcAft>
                        <a:buNone/>
                      </a:pPr>
                      <a:r>
                        <a:rPr lang="en"/>
                        <a:t>Package</a:t>
                      </a:r>
                      <a:endParaRPr/>
                    </a:p>
                  </a:txBody>
                  <a:tcPr marT="91425" marB="91425" marR="91425" marL="91425"/>
                </a:tc>
                <a:tc>
                  <a:txBody>
                    <a:bodyPr>
                      <a:noAutofit/>
                    </a:bodyPr>
                    <a:lstStyle/>
                    <a:p>
                      <a:pPr indent="0" lvl="0" marL="0" rtl="0" algn="l">
                        <a:spcBef>
                          <a:spcPts val="0"/>
                        </a:spcBef>
                        <a:spcAft>
                          <a:spcPts val="0"/>
                        </a:spcAft>
                        <a:buNone/>
                      </a:pPr>
                      <a:r>
                        <a:rPr lang="en"/>
                        <a:t>Subclass</a:t>
                      </a:r>
                      <a:endParaRPr/>
                    </a:p>
                  </a:txBody>
                  <a:tcPr marT="91425" marB="91425" marR="91425" marL="91425"/>
                </a:tc>
                <a:tc>
                  <a:txBody>
                    <a:bodyPr>
                      <a:noAutofit/>
                    </a:bodyPr>
                    <a:lstStyle/>
                    <a:p>
                      <a:pPr indent="0" lvl="0" marL="0" rtl="0" algn="l">
                        <a:spcBef>
                          <a:spcPts val="0"/>
                        </a:spcBef>
                        <a:spcAft>
                          <a:spcPts val="0"/>
                        </a:spcAft>
                        <a:buNone/>
                      </a:pPr>
                      <a:r>
                        <a:rPr lang="en"/>
                        <a:t>World</a:t>
                      </a:r>
                      <a:endParaRPr/>
                    </a:p>
                  </a:txBody>
                  <a:tcPr marT="91425" marB="91425" marR="91425" marL="91425"/>
                </a:tc>
              </a:tr>
              <a:tr h="381000">
                <a:tc>
                  <a:txBody>
                    <a:bodyPr>
                      <a:noAutofit/>
                    </a:bodyPr>
                    <a:lstStyle/>
                    <a:p>
                      <a:pPr indent="0" lvl="0" marL="0" rtl="0" algn="l">
                        <a:spcBef>
                          <a:spcPts val="0"/>
                        </a:spcBef>
                        <a:spcAft>
                          <a:spcPts val="0"/>
                        </a:spcAft>
                        <a:buNone/>
                      </a:pPr>
                      <a:r>
                        <a:rPr lang="en"/>
                        <a:t>public</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381000">
                <a:tc>
                  <a:txBody>
                    <a:bodyPr>
                      <a:noAutofit/>
                    </a:bodyPr>
                    <a:lstStyle/>
                    <a:p>
                      <a:pPr indent="0" lvl="0" marL="0" rtl="0" algn="l">
                        <a:spcBef>
                          <a:spcPts val="0"/>
                        </a:spcBef>
                        <a:spcAft>
                          <a:spcPts val="0"/>
                        </a:spcAft>
                        <a:buNone/>
                      </a:pPr>
                      <a:r>
                        <a:rPr b="1" lang="en"/>
                        <a:t>protected</a:t>
                      </a:r>
                      <a:endParaRPr b="1"/>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381000">
                <a:tc>
                  <a:txBody>
                    <a:bodyPr>
                      <a:noAutofit/>
                    </a:bodyPr>
                    <a:lstStyle/>
                    <a:p>
                      <a:pPr indent="0" lvl="0" marL="0" rtl="0" algn="l">
                        <a:spcBef>
                          <a:spcPts val="0"/>
                        </a:spcBef>
                        <a:spcAft>
                          <a:spcPts val="0"/>
                        </a:spcAft>
                        <a:buNone/>
                      </a:pPr>
                      <a:r>
                        <a:rPr lang="en"/>
                        <a:t>private</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sp>
        <p:nvSpPr>
          <p:cNvPr id="185" name="Google Shape;185;p28"/>
          <p:cNvSpPr txBox="1"/>
          <p:nvPr/>
        </p:nvSpPr>
        <p:spPr>
          <a:xfrm>
            <a:off x="175200" y="3508825"/>
            <a:ext cx="3717000" cy="112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syntax3.map;</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ArrayMap ...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protected</a:t>
            </a:r>
            <a:r>
              <a:rPr b="1" lang="en" sz="1600">
                <a:solidFill>
                  <a:srgbClr val="9C20EE"/>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size; ...</a:t>
            </a:r>
            <a:endParaRPr sz="1600">
              <a:highlight>
                <a:srgbClr val="EFEFEF"/>
              </a:highlight>
            </a:endParaRPr>
          </a:p>
        </p:txBody>
      </p:sp>
      <p:sp>
        <p:nvSpPr>
          <p:cNvPr id="186" name="Google Shape;186;p28"/>
          <p:cNvSpPr txBox="1"/>
          <p:nvPr/>
        </p:nvSpPr>
        <p:spPr>
          <a:xfrm>
            <a:off x="3608075" y="3670002"/>
            <a:ext cx="5451600" cy="1384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syntax3.map;</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MyonicArrayMap extends ArrayMap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MyonicArrayMap(</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s) {</a:t>
            </a:r>
            <a:endParaRPr sz="16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size = s; ...</a:t>
            </a:r>
            <a:endParaRPr b="1" sz="16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with Inheritance and Packages</a:t>
            </a:r>
            <a:endParaRPr/>
          </a:p>
        </p:txBody>
      </p:sp>
      <p:sp>
        <p:nvSpPr>
          <p:cNvPr id="192" name="Google Shape;192;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Using no modifier allows classes from the same package, </a:t>
            </a:r>
            <a:r>
              <a:rPr lang="en" u="sng"/>
              <a:t>but not subclasses</a:t>
            </a:r>
            <a:r>
              <a:rPr lang="en"/>
              <a:t>, to access the member.</a:t>
            </a:r>
            <a:endParaRPr/>
          </a:p>
          <a:p>
            <a:pPr indent="-355600" lvl="0" marL="457200" rtl="0" algn="l">
              <a:spcBef>
                <a:spcPts val="600"/>
              </a:spcBef>
              <a:spcAft>
                <a:spcPts val="0"/>
              </a:spcAft>
              <a:buSzPts val="2000"/>
              <a:buChar char="●"/>
            </a:pPr>
            <a:r>
              <a:rPr lang="en"/>
              <a:t>Often referred to as “package private”.</a:t>
            </a:r>
            <a:endParaRPr/>
          </a:p>
          <a:p>
            <a:pPr indent="0" lvl="0" marL="0" rtl="0" algn="l">
              <a:spcBef>
                <a:spcPts val="600"/>
              </a:spcBef>
              <a:spcAft>
                <a:spcPts val="0"/>
              </a:spcAft>
              <a:buNone/>
            </a:pPr>
            <a:r>
              <a:t/>
            </a:r>
            <a:endParaRPr/>
          </a:p>
        </p:txBody>
      </p:sp>
      <p:graphicFrame>
        <p:nvGraphicFramePr>
          <p:cNvPr id="193" name="Google Shape;193;p29"/>
          <p:cNvGraphicFramePr/>
          <p:nvPr/>
        </p:nvGraphicFramePr>
        <p:xfrm>
          <a:off x="952500" y="2571500"/>
          <a:ext cx="3000000" cy="3000000"/>
        </p:xfrm>
        <a:graphic>
          <a:graphicData uri="http://schemas.openxmlformats.org/drawingml/2006/table">
            <a:tbl>
              <a:tblPr>
                <a:noFill/>
                <a:tableStyleId>{B235ADAD-5583-43B3-AF45-169066F73004}</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rPr lang="en"/>
                        <a:t>Modifier</a:t>
                      </a:r>
                      <a:endParaRPr/>
                    </a:p>
                  </a:txBody>
                  <a:tcPr marT="91425" marB="91425" marR="91425" marL="91425"/>
                </a:tc>
                <a:tc>
                  <a:txBody>
                    <a:bodyPr>
                      <a:noAutofit/>
                    </a:bodyPr>
                    <a:lstStyle/>
                    <a:p>
                      <a:pPr indent="0" lvl="0" marL="0" rtl="0" algn="l">
                        <a:spcBef>
                          <a:spcPts val="0"/>
                        </a:spcBef>
                        <a:spcAft>
                          <a:spcPts val="0"/>
                        </a:spcAft>
                        <a:buNone/>
                      </a:pPr>
                      <a:r>
                        <a:rPr lang="en"/>
                        <a:t>Class</a:t>
                      </a:r>
                      <a:endParaRPr/>
                    </a:p>
                  </a:txBody>
                  <a:tcPr marT="91425" marB="91425" marR="91425" marL="91425"/>
                </a:tc>
                <a:tc>
                  <a:txBody>
                    <a:bodyPr>
                      <a:noAutofit/>
                    </a:bodyPr>
                    <a:lstStyle/>
                    <a:p>
                      <a:pPr indent="0" lvl="0" marL="0" rtl="0" algn="l">
                        <a:spcBef>
                          <a:spcPts val="0"/>
                        </a:spcBef>
                        <a:spcAft>
                          <a:spcPts val="0"/>
                        </a:spcAft>
                        <a:buNone/>
                      </a:pPr>
                      <a:r>
                        <a:rPr lang="en"/>
                        <a:t>Package</a:t>
                      </a:r>
                      <a:endParaRPr/>
                    </a:p>
                  </a:txBody>
                  <a:tcPr marT="91425" marB="91425" marR="91425" marL="91425"/>
                </a:tc>
                <a:tc>
                  <a:txBody>
                    <a:bodyPr>
                      <a:noAutofit/>
                    </a:bodyPr>
                    <a:lstStyle/>
                    <a:p>
                      <a:pPr indent="0" lvl="0" marL="0" rtl="0" algn="l">
                        <a:spcBef>
                          <a:spcPts val="0"/>
                        </a:spcBef>
                        <a:spcAft>
                          <a:spcPts val="0"/>
                        </a:spcAft>
                        <a:buNone/>
                      </a:pPr>
                      <a:r>
                        <a:rPr lang="en"/>
                        <a:t>Subclass</a:t>
                      </a:r>
                      <a:endParaRPr/>
                    </a:p>
                  </a:txBody>
                  <a:tcPr marT="91425" marB="91425" marR="91425" marL="91425"/>
                </a:tc>
                <a:tc>
                  <a:txBody>
                    <a:bodyPr>
                      <a:noAutofit/>
                    </a:bodyPr>
                    <a:lstStyle/>
                    <a:p>
                      <a:pPr indent="0" lvl="0" marL="0" rtl="0" algn="l">
                        <a:spcBef>
                          <a:spcPts val="0"/>
                        </a:spcBef>
                        <a:spcAft>
                          <a:spcPts val="0"/>
                        </a:spcAft>
                        <a:buNone/>
                      </a:pPr>
                      <a:r>
                        <a:rPr lang="en"/>
                        <a:t>World</a:t>
                      </a:r>
                      <a:endParaRPr/>
                    </a:p>
                  </a:txBody>
                  <a:tcPr marT="91425" marB="91425" marR="91425" marL="91425"/>
                </a:tc>
              </a:tr>
              <a:tr h="381000">
                <a:tc>
                  <a:txBody>
                    <a:bodyPr>
                      <a:noAutofit/>
                    </a:bodyPr>
                    <a:lstStyle/>
                    <a:p>
                      <a:pPr indent="0" lvl="0" marL="0" rtl="0" algn="l">
                        <a:spcBef>
                          <a:spcPts val="0"/>
                        </a:spcBef>
                        <a:spcAft>
                          <a:spcPts val="0"/>
                        </a:spcAft>
                        <a:buNone/>
                      </a:pPr>
                      <a:r>
                        <a:rPr lang="en"/>
                        <a:t>public</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381000">
                <a:tc>
                  <a:txBody>
                    <a:bodyPr>
                      <a:noAutofit/>
                    </a:bodyPr>
                    <a:lstStyle/>
                    <a:p>
                      <a:pPr indent="0" lvl="0" marL="0" rtl="0" algn="l">
                        <a:spcBef>
                          <a:spcPts val="0"/>
                        </a:spcBef>
                        <a:spcAft>
                          <a:spcPts val="0"/>
                        </a:spcAft>
                        <a:buNone/>
                      </a:pPr>
                      <a:r>
                        <a:rPr lang="en"/>
                        <a:t>protected</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381000">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381000">
                <a:tc>
                  <a:txBody>
                    <a:bodyPr>
                      <a:noAutofit/>
                    </a:bodyPr>
                    <a:lstStyle/>
                    <a:p>
                      <a:pPr indent="0" lvl="0" marL="0" rtl="0" algn="l">
                        <a:spcBef>
                          <a:spcPts val="0"/>
                        </a:spcBef>
                        <a:spcAft>
                          <a:spcPts val="0"/>
                        </a:spcAft>
                        <a:buNone/>
                      </a:pPr>
                      <a:r>
                        <a:rPr lang="en"/>
                        <a:t>private</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with Inheritance and Packages</a:t>
            </a:r>
            <a:endParaRPr/>
          </a:p>
        </p:txBody>
      </p:sp>
      <p:graphicFrame>
        <p:nvGraphicFramePr>
          <p:cNvPr id="199" name="Google Shape;199;p30"/>
          <p:cNvGraphicFramePr/>
          <p:nvPr/>
        </p:nvGraphicFramePr>
        <p:xfrm>
          <a:off x="952500" y="742700"/>
          <a:ext cx="3000000" cy="3000000"/>
        </p:xfrm>
        <a:graphic>
          <a:graphicData uri="http://schemas.openxmlformats.org/drawingml/2006/table">
            <a:tbl>
              <a:tblPr>
                <a:noFill/>
                <a:tableStyleId>{B235ADAD-5583-43B3-AF45-169066F73004}</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rPr lang="en"/>
                        <a:t>Modifier</a:t>
                      </a:r>
                      <a:endParaRPr/>
                    </a:p>
                  </a:txBody>
                  <a:tcPr marT="91425" marB="91425" marR="91425" marL="91425"/>
                </a:tc>
                <a:tc>
                  <a:txBody>
                    <a:bodyPr>
                      <a:noAutofit/>
                    </a:bodyPr>
                    <a:lstStyle/>
                    <a:p>
                      <a:pPr indent="0" lvl="0" marL="0" rtl="0" algn="l">
                        <a:spcBef>
                          <a:spcPts val="0"/>
                        </a:spcBef>
                        <a:spcAft>
                          <a:spcPts val="0"/>
                        </a:spcAft>
                        <a:buNone/>
                      </a:pPr>
                      <a:r>
                        <a:rPr lang="en"/>
                        <a:t>Class</a:t>
                      </a:r>
                      <a:endParaRPr/>
                    </a:p>
                  </a:txBody>
                  <a:tcPr marT="91425" marB="91425" marR="91425" marL="91425"/>
                </a:tc>
                <a:tc>
                  <a:txBody>
                    <a:bodyPr>
                      <a:noAutofit/>
                    </a:bodyPr>
                    <a:lstStyle/>
                    <a:p>
                      <a:pPr indent="0" lvl="0" marL="0" rtl="0" algn="l">
                        <a:spcBef>
                          <a:spcPts val="0"/>
                        </a:spcBef>
                        <a:spcAft>
                          <a:spcPts val="0"/>
                        </a:spcAft>
                        <a:buNone/>
                      </a:pPr>
                      <a:r>
                        <a:rPr lang="en"/>
                        <a:t>Package</a:t>
                      </a:r>
                      <a:endParaRPr/>
                    </a:p>
                  </a:txBody>
                  <a:tcPr marT="91425" marB="91425" marR="91425" marL="91425"/>
                </a:tc>
                <a:tc>
                  <a:txBody>
                    <a:bodyPr>
                      <a:noAutofit/>
                    </a:bodyPr>
                    <a:lstStyle/>
                    <a:p>
                      <a:pPr indent="0" lvl="0" marL="0" rtl="0" algn="l">
                        <a:spcBef>
                          <a:spcPts val="0"/>
                        </a:spcBef>
                        <a:spcAft>
                          <a:spcPts val="0"/>
                        </a:spcAft>
                        <a:buNone/>
                      </a:pPr>
                      <a:r>
                        <a:rPr lang="en"/>
                        <a:t>Subclass</a:t>
                      </a:r>
                      <a:endParaRPr/>
                    </a:p>
                  </a:txBody>
                  <a:tcPr marT="91425" marB="91425" marR="91425" marL="91425"/>
                </a:tc>
                <a:tc>
                  <a:txBody>
                    <a:bodyPr>
                      <a:noAutofit/>
                    </a:bodyPr>
                    <a:lstStyle/>
                    <a:p>
                      <a:pPr indent="0" lvl="0" marL="0" rtl="0" algn="l">
                        <a:spcBef>
                          <a:spcPts val="0"/>
                        </a:spcBef>
                        <a:spcAft>
                          <a:spcPts val="0"/>
                        </a:spcAft>
                        <a:buNone/>
                      </a:pPr>
                      <a:r>
                        <a:rPr lang="en"/>
                        <a:t>World</a:t>
                      </a:r>
                      <a:endParaRPr/>
                    </a:p>
                  </a:txBody>
                  <a:tcPr marT="91425" marB="91425" marR="91425" marL="91425"/>
                </a:tc>
              </a:tr>
              <a:tr h="381000">
                <a:tc>
                  <a:txBody>
                    <a:bodyPr>
                      <a:noAutofit/>
                    </a:bodyPr>
                    <a:lstStyle/>
                    <a:p>
                      <a:pPr indent="0" lvl="0" marL="0" rtl="0" algn="l">
                        <a:spcBef>
                          <a:spcPts val="0"/>
                        </a:spcBef>
                        <a:spcAft>
                          <a:spcPts val="0"/>
                        </a:spcAft>
                        <a:buNone/>
                      </a:pPr>
                      <a:r>
                        <a:rPr lang="en"/>
                        <a:t>public</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118350">
                <a:tc>
                  <a:txBody>
                    <a:bodyPr>
                      <a:noAutofit/>
                    </a:bodyPr>
                    <a:lstStyle/>
                    <a:p>
                      <a:pPr indent="0" lvl="0" marL="0" rtl="0" algn="l">
                        <a:spcBef>
                          <a:spcPts val="0"/>
                        </a:spcBef>
                        <a:spcAft>
                          <a:spcPts val="0"/>
                        </a:spcAft>
                        <a:buNone/>
                      </a:pPr>
                      <a:r>
                        <a:rPr lang="en"/>
                        <a:t>protected</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381000">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381000">
                <a:tc>
                  <a:txBody>
                    <a:bodyPr>
                      <a:noAutofit/>
                    </a:bodyPr>
                    <a:lstStyle/>
                    <a:p>
                      <a:pPr indent="0" lvl="0" marL="0" rtl="0" algn="l">
                        <a:spcBef>
                          <a:spcPts val="0"/>
                        </a:spcBef>
                        <a:spcAft>
                          <a:spcPts val="0"/>
                        </a:spcAft>
                        <a:buNone/>
                      </a:pPr>
                      <a:r>
                        <a:rPr lang="en"/>
                        <a:t>private</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sp>
        <p:nvSpPr>
          <p:cNvPr id="200" name="Google Shape;200;p30"/>
          <p:cNvSpPr txBox="1"/>
          <p:nvPr/>
        </p:nvSpPr>
        <p:spPr>
          <a:xfrm>
            <a:off x="8320200" y="4670850"/>
            <a:ext cx="7203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Yes!</a:t>
            </a:r>
            <a:endParaRPr>
              <a:solidFill>
                <a:srgbClr val="BE0712"/>
              </a:solidFill>
            </a:endParaRPr>
          </a:p>
        </p:txBody>
      </p:sp>
      <p:sp>
        <p:nvSpPr>
          <p:cNvPr id="201" name="Google Shape;201;p30"/>
          <p:cNvSpPr txBox="1"/>
          <p:nvPr/>
        </p:nvSpPr>
        <p:spPr>
          <a:xfrm>
            <a:off x="6178025" y="3941773"/>
            <a:ext cx="7203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Yes!</a:t>
            </a:r>
            <a:endParaRPr>
              <a:solidFill>
                <a:srgbClr val="BE0712"/>
              </a:solidFill>
            </a:endParaRPr>
          </a:p>
        </p:txBody>
      </p:sp>
      <p:sp>
        <p:nvSpPr>
          <p:cNvPr id="202" name="Google Shape;202;p30"/>
          <p:cNvSpPr txBox="1"/>
          <p:nvPr/>
        </p:nvSpPr>
        <p:spPr>
          <a:xfrm>
            <a:off x="266550" y="2752067"/>
            <a:ext cx="3717000" cy="112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syntax3.map;</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ArrayMap ...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size; ...</a:t>
            </a:r>
            <a:endParaRPr sz="1600">
              <a:highlight>
                <a:srgbClr val="EFEFEF"/>
              </a:highlight>
            </a:endParaRPr>
          </a:p>
        </p:txBody>
      </p:sp>
      <p:sp>
        <p:nvSpPr>
          <p:cNvPr id="203" name="Google Shape;203;p30"/>
          <p:cNvSpPr txBox="1"/>
          <p:nvPr/>
        </p:nvSpPr>
        <p:spPr>
          <a:xfrm>
            <a:off x="3211800" y="2815270"/>
            <a:ext cx="5451600" cy="112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syntax3.map;</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MyonicArrayMap extends ArrayMap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MyonicArrayMap(</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s)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size = s; ...</a:t>
            </a:r>
            <a:endParaRPr b="1" sz="1600">
              <a:solidFill>
                <a:srgbClr val="9C20EE"/>
              </a:solidFill>
              <a:highlight>
                <a:srgbClr val="EFEFEF"/>
              </a:highlight>
              <a:latin typeface="Consolas"/>
              <a:ea typeface="Consolas"/>
              <a:cs typeface="Consolas"/>
              <a:sym typeface="Consolas"/>
            </a:endParaRPr>
          </a:p>
        </p:txBody>
      </p:sp>
      <p:grpSp>
        <p:nvGrpSpPr>
          <p:cNvPr id="204" name="Google Shape;204;p30"/>
          <p:cNvGrpSpPr/>
          <p:nvPr/>
        </p:nvGrpSpPr>
        <p:grpSpPr>
          <a:xfrm>
            <a:off x="5371714" y="3780797"/>
            <a:ext cx="3361800" cy="495300"/>
            <a:chOff x="5649500" y="3794850"/>
            <a:chExt cx="3361800" cy="495300"/>
          </a:xfrm>
        </p:grpSpPr>
        <p:sp>
          <p:nvSpPr>
            <p:cNvPr id="205" name="Google Shape;205;p30"/>
            <p:cNvSpPr/>
            <p:nvPr/>
          </p:nvSpPr>
          <p:spPr>
            <a:xfrm>
              <a:off x="6977000" y="3794850"/>
              <a:ext cx="20343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Q: Will this work?</a:t>
              </a:r>
              <a:endParaRPr sz="2000">
                <a:latin typeface="Ubuntu Mono"/>
                <a:ea typeface="Ubuntu Mono"/>
                <a:cs typeface="Ubuntu Mono"/>
                <a:sym typeface="Ubuntu Mono"/>
              </a:endParaRPr>
            </a:p>
          </p:txBody>
        </p:sp>
        <p:cxnSp>
          <p:nvCxnSpPr>
            <p:cNvPr id="206" name="Google Shape;206;p30"/>
            <p:cNvCxnSpPr>
              <a:stCxn id="205" idx="1"/>
            </p:cNvCxnSpPr>
            <p:nvPr/>
          </p:nvCxnSpPr>
          <p:spPr>
            <a:xfrm rot="10800000">
              <a:off x="5649500" y="3808200"/>
              <a:ext cx="1327500" cy="234300"/>
            </a:xfrm>
            <a:prstGeom prst="straightConnector1">
              <a:avLst/>
            </a:prstGeom>
            <a:noFill/>
            <a:ln cap="flat" cmpd="sng" w="19050">
              <a:solidFill>
                <a:srgbClr val="BE0712"/>
              </a:solidFill>
              <a:prstDash val="solid"/>
              <a:round/>
              <a:headEnd len="med" w="med" type="none"/>
              <a:tailEnd len="med" w="med" type="triangle"/>
            </a:ln>
          </p:spPr>
        </p:cxnSp>
      </p:grpSp>
      <p:sp>
        <p:nvSpPr>
          <p:cNvPr id="207" name="Google Shape;207;p30"/>
          <p:cNvSpPr txBox="1"/>
          <p:nvPr/>
        </p:nvSpPr>
        <p:spPr>
          <a:xfrm>
            <a:off x="547800" y="3941775"/>
            <a:ext cx="5368500" cy="116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syntax3.map;</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MapHelper {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printSize(ArrayMap am)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System.out.println(am.size);</a:t>
            </a:r>
            <a:endParaRPr sz="1600">
              <a:highlight>
                <a:srgbClr val="EFEFEF"/>
              </a:highlight>
            </a:endParaRPr>
          </a:p>
        </p:txBody>
      </p:sp>
      <p:grpSp>
        <p:nvGrpSpPr>
          <p:cNvPr id="208" name="Google Shape;208;p30"/>
          <p:cNvGrpSpPr/>
          <p:nvPr/>
        </p:nvGrpSpPr>
        <p:grpSpPr>
          <a:xfrm>
            <a:off x="4883520" y="4598561"/>
            <a:ext cx="3405300" cy="495300"/>
            <a:chOff x="4799200" y="4619641"/>
            <a:chExt cx="3405300" cy="495300"/>
          </a:xfrm>
        </p:grpSpPr>
        <p:sp>
          <p:nvSpPr>
            <p:cNvPr id="209" name="Google Shape;209;p30"/>
            <p:cNvSpPr/>
            <p:nvPr/>
          </p:nvSpPr>
          <p:spPr>
            <a:xfrm>
              <a:off x="6170200" y="4619641"/>
              <a:ext cx="20343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Q: Will this work?</a:t>
              </a:r>
              <a:endParaRPr sz="2000">
                <a:latin typeface="Ubuntu Mono"/>
                <a:ea typeface="Ubuntu Mono"/>
                <a:cs typeface="Ubuntu Mono"/>
                <a:sym typeface="Ubuntu Mono"/>
              </a:endParaRPr>
            </a:p>
          </p:txBody>
        </p:sp>
        <p:cxnSp>
          <p:nvCxnSpPr>
            <p:cNvPr id="210" name="Google Shape;210;p30"/>
            <p:cNvCxnSpPr>
              <a:stCxn id="209" idx="1"/>
            </p:cNvCxnSpPr>
            <p:nvPr/>
          </p:nvCxnSpPr>
          <p:spPr>
            <a:xfrm flipH="1">
              <a:off x="4799200" y="4867291"/>
              <a:ext cx="1371000" cy="37200"/>
            </a:xfrm>
            <a:prstGeom prst="straightConnector1">
              <a:avLst/>
            </a:prstGeom>
            <a:noFill/>
            <a:ln cap="flat" cmpd="sng" w="19050">
              <a:solidFill>
                <a:srgbClr val="BE071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3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3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3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3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Question Out of Nowhere: </a:t>
            </a:r>
            <a:r>
              <a:rPr lang="en">
                <a:solidFill>
                  <a:srgbClr val="FFFFFF"/>
                </a:solidFill>
              </a:rPr>
              <a:t>shoutkey.com/TBA</a:t>
            </a:r>
            <a:endParaRPr>
              <a:solidFill>
                <a:srgbClr val="FFFFFF"/>
              </a:solidFill>
            </a:endParaRPr>
          </a:p>
        </p:txBody>
      </p:sp>
      <p:sp>
        <p:nvSpPr>
          <p:cNvPr id="216" name="Google Shape;216;p31"/>
          <p:cNvSpPr txBox="1"/>
          <p:nvPr/>
        </p:nvSpPr>
        <p:spPr>
          <a:xfrm>
            <a:off x="358550" y="1284275"/>
            <a:ext cx="5071500" cy="1018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89BDFF"/>
                </a:solidFill>
                <a:highlight>
                  <a:srgbClr val="000000"/>
                </a:highlight>
                <a:latin typeface="Consolas"/>
                <a:ea typeface="Consolas"/>
                <a:cs typeface="Consolas"/>
                <a:sym typeface="Consolas"/>
              </a:rPr>
              <a:t>String </a:t>
            </a:r>
            <a:r>
              <a:rPr b="1" lang="en" sz="1800">
                <a:solidFill>
                  <a:srgbClr val="4B9CE9"/>
                </a:solidFill>
                <a:highlight>
                  <a:srgbClr val="000000"/>
                </a:highlight>
                <a:latin typeface="Consolas"/>
                <a:ea typeface="Consolas"/>
                <a:cs typeface="Consolas"/>
                <a:sym typeface="Consolas"/>
              </a:rPr>
              <a:t>actual </a:t>
            </a:r>
            <a:r>
              <a:rPr lang="en" sz="1800">
                <a:solidFill>
                  <a:srgbClr val="E28964"/>
                </a:solidFill>
                <a:highlight>
                  <a:srgbClr val="000000"/>
                </a:highlight>
                <a:latin typeface="Consolas"/>
                <a:ea typeface="Consolas"/>
                <a:cs typeface="Consolas"/>
                <a:sym typeface="Consolas"/>
              </a:rPr>
              <a:t>= </a:t>
            </a:r>
            <a:r>
              <a:rPr lang="en" sz="1800">
                <a:solidFill>
                  <a:srgbClr val="89BDFF"/>
                </a:solidFill>
                <a:highlight>
                  <a:srgbClr val="000000"/>
                </a:highlight>
                <a:latin typeface="Consolas"/>
                <a:ea typeface="Consolas"/>
                <a:cs typeface="Consolas"/>
                <a:sym typeface="Consolas"/>
              </a:rPr>
              <a:t>MapHelper</a:t>
            </a:r>
            <a:r>
              <a:rPr lang="en" sz="1800">
                <a:solidFill>
                  <a:srgbClr val="F9F9F9"/>
                </a:solidFill>
                <a:highlight>
                  <a:srgbClr val="000000"/>
                </a:highlight>
                <a:latin typeface="Consolas"/>
                <a:ea typeface="Consolas"/>
                <a:cs typeface="Consolas"/>
                <a:sym typeface="Consolas"/>
              </a:rPr>
              <a:t>.</a:t>
            </a:r>
            <a:r>
              <a:rPr b="1" lang="en" sz="1800">
                <a:solidFill>
                  <a:srgbClr val="F9F9F9"/>
                </a:solidFill>
                <a:highlight>
                  <a:srgbClr val="000000"/>
                </a:highlight>
                <a:latin typeface="Consolas"/>
                <a:ea typeface="Consolas"/>
                <a:cs typeface="Consolas"/>
                <a:sym typeface="Consolas"/>
              </a:rPr>
              <a:t>maxKey</a:t>
            </a:r>
            <a:r>
              <a:rPr lang="en" sz="1800">
                <a:solidFill>
                  <a:srgbClr val="F9F9F9"/>
                </a:solidFill>
                <a:highlight>
                  <a:srgbClr val="000000"/>
                </a:highlight>
                <a:latin typeface="Consolas"/>
                <a:ea typeface="Consolas"/>
                <a:cs typeface="Consolas"/>
                <a:sym typeface="Consolas"/>
              </a:rPr>
              <a:t>(</a:t>
            </a:r>
            <a:r>
              <a:rPr b="1" lang="en" sz="1800">
                <a:solidFill>
                  <a:srgbClr val="4B9CE9"/>
                </a:solidFill>
                <a:highlight>
                  <a:srgbClr val="000000"/>
                </a:highlight>
                <a:latin typeface="Consolas"/>
                <a:ea typeface="Consolas"/>
                <a:cs typeface="Consolas"/>
                <a:sym typeface="Consolas"/>
              </a:rPr>
              <a:t>m</a:t>
            </a:r>
            <a:r>
              <a:rPr lang="en" sz="1800">
                <a:solidFill>
                  <a:srgbClr val="F9F9F9"/>
                </a:solidFill>
                <a:highlight>
                  <a:srgbClr val="000000"/>
                </a:highlight>
                <a:latin typeface="Consolas"/>
                <a:ea typeface="Consolas"/>
                <a:cs typeface="Consolas"/>
                <a:sym typeface="Consolas"/>
              </a:rPr>
              <a:t>);</a:t>
            </a:r>
            <a:endParaRPr sz="1800">
              <a:solidFill>
                <a:srgbClr val="F9F9F9"/>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800">
                <a:solidFill>
                  <a:srgbClr val="89BDFF"/>
                </a:solidFill>
                <a:highlight>
                  <a:srgbClr val="000000"/>
                </a:highlight>
                <a:latin typeface="Consolas"/>
                <a:ea typeface="Consolas"/>
                <a:cs typeface="Consolas"/>
                <a:sym typeface="Consolas"/>
              </a:rPr>
              <a:t>String </a:t>
            </a:r>
            <a:r>
              <a:rPr b="1" lang="en" sz="1800">
                <a:solidFill>
                  <a:srgbClr val="4B9CE9"/>
                </a:solidFill>
                <a:highlight>
                  <a:srgbClr val="000000"/>
                </a:highlight>
                <a:latin typeface="Consolas"/>
                <a:ea typeface="Consolas"/>
                <a:cs typeface="Consolas"/>
                <a:sym typeface="Consolas"/>
              </a:rPr>
              <a:t>expected </a:t>
            </a:r>
            <a:r>
              <a:rPr lang="en" sz="1800">
                <a:solidFill>
                  <a:srgbClr val="E28964"/>
                </a:solidFill>
                <a:highlight>
                  <a:srgbClr val="000000"/>
                </a:highlight>
                <a:latin typeface="Consolas"/>
                <a:ea typeface="Consolas"/>
                <a:cs typeface="Consolas"/>
                <a:sym typeface="Consolas"/>
              </a:rPr>
              <a:t>= </a:t>
            </a:r>
            <a:r>
              <a:rPr lang="en" sz="1800">
                <a:solidFill>
                  <a:srgbClr val="76BA53"/>
                </a:solidFill>
                <a:highlight>
                  <a:srgbClr val="000000"/>
                </a:highlight>
                <a:latin typeface="Consolas"/>
                <a:ea typeface="Consolas"/>
                <a:cs typeface="Consolas"/>
                <a:sym typeface="Consolas"/>
              </a:rPr>
              <a:t>"house"</a:t>
            </a:r>
            <a:r>
              <a:rPr lang="en" sz="1800">
                <a:solidFill>
                  <a:srgbClr val="F9F9F9"/>
                </a:solidFill>
                <a:highlight>
                  <a:srgbClr val="000000"/>
                </a:highlight>
                <a:latin typeface="Consolas"/>
                <a:ea typeface="Consolas"/>
                <a:cs typeface="Consolas"/>
                <a:sym typeface="Consolas"/>
              </a:rPr>
              <a:t>;</a:t>
            </a:r>
            <a:endParaRPr sz="1800">
              <a:solidFill>
                <a:srgbClr val="F9F9F9"/>
              </a:solidFill>
              <a:highlight>
                <a:srgbClr val="000000"/>
              </a:highlight>
              <a:latin typeface="Consolas"/>
              <a:ea typeface="Consolas"/>
              <a:cs typeface="Consolas"/>
              <a:sym typeface="Consolas"/>
            </a:endParaRPr>
          </a:p>
          <a:p>
            <a:pPr indent="0" lvl="0" marL="0" rtl="0" algn="l">
              <a:spcBef>
                <a:spcPts val="0"/>
              </a:spcBef>
              <a:spcAft>
                <a:spcPts val="0"/>
              </a:spcAft>
              <a:buNone/>
            </a:pPr>
            <a:r>
              <a:rPr b="1" lang="en" sz="1800">
                <a:solidFill>
                  <a:srgbClr val="F9F9F9"/>
                </a:solidFill>
                <a:highlight>
                  <a:srgbClr val="000000"/>
                </a:highlight>
                <a:latin typeface="Consolas"/>
                <a:ea typeface="Consolas"/>
                <a:cs typeface="Consolas"/>
                <a:sym typeface="Consolas"/>
              </a:rPr>
              <a:t>assertEquals</a:t>
            </a:r>
            <a:r>
              <a:rPr lang="en" sz="1800">
                <a:solidFill>
                  <a:srgbClr val="F9F9F9"/>
                </a:solidFill>
                <a:highlight>
                  <a:srgbClr val="000000"/>
                </a:highlight>
                <a:latin typeface="Consolas"/>
                <a:ea typeface="Consolas"/>
                <a:cs typeface="Consolas"/>
                <a:sym typeface="Consolas"/>
              </a:rPr>
              <a:t>(</a:t>
            </a:r>
            <a:r>
              <a:rPr b="1" lang="en" sz="1800">
                <a:solidFill>
                  <a:srgbClr val="4B9CE9"/>
                </a:solidFill>
                <a:highlight>
                  <a:srgbClr val="000000"/>
                </a:highlight>
                <a:latin typeface="Consolas"/>
                <a:ea typeface="Consolas"/>
                <a:cs typeface="Consolas"/>
                <a:sym typeface="Consolas"/>
              </a:rPr>
              <a:t>expected</a:t>
            </a:r>
            <a:r>
              <a:rPr lang="en" sz="1800">
                <a:solidFill>
                  <a:srgbClr val="F9F9F9"/>
                </a:solidFill>
                <a:highlight>
                  <a:srgbClr val="000000"/>
                </a:highlight>
                <a:latin typeface="Consolas"/>
                <a:ea typeface="Consolas"/>
                <a:cs typeface="Consolas"/>
                <a:sym typeface="Consolas"/>
              </a:rPr>
              <a:t>, </a:t>
            </a:r>
            <a:r>
              <a:rPr b="1" lang="en" sz="1800">
                <a:solidFill>
                  <a:srgbClr val="4B9CE9"/>
                </a:solidFill>
                <a:highlight>
                  <a:srgbClr val="000000"/>
                </a:highlight>
                <a:latin typeface="Consolas"/>
                <a:ea typeface="Consolas"/>
                <a:cs typeface="Consolas"/>
                <a:sym typeface="Consolas"/>
              </a:rPr>
              <a:t>actual</a:t>
            </a:r>
            <a:r>
              <a:rPr lang="en" sz="1800">
                <a:solidFill>
                  <a:srgbClr val="F9F9F9"/>
                </a:solidFill>
                <a:highlight>
                  <a:srgbClr val="000000"/>
                </a:highlight>
                <a:latin typeface="Consolas"/>
                <a:ea typeface="Consolas"/>
                <a:cs typeface="Consolas"/>
                <a:sym typeface="Consolas"/>
              </a:rPr>
              <a:t>);</a:t>
            </a:r>
            <a:endParaRPr sz="1800">
              <a:solidFill>
                <a:srgbClr val="F9F9F9"/>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800">
              <a:highlight>
                <a:srgbClr val="000000"/>
              </a:highlight>
            </a:endParaRPr>
          </a:p>
        </p:txBody>
      </p:sp>
      <p:sp>
        <p:nvSpPr>
          <p:cNvPr id="217" name="Google Shape;217;p31"/>
          <p:cNvSpPr txBox="1"/>
          <p:nvPr/>
        </p:nvSpPr>
        <p:spPr>
          <a:xfrm>
            <a:off x="2965250" y="2465250"/>
            <a:ext cx="5986800" cy="1089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String actual = MapHelper.maxKey(m);</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String expected = </a:t>
            </a:r>
            <a:r>
              <a:rPr lang="en" sz="1800">
                <a:solidFill>
                  <a:srgbClr val="BD8D8B"/>
                </a:solidFill>
                <a:highlight>
                  <a:srgbClr val="EFEFEF"/>
                </a:highlight>
                <a:latin typeface="Consolas"/>
                <a:ea typeface="Consolas"/>
                <a:cs typeface="Consolas"/>
                <a:sym typeface="Consolas"/>
              </a:rPr>
              <a:t>"house"</a:t>
            </a:r>
            <a:r>
              <a:rPr lang="en" sz="1800">
                <a:solidFill>
                  <a:schemeClr val="dk1"/>
                </a:solidFill>
                <a:highlight>
                  <a:srgbClr val="EFEFEF"/>
                </a:highlight>
                <a:latin typeface="Consolas"/>
                <a:ea typeface="Consolas"/>
                <a:cs typeface="Consolas"/>
                <a:sym typeface="Consolas"/>
              </a:rPr>
              <a:t>;</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assertEquals(expected, actual);        </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800">
              <a:highlight>
                <a:srgbClr val="EFEFEF"/>
              </a:highlight>
            </a:endParaRPr>
          </a:p>
        </p:txBody>
      </p:sp>
      <p:sp>
        <p:nvSpPr>
          <p:cNvPr id="218" name="Google Shape;218;p31"/>
          <p:cNvSpPr txBox="1"/>
          <p:nvPr/>
        </p:nvSpPr>
        <p:spPr>
          <a:xfrm>
            <a:off x="358550" y="3752200"/>
            <a:ext cx="5986800" cy="1089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C78D8"/>
                </a:solidFill>
                <a:highlight>
                  <a:srgbClr val="EFEFEF"/>
                </a:highlight>
                <a:latin typeface="Consolas"/>
                <a:ea typeface="Consolas"/>
                <a:cs typeface="Consolas"/>
                <a:sym typeface="Consolas"/>
              </a:rPr>
              <a:t>String</a:t>
            </a:r>
            <a:r>
              <a:rPr lang="en" sz="1800">
                <a:solidFill>
                  <a:schemeClr val="dk1"/>
                </a:solidFill>
                <a:highlight>
                  <a:srgbClr val="EFEFEF"/>
                </a:highlight>
                <a:latin typeface="Consolas"/>
                <a:ea typeface="Consolas"/>
                <a:cs typeface="Consolas"/>
                <a:sym typeface="Consolas"/>
              </a:rPr>
              <a:t> </a:t>
            </a:r>
            <a:r>
              <a:rPr lang="en" sz="1800">
                <a:solidFill>
                  <a:srgbClr val="4C1130"/>
                </a:solidFill>
                <a:highlight>
                  <a:srgbClr val="EFEFEF"/>
                </a:highlight>
                <a:latin typeface="Consolas"/>
                <a:ea typeface="Consolas"/>
                <a:cs typeface="Consolas"/>
                <a:sym typeface="Consolas"/>
              </a:rPr>
              <a:t>actual</a:t>
            </a:r>
            <a:r>
              <a:rPr lang="en" sz="1800">
                <a:solidFill>
                  <a:schemeClr val="dk1"/>
                </a:solidFill>
                <a:highlight>
                  <a:srgbClr val="EFEFEF"/>
                </a:highlight>
                <a:latin typeface="Consolas"/>
                <a:ea typeface="Consolas"/>
                <a:cs typeface="Consolas"/>
                <a:sym typeface="Consolas"/>
              </a:rPr>
              <a:t> = </a:t>
            </a:r>
            <a:r>
              <a:rPr lang="en" sz="1800">
                <a:solidFill>
                  <a:srgbClr val="3C78D8"/>
                </a:solidFill>
                <a:highlight>
                  <a:srgbClr val="EFEFEF"/>
                </a:highlight>
                <a:latin typeface="Consolas"/>
                <a:ea typeface="Consolas"/>
                <a:cs typeface="Consolas"/>
                <a:sym typeface="Consolas"/>
              </a:rPr>
              <a:t>MapHelper</a:t>
            </a:r>
            <a:r>
              <a:rPr lang="en" sz="1800">
                <a:solidFill>
                  <a:schemeClr val="dk1"/>
                </a:solidFill>
                <a:highlight>
                  <a:srgbClr val="EFEFEF"/>
                </a:highlight>
                <a:latin typeface="Consolas"/>
                <a:ea typeface="Consolas"/>
                <a:cs typeface="Consolas"/>
                <a:sym typeface="Consolas"/>
              </a:rPr>
              <a:t>.maxKey(m);</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C78D8"/>
                </a:solidFill>
                <a:highlight>
                  <a:srgbClr val="EFEFEF"/>
                </a:highlight>
                <a:latin typeface="Consolas"/>
                <a:ea typeface="Consolas"/>
                <a:cs typeface="Consolas"/>
                <a:sym typeface="Consolas"/>
              </a:rPr>
              <a:t>String</a:t>
            </a:r>
            <a:r>
              <a:rPr lang="en" sz="1800">
                <a:solidFill>
                  <a:schemeClr val="dk1"/>
                </a:solidFill>
                <a:highlight>
                  <a:srgbClr val="EFEFEF"/>
                </a:highlight>
                <a:latin typeface="Consolas"/>
                <a:ea typeface="Consolas"/>
                <a:cs typeface="Consolas"/>
                <a:sym typeface="Consolas"/>
              </a:rPr>
              <a:t> </a:t>
            </a:r>
            <a:r>
              <a:rPr lang="en" sz="1800">
                <a:solidFill>
                  <a:srgbClr val="4C1130"/>
                </a:solidFill>
                <a:highlight>
                  <a:srgbClr val="EFEFEF"/>
                </a:highlight>
                <a:latin typeface="Consolas"/>
                <a:ea typeface="Consolas"/>
                <a:cs typeface="Consolas"/>
                <a:sym typeface="Consolas"/>
              </a:rPr>
              <a:t>expected</a:t>
            </a:r>
            <a:r>
              <a:rPr lang="en" sz="1800">
                <a:solidFill>
                  <a:schemeClr val="dk1"/>
                </a:solidFill>
                <a:highlight>
                  <a:srgbClr val="EFEFEF"/>
                </a:highlight>
                <a:latin typeface="Consolas"/>
                <a:ea typeface="Consolas"/>
                <a:cs typeface="Consolas"/>
                <a:sym typeface="Consolas"/>
              </a:rPr>
              <a:t> = </a:t>
            </a:r>
            <a:r>
              <a:rPr lang="en" sz="1800">
                <a:solidFill>
                  <a:srgbClr val="BD8D8B"/>
                </a:solidFill>
                <a:highlight>
                  <a:srgbClr val="EFEFEF"/>
                </a:highlight>
                <a:latin typeface="Consolas"/>
                <a:ea typeface="Consolas"/>
                <a:cs typeface="Consolas"/>
                <a:sym typeface="Consolas"/>
              </a:rPr>
              <a:t>"house"</a:t>
            </a:r>
            <a:r>
              <a:rPr lang="en" sz="1800">
                <a:solidFill>
                  <a:schemeClr val="dk1"/>
                </a:solidFill>
                <a:highlight>
                  <a:srgbClr val="EFEFEF"/>
                </a:highlight>
                <a:latin typeface="Consolas"/>
                <a:ea typeface="Consolas"/>
                <a:cs typeface="Consolas"/>
                <a:sym typeface="Consolas"/>
              </a:rPr>
              <a:t>;</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highlight>
                  <a:srgbClr val="EFEFEF"/>
                </a:highlight>
                <a:latin typeface="Consolas"/>
                <a:ea typeface="Consolas"/>
                <a:cs typeface="Consolas"/>
                <a:sym typeface="Consolas"/>
              </a:rPr>
              <a:t>assertEquals(</a:t>
            </a:r>
            <a:r>
              <a:rPr lang="en" sz="1800">
                <a:solidFill>
                  <a:srgbClr val="4C1130"/>
                </a:solidFill>
                <a:highlight>
                  <a:srgbClr val="EFEFEF"/>
                </a:highlight>
                <a:latin typeface="Consolas"/>
                <a:ea typeface="Consolas"/>
                <a:cs typeface="Consolas"/>
                <a:sym typeface="Consolas"/>
              </a:rPr>
              <a:t>expected</a:t>
            </a:r>
            <a:r>
              <a:rPr lang="en" sz="1800">
                <a:solidFill>
                  <a:schemeClr val="dk1"/>
                </a:solidFill>
                <a:highlight>
                  <a:srgbClr val="EFEFEF"/>
                </a:highlight>
                <a:latin typeface="Consolas"/>
                <a:ea typeface="Consolas"/>
                <a:cs typeface="Consolas"/>
                <a:sym typeface="Consolas"/>
              </a:rPr>
              <a:t>, </a:t>
            </a:r>
            <a:r>
              <a:rPr lang="en" sz="1800">
                <a:solidFill>
                  <a:srgbClr val="4C1130"/>
                </a:solidFill>
                <a:highlight>
                  <a:srgbClr val="EFEFEF"/>
                </a:highlight>
                <a:latin typeface="Consolas"/>
                <a:ea typeface="Consolas"/>
                <a:cs typeface="Consolas"/>
                <a:sym typeface="Consolas"/>
              </a:rPr>
              <a:t>actual</a:t>
            </a:r>
            <a:r>
              <a:rPr lang="en" sz="1800">
                <a:solidFill>
                  <a:schemeClr val="dk1"/>
                </a:solidFill>
                <a:highlight>
                  <a:srgbClr val="EFEFEF"/>
                </a:highlight>
                <a:latin typeface="Consolas"/>
                <a:ea typeface="Consolas"/>
                <a:cs typeface="Consolas"/>
                <a:sym typeface="Consolas"/>
              </a:rPr>
              <a:t>);        </a:t>
            </a:r>
            <a:endParaRPr sz="18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800">
              <a:highlight>
                <a:srgbClr val="EFEFEF"/>
              </a:highlight>
            </a:endParaRPr>
          </a:p>
        </p:txBody>
      </p:sp>
      <p:sp>
        <p:nvSpPr>
          <p:cNvPr id="219" name="Google Shape;219;p31"/>
          <p:cNvSpPr txBox="1"/>
          <p:nvPr>
            <p:ph idx="1" type="body"/>
          </p:nvPr>
        </p:nvSpPr>
        <p:spPr>
          <a:xfrm>
            <a:off x="243000" y="556500"/>
            <a:ext cx="8443800" cy="63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looks best? A/B/C? Answer here: </a:t>
            </a:r>
            <a:r>
              <a:rPr lang="en" u="sng">
                <a:solidFill>
                  <a:schemeClr val="hlink"/>
                </a:solidFill>
                <a:hlinkClick r:id="rId3"/>
              </a:rPr>
              <a:t>h</a:t>
            </a:r>
            <a:r>
              <a:rPr lang="en" u="sng">
                <a:solidFill>
                  <a:schemeClr val="hlink"/>
                </a:solidFill>
                <a:hlinkClick r:id="rId4"/>
              </a:rPr>
              <a:t>ttp://shoutkey.com/out</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220" name="Google Shape;220;p31"/>
          <p:cNvSpPr txBox="1"/>
          <p:nvPr/>
        </p:nvSpPr>
        <p:spPr>
          <a:xfrm>
            <a:off x="63250" y="1645850"/>
            <a:ext cx="1096200" cy="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21" name="Google Shape;221;p31"/>
          <p:cNvSpPr txBox="1"/>
          <p:nvPr/>
        </p:nvSpPr>
        <p:spPr>
          <a:xfrm>
            <a:off x="2694950" y="2841188"/>
            <a:ext cx="1096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22" name="Google Shape;222;p31"/>
          <p:cNvSpPr txBox="1"/>
          <p:nvPr/>
        </p:nvSpPr>
        <p:spPr>
          <a:xfrm>
            <a:off x="63250" y="4167038"/>
            <a:ext cx="10962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226" name="Shape 226"/>
        <p:cNvGrpSpPr/>
        <p:nvPr/>
      </p:nvGrpSpPr>
      <p:grpSpPr>
        <a:xfrm>
          <a:off x="0" y="0"/>
          <a:ext cx="0" cy="0"/>
          <a:chOff x="0" y="0"/>
          <a:chExt cx="0" cy="0"/>
        </a:xfrm>
      </p:grpSpPr>
      <p:sp>
        <p:nvSpPr>
          <p:cNvPr id="227" name="Google Shape;227;p32"/>
          <p:cNvSpPr txBox="1"/>
          <p:nvPr/>
        </p:nvSpPr>
        <p:spPr>
          <a:xfrm>
            <a:off x="4258150" y="3439700"/>
            <a:ext cx="4771500" cy="116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illuminati;</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ChattyMap extends ArrayMap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   public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printSize()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System.out.println(size); ...</a:t>
            </a:r>
            <a:endParaRPr sz="1600">
              <a:solidFill>
                <a:schemeClr val="dk1"/>
              </a:solidFill>
              <a:highlight>
                <a:srgbClr val="EFEFEF"/>
              </a:highlight>
              <a:latin typeface="Consolas"/>
              <a:ea typeface="Consolas"/>
              <a:cs typeface="Consolas"/>
              <a:sym typeface="Consolas"/>
            </a:endParaRPr>
          </a:p>
        </p:txBody>
      </p:sp>
      <p:sp>
        <p:nvSpPr>
          <p:cNvPr id="228" name="Google Shape;228;p32"/>
          <p:cNvSpPr txBox="1"/>
          <p:nvPr>
            <p:ph type="title"/>
          </p:nvPr>
        </p:nvSpPr>
        <p:spPr>
          <a:xfrm>
            <a:off x="166800" y="92500"/>
            <a:ext cx="89772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with Inheritance and Packages: yellkey.com/</a:t>
            </a:r>
            <a:r>
              <a:rPr lang="en">
                <a:solidFill>
                  <a:srgbClr val="38761D"/>
                </a:solidFill>
              </a:rPr>
              <a:t>any</a:t>
            </a:r>
            <a:endParaRPr>
              <a:solidFill>
                <a:srgbClr val="38761D"/>
              </a:solidFill>
            </a:endParaRPr>
          </a:p>
        </p:txBody>
      </p:sp>
      <p:graphicFrame>
        <p:nvGraphicFramePr>
          <p:cNvPr id="229" name="Google Shape;229;p32"/>
          <p:cNvGraphicFramePr/>
          <p:nvPr/>
        </p:nvGraphicFramePr>
        <p:xfrm>
          <a:off x="952500" y="742700"/>
          <a:ext cx="3000000" cy="3000000"/>
        </p:xfrm>
        <a:graphic>
          <a:graphicData uri="http://schemas.openxmlformats.org/drawingml/2006/table">
            <a:tbl>
              <a:tblPr>
                <a:noFill/>
                <a:tableStyleId>{B235ADAD-5583-43B3-AF45-169066F73004}</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rPr lang="en"/>
                        <a:t>Modifier</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Class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Package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Subclass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World</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public</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381000">
                <a:tc>
                  <a:txBody>
                    <a:bodyPr>
                      <a:noAutofit/>
                    </a:bodyPr>
                    <a:lstStyle/>
                    <a:p>
                      <a:pPr indent="0" lvl="0" marL="0" rtl="0" algn="l">
                        <a:spcBef>
                          <a:spcPts val="0"/>
                        </a:spcBef>
                        <a:spcAft>
                          <a:spcPts val="0"/>
                        </a:spcAft>
                        <a:buNone/>
                      </a:pPr>
                      <a:r>
                        <a:rPr lang="en"/>
                        <a:t>protected</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381000">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381000">
                <a:tc>
                  <a:txBody>
                    <a:bodyPr>
                      <a:noAutofit/>
                    </a:bodyPr>
                    <a:lstStyle/>
                    <a:p>
                      <a:pPr indent="0" lvl="0" marL="0" rtl="0" algn="l">
                        <a:spcBef>
                          <a:spcPts val="0"/>
                        </a:spcBef>
                        <a:spcAft>
                          <a:spcPts val="0"/>
                        </a:spcAft>
                        <a:buNone/>
                      </a:pPr>
                      <a:r>
                        <a:rPr lang="en"/>
                        <a:t>private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grpSp>
        <p:nvGrpSpPr>
          <p:cNvPr id="230" name="Google Shape;230;p32"/>
          <p:cNvGrpSpPr/>
          <p:nvPr/>
        </p:nvGrpSpPr>
        <p:grpSpPr>
          <a:xfrm>
            <a:off x="1440000" y="4305425"/>
            <a:ext cx="3443400" cy="495300"/>
            <a:chOff x="1440000" y="4305425"/>
            <a:chExt cx="3443400" cy="495300"/>
          </a:xfrm>
        </p:grpSpPr>
        <p:cxnSp>
          <p:nvCxnSpPr>
            <p:cNvPr id="231" name="Google Shape;231;p32"/>
            <p:cNvCxnSpPr>
              <a:stCxn id="232" idx="3"/>
            </p:cNvCxnSpPr>
            <p:nvPr/>
          </p:nvCxnSpPr>
          <p:spPr>
            <a:xfrm flipH="1" rot="10800000">
              <a:off x="3474300" y="4426775"/>
              <a:ext cx="1409100" cy="126300"/>
            </a:xfrm>
            <a:prstGeom prst="straightConnector1">
              <a:avLst/>
            </a:prstGeom>
            <a:noFill/>
            <a:ln cap="flat" cmpd="sng" w="19050">
              <a:solidFill>
                <a:srgbClr val="BE0712"/>
              </a:solidFill>
              <a:prstDash val="solid"/>
              <a:round/>
              <a:headEnd len="med" w="med" type="none"/>
              <a:tailEnd len="med" w="med" type="triangle"/>
            </a:ln>
          </p:spPr>
        </p:cxnSp>
        <p:sp>
          <p:nvSpPr>
            <p:cNvPr id="232" name="Google Shape;232;p32"/>
            <p:cNvSpPr/>
            <p:nvPr/>
          </p:nvSpPr>
          <p:spPr>
            <a:xfrm>
              <a:off x="1440000" y="4305425"/>
              <a:ext cx="2034300" cy="495300"/>
            </a:xfrm>
            <a:prstGeom prst="rect">
              <a:avLst/>
            </a:prstGeom>
            <a:solidFill>
              <a:srgbClr val="B4A7D6"/>
            </a:solidFill>
            <a:ln cap="flat" cmpd="sng" w="1905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Q: Will this work?</a:t>
              </a:r>
              <a:endParaRPr sz="2000">
                <a:latin typeface="Ubuntu Mono"/>
                <a:ea typeface="Ubuntu Mono"/>
                <a:cs typeface="Ubuntu Mono"/>
                <a:sym typeface="Ubuntu Mono"/>
              </a:endParaRPr>
            </a:p>
          </p:txBody>
        </p:sp>
      </p:grpSp>
      <p:sp>
        <p:nvSpPr>
          <p:cNvPr id="233" name="Google Shape;233;p32"/>
          <p:cNvSpPr txBox="1"/>
          <p:nvPr/>
        </p:nvSpPr>
        <p:spPr>
          <a:xfrm>
            <a:off x="266550" y="2980667"/>
            <a:ext cx="3717000" cy="112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syntax3.map;</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ArrayMap ...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size; ...</a:t>
            </a:r>
            <a:endParaRPr sz="1600">
              <a:highlight>
                <a:srgbClr val="EFEFE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with Inheritance and Packages</a:t>
            </a:r>
            <a:endParaRPr/>
          </a:p>
        </p:txBody>
      </p:sp>
      <p:graphicFrame>
        <p:nvGraphicFramePr>
          <p:cNvPr id="239" name="Google Shape;239;p33"/>
          <p:cNvGraphicFramePr/>
          <p:nvPr/>
        </p:nvGraphicFramePr>
        <p:xfrm>
          <a:off x="952500" y="742700"/>
          <a:ext cx="3000000" cy="3000000"/>
        </p:xfrm>
        <a:graphic>
          <a:graphicData uri="http://schemas.openxmlformats.org/drawingml/2006/table">
            <a:tbl>
              <a:tblPr>
                <a:noFill/>
                <a:tableStyleId>{B235ADAD-5583-43B3-AF45-169066F73004}</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rPr lang="en"/>
                        <a:t>Modifier</a:t>
                      </a:r>
                      <a:endParaRPr/>
                    </a:p>
                  </a:txBody>
                  <a:tcPr marT="91425" marB="91425" marR="91425" marL="91425"/>
                </a:tc>
                <a:tc>
                  <a:txBody>
                    <a:bodyPr>
                      <a:noAutofit/>
                    </a:bodyPr>
                    <a:lstStyle/>
                    <a:p>
                      <a:pPr indent="0" lvl="0" marL="0" rtl="0" algn="l">
                        <a:spcBef>
                          <a:spcPts val="0"/>
                        </a:spcBef>
                        <a:spcAft>
                          <a:spcPts val="0"/>
                        </a:spcAft>
                        <a:buNone/>
                      </a:pPr>
                      <a:r>
                        <a:rPr lang="en"/>
                        <a:t>Class</a:t>
                      </a:r>
                      <a:endParaRPr/>
                    </a:p>
                  </a:txBody>
                  <a:tcPr marT="91425" marB="91425" marR="91425" marL="91425"/>
                </a:tc>
                <a:tc>
                  <a:txBody>
                    <a:bodyPr>
                      <a:noAutofit/>
                    </a:bodyPr>
                    <a:lstStyle/>
                    <a:p>
                      <a:pPr indent="0" lvl="0" marL="0" rtl="0" algn="l">
                        <a:spcBef>
                          <a:spcPts val="0"/>
                        </a:spcBef>
                        <a:spcAft>
                          <a:spcPts val="0"/>
                        </a:spcAft>
                        <a:buNone/>
                      </a:pPr>
                      <a:r>
                        <a:rPr lang="en"/>
                        <a:t>Package</a:t>
                      </a:r>
                      <a:endParaRPr/>
                    </a:p>
                  </a:txBody>
                  <a:tcPr marT="91425" marB="91425" marR="91425" marL="91425"/>
                </a:tc>
                <a:tc>
                  <a:txBody>
                    <a:bodyPr>
                      <a:noAutofit/>
                    </a:bodyPr>
                    <a:lstStyle/>
                    <a:p>
                      <a:pPr indent="0" lvl="0" marL="0" rtl="0" algn="l">
                        <a:spcBef>
                          <a:spcPts val="0"/>
                        </a:spcBef>
                        <a:spcAft>
                          <a:spcPts val="0"/>
                        </a:spcAft>
                        <a:buNone/>
                      </a:pPr>
                      <a:r>
                        <a:rPr lang="en"/>
                        <a:t>Subclass</a:t>
                      </a:r>
                      <a:endParaRPr/>
                    </a:p>
                  </a:txBody>
                  <a:tcPr marT="91425" marB="91425" marR="91425" marL="91425"/>
                </a:tc>
                <a:tc>
                  <a:txBody>
                    <a:bodyPr>
                      <a:noAutofit/>
                    </a:bodyPr>
                    <a:lstStyle/>
                    <a:p>
                      <a:pPr indent="0" lvl="0" marL="0" rtl="0" algn="l">
                        <a:spcBef>
                          <a:spcPts val="0"/>
                        </a:spcBef>
                        <a:spcAft>
                          <a:spcPts val="0"/>
                        </a:spcAft>
                        <a:buNone/>
                      </a:pPr>
                      <a:r>
                        <a:rPr lang="en"/>
                        <a:t>World</a:t>
                      </a:r>
                      <a:endParaRPr/>
                    </a:p>
                  </a:txBody>
                  <a:tcPr marT="91425" marB="91425" marR="91425" marL="91425"/>
                </a:tc>
              </a:tr>
              <a:tr h="381000">
                <a:tc>
                  <a:txBody>
                    <a:bodyPr>
                      <a:noAutofit/>
                    </a:bodyPr>
                    <a:lstStyle/>
                    <a:p>
                      <a:pPr indent="0" lvl="0" marL="0" rtl="0" algn="l">
                        <a:spcBef>
                          <a:spcPts val="0"/>
                        </a:spcBef>
                        <a:spcAft>
                          <a:spcPts val="0"/>
                        </a:spcAft>
                        <a:buNone/>
                      </a:pPr>
                      <a:r>
                        <a:rPr lang="en"/>
                        <a:t>public</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381000">
                <a:tc>
                  <a:txBody>
                    <a:bodyPr>
                      <a:noAutofit/>
                    </a:bodyPr>
                    <a:lstStyle/>
                    <a:p>
                      <a:pPr indent="0" lvl="0" marL="0" rtl="0" algn="l">
                        <a:spcBef>
                          <a:spcPts val="0"/>
                        </a:spcBef>
                        <a:spcAft>
                          <a:spcPts val="0"/>
                        </a:spcAft>
                        <a:buNone/>
                      </a:pPr>
                      <a:r>
                        <a:rPr lang="en"/>
                        <a:t>protected</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381000">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FF0000"/>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FF0000"/>
                    </a:solidFill>
                  </a:tcPr>
                </a:tc>
              </a:tr>
              <a:tr h="381000">
                <a:tc>
                  <a:txBody>
                    <a:bodyPr>
                      <a:noAutofit/>
                    </a:bodyPr>
                    <a:lstStyle/>
                    <a:p>
                      <a:pPr indent="0" lvl="0" marL="0" rtl="0" algn="l">
                        <a:spcBef>
                          <a:spcPts val="0"/>
                        </a:spcBef>
                        <a:spcAft>
                          <a:spcPts val="0"/>
                        </a:spcAft>
                        <a:buNone/>
                      </a:pPr>
                      <a:r>
                        <a:rPr lang="en"/>
                        <a:t>private</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sp>
        <p:nvSpPr>
          <p:cNvPr id="240" name="Google Shape;240;p33"/>
          <p:cNvSpPr txBox="1"/>
          <p:nvPr/>
        </p:nvSpPr>
        <p:spPr>
          <a:xfrm>
            <a:off x="978697" y="4413387"/>
            <a:ext cx="540300" cy="2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No!</a:t>
            </a:r>
            <a:endParaRPr>
              <a:solidFill>
                <a:srgbClr val="BE0712"/>
              </a:solidFill>
            </a:endParaRPr>
          </a:p>
        </p:txBody>
      </p:sp>
      <p:sp>
        <p:nvSpPr>
          <p:cNvPr id="241" name="Google Shape;241;p33"/>
          <p:cNvSpPr txBox="1"/>
          <p:nvPr/>
        </p:nvSpPr>
        <p:spPr>
          <a:xfrm>
            <a:off x="4258150" y="3439700"/>
            <a:ext cx="4771500" cy="116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illuminati;</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ChattyMap extends ArrayMap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   public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printSize()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System.out.println(size); ...</a:t>
            </a:r>
            <a:endParaRPr sz="1600">
              <a:solidFill>
                <a:schemeClr val="dk1"/>
              </a:solidFill>
              <a:highlight>
                <a:srgbClr val="EFEFEF"/>
              </a:highlight>
              <a:latin typeface="Consolas"/>
              <a:ea typeface="Consolas"/>
              <a:cs typeface="Consolas"/>
              <a:sym typeface="Consolas"/>
            </a:endParaRPr>
          </a:p>
        </p:txBody>
      </p:sp>
      <p:grpSp>
        <p:nvGrpSpPr>
          <p:cNvPr id="242" name="Google Shape;242;p33"/>
          <p:cNvGrpSpPr/>
          <p:nvPr/>
        </p:nvGrpSpPr>
        <p:grpSpPr>
          <a:xfrm>
            <a:off x="1440000" y="4305425"/>
            <a:ext cx="3443400" cy="495300"/>
            <a:chOff x="1440000" y="4305425"/>
            <a:chExt cx="3443400" cy="495300"/>
          </a:xfrm>
        </p:grpSpPr>
        <p:cxnSp>
          <p:nvCxnSpPr>
            <p:cNvPr id="243" name="Google Shape;243;p33"/>
            <p:cNvCxnSpPr>
              <a:stCxn id="244" idx="3"/>
            </p:cNvCxnSpPr>
            <p:nvPr/>
          </p:nvCxnSpPr>
          <p:spPr>
            <a:xfrm flipH="1" rot="10800000">
              <a:off x="3474300" y="4426775"/>
              <a:ext cx="1409100" cy="126300"/>
            </a:xfrm>
            <a:prstGeom prst="straightConnector1">
              <a:avLst/>
            </a:prstGeom>
            <a:noFill/>
            <a:ln cap="flat" cmpd="sng" w="19050">
              <a:solidFill>
                <a:srgbClr val="BE0712"/>
              </a:solidFill>
              <a:prstDash val="solid"/>
              <a:round/>
              <a:headEnd len="med" w="med" type="none"/>
              <a:tailEnd len="med" w="med" type="triangle"/>
            </a:ln>
          </p:spPr>
        </p:cxnSp>
        <p:sp>
          <p:nvSpPr>
            <p:cNvPr id="244" name="Google Shape;244;p33"/>
            <p:cNvSpPr/>
            <p:nvPr/>
          </p:nvSpPr>
          <p:spPr>
            <a:xfrm>
              <a:off x="1440000" y="4305425"/>
              <a:ext cx="20343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Q: Will this work?</a:t>
              </a:r>
              <a:endParaRPr sz="2000">
                <a:latin typeface="Ubuntu Mono"/>
                <a:ea typeface="Ubuntu Mono"/>
                <a:cs typeface="Ubuntu Mono"/>
                <a:sym typeface="Ubuntu Mono"/>
              </a:endParaRPr>
            </a:p>
          </p:txBody>
        </p:sp>
      </p:grpSp>
      <p:sp>
        <p:nvSpPr>
          <p:cNvPr id="245" name="Google Shape;245;p33"/>
          <p:cNvSpPr txBox="1"/>
          <p:nvPr/>
        </p:nvSpPr>
        <p:spPr>
          <a:xfrm>
            <a:off x="266550" y="2980667"/>
            <a:ext cx="3717000" cy="1126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syntax3.map;</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ArrayMap ...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size; ...</a:t>
            </a:r>
            <a:endParaRPr sz="1600">
              <a:highlight>
                <a:srgbClr val="EFEFEF"/>
              </a:highlight>
            </a:endParaRPr>
          </a:p>
        </p:txBody>
      </p:sp>
      <p:sp>
        <p:nvSpPr>
          <p:cNvPr id="246" name="Google Shape;246;p33"/>
          <p:cNvSpPr txBox="1"/>
          <p:nvPr/>
        </p:nvSpPr>
        <p:spPr>
          <a:xfrm>
            <a:off x="342750" y="872375"/>
            <a:ext cx="4813800" cy="1910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ChattyMap.java ../map3/syntax3/*.java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rgbClr val="000000"/>
                </a:highlight>
                <a:latin typeface="Consolas"/>
                <a:ea typeface="Consolas"/>
                <a:cs typeface="Consolas"/>
                <a:sym typeface="Consolas"/>
              </a:rPr>
              <a:t>ChattyMap:4: error: size is not public in ArrayMap; cannot be accessed from outside package</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rgbClr val="000000"/>
                </a:highlight>
                <a:latin typeface="Consolas"/>
                <a:ea typeface="Consolas"/>
                <a:cs typeface="Consolas"/>
                <a:sym typeface="Consolas"/>
              </a:rPr>
              <a:t>    System.out.println(size);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rgbClr val="000000"/>
                </a:highlight>
                <a:latin typeface="Consolas"/>
                <a:ea typeface="Consolas"/>
                <a:cs typeface="Consolas"/>
                <a:sym typeface="Consolas"/>
              </a:rPr>
              <a:t>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rgbClr val="000000"/>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250" name="Shape 250"/>
        <p:cNvGrpSpPr/>
        <p:nvPr/>
      </p:nvGrpSpPr>
      <p:grpSpPr>
        <a:xfrm>
          <a:off x="0" y="0"/>
          <a:ext cx="0" cy="0"/>
          <a:chOff x="0" y="0"/>
          <a:chExt cx="0" cy="0"/>
        </a:xfrm>
      </p:grpSpPr>
      <p:sp>
        <p:nvSpPr>
          <p:cNvPr id="251" name="Google Shape;251;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Point to Ponder</a:t>
            </a:r>
            <a:endParaRPr/>
          </a:p>
        </p:txBody>
      </p:sp>
      <p:sp>
        <p:nvSpPr>
          <p:cNvPr id="252" name="Google Shape;252;p34"/>
          <p:cNvSpPr txBox="1"/>
          <p:nvPr>
            <p:ph idx="1" type="body"/>
          </p:nvPr>
        </p:nvSpPr>
        <p:spPr>
          <a:xfrm>
            <a:off x="243000" y="480300"/>
            <a:ext cx="26367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Why was Java designed to have the top table instead of the bottom one (or something similar)?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other words, why are package members considered more “secret” than subclass members? </a:t>
            </a:r>
            <a:endParaRPr/>
          </a:p>
        </p:txBody>
      </p:sp>
      <p:graphicFrame>
        <p:nvGraphicFramePr>
          <p:cNvPr id="253" name="Google Shape;253;p34"/>
          <p:cNvGraphicFramePr/>
          <p:nvPr/>
        </p:nvGraphicFramePr>
        <p:xfrm>
          <a:off x="3023400" y="702675"/>
          <a:ext cx="3000000" cy="3000000"/>
        </p:xfrm>
        <a:graphic>
          <a:graphicData uri="http://schemas.openxmlformats.org/drawingml/2006/table">
            <a:tbl>
              <a:tblPr>
                <a:noFill/>
                <a:tableStyleId>{B235ADAD-5583-43B3-AF45-169066F73004}</a:tableStyleId>
              </a:tblPr>
              <a:tblGrid>
                <a:gridCol w="1165675"/>
                <a:gridCol w="1165675"/>
                <a:gridCol w="1165675"/>
                <a:gridCol w="1165675"/>
                <a:gridCol w="1165675"/>
              </a:tblGrid>
              <a:tr h="280975">
                <a:tc>
                  <a:txBody>
                    <a:bodyPr>
                      <a:noAutofit/>
                    </a:bodyPr>
                    <a:lstStyle/>
                    <a:p>
                      <a:pPr indent="0" lvl="0" marL="0" rtl="0" algn="l">
                        <a:spcBef>
                          <a:spcPts val="0"/>
                        </a:spcBef>
                        <a:spcAft>
                          <a:spcPts val="0"/>
                        </a:spcAft>
                        <a:buNone/>
                      </a:pPr>
                      <a:r>
                        <a:rPr lang="en"/>
                        <a:t>Modifier</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Class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Package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Subclass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World</a:t>
                      </a:r>
                      <a:endParaRPr/>
                    </a:p>
                  </a:txBody>
                  <a:tcPr marT="91425" marB="91425" marR="91425" marL="91425">
                    <a:solidFill>
                      <a:srgbClr val="FFFFFF"/>
                    </a:solidFill>
                  </a:tcPr>
                </a:tc>
              </a:tr>
              <a:tr h="280975">
                <a:tc>
                  <a:txBody>
                    <a:bodyPr>
                      <a:noAutofit/>
                    </a:bodyPr>
                    <a:lstStyle/>
                    <a:p>
                      <a:pPr indent="0" lvl="0" marL="0" rtl="0" algn="l">
                        <a:spcBef>
                          <a:spcPts val="0"/>
                        </a:spcBef>
                        <a:spcAft>
                          <a:spcPts val="0"/>
                        </a:spcAft>
                        <a:buNone/>
                      </a:pPr>
                      <a:r>
                        <a:rPr lang="en"/>
                        <a:t>public</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280975">
                <a:tc>
                  <a:txBody>
                    <a:bodyPr>
                      <a:noAutofit/>
                    </a:bodyPr>
                    <a:lstStyle/>
                    <a:p>
                      <a:pPr indent="0" lvl="0" marL="0" rtl="0" algn="l">
                        <a:spcBef>
                          <a:spcPts val="0"/>
                        </a:spcBef>
                        <a:spcAft>
                          <a:spcPts val="0"/>
                        </a:spcAft>
                        <a:buNone/>
                      </a:pPr>
                      <a:r>
                        <a:rPr lang="en"/>
                        <a:t>protected</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283700">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280975">
                <a:tc>
                  <a:txBody>
                    <a:bodyPr>
                      <a:noAutofit/>
                    </a:bodyPr>
                    <a:lstStyle/>
                    <a:p>
                      <a:pPr indent="0" lvl="0" marL="0" rtl="0" algn="l">
                        <a:spcBef>
                          <a:spcPts val="0"/>
                        </a:spcBef>
                        <a:spcAft>
                          <a:spcPts val="0"/>
                        </a:spcAft>
                        <a:buNone/>
                      </a:pPr>
                      <a:r>
                        <a:rPr lang="en"/>
                        <a:t>private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graphicFrame>
        <p:nvGraphicFramePr>
          <p:cNvPr id="254" name="Google Shape;254;p34"/>
          <p:cNvGraphicFramePr/>
          <p:nvPr/>
        </p:nvGraphicFramePr>
        <p:xfrm>
          <a:off x="3023400" y="2819775"/>
          <a:ext cx="3000000" cy="3000000"/>
        </p:xfrm>
        <a:graphic>
          <a:graphicData uri="http://schemas.openxmlformats.org/drawingml/2006/table">
            <a:tbl>
              <a:tblPr>
                <a:noFill/>
                <a:tableStyleId>{B235ADAD-5583-43B3-AF45-169066F73004}</a:tableStyleId>
              </a:tblPr>
              <a:tblGrid>
                <a:gridCol w="1165675"/>
                <a:gridCol w="1165675"/>
                <a:gridCol w="1165675"/>
                <a:gridCol w="1165675"/>
                <a:gridCol w="1165675"/>
              </a:tblGrid>
              <a:tr h="280975">
                <a:tc>
                  <a:txBody>
                    <a:bodyPr>
                      <a:noAutofit/>
                    </a:bodyPr>
                    <a:lstStyle/>
                    <a:p>
                      <a:pPr indent="0" lvl="0" marL="0" rtl="0" algn="l">
                        <a:spcBef>
                          <a:spcPts val="0"/>
                        </a:spcBef>
                        <a:spcAft>
                          <a:spcPts val="0"/>
                        </a:spcAft>
                        <a:buNone/>
                      </a:pPr>
                      <a:r>
                        <a:rPr lang="en"/>
                        <a:t>Modifier</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Class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Package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Subclass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World</a:t>
                      </a:r>
                      <a:endParaRPr/>
                    </a:p>
                  </a:txBody>
                  <a:tcPr marT="91425" marB="91425" marR="91425" marL="91425">
                    <a:solidFill>
                      <a:srgbClr val="FFFFFF"/>
                    </a:solidFill>
                  </a:tcPr>
                </a:tc>
              </a:tr>
              <a:tr h="280975">
                <a:tc>
                  <a:txBody>
                    <a:bodyPr>
                      <a:noAutofit/>
                    </a:bodyPr>
                    <a:lstStyle/>
                    <a:p>
                      <a:pPr indent="0" lvl="0" marL="0" rtl="0" algn="l">
                        <a:spcBef>
                          <a:spcPts val="0"/>
                        </a:spcBef>
                        <a:spcAft>
                          <a:spcPts val="0"/>
                        </a:spcAft>
                        <a:buNone/>
                      </a:pPr>
                      <a:r>
                        <a:t/>
                      </a:r>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280975">
                <a:tc>
                  <a:txBody>
                    <a:bodyPr>
                      <a:noAutofit/>
                    </a:bodyPr>
                    <a:lstStyle/>
                    <a:p>
                      <a:pPr indent="0" lvl="0" marL="0" rtl="0" algn="l">
                        <a:spcBef>
                          <a:spcPts val="0"/>
                        </a:spcBef>
                        <a:spcAft>
                          <a:spcPts val="0"/>
                        </a:spcAft>
                        <a:buNone/>
                      </a:pPr>
                      <a:r>
                        <a:t/>
                      </a:r>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283700">
                <a:tc>
                  <a:txBody>
                    <a:bodyPr>
                      <a:noAutofit/>
                    </a:bodyPr>
                    <a:lstStyle/>
                    <a:p>
                      <a:pPr indent="0" lvl="0" marL="0" rtl="0" algn="l">
                        <a:spcBef>
                          <a:spcPts val="0"/>
                        </a:spcBef>
                        <a:spcAft>
                          <a:spcPts val="0"/>
                        </a:spcAft>
                        <a:buNone/>
                      </a:pPr>
                      <a:r>
                        <a:t/>
                      </a:r>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280975">
                <a:tc>
                  <a:txBody>
                    <a:bodyPr>
                      <a:noAutofit/>
                    </a:bodyPr>
                    <a:lstStyle/>
                    <a:p>
                      <a:pPr indent="0" lvl="0" marL="0" rtl="0" algn="l">
                        <a:spcBef>
                          <a:spcPts val="0"/>
                        </a:spcBef>
                        <a:spcAft>
                          <a:spcPts val="0"/>
                        </a:spcAft>
                        <a:buNone/>
                      </a:pPr>
                      <a:r>
                        <a:t/>
                      </a:r>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10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10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1000"/>
                                        <p:tgtEl>
                                          <p:spTgt spid="25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Point to Ponder</a:t>
            </a:r>
            <a:endParaRPr/>
          </a:p>
        </p:txBody>
      </p:sp>
      <p:sp>
        <p:nvSpPr>
          <p:cNvPr id="260" name="Google Shape;260;p35"/>
          <p:cNvSpPr txBox="1"/>
          <p:nvPr>
            <p:ph idx="1" type="body"/>
          </p:nvPr>
        </p:nvSpPr>
        <p:spPr>
          <a:xfrm>
            <a:off x="243000" y="480300"/>
            <a:ext cx="26367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Why was Java designed to have the top table instead of the bottom one (or something similar)?</a:t>
            </a:r>
            <a:endParaRPr/>
          </a:p>
          <a:p>
            <a:pPr indent="-355600" lvl="0" marL="457200" rtl="0" algn="l">
              <a:spcBef>
                <a:spcPts val="600"/>
              </a:spcBef>
              <a:spcAft>
                <a:spcPts val="0"/>
              </a:spcAft>
              <a:buSzPts val="2000"/>
              <a:buChar char="●"/>
            </a:pPr>
            <a:r>
              <a:rPr lang="en"/>
              <a:t>Extending classes you didn’t write is common.</a:t>
            </a:r>
            <a:endParaRPr/>
          </a:p>
          <a:p>
            <a:pPr indent="-355600" lvl="0" marL="457200" rtl="0" algn="l">
              <a:spcBef>
                <a:spcPts val="0"/>
              </a:spcBef>
              <a:spcAft>
                <a:spcPts val="0"/>
              </a:spcAft>
              <a:buSzPts val="2000"/>
              <a:buChar char="●"/>
            </a:pPr>
            <a:r>
              <a:rPr lang="en"/>
              <a:t>Packages are typically modified only by a specific team of humans. </a:t>
            </a:r>
            <a:endParaRPr/>
          </a:p>
        </p:txBody>
      </p:sp>
      <p:graphicFrame>
        <p:nvGraphicFramePr>
          <p:cNvPr id="261" name="Google Shape;261;p35"/>
          <p:cNvGraphicFramePr/>
          <p:nvPr/>
        </p:nvGraphicFramePr>
        <p:xfrm>
          <a:off x="3023400" y="702675"/>
          <a:ext cx="3000000" cy="3000000"/>
        </p:xfrm>
        <a:graphic>
          <a:graphicData uri="http://schemas.openxmlformats.org/drawingml/2006/table">
            <a:tbl>
              <a:tblPr>
                <a:noFill/>
                <a:tableStyleId>{B235ADAD-5583-43B3-AF45-169066F73004}</a:tableStyleId>
              </a:tblPr>
              <a:tblGrid>
                <a:gridCol w="1165675"/>
                <a:gridCol w="1165675"/>
                <a:gridCol w="1165675"/>
                <a:gridCol w="1165675"/>
                <a:gridCol w="1165675"/>
              </a:tblGrid>
              <a:tr h="280975">
                <a:tc>
                  <a:txBody>
                    <a:bodyPr>
                      <a:noAutofit/>
                    </a:bodyPr>
                    <a:lstStyle/>
                    <a:p>
                      <a:pPr indent="0" lvl="0" marL="0" rtl="0" algn="l">
                        <a:spcBef>
                          <a:spcPts val="0"/>
                        </a:spcBef>
                        <a:spcAft>
                          <a:spcPts val="0"/>
                        </a:spcAft>
                        <a:buNone/>
                      </a:pPr>
                      <a:r>
                        <a:rPr lang="en"/>
                        <a:t>Modifier</a:t>
                      </a:r>
                      <a:endParaRPr/>
                    </a:p>
                  </a:txBody>
                  <a:tcPr marT="91425" marB="91425" marR="91425" marL="91425"/>
                </a:tc>
                <a:tc>
                  <a:txBody>
                    <a:bodyPr>
                      <a:noAutofit/>
                    </a:bodyPr>
                    <a:lstStyle/>
                    <a:p>
                      <a:pPr indent="0" lvl="0" marL="0" rtl="0" algn="l">
                        <a:spcBef>
                          <a:spcPts val="0"/>
                        </a:spcBef>
                        <a:spcAft>
                          <a:spcPts val="0"/>
                        </a:spcAft>
                        <a:buNone/>
                      </a:pPr>
                      <a:r>
                        <a:rPr lang="en"/>
                        <a:t>Class</a:t>
                      </a:r>
                      <a:endParaRPr/>
                    </a:p>
                  </a:txBody>
                  <a:tcPr marT="91425" marB="91425" marR="91425" marL="91425"/>
                </a:tc>
                <a:tc>
                  <a:txBody>
                    <a:bodyPr>
                      <a:noAutofit/>
                    </a:bodyPr>
                    <a:lstStyle/>
                    <a:p>
                      <a:pPr indent="0" lvl="0" marL="0" rtl="0" algn="l">
                        <a:spcBef>
                          <a:spcPts val="0"/>
                        </a:spcBef>
                        <a:spcAft>
                          <a:spcPts val="0"/>
                        </a:spcAft>
                        <a:buNone/>
                      </a:pPr>
                      <a:r>
                        <a:rPr lang="en"/>
                        <a:t>Package</a:t>
                      </a:r>
                      <a:endParaRPr/>
                    </a:p>
                  </a:txBody>
                  <a:tcPr marT="91425" marB="91425" marR="91425" marL="91425"/>
                </a:tc>
                <a:tc>
                  <a:txBody>
                    <a:bodyPr>
                      <a:noAutofit/>
                    </a:bodyPr>
                    <a:lstStyle/>
                    <a:p>
                      <a:pPr indent="0" lvl="0" marL="0" rtl="0" algn="l">
                        <a:spcBef>
                          <a:spcPts val="0"/>
                        </a:spcBef>
                        <a:spcAft>
                          <a:spcPts val="0"/>
                        </a:spcAft>
                        <a:buNone/>
                      </a:pPr>
                      <a:r>
                        <a:rPr lang="en"/>
                        <a:t>Subclass</a:t>
                      </a:r>
                      <a:endParaRPr/>
                    </a:p>
                  </a:txBody>
                  <a:tcPr marT="91425" marB="91425" marR="91425" marL="91425"/>
                </a:tc>
                <a:tc>
                  <a:txBody>
                    <a:bodyPr>
                      <a:noAutofit/>
                    </a:bodyPr>
                    <a:lstStyle/>
                    <a:p>
                      <a:pPr indent="0" lvl="0" marL="0" rtl="0" algn="l">
                        <a:spcBef>
                          <a:spcPts val="0"/>
                        </a:spcBef>
                        <a:spcAft>
                          <a:spcPts val="0"/>
                        </a:spcAft>
                        <a:buNone/>
                      </a:pPr>
                      <a:r>
                        <a:rPr lang="en"/>
                        <a:t>World</a:t>
                      </a:r>
                      <a:endParaRPr/>
                    </a:p>
                  </a:txBody>
                  <a:tcPr marT="91425" marB="91425" marR="91425" marL="91425"/>
                </a:tc>
              </a:tr>
              <a:tr h="280975">
                <a:tc>
                  <a:txBody>
                    <a:bodyPr>
                      <a:noAutofit/>
                    </a:bodyPr>
                    <a:lstStyle/>
                    <a:p>
                      <a:pPr indent="0" lvl="0" marL="0" rtl="0" algn="l">
                        <a:spcBef>
                          <a:spcPts val="0"/>
                        </a:spcBef>
                        <a:spcAft>
                          <a:spcPts val="0"/>
                        </a:spcAft>
                        <a:buNone/>
                      </a:pPr>
                      <a:r>
                        <a:rPr lang="en"/>
                        <a:t>public</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280975">
                <a:tc>
                  <a:txBody>
                    <a:bodyPr>
                      <a:noAutofit/>
                    </a:bodyPr>
                    <a:lstStyle/>
                    <a:p>
                      <a:pPr indent="0" lvl="0" marL="0" rtl="0" algn="l">
                        <a:spcBef>
                          <a:spcPts val="0"/>
                        </a:spcBef>
                        <a:spcAft>
                          <a:spcPts val="0"/>
                        </a:spcAft>
                        <a:buNone/>
                      </a:pPr>
                      <a:r>
                        <a:rPr lang="en"/>
                        <a:t>protected</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283700">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280975">
                <a:tc>
                  <a:txBody>
                    <a:bodyPr>
                      <a:noAutofit/>
                    </a:bodyPr>
                    <a:lstStyle/>
                    <a:p>
                      <a:pPr indent="0" lvl="0" marL="0" rtl="0" algn="l">
                        <a:spcBef>
                          <a:spcPts val="0"/>
                        </a:spcBef>
                        <a:spcAft>
                          <a:spcPts val="0"/>
                        </a:spcAft>
                        <a:buNone/>
                      </a:pPr>
                      <a:r>
                        <a:rPr lang="en"/>
                        <a:t>private</a:t>
                      </a:r>
                      <a:endParaRPr/>
                    </a:p>
                  </a:txBody>
                  <a:tcPr marT="91425" marB="91425" marR="91425" marL="91425"/>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graphicFrame>
        <p:nvGraphicFramePr>
          <p:cNvPr id="262" name="Google Shape;262;p35"/>
          <p:cNvGraphicFramePr/>
          <p:nvPr/>
        </p:nvGraphicFramePr>
        <p:xfrm>
          <a:off x="3023400" y="2819775"/>
          <a:ext cx="3000000" cy="3000000"/>
        </p:xfrm>
        <a:graphic>
          <a:graphicData uri="http://schemas.openxmlformats.org/drawingml/2006/table">
            <a:tbl>
              <a:tblPr>
                <a:noFill/>
                <a:tableStyleId>{B235ADAD-5583-43B3-AF45-169066F73004}</a:tableStyleId>
              </a:tblPr>
              <a:tblGrid>
                <a:gridCol w="1165675"/>
                <a:gridCol w="1165675"/>
                <a:gridCol w="1165675"/>
                <a:gridCol w="1165675"/>
                <a:gridCol w="1165675"/>
              </a:tblGrid>
              <a:tr h="280975">
                <a:tc>
                  <a:txBody>
                    <a:bodyPr>
                      <a:noAutofit/>
                    </a:bodyPr>
                    <a:lstStyle/>
                    <a:p>
                      <a:pPr indent="0" lvl="0" marL="0" rtl="0" algn="l">
                        <a:spcBef>
                          <a:spcPts val="0"/>
                        </a:spcBef>
                        <a:spcAft>
                          <a:spcPts val="0"/>
                        </a:spcAft>
                        <a:buNone/>
                      </a:pPr>
                      <a:r>
                        <a:rPr lang="en"/>
                        <a:t>Modifier</a:t>
                      </a:r>
                      <a:endParaRPr/>
                    </a:p>
                  </a:txBody>
                  <a:tcPr marT="91425" marB="91425" marR="91425" marL="91425"/>
                </a:tc>
                <a:tc>
                  <a:txBody>
                    <a:bodyPr>
                      <a:noAutofit/>
                    </a:bodyPr>
                    <a:lstStyle/>
                    <a:p>
                      <a:pPr indent="0" lvl="0" marL="0" rtl="0" algn="l">
                        <a:spcBef>
                          <a:spcPts val="0"/>
                        </a:spcBef>
                        <a:spcAft>
                          <a:spcPts val="0"/>
                        </a:spcAft>
                        <a:buNone/>
                      </a:pPr>
                      <a:r>
                        <a:rPr lang="en"/>
                        <a:t>Class</a:t>
                      </a:r>
                      <a:endParaRPr/>
                    </a:p>
                  </a:txBody>
                  <a:tcPr marT="91425" marB="91425" marR="91425" marL="91425"/>
                </a:tc>
                <a:tc>
                  <a:txBody>
                    <a:bodyPr>
                      <a:noAutofit/>
                    </a:bodyPr>
                    <a:lstStyle/>
                    <a:p>
                      <a:pPr indent="0" lvl="0" marL="0" rtl="0" algn="l">
                        <a:spcBef>
                          <a:spcPts val="0"/>
                        </a:spcBef>
                        <a:spcAft>
                          <a:spcPts val="0"/>
                        </a:spcAft>
                        <a:buNone/>
                      </a:pPr>
                      <a:r>
                        <a:rPr lang="en"/>
                        <a:t>Package</a:t>
                      </a:r>
                      <a:endParaRPr/>
                    </a:p>
                  </a:txBody>
                  <a:tcPr marT="91425" marB="91425" marR="91425" marL="91425"/>
                </a:tc>
                <a:tc>
                  <a:txBody>
                    <a:bodyPr>
                      <a:noAutofit/>
                    </a:bodyPr>
                    <a:lstStyle/>
                    <a:p>
                      <a:pPr indent="0" lvl="0" marL="0" rtl="0" algn="l">
                        <a:spcBef>
                          <a:spcPts val="0"/>
                        </a:spcBef>
                        <a:spcAft>
                          <a:spcPts val="0"/>
                        </a:spcAft>
                        <a:buNone/>
                      </a:pPr>
                      <a:r>
                        <a:rPr lang="en"/>
                        <a:t>Subclass</a:t>
                      </a:r>
                      <a:endParaRPr/>
                    </a:p>
                  </a:txBody>
                  <a:tcPr marT="91425" marB="91425" marR="91425" marL="91425"/>
                </a:tc>
                <a:tc>
                  <a:txBody>
                    <a:bodyPr>
                      <a:noAutofit/>
                    </a:bodyPr>
                    <a:lstStyle/>
                    <a:p>
                      <a:pPr indent="0" lvl="0" marL="0" rtl="0" algn="l">
                        <a:spcBef>
                          <a:spcPts val="0"/>
                        </a:spcBef>
                        <a:spcAft>
                          <a:spcPts val="0"/>
                        </a:spcAft>
                        <a:buNone/>
                      </a:pPr>
                      <a:r>
                        <a:rPr lang="en"/>
                        <a:t>World</a:t>
                      </a:r>
                      <a:endParaRPr/>
                    </a:p>
                  </a:txBody>
                  <a:tcPr marT="91425" marB="91425" marR="91425" marL="91425"/>
                </a:tc>
              </a:tr>
              <a:tr h="280975">
                <a:tc>
                  <a:txBody>
                    <a:bodyPr>
                      <a:noAutofit/>
                    </a:bodyPr>
                    <a:lstStyle/>
                    <a:p>
                      <a:pPr indent="0" lvl="0" marL="0" rtl="0" algn="l">
                        <a:spcBef>
                          <a:spcPts val="0"/>
                        </a:spcBef>
                        <a:spcAft>
                          <a:spcPts val="0"/>
                        </a:spcAft>
                        <a:buNone/>
                      </a:pPr>
                      <a:r>
                        <a:t/>
                      </a:r>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280975">
                <a:tc>
                  <a:txBody>
                    <a:bodyPr>
                      <a:noAutofit/>
                    </a:bodyPr>
                    <a:lstStyle/>
                    <a:p>
                      <a:pPr indent="0" lvl="0" marL="0" rtl="0" algn="l">
                        <a:spcBef>
                          <a:spcPts val="0"/>
                        </a:spcBef>
                        <a:spcAft>
                          <a:spcPts val="0"/>
                        </a:spcAft>
                        <a:buNone/>
                      </a:pPr>
                      <a:r>
                        <a:t/>
                      </a:r>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283700">
                <a:tc>
                  <a:txBody>
                    <a:bodyPr>
                      <a:noAutofit/>
                    </a:bodyPr>
                    <a:lstStyle/>
                    <a:p>
                      <a:pPr indent="0" lvl="0" marL="0" rtl="0" algn="l">
                        <a:spcBef>
                          <a:spcPts val="0"/>
                        </a:spcBef>
                        <a:spcAft>
                          <a:spcPts val="0"/>
                        </a:spcAft>
                        <a:buNone/>
                      </a:pPr>
                      <a:r>
                        <a:t/>
                      </a:r>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280975">
                <a:tc>
                  <a:txBody>
                    <a:bodyPr>
                      <a:noAutofit/>
                    </a:bodyPr>
                    <a:lstStyle/>
                    <a:p>
                      <a:pPr indent="0" lvl="0" marL="0" rtl="0" algn="l">
                        <a:spcBef>
                          <a:spcPts val="0"/>
                        </a:spcBef>
                        <a:spcAft>
                          <a:spcPts val="0"/>
                        </a:spcAft>
                        <a:buNone/>
                      </a:pPr>
                      <a:r>
                        <a:t/>
                      </a:r>
                      <a:endParaRPr/>
                    </a:p>
                  </a:txBody>
                  <a:tcPr marT="91425" marB="91425" marR="91425" marL="91425">
                    <a:solidFill>
                      <a:srgbClr val="D9D9D9"/>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10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10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1000"/>
                                        <p:tgtEl>
                                          <p:spTgt spid="2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nvSpPr>
        <p:spPr>
          <a:xfrm>
            <a:off x="115000" y="3661113"/>
            <a:ext cx="4004400" cy="1376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CeccoBeppe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leap()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System.out.println(</a:t>
            </a:r>
            <a:r>
              <a:rPr lang="en" sz="1600">
                <a:solidFill>
                  <a:srgbClr val="BD8D8B"/>
                </a:solidFill>
                <a:highlight>
                  <a:srgbClr val="EFEFEF"/>
                </a:highlight>
                <a:latin typeface="Consolas"/>
                <a:ea typeface="Consolas"/>
                <a:cs typeface="Consolas"/>
                <a:sym typeface="Consolas"/>
              </a:rPr>
              <a:t>"leapt"</a:t>
            </a:r>
            <a:r>
              <a:rPr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sp>
        <p:nvSpPr>
          <p:cNvPr id="268" name="Google Shape;268;p36"/>
          <p:cNvSpPr txBox="1"/>
          <p:nvPr>
            <p:ph idx="1" type="body"/>
          </p:nvPr>
        </p:nvSpPr>
        <p:spPr>
          <a:xfrm>
            <a:off x="243000" y="1992900"/>
            <a:ext cx="8443800" cy="179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Don’t have any access modifiers or package names?</a:t>
            </a:r>
            <a:endParaRPr/>
          </a:p>
          <a:p>
            <a:pPr indent="-355600" lvl="0" marL="457200" rtl="0" algn="l">
              <a:spcBef>
                <a:spcPts val="600"/>
              </a:spcBef>
              <a:spcAft>
                <a:spcPts val="0"/>
              </a:spcAft>
              <a:buSzPts val="2000"/>
              <a:buChar char="●"/>
            </a:pPr>
            <a:r>
              <a:rPr lang="en"/>
              <a:t>Everything is package-private.</a:t>
            </a:r>
            <a:endParaRPr/>
          </a:p>
          <a:p>
            <a:pPr indent="-355600" lvl="0" marL="457200" rtl="0" algn="l">
              <a:spcBef>
                <a:spcPts val="0"/>
              </a:spcBef>
              <a:spcAft>
                <a:spcPts val="0"/>
              </a:spcAft>
              <a:buSzPts val="2000"/>
              <a:buChar char="●"/>
            </a:pPr>
            <a:r>
              <a:rPr lang="en"/>
              <a:t>Everything is part of the same (</a:t>
            </a:r>
            <a:r>
              <a:rPr lang="en"/>
              <a:t>unnamed</a:t>
            </a:r>
            <a:r>
              <a:rPr lang="en"/>
              <a:t>) default package.</a:t>
            </a:r>
            <a:endParaRPr/>
          </a:p>
        </p:txBody>
      </p:sp>
      <p:sp>
        <p:nvSpPr>
          <p:cNvPr id="269" name="Google Shape;269;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Default Package</a:t>
            </a:r>
            <a:endParaRPr/>
          </a:p>
        </p:txBody>
      </p:sp>
      <p:sp>
        <p:nvSpPr>
          <p:cNvPr id="270" name="Google Shape;270;p36"/>
          <p:cNvSpPr txBox="1"/>
          <p:nvPr>
            <p:ph idx="1" type="body"/>
          </p:nvPr>
        </p:nvSpPr>
        <p:spPr>
          <a:xfrm>
            <a:off x="243000" y="556500"/>
            <a:ext cx="8443800" cy="143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about code that doesn’t have a package declaration?</a:t>
            </a:r>
            <a:endParaRPr/>
          </a:p>
          <a:p>
            <a:pPr indent="-355600" lvl="0" marL="457200" rtl="0" algn="l">
              <a:spcBef>
                <a:spcPts val="600"/>
              </a:spcBef>
              <a:spcAft>
                <a:spcPts val="0"/>
              </a:spcAft>
              <a:buSzPts val="2000"/>
              <a:buChar char="●"/>
            </a:pPr>
            <a:r>
              <a:rPr lang="en"/>
              <a:t>As mentioned earlier, code without a package label is part of an unnamed package, a.k.a. the “default package”.</a:t>
            </a:r>
            <a:endParaRPr/>
          </a:p>
        </p:txBody>
      </p:sp>
      <p:grpSp>
        <p:nvGrpSpPr>
          <p:cNvPr id="271" name="Google Shape;271;p36"/>
          <p:cNvGrpSpPr/>
          <p:nvPr/>
        </p:nvGrpSpPr>
        <p:grpSpPr>
          <a:xfrm>
            <a:off x="653525" y="4293375"/>
            <a:ext cx="2756475" cy="786950"/>
            <a:chOff x="653525" y="4293375"/>
            <a:chExt cx="2756475" cy="786950"/>
          </a:xfrm>
        </p:grpSpPr>
        <p:cxnSp>
          <p:nvCxnSpPr>
            <p:cNvPr id="272" name="Google Shape;272;p36"/>
            <p:cNvCxnSpPr/>
            <p:nvPr/>
          </p:nvCxnSpPr>
          <p:spPr>
            <a:xfrm rot="10800000">
              <a:off x="653525" y="4293375"/>
              <a:ext cx="621600" cy="529200"/>
            </a:xfrm>
            <a:prstGeom prst="straightConnector1">
              <a:avLst/>
            </a:prstGeom>
            <a:noFill/>
            <a:ln cap="flat" cmpd="sng" w="19050">
              <a:solidFill>
                <a:srgbClr val="BE0712"/>
              </a:solidFill>
              <a:prstDash val="solid"/>
              <a:round/>
              <a:headEnd len="med" w="med" type="none"/>
              <a:tailEnd len="med" w="med" type="triangle"/>
            </a:ln>
          </p:spPr>
        </p:cxnSp>
        <p:sp>
          <p:nvSpPr>
            <p:cNvPr id="273" name="Google Shape;273;p36"/>
            <p:cNvSpPr txBox="1"/>
            <p:nvPr/>
          </p:nvSpPr>
          <p:spPr>
            <a:xfrm>
              <a:off x="1318100" y="4693625"/>
              <a:ext cx="20919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package private</a:t>
              </a:r>
              <a:endParaRPr>
                <a:solidFill>
                  <a:srgbClr val="BE0712"/>
                </a:solidFill>
              </a:endParaRPr>
            </a:p>
          </p:txBody>
        </p:sp>
      </p:grpSp>
      <p:sp>
        <p:nvSpPr>
          <p:cNvPr id="274" name="Google Shape;274;p36"/>
          <p:cNvSpPr txBox="1"/>
          <p:nvPr/>
        </p:nvSpPr>
        <p:spPr>
          <a:xfrm>
            <a:off x="4055053" y="3752315"/>
            <a:ext cx="5045100" cy="1236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Tane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main(String[] args) {</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CeccoBeppe cb = </a:t>
            </a:r>
            <a:r>
              <a:rPr b="1" lang="en" sz="1600">
                <a:solidFill>
                  <a:srgbClr val="9C20EE"/>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CeccoBeppe();</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cb.leap();</a:t>
            </a:r>
            <a:endParaRPr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highlight>
                <a:srgbClr val="EFEFEF"/>
              </a:highlight>
            </a:endParaRPr>
          </a:p>
        </p:txBody>
      </p:sp>
      <p:grpSp>
        <p:nvGrpSpPr>
          <p:cNvPr id="275" name="Google Shape;275;p36"/>
          <p:cNvGrpSpPr/>
          <p:nvPr/>
        </p:nvGrpSpPr>
        <p:grpSpPr>
          <a:xfrm>
            <a:off x="2065928" y="3180925"/>
            <a:ext cx="4187827" cy="690900"/>
            <a:chOff x="2675550" y="3485725"/>
            <a:chExt cx="3545100" cy="690900"/>
          </a:xfrm>
        </p:grpSpPr>
        <p:sp>
          <p:nvSpPr>
            <p:cNvPr id="276" name="Google Shape;276;p36"/>
            <p:cNvSpPr txBox="1"/>
            <p:nvPr/>
          </p:nvSpPr>
          <p:spPr>
            <a:xfrm>
              <a:off x="3469650" y="3485725"/>
              <a:ext cx="27510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same (unnamed) default package</a:t>
              </a:r>
              <a:endParaRPr>
                <a:solidFill>
                  <a:srgbClr val="BE0712"/>
                </a:solidFill>
              </a:endParaRPr>
            </a:p>
          </p:txBody>
        </p:sp>
        <p:cxnSp>
          <p:nvCxnSpPr>
            <p:cNvPr id="277" name="Google Shape;277;p36"/>
            <p:cNvCxnSpPr/>
            <p:nvPr/>
          </p:nvCxnSpPr>
          <p:spPr>
            <a:xfrm flipH="1">
              <a:off x="2675550" y="3679075"/>
              <a:ext cx="794100" cy="378000"/>
            </a:xfrm>
            <a:prstGeom prst="straightConnector1">
              <a:avLst/>
            </a:prstGeom>
            <a:noFill/>
            <a:ln cap="flat" cmpd="sng" w="19050">
              <a:solidFill>
                <a:srgbClr val="BE0712"/>
              </a:solidFill>
              <a:prstDash val="solid"/>
              <a:round/>
              <a:headEnd len="med" w="med" type="none"/>
              <a:tailEnd len="med" w="med" type="triangle"/>
            </a:ln>
          </p:spPr>
        </p:cxnSp>
        <p:cxnSp>
          <p:nvCxnSpPr>
            <p:cNvPr id="278" name="Google Shape;278;p36"/>
            <p:cNvCxnSpPr/>
            <p:nvPr/>
          </p:nvCxnSpPr>
          <p:spPr>
            <a:xfrm>
              <a:off x="5483026" y="3818125"/>
              <a:ext cx="291600" cy="358500"/>
            </a:xfrm>
            <a:prstGeom prst="straightConnector1">
              <a:avLst/>
            </a:prstGeom>
            <a:noFill/>
            <a:ln cap="flat" cmpd="sng" w="19050">
              <a:solidFill>
                <a:srgbClr val="BE071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2018</a:t>
            </a:r>
            <a:endParaRPr/>
          </a:p>
        </p:txBody>
      </p:sp>
      <p:sp>
        <p:nvSpPr>
          <p:cNvPr id="44" name="Google Shape;44;p10"/>
          <p:cNvSpPr txBox="1"/>
          <p:nvPr>
            <p:ph idx="1" type="subTitle"/>
          </p:nvPr>
        </p:nvSpPr>
        <p:spPr>
          <a:xfrm>
            <a:off x="161928" y="2612736"/>
            <a:ext cx="8563800" cy="21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15: Packages, Javadocs, Access Control, Objects</a:t>
            </a:r>
            <a:endParaRPr/>
          </a:p>
          <a:p>
            <a:pPr indent="-381000" lvl="0" marL="457200" rtl="0" algn="l">
              <a:spcBef>
                <a:spcPts val="0"/>
              </a:spcBef>
              <a:spcAft>
                <a:spcPts val="0"/>
              </a:spcAft>
              <a:buSzPts val="2400"/>
              <a:buChar char="●"/>
            </a:pPr>
            <a:r>
              <a:rPr lang="en"/>
              <a:t>Packages and JAR Files</a:t>
            </a:r>
            <a:endParaRPr/>
          </a:p>
          <a:p>
            <a:pPr indent="-381000" lvl="0" marL="457200" rtl="0" algn="l">
              <a:spcBef>
                <a:spcPts val="0"/>
              </a:spcBef>
              <a:spcAft>
                <a:spcPts val="0"/>
              </a:spcAft>
              <a:buSzPts val="2400"/>
              <a:buChar char="●"/>
            </a:pPr>
            <a:r>
              <a:rPr lang="en"/>
              <a:t>Javadocs</a:t>
            </a:r>
            <a:endParaRPr/>
          </a:p>
          <a:p>
            <a:pPr indent="-381000" lvl="0" marL="457200" rtl="0" algn="l">
              <a:spcBef>
                <a:spcPts val="0"/>
              </a:spcBef>
              <a:spcAft>
                <a:spcPts val="0"/>
              </a:spcAft>
              <a:buSzPts val="2400"/>
              <a:buChar char="●"/>
            </a:pPr>
            <a:r>
              <a:rPr lang="en"/>
              <a:t>Access Control</a:t>
            </a:r>
            <a:endParaRPr/>
          </a:p>
          <a:p>
            <a:pPr indent="-381000" lvl="0" marL="457200" rtl="0" algn="l">
              <a:spcBef>
                <a:spcPts val="0"/>
              </a:spcBef>
              <a:spcAft>
                <a:spcPts val="0"/>
              </a:spcAft>
              <a:buSzPts val="2400"/>
              <a:buChar char="●"/>
            </a:pPr>
            <a:r>
              <a:rPr lang="en"/>
              <a:t>Object Methods: Equals and toString()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282" name="Shape 282"/>
        <p:cNvGrpSpPr/>
        <p:nvPr/>
      </p:nvGrpSpPr>
      <p:grpSpPr>
        <a:xfrm>
          <a:off x="0" y="0"/>
          <a:ext cx="0" cy="0"/>
          <a:chOff x="0" y="0"/>
          <a:chExt cx="0" cy="0"/>
        </a:xfrm>
      </p:grpSpPr>
      <p:sp>
        <p:nvSpPr>
          <p:cNvPr id="283" name="Google Shape;283;p37"/>
          <p:cNvSpPr txBox="1"/>
          <p:nvPr/>
        </p:nvSpPr>
        <p:spPr>
          <a:xfrm>
            <a:off x="107169" y="645625"/>
            <a:ext cx="3806100" cy="1311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C20EE"/>
                </a:solidFill>
                <a:highlight>
                  <a:srgbClr val="EFEFEF"/>
                </a:highlight>
                <a:latin typeface="Consolas"/>
                <a:ea typeface="Consolas"/>
                <a:cs typeface="Consolas"/>
                <a:sym typeface="Consolas"/>
              </a:rPr>
              <a:t>package</a:t>
            </a:r>
            <a:r>
              <a:rPr lang="en">
                <a:solidFill>
                  <a:schemeClr val="dk1"/>
                </a:solidFill>
                <a:highlight>
                  <a:srgbClr val="EFEFEF"/>
                </a:highlight>
                <a:latin typeface="Consolas"/>
                <a:ea typeface="Consolas"/>
                <a:cs typeface="Consolas"/>
                <a:sym typeface="Consolas"/>
              </a:rPr>
              <a:t> universe;</a:t>
            </a:r>
            <a:endParaRPr>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interface</a:t>
            </a:r>
            <a:r>
              <a:rPr lang="en" sz="1600">
                <a:solidFill>
                  <a:schemeClr val="dk1"/>
                </a:solidFill>
                <a:highlight>
                  <a:srgbClr val="EFEFEF"/>
                </a:highlight>
                <a:latin typeface="Consolas"/>
                <a:ea typeface="Consolas"/>
                <a:cs typeface="Consolas"/>
                <a:sym typeface="Consolas"/>
              </a:rPr>
              <a:t> BlackHole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add(Object x);</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900">
              <a:solidFill>
                <a:schemeClr val="dk1"/>
              </a:solidFill>
              <a:highlight>
                <a:srgbClr val="FFFFFF"/>
              </a:highlight>
              <a:latin typeface="Consolas"/>
              <a:ea typeface="Consolas"/>
              <a:cs typeface="Consolas"/>
              <a:sym typeface="Consolas"/>
            </a:endParaRPr>
          </a:p>
        </p:txBody>
      </p:sp>
      <p:sp>
        <p:nvSpPr>
          <p:cNvPr id="284" name="Google Shape;284;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Is Based Only on Static Types</a:t>
            </a:r>
            <a:endParaRPr/>
          </a:p>
        </p:txBody>
      </p:sp>
      <p:grpSp>
        <p:nvGrpSpPr>
          <p:cNvPr id="285" name="Google Shape;285;p37"/>
          <p:cNvGrpSpPr/>
          <p:nvPr/>
        </p:nvGrpSpPr>
        <p:grpSpPr>
          <a:xfrm>
            <a:off x="5366375" y="3141725"/>
            <a:ext cx="3172800" cy="1484716"/>
            <a:chOff x="5366375" y="3446525"/>
            <a:chExt cx="3172800" cy="1484716"/>
          </a:xfrm>
        </p:grpSpPr>
        <p:sp>
          <p:nvSpPr>
            <p:cNvPr id="286" name="Google Shape;286;p37"/>
            <p:cNvSpPr txBox="1"/>
            <p:nvPr/>
          </p:nvSpPr>
          <p:spPr>
            <a:xfrm>
              <a:off x="5366375" y="4219341"/>
              <a:ext cx="31728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Can’t refer to a HasHair blackhole from outside the package. However, can still called methods on objects of dynamic type HasHair (if we have a reference with allowable static type).</a:t>
              </a:r>
              <a:endParaRPr>
                <a:solidFill>
                  <a:srgbClr val="BE0712"/>
                </a:solidFill>
              </a:endParaRPr>
            </a:p>
          </p:txBody>
        </p:sp>
        <p:cxnSp>
          <p:nvCxnSpPr>
            <p:cNvPr id="287" name="Google Shape;287;p37"/>
            <p:cNvCxnSpPr/>
            <p:nvPr/>
          </p:nvCxnSpPr>
          <p:spPr>
            <a:xfrm flipH="1" rot="10800000">
              <a:off x="6456150" y="3446525"/>
              <a:ext cx="367500" cy="705600"/>
            </a:xfrm>
            <a:prstGeom prst="straightConnector1">
              <a:avLst/>
            </a:prstGeom>
            <a:noFill/>
            <a:ln cap="flat" cmpd="sng" w="19050">
              <a:solidFill>
                <a:srgbClr val="FF0000"/>
              </a:solidFill>
              <a:prstDash val="solid"/>
              <a:round/>
              <a:headEnd len="med" w="med" type="none"/>
              <a:tailEnd len="med" w="med" type="triangle"/>
            </a:ln>
          </p:spPr>
        </p:cxnSp>
      </p:grpSp>
      <p:sp>
        <p:nvSpPr>
          <p:cNvPr id="288" name="Google Shape;288;p37"/>
          <p:cNvSpPr txBox="1"/>
          <p:nvPr/>
        </p:nvSpPr>
        <p:spPr>
          <a:xfrm>
            <a:off x="4091150" y="827900"/>
            <a:ext cx="49671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Try to predict if the compiler will allow each line of Client.</a:t>
            </a:r>
            <a:endParaRPr/>
          </a:p>
          <a:p>
            <a:pPr indent="-317500" lvl="0" marL="457200" rtl="0" algn="l">
              <a:spcBef>
                <a:spcPts val="0"/>
              </a:spcBef>
              <a:spcAft>
                <a:spcPts val="0"/>
              </a:spcAft>
              <a:buSzPts val="1400"/>
              <a:buChar char="●"/>
            </a:pPr>
            <a:r>
              <a:rPr lang="en"/>
              <a:t>Not part of the universe package!</a:t>
            </a:r>
            <a:endParaRPr/>
          </a:p>
        </p:txBody>
      </p:sp>
      <p:sp>
        <p:nvSpPr>
          <p:cNvPr id="289" name="Google Shape;289;p37"/>
          <p:cNvSpPr txBox="1"/>
          <p:nvPr/>
        </p:nvSpPr>
        <p:spPr>
          <a:xfrm>
            <a:off x="85425" y="1925950"/>
            <a:ext cx="4590300" cy="158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C20EE"/>
                </a:solidFill>
                <a:highlight>
                  <a:srgbClr val="EFEFEF"/>
                </a:highlight>
                <a:latin typeface="Consolas"/>
                <a:ea typeface="Consolas"/>
                <a:cs typeface="Consolas"/>
                <a:sym typeface="Consolas"/>
              </a:rPr>
              <a:t>package</a:t>
            </a:r>
            <a:r>
              <a:rPr lang="en">
                <a:solidFill>
                  <a:schemeClr val="dk1"/>
                </a:solidFill>
                <a:highlight>
                  <a:srgbClr val="EFEFEF"/>
                </a:highlight>
                <a:latin typeface="Consolas"/>
                <a:ea typeface="Consolas"/>
                <a:cs typeface="Consolas"/>
                <a:sym typeface="Consolas"/>
              </a:rPr>
              <a:t> universe;</a:t>
            </a:r>
            <a:endParaRPr>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CreationUtils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BlackHole hirsute()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 new</a:t>
            </a:r>
            <a:r>
              <a:rPr lang="en" sz="1600">
                <a:solidFill>
                  <a:schemeClr val="dk1"/>
                </a:solidFill>
                <a:highlight>
                  <a:srgbClr val="EFEFEF"/>
                </a:highlight>
                <a:latin typeface="Consolas"/>
                <a:ea typeface="Consolas"/>
                <a:cs typeface="Consolas"/>
                <a:sym typeface="Consolas"/>
              </a:rPr>
              <a:t> HasHair();</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highlight>
                <a:srgbClr val="EFEFEF"/>
              </a:highlight>
            </a:endParaRPr>
          </a:p>
        </p:txBody>
      </p:sp>
      <p:sp>
        <p:nvSpPr>
          <p:cNvPr id="290" name="Google Shape;290;p37"/>
          <p:cNvSpPr txBox="1"/>
          <p:nvPr/>
        </p:nvSpPr>
        <p:spPr>
          <a:xfrm>
            <a:off x="1636075" y="1349703"/>
            <a:ext cx="24516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add might look package private, actually public</a:t>
            </a:r>
            <a:endParaRPr>
              <a:solidFill>
                <a:srgbClr val="BE0712"/>
              </a:solidFill>
            </a:endParaRPr>
          </a:p>
        </p:txBody>
      </p:sp>
      <p:sp>
        <p:nvSpPr>
          <p:cNvPr id="291" name="Google Shape;291;p37"/>
          <p:cNvSpPr txBox="1"/>
          <p:nvPr/>
        </p:nvSpPr>
        <p:spPr>
          <a:xfrm>
            <a:off x="65873" y="3482550"/>
            <a:ext cx="4542300" cy="1660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package</a:t>
            </a:r>
            <a:r>
              <a:rPr lang="en" sz="1600">
                <a:solidFill>
                  <a:schemeClr val="dk1"/>
                </a:solidFill>
                <a:highlight>
                  <a:srgbClr val="EFEFEF"/>
                </a:highlight>
                <a:latin typeface="Consolas"/>
                <a:ea typeface="Consolas"/>
                <a:cs typeface="Consolas"/>
                <a:sym typeface="Consolas"/>
              </a:rPr>
              <a:t> universe;</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class</a:t>
            </a:r>
            <a:r>
              <a:rPr lang="en" sz="1600">
                <a:solidFill>
                  <a:schemeClr val="dk1"/>
                </a:solidFill>
                <a:highlight>
                  <a:srgbClr val="EFEFEF"/>
                </a:highlight>
                <a:latin typeface="Consolas"/>
                <a:ea typeface="Consolas"/>
                <a:cs typeface="Consolas"/>
                <a:sym typeface="Consolas"/>
              </a:rPr>
              <a:t> HasHair </a:t>
            </a:r>
            <a:r>
              <a:rPr b="1" lang="en" sz="1600">
                <a:solidFill>
                  <a:srgbClr val="9C20EE"/>
                </a:solidFill>
                <a:highlight>
                  <a:srgbClr val="EFEFEF"/>
                </a:highlight>
                <a:latin typeface="Consolas"/>
                <a:ea typeface="Consolas"/>
                <a:cs typeface="Consolas"/>
                <a:sym typeface="Consolas"/>
              </a:rPr>
              <a:t>implements</a:t>
            </a:r>
            <a:r>
              <a:rPr lang="en" sz="1600">
                <a:solidFill>
                  <a:schemeClr val="dk1"/>
                </a:solidFill>
                <a:highlight>
                  <a:srgbClr val="EFEFEF"/>
                </a:highlight>
                <a:latin typeface="Consolas"/>
                <a:ea typeface="Consolas"/>
                <a:cs typeface="Consolas"/>
                <a:sym typeface="Consolas"/>
              </a:rPr>
              <a:t> BlackHole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Object[] items;</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add(Object o) { ...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Object get(</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k) { ...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highlight>
                <a:srgbClr val="EFEFEF"/>
              </a:highlight>
            </a:endParaRPr>
          </a:p>
        </p:txBody>
      </p:sp>
      <p:sp>
        <p:nvSpPr>
          <p:cNvPr id="292" name="Google Shape;292;p37"/>
          <p:cNvSpPr txBox="1"/>
          <p:nvPr/>
        </p:nvSpPr>
        <p:spPr>
          <a:xfrm>
            <a:off x="4743275" y="1409800"/>
            <a:ext cx="4400700" cy="2556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import static </a:t>
            </a:r>
            <a:r>
              <a:rPr lang="en" sz="1600">
                <a:highlight>
                  <a:srgbClr val="EFEFEF"/>
                </a:highlight>
                <a:latin typeface="Consolas"/>
                <a:ea typeface="Consolas"/>
                <a:cs typeface="Consolas"/>
                <a:sym typeface="Consolas"/>
              </a:rPr>
              <a:t>CreationUtils.hirsute;</a:t>
            </a:r>
            <a:endParaRPr b="1" sz="1700">
              <a:solidFill>
                <a:srgbClr val="9C20EE"/>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700">
                <a:solidFill>
                  <a:srgbClr val="9C20EE"/>
                </a:solidFill>
                <a:highlight>
                  <a:srgbClr val="EFEFEF"/>
                </a:highlight>
                <a:latin typeface="Consolas"/>
                <a:ea typeface="Consolas"/>
                <a:cs typeface="Consolas"/>
                <a:sym typeface="Consolas"/>
              </a:rPr>
              <a:t>class</a:t>
            </a:r>
            <a:r>
              <a:rPr lang="en" sz="1700">
                <a:solidFill>
                  <a:schemeClr val="dk1"/>
                </a:solidFill>
                <a:highlight>
                  <a:srgbClr val="EFEFEF"/>
                </a:highlight>
                <a:latin typeface="Consolas"/>
                <a:ea typeface="Consolas"/>
                <a:cs typeface="Consolas"/>
                <a:sym typeface="Consolas"/>
              </a:rPr>
              <a:t> Client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 void</a:t>
            </a:r>
            <a:r>
              <a:rPr lang="en" sz="1700">
                <a:solidFill>
                  <a:schemeClr val="dk1"/>
                </a:solidFill>
                <a:highlight>
                  <a:srgbClr val="EFEFEF"/>
                </a:highlight>
                <a:latin typeface="Consolas"/>
                <a:ea typeface="Consolas"/>
                <a:cs typeface="Consolas"/>
                <a:sym typeface="Consolas"/>
              </a:rPr>
              <a:t> demoAccess()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BlackHole b = hirsute();</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b.add(</a:t>
            </a:r>
            <a:r>
              <a:rPr lang="en" sz="1700">
                <a:solidFill>
                  <a:srgbClr val="BD8D8B"/>
                </a:solidFill>
                <a:highlight>
                  <a:srgbClr val="EFEFEF"/>
                </a:highlight>
                <a:latin typeface="Consolas"/>
                <a:ea typeface="Consolas"/>
                <a:cs typeface="Consolas"/>
                <a:sym typeface="Consolas"/>
              </a:rPr>
              <a:t>"horse"</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b.get(0);</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HasHair hb = (HasHair) b;</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700">
              <a:highlight>
                <a:srgbClr val="EFEFEF"/>
              </a:highlight>
            </a:endParaRPr>
          </a:p>
        </p:txBody>
      </p:sp>
      <p:sp>
        <p:nvSpPr>
          <p:cNvPr id="293" name="Google Shape;293;p37"/>
          <p:cNvSpPr/>
          <p:nvPr/>
        </p:nvSpPr>
        <p:spPr>
          <a:xfrm>
            <a:off x="4558055" y="2226835"/>
            <a:ext cx="445800" cy="390300"/>
          </a:xfrm>
          <a:prstGeom prst="rect">
            <a:avLst/>
          </a:prstGeom>
          <a:solidFill>
            <a:srgbClr val="B1DD8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Yes</a:t>
            </a:r>
            <a:endParaRPr sz="1200">
              <a:latin typeface="Ubuntu Mono"/>
              <a:ea typeface="Ubuntu Mono"/>
              <a:cs typeface="Ubuntu Mono"/>
              <a:sym typeface="Ubuntu Mono"/>
            </a:endParaRPr>
          </a:p>
        </p:txBody>
      </p:sp>
      <p:sp>
        <p:nvSpPr>
          <p:cNvPr id="294" name="Google Shape;294;p37"/>
          <p:cNvSpPr/>
          <p:nvPr/>
        </p:nvSpPr>
        <p:spPr>
          <a:xfrm>
            <a:off x="4558050" y="2578874"/>
            <a:ext cx="445800" cy="242400"/>
          </a:xfrm>
          <a:prstGeom prst="rect">
            <a:avLst/>
          </a:prstGeom>
          <a:solidFill>
            <a:srgbClr val="B1DD8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Yes</a:t>
            </a:r>
            <a:endParaRPr sz="1200">
              <a:latin typeface="Ubuntu Mono"/>
              <a:ea typeface="Ubuntu Mono"/>
              <a:cs typeface="Ubuntu Mono"/>
              <a:sym typeface="Ubuntu Mono"/>
            </a:endParaRPr>
          </a:p>
        </p:txBody>
      </p:sp>
      <p:sp>
        <p:nvSpPr>
          <p:cNvPr id="295" name="Google Shape;295;p37"/>
          <p:cNvSpPr/>
          <p:nvPr/>
        </p:nvSpPr>
        <p:spPr>
          <a:xfrm>
            <a:off x="4558050" y="3090552"/>
            <a:ext cx="445800" cy="2694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No</a:t>
            </a:r>
            <a:endParaRPr sz="1200">
              <a:latin typeface="Ubuntu Mono"/>
              <a:ea typeface="Ubuntu Mono"/>
              <a:cs typeface="Ubuntu Mono"/>
              <a:sym typeface="Ubuntu Mono"/>
            </a:endParaRPr>
          </a:p>
        </p:txBody>
      </p:sp>
      <p:sp>
        <p:nvSpPr>
          <p:cNvPr id="296" name="Google Shape;296;p37"/>
          <p:cNvSpPr/>
          <p:nvPr/>
        </p:nvSpPr>
        <p:spPr>
          <a:xfrm>
            <a:off x="4558050" y="2821172"/>
            <a:ext cx="445800" cy="2694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No</a:t>
            </a:r>
            <a:endParaRPr sz="1200">
              <a:latin typeface="Ubuntu Mono"/>
              <a:ea typeface="Ubuntu Mono"/>
              <a:cs typeface="Ubuntu Mono"/>
              <a:sym typeface="Ubuntu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More Practical Example of Static Type Access Control</a:t>
            </a:r>
            <a:endParaRPr/>
          </a:p>
        </p:txBody>
      </p:sp>
      <p:sp>
        <p:nvSpPr>
          <p:cNvPr id="302" name="Google Shape;302;p38"/>
          <p:cNvSpPr txBox="1"/>
          <p:nvPr>
            <p:ph idx="1" type="body"/>
          </p:nvPr>
        </p:nvSpPr>
        <p:spPr>
          <a:xfrm>
            <a:off x="243000" y="3145425"/>
            <a:ext cx="8443800" cy="68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never get a MapWizard (it’s private), but the following works just fine:</a:t>
            </a:r>
            <a:endParaRPr/>
          </a:p>
        </p:txBody>
      </p:sp>
      <p:sp>
        <p:nvSpPr>
          <p:cNvPr id="303" name="Google Shape;303;p38"/>
          <p:cNvSpPr txBox="1"/>
          <p:nvPr/>
        </p:nvSpPr>
        <p:spPr>
          <a:xfrm>
            <a:off x="355750" y="690850"/>
            <a:ext cx="8526000" cy="2532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ArrayMap&lt;K, V&gt; </a:t>
            </a:r>
            <a:r>
              <a:rPr b="1" lang="en" sz="1900">
                <a:solidFill>
                  <a:srgbClr val="9C20EE"/>
                </a:solidFill>
                <a:highlight>
                  <a:srgbClr val="EFEFEF"/>
                </a:highlight>
                <a:latin typeface="Consolas"/>
                <a:ea typeface="Consolas"/>
                <a:cs typeface="Consolas"/>
                <a:sym typeface="Consolas"/>
              </a:rPr>
              <a:t>implements</a:t>
            </a:r>
            <a:r>
              <a:rPr lang="en" sz="1900">
                <a:solidFill>
                  <a:schemeClr val="dk1"/>
                </a:solidFill>
                <a:highlight>
                  <a:srgbClr val="EFEFEF"/>
                </a:highlight>
                <a:latin typeface="Consolas"/>
                <a:ea typeface="Consolas"/>
                <a:cs typeface="Consolas"/>
                <a:sym typeface="Consolas"/>
              </a:rPr>
              <a:t> Iterable&lt;K&gt;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 class</a:t>
            </a:r>
            <a:r>
              <a:rPr lang="en" sz="1900">
                <a:solidFill>
                  <a:schemeClr val="dk1"/>
                </a:solidFill>
                <a:highlight>
                  <a:srgbClr val="EFEFEF"/>
                </a:highlight>
                <a:latin typeface="Consolas"/>
                <a:ea typeface="Consolas"/>
                <a:cs typeface="Consolas"/>
                <a:sym typeface="Consolas"/>
              </a:rPr>
              <a:t> KeyIterator </a:t>
            </a:r>
            <a:r>
              <a:rPr b="1" lang="en" sz="1900">
                <a:solidFill>
                  <a:srgbClr val="9C20EE"/>
                </a:solidFill>
                <a:highlight>
                  <a:srgbClr val="EFEFEF"/>
                </a:highlight>
                <a:latin typeface="Consolas"/>
                <a:ea typeface="Consolas"/>
                <a:cs typeface="Consolas"/>
                <a:sym typeface="Consolas"/>
              </a:rPr>
              <a:t>implements</a:t>
            </a:r>
            <a:r>
              <a:rPr lang="en" sz="1900">
                <a:solidFill>
                  <a:schemeClr val="dk1"/>
                </a:solidFill>
                <a:highlight>
                  <a:srgbClr val="EFEFEF"/>
                </a:highlight>
                <a:latin typeface="Consolas"/>
                <a:ea typeface="Consolas"/>
                <a:cs typeface="Consolas"/>
                <a:sym typeface="Consolas"/>
              </a:rPr>
              <a:t> Iterator&lt;K&gt;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wizardPosition;</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chemeClr val="dk1"/>
                </a:solidFill>
                <a:highlight>
                  <a:srgbClr val="EFEFEF"/>
                </a:highlight>
                <a:latin typeface="Consolas"/>
                <a:ea typeface="Consolas"/>
                <a:cs typeface="Consolas"/>
                <a:sym typeface="Consolas"/>
              </a:rPr>
              <a:t>KeyIterator </a:t>
            </a: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chemeClr val="dk1"/>
                </a:solidFill>
                <a:highlight>
                  <a:srgbClr val="EFEFEF"/>
                </a:highlight>
                <a:latin typeface="Consolas"/>
                <a:ea typeface="Consolas"/>
                <a:cs typeface="Consolas"/>
                <a:sym typeface="Consolas"/>
              </a:rPr>
              <a:t>wizardPosition </a:t>
            </a:r>
            <a:r>
              <a:rPr lang="en" sz="1900">
                <a:solidFill>
                  <a:schemeClr val="dk1"/>
                </a:solidFill>
                <a:highlight>
                  <a:srgbClr val="EFEFEF"/>
                </a:highlight>
                <a:latin typeface="Consolas"/>
                <a:ea typeface="Consolas"/>
                <a:cs typeface="Consolas"/>
                <a:sym typeface="Consolas"/>
              </a:rPr>
              <a:t>= 0;</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   public</a:t>
            </a:r>
            <a:r>
              <a:rPr lang="en" sz="1900">
                <a:solidFill>
                  <a:schemeClr val="dk1"/>
                </a:solidFill>
                <a:highlight>
                  <a:srgbClr val="EFEFEF"/>
                </a:highlight>
                <a:latin typeface="Consolas"/>
                <a:ea typeface="Consolas"/>
                <a:cs typeface="Consolas"/>
                <a:sym typeface="Consolas"/>
              </a:rPr>
              <a:t> Iterator&lt;K&gt; iterator() { </a:t>
            </a:r>
            <a:r>
              <a:rPr b="1" lang="en" sz="1900">
                <a:solidFill>
                  <a:srgbClr val="9C20EE"/>
                </a:solidFill>
                <a:highlight>
                  <a:srgbClr val="EFEFEF"/>
                </a:highlight>
                <a:latin typeface="Consolas"/>
                <a:ea typeface="Consolas"/>
                <a:cs typeface="Consolas"/>
                <a:sym typeface="Consolas"/>
              </a:rPr>
              <a:t>return new</a:t>
            </a:r>
            <a:r>
              <a:rPr lang="en" sz="1900">
                <a:solidFill>
                  <a:schemeClr val="dk1"/>
                </a:solidFill>
                <a:highlight>
                  <a:srgbClr val="EFEFEF"/>
                </a:highlight>
                <a:latin typeface="Consolas"/>
                <a:ea typeface="Consolas"/>
                <a:cs typeface="Consolas"/>
                <a:sym typeface="Consolas"/>
              </a:rPr>
              <a:t> </a:t>
            </a:r>
            <a:r>
              <a:rPr lang="en" sz="1900">
                <a:solidFill>
                  <a:schemeClr val="dk1"/>
                </a:solidFill>
                <a:highlight>
                  <a:srgbClr val="EFEFEF"/>
                </a:highlight>
                <a:latin typeface="Consolas"/>
                <a:ea typeface="Consolas"/>
                <a:cs typeface="Consolas"/>
                <a:sym typeface="Consolas"/>
              </a:rPr>
              <a:t>KeyIterator</a:t>
            </a: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304" name="Google Shape;304;p38"/>
          <p:cNvSpPr txBox="1"/>
          <p:nvPr/>
        </p:nvSpPr>
        <p:spPr>
          <a:xfrm>
            <a:off x="792300" y="3737325"/>
            <a:ext cx="7573200" cy="117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ArrayMap</a:t>
            </a:r>
            <a:r>
              <a:rPr lang="en" sz="1900">
                <a:solidFill>
                  <a:schemeClr val="dk1"/>
                </a:solidFill>
                <a:highlight>
                  <a:srgbClr val="EFEFEF"/>
                </a:highlight>
                <a:latin typeface="Consolas"/>
                <a:ea typeface="Consolas"/>
                <a:cs typeface="Consolas"/>
                <a:sym typeface="Consolas"/>
              </a:rPr>
              <a:t>&lt;Gorgon, Pug&gt; am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ArrayMap&lt;Gorgon, Pug&gt;();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Iterator&lt;Gorgon&gt; it = am.iterator();</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it.hasNext();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p>
        </p:txBody>
      </p:sp>
      <p:cxnSp>
        <p:nvCxnSpPr>
          <p:cNvPr id="305" name="Google Shape;305;p38"/>
          <p:cNvCxnSpPr/>
          <p:nvPr/>
        </p:nvCxnSpPr>
        <p:spPr>
          <a:xfrm rot="10800000">
            <a:off x="1759325" y="4706600"/>
            <a:ext cx="571500" cy="78300"/>
          </a:xfrm>
          <a:prstGeom prst="straightConnector1">
            <a:avLst/>
          </a:prstGeom>
          <a:noFill/>
          <a:ln cap="flat" cmpd="sng" w="9525">
            <a:solidFill>
              <a:srgbClr val="BE0712"/>
            </a:solidFill>
            <a:prstDash val="solid"/>
            <a:round/>
            <a:headEnd len="med" w="med" type="none"/>
            <a:tailEnd len="med" w="med" type="triangle"/>
          </a:ln>
        </p:spPr>
      </p:cxnSp>
      <p:sp>
        <p:nvSpPr>
          <p:cNvPr id="306" name="Google Shape;306;p38"/>
          <p:cNvSpPr txBox="1"/>
          <p:nvPr/>
        </p:nvSpPr>
        <p:spPr>
          <a:xfrm>
            <a:off x="2362200" y="4587688"/>
            <a:ext cx="53565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An earlier version of this slide erroneously said am.hasNext()</a:t>
            </a:r>
            <a:endParaRPr>
              <a:solidFill>
                <a:srgbClr val="BE071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at the Top Level</a:t>
            </a:r>
            <a:endParaRPr/>
          </a:p>
        </p:txBody>
      </p:sp>
      <p:sp>
        <p:nvSpPr>
          <p:cNvPr id="312" name="Google Shape;312;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 far we’ve discussed how to control access to members.</a:t>
            </a:r>
            <a:endParaRPr/>
          </a:p>
          <a:p>
            <a:pPr indent="-355600" lvl="0" marL="457200" rtl="0" algn="l">
              <a:spcBef>
                <a:spcPts val="600"/>
              </a:spcBef>
              <a:spcAft>
                <a:spcPts val="0"/>
              </a:spcAft>
              <a:buSzPts val="2000"/>
              <a:buChar char="●"/>
            </a:pPr>
            <a:r>
              <a:rPr lang="en"/>
              <a:t>Also possible to control access at the top level (i.e. an entire interface or class).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Two levels:</a:t>
            </a:r>
            <a:endParaRPr/>
          </a:p>
          <a:p>
            <a:pPr indent="-355600" lvl="0" marL="457200" rtl="0" algn="l">
              <a:spcBef>
                <a:spcPts val="600"/>
              </a:spcBef>
              <a:spcAft>
                <a:spcPts val="0"/>
              </a:spcAft>
              <a:buSzPts val="2000"/>
              <a:buChar char="●"/>
            </a:pPr>
            <a:r>
              <a:rPr lang="en"/>
              <a:t>public</a:t>
            </a:r>
            <a:endParaRPr/>
          </a:p>
          <a:p>
            <a:pPr indent="-355600" lvl="0" marL="457200" rtl="0" algn="l">
              <a:spcBef>
                <a:spcPts val="0"/>
              </a:spcBef>
              <a:spcAft>
                <a:spcPts val="0"/>
              </a:spcAft>
              <a:buSzPts val="2000"/>
              <a:buChar char="●"/>
            </a:pPr>
            <a:r>
              <a:rPr lang="en"/>
              <a:t>no modifier: package-private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Determines who can see the existence of the class.</a:t>
            </a:r>
            <a:endParaRPr/>
          </a:p>
          <a:p>
            <a:pPr indent="-355600" lvl="0" marL="457200" rtl="0" algn="l">
              <a:spcBef>
                <a:spcPts val="600"/>
              </a:spcBef>
              <a:spcAft>
                <a:spcPts val="0"/>
              </a:spcAft>
              <a:buSzPts val="2000"/>
              <a:buChar char="●"/>
            </a:pPr>
            <a:r>
              <a:rPr lang="en"/>
              <a:t>Choices: Entire world vs. just members of same package.</a:t>
            </a:r>
            <a:endParaRPr/>
          </a:p>
        </p:txBody>
      </p:sp>
      <p:sp>
        <p:nvSpPr>
          <p:cNvPr id="313" name="Google Shape;313;p39"/>
          <p:cNvSpPr txBox="1"/>
          <p:nvPr/>
        </p:nvSpPr>
        <p:spPr>
          <a:xfrm>
            <a:off x="4032000" y="1906325"/>
            <a:ext cx="22098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Consolas"/>
                <a:ea typeface="Consolas"/>
                <a:cs typeface="Consolas"/>
                <a:sym typeface="Consolas"/>
              </a:rPr>
              <a:t>Cyberbrain</a:t>
            </a:r>
            <a:r>
              <a:rPr lang="en">
                <a:solidFill>
                  <a:srgbClr val="BE0712"/>
                </a:solidFill>
              </a:rPr>
              <a:t> v</a:t>
            </a:r>
            <a:r>
              <a:rPr lang="en">
                <a:solidFill>
                  <a:srgbClr val="BE0712"/>
                </a:solidFill>
              </a:rPr>
              <a:t>isible only to members of robot package.</a:t>
            </a:r>
            <a:endParaRPr>
              <a:solidFill>
                <a:srgbClr val="BE0712"/>
              </a:solidFill>
            </a:endParaRPr>
          </a:p>
        </p:txBody>
      </p:sp>
      <p:cxnSp>
        <p:nvCxnSpPr>
          <p:cNvPr id="314" name="Google Shape;314;p39"/>
          <p:cNvCxnSpPr/>
          <p:nvPr/>
        </p:nvCxnSpPr>
        <p:spPr>
          <a:xfrm flipH="1">
            <a:off x="6358650" y="3781700"/>
            <a:ext cx="553200" cy="214200"/>
          </a:xfrm>
          <a:prstGeom prst="straightConnector1">
            <a:avLst/>
          </a:prstGeom>
          <a:noFill/>
          <a:ln cap="flat" cmpd="sng" w="19050">
            <a:solidFill>
              <a:srgbClr val="BE0712"/>
            </a:solidFill>
            <a:prstDash val="solid"/>
            <a:round/>
            <a:headEnd len="med" w="med" type="none"/>
            <a:tailEnd len="med" w="med" type="triangle"/>
          </a:ln>
        </p:spPr>
      </p:cxnSp>
      <p:sp>
        <p:nvSpPr>
          <p:cNvPr id="315" name="Google Shape;315;p39"/>
          <p:cNvSpPr txBox="1"/>
          <p:nvPr/>
        </p:nvSpPr>
        <p:spPr>
          <a:xfrm>
            <a:off x="6982775" y="3500600"/>
            <a:ext cx="2209800" cy="14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No such thing as a sub-package, BTW.</a:t>
            </a:r>
            <a:endParaRPr>
              <a:solidFill>
                <a:srgbClr val="BE0712"/>
              </a:solidFill>
            </a:endParaRPr>
          </a:p>
          <a:p>
            <a:pPr indent="0" lvl="0" marL="0" rtl="0" algn="l">
              <a:spcBef>
                <a:spcPts val="0"/>
              </a:spcBef>
              <a:spcAft>
                <a:spcPts val="0"/>
              </a:spcAft>
              <a:buNone/>
            </a:pPr>
            <a:r>
              <a:rPr lang="en">
                <a:solidFill>
                  <a:srgbClr val="BE0712"/>
                </a:solidFill>
              </a:rPr>
              <a:t>ug.joshh.Animal and ug.joshh.Plant are two completely different packages.</a:t>
            </a:r>
            <a:endParaRPr>
              <a:solidFill>
                <a:srgbClr val="BE0712"/>
              </a:solidFill>
            </a:endParaRPr>
          </a:p>
        </p:txBody>
      </p:sp>
      <p:sp>
        <p:nvSpPr>
          <p:cNvPr id="316" name="Google Shape;316;p39"/>
          <p:cNvSpPr txBox="1"/>
          <p:nvPr/>
        </p:nvSpPr>
        <p:spPr>
          <a:xfrm>
            <a:off x="6460625" y="1863075"/>
            <a:ext cx="2604600" cy="16725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package</a:t>
            </a:r>
            <a:r>
              <a:rPr lang="en" sz="1900">
                <a:solidFill>
                  <a:schemeClr val="dk1"/>
                </a:solidFill>
                <a:highlight>
                  <a:srgbClr val="EFEFEF"/>
                </a:highlight>
                <a:latin typeface="Consolas"/>
                <a:ea typeface="Consolas"/>
                <a:cs typeface="Consolas"/>
                <a:sym typeface="Consolas"/>
              </a:rPr>
              <a:t> robot;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class</a:t>
            </a:r>
            <a:r>
              <a:rPr lang="en" sz="1900">
                <a:solidFill>
                  <a:schemeClr val="dk1"/>
                </a:solidFill>
                <a:highlight>
                  <a:srgbClr val="EFEFEF"/>
                </a:highlight>
                <a:latin typeface="Consolas"/>
                <a:ea typeface="Consolas"/>
                <a:cs typeface="Consolas"/>
                <a:sym typeface="Consolas"/>
              </a:rPr>
              <a:t> Cyberbrain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p:txBody>
      </p:sp>
      <p:cxnSp>
        <p:nvCxnSpPr>
          <p:cNvPr id="317" name="Google Shape;317;p39"/>
          <p:cNvCxnSpPr/>
          <p:nvPr/>
        </p:nvCxnSpPr>
        <p:spPr>
          <a:xfrm>
            <a:off x="5855525" y="2399025"/>
            <a:ext cx="756600" cy="2079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 of the Access Modifiers</a:t>
            </a:r>
            <a:endParaRPr/>
          </a:p>
        </p:txBody>
      </p:sp>
      <p:sp>
        <p:nvSpPr>
          <p:cNvPr id="323" name="Google Shape;323;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Access Levels:</a:t>
            </a:r>
            <a:endParaRPr/>
          </a:p>
          <a:p>
            <a:pPr indent="-355600" lvl="0" marL="457200" rtl="0" algn="l">
              <a:spcBef>
                <a:spcPts val="600"/>
              </a:spcBef>
              <a:spcAft>
                <a:spcPts val="0"/>
              </a:spcAft>
              <a:buSzPts val="2000"/>
              <a:buChar char="●"/>
            </a:pPr>
            <a:r>
              <a:rPr b="1" lang="en"/>
              <a:t>Private </a:t>
            </a:r>
            <a:r>
              <a:rPr i="1" lang="en"/>
              <a:t>declarations</a:t>
            </a:r>
            <a:r>
              <a:rPr b="1" lang="en"/>
              <a:t> </a:t>
            </a:r>
            <a:r>
              <a:rPr lang="en"/>
              <a:t>are parts of the implementation of a class that only that class needs.</a:t>
            </a:r>
            <a:endParaRPr/>
          </a:p>
          <a:p>
            <a:pPr indent="-355600" lvl="0" marL="457200" rtl="0" algn="l">
              <a:spcBef>
                <a:spcPts val="0"/>
              </a:spcBef>
              <a:spcAft>
                <a:spcPts val="0"/>
              </a:spcAft>
              <a:buSzPts val="2000"/>
              <a:buChar char="●"/>
            </a:pPr>
            <a:r>
              <a:rPr i="1" lang="en"/>
              <a:t>Package-private</a:t>
            </a:r>
            <a:r>
              <a:rPr lang="en"/>
              <a:t> declarations are parts of the implementation of a package that other members of the package will need to complete the implementation.</a:t>
            </a:r>
            <a:endParaRPr/>
          </a:p>
          <a:p>
            <a:pPr indent="-355600" lvl="0" marL="457200" rtl="0" algn="l">
              <a:spcBef>
                <a:spcPts val="0"/>
              </a:spcBef>
              <a:spcAft>
                <a:spcPts val="0"/>
              </a:spcAft>
              <a:buSzPts val="2000"/>
              <a:buChar char="●"/>
            </a:pPr>
            <a:r>
              <a:rPr b="1" i="1" lang="en"/>
              <a:t>Protected</a:t>
            </a:r>
            <a:r>
              <a:rPr lang="en"/>
              <a:t> declarations are things that subtypes might need, but subtype clients will not.</a:t>
            </a:r>
            <a:endParaRPr b="1"/>
          </a:p>
          <a:p>
            <a:pPr indent="-355600" lvl="0" marL="457200" rtl="0" algn="l">
              <a:spcBef>
                <a:spcPts val="0"/>
              </a:spcBef>
              <a:spcAft>
                <a:spcPts val="0"/>
              </a:spcAft>
              <a:buSzPts val="2000"/>
              <a:buChar char="●"/>
            </a:pPr>
            <a:r>
              <a:rPr b="1" i="1" lang="en"/>
              <a:t>Public</a:t>
            </a:r>
            <a:r>
              <a:rPr lang="en"/>
              <a:t> declarations are declarations of the specification for the package, i.e. what </a:t>
            </a:r>
            <a:r>
              <a:rPr i="1" lang="en"/>
              <a:t>clients</a:t>
            </a:r>
            <a:r>
              <a:rPr lang="en"/>
              <a:t> of the package can rely on. Once deployed, these should not change.</a:t>
            </a:r>
            <a:br>
              <a:rPr lang="en"/>
            </a:b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327" name="Shape 327"/>
        <p:cNvGrpSpPr/>
        <p:nvPr/>
      </p:nvGrpSpPr>
      <p:grpSpPr>
        <a:xfrm>
          <a:off x="0" y="0"/>
          <a:ext cx="0" cy="0"/>
          <a:chOff x="0" y="0"/>
          <a:chExt cx="0" cy="0"/>
        </a:xfrm>
      </p:grpSpPr>
      <p:sp>
        <p:nvSpPr>
          <p:cNvPr id="328" name="Google Shape;328;p41"/>
          <p:cNvSpPr txBox="1"/>
          <p:nvPr>
            <p:ph type="title"/>
          </p:nvPr>
        </p:nvSpPr>
        <p:spPr>
          <a:xfrm>
            <a:off x="928950" y="1572525"/>
            <a:ext cx="7286100" cy="165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Object Methods:</a:t>
            </a:r>
            <a:endParaRPr sz="4800"/>
          </a:p>
          <a:p>
            <a:pPr indent="0" lvl="0" marL="0" rtl="0" algn="ctr">
              <a:spcBef>
                <a:spcPts val="0"/>
              </a:spcBef>
              <a:spcAft>
                <a:spcPts val="0"/>
              </a:spcAft>
              <a:buNone/>
            </a:pPr>
            <a:r>
              <a:rPr lang="en" sz="4800"/>
              <a:t>Equals and toString()</a:t>
            </a:r>
            <a:endParaRPr sz="4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334" name="Google Shape;334;p42"/>
          <p:cNvSpPr txBox="1"/>
          <p:nvPr>
            <p:ph idx="1" type="body"/>
          </p:nvPr>
        </p:nvSpPr>
        <p:spPr>
          <a:xfrm>
            <a:off x="243000" y="556500"/>
            <a:ext cx="8637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All classes are hyponyms of Object.</a:t>
            </a:r>
            <a:endParaRPr/>
          </a:p>
          <a:p>
            <a:pPr indent="-355600" lvl="0" marL="457200" rtl="0" algn="l">
              <a:spcBef>
                <a:spcPts val="600"/>
              </a:spcBef>
              <a:spcAft>
                <a:spcPts val="0"/>
              </a:spcAft>
              <a:buSzPts val="2000"/>
              <a:buChar char="●"/>
            </a:pPr>
            <a:r>
              <a:rPr b="1" lang="en"/>
              <a:t>String toString()</a:t>
            </a:r>
            <a:endParaRPr b="1"/>
          </a:p>
          <a:p>
            <a:pPr indent="-355600" lvl="0" marL="457200" rtl="0" algn="l">
              <a:spcBef>
                <a:spcPts val="0"/>
              </a:spcBef>
              <a:spcAft>
                <a:spcPts val="0"/>
              </a:spcAft>
              <a:buSzPts val="2000"/>
              <a:buChar char="●"/>
            </a:pPr>
            <a:r>
              <a:rPr b="1" lang="en"/>
              <a:t>boolean	equals(Object obj)</a:t>
            </a:r>
            <a:endParaRPr b="1"/>
          </a:p>
          <a:p>
            <a:pPr indent="-355600" lvl="0" marL="457200" rtl="0" algn="l">
              <a:spcBef>
                <a:spcPts val="0"/>
              </a:spcBef>
              <a:spcAft>
                <a:spcPts val="0"/>
              </a:spcAft>
              <a:buSzPts val="2000"/>
              <a:buChar char="●"/>
            </a:pPr>
            <a:r>
              <a:rPr lang="en"/>
              <a:t>Class&lt;?&gt;	getClass()</a:t>
            </a:r>
            <a:endParaRPr/>
          </a:p>
          <a:p>
            <a:pPr indent="-355600" lvl="0" marL="457200" rtl="0" algn="l">
              <a:spcBef>
                <a:spcPts val="0"/>
              </a:spcBef>
              <a:spcAft>
                <a:spcPts val="0"/>
              </a:spcAft>
              <a:buSzPts val="2000"/>
              <a:buChar char="●"/>
            </a:pPr>
            <a:r>
              <a:rPr lang="en"/>
              <a:t>int hashCode()</a:t>
            </a:r>
            <a:endParaRPr/>
          </a:p>
          <a:p>
            <a:pPr indent="-355600" lvl="0" marL="457200" rtl="0" algn="l">
              <a:spcBef>
                <a:spcPts val="0"/>
              </a:spcBef>
              <a:spcAft>
                <a:spcPts val="0"/>
              </a:spcAft>
              <a:buSzPts val="2000"/>
              <a:buChar char="●"/>
            </a:pPr>
            <a:r>
              <a:rPr lang="en"/>
              <a:t>protected Object	clone()</a:t>
            </a:r>
            <a:endParaRPr/>
          </a:p>
          <a:p>
            <a:pPr indent="-355600" lvl="0" marL="457200" rtl="0" algn="l">
              <a:spcBef>
                <a:spcPts val="0"/>
              </a:spcBef>
              <a:spcAft>
                <a:spcPts val="0"/>
              </a:spcAft>
              <a:buSzPts val="2000"/>
              <a:buChar char="●"/>
            </a:pPr>
            <a:r>
              <a:rPr lang="en"/>
              <a:t>protected void finalize()</a:t>
            </a:r>
            <a:endParaRPr/>
          </a:p>
          <a:p>
            <a:pPr indent="-355600" lvl="0" marL="457200" rtl="0" algn="l">
              <a:spcBef>
                <a:spcPts val="0"/>
              </a:spcBef>
              <a:spcAft>
                <a:spcPts val="0"/>
              </a:spcAft>
              <a:buSzPts val="2000"/>
              <a:buChar char="●"/>
            </a:pPr>
            <a:r>
              <a:rPr lang="en"/>
              <a:t>void notify()</a:t>
            </a:r>
            <a:endParaRPr/>
          </a:p>
          <a:p>
            <a:pPr indent="-355600" lvl="0" marL="457200" rtl="0" algn="l">
              <a:spcBef>
                <a:spcPts val="0"/>
              </a:spcBef>
              <a:spcAft>
                <a:spcPts val="0"/>
              </a:spcAft>
              <a:buSzPts val="2000"/>
              <a:buChar char="●"/>
            </a:pPr>
            <a:r>
              <a:rPr lang="en"/>
              <a:t>void notifyAll()</a:t>
            </a:r>
            <a:endParaRPr b="1"/>
          </a:p>
          <a:p>
            <a:pPr indent="-355600" lvl="0" marL="457200" rtl="0" algn="l">
              <a:spcBef>
                <a:spcPts val="0"/>
              </a:spcBef>
              <a:spcAft>
                <a:spcPts val="0"/>
              </a:spcAft>
              <a:buSzPts val="2000"/>
              <a:buChar char="●"/>
            </a:pPr>
            <a:r>
              <a:rPr lang="en"/>
              <a:t>void wait()</a:t>
            </a:r>
            <a:endParaRPr/>
          </a:p>
          <a:p>
            <a:pPr indent="-355600" lvl="0" marL="457200" rtl="0" algn="l">
              <a:spcBef>
                <a:spcPts val="0"/>
              </a:spcBef>
              <a:spcAft>
                <a:spcPts val="0"/>
              </a:spcAft>
              <a:buSzPts val="2000"/>
              <a:buChar char="●"/>
            </a:pPr>
            <a:r>
              <a:rPr lang="en"/>
              <a:t>void	 wait(long timeout)</a:t>
            </a:r>
            <a:endParaRPr/>
          </a:p>
          <a:p>
            <a:pPr indent="-355600" lvl="0" marL="457200" rtl="0" algn="l">
              <a:spcBef>
                <a:spcPts val="0"/>
              </a:spcBef>
              <a:spcAft>
                <a:spcPts val="0"/>
              </a:spcAft>
              <a:buSzPts val="2000"/>
              <a:buChar char="●"/>
            </a:pPr>
            <a:r>
              <a:rPr lang="en"/>
              <a:t>void wait(long timeout, int nanos)</a:t>
            </a:r>
            <a:endParaRPr/>
          </a:p>
        </p:txBody>
      </p:sp>
      <p:sp>
        <p:nvSpPr>
          <p:cNvPr id="335" name="Google Shape;335;p42"/>
          <p:cNvSpPr/>
          <p:nvPr/>
        </p:nvSpPr>
        <p:spPr>
          <a:xfrm>
            <a:off x="4235150" y="2398000"/>
            <a:ext cx="263400" cy="2055300"/>
          </a:xfrm>
          <a:prstGeom prst="rightBrace">
            <a:avLst>
              <a:gd fmla="val 8333" name="adj1"/>
              <a:gd fmla="val 50000" name="adj2"/>
            </a:avLst>
          </a:prstGeom>
          <a:noFill/>
          <a:ln cap="flat" cmpd="sng" w="9525">
            <a:solidFill>
              <a:srgbClr val="BE07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2"/>
          <p:cNvSpPr txBox="1"/>
          <p:nvPr/>
        </p:nvSpPr>
        <p:spPr>
          <a:xfrm>
            <a:off x="4506125" y="3230927"/>
            <a:ext cx="24903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Won’t discuss or use in 61B.</a:t>
            </a:r>
            <a:endParaRPr>
              <a:solidFill>
                <a:srgbClr val="BE071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toString()</a:t>
            </a:r>
            <a:endParaRPr/>
          </a:p>
        </p:txBody>
      </p:sp>
      <p:sp>
        <p:nvSpPr>
          <p:cNvPr id="342" name="Google Shape;342;p43"/>
          <p:cNvSpPr txBox="1"/>
          <p:nvPr>
            <p:ph idx="1" type="body"/>
          </p:nvPr>
        </p:nvSpPr>
        <p:spPr>
          <a:xfrm>
            <a:off x="243000" y="556500"/>
            <a:ext cx="8406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want a custom String representation of an object, create a toString() method.</a:t>
            </a:r>
            <a:endParaRPr/>
          </a:p>
          <a:p>
            <a:pPr indent="-355600" lvl="0" marL="457200" rtl="0" algn="l">
              <a:spcBef>
                <a:spcPts val="600"/>
              </a:spcBef>
              <a:spcAft>
                <a:spcPts val="0"/>
              </a:spcAft>
              <a:buSzPts val="2000"/>
              <a:buChar char="●"/>
            </a:pPr>
            <a:r>
              <a:rPr lang="en"/>
              <a:t>Nothing particularly interesting about it, except that you can rely on it to generate a (nice?) String representation. </a:t>
            </a:r>
            <a:endParaRPr/>
          </a:p>
        </p:txBody>
      </p:sp>
      <p:sp>
        <p:nvSpPr>
          <p:cNvPr id="343" name="Google Shape;343;p43"/>
          <p:cNvSpPr txBox="1"/>
          <p:nvPr/>
        </p:nvSpPr>
        <p:spPr>
          <a:xfrm>
            <a:off x="223950" y="2134475"/>
            <a:ext cx="7391700" cy="2819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String toString()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String mood;</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if</a:t>
            </a:r>
            <a:r>
              <a:rPr lang="en" sz="1700">
                <a:solidFill>
                  <a:schemeClr val="dk1"/>
                </a:solidFill>
                <a:highlight>
                  <a:srgbClr val="EFEFEF"/>
                </a:highlight>
                <a:latin typeface="Consolas"/>
                <a:ea typeface="Consolas"/>
                <a:cs typeface="Consolas"/>
                <a:sym typeface="Consolas"/>
              </a:rPr>
              <a:t> (angry == true)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mood = </a:t>
            </a:r>
            <a:r>
              <a:rPr lang="en" sz="1700">
                <a:solidFill>
                  <a:srgbClr val="BD8D8B"/>
                </a:solidFill>
                <a:highlight>
                  <a:srgbClr val="EFEFEF"/>
                </a:highlight>
                <a:latin typeface="Consolas"/>
                <a:ea typeface="Consolas"/>
                <a:cs typeface="Consolas"/>
                <a:sym typeface="Consolas"/>
              </a:rPr>
              <a:t>"displeased"</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 </a:t>
            </a:r>
            <a:r>
              <a:rPr b="1" lang="en" sz="1700">
                <a:solidFill>
                  <a:srgbClr val="9C20EE"/>
                </a:solidFill>
                <a:highlight>
                  <a:srgbClr val="EFEFEF"/>
                </a:highlight>
                <a:latin typeface="Consolas"/>
                <a:ea typeface="Consolas"/>
                <a:cs typeface="Consolas"/>
                <a:sym typeface="Consolas"/>
              </a:rPr>
              <a:t>else</a:t>
            </a: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mood = </a:t>
            </a:r>
            <a:r>
              <a:rPr lang="en" sz="1700">
                <a:solidFill>
                  <a:srgbClr val="BD8D8B"/>
                </a:solidFill>
                <a:highlight>
                  <a:srgbClr val="EFEFEF"/>
                </a:highlight>
                <a:latin typeface="Consolas"/>
                <a:ea typeface="Consolas"/>
                <a:cs typeface="Consolas"/>
                <a:sym typeface="Consolas"/>
              </a:rPr>
              <a:t>"happy"</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return</a:t>
            </a:r>
            <a:r>
              <a:rPr lang="en" sz="1700">
                <a:solidFill>
                  <a:schemeClr val="dk1"/>
                </a:solidFill>
                <a:highlight>
                  <a:srgbClr val="EFEFEF"/>
                </a:highlight>
                <a:latin typeface="Consolas"/>
                <a:ea typeface="Consolas"/>
                <a:cs typeface="Consolas"/>
                <a:sym typeface="Consolas"/>
              </a:rPr>
              <a:t> name + </a:t>
            </a:r>
            <a:r>
              <a:rPr lang="en" sz="1700">
                <a:solidFill>
                  <a:srgbClr val="BD8D8B"/>
                </a:solidFill>
                <a:highlight>
                  <a:srgbClr val="EFEFEF"/>
                </a:highlight>
                <a:latin typeface="Consolas"/>
                <a:ea typeface="Consolas"/>
                <a:cs typeface="Consolas"/>
                <a:sym typeface="Consolas"/>
              </a:rPr>
              <a:t>" is a "</a:t>
            </a:r>
            <a:r>
              <a:rPr lang="en" sz="1700">
                <a:solidFill>
                  <a:schemeClr val="dk1"/>
                </a:solidFill>
                <a:highlight>
                  <a:srgbClr val="EFEFEF"/>
                </a:highlight>
                <a:latin typeface="Consolas"/>
                <a:ea typeface="Consolas"/>
                <a:cs typeface="Consolas"/>
                <a:sym typeface="Consolas"/>
              </a:rPr>
              <a:t> + mood + </a:t>
            </a:r>
            <a:r>
              <a:rPr lang="en" sz="1700">
                <a:solidFill>
                  <a:srgbClr val="BD8D8B"/>
                </a:solidFill>
                <a:highlight>
                  <a:srgbClr val="EFEFEF"/>
                </a:highlight>
                <a:latin typeface="Consolas"/>
                <a:ea typeface="Consolas"/>
                <a:cs typeface="Consolas"/>
                <a:sym typeface="Consolas"/>
              </a:rPr>
              <a:t>" "</a:t>
            </a:r>
            <a:r>
              <a:rPr lang="en" sz="1700">
                <a:solidFill>
                  <a:schemeClr val="dk1"/>
                </a:solidFill>
                <a:highlight>
                  <a:srgbClr val="EFEFEF"/>
                </a:highlight>
                <a:latin typeface="Consolas"/>
                <a:ea typeface="Consolas"/>
                <a:cs typeface="Consolas"/>
                <a:sym typeface="Consolas"/>
              </a:rPr>
              <a:t> + breed +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rgbClr val="BD8D8B"/>
                </a:solidFill>
                <a:highlight>
                  <a:srgbClr val="EFEFEF"/>
                </a:highlight>
                <a:latin typeface="Consolas"/>
                <a:ea typeface="Consolas"/>
                <a:cs typeface="Consolas"/>
                <a:sym typeface="Consolas"/>
              </a:rPr>
              <a:t>               " weighing "</a:t>
            </a:r>
            <a:r>
              <a:rPr lang="en" sz="1700">
                <a:solidFill>
                  <a:schemeClr val="dk1"/>
                </a:solidFill>
                <a:highlight>
                  <a:srgbClr val="EFEFEF"/>
                </a:highlight>
                <a:latin typeface="Consolas"/>
                <a:ea typeface="Consolas"/>
                <a:cs typeface="Consolas"/>
                <a:sym typeface="Consolas"/>
              </a:rPr>
              <a:t> + size + </a:t>
            </a:r>
            <a:r>
              <a:rPr lang="en" sz="1700">
                <a:solidFill>
                  <a:srgbClr val="BD8D8B"/>
                </a:solidFill>
                <a:highlight>
                  <a:srgbClr val="EFEFEF"/>
                </a:highlight>
                <a:latin typeface="Consolas"/>
                <a:ea typeface="Consolas"/>
                <a:cs typeface="Consolas"/>
                <a:sym typeface="Consolas"/>
              </a:rPr>
              <a:t>" standard lb units."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700"/>
          </a:p>
        </p:txBody>
      </p:sp>
      <p:sp>
        <p:nvSpPr>
          <p:cNvPr id="344" name="Google Shape;344;p43"/>
          <p:cNvSpPr txBox="1"/>
          <p:nvPr/>
        </p:nvSpPr>
        <p:spPr>
          <a:xfrm>
            <a:off x="4021150" y="2432900"/>
            <a:ext cx="4947600" cy="10803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Dog d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Dog(</a:t>
            </a:r>
            <a:r>
              <a:rPr lang="en" sz="1900">
                <a:solidFill>
                  <a:srgbClr val="BD8D8B"/>
                </a:solidFill>
                <a:highlight>
                  <a:srgbClr val="EFEFEF"/>
                </a:highlight>
                <a:latin typeface="Consolas"/>
                <a:ea typeface="Consolas"/>
                <a:cs typeface="Consolas"/>
                <a:sym typeface="Consolas"/>
              </a:rPr>
              <a:t>"Lucy"</a:t>
            </a: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BD8D8B"/>
                </a:solidFill>
                <a:highlight>
                  <a:srgbClr val="EFEFEF"/>
                </a:highlight>
                <a:latin typeface="Consolas"/>
                <a:ea typeface="Consolas"/>
                <a:cs typeface="Consolas"/>
                <a:sym typeface="Consolas"/>
              </a:rPr>
              <a:t>                "Dachshund"</a:t>
            </a:r>
            <a:r>
              <a:rPr lang="en" sz="1900">
                <a:solidFill>
                  <a:schemeClr val="dk1"/>
                </a:solidFill>
                <a:highlight>
                  <a:srgbClr val="EFEFEF"/>
                </a:highlight>
                <a:latin typeface="Consolas"/>
                <a:ea typeface="Consolas"/>
                <a:cs typeface="Consolas"/>
                <a:sym typeface="Consolas"/>
              </a:rPr>
              <a:t>, 25);</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System.out.println(d);</a:t>
            </a:r>
            <a:endParaRPr sz="19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p44"/>
          <p:cNvPicPr preferRelativeResize="0"/>
          <p:nvPr/>
        </p:nvPicPr>
        <p:blipFill>
          <a:blip r:embed="rId3">
            <a:alphaModFix/>
          </a:blip>
          <a:stretch>
            <a:fillRect/>
          </a:stretch>
        </p:blipFill>
        <p:spPr>
          <a:xfrm>
            <a:off x="6197475" y="1945585"/>
            <a:ext cx="2353500" cy="1238525"/>
          </a:xfrm>
          <a:prstGeom prst="rect">
            <a:avLst/>
          </a:prstGeom>
          <a:noFill/>
          <a:ln>
            <a:noFill/>
          </a:ln>
        </p:spPr>
      </p:pic>
      <p:sp>
        <p:nvSpPr>
          <p:cNvPr id="350" name="Google Shape;350;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Equals vs. ==</a:t>
            </a:r>
            <a:endParaRPr/>
          </a:p>
        </p:txBody>
      </p:sp>
      <p:sp>
        <p:nvSpPr>
          <p:cNvPr id="351" name="Google Shape;351;p44"/>
          <p:cNvSpPr txBox="1"/>
          <p:nvPr>
            <p:ph idx="1" type="body"/>
          </p:nvPr>
        </p:nvSpPr>
        <p:spPr>
          <a:xfrm>
            <a:off x="243000" y="556500"/>
            <a:ext cx="8901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mentioned in an offhand manner previously,  == and .equals() behave differently.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checks that two variables reference the same object (compares bits in boxes):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test equality in the sense we usually mean it, use:</a:t>
            </a:r>
            <a:endParaRPr/>
          </a:p>
          <a:p>
            <a:pPr indent="-355600" lvl="0" marL="457200" rtl="0" algn="l">
              <a:spcBef>
                <a:spcPts val="600"/>
              </a:spcBef>
              <a:spcAft>
                <a:spcPts val="0"/>
              </a:spcAft>
              <a:buSzPts val="2000"/>
              <a:buChar char="●"/>
            </a:pPr>
            <a:r>
              <a:rPr lang="en">
                <a:latin typeface="Consolas"/>
                <a:ea typeface="Consolas"/>
                <a:cs typeface="Consolas"/>
                <a:sym typeface="Consolas"/>
              </a:rPr>
              <a:t>Arrays.equal</a:t>
            </a:r>
            <a:r>
              <a:rPr lang="en"/>
              <a:t> or </a:t>
            </a:r>
            <a:r>
              <a:rPr lang="en">
                <a:latin typeface="Consolas"/>
                <a:ea typeface="Consolas"/>
                <a:cs typeface="Consolas"/>
                <a:sym typeface="Consolas"/>
              </a:rPr>
              <a:t>Arrays.deepEquals</a:t>
            </a:r>
            <a:r>
              <a:rPr lang="en"/>
              <a:t> for arrays.</a:t>
            </a:r>
            <a:endParaRPr/>
          </a:p>
          <a:p>
            <a:pPr indent="-355600" lvl="0" marL="457200" rtl="0" algn="l">
              <a:spcBef>
                <a:spcPts val="0"/>
              </a:spcBef>
              <a:spcAft>
                <a:spcPts val="0"/>
              </a:spcAft>
              <a:buSzPts val="2000"/>
              <a:buChar char="●"/>
            </a:pPr>
            <a:r>
              <a:rPr lang="en">
                <a:latin typeface="Consolas"/>
                <a:ea typeface="Consolas"/>
                <a:cs typeface="Consolas"/>
                <a:sym typeface="Consolas"/>
              </a:rPr>
              <a:t>.equals</a:t>
            </a:r>
            <a:r>
              <a:rPr lang="en"/>
              <a:t> for classes. Requires writing a </a:t>
            </a:r>
            <a:r>
              <a:rPr lang="en">
                <a:latin typeface="Consolas"/>
                <a:ea typeface="Consolas"/>
                <a:cs typeface="Consolas"/>
                <a:sym typeface="Consolas"/>
              </a:rPr>
              <a:t>.equals</a:t>
            </a:r>
            <a:r>
              <a:rPr lang="en"/>
              <a:t> method for your classes.</a:t>
            </a:r>
            <a:endParaRPr/>
          </a:p>
          <a:p>
            <a:pPr indent="-355600" lvl="1" marL="914400" rtl="0" algn="l">
              <a:spcBef>
                <a:spcPts val="0"/>
              </a:spcBef>
              <a:spcAft>
                <a:spcPts val="0"/>
              </a:spcAft>
              <a:buSzPts val="2000"/>
              <a:buChar char="○"/>
            </a:pPr>
            <a:r>
              <a:rPr lang="en"/>
              <a:t>Default implementation of </a:t>
            </a:r>
            <a:r>
              <a:rPr lang="en">
                <a:latin typeface="Consolas"/>
                <a:ea typeface="Consolas"/>
                <a:cs typeface="Consolas"/>
                <a:sym typeface="Consolas"/>
              </a:rPr>
              <a:t>.equals</a:t>
            </a:r>
            <a:r>
              <a:rPr lang="en"/>
              <a:t> uses == (probably not what you want).</a:t>
            </a:r>
            <a:endParaRPr/>
          </a:p>
          <a:p>
            <a:pPr indent="0" lvl="0" marL="0" rtl="0" algn="l">
              <a:spcBef>
                <a:spcPts val="600"/>
              </a:spcBef>
              <a:spcAft>
                <a:spcPts val="0"/>
              </a:spcAft>
              <a:buNone/>
            </a:pPr>
            <a:r>
              <a:t/>
            </a:r>
            <a:endParaRPr/>
          </a:p>
        </p:txBody>
      </p:sp>
      <p:sp>
        <p:nvSpPr>
          <p:cNvPr id="352" name="Google Shape;352;p44"/>
          <p:cNvSpPr txBox="1"/>
          <p:nvPr/>
        </p:nvSpPr>
        <p:spPr>
          <a:xfrm>
            <a:off x="156350" y="1803323"/>
            <a:ext cx="5547000" cy="1607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static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main(String[] args)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[]{0, 1, 2, 3, 4};</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y = </a:t>
            </a:r>
            <a:r>
              <a:rPr b="1" lang="en" sz="1900">
                <a:solidFill>
                  <a:srgbClr val="9C20EE"/>
                </a:solidFill>
                <a:highlight>
                  <a:srgbClr val="EFEFEF"/>
                </a:highlight>
                <a:latin typeface="Consolas"/>
                <a:ea typeface="Consolas"/>
                <a:cs typeface="Consolas"/>
                <a:sym typeface="Consolas"/>
              </a:rPr>
              <a:t>new</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[]{0, 1, 2, 3, 4};</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System.out.println(x == y);</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a:p>
        </p:txBody>
      </p:sp>
      <p:sp>
        <p:nvSpPr>
          <p:cNvPr id="353" name="Google Shape;353;p44"/>
          <p:cNvSpPr txBox="1"/>
          <p:nvPr/>
        </p:nvSpPr>
        <p:spPr>
          <a:xfrm>
            <a:off x="4352275" y="2790201"/>
            <a:ext cx="2163900" cy="633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3C47D"/>
                </a:solidFill>
                <a:highlight>
                  <a:schemeClr val="dk1"/>
                </a:highlight>
                <a:latin typeface="Consolas"/>
                <a:ea typeface="Consolas"/>
                <a:cs typeface="Consolas"/>
                <a:sym typeface="Consolas"/>
              </a:rPr>
              <a:t>$</a:t>
            </a:r>
            <a:r>
              <a:rPr lang="en" sz="1600">
                <a:solidFill>
                  <a:schemeClr val="lt1"/>
                </a:solidFill>
                <a:highlight>
                  <a:schemeClr val="dk1"/>
                </a:highlight>
                <a:latin typeface="Consolas"/>
                <a:ea typeface="Consolas"/>
                <a:cs typeface="Consolas"/>
                <a:sym typeface="Consolas"/>
              </a:rPr>
              <a:t> java EqualsDemo</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False</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rgbClr val="000000"/>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Equals Method for Date</a:t>
            </a:r>
            <a:endParaRPr/>
          </a:p>
        </p:txBody>
      </p:sp>
      <p:sp>
        <p:nvSpPr>
          <p:cNvPr id="359" name="Google Shape;359;p45"/>
          <p:cNvSpPr txBox="1"/>
          <p:nvPr/>
        </p:nvSpPr>
        <p:spPr>
          <a:xfrm>
            <a:off x="152400" y="523075"/>
            <a:ext cx="4079400" cy="1122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Rules for equals() are simple, but implementation is trickier than you might expect. </a:t>
            </a:r>
            <a:endParaRPr sz="2000">
              <a:solidFill>
                <a:schemeClr val="dk1"/>
              </a:solidFill>
              <a:latin typeface="Calibri"/>
              <a:ea typeface="Calibri"/>
              <a:cs typeface="Calibri"/>
              <a:sym typeface="Calibri"/>
            </a:endParaRPr>
          </a:p>
        </p:txBody>
      </p:sp>
      <p:sp>
        <p:nvSpPr>
          <p:cNvPr id="360" name="Google Shape;360;p45"/>
          <p:cNvSpPr txBox="1"/>
          <p:nvPr/>
        </p:nvSpPr>
        <p:spPr>
          <a:xfrm>
            <a:off x="52702" y="2490219"/>
            <a:ext cx="4321500" cy="2209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Date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private final</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month;</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private final</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day;</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private final</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year;</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Date(</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m,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d,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y)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month = m; day = d; year = y;</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361" name="Google Shape;361;p45"/>
          <p:cNvSpPr txBox="1"/>
          <p:nvPr/>
        </p:nvSpPr>
        <p:spPr>
          <a:xfrm>
            <a:off x="147861" y="1886328"/>
            <a:ext cx="8854800" cy="615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Webcast v</a:t>
            </a:r>
            <a:r>
              <a:rPr lang="en" sz="2000">
                <a:solidFill>
                  <a:schemeClr val="dk1"/>
                </a:solidFill>
                <a:latin typeface="Calibri"/>
                <a:ea typeface="Calibri"/>
                <a:cs typeface="Calibri"/>
                <a:sym typeface="Calibri"/>
              </a:rPr>
              <a:t>iewers: Try it out yourself. See study guide for starter code (Date.java).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Equals Method for Date</a:t>
            </a:r>
            <a:endParaRPr/>
          </a:p>
        </p:txBody>
      </p:sp>
      <p:sp>
        <p:nvSpPr>
          <p:cNvPr id="367" name="Google Shape;367;p46"/>
          <p:cNvSpPr txBox="1"/>
          <p:nvPr/>
        </p:nvSpPr>
        <p:spPr>
          <a:xfrm>
            <a:off x="152400" y="523075"/>
            <a:ext cx="4079400" cy="1806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Rules for equals() are simple, but implementation is trickier than you might expect.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One common approach at right.</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p:txBody>
      </p:sp>
      <p:sp>
        <p:nvSpPr>
          <p:cNvPr id="368" name="Google Shape;368;p46"/>
          <p:cNvSpPr txBox="1"/>
          <p:nvPr/>
        </p:nvSpPr>
        <p:spPr>
          <a:xfrm>
            <a:off x="4149205" y="408448"/>
            <a:ext cx="4981500" cy="4611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boolean</a:t>
            </a:r>
            <a:r>
              <a:rPr lang="en" sz="1600">
                <a:solidFill>
                  <a:schemeClr val="dk1"/>
                </a:solidFill>
                <a:highlight>
                  <a:srgbClr val="EFEFEF"/>
                </a:highlight>
                <a:latin typeface="Consolas"/>
                <a:ea typeface="Consolas"/>
                <a:cs typeface="Consolas"/>
                <a:sym typeface="Consolas"/>
              </a:rPr>
              <a:t> equals(Object x)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this</a:t>
            </a:r>
            <a:r>
              <a:rPr lang="en" sz="1600">
                <a:solidFill>
                  <a:schemeClr val="dk1"/>
                </a:solidFill>
                <a:highlight>
                  <a:srgbClr val="EFEFEF"/>
                </a:highlight>
                <a:latin typeface="Consolas"/>
                <a:ea typeface="Consolas"/>
                <a:cs typeface="Consolas"/>
                <a:sym typeface="Consolas"/>
              </a:rPr>
              <a:t> == x)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true;</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(x == null)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false;</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this</a:t>
            </a:r>
            <a:r>
              <a:rPr lang="en" sz="1600">
                <a:solidFill>
                  <a:schemeClr val="dk1"/>
                </a:solidFill>
                <a:highlight>
                  <a:srgbClr val="EFEFEF"/>
                </a:highlight>
                <a:latin typeface="Consolas"/>
                <a:ea typeface="Consolas"/>
                <a:cs typeface="Consolas"/>
                <a:sym typeface="Consolas"/>
              </a:rPr>
              <a:t>.getClass() != x.getClass())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false;</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Date that = (Date) x;</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this</a:t>
            </a:r>
            <a:r>
              <a:rPr lang="en" sz="1600">
                <a:solidFill>
                  <a:schemeClr val="dk1"/>
                </a:solidFill>
                <a:highlight>
                  <a:srgbClr val="EFEFEF"/>
                </a:highlight>
                <a:latin typeface="Consolas"/>
                <a:ea typeface="Consolas"/>
                <a:cs typeface="Consolas"/>
                <a:sym typeface="Consolas"/>
              </a:rPr>
              <a:t>.day != that.day)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false;</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this</a:t>
            </a:r>
            <a:r>
              <a:rPr lang="en" sz="1600">
                <a:solidFill>
                  <a:schemeClr val="dk1"/>
                </a:solidFill>
                <a:highlight>
                  <a:srgbClr val="EFEFEF"/>
                </a:highlight>
                <a:latin typeface="Consolas"/>
                <a:ea typeface="Consolas"/>
                <a:cs typeface="Consolas"/>
                <a:sym typeface="Consolas"/>
              </a:rPr>
              <a:t>.month != that.month)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false;</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this</a:t>
            </a:r>
            <a:r>
              <a:rPr lang="en" sz="1600">
                <a:solidFill>
                  <a:schemeClr val="dk1"/>
                </a:solidFill>
                <a:highlight>
                  <a:srgbClr val="EFEFEF"/>
                </a:highlight>
                <a:latin typeface="Consolas"/>
                <a:ea typeface="Consolas"/>
                <a:cs typeface="Consolas"/>
                <a:sym typeface="Consolas"/>
              </a:rPr>
              <a:t>.year != that.year)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false;</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return</a:t>
            </a:r>
            <a:r>
              <a:rPr lang="en" sz="1600">
                <a:solidFill>
                  <a:schemeClr val="dk1"/>
                </a:solidFill>
                <a:highlight>
                  <a:srgbClr val="EFEFEF"/>
                </a:highlight>
                <a:latin typeface="Consolas"/>
                <a:ea typeface="Consolas"/>
                <a:cs typeface="Consolas"/>
                <a:sym typeface="Consolas"/>
              </a:rPr>
              <a:t> true;</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600"/>
          </a:p>
        </p:txBody>
      </p:sp>
      <p:sp>
        <p:nvSpPr>
          <p:cNvPr id="369" name="Google Shape;369;p46"/>
          <p:cNvSpPr txBox="1"/>
          <p:nvPr/>
        </p:nvSpPr>
        <p:spPr>
          <a:xfrm>
            <a:off x="52702" y="2490219"/>
            <a:ext cx="4321500" cy="2209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9C20EE"/>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Date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private final</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month;</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private final</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day;</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private final</a:t>
            </a:r>
            <a:r>
              <a:rPr lang="en" sz="1600">
                <a:solidFill>
                  <a:schemeClr val="dk1"/>
                </a:solidFill>
                <a:highlight>
                  <a:srgbClr val="EFEFEF"/>
                </a:highlight>
                <a:latin typeface="Consolas"/>
                <a:ea typeface="Consolas"/>
                <a:cs typeface="Consolas"/>
                <a:sym typeface="Consolas"/>
              </a:rPr>
              <a:t>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year;</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9C20EE"/>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Date(</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m,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d, </a:t>
            </a:r>
            <a:r>
              <a:rPr lang="en" sz="1600">
                <a:solidFill>
                  <a:srgbClr val="208920"/>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y)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month = m; day = d; year = y;</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600">
                <a:solidFill>
                  <a:schemeClr val="dk1"/>
                </a:solidFill>
                <a:highlight>
                  <a:srgbClr val="EFEFEF"/>
                </a:highlight>
                <a:latin typeface="Consolas"/>
                <a:ea typeface="Consolas"/>
                <a:cs typeface="Consolas"/>
                <a:sym typeface="Consolas"/>
              </a:rPr>
              <a:t>  }</a:t>
            </a:r>
            <a:endParaRPr sz="16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48" name="Shape 48"/>
        <p:cNvGrpSpPr/>
        <p:nvPr/>
      </p:nvGrpSpPr>
      <p:grpSpPr>
        <a:xfrm>
          <a:off x="0" y="0"/>
          <a:ext cx="0" cy="0"/>
          <a:chOff x="0" y="0"/>
          <a:chExt cx="0" cy="0"/>
        </a:xfrm>
      </p:grpSpPr>
      <p:sp>
        <p:nvSpPr>
          <p:cNvPr id="49" name="Google Shape;49;p11"/>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Packages and JAR Files</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Rules for Equals in Java</a:t>
            </a:r>
            <a:endParaRPr/>
          </a:p>
        </p:txBody>
      </p:sp>
      <p:sp>
        <p:nvSpPr>
          <p:cNvPr id="375" name="Google Shape;375;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convention is that equals must be an equivalence relation:</a:t>
            </a:r>
            <a:endParaRPr/>
          </a:p>
          <a:p>
            <a:pPr indent="-355600" lvl="0" marL="457200" rtl="0" algn="l">
              <a:spcBef>
                <a:spcPts val="600"/>
              </a:spcBef>
              <a:spcAft>
                <a:spcPts val="0"/>
              </a:spcAft>
              <a:buSzPts val="2000"/>
              <a:buChar char="●"/>
            </a:pPr>
            <a:r>
              <a:rPr lang="en"/>
              <a:t>Reflexive: x.equals(x) is true.</a:t>
            </a:r>
            <a:endParaRPr/>
          </a:p>
          <a:p>
            <a:pPr indent="-355600" lvl="0" marL="457200" rtl="0" algn="l">
              <a:spcBef>
                <a:spcPts val="0"/>
              </a:spcBef>
              <a:spcAft>
                <a:spcPts val="0"/>
              </a:spcAft>
              <a:buSzPts val="2000"/>
              <a:buChar char="●"/>
            </a:pPr>
            <a:r>
              <a:rPr lang="en"/>
              <a:t>Symmetric: x.equals(y) is true iff y.equals(x)</a:t>
            </a:r>
            <a:endParaRPr/>
          </a:p>
          <a:p>
            <a:pPr indent="-355600" lvl="0" marL="457200" rtl="0" algn="l">
              <a:spcBef>
                <a:spcPts val="0"/>
              </a:spcBef>
              <a:spcAft>
                <a:spcPts val="0"/>
              </a:spcAft>
              <a:buSzPts val="2000"/>
              <a:buChar char="●"/>
            </a:pPr>
            <a:r>
              <a:rPr lang="en"/>
              <a:t>Transitive: x.equals(y) and y.equals(z) implies x.equals(z).</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Must also:</a:t>
            </a:r>
            <a:endParaRPr/>
          </a:p>
          <a:p>
            <a:pPr indent="-355600" lvl="0" marL="457200" rtl="0" algn="l">
              <a:spcBef>
                <a:spcPts val="600"/>
              </a:spcBef>
              <a:spcAft>
                <a:spcPts val="0"/>
              </a:spcAft>
              <a:buSzPts val="2000"/>
              <a:buChar char="●"/>
            </a:pPr>
            <a:r>
              <a:rPr lang="en"/>
              <a:t>Take an Object argument.</a:t>
            </a:r>
            <a:endParaRPr/>
          </a:p>
          <a:p>
            <a:pPr indent="-355600" lvl="0" marL="457200" rtl="0" algn="l">
              <a:spcBef>
                <a:spcPts val="0"/>
              </a:spcBef>
              <a:spcAft>
                <a:spcPts val="0"/>
              </a:spcAft>
              <a:buSzPts val="2000"/>
              <a:buChar char="●"/>
            </a:pPr>
            <a:r>
              <a:rPr lang="en"/>
              <a:t>Be consistent: If x.equals(y), then x must continue to equal y as long as neither changes.</a:t>
            </a:r>
            <a:endParaRPr/>
          </a:p>
          <a:p>
            <a:pPr indent="-355600" lvl="0" marL="457200" rtl="0" algn="l">
              <a:spcBef>
                <a:spcPts val="0"/>
              </a:spcBef>
              <a:spcAft>
                <a:spcPts val="0"/>
              </a:spcAft>
              <a:buSzPts val="2000"/>
              <a:buChar char="●"/>
            </a:pPr>
            <a:r>
              <a:rPr lang="en"/>
              <a:t>Never true for null, i.e. x.equals(null) must be false.</a:t>
            </a:r>
            <a:br>
              <a:rPr lang="en"/>
            </a:b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Future</a:t>
            </a:r>
            <a:endParaRPr/>
          </a:p>
        </p:txBody>
      </p:sp>
      <p:sp>
        <p:nvSpPr>
          <p:cNvPr id="381" name="Google Shape;381;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There’s plenty of Java we haven’t covered, but this is enough.</a:t>
            </a:r>
            <a:endParaRPr/>
          </a:p>
          <a:p>
            <a:pPr indent="-355600" lvl="0" marL="457200" rtl="0" algn="l">
              <a:spcBef>
                <a:spcPts val="600"/>
              </a:spcBef>
              <a:spcAft>
                <a:spcPts val="0"/>
              </a:spcAft>
              <a:buSzPts val="2000"/>
              <a:buChar char="●"/>
            </a:pPr>
            <a:r>
              <a:rPr lang="en"/>
              <a:t>We’ll expect you to start finding the syntax and built-in libraries you need, with tips in the HW/Projects for the trickier stuff. Don’t use fancy external libraries like Apache Commons!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Weeks 7-14: </a:t>
            </a:r>
            <a:endParaRPr/>
          </a:p>
          <a:p>
            <a:pPr indent="-355600" lvl="0" marL="457200" rtl="0" algn="l">
              <a:spcBef>
                <a:spcPts val="600"/>
              </a:spcBef>
              <a:spcAft>
                <a:spcPts val="0"/>
              </a:spcAft>
              <a:buSzPts val="2000"/>
              <a:buChar char="●"/>
            </a:pPr>
            <a:r>
              <a:rPr lang="en"/>
              <a:t>Lectures: Data Structures and Algorithms </a:t>
            </a:r>
            <a:endParaRPr/>
          </a:p>
          <a:p>
            <a:pPr indent="-355600" lvl="0" marL="457200" rtl="0" algn="l">
              <a:spcBef>
                <a:spcPts val="0"/>
              </a:spcBef>
              <a:spcAft>
                <a:spcPts val="0"/>
              </a:spcAft>
              <a:buSzPts val="2000"/>
              <a:buChar char="●"/>
            </a:pPr>
            <a:r>
              <a:rPr lang="en"/>
              <a:t>Week 7: Project 2: “Advanced Programming”</a:t>
            </a:r>
            <a:endParaRPr/>
          </a:p>
          <a:p>
            <a:pPr indent="-355600" lvl="0" marL="457200" rtl="0" algn="l">
              <a:spcBef>
                <a:spcPts val="0"/>
              </a:spcBef>
              <a:spcAft>
                <a:spcPts val="0"/>
              </a:spcAft>
              <a:buSzPts val="2000"/>
              <a:buChar char="●"/>
            </a:pPr>
            <a:r>
              <a:rPr lang="en"/>
              <a:t>Weeks 8-14: </a:t>
            </a:r>
            <a:endParaRPr/>
          </a:p>
          <a:p>
            <a:pPr indent="-355600" lvl="1" marL="914400" rtl="0" algn="l">
              <a:spcBef>
                <a:spcPts val="0"/>
              </a:spcBef>
              <a:spcAft>
                <a:spcPts val="0"/>
              </a:spcAft>
              <a:buSzPts val="2000"/>
              <a:buChar char="○"/>
            </a:pPr>
            <a:r>
              <a:rPr lang="en"/>
              <a:t>Labs: Implement data structures/algorithms.</a:t>
            </a:r>
            <a:endParaRPr/>
          </a:p>
          <a:p>
            <a:pPr indent="-355600" lvl="1" marL="914400" rtl="0" algn="l">
              <a:spcBef>
                <a:spcPts val="0"/>
              </a:spcBef>
              <a:spcAft>
                <a:spcPts val="0"/>
              </a:spcAft>
              <a:buSzPts val="2000"/>
              <a:buChar char="○"/>
            </a:pPr>
            <a:r>
              <a:rPr lang="en"/>
              <a:t>HWs: Apply data structures algorithms.</a:t>
            </a:r>
            <a:endParaRPr/>
          </a:p>
          <a:p>
            <a:pPr indent="-355600" lvl="1" marL="914400" rtl="0" algn="l">
              <a:spcBef>
                <a:spcPts val="0"/>
              </a:spcBef>
              <a:spcAft>
                <a:spcPts val="0"/>
              </a:spcAft>
              <a:buSzPts val="2000"/>
              <a:buChar char="○"/>
            </a:pPr>
            <a:r>
              <a:rPr lang="en"/>
              <a:t>Project 3: Efficiency oriented project.</a:t>
            </a:r>
            <a:endParaRPr/>
          </a:p>
          <a:p>
            <a:pPr indent="-355600" lvl="0" marL="457200" rtl="0" algn="l">
              <a:spcBef>
                <a:spcPts val="0"/>
              </a:spcBef>
              <a:spcAft>
                <a:spcPts val="0"/>
              </a:spcAft>
              <a:buSzPts val="2000"/>
              <a:buChar char="●"/>
            </a:pPr>
            <a:r>
              <a:rPr lang="en"/>
              <a:t>Optional textbook: </a:t>
            </a:r>
            <a:r>
              <a:rPr lang="en" u="sng">
                <a:solidFill>
                  <a:schemeClr val="hlink"/>
                </a:solidFill>
                <a:hlinkClick r:id="rId3"/>
              </a:rPr>
              <a:t>Algorithms, 4th Edition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87" name="Google Shape;387;p4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First hit on google images from Exception:</a:t>
            </a:r>
            <a:endParaRPr/>
          </a:p>
          <a:p>
            <a:pPr indent="0" lvl="0" marL="0" rtl="0" algn="l">
              <a:spcBef>
                <a:spcPts val="600"/>
              </a:spcBef>
              <a:spcAft>
                <a:spcPts val="0"/>
              </a:spcAft>
              <a:buNone/>
            </a:pPr>
            <a:r>
              <a:rPr lang="en" u="sng">
                <a:solidFill>
                  <a:schemeClr val="hlink"/>
                </a:solidFill>
                <a:hlinkClick r:id="rId3"/>
              </a:rPr>
              <a:t>http://education.oge.gov/training/module_files/ogewrkctr_wbt_07/exception.jpg</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55" name="Google Shape;55;p12"/>
          <p:cNvSpPr txBox="1"/>
          <p:nvPr>
            <p:ph idx="1" type="body"/>
          </p:nvPr>
        </p:nvSpPr>
        <p:spPr>
          <a:xfrm>
            <a:off x="243000" y="556500"/>
            <a:ext cx="862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address the fact that classes might share names:</a:t>
            </a:r>
            <a:endParaRPr/>
          </a:p>
          <a:p>
            <a:pPr indent="-355600" lvl="0" marL="457200" rtl="0" algn="l">
              <a:spcBef>
                <a:spcPts val="600"/>
              </a:spcBef>
              <a:spcAft>
                <a:spcPts val="0"/>
              </a:spcAft>
              <a:buSzPts val="2000"/>
              <a:buChar char="●"/>
            </a:pPr>
            <a:r>
              <a:rPr lang="en"/>
              <a:t>A package is a </a:t>
            </a:r>
            <a:r>
              <a:rPr b="1" i="1" lang="en"/>
              <a:t>namespace</a:t>
            </a:r>
            <a:r>
              <a:rPr lang="en"/>
              <a:t> that organizes classes and interfaces.</a:t>
            </a:r>
            <a:endParaRPr/>
          </a:p>
          <a:p>
            <a:pPr indent="-355600" lvl="0" marL="457200" rtl="0" algn="l">
              <a:spcBef>
                <a:spcPts val="0"/>
              </a:spcBef>
              <a:spcAft>
                <a:spcPts val="0"/>
              </a:spcAft>
              <a:buSzPts val="2000"/>
              <a:buChar char="●"/>
            </a:pPr>
            <a:r>
              <a:rPr lang="en"/>
              <a:t>Naming convention: Package name starts with website address (backwards).</a:t>
            </a:r>
            <a:endParaRPr/>
          </a:p>
          <a:p>
            <a:pPr indent="0" lvl="0" marL="0" rtl="0" algn="l">
              <a:spcBef>
                <a:spcPts val="600"/>
              </a:spcBef>
              <a:spcAft>
                <a:spcPts val="0"/>
              </a:spcAft>
              <a:buNone/>
            </a:pPr>
            <a:r>
              <a:t/>
            </a:r>
            <a:endParaRPr/>
          </a:p>
        </p:txBody>
      </p:sp>
      <p:sp>
        <p:nvSpPr>
          <p:cNvPr id="56" name="Google Shape;56;p12"/>
          <p:cNvSpPr txBox="1"/>
          <p:nvPr/>
        </p:nvSpPr>
        <p:spPr>
          <a:xfrm>
            <a:off x="3864475" y="2001300"/>
            <a:ext cx="51453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If used from the outside, use entire </a:t>
            </a:r>
            <a:r>
              <a:rPr b="1" i="1" lang="en" sz="1800">
                <a:latin typeface="Calibri"/>
                <a:ea typeface="Calibri"/>
                <a:cs typeface="Calibri"/>
                <a:sym typeface="Calibri"/>
              </a:rPr>
              <a:t>canonical name</a:t>
            </a:r>
            <a:r>
              <a:rPr lang="en" sz="1800">
                <a:latin typeface="Calibri"/>
                <a:ea typeface="Calibri"/>
                <a:cs typeface="Calibri"/>
                <a:sym typeface="Calibri"/>
              </a:rPr>
              <a:t>.</a:t>
            </a:r>
            <a:endParaRPr sz="1800">
              <a:latin typeface="Calibri"/>
              <a:ea typeface="Calibri"/>
              <a:cs typeface="Calibri"/>
              <a:sym typeface="Calibri"/>
            </a:endParaRPr>
          </a:p>
        </p:txBody>
      </p:sp>
      <p:sp>
        <p:nvSpPr>
          <p:cNvPr id="57" name="Google Shape;57;p12"/>
          <p:cNvSpPr txBox="1"/>
          <p:nvPr/>
        </p:nvSpPr>
        <p:spPr>
          <a:xfrm>
            <a:off x="1002900" y="4333150"/>
            <a:ext cx="16812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Dog.java</a:t>
            </a:r>
            <a:endParaRPr sz="2400">
              <a:latin typeface="Consolas"/>
              <a:ea typeface="Consolas"/>
              <a:cs typeface="Consolas"/>
              <a:sym typeface="Consolas"/>
            </a:endParaRPr>
          </a:p>
        </p:txBody>
      </p:sp>
      <p:cxnSp>
        <p:nvCxnSpPr>
          <p:cNvPr id="58" name="Google Shape;58;p12"/>
          <p:cNvCxnSpPr/>
          <p:nvPr/>
        </p:nvCxnSpPr>
        <p:spPr>
          <a:xfrm flipH="1">
            <a:off x="7389975" y="1123500"/>
            <a:ext cx="414000" cy="342900"/>
          </a:xfrm>
          <a:prstGeom prst="straightConnector1">
            <a:avLst/>
          </a:prstGeom>
          <a:noFill/>
          <a:ln cap="flat" cmpd="sng" w="19050">
            <a:solidFill>
              <a:srgbClr val="BE0712"/>
            </a:solidFill>
            <a:prstDash val="solid"/>
            <a:round/>
            <a:headEnd len="med" w="med" type="none"/>
            <a:tailEnd len="med" w="med" type="triangle"/>
          </a:ln>
        </p:spPr>
      </p:cxnSp>
      <p:sp>
        <p:nvSpPr>
          <p:cNvPr id="59" name="Google Shape;59;p12"/>
          <p:cNvSpPr txBox="1"/>
          <p:nvPr/>
        </p:nvSpPr>
        <p:spPr>
          <a:xfrm>
            <a:off x="5739050" y="569650"/>
            <a:ext cx="34143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We won’t follow this rule. Our code isn’t intended for distribution.</a:t>
            </a:r>
            <a:endParaRPr>
              <a:solidFill>
                <a:srgbClr val="BE0712"/>
              </a:solidFill>
            </a:endParaRPr>
          </a:p>
        </p:txBody>
      </p:sp>
      <p:sp>
        <p:nvSpPr>
          <p:cNvPr id="60" name="Google Shape;60;p12"/>
          <p:cNvSpPr txBox="1"/>
          <p:nvPr/>
        </p:nvSpPr>
        <p:spPr>
          <a:xfrm>
            <a:off x="3998975" y="4058700"/>
            <a:ext cx="5010900" cy="9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If used from another class in same package (e.g. ug.joshh.animal.DogLauncher), can just use </a:t>
            </a:r>
            <a:r>
              <a:rPr b="1" i="1" lang="en" sz="1800">
                <a:latin typeface="Calibri"/>
                <a:ea typeface="Calibri"/>
                <a:cs typeface="Calibri"/>
                <a:sym typeface="Calibri"/>
              </a:rPr>
              <a:t>simple name</a:t>
            </a:r>
            <a:r>
              <a:rPr lang="en" sz="1800">
                <a:latin typeface="Calibri"/>
                <a:ea typeface="Calibri"/>
                <a:cs typeface="Calibri"/>
                <a:sym typeface="Calibri"/>
              </a:rPr>
              <a:t>.</a:t>
            </a:r>
            <a:endParaRPr sz="1800">
              <a:latin typeface="Calibri"/>
              <a:ea typeface="Calibri"/>
              <a:cs typeface="Calibri"/>
              <a:sym typeface="Calibri"/>
            </a:endParaRPr>
          </a:p>
        </p:txBody>
      </p:sp>
      <p:sp>
        <p:nvSpPr>
          <p:cNvPr id="61" name="Google Shape;61;p12"/>
          <p:cNvSpPr txBox="1"/>
          <p:nvPr/>
        </p:nvSpPr>
        <p:spPr>
          <a:xfrm>
            <a:off x="243000" y="2153700"/>
            <a:ext cx="3508200" cy="2225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package</a:t>
            </a:r>
            <a:r>
              <a:rPr lang="en" sz="1900">
                <a:solidFill>
                  <a:schemeClr val="dk1"/>
                </a:solidFill>
                <a:highlight>
                  <a:srgbClr val="EFEFEF"/>
                </a:highlight>
                <a:latin typeface="Consolas"/>
                <a:ea typeface="Consolas"/>
                <a:cs typeface="Consolas"/>
                <a:sym typeface="Consolas"/>
              </a:rPr>
              <a:t> </a:t>
            </a:r>
            <a:r>
              <a:rPr lang="en" sz="1900">
                <a:solidFill>
                  <a:srgbClr val="3C78D8"/>
                </a:solidFill>
                <a:highlight>
                  <a:srgbClr val="EFEFEF"/>
                </a:highlight>
                <a:latin typeface="Consolas"/>
                <a:ea typeface="Consolas"/>
                <a:cs typeface="Consolas"/>
                <a:sym typeface="Consolas"/>
              </a:rPr>
              <a:t>ug</a:t>
            </a:r>
            <a:r>
              <a:rPr lang="en" sz="1900">
                <a:solidFill>
                  <a:schemeClr val="dk1"/>
                </a:solidFill>
                <a:highlight>
                  <a:srgbClr val="EFEFEF"/>
                </a:highlight>
                <a:latin typeface="Consolas"/>
                <a:ea typeface="Consolas"/>
                <a:cs typeface="Consolas"/>
                <a:sym typeface="Consolas"/>
              </a:rPr>
              <a:t>.</a:t>
            </a:r>
            <a:r>
              <a:rPr lang="en" sz="1900">
                <a:solidFill>
                  <a:srgbClr val="3C78D8"/>
                </a:solidFill>
                <a:highlight>
                  <a:srgbClr val="EFEFEF"/>
                </a:highlight>
                <a:latin typeface="Consolas"/>
                <a:ea typeface="Consolas"/>
                <a:cs typeface="Consolas"/>
                <a:sym typeface="Consolas"/>
              </a:rPr>
              <a:t>joshh</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animal</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a:t>
            </a:r>
            <a:r>
              <a:rPr lang="en" sz="1900">
                <a:solidFill>
                  <a:schemeClr val="dk1"/>
                </a:solidFill>
                <a:highlight>
                  <a:srgbClr val="EFEFEF"/>
                </a:highlight>
                <a:latin typeface="Consolas"/>
                <a:ea typeface="Consolas"/>
                <a:cs typeface="Consolas"/>
                <a:sym typeface="Consolas"/>
              </a:rPr>
              <a:t> String name;</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a:t>
            </a:r>
            <a:r>
              <a:rPr lang="en" sz="1900">
                <a:solidFill>
                  <a:schemeClr val="dk1"/>
                </a:solidFill>
                <a:highlight>
                  <a:srgbClr val="EFEFEF"/>
                </a:highlight>
                <a:latin typeface="Consolas"/>
                <a:ea typeface="Consolas"/>
                <a:cs typeface="Consolas"/>
                <a:sym typeface="Consolas"/>
              </a:rPr>
              <a:t> String breed;</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size;</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
        <p:nvSpPr>
          <p:cNvPr id="62" name="Google Shape;62;p12"/>
          <p:cNvSpPr txBox="1"/>
          <p:nvPr/>
        </p:nvSpPr>
        <p:spPr>
          <a:xfrm>
            <a:off x="4134500" y="2428800"/>
            <a:ext cx="4799400" cy="7407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1072BD"/>
                </a:solidFill>
                <a:highlight>
                  <a:srgbClr val="EFEFEF"/>
                </a:highlight>
                <a:latin typeface="Consolas"/>
                <a:ea typeface="Consolas"/>
                <a:cs typeface="Consolas"/>
                <a:sym typeface="Consolas"/>
              </a:rPr>
              <a:t>ug</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joshh</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animal</a:t>
            </a:r>
            <a:r>
              <a:rPr lang="en" sz="1900">
                <a:solidFill>
                  <a:schemeClr val="dk1"/>
                </a:solidFill>
                <a:highlight>
                  <a:srgbClr val="EFEFEF"/>
                </a:highlight>
                <a:latin typeface="Consolas"/>
                <a:ea typeface="Consolas"/>
                <a:cs typeface="Consolas"/>
                <a:sym typeface="Consolas"/>
              </a:rPr>
              <a:t>.</a:t>
            </a:r>
            <a:r>
              <a:rPr lang="en" sz="1900">
                <a:solidFill>
                  <a:srgbClr val="208920"/>
                </a:solidFill>
                <a:highlight>
                  <a:srgbClr val="EFEFEF"/>
                </a:highlight>
                <a:latin typeface="Consolas"/>
                <a:ea typeface="Consolas"/>
                <a:cs typeface="Consolas"/>
                <a:sym typeface="Consolas"/>
              </a:rPr>
              <a:t>Dog</a:t>
            </a:r>
            <a:r>
              <a:rPr lang="en" sz="1900">
                <a:solidFill>
                  <a:schemeClr val="dk1"/>
                </a:solidFill>
                <a:highlight>
                  <a:srgbClr val="EFEFEF"/>
                </a:highlight>
                <a:latin typeface="Consolas"/>
                <a:ea typeface="Consolas"/>
                <a:cs typeface="Consolas"/>
                <a:sym typeface="Consolas"/>
              </a:rPr>
              <a:t> d =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    new</a:t>
            </a:r>
            <a:r>
              <a:rPr lang="en" sz="1900">
                <a:solidFill>
                  <a:schemeClr val="dk1"/>
                </a:solidFill>
                <a:highlight>
                  <a:srgbClr val="EFEFEF"/>
                </a:highlight>
                <a:latin typeface="Consolas"/>
                <a:ea typeface="Consolas"/>
                <a:cs typeface="Consolas"/>
                <a:sym typeface="Consolas"/>
              </a:rPr>
              <a:t> </a:t>
            </a:r>
            <a:r>
              <a:rPr lang="en" sz="1900">
                <a:solidFill>
                  <a:srgbClr val="1072BD"/>
                </a:solidFill>
                <a:highlight>
                  <a:srgbClr val="EFEFEF"/>
                </a:highlight>
                <a:latin typeface="Consolas"/>
                <a:ea typeface="Consolas"/>
                <a:cs typeface="Consolas"/>
                <a:sym typeface="Consolas"/>
              </a:rPr>
              <a:t>ug</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joshh</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animal</a:t>
            </a:r>
            <a:r>
              <a:rPr lang="en" sz="1900">
                <a:solidFill>
                  <a:schemeClr val="dk1"/>
                </a:solidFill>
                <a:highlight>
                  <a:srgbClr val="EFEFEF"/>
                </a:highlight>
                <a:latin typeface="Consolas"/>
                <a:ea typeface="Consolas"/>
                <a:cs typeface="Consolas"/>
                <a:sym typeface="Consolas"/>
              </a:rPr>
              <a:t>.</a:t>
            </a:r>
            <a:r>
              <a:rPr lang="en" sz="1900">
                <a:solidFill>
                  <a:srgbClr val="208920"/>
                </a:solidFill>
                <a:highlight>
                  <a:srgbClr val="EFEFEF"/>
                </a:highlight>
                <a:latin typeface="Consolas"/>
                <a:ea typeface="Consolas"/>
                <a:cs typeface="Consolas"/>
                <a:sym typeface="Consolas"/>
              </a:rPr>
              <a:t>Dog</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p:txBody>
      </p:sp>
      <p:sp>
        <p:nvSpPr>
          <p:cNvPr id="63" name="Google Shape;63;p12"/>
          <p:cNvSpPr txBox="1"/>
          <p:nvPr/>
        </p:nvSpPr>
        <p:spPr>
          <a:xfrm>
            <a:off x="4047403" y="3294400"/>
            <a:ext cx="5010900" cy="7407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1072BD"/>
                </a:solidFill>
                <a:highlight>
                  <a:srgbClr val="EFEFEF"/>
                </a:highlight>
                <a:latin typeface="Consolas"/>
                <a:ea typeface="Consolas"/>
                <a:cs typeface="Consolas"/>
                <a:sym typeface="Consolas"/>
              </a:rPr>
              <a:t>org</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junit</a:t>
            </a:r>
            <a:r>
              <a:rPr lang="en" sz="1900">
                <a:solidFill>
                  <a:schemeClr val="dk1"/>
                </a:solidFill>
                <a:highlight>
                  <a:srgbClr val="EFEFEF"/>
                </a:highlight>
                <a:latin typeface="Consolas"/>
                <a:ea typeface="Consolas"/>
                <a:cs typeface="Consolas"/>
                <a:sym typeface="Consolas"/>
              </a:rPr>
              <a:t>.</a:t>
            </a:r>
            <a:r>
              <a:rPr lang="en" sz="1900">
                <a:solidFill>
                  <a:srgbClr val="208920"/>
                </a:solidFill>
                <a:highlight>
                  <a:srgbClr val="EFEFEF"/>
                </a:highlight>
                <a:latin typeface="Consolas"/>
                <a:ea typeface="Consolas"/>
                <a:cs typeface="Consolas"/>
                <a:sym typeface="Consolas"/>
              </a:rPr>
              <a:t>Assert</a:t>
            </a:r>
            <a:r>
              <a:rPr lang="en" sz="1900">
                <a:solidFill>
                  <a:schemeClr val="dk1"/>
                </a:solidFill>
                <a:highlight>
                  <a:srgbClr val="EFEFEF"/>
                </a:highlight>
                <a:latin typeface="Consolas"/>
                <a:ea typeface="Consolas"/>
                <a:cs typeface="Consolas"/>
                <a:sym typeface="Consolas"/>
              </a:rPr>
              <a:t>.assertEquals(5, 5); </a:t>
            </a:r>
            <a:endParaRPr sz="19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Package</a:t>
            </a:r>
            <a:endParaRPr/>
          </a:p>
        </p:txBody>
      </p:sp>
      <p:sp>
        <p:nvSpPr>
          <p:cNvPr id="69" name="Google Shape;69;p13"/>
          <p:cNvSpPr txBox="1"/>
          <p:nvPr>
            <p:ph idx="1" type="body"/>
          </p:nvPr>
        </p:nvSpPr>
        <p:spPr>
          <a:xfrm>
            <a:off x="243000" y="556500"/>
            <a:ext cx="862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steps:</a:t>
            </a:r>
            <a:endParaRPr/>
          </a:p>
          <a:p>
            <a:pPr indent="-355600" lvl="0" marL="457200" rtl="0" algn="l">
              <a:spcBef>
                <a:spcPts val="600"/>
              </a:spcBef>
              <a:spcAft>
                <a:spcPts val="0"/>
              </a:spcAft>
              <a:buSzPts val="2000"/>
              <a:buChar char="●"/>
            </a:pPr>
            <a:r>
              <a:rPr lang="en"/>
              <a:t>At the top of every file in the package, put the package name.</a:t>
            </a:r>
            <a:endParaRPr/>
          </a:p>
          <a:p>
            <a:pPr indent="-355600" lvl="0" marL="457200" rtl="0" algn="l">
              <a:spcBef>
                <a:spcPts val="0"/>
              </a:spcBef>
              <a:spcAft>
                <a:spcPts val="0"/>
              </a:spcAft>
              <a:buSzPts val="2000"/>
              <a:buChar char="●"/>
            </a:pPr>
            <a:r>
              <a:rPr lang="en"/>
              <a:t>Make sure that the file is stored in a folder with the appropriate folder name. For a package with name </a:t>
            </a:r>
            <a:r>
              <a:rPr lang="en">
                <a:latin typeface="Consolas"/>
                <a:ea typeface="Consolas"/>
                <a:cs typeface="Consolas"/>
                <a:sym typeface="Consolas"/>
              </a:rPr>
              <a:t>ug.joshh.animal</a:t>
            </a:r>
            <a:r>
              <a:rPr lang="en"/>
              <a:t>, use folder ug/joshh/animal.</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0" name="Google Shape;70;p13"/>
          <p:cNvSpPr txBox="1"/>
          <p:nvPr/>
        </p:nvSpPr>
        <p:spPr>
          <a:xfrm>
            <a:off x="1002900" y="4333150"/>
            <a:ext cx="16812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Dog.java</a:t>
            </a:r>
            <a:endParaRPr sz="2400">
              <a:latin typeface="Consolas"/>
              <a:ea typeface="Consolas"/>
              <a:cs typeface="Consolas"/>
              <a:sym typeface="Consolas"/>
            </a:endParaRPr>
          </a:p>
        </p:txBody>
      </p:sp>
      <p:sp>
        <p:nvSpPr>
          <p:cNvPr id="71" name="Google Shape;71;p13"/>
          <p:cNvSpPr txBox="1"/>
          <p:nvPr/>
        </p:nvSpPr>
        <p:spPr>
          <a:xfrm>
            <a:off x="243000" y="2153700"/>
            <a:ext cx="3508200" cy="2225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package</a:t>
            </a:r>
            <a:r>
              <a:rPr lang="en" sz="1900">
                <a:solidFill>
                  <a:schemeClr val="dk1"/>
                </a:solidFill>
                <a:highlight>
                  <a:srgbClr val="EFEFEF"/>
                </a:highlight>
                <a:latin typeface="Consolas"/>
                <a:ea typeface="Consolas"/>
                <a:cs typeface="Consolas"/>
                <a:sym typeface="Consolas"/>
              </a:rPr>
              <a:t> </a:t>
            </a:r>
            <a:r>
              <a:rPr lang="en" sz="1900">
                <a:solidFill>
                  <a:srgbClr val="3C78D8"/>
                </a:solidFill>
                <a:highlight>
                  <a:srgbClr val="EFEFEF"/>
                </a:highlight>
                <a:latin typeface="Consolas"/>
                <a:ea typeface="Consolas"/>
                <a:cs typeface="Consolas"/>
                <a:sym typeface="Consolas"/>
              </a:rPr>
              <a:t>ug</a:t>
            </a:r>
            <a:r>
              <a:rPr lang="en" sz="1900">
                <a:solidFill>
                  <a:schemeClr val="dk1"/>
                </a:solidFill>
                <a:highlight>
                  <a:srgbClr val="EFEFEF"/>
                </a:highlight>
                <a:latin typeface="Consolas"/>
                <a:ea typeface="Consolas"/>
                <a:cs typeface="Consolas"/>
                <a:sym typeface="Consolas"/>
              </a:rPr>
              <a:t>.</a:t>
            </a:r>
            <a:r>
              <a:rPr lang="en" sz="1900">
                <a:solidFill>
                  <a:srgbClr val="3C78D8"/>
                </a:solidFill>
                <a:highlight>
                  <a:srgbClr val="EFEFEF"/>
                </a:highlight>
                <a:latin typeface="Consolas"/>
                <a:ea typeface="Consolas"/>
                <a:cs typeface="Consolas"/>
                <a:sym typeface="Consolas"/>
              </a:rPr>
              <a:t>joshh</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animal</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 class</a:t>
            </a:r>
            <a:r>
              <a:rPr lang="en" sz="1900">
                <a:solidFill>
                  <a:schemeClr val="dk1"/>
                </a:solidFill>
                <a:highlight>
                  <a:srgbClr val="EFEFEF"/>
                </a:highlight>
                <a:latin typeface="Consolas"/>
                <a:ea typeface="Consolas"/>
                <a:cs typeface="Consolas"/>
                <a:sym typeface="Consolas"/>
              </a:rPr>
              <a:t> Dog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a:t>
            </a:r>
            <a:r>
              <a:rPr lang="en" sz="1900">
                <a:solidFill>
                  <a:schemeClr val="dk1"/>
                </a:solidFill>
                <a:highlight>
                  <a:srgbClr val="EFEFEF"/>
                </a:highlight>
                <a:latin typeface="Consolas"/>
                <a:ea typeface="Consolas"/>
                <a:cs typeface="Consolas"/>
                <a:sym typeface="Consolas"/>
              </a:rPr>
              <a:t> String name;</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a:t>
            </a:r>
            <a:r>
              <a:rPr lang="en" sz="1900">
                <a:solidFill>
                  <a:schemeClr val="dk1"/>
                </a:solidFill>
                <a:highlight>
                  <a:srgbClr val="EFEFEF"/>
                </a:highlight>
                <a:latin typeface="Consolas"/>
                <a:ea typeface="Consolas"/>
                <a:cs typeface="Consolas"/>
                <a:sym typeface="Consolas"/>
              </a:rPr>
              <a:t> String breed;</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private</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size;</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
        <p:nvSpPr>
          <p:cNvPr id="72" name="Google Shape;72;p13"/>
          <p:cNvSpPr txBox="1"/>
          <p:nvPr/>
        </p:nvSpPr>
        <p:spPr>
          <a:xfrm>
            <a:off x="3864475" y="2001300"/>
            <a:ext cx="51453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If used from the outside, use entire </a:t>
            </a:r>
            <a:r>
              <a:rPr b="1" i="1" lang="en" sz="1800">
                <a:latin typeface="Calibri"/>
                <a:ea typeface="Calibri"/>
                <a:cs typeface="Calibri"/>
                <a:sym typeface="Calibri"/>
              </a:rPr>
              <a:t>canonical name</a:t>
            </a:r>
            <a:r>
              <a:rPr lang="en" sz="1800">
                <a:latin typeface="Calibri"/>
                <a:ea typeface="Calibri"/>
                <a:cs typeface="Calibri"/>
                <a:sym typeface="Calibri"/>
              </a:rPr>
              <a:t>.</a:t>
            </a:r>
            <a:endParaRPr sz="1800">
              <a:latin typeface="Calibri"/>
              <a:ea typeface="Calibri"/>
              <a:cs typeface="Calibri"/>
              <a:sym typeface="Calibri"/>
            </a:endParaRPr>
          </a:p>
        </p:txBody>
      </p:sp>
      <p:sp>
        <p:nvSpPr>
          <p:cNvPr id="73" name="Google Shape;73;p13"/>
          <p:cNvSpPr txBox="1"/>
          <p:nvPr/>
        </p:nvSpPr>
        <p:spPr>
          <a:xfrm>
            <a:off x="3998975" y="4058700"/>
            <a:ext cx="5010900" cy="9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If used from another class in same package (e.g. </a:t>
            </a:r>
            <a:r>
              <a:rPr lang="en" sz="1800">
                <a:latin typeface="Consolas"/>
                <a:ea typeface="Consolas"/>
                <a:cs typeface="Consolas"/>
                <a:sym typeface="Consolas"/>
              </a:rPr>
              <a:t>ug.joshh.animal.DogLauncher</a:t>
            </a:r>
            <a:r>
              <a:rPr lang="en" sz="1800">
                <a:latin typeface="Calibri"/>
                <a:ea typeface="Calibri"/>
                <a:cs typeface="Calibri"/>
                <a:sym typeface="Calibri"/>
              </a:rPr>
              <a:t>), can just use </a:t>
            </a:r>
            <a:r>
              <a:rPr b="1" i="1" lang="en" sz="1800">
                <a:latin typeface="Calibri"/>
                <a:ea typeface="Calibri"/>
                <a:cs typeface="Calibri"/>
                <a:sym typeface="Calibri"/>
              </a:rPr>
              <a:t>simple name</a:t>
            </a:r>
            <a:r>
              <a:rPr lang="en" sz="1800">
                <a:latin typeface="Calibri"/>
                <a:ea typeface="Calibri"/>
                <a:cs typeface="Calibri"/>
                <a:sym typeface="Calibri"/>
              </a:rPr>
              <a:t>.</a:t>
            </a:r>
            <a:endParaRPr sz="1800">
              <a:latin typeface="Calibri"/>
              <a:ea typeface="Calibri"/>
              <a:cs typeface="Calibri"/>
              <a:sym typeface="Calibri"/>
            </a:endParaRPr>
          </a:p>
        </p:txBody>
      </p:sp>
      <p:sp>
        <p:nvSpPr>
          <p:cNvPr id="74" name="Google Shape;74;p13"/>
          <p:cNvSpPr txBox="1"/>
          <p:nvPr/>
        </p:nvSpPr>
        <p:spPr>
          <a:xfrm>
            <a:off x="4134500" y="2428800"/>
            <a:ext cx="4799400" cy="7407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1072BD"/>
                </a:solidFill>
                <a:highlight>
                  <a:srgbClr val="EFEFEF"/>
                </a:highlight>
                <a:latin typeface="Consolas"/>
                <a:ea typeface="Consolas"/>
                <a:cs typeface="Consolas"/>
                <a:sym typeface="Consolas"/>
              </a:rPr>
              <a:t>ug</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joshh</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animal</a:t>
            </a:r>
            <a:r>
              <a:rPr lang="en" sz="1900">
                <a:solidFill>
                  <a:schemeClr val="dk1"/>
                </a:solidFill>
                <a:highlight>
                  <a:srgbClr val="EFEFEF"/>
                </a:highlight>
                <a:latin typeface="Consolas"/>
                <a:ea typeface="Consolas"/>
                <a:cs typeface="Consolas"/>
                <a:sym typeface="Consolas"/>
              </a:rPr>
              <a:t>.</a:t>
            </a:r>
            <a:r>
              <a:rPr lang="en" sz="1900">
                <a:solidFill>
                  <a:srgbClr val="208920"/>
                </a:solidFill>
                <a:highlight>
                  <a:srgbClr val="EFEFEF"/>
                </a:highlight>
                <a:latin typeface="Consolas"/>
                <a:ea typeface="Consolas"/>
                <a:cs typeface="Consolas"/>
                <a:sym typeface="Consolas"/>
              </a:rPr>
              <a:t>Dog</a:t>
            </a:r>
            <a:r>
              <a:rPr lang="en" sz="1900">
                <a:solidFill>
                  <a:schemeClr val="dk1"/>
                </a:solidFill>
                <a:highlight>
                  <a:srgbClr val="EFEFEF"/>
                </a:highlight>
                <a:latin typeface="Consolas"/>
                <a:ea typeface="Consolas"/>
                <a:cs typeface="Consolas"/>
                <a:sym typeface="Consolas"/>
              </a:rPr>
              <a:t> d =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900">
                <a:solidFill>
                  <a:srgbClr val="9C20EE"/>
                </a:solidFill>
                <a:highlight>
                  <a:srgbClr val="EFEFEF"/>
                </a:highlight>
                <a:latin typeface="Consolas"/>
                <a:ea typeface="Consolas"/>
                <a:cs typeface="Consolas"/>
                <a:sym typeface="Consolas"/>
              </a:rPr>
              <a:t>    new</a:t>
            </a:r>
            <a:r>
              <a:rPr lang="en" sz="1900">
                <a:solidFill>
                  <a:schemeClr val="dk1"/>
                </a:solidFill>
                <a:highlight>
                  <a:srgbClr val="EFEFEF"/>
                </a:highlight>
                <a:latin typeface="Consolas"/>
                <a:ea typeface="Consolas"/>
                <a:cs typeface="Consolas"/>
                <a:sym typeface="Consolas"/>
              </a:rPr>
              <a:t> </a:t>
            </a:r>
            <a:r>
              <a:rPr lang="en" sz="1900">
                <a:solidFill>
                  <a:srgbClr val="1072BD"/>
                </a:solidFill>
                <a:highlight>
                  <a:srgbClr val="EFEFEF"/>
                </a:highlight>
                <a:latin typeface="Consolas"/>
                <a:ea typeface="Consolas"/>
                <a:cs typeface="Consolas"/>
                <a:sym typeface="Consolas"/>
              </a:rPr>
              <a:t>ug</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joshh</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animal</a:t>
            </a:r>
            <a:r>
              <a:rPr lang="en" sz="1900">
                <a:solidFill>
                  <a:schemeClr val="dk1"/>
                </a:solidFill>
                <a:highlight>
                  <a:srgbClr val="EFEFEF"/>
                </a:highlight>
                <a:latin typeface="Consolas"/>
                <a:ea typeface="Consolas"/>
                <a:cs typeface="Consolas"/>
                <a:sym typeface="Consolas"/>
              </a:rPr>
              <a:t>.</a:t>
            </a:r>
            <a:r>
              <a:rPr lang="en" sz="1900">
                <a:solidFill>
                  <a:srgbClr val="208920"/>
                </a:solidFill>
                <a:highlight>
                  <a:srgbClr val="EFEFEF"/>
                </a:highlight>
                <a:latin typeface="Consolas"/>
                <a:ea typeface="Consolas"/>
                <a:cs typeface="Consolas"/>
                <a:sym typeface="Consolas"/>
              </a:rPr>
              <a:t>Dog</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p:txBody>
      </p:sp>
      <p:sp>
        <p:nvSpPr>
          <p:cNvPr id="75" name="Google Shape;75;p13"/>
          <p:cNvSpPr txBox="1"/>
          <p:nvPr/>
        </p:nvSpPr>
        <p:spPr>
          <a:xfrm>
            <a:off x="4047403" y="3294400"/>
            <a:ext cx="5010900" cy="7407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1072BD"/>
                </a:solidFill>
                <a:highlight>
                  <a:srgbClr val="EFEFEF"/>
                </a:highlight>
                <a:latin typeface="Consolas"/>
                <a:ea typeface="Consolas"/>
                <a:cs typeface="Consolas"/>
                <a:sym typeface="Consolas"/>
              </a:rPr>
              <a:t>org</a:t>
            </a:r>
            <a:r>
              <a:rPr lang="en" sz="1900">
                <a:solidFill>
                  <a:schemeClr val="dk1"/>
                </a:solidFill>
                <a:highlight>
                  <a:srgbClr val="EFEFEF"/>
                </a:highlight>
                <a:latin typeface="Consolas"/>
                <a:ea typeface="Consolas"/>
                <a:cs typeface="Consolas"/>
                <a:sym typeface="Consolas"/>
              </a:rPr>
              <a:t>.</a:t>
            </a:r>
            <a:r>
              <a:rPr lang="en" sz="1900">
                <a:solidFill>
                  <a:srgbClr val="1072BD"/>
                </a:solidFill>
                <a:highlight>
                  <a:srgbClr val="EFEFEF"/>
                </a:highlight>
                <a:latin typeface="Consolas"/>
                <a:ea typeface="Consolas"/>
                <a:cs typeface="Consolas"/>
                <a:sym typeface="Consolas"/>
              </a:rPr>
              <a:t>junit</a:t>
            </a:r>
            <a:r>
              <a:rPr lang="en" sz="1900">
                <a:solidFill>
                  <a:schemeClr val="dk1"/>
                </a:solidFill>
                <a:highlight>
                  <a:srgbClr val="EFEFEF"/>
                </a:highlight>
                <a:latin typeface="Consolas"/>
                <a:ea typeface="Consolas"/>
                <a:cs typeface="Consolas"/>
                <a:sym typeface="Consolas"/>
              </a:rPr>
              <a:t>.</a:t>
            </a:r>
            <a:r>
              <a:rPr lang="en" sz="1900">
                <a:solidFill>
                  <a:srgbClr val="208920"/>
                </a:solidFill>
                <a:highlight>
                  <a:srgbClr val="EFEFEF"/>
                </a:highlight>
                <a:latin typeface="Consolas"/>
                <a:ea typeface="Consolas"/>
                <a:cs typeface="Consolas"/>
                <a:sym typeface="Consolas"/>
              </a:rPr>
              <a:t>Assert</a:t>
            </a:r>
            <a:r>
              <a:rPr lang="en" sz="1900">
                <a:solidFill>
                  <a:schemeClr val="dk1"/>
                </a:solidFill>
                <a:highlight>
                  <a:srgbClr val="EFEFEF"/>
                </a:highlight>
                <a:latin typeface="Consolas"/>
                <a:ea typeface="Consolas"/>
                <a:cs typeface="Consolas"/>
                <a:sym typeface="Consolas"/>
              </a:rPr>
              <a:t>.assertEquals(5, 5); </a:t>
            </a:r>
            <a:endParaRPr sz="19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Package in IntelliJ</a:t>
            </a:r>
            <a:endParaRPr/>
          </a:p>
        </p:txBody>
      </p:sp>
      <p:sp>
        <p:nvSpPr>
          <p:cNvPr id="81" name="Google Shape;81;p14"/>
          <p:cNvSpPr txBox="1"/>
          <p:nvPr>
            <p:ph idx="1" type="body"/>
          </p:nvPr>
        </p:nvSpPr>
        <p:spPr>
          <a:xfrm>
            <a:off x="243000" y="556500"/>
            <a:ext cx="862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Intellij:</a:t>
            </a:r>
            <a:endParaRPr/>
          </a:p>
          <a:p>
            <a:pPr indent="-355600" lvl="0" marL="457200" rtl="0" algn="l">
              <a:spcBef>
                <a:spcPts val="600"/>
              </a:spcBef>
              <a:spcAft>
                <a:spcPts val="0"/>
              </a:spcAft>
              <a:buSzPts val="2000"/>
              <a:buChar char="●"/>
            </a:pPr>
            <a:r>
              <a:rPr lang="en"/>
              <a:t>File -&gt; New Package</a:t>
            </a:r>
            <a:endParaRPr/>
          </a:p>
          <a:p>
            <a:pPr indent="-355600" lvl="0" marL="457200" rtl="0" algn="l">
              <a:spcBef>
                <a:spcPts val="0"/>
              </a:spcBef>
              <a:spcAft>
                <a:spcPts val="0"/>
              </a:spcAft>
              <a:buSzPts val="2000"/>
              <a:buChar char="●"/>
            </a:pPr>
            <a:r>
              <a:rPr lang="en"/>
              <a:t>Choose a package name, e.g. “ug.joshh.animal” and it will appear in the list of files for your project.</a:t>
            </a:r>
            <a:endParaRPr/>
          </a:p>
          <a:p>
            <a:pPr indent="-355600" lvl="1" marL="914400" rtl="0" algn="l">
              <a:spcBef>
                <a:spcPts val="0"/>
              </a:spcBef>
              <a:spcAft>
                <a:spcPts val="0"/>
              </a:spcAft>
              <a:buSzPts val="2000"/>
              <a:buChar char="○"/>
            </a:pPr>
            <a:r>
              <a:rPr lang="en"/>
              <a:t>In the example to the right, the project has the empty package </a:t>
            </a:r>
            <a:r>
              <a:rPr lang="en">
                <a:latin typeface="Consolas"/>
                <a:ea typeface="Consolas"/>
                <a:cs typeface="Consolas"/>
                <a:sym typeface="Consolas"/>
              </a:rPr>
              <a:t>ug.joshh.animal</a:t>
            </a:r>
            <a:r>
              <a:rPr lang="en"/>
              <a:t>, and a source file called </a:t>
            </a:r>
            <a:r>
              <a:rPr lang="en">
                <a:latin typeface="Consolas"/>
                <a:ea typeface="Consolas"/>
                <a:cs typeface="Consolas"/>
                <a:sym typeface="Consolas"/>
              </a:rPr>
              <a:t>DogLauncher</a:t>
            </a:r>
            <a:r>
              <a:rPr lang="en"/>
              <a:t> that is not part of the </a:t>
            </a:r>
            <a:r>
              <a:rPr lang="en">
                <a:latin typeface="Consolas"/>
                <a:ea typeface="Consolas"/>
                <a:cs typeface="Consolas"/>
                <a:sym typeface="Consolas"/>
              </a:rPr>
              <a:t>ug.joshh.animal</a:t>
            </a:r>
            <a:r>
              <a:rPr lang="en"/>
              <a:t> package.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82" name="Google Shape;82;p14"/>
          <p:cNvPicPr preferRelativeResize="0"/>
          <p:nvPr/>
        </p:nvPicPr>
        <p:blipFill>
          <a:blip r:embed="rId3">
            <a:alphaModFix/>
          </a:blip>
          <a:stretch>
            <a:fillRect/>
          </a:stretch>
        </p:blipFill>
        <p:spPr>
          <a:xfrm>
            <a:off x="1134375" y="3048188"/>
            <a:ext cx="2933700" cy="1866900"/>
          </a:xfrm>
          <a:prstGeom prst="rect">
            <a:avLst/>
          </a:prstGeom>
          <a:noFill/>
          <a:ln>
            <a:noFill/>
          </a:ln>
        </p:spPr>
      </p:pic>
      <p:pic>
        <p:nvPicPr>
          <p:cNvPr id="83" name="Google Shape;83;p14"/>
          <p:cNvPicPr preferRelativeResize="0"/>
          <p:nvPr/>
        </p:nvPicPr>
        <p:blipFill>
          <a:blip r:embed="rId4">
            <a:alphaModFix/>
          </a:blip>
          <a:stretch>
            <a:fillRect/>
          </a:stretch>
        </p:blipFill>
        <p:spPr>
          <a:xfrm>
            <a:off x="5496838" y="2943425"/>
            <a:ext cx="2771775" cy="20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Adding a Java File to a Package in Intellij</a:t>
            </a:r>
            <a:endParaRPr/>
          </a:p>
        </p:txBody>
      </p:sp>
      <p:sp>
        <p:nvSpPr>
          <p:cNvPr id="89" name="Google Shape;89;p15"/>
          <p:cNvSpPr txBox="1"/>
          <p:nvPr>
            <p:ph idx="1" type="body"/>
          </p:nvPr>
        </p:nvSpPr>
        <p:spPr>
          <a:xfrm>
            <a:off x="243000" y="556500"/>
            <a:ext cx="862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Right-click the package name, and select New </a:t>
            </a:r>
            <a:r>
              <a:rPr lang="en">
                <a:latin typeface="Arial"/>
                <a:ea typeface="Arial"/>
                <a:cs typeface="Arial"/>
                <a:sym typeface="Arial"/>
              </a:rPr>
              <a:t>→ </a:t>
            </a:r>
            <a:r>
              <a:rPr lang="en"/>
              <a:t>Java Class.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will create a file called Dog.java that is under the subheading of “ug.joshh.animal”, and will automatically fill in the first line of the file with the package declaration.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90" name="Google Shape;90;p15"/>
          <p:cNvPicPr preferRelativeResize="0"/>
          <p:nvPr/>
        </p:nvPicPr>
        <p:blipFill>
          <a:blip r:embed="rId3">
            <a:alphaModFix/>
          </a:blip>
          <a:stretch>
            <a:fillRect/>
          </a:stretch>
        </p:blipFill>
        <p:spPr>
          <a:xfrm>
            <a:off x="852988" y="1175438"/>
            <a:ext cx="7915275" cy="790575"/>
          </a:xfrm>
          <a:prstGeom prst="rect">
            <a:avLst/>
          </a:prstGeom>
          <a:noFill/>
          <a:ln>
            <a:noFill/>
          </a:ln>
        </p:spPr>
      </p:pic>
      <p:pic>
        <p:nvPicPr>
          <p:cNvPr id="91" name="Google Shape;91;p15"/>
          <p:cNvPicPr preferRelativeResize="0"/>
          <p:nvPr/>
        </p:nvPicPr>
        <p:blipFill>
          <a:blip r:embed="rId4">
            <a:alphaModFix/>
          </a:blip>
          <a:stretch>
            <a:fillRect/>
          </a:stretch>
        </p:blipFill>
        <p:spPr>
          <a:xfrm>
            <a:off x="1329250" y="3236988"/>
            <a:ext cx="6962775" cy="17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Happening Under the Hood</a:t>
            </a:r>
            <a:endParaRPr/>
          </a:p>
        </p:txBody>
      </p:sp>
      <p:sp>
        <p:nvSpPr>
          <p:cNvPr id="97" name="Google Shape;97;p16"/>
          <p:cNvSpPr txBox="1"/>
          <p:nvPr>
            <p:ph idx="1" type="body"/>
          </p:nvPr>
        </p:nvSpPr>
        <p:spPr>
          <a:xfrm>
            <a:off x="243000" y="556500"/>
            <a:ext cx="8621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two steps to creating a package:</a:t>
            </a:r>
            <a:endParaRPr/>
          </a:p>
          <a:p>
            <a:pPr indent="-355600" lvl="0" marL="457200" rtl="0" algn="l">
              <a:spcBef>
                <a:spcPts val="600"/>
              </a:spcBef>
              <a:spcAft>
                <a:spcPts val="0"/>
              </a:spcAft>
              <a:buSzPts val="2000"/>
              <a:buChar char="●"/>
            </a:pPr>
            <a:r>
              <a:rPr lang="en"/>
              <a:t>At the top of every file in the package, put the package name.</a:t>
            </a:r>
            <a:endParaRPr/>
          </a:p>
          <a:p>
            <a:pPr indent="-355600" lvl="0" marL="457200" rtl="0" algn="l">
              <a:spcBef>
                <a:spcPts val="0"/>
              </a:spcBef>
              <a:spcAft>
                <a:spcPts val="0"/>
              </a:spcAft>
              <a:buSzPts val="2000"/>
              <a:buChar char="●"/>
            </a:pPr>
            <a:r>
              <a:rPr lang="en"/>
              <a:t>Make sure that the file is stored in a folder with the appropriate folder name. For a package with name </a:t>
            </a:r>
            <a:r>
              <a:rPr lang="en">
                <a:latin typeface="Consolas"/>
                <a:ea typeface="Consolas"/>
                <a:cs typeface="Consolas"/>
                <a:sym typeface="Consolas"/>
              </a:rPr>
              <a:t>ug.joshh.animal</a:t>
            </a:r>
            <a:r>
              <a:rPr lang="en"/>
              <a:t>, use folder ug/joshh/animal.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Under the hood the things we did in IntelliJ did exactly this!</a:t>
            </a:r>
            <a:endParaRPr/>
          </a:p>
          <a:p>
            <a:pPr indent="-355600" lvl="0" marL="457200" rtl="0" algn="l">
              <a:spcBef>
                <a:spcPts val="600"/>
              </a:spcBef>
              <a:spcAft>
                <a:spcPts val="0"/>
              </a:spcAft>
              <a:buSzPts val="2000"/>
              <a:buChar char="●"/>
            </a:pPr>
            <a:r>
              <a:rPr lang="en"/>
              <a:t>To see this in action, right click the </a:t>
            </a:r>
            <a:r>
              <a:rPr lang="en">
                <a:latin typeface="Consolas"/>
                <a:ea typeface="Consolas"/>
                <a:cs typeface="Consolas"/>
                <a:sym typeface="Consolas"/>
              </a:rPr>
              <a:t>Dog</a:t>
            </a:r>
            <a:r>
              <a:rPr lang="en"/>
              <a:t> class in the top left, and then click “Show in Explorer”.</a:t>
            </a:r>
            <a:endParaRPr/>
          </a:p>
          <a:p>
            <a:pPr indent="-355600" lvl="0" marL="457200" rtl="0" algn="l">
              <a:spcBef>
                <a:spcPts val="0"/>
              </a:spcBef>
              <a:spcAft>
                <a:spcPts val="0"/>
              </a:spcAft>
              <a:buSzPts val="2000"/>
              <a:buChar char="●"/>
            </a:pPr>
            <a:r>
              <a:rPr lang="en"/>
              <a:t>You’ll see that the Dog.java file is in a folder called</a:t>
            </a:r>
            <a:endParaRPr/>
          </a:p>
          <a:p>
            <a:pPr indent="0" lvl="0" marL="0" rtl="0" algn="l">
              <a:spcBef>
                <a:spcPts val="600"/>
              </a:spcBef>
              <a:spcAft>
                <a:spcPts val="0"/>
              </a:spcAft>
              <a:buNone/>
            </a:pPr>
            <a:r>
              <a:rPr lang="en"/>
              <a:t>        …./src/ug/joshh/animal</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98" name="Google Shape;98;p16"/>
          <p:cNvPicPr preferRelativeResize="0"/>
          <p:nvPr/>
        </p:nvPicPr>
        <p:blipFill>
          <a:blip r:embed="rId3">
            <a:alphaModFix/>
          </a:blip>
          <a:stretch>
            <a:fillRect/>
          </a:stretch>
        </p:blipFill>
        <p:spPr>
          <a:xfrm>
            <a:off x="524688" y="4172350"/>
            <a:ext cx="5934075" cy="857250"/>
          </a:xfrm>
          <a:prstGeom prst="rect">
            <a:avLst/>
          </a:prstGeom>
          <a:noFill/>
          <a:ln>
            <a:noFill/>
          </a:ln>
        </p:spPr>
      </p:pic>
      <p:pic>
        <p:nvPicPr>
          <p:cNvPr id="99" name="Google Shape;99;p16"/>
          <p:cNvPicPr preferRelativeResize="0"/>
          <p:nvPr/>
        </p:nvPicPr>
        <p:blipFill>
          <a:blip r:embed="rId4">
            <a:alphaModFix/>
          </a:blip>
          <a:stretch>
            <a:fillRect/>
          </a:stretch>
        </p:blipFill>
        <p:spPr>
          <a:xfrm>
            <a:off x="6398313" y="3272675"/>
            <a:ext cx="2657475" cy="148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