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Inconsolata"/>
      <p:regular r:id="rId38"/>
      <p:bold r:id="rId39"/>
    </p:embeddedFont>
    <p:embeddedFont>
      <p:font typeface="Ubuntu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UbuntuMono-regular.fntdata"/><Relationship Id="rId20" Type="http://schemas.openxmlformats.org/officeDocument/2006/relationships/slide" Target="slides/slide16.xml"/><Relationship Id="rId42" Type="http://schemas.openxmlformats.org/officeDocument/2006/relationships/font" Target="fonts/UbuntuMono-italic.fntdata"/><Relationship Id="rId41" Type="http://schemas.openxmlformats.org/officeDocument/2006/relationships/font" Target="fonts/UbuntuMon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UbuntuMon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Inconsolata-bold.fntdata"/><Relationship Id="rId16" Type="http://schemas.openxmlformats.org/officeDocument/2006/relationships/slide" Target="slides/slide12.xml"/><Relationship Id="rId38" Type="http://schemas.openxmlformats.org/officeDocument/2006/relationships/font" Target="fonts/Inconsolat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7be90c0a7_0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7be90c0a7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6bdb404_0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6bdb404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013ecc2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013ec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6bdb404_0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6bdb404_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6e60370_0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6e60370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6e60370_0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6e60370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ADTs are implemented using data structures</a:t>
            </a:r>
            <a:endParaRPr/>
          </a:p>
          <a:p>
            <a:pPr indent="-317500" lvl="0" marL="457200" rtl="0" algn="l">
              <a:spcBef>
                <a:spcPts val="0"/>
              </a:spcBef>
              <a:spcAft>
                <a:spcPts val="0"/>
              </a:spcAft>
              <a:buSzPts val="1400"/>
              <a:buChar char="-"/>
            </a:pPr>
            <a:r>
              <a:rPr lang="en"/>
              <a:t>Arrays (data structure) can be used to implement list types</a:t>
            </a:r>
            <a:endParaRPr/>
          </a:p>
          <a:p>
            <a:pPr indent="-317500" lvl="0" marL="457200" rtl="0" algn="l">
              <a:spcBef>
                <a:spcPts val="0"/>
              </a:spcBef>
              <a:spcAft>
                <a:spcPts val="0"/>
              </a:spcAft>
              <a:buSzPts val="1400"/>
              <a:buChar char="-"/>
            </a:pPr>
            <a:r>
              <a:rPr lang="en"/>
              <a:t>Because of this we often use existing data structures that we know about to (arrays, linked lists, trees,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&lt;pause&gt; Examples you’ve already seen</a:t>
            </a:r>
            <a:endParaRPr/>
          </a:p>
          <a:p>
            <a:pPr indent="-317500" lvl="0" marL="457200" rtl="0" algn="l">
              <a:spcBef>
                <a:spcPts val="0"/>
              </a:spcBef>
              <a:spcAft>
                <a:spcPts val="0"/>
              </a:spcAft>
              <a:buSzPts val="1400"/>
              <a:buChar char="-"/>
            </a:pPr>
            <a:r>
              <a:rPr lang="en">
                <a:solidFill>
                  <a:schemeClr val="dk1"/>
                </a:solidFill>
              </a:rPr>
              <a:t>LinkedListDeque from proj1</a:t>
            </a:r>
            <a:endParaRPr/>
          </a:p>
          <a:p>
            <a:pPr indent="-317500" lvl="0" marL="457200" rtl="0" algn="l">
              <a:spcBef>
                <a:spcPts val="0"/>
              </a:spcBef>
              <a:spcAft>
                <a:spcPts val="0"/>
              </a:spcAft>
              <a:buSzPts val="1400"/>
              <a:buChar char="-"/>
            </a:pPr>
            <a:r>
              <a:rPr lang="en"/>
              <a:t>Proj2 youre going to implement a Grid ADT maybe using some data structures that already exist in the Java standard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Throughout this section, think about use vs implementation</a:t>
            </a:r>
            <a:endParaRPr/>
          </a:p>
          <a:p>
            <a:pPr indent="-317500" lvl="0" marL="457200" rtl="0" algn="l">
              <a:spcBef>
                <a:spcPts val="0"/>
              </a:spcBef>
              <a:spcAft>
                <a:spcPts val="0"/>
              </a:spcAft>
              <a:buSzPts val="1400"/>
              <a:buChar char="-"/>
            </a:pPr>
            <a:r>
              <a:rPr lang="en"/>
              <a:t>ADTs discuss how the data should be used</a:t>
            </a:r>
            <a:endParaRPr/>
          </a:p>
          <a:p>
            <a:pPr indent="-317500" lvl="0" marL="457200" rtl="0" algn="l">
              <a:spcBef>
                <a:spcPts val="0"/>
              </a:spcBef>
              <a:spcAft>
                <a:spcPts val="0"/>
              </a:spcAft>
              <a:buSzPts val="1400"/>
              <a:buChar char="-"/>
            </a:pPr>
            <a:r>
              <a:rPr lang="en"/>
              <a:t>Datastructure discuss how the use is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use right now why this distinction is useful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36e60370_01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36e60370_0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ADTs discuss use, we can note that some ADTs are special cases of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Queue</a:t>
            </a:r>
            <a:endParaRPr/>
          </a:p>
          <a:p>
            <a:pPr indent="-317500" lvl="0" marL="457200" rtl="0" algn="l">
              <a:spcBef>
                <a:spcPts val="0"/>
              </a:spcBef>
              <a:spcAft>
                <a:spcPts val="0"/>
              </a:spcAft>
              <a:buSzPts val="1400"/>
              <a:buChar char="-"/>
            </a:pPr>
            <a:r>
              <a:rPr lang="en"/>
              <a:t>Because this list restricts access to only inserting at the end and removing from the front, we call this a FIFO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Cool let’s talk about implementation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36e60370_01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36e60370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the use, let’s talk about the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would you implement the stack? Take a minute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36e60370_0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36e60370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common design patterns in OOP are extension and delegation.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Extension</a:t>
            </a:r>
            <a:endParaRPr/>
          </a:p>
          <a:p>
            <a:pPr indent="-317500" lvl="0" marL="457200" rtl="0" algn="l">
              <a:spcBef>
                <a:spcPts val="0"/>
              </a:spcBef>
              <a:spcAft>
                <a:spcPts val="0"/>
              </a:spcAft>
              <a:buSzPts val="1400"/>
              <a:buChar char="-"/>
            </a:pPr>
            <a:r>
              <a:rPr lang="en"/>
              <a:t>Implement stack functionality by extending from the appropriate super class</a:t>
            </a:r>
            <a:endParaRPr/>
          </a:p>
          <a:p>
            <a:pPr indent="-317500" lvl="0" marL="457200" rtl="0" algn="l">
              <a:spcBef>
                <a:spcPts val="0"/>
              </a:spcBef>
              <a:spcAft>
                <a:spcPts val="0"/>
              </a:spcAft>
              <a:buSzPts val="1400"/>
              <a:buChar char="-"/>
            </a:pPr>
            <a:r>
              <a:rPr lang="en"/>
              <a:t>Use the super class’s method to implement the ADT’s functionality.</a:t>
            </a:r>
            <a:endParaRPr/>
          </a:p>
          <a:p>
            <a:pPr indent="-317500" lvl="0" marL="457200" rtl="0" algn="l">
              <a:spcBef>
                <a:spcPts val="0"/>
              </a:spcBef>
              <a:spcAft>
                <a:spcPts val="0"/>
              </a:spcAft>
              <a:buSzPts val="1400"/>
              <a:buChar char="-"/>
            </a:pPr>
            <a:r>
              <a:rPr lang="en"/>
              <a:t>We implement push using add taken from Linked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Delegation</a:t>
            </a:r>
            <a:endParaRPr/>
          </a:p>
          <a:p>
            <a:pPr indent="-317500" lvl="0" marL="457200" rtl="0" algn="l">
              <a:spcBef>
                <a:spcPts val="0"/>
              </a:spcBef>
              <a:spcAft>
                <a:spcPts val="0"/>
              </a:spcAft>
              <a:buSzPts val="1400"/>
              <a:buChar char="-"/>
            </a:pPr>
            <a:r>
              <a:rPr lang="en">
                <a:solidFill>
                  <a:schemeClr val="dk1"/>
                </a:solidFill>
              </a:rPr>
              <a:t>“A king, realizing his incompetence, can either delegate or abdicate his duties.”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Create a linked list as an instance variable then use this instance variable’s functionality to implemet the ADT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Here we use L’s add method to implement push</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36e60370_01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36e60370_0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third more fancy design pattern is adaptation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Adaptation takes another ADT and morphs it into the ADT that we want</a:t>
            </a:r>
            <a:endParaRPr/>
          </a:p>
          <a:p>
            <a:pPr indent="-317500" lvl="0" marL="457200" rtl="0" algn="l">
              <a:spcBef>
                <a:spcPts val="0"/>
              </a:spcBef>
              <a:spcAft>
                <a:spcPts val="0"/>
              </a:spcAft>
              <a:buSzPts val="1400"/>
              <a:buChar char="-"/>
            </a:pPr>
            <a:r>
              <a:rPr lang="en"/>
              <a:t>In this example, we take a List ADT and morph into the Stack ADT that we want.</a:t>
            </a:r>
            <a:endParaRPr/>
          </a:p>
          <a:p>
            <a:pPr indent="-317500" lvl="0" marL="457200" rtl="0" algn="l">
              <a:spcBef>
                <a:spcPts val="0"/>
              </a:spcBef>
              <a:spcAft>
                <a:spcPts val="0"/>
              </a:spcAft>
              <a:buSzPts val="1400"/>
              <a:buChar char="-"/>
            </a:pPr>
            <a:r>
              <a:rPr lang="en"/>
              <a:t>Because we’re taking in a list via the constructor, we can use that list’s add to implement push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difference here b/w this and delegation…</a:t>
            </a:r>
            <a:endParaRPr/>
          </a:p>
          <a:p>
            <a:pPr indent="-317500" lvl="0" marL="457200" rtl="0" algn="l">
              <a:spcBef>
                <a:spcPts val="0"/>
              </a:spcBef>
              <a:spcAft>
                <a:spcPts val="0"/>
              </a:spcAft>
              <a:buSzPts val="1400"/>
              <a:buChar char="-"/>
            </a:pPr>
            <a:r>
              <a:rPr lang="en"/>
              <a:t>We can accept ANY implementation of a List</a:t>
            </a:r>
            <a:endParaRPr/>
          </a:p>
          <a:p>
            <a:pPr indent="-317500" lvl="0" marL="457200" rtl="0" algn="l">
              <a:spcBef>
                <a:spcPts val="0"/>
              </a:spcBef>
              <a:spcAft>
                <a:spcPts val="0"/>
              </a:spcAft>
              <a:buSzPts val="1400"/>
              <a:buChar char="-"/>
            </a:pPr>
            <a:r>
              <a:rPr lang="en"/>
              <a:t>The worker can be any class that implements the List interface</a:t>
            </a:r>
            <a:endParaRPr/>
          </a:p>
          <a:p>
            <a:pPr indent="-317500" lvl="0" marL="457200" rtl="0" algn="l">
              <a:spcBef>
                <a:spcPts val="0"/>
              </a:spcBef>
              <a:spcAft>
                <a:spcPts val="0"/>
              </a:spcAft>
              <a:buSzPts val="1400"/>
              <a:buChar char="-"/>
            </a:pPr>
            <a:r>
              <a:rPr lang="en"/>
              <a:t>We can adapt a wide variety of List implementations into the Stack that we want.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11732226d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17322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1cbbbb9299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cbbbb92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36e60370_02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36e60370_0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0f5f7084b_1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f5f7084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Wenger 16999 Swiss Army Knife includes 87 implements (list price = $1400)</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36e60370_0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6e60370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6e60370_02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6e60370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4013ecc2_2_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4013ecc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36e60370_02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36e60370_0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36e60370_0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36e60370_0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36e60370_0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36e60370_0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round out our discussion of OOP design patterns, we’re going to talk about Views</a:t>
            </a:r>
            <a:endParaRPr/>
          </a:p>
          <a:p>
            <a:pPr indent="-317500" lvl="0" marL="457200" rtl="0" algn="l">
              <a:spcBef>
                <a:spcPts val="0"/>
              </a:spcBef>
              <a:spcAft>
                <a:spcPts val="0"/>
              </a:spcAft>
              <a:buSzPts val="1400"/>
              <a:buChar char="-"/>
            </a:pPr>
            <a:r>
              <a:rPr lang="en"/>
              <a:t>They kinda use everything you’ve learned about OOP</a:t>
            </a:r>
            <a:endParaRPr/>
          </a:p>
          <a:p>
            <a:pPr indent="-317500" lvl="1" marL="914400" rtl="0" algn="l">
              <a:spcBef>
                <a:spcPts val="0"/>
              </a:spcBef>
              <a:spcAft>
                <a:spcPts val="0"/>
              </a:spcAft>
              <a:buSzPts val="1400"/>
              <a:buChar char="-"/>
            </a:pPr>
            <a:r>
              <a:rPr lang="en"/>
              <a:t>Inheritance, access control</a:t>
            </a:r>
            <a:endParaRPr/>
          </a:p>
          <a:p>
            <a:pPr indent="-317500" lvl="1" marL="914400" rtl="0" algn="l">
              <a:spcBef>
                <a:spcPts val="0"/>
              </a:spcBef>
              <a:spcAft>
                <a:spcPts val="0"/>
              </a:spcAft>
              <a:buSzPts val="1400"/>
              <a:buChar char="-"/>
            </a:pPr>
            <a:r>
              <a:rPr lang="en"/>
              <a:t>Also has consequences in terms of code cleanliness and efficiency </a:t>
            </a:r>
            <a:endParaRPr/>
          </a:p>
          <a:p>
            <a:pPr indent="-317500" lvl="0" marL="457200" rtl="0" algn="l">
              <a:spcBef>
                <a:spcPts val="0"/>
              </a:spcBef>
              <a:spcAft>
                <a:spcPts val="0"/>
              </a:spcAft>
              <a:buSzPts val="1400"/>
              <a:buChar char="-"/>
            </a:pPr>
            <a:r>
              <a:rPr lang="en"/>
              <a:t>Okay what are they</a:t>
            </a:r>
            <a:endParaRPr/>
          </a:p>
          <a:p>
            <a:pPr indent="-317500" lvl="1" marL="914400" rtl="0" algn="l">
              <a:spcBef>
                <a:spcPts val="0"/>
              </a:spcBef>
              <a:spcAft>
                <a:spcPts val="0"/>
              </a:spcAft>
              <a:buSzPts val="1400"/>
              <a:buChar char="-"/>
            </a:pPr>
            <a:r>
              <a:rPr lang="en"/>
              <a:t>Views are just an alternative presentation of an existing object</a:t>
            </a:r>
            <a:endParaRPr/>
          </a:p>
          <a:p>
            <a:pPr indent="-317500" lvl="1" marL="914400" rtl="0" algn="l">
              <a:spcBef>
                <a:spcPts val="0"/>
              </a:spcBef>
              <a:spcAft>
                <a:spcPts val="0"/>
              </a:spcAft>
              <a:buSzPts val="1400"/>
              <a:buChar char="-"/>
            </a:pPr>
            <a:r>
              <a:rPr lang="en"/>
              <a:t>Most often this presentation limits access to a specific sub-portion</a:t>
            </a:r>
            <a:endParaRPr/>
          </a:p>
          <a:p>
            <a:pPr indent="-317500" lvl="1" marL="914400" rtl="0" algn="l">
              <a:spcBef>
                <a:spcPts val="0"/>
              </a:spcBef>
              <a:spcAft>
                <a:spcPts val="0"/>
              </a:spcAft>
              <a:buSzPts val="1400"/>
              <a:buChar char="-"/>
            </a:pPr>
            <a:r>
              <a:rPr lang="en"/>
              <a:t>BUT STILL ALLOWS THE UNDERLYING OBJECT TO BE MUTATED</a:t>
            </a:r>
            <a:endParaRPr/>
          </a:p>
          <a:p>
            <a:pPr indent="-317500" lvl="0" marL="457200" rtl="0" algn="l">
              <a:spcBef>
                <a:spcPts val="0"/>
              </a:spcBef>
              <a:spcAft>
                <a:spcPts val="0"/>
              </a:spcAft>
              <a:buSzPts val="1400"/>
              <a:buChar char="-"/>
            </a:pPr>
            <a:r>
              <a:rPr lang="en"/>
              <a:t>Take this example</a:t>
            </a:r>
            <a:endParaRPr/>
          </a:p>
          <a:p>
            <a:pPr indent="-317500" lvl="1" marL="914400" rtl="0" algn="l">
              <a:spcBef>
                <a:spcPts val="0"/>
              </a:spcBef>
              <a:spcAft>
                <a:spcPts val="0"/>
              </a:spcAft>
              <a:buSzPts val="1400"/>
              <a:buChar char="-"/>
            </a:pPr>
            <a:r>
              <a:rPr lang="en"/>
              <a:t>We create an ArrayList with a few elements</a:t>
            </a:r>
            <a:endParaRPr/>
          </a:p>
          <a:p>
            <a:pPr indent="-317500" lvl="1" marL="914400" rtl="0" algn="l">
              <a:spcBef>
                <a:spcPts val="0"/>
              </a:spcBef>
              <a:spcAft>
                <a:spcPts val="0"/>
              </a:spcAft>
              <a:buSzPts val="1400"/>
              <a:buChar char="-"/>
            </a:pPr>
            <a:r>
              <a:rPr lang="en"/>
              <a:t>Say we want to have access to only the elements between indices 1 and 4 exclusive (ax ban bat)</a:t>
            </a:r>
            <a:endParaRPr/>
          </a:p>
          <a:p>
            <a:pPr indent="-317500" lvl="1" marL="914400" rtl="0" algn="l">
              <a:spcBef>
                <a:spcPts val="0"/>
              </a:spcBef>
              <a:spcAft>
                <a:spcPts val="0"/>
              </a:spcAft>
              <a:buSzPts val="1400"/>
              <a:buChar char="-"/>
            </a:pPr>
            <a:r>
              <a:rPr lang="en"/>
              <a:t>We can use the subList method defined in the List interface to receive a LIST OBJECT that only has access to ax ban and bat SUCH THAT when something about the sublist is changed, it is also reflected in the underlying LIST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1cf5751e78_4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cf5751e7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useful? Well the first consequence is that it lends to succinct implementations</a:t>
            </a:r>
            <a:endParaRPr/>
          </a:p>
          <a:p>
            <a:pPr indent="-317500" lvl="0" marL="457200" rtl="0" algn="l">
              <a:spcBef>
                <a:spcPts val="0"/>
              </a:spcBef>
              <a:spcAft>
                <a:spcPts val="0"/>
              </a:spcAft>
              <a:buSzPts val="1400"/>
              <a:buChar char="-"/>
            </a:pPr>
            <a:r>
              <a:rPr lang="en"/>
              <a:t>Consider that you want a method that allows you to reverse an arbitrary portion of any list </a:t>
            </a:r>
            <a:endParaRPr/>
          </a:p>
          <a:p>
            <a:pPr indent="-317500" lvl="0" marL="457200" rtl="0" algn="l">
              <a:spcBef>
                <a:spcPts val="0"/>
              </a:spcBef>
              <a:spcAft>
                <a:spcPts val="0"/>
              </a:spcAft>
              <a:buSzPts val="1400"/>
              <a:buChar char="-"/>
            </a:pPr>
            <a:r>
              <a:rPr lang="en"/>
              <a:t>You could implement this by taking in as arguments: the list, and two indices </a:t>
            </a:r>
            <a:endParaRPr/>
          </a:p>
          <a:p>
            <a:pPr indent="-317500" lvl="1" marL="914400" rtl="0" algn="l">
              <a:spcBef>
                <a:spcPts val="0"/>
              </a:spcBef>
              <a:spcAft>
                <a:spcPts val="0"/>
              </a:spcAft>
              <a:buSzPts val="1400"/>
              <a:buChar char="-"/>
            </a:pPr>
            <a:r>
              <a:rPr lang="en"/>
              <a:t>Then you swap everything between the indices </a:t>
            </a:r>
            <a:endParaRPr/>
          </a:p>
          <a:p>
            <a:pPr indent="-317500" lvl="0" marL="457200" rtl="0" algn="l">
              <a:spcBef>
                <a:spcPts val="0"/>
              </a:spcBef>
              <a:spcAft>
                <a:spcPts val="0"/>
              </a:spcAft>
              <a:buSzPts val="1400"/>
              <a:buChar char="-"/>
            </a:pPr>
            <a:r>
              <a:rPr lang="en"/>
              <a:t>But you could also just take in a list type and reverse the entire list</a:t>
            </a:r>
            <a:endParaRPr/>
          </a:p>
          <a:p>
            <a:pPr indent="-317500" lvl="1" marL="914400" rtl="0" algn="l">
              <a:spcBef>
                <a:spcPts val="0"/>
              </a:spcBef>
              <a:spcAft>
                <a:spcPts val="0"/>
              </a:spcAft>
              <a:buSzPts val="1400"/>
              <a:buChar char="-"/>
            </a:pPr>
            <a:r>
              <a:rPr lang="en"/>
              <a:t>Then when you want to swap between two indices, just pass in a sublist</a:t>
            </a:r>
            <a:endParaRPr/>
          </a:p>
          <a:p>
            <a:pPr indent="-317500" lvl="0" marL="457200" rtl="0" algn="l">
              <a:spcBef>
                <a:spcPts val="0"/>
              </a:spcBef>
              <a:spcAft>
                <a:spcPts val="0"/>
              </a:spcAft>
              <a:buSzPts val="1400"/>
              <a:buChar char="-"/>
            </a:pPr>
            <a:r>
              <a:rPr lang="en"/>
              <a:t>Why is the latter better?</a:t>
            </a:r>
            <a:endParaRPr/>
          </a:p>
          <a:p>
            <a:pPr indent="-317500" lvl="1" marL="914400" rtl="0" algn="l">
              <a:spcBef>
                <a:spcPts val="0"/>
              </a:spcBef>
              <a:spcAft>
                <a:spcPts val="0"/>
              </a:spcAft>
              <a:buSzPts val="1400"/>
              <a:buChar char="-"/>
            </a:pPr>
            <a:r>
              <a:rPr lang="en"/>
              <a:t>You remove logic required to reverse between two indices (since you just do the entire list)</a:t>
            </a:r>
            <a:endParaRPr/>
          </a:p>
          <a:p>
            <a:pPr indent="-317500" lvl="1" marL="914400" rtl="0" algn="l">
              <a:spcBef>
                <a:spcPts val="0"/>
              </a:spcBef>
              <a:spcAft>
                <a:spcPts val="0"/>
              </a:spcAft>
              <a:buSzPts val="1400"/>
              <a:buChar char="-"/>
            </a:pPr>
            <a:r>
              <a:rPr lang="en"/>
              <a:t>BECAUSE YOU MUTATE THE UNDERLYING LIST</a:t>
            </a:r>
            <a:endParaRPr/>
          </a:p>
          <a:p>
            <a:pPr indent="-317500" lvl="0" marL="457200" rtl="0" algn="l">
              <a:spcBef>
                <a:spcPts val="0"/>
              </a:spcBef>
              <a:spcAft>
                <a:spcPts val="0"/>
              </a:spcAft>
              <a:buSzPts val="1400"/>
              <a:buChar char="-"/>
            </a:pPr>
            <a:r>
              <a:rPr lang="en"/>
              <a:t>Any questions?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1cf5751e78_4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f5751e78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but there’s an issue right…</a:t>
            </a:r>
            <a:endParaRPr/>
          </a:p>
          <a:p>
            <a:pPr indent="-317500" lvl="0" marL="457200" rtl="0" algn="l">
              <a:spcBef>
                <a:spcPts val="0"/>
              </a:spcBef>
              <a:spcAft>
                <a:spcPts val="0"/>
              </a:spcAft>
              <a:buSzPts val="1400"/>
              <a:buChar char="-"/>
            </a:pPr>
            <a:r>
              <a:rPr lang="en"/>
              <a:t>The method we just wrote requires a list type. So how do you return a list type such that when its mutated, it also mutates the underlying list type it was taken from?</a:t>
            </a:r>
            <a:endParaRPr/>
          </a:p>
          <a:p>
            <a:pPr indent="-317500" lvl="0" marL="457200" rtl="0" algn="l">
              <a:spcBef>
                <a:spcPts val="0"/>
              </a:spcBef>
              <a:spcAft>
                <a:spcPts val="0"/>
              </a:spcAft>
              <a:buSzPts val="1400"/>
              <a:buChar char="-"/>
            </a:pPr>
            <a:r>
              <a:rPr lang="en"/>
              <a:t>The trick is to provide specific wrapper methods </a:t>
            </a:r>
            <a:endParaRPr/>
          </a:p>
          <a:p>
            <a:pPr indent="-317500" lvl="0" marL="457200" rtl="0" algn="l">
              <a:spcBef>
                <a:spcPts val="0"/>
              </a:spcBef>
              <a:spcAft>
                <a:spcPts val="0"/>
              </a:spcAft>
              <a:buSzPts val="1400"/>
              <a:buChar char="-"/>
            </a:pPr>
            <a:r>
              <a:rPr lang="en"/>
              <a:t>Example</a:t>
            </a:r>
            <a:endParaRPr/>
          </a:p>
          <a:p>
            <a:pPr indent="-317500" lvl="1" marL="914400" rtl="0" algn="l">
              <a:spcBef>
                <a:spcPts val="0"/>
              </a:spcBef>
              <a:spcAft>
                <a:spcPts val="0"/>
              </a:spcAft>
              <a:buSzPts val="1400"/>
              <a:buChar char="-"/>
            </a:pPr>
            <a:r>
              <a:rPr lang="en"/>
              <a:t>This code is actually similar to what’s used in the Java SDK and can be found in the AbstractList class</a:t>
            </a:r>
            <a:endParaRPr/>
          </a:p>
          <a:p>
            <a:pPr indent="-317500" lvl="0" marL="457200" rtl="0" algn="l">
              <a:spcBef>
                <a:spcPts val="0"/>
              </a:spcBef>
              <a:spcAft>
                <a:spcPts val="0"/>
              </a:spcAft>
              <a:buSzPts val="1400"/>
              <a:buChar char="-"/>
            </a:pPr>
            <a:r>
              <a:rPr lang="en"/>
              <a:t>Things to notice</a:t>
            </a:r>
            <a:endParaRPr/>
          </a:p>
          <a:p>
            <a:pPr indent="-317500" lvl="1" marL="914400" rtl="0" algn="l">
              <a:spcBef>
                <a:spcPts val="0"/>
              </a:spcBef>
              <a:spcAft>
                <a:spcPts val="0"/>
              </a:spcAft>
              <a:buSzPts val="1400"/>
              <a:buChar char="-"/>
            </a:pPr>
            <a:r>
              <a:rPr lang="en"/>
              <a:t>First notice that subList actually returns a new List type and this type is defined by a class within AbstractList (Sublist)</a:t>
            </a:r>
            <a:endParaRPr/>
          </a:p>
          <a:p>
            <a:pPr indent="-317500" lvl="1" marL="914400" rtl="0" algn="l">
              <a:spcBef>
                <a:spcPts val="0"/>
              </a:spcBef>
              <a:spcAft>
                <a:spcPts val="0"/>
              </a:spcAft>
              <a:buSzPts val="1400"/>
              <a:buChar char="-"/>
            </a:pPr>
            <a:r>
              <a:rPr lang="en"/>
              <a:t>This class ONLY stores the range of the view (NOTICE NOTHING IS COPIED OVER) </a:t>
            </a:r>
            <a:endParaRPr/>
          </a:p>
          <a:p>
            <a:pPr indent="-317500" lvl="1" marL="914400" rtl="0" algn="l">
              <a:spcBef>
                <a:spcPts val="0"/>
              </a:spcBef>
              <a:spcAft>
                <a:spcPts val="0"/>
              </a:spcAft>
              <a:buSzPts val="1400"/>
              <a:buChar char="-"/>
            </a:pPr>
            <a:r>
              <a:rPr lang="en"/>
              <a:t>Now getting and adding are augmented based on the stored range</a:t>
            </a:r>
            <a:endParaRPr/>
          </a:p>
          <a:p>
            <a:pPr indent="-317500" lvl="2" marL="1371600" rtl="0" algn="l">
              <a:spcBef>
                <a:spcPts val="0"/>
              </a:spcBef>
              <a:spcAft>
                <a:spcPts val="0"/>
              </a:spcAft>
              <a:buSzPts val="1400"/>
              <a:buChar char="-"/>
            </a:pPr>
            <a:r>
              <a:rPr lang="en"/>
              <a:t>NOTICE SPECIFICALLY THAT IT CALLS THE GET AND ADD METHOD FROM THE ABSTRACTLIST CLASS SO THAT IT CHANGES THE UNDERLYING OBJECT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636bdb404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636bdb40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1cf5751e78_4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f5751e7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also have efficiency consequences too!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another place that they’re used is in the Map interface. We have </a:t>
            </a:r>
            <a:endParaRPr/>
          </a:p>
          <a:p>
            <a:pPr indent="-317500" lvl="0" marL="457200" rtl="0" algn="l">
              <a:spcBef>
                <a:spcPts val="0"/>
              </a:spcBef>
              <a:spcAft>
                <a:spcPts val="0"/>
              </a:spcAft>
              <a:buSzPts val="1400"/>
              <a:buChar char="-"/>
            </a:pPr>
            <a:r>
              <a:rPr lang="en"/>
              <a:t>keySet which returns a set object of all (unique) keys</a:t>
            </a:r>
            <a:endParaRPr/>
          </a:p>
          <a:p>
            <a:pPr indent="-317500" lvl="0" marL="457200" rtl="0" algn="l">
              <a:spcBef>
                <a:spcPts val="0"/>
              </a:spcBef>
              <a:spcAft>
                <a:spcPts val="0"/>
              </a:spcAft>
              <a:buSzPts val="1400"/>
              <a:buChar char="-"/>
            </a:pPr>
            <a:r>
              <a:rPr lang="en"/>
              <a:t>Values which returns a multi-set of all values (so not necessarily unique) </a:t>
            </a:r>
            <a:endParaRPr/>
          </a:p>
          <a:p>
            <a:pPr indent="-317500" lvl="0" marL="457200" rtl="0" algn="l">
              <a:spcBef>
                <a:spcPts val="0"/>
              </a:spcBef>
              <a:spcAft>
                <a:spcPts val="0"/>
              </a:spcAft>
              <a:buSzPts val="1400"/>
              <a:buChar char="-"/>
            </a:pPr>
            <a:r>
              <a:rPr lang="en"/>
              <a:t>And then entrySet() returns a set of all key, value tuples defined in the nested interface Map.Entry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efficiency consequences follow directly from the fact that we mutate the underlying Map directly</a:t>
            </a:r>
            <a:endParaRPr/>
          </a:p>
          <a:p>
            <a:pPr indent="-317500" lvl="0" marL="457200" rtl="0" algn="l">
              <a:spcBef>
                <a:spcPts val="0"/>
              </a:spcBef>
              <a:spcAft>
                <a:spcPts val="0"/>
              </a:spcAft>
              <a:buSzPts val="1400"/>
              <a:buChar char="-"/>
            </a:pPr>
            <a:r>
              <a:rPr lang="en"/>
              <a:t>Suppose the map holds </a:t>
            </a:r>
            <a:r>
              <a:rPr lang="en">
                <a:solidFill>
                  <a:schemeClr val="dk1"/>
                </a:solidFill>
              </a:rPr>
              <a:t>a bajillion a gagillion a gulgate key value pairs?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If I want to grab the keySet: w/o a view I would need to maybe construct one held by the Map which will take time and memory!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But with views, I receive immediately limited access into the underlying Map object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36e60370_03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36e60370_0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one should be careful with implementing views because sometimes they’re too difficult to maintain!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keySet method in Map allows one to iterate through the keys in any arbitrary order</a:t>
            </a:r>
            <a:endParaRPr/>
          </a:p>
          <a:p>
            <a:pPr indent="-317500" lvl="0" marL="457200" rtl="0" algn="l">
              <a:spcBef>
                <a:spcPts val="0"/>
              </a:spcBef>
              <a:spcAft>
                <a:spcPts val="0"/>
              </a:spcAft>
              <a:buSzPts val="1400"/>
              <a:buChar char="-"/>
            </a:pPr>
            <a:r>
              <a:rPr lang="en"/>
              <a:t>But suppose we wanted a fixed and consistent way of iterating through keys:</a:t>
            </a:r>
            <a:endParaRPr/>
          </a:p>
          <a:p>
            <a:pPr indent="-317500" lvl="0" marL="457200" rtl="0" algn="l">
              <a:spcBef>
                <a:spcPts val="0"/>
              </a:spcBef>
              <a:spcAft>
                <a:spcPts val="0"/>
              </a:spcAft>
              <a:buSzPts val="1400"/>
              <a:buChar char="-"/>
            </a:pPr>
            <a:r>
              <a:rPr lang="en"/>
              <a:t>This is only possible in an implementation of the Map interface known as TreeMap (navigableKeySet() will return a set whose iteration will be consistent each time its called). </a:t>
            </a:r>
            <a:endParaRPr/>
          </a:p>
          <a:p>
            <a:pPr indent="-317500" lvl="0" marL="457200" rtl="0" algn="l">
              <a:spcBef>
                <a:spcPts val="0"/>
              </a:spcBef>
              <a:spcAft>
                <a:spcPts val="0"/>
              </a:spcAft>
              <a:buSzPts val="1400"/>
              <a:buChar char="-"/>
            </a:pPr>
            <a:r>
              <a:rPr lang="en"/>
              <a:t>However, for other implementations of Map (like HashMap whatever that is) we can’t guarantee a consistent order efficiently, thus its just not coded into the view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QUESTIONS?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be90c0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be90c0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Cool let’s wrap up:</a:t>
            </a:r>
            <a:endParaRPr/>
          </a:p>
          <a:p>
            <a:pPr indent="-317500" lvl="0" marL="457200" rtl="0" algn="l">
              <a:spcBef>
                <a:spcPts val="0"/>
              </a:spcBef>
              <a:spcAft>
                <a:spcPts val="0"/>
              </a:spcAft>
              <a:buSzPts val="1400"/>
              <a:buChar char="-"/>
            </a:pPr>
            <a:r>
              <a:rPr lang="en"/>
              <a:t>So in this lecture we saw a lot of more advanced OOP design patterns</a:t>
            </a:r>
            <a:endParaRPr/>
          </a:p>
          <a:p>
            <a:pPr indent="-317500" lvl="0" marL="457200" rtl="0" algn="l">
              <a:spcBef>
                <a:spcPts val="0"/>
              </a:spcBef>
              <a:spcAft>
                <a:spcPts val="0"/>
              </a:spcAft>
              <a:buSzPts val="1400"/>
              <a:buChar char="-"/>
            </a:pPr>
            <a:r>
              <a:rPr lang="en"/>
              <a:t>What are the big picture takeways? </a:t>
            </a:r>
            <a:endParaRPr/>
          </a:p>
          <a:p>
            <a:pPr indent="-317500" lvl="1" marL="914400" rtl="0" algn="l">
              <a:spcBef>
                <a:spcPts val="0"/>
              </a:spcBef>
              <a:spcAft>
                <a:spcPts val="0"/>
              </a:spcAft>
              <a:buSzPts val="1400"/>
              <a:buChar char="-"/>
            </a:pPr>
            <a:r>
              <a:rPr lang="en"/>
              <a:t>First: a clean design really goes a long way. This is because it makes your code robust (like dominoes pizza sauce) and very VERY maintainable</a:t>
            </a:r>
            <a:endParaRPr/>
          </a:p>
          <a:p>
            <a:pPr indent="-317500" lvl="2" marL="1371600" rtl="0" algn="l">
              <a:spcBef>
                <a:spcPts val="0"/>
              </a:spcBef>
              <a:spcAft>
                <a:spcPts val="0"/>
              </a:spcAft>
              <a:buSzPts val="1400"/>
              <a:buChar char="-"/>
            </a:pPr>
            <a:r>
              <a:rPr lang="en"/>
              <a:t>FUTURE GENERATIONS MAY LOOK UPON YOUR CODE AND BE LIKE WOW THIS PERSON REALLY KNEW THEIR JAVA</a:t>
            </a:r>
            <a:endParaRPr/>
          </a:p>
          <a:p>
            <a:pPr indent="-317500" lvl="1" marL="914400" rtl="0" algn="l">
              <a:spcBef>
                <a:spcPts val="0"/>
              </a:spcBef>
              <a:spcAft>
                <a:spcPts val="0"/>
              </a:spcAft>
              <a:buSzPts val="1400"/>
              <a:buChar char="-"/>
            </a:pPr>
            <a:r>
              <a:rPr lang="en"/>
              <a:t>Second: Always strive for code clarity. Because at the end of the day (and this is especially true in a workplace setting) someone else will have to read your code. Make their day a little nicer by writing </a:t>
            </a:r>
            <a:r>
              <a:rPr lang="en"/>
              <a:t>readable</a:t>
            </a:r>
            <a:r>
              <a:rPr lang="en"/>
              <a:t> and well documented code! </a:t>
            </a:r>
            <a:endParaRPr/>
          </a:p>
          <a:p>
            <a:pPr indent="-317500" lvl="1" marL="914400" rtl="0" algn="l">
              <a:spcBef>
                <a:spcPts val="0"/>
              </a:spcBef>
              <a:spcAft>
                <a:spcPts val="0"/>
              </a:spcAft>
              <a:buSzPts val="1400"/>
              <a:buChar char="-"/>
            </a:pPr>
            <a:r>
              <a:rPr lang="en"/>
              <a:t>Third: The proper design pattern is a very powerful tool: we have extension, delegation, adapters and views and they can all lead to very succinct and elegant code. But if we use them poorly then we get something like Stacks and lawsuits </a:t>
            </a:r>
            <a:endParaRPr/>
          </a:p>
          <a:p>
            <a:pPr indent="-317500" lvl="2" marL="1371600" rtl="0" algn="l">
              <a:spcBef>
                <a:spcPts val="0"/>
              </a:spcBef>
              <a:spcAft>
                <a:spcPts val="0"/>
              </a:spcAft>
              <a:buSzPts val="1400"/>
              <a:buChar char="-"/>
            </a:pPr>
            <a:r>
              <a:rPr lang="en"/>
              <a:t>With great power comes a box of chocolates. </a:t>
            </a:r>
            <a:endParaRPr/>
          </a:p>
          <a:p>
            <a:pPr indent="-317500" lvl="0" marL="457200" rtl="0" algn="l">
              <a:spcBef>
                <a:spcPts val="0"/>
              </a:spcBef>
              <a:spcAft>
                <a:spcPts val="0"/>
              </a:spcAft>
              <a:buSzPts val="1400"/>
              <a:buChar char="-"/>
            </a:pPr>
            <a:r>
              <a:rPr lang="en"/>
              <a:t>Congratulations! We’ve now pretty much wrapped up all our content regarding Java. You can now use Java as a tool to study more complex topics such as algorithms and datastructures! </a:t>
            </a:r>
            <a:endParaRPr/>
          </a:p>
          <a:p>
            <a:pPr indent="-317500" lvl="0" marL="457200" rtl="0" algn="l">
              <a:spcBef>
                <a:spcPts val="0"/>
              </a:spcBef>
              <a:spcAft>
                <a:spcPts val="0"/>
              </a:spcAft>
              <a:buSzPts val="1400"/>
              <a:buChar char="-"/>
            </a:pPr>
            <a:r>
              <a:rPr lang="en"/>
              <a:t>In fact, we recently introduced ADTs, well one of the upcoming themes is that we’re going to teach you not only how to implement these ADTs but to do so with STYLE </a:t>
            </a:r>
            <a:endParaRPr/>
          </a:p>
          <a:p>
            <a:pPr indent="-317500" lvl="0" marL="457200" rtl="0" algn="l">
              <a:spcBef>
                <a:spcPts val="0"/>
              </a:spcBef>
              <a:spcAft>
                <a:spcPts val="0"/>
              </a:spcAft>
              <a:buSzPts val="1400"/>
              <a:buChar char="-"/>
            </a:pPr>
            <a:r>
              <a:rPr lang="en"/>
              <a:t>Your code will not only be slick, but it will hopefully run slick as well. So be slick my friends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last questions?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36bdb404_0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36bdb404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84013ecc2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4013ec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84013ecc2_2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84013ecc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36bdb404_0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36bdb404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36bdb404_0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36bdb404_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6bdb404_0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6bdb404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013ecc2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013e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youtube.com/playlist?list=PL8FaHk7qbOD6REWjsJd5jz9fpXO5_3ebY&amp;disable_polymer=true" TargetMode="External"/><Relationship Id="rId4" Type="http://schemas.openxmlformats.org/officeDocument/2006/relationships/hyperlink" Target="https://piazza.com/class/j9j0udrxjjp758?cid=16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God_obje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oracle.com/javase/7/docs/api/java/util/Vector.html" TargetMode="External"/><Relationship Id="rId4" Type="http://schemas.openxmlformats.org/officeDocument/2006/relationships/hyperlink" Target="http://goo.gl/rU064i" TargetMode="External"/><Relationship Id="rId5" Type="http://schemas.openxmlformats.org/officeDocument/2006/relationships/image" Target="../media/image2.png"/><Relationship Id="rId6" Type="http://schemas.openxmlformats.org/officeDocument/2006/relationships/hyperlink" Target="https://www.amazon.com/dp/B001DZTJRQ"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goo.gl/rU064i"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en.wikipedia.org/wiki/Circle-ellipse_proble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qph.is.quoracdn.net/main-qimg-ab1f27c758b4c3074800cc0284c93230?convert_to_webp=true" TargetMode="External"/><Relationship Id="rId4" Type="http://schemas.openxmlformats.org/officeDocument/2006/relationships/hyperlink" Target="http://goo.gl/gZZwq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en.wikipedia.org/wiki/Halting_probl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7PUw2EffgyU5_zQHZ8GV52EhS3NPwUyghFfX6EmJiS4/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0" name="Google Shape;30;p8"/>
          <p:cNvSpPr txBox="1"/>
          <p:nvPr>
            <p:ph idx="1" type="body"/>
          </p:nvPr>
        </p:nvSpPr>
        <p:spPr>
          <a:xfrm>
            <a:off x="243000" y="556500"/>
            <a:ext cx="8443800" cy="438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Start project 2 coding ASAP!</a:t>
            </a:r>
            <a:endParaRPr/>
          </a:p>
          <a:p>
            <a:pPr indent="-355600" lvl="0" marL="457200" rtl="0" algn="l">
              <a:spcBef>
                <a:spcPts val="600"/>
              </a:spcBef>
              <a:spcAft>
                <a:spcPts val="0"/>
              </a:spcAft>
              <a:buSzPts val="2000"/>
              <a:buChar char="●"/>
            </a:pPr>
            <a:r>
              <a:rPr lang="en"/>
              <a:t>If you haven’t make sure you’ve watched </a:t>
            </a:r>
            <a:r>
              <a:rPr lang="en" u="sng">
                <a:solidFill>
                  <a:schemeClr val="hlink"/>
                </a:solidFill>
                <a:hlinkClick r:id="rId3"/>
              </a:rPr>
              <a:t>these videos on getting started</a:t>
            </a:r>
            <a:endParaRPr/>
          </a:p>
          <a:p>
            <a:pPr indent="-355600" lvl="0" marL="457200" rtl="0" algn="l">
              <a:spcBef>
                <a:spcPts val="0"/>
              </a:spcBef>
              <a:spcAft>
                <a:spcPts val="0"/>
              </a:spcAft>
              <a:buSzPts val="2000"/>
              <a:buChar char="●"/>
            </a:pPr>
            <a:r>
              <a:rPr lang="en"/>
              <a:t>Phase 1 almost over (early deadline is </a:t>
            </a:r>
            <a:r>
              <a:rPr b="1" lang="en"/>
              <a:t>today</a:t>
            </a:r>
            <a:r>
              <a:rPr lang="en"/>
              <a:t>)</a:t>
            </a:r>
            <a:endParaRPr/>
          </a:p>
          <a:p>
            <a:pPr indent="-355600" lvl="0" marL="457200" rtl="0" algn="l">
              <a:spcBef>
                <a:spcPts val="0"/>
              </a:spcBef>
              <a:spcAft>
                <a:spcPts val="0"/>
              </a:spcAft>
              <a:buSzPts val="2000"/>
              <a:buChar char="●"/>
            </a:pPr>
            <a:r>
              <a:rPr lang="en"/>
              <a:t>Read the clarifications here: </a:t>
            </a:r>
            <a:r>
              <a:rPr lang="en" u="sng">
                <a:solidFill>
                  <a:schemeClr val="hlink"/>
                </a:solidFill>
                <a:hlinkClick r:id="rId4"/>
              </a:rPr>
              <a:t>https://piazza.com/class/j9j0udrxjjp758?cid=1616</a:t>
            </a:r>
            <a:endParaRPr/>
          </a:p>
          <a:p>
            <a:pPr indent="-355600" lvl="0" marL="457200" rtl="0" algn="l">
              <a:spcBef>
                <a:spcPts val="0"/>
              </a:spcBef>
              <a:spcAft>
                <a:spcPts val="0"/>
              </a:spcAft>
              <a:buSzPts val="2000"/>
              <a:buChar char="●"/>
            </a:pPr>
            <a:r>
              <a:rPr lang="en"/>
              <a:t>Update your IntelliJ plugin to v</a:t>
            </a:r>
            <a:r>
              <a:rPr lang="en"/>
              <a:t>1.0.21!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an API</a:t>
            </a:r>
            <a:endParaRPr/>
          </a:p>
        </p:txBody>
      </p:sp>
      <p:sp>
        <p:nvSpPr>
          <p:cNvPr id="139" name="Google Shape;139;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of the hardest parts about writing a program is deciding on the API.</a:t>
            </a:r>
            <a:endParaRPr/>
          </a:p>
          <a:p>
            <a:pPr indent="-355600" lvl="0" marL="457200" rtl="0" algn="l">
              <a:spcBef>
                <a:spcPts val="600"/>
              </a:spcBef>
              <a:spcAft>
                <a:spcPts val="0"/>
              </a:spcAft>
              <a:buSzPts val="2000"/>
              <a:buChar char="●"/>
            </a:pPr>
            <a:r>
              <a:rPr lang="en"/>
              <a:t>Project 2 will give you your only chance to do this in 61B.</a:t>
            </a:r>
            <a:endParaRPr/>
          </a:p>
          <a:p>
            <a:pPr indent="-355600" lvl="0" marL="457200" rtl="0" algn="l">
              <a:spcBef>
                <a:spcPts val="0"/>
              </a:spcBef>
              <a:spcAft>
                <a:spcPts val="0"/>
              </a:spcAft>
              <a:buSzPts val="2000"/>
              <a:buChar char="●"/>
            </a:pPr>
            <a:r>
              <a:rPr lang="en"/>
              <a:t>You’ll find that it is a challenging task!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real world, API decisions are truly momentous.</a:t>
            </a:r>
            <a:endParaRPr/>
          </a:p>
          <a:p>
            <a:pPr indent="-355600" lvl="0" marL="457200" rtl="0" algn="l">
              <a:spcBef>
                <a:spcPts val="600"/>
              </a:spcBef>
              <a:spcAft>
                <a:spcPts val="0"/>
              </a:spcAft>
              <a:buSzPts val="2000"/>
              <a:buChar char="●"/>
            </a:pPr>
            <a:r>
              <a:rPr lang="en"/>
              <a:t>If you add a public method or variable, you are saying that it will be available… forever!</a:t>
            </a:r>
            <a:endParaRPr/>
          </a:p>
          <a:p>
            <a:pPr indent="-355600" lvl="0" marL="457200" rtl="0" algn="l">
              <a:spcBef>
                <a:spcPts val="0"/>
              </a:spcBef>
              <a:spcAft>
                <a:spcPts val="0"/>
              </a:spcAft>
              <a:buSzPts val="2000"/>
              <a:buChar char="●"/>
            </a:pPr>
            <a:r>
              <a:rPr lang="en"/>
              <a:t>Google and Oracle (owners of Java) lawsuit:</a:t>
            </a:r>
            <a:endParaRPr/>
          </a:p>
          <a:p>
            <a:pPr indent="-355600" lvl="1" marL="914400" rtl="0" algn="l">
              <a:spcBef>
                <a:spcPts val="0"/>
              </a:spcBef>
              <a:spcAft>
                <a:spcPts val="0"/>
              </a:spcAft>
              <a:buSzPts val="2000"/>
              <a:buChar char="○"/>
            </a:pPr>
            <a:r>
              <a:rPr lang="en"/>
              <a:t>Google created their own implementation of some of Java’s API.</a:t>
            </a:r>
            <a:endParaRPr/>
          </a:p>
          <a:p>
            <a:pPr indent="-355600" lvl="1" marL="914400" rtl="0" algn="l">
              <a:spcBef>
                <a:spcPts val="0"/>
              </a:spcBef>
              <a:spcAft>
                <a:spcPts val="0"/>
              </a:spcAft>
              <a:buSzPts val="2000"/>
              <a:buChar char="○"/>
            </a:pPr>
            <a:r>
              <a:rPr lang="en"/>
              <a:t>Oracle claimed this was copyright infringement!</a:t>
            </a:r>
            <a:endParaRPr/>
          </a:p>
          <a:p>
            <a:pPr indent="-355600" lvl="1" marL="914400" rtl="0" algn="l">
              <a:spcBef>
                <a:spcPts val="0"/>
              </a:spcBef>
              <a:spcAft>
                <a:spcPts val="0"/>
              </a:spcAft>
              <a:buSzPts val="2000"/>
              <a:buChar char="○"/>
            </a:pPr>
            <a:r>
              <a:rPr lang="en"/>
              <a:t>Google responded that their implementation was “fair use”. </a:t>
            </a:r>
            <a:endParaRPr/>
          </a:p>
          <a:p>
            <a:pPr indent="-355600" lvl="1" marL="914400" rtl="0" algn="l">
              <a:spcBef>
                <a:spcPts val="0"/>
              </a:spcBef>
              <a:spcAft>
                <a:spcPts val="0"/>
              </a:spcAft>
              <a:buSzPts val="2000"/>
              <a:buChar char="○"/>
            </a:pPr>
            <a:r>
              <a:rPr lang="en"/>
              <a:t>Lawsuit started in 2010, recently finished (Jury sided with Google)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an API</a:t>
            </a:r>
            <a:endParaRPr/>
          </a:p>
        </p:txBody>
      </p:sp>
      <p:sp>
        <p:nvSpPr>
          <p:cNvPr id="145" name="Google Shape;145;p18"/>
          <p:cNvSpPr txBox="1"/>
          <p:nvPr>
            <p:ph idx="1" type="body"/>
          </p:nvPr>
        </p:nvSpPr>
        <p:spPr>
          <a:xfrm>
            <a:off x="243000" y="556500"/>
            <a:ext cx="8443800" cy="316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API design and data structure selection can be an iterative process. </a:t>
            </a:r>
            <a:endParaRPr/>
          </a:p>
          <a:p>
            <a:pPr indent="-355600" lvl="0" marL="457200" rtl="0" algn="l">
              <a:spcBef>
                <a:spcPts val="600"/>
              </a:spcBef>
              <a:spcAft>
                <a:spcPts val="0"/>
              </a:spcAft>
              <a:buSzPts val="2000"/>
              <a:buChar char="●"/>
            </a:pPr>
            <a:r>
              <a:rPr lang="en"/>
              <a:t>Nice to get it right the first time.</a:t>
            </a:r>
            <a:endParaRPr/>
          </a:p>
          <a:p>
            <a:pPr indent="-355600" lvl="0" marL="457200" rtl="0" algn="l">
              <a:spcBef>
                <a:spcPts val="0"/>
              </a:spcBef>
              <a:spcAft>
                <a:spcPts val="0"/>
              </a:spcAft>
              <a:buSzPts val="2000"/>
              <a:buChar char="●"/>
            </a:pPr>
            <a:r>
              <a:rPr lang="en"/>
              <a:t>But if you don’t, it’s often worth the trouble to refactor your code.</a:t>
            </a:r>
            <a:endParaRPr/>
          </a:p>
          <a:p>
            <a:pPr indent="-355600" lvl="0" marL="457200" rtl="0" algn="l">
              <a:spcBef>
                <a:spcPts val="0"/>
              </a:spcBef>
              <a:spcAft>
                <a:spcPts val="0"/>
              </a:spcAft>
              <a:buSzPts val="2000"/>
              <a:buChar char="●"/>
            </a:pPr>
            <a:r>
              <a:rPr lang="en"/>
              <a:t>The majority of your effort will be spent on the design!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Word of warning: </a:t>
            </a:r>
            <a:r>
              <a:rPr lang="en">
                <a:latin typeface="Consolas"/>
                <a:ea typeface="Consolas"/>
                <a:cs typeface="Consolas"/>
                <a:sym typeface="Consolas"/>
              </a:rPr>
              <a:t>Map&lt;String, Map&lt;Integer, Double&gt;&gt; someMap;</a:t>
            </a:r>
            <a:endParaRPr>
              <a:latin typeface="Consolas"/>
              <a:ea typeface="Consolas"/>
              <a:cs typeface="Consolas"/>
              <a:sym typeface="Consolas"/>
            </a:endParaRPr>
          </a:p>
          <a:p>
            <a:pPr indent="-355600" lvl="0" marL="457200" rtl="0" algn="l">
              <a:spcBef>
                <a:spcPts val="600"/>
              </a:spcBef>
              <a:spcAft>
                <a:spcPts val="0"/>
              </a:spcAft>
              <a:buSzPts val="2000"/>
              <a:buFont typeface="Consolas"/>
              <a:buChar char="●"/>
            </a:pPr>
            <a:r>
              <a:rPr lang="en"/>
              <a:t>Complex data type specifications like this can be a sign that you need to hide more from the class using the </a:t>
            </a:r>
            <a:r>
              <a:rPr lang="en">
                <a:latin typeface="Consolas"/>
                <a:ea typeface="Consolas"/>
                <a:cs typeface="Consolas"/>
                <a:sym typeface="Consolas"/>
              </a:rPr>
              <a:t>someMap</a:t>
            </a:r>
            <a:r>
              <a:rPr lang="en"/>
              <a:t> variable.</a:t>
            </a:r>
            <a:endParaRPr/>
          </a:p>
          <a:p>
            <a:pPr indent="-355600" lvl="0" marL="457200" rtl="0" algn="l">
              <a:spcBef>
                <a:spcPts val="0"/>
              </a:spcBef>
              <a:spcAft>
                <a:spcPts val="0"/>
              </a:spcAft>
              <a:buSzPts val="2000"/>
              <a:buChar char="●"/>
            </a:pPr>
            <a:r>
              <a:rPr lang="en"/>
              <a:t>Example: </a:t>
            </a:r>
            <a:r>
              <a:rPr lang="en">
                <a:latin typeface="Consolas"/>
                <a:ea typeface="Consolas"/>
                <a:cs typeface="Consolas"/>
                <a:sym typeface="Consolas"/>
              </a:rPr>
              <a:t>Map&lt;String, TimeSeries&lt;Double&gt;&gt; someMap;</a:t>
            </a:r>
            <a:endParaRPr/>
          </a:p>
        </p:txBody>
      </p:sp>
      <p:sp>
        <p:nvSpPr>
          <p:cNvPr id="146" name="Google Shape;146;p18"/>
          <p:cNvSpPr txBox="1"/>
          <p:nvPr/>
        </p:nvSpPr>
        <p:spPr>
          <a:xfrm>
            <a:off x="292875" y="3904275"/>
            <a:ext cx="47133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{FB: </a:t>
            </a:r>
            <a:r>
              <a:rPr b="1" lang="en" sz="1200">
                <a:solidFill>
                  <a:schemeClr val="dk1"/>
                </a:solidFill>
              </a:rPr>
              <a:t>2012</a:t>
            </a:r>
            <a:r>
              <a:rPr lang="en" sz="1200">
                <a:solidFill>
                  <a:schemeClr val="dk1"/>
                </a:solidFill>
              </a:rPr>
              <a:t>: 26, </a:t>
            </a:r>
            <a:r>
              <a:rPr b="1" lang="en" sz="1200">
                <a:solidFill>
                  <a:schemeClr val="dk1"/>
                </a:solidFill>
              </a:rPr>
              <a:t>2013</a:t>
            </a:r>
            <a:r>
              <a:rPr lang="en" sz="1200">
                <a:solidFill>
                  <a:schemeClr val="dk1"/>
                </a:solidFill>
              </a:rPr>
              <a:t>: 55, </a:t>
            </a:r>
            <a:r>
              <a:rPr b="1" lang="en" sz="1200">
                <a:solidFill>
                  <a:schemeClr val="dk1"/>
                </a:solidFill>
              </a:rPr>
              <a:t>2014</a:t>
            </a:r>
            <a:r>
              <a:rPr lang="en" sz="1200">
                <a:solidFill>
                  <a:schemeClr val="dk1"/>
                </a:solidFill>
              </a:rPr>
              <a:t>: 78, </a:t>
            </a:r>
            <a:r>
              <a:rPr b="1" lang="en" sz="1200">
                <a:solidFill>
                  <a:schemeClr val="dk1"/>
                </a:solidFill>
              </a:rPr>
              <a:t>2015</a:t>
            </a:r>
            <a:r>
              <a:rPr lang="en" sz="1200">
                <a:solidFill>
                  <a:schemeClr val="dk1"/>
                </a:solidFill>
              </a:rPr>
              <a:t>: 104,</a:t>
            </a:r>
            <a:endParaRPr sz="1200">
              <a:solidFill>
                <a:schemeClr val="dk1"/>
              </a:solidFill>
            </a:endParaRPr>
          </a:p>
          <a:p>
            <a:pPr indent="0" lvl="0" marL="0" rtl="0" algn="l">
              <a:spcBef>
                <a:spcPts val="0"/>
              </a:spcBef>
              <a:spcAft>
                <a:spcPts val="0"/>
              </a:spcAft>
              <a:buNone/>
            </a:pPr>
            <a:r>
              <a:rPr lang="en" sz="1200">
                <a:solidFill>
                  <a:schemeClr val="dk1"/>
                </a:solidFill>
              </a:rPr>
              <a:t> AMZN: </a:t>
            </a:r>
            <a:r>
              <a:rPr b="1" lang="en" sz="1200">
                <a:solidFill>
                  <a:schemeClr val="dk1"/>
                </a:solidFill>
              </a:rPr>
              <a:t>1997</a:t>
            </a:r>
            <a:r>
              <a:rPr lang="en" sz="1200">
                <a:solidFill>
                  <a:schemeClr val="dk1"/>
                </a:solidFill>
              </a:rPr>
              <a:t>: 4.5, </a:t>
            </a:r>
            <a:r>
              <a:rPr b="1" lang="en" sz="1200">
                <a:solidFill>
                  <a:schemeClr val="dk1"/>
                </a:solidFill>
              </a:rPr>
              <a:t>1998</a:t>
            </a:r>
            <a:r>
              <a:rPr lang="en" sz="1200">
                <a:solidFill>
                  <a:schemeClr val="dk1"/>
                </a:solidFill>
              </a:rPr>
              <a:t>: 53, </a:t>
            </a:r>
            <a:r>
              <a:rPr b="1" lang="en" sz="1200">
                <a:solidFill>
                  <a:schemeClr val="dk1"/>
                </a:solidFill>
              </a:rPr>
              <a:t>1999</a:t>
            </a:r>
            <a:r>
              <a:rPr lang="en" sz="1200">
                <a:solidFill>
                  <a:schemeClr val="dk1"/>
                </a:solidFill>
              </a:rPr>
              <a:t>: 106, </a:t>
            </a:r>
            <a:r>
              <a:rPr b="1" lang="en" sz="1200">
                <a:solidFill>
                  <a:schemeClr val="dk1"/>
                </a:solidFill>
              </a:rPr>
              <a:t>2000</a:t>
            </a:r>
            <a:r>
              <a:rPr lang="en" sz="1200">
                <a:solidFill>
                  <a:schemeClr val="dk1"/>
                </a:solidFill>
              </a:rPr>
              <a:t>: 15, </a:t>
            </a:r>
            <a:r>
              <a:rPr b="1" lang="en" sz="1200">
                <a:solidFill>
                  <a:schemeClr val="dk1"/>
                </a:solidFill>
              </a:rPr>
              <a:t>2001</a:t>
            </a:r>
            <a:r>
              <a:rPr lang="en" sz="1200">
                <a:solidFill>
                  <a:schemeClr val="dk1"/>
                </a:solidFill>
              </a:rPr>
              <a:t>: 10,</a:t>
            </a:r>
            <a:endParaRPr sz="1200">
              <a:solidFill>
                <a:schemeClr val="dk1"/>
              </a:solidFill>
            </a:endParaRPr>
          </a:p>
          <a:p>
            <a:pPr indent="0" lvl="0" marL="0" rtl="0" algn="l">
              <a:spcBef>
                <a:spcPts val="0"/>
              </a:spcBef>
              <a:spcAft>
                <a:spcPts val="0"/>
              </a:spcAft>
              <a:buNone/>
            </a:pPr>
            <a:r>
              <a:rPr lang="en" sz="1200">
                <a:solidFill>
                  <a:schemeClr val="dk1"/>
                </a:solidFill>
              </a:rPr>
              <a:t> NFLX: </a:t>
            </a:r>
            <a:r>
              <a:rPr b="1" lang="en" sz="1200">
                <a:solidFill>
                  <a:schemeClr val="dk1"/>
                </a:solidFill>
              </a:rPr>
              <a:t>2003</a:t>
            </a:r>
            <a:r>
              <a:rPr lang="en" sz="1200">
                <a:solidFill>
                  <a:schemeClr val="dk1"/>
                </a:solidFill>
              </a:rPr>
              <a:t>: 0.77, </a:t>
            </a:r>
            <a:r>
              <a:rPr b="1" lang="en" sz="1200">
                <a:solidFill>
                  <a:schemeClr val="dk1"/>
                </a:solidFill>
              </a:rPr>
              <a:t>2004</a:t>
            </a:r>
            <a:r>
              <a:rPr lang="en" sz="1200">
                <a:solidFill>
                  <a:schemeClr val="dk1"/>
                </a:solidFill>
              </a:rPr>
              <a:t>: 1.65, </a:t>
            </a:r>
            <a:r>
              <a:rPr b="1" lang="en" sz="1200">
                <a:solidFill>
                  <a:schemeClr val="dk1"/>
                </a:solidFill>
              </a:rPr>
              <a:t>2005</a:t>
            </a:r>
            <a:r>
              <a:rPr lang="en" sz="1200">
                <a:solidFill>
                  <a:schemeClr val="dk1"/>
                </a:solidFill>
              </a:rPr>
              <a:t>: 3.96, </a:t>
            </a:r>
            <a:r>
              <a:rPr b="1" lang="en" sz="1200">
                <a:solidFill>
                  <a:schemeClr val="dk1"/>
                </a:solidFill>
              </a:rPr>
              <a:t>2006</a:t>
            </a:r>
            <a:r>
              <a:rPr lang="en" sz="1200">
                <a:solidFill>
                  <a:schemeClr val="dk1"/>
                </a:solidFill>
              </a:rPr>
              <a:t>: 3.74,</a:t>
            </a:r>
            <a:endParaRPr sz="1200">
              <a:solidFill>
                <a:schemeClr val="dk1"/>
              </a:solidFill>
            </a:endParaRPr>
          </a:p>
          <a:p>
            <a:pPr indent="0" lvl="0" marL="0" rtl="0" algn="l">
              <a:spcBef>
                <a:spcPts val="0"/>
              </a:spcBef>
              <a:spcAft>
                <a:spcPts val="0"/>
              </a:spcAft>
              <a:buNone/>
            </a:pPr>
            <a:r>
              <a:rPr lang="en" sz="1200">
                <a:solidFill>
                  <a:schemeClr val="dk1"/>
                </a:solidFill>
              </a:rPr>
              <a:t> GOOGL: </a:t>
            </a:r>
            <a:r>
              <a:rPr b="1" lang="en" sz="1200">
                <a:solidFill>
                  <a:schemeClr val="dk1"/>
                </a:solidFill>
              </a:rPr>
              <a:t>2004</a:t>
            </a:r>
            <a:r>
              <a:rPr lang="en" sz="1200">
                <a:solidFill>
                  <a:schemeClr val="dk1"/>
                </a:solidFill>
              </a:rPr>
              <a:t>: 96 </a:t>
            </a:r>
            <a:r>
              <a:rPr b="1" lang="en" sz="1200">
                <a:solidFill>
                  <a:schemeClr val="dk1"/>
                </a:solidFill>
              </a:rPr>
              <a:t>2005</a:t>
            </a:r>
            <a:r>
              <a:rPr lang="en" sz="1200">
                <a:solidFill>
                  <a:schemeClr val="dk1"/>
                </a:solidFill>
              </a:rPr>
              <a:t>: 233, </a:t>
            </a:r>
            <a:r>
              <a:rPr b="1" lang="en" sz="1200">
                <a:solidFill>
                  <a:schemeClr val="dk1"/>
                </a:solidFill>
              </a:rPr>
              <a:t>2006</a:t>
            </a:r>
            <a:r>
              <a:rPr lang="en" sz="1200">
                <a:solidFill>
                  <a:schemeClr val="dk1"/>
                </a:solidFill>
              </a:rPr>
              <a:t>: 230, </a:t>
            </a:r>
            <a:r>
              <a:rPr b="1" lang="en" sz="1200">
                <a:solidFill>
                  <a:schemeClr val="dk1"/>
                </a:solidFill>
              </a:rPr>
              <a:t>2007</a:t>
            </a:r>
            <a:r>
              <a:rPr lang="en" sz="1200">
                <a:solidFill>
                  <a:schemeClr val="dk1"/>
                </a:solidFill>
              </a:rPr>
              <a:t>:  300, </a:t>
            </a:r>
            <a:r>
              <a:rPr b="1" lang="en" sz="1200">
                <a:solidFill>
                  <a:schemeClr val="dk1"/>
                </a:solidFill>
              </a:rPr>
              <a:t>2008</a:t>
            </a:r>
            <a:r>
              <a:rPr lang="en" sz="1200">
                <a:solidFill>
                  <a:schemeClr val="dk1"/>
                </a:solidFill>
              </a:rPr>
              <a:t>: 295}</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a:t> </a:t>
            </a:r>
            <a:endParaRPr/>
          </a:p>
        </p:txBody>
      </p:sp>
      <p:sp>
        <p:nvSpPr>
          <p:cNvPr id="147" name="Google Shape;147;p18"/>
          <p:cNvSpPr txBox="1"/>
          <p:nvPr/>
        </p:nvSpPr>
        <p:spPr>
          <a:xfrm>
            <a:off x="5417850" y="3865191"/>
            <a:ext cx="28188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{FB: TimeSeries@f83f9182</a:t>
            </a:r>
            <a:endParaRPr sz="1200">
              <a:solidFill>
                <a:schemeClr val="dk1"/>
              </a:solidFill>
            </a:endParaRPr>
          </a:p>
          <a:p>
            <a:pPr indent="0" lvl="0" marL="0" rtl="0" algn="l">
              <a:spcBef>
                <a:spcPts val="0"/>
              </a:spcBef>
              <a:spcAft>
                <a:spcPts val="0"/>
              </a:spcAft>
              <a:buNone/>
            </a:pPr>
            <a:r>
              <a:rPr lang="en" sz="1200">
                <a:solidFill>
                  <a:schemeClr val="dk1"/>
                </a:solidFill>
              </a:rPr>
              <a:t> AMZN: </a:t>
            </a:r>
            <a:r>
              <a:rPr lang="en">
                <a:solidFill>
                  <a:schemeClr val="dk1"/>
                </a:solidFill>
              </a:rPr>
              <a:t>TimeSeries@087d7f33</a:t>
            </a:r>
            <a:endParaRPr sz="1200">
              <a:solidFill>
                <a:schemeClr val="dk1"/>
              </a:solidFill>
            </a:endParaRPr>
          </a:p>
          <a:p>
            <a:pPr indent="0" lvl="0" marL="0" rtl="0" algn="l">
              <a:spcBef>
                <a:spcPts val="0"/>
              </a:spcBef>
              <a:spcAft>
                <a:spcPts val="0"/>
              </a:spcAft>
              <a:buNone/>
            </a:pPr>
            <a:r>
              <a:rPr lang="en" sz="1200">
                <a:solidFill>
                  <a:schemeClr val="dk1"/>
                </a:solidFill>
              </a:rPr>
              <a:t> NFLX: </a:t>
            </a:r>
            <a:r>
              <a:rPr lang="en">
                <a:solidFill>
                  <a:schemeClr val="dk1"/>
                </a:solidFill>
              </a:rPr>
              <a:t>TimeSeries@7caaad29</a:t>
            </a:r>
            <a:r>
              <a:rPr lang="en" sz="1200">
                <a:solidFill>
                  <a:schemeClr val="dk1"/>
                </a:solidFill>
              </a:rPr>
              <a:t>,</a:t>
            </a:r>
            <a:endParaRPr sz="1200">
              <a:solidFill>
                <a:schemeClr val="dk1"/>
              </a:solidFill>
            </a:endParaRPr>
          </a:p>
          <a:p>
            <a:pPr indent="0" lvl="0" marL="0" rtl="0" algn="l">
              <a:spcBef>
                <a:spcPts val="0"/>
              </a:spcBef>
              <a:spcAft>
                <a:spcPts val="0"/>
              </a:spcAft>
              <a:buNone/>
            </a:pPr>
            <a:r>
              <a:rPr lang="en" sz="1200">
                <a:solidFill>
                  <a:schemeClr val="dk1"/>
                </a:solidFill>
              </a:rPr>
              <a:t> GOOGL: </a:t>
            </a:r>
            <a:r>
              <a:rPr lang="en">
                <a:solidFill>
                  <a:schemeClr val="dk1"/>
                </a:solidFill>
              </a:rPr>
              <a:t>TimeSeries@99ffe71c</a:t>
            </a:r>
            <a:r>
              <a:rPr lang="en" sz="1200">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 Design Issues. See CS 169 for more.</a:t>
            </a:r>
            <a:endParaRPr/>
          </a:p>
        </p:txBody>
      </p:sp>
      <p:sp>
        <p:nvSpPr>
          <p:cNvPr id="153" name="Google Shape;153;p19"/>
          <p:cNvSpPr txBox="1"/>
          <p:nvPr>
            <p:ph idx="1" type="body"/>
          </p:nvPr>
        </p:nvSpPr>
        <p:spPr>
          <a:xfrm>
            <a:off x="243000" y="556500"/>
            <a:ext cx="8443800" cy="257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Potential pitfalls.</a:t>
            </a:r>
            <a:endParaRPr/>
          </a:p>
          <a:p>
            <a:pPr indent="-355600" lvl="0" marL="457200" rtl="0" algn="l">
              <a:spcBef>
                <a:spcPts val="600"/>
              </a:spcBef>
              <a:spcAft>
                <a:spcPts val="0"/>
              </a:spcAft>
              <a:buSzPts val="2000"/>
              <a:buChar char="●"/>
            </a:pPr>
            <a:r>
              <a:rPr lang="en"/>
              <a:t>Too hard (or impossible) to implement.</a:t>
            </a:r>
            <a:endParaRPr/>
          </a:p>
          <a:p>
            <a:pPr indent="-355600" lvl="0" marL="457200" rtl="0" algn="l">
              <a:spcBef>
                <a:spcPts val="0"/>
              </a:spcBef>
              <a:spcAft>
                <a:spcPts val="0"/>
              </a:spcAft>
              <a:buSzPts val="2000"/>
              <a:buChar char="●"/>
            </a:pPr>
            <a:r>
              <a:rPr lang="en"/>
              <a:t>Too hard to use, e.g. arguably JavaFX.</a:t>
            </a:r>
            <a:endParaRPr/>
          </a:p>
          <a:p>
            <a:pPr indent="-355600" lvl="0" marL="457200" rtl="0" algn="l">
              <a:spcBef>
                <a:spcPts val="0"/>
              </a:spcBef>
              <a:spcAft>
                <a:spcPts val="0"/>
              </a:spcAft>
              <a:buSzPts val="2000"/>
              <a:buChar char="●"/>
            </a:pPr>
            <a:r>
              <a:rPr lang="en"/>
              <a:t>Too general, e.g. the </a:t>
            </a:r>
            <a:r>
              <a:rPr lang="en" u="sng">
                <a:solidFill>
                  <a:schemeClr val="hlink"/>
                </a:solidFill>
                <a:hlinkClick r:id="rId3"/>
              </a:rPr>
              <a:t>God object</a:t>
            </a:r>
            <a:r>
              <a:rPr lang="en"/>
              <a:t>. Does too much on its own.</a:t>
            </a:r>
            <a:endParaRPr/>
          </a:p>
          <a:p>
            <a:pPr indent="-355600" lvl="0" marL="457200" rtl="0" algn="l">
              <a:spcBef>
                <a:spcPts val="0"/>
              </a:spcBef>
              <a:spcAft>
                <a:spcPts val="0"/>
              </a:spcAft>
              <a:buSzPts val="2000"/>
              <a:buChar char="●"/>
            </a:pPr>
            <a:r>
              <a:rPr lang="en"/>
              <a:t>Too specific, e.g. many libraries for making graphical plots (matplotlib).</a:t>
            </a:r>
            <a:endParaRPr/>
          </a:p>
          <a:p>
            <a:pPr indent="-355600" lvl="0" marL="457200" rtl="0" algn="l">
              <a:spcBef>
                <a:spcPts val="0"/>
              </a:spcBef>
              <a:spcAft>
                <a:spcPts val="0"/>
              </a:spcAft>
              <a:buSzPts val="2000"/>
              <a:buChar char="●"/>
            </a:pPr>
            <a:r>
              <a:rPr lang="en"/>
              <a:t>Too narrow, e.g. our early SList had no get(i) method.</a:t>
            </a:r>
            <a:endParaRPr/>
          </a:p>
          <a:p>
            <a:pPr indent="-355600" lvl="0" marL="457200" rtl="0" algn="l">
              <a:spcBef>
                <a:spcPts val="0"/>
              </a:spcBef>
              <a:spcAft>
                <a:spcPts val="0"/>
              </a:spcAft>
              <a:buSzPts val="2000"/>
              <a:buChar char="●"/>
            </a:pPr>
            <a:r>
              <a:rPr lang="en"/>
              <a:t>Too wide, e.g. the get(i) method in Deque.</a:t>
            </a:r>
            <a:endParaRPr/>
          </a:p>
          <a:p>
            <a:pPr indent="-355600" lvl="0" marL="457200" rtl="0" algn="l">
              <a:spcBef>
                <a:spcPts val="0"/>
              </a:spcBef>
              <a:spcAft>
                <a:spcPts val="0"/>
              </a:spcAft>
              <a:buSzPts val="2000"/>
              <a:buChar char="●"/>
            </a:pPr>
            <a:r>
              <a:rPr lang="en"/>
              <a:t>Too wide, e.g. the java.util.Stack class (more soon).</a:t>
            </a:r>
            <a:endParaRPr/>
          </a:p>
        </p:txBody>
      </p:sp>
      <p:grpSp>
        <p:nvGrpSpPr>
          <p:cNvPr id="154" name="Google Shape;154;p19"/>
          <p:cNvGrpSpPr/>
          <p:nvPr/>
        </p:nvGrpSpPr>
        <p:grpSpPr>
          <a:xfrm>
            <a:off x="304800" y="4419875"/>
            <a:ext cx="8719125" cy="556500"/>
            <a:chOff x="304800" y="4419875"/>
            <a:chExt cx="8719125" cy="556500"/>
          </a:xfrm>
        </p:grpSpPr>
        <p:sp>
          <p:nvSpPr>
            <p:cNvPr id="155" name="Google Shape;155;p19"/>
            <p:cNvSpPr txBox="1"/>
            <p:nvPr/>
          </p:nvSpPr>
          <p:spPr>
            <a:xfrm>
              <a:off x="304800" y="4419875"/>
              <a:ext cx="8623800" cy="556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Helpful motto: “Provide to clients the methods they need and no other.”</a:t>
              </a:r>
              <a:endParaRPr sz="2000">
                <a:solidFill>
                  <a:schemeClr val="dk1"/>
                </a:solidFill>
                <a:latin typeface="Calibri"/>
                <a:ea typeface="Calibri"/>
                <a:cs typeface="Calibri"/>
                <a:sym typeface="Calibri"/>
              </a:endParaRPr>
            </a:p>
          </p:txBody>
        </p:sp>
        <p:sp>
          <p:nvSpPr>
            <p:cNvPr id="156" name="Google Shape;156;p19"/>
            <p:cNvSpPr txBox="1"/>
            <p:nvPr/>
          </p:nvSpPr>
          <p:spPr>
            <a:xfrm>
              <a:off x="7953225" y="4419877"/>
              <a:ext cx="10707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Joe Armstrong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60" name="Shape 160"/>
        <p:cNvGrpSpPr/>
        <p:nvPr/>
      </p:nvGrpSpPr>
      <p:grpSpPr>
        <a:xfrm>
          <a:off x="0" y="0"/>
          <a:ext cx="0" cy="0"/>
          <a:chOff x="0" y="0"/>
          <a:chExt cx="0" cy="0"/>
        </a:xfrm>
      </p:grpSpPr>
      <p:sp>
        <p:nvSpPr>
          <p:cNvPr id="161" name="Google Shape;161;p2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ADT Implementations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ADT Implementation</a:t>
            </a:r>
            <a:endParaRPr/>
          </a:p>
        </p:txBody>
      </p:sp>
      <p:sp>
        <p:nvSpPr>
          <p:cNvPr id="167" name="Google Shape;167;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Recall that </a:t>
            </a:r>
            <a:r>
              <a:rPr b="1" i="1" lang="en"/>
              <a:t>ADTs</a:t>
            </a:r>
            <a:r>
              <a:rPr b="1" lang="en"/>
              <a:t> </a:t>
            </a:r>
            <a:r>
              <a:rPr lang="en"/>
              <a:t>are implemented using </a:t>
            </a:r>
            <a:r>
              <a:rPr b="1" i="1" lang="en"/>
              <a:t>data structures</a:t>
            </a:r>
            <a:r>
              <a:rPr lang="en"/>
              <a:t> (think List vs. Array).</a:t>
            </a:r>
            <a:endParaRPr/>
          </a:p>
          <a:p>
            <a:pPr indent="-355600" lvl="1" marL="914400" rtl="0" algn="l">
              <a:spcBef>
                <a:spcPts val="0"/>
              </a:spcBef>
              <a:spcAft>
                <a:spcPts val="0"/>
              </a:spcAft>
              <a:buSzPts val="2000"/>
              <a:buChar char="○"/>
            </a:pPr>
            <a:r>
              <a:rPr lang="en"/>
              <a:t>Often implemented using existing data structures.</a:t>
            </a:r>
            <a:endParaRPr/>
          </a:p>
          <a:p>
            <a:pPr indent="-355600" lvl="0" marL="457200" rtl="0" algn="l">
              <a:spcBef>
                <a:spcPts val="0"/>
              </a:spcBef>
              <a:spcAft>
                <a:spcPts val="0"/>
              </a:spcAft>
              <a:buSzPts val="2000"/>
              <a:buChar char="●"/>
            </a:pPr>
            <a:r>
              <a:rPr lang="en"/>
              <a:t>Examples:</a:t>
            </a:r>
            <a:endParaRPr/>
          </a:p>
          <a:p>
            <a:pPr indent="-355600" lvl="1" marL="914400" rtl="0" algn="l">
              <a:spcBef>
                <a:spcPts val="0"/>
              </a:spcBef>
              <a:spcAft>
                <a:spcPts val="0"/>
              </a:spcAft>
              <a:buSzPts val="2000"/>
              <a:buChar char="○"/>
            </a:pPr>
            <a:r>
              <a:rPr lang="en"/>
              <a:t>LinkedListDeque from project 1  </a:t>
            </a:r>
            <a:r>
              <a:rPr b="1" lang="en"/>
              <a:t>&gt;&gt;&gt;</a:t>
            </a:r>
            <a:endParaRPr b="1"/>
          </a:p>
          <a:p>
            <a:pPr indent="-355600" lvl="1" marL="914400" rtl="0" algn="l">
              <a:spcBef>
                <a:spcPts val="0"/>
              </a:spcBef>
              <a:spcAft>
                <a:spcPts val="0"/>
              </a:spcAft>
              <a:buSzPts val="2000"/>
              <a:buChar char="○"/>
            </a:pPr>
            <a:r>
              <a:rPr lang="en"/>
              <a:t>In project 2, you are implementing a </a:t>
            </a:r>
            <a:r>
              <a:rPr b="1" lang="en"/>
              <a:t>Grid</a:t>
            </a:r>
            <a:r>
              <a:rPr lang="en"/>
              <a:t> ADT with existing data structures. </a:t>
            </a:r>
            <a:endParaRPr b="1"/>
          </a:p>
          <a:p>
            <a:pPr indent="-355600" lvl="0" marL="457200" rtl="0" algn="l">
              <a:spcBef>
                <a:spcPts val="0"/>
              </a:spcBef>
              <a:spcAft>
                <a:spcPts val="0"/>
              </a:spcAft>
              <a:buSzPts val="2000"/>
              <a:buChar char="●"/>
            </a:pPr>
            <a:r>
              <a:rPr b="1" lang="en"/>
              <a:t>Use vs. Implementation </a:t>
            </a:r>
            <a:endParaRPr b="1"/>
          </a:p>
        </p:txBody>
      </p:sp>
      <p:sp>
        <p:nvSpPr>
          <p:cNvPr id="168" name="Google Shape;168;p21"/>
          <p:cNvSpPr/>
          <p:nvPr/>
        </p:nvSpPr>
        <p:spPr>
          <a:xfrm>
            <a:off x="6138275" y="2658775"/>
            <a:ext cx="919500" cy="4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LinkedList</a:t>
            </a:r>
            <a:r>
              <a:rPr b="1" lang="en">
                <a:latin typeface="Calibri"/>
                <a:ea typeface="Calibri"/>
                <a:cs typeface="Calibri"/>
                <a:sym typeface="Calibri"/>
              </a:rPr>
              <a:t>Deque</a:t>
            </a:r>
            <a:endParaRPr b="1">
              <a:latin typeface="Calibri"/>
              <a:ea typeface="Calibri"/>
              <a:cs typeface="Calibri"/>
              <a:sym typeface="Calibri"/>
            </a:endParaRPr>
          </a:p>
        </p:txBody>
      </p:sp>
      <p:sp>
        <p:nvSpPr>
          <p:cNvPr id="169" name="Google Shape;169;p21"/>
          <p:cNvSpPr/>
          <p:nvPr/>
        </p:nvSpPr>
        <p:spPr>
          <a:xfrm>
            <a:off x="6138275" y="3990800"/>
            <a:ext cx="919500" cy="4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LinkedList</a:t>
            </a:r>
            <a:endParaRPr b="1">
              <a:latin typeface="Calibri"/>
              <a:ea typeface="Calibri"/>
              <a:cs typeface="Calibri"/>
              <a:sym typeface="Calibri"/>
            </a:endParaRPr>
          </a:p>
        </p:txBody>
      </p:sp>
      <p:sp>
        <p:nvSpPr>
          <p:cNvPr id="170" name="Google Shape;170;p21"/>
          <p:cNvSpPr/>
          <p:nvPr/>
        </p:nvSpPr>
        <p:spPr>
          <a:xfrm>
            <a:off x="6138275" y="3274050"/>
            <a:ext cx="919500" cy="46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Deque ADT</a:t>
            </a:r>
            <a:endParaRPr b="1">
              <a:latin typeface="Calibri"/>
              <a:ea typeface="Calibri"/>
              <a:cs typeface="Calibri"/>
              <a:sym typeface="Calibri"/>
            </a:endParaRPr>
          </a:p>
        </p:txBody>
      </p:sp>
      <p:sp>
        <p:nvSpPr>
          <p:cNvPr id="171" name="Google Shape;171;p21"/>
          <p:cNvSpPr/>
          <p:nvPr/>
        </p:nvSpPr>
        <p:spPr>
          <a:xfrm>
            <a:off x="6138275" y="4618850"/>
            <a:ext cx="919500" cy="46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List</a:t>
            </a:r>
            <a:endParaRPr b="1">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ADT</a:t>
            </a:r>
            <a:endParaRPr b="1">
              <a:latin typeface="Calibri"/>
              <a:ea typeface="Calibri"/>
              <a:cs typeface="Calibri"/>
              <a:sym typeface="Calibri"/>
            </a:endParaRPr>
          </a:p>
        </p:txBody>
      </p:sp>
      <p:grpSp>
        <p:nvGrpSpPr>
          <p:cNvPr id="172" name="Google Shape;172;p21"/>
          <p:cNvGrpSpPr/>
          <p:nvPr/>
        </p:nvGrpSpPr>
        <p:grpSpPr>
          <a:xfrm>
            <a:off x="5392850" y="2890225"/>
            <a:ext cx="746025" cy="1332000"/>
            <a:chOff x="5399475" y="2711275"/>
            <a:chExt cx="746025" cy="1332000"/>
          </a:xfrm>
        </p:grpSpPr>
        <p:cxnSp>
          <p:nvCxnSpPr>
            <p:cNvPr id="173" name="Google Shape;173;p21"/>
            <p:cNvCxnSpPr>
              <a:stCxn id="168" idx="1"/>
              <a:endCxn id="169" idx="1"/>
            </p:cNvCxnSpPr>
            <p:nvPr/>
          </p:nvCxnSpPr>
          <p:spPr>
            <a:xfrm>
              <a:off x="6144900" y="2711275"/>
              <a:ext cx="600" cy="13320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74" name="Google Shape;174;p21"/>
            <p:cNvSpPr txBox="1"/>
            <p:nvPr/>
          </p:nvSpPr>
          <p:spPr>
            <a:xfrm>
              <a:off x="5399475" y="3209250"/>
              <a:ext cx="5580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uses</a:t>
              </a:r>
              <a:endParaRPr b="1">
                <a:latin typeface="Calibri"/>
                <a:ea typeface="Calibri"/>
                <a:cs typeface="Calibri"/>
                <a:sym typeface="Calibri"/>
              </a:endParaRPr>
            </a:p>
          </p:txBody>
        </p:sp>
      </p:grpSp>
      <p:grpSp>
        <p:nvGrpSpPr>
          <p:cNvPr id="175" name="Google Shape;175;p21"/>
          <p:cNvGrpSpPr/>
          <p:nvPr/>
        </p:nvGrpSpPr>
        <p:grpSpPr>
          <a:xfrm>
            <a:off x="7057775" y="2890225"/>
            <a:ext cx="1267675" cy="615300"/>
            <a:chOff x="7064400" y="2711275"/>
            <a:chExt cx="1267675" cy="615300"/>
          </a:xfrm>
        </p:grpSpPr>
        <p:cxnSp>
          <p:nvCxnSpPr>
            <p:cNvPr id="176" name="Google Shape;176;p21"/>
            <p:cNvCxnSpPr>
              <a:stCxn id="168" idx="3"/>
              <a:endCxn id="170" idx="3"/>
            </p:cNvCxnSpPr>
            <p:nvPr/>
          </p:nvCxnSpPr>
          <p:spPr>
            <a:xfrm>
              <a:off x="7064400" y="2711275"/>
              <a:ext cx="600" cy="615300"/>
            </a:xfrm>
            <a:prstGeom prst="bentConnector3">
              <a:avLst>
                <a:gd fmla="val 39687500" name="adj1"/>
              </a:avLst>
            </a:prstGeom>
            <a:noFill/>
            <a:ln cap="flat" cmpd="sng" w="19050">
              <a:solidFill>
                <a:srgbClr val="FF9900"/>
              </a:solidFill>
              <a:prstDash val="solid"/>
              <a:round/>
              <a:headEnd len="med" w="med" type="none"/>
              <a:tailEnd len="med" w="med" type="triangle"/>
            </a:ln>
          </p:spPr>
        </p:cxnSp>
        <p:sp>
          <p:nvSpPr>
            <p:cNvPr id="177" name="Google Shape;177;p21"/>
            <p:cNvSpPr txBox="1"/>
            <p:nvPr/>
          </p:nvSpPr>
          <p:spPr>
            <a:xfrm>
              <a:off x="7251775" y="2821225"/>
              <a:ext cx="10803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implements</a:t>
              </a:r>
              <a:endParaRPr b="1">
                <a:solidFill>
                  <a:srgbClr val="FF9900"/>
                </a:solidFill>
                <a:latin typeface="Calibri"/>
                <a:ea typeface="Calibri"/>
                <a:cs typeface="Calibri"/>
                <a:sym typeface="Calibri"/>
              </a:endParaRPr>
            </a:p>
          </p:txBody>
        </p:sp>
      </p:grpSp>
      <p:grpSp>
        <p:nvGrpSpPr>
          <p:cNvPr id="178" name="Google Shape;178;p21"/>
          <p:cNvGrpSpPr/>
          <p:nvPr/>
        </p:nvGrpSpPr>
        <p:grpSpPr>
          <a:xfrm>
            <a:off x="7057775" y="4222250"/>
            <a:ext cx="1267675" cy="628200"/>
            <a:chOff x="7064400" y="4043300"/>
            <a:chExt cx="1267675" cy="628200"/>
          </a:xfrm>
        </p:grpSpPr>
        <p:cxnSp>
          <p:nvCxnSpPr>
            <p:cNvPr id="179" name="Google Shape;179;p21"/>
            <p:cNvCxnSpPr>
              <a:stCxn id="169" idx="3"/>
              <a:endCxn id="171" idx="3"/>
            </p:cNvCxnSpPr>
            <p:nvPr/>
          </p:nvCxnSpPr>
          <p:spPr>
            <a:xfrm>
              <a:off x="7064400" y="4043300"/>
              <a:ext cx="600" cy="628200"/>
            </a:xfrm>
            <a:prstGeom prst="bentConnector3">
              <a:avLst>
                <a:gd fmla="val 39687500" name="adj1"/>
              </a:avLst>
            </a:prstGeom>
            <a:noFill/>
            <a:ln cap="flat" cmpd="sng" w="19050">
              <a:solidFill>
                <a:srgbClr val="FF9900"/>
              </a:solidFill>
              <a:prstDash val="solid"/>
              <a:round/>
              <a:headEnd len="med" w="med" type="none"/>
              <a:tailEnd len="med" w="med" type="triangle"/>
            </a:ln>
          </p:spPr>
        </p:cxnSp>
        <p:sp>
          <p:nvSpPr>
            <p:cNvPr id="180" name="Google Shape;180;p21"/>
            <p:cNvSpPr txBox="1"/>
            <p:nvPr/>
          </p:nvSpPr>
          <p:spPr>
            <a:xfrm>
              <a:off x="7251775" y="4134250"/>
              <a:ext cx="10803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i</a:t>
              </a:r>
              <a:r>
                <a:rPr b="1" lang="en">
                  <a:solidFill>
                    <a:srgbClr val="FF9900"/>
                  </a:solidFill>
                  <a:latin typeface="Calibri"/>
                  <a:ea typeface="Calibri"/>
                  <a:cs typeface="Calibri"/>
                  <a:sym typeface="Calibri"/>
                </a:rPr>
                <a:t>mplement</a:t>
              </a:r>
              <a:r>
                <a:rPr b="1" lang="en">
                  <a:solidFill>
                    <a:srgbClr val="FF9900"/>
                  </a:solidFill>
                  <a:latin typeface="Calibri"/>
                  <a:ea typeface="Calibri"/>
                  <a:cs typeface="Calibri"/>
                  <a:sym typeface="Calibri"/>
                </a:rPr>
                <a:t>s</a:t>
              </a:r>
              <a:endParaRPr b="1">
                <a:solidFill>
                  <a:srgbClr val="FF99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Special Case ADTs</a:t>
            </a:r>
            <a:endParaRPr/>
          </a:p>
        </p:txBody>
      </p:sp>
      <p:sp>
        <p:nvSpPr>
          <p:cNvPr id="186" name="Google Shape;186;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Sometimes, ADTs are special cases of other ADTs. Three common special cases for Lists:</a:t>
            </a:r>
            <a:endParaRPr/>
          </a:p>
          <a:p>
            <a:pPr indent="-355600" lvl="0" marL="457200" rtl="0" algn="l">
              <a:spcBef>
                <a:spcPts val="600"/>
              </a:spcBef>
              <a:spcAft>
                <a:spcPts val="0"/>
              </a:spcAft>
              <a:buSzPts val="2000"/>
              <a:buChar char="●"/>
            </a:pPr>
            <a:r>
              <a:rPr lang="en"/>
              <a:t>Queue (also known as a line in America): Supports </a:t>
            </a:r>
            <a:r>
              <a:rPr b="1" lang="en">
                <a:latin typeface="Consolas"/>
                <a:ea typeface="Consolas"/>
                <a:cs typeface="Consolas"/>
                <a:sym typeface="Consolas"/>
              </a:rPr>
              <a:t>enqueue</a:t>
            </a:r>
            <a:r>
              <a:rPr lang="en"/>
              <a:t> and </a:t>
            </a:r>
            <a:r>
              <a:rPr b="1" lang="en">
                <a:latin typeface="Consolas"/>
                <a:ea typeface="Consolas"/>
                <a:cs typeface="Consolas"/>
                <a:sym typeface="Consolas"/>
              </a:rPr>
              <a:t>dequeue</a:t>
            </a:r>
            <a:r>
              <a:rPr lang="en"/>
              <a:t>. </a:t>
            </a:r>
            <a:endParaRPr/>
          </a:p>
          <a:p>
            <a:pPr indent="-355600" lvl="1" marL="914400" rtl="0" algn="l">
              <a:spcBef>
                <a:spcPts val="0"/>
              </a:spcBef>
              <a:spcAft>
                <a:spcPts val="0"/>
              </a:spcAft>
              <a:buSzPts val="2000"/>
              <a:buChar char="○"/>
            </a:pPr>
            <a:r>
              <a:rPr b="1" lang="en">
                <a:latin typeface="Consolas"/>
                <a:ea typeface="Consolas"/>
                <a:cs typeface="Consolas"/>
                <a:sym typeface="Consolas"/>
              </a:rPr>
              <a:t>enqueue</a:t>
            </a:r>
            <a:r>
              <a:rPr lang="en"/>
              <a:t>: puts an item at end of queue</a:t>
            </a:r>
            <a:endParaRPr/>
          </a:p>
          <a:p>
            <a:pPr indent="-355600" lvl="1" marL="914400" rtl="0" algn="l">
              <a:spcBef>
                <a:spcPts val="0"/>
              </a:spcBef>
              <a:spcAft>
                <a:spcPts val="0"/>
              </a:spcAft>
              <a:buSzPts val="2000"/>
              <a:buChar char="○"/>
            </a:pPr>
            <a:r>
              <a:rPr b="1" lang="en">
                <a:latin typeface="Consolas"/>
                <a:ea typeface="Consolas"/>
                <a:cs typeface="Consolas"/>
                <a:sym typeface="Consolas"/>
              </a:rPr>
              <a:t>dequeue</a:t>
            </a:r>
            <a:r>
              <a:rPr lang="en"/>
              <a:t>: removes and returns item at front of queue.</a:t>
            </a:r>
            <a:endParaRPr/>
          </a:p>
          <a:p>
            <a:pPr indent="-355600" lvl="1" marL="914400" rtl="0" algn="l">
              <a:spcBef>
                <a:spcPts val="0"/>
              </a:spcBef>
              <a:spcAft>
                <a:spcPts val="0"/>
              </a:spcAft>
              <a:buSzPts val="2000"/>
              <a:buChar char="○"/>
            </a:pPr>
            <a:r>
              <a:rPr lang="en"/>
              <a:t>Also called a FIFO (first-in, first-out) List.</a:t>
            </a:r>
            <a:endParaRPr/>
          </a:p>
          <a:p>
            <a:pPr indent="-355600" lvl="0" marL="457200" rtl="0" algn="l">
              <a:spcBef>
                <a:spcPts val="0"/>
              </a:spcBef>
              <a:spcAft>
                <a:spcPts val="0"/>
              </a:spcAft>
              <a:buSzPts val="2000"/>
              <a:buChar char="●"/>
            </a:pPr>
            <a:r>
              <a:rPr lang="en"/>
              <a:t>Stack: Support </a:t>
            </a:r>
            <a:r>
              <a:rPr b="1" lang="en">
                <a:latin typeface="Consolas"/>
                <a:ea typeface="Consolas"/>
                <a:cs typeface="Consolas"/>
                <a:sym typeface="Consolas"/>
              </a:rPr>
              <a:t>push</a:t>
            </a:r>
            <a:r>
              <a:rPr lang="en"/>
              <a:t> and </a:t>
            </a:r>
            <a:r>
              <a:rPr b="1" lang="en">
                <a:latin typeface="Consolas"/>
                <a:ea typeface="Consolas"/>
                <a:cs typeface="Consolas"/>
                <a:sym typeface="Consolas"/>
              </a:rPr>
              <a:t>pop</a:t>
            </a:r>
            <a:r>
              <a:rPr lang="en"/>
              <a:t>.</a:t>
            </a:r>
            <a:endParaRPr/>
          </a:p>
          <a:p>
            <a:pPr indent="-355600" lvl="1" marL="914400" rtl="0" algn="l">
              <a:spcBef>
                <a:spcPts val="0"/>
              </a:spcBef>
              <a:spcAft>
                <a:spcPts val="0"/>
              </a:spcAft>
              <a:buSzPts val="2000"/>
              <a:buChar char="○"/>
            </a:pPr>
            <a:r>
              <a:rPr b="1" lang="en">
                <a:latin typeface="Consolas"/>
                <a:ea typeface="Consolas"/>
                <a:cs typeface="Consolas"/>
                <a:sym typeface="Consolas"/>
              </a:rPr>
              <a:t>push</a:t>
            </a:r>
            <a:r>
              <a:rPr lang="en"/>
              <a:t>: puts things on ‘top’ of stack</a:t>
            </a:r>
            <a:endParaRPr/>
          </a:p>
          <a:p>
            <a:pPr indent="-355600" lvl="1" marL="914400" rtl="0" algn="l">
              <a:spcBef>
                <a:spcPts val="0"/>
              </a:spcBef>
              <a:spcAft>
                <a:spcPts val="0"/>
              </a:spcAft>
              <a:buSzPts val="2000"/>
              <a:buChar char="○"/>
            </a:pPr>
            <a:r>
              <a:rPr b="1" lang="en">
                <a:latin typeface="Consolas"/>
                <a:ea typeface="Consolas"/>
                <a:cs typeface="Consolas"/>
                <a:sym typeface="Consolas"/>
              </a:rPr>
              <a:t>pop</a:t>
            </a:r>
            <a:r>
              <a:rPr lang="en"/>
              <a:t>: takes things off the top. </a:t>
            </a:r>
            <a:endParaRPr/>
          </a:p>
          <a:p>
            <a:pPr indent="-355600" lvl="1" marL="914400" rtl="0" algn="l">
              <a:spcBef>
                <a:spcPts val="0"/>
              </a:spcBef>
              <a:spcAft>
                <a:spcPts val="0"/>
              </a:spcAft>
              <a:buSzPts val="2000"/>
              <a:buChar char="○"/>
            </a:pPr>
            <a:r>
              <a:rPr lang="en"/>
              <a:t>Also called a LIFO (last-in, first-out) List.</a:t>
            </a:r>
            <a:endParaRPr/>
          </a:p>
          <a:p>
            <a:pPr indent="-355600" lvl="0" marL="457200" rtl="0" algn="l">
              <a:spcBef>
                <a:spcPts val="0"/>
              </a:spcBef>
              <a:spcAft>
                <a:spcPts val="0"/>
              </a:spcAft>
              <a:buSzPts val="2000"/>
              <a:buChar char="●"/>
            </a:pPr>
            <a:r>
              <a:rPr lang="en"/>
              <a:t>Deque: Support </a:t>
            </a:r>
            <a:r>
              <a:rPr b="1" lang="en">
                <a:latin typeface="Consolas"/>
                <a:ea typeface="Consolas"/>
                <a:cs typeface="Consolas"/>
                <a:sym typeface="Consolas"/>
              </a:rPr>
              <a:t>addFront</a:t>
            </a:r>
            <a:r>
              <a:rPr lang="en"/>
              <a:t>, </a:t>
            </a:r>
            <a:r>
              <a:rPr b="1" lang="en">
                <a:latin typeface="Consolas"/>
                <a:ea typeface="Consolas"/>
                <a:cs typeface="Consolas"/>
                <a:sym typeface="Consolas"/>
              </a:rPr>
              <a:t>addBack</a:t>
            </a:r>
            <a:r>
              <a:rPr lang="en"/>
              <a:t>, </a:t>
            </a:r>
            <a:r>
              <a:rPr b="1" lang="en">
                <a:latin typeface="Consolas"/>
                <a:ea typeface="Consolas"/>
                <a:cs typeface="Consolas"/>
                <a:sym typeface="Consolas"/>
              </a:rPr>
              <a:t>getFront</a:t>
            </a:r>
            <a:r>
              <a:rPr lang="en"/>
              <a:t>, </a:t>
            </a:r>
            <a:r>
              <a:rPr b="1" lang="en">
                <a:latin typeface="Consolas"/>
                <a:ea typeface="Consolas"/>
                <a:cs typeface="Consolas"/>
                <a:sym typeface="Consolas"/>
              </a:rPr>
              <a:t>getBack</a:t>
            </a:r>
            <a:r>
              <a:rPr lang="en"/>
              <a:t>.</a:t>
            </a:r>
            <a:endParaRPr/>
          </a:p>
        </p:txBody>
      </p:sp>
      <p:grpSp>
        <p:nvGrpSpPr>
          <p:cNvPr id="187" name="Google Shape;187;p22"/>
          <p:cNvGrpSpPr/>
          <p:nvPr/>
        </p:nvGrpSpPr>
        <p:grpSpPr>
          <a:xfrm>
            <a:off x="1394575" y="4169063"/>
            <a:ext cx="7233300" cy="592037"/>
            <a:chOff x="1394575" y="4169063"/>
            <a:chExt cx="7233300" cy="592037"/>
          </a:xfrm>
        </p:grpSpPr>
        <p:sp>
          <p:nvSpPr>
            <p:cNvPr id="188" name="Google Shape;188;p22"/>
            <p:cNvSpPr txBox="1"/>
            <p:nvPr/>
          </p:nvSpPr>
          <p:spPr>
            <a:xfrm>
              <a:off x="1591675" y="4265800"/>
              <a:ext cx="70362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Calibri"/>
                  <a:ea typeface="Calibri"/>
                  <a:cs typeface="Calibri"/>
                  <a:sym typeface="Calibri"/>
                </a:rPr>
                <a:t>your old </a:t>
              </a:r>
              <a:r>
                <a:rPr lang="en" sz="1800">
                  <a:solidFill>
                    <a:srgbClr val="FF0000"/>
                  </a:solidFill>
                  <a:latin typeface="Calibri"/>
                  <a:ea typeface="Calibri"/>
                  <a:cs typeface="Calibri"/>
                  <a:sym typeface="Calibri"/>
                </a:rPr>
                <a:t>friend</a:t>
              </a:r>
              <a:r>
                <a:rPr lang="en" sz="1800">
                  <a:solidFill>
                    <a:srgbClr val="FF0000"/>
                  </a:solidFill>
                  <a:latin typeface="Calibri"/>
                  <a:ea typeface="Calibri"/>
                  <a:cs typeface="Calibri"/>
                  <a:sym typeface="Calibri"/>
                </a:rPr>
                <a:t> from project 1a</a:t>
              </a:r>
              <a:endParaRPr sz="1800">
                <a:solidFill>
                  <a:srgbClr val="FF0000"/>
                </a:solidFill>
                <a:latin typeface="Calibri"/>
                <a:ea typeface="Calibri"/>
                <a:cs typeface="Calibri"/>
                <a:sym typeface="Calibri"/>
              </a:endParaRPr>
            </a:p>
          </p:txBody>
        </p:sp>
        <p:cxnSp>
          <p:nvCxnSpPr>
            <p:cNvPr id="189" name="Google Shape;189;p22"/>
            <p:cNvCxnSpPr/>
            <p:nvPr/>
          </p:nvCxnSpPr>
          <p:spPr>
            <a:xfrm rot="10800000">
              <a:off x="1394575" y="4169063"/>
              <a:ext cx="197100" cy="3012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Special Cases: Extension, Delegation, Adaptation</a:t>
            </a:r>
            <a:endParaRPr/>
          </a:p>
        </p:txBody>
      </p:sp>
      <p:sp>
        <p:nvSpPr>
          <p:cNvPr id="195" name="Google Shape;195;p23"/>
          <p:cNvSpPr txBox="1"/>
          <p:nvPr>
            <p:ph idx="1" type="body"/>
          </p:nvPr>
        </p:nvSpPr>
        <p:spPr>
          <a:xfrm>
            <a:off x="243000" y="556500"/>
            <a:ext cx="8443800" cy="145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List of some type, say a LinkedList. How do we get a Stack?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243000" y="795323"/>
            <a:ext cx="8443800" cy="2508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Extension</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b="1" lang="en"/>
              <a:t>Delegation</a:t>
            </a:r>
            <a:r>
              <a:rPr lang="en"/>
              <a:t>:</a:t>
            </a:r>
            <a:endParaRPr/>
          </a:p>
        </p:txBody>
      </p:sp>
      <p:sp>
        <p:nvSpPr>
          <p:cNvPr id="201" name="Google Shape;201;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Special Cases: Extension, Delegation, Adaptation</a:t>
            </a:r>
            <a:endParaRPr/>
          </a:p>
        </p:txBody>
      </p:sp>
      <p:grpSp>
        <p:nvGrpSpPr>
          <p:cNvPr id="202" name="Google Shape;202;p24"/>
          <p:cNvGrpSpPr/>
          <p:nvPr/>
        </p:nvGrpSpPr>
        <p:grpSpPr>
          <a:xfrm>
            <a:off x="301625" y="1303912"/>
            <a:ext cx="8438775" cy="1555800"/>
            <a:chOff x="301625" y="1303912"/>
            <a:chExt cx="8438775" cy="1555800"/>
          </a:xfrm>
        </p:grpSpPr>
        <p:sp>
          <p:nvSpPr>
            <p:cNvPr id="203" name="Google Shape;203;p24"/>
            <p:cNvSpPr txBox="1"/>
            <p:nvPr/>
          </p:nvSpPr>
          <p:spPr>
            <a:xfrm>
              <a:off x="301625" y="1303912"/>
              <a:ext cx="8229600" cy="1555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ExtensionStack&lt;Item&gt; </a:t>
              </a:r>
              <a:r>
                <a:rPr b="1" lang="en" sz="1900">
                  <a:solidFill>
                    <a:srgbClr val="9C20EE"/>
                  </a:solidFill>
                  <a:highlight>
                    <a:srgbClr val="EFEFEF"/>
                  </a:highlight>
                  <a:latin typeface="Consolas"/>
                  <a:ea typeface="Consolas"/>
                  <a:cs typeface="Consolas"/>
                  <a:sym typeface="Consolas"/>
                </a:rPr>
                <a:t>extends</a:t>
              </a:r>
              <a:r>
                <a:rPr lang="en" sz="1900">
                  <a:solidFill>
                    <a:schemeClr val="dk1"/>
                  </a:solidFill>
                  <a:highlight>
                    <a:srgbClr val="EFEFEF"/>
                  </a:highlight>
                  <a:latin typeface="Consolas"/>
                  <a:ea typeface="Consolas"/>
                  <a:cs typeface="Consolas"/>
                  <a:sym typeface="Consolas"/>
                </a:rPr>
                <a:t> LinkedList&lt;Item&gt;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push(Item x)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add(x);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cxnSp>
          <p:nvCxnSpPr>
            <p:cNvPr id="204" name="Google Shape;204;p24"/>
            <p:cNvCxnSpPr/>
            <p:nvPr/>
          </p:nvCxnSpPr>
          <p:spPr>
            <a:xfrm rot="10800000">
              <a:off x="5749400" y="1758099"/>
              <a:ext cx="321000" cy="556200"/>
            </a:xfrm>
            <a:prstGeom prst="straightConnector1">
              <a:avLst/>
            </a:prstGeom>
            <a:noFill/>
            <a:ln cap="flat" cmpd="sng" w="19050">
              <a:solidFill>
                <a:srgbClr val="BE0712"/>
              </a:solidFill>
              <a:prstDash val="solid"/>
              <a:round/>
              <a:headEnd len="med" w="med" type="none"/>
              <a:tailEnd len="med" w="med" type="triangle"/>
            </a:ln>
          </p:spPr>
        </p:cxnSp>
        <p:sp>
          <p:nvSpPr>
            <p:cNvPr id="205" name="Google Shape;205;p24"/>
            <p:cNvSpPr txBox="1"/>
            <p:nvPr/>
          </p:nvSpPr>
          <p:spPr>
            <a:xfrm>
              <a:off x="5156000" y="2291674"/>
              <a:ext cx="3584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Careful about has-a vs. is-a relationship!</a:t>
              </a:r>
              <a:endParaRPr>
                <a:solidFill>
                  <a:srgbClr val="BE0712"/>
                </a:solidFill>
              </a:endParaRPr>
            </a:p>
            <a:p>
              <a:pPr indent="0" lvl="0" marL="0" rtl="0" algn="l">
                <a:spcBef>
                  <a:spcPts val="0"/>
                </a:spcBef>
                <a:spcAft>
                  <a:spcPts val="0"/>
                </a:spcAft>
                <a:buNone/>
              </a:pPr>
              <a:r>
                <a:rPr lang="en">
                  <a:solidFill>
                    <a:srgbClr val="BE0712"/>
                  </a:solidFill>
                </a:rPr>
                <a:t>More soon.</a:t>
              </a:r>
              <a:endParaRPr>
                <a:solidFill>
                  <a:srgbClr val="BE0712"/>
                </a:solidFill>
              </a:endParaRPr>
            </a:p>
          </p:txBody>
        </p:sp>
      </p:grpSp>
      <p:sp>
        <p:nvSpPr>
          <p:cNvPr id="206" name="Google Shape;206;p24"/>
          <p:cNvSpPr txBox="1"/>
          <p:nvPr/>
        </p:nvSpPr>
        <p:spPr>
          <a:xfrm>
            <a:off x="301600" y="3192624"/>
            <a:ext cx="8229600" cy="191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DelegationStack&lt;Item&gt;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LinkedList&lt;Item&gt; L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LinkedList&lt;Item&gt;();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push(Item x)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L.add(x);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
        <p:nvSpPr>
          <p:cNvPr id="207" name="Google Shape;207;p24"/>
          <p:cNvSpPr txBox="1"/>
          <p:nvPr/>
        </p:nvSpPr>
        <p:spPr>
          <a:xfrm>
            <a:off x="304800" y="413426"/>
            <a:ext cx="2934600" cy="713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Two natural approaches:</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Special Cases: Extension, Delegation, Adaptation</a:t>
            </a:r>
            <a:endParaRPr/>
          </a:p>
        </p:txBody>
      </p:sp>
      <p:sp>
        <p:nvSpPr>
          <p:cNvPr id="213" name="Google Shape;213;p25"/>
          <p:cNvSpPr txBox="1"/>
          <p:nvPr>
            <p:ph idx="1" type="body"/>
          </p:nvPr>
        </p:nvSpPr>
        <p:spPr>
          <a:xfrm>
            <a:off x="243000" y="556500"/>
            <a:ext cx="8443800" cy="250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Another (more exotic) approach: </a:t>
            </a:r>
            <a:endParaRPr/>
          </a:p>
          <a:p>
            <a:pPr indent="-355600" lvl="0" marL="457200" rtl="0" algn="l">
              <a:spcBef>
                <a:spcPts val="600"/>
              </a:spcBef>
              <a:spcAft>
                <a:spcPts val="0"/>
              </a:spcAft>
              <a:buSzPts val="2000"/>
              <a:buChar char="●"/>
            </a:pPr>
            <a:r>
              <a:rPr b="1" lang="en"/>
              <a:t>Adaptation</a:t>
            </a:r>
            <a:r>
              <a:rPr lang="en"/>
              <a:t>:</a:t>
            </a:r>
            <a:endParaRPr/>
          </a:p>
        </p:txBody>
      </p:sp>
      <p:sp>
        <p:nvSpPr>
          <p:cNvPr id="214" name="Google Shape;214;p25"/>
          <p:cNvSpPr txBox="1"/>
          <p:nvPr/>
        </p:nvSpPr>
        <p:spPr>
          <a:xfrm>
            <a:off x="972750" y="1530375"/>
            <a:ext cx="7198500" cy="3080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StackAdapter&lt;Item&gt;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List L;</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StackAdapter(List&lt;Item&gt; worker)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L = worker;</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push(Item x)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L.add(x);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18" name="Shape 218"/>
        <p:cNvGrpSpPr/>
        <p:nvPr/>
      </p:nvGrpSpPr>
      <p:grpSpPr>
        <a:xfrm>
          <a:off x="0" y="0"/>
          <a:ext cx="0" cy="0"/>
          <a:chOff x="0" y="0"/>
          <a:chExt cx="0" cy="0"/>
        </a:xfrm>
      </p:grpSpPr>
      <p:sp>
        <p:nvSpPr>
          <p:cNvPr id="219" name="Google Shape;219;p2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Designing ADTs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9"/>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Spring 2018</a:t>
            </a:r>
            <a:endParaRPr/>
          </a:p>
        </p:txBody>
      </p:sp>
      <p:sp>
        <p:nvSpPr>
          <p:cNvPr id="36" name="Google Shape;36;p9"/>
          <p:cNvSpPr txBox="1"/>
          <p:nvPr>
            <p:ph idx="1" type="subTitle"/>
          </p:nvPr>
        </p:nvSpPr>
        <p:spPr>
          <a:xfrm>
            <a:off x="148003" y="2598811"/>
            <a:ext cx="8563800" cy="21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16: Programming Efficiently</a:t>
            </a:r>
            <a:endParaRPr/>
          </a:p>
          <a:p>
            <a:pPr indent="-381000" lvl="0" marL="457200" rtl="0" algn="l">
              <a:spcBef>
                <a:spcPts val="0"/>
              </a:spcBef>
              <a:spcAft>
                <a:spcPts val="0"/>
              </a:spcAft>
              <a:buSzPts val="2400"/>
              <a:buChar char="●"/>
            </a:pPr>
            <a:r>
              <a:rPr lang="en"/>
              <a:t>Programming Efficiently, APIs</a:t>
            </a:r>
            <a:endParaRPr/>
          </a:p>
          <a:p>
            <a:pPr indent="-381000" lvl="0" marL="457200" rtl="0" algn="l">
              <a:spcBef>
                <a:spcPts val="0"/>
              </a:spcBef>
              <a:spcAft>
                <a:spcPts val="0"/>
              </a:spcAft>
              <a:buSzPts val="2400"/>
              <a:buChar char="●"/>
            </a:pPr>
            <a:r>
              <a:rPr lang="en"/>
              <a:t>ADT Implementations</a:t>
            </a:r>
            <a:endParaRPr/>
          </a:p>
          <a:p>
            <a:pPr indent="-381000" lvl="0" marL="457200" rtl="0" algn="l">
              <a:spcBef>
                <a:spcPts val="0"/>
              </a:spcBef>
              <a:spcAft>
                <a:spcPts val="0"/>
              </a:spcAft>
              <a:buSzPts val="2400"/>
              <a:buChar char="●"/>
            </a:pPr>
            <a:r>
              <a:rPr lang="en"/>
              <a:t>Views</a:t>
            </a:r>
            <a:endParaRPr/>
          </a:p>
        </p:txBody>
      </p:sp>
      <p:pic>
        <p:nvPicPr>
          <p:cNvPr id="37" name="Google Shape;37;p9"/>
          <p:cNvPicPr preferRelativeResize="0"/>
          <p:nvPr/>
        </p:nvPicPr>
        <p:blipFill>
          <a:blip r:embed="rId3">
            <a:alphaModFix/>
          </a:blip>
          <a:stretch>
            <a:fillRect/>
          </a:stretch>
        </p:blipFill>
        <p:spPr>
          <a:xfrm>
            <a:off x="5642176" y="352113"/>
            <a:ext cx="2914624" cy="3359324"/>
          </a:xfrm>
          <a:prstGeom prst="rect">
            <a:avLst/>
          </a:prstGeom>
          <a:noFill/>
          <a:ln>
            <a:noFill/>
          </a:ln>
        </p:spPr>
      </p:pic>
      <p:pic>
        <p:nvPicPr>
          <p:cNvPr id="38" name="Google Shape;38;p9"/>
          <p:cNvPicPr preferRelativeResize="0"/>
          <p:nvPr/>
        </p:nvPicPr>
        <p:blipFill>
          <a:blip r:embed="rId4">
            <a:alphaModFix/>
          </a:blip>
          <a:stretch>
            <a:fillRect/>
          </a:stretch>
        </p:blipFill>
        <p:spPr>
          <a:xfrm>
            <a:off x="6296675" y="3365543"/>
            <a:ext cx="2595475" cy="1455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Is-A vs. Has-A</a:t>
            </a:r>
            <a:endParaRPr/>
          </a:p>
        </p:txBody>
      </p:sp>
      <p:sp>
        <p:nvSpPr>
          <p:cNvPr id="225" name="Google Shape;225;p27"/>
          <p:cNvSpPr txBox="1"/>
          <p:nvPr>
            <p:ph idx="1" type="body"/>
          </p:nvPr>
        </p:nvSpPr>
        <p:spPr>
          <a:xfrm>
            <a:off x="243000" y="556500"/>
            <a:ext cx="86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Is-A:</a:t>
            </a:r>
            <a:endParaRPr/>
          </a:p>
          <a:p>
            <a:pPr indent="-355600" lvl="0" marL="457200" rtl="0" algn="l">
              <a:spcBef>
                <a:spcPts val="600"/>
              </a:spcBef>
              <a:spcAft>
                <a:spcPts val="0"/>
              </a:spcAft>
              <a:buSzPts val="2000"/>
              <a:buChar char="●"/>
            </a:pPr>
            <a:r>
              <a:rPr lang="en"/>
              <a:t>Examples:</a:t>
            </a:r>
            <a:endParaRPr/>
          </a:p>
          <a:p>
            <a:pPr indent="-355600" lvl="1" marL="914400" rtl="0" algn="l">
              <a:spcBef>
                <a:spcPts val="0"/>
              </a:spcBef>
              <a:spcAft>
                <a:spcPts val="0"/>
              </a:spcAft>
              <a:buSzPts val="2000"/>
              <a:buChar char="○"/>
            </a:pPr>
            <a:r>
              <a:rPr lang="en"/>
              <a:t>A </a:t>
            </a:r>
            <a:r>
              <a:rPr lang="en">
                <a:latin typeface="Consolas"/>
                <a:ea typeface="Consolas"/>
                <a:cs typeface="Consolas"/>
                <a:sym typeface="Consolas"/>
              </a:rPr>
              <a:t>Square</a:t>
            </a:r>
            <a:r>
              <a:rPr lang="en"/>
              <a:t> is-a </a:t>
            </a:r>
            <a:r>
              <a:rPr lang="en">
                <a:latin typeface="Consolas"/>
                <a:ea typeface="Consolas"/>
                <a:cs typeface="Consolas"/>
                <a:sym typeface="Consolas"/>
              </a:rPr>
              <a:t>Rectangle</a:t>
            </a:r>
            <a:r>
              <a:rPr lang="en"/>
              <a:t>. </a:t>
            </a:r>
            <a:endParaRPr/>
          </a:p>
          <a:p>
            <a:pPr indent="-355600" lvl="1" marL="914400" rtl="0" algn="l">
              <a:spcBef>
                <a:spcPts val="0"/>
              </a:spcBef>
              <a:spcAft>
                <a:spcPts val="0"/>
              </a:spcAft>
              <a:buSzPts val="2000"/>
              <a:buChar char="○"/>
            </a:pPr>
            <a:r>
              <a:rPr lang="en"/>
              <a:t>An </a:t>
            </a:r>
            <a:r>
              <a:rPr lang="en">
                <a:latin typeface="Consolas"/>
                <a:ea typeface="Consolas"/>
                <a:cs typeface="Consolas"/>
                <a:sym typeface="Consolas"/>
              </a:rPr>
              <a:t>ArrayList</a:t>
            </a:r>
            <a:r>
              <a:rPr lang="en"/>
              <a:t> is-a </a:t>
            </a:r>
            <a:r>
              <a:rPr lang="en">
                <a:latin typeface="Consolas"/>
                <a:ea typeface="Consolas"/>
                <a:cs typeface="Consolas"/>
                <a:sym typeface="Consolas"/>
              </a:rPr>
              <a:t>List</a:t>
            </a:r>
            <a:r>
              <a:rPr lang="en"/>
              <a:t>. </a:t>
            </a:r>
            <a:endParaRPr/>
          </a:p>
          <a:p>
            <a:pPr indent="-355600" lvl="0" marL="457200" rtl="0" algn="l">
              <a:spcBef>
                <a:spcPts val="0"/>
              </a:spcBef>
              <a:spcAft>
                <a:spcPts val="0"/>
              </a:spcAft>
              <a:buSzPts val="2000"/>
              <a:buChar char="●"/>
            </a:pPr>
            <a:r>
              <a:rPr lang="en"/>
              <a:t>In linguistics, known as </a:t>
            </a:r>
            <a:r>
              <a:rPr i="1" lang="en"/>
              <a:t>hyponymy</a:t>
            </a:r>
            <a:r>
              <a:rPr lang="en"/>
              <a:t>. </a:t>
            </a:r>
            <a:r>
              <a:rPr lang="en">
                <a:latin typeface="Consolas"/>
                <a:ea typeface="Consolas"/>
                <a:cs typeface="Consolas"/>
                <a:sym typeface="Consolas"/>
              </a:rPr>
              <a:t>ArrayList</a:t>
            </a:r>
            <a:r>
              <a:rPr lang="en"/>
              <a:t> is a </a:t>
            </a:r>
            <a:r>
              <a:rPr b="1" i="1" lang="en"/>
              <a:t>hyponym</a:t>
            </a:r>
            <a:r>
              <a:rPr lang="en"/>
              <a:t> of </a:t>
            </a:r>
            <a:r>
              <a:rPr lang="en">
                <a:latin typeface="Consolas"/>
                <a:ea typeface="Consolas"/>
                <a:cs typeface="Consolas"/>
                <a:sym typeface="Consolas"/>
              </a:rPr>
              <a:t>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Has-A:</a:t>
            </a:r>
            <a:endParaRPr/>
          </a:p>
          <a:p>
            <a:pPr indent="-355600" lvl="0" marL="457200" rtl="0" algn="l">
              <a:spcBef>
                <a:spcPts val="600"/>
              </a:spcBef>
              <a:spcAft>
                <a:spcPts val="0"/>
              </a:spcAft>
              <a:buSzPts val="2000"/>
              <a:buChar char="●"/>
            </a:pPr>
            <a:r>
              <a:rPr lang="en"/>
              <a:t>Examples: </a:t>
            </a:r>
            <a:endParaRPr/>
          </a:p>
          <a:p>
            <a:pPr indent="-355600" lvl="1" marL="914400" rtl="0" algn="l">
              <a:spcBef>
                <a:spcPts val="0"/>
              </a:spcBef>
              <a:spcAft>
                <a:spcPts val="0"/>
              </a:spcAft>
              <a:buSzPts val="2000"/>
              <a:buChar char="○"/>
            </a:pPr>
            <a:r>
              <a:rPr lang="en">
                <a:latin typeface="Consolas"/>
                <a:ea typeface="Consolas"/>
                <a:cs typeface="Consolas"/>
                <a:sym typeface="Consolas"/>
              </a:rPr>
              <a:t>Animals</a:t>
            </a:r>
            <a:r>
              <a:rPr lang="en"/>
              <a:t> have-a </a:t>
            </a:r>
            <a:r>
              <a:rPr lang="en">
                <a:latin typeface="Consolas"/>
                <a:ea typeface="Consolas"/>
                <a:cs typeface="Consolas"/>
                <a:sym typeface="Consolas"/>
              </a:rPr>
              <a:t>Leg</a:t>
            </a:r>
            <a:r>
              <a:rPr lang="en"/>
              <a:t>. </a:t>
            </a:r>
            <a:endParaRPr/>
          </a:p>
          <a:p>
            <a:pPr indent="-355600" lvl="1" marL="914400" rtl="0" algn="l">
              <a:spcBef>
                <a:spcPts val="0"/>
              </a:spcBef>
              <a:spcAft>
                <a:spcPts val="0"/>
              </a:spcAft>
              <a:buSzPts val="2000"/>
              <a:buChar char="○"/>
            </a:pPr>
            <a:r>
              <a:rPr lang="en">
                <a:latin typeface="Consolas"/>
                <a:ea typeface="Consolas"/>
                <a:cs typeface="Consolas"/>
                <a:sym typeface="Consolas"/>
              </a:rPr>
              <a:t>GuitarString</a:t>
            </a:r>
            <a:r>
              <a:rPr lang="en"/>
              <a:t> has-a </a:t>
            </a:r>
            <a:r>
              <a:rPr lang="en">
                <a:latin typeface="Consolas"/>
                <a:ea typeface="Consolas"/>
                <a:cs typeface="Consolas"/>
                <a:sym typeface="Consolas"/>
              </a:rPr>
              <a:t>ArrayRingBuffer</a:t>
            </a:r>
            <a:r>
              <a:rPr lang="en"/>
              <a:t>.</a:t>
            </a:r>
            <a:endParaRPr/>
          </a:p>
          <a:p>
            <a:pPr indent="-355600" lvl="0" marL="457200" rtl="0" algn="l">
              <a:spcBef>
                <a:spcPts val="0"/>
              </a:spcBef>
              <a:spcAft>
                <a:spcPts val="0"/>
              </a:spcAft>
              <a:buSzPts val="2000"/>
              <a:buChar char="●"/>
            </a:pPr>
            <a:r>
              <a:rPr lang="en"/>
              <a:t>In linguistics, known as </a:t>
            </a:r>
            <a:r>
              <a:rPr i="1" lang="en"/>
              <a:t>holonymy</a:t>
            </a:r>
            <a:r>
              <a:rPr lang="en"/>
              <a:t>. </a:t>
            </a:r>
            <a:r>
              <a:rPr lang="en">
                <a:latin typeface="Consolas"/>
                <a:ea typeface="Consolas"/>
                <a:cs typeface="Consolas"/>
                <a:sym typeface="Consolas"/>
              </a:rPr>
              <a:t>Animals</a:t>
            </a:r>
            <a:r>
              <a:rPr lang="en"/>
              <a:t> is a </a:t>
            </a:r>
            <a:r>
              <a:rPr b="1" i="1" lang="en"/>
              <a:t>holonym</a:t>
            </a:r>
            <a:r>
              <a:rPr lang="en"/>
              <a:t> of </a:t>
            </a:r>
            <a:r>
              <a:rPr lang="en">
                <a:latin typeface="Consolas"/>
                <a:ea typeface="Consolas"/>
                <a:cs typeface="Consolas"/>
                <a:sym typeface="Consolas"/>
              </a:rPr>
              <a:t>Leg</a:t>
            </a:r>
            <a:r>
              <a:rPr lang="en"/>
              <a:t>.</a:t>
            </a:r>
            <a:endParaRPr/>
          </a:p>
        </p:txBody>
      </p:sp>
      <p:sp>
        <p:nvSpPr>
          <p:cNvPr id="226" name="Google Shape;226;p27"/>
          <p:cNvSpPr txBox="1"/>
          <p:nvPr/>
        </p:nvSpPr>
        <p:spPr>
          <a:xfrm>
            <a:off x="304800" y="4462200"/>
            <a:ext cx="8382000" cy="68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Inheritance</a:t>
            </a:r>
            <a:r>
              <a:rPr lang="en" sz="2000">
                <a:solidFill>
                  <a:schemeClr val="dk1"/>
                </a:solidFill>
                <a:latin typeface="Calibri"/>
                <a:ea typeface="Calibri"/>
                <a:cs typeface="Calibri"/>
                <a:sym typeface="Calibri"/>
              </a:rPr>
              <a:t> relationships should ALWAYS be </a:t>
            </a:r>
            <a:r>
              <a:rPr b="1" lang="en" sz="2000">
                <a:solidFill>
                  <a:schemeClr val="dk1"/>
                </a:solidFill>
                <a:latin typeface="Calibri"/>
                <a:ea typeface="Calibri"/>
                <a:cs typeface="Calibri"/>
                <a:sym typeface="Calibri"/>
              </a:rPr>
              <a:t>is-a</a:t>
            </a:r>
            <a:r>
              <a:rPr lang="en" sz="2000">
                <a:solidFill>
                  <a:schemeClr val="dk1"/>
                </a:solidFill>
                <a:latin typeface="Calibri"/>
                <a:ea typeface="Calibri"/>
                <a:cs typeface="Calibri"/>
                <a:sym typeface="Calibri"/>
              </a:rPr>
              <a:t> relationships. Can be subtle.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
            </a:r>
            <a:r>
              <a:rPr lang="en">
                <a:latin typeface="Consolas"/>
                <a:ea typeface="Consolas"/>
                <a:cs typeface="Consolas"/>
                <a:sym typeface="Consolas"/>
              </a:rPr>
              <a:t>java.util.Stack</a:t>
            </a:r>
            <a:r>
              <a:rPr lang="en"/>
              <a:t>: A Prime Example in Bad Design</a:t>
            </a:r>
            <a:endParaRPr/>
          </a:p>
        </p:txBody>
      </p:sp>
      <p:sp>
        <p:nvSpPr>
          <p:cNvPr id="232" name="Google Shape;232;p28"/>
          <p:cNvSpPr txBox="1"/>
          <p:nvPr>
            <p:ph idx="1" type="body"/>
          </p:nvPr>
        </p:nvSpPr>
        <p:spPr>
          <a:xfrm>
            <a:off x="243000" y="556500"/>
            <a:ext cx="8443800" cy="448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Created using extension instead of delegation.</a:t>
            </a:r>
            <a:endParaRPr/>
          </a:p>
          <a:p>
            <a:pPr indent="-355600" lvl="0" marL="457200" rtl="0" algn="l">
              <a:spcBef>
                <a:spcPts val="600"/>
              </a:spcBef>
              <a:spcAft>
                <a:spcPts val="0"/>
              </a:spcAft>
              <a:buSzPts val="2000"/>
              <a:buChar char="●"/>
            </a:pPr>
            <a:r>
              <a:rPr lang="en"/>
              <a:t>Authors asserted that a Stack IS-A </a:t>
            </a:r>
            <a:r>
              <a:rPr lang="en" u="sng">
                <a:solidFill>
                  <a:schemeClr val="hlink"/>
                </a:solidFill>
                <a:hlinkClick r:id="rId3"/>
              </a:rPr>
              <a:t>Vector</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Resulting API:</a:t>
            </a:r>
            <a:endParaRPr/>
          </a:p>
          <a:p>
            <a:pPr indent="-355600" lvl="0" marL="457200" rtl="0" algn="l">
              <a:spcBef>
                <a:spcPts val="600"/>
              </a:spcBef>
              <a:spcAft>
                <a:spcPts val="0"/>
              </a:spcAft>
              <a:buSzPts val="2000"/>
              <a:buChar char="●"/>
            </a:pPr>
            <a:r>
              <a:rPr lang="en"/>
              <a:t>Is complex (too wide).</a:t>
            </a:r>
            <a:endParaRPr/>
          </a:p>
          <a:p>
            <a:pPr indent="-355600" lvl="0" marL="457200" rtl="0" algn="l">
              <a:spcBef>
                <a:spcPts val="0"/>
              </a:spcBef>
              <a:spcAft>
                <a:spcPts val="0"/>
              </a:spcAft>
              <a:buSzPts val="2000"/>
              <a:buChar char="●"/>
            </a:pPr>
            <a:r>
              <a:rPr lang="en"/>
              <a:t>Is counterintuitive (iterators work backwards).</a:t>
            </a:r>
            <a:endParaRPr/>
          </a:p>
          <a:p>
            <a:pPr indent="-355600" lvl="1" marL="914400" rtl="0" algn="l">
              <a:spcBef>
                <a:spcPts val="0"/>
              </a:spcBef>
              <a:spcAft>
                <a:spcPts val="0"/>
              </a:spcAft>
              <a:buSzPts val="2000"/>
              <a:buChar char="○"/>
            </a:pPr>
            <a:r>
              <a:rPr lang="en" u="sng">
                <a:solidFill>
                  <a:schemeClr val="hlink"/>
                </a:solidFill>
                <a:hlinkClick r:id="rId4"/>
              </a:rPr>
              <a:t>http://goo.gl/rU064i</a:t>
            </a:r>
            <a:endParaRPr/>
          </a:p>
        </p:txBody>
      </p:sp>
      <p:sp>
        <p:nvSpPr>
          <p:cNvPr id="233" name="Google Shape;233;p28"/>
          <p:cNvSpPr/>
          <p:nvPr/>
        </p:nvSpPr>
        <p:spPr>
          <a:xfrm>
            <a:off x="7124200" y="3139350"/>
            <a:ext cx="15309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Vector</a:t>
            </a:r>
            <a:endParaRPr sz="1600">
              <a:latin typeface="Ubuntu Mono"/>
              <a:ea typeface="Ubuntu Mono"/>
              <a:cs typeface="Ubuntu Mono"/>
              <a:sym typeface="Ubuntu Mono"/>
            </a:endParaRPr>
          </a:p>
        </p:txBody>
      </p:sp>
      <p:sp>
        <p:nvSpPr>
          <p:cNvPr id="234" name="Google Shape;234;p28"/>
          <p:cNvSpPr/>
          <p:nvPr/>
        </p:nvSpPr>
        <p:spPr>
          <a:xfrm>
            <a:off x="7334795" y="3981625"/>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Stack</a:t>
            </a:r>
            <a:endParaRPr sz="1600">
              <a:latin typeface="Ubuntu Mono"/>
              <a:ea typeface="Ubuntu Mono"/>
              <a:cs typeface="Ubuntu Mono"/>
              <a:sym typeface="Ubuntu Mono"/>
            </a:endParaRPr>
          </a:p>
        </p:txBody>
      </p:sp>
      <p:cxnSp>
        <p:nvCxnSpPr>
          <p:cNvPr id="235" name="Google Shape;235;p28"/>
          <p:cNvCxnSpPr>
            <a:stCxn id="234" idx="0"/>
            <a:endCxn id="233" idx="2"/>
          </p:cNvCxnSpPr>
          <p:nvPr/>
        </p:nvCxnSpPr>
        <p:spPr>
          <a:xfrm flipH="1" rot="10800000">
            <a:off x="7886195" y="3634525"/>
            <a:ext cx="3600" cy="347100"/>
          </a:xfrm>
          <a:prstGeom prst="straightConnector1">
            <a:avLst/>
          </a:prstGeom>
          <a:noFill/>
          <a:ln cap="flat" cmpd="sng" w="19050">
            <a:solidFill>
              <a:srgbClr val="666666"/>
            </a:solidFill>
            <a:prstDash val="solid"/>
            <a:round/>
            <a:headEnd len="med" w="med" type="none"/>
            <a:tailEnd len="med" w="med" type="triangle"/>
          </a:ln>
        </p:spPr>
      </p:cxnSp>
      <p:cxnSp>
        <p:nvCxnSpPr>
          <p:cNvPr id="236" name="Google Shape;236;p28"/>
          <p:cNvCxnSpPr>
            <a:stCxn id="233" idx="0"/>
            <a:endCxn id="237" idx="2"/>
          </p:cNvCxnSpPr>
          <p:nvPr/>
        </p:nvCxnSpPr>
        <p:spPr>
          <a:xfrm flipH="1" rot="10800000">
            <a:off x="7889650" y="2840850"/>
            <a:ext cx="4200" cy="298500"/>
          </a:xfrm>
          <a:prstGeom prst="straightConnector1">
            <a:avLst/>
          </a:prstGeom>
          <a:noFill/>
          <a:ln cap="flat" cmpd="sng" w="19050">
            <a:solidFill>
              <a:srgbClr val="666666"/>
            </a:solidFill>
            <a:prstDash val="solid"/>
            <a:round/>
            <a:headEnd len="med" w="med" type="none"/>
            <a:tailEnd len="med" w="med" type="triangle"/>
          </a:ln>
        </p:spPr>
      </p:cxnSp>
      <p:sp>
        <p:nvSpPr>
          <p:cNvPr id="237" name="Google Shape;237;p28"/>
          <p:cNvSpPr/>
          <p:nvPr/>
        </p:nvSpPr>
        <p:spPr>
          <a:xfrm>
            <a:off x="7006264" y="2345600"/>
            <a:ext cx="1775400" cy="495300"/>
          </a:xfrm>
          <a:prstGeom prst="rect">
            <a:avLst/>
          </a:prstGeom>
          <a:solidFill>
            <a:srgbClr val="D9ED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AbstractList</a:t>
            </a:r>
            <a:endParaRPr sz="1600">
              <a:latin typeface="Ubuntu Mono"/>
              <a:ea typeface="Ubuntu Mono"/>
              <a:cs typeface="Ubuntu Mono"/>
              <a:sym typeface="Ubuntu Mono"/>
            </a:endParaRPr>
          </a:p>
        </p:txBody>
      </p:sp>
      <p:sp>
        <p:nvSpPr>
          <p:cNvPr id="238" name="Google Shape;238;p28"/>
          <p:cNvSpPr/>
          <p:nvPr/>
        </p:nvSpPr>
        <p:spPr>
          <a:xfrm>
            <a:off x="7001939" y="1547100"/>
            <a:ext cx="17754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List</a:t>
            </a:r>
            <a:endParaRPr sz="1600">
              <a:latin typeface="Ubuntu Mono"/>
              <a:ea typeface="Ubuntu Mono"/>
              <a:cs typeface="Ubuntu Mono"/>
              <a:sym typeface="Ubuntu Mono"/>
            </a:endParaRPr>
          </a:p>
        </p:txBody>
      </p:sp>
      <p:cxnSp>
        <p:nvCxnSpPr>
          <p:cNvPr id="239" name="Google Shape;239;p28"/>
          <p:cNvCxnSpPr>
            <a:stCxn id="237" idx="0"/>
            <a:endCxn id="238" idx="2"/>
          </p:cNvCxnSpPr>
          <p:nvPr/>
        </p:nvCxnSpPr>
        <p:spPr>
          <a:xfrm rot="10800000">
            <a:off x="7889764" y="2042300"/>
            <a:ext cx="4200" cy="303300"/>
          </a:xfrm>
          <a:prstGeom prst="straightConnector1">
            <a:avLst/>
          </a:prstGeom>
          <a:noFill/>
          <a:ln cap="flat" cmpd="sng" w="19050">
            <a:solidFill>
              <a:schemeClr val="dk2"/>
            </a:solidFill>
            <a:prstDash val="solid"/>
            <a:round/>
            <a:headEnd len="med" w="med" type="none"/>
            <a:tailEnd len="med" w="med" type="triangle"/>
          </a:ln>
        </p:spPr>
      </p:cxnSp>
      <p:sp>
        <p:nvSpPr>
          <p:cNvPr id="240" name="Google Shape;240;p28"/>
          <p:cNvSpPr/>
          <p:nvPr/>
        </p:nvSpPr>
        <p:spPr>
          <a:xfrm>
            <a:off x="7004164" y="758776"/>
            <a:ext cx="17754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Collection</a:t>
            </a:r>
            <a:endParaRPr sz="1600">
              <a:latin typeface="Ubuntu Mono"/>
              <a:ea typeface="Ubuntu Mono"/>
              <a:cs typeface="Ubuntu Mono"/>
              <a:sym typeface="Ubuntu Mono"/>
            </a:endParaRPr>
          </a:p>
        </p:txBody>
      </p:sp>
      <p:cxnSp>
        <p:nvCxnSpPr>
          <p:cNvPr id="241" name="Google Shape;241;p28"/>
          <p:cNvCxnSpPr>
            <a:stCxn id="238" idx="0"/>
            <a:endCxn id="240" idx="2"/>
          </p:cNvCxnSpPr>
          <p:nvPr/>
        </p:nvCxnSpPr>
        <p:spPr>
          <a:xfrm flipH="1" rot="10800000">
            <a:off x="7889639" y="1254000"/>
            <a:ext cx="2100" cy="293100"/>
          </a:xfrm>
          <a:prstGeom prst="straightConnector1">
            <a:avLst/>
          </a:prstGeom>
          <a:noFill/>
          <a:ln cap="flat" cmpd="sng" w="19050">
            <a:solidFill>
              <a:schemeClr val="dk2"/>
            </a:solidFill>
            <a:prstDash val="solid"/>
            <a:round/>
            <a:headEnd len="med" w="med" type="none"/>
            <a:tailEnd len="med" w="med" type="triangle"/>
          </a:ln>
        </p:spPr>
      </p:cxnSp>
      <p:sp>
        <p:nvSpPr>
          <p:cNvPr id="242" name="Google Shape;242;p28"/>
          <p:cNvSpPr txBox="1"/>
          <p:nvPr/>
        </p:nvSpPr>
        <p:spPr>
          <a:xfrm>
            <a:off x="265031" y="4264344"/>
            <a:ext cx="4758600" cy="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rPr>
              <a:t>“You wanted a banana but what you got was a gorilla holding the banana and the entire jungle.”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 Joe Armstrong (on OOP)</a:t>
            </a:r>
            <a:endParaRPr sz="1600"/>
          </a:p>
        </p:txBody>
      </p:sp>
      <p:grpSp>
        <p:nvGrpSpPr>
          <p:cNvPr id="243" name="Google Shape;243;p28"/>
          <p:cNvGrpSpPr/>
          <p:nvPr/>
        </p:nvGrpSpPr>
        <p:grpSpPr>
          <a:xfrm>
            <a:off x="3276600" y="1639763"/>
            <a:ext cx="3940186" cy="2670360"/>
            <a:chOff x="3276600" y="1639763"/>
            <a:chExt cx="3940186" cy="2670360"/>
          </a:xfrm>
        </p:grpSpPr>
        <p:pic>
          <p:nvPicPr>
            <p:cNvPr id="244" name="Google Shape;244;p28"/>
            <p:cNvPicPr preferRelativeResize="0"/>
            <p:nvPr/>
          </p:nvPicPr>
          <p:blipFill>
            <a:blip r:embed="rId5">
              <a:alphaModFix/>
            </a:blip>
            <a:stretch>
              <a:fillRect/>
            </a:stretch>
          </p:blipFill>
          <p:spPr>
            <a:xfrm>
              <a:off x="3276600" y="1639763"/>
              <a:ext cx="2895600" cy="2009775"/>
            </a:xfrm>
            <a:prstGeom prst="rect">
              <a:avLst/>
            </a:prstGeom>
            <a:noFill/>
            <a:ln>
              <a:noFill/>
            </a:ln>
          </p:spPr>
        </p:pic>
        <p:sp>
          <p:nvSpPr>
            <p:cNvPr id="245" name="Google Shape;245;p28"/>
            <p:cNvSpPr txBox="1"/>
            <p:nvPr/>
          </p:nvSpPr>
          <p:spPr>
            <a:xfrm rot="-2115261">
              <a:off x="4750450" y="2438668"/>
              <a:ext cx="2292071" cy="13321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u="sng">
                  <a:solidFill>
                    <a:schemeClr val="hlink"/>
                  </a:solidFill>
                  <a:hlinkClick r:id="rId6"/>
                </a:rPr>
                <a:t>https://www.amazon.com/dp/B001DZTJRQ</a:t>
              </a:r>
              <a:endParaRPr b="1" sz="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
            </a:r>
            <a:r>
              <a:rPr lang="en">
                <a:latin typeface="Consolas"/>
                <a:ea typeface="Consolas"/>
                <a:cs typeface="Consolas"/>
                <a:sym typeface="Consolas"/>
              </a:rPr>
              <a:t>java.util.Stack</a:t>
            </a:r>
            <a:r>
              <a:rPr lang="en"/>
              <a:t>: A Prime Example in Bad Design</a:t>
            </a:r>
            <a:endParaRPr/>
          </a:p>
        </p:txBody>
      </p:sp>
      <p:sp>
        <p:nvSpPr>
          <p:cNvPr id="251" name="Google Shape;251;p29"/>
          <p:cNvSpPr txBox="1"/>
          <p:nvPr>
            <p:ph idx="1" type="body"/>
          </p:nvPr>
        </p:nvSpPr>
        <p:spPr>
          <a:xfrm>
            <a:off x="243000" y="556500"/>
            <a:ext cx="8443800" cy="448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Created using extension instead of delegation.</a:t>
            </a:r>
            <a:endParaRPr/>
          </a:p>
          <a:p>
            <a:pPr indent="-355600" lvl="0" marL="457200" rtl="0" algn="l">
              <a:spcBef>
                <a:spcPts val="600"/>
              </a:spcBef>
              <a:spcAft>
                <a:spcPts val="0"/>
              </a:spcAft>
              <a:buSzPts val="2000"/>
              <a:buChar char="●"/>
            </a:pPr>
            <a:r>
              <a:rPr lang="en"/>
              <a:t>Authors asserted that a Stack IS-A Vector.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Resulting API:</a:t>
            </a:r>
            <a:endParaRPr/>
          </a:p>
          <a:p>
            <a:pPr indent="-355600" lvl="0" marL="457200" rtl="0" algn="l">
              <a:spcBef>
                <a:spcPts val="600"/>
              </a:spcBef>
              <a:spcAft>
                <a:spcPts val="0"/>
              </a:spcAft>
              <a:buSzPts val="2000"/>
              <a:buChar char="●"/>
            </a:pPr>
            <a:r>
              <a:rPr lang="en"/>
              <a:t>Is complex (too wide).</a:t>
            </a:r>
            <a:endParaRPr/>
          </a:p>
          <a:p>
            <a:pPr indent="-355600" lvl="0" marL="457200" rtl="0" algn="l">
              <a:spcBef>
                <a:spcPts val="0"/>
              </a:spcBef>
              <a:spcAft>
                <a:spcPts val="0"/>
              </a:spcAft>
              <a:buSzPts val="2000"/>
              <a:buChar char="●"/>
            </a:pPr>
            <a:r>
              <a:rPr lang="en"/>
              <a:t>Is counterintuitive (iterators work backwards).</a:t>
            </a:r>
            <a:endParaRPr/>
          </a:p>
          <a:p>
            <a:pPr indent="-355600" lvl="1" marL="914400" rtl="0" algn="l">
              <a:spcBef>
                <a:spcPts val="0"/>
              </a:spcBef>
              <a:spcAft>
                <a:spcPts val="0"/>
              </a:spcAft>
              <a:buSzPts val="2000"/>
              <a:buChar char="○"/>
            </a:pPr>
            <a:r>
              <a:rPr lang="en" u="sng">
                <a:solidFill>
                  <a:schemeClr val="hlink"/>
                </a:solidFill>
                <a:hlinkClick r:id="rId3"/>
              </a:rPr>
              <a:t>http://goo.gl/rU064i</a:t>
            </a:r>
            <a:endParaRPr/>
          </a:p>
        </p:txBody>
      </p:sp>
      <p:sp>
        <p:nvSpPr>
          <p:cNvPr id="252" name="Google Shape;252;p29"/>
          <p:cNvSpPr/>
          <p:nvPr/>
        </p:nvSpPr>
        <p:spPr>
          <a:xfrm>
            <a:off x="7124200" y="3139350"/>
            <a:ext cx="15309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Vector</a:t>
            </a:r>
            <a:endParaRPr sz="1600">
              <a:latin typeface="Ubuntu Mono"/>
              <a:ea typeface="Ubuntu Mono"/>
              <a:cs typeface="Ubuntu Mono"/>
              <a:sym typeface="Ubuntu Mono"/>
            </a:endParaRPr>
          </a:p>
        </p:txBody>
      </p:sp>
      <p:sp>
        <p:nvSpPr>
          <p:cNvPr id="253" name="Google Shape;253;p29"/>
          <p:cNvSpPr/>
          <p:nvPr/>
        </p:nvSpPr>
        <p:spPr>
          <a:xfrm>
            <a:off x="7334795" y="3981625"/>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Stack</a:t>
            </a:r>
            <a:endParaRPr sz="1600">
              <a:latin typeface="Ubuntu Mono"/>
              <a:ea typeface="Ubuntu Mono"/>
              <a:cs typeface="Ubuntu Mono"/>
              <a:sym typeface="Ubuntu Mono"/>
            </a:endParaRPr>
          </a:p>
        </p:txBody>
      </p:sp>
      <p:cxnSp>
        <p:nvCxnSpPr>
          <p:cNvPr id="254" name="Google Shape;254;p29"/>
          <p:cNvCxnSpPr>
            <a:stCxn id="253" idx="0"/>
            <a:endCxn id="252" idx="2"/>
          </p:cNvCxnSpPr>
          <p:nvPr/>
        </p:nvCxnSpPr>
        <p:spPr>
          <a:xfrm flipH="1" rot="10800000">
            <a:off x="7886195" y="3634525"/>
            <a:ext cx="3600" cy="347100"/>
          </a:xfrm>
          <a:prstGeom prst="straightConnector1">
            <a:avLst/>
          </a:prstGeom>
          <a:noFill/>
          <a:ln cap="flat" cmpd="sng" w="19050">
            <a:solidFill>
              <a:srgbClr val="666666"/>
            </a:solidFill>
            <a:prstDash val="solid"/>
            <a:round/>
            <a:headEnd len="med" w="med" type="none"/>
            <a:tailEnd len="med" w="med" type="triangle"/>
          </a:ln>
        </p:spPr>
      </p:cxnSp>
      <p:cxnSp>
        <p:nvCxnSpPr>
          <p:cNvPr id="255" name="Google Shape;255;p29"/>
          <p:cNvCxnSpPr>
            <a:stCxn id="252" idx="0"/>
            <a:endCxn id="256" idx="2"/>
          </p:cNvCxnSpPr>
          <p:nvPr/>
        </p:nvCxnSpPr>
        <p:spPr>
          <a:xfrm flipH="1" rot="10800000">
            <a:off x="7889650" y="2840850"/>
            <a:ext cx="4200" cy="298500"/>
          </a:xfrm>
          <a:prstGeom prst="straightConnector1">
            <a:avLst/>
          </a:prstGeom>
          <a:noFill/>
          <a:ln cap="flat" cmpd="sng" w="19050">
            <a:solidFill>
              <a:srgbClr val="666666"/>
            </a:solidFill>
            <a:prstDash val="solid"/>
            <a:round/>
            <a:headEnd len="med" w="med" type="none"/>
            <a:tailEnd len="med" w="med" type="triangle"/>
          </a:ln>
        </p:spPr>
      </p:cxnSp>
      <p:sp>
        <p:nvSpPr>
          <p:cNvPr id="256" name="Google Shape;256;p29"/>
          <p:cNvSpPr/>
          <p:nvPr/>
        </p:nvSpPr>
        <p:spPr>
          <a:xfrm>
            <a:off x="7006264" y="2345600"/>
            <a:ext cx="1775400" cy="495300"/>
          </a:xfrm>
          <a:prstGeom prst="rect">
            <a:avLst/>
          </a:prstGeom>
          <a:solidFill>
            <a:srgbClr val="D9ED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AbstractList</a:t>
            </a:r>
            <a:endParaRPr sz="1600">
              <a:latin typeface="Ubuntu Mono"/>
              <a:ea typeface="Ubuntu Mono"/>
              <a:cs typeface="Ubuntu Mono"/>
              <a:sym typeface="Ubuntu Mono"/>
            </a:endParaRPr>
          </a:p>
        </p:txBody>
      </p:sp>
      <p:sp>
        <p:nvSpPr>
          <p:cNvPr id="257" name="Google Shape;257;p29"/>
          <p:cNvSpPr/>
          <p:nvPr/>
        </p:nvSpPr>
        <p:spPr>
          <a:xfrm>
            <a:off x="7001939" y="1547100"/>
            <a:ext cx="17754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List</a:t>
            </a:r>
            <a:endParaRPr sz="1600">
              <a:latin typeface="Ubuntu Mono"/>
              <a:ea typeface="Ubuntu Mono"/>
              <a:cs typeface="Ubuntu Mono"/>
              <a:sym typeface="Ubuntu Mono"/>
            </a:endParaRPr>
          </a:p>
        </p:txBody>
      </p:sp>
      <p:cxnSp>
        <p:nvCxnSpPr>
          <p:cNvPr id="258" name="Google Shape;258;p29"/>
          <p:cNvCxnSpPr>
            <a:stCxn id="256" idx="0"/>
            <a:endCxn id="257" idx="2"/>
          </p:cNvCxnSpPr>
          <p:nvPr/>
        </p:nvCxnSpPr>
        <p:spPr>
          <a:xfrm rot="10800000">
            <a:off x="7889764" y="2042300"/>
            <a:ext cx="4200" cy="3033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29"/>
          <p:cNvSpPr/>
          <p:nvPr/>
        </p:nvSpPr>
        <p:spPr>
          <a:xfrm>
            <a:off x="7004164" y="758776"/>
            <a:ext cx="17754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Ubuntu Mono"/>
                <a:ea typeface="Ubuntu Mono"/>
                <a:cs typeface="Ubuntu Mono"/>
                <a:sym typeface="Ubuntu Mono"/>
              </a:rPr>
              <a:t>Collection</a:t>
            </a:r>
            <a:endParaRPr sz="1600">
              <a:latin typeface="Ubuntu Mono"/>
              <a:ea typeface="Ubuntu Mono"/>
              <a:cs typeface="Ubuntu Mono"/>
              <a:sym typeface="Ubuntu Mono"/>
            </a:endParaRPr>
          </a:p>
        </p:txBody>
      </p:sp>
      <p:cxnSp>
        <p:nvCxnSpPr>
          <p:cNvPr id="260" name="Google Shape;260;p29"/>
          <p:cNvCxnSpPr>
            <a:stCxn id="257" idx="0"/>
            <a:endCxn id="259" idx="2"/>
          </p:cNvCxnSpPr>
          <p:nvPr/>
        </p:nvCxnSpPr>
        <p:spPr>
          <a:xfrm flipH="1" rot="10800000">
            <a:off x="7889639" y="1254000"/>
            <a:ext cx="2100" cy="293100"/>
          </a:xfrm>
          <a:prstGeom prst="straightConnector1">
            <a:avLst/>
          </a:prstGeom>
          <a:noFill/>
          <a:ln cap="flat" cmpd="sng" w="19050">
            <a:solidFill>
              <a:schemeClr val="dk2"/>
            </a:solidFill>
            <a:prstDash val="solid"/>
            <a:round/>
            <a:headEnd len="med" w="med" type="none"/>
            <a:tailEnd len="med" w="med" type="triangle"/>
          </a:ln>
        </p:spPr>
      </p:cxnSp>
      <p:pic>
        <p:nvPicPr>
          <p:cNvPr id="261" name="Google Shape;261;p29"/>
          <p:cNvPicPr preferRelativeResize="0"/>
          <p:nvPr/>
        </p:nvPicPr>
        <p:blipFill>
          <a:blip r:embed="rId4">
            <a:alphaModFix/>
          </a:blip>
          <a:stretch>
            <a:fillRect/>
          </a:stretch>
        </p:blipFill>
        <p:spPr>
          <a:xfrm>
            <a:off x="3276600" y="1639763"/>
            <a:ext cx="2895600" cy="2009775"/>
          </a:xfrm>
          <a:prstGeom prst="rect">
            <a:avLst/>
          </a:prstGeom>
          <a:noFill/>
          <a:ln>
            <a:noFill/>
          </a:ln>
        </p:spPr>
      </p:pic>
      <p:sp>
        <p:nvSpPr>
          <p:cNvPr id="262" name="Google Shape;262;p29"/>
          <p:cNvSpPr txBox="1"/>
          <p:nvPr/>
        </p:nvSpPr>
        <p:spPr>
          <a:xfrm>
            <a:off x="265031" y="4264344"/>
            <a:ext cx="4758600" cy="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rPr>
              <a:t>“You wanted a banana but what you got was a gorilla holding the banana and the entire jungle.” </a:t>
            </a:r>
            <a:endParaRPr sz="1600">
              <a:solidFill>
                <a:schemeClr val="dk1"/>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 Joe Armstrong (on OOP)</a:t>
            </a:r>
            <a:endParaRPr sz="1600"/>
          </a:p>
        </p:txBody>
      </p:sp>
      <p:pic>
        <p:nvPicPr>
          <p:cNvPr id="263" name="Google Shape;263;p29"/>
          <p:cNvPicPr preferRelativeResize="0"/>
          <p:nvPr/>
        </p:nvPicPr>
        <p:blipFill>
          <a:blip r:embed="rId5">
            <a:alphaModFix/>
          </a:blip>
          <a:stretch>
            <a:fillRect/>
          </a:stretch>
        </p:blipFill>
        <p:spPr>
          <a:xfrm rot="-3990048">
            <a:off x="3910725" y="896024"/>
            <a:ext cx="2392750" cy="3657651"/>
          </a:xfrm>
          <a:prstGeom prst="rect">
            <a:avLst/>
          </a:prstGeom>
          <a:noFill/>
          <a:ln>
            <a:noFill/>
          </a:ln>
        </p:spPr>
      </p:pic>
      <p:pic>
        <p:nvPicPr>
          <p:cNvPr id="264" name="Google Shape;264;p29"/>
          <p:cNvPicPr preferRelativeResize="0"/>
          <p:nvPr/>
        </p:nvPicPr>
        <p:blipFill>
          <a:blip r:embed="rId6">
            <a:alphaModFix/>
          </a:blip>
          <a:stretch>
            <a:fillRect/>
          </a:stretch>
        </p:blipFill>
        <p:spPr>
          <a:xfrm>
            <a:off x="3429000" y="1466380"/>
            <a:ext cx="3254975" cy="207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Even More Subtle Inheritance Pitfall</a:t>
            </a:r>
            <a:endParaRPr/>
          </a:p>
        </p:txBody>
      </p:sp>
      <p:sp>
        <p:nvSpPr>
          <p:cNvPr id="270" name="Google Shape;270;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Classic example: A Square is-a Rectangle. </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Deep arguments about program and programming language design result. See the </a:t>
            </a:r>
            <a:r>
              <a:rPr lang="en" u="sng">
                <a:solidFill>
                  <a:schemeClr val="hlink"/>
                </a:solidFill>
                <a:hlinkClick r:id="rId3"/>
              </a:rPr>
              <a:t>circle-ellipse</a:t>
            </a:r>
            <a:r>
              <a:rPr lang="en"/>
              <a:t> problem for more.</a:t>
            </a:r>
            <a:endParaRPr/>
          </a:p>
        </p:txBody>
      </p:sp>
      <p:sp>
        <p:nvSpPr>
          <p:cNvPr id="271" name="Google Shape;271;p30"/>
          <p:cNvSpPr txBox="1"/>
          <p:nvPr/>
        </p:nvSpPr>
        <p:spPr>
          <a:xfrm>
            <a:off x="91525" y="1099575"/>
            <a:ext cx="8911500" cy="25851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AA22FF"/>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class</a:t>
            </a:r>
            <a:r>
              <a:rPr lang="en" sz="1800">
                <a:solidFill>
                  <a:schemeClr val="dk1"/>
                </a:solidFill>
                <a:highlight>
                  <a:srgbClr val="EFEFEF"/>
                </a:highlight>
                <a:latin typeface="Consolas"/>
                <a:ea typeface="Consolas"/>
                <a:cs typeface="Consolas"/>
                <a:sym typeface="Consolas"/>
              </a:rPr>
              <a:t> </a:t>
            </a:r>
            <a:r>
              <a:rPr lang="en" sz="1800">
                <a:solidFill>
                  <a:srgbClr val="0000FF"/>
                </a:solidFill>
                <a:highlight>
                  <a:srgbClr val="EFEFEF"/>
                </a:highlight>
                <a:latin typeface="Consolas"/>
                <a:ea typeface="Consolas"/>
                <a:cs typeface="Consolas"/>
                <a:sym typeface="Consolas"/>
              </a:rPr>
              <a:t>Rectangle</a:t>
            </a:r>
            <a:r>
              <a:rPr lang="en" sz="1800">
                <a:solidFill>
                  <a:schemeClr val="dk1"/>
                </a:solidFill>
                <a:highlight>
                  <a:srgbClr val="EFEFEF"/>
                </a:highlight>
                <a:latin typeface="Consolas"/>
                <a:ea typeface="Consolas"/>
                <a:cs typeface="Consolas"/>
                <a:sym typeface="Consolas"/>
              </a:rPr>
              <a:t> </a:t>
            </a:r>
            <a:r>
              <a:rPr lang="en" sz="1800">
                <a:solidFill>
                  <a:schemeClr val="dk2"/>
                </a:solidFill>
                <a:highlight>
                  <a:srgbClr val="EFEFEF"/>
                </a:highlight>
                <a:latin typeface="Consolas"/>
                <a:ea typeface="Consolas"/>
                <a:cs typeface="Consolas"/>
                <a:sym typeface="Consolas"/>
              </a:rPr>
              <a:t>{</a:t>
            </a:r>
            <a:br>
              <a:rPr lang="en" sz="1800">
                <a:solidFill>
                  <a:schemeClr val="dk1"/>
                </a:solidFill>
                <a:highlight>
                  <a:srgbClr val="EFEFEF"/>
                </a:highlight>
                <a:latin typeface="Consolas"/>
                <a:ea typeface="Consolas"/>
                <a:cs typeface="Consolas"/>
                <a:sym typeface="Consolas"/>
              </a:rPr>
            </a:b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private</a:t>
            </a:r>
            <a:r>
              <a:rPr lang="en" sz="1800">
                <a:solidFill>
                  <a:schemeClr val="dk1"/>
                </a:solidFill>
                <a:highlight>
                  <a:srgbClr val="EFEFEF"/>
                </a:highlight>
                <a:latin typeface="Consolas"/>
                <a:ea typeface="Consolas"/>
                <a:cs typeface="Consolas"/>
                <a:sym typeface="Consolas"/>
              </a:rPr>
              <a:t> </a:t>
            </a:r>
            <a:r>
              <a:rPr b="1" lang="en" sz="1800">
                <a:solidFill>
                  <a:srgbClr val="00BB0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width</a:t>
            </a:r>
            <a:r>
              <a:rPr lang="en" sz="1800">
                <a:solidFill>
                  <a:schemeClr val="dk2"/>
                </a:solidFill>
                <a:highlight>
                  <a:srgbClr val="EFEFEF"/>
                </a:highlight>
                <a:latin typeface="Consolas"/>
                <a:ea typeface="Consolas"/>
                <a:cs typeface="Consolas"/>
                <a:sym typeface="Consolas"/>
              </a:rPr>
              <a:t>;</a:t>
            </a:r>
            <a:br>
              <a:rPr lang="en" sz="1800">
                <a:solidFill>
                  <a:schemeClr val="dk1"/>
                </a:solidFill>
                <a:highlight>
                  <a:srgbClr val="EFEFEF"/>
                </a:highlight>
                <a:latin typeface="Consolas"/>
                <a:ea typeface="Consolas"/>
                <a:cs typeface="Consolas"/>
                <a:sym typeface="Consolas"/>
              </a:rPr>
            </a:b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private</a:t>
            </a:r>
            <a:r>
              <a:rPr lang="en" sz="1800">
                <a:solidFill>
                  <a:schemeClr val="dk1"/>
                </a:solidFill>
                <a:highlight>
                  <a:srgbClr val="EFEFEF"/>
                </a:highlight>
                <a:latin typeface="Consolas"/>
                <a:ea typeface="Consolas"/>
                <a:cs typeface="Consolas"/>
                <a:sym typeface="Consolas"/>
              </a:rPr>
              <a:t> </a:t>
            </a:r>
            <a:r>
              <a:rPr b="1" lang="en" sz="1800">
                <a:solidFill>
                  <a:srgbClr val="00BB0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height</a:t>
            </a:r>
            <a:r>
              <a:rPr lang="en" sz="1800">
                <a:solidFill>
                  <a:schemeClr val="dk2"/>
                </a:solidFill>
                <a:highlight>
                  <a:srgbClr val="EFEFEF"/>
                </a:highlight>
                <a:latin typeface="Consolas"/>
                <a:ea typeface="Consolas"/>
                <a:cs typeface="Consolas"/>
                <a:sym typeface="Consolas"/>
              </a:rPr>
              <a:t>;</a:t>
            </a:r>
            <a:br>
              <a:rPr lang="en" sz="1800">
                <a:solidFill>
                  <a:schemeClr val="dk1"/>
                </a:solidFill>
                <a:highlight>
                  <a:srgbClr val="EFEFEF"/>
                </a:highlight>
                <a:latin typeface="Consolas"/>
                <a:ea typeface="Consolas"/>
                <a:cs typeface="Consolas"/>
                <a:sym typeface="Consolas"/>
              </a:rPr>
            </a:br>
            <a:br>
              <a:rPr lang="en" sz="1800">
                <a:solidFill>
                  <a:schemeClr val="dk1"/>
                </a:solidFill>
                <a:highlight>
                  <a:srgbClr val="EFEFEF"/>
                </a:highlight>
                <a:latin typeface="Consolas"/>
                <a:ea typeface="Consolas"/>
                <a:cs typeface="Consolas"/>
                <a:sym typeface="Consolas"/>
              </a:rPr>
            </a:b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00A000"/>
                </a:solidFill>
                <a:highlight>
                  <a:srgbClr val="EFEFEF"/>
                </a:highlight>
                <a:latin typeface="Consolas"/>
                <a:ea typeface="Consolas"/>
                <a:cs typeface="Consolas"/>
                <a:sym typeface="Consolas"/>
              </a:rPr>
              <a:t>Rectangle</a:t>
            </a:r>
            <a:r>
              <a:rPr lang="en" sz="1800">
                <a:solidFill>
                  <a:schemeClr val="dk2"/>
                </a:solidFill>
                <a:highlight>
                  <a:srgbClr val="EFEFEF"/>
                </a:highlight>
                <a:latin typeface="Consolas"/>
                <a:ea typeface="Consolas"/>
                <a:cs typeface="Consolas"/>
                <a:sym typeface="Consolas"/>
              </a:rPr>
              <a:t>(</a:t>
            </a:r>
            <a:r>
              <a:rPr b="1" lang="en" sz="1800">
                <a:solidFill>
                  <a:srgbClr val="00BB0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w</a:t>
            </a:r>
            <a:r>
              <a:rPr lang="en" sz="1800">
                <a:solidFill>
                  <a:schemeClr val="dk2"/>
                </a:solidFill>
                <a:highlight>
                  <a:srgbClr val="EFEFEF"/>
                </a:highlight>
                <a:latin typeface="Consolas"/>
                <a:ea typeface="Consolas"/>
                <a:cs typeface="Consolas"/>
                <a:sym typeface="Consolas"/>
              </a:rPr>
              <a:t>,</a:t>
            </a:r>
            <a:r>
              <a:rPr lang="en" sz="1800">
                <a:solidFill>
                  <a:schemeClr val="dk1"/>
                </a:solidFill>
                <a:highlight>
                  <a:srgbClr val="EFEFEF"/>
                </a:highlight>
                <a:latin typeface="Consolas"/>
                <a:ea typeface="Consolas"/>
                <a:cs typeface="Consolas"/>
                <a:sym typeface="Consolas"/>
              </a:rPr>
              <a:t> </a:t>
            </a:r>
            <a:r>
              <a:rPr b="1" lang="en" sz="1800">
                <a:solidFill>
                  <a:srgbClr val="00BB0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h</a:t>
            </a:r>
            <a:r>
              <a:rPr lang="en" sz="1800">
                <a:solidFill>
                  <a:schemeClr val="dk2"/>
                </a:solidFill>
                <a:highlight>
                  <a:srgbClr val="EFEFEF"/>
                </a:highlight>
                <a:latin typeface="Consolas"/>
                <a:ea typeface="Consolas"/>
                <a:cs typeface="Consolas"/>
                <a:sym typeface="Consolas"/>
              </a:rPr>
              <a:t>)</a:t>
            </a:r>
            <a:r>
              <a:rPr lang="en" sz="1800">
                <a:solidFill>
                  <a:schemeClr val="dk1"/>
                </a:solidFill>
                <a:highlight>
                  <a:srgbClr val="EFEFEF"/>
                </a:highlight>
                <a:latin typeface="Consolas"/>
                <a:ea typeface="Consolas"/>
                <a:cs typeface="Consolas"/>
                <a:sym typeface="Consolas"/>
              </a:rPr>
              <a:t> </a:t>
            </a:r>
            <a:r>
              <a:rPr lang="en" sz="1800">
                <a:solidFill>
                  <a:schemeClr val="dk2"/>
                </a:solidFill>
                <a:highlight>
                  <a:srgbClr val="EFEFEF"/>
                </a:highlight>
                <a:latin typeface="Consolas"/>
                <a:ea typeface="Consolas"/>
                <a:cs typeface="Consolas"/>
                <a:sym typeface="Consolas"/>
              </a:rPr>
              <a:t>{</a:t>
            </a:r>
            <a:br>
              <a:rPr lang="en" sz="1800">
                <a:solidFill>
                  <a:schemeClr val="dk1"/>
                </a:solidFill>
                <a:highlight>
                  <a:srgbClr val="EFEFEF"/>
                </a:highlight>
                <a:latin typeface="Consolas"/>
                <a:ea typeface="Consolas"/>
                <a:cs typeface="Consolas"/>
                <a:sym typeface="Consolas"/>
              </a:rPr>
            </a:br>
            <a:r>
              <a:rPr lang="en" sz="1800">
                <a:solidFill>
                  <a:schemeClr val="dk1"/>
                </a:solidFill>
                <a:highlight>
                  <a:srgbClr val="EFEFEF"/>
                </a:highlight>
                <a:latin typeface="Consolas"/>
                <a:ea typeface="Consolas"/>
                <a:cs typeface="Consolas"/>
                <a:sym typeface="Consolas"/>
              </a:rPr>
              <a:t>        width </a:t>
            </a:r>
            <a:r>
              <a:rPr lang="en" sz="1800">
                <a:solidFill>
                  <a:schemeClr val="dk2"/>
                </a:solidFill>
                <a:highlight>
                  <a:srgbClr val="EFEFEF"/>
                </a:highlight>
                <a:latin typeface="Consolas"/>
                <a:ea typeface="Consolas"/>
                <a:cs typeface="Consolas"/>
                <a:sym typeface="Consolas"/>
              </a:rPr>
              <a:t>=</a:t>
            </a:r>
            <a:r>
              <a:rPr lang="en" sz="1800">
                <a:solidFill>
                  <a:schemeClr val="dk1"/>
                </a:solidFill>
                <a:highlight>
                  <a:srgbClr val="EFEFEF"/>
                </a:highlight>
                <a:latin typeface="Consolas"/>
                <a:ea typeface="Consolas"/>
                <a:cs typeface="Consolas"/>
                <a:sym typeface="Consolas"/>
              </a:rPr>
              <a:t> w</a:t>
            </a:r>
            <a:r>
              <a:rPr lang="en" sz="1800">
                <a:solidFill>
                  <a:schemeClr val="dk2"/>
                </a:solidFill>
                <a:highlight>
                  <a:srgbClr val="EFEFEF"/>
                </a:highlight>
                <a:latin typeface="Consolas"/>
                <a:ea typeface="Consolas"/>
                <a:cs typeface="Consolas"/>
                <a:sym typeface="Consolas"/>
              </a:rPr>
              <a:t>;</a:t>
            </a:r>
            <a:r>
              <a:rPr lang="en" sz="1800">
                <a:solidFill>
                  <a:schemeClr val="dk1"/>
                </a:solidFill>
                <a:highlight>
                  <a:srgbClr val="EFEFEF"/>
                </a:highlight>
                <a:latin typeface="Consolas"/>
                <a:ea typeface="Consolas"/>
                <a:cs typeface="Consolas"/>
                <a:sym typeface="Consolas"/>
              </a:rPr>
              <a:t> height </a:t>
            </a:r>
            <a:r>
              <a:rPr lang="en" sz="1800">
                <a:solidFill>
                  <a:schemeClr val="dk2"/>
                </a:solidFill>
                <a:highlight>
                  <a:srgbClr val="EFEFEF"/>
                </a:highlight>
                <a:latin typeface="Consolas"/>
                <a:ea typeface="Consolas"/>
                <a:cs typeface="Consolas"/>
                <a:sym typeface="Consolas"/>
              </a:rPr>
              <a:t>=</a:t>
            </a:r>
            <a:r>
              <a:rPr lang="en" sz="1800">
                <a:solidFill>
                  <a:schemeClr val="dk1"/>
                </a:solidFill>
                <a:highlight>
                  <a:srgbClr val="EFEFEF"/>
                </a:highlight>
                <a:latin typeface="Consolas"/>
                <a:ea typeface="Consolas"/>
                <a:cs typeface="Consolas"/>
                <a:sym typeface="Consolas"/>
              </a:rPr>
              <a:t> h</a:t>
            </a:r>
            <a:r>
              <a:rPr lang="en" sz="1800">
                <a:solidFill>
                  <a:schemeClr val="dk2"/>
                </a:solidFill>
                <a:highlight>
                  <a:srgbClr val="EFEFEF"/>
                </a:highlight>
                <a:latin typeface="Consolas"/>
                <a:ea typeface="Consolas"/>
                <a:cs typeface="Consolas"/>
                <a:sym typeface="Consolas"/>
              </a:rPr>
              <a:t>;</a:t>
            </a:r>
            <a:br>
              <a:rPr lang="en" sz="1800">
                <a:solidFill>
                  <a:schemeClr val="dk1"/>
                </a:solidFill>
                <a:highlight>
                  <a:srgbClr val="EFEFEF"/>
                </a:highlight>
                <a:latin typeface="Consolas"/>
                <a:ea typeface="Consolas"/>
                <a:cs typeface="Consolas"/>
                <a:sym typeface="Consolas"/>
              </a:rPr>
            </a:br>
            <a:r>
              <a:rPr lang="en" sz="1800">
                <a:solidFill>
                  <a:schemeClr val="dk1"/>
                </a:solidFill>
                <a:highlight>
                  <a:srgbClr val="EFEFEF"/>
                </a:highlight>
                <a:latin typeface="Consolas"/>
                <a:ea typeface="Consolas"/>
                <a:cs typeface="Consolas"/>
                <a:sym typeface="Consolas"/>
              </a:rPr>
              <a:t>    </a:t>
            </a:r>
            <a:r>
              <a:rPr lang="en" sz="1800">
                <a:solidFill>
                  <a:schemeClr val="dk2"/>
                </a:solidFill>
                <a:highlight>
                  <a:srgbClr val="EFEFEF"/>
                </a:highlight>
                <a:latin typeface="Consolas"/>
                <a:ea typeface="Consolas"/>
                <a:cs typeface="Consolas"/>
                <a:sym typeface="Consolas"/>
              </a:rPr>
              <a:t>}</a:t>
            </a:r>
            <a:endParaRPr sz="1800">
              <a:solidFill>
                <a:schemeClr val="dk2"/>
              </a:solidFill>
              <a:highlight>
                <a:srgbClr val="EFEFEF"/>
              </a:highlight>
              <a:latin typeface="Consolas"/>
              <a:ea typeface="Consolas"/>
              <a:cs typeface="Consolas"/>
              <a:sym typeface="Consolas"/>
            </a:endParaRPr>
          </a:p>
        </p:txBody>
      </p:sp>
      <p:sp>
        <p:nvSpPr>
          <p:cNvPr id="272" name="Google Shape;272;p30"/>
          <p:cNvSpPr txBox="1"/>
          <p:nvPr/>
        </p:nvSpPr>
        <p:spPr>
          <a:xfrm>
            <a:off x="4878975" y="835800"/>
            <a:ext cx="4124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solidFill>
                  <a:srgbClr val="008800"/>
                </a:solidFill>
                <a:latin typeface="Consolas"/>
                <a:ea typeface="Consolas"/>
                <a:cs typeface="Consolas"/>
                <a:sym typeface="Consolas"/>
              </a:rPr>
              <a:t>/** Sets the width. */</a:t>
            </a:r>
            <a:br>
              <a:rPr lang="en" sz="1800">
                <a:solidFill>
                  <a:schemeClr val="dk1"/>
                </a:solidFill>
                <a:latin typeface="Consolas"/>
                <a:ea typeface="Consolas"/>
                <a:cs typeface="Consolas"/>
                <a:sym typeface="Consolas"/>
              </a:rPr>
            </a:br>
            <a:r>
              <a:rPr b="1" lang="en" sz="1800">
                <a:solidFill>
                  <a:srgbClr val="AA22FF"/>
                </a:solidFill>
                <a:latin typeface="Consolas"/>
                <a:ea typeface="Consolas"/>
                <a:cs typeface="Consolas"/>
                <a:sym typeface="Consolas"/>
              </a:rPr>
              <a:t>public</a:t>
            </a:r>
            <a:r>
              <a:rPr lang="en" sz="1800">
                <a:solidFill>
                  <a:schemeClr val="dk1"/>
                </a:solidFill>
                <a:latin typeface="Consolas"/>
                <a:ea typeface="Consolas"/>
                <a:cs typeface="Consolas"/>
                <a:sym typeface="Consolas"/>
              </a:rPr>
              <a:t> </a:t>
            </a:r>
            <a:r>
              <a:rPr b="1" lang="en" sz="1800">
                <a:solidFill>
                  <a:srgbClr val="00BB00"/>
                </a:solidFill>
                <a:latin typeface="Consolas"/>
                <a:ea typeface="Consolas"/>
                <a:cs typeface="Consolas"/>
                <a:sym typeface="Consolas"/>
              </a:rPr>
              <a:t>void</a:t>
            </a:r>
            <a:r>
              <a:rPr lang="en" sz="1800">
                <a:solidFill>
                  <a:schemeClr val="dk1"/>
                </a:solidFill>
                <a:latin typeface="Consolas"/>
                <a:ea typeface="Consolas"/>
                <a:cs typeface="Consolas"/>
                <a:sym typeface="Consolas"/>
              </a:rPr>
              <a:t> </a:t>
            </a:r>
            <a:r>
              <a:rPr lang="en" sz="1800">
                <a:solidFill>
                  <a:srgbClr val="00A000"/>
                </a:solidFill>
                <a:latin typeface="Consolas"/>
                <a:ea typeface="Consolas"/>
                <a:cs typeface="Consolas"/>
                <a:sym typeface="Consolas"/>
              </a:rPr>
              <a:t>setWidth</a:t>
            </a:r>
            <a:r>
              <a:rPr lang="en" sz="1800">
                <a:solidFill>
                  <a:schemeClr val="dk2"/>
                </a:solidFill>
                <a:latin typeface="Consolas"/>
                <a:ea typeface="Consolas"/>
                <a:cs typeface="Consolas"/>
                <a:sym typeface="Consolas"/>
              </a:rPr>
              <a:t>(</a:t>
            </a:r>
            <a:r>
              <a:rPr b="1" lang="en" sz="1800">
                <a:solidFill>
                  <a:srgbClr val="00BB00"/>
                </a:solidFill>
                <a:latin typeface="Consolas"/>
                <a:ea typeface="Consolas"/>
                <a:cs typeface="Consolas"/>
                <a:sym typeface="Consolas"/>
              </a:rPr>
              <a:t>int</a:t>
            </a:r>
            <a:r>
              <a:rPr lang="en" sz="1800">
                <a:solidFill>
                  <a:schemeClr val="dk1"/>
                </a:solidFill>
                <a:latin typeface="Consolas"/>
                <a:ea typeface="Consolas"/>
                <a:cs typeface="Consolas"/>
                <a:sym typeface="Consolas"/>
              </a:rPr>
              <a:t> w</a:t>
            </a:r>
            <a:r>
              <a:rPr lang="en" sz="1800">
                <a:solidFill>
                  <a:schemeClr val="dk2"/>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chemeClr val="dk2"/>
                </a:solidFill>
                <a:latin typeface="Consolas"/>
                <a:ea typeface="Consolas"/>
                <a:cs typeface="Consolas"/>
                <a:sym typeface="Consolas"/>
              </a:rPr>
              <a: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width </a:t>
            </a:r>
            <a:r>
              <a:rPr lang="en" sz="1800">
                <a:solidFill>
                  <a:schemeClr val="dk2"/>
                </a:solidFill>
                <a:latin typeface="Consolas"/>
                <a:ea typeface="Consolas"/>
                <a:cs typeface="Consolas"/>
                <a:sym typeface="Consolas"/>
              </a:rPr>
              <a:t>=</a:t>
            </a:r>
            <a:r>
              <a:rPr lang="en" sz="1800">
                <a:solidFill>
                  <a:schemeClr val="dk1"/>
                </a:solidFill>
                <a:latin typeface="Consolas"/>
                <a:ea typeface="Consolas"/>
                <a:cs typeface="Consolas"/>
                <a:sym typeface="Consolas"/>
              </a:rPr>
              <a:t> w</a:t>
            </a:r>
            <a:r>
              <a:rPr lang="en" sz="1800">
                <a:solidFill>
                  <a:schemeClr val="dk2"/>
                </a:solidFill>
                <a:latin typeface="Consolas"/>
                <a:ea typeface="Consolas"/>
                <a:cs typeface="Consolas"/>
                <a:sym typeface="Consolas"/>
              </a:rPr>
              <a:t>;</a:t>
            </a:r>
            <a:br>
              <a:rPr lang="en" sz="1800">
                <a:solidFill>
                  <a:schemeClr val="dk1"/>
                </a:solidFill>
                <a:latin typeface="Consolas"/>
                <a:ea typeface="Consolas"/>
                <a:cs typeface="Consolas"/>
                <a:sym typeface="Consolas"/>
              </a:rPr>
            </a:br>
            <a:r>
              <a:rPr lang="en" sz="1800">
                <a:solidFill>
                  <a:schemeClr val="dk2"/>
                </a:solidFill>
                <a:latin typeface="Consolas"/>
                <a:ea typeface="Consolas"/>
                <a:cs typeface="Consolas"/>
                <a:sym typeface="Consolas"/>
              </a:rPr>
              <a: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a:t>
            </a:r>
            <a:br>
              <a:rPr lang="en" sz="1800">
                <a:solidFill>
                  <a:schemeClr val="dk1"/>
                </a:solidFill>
                <a:latin typeface="Consolas"/>
                <a:ea typeface="Consolas"/>
                <a:cs typeface="Consolas"/>
                <a:sym typeface="Consolas"/>
              </a:rPr>
            </a:br>
            <a:r>
              <a:rPr i="1" lang="en" sz="1800">
                <a:solidFill>
                  <a:srgbClr val="008800"/>
                </a:solidFill>
                <a:latin typeface="Consolas"/>
                <a:ea typeface="Consolas"/>
                <a:cs typeface="Consolas"/>
                <a:sym typeface="Consolas"/>
              </a:rPr>
              <a:t>/** Sets the height. */</a:t>
            </a:r>
            <a:br>
              <a:rPr lang="en" sz="1800">
                <a:solidFill>
                  <a:schemeClr val="dk1"/>
                </a:solidFill>
                <a:latin typeface="Consolas"/>
                <a:ea typeface="Consolas"/>
                <a:cs typeface="Consolas"/>
                <a:sym typeface="Consolas"/>
              </a:rPr>
            </a:br>
            <a:r>
              <a:rPr b="1" lang="en" sz="1800">
                <a:solidFill>
                  <a:srgbClr val="AA22FF"/>
                </a:solidFill>
                <a:latin typeface="Consolas"/>
                <a:ea typeface="Consolas"/>
                <a:cs typeface="Consolas"/>
                <a:sym typeface="Consolas"/>
              </a:rPr>
              <a:t>public</a:t>
            </a:r>
            <a:r>
              <a:rPr lang="en" sz="1800">
                <a:solidFill>
                  <a:schemeClr val="dk1"/>
                </a:solidFill>
                <a:latin typeface="Consolas"/>
                <a:ea typeface="Consolas"/>
                <a:cs typeface="Consolas"/>
                <a:sym typeface="Consolas"/>
              </a:rPr>
              <a:t> </a:t>
            </a:r>
            <a:r>
              <a:rPr b="1" lang="en" sz="1800">
                <a:solidFill>
                  <a:srgbClr val="00BB00"/>
                </a:solidFill>
                <a:latin typeface="Consolas"/>
                <a:ea typeface="Consolas"/>
                <a:cs typeface="Consolas"/>
                <a:sym typeface="Consolas"/>
              </a:rPr>
              <a:t>void</a:t>
            </a:r>
            <a:r>
              <a:rPr lang="en" sz="1800">
                <a:solidFill>
                  <a:schemeClr val="dk1"/>
                </a:solidFill>
                <a:latin typeface="Consolas"/>
                <a:ea typeface="Consolas"/>
                <a:cs typeface="Consolas"/>
                <a:sym typeface="Consolas"/>
              </a:rPr>
              <a:t> </a:t>
            </a:r>
            <a:r>
              <a:rPr lang="en" sz="1800">
                <a:solidFill>
                  <a:srgbClr val="00A000"/>
                </a:solidFill>
                <a:latin typeface="Consolas"/>
                <a:ea typeface="Consolas"/>
                <a:cs typeface="Consolas"/>
                <a:sym typeface="Consolas"/>
              </a:rPr>
              <a:t>setHeight</a:t>
            </a:r>
            <a:r>
              <a:rPr lang="en" sz="1800">
                <a:solidFill>
                  <a:schemeClr val="dk2"/>
                </a:solidFill>
                <a:latin typeface="Consolas"/>
                <a:ea typeface="Consolas"/>
                <a:cs typeface="Consolas"/>
                <a:sym typeface="Consolas"/>
              </a:rPr>
              <a:t>(</a:t>
            </a:r>
            <a:r>
              <a:rPr b="1" lang="en" sz="1800">
                <a:solidFill>
                  <a:srgbClr val="00BB00"/>
                </a:solidFill>
                <a:latin typeface="Consolas"/>
                <a:ea typeface="Consolas"/>
                <a:cs typeface="Consolas"/>
                <a:sym typeface="Consolas"/>
              </a:rPr>
              <a:t>int</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h</a:t>
            </a:r>
            <a:r>
              <a:rPr lang="en" sz="1800">
                <a:solidFill>
                  <a:schemeClr val="dk2"/>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chemeClr val="dk2"/>
                </a:solidFill>
                <a:latin typeface="Consolas"/>
                <a:ea typeface="Consolas"/>
                <a:cs typeface="Consolas"/>
                <a:sym typeface="Consolas"/>
              </a:rPr>
              <a: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height </a:t>
            </a:r>
            <a:r>
              <a:rPr lang="en" sz="1800">
                <a:solidFill>
                  <a:schemeClr val="dk2"/>
                </a:solidFill>
                <a:latin typeface="Consolas"/>
                <a:ea typeface="Consolas"/>
                <a:cs typeface="Consolas"/>
                <a:sym typeface="Consolas"/>
              </a:rPr>
              <a:t>=</a:t>
            </a:r>
            <a:r>
              <a:rPr lang="en" sz="1800">
                <a:solidFill>
                  <a:schemeClr val="dk1"/>
                </a:solidFill>
                <a:latin typeface="Consolas"/>
                <a:ea typeface="Consolas"/>
                <a:cs typeface="Consolas"/>
                <a:sym typeface="Consolas"/>
              </a:rPr>
              <a:t> h</a:t>
            </a:r>
            <a:r>
              <a:rPr lang="en" sz="1800">
                <a:solidFill>
                  <a:schemeClr val="dk2"/>
                </a:solidFill>
                <a:latin typeface="Consolas"/>
                <a:ea typeface="Consolas"/>
                <a:cs typeface="Consolas"/>
                <a:sym typeface="Consolas"/>
              </a:rPr>
              <a:t>;</a:t>
            </a:r>
            <a:br>
              <a:rPr lang="en" sz="1800">
                <a:solidFill>
                  <a:schemeClr val="dk1"/>
                </a:solidFill>
                <a:latin typeface="Consolas"/>
                <a:ea typeface="Consolas"/>
                <a:cs typeface="Consolas"/>
                <a:sym typeface="Consolas"/>
              </a:rPr>
            </a:br>
            <a:r>
              <a:rPr lang="en" sz="1800">
                <a:solidFill>
                  <a:schemeClr val="dk2"/>
                </a:solidFill>
                <a:latin typeface="Consolas"/>
                <a:ea typeface="Consolas"/>
                <a:cs typeface="Consolas"/>
                <a:sym typeface="Consolas"/>
              </a:rPr>
              <a:t>}</a:t>
            </a:r>
            <a:endParaRPr/>
          </a:p>
        </p:txBody>
      </p:sp>
      <p:sp>
        <p:nvSpPr>
          <p:cNvPr id="273" name="Google Shape;273;p30"/>
          <p:cNvSpPr txBox="1"/>
          <p:nvPr/>
        </p:nvSpPr>
        <p:spPr>
          <a:xfrm>
            <a:off x="243000" y="3797225"/>
            <a:ext cx="72177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AA22FF"/>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class</a:t>
            </a:r>
            <a:r>
              <a:rPr lang="en" sz="1800">
                <a:solidFill>
                  <a:schemeClr val="dk1"/>
                </a:solidFill>
                <a:highlight>
                  <a:srgbClr val="EFEFEF"/>
                </a:highlight>
                <a:latin typeface="Consolas"/>
                <a:ea typeface="Consolas"/>
                <a:cs typeface="Consolas"/>
                <a:sym typeface="Consolas"/>
              </a:rPr>
              <a:t> </a:t>
            </a:r>
            <a:r>
              <a:rPr lang="en" sz="1800">
                <a:solidFill>
                  <a:srgbClr val="0000FF"/>
                </a:solidFill>
                <a:highlight>
                  <a:srgbClr val="EFEFEF"/>
                </a:highlight>
                <a:latin typeface="Consolas"/>
                <a:ea typeface="Consolas"/>
                <a:cs typeface="Consolas"/>
                <a:sym typeface="Consolas"/>
              </a:rPr>
              <a:t>Square</a:t>
            </a:r>
            <a:r>
              <a:rPr lang="en" sz="1800">
                <a:solidFill>
                  <a:schemeClr val="dk1"/>
                </a:solidFill>
                <a:highlight>
                  <a:srgbClr val="EFEFEF"/>
                </a:highlight>
                <a:latin typeface="Consolas"/>
                <a:ea typeface="Consolas"/>
                <a:cs typeface="Consolas"/>
                <a:sym typeface="Consolas"/>
              </a:rPr>
              <a:t> </a:t>
            </a:r>
            <a:r>
              <a:rPr b="1" lang="en" sz="1800">
                <a:solidFill>
                  <a:srgbClr val="AA22FF"/>
                </a:solidFill>
                <a:highlight>
                  <a:srgbClr val="EFEFEF"/>
                </a:highlight>
                <a:latin typeface="Consolas"/>
                <a:ea typeface="Consolas"/>
                <a:cs typeface="Consolas"/>
                <a:sym typeface="Consolas"/>
              </a:rPr>
              <a:t>extends</a:t>
            </a:r>
            <a:r>
              <a:rPr lang="en" sz="1800">
                <a:solidFill>
                  <a:schemeClr val="dk1"/>
                </a:solidFill>
                <a:highlight>
                  <a:srgbClr val="EFEFEF"/>
                </a:highlight>
                <a:latin typeface="Consolas"/>
                <a:ea typeface="Consolas"/>
                <a:cs typeface="Consolas"/>
                <a:sym typeface="Consolas"/>
              </a:rPr>
              <a:t> Rectangle { ...</a:t>
            </a:r>
            <a:endParaRPr sz="18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7" name="Shape 277"/>
        <p:cNvGrpSpPr/>
        <p:nvPr/>
      </p:nvGrpSpPr>
      <p:grpSpPr>
        <a:xfrm>
          <a:off x="0" y="0"/>
          <a:ext cx="0" cy="0"/>
          <a:chOff x="0" y="0"/>
          <a:chExt cx="0" cy="0"/>
        </a:xfrm>
      </p:grpSpPr>
      <p:sp>
        <p:nvSpPr>
          <p:cNvPr id="278" name="Google Shape;278;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Breaks Encapsulation</a:t>
            </a:r>
            <a:endParaRPr/>
          </a:p>
        </p:txBody>
      </p:sp>
      <p:sp>
        <p:nvSpPr>
          <p:cNvPr id="279" name="Google Shape;279;p31"/>
          <p:cNvSpPr txBox="1"/>
          <p:nvPr>
            <p:ph idx="1" type="body"/>
          </p:nvPr>
        </p:nvSpPr>
        <p:spPr>
          <a:xfrm>
            <a:off x="243000" y="556500"/>
            <a:ext cx="40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vd.barkMany(3) output?</a:t>
            </a:r>
            <a:endParaRPr/>
          </a:p>
          <a:p>
            <a:pPr indent="0" lvl="0" marL="0" rtl="0" algn="l">
              <a:spcBef>
                <a:spcPts val="600"/>
              </a:spcBef>
              <a:spcAft>
                <a:spcPts val="0"/>
              </a:spcAft>
              <a:buNone/>
            </a:pPr>
            <a:r>
              <a:rPr b="1" lang="en"/>
              <a:t>c.   Something else.</a:t>
            </a:r>
            <a:endParaRPr b="1"/>
          </a:p>
          <a:p>
            <a:pPr indent="-355600" lvl="0" marL="457200" rtl="0" algn="l">
              <a:spcBef>
                <a:spcPts val="600"/>
              </a:spcBef>
              <a:spcAft>
                <a:spcPts val="0"/>
              </a:spcAft>
              <a:buSzPts val="2000"/>
              <a:buChar char="●"/>
            </a:pPr>
            <a:r>
              <a:rPr lang="en"/>
              <a:t>Gets caught in an infinite loop!</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(assuming vd is a Verbose Dog)</a:t>
            </a:r>
            <a:endParaRPr/>
          </a:p>
        </p:txBody>
      </p:sp>
      <p:grpSp>
        <p:nvGrpSpPr>
          <p:cNvPr id="280" name="Google Shape;280;p31"/>
          <p:cNvGrpSpPr/>
          <p:nvPr/>
        </p:nvGrpSpPr>
        <p:grpSpPr>
          <a:xfrm>
            <a:off x="260000" y="2968300"/>
            <a:ext cx="3411775" cy="1992250"/>
            <a:chOff x="862200" y="2929550"/>
            <a:chExt cx="3411775" cy="1992250"/>
          </a:xfrm>
        </p:grpSpPr>
        <p:sp>
          <p:nvSpPr>
            <p:cNvPr id="281" name="Google Shape;281;p31"/>
            <p:cNvSpPr/>
            <p:nvPr/>
          </p:nvSpPr>
          <p:spPr>
            <a:xfrm>
              <a:off x="862400" y="4183100"/>
              <a:ext cx="1704900" cy="2955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999999"/>
                  </a:solidFill>
                  <a:latin typeface="Consolas"/>
                  <a:ea typeface="Consolas"/>
                  <a:cs typeface="Consolas"/>
                  <a:sym typeface="Consolas"/>
                </a:rPr>
                <a:t>bark()</a:t>
              </a:r>
              <a:endParaRPr>
                <a:solidFill>
                  <a:srgbClr val="999999"/>
                </a:solidFill>
                <a:latin typeface="Consolas"/>
                <a:ea typeface="Consolas"/>
                <a:cs typeface="Consolas"/>
                <a:sym typeface="Consolas"/>
              </a:endParaRPr>
            </a:p>
          </p:txBody>
        </p:sp>
        <p:sp>
          <p:nvSpPr>
            <p:cNvPr id="282" name="Google Shape;282;p31"/>
            <p:cNvSpPr/>
            <p:nvPr/>
          </p:nvSpPr>
          <p:spPr>
            <a:xfrm>
              <a:off x="2569075" y="2929550"/>
              <a:ext cx="1704900" cy="795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283" name="Google Shape;283;p31"/>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284" name="Google Shape;284;p31"/>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sp>
          <p:nvSpPr>
            <p:cNvPr id="285" name="Google Shape;285;p31"/>
            <p:cNvSpPr/>
            <p:nvPr/>
          </p:nvSpPr>
          <p:spPr>
            <a:xfrm>
              <a:off x="2569049" y="4126200"/>
              <a:ext cx="1704900" cy="795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VerboseDog</a:t>
              </a:r>
              <a:endParaRPr sz="2000">
                <a:latin typeface="Ubuntu Mono"/>
                <a:ea typeface="Ubuntu Mono"/>
                <a:cs typeface="Ubuntu Mono"/>
                <a:sym typeface="Ubuntu Mono"/>
              </a:endParaRPr>
            </a:p>
          </p:txBody>
        </p:sp>
        <p:sp>
          <p:nvSpPr>
            <p:cNvPr id="286" name="Google Shape;286;p31"/>
            <p:cNvSpPr/>
            <p:nvPr/>
          </p:nvSpPr>
          <p:spPr>
            <a:xfrm>
              <a:off x="862300" y="4569750"/>
              <a:ext cx="17049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cxnSp>
          <p:nvCxnSpPr>
            <p:cNvPr id="287" name="Google Shape;287;p31"/>
            <p:cNvCxnSpPr>
              <a:stCxn id="285" idx="0"/>
              <a:endCxn id="282" idx="2"/>
            </p:cNvCxnSpPr>
            <p:nvPr/>
          </p:nvCxnSpPr>
          <p:spPr>
            <a:xfrm rot="10800000">
              <a:off x="3421499" y="3725100"/>
              <a:ext cx="0" cy="401100"/>
            </a:xfrm>
            <a:prstGeom prst="straightConnector1">
              <a:avLst/>
            </a:prstGeom>
            <a:noFill/>
            <a:ln cap="flat" cmpd="sng" w="19050">
              <a:solidFill>
                <a:srgbClr val="BE0712"/>
              </a:solidFill>
              <a:prstDash val="solid"/>
              <a:round/>
              <a:headEnd len="med" w="med" type="none"/>
              <a:tailEnd len="med" w="med" type="triangle"/>
            </a:ln>
          </p:spPr>
        </p:cxnSp>
      </p:grpSp>
      <p:sp>
        <p:nvSpPr>
          <p:cNvPr id="288" name="Google Shape;288;p31"/>
          <p:cNvSpPr txBox="1"/>
          <p:nvPr/>
        </p:nvSpPr>
        <p:spPr>
          <a:xfrm>
            <a:off x="3763950" y="3131625"/>
            <a:ext cx="5194800" cy="185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"As a dog, I say: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cxnSp>
        <p:nvCxnSpPr>
          <p:cNvPr id="289" name="Google Shape;289;p31"/>
          <p:cNvCxnSpPr/>
          <p:nvPr/>
        </p:nvCxnSpPr>
        <p:spPr>
          <a:xfrm rot="10800000">
            <a:off x="5625893" y="4360458"/>
            <a:ext cx="384000" cy="0"/>
          </a:xfrm>
          <a:prstGeom prst="straightConnector1">
            <a:avLst/>
          </a:prstGeom>
          <a:noFill/>
          <a:ln cap="flat" cmpd="sng" w="9525">
            <a:solidFill>
              <a:srgbClr val="BE0712"/>
            </a:solidFill>
            <a:prstDash val="solid"/>
            <a:round/>
            <a:headEnd len="med" w="med" type="none"/>
            <a:tailEnd len="med" w="med" type="triangle"/>
          </a:ln>
        </p:spPr>
      </p:cxnSp>
      <p:sp>
        <p:nvSpPr>
          <p:cNvPr id="290" name="Google Shape;290;p31"/>
          <p:cNvSpPr txBox="1"/>
          <p:nvPr/>
        </p:nvSpPr>
        <p:spPr>
          <a:xfrm>
            <a:off x="6065291" y="4152665"/>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inherited bark method</a:t>
            </a:r>
            <a:endParaRPr>
              <a:solidFill>
                <a:srgbClr val="BE0712"/>
              </a:solidFill>
            </a:endParaRPr>
          </a:p>
        </p:txBody>
      </p:sp>
      <p:sp>
        <p:nvSpPr>
          <p:cNvPr id="291" name="Google Shape;291;p31"/>
          <p:cNvSpPr txBox="1"/>
          <p:nvPr/>
        </p:nvSpPr>
        <p:spPr>
          <a:xfrm>
            <a:off x="4322100" y="660500"/>
            <a:ext cx="4364700" cy="237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45720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barkMany(1);</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Delegation vs. Extension</a:t>
            </a:r>
            <a:endParaRPr/>
          </a:p>
        </p:txBody>
      </p:sp>
      <p:sp>
        <p:nvSpPr>
          <p:cNvPr id="297" name="Google Shape;297;p32"/>
          <p:cNvSpPr txBox="1"/>
          <p:nvPr>
            <p:ph idx="1" type="body"/>
          </p:nvPr>
        </p:nvSpPr>
        <p:spPr>
          <a:xfrm>
            <a:off x="243000" y="556500"/>
            <a:ext cx="8711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Josh Bloch puts it in </a:t>
            </a:r>
            <a:r>
              <a:rPr b="1" lang="en"/>
              <a:t>Effective Java</a:t>
            </a:r>
            <a:r>
              <a:rPr lang="en"/>
              <a:t>:</a:t>
            </a:r>
            <a:endParaRPr/>
          </a:p>
          <a:p>
            <a:pPr indent="-355600" lvl="0" marL="457200" rtl="0" algn="l">
              <a:spcBef>
                <a:spcPts val="600"/>
              </a:spcBef>
              <a:spcAft>
                <a:spcPts val="0"/>
              </a:spcAft>
              <a:buSzPts val="2000"/>
              <a:buChar char="●"/>
            </a:pPr>
            <a:r>
              <a:rPr lang="en"/>
              <a:t>It is safe to use inheritance within a package, where the subclass and the superclass are under the control of the same programmers.</a:t>
            </a:r>
            <a:endParaRPr/>
          </a:p>
          <a:p>
            <a:pPr indent="-355600" lvl="0" marL="457200" rtl="0" algn="l">
              <a:spcBef>
                <a:spcPts val="0"/>
              </a:spcBef>
              <a:spcAft>
                <a:spcPts val="0"/>
              </a:spcAft>
              <a:buSzPts val="2000"/>
              <a:buChar char="●"/>
            </a:pPr>
            <a:r>
              <a:rPr lang="en"/>
              <a:t>It is safe to extend classes specifically designed and documented for extension.</a:t>
            </a:r>
            <a:endParaRPr/>
          </a:p>
          <a:p>
            <a:pPr indent="-355600" lvl="0" marL="457200" rtl="0" algn="l">
              <a:spcBef>
                <a:spcPts val="0"/>
              </a:spcBef>
              <a:spcAft>
                <a:spcPts val="0"/>
              </a:spcAft>
              <a:buSzPts val="2000"/>
              <a:buChar char="●"/>
            </a:pPr>
            <a:r>
              <a:rPr lang="en"/>
              <a:t>Inheriting from ordinary concrete classes across package boundaries is dangerous.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When in doubt: Use delegation and write simple forwarding methods for each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01" name="Shape 301"/>
        <p:cNvGrpSpPr/>
        <p:nvPr/>
      </p:nvGrpSpPr>
      <p:grpSpPr>
        <a:xfrm>
          <a:off x="0" y="0"/>
          <a:ext cx="0" cy="0"/>
          <a:chOff x="0" y="0"/>
          <a:chExt cx="0" cy="0"/>
        </a:xfrm>
      </p:grpSpPr>
      <p:sp>
        <p:nvSpPr>
          <p:cNvPr id="302" name="Google Shape;302;p33"/>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Views</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nvSpPr>
        <p:spPr>
          <a:xfrm>
            <a:off x="166800" y="2234575"/>
            <a:ext cx="4832100" cy="253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Create an ArrayList.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List&lt;</a:t>
            </a:r>
            <a:r>
              <a:rPr lang="en" sz="1900">
                <a:solidFill>
                  <a:srgbClr val="ED7D31"/>
                </a:solidFill>
                <a:highlight>
                  <a:srgbClr val="EFEFEF"/>
                </a:highlight>
                <a:latin typeface="Consolas"/>
                <a:ea typeface="Consolas"/>
                <a:cs typeface="Consolas"/>
                <a:sym typeface="Consolas"/>
              </a:rPr>
              <a:t>String</a:t>
            </a:r>
            <a:r>
              <a:rPr lang="en" sz="1900">
                <a:solidFill>
                  <a:schemeClr val="dk1"/>
                </a:solidFill>
                <a:highlight>
                  <a:srgbClr val="EFEFEF"/>
                </a:highlight>
                <a:latin typeface="Consolas"/>
                <a:ea typeface="Consolas"/>
                <a:cs typeface="Consolas"/>
                <a:sym typeface="Consolas"/>
              </a:rPr>
              <a:t>&gt; L = new ArrayList&lt;&gt;();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Add some items.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L.add(“at”)</a:t>
            </a:r>
            <a:r>
              <a:rPr lang="en" sz="1900">
                <a:solidFill>
                  <a:schemeClr val="dk1"/>
                </a:solidFill>
                <a:highlight>
                  <a:srgbClr val="EFEFEF"/>
                </a:highlight>
                <a:latin typeface="Consolas"/>
                <a:ea typeface="Consolas"/>
                <a:cs typeface="Consolas"/>
                <a:sym typeface="Consolas"/>
              </a:rPr>
              <a:t>; L.add(“ax”);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subList me up fam.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List&lt;</a:t>
            </a:r>
            <a:r>
              <a:rPr lang="en" sz="1900">
                <a:solidFill>
                  <a:srgbClr val="ED7D31"/>
                </a:solidFill>
                <a:highlight>
                  <a:srgbClr val="EFEFEF"/>
                </a:highlight>
                <a:latin typeface="Consolas"/>
                <a:ea typeface="Consolas"/>
                <a:cs typeface="Consolas"/>
                <a:sym typeface="Consolas"/>
              </a:rPr>
              <a:t>String</a:t>
            </a:r>
            <a:r>
              <a:rPr lang="en" sz="1900">
                <a:solidFill>
                  <a:schemeClr val="dk1"/>
                </a:solidFill>
                <a:highlight>
                  <a:srgbClr val="EFEFEF"/>
                </a:highlight>
                <a:latin typeface="Consolas"/>
                <a:ea typeface="Consolas"/>
                <a:cs typeface="Consolas"/>
                <a:sym typeface="Consolas"/>
              </a:rPr>
              <a:t>&gt; SL = l.subList(1, 4);</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Mutate it.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SL.set(0, “jug”);</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308" name="Google Shape;30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Views into Lists</a:t>
            </a:r>
            <a:endParaRPr/>
          </a:p>
        </p:txBody>
      </p:sp>
      <p:sp>
        <p:nvSpPr>
          <p:cNvPr id="309" name="Google Shape;309;p34"/>
          <p:cNvSpPr txBox="1"/>
          <p:nvPr>
            <p:ph idx="1" type="body"/>
          </p:nvPr>
        </p:nvSpPr>
        <p:spPr>
          <a:xfrm>
            <a:off x="243000" y="587800"/>
            <a:ext cx="8443800" cy="149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alternative representation of an existing object.</a:t>
            </a:r>
            <a:endParaRPr/>
          </a:p>
          <a:p>
            <a:pPr indent="-355600" lvl="0" marL="457200" rtl="0" algn="l">
              <a:spcBef>
                <a:spcPts val="600"/>
              </a:spcBef>
              <a:spcAft>
                <a:spcPts val="0"/>
              </a:spcAft>
              <a:buSzPts val="2000"/>
              <a:buChar char="●"/>
            </a:pPr>
            <a:r>
              <a:rPr lang="en"/>
              <a:t>Concrete objects</a:t>
            </a:r>
            <a:endParaRPr/>
          </a:p>
          <a:p>
            <a:pPr indent="-355600" lvl="0" marL="457200" rtl="0" algn="l">
              <a:spcBef>
                <a:spcPts val="0"/>
              </a:spcBef>
              <a:spcAft>
                <a:spcPts val="0"/>
              </a:spcAft>
              <a:buSzPts val="2000"/>
              <a:buChar char="●"/>
            </a:pPr>
            <a:r>
              <a:rPr lang="en"/>
              <a:t>Access is limited </a:t>
            </a:r>
            <a:endParaRPr/>
          </a:p>
          <a:p>
            <a:pPr indent="-355600" lvl="0" marL="457200" rtl="0" algn="l">
              <a:spcBef>
                <a:spcPts val="0"/>
              </a:spcBef>
              <a:spcAft>
                <a:spcPts val="0"/>
              </a:spcAft>
              <a:buSzPts val="2000"/>
              <a:buChar char="●"/>
            </a:pPr>
            <a:r>
              <a:rPr lang="en"/>
              <a:t>But changes mutate the underlying object!</a:t>
            </a:r>
            <a:endParaRPr/>
          </a:p>
        </p:txBody>
      </p:sp>
      <p:pic>
        <p:nvPicPr>
          <p:cNvPr id="310" name="Google Shape;310;p34"/>
          <p:cNvPicPr preferRelativeResize="0"/>
          <p:nvPr/>
        </p:nvPicPr>
        <p:blipFill>
          <a:blip r:embed="rId3">
            <a:alphaModFix/>
          </a:blip>
          <a:stretch>
            <a:fillRect/>
          </a:stretch>
        </p:blipFill>
        <p:spPr>
          <a:xfrm>
            <a:off x="5010800" y="2266913"/>
            <a:ext cx="4133199" cy="1913525"/>
          </a:xfrm>
          <a:prstGeom prst="rect">
            <a:avLst/>
          </a:prstGeom>
          <a:noFill/>
          <a:ln>
            <a:noFill/>
          </a:ln>
        </p:spPr>
      </p:pic>
      <p:sp>
        <p:nvSpPr>
          <p:cNvPr id="311" name="Google Shape;311;p34"/>
          <p:cNvSpPr/>
          <p:nvPr/>
        </p:nvSpPr>
        <p:spPr>
          <a:xfrm>
            <a:off x="7345800" y="2566450"/>
            <a:ext cx="468900" cy="32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CC0000"/>
                </a:solidFill>
                <a:latin typeface="Comic Sans MS"/>
                <a:ea typeface="Comic Sans MS"/>
                <a:cs typeface="Comic Sans MS"/>
                <a:sym typeface="Comic Sans MS"/>
              </a:rPr>
              <a:t>jug</a:t>
            </a:r>
            <a:endParaRPr sz="1500">
              <a:solidFill>
                <a:srgbClr val="CC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5"/>
          <p:cNvSpPr txBox="1"/>
          <p:nvPr/>
        </p:nvSpPr>
        <p:spPr>
          <a:xfrm>
            <a:off x="166800" y="1547975"/>
            <a:ext cx="4832100" cy="142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Reverses a List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void reverse(List&lt;String&gt; l)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i="1" lang="en" sz="1900">
                <a:solidFill>
                  <a:srgbClr val="AC2020"/>
                </a:solidFill>
                <a:highlight>
                  <a:srgbClr val="EFEFEF"/>
                </a:highlight>
                <a:latin typeface="Consolas"/>
                <a:ea typeface="Consolas"/>
                <a:cs typeface="Consolas"/>
                <a:sym typeface="Consolas"/>
              </a:rPr>
              <a:t>/** Reverse the sublist no cases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reverse(SL);</a:t>
            </a:r>
            <a:endParaRPr sz="1900">
              <a:solidFill>
                <a:srgbClr val="990000"/>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317" name="Google Shape;317;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Views into Lists</a:t>
            </a:r>
            <a:endParaRPr/>
          </a:p>
        </p:txBody>
      </p:sp>
      <p:sp>
        <p:nvSpPr>
          <p:cNvPr id="318" name="Google Shape;318;p35"/>
          <p:cNvSpPr txBox="1"/>
          <p:nvPr>
            <p:ph idx="1" type="body"/>
          </p:nvPr>
        </p:nvSpPr>
        <p:spPr>
          <a:xfrm>
            <a:off x="243000" y="587800"/>
            <a:ext cx="8443800" cy="7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Allows for general functions </a:t>
            </a:r>
            <a:endParaRPr/>
          </a:p>
        </p:txBody>
      </p:sp>
      <p:pic>
        <p:nvPicPr>
          <p:cNvPr id="319" name="Google Shape;319;p35"/>
          <p:cNvPicPr preferRelativeResize="0"/>
          <p:nvPr/>
        </p:nvPicPr>
        <p:blipFill>
          <a:blip r:embed="rId3">
            <a:alphaModFix/>
          </a:blip>
          <a:stretch>
            <a:fillRect/>
          </a:stretch>
        </p:blipFill>
        <p:spPr>
          <a:xfrm>
            <a:off x="4998900" y="807088"/>
            <a:ext cx="4133199" cy="1913525"/>
          </a:xfrm>
          <a:prstGeom prst="rect">
            <a:avLst/>
          </a:prstGeom>
          <a:noFill/>
          <a:ln>
            <a:noFill/>
          </a:ln>
        </p:spPr>
      </p:pic>
      <p:pic>
        <p:nvPicPr>
          <p:cNvPr id="320" name="Google Shape;320;p35"/>
          <p:cNvPicPr preferRelativeResize="0"/>
          <p:nvPr/>
        </p:nvPicPr>
        <p:blipFill>
          <a:blip r:embed="rId4">
            <a:alphaModFix/>
          </a:blip>
          <a:stretch>
            <a:fillRect/>
          </a:stretch>
        </p:blipFill>
        <p:spPr>
          <a:xfrm>
            <a:off x="5067740" y="2873026"/>
            <a:ext cx="4000061" cy="1913525"/>
          </a:xfrm>
          <a:prstGeom prst="rect">
            <a:avLst/>
          </a:prstGeom>
          <a:noFill/>
          <a:ln>
            <a:noFill/>
          </a:ln>
        </p:spPr>
      </p:pic>
      <p:sp>
        <p:nvSpPr>
          <p:cNvPr id="321" name="Google Shape;321;p35"/>
          <p:cNvSpPr txBox="1"/>
          <p:nvPr/>
        </p:nvSpPr>
        <p:spPr>
          <a:xfrm>
            <a:off x="5192250" y="3807938"/>
            <a:ext cx="25584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Changes actual list not copy!</a:t>
            </a:r>
            <a:endParaRPr>
              <a:solidFill>
                <a:srgbClr val="FF0000"/>
              </a:solidFill>
            </a:endParaRPr>
          </a:p>
        </p:txBody>
      </p:sp>
      <p:cxnSp>
        <p:nvCxnSpPr>
          <p:cNvPr id="322" name="Google Shape;322;p35"/>
          <p:cNvCxnSpPr/>
          <p:nvPr/>
        </p:nvCxnSpPr>
        <p:spPr>
          <a:xfrm flipH="1" rot="10800000">
            <a:off x="6920200" y="3623300"/>
            <a:ext cx="466500" cy="2178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2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grpSp>
        <p:nvGrpSpPr>
          <p:cNvPr id="327" name="Google Shape;327;p36"/>
          <p:cNvGrpSpPr/>
          <p:nvPr/>
        </p:nvGrpSpPr>
        <p:grpSpPr>
          <a:xfrm>
            <a:off x="3432900" y="697300"/>
            <a:ext cx="5460425" cy="4171301"/>
            <a:chOff x="3432900" y="697300"/>
            <a:chExt cx="5460425" cy="4171301"/>
          </a:xfrm>
        </p:grpSpPr>
        <p:pic>
          <p:nvPicPr>
            <p:cNvPr id="328" name="Google Shape;328;p36"/>
            <p:cNvPicPr preferRelativeResize="0"/>
            <p:nvPr/>
          </p:nvPicPr>
          <p:blipFill>
            <a:blip r:embed="rId3">
              <a:alphaModFix/>
            </a:blip>
            <a:stretch>
              <a:fillRect/>
            </a:stretch>
          </p:blipFill>
          <p:spPr>
            <a:xfrm>
              <a:off x="3432900" y="697300"/>
              <a:ext cx="5460424" cy="4171301"/>
            </a:xfrm>
            <a:prstGeom prst="rect">
              <a:avLst/>
            </a:prstGeom>
            <a:noFill/>
            <a:ln>
              <a:noFill/>
            </a:ln>
          </p:spPr>
        </p:pic>
        <p:sp>
          <p:nvSpPr>
            <p:cNvPr id="329" name="Google Shape;329;p36"/>
            <p:cNvSpPr txBox="1"/>
            <p:nvPr/>
          </p:nvSpPr>
          <p:spPr>
            <a:xfrm>
              <a:off x="5994425" y="2997800"/>
              <a:ext cx="28989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Inconsolata"/>
                  <a:ea typeface="Inconsolata"/>
                  <a:cs typeface="Inconsolata"/>
                  <a:sym typeface="Inconsolata"/>
                </a:rPr>
                <a:t>//exception if start+k &gt;= end</a:t>
              </a:r>
              <a:endParaRPr>
                <a:solidFill>
                  <a:srgbClr val="CC0000"/>
                </a:solidFill>
                <a:latin typeface="Inconsolata"/>
                <a:ea typeface="Inconsolata"/>
                <a:cs typeface="Inconsolata"/>
                <a:sym typeface="Inconsolata"/>
              </a:endParaRPr>
            </a:p>
          </p:txBody>
        </p:sp>
      </p:grpSp>
      <p:sp>
        <p:nvSpPr>
          <p:cNvPr id="330" name="Google Shape;330;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Views into Lists (Implementation)</a:t>
            </a:r>
            <a:endParaRPr/>
          </a:p>
        </p:txBody>
      </p:sp>
      <p:sp>
        <p:nvSpPr>
          <p:cNvPr id="331" name="Google Shape;331;p36"/>
          <p:cNvSpPr txBox="1"/>
          <p:nvPr>
            <p:ph idx="1" type="body"/>
          </p:nvPr>
        </p:nvSpPr>
        <p:spPr>
          <a:xfrm>
            <a:off x="243000" y="587800"/>
            <a:ext cx="3375300" cy="119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you return an actual List but still have it affect another List?</a:t>
            </a:r>
            <a:endParaRPr/>
          </a:p>
        </p:txBody>
      </p:sp>
      <p:grpSp>
        <p:nvGrpSpPr>
          <p:cNvPr id="332" name="Google Shape;332;p36"/>
          <p:cNvGrpSpPr/>
          <p:nvPr/>
        </p:nvGrpSpPr>
        <p:grpSpPr>
          <a:xfrm>
            <a:off x="242991" y="1046275"/>
            <a:ext cx="8083634" cy="1711915"/>
            <a:chOff x="242991" y="1046275"/>
            <a:chExt cx="8083634" cy="1711915"/>
          </a:xfrm>
        </p:grpSpPr>
        <p:sp>
          <p:nvSpPr>
            <p:cNvPr id="333" name="Google Shape;333;p36"/>
            <p:cNvSpPr/>
            <p:nvPr/>
          </p:nvSpPr>
          <p:spPr>
            <a:xfrm>
              <a:off x="4828200" y="1046275"/>
              <a:ext cx="2550300" cy="239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txBox="1"/>
            <p:nvPr/>
          </p:nvSpPr>
          <p:spPr>
            <a:xfrm>
              <a:off x="242991" y="2331590"/>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Returns an actual List type</a:t>
              </a:r>
              <a:endParaRPr>
                <a:solidFill>
                  <a:srgbClr val="BE0712"/>
                </a:solidFill>
              </a:endParaRPr>
            </a:p>
          </p:txBody>
        </p:sp>
        <p:sp>
          <p:nvSpPr>
            <p:cNvPr id="335" name="Google Shape;335;p36"/>
            <p:cNvSpPr/>
            <p:nvPr/>
          </p:nvSpPr>
          <p:spPr>
            <a:xfrm>
              <a:off x="6506525" y="1656600"/>
              <a:ext cx="1820100" cy="272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6"/>
          <p:cNvGrpSpPr/>
          <p:nvPr/>
        </p:nvGrpSpPr>
        <p:grpSpPr>
          <a:xfrm>
            <a:off x="243002" y="1939975"/>
            <a:ext cx="6219948" cy="1378475"/>
            <a:chOff x="243002" y="1939975"/>
            <a:chExt cx="6219948" cy="1378475"/>
          </a:xfrm>
        </p:grpSpPr>
        <p:sp>
          <p:nvSpPr>
            <p:cNvPr id="337" name="Google Shape;337;p36"/>
            <p:cNvSpPr txBox="1"/>
            <p:nvPr/>
          </p:nvSpPr>
          <p:spPr>
            <a:xfrm>
              <a:off x="243002" y="2891850"/>
              <a:ext cx="27978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Only store the range of the view </a:t>
              </a:r>
              <a:endParaRPr>
                <a:solidFill>
                  <a:srgbClr val="1155CC"/>
                </a:solidFill>
              </a:endParaRPr>
            </a:p>
          </p:txBody>
        </p:sp>
        <p:sp>
          <p:nvSpPr>
            <p:cNvPr id="338" name="Google Shape;338;p36"/>
            <p:cNvSpPr/>
            <p:nvPr/>
          </p:nvSpPr>
          <p:spPr>
            <a:xfrm>
              <a:off x="3814550" y="1939975"/>
              <a:ext cx="2648400" cy="4953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6"/>
          <p:cNvGrpSpPr/>
          <p:nvPr/>
        </p:nvGrpSpPr>
        <p:grpSpPr>
          <a:xfrm>
            <a:off x="243000" y="3040800"/>
            <a:ext cx="8595950" cy="1492350"/>
            <a:chOff x="243000" y="3040800"/>
            <a:chExt cx="8595950" cy="1492350"/>
          </a:xfrm>
        </p:grpSpPr>
        <p:sp>
          <p:nvSpPr>
            <p:cNvPr id="340" name="Google Shape;340;p36"/>
            <p:cNvSpPr txBox="1"/>
            <p:nvPr/>
          </p:nvSpPr>
          <p:spPr>
            <a:xfrm>
              <a:off x="243000" y="3405450"/>
              <a:ext cx="2797800" cy="11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The get/add method uses the surrounding class’s get/add methods but limits access to the constructed range.</a:t>
              </a:r>
              <a:endParaRPr>
                <a:solidFill>
                  <a:srgbClr val="38761D"/>
                </a:solidFill>
              </a:endParaRPr>
            </a:p>
          </p:txBody>
        </p:sp>
        <p:sp>
          <p:nvSpPr>
            <p:cNvPr id="341" name="Google Shape;341;p36"/>
            <p:cNvSpPr/>
            <p:nvPr/>
          </p:nvSpPr>
          <p:spPr>
            <a:xfrm>
              <a:off x="3749150" y="3040800"/>
              <a:ext cx="5089800" cy="13407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6"/>
          <p:cNvSpPr txBox="1"/>
          <p:nvPr/>
        </p:nvSpPr>
        <p:spPr>
          <a:xfrm>
            <a:off x="243000" y="1783325"/>
            <a:ext cx="27543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ode is taken from AbstractList w/ exceptions removed</a:t>
            </a:r>
            <a:endParaRPr/>
          </a:p>
        </p:txBody>
      </p:sp>
      <p:sp>
        <p:nvSpPr>
          <p:cNvPr id="343" name="Google Shape;343;p36"/>
          <p:cNvSpPr txBox="1"/>
          <p:nvPr/>
        </p:nvSpPr>
        <p:spPr>
          <a:xfrm>
            <a:off x="1809175" y="1329650"/>
            <a:ext cx="1700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Access methods!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3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3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Writing Efficient Programs</a:t>
            </a:r>
            <a:endParaRPr/>
          </a:p>
        </p:txBody>
      </p:sp>
      <p:sp>
        <p:nvSpPr>
          <p:cNvPr id="44" name="Google Shape;44;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engineer will do for a dime what any fool will do for a dollar” </a:t>
            </a:r>
            <a:endParaRPr/>
          </a:p>
          <a:p>
            <a:pPr indent="0" lvl="0" marL="0" rtl="0" algn="r">
              <a:spcBef>
                <a:spcPts val="600"/>
              </a:spcBef>
              <a:spcAft>
                <a:spcPts val="0"/>
              </a:spcAft>
              <a:buNone/>
            </a:pPr>
            <a:r>
              <a:rPr lang="en"/>
              <a:t>-- Paul Hilfinger</a:t>
            </a:r>
            <a:endParaRPr/>
          </a:p>
          <a:p>
            <a:pPr indent="0" lvl="0" marL="0" rtl="0" algn="l">
              <a:spcBef>
                <a:spcPts val="600"/>
              </a:spcBef>
              <a:spcAft>
                <a:spcPts val="0"/>
              </a:spcAft>
              <a:buNone/>
            </a:pPr>
            <a:r>
              <a:rPr lang="en"/>
              <a:t>Efficiency comes in two flavors:</a:t>
            </a:r>
            <a:endParaRPr/>
          </a:p>
          <a:p>
            <a:pPr indent="-355600" lvl="0" marL="457200" rtl="0" algn="l">
              <a:spcBef>
                <a:spcPts val="600"/>
              </a:spcBef>
              <a:spcAft>
                <a:spcPts val="0"/>
              </a:spcAft>
              <a:buSzPts val="2000"/>
              <a:buChar char="●"/>
            </a:pPr>
            <a:r>
              <a:rPr lang="en"/>
              <a:t>Programming cost.</a:t>
            </a:r>
            <a:endParaRPr/>
          </a:p>
          <a:p>
            <a:pPr indent="-355600" lvl="1" marL="914400" rtl="0" algn="l">
              <a:spcBef>
                <a:spcPts val="0"/>
              </a:spcBef>
              <a:spcAft>
                <a:spcPts val="0"/>
              </a:spcAft>
              <a:buSzPts val="2000"/>
              <a:buChar char="○"/>
            </a:pPr>
            <a:r>
              <a:rPr lang="en"/>
              <a:t>How long does it take to develop your programs?</a:t>
            </a:r>
            <a:endParaRPr/>
          </a:p>
          <a:p>
            <a:pPr indent="-355600" lvl="1" marL="914400" rtl="0" algn="l">
              <a:spcBef>
                <a:spcPts val="0"/>
              </a:spcBef>
              <a:spcAft>
                <a:spcPts val="0"/>
              </a:spcAft>
              <a:buSzPts val="2000"/>
              <a:buChar char="○"/>
            </a:pPr>
            <a:r>
              <a:rPr lang="en"/>
              <a:t>How easy is it to read, modify, and maintain your code?</a:t>
            </a:r>
            <a:endParaRPr/>
          </a:p>
          <a:p>
            <a:pPr indent="-342900" lvl="2" marL="1371600" rtl="0" algn="l">
              <a:spcBef>
                <a:spcPts val="0"/>
              </a:spcBef>
              <a:spcAft>
                <a:spcPts val="0"/>
              </a:spcAft>
              <a:buSzPts val="1800"/>
              <a:buChar char="■"/>
            </a:pPr>
            <a:r>
              <a:rPr lang="en"/>
              <a:t>More important than you might think!</a:t>
            </a:r>
            <a:endParaRPr/>
          </a:p>
          <a:p>
            <a:pPr indent="-342900" lvl="2" marL="1371600" rtl="0" algn="l">
              <a:spcBef>
                <a:spcPts val="0"/>
              </a:spcBef>
              <a:spcAft>
                <a:spcPts val="0"/>
              </a:spcAft>
              <a:buSzPts val="1800"/>
              <a:buChar char="■"/>
            </a:pPr>
            <a:r>
              <a:rPr lang="en"/>
              <a:t>Majority of cost is in maintenance, not development!</a:t>
            </a:r>
            <a:endParaRPr/>
          </a:p>
          <a:p>
            <a:pPr indent="-355600" lvl="0" marL="457200" rtl="0" algn="l">
              <a:spcBef>
                <a:spcPts val="0"/>
              </a:spcBef>
              <a:spcAft>
                <a:spcPts val="0"/>
              </a:spcAft>
              <a:buSzPts val="2000"/>
              <a:buChar char="●"/>
            </a:pPr>
            <a:r>
              <a:rPr lang="en"/>
              <a:t>Execution cost (starting next week).</a:t>
            </a:r>
            <a:endParaRPr/>
          </a:p>
          <a:p>
            <a:pPr indent="-355600" lvl="1" marL="914400" rtl="0" algn="l">
              <a:spcBef>
                <a:spcPts val="0"/>
              </a:spcBef>
              <a:spcAft>
                <a:spcPts val="0"/>
              </a:spcAft>
              <a:buSzPts val="2000"/>
              <a:buChar char="○"/>
            </a:pPr>
            <a:r>
              <a:rPr lang="en"/>
              <a:t>How much time does your program take to execute?</a:t>
            </a:r>
            <a:endParaRPr/>
          </a:p>
          <a:p>
            <a:pPr indent="-355600" lvl="1" marL="914400" rtl="0" algn="l">
              <a:spcBef>
                <a:spcPts val="0"/>
              </a:spcBef>
              <a:spcAft>
                <a:spcPts val="0"/>
              </a:spcAft>
              <a:buSzPts val="2000"/>
              <a:buChar char="○"/>
            </a:pPr>
            <a:r>
              <a:rPr lang="en"/>
              <a:t>How much memory does your program require?</a:t>
            </a:r>
            <a:br>
              <a:rPr lang="en"/>
            </a:br>
            <a:endParaRPr/>
          </a:p>
        </p:txBody>
      </p:sp>
      <p:cxnSp>
        <p:nvCxnSpPr>
          <p:cNvPr id="45" name="Google Shape;45;p10"/>
          <p:cNvCxnSpPr/>
          <p:nvPr/>
        </p:nvCxnSpPr>
        <p:spPr>
          <a:xfrm flipH="1">
            <a:off x="5826850" y="2182325"/>
            <a:ext cx="1398600" cy="371700"/>
          </a:xfrm>
          <a:prstGeom prst="straightConnector1">
            <a:avLst/>
          </a:prstGeom>
          <a:noFill/>
          <a:ln cap="flat" cmpd="sng" w="19050">
            <a:solidFill>
              <a:srgbClr val="BE0712"/>
            </a:solidFill>
            <a:prstDash val="solid"/>
            <a:round/>
            <a:headEnd len="med" w="med" type="none"/>
            <a:tailEnd len="med" w="med" type="triangle"/>
          </a:ln>
        </p:spPr>
      </p:cxnSp>
      <p:sp>
        <p:nvSpPr>
          <p:cNvPr id="46" name="Google Shape;46;p10"/>
          <p:cNvSpPr txBox="1"/>
          <p:nvPr/>
        </p:nvSpPr>
        <p:spPr>
          <a:xfrm>
            <a:off x="7225450" y="1656350"/>
            <a:ext cx="17385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Mostly tweaks and improvements, though some bug fixes, too.</a:t>
            </a:r>
            <a:endParaRPr>
              <a:solidFill>
                <a:srgbClr val="BE071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7"/>
          <p:cNvSpPr txBox="1"/>
          <p:nvPr/>
        </p:nvSpPr>
        <p:spPr>
          <a:xfrm>
            <a:off x="1127125" y="1784350"/>
            <a:ext cx="6699300" cy="3206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interface</a:t>
            </a:r>
            <a:r>
              <a:rPr lang="en" sz="1900">
                <a:solidFill>
                  <a:schemeClr val="dk1"/>
                </a:solidFill>
                <a:highlight>
                  <a:srgbClr val="EFEFEF"/>
                </a:highlight>
                <a:latin typeface="Consolas"/>
                <a:ea typeface="Consolas"/>
                <a:cs typeface="Consolas"/>
                <a:sym typeface="Consolas"/>
              </a:rPr>
              <a:t> </a:t>
            </a:r>
            <a:r>
              <a:rPr lang="en" sz="1900">
                <a:solidFill>
                  <a:srgbClr val="548235"/>
                </a:solidFill>
                <a:highlight>
                  <a:srgbClr val="EFEFEF"/>
                </a:highlight>
                <a:latin typeface="Consolas"/>
                <a:ea typeface="Consolas"/>
                <a:cs typeface="Consolas"/>
                <a:sym typeface="Consolas"/>
              </a:rPr>
              <a:t>Map</a:t>
            </a:r>
            <a:r>
              <a:rPr lang="en" sz="1900">
                <a:solidFill>
                  <a:schemeClr val="dk1"/>
                </a:solidFill>
                <a:highlight>
                  <a:srgbClr val="EFEFEF"/>
                </a:highlight>
                <a:latin typeface="Consolas"/>
                <a:ea typeface="Consolas"/>
                <a:cs typeface="Consolas"/>
                <a:sym typeface="Consolas"/>
              </a:rPr>
              <a:t>&lt;</a:t>
            </a:r>
            <a:r>
              <a:rPr lang="en" sz="1900">
                <a:solidFill>
                  <a:srgbClr val="ED7D31"/>
                </a:solidFill>
                <a:highlight>
                  <a:srgbClr val="EFEFEF"/>
                </a:highlight>
                <a:latin typeface="Consolas"/>
                <a:ea typeface="Consolas"/>
                <a:cs typeface="Consolas"/>
                <a:sym typeface="Consolas"/>
              </a:rPr>
              <a:t>Key</a:t>
            </a:r>
            <a:r>
              <a:rPr lang="en" sz="1900">
                <a:solidFill>
                  <a:schemeClr val="dk1"/>
                </a:solidFill>
                <a:highlight>
                  <a:srgbClr val="EFEFEF"/>
                </a:highlight>
                <a:latin typeface="Consolas"/>
                <a:ea typeface="Consolas"/>
                <a:cs typeface="Consolas"/>
                <a:sym typeface="Consolas"/>
              </a:rPr>
              <a:t>, </a:t>
            </a:r>
            <a:r>
              <a:rPr lang="en" sz="1900">
                <a:solidFill>
                  <a:srgbClr val="4472C4"/>
                </a:solidFill>
                <a:highlight>
                  <a:srgbClr val="EFEFEF"/>
                </a:highlight>
                <a:latin typeface="Consolas"/>
                <a:ea typeface="Consolas"/>
                <a:cs typeface="Consolas"/>
                <a:sym typeface="Consolas"/>
              </a:rPr>
              <a:t>Value</a:t>
            </a:r>
            <a:r>
              <a:rPr lang="en" sz="1900">
                <a:solidFill>
                  <a:schemeClr val="dk1"/>
                </a:solidFill>
                <a:highlight>
                  <a:srgbClr val="EFEFEF"/>
                </a:highlight>
                <a:latin typeface="Consolas"/>
                <a:ea typeface="Consolas"/>
                <a:cs typeface="Consolas"/>
                <a:sym typeface="Consolas"/>
              </a:rPr>
              <a:t>&gt;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VIEWS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The set of all keys.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Set&lt;</a:t>
            </a:r>
            <a:r>
              <a:rPr lang="en" sz="1900">
                <a:solidFill>
                  <a:srgbClr val="ED7D31"/>
                </a:solidFill>
                <a:highlight>
                  <a:srgbClr val="EFEFEF"/>
                </a:highlight>
                <a:latin typeface="Consolas"/>
                <a:ea typeface="Consolas"/>
                <a:cs typeface="Consolas"/>
                <a:sym typeface="Consolas"/>
              </a:rPr>
              <a:t>Key</a:t>
            </a:r>
            <a:r>
              <a:rPr lang="en" sz="1900">
                <a:solidFill>
                  <a:schemeClr val="dk1"/>
                </a:solidFill>
                <a:highlight>
                  <a:srgbClr val="EFEFEF"/>
                </a:highlight>
                <a:latin typeface="Consolas"/>
                <a:ea typeface="Consolas"/>
                <a:cs typeface="Consolas"/>
                <a:sym typeface="Consolas"/>
              </a:rPr>
              <a:t>&gt; keySet();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The multiset of all values.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Collection&lt;</a:t>
            </a:r>
            <a:r>
              <a:rPr lang="en" sz="1900">
                <a:solidFill>
                  <a:srgbClr val="4472C4"/>
                </a:solidFill>
                <a:highlight>
                  <a:srgbClr val="EFEFEF"/>
                </a:highlight>
                <a:latin typeface="Consolas"/>
                <a:ea typeface="Consolas"/>
                <a:cs typeface="Consolas"/>
                <a:sym typeface="Consolas"/>
              </a:rPr>
              <a:t>Value</a:t>
            </a:r>
            <a:r>
              <a:rPr lang="en" sz="1900">
                <a:solidFill>
                  <a:schemeClr val="dk1"/>
                </a:solidFill>
                <a:highlight>
                  <a:srgbClr val="EFEFEF"/>
                </a:highlight>
                <a:latin typeface="Consolas"/>
                <a:ea typeface="Consolas"/>
                <a:cs typeface="Consolas"/>
                <a:sym typeface="Consolas"/>
              </a:rPr>
              <a:t>&gt; values();</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The set of all (key, value) pairs.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Set&lt;</a:t>
            </a:r>
            <a:r>
              <a:rPr lang="en" sz="1900">
                <a:solidFill>
                  <a:srgbClr val="548235"/>
                </a:solidFill>
                <a:highlight>
                  <a:srgbClr val="EFEFEF"/>
                </a:highlight>
                <a:latin typeface="Consolas"/>
                <a:ea typeface="Consolas"/>
                <a:cs typeface="Consolas"/>
                <a:sym typeface="Consolas"/>
              </a:rPr>
              <a:t>Map</a:t>
            </a:r>
            <a:r>
              <a:rPr lang="en" sz="1900">
                <a:solidFill>
                  <a:schemeClr val="dk1"/>
                </a:solidFill>
                <a:highlight>
                  <a:srgbClr val="EFEFEF"/>
                </a:highlight>
                <a:latin typeface="Consolas"/>
                <a:ea typeface="Consolas"/>
                <a:cs typeface="Consolas"/>
                <a:sym typeface="Consolas"/>
              </a:rPr>
              <a:t>.Entry&lt;</a:t>
            </a:r>
            <a:r>
              <a:rPr lang="en" sz="1900">
                <a:solidFill>
                  <a:srgbClr val="ED7D31"/>
                </a:solidFill>
                <a:highlight>
                  <a:srgbClr val="EFEFEF"/>
                </a:highlight>
                <a:latin typeface="Consolas"/>
                <a:ea typeface="Consolas"/>
                <a:cs typeface="Consolas"/>
                <a:sym typeface="Consolas"/>
              </a:rPr>
              <a:t>Key</a:t>
            </a:r>
            <a:r>
              <a:rPr lang="en" sz="1900">
                <a:solidFill>
                  <a:schemeClr val="dk1"/>
                </a:solidFill>
                <a:highlight>
                  <a:srgbClr val="EFEFEF"/>
                </a:highlight>
                <a:latin typeface="Consolas"/>
                <a:ea typeface="Consolas"/>
                <a:cs typeface="Consolas"/>
                <a:sym typeface="Consolas"/>
              </a:rPr>
              <a:t>,</a:t>
            </a:r>
            <a:r>
              <a:rPr lang="en" sz="1900">
                <a:solidFill>
                  <a:srgbClr val="4472C4"/>
                </a:solidFill>
                <a:highlight>
                  <a:srgbClr val="EFEFEF"/>
                </a:highlight>
                <a:latin typeface="Consolas"/>
                <a:ea typeface="Consolas"/>
                <a:cs typeface="Consolas"/>
                <a:sym typeface="Consolas"/>
              </a:rPr>
              <a:t>Value</a:t>
            </a:r>
            <a:r>
              <a:rPr lang="en" sz="1900">
                <a:solidFill>
                  <a:schemeClr val="dk1"/>
                </a:solidFill>
                <a:highlight>
                  <a:srgbClr val="EFEFEF"/>
                </a:highlight>
                <a:latin typeface="Consolas"/>
                <a:ea typeface="Consolas"/>
                <a:cs typeface="Consolas"/>
                <a:sym typeface="Consolas"/>
              </a:rPr>
              <a:t>&gt;&gt; entrySet();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349" name="Google Shape;349;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Views into Maps</a:t>
            </a:r>
            <a:endParaRPr/>
          </a:p>
        </p:txBody>
      </p:sp>
      <p:sp>
        <p:nvSpPr>
          <p:cNvPr id="350" name="Google Shape;350;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Map interface provides a number of </a:t>
            </a:r>
            <a:r>
              <a:rPr lang="en"/>
              <a:t>'</a:t>
            </a:r>
            <a:r>
              <a:rPr lang="en"/>
              <a:t>Views</a:t>
            </a:r>
            <a:r>
              <a:rPr lang="en"/>
              <a:t>'</a:t>
            </a:r>
            <a:r>
              <a:rPr lang="en"/>
              <a:t> into the Map.</a:t>
            </a:r>
            <a:endParaRPr/>
          </a:p>
          <a:p>
            <a:pPr indent="-355600" lvl="0" marL="457200" rtl="0" algn="l">
              <a:spcBef>
                <a:spcPts val="600"/>
              </a:spcBef>
              <a:spcAft>
                <a:spcPts val="0"/>
              </a:spcAft>
              <a:buSzPts val="2000"/>
              <a:buChar char="●"/>
            </a:pPr>
            <a:r>
              <a:rPr lang="en"/>
              <a:t>Views can also save time and space.</a:t>
            </a:r>
            <a:endParaRPr/>
          </a:p>
        </p:txBody>
      </p:sp>
      <p:grpSp>
        <p:nvGrpSpPr>
          <p:cNvPr id="351" name="Google Shape;351;p37"/>
          <p:cNvGrpSpPr/>
          <p:nvPr/>
        </p:nvGrpSpPr>
        <p:grpSpPr>
          <a:xfrm>
            <a:off x="2650075" y="4559200"/>
            <a:ext cx="2024100" cy="495300"/>
            <a:chOff x="3488275" y="4330600"/>
            <a:chExt cx="2024100" cy="495300"/>
          </a:xfrm>
        </p:grpSpPr>
        <p:cxnSp>
          <p:nvCxnSpPr>
            <p:cNvPr id="352" name="Google Shape;352;p37"/>
            <p:cNvCxnSpPr/>
            <p:nvPr/>
          </p:nvCxnSpPr>
          <p:spPr>
            <a:xfrm rot="10800000">
              <a:off x="3488275" y="4330600"/>
              <a:ext cx="432600" cy="152400"/>
            </a:xfrm>
            <a:prstGeom prst="straightConnector1">
              <a:avLst/>
            </a:prstGeom>
            <a:noFill/>
            <a:ln cap="flat" cmpd="sng" w="19050">
              <a:solidFill>
                <a:srgbClr val="FF0000"/>
              </a:solidFill>
              <a:prstDash val="solid"/>
              <a:round/>
              <a:headEnd len="med" w="med" type="none"/>
              <a:tailEnd len="med" w="med" type="triangle"/>
            </a:ln>
          </p:spPr>
        </p:cxnSp>
        <p:sp>
          <p:nvSpPr>
            <p:cNvPr id="353" name="Google Shape;353;p37"/>
            <p:cNvSpPr txBox="1"/>
            <p:nvPr/>
          </p:nvSpPr>
          <p:spPr>
            <a:xfrm>
              <a:off x="3920875" y="4330600"/>
              <a:ext cx="1591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Nested interface!</a:t>
              </a:r>
              <a:endParaRPr>
                <a:solidFill>
                  <a:srgbClr val="FF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Specific Views</a:t>
            </a:r>
            <a:endParaRPr/>
          </a:p>
        </p:txBody>
      </p:sp>
      <p:sp>
        <p:nvSpPr>
          <p:cNvPr id="359" name="Google Shape;359;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Occasionally, implementation details may allow for views that are too difficult to implement for an abstract type.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endParaRPr/>
          </a:p>
          <a:p>
            <a:pPr indent="-355600" lvl="0" marL="457200" rtl="0" algn="l">
              <a:spcBef>
                <a:spcPts val="600"/>
              </a:spcBef>
              <a:spcAft>
                <a:spcPts val="0"/>
              </a:spcAft>
              <a:buSzPts val="2000"/>
              <a:buChar char="●"/>
            </a:pPr>
            <a:r>
              <a:rPr lang="en"/>
              <a:t>The Map has a </a:t>
            </a:r>
            <a:r>
              <a:rPr b="1" lang="en">
                <a:latin typeface="Consolas"/>
                <a:ea typeface="Consolas"/>
                <a:cs typeface="Consolas"/>
                <a:sym typeface="Consolas"/>
              </a:rPr>
              <a:t>keySet()</a:t>
            </a:r>
            <a:r>
              <a:rPr lang="en"/>
              <a:t> method. Iteration on the </a:t>
            </a:r>
            <a:r>
              <a:rPr b="1" lang="en">
                <a:latin typeface="Consolas"/>
                <a:ea typeface="Consolas"/>
                <a:cs typeface="Consolas"/>
                <a:sym typeface="Consolas"/>
              </a:rPr>
              <a:t>keySet()</a:t>
            </a:r>
            <a:r>
              <a:rPr lang="en"/>
              <a:t> may show keys in any order.</a:t>
            </a:r>
            <a:endParaRPr/>
          </a:p>
          <a:p>
            <a:pPr indent="-355600" lvl="0" marL="457200" rtl="0" algn="l">
              <a:spcBef>
                <a:spcPts val="0"/>
              </a:spcBef>
              <a:spcAft>
                <a:spcPts val="0"/>
              </a:spcAft>
              <a:buSzPts val="2000"/>
              <a:buChar char="●"/>
            </a:pPr>
            <a:r>
              <a:rPr lang="en"/>
              <a:t>The TreeMap class has a </a:t>
            </a:r>
            <a:r>
              <a:rPr b="1" lang="en">
                <a:latin typeface="Consolas"/>
                <a:ea typeface="Consolas"/>
                <a:cs typeface="Consolas"/>
                <a:sym typeface="Consolas"/>
              </a:rPr>
              <a:t>navigableKeySet()</a:t>
            </a:r>
            <a:r>
              <a:rPr b="1" lang="en"/>
              <a:t> </a:t>
            </a:r>
            <a:r>
              <a:rPr lang="en"/>
              <a:t>method. Iteration on the </a:t>
            </a:r>
            <a:r>
              <a:rPr b="1" lang="en">
                <a:latin typeface="Consolas"/>
                <a:ea typeface="Consolas"/>
                <a:cs typeface="Consolas"/>
                <a:sym typeface="Consolas"/>
              </a:rPr>
              <a:t>navigableKeySet()</a:t>
            </a:r>
            <a:r>
              <a:rPr lang="en"/>
              <a:t> gives keys in order.</a:t>
            </a:r>
            <a:endParaRPr/>
          </a:p>
          <a:p>
            <a:pPr indent="-355600" lvl="1" marL="914400" rtl="0" algn="l">
              <a:spcBef>
                <a:spcPts val="0"/>
              </a:spcBef>
              <a:spcAft>
                <a:spcPts val="0"/>
              </a:spcAft>
              <a:buSzPts val="2000"/>
              <a:buChar char="○"/>
            </a:pPr>
            <a:r>
              <a:rPr lang="en"/>
              <a:t>Inefficient with a HashMap, so HashMap does not have this method.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Punchline</a:t>
            </a:r>
            <a:endParaRPr/>
          </a:p>
        </p:txBody>
      </p:sp>
      <p:sp>
        <p:nvSpPr>
          <p:cNvPr id="365" name="Google Shape;365;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APIs are hard to design.</a:t>
            </a:r>
            <a:endParaRPr/>
          </a:p>
          <a:p>
            <a:pPr indent="-355600" lvl="0" marL="457200" rtl="0" algn="l">
              <a:spcBef>
                <a:spcPts val="600"/>
              </a:spcBef>
              <a:spcAft>
                <a:spcPts val="0"/>
              </a:spcAft>
              <a:buSzPts val="2000"/>
              <a:buChar char="●"/>
            </a:pPr>
            <a:r>
              <a:rPr lang="en"/>
              <a:t>Proper design </a:t>
            </a:r>
            <a:r>
              <a:rPr lang="en"/>
              <a:t>pays massive dividends</a:t>
            </a:r>
            <a:r>
              <a:rPr lang="en"/>
              <a:t>.	</a:t>
            </a:r>
            <a:endParaRPr/>
          </a:p>
          <a:p>
            <a:pPr indent="-355600" lvl="0" marL="457200" rtl="0" algn="l">
              <a:spcBef>
                <a:spcPts val="0"/>
              </a:spcBef>
              <a:spcAft>
                <a:spcPts val="0"/>
              </a:spcAft>
              <a:buSzPts val="2000"/>
              <a:buChar char="●"/>
            </a:pPr>
            <a:r>
              <a:rPr lang="en"/>
              <a:t>Strive always for code clarity.</a:t>
            </a:r>
            <a:endParaRPr/>
          </a:p>
          <a:p>
            <a:pPr indent="-355600" lvl="0" marL="457200" rtl="0" algn="l">
              <a:spcBef>
                <a:spcPts val="0"/>
              </a:spcBef>
              <a:spcAft>
                <a:spcPts val="0"/>
              </a:spcAft>
              <a:buSzPts val="2000"/>
              <a:buChar char="●"/>
            </a:pPr>
            <a:r>
              <a:rPr lang="en"/>
              <a:t>Inheritance is a powerful but dangerous tool.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the next few weeks: Common high performance implementation some of the most common ADTs. Analysis of those implementations.</a:t>
            </a:r>
            <a:endParaRPr/>
          </a:p>
          <a:p>
            <a:pPr indent="-355600" lvl="0" marL="457200" rtl="0" algn="l">
              <a:spcBef>
                <a:spcPts val="600"/>
              </a:spcBef>
              <a:spcAft>
                <a:spcPts val="0"/>
              </a:spcAft>
              <a:buSzPts val="2000"/>
              <a:buChar char="●"/>
            </a:pPr>
            <a:r>
              <a:rPr lang="en"/>
              <a:t>Lists</a:t>
            </a:r>
            <a:endParaRPr/>
          </a:p>
          <a:p>
            <a:pPr indent="-355600" lvl="0" marL="457200" rtl="0" algn="l">
              <a:spcBef>
                <a:spcPts val="0"/>
              </a:spcBef>
              <a:spcAft>
                <a:spcPts val="0"/>
              </a:spcAft>
              <a:buSzPts val="2000"/>
              <a:buChar char="●"/>
            </a:pPr>
            <a:r>
              <a:rPr lang="en"/>
              <a:t>Sets</a:t>
            </a:r>
            <a:endParaRPr/>
          </a:p>
          <a:p>
            <a:pPr indent="-355600" lvl="0" marL="457200" rtl="0" algn="l">
              <a:spcBef>
                <a:spcPts val="0"/>
              </a:spcBef>
              <a:spcAft>
                <a:spcPts val="0"/>
              </a:spcAft>
              <a:buSzPts val="2000"/>
              <a:buChar char="●"/>
            </a:pPr>
            <a:r>
              <a:rPr lang="en"/>
              <a:t>Maps</a:t>
            </a:r>
            <a:endParaRPr/>
          </a:p>
          <a:p>
            <a:pPr indent="-355600" lvl="0" marL="457200" rtl="0" algn="l">
              <a:spcBef>
                <a:spcPts val="0"/>
              </a:spcBef>
              <a:spcAft>
                <a:spcPts val="0"/>
              </a:spcAft>
              <a:buSzPts val="2000"/>
              <a:buChar char="●"/>
            </a:pPr>
            <a:r>
              <a:rPr lang="en"/>
              <a:t>PriorityQueues</a:t>
            </a:r>
            <a:endParaRPr/>
          </a:p>
          <a:p>
            <a:pPr indent="-355600" lvl="0" marL="457200" rtl="0" algn="l">
              <a:spcBef>
                <a:spcPts val="0"/>
              </a:spcBef>
              <a:spcAft>
                <a:spcPts val="0"/>
              </a:spcAft>
              <a:buSzPts val="2000"/>
              <a:buChar char="●"/>
            </a:pPr>
            <a:r>
              <a:rPr lang="en"/>
              <a:t>DisjointSets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71" name="Google Shape;371;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Title images:</a:t>
            </a:r>
            <a:endParaRPr/>
          </a:p>
          <a:p>
            <a:pPr indent="-355600" lvl="0" marL="457200" rtl="0" algn="l">
              <a:spcBef>
                <a:spcPts val="600"/>
              </a:spcBef>
              <a:spcAft>
                <a:spcPts val="0"/>
              </a:spcAft>
              <a:buSzPts val="2000"/>
              <a:buChar char="●"/>
            </a:pPr>
            <a:r>
              <a:rPr lang="en"/>
              <a:t>Ballpoint pen diagram: </a:t>
            </a:r>
            <a:r>
              <a:rPr lang="en" u="sng">
                <a:solidFill>
                  <a:schemeClr val="hlink"/>
                </a:solidFill>
                <a:hlinkClick r:id="rId3"/>
              </a:rPr>
              <a:t>https://qph.is.quoracdn.net/main-qimg-ab1f27c758b4c3074800cc0284c93230?convert_to_webp=true</a:t>
            </a:r>
            <a:endParaRPr/>
          </a:p>
          <a:p>
            <a:pPr indent="-355600" lvl="0" marL="457200" rtl="0" algn="l">
              <a:spcBef>
                <a:spcPts val="0"/>
              </a:spcBef>
              <a:spcAft>
                <a:spcPts val="0"/>
              </a:spcAft>
              <a:buSzPts val="2000"/>
              <a:buChar char="●"/>
            </a:pPr>
            <a:r>
              <a:rPr lang="en"/>
              <a:t>Dude from ICP: </a:t>
            </a:r>
            <a:r>
              <a:rPr lang="en" u="sng">
                <a:solidFill>
                  <a:schemeClr val="hlink"/>
                </a:solidFill>
                <a:hlinkClick r:id="rId4"/>
              </a:rPr>
              <a:t>http://goo.gl/gZZwq9</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Keeping Programming Costs Low</a:t>
            </a:r>
            <a:endParaRPr/>
          </a:p>
        </p:txBody>
      </p:sp>
      <p:sp>
        <p:nvSpPr>
          <p:cNvPr id="52" name="Google Shape;52;p11"/>
          <p:cNvSpPr txBox="1"/>
          <p:nvPr>
            <p:ph idx="1" type="body"/>
          </p:nvPr>
        </p:nvSpPr>
        <p:spPr>
          <a:xfrm>
            <a:off x="230100" y="494850"/>
            <a:ext cx="868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Some Java features discussed in 61B:</a:t>
            </a:r>
            <a:endParaRPr sz="1800"/>
          </a:p>
          <a:p>
            <a:pPr indent="-342900" lvl="0" marL="457200" rtl="0" algn="l">
              <a:spcBef>
                <a:spcPts val="600"/>
              </a:spcBef>
              <a:spcAft>
                <a:spcPts val="0"/>
              </a:spcAft>
              <a:buSzPts val="1800"/>
              <a:buChar char="●"/>
            </a:pPr>
            <a:r>
              <a:rPr lang="en" sz="1800"/>
              <a:t>Packages.</a:t>
            </a:r>
            <a:endParaRPr sz="1800"/>
          </a:p>
          <a:p>
            <a:pPr indent="-342900" lvl="1" marL="914400" rtl="0" algn="l">
              <a:spcBef>
                <a:spcPts val="0"/>
              </a:spcBef>
              <a:spcAft>
                <a:spcPts val="0"/>
              </a:spcAft>
              <a:buSzPts val="1800"/>
              <a:buChar char="○"/>
            </a:pPr>
            <a:r>
              <a:rPr lang="en" sz="1800"/>
              <a:t>Good: Way of organizing a large project. </a:t>
            </a:r>
            <a:endParaRPr sz="1800"/>
          </a:p>
          <a:p>
            <a:pPr indent="-342900" lvl="1" marL="914400" rtl="0" algn="l">
              <a:spcBef>
                <a:spcPts val="0"/>
              </a:spcBef>
              <a:spcAft>
                <a:spcPts val="0"/>
              </a:spcAft>
              <a:buSzPts val="1800"/>
              <a:buChar char="○"/>
            </a:pPr>
            <a:r>
              <a:rPr lang="en" sz="1800"/>
              <a:t>Bad: Import * is dangerous!</a:t>
            </a:r>
            <a:endParaRPr sz="1800"/>
          </a:p>
          <a:p>
            <a:pPr indent="-342900" lvl="0" marL="457200" rtl="0" algn="l">
              <a:spcBef>
                <a:spcPts val="0"/>
              </a:spcBef>
              <a:spcAft>
                <a:spcPts val="0"/>
              </a:spcAft>
              <a:buSzPts val="1800"/>
              <a:buChar char="●"/>
            </a:pPr>
            <a:r>
              <a:rPr lang="en" sz="1800"/>
              <a:t>Static type checking.</a:t>
            </a:r>
            <a:endParaRPr sz="1800"/>
          </a:p>
          <a:p>
            <a:pPr indent="-342900" lvl="1" marL="914400" rtl="0" algn="l">
              <a:spcBef>
                <a:spcPts val="0"/>
              </a:spcBef>
              <a:spcAft>
                <a:spcPts val="0"/>
              </a:spcAft>
              <a:buSzPts val="1800"/>
              <a:buChar char="○"/>
            </a:pPr>
            <a:r>
              <a:rPr lang="en" sz="1800"/>
              <a:t>Good: Promotes code clarity, very explicit, can prevent some errors.</a:t>
            </a:r>
            <a:endParaRPr sz="1800"/>
          </a:p>
          <a:p>
            <a:pPr indent="-342900" lvl="1" marL="914400" rtl="0" algn="l">
              <a:spcBef>
                <a:spcPts val="0"/>
              </a:spcBef>
              <a:spcAft>
                <a:spcPts val="0"/>
              </a:spcAft>
              <a:buSzPts val="1800"/>
              <a:buChar char="○"/>
            </a:pPr>
            <a:r>
              <a:rPr lang="en" sz="1800"/>
              <a:t>Bad: Very verbose</a:t>
            </a:r>
            <a:endParaRPr sz="1800"/>
          </a:p>
          <a:p>
            <a:pPr indent="-342900" lvl="0" marL="457200" rtl="0" algn="l">
              <a:spcBef>
                <a:spcPts val="0"/>
              </a:spcBef>
              <a:spcAft>
                <a:spcPts val="0"/>
              </a:spcAft>
              <a:buSzPts val="1800"/>
              <a:buChar char="●"/>
            </a:pPr>
            <a:r>
              <a:rPr lang="en" sz="1800"/>
              <a:t>Inheritance.</a:t>
            </a:r>
            <a:endParaRPr sz="1800"/>
          </a:p>
          <a:p>
            <a:pPr indent="-342900" lvl="1" marL="914400" rtl="0" algn="l">
              <a:spcBef>
                <a:spcPts val="0"/>
              </a:spcBef>
              <a:spcAft>
                <a:spcPts val="0"/>
              </a:spcAft>
              <a:buSzPts val="1800"/>
              <a:buChar char="○"/>
            </a:pPr>
            <a:r>
              <a:rPr lang="en" sz="1800"/>
              <a:t>Good: Can reuse code.</a:t>
            </a:r>
            <a:endParaRPr sz="1800"/>
          </a:p>
          <a:p>
            <a:pPr indent="-342900" lvl="1" marL="914400" rtl="0" algn="l">
              <a:spcBef>
                <a:spcPts val="0"/>
              </a:spcBef>
              <a:spcAft>
                <a:spcPts val="0"/>
              </a:spcAft>
              <a:buSzPts val="1800"/>
              <a:buChar char="○"/>
            </a:pPr>
            <a:r>
              <a:rPr lang="en" sz="1800"/>
              <a:t>Bad: Can become confusing!</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Keeping Programming Costs Low (Java Features)</a:t>
            </a:r>
            <a:endParaRPr/>
          </a:p>
        </p:txBody>
      </p:sp>
      <p:sp>
        <p:nvSpPr>
          <p:cNvPr id="58" name="Google Shape;58;p12"/>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Java features discussed in 61B:</a:t>
            </a:r>
            <a:endParaRPr/>
          </a:p>
          <a:p>
            <a:pPr indent="-355600" lvl="0" marL="457200" rtl="0" algn="l">
              <a:spcBef>
                <a:spcPts val="600"/>
              </a:spcBef>
              <a:spcAft>
                <a:spcPts val="0"/>
              </a:spcAft>
              <a:buSzPts val="2000"/>
              <a:buChar char="●"/>
            </a:pPr>
            <a:r>
              <a:rPr lang="en"/>
              <a:t>Packages.</a:t>
            </a:r>
            <a:endParaRPr/>
          </a:p>
          <a:p>
            <a:pPr indent="-355600" lvl="1" marL="914400" rtl="0" algn="l">
              <a:spcBef>
                <a:spcPts val="0"/>
              </a:spcBef>
              <a:spcAft>
                <a:spcPts val="0"/>
              </a:spcAft>
              <a:buSzPts val="2000"/>
              <a:buChar char="○"/>
            </a:pPr>
            <a:r>
              <a:rPr lang="en"/>
              <a:t>Good: Keep code organized (in folders). Canonical names for classes and other things.</a:t>
            </a:r>
            <a:endParaRPr/>
          </a:p>
          <a:p>
            <a:pPr indent="-355600" lvl="1" marL="914400" rtl="0" algn="l">
              <a:spcBef>
                <a:spcPts val="0"/>
              </a:spcBef>
              <a:spcAft>
                <a:spcPts val="0"/>
              </a:spcAft>
              <a:buSzPts val="2000"/>
              <a:buChar char="○"/>
            </a:pPr>
            <a:r>
              <a:rPr lang="en"/>
              <a:t>Bad: More work to compile and run.</a:t>
            </a:r>
            <a:endParaRPr/>
          </a:p>
          <a:p>
            <a:pPr indent="-355600" lvl="0" marL="457200" rtl="0" algn="l">
              <a:spcBef>
                <a:spcPts val="0"/>
              </a:spcBef>
              <a:spcAft>
                <a:spcPts val="0"/>
              </a:spcAft>
              <a:buSzPts val="2000"/>
              <a:buChar char="●"/>
            </a:pPr>
            <a:r>
              <a:rPr lang="en"/>
              <a:t>Static type checking.</a:t>
            </a:r>
            <a:endParaRPr/>
          </a:p>
          <a:p>
            <a:pPr indent="-355600" lvl="1" marL="914400" rtl="0" algn="l">
              <a:spcBef>
                <a:spcPts val="0"/>
              </a:spcBef>
              <a:spcAft>
                <a:spcPts val="0"/>
              </a:spcAft>
              <a:buSzPts val="2000"/>
              <a:buChar char="○"/>
            </a:pPr>
            <a:r>
              <a:rPr lang="en"/>
              <a:t>Good: Speeds up runtime (no need to runtime type check). Catch errors early (before anybody runs the code).</a:t>
            </a:r>
            <a:endParaRPr/>
          </a:p>
          <a:p>
            <a:pPr indent="-355600" lvl="1" marL="914400" rtl="0" algn="l">
              <a:spcBef>
                <a:spcPts val="0"/>
              </a:spcBef>
              <a:spcAft>
                <a:spcPts val="0"/>
              </a:spcAft>
              <a:buSzPts val="2000"/>
              <a:buChar char="○"/>
            </a:pPr>
            <a:r>
              <a:rPr lang="en"/>
              <a:t>Bad: More verbose code.</a:t>
            </a:r>
            <a:endParaRPr/>
          </a:p>
          <a:p>
            <a:pPr indent="-355600" lvl="0" marL="457200" rtl="0" algn="l">
              <a:spcBef>
                <a:spcPts val="0"/>
              </a:spcBef>
              <a:spcAft>
                <a:spcPts val="0"/>
              </a:spcAft>
              <a:buSzPts val="2000"/>
              <a:buChar char="●"/>
            </a:pPr>
            <a:r>
              <a:rPr lang="en"/>
              <a:t>Inheritance (implementation and interface inheritance).</a:t>
            </a:r>
            <a:endParaRPr/>
          </a:p>
          <a:p>
            <a:pPr indent="-355600" lvl="1" marL="914400" rtl="0" algn="l">
              <a:spcBef>
                <a:spcPts val="0"/>
              </a:spcBef>
              <a:spcAft>
                <a:spcPts val="0"/>
              </a:spcAft>
              <a:buSzPts val="2000"/>
              <a:buChar char="○"/>
            </a:pPr>
            <a:r>
              <a:rPr lang="en"/>
              <a:t>Good: Interface inheritance allows subtype polymorphism. Implementation inheritance allows code reuse.</a:t>
            </a:r>
            <a:endParaRPr/>
          </a:p>
          <a:p>
            <a:pPr indent="-355600" lvl="1" marL="914400" rtl="0" algn="l">
              <a:spcBef>
                <a:spcPts val="0"/>
              </a:spcBef>
              <a:spcAft>
                <a:spcPts val="0"/>
              </a:spcAft>
              <a:buSzPts val="2000"/>
              <a:buChar char="○"/>
            </a:pPr>
            <a:r>
              <a:rPr lang="en"/>
              <a:t>Bad: Have to implement all features of an interface (can be many). Makes code harder to read/understand. More that we’ll discuss.</a:t>
            </a:r>
            <a:br>
              <a:rPr lang="en"/>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Keeping Programming Costs Low (Programming Practices)</a:t>
            </a:r>
            <a:endParaRPr/>
          </a:p>
        </p:txBody>
      </p:sp>
      <p:sp>
        <p:nvSpPr>
          <p:cNvPr id="64" name="Google Shape;64;p13"/>
          <p:cNvSpPr txBox="1"/>
          <p:nvPr>
            <p:ph idx="1" type="body"/>
          </p:nvPr>
        </p:nvSpPr>
        <p:spPr>
          <a:xfrm>
            <a:off x="243000" y="556500"/>
            <a:ext cx="8761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Modularity: How can I break my problem down into easily understood subproblems?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Invariants: What properties must my algorithm or data structure maintain?</a:t>
            </a:r>
            <a:endParaRPr/>
          </a:p>
          <a:p>
            <a:pPr indent="-355600" lvl="0" marL="457200" rtl="0" algn="l">
              <a:spcBef>
                <a:spcPts val="600"/>
              </a:spcBef>
              <a:spcAft>
                <a:spcPts val="0"/>
              </a:spcAft>
              <a:buSzPts val="2000"/>
              <a:buChar char="●"/>
            </a:pPr>
            <a:r>
              <a:rPr lang="en"/>
              <a:t>Many programmers only consider invariants implicitly. Some write them 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Testing: Create automated code verification tools to bolster (but not prove) correctness.</a:t>
            </a:r>
            <a:endParaRPr/>
          </a:p>
          <a:p>
            <a:pPr indent="-355600" lvl="0" marL="457200" rtl="0" algn="l">
              <a:spcBef>
                <a:spcPts val="600"/>
              </a:spcBef>
              <a:spcAft>
                <a:spcPts val="0"/>
              </a:spcAft>
              <a:buSzPts val="2000"/>
              <a:buChar char="●"/>
            </a:pPr>
            <a:r>
              <a:rPr lang="en"/>
              <a:t>A general framework for proving that code is correct is impossible. It’s not even possible to prove that a piece of code avoids going into an infinite loop (see the </a:t>
            </a:r>
            <a:r>
              <a:rPr lang="en" u="sng">
                <a:solidFill>
                  <a:schemeClr val="hlink"/>
                </a:solidFill>
                <a:hlinkClick r:id="rId3"/>
              </a:rPr>
              <a:t>halting problem</a:t>
            </a:r>
            <a:r>
              <a:rPr lang="en"/>
              <a:t> if you’re curious).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i="1" lang="en"/>
              <a:t>Module</a:t>
            </a:r>
            <a:r>
              <a:rPr lang="en"/>
              <a:t>: A set of methods that work together as a whole to perform some</a:t>
            </a:r>
            <a:endParaRPr/>
          </a:p>
          <a:p>
            <a:pPr indent="0" lvl="0" marL="0" rtl="0" algn="l">
              <a:spcBef>
                <a:spcPts val="600"/>
              </a:spcBef>
              <a:spcAft>
                <a:spcPts val="0"/>
              </a:spcAft>
              <a:buNone/>
            </a:pPr>
            <a:r>
              <a:rPr lang="en"/>
              <a:t>task or set of related tasks.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A module is said to be </a:t>
            </a:r>
            <a:r>
              <a:rPr b="1" i="1" lang="en"/>
              <a:t>encapsulated </a:t>
            </a:r>
            <a:r>
              <a:rPr lang="en"/>
              <a:t>if its implementation is completely hidden, and it can be accessed only through a documented interface.</a:t>
            </a:r>
            <a:endParaRPr/>
          </a:p>
          <a:p>
            <a:pPr indent="-355600" lvl="0" marL="457200" rtl="0" algn="l">
              <a:spcBef>
                <a:spcPts val="600"/>
              </a:spcBef>
              <a:spcAft>
                <a:spcPts val="0"/>
              </a:spcAft>
              <a:buSzPts val="2000"/>
              <a:buChar char="●"/>
            </a:pPr>
            <a:r>
              <a:rPr lang="en"/>
              <a:t>Example: An Abstract Data Type describes an encapsulated data structure.</a:t>
            </a:r>
            <a:endParaRPr/>
          </a:p>
          <a:p>
            <a:pPr indent="0" lvl="0" marL="0" rtl="0" algn="l">
              <a:spcBef>
                <a:spcPts val="600"/>
              </a:spcBef>
              <a:spcAft>
                <a:spcPts val="0"/>
              </a:spcAft>
              <a:buNone/>
            </a:pPr>
            <a:r>
              <a:rPr lang="en"/>
              <a:t>Recall, from week 2: </a:t>
            </a:r>
            <a:endParaRPr/>
          </a:p>
        </p:txBody>
      </p:sp>
      <p:sp>
        <p:nvSpPr>
          <p:cNvPr id="70" name="Google Shape;70;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 and Encapsulation (this slide, a blast from the past)</a:t>
            </a:r>
            <a:endParaRPr/>
          </a:p>
        </p:txBody>
      </p:sp>
      <p:pic>
        <p:nvPicPr>
          <p:cNvPr id="71" name="Google Shape;71;p14"/>
          <p:cNvPicPr preferRelativeResize="0"/>
          <p:nvPr/>
        </p:nvPicPr>
        <p:blipFill>
          <a:blip r:embed="rId3">
            <a:alphaModFix/>
          </a:blip>
          <a:stretch>
            <a:fillRect/>
          </a:stretch>
        </p:blipFill>
        <p:spPr>
          <a:xfrm>
            <a:off x="7129900" y="2907575"/>
            <a:ext cx="1570350" cy="999300"/>
          </a:xfrm>
          <a:prstGeom prst="rect">
            <a:avLst/>
          </a:prstGeom>
          <a:noFill/>
          <a:ln>
            <a:noFill/>
          </a:ln>
        </p:spPr>
      </p:pic>
      <p:grpSp>
        <p:nvGrpSpPr>
          <p:cNvPr id="72" name="Google Shape;72;p14"/>
          <p:cNvGrpSpPr/>
          <p:nvPr/>
        </p:nvGrpSpPr>
        <p:grpSpPr>
          <a:xfrm>
            <a:off x="714036" y="3198825"/>
            <a:ext cx="8012751" cy="1707577"/>
            <a:chOff x="714036" y="3198825"/>
            <a:chExt cx="8012751" cy="1707577"/>
          </a:xfrm>
        </p:grpSpPr>
        <p:sp>
          <p:nvSpPr>
            <p:cNvPr id="73" name="Google Shape;73;p14"/>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4"/>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 name="Google Shape;76;p14"/>
            <p:cNvCxnSpPr>
              <a:stCxn id="75" idx="3"/>
              <a:endCxn id="77" idx="0"/>
            </p:cNvCxnSpPr>
            <p:nvPr/>
          </p:nvCxnSpPr>
          <p:spPr>
            <a:xfrm flipH="1">
              <a:off x="2113288" y="36973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78" name="Google Shape;78;p14"/>
            <p:cNvCxnSpPr>
              <a:stCxn id="75" idx="3"/>
            </p:cNvCxnSpPr>
            <p:nvPr/>
          </p:nvCxnSpPr>
          <p:spPr>
            <a:xfrm rot="10800000">
              <a:off x="3373888" y="36928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79" name="Google Shape;79;p14"/>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80" name="Google Shape;80;p14"/>
            <p:cNvCxnSpPr/>
            <p:nvPr/>
          </p:nvCxnSpPr>
          <p:spPr>
            <a:xfrm rot="10800000">
              <a:off x="714036" y="3625438"/>
              <a:ext cx="432300" cy="0"/>
            </a:xfrm>
            <a:prstGeom prst="straightConnector1">
              <a:avLst/>
            </a:prstGeom>
            <a:noFill/>
            <a:ln cap="flat" cmpd="sng" w="19050">
              <a:solidFill>
                <a:srgbClr val="666666"/>
              </a:solidFill>
              <a:prstDash val="solid"/>
              <a:round/>
              <a:headEnd len="med" w="med" type="none"/>
              <a:tailEnd len="med" w="med" type="none"/>
            </a:ln>
          </p:spPr>
        </p:cxnSp>
        <p:sp>
          <p:nvSpPr>
            <p:cNvPr id="81" name="Google Shape;81;p14"/>
            <p:cNvSpPr txBox="1"/>
            <p:nvPr/>
          </p:nvSpPr>
          <p:spPr>
            <a:xfrm>
              <a:off x="3121725" y="32045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sp>
          <p:nvSpPr>
            <p:cNvPr id="82" name="Google Shape;82;p14"/>
            <p:cNvSpPr txBox="1"/>
            <p:nvPr/>
          </p:nvSpPr>
          <p:spPr>
            <a:xfrm>
              <a:off x="1284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83" name="Google Shape;83;p14"/>
            <p:cNvSpPr txBox="1"/>
            <p:nvPr/>
          </p:nvSpPr>
          <p:spPr>
            <a:xfrm>
              <a:off x="18180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84" name="Google Shape;84;p14"/>
            <p:cNvGrpSpPr/>
            <p:nvPr/>
          </p:nvGrpSpPr>
          <p:grpSpPr>
            <a:xfrm>
              <a:off x="1339437" y="4411389"/>
              <a:ext cx="1031828" cy="429277"/>
              <a:chOff x="809625" y="3638550"/>
              <a:chExt cx="1190525" cy="495300"/>
            </a:xfrm>
          </p:grpSpPr>
          <p:sp>
            <p:nvSpPr>
              <p:cNvPr id="85" name="Google Shape;85;p1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77" name="Google Shape;77;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4"/>
            <p:cNvGrpSpPr/>
            <p:nvPr/>
          </p:nvGrpSpPr>
          <p:grpSpPr>
            <a:xfrm>
              <a:off x="3457933" y="4411389"/>
              <a:ext cx="1031828" cy="429277"/>
              <a:chOff x="809625" y="3638550"/>
              <a:chExt cx="1190525" cy="495300"/>
            </a:xfrm>
          </p:grpSpPr>
          <p:sp>
            <p:nvSpPr>
              <p:cNvPr id="87" name="Google Shape;87;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8" name="Google Shape;88;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 name="Google Shape;89;p14"/>
            <p:cNvCxnSpPr/>
            <p:nvPr/>
          </p:nvCxnSpPr>
          <p:spPr>
            <a:xfrm>
              <a:off x="2132450" y="4720625"/>
              <a:ext cx="864300" cy="0"/>
            </a:xfrm>
            <a:prstGeom prst="straightConnector1">
              <a:avLst/>
            </a:prstGeom>
            <a:noFill/>
            <a:ln cap="flat" cmpd="sng" w="19050">
              <a:solidFill>
                <a:srgbClr val="666666"/>
              </a:solidFill>
              <a:prstDash val="solid"/>
              <a:round/>
              <a:headEnd len="med" w="med" type="none"/>
              <a:tailEnd len="med" w="med" type="triangle"/>
            </a:ln>
          </p:spPr>
        </p:cxnSp>
        <p:sp>
          <p:nvSpPr>
            <p:cNvPr id="90" name="Google Shape;90;p14"/>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91" name="Google Shape;91;p14"/>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2" name="Google Shape;92;p14"/>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3" name="Google Shape;93;p14"/>
            <p:cNvCxnSpPr/>
            <p:nvPr/>
          </p:nvCxnSpPr>
          <p:spPr>
            <a:xfrm rot="10800000">
              <a:off x="714036" y="3841512"/>
              <a:ext cx="432300" cy="0"/>
            </a:xfrm>
            <a:prstGeom prst="straightConnector1">
              <a:avLst/>
            </a:prstGeom>
            <a:noFill/>
            <a:ln cap="flat" cmpd="sng" w="19050">
              <a:solidFill>
                <a:srgbClr val="666666"/>
              </a:solidFill>
              <a:prstDash val="solid"/>
              <a:round/>
              <a:headEnd len="med" w="med" type="none"/>
              <a:tailEnd len="med" w="med" type="none"/>
            </a:ln>
          </p:spPr>
        </p:cxnSp>
        <p:sp>
          <p:nvSpPr>
            <p:cNvPr id="94" name="Google Shape;94;p14"/>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4"/>
            <p:cNvSpPr txBox="1"/>
            <p:nvPr/>
          </p:nvSpPr>
          <p:spPr>
            <a:xfrm>
              <a:off x="4249826" y="319882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96" name="Google Shape;96;p14"/>
            <p:cNvCxnSpPr/>
            <p:nvPr/>
          </p:nvCxnSpPr>
          <p:spPr>
            <a:xfrm rot="10800000">
              <a:off x="4645775" y="369487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97" name="Google Shape;97;p14"/>
            <p:cNvCxnSpPr>
              <a:stCxn id="94" idx="3"/>
              <a:endCxn id="98" idx="0"/>
            </p:cNvCxnSpPr>
            <p:nvPr/>
          </p:nvCxnSpPr>
          <p:spPr>
            <a:xfrm>
              <a:off x="4812713" y="3697127"/>
              <a:ext cx="3140100" cy="714300"/>
            </a:xfrm>
            <a:prstGeom prst="curvedConnector2">
              <a:avLst/>
            </a:prstGeom>
            <a:noFill/>
            <a:ln cap="flat" cmpd="sng" w="19050">
              <a:solidFill>
                <a:srgbClr val="208920"/>
              </a:solidFill>
              <a:prstDash val="solid"/>
              <a:round/>
              <a:headEnd len="med" w="med" type="none"/>
              <a:tailEnd len="med" w="med" type="triangle"/>
            </a:ln>
          </p:spPr>
        </p:cxnSp>
        <p:sp>
          <p:nvSpPr>
            <p:cNvPr id="99" name="Google Shape;99;p14"/>
            <p:cNvSpPr/>
            <p:nvPr/>
          </p:nvSpPr>
          <p:spPr>
            <a:xfrm>
              <a:off x="2512497"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4"/>
            <p:cNvSpPr/>
            <p:nvPr/>
          </p:nvSpPr>
          <p:spPr>
            <a:xfrm>
              <a:off x="2984151"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823426" y="44113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4"/>
            <p:cNvCxnSpPr/>
            <p:nvPr/>
          </p:nvCxnSpPr>
          <p:spPr>
            <a:xfrm rot="10800000">
              <a:off x="2371200" y="4495950"/>
              <a:ext cx="813000" cy="0"/>
            </a:xfrm>
            <a:prstGeom prst="straightConnector1">
              <a:avLst/>
            </a:prstGeom>
            <a:noFill/>
            <a:ln cap="flat" cmpd="sng" w="19050">
              <a:solidFill>
                <a:srgbClr val="666666"/>
              </a:solidFill>
              <a:prstDash val="solid"/>
              <a:round/>
              <a:headEnd len="med" w="med" type="none"/>
              <a:tailEnd len="med" w="med" type="triangle"/>
            </a:ln>
          </p:spPr>
        </p:cxnSp>
        <p:sp>
          <p:nvSpPr>
            <p:cNvPr id="103" name="Google Shape;103;p14"/>
            <p:cNvSpPr txBox="1"/>
            <p:nvPr/>
          </p:nvSpPr>
          <p:spPr>
            <a:xfrm>
              <a:off x="737944" y="47579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104" name="Google Shape;104;p14"/>
            <p:cNvGrpSpPr/>
            <p:nvPr/>
          </p:nvGrpSpPr>
          <p:grpSpPr>
            <a:xfrm>
              <a:off x="5576433" y="4411402"/>
              <a:ext cx="1031828" cy="429277"/>
              <a:chOff x="809625" y="3638550"/>
              <a:chExt cx="1190525" cy="495300"/>
            </a:xfrm>
          </p:grpSpPr>
          <p:sp>
            <p:nvSpPr>
              <p:cNvPr id="105" name="Google Shape;105;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06" name="Google Shape;106;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 name="Google Shape;107;p14"/>
            <p:cNvCxnSpPr/>
            <p:nvPr/>
          </p:nvCxnSpPr>
          <p:spPr>
            <a:xfrm>
              <a:off x="4293575" y="4720625"/>
              <a:ext cx="821700" cy="0"/>
            </a:xfrm>
            <a:prstGeom prst="straightConnector1">
              <a:avLst/>
            </a:prstGeom>
            <a:noFill/>
            <a:ln cap="flat" cmpd="sng" w="19050">
              <a:solidFill>
                <a:srgbClr val="666666"/>
              </a:solidFill>
              <a:prstDash val="solid"/>
              <a:round/>
              <a:headEnd len="med" w="med" type="none"/>
              <a:tailEnd len="med" w="med" type="triangle"/>
            </a:ln>
          </p:spPr>
        </p:cxnSp>
        <p:sp>
          <p:nvSpPr>
            <p:cNvPr id="108" name="Google Shape;108;p14"/>
            <p:cNvSpPr/>
            <p:nvPr/>
          </p:nvSpPr>
          <p:spPr>
            <a:xfrm>
              <a:off x="5102651" y="44113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4"/>
            <p:cNvCxnSpPr/>
            <p:nvPr/>
          </p:nvCxnSpPr>
          <p:spPr>
            <a:xfrm rot="10800000">
              <a:off x="4489725" y="4495950"/>
              <a:ext cx="855600" cy="0"/>
            </a:xfrm>
            <a:prstGeom prst="straightConnector1">
              <a:avLst/>
            </a:prstGeom>
            <a:noFill/>
            <a:ln cap="flat" cmpd="sng" w="19050">
              <a:solidFill>
                <a:srgbClr val="666666"/>
              </a:solidFill>
              <a:prstDash val="solid"/>
              <a:round/>
              <a:headEnd len="med" w="med" type="none"/>
              <a:tailEnd len="med" w="med" type="triangle"/>
            </a:ln>
          </p:spPr>
        </p:cxnSp>
        <p:grpSp>
          <p:nvGrpSpPr>
            <p:cNvPr id="110" name="Google Shape;110;p14"/>
            <p:cNvGrpSpPr/>
            <p:nvPr/>
          </p:nvGrpSpPr>
          <p:grpSpPr>
            <a:xfrm>
              <a:off x="7694958" y="4411389"/>
              <a:ext cx="1031828" cy="429277"/>
              <a:chOff x="809625" y="3638550"/>
              <a:chExt cx="1190525" cy="495300"/>
            </a:xfrm>
          </p:grpSpPr>
          <p:sp>
            <p:nvSpPr>
              <p:cNvPr id="98" name="Google Shape;98;p1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11" name="Google Shape;111;p1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 name="Google Shape;112;p14"/>
            <p:cNvCxnSpPr/>
            <p:nvPr/>
          </p:nvCxnSpPr>
          <p:spPr>
            <a:xfrm>
              <a:off x="6382675" y="4720625"/>
              <a:ext cx="851100" cy="0"/>
            </a:xfrm>
            <a:prstGeom prst="straightConnector1">
              <a:avLst/>
            </a:prstGeom>
            <a:noFill/>
            <a:ln cap="flat" cmpd="sng" w="19050">
              <a:solidFill>
                <a:srgbClr val="666666"/>
              </a:solidFill>
              <a:prstDash val="solid"/>
              <a:round/>
              <a:headEnd len="med" w="med" type="none"/>
              <a:tailEnd len="med" w="med" type="triangle"/>
            </a:ln>
          </p:spPr>
        </p:cxnSp>
        <p:sp>
          <p:nvSpPr>
            <p:cNvPr id="113" name="Google Shape;113;p14"/>
            <p:cNvSpPr/>
            <p:nvPr/>
          </p:nvSpPr>
          <p:spPr>
            <a:xfrm>
              <a:off x="7221176"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4"/>
            <p:cNvCxnSpPr/>
            <p:nvPr/>
          </p:nvCxnSpPr>
          <p:spPr>
            <a:xfrm rot="10800000">
              <a:off x="6608250" y="4495950"/>
              <a:ext cx="855000" cy="0"/>
            </a:xfrm>
            <a:prstGeom prst="straightConnector1">
              <a:avLst/>
            </a:prstGeom>
            <a:noFill/>
            <a:ln cap="flat" cmpd="sng" w="19050">
              <a:solidFill>
                <a:srgbClr val="666666"/>
              </a:solidFill>
              <a:prstDash val="solid"/>
              <a:round/>
              <a:headEnd len="med" w="med" type="none"/>
              <a:tailEnd len="med" w="med" type="triangle"/>
            </a:ln>
          </p:spPr>
        </p:cxnSp>
        <p:grpSp>
          <p:nvGrpSpPr>
            <p:cNvPr id="115" name="Google Shape;115;p14"/>
            <p:cNvGrpSpPr/>
            <p:nvPr/>
          </p:nvGrpSpPr>
          <p:grpSpPr>
            <a:xfrm>
              <a:off x="1102876" y="3210464"/>
              <a:ext cx="1582372" cy="961571"/>
              <a:chOff x="1114701" y="3234112"/>
              <a:chExt cx="1582372" cy="961571"/>
            </a:xfrm>
          </p:grpSpPr>
          <p:sp>
            <p:nvSpPr>
              <p:cNvPr id="116" name="Google Shape;116;p1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117" name="Google Shape;117;p1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118" name="Google Shape;118;p1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9" name="Google Shape;119;p1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cxnSp>
          <p:nvCxnSpPr>
            <p:cNvPr id="120" name="Google Shape;120;p14"/>
            <p:cNvCxnSpPr/>
            <p:nvPr/>
          </p:nvCxnSpPr>
          <p:spPr>
            <a:xfrm>
              <a:off x="818085" y="44119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121" name="Google Shape;121;p14"/>
            <p:cNvCxnSpPr/>
            <p:nvPr/>
          </p:nvCxnSpPr>
          <p:spPr>
            <a:xfrm>
              <a:off x="8205453" y="4411987"/>
              <a:ext cx="519300" cy="4281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ADTs and APIs</a:t>
            </a:r>
            <a:endParaRPr/>
          </a:p>
        </p:txBody>
      </p:sp>
      <p:sp>
        <p:nvSpPr>
          <p:cNvPr id="127" name="Google Shape;127;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API (Application Programming Interface) of an ADT is the list of constructors and methods, including an informal description of the effect of each.</a:t>
            </a:r>
            <a:endParaRPr/>
          </a:p>
          <a:p>
            <a:pPr indent="-355600" lvl="0" marL="457200" rtl="0" algn="l">
              <a:spcBef>
                <a:spcPts val="600"/>
              </a:spcBef>
              <a:spcAft>
                <a:spcPts val="0"/>
              </a:spcAft>
              <a:buSzPts val="2000"/>
              <a:buChar char="●"/>
            </a:pPr>
            <a:r>
              <a:rPr lang="en"/>
              <a:t>Not a precisely defined term. Some real world definitions of API are broader than ours.</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API consists of </a:t>
            </a:r>
            <a:r>
              <a:rPr b="1" i="1" lang="en"/>
              <a:t>syntactic</a:t>
            </a:r>
            <a:r>
              <a:rPr lang="en"/>
              <a:t> and </a:t>
            </a:r>
            <a:r>
              <a:rPr b="1" i="1" lang="en"/>
              <a:t>semantic</a:t>
            </a:r>
            <a:r>
              <a:rPr lang="en"/>
              <a:t> specification.</a:t>
            </a:r>
            <a:endParaRPr/>
          </a:p>
          <a:p>
            <a:pPr indent="-355600" lvl="0" marL="457200" rtl="0" algn="l">
              <a:spcBef>
                <a:spcPts val="600"/>
              </a:spcBef>
              <a:spcAft>
                <a:spcPts val="0"/>
              </a:spcAft>
              <a:buSzPts val="2000"/>
              <a:buChar char="●"/>
            </a:pPr>
            <a:r>
              <a:rPr lang="en"/>
              <a:t>Compiler verifies that syntax is met.</a:t>
            </a:r>
            <a:endParaRPr/>
          </a:p>
          <a:p>
            <a:pPr indent="-355600" lvl="0" marL="457200" rtl="0" algn="l">
              <a:spcBef>
                <a:spcPts val="0"/>
              </a:spcBef>
              <a:spcAft>
                <a:spcPts val="0"/>
              </a:spcAft>
              <a:buSzPts val="2000"/>
              <a:buChar char="●"/>
            </a:pPr>
            <a:r>
              <a:rPr lang="en"/>
              <a:t>Tests help verify that semantics are correct. </a:t>
            </a:r>
            <a:endParaRPr/>
          </a:p>
          <a:p>
            <a:pPr indent="-355600" lvl="1" marL="914400" rtl="0" algn="l">
              <a:spcBef>
                <a:spcPts val="0"/>
              </a:spcBef>
              <a:spcAft>
                <a:spcPts val="0"/>
              </a:spcAft>
              <a:buSzPts val="2000"/>
              <a:buChar char="○"/>
            </a:pPr>
            <a:r>
              <a:rPr lang="en"/>
              <a:t>Semantic specification usually written out in English (possibly including usage examples). Mathematically precise formal specifications are somewhat possible but not widespread.</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of a Semantic Specification</a:t>
            </a:r>
            <a:endParaRPr/>
          </a:p>
        </p:txBody>
      </p:sp>
      <p:sp>
        <p:nvSpPr>
          <p:cNvPr id="133" name="Google Shape;133;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semantic specification of project 2 from two years ago</a:t>
            </a:r>
            <a:endParaRPr/>
          </a:p>
          <a:p>
            <a:pPr indent="-355600" lvl="0" marL="457200" rtl="0" algn="l">
              <a:spcBef>
                <a:spcPts val="600"/>
              </a:spcBef>
              <a:spcAft>
                <a:spcPts val="0"/>
              </a:spcAft>
              <a:buSzPts val="2000"/>
              <a:buChar char="●"/>
            </a:pPr>
            <a:r>
              <a:rPr lang="en"/>
              <a:t>Link: </a:t>
            </a:r>
            <a:r>
              <a:rPr lang="en" u="sng">
                <a:solidFill>
                  <a:schemeClr val="hlink"/>
                </a:solidFill>
                <a:hlinkClick r:id="rId3"/>
              </a:rPr>
              <a:t>https://docs.google.com/document/d/17PUw2EffgyU5_zQHZ8GV52EhS3NPwUyghFfX6EmJiS4/edit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idea of hiding details from yourself or other programmers is </a:t>
            </a:r>
            <a:r>
              <a:rPr b="1" lang="en" u="sng"/>
              <a:t>critically important</a:t>
            </a:r>
            <a:r>
              <a:rPr lang="en"/>
              <a:t>!</a:t>
            </a:r>
            <a:endParaRPr/>
          </a:p>
          <a:p>
            <a:pPr indent="-355600" lvl="0" marL="457200" rtl="0" algn="l">
              <a:spcBef>
                <a:spcPts val="600"/>
              </a:spcBef>
              <a:spcAft>
                <a:spcPts val="0"/>
              </a:spcAft>
              <a:buSzPts val="2000"/>
              <a:buChar char="●"/>
            </a:pPr>
            <a:r>
              <a:rPr lang="en"/>
              <a:t>This skill is a major divide between struggling and thriving 61B students.</a:t>
            </a:r>
            <a:endParaRPr/>
          </a:p>
          <a:p>
            <a:pPr indent="-355600" lvl="0" marL="457200" rtl="0" algn="l">
              <a:spcBef>
                <a:spcPts val="0"/>
              </a:spcBef>
              <a:spcAft>
                <a:spcPts val="0"/>
              </a:spcAft>
              <a:buSzPts val="2000"/>
              <a:buChar char="●"/>
            </a:pPr>
            <a:r>
              <a:rPr lang="en"/>
              <a:t>Struggling students try to fit everything in their head at once.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