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embeddedFontLst>
    <p:embeddedFont>
      <p:font typeface="Open Sans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E6B964-E3BC-4EBD-BA1F-66BBE947369A}">
  <a:tblStyle styleId="{CDE6B964-E3BC-4EBD-BA1F-66BBE9473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D016AFB-178A-44FB-BC09-CC459EBDE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italic.fntdata"/><Relationship Id="rId72" Type="http://schemas.openxmlformats.org/officeDocument/2006/relationships/font" Target="fonts/OpenSans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OpenSans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1f3f3a28_48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11f3f3a28_4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3c26d6c_0_4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13c26d6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3c26d6c_0_4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13c26d6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13c26d6c_0_4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13c26d6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13c26d6c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13c26d6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13c26d6c_0_5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13c26d6c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d0b1deb4_07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d0b1deb4_0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36d2bb4_0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36d2bb4_0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c4f8c058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c4f8c0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d0b1deb4_07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d0b1deb4_0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d0b1deb4_07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d0b1deb4_0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c4f8c058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c4f8c0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4271d11b_2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4271d11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4324d1df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4324d1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36d2bb4_03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536d2bb4_0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c4fdf476_1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c4fdf4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1fb33686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1fb336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c1fb33686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c1fb336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c1fb3368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c1fb336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1fb3368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c1fb3368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536d2bb4_04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536d2bb4_0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4271d11b_2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4271d11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1fb33686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1fb336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d0b1deb4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d0b1deb4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c1fb33686_0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c1fb3368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d0b1deb4_0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d0b1deb4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84271d11b_2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84271d11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d0b1deb4_0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d0b1deb4_0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c1fb33686_1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c1fb3368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c1fb33686_6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c1fb33686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11f3f3a28_36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311f3f3a28_3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bb42ba57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bb42ba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13c26d6c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13c26d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bb42ba57d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bb42ba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c1fb33686_6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c1fb33686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c1fb33686_6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c1fb33686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c1fb33686_6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c1fb33686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c1fb33686_6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c1fb33686_6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c1fb33686_6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c1fb33686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c1fb33686_6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c1fb33686_6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c1fb33686_6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c1fb33686_6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c1fb33686_6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c1fb33686_6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c1fb33686_6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c1fb33686_6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13c26d6c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13c26d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8d0b1deb4_07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8d0b1deb4_0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84271d11b_2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84271d11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8d0b1deb4_0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8d0b1deb4_0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bb42ba57d_1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bb42ba57d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bb42ba57d_1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bb42ba57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ebedf2f75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ebedf2f7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bb42ba57d_1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bb42ba57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bb42ba57d_1_3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bb42ba57d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bb42ba57d_1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bb42ba57d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bb42ba57d_1_4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bb42ba57d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0b1deb4_0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0b1deb4_0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est: 11 minutes to get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bb42ba57d_1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bb42ba57d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bb42ba57d_1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bb42ba57d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8d0b1deb4_03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8d0b1deb4_0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d0b1deb4_0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d0b1deb4_0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8d0b1deb4_0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8d0b1deb4_0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13c26d6c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13c26d6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13c26d6c_0_4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13c26d6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3c26d6c_0_4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13c26d6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n.wikipedia.org/wiki/Master_theorem" TargetMode="External"/><Relationship Id="rId4" Type="http://schemas.openxmlformats.org/officeDocument/2006/relationships/hyperlink" Target="https://en.wikipedia.org/wiki/1_%2B_2_%2B_3_%2B_4_%2B_%E2%8B%AF" TargetMode="External"/><Relationship Id="rId5" Type="http://schemas.openxmlformats.org/officeDocument/2006/relationships/hyperlink" Target="https://en.wikipedia.org/wiki/1_%2B_2_%2B_4_%2B_8_%2B_%E2%8B%A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en.wikipedia.org/wiki/Master_theorem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1_%2B_2_%2B_3_%2B_4_%2B_%E2%8B%AF" TargetMode="External"/><Relationship Id="rId6" Type="http://schemas.openxmlformats.org/officeDocument/2006/relationships/hyperlink" Target="https://en.wikipedia.org/wiki/1_%2B_2_%2B_4_%2B_8_%2B_%E2%8B%A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.gl/3VvJNw" TargetMode="External"/><Relationship Id="rId4" Type="http://schemas.openxmlformats.org/officeDocument/2006/relationships/hyperlink" Target="http://goo.gl/gQI0F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ocs.google.com/presentation/d/1mdCppuWQfKG5JUBHAMHPgbSv326JtCi5mvjH1-6XcMw/edit?usp=sharing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Upcoming Deadlines: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2 </a:t>
            </a:r>
            <a:r>
              <a:rPr lang="en"/>
              <a:t>Phase 2 due March 5th.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Hope it’s been fun and not too stressful.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There’s a live lecture questions thread today.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Lab: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week will be working on project 2 (free points).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Labs next will be project 2 demos.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will ask you to provide a gradescope link to the submission you want to demo.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submitted after the project 2 phase 2 deadline, we’ll deduct late points (but only from the demo part).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4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73" name="Google Shape;173;p24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4"/>
          <p:cNvSpPr txBox="1"/>
          <p:nvPr/>
        </p:nvSpPr>
        <p:spPr>
          <a:xfrm>
            <a:off x="1390825" y="4772625"/>
            <a:ext cx="279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N=2 and 3 both print 3 times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1544600" y="4416725"/>
            <a:ext cx="160800" cy="88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5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5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92" name="Google Shape;192;p25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5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6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26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09" name="Google Shape;209;p26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210" name="Google Shape;210;p26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6"/>
          <p:cNvSpPr txBox="1"/>
          <p:nvPr/>
        </p:nvSpPr>
        <p:spPr>
          <a:xfrm>
            <a:off x="23131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N=4,5,6,7 all print 7 times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 rot="5400000">
            <a:off x="2466868" y="4410513"/>
            <a:ext cx="160800" cy="88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8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7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28" name="Google Shape;228;p27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29" name="Google Shape;229;p27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5400000">
            <a:off x="5543344" y="3086625"/>
            <a:ext cx="160800" cy="353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56659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N all print 15 times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42" name="Google Shape;242;p28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16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28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28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47" name="Google Shape;247;p28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48" name="Google Shape;248;p28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249" name="Google Shape;249;p28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28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 [attempt #2]: http://yellkey.com</a:t>
            </a:r>
            <a:r>
              <a:rPr lang="en">
                <a:solidFill>
                  <a:srgbClr val="208920"/>
                </a:solidFill>
              </a:rPr>
              <a:t>/question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2063950" y="10686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Other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258275" y="973800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4054375" y="1141950"/>
            <a:ext cx="5022900" cy="155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263" name="Google Shape;263;p29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16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29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9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#3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75" name="Google Shape;275;p30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747850"/>
                <a:gridCol w="2695575"/>
                <a:gridCol w="2695575"/>
                <a:gridCol w="2695575"/>
              </a:tblGrid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#3]: http://yellkey.com</a:t>
            </a:r>
            <a:r>
              <a:rPr lang="en">
                <a:solidFill>
                  <a:srgbClr val="208920"/>
                </a:solidFill>
              </a:rPr>
              <a:t>/article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3396825" y="2516400"/>
            <a:ext cx="59043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model C(N), println(“hello”) calls: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R(N) = Θ(1 + 2 + 4 + 8 + … + N) if N is power of 2.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5293975" y="3869325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Something else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3488300" y="377452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679950"/>
                <a:gridCol w="2450900"/>
              </a:tblGrid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255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1023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1"/>
          <p:cNvSpPr txBox="1"/>
          <p:nvPr/>
        </p:nvSpPr>
        <p:spPr>
          <a:xfrm>
            <a:off x="3799000" y="1092550"/>
            <a:ext cx="5022900" cy="155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287" name="Google Shape;287;p31"/>
          <p:cNvGraphicFramePr/>
          <p:nvPr/>
        </p:nvGraphicFramePr>
        <p:xfrm>
          <a:off x="166813" y="107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580725"/>
                <a:gridCol w="745500"/>
                <a:gridCol w="956450"/>
                <a:gridCol w="923075"/>
              </a:tblGrid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#3]: http://shoutkey.com</a:t>
            </a:r>
            <a:r>
              <a:rPr lang="en">
                <a:solidFill>
                  <a:srgbClr val="208920"/>
                </a:solidFill>
              </a:rPr>
              <a:t>/TBA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5333675" y="1141900"/>
            <a:ext cx="37581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R(N) = Θ(1 + 2 + 4 + 8 + … + 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= Θ(N)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5318550" y="194427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6788514" y="20574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Something else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5333675" y="3160225"/>
            <a:ext cx="3758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compute exactly: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+ 2 + 4 + … + N = 2N - 1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If N =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LHS: 1 + 2 + 4 + 8 = 15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RHS: 2*8 - 1 = 15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5" y="1141900"/>
            <a:ext cx="4147999" cy="38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these problems (well…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usually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+ 3 + … + Q</a:t>
            </a:r>
            <a:r>
              <a:rPr lang="en"/>
              <a:t>		</a:t>
            </a:r>
            <a:r>
              <a:rPr lang="en"/>
              <a:t>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+ 4 + 8 + … + Q</a:t>
            </a:r>
            <a:r>
              <a:rPr lang="en"/>
              <a:t> 	</a:t>
            </a:r>
            <a:r>
              <a:rPr lang="en"/>
              <a:t>= 2Q</a:t>
            </a:r>
            <a:r>
              <a:rPr lang="en"/>
              <a:t> </a:t>
            </a:r>
            <a:r>
              <a:rPr lang="en"/>
              <a:t>- 1 		= Θ(Q)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1886100" y="3439200"/>
            <a:ext cx="5371800" cy="157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5746250" y="227099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3031378" y="3043750"/>
            <a:ext cx="22698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Where Q is a power of 2.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09" name="Google Shape;309;p33"/>
          <p:cNvCxnSpPr/>
          <p:nvPr/>
        </p:nvCxnSpPr>
        <p:spPr>
          <a:xfrm rot="10800000">
            <a:off x="3298553" y="2656225"/>
            <a:ext cx="279600" cy="45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161925" y="2612325"/>
            <a:ext cx="88719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18: Asymptotics II: Analysis of Algorithms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Review of Asymptotic Notation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 1-2: For Loops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3: A Basic Recurrence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4: Binary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5: Mergesort</a:t>
            </a:r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174368"/>
            <a:ext cx="4846975" cy="2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these problems (well…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usually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+ 3 + … + Q		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+ 4 + 8 + … + Q 	= 2Q - 1 		= Θ(Q)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Strategies: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exact sum.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out examples.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Draw pictures.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50" y="2894500"/>
            <a:ext cx="3078275" cy="21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1975925" y="3899850"/>
            <a:ext cx="2497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QR decomposition runtime, from “Numerical Linear Algebra” by Trefethen.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8" name="Google Shape;318;p34"/>
          <p:cNvCxnSpPr>
            <a:stCxn id="317" idx="3"/>
          </p:cNvCxnSpPr>
          <p:nvPr/>
        </p:nvCxnSpPr>
        <p:spPr>
          <a:xfrm flipH="1" rot="10800000">
            <a:off x="4473425" y="4162050"/>
            <a:ext cx="713400" cy="70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4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5746250" y="227099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3: Recursion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(Intuitive):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/sound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3501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 baseline="30000"/>
          </a:p>
        </p:txBody>
      </p:sp>
      <p:grpSp>
        <p:nvGrpSpPr>
          <p:cNvPr id="333" name="Google Shape;333;p36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334" name="Google Shape;334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335" name="Google Shape;335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42" name="Google Shape;342;p36"/>
              <p:cNvCxnSpPr>
                <a:stCxn id="336" idx="0"/>
                <a:endCxn id="33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36"/>
              <p:cNvCxnSpPr>
                <a:stCxn id="337" idx="0"/>
                <a:endCxn id="33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36"/>
              <p:cNvCxnSpPr>
                <a:stCxn id="338" idx="0"/>
                <a:endCxn id="33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36"/>
              <p:cNvCxnSpPr>
                <a:stCxn id="336" idx="2"/>
                <a:endCxn id="33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36"/>
              <p:cNvCxnSpPr>
                <a:stCxn id="337" idx="2"/>
                <a:endCxn id="34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36"/>
              <p:cNvCxnSpPr>
                <a:stCxn id="337" idx="2"/>
                <a:endCxn id="34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8" name="Google Shape;348;p3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349" name="Google Shape;349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56" name="Google Shape;356;p36"/>
              <p:cNvCxnSpPr>
                <a:stCxn id="350" idx="0"/>
                <a:endCxn id="34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36"/>
              <p:cNvCxnSpPr>
                <a:stCxn id="351" idx="0"/>
                <a:endCxn id="34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36"/>
              <p:cNvCxnSpPr>
                <a:stCxn id="352" idx="0"/>
                <a:endCxn id="35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36"/>
              <p:cNvCxnSpPr>
                <a:stCxn id="350" idx="2"/>
                <a:endCxn id="35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36"/>
              <p:cNvCxnSpPr>
                <a:stCxn id="351" idx="2"/>
                <a:endCxn id="35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36"/>
              <p:cNvCxnSpPr>
                <a:stCxn id="351" idx="2"/>
                <a:endCxn id="35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2" name="Google Shape;362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363" name="Google Shape;363;p36"/>
            <p:cNvCxnSpPr>
              <a:stCxn id="362" idx="2"/>
              <a:endCxn id="33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36"/>
            <p:cNvCxnSpPr>
              <a:stCxn id="362" idx="2"/>
              <a:endCxn id="34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" name="Google Shape;365;p36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(Intuitive)</a:t>
            </a:r>
            <a:endParaRPr/>
          </a:p>
        </p:txBody>
      </p:sp>
      <p:sp>
        <p:nvSpPr>
          <p:cNvPr id="371" name="Google Shape;371;p37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3501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</a:t>
            </a:r>
            <a:r>
              <a:rPr b="1" baseline="30000" lang="en"/>
              <a:t>N</a:t>
            </a:r>
            <a:endParaRPr b="1" baseline="30000"/>
          </a:p>
        </p:txBody>
      </p:sp>
      <p:grpSp>
        <p:nvGrpSpPr>
          <p:cNvPr id="373" name="Google Shape;373;p37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374" name="Google Shape;374;p3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375" name="Google Shape;375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82" name="Google Shape;382;p37"/>
              <p:cNvCxnSpPr>
                <a:stCxn id="376" idx="0"/>
                <a:endCxn id="37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37"/>
              <p:cNvCxnSpPr>
                <a:stCxn id="377" idx="0"/>
                <a:endCxn id="37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37"/>
              <p:cNvCxnSpPr>
                <a:stCxn id="378" idx="0"/>
                <a:endCxn id="37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37"/>
              <p:cNvCxnSpPr>
                <a:stCxn id="376" idx="2"/>
                <a:endCxn id="37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37"/>
              <p:cNvCxnSpPr>
                <a:stCxn id="377" idx="2"/>
                <a:endCxn id="38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37"/>
              <p:cNvCxnSpPr>
                <a:stCxn id="377" idx="2"/>
                <a:endCxn id="38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8" name="Google Shape;388;p37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389" name="Google Shape;389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96" name="Google Shape;396;p37"/>
              <p:cNvCxnSpPr>
                <a:stCxn id="390" idx="0"/>
                <a:endCxn id="38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37"/>
              <p:cNvCxnSpPr>
                <a:stCxn id="391" idx="0"/>
                <a:endCxn id="38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37"/>
              <p:cNvCxnSpPr>
                <a:stCxn id="392" idx="0"/>
                <a:endCxn id="39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37"/>
              <p:cNvCxnSpPr>
                <a:stCxn id="390" idx="2"/>
                <a:endCxn id="39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37"/>
              <p:cNvCxnSpPr>
                <a:stCxn id="391" idx="2"/>
                <a:endCxn id="39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37"/>
              <p:cNvCxnSpPr>
                <a:stCxn id="391" idx="2"/>
                <a:endCxn id="39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2" name="Google Shape;402;p3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403" name="Google Shape;403;p37"/>
            <p:cNvCxnSpPr>
              <a:stCxn id="402" idx="2"/>
              <a:endCxn id="37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7"/>
            <p:cNvCxnSpPr>
              <a:stCxn id="402" idx="2"/>
              <a:endCxn id="38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37"/>
          <p:cNvGrpSpPr/>
          <p:nvPr/>
        </p:nvGrpSpPr>
        <p:grpSpPr>
          <a:xfrm>
            <a:off x="1321875" y="3372140"/>
            <a:ext cx="3698689" cy="1525742"/>
            <a:chOff x="4866600" y="3068225"/>
            <a:chExt cx="3698689" cy="1525742"/>
          </a:xfrm>
        </p:grpSpPr>
        <p:grpSp>
          <p:nvGrpSpPr>
            <p:cNvPr id="406" name="Google Shape;406;p3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07" name="Google Shape;407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14" name="Google Shape;414;p37"/>
              <p:cNvCxnSpPr>
                <a:stCxn id="408" idx="0"/>
                <a:endCxn id="40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37"/>
              <p:cNvCxnSpPr>
                <a:stCxn id="409" idx="0"/>
                <a:endCxn id="40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37"/>
              <p:cNvCxnSpPr>
                <a:stCxn id="410" idx="0"/>
                <a:endCxn id="40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37"/>
              <p:cNvCxnSpPr>
                <a:stCxn id="408" idx="2"/>
                <a:endCxn id="41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37"/>
              <p:cNvCxnSpPr>
                <a:stCxn id="409" idx="2"/>
                <a:endCxn id="41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37"/>
              <p:cNvCxnSpPr>
                <a:stCxn id="409" idx="2"/>
                <a:endCxn id="41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0" name="Google Shape;420;p37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21" name="Google Shape;421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28" name="Google Shape;428;p37"/>
              <p:cNvCxnSpPr>
                <a:stCxn id="422" idx="0"/>
                <a:endCxn id="42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37"/>
              <p:cNvCxnSpPr>
                <a:stCxn id="423" idx="0"/>
                <a:endCxn id="42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37"/>
              <p:cNvCxnSpPr>
                <a:stCxn id="424" idx="0"/>
                <a:endCxn id="42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37"/>
              <p:cNvCxnSpPr>
                <a:stCxn id="422" idx="2"/>
                <a:endCxn id="42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37"/>
              <p:cNvCxnSpPr>
                <a:stCxn id="423" idx="2"/>
                <a:endCxn id="42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37"/>
              <p:cNvCxnSpPr>
                <a:stCxn id="423" idx="2"/>
                <a:endCxn id="42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4" name="Google Shape;434;p3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435" name="Google Shape;435;p37"/>
            <p:cNvCxnSpPr>
              <a:stCxn id="434" idx="2"/>
              <a:endCxn id="40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7"/>
            <p:cNvCxnSpPr>
              <a:stCxn id="434" idx="2"/>
              <a:endCxn id="42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7" name="Google Shape;437;p37"/>
          <p:cNvSpPr/>
          <p:nvPr/>
        </p:nvSpPr>
        <p:spPr>
          <a:xfrm>
            <a:off x="4525150" y="29764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38" name="Google Shape;438;p37"/>
          <p:cNvCxnSpPr>
            <a:stCxn id="437" idx="2"/>
            <a:endCxn id="434" idx="0"/>
          </p:cNvCxnSpPr>
          <p:nvPr/>
        </p:nvCxnSpPr>
        <p:spPr>
          <a:xfrm flipH="1">
            <a:off x="3170800" y="3240764"/>
            <a:ext cx="15213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>
            <a:stCxn id="437" idx="2"/>
            <a:endCxn id="402" idx="0"/>
          </p:cNvCxnSpPr>
          <p:nvPr/>
        </p:nvCxnSpPr>
        <p:spPr>
          <a:xfrm>
            <a:off x="4692100" y="3240764"/>
            <a:ext cx="22719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7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6964000" y="1107125"/>
            <a:ext cx="2087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: Every time we increase N by 1, we double the work!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48" name="Google Shape;448;p38"/>
          <p:cNvSpPr txBox="1"/>
          <p:nvPr>
            <p:ph idx="1" type="body"/>
          </p:nvPr>
        </p:nvSpPr>
        <p:spPr>
          <a:xfrm>
            <a:off x="3501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=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C(2) = 1 + 2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C(3) = 1 + 2 + 4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8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450" name="Google Shape;450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51" name="Google Shape;451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58" name="Google Shape;458;p38"/>
              <p:cNvCxnSpPr>
                <a:stCxn id="452" idx="0"/>
                <a:endCxn id="45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38"/>
              <p:cNvCxnSpPr>
                <a:stCxn id="453" idx="0"/>
                <a:endCxn id="45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38"/>
              <p:cNvCxnSpPr>
                <a:stCxn id="454" idx="0"/>
                <a:endCxn id="45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38"/>
              <p:cNvCxnSpPr>
                <a:stCxn id="452" idx="2"/>
                <a:endCxn id="45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38"/>
              <p:cNvCxnSpPr>
                <a:stCxn id="453" idx="2"/>
                <a:endCxn id="45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38"/>
              <p:cNvCxnSpPr>
                <a:stCxn id="453" idx="2"/>
                <a:endCxn id="45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4" name="Google Shape;464;p3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65" name="Google Shape;465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72" name="Google Shape;472;p38"/>
              <p:cNvCxnSpPr>
                <a:stCxn id="466" idx="0"/>
                <a:endCxn id="46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38"/>
              <p:cNvCxnSpPr>
                <a:stCxn id="467" idx="0"/>
                <a:endCxn id="46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38"/>
              <p:cNvCxnSpPr>
                <a:stCxn id="468" idx="0"/>
                <a:endCxn id="46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38"/>
              <p:cNvCxnSpPr>
                <a:stCxn id="466" idx="2"/>
                <a:endCxn id="46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38"/>
              <p:cNvCxnSpPr>
                <a:stCxn id="467" idx="2"/>
                <a:endCxn id="47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38"/>
              <p:cNvCxnSpPr>
                <a:stCxn id="467" idx="2"/>
                <a:endCxn id="47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78" name="Google Shape;478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479" name="Google Shape;479;p38"/>
            <p:cNvCxnSpPr>
              <a:stCxn id="478" idx="2"/>
              <a:endCxn id="45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38"/>
            <p:cNvCxnSpPr>
              <a:stCxn id="478" idx="2"/>
              <a:endCxn id="46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1" name="Google Shape;481;p38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Counting: http://yellkey.com</a:t>
            </a:r>
            <a:r>
              <a:rPr lang="en">
                <a:solidFill>
                  <a:srgbClr val="208920"/>
                </a:solidFill>
              </a:rPr>
              <a:t>/full</a:t>
            </a:r>
            <a:endParaRPr/>
          </a:p>
        </p:txBody>
      </p:sp>
      <p:sp>
        <p:nvSpPr>
          <p:cNvPr id="487" name="Google Shape;487;p39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88" name="Google Shape;488;p39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C(3) = 1 + 2 + 4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490" name="Google Shape;490;p3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91" name="Google Shape;491;p3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92" name="Google Shape;492;p3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93" name="Google Shape;493;p3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94" name="Google Shape;494;p3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95" name="Google Shape;495;p3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96" name="Google Shape;496;p3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97" name="Google Shape;497;p3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98" name="Google Shape;498;p39"/>
              <p:cNvCxnSpPr>
                <a:stCxn id="492" idx="0"/>
                <a:endCxn id="49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39"/>
              <p:cNvCxnSpPr>
                <a:stCxn id="493" idx="0"/>
                <a:endCxn id="49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39"/>
              <p:cNvCxnSpPr>
                <a:stCxn id="494" idx="0"/>
                <a:endCxn id="49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39"/>
              <p:cNvCxnSpPr>
                <a:stCxn id="492" idx="2"/>
                <a:endCxn id="49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39"/>
              <p:cNvCxnSpPr>
                <a:stCxn id="493" idx="2"/>
                <a:endCxn id="49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39"/>
              <p:cNvCxnSpPr>
                <a:stCxn id="493" idx="2"/>
                <a:endCxn id="49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4" name="Google Shape;504;p3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505" name="Google Shape;505;p3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12" name="Google Shape;512;p39"/>
              <p:cNvCxnSpPr>
                <a:stCxn id="506" idx="0"/>
                <a:endCxn id="50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39"/>
              <p:cNvCxnSpPr>
                <a:stCxn id="507" idx="0"/>
                <a:endCxn id="50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39"/>
              <p:cNvCxnSpPr>
                <a:stCxn id="508" idx="0"/>
                <a:endCxn id="50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39"/>
              <p:cNvCxnSpPr>
                <a:stCxn id="506" idx="2"/>
                <a:endCxn id="50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39"/>
              <p:cNvCxnSpPr>
                <a:stCxn id="507" idx="2"/>
                <a:endCxn id="51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39"/>
              <p:cNvCxnSpPr>
                <a:stCxn id="507" idx="2"/>
                <a:endCxn id="51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8" name="Google Shape;518;p3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519" name="Google Shape;519;p39"/>
            <p:cNvCxnSpPr>
              <a:stCxn id="518" idx="2"/>
              <a:endCxn id="49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39"/>
            <p:cNvCxnSpPr>
              <a:stCxn id="518" idx="2"/>
              <a:endCxn id="50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39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2238050" y="39759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528" name="Google Shape;528;p40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529" name="Google Shape;529;p40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C(3) = 1 + 2 + 4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</p:txBody>
      </p:sp>
      <p:grpSp>
        <p:nvGrpSpPr>
          <p:cNvPr id="530" name="Google Shape;530;p40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531" name="Google Shape;531;p4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32" name="Google Shape;532;p4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39" name="Google Shape;539;p40"/>
              <p:cNvCxnSpPr>
                <a:stCxn id="533" idx="0"/>
                <a:endCxn id="53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40"/>
              <p:cNvCxnSpPr>
                <a:stCxn id="534" idx="0"/>
                <a:endCxn id="53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40"/>
              <p:cNvCxnSpPr>
                <a:stCxn id="535" idx="0"/>
                <a:endCxn id="53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40"/>
              <p:cNvCxnSpPr>
                <a:stCxn id="533" idx="2"/>
                <a:endCxn id="53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40"/>
              <p:cNvCxnSpPr>
                <a:stCxn id="534" idx="2"/>
                <a:endCxn id="53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40"/>
              <p:cNvCxnSpPr>
                <a:stCxn id="534" idx="2"/>
                <a:endCxn id="53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5" name="Google Shape;545;p4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546" name="Google Shape;546;p4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53" name="Google Shape;553;p40"/>
              <p:cNvCxnSpPr>
                <a:stCxn id="547" idx="0"/>
                <a:endCxn id="54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40"/>
              <p:cNvCxnSpPr>
                <a:stCxn id="548" idx="0"/>
                <a:endCxn id="54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40"/>
              <p:cNvCxnSpPr>
                <a:stCxn id="549" idx="0"/>
                <a:endCxn id="54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40"/>
              <p:cNvCxnSpPr>
                <a:stCxn id="547" idx="2"/>
                <a:endCxn id="55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40"/>
              <p:cNvCxnSpPr>
                <a:stCxn id="548" idx="2"/>
                <a:endCxn id="55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40"/>
              <p:cNvCxnSpPr>
                <a:stCxn id="548" idx="2"/>
                <a:endCxn id="55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9" name="Google Shape;559;p4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560" name="Google Shape;560;p40"/>
            <p:cNvCxnSpPr>
              <a:stCxn id="559" idx="2"/>
              <a:endCxn id="53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0"/>
            <p:cNvCxnSpPr>
              <a:stCxn id="559" idx="2"/>
              <a:endCxn id="54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2" name="Google Shape;562;p40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238050" y="39759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="1"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569" name="Google Shape;569;p41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570" name="Google Shape;570;p41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1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572" name="Google Shape;572;p41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73" name="Google Shape;573;p4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74" name="Google Shape;574;p4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75" name="Google Shape;575;p4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76" name="Google Shape;576;p4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7" name="Google Shape;577;p4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8" name="Google Shape;578;p4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9" name="Google Shape;579;p4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80" name="Google Shape;580;p41"/>
              <p:cNvCxnSpPr>
                <a:stCxn id="574" idx="0"/>
                <a:endCxn id="57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41"/>
              <p:cNvCxnSpPr>
                <a:stCxn id="575" idx="0"/>
                <a:endCxn id="57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41"/>
              <p:cNvCxnSpPr>
                <a:stCxn id="576" idx="0"/>
                <a:endCxn id="57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41"/>
              <p:cNvCxnSpPr>
                <a:stCxn id="574" idx="2"/>
                <a:endCxn id="57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41"/>
              <p:cNvCxnSpPr>
                <a:stCxn id="575" idx="2"/>
                <a:endCxn id="57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41"/>
              <p:cNvCxnSpPr>
                <a:stCxn id="575" idx="2"/>
                <a:endCxn id="57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6" name="Google Shape;586;p41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587" name="Google Shape;587;p4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88" name="Google Shape;588;p4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89" name="Google Shape;589;p4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90" name="Google Shape;590;p4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91" name="Google Shape;591;p4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92" name="Google Shape;592;p4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93" name="Google Shape;593;p4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94" name="Google Shape;594;p41"/>
              <p:cNvCxnSpPr>
                <a:stCxn id="588" idx="0"/>
                <a:endCxn id="58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41"/>
              <p:cNvCxnSpPr>
                <a:stCxn id="589" idx="0"/>
                <a:endCxn id="58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41"/>
              <p:cNvCxnSpPr>
                <a:stCxn id="590" idx="0"/>
                <a:endCxn id="58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41"/>
              <p:cNvCxnSpPr>
                <a:stCxn id="588" idx="2"/>
                <a:endCxn id="59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41"/>
              <p:cNvCxnSpPr>
                <a:stCxn id="589" idx="2"/>
                <a:endCxn id="59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41"/>
              <p:cNvCxnSpPr>
                <a:stCxn id="589" idx="2"/>
                <a:endCxn id="59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0" name="Google Shape;600;p41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01" name="Google Shape;601;p41"/>
            <p:cNvCxnSpPr>
              <a:stCxn id="600" idx="2"/>
              <a:endCxn id="57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1"/>
            <p:cNvCxnSpPr>
              <a:stCxn id="600" idx="2"/>
              <a:endCxn id="58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3" name="Google Shape;603;p41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609" name="Google Shape;609;p42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10" name="Google Shape;610;p42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2</a:t>
            </a:r>
            <a:r>
              <a:rPr baseline="30000" lang="en"/>
              <a:t>N </a:t>
            </a:r>
            <a:r>
              <a:rPr lang="en"/>
              <a:t>- 1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 It’s the </a:t>
            </a:r>
            <a:r>
              <a:rPr lang="en">
                <a:solidFill>
                  <a:srgbClr val="BE0712"/>
                </a:solidFill>
              </a:rPr>
              <a:t>Sum of First Powers of 2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See next slide for details.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2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12" name="Google Shape;612;p42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13" name="Google Shape;613;p4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14" name="Google Shape;614;p4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15" name="Google Shape;615;p4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16" name="Google Shape;616;p4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18" name="Google Shape;618;p4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19" name="Google Shape;619;p4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20" name="Google Shape;620;p42"/>
              <p:cNvCxnSpPr>
                <a:stCxn id="614" idx="0"/>
                <a:endCxn id="61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42"/>
              <p:cNvCxnSpPr>
                <a:stCxn id="615" idx="0"/>
                <a:endCxn id="61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42"/>
              <p:cNvCxnSpPr>
                <a:stCxn id="616" idx="0"/>
                <a:endCxn id="61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42"/>
              <p:cNvCxnSpPr>
                <a:stCxn id="614" idx="2"/>
                <a:endCxn id="61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42"/>
              <p:cNvCxnSpPr>
                <a:stCxn id="615" idx="2"/>
                <a:endCxn id="61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42"/>
              <p:cNvCxnSpPr>
                <a:stCxn id="615" idx="2"/>
                <a:endCxn id="61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6" name="Google Shape;626;p42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27" name="Google Shape;627;p4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28" name="Google Shape;628;p4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29" name="Google Shape;629;p4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30" name="Google Shape;630;p4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31" name="Google Shape;631;p4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32" name="Google Shape;632;p4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33" name="Google Shape;633;p4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34" name="Google Shape;634;p42"/>
              <p:cNvCxnSpPr>
                <a:stCxn id="628" idx="0"/>
                <a:endCxn id="62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42"/>
              <p:cNvCxnSpPr>
                <a:stCxn id="629" idx="0"/>
                <a:endCxn id="62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42"/>
              <p:cNvCxnSpPr>
                <a:stCxn id="630" idx="0"/>
                <a:endCxn id="62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42"/>
              <p:cNvCxnSpPr>
                <a:stCxn id="628" idx="2"/>
                <a:endCxn id="63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42"/>
              <p:cNvCxnSpPr>
                <a:stCxn id="629" idx="2"/>
                <a:endCxn id="63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42"/>
              <p:cNvCxnSpPr>
                <a:stCxn id="629" idx="2"/>
                <a:endCxn id="63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0" name="Google Shape;640;p42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41" name="Google Shape;641;p42"/>
            <p:cNvCxnSpPr>
              <a:stCxn id="640" idx="2"/>
              <a:endCxn id="61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2"/>
            <p:cNvCxnSpPr>
              <a:stCxn id="640" idx="2"/>
              <a:endCxn id="62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3" name="Google Shape;643;p42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 and Exact Counting, Solving for C(N)</a:t>
            </a:r>
            <a:endParaRPr/>
          </a:p>
        </p:txBody>
      </p:sp>
      <p:sp>
        <p:nvSpPr>
          <p:cNvPr id="649" name="Google Shape;649;p43"/>
          <p:cNvSpPr txBox="1"/>
          <p:nvPr>
            <p:ph idx="1" type="body"/>
          </p:nvPr>
        </p:nvSpPr>
        <p:spPr>
          <a:xfrm>
            <a:off x="149250" y="1218300"/>
            <a:ext cx="8443800" cy="21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know that the </a:t>
            </a:r>
            <a:r>
              <a:rPr lang="en">
                <a:solidFill>
                  <a:srgbClr val="BE0712"/>
                </a:solidFill>
              </a:rPr>
              <a:t>Sum of </a:t>
            </a:r>
            <a:r>
              <a:rPr lang="en">
                <a:solidFill>
                  <a:srgbClr val="BE0712"/>
                </a:solidFill>
              </a:rPr>
              <a:t>the </a:t>
            </a:r>
            <a:r>
              <a:rPr lang="en">
                <a:solidFill>
                  <a:srgbClr val="BE0712"/>
                </a:solidFill>
              </a:rPr>
              <a:t>First Powers of 2</a:t>
            </a:r>
            <a:r>
              <a:rPr lang="en"/>
              <a:t> from before, i.e.</a:t>
            </a:r>
            <a:r>
              <a:rPr lang="en"/>
              <a:t> as long as Q is a power of 2, then: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Thus, since                     , we have that: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00" y="693500"/>
            <a:ext cx="4031636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297" y="2803172"/>
            <a:ext cx="1127751" cy="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350" y="3355472"/>
            <a:ext cx="5258348" cy="4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3875" y="2171050"/>
            <a:ext cx="4482824" cy="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1/2:For Loops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659" name="Google Shape;659;p44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60" name="Google Shape;660;p44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Solving, we get C(N) = 2</a:t>
            </a:r>
            <a:r>
              <a:rPr baseline="30000" lang="en"/>
              <a:t>N </a:t>
            </a:r>
            <a:r>
              <a:rPr lang="en"/>
              <a:t>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work during each call is constant: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R(N) =  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661" name="Google Shape;661;p44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62" name="Google Shape;662;p4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63" name="Google Shape;663;p4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64" name="Google Shape;664;p4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5" name="Google Shape;665;p4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6" name="Google Shape;666;p4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7" name="Google Shape;667;p4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8" name="Google Shape;668;p4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9" name="Google Shape;669;p4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70" name="Google Shape;670;p44"/>
              <p:cNvCxnSpPr>
                <a:stCxn id="664" idx="0"/>
                <a:endCxn id="66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44"/>
              <p:cNvCxnSpPr>
                <a:stCxn id="665" idx="0"/>
                <a:endCxn id="66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44"/>
              <p:cNvCxnSpPr>
                <a:stCxn id="666" idx="0"/>
                <a:endCxn id="66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44"/>
              <p:cNvCxnSpPr>
                <a:stCxn id="664" idx="2"/>
                <a:endCxn id="66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44"/>
              <p:cNvCxnSpPr>
                <a:stCxn id="665" idx="2"/>
                <a:endCxn id="66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44"/>
              <p:cNvCxnSpPr>
                <a:stCxn id="665" idx="2"/>
                <a:endCxn id="66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6" name="Google Shape;676;p44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77" name="Google Shape;677;p4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78" name="Google Shape;678;p4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80" name="Google Shape;680;p4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1" name="Google Shape;681;p4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2" name="Google Shape;682;p4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3" name="Google Shape;683;p4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84" name="Google Shape;684;p44"/>
              <p:cNvCxnSpPr>
                <a:stCxn id="678" idx="0"/>
                <a:endCxn id="67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44"/>
              <p:cNvCxnSpPr>
                <a:stCxn id="679" idx="0"/>
                <a:endCxn id="67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44"/>
              <p:cNvCxnSpPr>
                <a:stCxn id="680" idx="0"/>
                <a:endCxn id="67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44"/>
              <p:cNvCxnSpPr>
                <a:stCxn id="678" idx="2"/>
                <a:endCxn id="68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44"/>
              <p:cNvCxnSpPr>
                <a:stCxn id="679" idx="2"/>
                <a:endCxn id="68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44"/>
              <p:cNvCxnSpPr>
                <a:stCxn id="679" idx="2"/>
                <a:endCxn id="68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0" name="Google Shape;690;p4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91" name="Google Shape;691;p44"/>
            <p:cNvCxnSpPr>
              <a:stCxn id="690" idx="2"/>
              <a:endCxn id="66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4"/>
            <p:cNvCxnSpPr>
              <a:stCxn id="690" idx="2"/>
              <a:endCxn id="67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3" name="Google Shape;693;p44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 Relations</a:t>
            </a:r>
            <a:endParaRPr/>
          </a:p>
        </p:txBody>
      </p:sp>
      <p:sp>
        <p:nvSpPr>
          <p:cNvPr id="699" name="Google Shape;699;p45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00" name="Google Shape;700;p45"/>
          <p:cNvSpPr txBox="1"/>
          <p:nvPr>
            <p:ph idx="1" type="body"/>
          </p:nvPr>
        </p:nvSpPr>
        <p:spPr>
          <a:xfrm>
            <a:off x="3501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third approach: Count number of calls to f3, given by a “recurrence relation” for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= 1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</a:t>
            </a:r>
            <a:endParaRPr/>
          </a:p>
        </p:txBody>
      </p:sp>
      <p:grpSp>
        <p:nvGrpSpPr>
          <p:cNvPr id="701" name="Google Shape;701;p45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02" name="Google Shape;702;p4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03" name="Google Shape;703;p4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04" name="Google Shape;704;p4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6" name="Google Shape;706;p4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7" name="Google Shape;707;p4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9" name="Google Shape;709;p4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10" name="Google Shape;710;p45"/>
              <p:cNvCxnSpPr>
                <a:stCxn id="704" idx="0"/>
                <a:endCxn id="70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45"/>
              <p:cNvCxnSpPr>
                <a:stCxn id="705" idx="0"/>
                <a:endCxn id="70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45"/>
              <p:cNvCxnSpPr>
                <a:stCxn id="706" idx="0"/>
                <a:endCxn id="70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45"/>
              <p:cNvCxnSpPr>
                <a:stCxn id="704" idx="2"/>
                <a:endCxn id="70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45"/>
              <p:cNvCxnSpPr>
                <a:stCxn id="705" idx="2"/>
                <a:endCxn id="70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45"/>
              <p:cNvCxnSpPr>
                <a:stCxn id="705" idx="2"/>
                <a:endCxn id="70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6" name="Google Shape;716;p45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17" name="Google Shape;717;p4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8" name="Google Shape;718;p4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19" name="Google Shape;719;p4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20" name="Google Shape;720;p4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4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2" name="Google Shape;722;p4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3" name="Google Shape;723;p4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24" name="Google Shape;724;p45"/>
              <p:cNvCxnSpPr>
                <a:stCxn id="718" idx="0"/>
                <a:endCxn id="71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45"/>
              <p:cNvCxnSpPr>
                <a:stCxn id="719" idx="0"/>
                <a:endCxn id="71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45"/>
              <p:cNvCxnSpPr>
                <a:stCxn id="720" idx="0"/>
                <a:endCxn id="71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45"/>
              <p:cNvCxnSpPr>
                <a:stCxn id="718" idx="2"/>
                <a:endCxn id="72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45"/>
              <p:cNvCxnSpPr>
                <a:stCxn id="719" idx="2"/>
                <a:endCxn id="72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45"/>
              <p:cNvCxnSpPr>
                <a:stCxn id="719" idx="2"/>
                <a:endCxn id="72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0" name="Google Shape;730;p4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31" name="Google Shape;731;p45"/>
            <p:cNvCxnSpPr>
              <a:stCxn id="730" idx="2"/>
              <a:endCxn id="70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5"/>
            <p:cNvCxnSpPr>
              <a:stCxn id="730" idx="2"/>
              <a:endCxn id="71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3" name="Google Shape;733;p45"/>
          <p:cNvSpPr txBox="1"/>
          <p:nvPr/>
        </p:nvSpPr>
        <p:spPr>
          <a:xfrm>
            <a:off x="1480804" y="3468581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5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 Relations </a:t>
            </a:r>
            <a:r>
              <a:rPr lang="en"/>
              <a:t>(Extra, Outside 61B Scope)</a:t>
            </a:r>
            <a:endParaRPr/>
          </a:p>
        </p:txBody>
      </p:sp>
      <p:sp>
        <p:nvSpPr>
          <p:cNvPr id="740" name="Google Shape;740;p46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41" name="Google Shape;741;p46"/>
          <p:cNvSpPr txBox="1"/>
          <p:nvPr>
            <p:ph idx="1" type="body"/>
          </p:nvPr>
        </p:nvSpPr>
        <p:spPr>
          <a:xfrm>
            <a:off x="350100" y="2398000"/>
            <a:ext cx="84438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third approach: Count number of calls to f3, given by a “recurrence relation” for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= 1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</a:t>
            </a:r>
            <a:r>
              <a:rPr lang="en"/>
              <a:t> </a:t>
            </a:r>
            <a:endParaRPr/>
          </a:p>
        </p:txBody>
      </p:sp>
      <p:grpSp>
        <p:nvGrpSpPr>
          <p:cNvPr id="742" name="Google Shape;742;p46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43" name="Google Shape;743;p4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44" name="Google Shape;744;p4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45" name="Google Shape;745;p4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6" name="Google Shape;746;p4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7" name="Google Shape;747;p4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8" name="Google Shape;748;p4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0" name="Google Shape;750;p4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51" name="Google Shape;751;p46"/>
              <p:cNvCxnSpPr>
                <a:stCxn id="745" idx="0"/>
                <a:endCxn id="74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46"/>
              <p:cNvCxnSpPr>
                <a:stCxn id="746" idx="0"/>
                <a:endCxn id="74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46"/>
              <p:cNvCxnSpPr>
                <a:stCxn id="747" idx="0"/>
                <a:endCxn id="74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46"/>
              <p:cNvCxnSpPr>
                <a:stCxn id="745" idx="2"/>
                <a:endCxn id="74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46"/>
              <p:cNvCxnSpPr>
                <a:stCxn id="746" idx="2"/>
                <a:endCxn id="74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46"/>
              <p:cNvCxnSpPr>
                <a:stCxn id="746" idx="2"/>
                <a:endCxn id="75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7" name="Google Shape;757;p4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58" name="Google Shape;758;p4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59" name="Google Shape;759;p4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60" name="Google Shape;760;p4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61" name="Google Shape;761;p4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62" name="Google Shape;762;p4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63" name="Google Shape;763;p4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64" name="Google Shape;764;p4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65" name="Google Shape;765;p46"/>
              <p:cNvCxnSpPr>
                <a:stCxn id="759" idx="0"/>
                <a:endCxn id="75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46"/>
              <p:cNvCxnSpPr>
                <a:stCxn id="760" idx="0"/>
                <a:endCxn id="75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46"/>
              <p:cNvCxnSpPr>
                <a:stCxn id="761" idx="0"/>
                <a:endCxn id="75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46"/>
              <p:cNvCxnSpPr>
                <a:stCxn id="759" idx="2"/>
                <a:endCxn id="76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46"/>
              <p:cNvCxnSpPr>
                <a:stCxn id="760" idx="2"/>
                <a:endCxn id="76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46"/>
              <p:cNvCxnSpPr>
                <a:stCxn id="760" idx="2"/>
                <a:endCxn id="76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71" name="Google Shape;771;p4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72" name="Google Shape;772;p46"/>
            <p:cNvCxnSpPr>
              <a:stCxn id="771" idx="2"/>
              <a:endCxn id="74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6"/>
            <p:cNvCxnSpPr>
              <a:stCxn id="771" idx="2"/>
              <a:endCxn id="75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4" name="Google Shape;774;p46"/>
          <p:cNvSpPr txBox="1"/>
          <p:nvPr/>
        </p:nvSpPr>
        <p:spPr>
          <a:xfrm>
            <a:off x="1480804" y="3468581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6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776" name="Google Shape;776;p46"/>
          <p:cNvSpPr txBox="1"/>
          <p:nvPr/>
        </p:nvSpPr>
        <p:spPr>
          <a:xfrm>
            <a:off x="325950" y="4095100"/>
            <a:ext cx="4602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More technical to solve. Won’t do this in our course. See next slide for solution.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 Relations (Extra, Outside 61B Scope)</a:t>
            </a:r>
            <a:endParaRPr/>
          </a:p>
        </p:txBody>
      </p:sp>
      <p:sp>
        <p:nvSpPr>
          <p:cNvPr id="782" name="Google Shape;782;p47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83" name="Google Shape;783;p47"/>
          <p:cNvSpPr txBox="1"/>
          <p:nvPr>
            <p:ph idx="1" type="body"/>
          </p:nvPr>
        </p:nvSpPr>
        <p:spPr>
          <a:xfrm>
            <a:off x="3501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Count number of calls to f3, given by C(N).</a:t>
            </a:r>
            <a:endParaRPr/>
          </a:p>
        </p:txBody>
      </p:sp>
      <p:sp>
        <p:nvSpPr>
          <p:cNvPr id="784" name="Google Shape;784;p47"/>
          <p:cNvSpPr txBox="1"/>
          <p:nvPr/>
        </p:nvSpPr>
        <p:spPr>
          <a:xfrm>
            <a:off x="6706225" y="677350"/>
            <a:ext cx="2317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approach not covered in class. Provided for those of you who want to see a recurrence relation solution.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785" name="Google Shape;785;p47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86" name="Google Shape;786;p4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87" name="Google Shape;787;p4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94" name="Google Shape;794;p47"/>
              <p:cNvCxnSpPr>
                <a:stCxn id="788" idx="0"/>
                <a:endCxn id="78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47"/>
              <p:cNvCxnSpPr>
                <a:stCxn id="789" idx="0"/>
                <a:endCxn id="78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47"/>
              <p:cNvCxnSpPr>
                <a:stCxn id="790" idx="0"/>
                <a:endCxn id="78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47"/>
              <p:cNvCxnSpPr>
                <a:stCxn id="788" idx="2"/>
                <a:endCxn id="79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47"/>
              <p:cNvCxnSpPr>
                <a:stCxn id="789" idx="2"/>
                <a:endCxn id="79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47"/>
              <p:cNvCxnSpPr>
                <a:stCxn id="789" idx="2"/>
                <a:endCxn id="79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0" name="Google Shape;800;p47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801" name="Google Shape;801;p4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08" name="Google Shape;808;p47"/>
              <p:cNvCxnSpPr>
                <a:stCxn id="802" idx="0"/>
                <a:endCxn id="80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47"/>
              <p:cNvCxnSpPr>
                <a:stCxn id="803" idx="0"/>
                <a:endCxn id="80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47"/>
              <p:cNvCxnSpPr>
                <a:stCxn id="804" idx="0"/>
                <a:endCxn id="80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47"/>
              <p:cNvCxnSpPr>
                <a:stCxn id="802" idx="2"/>
                <a:endCxn id="80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47"/>
              <p:cNvCxnSpPr>
                <a:stCxn id="803" idx="2"/>
                <a:endCxn id="80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47"/>
              <p:cNvCxnSpPr>
                <a:stCxn id="803" idx="2"/>
                <a:endCxn id="80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14" name="Google Shape;814;p4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15" name="Google Shape;815;p47"/>
            <p:cNvCxnSpPr>
              <a:stCxn id="814" idx="2"/>
              <a:endCxn id="78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7"/>
            <p:cNvCxnSpPr>
              <a:stCxn id="814" idx="2"/>
              <a:endCxn id="80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7" name="Google Shape;817;p47"/>
          <p:cNvSpPr txBox="1"/>
          <p:nvPr/>
        </p:nvSpPr>
        <p:spPr>
          <a:xfrm>
            <a:off x="21996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818" name="Google Shape;8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50" y="2893050"/>
            <a:ext cx="4126225" cy="21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4: Binary Search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https://goo.gl/3VvJNw</a:t>
            </a:r>
            <a:r>
              <a:rPr lang="en"/>
              <a:t>)</a:t>
            </a:r>
            <a:endParaRPr/>
          </a:p>
        </p:txBody>
      </p:sp>
      <p:sp>
        <p:nvSpPr>
          <p:cNvPr id="829" name="Google Shape;829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Trivial to implement?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 published in 1946.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 correct implementation in 1962.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Bug in Java’s binary search discovered in 2006.</a:t>
            </a:r>
            <a:endParaRPr/>
          </a:p>
        </p:txBody>
      </p:sp>
      <p:cxnSp>
        <p:nvCxnSpPr>
          <p:cNvPr id="830" name="Google Shape;830;p49"/>
          <p:cNvCxnSpPr/>
          <p:nvPr/>
        </p:nvCxnSpPr>
        <p:spPr>
          <a:xfrm flipH="1">
            <a:off x="4772500" y="1173325"/>
            <a:ext cx="1542300" cy="33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49"/>
          <p:cNvCxnSpPr/>
          <p:nvPr/>
        </p:nvCxnSpPr>
        <p:spPr>
          <a:xfrm flipH="1">
            <a:off x="3388200" y="1028600"/>
            <a:ext cx="2898300" cy="17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49"/>
          <p:cNvSpPr txBox="1"/>
          <p:nvPr/>
        </p:nvSpPr>
        <p:spPr>
          <a:xfrm>
            <a:off x="6426200" y="774700"/>
            <a:ext cx="2374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Jon Bentley’s book Programming Pearls.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33" name="Google Shape;833;p49"/>
          <p:cNvCxnSpPr/>
          <p:nvPr/>
        </p:nvCxnSpPr>
        <p:spPr>
          <a:xfrm flipH="1">
            <a:off x="6096000" y="1816100"/>
            <a:ext cx="533400" cy="6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49"/>
          <p:cNvSpPr txBox="1"/>
          <p:nvPr/>
        </p:nvSpPr>
        <p:spPr>
          <a:xfrm>
            <a:off x="6654800" y="1511300"/>
            <a:ext cx="1955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http://goo.gl/gQI0FN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98400" y="2585925"/>
            <a:ext cx="8947200" cy="242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0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41" name="Google Shape;841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/car</a:t>
            </a:r>
            <a:endParaRPr/>
          </a:p>
        </p:txBody>
      </p:sp>
      <p:sp>
        <p:nvSpPr>
          <p:cNvPr id="842" name="Google Shape;842;p50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 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/>
          </a:p>
        </p:txBody>
      </p:sp>
      <p:grpSp>
        <p:nvGrpSpPr>
          <p:cNvPr id="843" name="Google Shape;843;p50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844" name="Google Shape;844;p50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1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64" name="Google Shape;86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</a:t>
            </a:r>
            <a:endParaRPr/>
          </a:p>
        </p:txBody>
      </p:sp>
      <p:sp>
        <p:nvSpPr>
          <p:cNvPr id="865" name="Google Shape;865;p51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l</a:t>
            </a:r>
            <a:r>
              <a:rPr b="1" lang="en"/>
              <a:t>og</a:t>
            </a:r>
            <a:r>
              <a:rPr b="1" baseline="-25000" lang="en"/>
              <a:t>2</a:t>
            </a:r>
            <a:r>
              <a:rPr b="1" lang="en"/>
              <a:t>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Problem size halves over and over until it gets down to 1.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C is number of calls to binarySearch, solve for 1 = N/2</a:t>
            </a:r>
            <a:r>
              <a:rPr baseline="30000" lang="en"/>
              <a:t>C</a:t>
            </a:r>
            <a:r>
              <a:rPr lang="en"/>
              <a:t> → C = log</a:t>
            </a:r>
            <a:r>
              <a:rPr baseline="-25000" lang="en"/>
              <a:t>2</a:t>
            </a:r>
            <a:r>
              <a:rPr lang="en"/>
              <a:t>(N)</a:t>
            </a:r>
            <a:endParaRPr/>
          </a:p>
        </p:txBody>
      </p:sp>
      <p:grpSp>
        <p:nvGrpSpPr>
          <p:cNvPr id="866" name="Google Shape;866;p51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867" name="Google Shape;867;p51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51"/>
          <p:cNvGrpSpPr/>
          <p:nvPr/>
        </p:nvGrpSpPr>
        <p:grpSpPr>
          <a:xfrm>
            <a:off x="4899202" y="3577762"/>
            <a:ext cx="2804169" cy="189900"/>
            <a:chOff x="4899202" y="3577762"/>
            <a:chExt cx="2804169" cy="189900"/>
          </a:xfrm>
        </p:grpSpPr>
        <p:sp>
          <p:nvSpPr>
            <p:cNvPr id="883" name="Google Shape;883;p51"/>
            <p:cNvSpPr/>
            <p:nvPr/>
          </p:nvSpPr>
          <p:spPr>
            <a:xfrm>
              <a:off x="489920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508539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527317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545936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564538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583157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601935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620554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6393340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657950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676729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695348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139499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2568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51347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51"/>
          <p:cNvGrpSpPr/>
          <p:nvPr/>
        </p:nvGrpSpPr>
        <p:grpSpPr>
          <a:xfrm>
            <a:off x="4899202" y="3806362"/>
            <a:ext cx="2804169" cy="189900"/>
            <a:chOff x="4899202" y="3806362"/>
            <a:chExt cx="2804169" cy="189900"/>
          </a:xfrm>
        </p:grpSpPr>
        <p:sp>
          <p:nvSpPr>
            <p:cNvPr id="899" name="Google Shape;899;p51"/>
            <p:cNvSpPr/>
            <p:nvPr/>
          </p:nvSpPr>
          <p:spPr>
            <a:xfrm>
              <a:off x="489920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508539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527317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545936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564538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583157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601935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620554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6393340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6579508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676729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695348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139499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325688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513471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51"/>
          <p:cNvGrpSpPr/>
          <p:nvPr/>
        </p:nvGrpSpPr>
        <p:grpSpPr>
          <a:xfrm>
            <a:off x="4899202" y="4034962"/>
            <a:ext cx="2804169" cy="189900"/>
            <a:chOff x="4899202" y="4034962"/>
            <a:chExt cx="2804169" cy="189900"/>
          </a:xfrm>
        </p:grpSpPr>
        <p:sp>
          <p:nvSpPr>
            <p:cNvPr id="915" name="Google Shape;915;p51"/>
            <p:cNvSpPr/>
            <p:nvPr/>
          </p:nvSpPr>
          <p:spPr>
            <a:xfrm>
              <a:off x="489920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508539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527317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545936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564538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583157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601935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620554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6393340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657950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676729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695348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139499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32568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513471" y="40349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0" name="Google Shape;930;p51"/>
          <p:cNvSpPr txBox="1"/>
          <p:nvPr/>
        </p:nvSpPr>
        <p:spPr>
          <a:xfrm>
            <a:off x="4547354" y="3242976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931" name="Google Shape;931;p51"/>
          <p:cNvSpPr txBox="1"/>
          <p:nvPr/>
        </p:nvSpPr>
        <p:spPr>
          <a:xfrm>
            <a:off x="4387871" y="346468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N/2</a:t>
            </a:r>
            <a:endParaRPr/>
          </a:p>
        </p:txBody>
      </p:sp>
      <p:sp>
        <p:nvSpPr>
          <p:cNvPr id="932" name="Google Shape;932;p51"/>
          <p:cNvSpPr txBox="1"/>
          <p:nvPr/>
        </p:nvSpPr>
        <p:spPr>
          <a:xfrm>
            <a:off x="4387871" y="37001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N/4</a:t>
            </a:r>
            <a:endParaRPr/>
          </a:p>
        </p:txBody>
      </p:sp>
      <p:sp>
        <p:nvSpPr>
          <p:cNvPr id="933" name="Google Shape;933;p51"/>
          <p:cNvSpPr txBox="1"/>
          <p:nvPr/>
        </p:nvSpPr>
        <p:spPr>
          <a:xfrm>
            <a:off x="4387871" y="39287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N/8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2"/>
          <p:cNvSpPr txBox="1"/>
          <p:nvPr>
            <p:ph type="title"/>
          </p:nvPr>
        </p:nvSpPr>
        <p:spPr>
          <a:xfrm>
            <a:off x="663175" y="2143050"/>
            <a:ext cx="8035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4: Binary Search Exact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(Optional) (see web video)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3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944" name="Google Shape;944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/allow</a:t>
            </a:r>
            <a:r>
              <a:rPr lang="en"/>
              <a:t> </a:t>
            </a:r>
            <a:endParaRPr/>
          </a:p>
        </p:txBody>
      </p:sp>
      <p:sp>
        <p:nvSpPr>
          <p:cNvPr id="945" name="Google Shape;945;p53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model: </a:t>
            </a: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C(6), number of total calls for N = 6?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   D.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				   E.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(6)=2.568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3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grpSp>
        <p:nvGrpSpPr>
          <p:cNvPr id="947" name="Google Shape;947;p53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948" name="Google Shape;948;p53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</a:t>
            </a:r>
            <a:r>
              <a:rPr lang="en"/>
              <a:t>Based on Exact Count</a:t>
            </a:r>
            <a:endParaRPr/>
          </a:p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4" name="Google Shape;74;p18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5" name="Google Shape;75;p18"/>
          <p:cNvSpPr txBox="1"/>
          <p:nvPr/>
        </p:nvSpPr>
        <p:spPr>
          <a:xfrm>
            <a:off x="4700125" y="4600100"/>
            <a:ext cx="3884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</a:t>
            </a:r>
            <a:r>
              <a:rPr lang="en">
                <a:solidFill>
                  <a:schemeClr val="dk1"/>
                </a:solidFill>
              </a:rPr>
              <a:t>Θ(N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+ 3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…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(N - 3)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(N - 2) + (N - 1) = N(N-1)/2</a:t>
            </a:r>
            <a:endParaRPr/>
          </a:p>
        </p:txBody>
      </p:sp>
      <p:graphicFrame>
        <p:nvGraphicFramePr>
          <p:cNvPr id="77" name="Google Shape;77;p1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8" name="Google Shape;78;p1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79" name="Google Shape;79;p1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" name="Google Shape;80;p1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" name="Google Shape;81;p1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82" name="Google Shape;82;p1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83" name="Google Shape;83;p1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4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959" name="Google Shape;959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960" name="Google Shape;960;p54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</a:t>
            </a:r>
            <a:r>
              <a:rPr lang="en"/>
              <a:t>worst case runtime</a:t>
            </a:r>
            <a:r>
              <a:rPr lang="en"/>
              <a:t> in terms of N = hi - lo + 1 </a:t>
            </a:r>
            <a:r>
              <a:rPr lang="en"/>
              <a:t>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C(6)</a:t>
            </a:r>
            <a:r>
              <a:rPr lang="en"/>
              <a:t>, number of total calls for N = 6</a:t>
            </a:r>
            <a:r>
              <a:rPr lang="en"/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B.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total calls, where N = 6, N = 3, and N = 1.</a:t>
            </a:r>
            <a:endParaRPr/>
          </a:p>
        </p:txBody>
      </p:sp>
      <p:grpSp>
        <p:nvGrpSpPr>
          <p:cNvPr id="961" name="Google Shape;961;p54"/>
          <p:cNvGrpSpPr/>
          <p:nvPr/>
        </p:nvGrpSpPr>
        <p:grpSpPr>
          <a:xfrm>
            <a:off x="6820300" y="3696351"/>
            <a:ext cx="2099374" cy="355500"/>
            <a:chOff x="6820300" y="3575127"/>
            <a:chExt cx="2099374" cy="355500"/>
          </a:xfrm>
        </p:grpSpPr>
        <p:sp>
          <p:nvSpPr>
            <p:cNvPr id="962" name="Google Shape;962;p54"/>
            <p:cNvSpPr/>
            <p:nvPr/>
          </p:nvSpPr>
          <p:spPr>
            <a:xfrm>
              <a:off x="6820300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7168543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7519766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7868008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8215931" y="3575127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8564174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54"/>
          <p:cNvGrpSpPr/>
          <p:nvPr/>
        </p:nvGrpSpPr>
        <p:grpSpPr>
          <a:xfrm>
            <a:off x="6820300" y="4309700"/>
            <a:ext cx="2099374" cy="355500"/>
            <a:chOff x="6820300" y="4060252"/>
            <a:chExt cx="2099374" cy="355500"/>
          </a:xfrm>
        </p:grpSpPr>
        <p:sp>
          <p:nvSpPr>
            <p:cNvPr id="969" name="Google Shape;969;p54"/>
            <p:cNvSpPr/>
            <p:nvPr/>
          </p:nvSpPr>
          <p:spPr>
            <a:xfrm>
              <a:off x="6820300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7168543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7519766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7868008" y="406025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8215931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8564174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54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976" name="Google Shape;976;p54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2" name="Google Shape;982;p54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sp>
        <p:nvSpPr>
          <p:cNvPr id="983" name="Google Shape;983;p54"/>
          <p:cNvSpPr/>
          <p:nvPr/>
        </p:nvSpPr>
        <p:spPr>
          <a:xfrm>
            <a:off x="5844125" y="3697313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sp>
        <p:nvSpPr>
          <p:cNvPr id="984" name="Google Shape;984;p54"/>
          <p:cNvSpPr/>
          <p:nvPr/>
        </p:nvSpPr>
        <p:spPr>
          <a:xfrm>
            <a:off x="5844125" y="4309700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cxnSp>
        <p:nvCxnSpPr>
          <p:cNvPr id="985" name="Google Shape;985;p54"/>
          <p:cNvCxnSpPr>
            <a:stCxn id="982" idx="2"/>
            <a:endCxn id="983" idx="0"/>
          </p:cNvCxnSpPr>
          <p:nvPr/>
        </p:nvCxnSpPr>
        <p:spPr>
          <a:xfrm>
            <a:off x="6112925" y="34404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54"/>
          <p:cNvCxnSpPr>
            <a:stCxn id="983" idx="2"/>
            <a:endCxn id="984" idx="0"/>
          </p:cNvCxnSpPr>
          <p:nvPr/>
        </p:nvCxnSpPr>
        <p:spPr>
          <a:xfrm>
            <a:off x="6112925" y="4052813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54"/>
          <p:cNvSpPr/>
          <p:nvPr/>
        </p:nvSpPr>
        <p:spPr>
          <a:xfrm>
            <a:off x="5633356" y="3036186"/>
            <a:ext cx="254100" cy="1691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4"/>
          <p:cNvSpPr txBox="1"/>
          <p:nvPr/>
        </p:nvSpPr>
        <p:spPr>
          <a:xfrm>
            <a:off x="4967986" y="3669407"/>
            <a:ext cx="951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calls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5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994" name="Google Shape;994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995" name="Google Shape;995;p55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graphicFrame>
        <p:nvGraphicFramePr>
          <p:cNvPr id="996" name="Google Shape;996;p55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7" name="Google Shape;997;p55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998" name="Google Shape;998;p55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9" name="Google Shape;999;p55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00" name="Google Shape;1000;p55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6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06" name="Google Shape;1006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07" name="Google Shape;1007;p56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08" name="Google Shape;1008;p56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09" name="Google Shape;1009;p56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0" name="Google Shape;1010;p56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11" name="Google Shape;1011;p56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2" name="Google Shape;1012;p56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13" name="Google Shape;1013;p56"/>
          <p:cNvSpPr/>
          <p:nvPr/>
        </p:nvSpPr>
        <p:spPr>
          <a:xfrm>
            <a:off x="71445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14" name="Google Shape;1014;p56"/>
          <p:cNvSpPr/>
          <p:nvPr/>
        </p:nvSpPr>
        <p:spPr>
          <a:xfrm>
            <a:off x="79511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15" name="Google Shape;1015;p56"/>
          <p:cNvCxnSpPr>
            <a:stCxn id="1013" idx="2"/>
            <a:endCxn id="1008" idx="0"/>
          </p:cNvCxnSpPr>
          <p:nvPr/>
        </p:nvCxnSpPr>
        <p:spPr>
          <a:xfrm>
            <a:off x="7404530" y="4413325"/>
            <a:ext cx="4053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56"/>
          <p:cNvCxnSpPr>
            <a:stCxn id="1014" idx="2"/>
            <a:endCxn id="1008" idx="0"/>
          </p:cNvCxnSpPr>
          <p:nvPr/>
        </p:nvCxnSpPr>
        <p:spPr>
          <a:xfrm flipH="1">
            <a:off x="7809713" y="4413325"/>
            <a:ext cx="401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7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22" name="Google Shape;1022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23" name="Google Shape;1023;p57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24" name="Google Shape;1024;p57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25" name="Google Shape;1025;p57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57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27" name="Google Shape;1027;p57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8" name="Google Shape;1028;p57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29" name="Google Shape;1029;p57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30" name="Google Shape;1030;p57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31" name="Google Shape;1031;p57"/>
          <p:cNvCxnSpPr>
            <a:stCxn id="1029" idx="2"/>
            <a:endCxn id="1024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57"/>
          <p:cNvCxnSpPr>
            <a:stCxn id="1030" idx="2"/>
            <a:endCxn id="1024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57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34" name="Google Shape;1034;p57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35" name="Google Shape;1035;p57"/>
          <p:cNvCxnSpPr>
            <a:stCxn id="1033" idx="2"/>
            <a:endCxn id="1029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57"/>
          <p:cNvCxnSpPr>
            <a:stCxn id="1034" idx="2"/>
            <a:endCxn id="1029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57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38" name="Google Shape;1038;p57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39" name="Google Shape;1039;p57"/>
          <p:cNvCxnSpPr>
            <a:stCxn id="1037" idx="2"/>
            <a:endCxn id="1030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57"/>
          <p:cNvCxnSpPr>
            <a:stCxn id="1038" idx="2"/>
            <a:endCxn id="1030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8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46" name="Google Shape;1046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47" name="Google Shape;1047;p58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48" name="Google Shape;1048;p58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49" name="Google Shape;1049;p58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0" name="Google Shape;1050;p58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51" name="Google Shape;1051;p58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2" name="Google Shape;1052;p58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53" name="Google Shape;1053;p58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54" name="Google Shape;1054;p58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55" name="Google Shape;1055;p58"/>
          <p:cNvCxnSpPr>
            <a:stCxn id="1053" idx="2"/>
            <a:endCxn id="1048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58"/>
          <p:cNvCxnSpPr>
            <a:stCxn id="1054" idx="2"/>
            <a:endCxn id="1048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7" name="Google Shape;1057;p58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8" name="Google Shape;1058;p58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59" name="Google Shape;1059;p58"/>
          <p:cNvCxnSpPr>
            <a:stCxn id="1057" idx="2"/>
            <a:endCxn id="1053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58"/>
          <p:cNvCxnSpPr>
            <a:stCxn id="1058" idx="2"/>
            <a:endCxn id="1053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58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62" name="Google Shape;1062;p58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63" name="Google Shape;1063;p58"/>
          <p:cNvCxnSpPr>
            <a:stCxn id="1061" idx="2"/>
            <a:endCxn id="1054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4" name="Google Shape;1064;p58"/>
          <p:cNvCxnSpPr>
            <a:stCxn id="1062" idx="2"/>
            <a:endCxn id="1054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58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66" name="Google Shape;1066;p58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067" name="Google Shape;1067;p58"/>
          <p:cNvCxnSpPr>
            <a:stCxn id="1065" idx="2"/>
            <a:endCxn id="1057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58"/>
          <p:cNvCxnSpPr>
            <a:stCxn id="1066" idx="2"/>
            <a:endCxn id="1057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58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9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75" name="Google Shape;1075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76" name="Google Shape;1076;p59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77" name="Google Shape;1077;p59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78" name="Google Shape;1078;p59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9" name="Google Shape;1079;p59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80" name="Google Shape;1080;p59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1" name="Google Shape;1081;p59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82" name="Google Shape;1082;p59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83" name="Google Shape;1083;p59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84" name="Google Shape;1084;p59"/>
          <p:cNvCxnSpPr>
            <a:stCxn id="1082" idx="2"/>
            <a:endCxn id="1077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9"/>
          <p:cNvCxnSpPr>
            <a:stCxn id="1083" idx="2"/>
            <a:endCxn id="1077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59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87" name="Google Shape;1087;p59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88" name="Google Shape;1088;p59"/>
          <p:cNvCxnSpPr>
            <a:stCxn id="1086" idx="2"/>
            <a:endCxn id="1082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59"/>
          <p:cNvCxnSpPr>
            <a:stCxn id="1087" idx="2"/>
            <a:endCxn id="1082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59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91" name="Google Shape;1091;p59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92" name="Google Shape;1092;p59"/>
          <p:cNvCxnSpPr>
            <a:stCxn id="1090" idx="2"/>
            <a:endCxn id="1083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59"/>
          <p:cNvCxnSpPr>
            <a:stCxn id="1091" idx="2"/>
            <a:endCxn id="1083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59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95" name="Google Shape;1095;p59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096" name="Google Shape;1096;p59"/>
          <p:cNvCxnSpPr>
            <a:stCxn id="1094" idx="2"/>
            <a:endCxn id="1086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59"/>
          <p:cNvCxnSpPr>
            <a:stCxn id="1095" idx="2"/>
            <a:endCxn id="1086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8" name="Google Shape;1098;p59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99" name="Google Shape;1099;p59"/>
          <p:cNvSpPr txBox="1"/>
          <p:nvPr/>
        </p:nvSpPr>
        <p:spPr>
          <a:xfrm>
            <a:off x="2362760" y="4489108"/>
            <a:ext cx="3000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C(N)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⌊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⌋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0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105" name="Google Shape;1105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106" name="Google Shape;1106;p60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⌊</a:t>
            </a: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(N)⌋+1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each call takes constant time, R(N) = Θ(</a:t>
            </a: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f(N) is way too complicated. Let’s simplify.</a:t>
            </a:r>
            <a:endParaRPr/>
          </a:p>
        </p:txBody>
      </p:sp>
      <p:sp>
        <p:nvSpPr>
          <p:cNvPr id="1107" name="Google Shape;1107;p60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108" name="Google Shape;1108;p60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109" name="Google Shape;1109;p60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110" name="Google Shape;1110;p60"/>
          <p:cNvCxnSpPr>
            <a:stCxn id="1108" idx="2"/>
            <a:endCxn id="1107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60"/>
          <p:cNvCxnSpPr>
            <a:stCxn id="1109" idx="2"/>
            <a:endCxn id="1107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60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13" name="Google Shape;1113;p60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14" name="Google Shape;1114;p60"/>
          <p:cNvCxnSpPr>
            <a:stCxn id="1112" idx="2"/>
            <a:endCxn id="1108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60"/>
          <p:cNvCxnSpPr>
            <a:stCxn id="1113" idx="2"/>
            <a:endCxn id="1108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60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17" name="Google Shape;1117;p60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18" name="Google Shape;1118;p60"/>
          <p:cNvCxnSpPr>
            <a:stCxn id="1116" idx="2"/>
            <a:endCxn id="1109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60"/>
          <p:cNvCxnSpPr>
            <a:stCxn id="1117" idx="2"/>
            <a:endCxn id="1109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0" name="Google Shape;1120;p60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21" name="Google Shape;1121;p60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22" name="Google Shape;1122;p60"/>
          <p:cNvCxnSpPr>
            <a:stCxn id="1120" idx="2"/>
            <a:endCxn id="1112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0"/>
          <p:cNvCxnSpPr>
            <a:stCxn id="1121" idx="2"/>
            <a:endCxn id="1112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4" name="Google Shape;1124;p60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Handy Big Theta Properties</a:t>
            </a:r>
            <a:endParaRPr/>
          </a:p>
        </p:txBody>
      </p:sp>
      <p:sp>
        <p:nvSpPr>
          <p:cNvPr id="1130" name="Google Shape;1130;p61"/>
          <p:cNvSpPr txBox="1"/>
          <p:nvPr>
            <p:ph idx="1" type="body"/>
          </p:nvPr>
        </p:nvSpPr>
        <p:spPr>
          <a:xfrm>
            <a:off x="243000" y="521125"/>
            <a:ext cx="86850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Simplify </a:t>
            </a:r>
            <a:r>
              <a:rPr lang="en"/>
              <a:t>Θ(⌊log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Three handy properties to help us simplify: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400"/>
              <a:t>⌊</a:t>
            </a:r>
            <a:r>
              <a:rPr lang="en"/>
              <a:t>f(N)</a:t>
            </a:r>
            <a:r>
              <a:rPr lang="en" sz="2400"/>
              <a:t>⌋</a:t>
            </a:r>
            <a:r>
              <a:rPr lang="en"/>
              <a:t>=</a:t>
            </a:r>
            <a:r>
              <a:rPr lang="en"/>
              <a:t>Θ(f(N))    [the floor of f has same order of growth as f]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400"/>
              <a:t>⌈</a:t>
            </a:r>
            <a:r>
              <a:rPr lang="en"/>
              <a:t>f(N)</a:t>
            </a:r>
            <a:r>
              <a:rPr lang="en" sz="2400"/>
              <a:t>⌉</a:t>
            </a:r>
            <a:r>
              <a:rPr lang="en"/>
              <a:t>=Θ(f(N))    [the ceiling of f has same order of growth as f]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log</a:t>
            </a:r>
            <a:r>
              <a:rPr baseline="-25000" lang="en"/>
              <a:t>P</a:t>
            </a:r>
            <a:r>
              <a:rPr lang="en"/>
              <a:t>(N) = Θ(log</a:t>
            </a:r>
            <a:r>
              <a:rPr baseline="-25000" lang="en"/>
              <a:t>Q</a:t>
            </a:r>
            <a:r>
              <a:rPr lang="en"/>
              <a:t>(N))       [logarithm base does not affect order of growth]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1" name="Google Shape;1131;p61"/>
          <p:cNvCxnSpPr/>
          <p:nvPr/>
        </p:nvCxnSpPr>
        <p:spPr>
          <a:xfrm flipH="1">
            <a:off x="5337350" y="973850"/>
            <a:ext cx="624000" cy="198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2" name="Google Shape;1132;p61"/>
          <p:cNvSpPr txBox="1"/>
          <p:nvPr/>
        </p:nvSpPr>
        <p:spPr>
          <a:xfrm>
            <a:off x="5983870" y="613463"/>
            <a:ext cx="2861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For proof: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online textbook exercises.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33" name="Google Shape;1133;p61"/>
          <p:cNvCxnSpPr/>
          <p:nvPr/>
        </p:nvCxnSpPr>
        <p:spPr>
          <a:xfrm rot="10800000">
            <a:off x="2105375" y="3290475"/>
            <a:ext cx="358200" cy="222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4" name="Google Shape;1134;p61"/>
          <p:cNvSpPr txBox="1"/>
          <p:nvPr/>
        </p:nvSpPr>
        <p:spPr>
          <a:xfrm>
            <a:off x="2486650" y="3356500"/>
            <a:ext cx="35694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base is irrelevant, we omit from our big theta expression. We also omit the parenthesis around N for aesthetic reasons.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2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140" name="Google Shape;1140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Search (Exact Count)</a:t>
            </a:r>
            <a:endParaRPr/>
          </a:p>
        </p:txBody>
      </p:sp>
      <p:sp>
        <p:nvSpPr>
          <p:cNvPr id="1141" name="Google Shape;1141;p62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⌊log</a:t>
            </a:r>
            <a:r>
              <a:rPr baseline="-25000" lang="en"/>
              <a:t>2</a:t>
            </a:r>
            <a:r>
              <a:rPr lang="en"/>
              <a:t>(N)⌋+1 </a:t>
            </a:r>
            <a:r>
              <a:rPr lang="en"/>
              <a:t>= 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each call takes constant time, R(N)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and we’re done!</a:t>
            </a:r>
            <a:endParaRPr/>
          </a:p>
        </p:txBody>
      </p:sp>
      <p:sp>
        <p:nvSpPr>
          <p:cNvPr id="1142" name="Google Shape;1142;p62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143" name="Google Shape;1143;p62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144" name="Google Shape;1144;p62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145" name="Google Shape;1145;p62"/>
          <p:cNvCxnSpPr>
            <a:stCxn id="1143" idx="2"/>
            <a:endCxn id="1142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62"/>
          <p:cNvCxnSpPr>
            <a:stCxn id="1144" idx="2"/>
            <a:endCxn id="1142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62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8" name="Google Shape;1148;p62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49" name="Google Shape;1149;p62"/>
          <p:cNvCxnSpPr>
            <a:stCxn id="1147" idx="2"/>
            <a:endCxn id="1143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62"/>
          <p:cNvCxnSpPr>
            <a:stCxn id="1148" idx="2"/>
            <a:endCxn id="1143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62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52" name="Google Shape;1152;p62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53" name="Google Shape;1153;p62"/>
          <p:cNvCxnSpPr>
            <a:stCxn id="1151" idx="2"/>
            <a:endCxn id="1144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62"/>
          <p:cNvCxnSpPr>
            <a:stCxn id="1152" idx="2"/>
            <a:endCxn id="1144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2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56" name="Google Shape;1156;p62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57" name="Google Shape;1157;p62"/>
          <p:cNvCxnSpPr>
            <a:stCxn id="1155" idx="2"/>
            <a:endCxn id="1147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62"/>
          <p:cNvCxnSpPr>
            <a:stCxn id="1156" idx="2"/>
            <a:endCxn id="1147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62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3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sorts,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165" name="Google Shape;1165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(using Recurrence Relations)</a:t>
            </a:r>
            <a:endParaRPr/>
          </a:p>
        </p:txBody>
      </p:sp>
      <p:sp>
        <p:nvSpPr>
          <p:cNvPr id="1166" name="Google Shape;1166;p63"/>
          <p:cNvSpPr txBox="1"/>
          <p:nvPr>
            <p:ph idx="1" type="body"/>
          </p:nvPr>
        </p:nvSpPr>
        <p:spPr>
          <a:xfrm>
            <a:off x="243000" y="2502325"/>
            <a:ext cx="86850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 Measure number of string comparisons for N = hi - lo + 1.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C(0) 	= 0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	=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	= 1 + C((N-1)/2)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show that C(N) = Θ(log N). Beyond scope of class, so won’t solve in slides.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1:</a:t>
            </a:r>
            <a:r>
              <a:rPr lang="en"/>
              <a:t> Simpler Geometric Argument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is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</a:t>
            </a:r>
            <a:r>
              <a:rPr lang="en">
                <a:solidFill>
                  <a:schemeClr val="dk1"/>
                </a:solidFill>
              </a:rPr>
              <a:t>Θ(N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6" name="Google Shape;96;p19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97" name="Google Shape;97;p19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101" name="Google Shape;101;p19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Time Is Really Terribly Fast</a:t>
            </a:r>
            <a:endParaRPr/>
          </a:p>
        </p:txBody>
      </p:sp>
      <p:sp>
        <p:nvSpPr>
          <p:cNvPr id="1172" name="Google Shape;1172;p64"/>
          <p:cNvSpPr txBox="1"/>
          <p:nvPr>
            <p:ph idx="1" type="body"/>
          </p:nvPr>
        </p:nvSpPr>
        <p:spPr>
          <a:xfrm>
            <a:off x="2052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logarithmic time algorithms have almost constant runtimes.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for incredibly huge datasets, practically equivalent to constant time.</a:t>
            </a:r>
            <a:endParaRPr/>
          </a:p>
        </p:txBody>
      </p:sp>
      <p:graphicFrame>
        <p:nvGraphicFramePr>
          <p:cNvPr id="1173" name="Google Shape;1173;p64"/>
          <p:cNvGraphicFramePr/>
          <p:nvPr/>
        </p:nvGraphicFramePr>
        <p:xfrm>
          <a:off x="845400" y="16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2867425"/>
                <a:gridCol w="1277500"/>
                <a:gridCol w="2951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</a:t>
                      </a:r>
                      <a:r>
                        <a:rPr baseline="-25000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r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untime (seconds)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nanosecond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5: Mergesort</a:t>
            </a:r>
            <a:endParaRPr sz="4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A Prelude to Mergesort/Example 5</a:t>
            </a:r>
            <a:endParaRPr/>
          </a:p>
        </p:txBody>
      </p:sp>
      <p:sp>
        <p:nvSpPr>
          <p:cNvPr id="1184" name="Google Shape;1184;p66"/>
          <p:cNvSpPr txBox="1"/>
          <p:nvPr>
            <p:ph idx="1" type="body"/>
          </p:nvPr>
        </p:nvSpPr>
        <p:spPr>
          <a:xfrm>
            <a:off x="243000" y="556500"/>
            <a:ext cx="8443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 in class we discussed a sort called selection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unfixed item, move it to the front, and ‘fix’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the remaining unfixed items using selection 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5" name="Google Shape;1185;p66"/>
          <p:cNvGrpSpPr/>
          <p:nvPr/>
        </p:nvGrpSpPr>
        <p:grpSpPr>
          <a:xfrm>
            <a:off x="6923025" y="2864198"/>
            <a:ext cx="1815500" cy="307200"/>
            <a:chOff x="6770625" y="2787998"/>
            <a:chExt cx="1815500" cy="307200"/>
          </a:xfrm>
        </p:grpSpPr>
        <p:sp>
          <p:nvSpPr>
            <p:cNvPr id="1186" name="Google Shape;1186;p66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66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66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66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66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2" name="Google Shape;1192;p66"/>
          <p:cNvSpPr/>
          <p:nvPr/>
        </p:nvSpPr>
        <p:spPr>
          <a:xfrm>
            <a:off x="6923025" y="3270773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66"/>
          <p:cNvSpPr/>
          <p:nvPr/>
        </p:nvSpPr>
        <p:spPr>
          <a:xfrm>
            <a:off x="7224225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66"/>
          <p:cNvSpPr/>
          <p:nvPr/>
        </p:nvSpPr>
        <p:spPr>
          <a:xfrm>
            <a:off x="7528002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66"/>
          <p:cNvSpPr/>
          <p:nvPr/>
        </p:nvSpPr>
        <p:spPr>
          <a:xfrm>
            <a:off x="7829202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66"/>
          <p:cNvSpPr/>
          <p:nvPr/>
        </p:nvSpPr>
        <p:spPr>
          <a:xfrm>
            <a:off x="8130124" y="326894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66"/>
          <p:cNvSpPr/>
          <p:nvPr/>
        </p:nvSpPr>
        <p:spPr>
          <a:xfrm>
            <a:off x="8431324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8" name="Google Shape;1198;p66"/>
          <p:cNvGrpSpPr/>
          <p:nvPr/>
        </p:nvGrpSpPr>
        <p:grpSpPr>
          <a:xfrm>
            <a:off x="6923025" y="3673698"/>
            <a:ext cx="1815500" cy="307200"/>
            <a:chOff x="6770625" y="3626198"/>
            <a:chExt cx="1815500" cy="307200"/>
          </a:xfrm>
        </p:grpSpPr>
        <p:sp>
          <p:nvSpPr>
            <p:cNvPr id="1199" name="Google Shape;1199;p66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66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6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6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66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66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66"/>
          <p:cNvGrpSpPr/>
          <p:nvPr/>
        </p:nvGrpSpPr>
        <p:grpSpPr>
          <a:xfrm>
            <a:off x="6923025" y="4078448"/>
            <a:ext cx="1815500" cy="307200"/>
            <a:chOff x="6770625" y="4032773"/>
            <a:chExt cx="1815500" cy="307200"/>
          </a:xfrm>
        </p:grpSpPr>
        <p:sp>
          <p:nvSpPr>
            <p:cNvPr id="1206" name="Google Shape;1206;p66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66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66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66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66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66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66"/>
          <p:cNvGrpSpPr/>
          <p:nvPr/>
        </p:nvGrpSpPr>
        <p:grpSpPr>
          <a:xfrm>
            <a:off x="6923025" y="4483198"/>
            <a:ext cx="1815500" cy="307200"/>
            <a:chOff x="6770625" y="4406998"/>
            <a:chExt cx="1815500" cy="307200"/>
          </a:xfrm>
        </p:grpSpPr>
        <p:sp>
          <p:nvSpPr>
            <p:cNvPr id="1213" name="Google Shape;1213;p66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66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66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66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66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66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9" name="Google Shape;1219;p66"/>
          <p:cNvSpPr txBox="1"/>
          <p:nvPr/>
        </p:nvSpPr>
        <p:spPr>
          <a:xfrm>
            <a:off x="7726375" y="4790400"/>
            <a:ext cx="78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20" name="Google Shape;1220;p66"/>
          <p:cNvSpPr txBox="1"/>
          <p:nvPr/>
        </p:nvSpPr>
        <p:spPr>
          <a:xfrm>
            <a:off x="244725" y="2004295"/>
            <a:ext cx="54348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of selection sort is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all N unfixed items to find smallest.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look at N-1 remaining unfixed.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last two unfixed items.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Done, sum is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+3+4+5+...+N =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21" name="Google Shape;1221;p66"/>
          <p:cNvSpPr/>
          <p:nvPr/>
        </p:nvSpPr>
        <p:spPr>
          <a:xfrm>
            <a:off x="6232650" y="2840050"/>
            <a:ext cx="5454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grpSp>
        <p:nvGrpSpPr>
          <p:cNvPr id="1222" name="Google Shape;1222;p66"/>
          <p:cNvGrpSpPr/>
          <p:nvPr/>
        </p:nvGrpSpPr>
        <p:grpSpPr>
          <a:xfrm>
            <a:off x="5418229" y="2520084"/>
            <a:ext cx="1733100" cy="705687"/>
            <a:chOff x="5418229" y="2520084"/>
            <a:chExt cx="1733100" cy="705687"/>
          </a:xfrm>
        </p:grpSpPr>
        <p:sp>
          <p:nvSpPr>
            <p:cNvPr id="1223" name="Google Shape;1223;p66"/>
            <p:cNvSpPr txBox="1"/>
            <p:nvPr/>
          </p:nvSpPr>
          <p:spPr>
            <a:xfrm>
              <a:off x="5418229" y="2795871"/>
              <a:ext cx="1733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6"/>
            <p:cNvSpPr txBox="1"/>
            <p:nvPr/>
          </p:nvSpPr>
          <p:spPr>
            <a:xfrm>
              <a:off x="6284793" y="2520084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A Prelude to Mergesort/Example 5</a:t>
            </a:r>
            <a:endParaRPr/>
          </a:p>
        </p:txBody>
      </p:sp>
      <p:sp>
        <p:nvSpPr>
          <p:cNvPr id="1230" name="Google Shape;1230;p6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 in class we discussed a sort called selection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unfixed item, move it to the front, and ‘fix’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the remaining unfixed items using selection 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of selection sort is Θ(N</a:t>
            </a:r>
            <a:r>
              <a:rPr baseline="30000" lang="en"/>
              <a:t>2</a:t>
            </a:r>
            <a:r>
              <a:rPr lang="en"/>
              <a:t>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 at all N unfixed items to find smallest.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look at N-1 remaining unfixed.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 at last two unfixed items.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Done, sum is 2+3+4+5+...+N =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Given that runtime is quadratic, for N = 64, we might say the runtime for selection sort is 2,048 arbitrary units of time (AU).</a:t>
            </a:r>
            <a:endParaRPr/>
          </a:p>
        </p:txBody>
      </p:sp>
      <p:grpSp>
        <p:nvGrpSpPr>
          <p:cNvPr id="1231" name="Google Shape;1231;p67"/>
          <p:cNvGrpSpPr/>
          <p:nvPr/>
        </p:nvGrpSpPr>
        <p:grpSpPr>
          <a:xfrm>
            <a:off x="6331206" y="3137268"/>
            <a:ext cx="1905594" cy="670407"/>
            <a:chOff x="6178806" y="1613268"/>
            <a:chExt cx="1905594" cy="670407"/>
          </a:xfrm>
        </p:grpSpPr>
        <p:sp>
          <p:nvSpPr>
            <p:cNvPr id="1232" name="Google Shape;1232;p67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233" name="Google Shape;1233;p67"/>
            <p:cNvSpPr txBox="1"/>
            <p:nvPr/>
          </p:nvSpPr>
          <p:spPr>
            <a:xfrm>
              <a:off x="6178806" y="1905926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~2048 </a:t>
              </a:r>
              <a:r>
                <a:rPr lang="en">
                  <a:solidFill>
                    <a:schemeClr val="dk1"/>
                  </a:solidFill>
                </a:rPr>
                <a:t>AU</a:t>
              </a:r>
              <a:endParaRPr/>
            </a:p>
          </p:txBody>
        </p:sp>
        <p:sp>
          <p:nvSpPr>
            <p:cNvPr id="1234" name="Google Shape;1234;p67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  <p:grpSp>
        <p:nvGrpSpPr>
          <p:cNvPr id="1235" name="Google Shape;1235;p67"/>
          <p:cNvGrpSpPr/>
          <p:nvPr/>
        </p:nvGrpSpPr>
        <p:grpSpPr>
          <a:xfrm>
            <a:off x="6538958" y="2004939"/>
            <a:ext cx="1700100" cy="670407"/>
            <a:chOff x="6384300" y="1613268"/>
            <a:chExt cx="1700100" cy="670407"/>
          </a:xfrm>
        </p:grpSpPr>
        <p:sp>
          <p:nvSpPr>
            <p:cNvPr id="1236" name="Google Shape;1236;p67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</a:t>
              </a:r>
              <a:endParaRPr/>
            </a:p>
          </p:txBody>
        </p:sp>
        <p:sp>
          <p:nvSpPr>
            <p:cNvPr id="1237" name="Google Shape;1237;p67"/>
            <p:cNvSpPr txBox="1"/>
            <p:nvPr/>
          </p:nvSpPr>
          <p:spPr>
            <a:xfrm>
              <a:off x="6384300" y="1905926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~36 AU</a:t>
              </a:r>
              <a:endParaRPr/>
            </a:p>
          </p:txBody>
        </p:sp>
        <p:sp>
          <p:nvSpPr>
            <p:cNvPr id="1238" name="Google Shape;1238;p67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8"/>
          <p:cNvSpPr txBox="1"/>
          <p:nvPr>
            <p:ph type="title"/>
          </p:nvPr>
        </p:nvSpPr>
        <p:spPr>
          <a:xfrm>
            <a:off x="166800" y="92500"/>
            <a:ext cx="86415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Merge Operation</a:t>
            </a:r>
            <a:r>
              <a:rPr lang="en"/>
              <a:t>: Another Prelude to Mergesort/Example 5</a:t>
            </a:r>
            <a:endParaRPr/>
          </a:p>
        </p:txBody>
      </p:sp>
      <p:sp>
        <p:nvSpPr>
          <p:cNvPr id="1244" name="Google Shape;1244;p6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two sorted arrays, the merge operation combines them into a single sorted array by successively copying the smallest item from the two arrays into a target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Merging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/west</a:t>
            </a:r>
            <a:endParaRPr/>
          </a:p>
        </p:txBody>
      </p:sp>
      <p:sp>
        <p:nvSpPr>
          <p:cNvPr id="1250" name="Google Shape;1250;p69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the runtime of merge grow with</a:t>
            </a:r>
            <a:r>
              <a:rPr lang="en"/>
              <a:t> N, the total number of items?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Ubuntu Mono"/>
              <a:buAutoNum type="alphaUcPeriod"/>
            </a:pPr>
            <a:r>
              <a:rPr lang="en"/>
              <a:t>Θ(1)                 C. 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AutoNum type="alphaUcPeriod"/>
            </a:pPr>
            <a:r>
              <a:rPr lang="en"/>
              <a:t>Θ(log N)          D.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51" name="Google Shape;1251;p69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69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9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69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69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69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69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69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69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69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69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69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69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69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69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69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69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69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9" name="Google Shape;1269;p69"/>
          <p:cNvCxnSpPr>
            <a:stCxn id="1251" idx="2"/>
            <a:endCxn id="1260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69"/>
          <p:cNvCxnSpPr>
            <a:stCxn id="1252" idx="2"/>
            <a:endCxn id="1261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69"/>
          <p:cNvCxnSpPr>
            <a:stCxn id="1256" idx="2"/>
            <a:endCxn id="1262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69"/>
          <p:cNvCxnSpPr>
            <a:stCxn id="1257" idx="2"/>
            <a:endCxn id="1263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69"/>
          <p:cNvCxnSpPr>
            <a:stCxn id="1253" idx="2"/>
            <a:endCxn id="1264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4" name="Google Shape;1274;p69"/>
          <p:cNvCxnSpPr>
            <a:stCxn id="1258" idx="2"/>
            <a:endCxn id="1265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5" name="Google Shape;1275;p69"/>
          <p:cNvCxnSpPr>
            <a:stCxn id="1259" idx="2"/>
            <a:endCxn id="1266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6" name="Google Shape;1276;p69"/>
          <p:cNvCxnSpPr>
            <a:stCxn id="1254" idx="2"/>
            <a:endCxn id="1267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7" name="Google Shape;1277;p69"/>
          <p:cNvCxnSpPr>
            <a:stCxn id="1255" idx="2"/>
            <a:endCxn id="1268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Runtime: http://shoutkey.com</a:t>
            </a:r>
            <a:r>
              <a:rPr lang="en">
                <a:solidFill>
                  <a:srgbClr val="208920"/>
                </a:solidFill>
              </a:rPr>
              <a:t>/TBA</a:t>
            </a:r>
            <a:endParaRPr/>
          </a:p>
        </p:txBody>
      </p:sp>
      <p:sp>
        <p:nvSpPr>
          <p:cNvPr id="1283" name="Google Shape;1283;p70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the runtime of merge grow with N, the total number of items?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</a:t>
            </a:r>
            <a:r>
              <a:rPr b="1" lang="en"/>
              <a:t>Θ(N)</a:t>
            </a:r>
            <a:r>
              <a:rPr lang="en"/>
              <a:t>. Why? Use array writes as cost model, merge does exactly N writes.</a:t>
            </a:r>
            <a:endParaRPr/>
          </a:p>
        </p:txBody>
      </p:sp>
      <p:sp>
        <p:nvSpPr>
          <p:cNvPr id="1284" name="Google Shape;1284;p70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70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70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70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70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70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70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70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70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70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70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70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70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70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70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70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70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70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2" name="Google Shape;1302;p70"/>
          <p:cNvCxnSpPr>
            <a:stCxn id="1284" idx="2"/>
            <a:endCxn id="1293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70"/>
          <p:cNvCxnSpPr>
            <a:stCxn id="1285" idx="2"/>
            <a:endCxn id="1294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70"/>
          <p:cNvCxnSpPr>
            <a:stCxn id="1289" idx="2"/>
            <a:endCxn id="1295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70"/>
          <p:cNvCxnSpPr>
            <a:stCxn id="1290" idx="2"/>
            <a:endCxn id="1296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70"/>
          <p:cNvCxnSpPr>
            <a:stCxn id="1286" idx="2"/>
            <a:endCxn id="1297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70"/>
          <p:cNvCxnSpPr>
            <a:stCxn id="1291" idx="2"/>
            <a:endCxn id="1298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70"/>
          <p:cNvCxnSpPr>
            <a:stCxn id="1292" idx="2"/>
            <a:endCxn id="1299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70"/>
          <p:cNvCxnSpPr>
            <a:stCxn id="1287" idx="2"/>
            <a:endCxn id="1300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70"/>
          <p:cNvCxnSpPr>
            <a:stCxn id="1288" idx="2"/>
            <a:endCxn id="1301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7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Merge to Speed Up the Sorting Process</a:t>
            </a:r>
            <a:endParaRPr/>
          </a:p>
        </p:txBody>
      </p:sp>
      <p:sp>
        <p:nvSpPr>
          <p:cNvPr id="1316" name="Google Shape;1316;p71"/>
          <p:cNvSpPr txBox="1"/>
          <p:nvPr>
            <p:ph idx="1" type="body"/>
          </p:nvPr>
        </p:nvSpPr>
        <p:spPr>
          <a:xfrm>
            <a:off x="243000" y="556500"/>
            <a:ext cx="869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Merging can give us an improvement over vanilla selection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left half: </a:t>
            </a: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right half: </a:t>
            </a: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 the results: Θ(N).</a:t>
            </a:r>
            <a:endParaRPr/>
          </a:p>
        </p:txBody>
      </p:sp>
      <p:sp>
        <p:nvSpPr>
          <p:cNvPr id="1317" name="Google Shape;1317;p71"/>
          <p:cNvSpPr/>
          <p:nvPr/>
        </p:nvSpPr>
        <p:spPr>
          <a:xfrm>
            <a:off x="7246200" y="2862050"/>
            <a:ext cx="8382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N=64</a:t>
            </a:r>
            <a:endParaRPr/>
          </a:p>
        </p:txBody>
      </p:sp>
      <p:sp>
        <p:nvSpPr>
          <p:cNvPr id="1318" name="Google Shape;1318;p71"/>
          <p:cNvSpPr/>
          <p:nvPr/>
        </p:nvSpPr>
        <p:spPr>
          <a:xfrm>
            <a:off x="6496900" y="3585950"/>
            <a:ext cx="8382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N=32</a:t>
            </a:r>
            <a:endParaRPr/>
          </a:p>
        </p:txBody>
      </p:sp>
      <p:sp>
        <p:nvSpPr>
          <p:cNvPr id="1319" name="Google Shape;1319;p71"/>
          <p:cNvSpPr/>
          <p:nvPr/>
        </p:nvSpPr>
        <p:spPr>
          <a:xfrm>
            <a:off x="8020900" y="3585950"/>
            <a:ext cx="8382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N=32</a:t>
            </a:r>
            <a:endParaRPr/>
          </a:p>
        </p:txBody>
      </p:sp>
      <p:cxnSp>
        <p:nvCxnSpPr>
          <p:cNvPr id="1320" name="Google Shape;1320;p71"/>
          <p:cNvCxnSpPr>
            <a:stCxn id="1318" idx="0"/>
            <a:endCxn id="1317" idx="2"/>
          </p:cNvCxnSpPr>
          <p:nvPr/>
        </p:nvCxnSpPr>
        <p:spPr>
          <a:xfrm flipH="1" rot="10800000">
            <a:off x="6916000" y="3217550"/>
            <a:ext cx="7494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71"/>
          <p:cNvCxnSpPr>
            <a:stCxn id="1319" idx="0"/>
            <a:endCxn id="1317" idx="2"/>
          </p:cNvCxnSpPr>
          <p:nvPr/>
        </p:nvCxnSpPr>
        <p:spPr>
          <a:xfrm rot="10800000">
            <a:off x="7665400" y="3217550"/>
            <a:ext cx="7746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2" name="Google Shape;1322;p71"/>
          <p:cNvGrpSpPr/>
          <p:nvPr/>
        </p:nvGrpSpPr>
        <p:grpSpPr>
          <a:xfrm>
            <a:off x="5499342" y="2827040"/>
            <a:ext cx="2559127" cy="1269575"/>
            <a:chOff x="5499342" y="2827040"/>
            <a:chExt cx="2559127" cy="1269575"/>
          </a:xfrm>
        </p:grpSpPr>
        <p:sp>
          <p:nvSpPr>
            <p:cNvPr id="1323" name="Google Shape;1323;p71"/>
            <p:cNvSpPr txBox="1"/>
            <p:nvPr/>
          </p:nvSpPr>
          <p:spPr>
            <a:xfrm>
              <a:off x="5499342" y="3550315"/>
              <a:ext cx="10599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512 AU</a:t>
              </a:r>
              <a:endParaRPr/>
            </a:p>
          </p:txBody>
        </p:sp>
        <p:sp>
          <p:nvSpPr>
            <p:cNvPr id="1324" name="Google Shape;1324;p71"/>
            <p:cNvSpPr txBox="1"/>
            <p:nvPr/>
          </p:nvSpPr>
          <p:spPr>
            <a:xfrm>
              <a:off x="6434988" y="2827040"/>
              <a:ext cx="9789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64 AU</a:t>
              </a:r>
              <a:endParaRPr/>
            </a:p>
          </p:txBody>
        </p:sp>
        <p:sp>
          <p:nvSpPr>
            <p:cNvPr id="1325" name="Google Shape;1325;p71"/>
            <p:cNvSpPr txBox="1"/>
            <p:nvPr/>
          </p:nvSpPr>
          <p:spPr>
            <a:xfrm>
              <a:off x="7446169" y="3571454"/>
              <a:ext cx="612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512</a:t>
              </a:r>
              <a:endParaRPr/>
            </a:p>
          </p:txBody>
        </p:sp>
      </p:grpSp>
      <p:sp>
        <p:nvSpPr>
          <p:cNvPr id="1326" name="Google Shape;1326;p71"/>
          <p:cNvSpPr txBox="1"/>
          <p:nvPr/>
        </p:nvSpPr>
        <p:spPr>
          <a:xfrm>
            <a:off x="8325939" y="3291408"/>
            <a:ext cx="534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27" name="Google Shape;1327;p71"/>
          <p:cNvSpPr txBox="1"/>
          <p:nvPr/>
        </p:nvSpPr>
        <p:spPr>
          <a:xfrm>
            <a:off x="6604775" y="3280433"/>
            <a:ext cx="534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28" name="Google Shape;1328;p71"/>
          <p:cNvSpPr txBox="1"/>
          <p:nvPr/>
        </p:nvSpPr>
        <p:spPr>
          <a:xfrm>
            <a:off x="7477342" y="2577206"/>
            <a:ext cx="534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329" name="Google Shape;1329;p71"/>
          <p:cNvSpPr txBox="1"/>
          <p:nvPr/>
        </p:nvSpPr>
        <p:spPr>
          <a:xfrm>
            <a:off x="229900" y="2326200"/>
            <a:ext cx="5015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N=64: ~1088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~64 AU.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~2*512 = ~1024 AU.</a:t>
            </a:r>
            <a:endParaRPr sz="2000"/>
          </a:p>
        </p:txBody>
      </p:sp>
      <p:sp>
        <p:nvSpPr>
          <p:cNvPr id="1330" name="Google Shape;1330;p71"/>
          <p:cNvSpPr txBox="1"/>
          <p:nvPr/>
        </p:nvSpPr>
        <p:spPr>
          <a:xfrm>
            <a:off x="228600" y="3764400"/>
            <a:ext cx="54279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but faster since N+2*(N/2)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~1088 vs. ~2048 AU for N=64.</a:t>
            </a:r>
            <a:endParaRPr sz="2000"/>
          </a:p>
        </p:txBody>
      </p:sp>
      <p:grpSp>
        <p:nvGrpSpPr>
          <p:cNvPr id="1331" name="Google Shape;1331;p71"/>
          <p:cNvGrpSpPr/>
          <p:nvPr/>
        </p:nvGrpSpPr>
        <p:grpSpPr>
          <a:xfrm>
            <a:off x="6227275" y="1380068"/>
            <a:ext cx="1852500" cy="670407"/>
            <a:chOff x="6231900" y="1613268"/>
            <a:chExt cx="1852500" cy="670407"/>
          </a:xfrm>
        </p:grpSpPr>
        <p:sp>
          <p:nvSpPr>
            <p:cNvPr id="1332" name="Google Shape;1332;p71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33" name="Google Shape;1333;p71"/>
            <p:cNvSpPr txBox="1"/>
            <p:nvPr/>
          </p:nvSpPr>
          <p:spPr>
            <a:xfrm>
              <a:off x="6231900" y="1889803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~2048 AU</a:t>
              </a:r>
              <a:endParaRPr/>
            </a:p>
          </p:txBody>
        </p:sp>
        <p:sp>
          <p:nvSpPr>
            <p:cNvPr id="1334" name="Google Shape;1334;p71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Merge Layers</a:t>
            </a:r>
            <a:endParaRPr/>
          </a:p>
        </p:txBody>
      </p:sp>
      <p:sp>
        <p:nvSpPr>
          <p:cNvPr id="1340" name="Google Shape;1340;p72"/>
          <p:cNvSpPr txBox="1"/>
          <p:nvPr>
            <p:ph idx="1" type="body"/>
          </p:nvPr>
        </p:nvSpPr>
        <p:spPr>
          <a:xfrm>
            <a:off x="243000" y="556500"/>
            <a:ext cx="869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do even better by adding a second layer of merges.</a:t>
            </a:r>
            <a:endParaRPr/>
          </a:p>
        </p:txBody>
      </p:sp>
      <p:sp>
        <p:nvSpPr>
          <p:cNvPr id="1341" name="Google Shape;1341;p72"/>
          <p:cNvSpPr txBox="1"/>
          <p:nvPr/>
        </p:nvSpPr>
        <p:spPr>
          <a:xfrm>
            <a:off x="229900" y="2326200"/>
            <a:ext cx="54036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for each sort: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 only: ~2048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layer of merges: ~1088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layers of merges:  ~640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~64 AU + 2*~32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4*~128.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2" name="Google Shape;1342;p72"/>
          <p:cNvGrpSpPr/>
          <p:nvPr/>
        </p:nvGrpSpPr>
        <p:grpSpPr>
          <a:xfrm>
            <a:off x="5983939" y="2348606"/>
            <a:ext cx="2876300" cy="1364244"/>
            <a:chOff x="5983939" y="2577206"/>
            <a:chExt cx="2876300" cy="1364244"/>
          </a:xfrm>
        </p:grpSpPr>
        <p:sp>
          <p:nvSpPr>
            <p:cNvPr id="1343" name="Google Shape;1343;p72"/>
            <p:cNvSpPr/>
            <p:nvPr/>
          </p:nvSpPr>
          <p:spPr>
            <a:xfrm>
              <a:off x="7246200" y="28620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44" name="Google Shape;1344;p72"/>
            <p:cNvSpPr/>
            <p:nvPr/>
          </p:nvSpPr>
          <p:spPr>
            <a:xfrm>
              <a:off x="6496900" y="35859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N=32</a:t>
              </a:r>
              <a:endParaRPr/>
            </a:p>
          </p:txBody>
        </p:sp>
        <p:sp>
          <p:nvSpPr>
            <p:cNvPr id="1345" name="Google Shape;1345;p72"/>
            <p:cNvSpPr/>
            <p:nvPr/>
          </p:nvSpPr>
          <p:spPr>
            <a:xfrm>
              <a:off x="8020900" y="35859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N=32</a:t>
              </a:r>
              <a:endParaRPr/>
            </a:p>
          </p:txBody>
        </p:sp>
        <p:cxnSp>
          <p:nvCxnSpPr>
            <p:cNvPr id="1346" name="Google Shape;1346;p72"/>
            <p:cNvCxnSpPr>
              <a:stCxn id="1344" idx="0"/>
              <a:endCxn id="1343" idx="2"/>
            </p:cNvCxnSpPr>
            <p:nvPr/>
          </p:nvCxnSpPr>
          <p:spPr>
            <a:xfrm flipH="1" rot="10800000">
              <a:off x="6916000" y="3217550"/>
              <a:ext cx="7494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7" name="Google Shape;1347;p72"/>
            <p:cNvCxnSpPr>
              <a:stCxn id="1345" idx="0"/>
              <a:endCxn id="1343" idx="2"/>
            </p:cNvCxnSpPr>
            <p:nvPr/>
          </p:nvCxnSpPr>
          <p:spPr>
            <a:xfrm rot="10800000">
              <a:off x="7665400" y="3217550"/>
              <a:ext cx="7746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8" name="Google Shape;1348;p72"/>
            <p:cNvSpPr txBox="1"/>
            <p:nvPr/>
          </p:nvSpPr>
          <p:spPr>
            <a:xfrm>
              <a:off x="5983939" y="3587289"/>
              <a:ext cx="612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32</a:t>
              </a:r>
              <a:endParaRPr/>
            </a:p>
          </p:txBody>
        </p:sp>
        <p:sp>
          <p:nvSpPr>
            <p:cNvPr id="1349" name="Google Shape;1349;p72"/>
            <p:cNvSpPr txBox="1"/>
            <p:nvPr/>
          </p:nvSpPr>
          <p:spPr>
            <a:xfrm>
              <a:off x="6723150" y="2850150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64</a:t>
              </a:r>
              <a:endParaRPr/>
            </a:p>
          </p:txBody>
        </p:sp>
        <p:sp>
          <p:nvSpPr>
            <p:cNvPr id="1350" name="Google Shape;1350;p72"/>
            <p:cNvSpPr txBox="1"/>
            <p:nvPr/>
          </p:nvSpPr>
          <p:spPr>
            <a:xfrm>
              <a:off x="7545475" y="3589939"/>
              <a:ext cx="612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32</a:t>
              </a:r>
              <a:endParaRPr/>
            </a:p>
          </p:txBody>
        </p:sp>
        <p:sp>
          <p:nvSpPr>
            <p:cNvPr id="1351" name="Google Shape;1351;p72"/>
            <p:cNvSpPr txBox="1"/>
            <p:nvPr/>
          </p:nvSpPr>
          <p:spPr>
            <a:xfrm>
              <a:off x="8325939" y="329140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  <p:sp>
          <p:nvSpPr>
            <p:cNvPr id="1352" name="Google Shape;1352;p72"/>
            <p:cNvSpPr txBox="1"/>
            <p:nvPr/>
          </p:nvSpPr>
          <p:spPr>
            <a:xfrm>
              <a:off x="6604775" y="3280433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  <p:sp>
          <p:nvSpPr>
            <p:cNvPr id="1353" name="Google Shape;1353;p72"/>
            <p:cNvSpPr txBox="1"/>
            <p:nvPr/>
          </p:nvSpPr>
          <p:spPr>
            <a:xfrm>
              <a:off x="7477342" y="2577206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</p:grpSp>
      <p:sp>
        <p:nvSpPr>
          <p:cNvPr id="1354" name="Google Shape;1354;p72"/>
          <p:cNvSpPr/>
          <p:nvPr/>
        </p:nvSpPr>
        <p:spPr>
          <a:xfrm>
            <a:off x="6268300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55" name="Google Shape;1355;p72"/>
          <p:cNvSpPr/>
          <p:nvPr/>
        </p:nvSpPr>
        <p:spPr>
          <a:xfrm>
            <a:off x="7059275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56" name="Google Shape;1356;p72"/>
          <p:cNvSpPr/>
          <p:nvPr/>
        </p:nvSpPr>
        <p:spPr>
          <a:xfrm>
            <a:off x="7850250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57" name="Google Shape;1357;p72"/>
          <p:cNvSpPr/>
          <p:nvPr/>
        </p:nvSpPr>
        <p:spPr>
          <a:xfrm>
            <a:off x="8641225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1358" name="Google Shape;1358;p72"/>
          <p:cNvCxnSpPr>
            <a:stCxn id="1354" idx="0"/>
            <a:endCxn id="1344" idx="2"/>
          </p:cNvCxnSpPr>
          <p:nvPr/>
        </p:nvCxnSpPr>
        <p:spPr>
          <a:xfrm flipH="1" rot="10800000">
            <a:off x="6477850" y="3712750"/>
            <a:ext cx="4383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72"/>
          <p:cNvCxnSpPr>
            <a:stCxn id="1355" idx="0"/>
            <a:endCxn id="1344" idx="2"/>
          </p:cNvCxnSpPr>
          <p:nvPr/>
        </p:nvCxnSpPr>
        <p:spPr>
          <a:xfrm rot="10800000">
            <a:off x="6916025" y="3712750"/>
            <a:ext cx="3528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72"/>
          <p:cNvCxnSpPr>
            <a:stCxn id="1356" idx="0"/>
            <a:endCxn id="1345" idx="2"/>
          </p:cNvCxnSpPr>
          <p:nvPr/>
        </p:nvCxnSpPr>
        <p:spPr>
          <a:xfrm flipH="1" rot="10800000">
            <a:off x="8059800" y="3712750"/>
            <a:ext cx="3801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72"/>
          <p:cNvCxnSpPr>
            <a:stCxn id="1357" idx="0"/>
            <a:endCxn id="1345" idx="2"/>
          </p:cNvCxnSpPr>
          <p:nvPr/>
        </p:nvCxnSpPr>
        <p:spPr>
          <a:xfrm rot="10800000">
            <a:off x="8440075" y="3712750"/>
            <a:ext cx="4107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2" name="Google Shape;1362;p72"/>
          <p:cNvSpPr txBox="1"/>
          <p:nvPr/>
        </p:nvSpPr>
        <p:spPr>
          <a:xfrm>
            <a:off x="6136350" y="3737206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63" name="Google Shape;1363;p72"/>
          <p:cNvSpPr txBox="1"/>
          <p:nvPr/>
        </p:nvSpPr>
        <p:spPr>
          <a:xfrm>
            <a:off x="7191690" y="3737206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64" name="Google Shape;1364;p72"/>
          <p:cNvSpPr txBox="1"/>
          <p:nvPr/>
        </p:nvSpPr>
        <p:spPr>
          <a:xfrm>
            <a:off x="7711160" y="3733023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65" name="Google Shape;1365;p72"/>
          <p:cNvSpPr txBox="1"/>
          <p:nvPr/>
        </p:nvSpPr>
        <p:spPr>
          <a:xfrm>
            <a:off x="8766500" y="3733023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66" name="Google Shape;1366;p72"/>
          <p:cNvSpPr txBox="1"/>
          <p:nvPr/>
        </p:nvSpPr>
        <p:spPr>
          <a:xfrm>
            <a:off x="5679575" y="4001375"/>
            <a:ext cx="634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r>
              <a:rPr lang="en"/>
              <a:t>128</a:t>
            </a:r>
            <a:endParaRPr/>
          </a:p>
        </p:txBody>
      </p:sp>
      <p:grpSp>
        <p:nvGrpSpPr>
          <p:cNvPr id="1367" name="Google Shape;1367;p72"/>
          <p:cNvGrpSpPr/>
          <p:nvPr/>
        </p:nvGrpSpPr>
        <p:grpSpPr>
          <a:xfrm>
            <a:off x="6227275" y="1380068"/>
            <a:ext cx="1852500" cy="670407"/>
            <a:chOff x="6231900" y="1613268"/>
            <a:chExt cx="1852500" cy="670407"/>
          </a:xfrm>
        </p:grpSpPr>
        <p:sp>
          <p:nvSpPr>
            <p:cNvPr id="1368" name="Google Shape;1368;p72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69" name="Google Shape;1369;p72"/>
            <p:cNvSpPr txBox="1"/>
            <p:nvPr/>
          </p:nvSpPr>
          <p:spPr>
            <a:xfrm>
              <a:off x="6231900" y="1889803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~2048 AU</a:t>
              </a:r>
              <a:endParaRPr/>
            </a:p>
          </p:txBody>
        </p:sp>
        <p:sp>
          <p:nvSpPr>
            <p:cNvPr id="1370" name="Google Shape;1370;p72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  <p:cxnSp>
        <p:nvCxnSpPr>
          <p:cNvPr id="1371" name="Google Shape;1371;p72"/>
          <p:cNvCxnSpPr/>
          <p:nvPr/>
        </p:nvCxnSpPr>
        <p:spPr>
          <a:xfrm flipH="1" rot="10800000">
            <a:off x="3739450" y="4216950"/>
            <a:ext cx="17871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2" name="Google Shape;1372;p72"/>
          <p:cNvCxnSpPr/>
          <p:nvPr/>
        </p:nvCxnSpPr>
        <p:spPr>
          <a:xfrm flipH="1" rot="10800000">
            <a:off x="4183825" y="3252425"/>
            <a:ext cx="12813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72"/>
          <p:cNvSpPr/>
          <p:nvPr/>
        </p:nvSpPr>
        <p:spPr>
          <a:xfrm>
            <a:off x="5550075" y="2651545"/>
            <a:ext cx="194700" cy="1144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</a:t>
            </a:r>
            <a:endParaRPr/>
          </a:p>
        </p:txBody>
      </p:sp>
      <p:sp>
        <p:nvSpPr>
          <p:cNvPr id="1379" name="Google Shape;1379;p73"/>
          <p:cNvSpPr txBox="1"/>
          <p:nvPr>
            <p:ph idx="1" type="body"/>
          </p:nvPr>
        </p:nvSpPr>
        <p:spPr>
          <a:xfrm>
            <a:off x="243000" y="556500"/>
            <a:ext cx="86979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does merges all the way down (no selection sort):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array is of size 1, return.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 left half: Θ(??).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 right half: Θ(??).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 the results: Θ(N).</a:t>
            </a:r>
            <a:endParaRPr/>
          </a:p>
        </p:txBody>
      </p:sp>
      <p:grpSp>
        <p:nvGrpSpPr>
          <p:cNvPr id="1380" name="Google Shape;1380;p73"/>
          <p:cNvGrpSpPr/>
          <p:nvPr/>
        </p:nvGrpSpPr>
        <p:grpSpPr>
          <a:xfrm>
            <a:off x="7241575" y="1380068"/>
            <a:ext cx="838200" cy="670407"/>
            <a:chOff x="7246200" y="1613268"/>
            <a:chExt cx="838200" cy="670407"/>
          </a:xfrm>
        </p:grpSpPr>
        <p:sp>
          <p:nvSpPr>
            <p:cNvPr id="1381" name="Google Shape;1381;p73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82" name="Google Shape;1382;p73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  <p:sp>
        <p:nvSpPr>
          <p:cNvPr id="1383" name="Google Shape;1383;p73"/>
          <p:cNvSpPr/>
          <p:nvPr/>
        </p:nvSpPr>
        <p:spPr>
          <a:xfrm>
            <a:off x="7246200" y="25572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384" name="Google Shape;1384;p73"/>
          <p:cNvSpPr/>
          <p:nvPr/>
        </p:nvSpPr>
        <p:spPr>
          <a:xfrm>
            <a:off x="6496900" y="32811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385" name="Google Shape;1385;p73"/>
          <p:cNvSpPr/>
          <p:nvPr/>
        </p:nvSpPr>
        <p:spPr>
          <a:xfrm>
            <a:off x="8020900" y="32811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cxnSp>
        <p:nvCxnSpPr>
          <p:cNvPr id="1386" name="Google Shape;1386;p73"/>
          <p:cNvCxnSpPr>
            <a:stCxn id="1384" idx="0"/>
            <a:endCxn id="1383" idx="2"/>
          </p:cNvCxnSpPr>
          <p:nvPr/>
        </p:nvCxnSpPr>
        <p:spPr>
          <a:xfrm flipH="1" rot="10800000">
            <a:off x="6706450" y="2912750"/>
            <a:ext cx="7494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73"/>
          <p:cNvCxnSpPr>
            <a:stCxn id="1385" idx="0"/>
            <a:endCxn id="1383" idx="2"/>
          </p:cNvCxnSpPr>
          <p:nvPr/>
        </p:nvCxnSpPr>
        <p:spPr>
          <a:xfrm rot="10800000">
            <a:off x="7455850" y="2912750"/>
            <a:ext cx="7746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8" name="Google Shape;1388;p73"/>
          <p:cNvSpPr/>
          <p:nvPr/>
        </p:nvSpPr>
        <p:spPr>
          <a:xfrm>
            <a:off x="6115900" y="38780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89" name="Google Shape;1389;p73"/>
          <p:cNvSpPr/>
          <p:nvPr/>
        </p:nvSpPr>
        <p:spPr>
          <a:xfrm>
            <a:off x="6871600" y="38780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90" name="Google Shape;1390;p73"/>
          <p:cNvSpPr/>
          <p:nvPr/>
        </p:nvSpPr>
        <p:spPr>
          <a:xfrm>
            <a:off x="7627300" y="38780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91" name="Google Shape;1391;p73"/>
          <p:cNvSpPr txBox="1"/>
          <p:nvPr/>
        </p:nvSpPr>
        <p:spPr>
          <a:xfrm>
            <a:off x="8407400" y="3886200"/>
            <a:ext cx="8889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cxnSp>
        <p:nvCxnSpPr>
          <p:cNvPr id="1392" name="Google Shape;1392;p73"/>
          <p:cNvCxnSpPr>
            <a:stCxn id="1390" idx="0"/>
            <a:endCxn id="1385" idx="2"/>
          </p:cNvCxnSpPr>
          <p:nvPr/>
        </p:nvCxnSpPr>
        <p:spPr>
          <a:xfrm flipH="1" rot="10800000">
            <a:off x="7836850" y="3636550"/>
            <a:ext cx="393600" cy="2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73"/>
          <p:cNvCxnSpPr>
            <a:stCxn id="1388" idx="0"/>
            <a:endCxn id="1384" idx="2"/>
          </p:cNvCxnSpPr>
          <p:nvPr/>
        </p:nvCxnSpPr>
        <p:spPr>
          <a:xfrm flipH="1" rot="10800000">
            <a:off x="6325450" y="3636550"/>
            <a:ext cx="381000" cy="2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73"/>
          <p:cNvCxnSpPr>
            <a:stCxn id="1389" idx="0"/>
            <a:endCxn id="1384" idx="2"/>
          </p:cNvCxnSpPr>
          <p:nvPr/>
        </p:nvCxnSpPr>
        <p:spPr>
          <a:xfrm rot="10800000">
            <a:off x="6706450" y="3636550"/>
            <a:ext cx="374700" cy="2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73"/>
          <p:cNvSpPr/>
          <p:nvPr/>
        </p:nvSpPr>
        <p:spPr>
          <a:xfrm>
            <a:off x="5785700" y="44368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96" name="Google Shape;1396;p73"/>
          <p:cNvSpPr/>
          <p:nvPr/>
        </p:nvSpPr>
        <p:spPr>
          <a:xfrm>
            <a:off x="6395300" y="44368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6947800" y="4455900"/>
            <a:ext cx="8889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cxnSp>
        <p:nvCxnSpPr>
          <p:cNvPr id="1398" name="Google Shape;1398;p73"/>
          <p:cNvCxnSpPr>
            <a:stCxn id="1395" idx="0"/>
            <a:endCxn id="1388" idx="2"/>
          </p:cNvCxnSpPr>
          <p:nvPr/>
        </p:nvCxnSpPr>
        <p:spPr>
          <a:xfrm flipH="1" rot="10800000">
            <a:off x="5995250" y="4233450"/>
            <a:ext cx="3303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73"/>
          <p:cNvCxnSpPr>
            <a:stCxn id="1396" idx="0"/>
            <a:endCxn id="1388" idx="2"/>
          </p:cNvCxnSpPr>
          <p:nvPr/>
        </p:nvCxnSpPr>
        <p:spPr>
          <a:xfrm rot="10800000">
            <a:off x="6325550" y="4233450"/>
            <a:ext cx="2793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73"/>
          <p:cNvSpPr txBox="1"/>
          <p:nvPr/>
        </p:nvSpPr>
        <p:spPr>
          <a:xfrm>
            <a:off x="6883400" y="2552700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401" name="Google Shape;1401;p73"/>
          <p:cNvSpPr txBox="1"/>
          <p:nvPr/>
        </p:nvSpPr>
        <p:spPr>
          <a:xfrm>
            <a:off x="6115900" y="3274650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402" name="Google Shape;1402;p73"/>
          <p:cNvSpPr txBox="1"/>
          <p:nvPr/>
        </p:nvSpPr>
        <p:spPr>
          <a:xfrm>
            <a:off x="7627300" y="3282429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403" name="Google Shape;1403;p73"/>
          <p:cNvSpPr txBox="1"/>
          <p:nvPr/>
        </p:nvSpPr>
        <p:spPr>
          <a:xfrm>
            <a:off x="5709500" y="3935050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04" name="Google Shape;1404;p73"/>
          <p:cNvSpPr txBox="1"/>
          <p:nvPr/>
        </p:nvSpPr>
        <p:spPr>
          <a:xfrm>
            <a:off x="6533782" y="39489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05" name="Google Shape;1405;p73"/>
          <p:cNvSpPr txBox="1"/>
          <p:nvPr/>
        </p:nvSpPr>
        <p:spPr>
          <a:xfrm>
            <a:off x="7219582" y="39489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06" name="Google Shape;1406;p73"/>
          <p:cNvSpPr txBox="1"/>
          <p:nvPr/>
        </p:nvSpPr>
        <p:spPr>
          <a:xfrm>
            <a:off x="5404700" y="44823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7" name="Google Shape;1407;p73"/>
          <p:cNvSpPr txBox="1"/>
          <p:nvPr/>
        </p:nvSpPr>
        <p:spPr>
          <a:xfrm>
            <a:off x="6090500" y="44823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8" name="Google Shape;1408;p73"/>
          <p:cNvSpPr txBox="1"/>
          <p:nvPr/>
        </p:nvSpPr>
        <p:spPr>
          <a:xfrm>
            <a:off x="7282471" y="2245965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9" name="Google Shape;1409;p73"/>
          <p:cNvSpPr txBox="1"/>
          <p:nvPr/>
        </p:nvSpPr>
        <p:spPr>
          <a:xfrm>
            <a:off x="6496896" y="2957740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0" name="Google Shape;1410;p73"/>
          <p:cNvSpPr txBox="1"/>
          <p:nvPr/>
        </p:nvSpPr>
        <p:spPr>
          <a:xfrm>
            <a:off x="8174346" y="2957740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1" name="Google Shape;1411;p73"/>
          <p:cNvSpPr txBox="1"/>
          <p:nvPr/>
        </p:nvSpPr>
        <p:spPr>
          <a:xfrm>
            <a:off x="6039496" y="3576981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2" name="Google Shape;1412;p73"/>
          <p:cNvSpPr txBox="1"/>
          <p:nvPr/>
        </p:nvSpPr>
        <p:spPr>
          <a:xfrm>
            <a:off x="7058040" y="3582384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3" name="Google Shape;1413;p73"/>
          <p:cNvSpPr txBox="1"/>
          <p:nvPr/>
        </p:nvSpPr>
        <p:spPr>
          <a:xfrm>
            <a:off x="7518746" y="3576981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4" name="Google Shape;1414;p73"/>
          <p:cNvSpPr txBox="1"/>
          <p:nvPr/>
        </p:nvSpPr>
        <p:spPr>
          <a:xfrm>
            <a:off x="5695632" y="4136563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5" name="Google Shape;1415;p73"/>
          <p:cNvSpPr txBox="1"/>
          <p:nvPr/>
        </p:nvSpPr>
        <p:spPr>
          <a:xfrm>
            <a:off x="6571755" y="4141069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6" name="Google Shape;1416;p73"/>
          <p:cNvSpPr txBox="1"/>
          <p:nvPr/>
        </p:nvSpPr>
        <p:spPr>
          <a:xfrm>
            <a:off x="229900" y="2557250"/>
            <a:ext cx="55938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runtime to merge all the way down: ~384 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Top layer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~64 = 64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Second layer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~32*2 = 64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Third layer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~16*4 = 64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runtime in AU is ~64k, where k is the number of layers.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log</a:t>
            </a:r>
            <a:r>
              <a:rPr baseline="-25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(64) = 6, so ~384 total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7" name="Google Shape;1417;p73"/>
          <p:cNvGrpSpPr/>
          <p:nvPr/>
        </p:nvGrpSpPr>
        <p:grpSpPr>
          <a:xfrm>
            <a:off x="8694250" y="2552700"/>
            <a:ext cx="545850" cy="2220211"/>
            <a:chOff x="8694250" y="2837275"/>
            <a:chExt cx="545850" cy="2031300"/>
          </a:xfrm>
        </p:grpSpPr>
        <p:sp>
          <p:nvSpPr>
            <p:cNvPr id="1418" name="Google Shape;1418;p73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3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  <p:sp>
        <p:nvSpPr>
          <p:cNvPr id="1420" name="Google Shape;1420;p73"/>
          <p:cNvSpPr/>
          <p:nvPr/>
        </p:nvSpPr>
        <p:spPr>
          <a:xfrm>
            <a:off x="8484701" y="4635150"/>
            <a:ext cx="642300" cy="19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3"/>
          <p:cNvSpPr txBox="1"/>
          <p:nvPr/>
        </p:nvSpPr>
        <p:spPr>
          <a:xfrm>
            <a:off x="8673950" y="4576875"/>
            <a:ext cx="355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422" name="Google Shape;1422;p73"/>
          <p:cNvSpPr txBox="1"/>
          <p:nvPr/>
        </p:nvSpPr>
        <p:spPr>
          <a:xfrm>
            <a:off x="6227275" y="1656603"/>
            <a:ext cx="11682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~2048 AU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</a:t>
            </a:r>
            <a:r>
              <a:rPr lang="en"/>
              <a:t> [attempt #1]: http://yellkey.com</a:t>
            </a:r>
            <a:r>
              <a:rPr lang="en">
                <a:solidFill>
                  <a:srgbClr val="208920"/>
                </a:solidFill>
              </a:rPr>
              <a:t>/nature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 By simple, we mean there should be no unnecessary multiplicative constants or additive terms.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 baseline="30000"/>
          </a:p>
        </p:txBody>
      </p:sp>
      <p:sp>
        <p:nvSpPr>
          <p:cNvPr id="108" name="Google Shape;108;p20"/>
          <p:cNvSpPr txBox="1"/>
          <p:nvPr/>
        </p:nvSpPr>
        <p:spPr>
          <a:xfrm>
            <a:off x="2188222" y="3653625"/>
            <a:ext cx="2314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F.	Other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665750" y="1428750"/>
            <a:ext cx="5812500" cy="252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252823" y="4112741"/>
            <a:ext cx="3807900" cy="77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there’s only one case for this code and thus there’s no distinction between “worst case” and otherwise.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7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Growth, </a:t>
            </a:r>
            <a:r>
              <a:rPr lang="en"/>
              <a:t>yellkey.com</a:t>
            </a:r>
            <a:r>
              <a:rPr lang="en">
                <a:solidFill>
                  <a:srgbClr val="208920"/>
                </a:solidFill>
              </a:rPr>
              <a:t>/friend</a:t>
            </a:r>
            <a:endParaRPr/>
          </a:p>
        </p:txBody>
      </p:sp>
      <p:sp>
        <p:nvSpPr>
          <p:cNvPr id="1428" name="Google Shape;1428;p74"/>
          <p:cNvSpPr txBox="1"/>
          <p:nvPr>
            <p:ph idx="1" type="body"/>
          </p:nvPr>
        </p:nvSpPr>
        <p:spPr>
          <a:xfrm>
            <a:off x="243000" y="556500"/>
            <a:ext cx="84438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array of size N, what is the worst case runtime of Mergesort?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grpSp>
        <p:nvGrpSpPr>
          <p:cNvPr id="1429" name="Google Shape;1429;p74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430" name="Google Shape;1430;p74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431" name="Google Shape;1431;p74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432" name="Google Shape;1432;p74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433" name="Google Shape;1433;p74"/>
            <p:cNvCxnSpPr>
              <a:stCxn id="1431" idx="0"/>
              <a:endCxn id="1430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4" name="Google Shape;1434;p74"/>
            <p:cNvCxnSpPr>
              <a:stCxn id="1432" idx="0"/>
              <a:endCxn id="1430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5" name="Google Shape;1435;p74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36" name="Google Shape;1436;p74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38" name="Google Shape;1438;p74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39" name="Google Shape;1439;p74"/>
            <p:cNvCxnSpPr>
              <a:stCxn id="1437" idx="0"/>
              <a:endCxn id="1432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0" name="Google Shape;1440;p74"/>
            <p:cNvCxnSpPr>
              <a:stCxn id="1435" idx="0"/>
              <a:endCxn id="1431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1" name="Google Shape;1441;p74"/>
            <p:cNvCxnSpPr>
              <a:stCxn id="1436" idx="0"/>
              <a:endCxn id="1431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2" name="Google Shape;1442;p74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44" name="Google Shape;1444;p74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45" name="Google Shape;1445;p74"/>
            <p:cNvCxnSpPr>
              <a:stCxn id="1442" idx="0"/>
              <a:endCxn id="1435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6" name="Google Shape;1446;p74"/>
            <p:cNvCxnSpPr>
              <a:stCxn id="1443" idx="0"/>
              <a:endCxn id="1435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47" name="Google Shape;1447;p74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448" name="Google Shape;1448;p74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449" name="Google Shape;1449;p74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450" name="Google Shape;1450;p74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451" name="Google Shape;1451;p74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4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</a:t>
            </a:r>
            <a:endParaRPr/>
          </a:p>
        </p:txBody>
      </p:sp>
      <p:sp>
        <p:nvSpPr>
          <p:cNvPr id="1458" name="Google Shape;1458;p75"/>
          <p:cNvSpPr txBox="1"/>
          <p:nvPr>
            <p:ph idx="1" type="body"/>
          </p:nvPr>
        </p:nvSpPr>
        <p:spPr>
          <a:xfrm>
            <a:off x="243000" y="556500"/>
            <a:ext cx="8443800" cy="4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has worst case runtime =  </a:t>
            </a:r>
            <a:r>
              <a:rPr lang="en"/>
              <a:t>Θ(N log 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level takes ~N AU.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Top level takes ~N AU.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Next level takes ~N/2 + ~N/2 = ~N.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One more level down: ~N/4 + ~N/4 + ~N/4 + ~N/4 = ~N.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total runtime is ~Nk, where k is the number of levels.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many levels? Goes until we get to size 1.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 = log</a:t>
            </a:r>
            <a:r>
              <a:rPr baseline="-25000" lang="en"/>
              <a:t>2</a:t>
            </a:r>
            <a:r>
              <a:rPr lang="en"/>
              <a:t>(N).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Overall runtime is </a:t>
            </a:r>
            <a:r>
              <a:rPr lang="en"/>
              <a:t>Θ(</a:t>
            </a:r>
            <a:r>
              <a:rPr lang="en"/>
              <a:t>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 count explanation is tedious.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Omitted here. See textbook exercises.</a:t>
            </a:r>
            <a:endParaRPr/>
          </a:p>
        </p:txBody>
      </p:sp>
      <p:grpSp>
        <p:nvGrpSpPr>
          <p:cNvPr id="1459" name="Google Shape;1459;p75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460" name="Google Shape;1460;p75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461" name="Google Shape;1461;p75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462" name="Google Shape;1462;p75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463" name="Google Shape;1463;p75"/>
            <p:cNvCxnSpPr>
              <a:stCxn id="1461" idx="0"/>
              <a:endCxn id="1460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4" name="Google Shape;1464;p75"/>
            <p:cNvCxnSpPr>
              <a:stCxn id="1462" idx="0"/>
              <a:endCxn id="1460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5" name="Google Shape;1465;p75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66" name="Google Shape;1466;p75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67" name="Google Shape;1467;p75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68" name="Google Shape;1468;p75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69" name="Google Shape;1469;p75"/>
            <p:cNvCxnSpPr>
              <a:stCxn id="1467" idx="0"/>
              <a:endCxn id="1462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0" name="Google Shape;1470;p75"/>
            <p:cNvCxnSpPr>
              <a:stCxn id="1465" idx="0"/>
              <a:endCxn id="1461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1" name="Google Shape;1471;p75"/>
            <p:cNvCxnSpPr>
              <a:stCxn id="1466" idx="0"/>
              <a:endCxn id="1461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2" name="Google Shape;1472;p75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73" name="Google Shape;1473;p75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74" name="Google Shape;1474;p75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75" name="Google Shape;1475;p75"/>
            <p:cNvCxnSpPr>
              <a:stCxn id="1472" idx="0"/>
              <a:endCxn id="1465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6" name="Google Shape;1476;p75"/>
            <p:cNvCxnSpPr>
              <a:stCxn id="1473" idx="0"/>
              <a:endCxn id="1465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77" name="Google Shape;1477;p75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478" name="Google Shape;1478;p75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479" name="Google Shape;1479;p75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480" name="Google Shape;1480;p75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481" name="Google Shape;1481;p75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5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7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using Recurrence Relations (Extra)</a:t>
            </a:r>
            <a:endParaRPr/>
          </a:p>
        </p:txBody>
      </p:sp>
      <p:sp>
        <p:nvSpPr>
          <p:cNvPr id="1488" name="Google Shape;1488;p76"/>
          <p:cNvSpPr txBox="1"/>
          <p:nvPr>
            <p:ph idx="1" type="body"/>
          </p:nvPr>
        </p:nvSpPr>
        <p:spPr>
          <a:xfrm>
            <a:off x="243000" y="556500"/>
            <a:ext cx="84438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C(N): Number of calls to mergesort + number of array writes.</a:t>
            </a:r>
            <a:endParaRPr/>
          </a:p>
        </p:txBody>
      </p:sp>
      <p:grpSp>
        <p:nvGrpSpPr>
          <p:cNvPr id="1489" name="Google Shape;1489;p76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490" name="Google Shape;1490;p76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491" name="Google Shape;1491;p76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492" name="Google Shape;1492;p76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493" name="Google Shape;1493;p76"/>
            <p:cNvCxnSpPr>
              <a:stCxn id="1491" idx="0"/>
              <a:endCxn id="1490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4" name="Google Shape;1494;p76"/>
            <p:cNvCxnSpPr>
              <a:stCxn id="1492" idx="0"/>
              <a:endCxn id="1490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5" name="Google Shape;1495;p76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96" name="Google Shape;1496;p76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97" name="Google Shape;1497;p76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98" name="Google Shape;1498;p76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99" name="Google Shape;1499;p76"/>
            <p:cNvCxnSpPr>
              <a:stCxn id="1497" idx="0"/>
              <a:endCxn id="1492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0" name="Google Shape;1500;p76"/>
            <p:cNvCxnSpPr>
              <a:stCxn id="1495" idx="0"/>
              <a:endCxn id="1491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1" name="Google Shape;1501;p76"/>
            <p:cNvCxnSpPr>
              <a:stCxn id="1496" idx="0"/>
              <a:endCxn id="1491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2" name="Google Shape;1502;p76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503" name="Google Shape;1503;p76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504" name="Google Shape;1504;p76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505" name="Google Shape;1505;p76"/>
            <p:cNvCxnSpPr>
              <a:stCxn id="1502" idx="0"/>
              <a:endCxn id="1495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6" name="Google Shape;1506;p76"/>
            <p:cNvCxnSpPr>
              <a:stCxn id="1503" idx="0"/>
              <a:endCxn id="1495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7" name="Google Shape;1507;p76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508" name="Google Shape;1508;p76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509" name="Google Shape;1509;p76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510" name="Google Shape;1510;p76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511" name="Google Shape;1511;p76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6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  <p:pic>
        <p:nvPicPr>
          <p:cNvPr id="1513" name="Google Shape;151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5" y="1161762"/>
            <a:ext cx="3986525" cy="8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2173520"/>
            <a:ext cx="4205200" cy="229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5" name="Google Shape;1515;p76"/>
          <p:cNvGrpSpPr/>
          <p:nvPr/>
        </p:nvGrpSpPr>
        <p:grpSpPr>
          <a:xfrm>
            <a:off x="3054111" y="1289093"/>
            <a:ext cx="5853469" cy="989773"/>
            <a:chOff x="2677579" y="1311900"/>
            <a:chExt cx="6229746" cy="841858"/>
          </a:xfrm>
        </p:grpSpPr>
        <p:cxnSp>
          <p:nvCxnSpPr>
            <p:cNvPr id="1516" name="Google Shape;1516;p76"/>
            <p:cNvCxnSpPr/>
            <p:nvPr/>
          </p:nvCxnSpPr>
          <p:spPr>
            <a:xfrm flipH="1">
              <a:off x="2677579" y="1731358"/>
              <a:ext cx="2319300" cy="422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7" name="Google Shape;1517;p76"/>
            <p:cNvSpPr txBox="1"/>
            <p:nvPr/>
          </p:nvSpPr>
          <p:spPr>
            <a:xfrm>
              <a:off x="5107825" y="1311900"/>
              <a:ext cx="37995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Only works for N=2</a:t>
              </a:r>
              <a:r>
                <a:rPr baseline="30000" lang="en">
                  <a:solidFill>
                    <a:srgbClr val="BE0712"/>
                  </a:solidFill>
                </a:rPr>
                <a:t>k</a:t>
              </a:r>
              <a:r>
                <a:rPr lang="en">
                  <a:solidFill>
                    <a:srgbClr val="BE0712"/>
                  </a:solidFill>
                </a:rPr>
                <a:t>. Can be generalized at the expense of some tedium by separately finding Big O and Big Omega bounds (see next lecture).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7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vs. Linearithmic (N log N) vs. Quadratic</a:t>
            </a:r>
            <a:endParaRPr/>
          </a:p>
        </p:txBody>
      </p:sp>
      <p:sp>
        <p:nvSpPr>
          <p:cNvPr id="1523" name="Google Shape;1523;p7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is basically as good as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, and is vastly better than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 = 1,000,000, the log N is only 20.</a:t>
            </a:r>
            <a:endParaRPr/>
          </a:p>
        </p:txBody>
      </p:sp>
      <p:pic>
        <p:nvPicPr>
          <p:cNvPr id="1524" name="Google Shape;152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77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1527" name="Google Shape;1527;p77"/>
          <p:cNvSpPr/>
          <p:nvPr/>
        </p:nvSpPr>
        <p:spPr>
          <a:xfrm>
            <a:off x="2530050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7"/>
          <p:cNvSpPr/>
          <p:nvPr/>
        </p:nvSpPr>
        <p:spPr>
          <a:xfrm>
            <a:off x="1645993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7"/>
          <p:cNvSpPr/>
          <p:nvPr/>
        </p:nvSpPr>
        <p:spPr>
          <a:xfrm>
            <a:off x="3414107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7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35" name="Google Shape;1535;p78"/>
          <p:cNvSpPr txBox="1"/>
          <p:nvPr>
            <p:ph idx="1" type="body"/>
          </p:nvPr>
        </p:nvSpPr>
        <p:spPr>
          <a:xfrm>
            <a:off x="243000" y="480300"/>
            <a:ext cx="8810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analysis of algorithm performance requires </a:t>
            </a:r>
            <a:r>
              <a:rPr b="1" lang="en" u="sng"/>
              <a:t>careful thought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</a:t>
            </a:r>
            <a:r>
              <a:rPr b="1" lang="en" u="sng"/>
              <a:t>no magic shortcuts</a:t>
            </a:r>
            <a:r>
              <a:rPr lang="en"/>
              <a:t> for analyzing code.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our course, it’s OK to do exact counting or intuitive analysis.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Know how to sum 1 + 2 + 3 … + N and 1 + 2 + 4 + … + 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won’t be writing mathematical proofs in this 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runtime problems you’ll do in this class resemble one of the five problems from today. See textbook, study guide, and discussion for more practice.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topic has one of the highest skill ceilings of all topics in the course.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solutions to the same problem, e.g. sorting,  may have different runtimes.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vs.</a:t>
            </a:r>
            <a:r>
              <a:rPr lang="en">
                <a:solidFill>
                  <a:srgbClr val="9900FF"/>
                </a:solidFill>
              </a:rPr>
              <a:t> 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log N</a:t>
            </a:r>
            <a:r>
              <a:rPr lang="en"/>
              <a:t> is an enormous difference.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Going from </a:t>
            </a: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to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 is nice, but not a radical change.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22" name="Google Shape;122;p21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22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39" name="Google Shape;139;p22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140" name="Google Shape;140;p22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2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3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{CDE6B964-E3BC-4EBD-BA1F-66BBE947369A}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3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56" name="Google Shape;156;p23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{6D016AFB-178A-44FB-BC09-CC459EBDEFA6}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