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Ubuntu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5CFDD5-E95B-4F95-BAA5-988EE78B7ECD}">
  <a:tblStyle styleId="{475CFDD5-E95B-4F95-BAA5-988EE78B7EC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UbuntuMono-regular.fntdata"/><Relationship Id="rId20" Type="http://schemas.openxmlformats.org/officeDocument/2006/relationships/slide" Target="slides/slide15.xml"/><Relationship Id="rId42" Type="http://schemas.openxmlformats.org/officeDocument/2006/relationships/font" Target="fonts/UbuntuMono-italic.fntdata"/><Relationship Id="rId41" Type="http://schemas.openxmlformats.org/officeDocument/2006/relationships/font" Target="fonts/Ubuntu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Ubuntu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2fbecbe0d1_1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2fbecbe0d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49d008c_0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49d008c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06d9ecfd4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d9ecf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49d008c_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49d008c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12m30s without announcements or 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aa9a6fe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aa9a6f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49d008c_0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49d008c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49d008c_0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49d008c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49d008c_0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49d008c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caa9a6fe_0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caa9a6fe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106d9ecfd4_1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d9ecfd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06d9ecfd4_1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d9ecf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6caa9a6fe_0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6caa9a6fe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106d9ecfd4_1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6d9ecfd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1f6b28bdabfc35fe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6b28bdabfc35fe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caa9a6fe_0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caa9a6fe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26 minutes not including  questions or announcements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106d9ecfd4_1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d9ecfd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106d9ecfd4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6d9ecfd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106d9ecfd4_3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6d9ecfd4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601e44b1d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601e44b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06d9ecfd4_3_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6d9ecfd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106d9ecfd4_3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6d9ecfd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06d9ecfd4_3_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6d9ecfd4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442c89d8960059cb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442c89d8960059cb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42c89d8960059cb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42c89d8960059c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06d9ecfd4_3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d9ecfd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106d9ecfd4_3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6d9ecfd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106d9ecfd4_3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6d9ecfd4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981f499b_1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981f499b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442c89d8960059cb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442c89d8960059cb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42c89d8960059cb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42c89d8960059cb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2543bbbd8_5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543bbb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97096ee_0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97096ee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97096ee_0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97096ee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D07rb5KsiSE" TargetMode="External"/><Relationship Id="rId4" Type="http://schemas.openxmlformats.org/officeDocument/2006/relationships/image" Target="../media/image10.jpg"/><Relationship Id="rId5" Type="http://schemas.openxmlformats.org/officeDocument/2006/relationships/hyperlink" Target="http://www.youtube.com/watch?v=jeQcGjprcCM" TargetMode="External"/><Relationship Id="rId6"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goo.gl/HLzN6s" TargetMode="External"/><Relationship Id="rId4" Type="http://schemas.openxmlformats.org/officeDocument/2006/relationships/hyperlink" Target="http://goo.gl/HLzN6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18.datastructur.es/materials/guides/partnership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introcs.cs.princeton.edu/java/stdlib/" TargetMode="Externa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youtube.com/watch?v=D07rb5KsiSE" TargetMode="External"/><Relationship Id="rId4" Type="http://schemas.openxmlformats.org/officeDocument/2006/relationships/hyperlink" Target="https://www.youtube.com/watch?v=jeQcGjprcC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mgur.com/a/6wUI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goo.gl/tlDSVq" TargetMode="External"/><Relationship Id="rId4" Type="http://schemas.openxmlformats.org/officeDocument/2006/relationships/hyperlink" Target="http://goo.gl/GzNrrv" TargetMode="External"/><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HW0</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webcast viewers): This lecture assumes you have completed homework 0. If you have not done so yet, complete HW0 and then come back.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928950" y="1588550"/>
            <a:ext cx="7286100" cy="17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Defining and Instantiating Classes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Dog </a:t>
            </a:r>
            <a:endParaRPr/>
          </a:p>
        </p:txBody>
      </p:sp>
      <p:sp>
        <p:nvSpPr>
          <p:cNvPr id="113" name="Google Shape;113;p18"/>
          <p:cNvSpPr txBox="1"/>
          <p:nvPr>
            <p:ph idx="1" type="body"/>
          </p:nvPr>
        </p:nvSpPr>
        <p:spPr>
          <a:xfrm>
            <a:off x="243000" y="556500"/>
            <a:ext cx="8443800" cy="161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 saw last time:</a:t>
            </a:r>
            <a:endParaRPr/>
          </a:p>
          <a:p>
            <a:pPr indent="-355600" lvl="0" marL="457200" rtl="0" algn="l">
              <a:spcBef>
                <a:spcPts val="600"/>
              </a:spcBef>
              <a:spcAft>
                <a:spcPts val="0"/>
              </a:spcAft>
              <a:buSzPts val="2000"/>
              <a:buChar char="●"/>
            </a:pPr>
            <a:r>
              <a:rPr lang="en"/>
              <a:t>Every method (a.k.a. function) is associated with some class.</a:t>
            </a:r>
            <a:endParaRPr/>
          </a:p>
          <a:p>
            <a:pPr indent="-355600" lvl="0" marL="457200" rtl="0" algn="l">
              <a:spcBef>
                <a:spcPts val="0"/>
              </a:spcBef>
              <a:spcAft>
                <a:spcPts val="0"/>
              </a:spcAft>
              <a:buSzPts val="2000"/>
              <a:buChar char="●"/>
            </a:pPr>
            <a:r>
              <a:rPr lang="en"/>
              <a:t>To run a class, we must define a main method.</a:t>
            </a:r>
            <a:endParaRPr/>
          </a:p>
          <a:p>
            <a:pPr indent="-355600" lvl="1" marL="914400" rtl="0" algn="l">
              <a:spcBef>
                <a:spcPts val="0"/>
              </a:spcBef>
              <a:spcAft>
                <a:spcPts val="0"/>
              </a:spcAft>
              <a:buSzPts val="2000"/>
              <a:buChar char="○"/>
            </a:pPr>
            <a:r>
              <a:rPr lang="en"/>
              <a:t>Not all classes have a main method!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580125" y="2166938"/>
            <a:ext cx="4210050" cy="1266825"/>
          </a:xfrm>
          <a:prstGeom prst="rect">
            <a:avLst/>
          </a:prstGeom>
          <a:noFill/>
          <a:ln>
            <a:noFill/>
          </a:ln>
        </p:spPr>
      </p:pic>
      <p:pic>
        <p:nvPicPr>
          <p:cNvPr id="115" name="Google Shape;115;p18"/>
          <p:cNvPicPr preferRelativeResize="0"/>
          <p:nvPr/>
        </p:nvPicPr>
        <p:blipFill>
          <a:blip r:embed="rId4">
            <a:alphaModFix/>
          </a:blip>
          <a:stretch>
            <a:fillRect/>
          </a:stretch>
        </p:blipFill>
        <p:spPr>
          <a:xfrm>
            <a:off x="481300" y="3622913"/>
            <a:ext cx="5143500" cy="1276350"/>
          </a:xfrm>
          <a:prstGeom prst="rect">
            <a:avLst/>
          </a:prstGeom>
          <a:noFill/>
          <a:ln>
            <a:noFill/>
          </a:ln>
        </p:spPr>
      </p:pic>
      <p:sp>
        <p:nvSpPr>
          <p:cNvPr id="116" name="Google Shape;116;p18"/>
          <p:cNvSpPr txBox="1"/>
          <p:nvPr/>
        </p:nvSpPr>
        <p:spPr>
          <a:xfrm>
            <a:off x="6523900" y="2337734"/>
            <a:ext cx="24741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Can’t be run directly, since there is no main method.</a:t>
            </a:r>
            <a:endParaRPr>
              <a:solidFill>
                <a:srgbClr val="BE0712"/>
              </a:solidFill>
            </a:endParaRPr>
          </a:p>
        </p:txBody>
      </p:sp>
      <p:sp>
        <p:nvSpPr>
          <p:cNvPr id="117" name="Google Shape;117;p18"/>
          <p:cNvSpPr txBox="1"/>
          <p:nvPr/>
        </p:nvSpPr>
        <p:spPr>
          <a:xfrm>
            <a:off x="6445775" y="3831409"/>
            <a:ext cx="2561100" cy="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a method from another class. Can think of this as a class that tests out the Dog class.</a:t>
            </a:r>
            <a:endParaRPr>
              <a:solidFill>
                <a:srgbClr val="BE0712"/>
              </a:solidFill>
            </a:endParaRPr>
          </a:p>
        </p:txBody>
      </p:sp>
      <p:sp>
        <p:nvSpPr>
          <p:cNvPr id="118" name="Google Shape;118;p18"/>
          <p:cNvSpPr txBox="1"/>
          <p:nvPr/>
        </p:nvSpPr>
        <p:spPr>
          <a:xfrm>
            <a:off x="403625" y="2018602"/>
            <a:ext cx="55677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"Bark!"</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cxnSp>
        <p:nvCxnSpPr>
          <p:cNvPr id="119" name="Google Shape;119;p18"/>
          <p:cNvCxnSpPr/>
          <p:nvPr/>
        </p:nvCxnSpPr>
        <p:spPr>
          <a:xfrm rot="10800000">
            <a:off x="5324575" y="2558304"/>
            <a:ext cx="982500" cy="0"/>
          </a:xfrm>
          <a:prstGeom prst="straightConnector1">
            <a:avLst/>
          </a:prstGeom>
          <a:noFill/>
          <a:ln cap="flat" cmpd="sng" w="19050">
            <a:solidFill>
              <a:srgbClr val="BE0712"/>
            </a:solidFill>
            <a:prstDash val="solid"/>
            <a:round/>
            <a:headEnd len="med" w="med" type="none"/>
            <a:tailEnd len="med" w="med" type="triangle"/>
          </a:ln>
        </p:spPr>
      </p:cxnSp>
      <p:sp>
        <p:nvSpPr>
          <p:cNvPr id="120" name="Google Shape;120;p18"/>
          <p:cNvSpPr txBox="1"/>
          <p:nvPr/>
        </p:nvSpPr>
        <p:spPr>
          <a:xfrm>
            <a:off x="199125" y="3544925"/>
            <a:ext cx="60018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DogLauncher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Dog.makeNoise();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cxnSp>
        <p:nvCxnSpPr>
          <p:cNvPr id="121" name="Google Shape;121;p18"/>
          <p:cNvCxnSpPr/>
          <p:nvPr/>
        </p:nvCxnSpPr>
        <p:spPr>
          <a:xfrm rot="10800000">
            <a:off x="5982475" y="4093176"/>
            <a:ext cx="400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Instantiation </a:t>
            </a:r>
            <a:endParaRPr/>
          </a:p>
        </p:txBody>
      </p:sp>
      <p:sp>
        <p:nvSpPr>
          <p:cNvPr id="127" name="Google Shape;127;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 all dogs are equal!</a:t>
            </a:r>
            <a:endParaRPr/>
          </a:p>
          <a:p>
            <a:pPr indent="0" lvl="0" marL="0" rtl="0" algn="l">
              <a:spcBef>
                <a:spcPts val="600"/>
              </a:spcBef>
              <a:spcAft>
                <a:spcPts val="0"/>
              </a:spcAft>
              <a:buNone/>
            </a:pPr>
            <a:r>
              <a:t/>
            </a:r>
            <a:endParaRPr/>
          </a:p>
        </p:txBody>
      </p:sp>
      <p:pic>
        <p:nvPicPr>
          <p:cNvPr descr="This is Maya howling at a siren passing by....LOL!!!" id="128" name="Google Shape;128;p19" title="Our giant alaskan malamute howling...">
            <a:hlinkClick r:id="rId3"/>
          </p:cNvPr>
          <p:cNvPicPr preferRelativeResize="0"/>
          <p:nvPr/>
        </p:nvPicPr>
        <p:blipFill>
          <a:blip r:embed="rId4">
            <a:alphaModFix/>
          </a:blip>
          <a:stretch>
            <a:fillRect/>
          </a:stretch>
        </p:blipFill>
        <p:spPr>
          <a:xfrm>
            <a:off x="337175" y="1586469"/>
            <a:ext cx="3773275" cy="2829956"/>
          </a:xfrm>
          <a:prstGeom prst="rect">
            <a:avLst/>
          </a:prstGeom>
          <a:noFill/>
          <a:ln>
            <a:noFill/>
          </a:ln>
        </p:spPr>
      </p:pic>
      <p:pic>
        <p:nvPicPr>
          <p:cNvPr descr="Really anoying dog" id="129" name="Google Shape;129;p19" title="Annoying DoG.flv">
            <a:hlinkClick r:id="rId5"/>
          </p:cNvPr>
          <p:cNvPicPr preferRelativeResize="0"/>
          <p:nvPr/>
        </p:nvPicPr>
        <p:blipFill>
          <a:blip r:embed="rId6">
            <a:alphaModFix/>
          </a:blip>
          <a:stretch>
            <a:fillRect/>
          </a:stretch>
        </p:blipFill>
        <p:spPr>
          <a:xfrm>
            <a:off x="4913525" y="1586475"/>
            <a:ext cx="3773275" cy="282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 so good Approach</a:t>
            </a:r>
            <a:endParaRPr/>
          </a:p>
        </p:txBody>
      </p:sp>
      <p:sp>
        <p:nvSpPr>
          <p:cNvPr id="135" name="Google Shape;135;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could create a separate class for every single dog out there, but this is going to get redundant in a hurry.</a:t>
            </a:r>
            <a:endParaRPr/>
          </a:p>
        </p:txBody>
      </p:sp>
      <p:sp>
        <p:nvSpPr>
          <p:cNvPr id="136" name="Google Shape;136;p20"/>
          <p:cNvSpPr txBox="1"/>
          <p:nvPr/>
        </p:nvSpPr>
        <p:spPr>
          <a:xfrm>
            <a:off x="1250475" y="1517550"/>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MayaTheDog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"arooooooooooooooo!"</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
        <p:nvSpPr>
          <p:cNvPr id="137" name="Google Shape;137;p20"/>
          <p:cNvSpPr txBox="1"/>
          <p:nvPr/>
        </p:nvSpPr>
        <p:spPr>
          <a:xfrm>
            <a:off x="1250475" y="3338875"/>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YapsterTheDog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"awawawwwawwa awawaw"</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Instantiation </a:t>
            </a:r>
            <a:endParaRPr/>
          </a:p>
        </p:txBody>
      </p:sp>
      <p:sp>
        <p:nvSpPr>
          <p:cNvPr id="143" name="Google Shape;143;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Classes can contain not just functions (a.k.a. methods), but also data.</a:t>
            </a:r>
            <a:endParaRPr/>
          </a:p>
          <a:p>
            <a:pPr indent="-355600" lvl="0" marL="457200" rtl="0" algn="l">
              <a:spcBef>
                <a:spcPts val="600"/>
              </a:spcBef>
              <a:spcAft>
                <a:spcPts val="0"/>
              </a:spcAft>
              <a:buSzPts val="2000"/>
              <a:buChar char="●"/>
            </a:pPr>
            <a:r>
              <a:rPr lang="en"/>
              <a:t>For example, we might add a </a:t>
            </a:r>
            <a:r>
              <a:rPr lang="en">
                <a:latin typeface="Consolas"/>
                <a:ea typeface="Consolas"/>
                <a:cs typeface="Consolas"/>
                <a:sym typeface="Consolas"/>
              </a:rPr>
              <a:t>size</a:t>
            </a:r>
            <a:r>
              <a:rPr lang="en"/>
              <a:t> variable to each </a:t>
            </a:r>
            <a:r>
              <a:rPr lang="en">
                <a:latin typeface="Consolas"/>
                <a:ea typeface="Consolas"/>
                <a:cs typeface="Consolas"/>
                <a:sym typeface="Consolas"/>
              </a:rPr>
              <a:t>Dog</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Classes can be instantiated as objects.</a:t>
            </a:r>
            <a:endParaRPr/>
          </a:p>
          <a:p>
            <a:pPr indent="-355600" lvl="0" marL="457200" rtl="0" algn="l">
              <a:spcBef>
                <a:spcPts val="600"/>
              </a:spcBef>
              <a:spcAft>
                <a:spcPts val="0"/>
              </a:spcAft>
              <a:buSzPts val="2000"/>
              <a:buChar char="●"/>
            </a:pPr>
            <a:r>
              <a:rPr lang="en"/>
              <a:t>We’ll create a single </a:t>
            </a:r>
            <a:r>
              <a:rPr lang="en">
                <a:latin typeface="Consolas"/>
                <a:ea typeface="Consolas"/>
                <a:cs typeface="Consolas"/>
                <a:sym typeface="Consolas"/>
              </a:rPr>
              <a:t>Dog</a:t>
            </a:r>
            <a:r>
              <a:rPr lang="en"/>
              <a:t> class, and then create instances of this </a:t>
            </a:r>
            <a:r>
              <a:rPr lang="en">
                <a:latin typeface="Consolas"/>
                <a:ea typeface="Consolas"/>
                <a:cs typeface="Consolas"/>
                <a:sym typeface="Consolas"/>
              </a:rPr>
              <a:t>Dog</a:t>
            </a:r>
            <a:r>
              <a:rPr lang="en"/>
              <a:t>.</a:t>
            </a:r>
            <a:endParaRPr/>
          </a:p>
          <a:p>
            <a:pPr indent="-355600" lvl="0" marL="457200" rtl="0" algn="l">
              <a:spcBef>
                <a:spcPts val="0"/>
              </a:spcBef>
              <a:spcAft>
                <a:spcPts val="0"/>
              </a:spcAft>
              <a:buSzPts val="2000"/>
              <a:buChar char="●"/>
            </a:pPr>
            <a:r>
              <a:rPr lang="en"/>
              <a:t>The class provides a blueprint that all </a:t>
            </a:r>
            <a:r>
              <a:rPr lang="en">
                <a:latin typeface="Consolas"/>
                <a:ea typeface="Consolas"/>
                <a:cs typeface="Consolas"/>
                <a:sym typeface="Consolas"/>
              </a:rPr>
              <a:t>Dog</a:t>
            </a:r>
            <a:r>
              <a:rPr lang="en"/>
              <a:t> objects will follow.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t>Side note: For E7/MATLAB folks, if you’ve ever gotten an axis using gca(), this is similar. Each axis has the same properties, e.g. they all have xTicks, etc. </a:t>
            </a:r>
            <a:endParaRPr sz="1600"/>
          </a:p>
        </p:txBody>
      </p:sp>
      <p:cxnSp>
        <p:nvCxnSpPr>
          <p:cNvPr id="144" name="Google Shape;144;p21"/>
          <p:cNvCxnSpPr/>
          <p:nvPr/>
        </p:nvCxnSpPr>
        <p:spPr>
          <a:xfrm flipH="1">
            <a:off x="6547375" y="2022225"/>
            <a:ext cx="556800" cy="293100"/>
          </a:xfrm>
          <a:prstGeom prst="straightConnector1">
            <a:avLst/>
          </a:prstGeom>
          <a:noFill/>
          <a:ln cap="flat" cmpd="sng" w="19050">
            <a:solidFill>
              <a:srgbClr val="BB4444"/>
            </a:solidFill>
            <a:prstDash val="solid"/>
            <a:round/>
            <a:headEnd len="med" w="med" type="none"/>
            <a:tailEnd len="med" w="med" type="triangle"/>
          </a:ln>
        </p:spPr>
      </p:cxnSp>
      <p:sp>
        <p:nvSpPr>
          <p:cNvPr id="145" name="Google Shape;145;p21"/>
          <p:cNvSpPr txBox="1"/>
          <p:nvPr/>
        </p:nvSpPr>
        <p:spPr>
          <a:xfrm>
            <a:off x="7133500" y="1585550"/>
            <a:ext cx="20514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These instances are also called ‘objects’</a:t>
            </a:r>
            <a:endParaRPr>
              <a:solidFill>
                <a:srgbClr val="BB444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nvSpPr>
        <p:spPr>
          <a:xfrm>
            <a:off x="132000" y="628700"/>
            <a:ext cx="5666400" cy="4514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weightInPounds;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Dog(</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startingWeight)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weightInPounds = startingWeight;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makeNoise()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if</a:t>
            </a:r>
            <a:r>
              <a:rPr lang="en" sz="1700">
                <a:solidFill>
                  <a:schemeClr val="dk1"/>
                </a:solidFill>
                <a:highlight>
                  <a:srgbClr val="EFEFEF"/>
                </a:highlight>
                <a:latin typeface="Consolas"/>
                <a:ea typeface="Consolas"/>
                <a:cs typeface="Consolas"/>
                <a:sym typeface="Consolas"/>
              </a:rPr>
              <a:t> (weightInPounds &lt; 10) {</a:t>
            </a:r>
            <a:endParaRPr sz="1700">
              <a:solidFill>
                <a:schemeClr val="dk1"/>
              </a:solidFill>
              <a:highlight>
                <a:srgbClr val="EFEFEF"/>
              </a:highlight>
              <a:latin typeface="Consolas"/>
              <a:ea typeface="Consolas"/>
              <a:cs typeface="Consolas"/>
              <a:sym typeface="Consolas"/>
            </a:endParaRPr>
          </a:p>
          <a:p>
            <a:pPr indent="457200" lvl="0" marL="9144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a:t>
            </a:r>
            <a:r>
              <a:rPr lang="en" sz="1700">
                <a:solidFill>
                  <a:srgbClr val="BD8D8B"/>
                </a:solidFill>
                <a:highlight>
                  <a:srgbClr val="EFEFEF"/>
                </a:highlight>
                <a:latin typeface="Consolas"/>
                <a:ea typeface="Consolas"/>
                <a:cs typeface="Consolas"/>
                <a:sym typeface="Consolas"/>
              </a:rPr>
              <a:t>"yipyipyip!"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 if</a:t>
            </a:r>
            <a:r>
              <a:rPr lang="en" sz="1700">
                <a:solidFill>
                  <a:schemeClr val="dk1"/>
                </a:solidFill>
                <a:highlight>
                  <a:srgbClr val="EFEFEF"/>
                </a:highlight>
                <a:latin typeface="Consolas"/>
                <a:ea typeface="Consolas"/>
                <a:cs typeface="Consolas"/>
                <a:sym typeface="Consolas"/>
              </a:rPr>
              <a:t> (weightInPounds &lt; 30)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"bark. bark."</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a:t>
            </a: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"woof!"</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b="1" sz="1700">
              <a:solidFill>
                <a:srgbClr val="9C20EE"/>
              </a:solidFill>
              <a:highlight>
                <a:srgbClr val="EFEFEF"/>
              </a:highlight>
              <a:latin typeface="Consolas"/>
              <a:ea typeface="Consolas"/>
              <a:cs typeface="Consolas"/>
              <a:sym typeface="Consolas"/>
            </a:endParaRPr>
          </a:p>
        </p:txBody>
      </p:sp>
      <p:sp>
        <p:nvSpPr>
          <p:cNvPr id="151" name="Google Shape;151;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a Typical Class (Terminology)</a:t>
            </a:r>
            <a:endParaRPr/>
          </a:p>
        </p:txBody>
      </p:sp>
      <p:sp>
        <p:nvSpPr>
          <p:cNvPr id="152" name="Google Shape;152;p22"/>
          <p:cNvSpPr txBox="1"/>
          <p:nvPr/>
        </p:nvSpPr>
        <p:spPr>
          <a:xfrm>
            <a:off x="6012202" y="1435190"/>
            <a:ext cx="29838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Constructor</a:t>
            </a:r>
            <a:r>
              <a:rPr lang="en">
                <a:solidFill>
                  <a:srgbClr val="BE0712"/>
                </a:solidFill>
              </a:rPr>
              <a:t> (similar to a method, but not a method). Determines how to instantiate the class.</a:t>
            </a:r>
            <a:endParaRPr>
              <a:solidFill>
                <a:srgbClr val="BE0712"/>
              </a:solidFill>
            </a:endParaRPr>
          </a:p>
        </p:txBody>
      </p:sp>
      <p:sp>
        <p:nvSpPr>
          <p:cNvPr id="153" name="Google Shape;153;p22"/>
          <p:cNvSpPr txBox="1"/>
          <p:nvPr/>
        </p:nvSpPr>
        <p:spPr>
          <a:xfrm>
            <a:off x="6012200" y="921725"/>
            <a:ext cx="30300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Instance variable</a:t>
            </a:r>
            <a:r>
              <a:rPr lang="en">
                <a:solidFill>
                  <a:srgbClr val="BE0712"/>
                </a:solidFill>
              </a:rPr>
              <a:t>. Can have as many of these as you want.</a:t>
            </a:r>
            <a:endParaRPr>
              <a:solidFill>
                <a:srgbClr val="BE0712"/>
              </a:solidFill>
            </a:endParaRPr>
          </a:p>
        </p:txBody>
      </p:sp>
      <p:sp>
        <p:nvSpPr>
          <p:cNvPr id="154" name="Google Shape;154;p22"/>
          <p:cNvSpPr txBox="1"/>
          <p:nvPr/>
        </p:nvSpPr>
        <p:spPr>
          <a:xfrm>
            <a:off x="6012200" y="2430025"/>
            <a:ext cx="2968800" cy="24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Non-static method, a.k.a. Instance Method</a:t>
            </a:r>
            <a:r>
              <a:rPr lang="en">
                <a:solidFill>
                  <a:srgbClr val="BE0712"/>
                </a:solidFill>
              </a:rPr>
              <a:t>. Idea: If the method is going to be invoked by an instance of the class (as in the next slide), then it should be non-static.</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rPr>
              <a:t>Roughly speaking: If the method needs to use “</a:t>
            </a:r>
            <a:r>
              <a:rPr b="1" lang="en" u="sng">
                <a:solidFill>
                  <a:srgbClr val="BE0712"/>
                </a:solidFill>
              </a:rPr>
              <a:t>my</a:t>
            </a:r>
            <a:r>
              <a:rPr lang="en">
                <a:solidFill>
                  <a:srgbClr val="BE0712"/>
                </a:solidFill>
              </a:rPr>
              <a:t> instance variables”, the method must be non-static.</a:t>
            </a:r>
            <a:endParaRPr>
              <a:solidFill>
                <a:srgbClr val="BE0712"/>
              </a:solidFill>
            </a:endParaRPr>
          </a:p>
        </p:txBody>
      </p:sp>
      <p:cxnSp>
        <p:nvCxnSpPr>
          <p:cNvPr id="155" name="Google Shape;155;p22"/>
          <p:cNvCxnSpPr/>
          <p:nvPr/>
        </p:nvCxnSpPr>
        <p:spPr>
          <a:xfrm rot="10800000">
            <a:off x="4991775" y="1632862"/>
            <a:ext cx="1010700" cy="0"/>
          </a:xfrm>
          <a:prstGeom prst="straightConnector1">
            <a:avLst/>
          </a:prstGeom>
          <a:noFill/>
          <a:ln cap="flat" cmpd="sng" w="19050">
            <a:solidFill>
              <a:srgbClr val="BE0712"/>
            </a:solidFill>
            <a:prstDash val="solid"/>
            <a:round/>
            <a:headEnd len="med" w="med" type="none"/>
            <a:tailEnd len="med" w="med" type="triangle"/>
          </a:ln>
        </p:spPr>
      </p:cxnSp>
      <p:cxnSp>
        <p:nvCxnSpPr>
          <p:cNvPr id="156" name="Google Shape;156;p22"/>
          <p:cNvCxnSpPr/>
          <p:nvPr/>
        </p:nvCxnSpPr>
        <p:spPr>
          <a:xfrm rot="10800000">
            <a:off x="3886575" y="1131175"/>
            <a:ext cx="2115900" cy="0"/>
          </a:xfrm>
          <a:prstGeom prst="straightConnector1">
            <a:avLst/>
          </a:prstGeom>
          <a:noFill/>
          <a:ln cap="flat" cmpd="sng" w="19050">
            <a:solidFill>
              <a:srgbClr val="BE0712"/>
            </a:solidFill>
            <a:prstDash val="solid"/>
            <a:round/>
            <a:headEnd len="med" w="med" type="none"/>
            <a:tailEnd len="med" w="med" type="triangle"/>
          </a:ln>
        </p:spPr>
      </p:cxnSp>
      <p:cxnSp>
        <p:nvCxnSpPr>
          <p:cNvPr id="157" name="Google Shape;157;p22"/>
          <p:cNvCxnSpPr/>
          <p:nvPr/>
        </p:nvCxnSpPr>
        <p:spPr>
          <a:xfrm rot="10800000">
            <a:off x="4007475" y="2658659"/>
            <a:ext cx="19743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nvSpPr>
        <p:spPr>
          <a:xfrm>
            <a:off x="65850" y="783300"/>
            <a:ext cx="5402400" cy="2801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DogLauncher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Dog smallDog;</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Dog(20);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Dog(5);</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Dog hugeDog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Dog(150);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smallDog.makeNoise();</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hugeDog.makeNoise();</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
        <p:nvSpPr>
          <p:cNvPr id="163" name="Google Shape;163;p23"/>
          <p:cNvSpPr/>
          <p:nvPr/>
        </p:nvSpPr>
        <p:spPr>
          <a:xfrm>
            <a:off x="4921000" y="1433875"/>
            <a:ext cx="4158900" cy="1516200"/>
          </a:xfrm>
          <a:prstGeom prst="rect">
            <a:avLst/>
          </a:prstGeom>
          <a:solidFill>
            <a:srgbClr val="E7EE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Instantiating a Class and Terminology</a:t>
            </a:r>
            <a:endParaRPr/>
          </a:p>
        </p:txBody>
      </p:sp>
      <p:cxnSp>
        <p:nvCxnSpPr>
          <p:cNvPr id="165" name="Google Shape;165;p23"/>
          <p:cNvCxnSpPr/>
          <p:nvPr/>
        </p:nvCxnSpPr>
        <p:spPr>
          <a:xfrm rot="10800000">
            <a:off x="2645550" y="1562852"/>
            <a:ext cx="2200500" cy="0"/>
          </a:xfrm>
          <a:prstGeom prst="straightConnector1">
            <a:avLst/>
          </a:prstGeom>
          <a:noFill/>
          <a:ln cap="flat" cmpd="sng" w="19050">
            <a:solidFill>
              <a:srgbClr val="BE0712"/>
            </a:solidFill>
            <a:prstDash val="solid"/>
            <a:round/>
            <a:headEnd len="med" w="med" type="none"/>
            <a:tailEnd len="med" w="med" type="triangle"/>
          </a:ln>
        </p:spPr>
      </p:cxnSp>
      <p:sp>
        <p:nvSpPr>
          <p:cNvPr id="166" name="Google Shape;166;p23"/>
          <p:cNvSpPr txBox="1"/>
          <p:nvPr/>
        </p:nvSpPr>
        <p:spPr>
          <a:xfrm>
            <a:off x="4881750" y="1344262"/>
            <a:ext cx="37197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Declaration</a:t>
            </a:r>
            <a:r>
              <a:rPr lang="en">
                <a:solidFill>
                  <a:srgbClr val="BE0712"/>
                </a:solidFill>
              </a:rPr>
              <a:t> of a Dog variable.</a:t>
            </a:r>
            <a:endParaRPr>
              <a:solidFill>
                <a:srgbClr val="BE0712"/>
              </a:solidFill>
            </a:endParaRPr>
          </a:p>
        </p:txBody>
      </p:sp>
      <p:sp>
        <p:nvSpPr>
          <p:cNvPr id="167" name="Google Shape;167;p23"/>
          <p:cNvSpPr txBox="1"/>
          <p:nvPr/>
        </p:nvSpPr>
        <p:spPr>
          <a:xfrm>
            <a:off x="4881750" y="1605864"/>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Instantiation </a:t>
            </a:r>
            <a:r>
              <a:rPr lang="en">
                <a:solidFill>
                  <a:srgbClr val="BE0712"/>
                </a:solidFill>
              </a:rPr>
              <a:t>of the Dog class as a Dog Object.</a:t>
            </a:r>
            <a:endParaRPr>
              <a:solidFill>
                <a:srgbClr val="BE0712"/>
              </a:solidFill>
            </a:endParaRPr>
          </a:p>
        </p:txBody>
      </p:sp>
      <p:cxnSp>
        <p:nvCxnSpPr>
          <p:cNvPr id="168" name="Google Shape;168;p23"/>
          <p:cNvCxnSpPr/>
          <p:nvPr/>
        </p:nvCxnSpPr>
        <p:spPr>
          <a:xfrm rot="10800000">
            <a:off x="2645550" y="1802339"/>
            <a:ext cx="2200500" cy="0"/>
          </a:xfrm>
          <a:prstGeom prst="straightConnector1">
            <a:avLst/>
          </a:prstGeom>
          <a:noFill/>
          <a:ln cap="flat" cmpd="sng" w="19050">
            <a:solidFill>
              <a:srgbClr val="BE0712"/>
            </a:solidFill>
            <a:prstDash val="solid"/>
            <a:round/>
            <a:headEnd len="med" w="med" type="none"/>
            <a:tailEnd len="med" w="med" type="triangle"/>
          </a:ln>
        </p:spPr>
      </p:cxnSp>
      <p:cxnSp>
        <p:nvCxnSpPr>
          <p:cNvPr id="169" name="Google Shape;169;p23"/>
          <p:cNvCxnSpPr/>
          <p:nvPr/>
        </p:nvCxnSpPr>
        <p:spPr>
          <a:xfrm rot="10800000">
            <a:off x="3931300" y="2041825"/>
            <a:ext cx="906900" cy="0"/>
          </a:xfrm>
          <a:prstGeom prst="straightConnector1">
            <a:avLst/>
          </a:prstGeom>
          <a:noFill/>
          <a:ln cap="flat" cmpd="sng" w="19050">
            <a:solidFill>
              <a:srgbClr val="BE0712"/>
            </a:solidFill>
            <a:prstDash val="solid"/>
            <a:round/>
            <a:headEnd len="med" w="med" type="none"/>
            <a:tailEnd len="med" w="med" type="triangle"/>
          </a:ln>
        </p:spPr>
      </p:cxnSp>
      <p:sp>
        <p:nvSpPr>
          <p:cNvPr id="170" name="Google Shape;170;p23"/>
          <p:cNvSpPr txBox="1"/>
          <p:nvPr/>
        </p:nvSpPr>
        <p:spPr>
          <a:xfrm>
            <a:off x="4881750" y="1872641"/>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sp>
        <p:nvSpPr>
          <p:cNvPr id="171" name="Google Shape;171;p23"/>
          <p:cNvSpPr txBox="1"/>
          <p:nvPr/>
        </p:nvSpPr>
        <p:spPr>
          <a:xfrm>
            <a:off x="4876575" y="2134243"/>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Declaration, 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cxnSp>
        <p:nvCxnSpPr>
          <p:cNvPr id="172" name="Google Shape;172;p23"/>
          <p:cNvCxnSpPr/>
          <p:nvPr/>
        </p:nvCxnSpPr>
        <p:spPr>
          <a:xfrm rot="10800000">
            <a:off x="4268025" y="2307172"/>
            <a:ext cx="583200" cy="0"/>
          </a:xfrm>
          <a:prstGeom prst="straightConnector1">
            <a:avLst/>
          </a:prstGeom>
          <a:noFill/>
          <a:ln cap="flat" cmpd="sng" w="19050">
            <a:solidFill>
              <a:srgbClr val="BE0712"/>
            </a:solidFill>
            <a:prstDash val="solid"/>
            <a:round/>
            <a:headEnd len="med" w="med" type="none"/>
            <a:tailEnd len="med" w="med" type="triangle"/>
          </a:ln>
        </p:spPr>
      </p:cxnSp>
      <p:cxnSp>
        <p:nvCxnSpPr>
          <p:cNvPr id="173" name="Google Shape;173;p23"/>
          <p:cNvCxnSpPr/>
          <p:nvPr/>
        </p:nvCxnSpPr>
        <p:spPr>
          <a:xfrm rot="10800000">
            <a:off x="3542725" y="283184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74" name="Google Shape;174;p23"/>
          <p:cNvSpPr txBox="1"/>
          <p:nvPr/>
        </p:nvSpPr>
        <p:spPr>
          <a:xfrm>
            <a:off x="4879825" y="2659444"/>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Invocation</a:t>
            </a:r>
            <a:r>
              <a:rPr lang="en">
                <a:solidFill>
                  <a:srgbClr val="BE0712"/>
                </a:solidFill>
              </a:rPr>
              <a:t> of the 150 lb Dog’s makeNoise method.</a:t>
            </a:r>
            <a:endParaRPr>
              <a:solidFill>
                <a:srgbClr val="BE0712"/>
              </a:solidFill>
            </a:endParaRPr>
          </a:p>
        </p:txBody>
      </p:sp>
      <p:cxnSp>
        <p:nvCxnSpPr>
          <p:cNvPr id="175" name="Google Shape;175;p23"/>
          <p:cNvCxnSpPr/>
          <p:nvPr/>
        </p:nvCxnSpPr>
        <p:spPr>
          <a:xfrm rot="10800000">
            <a:off x="1957075" y="3116250"/>
            <a:ext cx="0" cy="615300"/>
          </a:xfrm>
          <a:prstGeom prst="straightConnector1">
            <a:avLst/>
          </a:prstGeom>
          <a:noFill/>
          <a:ln cap="flat" cmpd="sng" w="19050">
            <a:solidFill>
              <a:srgbClr val="BE0712"/>
            </a:solidFill>
            <a:prstDash val="solid"/>
            <a:round/>
            <a:headEnd len="med" w="med" type="none"/>
            <a:tailEnd len="med" w="med" type="triangle"/>
          </a:ln>
        </p:spPr>
      </p:cxnSp>
      <p:sp>
        <p:nvSpPr>
          <p:cNvPr id="176" name="Google Shape;176;p23"/>
          <p:cNvSpPr txBox="1"/>
          <p:nvPr/>
        </p:nvSpPr>
        <p:spPr>
          <a:xfrm>
            <a:off x="1113700" y="3672250"/>
            <a:ext cx="43545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The dot notation means that we want to use a method or variable belonging to hugeDog, or more succinctly, a </a:t>
            </a:r>
            <a:r>
              <a:rPr b="1" i="1" lang="en">
                <a:solidFill>
                  <a:srgbClr val="BE0712"/>
                </a:solidFill>
              </a:rPr>
              <a:t>member</a:t>
            </a:r>
            <a:r>
              <a:rPr lang="en">
                <a:solidFill>
                  <a:srgbClr val="BE0712"/>
                </a:solidFill>
              </a:rPr>
              <a:t> of hugeDog.</a:t>
            </a:r>
            <a:endParaRPr>
              <a:solidFill>
                <a:srgbClr val="BE071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Objects (assuming you’ve done HW0!)</a:t>
            </a:r>
            <a:endParaRPr/>
          </a:p>
        </p:txBody>
      </p:sp>
      <p:sp>
        <p:nvSpPr>
          <p:cNvPr id="182" name="Google Shape;182;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create an array of objects:</a:t>
            </a:r>
            <a:endParaRPr/>
          </a:p>
          <a:p>
            <a:pPr indent="-355600" lvl="0" marL="457200" rtl="0" algn="l">
              <a:spcBef>
                <a:spcPts val="600"/>
              </a:spcBef>
              <a:spcAft>
                <a:spcPts val="0"/>
              </a:spcAft>
              <a:buSzPts val="2000"/>
              <a:buChar char="●"/>
            </a:pPr>
            <a:r>
              <a:rPr lang="en"/>
              <a:t>First use the </a:t>
            </a:r>
            <a:r>
              <a:rPr lang="en">
                <a:solidFill>
                  <a:srgbClr val="9C20EE"/>
                </a:solidFill>
                <a:latin typeface="Consolas"/>
                <a:ea typeface="Consolas"/>
                <a:cs typeface="Consolas"/>
                <a:sym typeface="Consolas"/>
              </a:rPr>
              <a:t>new</a:t>
            </a:r>
            <a:r>
              <a:rPr lang="en"/>
              <a:t> keyword to create the array.</a:t>
            </a:r>
            <a:endParaRPr/>
          </a:p>
          <a:p>
            <a:pPr indent="-355600" lvl="0" marL="457200" rtl="0" algn="l">
              <a:spcBef>
                <a:spcPts val="0"/>
              </a:spcBef>
              <a:spcAft>
                <a:spcPts val="0"/>
              </a:spcAft>
              <a:buSzPts val="2000"/>
              <a:buChar char="●"/>
            </a:pPr>
            <a:r>
              <a:rPr lang="en"/>
              <a:t>Then use </a:t>
            </a:r>
            <a:r>
              <a:rPr lang="en">
                <a:solidFill>
                  <a:srgbClr val="9C20EE"/>
                </a:solidFill>
                <a:latin typeface="Consolas"/>
                <a:ea typeface="Consolas"/>
                <a:cs typeface="Consolas"/>
                <a:sym typeface="Consolas"/>
              </a:rPr>
              <a:t>new</a:t>
            </a:r>
            <a:r>
              <a:rPr lang="en"/>
              <a:t> again for each object that you want to put in the array.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After code runs:</a:t>
            </a:r>
            <a:endParaRPr/>
          </a:p>
        </p:txBody>
      </p:sp>
      <p:graphicFrame>
        <p:nvGraphicFramePr>
          <p:cNvPr id="183" name="Google Shape;183;p24"/>
          <p:cNvGraphicFramePr/>
          <p:nvPr/>
        </p:nvGraphicFramePr>
        <p:xfrm>
          <a:off x="4240825" y="4232025"/>
          <a:ext cx="3000000" cy="3000000"/>
        </p:xfrm>
        <a:graphic>
          <a:graphicData uri="http://schemas.openxmlformats.org/drawingml/2006/table">
            <a:tbl>
              <a:tblPr>
                <a:noFill/>
                <a:tableStyleId>{475CFDD5-E95B-4F95-BAA5-988EE78B7ECD}</a:tableStyleId>
              </a:tblPr>
              <a:tblGrid>
                <a:gridCol w="2084500"/>
                <a:gridCol w="2084500"/>
              </a:tblGrid>
              <a:tr h="381000">
                <a:tc>
                  <a:txBody>
                    <a:bodyPr>
                      <a:noAutofit/>
                    </a:bodyPr>
                    <a:lstStyle/>
                    <a:p>
                      <a:pPr indent="0" lvl="0" marL="0" rtl="0" algn="l">
                        <a:spcBef>
                          <a:spcPts val="0"/>
                        </a:spcBef>
                        <a:spcAft>
                          <a:spcPts val="0"/>
                        </a:spcAft>
                        <a:buNone/>
                      </a:pPr>
                      <a:r>
                        <a:rPr lang="en">
                          <a:latin typeface="Consolas"/>
                          <a:ea typeface="Consolas"/>
                          <a:cs typeface="Consolas"/>
                          <a:sym typeface="Consolas"/>
                        </a:rPr>
                        <a:t>Dog of size 8</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
                          <a:latin typeface="Consolas"/>
                          <a:ea typeface="Consolas"/>
                          <a:cs typeface="Consolas"/>
                          <a:sym typeface="Consolas"/>
                        </a:rPr>
                        <a:t>Dog of size 20</a:t>
                      </a:r>
                      <a:endParaRPr>
                        <a:latin typeface="Consolas"/>
                        <a:ea typeface="Consolas"/>
                        <a:cs typeface="Consolas"/>
                        <a:sym typeface="Consolas"/>
                      </a:endParaRPr>
                    </a:p>
                  </a:txBody>
                  <a:tcPr marT="91425" marB="91425" marR="91425" marL="91425"/>
                </a:tc>
              </a:tr>
            </a:tbl>
          </a:graphicData>
        </a:graphic>
      </p:graphicFrame>
      <p:sp>
        <p:nvSpPr>
          <p:cNvPr id="184" name="Google Shape;184;p24"/>
          <p:cNvSpPr txBox="1"/>
          <p:nvPr/>
        </p:nvSpPr>
        <p:spPr>
          <a:xfrm>
            <a:off x="5093550" y="4613025"/>
            <a:ext cx="26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p:txBody>
      </p:sp>
      <p:sp>
        <p:nvSpPr>
          <p:cNvPr id="185" name="Google Shape;185;p24"/>
          <p:cNvSpPr txBox="1"/>
          <p:nvPr/>
        </p:nvSpPr>
        <p:spPr>
          <a:xfrm>
            <a:off x="7209575" y="4613025"/>
            <a:ext cx="26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1</a:t>
            </a:r>
            <a:endParaRPr sz="2000">
              <a:latin typeface="Consolas"/>
              <a:ea typeface="Consolas"/>
              <a:cs typeface="Consolas"/>
              <a:sym typeface="Consolas"/>
            </a:endParaRPr>
          </a:p>
        </p:txBody>
      </p:sp>
      <p:sp>
        <p:nvSpPr>
          <p:cNvPr id="186" name="Google Shape;186;p24"/>
          <p:cNvSpPr txBox="1"/>
          <p:nvPr/>
        </p:nvSpPr>
        <p:spPr>
          <a:xfrm>
            <a:off x="3121156" y="4076696"/>
            <a:ext cx="1122600" cy="6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nsolas"/>
                <a:ea typeface="Consolas"/>
                <a:cs typeface="Consolas"/>
                <a:sym typeface="Consolas"/>
              </a:rPr>
              <a:t>dogs = </a:t>
            </a:r>
            <a:endParaRPr/>
          </a:p>
        </p:txBody>
      </p:sp>
      <p:sp>
        <p:nvSpPr>
          <p:cNvPr id="187" name="Google Shape;187;p24"/>
          <p:cNvSpPr txBox="1"/>
          <p:nvPr/>
        </p:nvSpPr>
        <p:spPr>
          <a:xfrm>
            <a:off x="295850" y="2563225"/>
            <a:ext cx="4119300" cy="133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 dogs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dogs[0]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Dog(8);</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dogs[1]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dogs[0].makeNoise();</a:t>
            </a:r>
            <a:endParaRPr>
              <a:highlight>
                <a:srgbClr val="EFEFEF"/>
              </a:highlight>
            </a:endParaRPr>
          </a:p>
        </p:txBody>
      </p:sp>
      <p:cxnSp>
        <p:nvCxnSpPr>
          <p:cNvPr id="188" name="Google Shape;188;p24"/>
          <p:cNvCxnSpPr/>
          <p:nvPr/>
        </p:nvCxnSpPr>
        <p:spPr>
          <a:xfrm rot="10800000">
            <a:off x="3302746" y="368142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89" name="Google Shape;189;p24"/>
          <p:cNvSpPr txBox="1"/>
          <p:nvPr/>
        </p:nvSpPr>
        <p:spPr>
          <a:xfrm>
            <a:off x="4639846" y="3509024"/>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Yipping occurs.</a:t>
            </a:r>
            <a:endParaRPr b="1">
              <a:solidFill>
                <a:srgbClr val="BE0712"/>
              </a:solidFill>
            </a:endParaRPr>
          </a:p>
        </p:txBody>
      </p:sp>
      <p:cxnSp>
        <p:nvCxnSpPr>
          <p:cNvPr id="190" name="Google Shape;190;p24"/>
          <p:cNvCxnSpPr/>
          <p:nvPr/>
        </p:nvCxnSpPr>
        <p:spPr>
          <a:xfrm rot="10800000">
            <a:off x="3708575" y="2855825"/>
            <a:ext cx="891600" cy="0"/>
          </a:xfrm>
          <a:prstGeom prst="straightConnector1">
            <a:avLst/>
          </a:prstGeom>
          <a:noFill/>
          <a:ln cap="flat" cmpd="sng" w="19050">
            <a:solidFill>
              <a:srgbClr val="BE0712"/>
            </a:solidFill>
            <a:prstDash val="solid"/>
            <a:round/>
            <a:headEnd len="med" w="med" type="none"/>
            <a:tailEnd len="med" w="med" type="triangle"/>
          </a:ln>
        </p:spPr>
      </p:cxnSp>
      <p:sp>
        <p:nvSpPr>
          <p:cNvPr id="191" name="Google Shape;191;p24"/>
          <p:cNvSpPr txBox="1"/>
          <p:nvPr/>
        </p:nvSpPr>
        <p:spPr>
          <a:xfrm>
            <a:off x="4648796" y="2680318"/>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Creates an array of Dogs of size 2.</a:t>
            </a:r>
            <a:endParaRPr b="1">
              <a:solidFill>
                <a:srgbClr val="BE071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95" name="Shape 195"/>
        <p:cNvGrpSpPr/>
        <p:nvPr/>
      </p:nvGrpSpPr>
      <p:grpSpPr>
        <a:xfrm>
          <a:off x="0" y="0"/>
          <a:ext cx="0" cy="0"/>
          <a:chOff x="0" y="0"/>
          <a:chExt cx="0" cy="0"/>
        </a:xfrm>
      </p:grpSpPr>
      <p:sp>
        <p:nvSpPr>
          <p:cNvPr id="196" name="Google Shape;196;p25"/>
          <p:cNvSpPr txBox="1"/>
          <p:nvPr>
            <p:ph type="title"/>
          </p:nvPr>
        </p:nvSpPr>
        <p:spPr>
          <a:xfrm>
            <a:off x="928950" y="19906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Static vs. Instance Members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nvSpPr>
        <p:spPr>
          <a:xfrm>
            <a:off x="166800" y="2740243"/>
            <a:ext cx="3911400" cy="100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makeNoise()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
        <p:nvSpPr>
          <p:cNvPr id="202" name="Google Shape;202;p26"/>
          <p:cNvSpPr txBox="1"/>
          <p:nvPr>
            <p:ph idx="1" type="body"/>
          </p:nvPr>
        </p:nvSpPr>
        <p:spPr>
          <a:xfrm>
            <a:off x="243000" y="556500"/>
            <a:ext cx="8869500" cy="16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differences between static and non-static (a.k.a. instance) methods:</a:t>
            </a:r>
            <a:endParaRPr/>
          </a:p>
          <a:p>
            <a:pPr indent="-355600" lvl="0" marL="457200" rtl="0" algn="l">
              <a:spcBef>
                <a:spcPts val="600"/>
              </a:spcBef>
              <a:spcAft>
                <a:spcPts val="0"/>
              </a:spcAft>
              <a:buSzPts val="2000"/>
              <a:buChar char="●"/>
            </a:pPr>
            <a:r>
              <a:rPr lang="en"/>
              <a:t>Static methods are invoked using the class name, e.g. Dog.makeNoise();</a:t>
            </a:r>
            <a:endParaRPr/>
          </a:p>
          <a:p>
            <a:pPr indent="-355600" lvl="0" marL="457200" rtl="0" algn="l">
              <a:spcBef>
                <a:spcPts val="0"/>
              </a:spcBef>
              <a:spcAft>
                <a:spcPts val="0"/>
              </a:spcAft>
              <a:buSzPts val="2000"/>
              <a:buChar char="●"/>
            </a:pPr>
            <a:r>
              <a:rPr lang="en"/>
              <a:t>Instance methods are invoked using an instance name, e.g. </a:t>
            </a:r>
            <a:r>
              <a:rPr lang="en"/>
              <a:t>maya.makeNoise();</a:t>
            </a:r>
            <a:endParaRPr/>
          </a:p>
          <a:p>
            <a:pPr indent="-355600" lvl="0" marL="457200" rtl="0" algn="l">
              <a:spcBef>
                <a:spcPts val="0"/>
              </a:spcBef>
              <a:spcAft>
                <a:spcPts val="0"/>
              </a:spcAft>
              <a:buSzPts val="2000"/>
              <a:buChar char="●"/>
            </a:pPr>
            <a:r>
              <a:rPr lang="en"/>
              <a:t>Static methods can’t access “my” instance variables, because there is no “me”.</a:t>
            </a:r>
            <a:endParaRPr/>
          </a:p>
        </p:txBody>
      </p:sp>
      <p:sp>
        <p:nvSpPr>
          <p:cNvPr id="203" name="Google Shape;203;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vs. Non-static</a:t>
            </a:r>
            <a:endParaRPr/>
          </a:p>
        </p:txBody>
      </p:sp>
      <p:sp>
        <p:nvSpPr>
          <p:cNvPr id="204" name="Google Shape;204;p26"/>
          <p:cNvSpPr txBox="1"/>
          <p:nvPr/>
        </p:nvSpPr>
        <p:spPr>
          <a:xfrm>
            <a:off x="1829100" y="2301438"/>
            <a:ext cx="7575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Static</a:t>
            </a:r>
            <a:endParaRPr b="1"/>
          </a:p>
        </p:txBody>
      </p:sp>
      <p:sp>
        <p:nvSpPr>
          <p:cNvPr id="205" name="Google Shape;205;p26"/>
          <p:cNvSpPr txBox="1"/>
          <p:nvPr/>
        </p:nvSpPr>
        <p:spPr>
          <a:xfrm>
            <a:off x="5912375" y="2015775"/>
            <a:ext cx="12693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Non-static</a:t>
            </a:r>
            <a:endParaRPr b="1"/>
          </a:p>
        </p:txBody>
      </p:sp>
      <p:sp>
        <p:nvSpPr>
          <p:cNvPr id="206" name="Google Shape;206;p26"/>
          <p:cNvSpPr txBox="1"/>
          <p:nvPr/>
        </p:nvSpPr>
        <p:spPr>
          <a:xfrm>
            <a:off x="1580875" y="4322350"/>
            <a:ext cx="1878600" cy="393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latin typeface="Consolas"/>
                <a:ea typeface="Consolas"/>
                <a:cs typeface="Consolas"/>
                <a:sym typeface="Consolas"/>
              </a:rPr>
              <a:t>Dog.makeNoise();</a:t>
            </a:r>
            <a:endParaRPr>
              <a:highlight>
                <a:srgbClr val="EFEFEF"/>
              </a:highlight>
              <a:latin typeface="Consolas"/>
              <a:ea typeface="Consolas"/>
              <a:cs typeface="Consolas"/>
              <a:sym typeface="Consolas"/>
            </a:endParaRPr>
          </a:p>
        </p:txBody>
      </p:sp>
      <p:sp>
        <p:nvSpPr>
          <p:cNvPr id="207" name="Google Shape;207;p26"/>
          <p:cNvSpPr txBox="1"/>
          <p:nvPr/>
        </p:nvSpPr>
        <p:spPr>
          <a:xfrm>
            <a:off x="5905275" y="4197675"/>
            <a:ext cx="2242200" cy="6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latin typeface="Consolas"/>
                <a:ea typeface="Consolas"/>
                <a:cs typeface="Consolas"/>
                <a:sym typeface="Consolas"/>
              </a:rPr>
              <a:t>maya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Dog(100);</a:t>
            </a:r>
            <a:endParaRPr>
              <a:highlight>
                <a:srgbClr val="EFEFEF"/>
              </a:highlight>
              <a:latin typeface="Consolas"/>
              <a:ea typeface="Consolas"/>
              <a:cs typeface="Consolas"/>
              <a:sym typeface="Consolas"/>
            </a:endParaRPr>
          </a:p>
          <a:p>
            <a:pPr indent="0" lvl="0" marL="0" rtl="0" algn="l">
              <a:spcBef>
                <a:spcPts val="0"/>
              </a:spcBef>
              <a:spcAft>
                <a:spcPts val="0"/>
              </a:spcAft>
              <a:buNone/>
            </a:pPr>
            <a:r>
              <a:rPr lang="en">
                <a:highlight>
                  <a:srgbClr val="EFEFEF"/>
                </a:highlight>
                <a:latin typeface="Consolas"/>
                <a:ea typeface="Consolas"/>
                <a:cs typeface="Consolas"/>
                <a:sym typeface="Consolas"/>
              </a:rPr>
              <a:t>maya.makeNoise();</a:t>
            </a:r>
            <a:endParaRPr>
              <a:highlight>
                <a:srgbClr val="EFEFEF"/>
              </a:highlight>
              <a:latin typeface="Consolas"/>
              <a:ea typeface="Consolas"/>
              <a:cs typeface="Consolas"/>
              <a:sym typeface="Consolas"/>
            </a:endParaRPr>
          </a:p>
        </p:txBody>
      </p:sp>
      <p:sp>
        <p:nvSpPr>
          <p:cNvPr id="208" name="Google Shape;208;p26"/>
          <p:cNvSpPr txBox="1"/>
          <p:nvPr/>
        </p:nvSpPr>
        <p:spPr>
          <a:xfrm>
            <a:off x="347675" y="4337775"/>
            <a:ext cx="18258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Invocation:</a:t>
            </a:r>
            <a:endParaRPr/>
          </a:p>
        </p:txBody>
      </p:sp>
      <p:sp>
        <p:nvSpPr>
          <p:cNvPr id="209" name="Google Shape;209;p26"/>
          <p:cNvSpPr txBox="1"/>
          <p:nvPr/>
        </p:nvSpPr>
        <p:spPr>
          <a:xfrm>
            <a:off x="4711675" y="4318500"/>
            <a:ext cx="18258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Invocation:</a:t>
            </a:r>
            <a:endParaRPr/>
          </a:p>
        </p:txBody>
      </p:sp>
      <p:cxnSp>
        <p:nvCxnSpPr>
          <p:cNvPr id="210" name="Google Shape;210;p26"/>
          <p:cNvCxnSpPr/>
          <p:nvPr/>
        </p:nvCxnSpPr>
        <p:spPr>
          <a:xfrm flipH="1" rot="10800000">
            <a:off x="894700" y="3389725"/>
            <a:ext cx="414300" cy="527400"/>
          </a:xfrm>
          <a:prstGeom prst="straightConnector1">
            <a:avLst/>
          </a:prstGeom>
          <a:noFill/>
          <a:ln cap="flat" cmpd="sng" w="9525">
            <a:solidFill>
              <a:srgbClr val="BE0712"/>
            </a:solidFill>
            <a:prstDash val="solid"/>
            <a:round/>
            <a:headEnd len="med" w="med" type="none"/>
            <a:tailEnd len="med" w="med" type="triangle"/>
          </a:ln>
        </p:spPr>
      </p:cxnSp>
      <p:sp>
        <p:nvSpPr>
          <p:cNvPr id="211" name="Google Shape;211;p26"/>
          <p:cNvSpPr txBox="1"/>
          <p:nvPr/>
        </p:nvSpPr>
        <p:spPr>
          <a:xfrm>
            <a:off x="278000" y="3880900"/>
            <a:ext cx="3843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method cannot</a:t>
            </a:r>
            <a:r>
              <a:rPr lang="en">
                <a:solidFill>
                  <a:srgbClr val="BE0712"/>
                </a:solidFill>
              </a:rPr>
              <a:t> access weightInPounds! </a:t>
            </a:r>
            <a:endParaRPr>
              <a:solidFill>
                <a:srgbClr val="BE0712"/>
              </a:solidFill>
              <a:latin typeface="Consolas"/>
              <a:ea typeface="Consolas"/>
              <a:cs typeface="Consolas"/>
              <a:sym typeface="Consolas"/>
            </a:endParaRPr>
          </a:p>
        </p:txBody>
      </p:sp>
      <p:sp>
        <p:nvSpPr>
          <p:cNvPr id="212" name="Google Shape;212;p26"/>
          <p:cNvSpPr txBox="1"/>
          <p:nvPr/>
        </p:nvSpPr>
        <p:spPr>
          <a:xfrm>
            <a:off x="4229700" y="2431017"/>
            <a:ext cx="47793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void</a:t>
            </a:r>
            <a:r>
              <a:rPr lang="en" sz="1500">
                <a:solidFill>
                  <a:schemeClr val="dk1"/>
                </a:solidFill>
                <a:highlight>
                  <a:srgbClr val="EFEFEF"/>
                </a:highlight>
                <a:latin typeface="Consolas"/>
                <a:ea typeface="Consolas"/>
                <a:cs typeface="Consolas"/>
                <a:sym typeface="Consolas"/>
              </a:rPr>
              <a:t> makeNoise() {</a:t>
            </a:r>
            <a:endParaRPr sz="1500">
              <a:solidFill>
                <a:schemeClr val="dk1"/>
              </a:solidFill>
              <a:highlight>
                <a:srgbClr val="EFEFEF"/>
              </a:highlight>
              <a:latin typeface="Consolas"/>
              <a:ea typeface="Consolas"/>
              <a:cs typeface="Consolas"/>
              <a:sym typeface="Consolas"/>
            </a:endParaRPr>
          </a:p>
          <a:p>
            <a:pPr indent="0" lvl="0" marL="457200" rtl="0" algn="l">
              <a:spcBef>
                <a:spcPts val="0"/>
              </a:spcBef>
              <a:spcAft>
                <a:spcPts val="0"/>
              </a:spcAft>
              <a:buNone/>
            </a:pPr>
            <a:r>
              <a:rPr b="1" lang="en" sz="1500">
                <a:solidFill>
                  <a:srgbClr val="9C20EE"/>
                </a:solidFill>
                <a:highlight>
                  <a:srgbClr val="EFEFEF"/>
                </a:highlight>
                <a:latin typeface="Consolas"/>
                <a:ea typeface="Consolas"/>
                <a:cs typeface="Consolas"/>
                <a:sym typeface="Consolas"/>
              </a:rPr>
              <a:t>if</a:t>
            </a:r>
            <a:r>
              <a:rPr lang="en" sz="1500">
                <a:solidFill>
                  <a:schemeClr val="dk1"/>
                </a:solidFill>
                <a:highlight>
                  <a:srgbClr val="EFEFEF"/>
                </a:highlight>
                <a:latin typeface="Consolas"/>
                <a:ea typeface="Consolas"/>
                <a:cs typeface="Consolas"/>
                <a:sym typeface="Consolas"/>
              </a:rPr>
              <a:t> (weightInPounds &lt; 10) {</a:t>
            </a:r>
            <a:endParaRPr sz="1500">
              <a:solidFill>
                <a:schemeClr val="dk1"/>
              </a:solidFill>
              <a:highlight>
                <a:srgbClr val="EFEFEF"/>
              </a:highlight>
              <a:latin typeface="Consolas"/>
              <a:ea typeface="Consolas"/>
              <a:cs typeface="Consolas"/>
              <a:sym typeface="Consolas"/>
            </a:endParaRPr>
          </a:p>
          <a:p>
            <a:pPr indent="0" lvl="0" marL="91440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yipyipyip!</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 </a:t>
            </a:r>
            <a:r>
              <a:rPr b="1" lang="en" sz="1500">
                <a:solidFill>
                  <a:srgbClr val="9C20EE"/>
                </a:solidFill>
                <a:highlight>
                  <a:srgbClr val="EFEFEF"/>
                </a:highlight>
                <a:latin typeface="Consolas"/>
                <a:ea typeface="Consolas"/>
                <a:cs typeface="Consolas"/>
                <a:sym typeface="Consolas"/>
              </a:rPr>
              <a:t>else if</a:t>
            </a:r>
            <a:r>
              <a:rPr lang="en" sz="1500">
                <a:solidFill>
                  <a:schemeClr val="dk1"/>
                </a:solidFill>
                <a:highlight>
                  <a:srgbClr val="EFEFEF"/>
                </a:highlight>
                <a:latin typeface="Consolas"/>
                <a:ea typeface="Consolas"/>
                <a:cs typeface="Consolas"/>
                <a:sym typeface="Consolas"/>
              </a:rPr>
              <a:t> (weightInPounds &lt; 30) {</a:t>
            </a:r>
            <a:endParaRPr sz="1500">
              <a:solidFill>
                <a:schemeClr val="dk1"/>
              </a:solidFill>
              <a:highlight>
                <a:srgbClr val="EFEFEF"/>
              </a:highlight>
              <a:latin typeface="Consolas"/>
              <a:ea typeface="Consolas"/>
              <a:cs typeface="Consolas"/>
              <a:sym typeface="Consolas"/>
            </a:endParaRPr>
          </a:p>
          <a:p>
            <a:pPr indent="45720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bark. bark.</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45720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else</a:t>
            </a:r>
            <a:r>
              <a:rPr lang="en" sz="1500">
                <a:solidFill>
                  <a:schemeClr val="dk1"/>
                </a:solidFill>
                <a:highlight>
                  <a:srgbClr val="EFEFEF"/>
                </a:highlight>
                <a:latin typeface="Consolas"/>
                <a:ea typeface="Consolas"/>
                <a:cs typeface="Consolas"/>
                <a:sym typeface="Consolas"/>
              </a:rPr>
              <a:t> {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woof!</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endParaRPr sz="1500">
              <a:highlight>
                <a:srgbClr val="EFEFE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Notes for Webcast Viewers</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Any time I’m live coding, I advise you to pause frequently and try to anticipate my next move. You’ll probably learn more by trying to guess what I’m going to do rather than just watching me do it.</a:t>
            </a:r>
            <a:endParaRPr/>
          </a:p>
          <a:p>
            <a:pPr indent="0" lvl="0" marL="0" rtl="0" algn="l">
              <a:spcBef>
                <a:spcPts val="600"/>
              </a:spcBef>
              <a:spcAft>
                <a:spcPts val="0"/>
              </a:spcAft>
              <a:buNone/>
            </a:pPr>
            <a:r>
              <a:t/>
            </a:r>
            <a:endParaRPr/>
          </a:p>
        </p:txBody>
      </p:sp>
      <p:pic>
        <p:nvPicPr>
          <p:cNvPr id="39" name="Google Shape;39;p9"/>
          <p:cNvPicPr preferRelativeResize="0"/>
          <p:nvPr/>
        </p:nvPicPr>
        <p:blipFill>
          <a:blip r:embed="rId3">
            <a:alphaModFix/>
          </a:blip>
          <a:stretch>
            <a:fillRect/>
          </a:stretch>
        </p:blipFill>
        <p:spPr>
          <a:xfrm>
            <a:off x="1852725" y="1912988"/>
            <a:ext cx="4857750" cy="2943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Static Methods?</a:t>
            </a:r>
            <a:endParaRPr/>
          </a:p>
        </p:txBody>
      </p:sp>
      <p:sp>
        <p:nvSpPr>
          <p:cNvPr id="218" name="Google Shape;218;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classes are never instantiated. For example, Math.</a:t>
            </a:r>
            <a:endParaRPr/>
          </a:p>
          <a:p>
            <a:pPr indent="-355600" lvl="0" marL="457200" rtl="0" algn="l">
              <a:spcBef>
                <a:spcPts val="600"/>
              </a:spcBef>
              <a:spcAft>
                <a:spcPts val="0"/>
              </a:spcAft>
              <a:buSzPts val="2000"/>
              <a:buChar char="●"/>
            </a:pPr>
            <a:r>
              <a:rPr lang="en">
                <a:latin typeface="Consolas"/>
                <a:ea typeface="Consolas"/>
                <a:cs typeface="Consolas"/>
                <a:sym typeface="Consolas"/>
              </a:rPr>
              <a:t>x = Math.round(5.6);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Sometimes, classes may have a mix of static and non-static methods, e.g.  </a:t>
            </a:r>
            <a:br>
              <a:rPr lang="en"/>
            </a:br>
            <a:endParaRPr/>
          </a:p>
        </p:txBody>
      </p:sp>
      <p:cxnSp>
        <p:nvCxnSpPr>
          <p:cNvPr id="219" name="Google Shape;219;p27"/>
          <p:cNvCxnSpPr/>
          <p:nvPr/>
        </p:nvCxnSpPr>
        <p:spPr>
          <a:xfrm rot="10800000">
            <a:off x="3760375" y="1363300"/>
            <a:ext cx="1265100" cy="147300"/>
          </a:xfrm>
          <a:prstGeom prst="straightConnector1">
            <a:avLst/>
          </a:prstGeom>
          <a:noFill/>
          <a:ln cap="flat" cmpd="sng" w="9525">
            <a:solidFill>
              <a:srgbClr val="BE0712"/>
            </a:solidFill>
            <a:prstDash val="solid"/>
            <a:round/>
            <a:headEnd len="med" w="med" type="none"/>
            <a:tailEnd len="med" w="med" type="triangle"/>
          </a:ln>
        </p:spPr>
      </p:cxnSp>
      <p:sp>
        <p:nvSpPr>
          <p:cNvPr id="220" name="Google Shape;220;p27"/>
          <p:cNvSpPr txBox="1"/>
          <p:nvPr/>
        </p:nvSpPr>
        <p:spPr>
          <a:xfrm>
            <a:off x="5232025" y="1363300"/>
            <a:ext cx="2970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Much nicer than: </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latin typeface="Consolas"/>
                <a:ea typeface="Consolas"/>
                <a:cs typeface="Consolas"/>
                <a:sym typeface="Consolas"/>
              </a:rPr>
              <a:t>Math m = new Math();</a:t>
            </a:r>
            <a:endParaRPr>
              <a:solidFill>
                <a:srgbClr val="BE0712"/>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a:solidFill>
                  <a:srgbClr val="BE0712"/>
                </a:solidFill>
                <a:latin typeface="Consolas"/>
                <a:ea typeface="Consolas"/>
                <a:cs typeface="Consolas"/>
                <a:sym typeface="Consolas"/>
              </a:rPr>
              <a:t>x = m.round(x);</a:t>
            </a:r>
            <a:endParaRPr>
              <a:solidFill>
                <a:srgbClr val="BE0712"/>
              </a:solidFill>
              <a:latin typeface="Consolas"/>
              <a:ea typeface="Consolas"/>
              <a:cs typeface="Consolas"/>
              <a:sym typeface="Consolas"/>
            </a:endParaRPr>
          </a:p>
        </p:txBody>
      </p:sp>
      <p:sp>
        <p:nvSpPr>
          <p:cNvPr id="221" name="Google Shape;221;p27"/>
          <p:cNvSpPr txBox="1"/>
          <p:nvPr/>
        </p:nvSpPr>
        <p:spPr>
          <a:xfrm>
            <a:off x="1022400" y="3011100"/>
            <a:ext cx="6641400" cy="190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Dog maxDog(Dog d1, Dog d2)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(d1.weightInPounds &gt; d2.weightInPounds)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d1;</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28"/>
          <p:cNvPicPr preferRelativeResize="0"/>
          <p:nvPr/>
        </p:nvPicPr>
        <p:blipFill>
          <a:blip r:embed="rId3">
            <a:alphaModFix/>
          </a:blip>
          <a:stretch>
            <a:fillRect/>
          </a:stretch>
        </p:blipFill>
        <p:spPr>
          <a:xfrm>
            <a:off x="87669" y="2463094"/>
            <a:ext cx="4953325" cy="2472875"/>
          </a:xfrm>
          <a:prstGeom prst="rect">
            <a:avLst/>
          </a:prstGeom>
          <a:noFill/>
          <a:ln>
            <a:noFill/>
          </a:ln>
        </p:spPr>
      </p:pic>
      <p:sp>
        <p:nvSpPr>
          <p:cNvPr id="227" name="Google Shape;227;p28"/>
          <p:cNvSpPr txBox="1"/>
          <p:nvPr>
            <p:ph idx="1" type="body"/>
          </p:nvPr>
        </p:nvSpPr>
        <p:spPr>
          <a:xfrm>
            <a:off x="243000" y="556500"/>
            <a:ext cx="8766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class may have a mix of static and non-static </a:t>
            </a:r>
            <a:r>
              <a:rPr b="1" i="1" lang="en"/>
              <a:t>members</a:t>
            </a:r>
            <a:r>
              <a:rPr lang="en"/>
              <a:t>.</a:t>
            </a:r>
            <a:endParaRPr/>
          </a:p>
          <a:p>
            <a:pPr indent="-355600" lvl="0" marL="457200" rtl="0" algn="l">
              <a:spcBef>
                <a:spcPts val="600"/>
              </a:spcBef>
              <a:spcAft>
                <a:spcPts val="0"/>
              </a:spcAft>
              <a:buSzPts val="2000"/>
              <a:buChar char="●"/>
            </a:pPr>
            <a:r>
              <a:rPr lang="en"/>
              <a:t>A variable or method defined in a class is also called a member of that class. </a:t>
            </a:r>
            <a:endParaRPr/>
          </a:p>
          <a:p>
            <a:pPr indent="-355600" lvl="0" marL="457200" rtl="0" algn="l">
              <a:spcBef>
                <a:spcPts val="0"/>
              </a:spcBef>
              <a:spcAft>
                <a:spcPts val="0"/>
              </a:spcAft>
              <a:buSzPts val="2000"/>
              <a:buChar char="●"/>
            </a:pPr>
            <a:r>
              <a:rPr lang="en"/>
              <a:t>Static members are accessed using class name, e.g. Dog.binomen.</a:t>
            </a:r>
            <a:endParaRPr/>
          </a:p>
          <a:p>
            <a:pPr indent="-355600" lvl="0" marL="457200" rtl="0" algn="l">
              <a:spcBef>
                <a:spcPts val="0"/>
              </a:spcBef>
              <a:spcAft>
                <a:spcPts val="0"/>
              </a:spcAft>
              <a:buSzPts val="2000"/>
              <a:buChar char="●"/>
            </a:pPr>
            <a:r>
              <a:rPr lang="en"/>
              <a:t>Non-static members </a:t>
            </a:r>
            <a:r>
              <a:rPr b="1" lang="en"/>
              <a:t>cannot</a:t>
            </a:r>
            <a:r>
              <a:rPr lang="en"/>
              <a:t> be invoked using class name: Dog.makeNoise()</a:t>
            </a:r>
            <a:endParaRPr/>
          </a:p>
          <a:p>
            <a:pPr indent="-355600" lvl="0" marL="457200" rtl="0" algn="l">
              <a:spcBef>
                <a:spcPts val="0"/>
              </a:spcBef>
              <a:spcAft>
                <a:spcPts val="0"/>
              </a:spcAft>
              <a:buSzPts val="2000"/>
              <a:buChar char="●"/>
            </a:pPr>
            <a:r>
              <a:rPr lang="en"/>
              <a:t>Static methods must access instance variables via a specific instance, e.g. d1. </a:t>
            </a:r>
            <a:endParaRPr/>
          </a:p>
        </p:txBody>
      </p:sp>
      <p:sp>
        <p:nvSpPr>
          <p:cNvPr id="228" name="Google Shape;228;p28"/>
          <p:cNvSpPr/>
          <p:nvPr/>
        </p:nvSpPr>
        <p:spPr>
          <a:xfrm>
            <a:off x="73025" y="2362200"/>
            <a:ext cx="9012300" cy="269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vs. Non-static</a:t>
            </a:r>
            <a:endParaRPr/>
          </a:p>
        </p:txBody>
      </p:sp>
      <p:pic>
        <p:nvPicPr>
          <p:cNvPr id="230" name="Google Shape;230;p28"/>
          <p:cNvPicPr preferRelativeResize="0"/>
          <p:nvPr/>
        </p:nvPicPr>
        <p:blipFill>
          <a:blip r:embed="rId4">
            <a:alphaModFix/>
          </a:blip>
          <a:stretch>
            <a:fillRect/>
          </a:stretch>
        </p:blipFill>
        <p:spPr>
          <a:xfrm>
            <a:off x="4891525" y="3051075"/>
            <a:ext cx="4117600" cy="1680818"/>
          </a:xfrm>
          <a:prstGeom prst="rect">
            <a:avLst/>
          </a:prstGeom>
          <a:noFill/>
          <a:ln>
            <a:noFill/>
          </a:ln>
        </p:spPr>
      </p:pic>
      <p:cxnSp>
        <p:nvCxnSpPr>
          <p:cNvPr id="231" name="Google Shape;231;p28"/>
          <p:cNvCxnSpPr/>
          <p:nvPr/>
        </p:nvCxnSpPr>
        <p:spPr>
          <a:xfrm>
            <a:off x="6755425" y="1708650"/>
            <a:ext cx="1934400" cy="322500"/>
          </a:xfrm>
          <a:prstGeom prst="straightConnector1">
            <a:avLst/>
          </a:prstGeom>
          <a:noFill/>
          <a:ln cap="flat" cmpd="sng" w="19050">
            <a:solidFill>
              <a:srgbClr val="FF0000"/>
            </a:solidFill>
            <a:prstDash val="solid"/>
            <a:round/>
            <a:headEnd len="med" w="med" type="none"/>
            <a:tailEnd len="med" w="med" type="none"/>
          </a:ln>
        </p:spPr>
      </p:cxnSp>
      <p:cxnSp>
        <p:nvCxnSpPr>
          <p:cNvPr id="232" name="Google Shape;232;p28"/>
          <p:cNvCxnSpPr/>
          <p:nvPr/>
        </p:nvCxnSpPr>
        <p:spPr>
          <a:xfrm flipH="1" rot="10800000">
            <a:off x="6887300" y="1737925"/>
            <a:ext cx="1831800" cy="2931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36" name="Shape 236"/>
        <p:cNvGrpSpPr/>
        <p:nvPr/>
      </p:nvGrpSpPr>
      <p:grpSpPr>
        <a:xfrm>
          <a:off x="0" y="0"/>
          <a:ext cx="0" cy="0"/>
          <a:chOff x="0" y="0"/>
          <a:chExt cx="0" cy="0"/>
        </a:xfrm>
      </p:grpSpPr>
      <p:sp>
        <p:nvSpPr>
          <p:cNvPr id="237" name="Google Shape;237;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b="0" lang="en" sz="2000">
                <a:solidFill>
                  <a:srgbClr val="000000"/>
                </a:solidFill>
              </a:rPr>
              <a:t>Will this program compile? If so, what will it print?</a:t>
            </a:r>
            <a:endParaRPr b="0" sz="2000">
              <a:solidFill>
                <a:srgbClr val="000000"/>
              </a:solidFill>
            </a:endParaRPr>
          </a:p>
        </p:txBody>
      </p:sp>
      <p:sp>
        <p:nvSpPr>
          <p:cNvPr id="238" name="Google Shape;238;p29"/>
          <p:cNvSpPr txBox="1"/>
          <p:nvPr/>
        </p:nvSpPr>
        <p:spPr>
          <a:xfrm>
            <a:off x="8324550" y="927425"/>
            <a:ext cx="981300" cy="24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&lt; 10:</a:t>
            </a:r>
            <a:endParaRPr sz="1800"/>
          </a:p>
          <a:p>
            <a:pPr indent="0" lvl="0" marL="0" rtl="0" algn="l">
              <a:spcBef>
                <a:spcPts val="0"/>
              </a:spcBef>
              <a:spcAft>
                <a:spcPts val="0"/>
              </a:spcAft>
              <a:buNone/>
            </a:pPr>
            <a:r>
              <a:rPr lang="en" sz="1800"/>
              <a:t>yip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&lt; 30:</a:t>
            </a:r>
            <a:br>
              <a:rPr lang="en" sz="1800"/>
            </a:br>
            <a:r>
              <a:rPr lang="en" sz="1800"/>
              <a:t>bark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&gt;=30:</a:t>
            </a:r>
            <a:endParaRPr sz="1800"/>
          </a:p>
          <a:p>
            <a:pPr indent="0" lvl="0" marL="0" rtl="0" algn="l">
              <a:spcBef>
                <a:spcPts val="0"/>
              </a:spcBef>
              <a:spcAft>
                <a:spcPts val="0"/>
              </a:spcAft>
              <a:buNone/>
            </a:pPr>
            <a:r>
              <a:rPr lang="en" sz="1800"/>
              <a:t>woof</a:t>
            </a:r>
            <a:endParaRPr sz="1800"/>
          </a:p>
          <a:p>
            <a:pPr indent="0" lvl="0" marL="0" rtl="0" algn="l">
              <a:spcBef>
                <a:spcPts val="0"/>
              </a:spcBef>
              <a:spcAft>
                <a:spcPts val="0"/>
              </a:spcAft>
              <a:buNone/>
            </a:pPr>
            <a:r>
              <a:t/>
            </a:r>
            <a:endParaRPr sz="1800"/>
          </a:p>
        </p:txBody>
      </p:sp>
      <p:sp>
        <p:nvSpPr>
          <p:cNvPr id="239" name="Google Shape;239;p29"/>
          <p:cNvSpPr txBox="1"/>
          <p:nvPr/>
        </p:nvSpPr>
        <p:spPr>
          <a:xfrm>
            <a:off x="273100" y="526906"/>
            <a:ext cx="7914000" cy="458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b="1" lang="en" sz="1600">
                <a:solidFill>
                  <a:schemeClr val="dk1"/>
                </a:solidFill>
                <a:highlight>
                  <a:srgbClr val="EFEFEF"/>
                </a:highlight>
                <a:latin typeface="Consolas"/>
                <a:ea typeface="Consolas"/>
                <a:cs typeface="Consolas"/>
                <a:sym typeface="Consolas"/>
              </a:rPr>
              <a:t> DogLoop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void</a:t>
            </a:r>
            <a:r>
              <a:rPr b="1" lang="en" sz="1600">
                <a:solidFill>
                  <a:schemeClr val="dk1"/>
                </a:solidFill>
                <a:highlight>
                  <a:srgbClr val="EFEFEF"/>
                </a:highlight>
                <a:latin typeface="Consolas"/>
                <a:ea typeface="Consolas"/>
                <a:cs typeface="Consolas"/>
                <a:sym typeface="Consolas"/>
              </a:rPr>
              <a:t> main(String[] args)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smallDog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Dog(5);</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mediumDog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Dog(25);</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hugeDog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Dog(150);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manyDogs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Dog[4];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manyDogs[0] = smallDog;</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manyDogs[1] = hugeDog;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manyDogs[2]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Dog(130);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 = 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while</a:t>
            </a:r>
            <a:r>
              <a:rPr b="1" lang="en" sz="1600">
                <a:solidFill>
                  <a:schemeClr val="dk1"/>
                </a:solidFill>
                <a:highlight>
                  <a:srgbClr val="EFEFEF"/>
                </a:highlight>
                <a:latin typeface="Consolas"/>
                <a:ea typeface="Consolas"/>
                <a:cs typeface="Consolas"/>
                <a:sym typeface="Consolas"/>
              </a:rPr>
              <a:t> (i &lt; manyDogs.length)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Dog.maxDog(manyDogs[i], mediumDog).makeNoise();</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i = i + 1;</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b="1" sz="1600">
              <a:highlight>
                <a:srgbClr val="EFEFE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 to Question</a:t>
            </a:r>
            <a:endParaRPr/>
          </a:p>
        </p:txBody>
      </p:sp>
      <p:sp>
        <p:nvSpPr>
          <p:cNvPr id="245" name="Google Shape;245;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Won’t go over in live lecture. Use the visualizer to see the solution </a:t>
            </a:r>
            <a:r>
              <a:rPr lang="en" u="sng">
                <a:solidFill>
                  <a:schemeClr val="hlink"/>
                </a:solidFill>
                <a:hlinkClick r:id="rId3"/>
              </a:rPr>
              <a:t>at this link</a:t>
            </a:r>
            <a:r>
              <a:rPr lang="en"/>
              <a:t>.</a:t>
            </a:r>
            <a:endParaRPr/>
          </a:p>
          <a:p>
            <a:pPr indent="-355600" lvl="0" marL="457200" rtl="0" algn="l">
              <a:spcBef>
                <a:spcPts val="600"/>
              </a:spcBef>
              <a:spcAft>
                <a:spcPts val="0"/>
              </a:spcAft>
              <a:buSzPts val="2000"/>
              <a:buChar char="●"/>
            </a:pPr>
            <a:r>
              <a:rPr lang="en"/>
              <a:t>Or if you’re watching this video and can’t find the slides, the link is: </a:t>
            </a:r>
            <a:r>
              <a:rPr lang="en" u="sng">
                <a:solidFill>
                  <a:schemeClr val="hlink"/>
                </a:solidFill>
                <a:hlinkClick r:id="rId4"/>
              </a:rPr>
              <a:t>http://goo.gl/HLzN6s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49" name="Shape 249"/>
        <p:cNvGrpSpPr/>
        <p:nvPr/>
      </p:nvGrpSpPr>
      <p:grpSpPr>
        <a:xfrm>
          <a:off x="0" y="0"/>
          <a:ext cx="0" cy="0"/>
          <a:chOff x="0" y="0"/>
          <a:chExt cx="0" cy="0"/>
        </a:xfrm>
      </p:grpSpPr>
      <p:sp>
        <p:nvSpPr>
          <p:cNvPr id="250" name="Google Shape;250;p31"/>
          <p:cNvSpPr txBox="1"/>
          <p:nvPr>
            <p:ph type="title"/>
          </p:nvPr>
        </p:nvSpPr>
        <p:spPr>
          <a:xfrm>
            <a:off x="92675" y="2066850"/>
            <a:ext cx="90513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public static void main(String[] args)</a:t>
            </a:r>
            <a:endParaRPr sz="4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Special Role for Strings: Command Line Arguments</a:t>
            </a:r>
            <a:endParaRPr/>
          </a:p>
        </p:txBody>
      </p:sp>
      <p:sp>
        <p:nvSpPr>
          <p:cNvPr id="256" name="Google Shape;256;p32"/>
          <p:cNvSpPr txBox="1"/>
          <p:nvPr/>
        </p:nvSpPr>
        <p:spPr>
          <a:xfrm>
            <a:off x="250325" y="796550"/>
            <a:ext cx="7191900" cy="195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ArgsDemo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Prints out the 0th command line argument.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System.out.println(args[0]);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sp>
        <p:nvSpPr>
          <p:cNvPr id="257" name="Google Shape;257;p32"/>
          <p:cNvSpPr txBox="1"/>
          <p:nvPr/>
        </p:nvSpPr>
        <p:spPr>
          <a:xfrm>
            <a:off x="2227200" y="3644700"/>
            <a:ext cx="6169200" cy="1032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highlight>
                  <a:schemeClr val="dk1"/>
                </a:highlight>
                <a:latin typeface="Consolas"/>
                <a:ea typeface="Consolas"/>
                <a:cs typeface="Consolas"/>
                <a:sym typeface="Consolas"/>
              </a:rPr>
              <a:t>jug</a:t>
            </a:r>
            <a:r>
              <a:rPr lang="en" sz="1800">
                <a:solidFill>
                  <a:schemeClr val="lt1"/>
                </a:solidFill>
                <a:highlight>
                  <a:schemeClr val="dk1"/>
                </a:highlight>
                <a:latin typeface="Consolas"/>
                <a:ea typeface="Consolas"/>
                <a:cs typeface="Consolas"/>
                <a:sym typeface="Consolas"/>
              </a:rPr>
              <a:t> </a:t>
            </a:r>
            <a:r>
              <a:rPr lang="en" sz="1800">
                <a:solidFill>
                  <a:srgbClr val="FFD966"/>
                </a:solidFill>
                <a:highlight>
                  <a:schemeClr val="dk1"/>
                </a:highlight>
                <a:latin typeface="Consolas"/>
                <a:ea typeface="Consolas"/>
                <a:cs typeface="Consolas"/>
                <a:sym typeface="Consolas"/>
              </a:rPr>
              <a:t>~/Dropbox/61b/lec/usingDefiningClasses</a:t>
            </a:r>
            <a:r>
              <a:rPr lang="en" sz="1800">
                <a:solidFill>
                  <a:schemeClr val="lt1"/>
                </a:solidFill>
                <a:highlight>
                  <a:schemeClr val="dk1"/>
                </a:highlight>
                <a:latin typeface="Consolas"/>
                <a:ea typeface="Consolas"/>
                <a:cs typeface="Consolas"/>
                <a:sym typeface="Consolas"/>
              </a:rPr>
              <a:t> </a:t>
            </a:r>
            <a:endParaRPr sz="18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ArgsDemo hello some args</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lt1"/>
                </a:solidFill>
                <a:highlight>
                  <a:schemeClr val="dk1"/>
                </a:highlight>
                <a:latin typeface="Consolas"/>
                <a:ea typeface="Consolas"/>
                <a:cs typeface="Consolas"/>
                <a:sym typeface="Consolas"/>
              </a:rPr>
              <a:t>hello</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highlight>
                <a:srgbClr val="000000"/>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ArgsSum Exercise</a:t>
            </a:r>
            <a:endParaRPr/>
          </a:p>
        </p:txBody>
      </p:sp>
      <p:sp>
        <p:nvSpPr>
          <p:cNvPr id="263" name="Google Shape;263;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Create a program ArgsSum that prints out the sum of the command line arguments, assuming they are numbers.</a:t>
            </a:r>
            <a:endParaRPr/>
          </a:p>
          <a:p>
            <a:pPr indent="-355600" lvl="0" marL="457200" rtl="0" algn="l">
              <a:spcBef>
                <a:spcPts val="600"/>
              </a:spcBef>
              <a:spcAft>
                <a:spcPts val="0"/>
              </a:spcAft>
              <a:buSzPts val="2000"/>
              <a:buChar char="●"/>
            </a:pPr>
            <a:r>
              <a:rPr lang="en"/>
              <a:t>Search engines are our friend!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Special Role for Strings: Command Line Arguments</a:t>
            </a:r>
            <a:endParaRPr/>
          </a:p>
        </p:txBody>
      </p:sp>
      <p:sp>
        <p:nvSpPr>
          <p:cNvPr id="269" name="Google Shape;269;p34"/>
          <p:cNvSpPr txBox="1"/>
          <p:nvPr/>
        </p:nvSpPr>
        <p:spPr>
          <a:xfrm>
            <a:off x="217325" y="642175"/>
            <a:ext cx="7161600" cy="420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ArgsSum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i="1" lang="en" sz="1700">
                <a:solidFill>
                  <a:srgbClr val="AC2020"/>
                </a:solidFill>
                <a:highlight>
                  <a:srgbClr val="EFEFEF"/>
                </a:highlight>
                <a:latin typeface="Consolas"/>
                <a:ea typeface="Consolas"/>
                <a:cs typeface="Consolas"/>
                <a:sym typeface="Consolas"/>
              </a:rPr>
              <a:t>/** Prints out the sum of arguments, assuming they are</a:t>
            </a:r>
            <a:endParaRPr i="1" sz="1700">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i="1" lang="en" sz="1700">
                <a:solidFill>
                  <a:srgbClr val="AC2020"/>
                </a:solidFill>
                <a:highlight>
                  <a:srgbClr val="EFEFEF"/>
                </a:highlight>
                <a:latin typeface="Consolas"/>
                <a:ea typeface="Consolas"/>
                <a:cs typeface="Consolas"/>
                <a:sym typeface="Consolas"/>
              </a:rPr>
              <a:t> 	*  integers.</a:t>
            </a:r>
            <a:endParaRPr i="1" sz="1700">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i="1" lang="en" sz="1700">
                <a:solidFill>
                  <a:srgbClr val="AC2020"/>
                </a:solidFill>
                <a:highlight>
                  <a:srgbClr val="EFEFEF"/>
                </a:highlight>
                <a:latin typeface="Consolas"/>
                <a:ea typeface="Consolas"/>
                <a:cs typeface="Consolas"/>
                <a:sym typeface="Consolas"/>
              </a:rPr>
              <a:t> 	*/</a:t>
            </a:r>
            <a:endParaRPr i="1" sz="1700">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 = 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sum = 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9C20EE"/>
                </a:solidFill>
                <a:highlight>
                  <a:srgbClr val="EFEFEF"/>
                </a:highlight>
                <a:latin typeface="Consolas"/>
                <a:ea typeface="Consolas"/>
                <a:cs typeface="Consolas"/>
                <a:sym typeface="Consolas"/>
              </a:rPr>
              <a:t>while</a:t>
            </a:r>
            <a:r>
              <a:rPr lang="en" sz="1700">
                <a:solidFill>
                  <a:schemeClr val="dk1"/>
                </a:solidFill>
                <a:highlight>
                  <a:srgbClr val="EFEFEF"/>
                </a:highlight>
                <a:latin typeface="Consolas"/>
                <a:ea typeface="Consolas"/>
                <a:cs typeface="Consolas"/>
                <a:sym typeface="Consolas"/>
              </a:rPr>
              <a:t> (index &lt; args.length)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sum = sum + Integer.parseInt(args[index]);</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index = index + 1;</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System.out.println(sum);</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highlight>
                <a:srgbClr val="EFEFEF"/>
              </a:highlight>
            </a:endParaRPr>
          </a:p>
        </p:txBody>
      </p:sp>
      <p:cxnSp>
        <p:nvCxnSpPr>
          <p:cNvPr id="270" name="Google Shape;270;p34"/>
          <p:cNvCxnSpPr/>
          <p:nvPr/>
        </p:nvCxnSpPr>
        <p:spPr>
          <a:xfrm flipH="1">
            <a:off x="4670575" y="2610000"/>
            <a:ext cx="938700" cy="476100"/>
          </a:xfrm>
          <a:prstGeom prst="straightConnector1">
            <a:avLst/>
          </a:prstGeom>
          <a:noFill/>
          <a:ln cap="flat" cmpd="sng" w="9525">
            <a:solidFill>
              <a:srgbClr val="BE0712"/>
            </a:solidFill>
            <a:prstDash val="solid"/>
            <a:round/>
            <a:headEnd len="med" w="med" type="none"/>
            <a:tailEnd len="med" w="med" type="triangle"/>
          </a:ln>
        </p:spPr>
      </p:cxnSp>
      <p:sp>
        <p:nvSpPr>
          <p:cNvPr id="271" name="Google Shape;271;p34"/>
          <p:cNvSpPr txBox="1"/>
          <p:nvPr/>
        </p:nvSpPr>
        <p:spPr>
          <a:xfrm>
            <a:off x="5679950" y="2179950"/>
            <a:ext cx="3173400" cy="634800"/>
          </a:xfrm>
          <a:prstGeom prst="rect">
            <a:avLst/>
          </a:prstGeom>
          <a:solidFill>
            <a:srgbClr val="E7EE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How’d we know to do this? We Googled “convert string integer java”.</a:t>
            </a:r>
            <a:endParaRPr>
              <a:solidFill>
                <a:srgbClr val="BE0712"/>
              </a:solidFill>
            </a:endParaRPr>
          </a:p>
        </p:txBody>
      </p:sp>
      <p:sp>
        <p:nvSpPr>
          <p:cNvPr id="272" name="Google Shape;272;p34"/>
          <p:cNvSpPr txBox="1"/>
          <p:nvPr/>
        </p:nvSpPr>
        <p:spPr>
          <a:xfrm>
            <a:off x="6000975" y="4328325"/>
            <a:ext cx="2882700" cy="699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93C47D"/>
                </a:solidFill>
                <a:highlight>
                  <a:srgbClr val="000000"/>
                </a:highlight>
                <a:latin typeface="Consolas"/>
                <a:ea typeface="Consolas"/>
                <a:cs typeface="Consolas"/>
                <a:sym typeface="Consolas"/>
              </a:rPr>
              <a:t>$</a:t>
            </a:r>
            <a:r>
              <a:rPr lang="en" sz="1700">
                <a:solidFill>
                  <a:srgbClr val="FFFFFF"/>
                </a:solidFill>
                <a:highlight>
                  <a:srgbClr val="000000"/>
                </a:highlight>
                <a:latin typeface="Consolas"/>
                <a:ea typeface="Consolas"/>
                <a:cs typeface="Consolas"/>
                <a:sym typeface="Consolas"/>
              </a:rPr>
              <a:t> java ArgsSum 1 2 3 4</a:t>
            </a:r>
            <a:endParaRPr sz="17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lt1"/>
                </a:solidFill>
                <a:highlight>
                  <a:schemeClr val="dk1"/>
                </a:highlight>
                <a:latin typeface="Consolas"/>
                <a:ea typeface="Consolas"/>
                <a:cs typeface="Consolas"/>
                <a:sym typeface="Consolas"/>
              </a:rPr>
              <a:t>10</a:t>
            </a:r>
            <a:endParaRPr sz="17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highlight>
                <a:srgbClr val="000000"/>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76" name="Shape 276"/>
        <p:cNvGrpSpPr/>
        <p:nvPr/>
      </p:nvGrpSpPr>
      <p:grpSpPr>
        <a:xfrm>
          <a:off x="0" y="0"/>
          <a:ext cx="0" cy="0"/>
          <a:chOff x="0" y="0"/>
          <a:chExt cx="0" cy="0"/>
        </a:xfrm>
      </p:grpSpPr>
      <p:sp>
        <p:nvSpPr>
          <p:cNvPr id="277" name="Google Shape;277;p35"/>
          <p:cNvSpPr txBox="1"/>
          <p:nvPr>
            <p:ph type="title"/>
          </p:nvPr>
        </p:nvSpPr>
        <p:spPr>
          <a:xfrm>
            <a:off x="928950" y="22192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Using Libraries</a:t>
            </a:r>
            <a:endParaRPr sz="4800"/>
          </a:p>
          <a:p>
            <a:pPr indent="0" lvl="0" marL="0" rtl="0" algn="ctr">
              <a:spcBef>
                <a:spcPts val="0"/>
              </a:spcBef>
              <a:spcAft>
                <a:spcPts val="0"/>
              </a:spcAft>
              <a:buNone/>
            </a:pPr>
            <a:r>
              <a:rPr lang="en" sz="4800"/>
              <a:t>(e.g. StdDraw, In)</a:t>
            </a:r>
            <a:endParaRPr sz="4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Libraries</a:t>
            </a:r>
            <a:endParaRPr/>
          </a:p>
        </p:txBody>
      </p:sp>
      <p:sp>
        <p:nvSpPr>
          <p:cNvPr id="283" name="Google Shape;283;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tons of Java libraries out there.</a:t>
            </a:r>
            <a:endParaRPr/>
          </a:p>
          <a:p>
            <a:pPr indent="-355600" lvl="0" marL="457200" rtl="0" algn="l">
              <a:spcBef>
                <a:spcPts val="600"/>
              </a:spcBef>
              <a:spcAft>
                <a:spcPts val="0"/>
              </a:spcAft>
              <a:buSzPts val="2000"/>
              <a:buChar char="●"/>
            </a:pPr>
            <a:r>
              <a:rPr lang="en"/>
              <a:t>In 61B, we will provide all needed libraries. These include (but are not limited to):</a:t>
            </a:r>
            <a:endParaRPr/>
          </a:p>
          <a:p>
            <a:pPr indent="-355600" lvl="1" marL="914400" rtl="0" algn="l">
              <a:spcBef>
                <a:spcPts val="0"/>
              </a:spcBef>
              <a:spcAft>
                <a:spcPts val="0"/>
              </a:spcAft>
              <a:buSzPts val="2000"/>
              <a:buChar char="○"/>
            </a:pPr>
            <a:r>
              <a:rPr lang="en"/>
              <a:t>The built-in Java libraries (e.g. Math, String, Integer, List, Map)</a:t>
            </a:r>
            <a:endParaRPr/>
          </a:p>
          <a:p>
            <a:pPr indent="-355600" lvl="1" marL="914400" rtl="0" algn="l">
              <a:spcBef>
                <a:spcPts val="0"/>
              </a:spcBef>
              <a:spcAft>
                <a:spcPts val="0"/>
              </a:spcAft>
              <a:buSzPts val="2000"/>
              <a:buChar char="○"/>
            </a:pPr>
            <a:r>
              <a:rPr lang="en"/>
              <a:t>The Princeton standard library (e.g. StdDraw, StdAudio, In)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a programmer, you’ll want to leverage existing libraries whenever possible.</a:t>
            </a:r>
            <a:endParaRPr/>
          </a:p>
          <a:p>
            <a:pPr indent="-355600" lvl="0" marL="457200" rtl="0" algn="l">
              <a:spcBef>
                <a:spcPts val="600"/>
              </a:spcBef>
              <a:spcAft>
                <a:spcPts val="0"/>
              </a:spcAft>
              <a:buSzPts val="2000"/>
              <a:buChar char="●"/>
            </a:pPr>
            <a:r>
              <a:rPr lang="en"/>
              <a:t>Saves you the trouble of writing code.</a:t>
            </a:r>
            <a:endParaRPr/>
          </a:p>
          <a:p>
            <a:pPr indent="-355600" lvl="0" marL="457200" rtl="0" algn="l">
              <a:spcBef>
                <a:spcPts val="0"/>
              </a:spcBef>
              <a:spcAft>
                <a:spcPts val="0"/>
              </a:spcAft>
              <a:buSzPts val="2000"/>
              <a:buChar char="●"/>
            </a:pPr>
            <a:r>
              <a:rPr lang="en"/>
              <a:t>Existing widely used libraries are (probably) will probably be less buggy.</a:t>
            </a:r>
            <a:endParaRPr/>
          </a:p>
          <a:p>
            <a:pPr indent="-355600" lvl="0" marL="457200" rtl="0" algn="l">
              <a:spcBef>
                <a:spcPts val="0"/>
              </a:spcBef>
              <a:spcAft>
                <a:spcPts val="0"/>
              </a:spcAft>
              <a:buSzPts val="2000"/>
              <a:buChar char="●"/>
            </a:pPr>
            <a:r>
              <a:rPr lang="en"/>
              <a:t>… but you’ll have to spend some time getting acquainted with the library.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45" name="Google Shape;45;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Project 0 is out! Due next Friday, 1/26 at 11:59 PM.</a:t>
            </a:r>
            <a:endParaRPr/>
          </a:p>
          <a:p>
            <a:pPr indent="-355600" lvl="1" marL="914400" rtl="0" algn="l">
              <a:spcBef>
                <a:spcPts val="0"/>
              </a:spcBef>
              <a:spcAft>
                <a:spcPts val="0"/>
              </a:spcAft>
              <a:buSzPts val="2000"/>
              <a:buChar char="○"/>
            </a:pPr>
            <a:r>
              <a:rPr lang="en"/>
              <a:t>May work alone or in pairs.</a:t>
            </a:r>
            <a:endParaRPr/>
          </a:p>
          <a:p>
            <a:pPr indent="-355600" lvl="1" marL="914400" rtl="0" algn="l">
              <a:spcBef>
                <a:spcPts val="0"/>
              </a:spcBef>
              <a:spcAft>
                <a:spcPts val="0"/>
              </a:spcAft>
              <a:buSzPts val="2000"/>
              <a:buChar char="○"/>
            </a:pPr>
            <a:r>
              <a:rPr lang="en"/>
              <a:t>Partners must have the same Java course background (either: both have taken a Java course, or neither have taken a Java course).</a:t>
            </a:r>
            <a:endParaRPr/>
          </a:p>
          <a:p>
            <a:pPr indent="-355600" lvl="1" marL="914400" rtl="0" algn="l">
              <a:spcBef>
                <a:spcPts val="0"/>
              </a:spcBef>
              <a:spcAft>
                <a:spcPts val="0"/>
              </a:spcAft>
              <a:buSzPts val="2000"/>
              <a:buChar char="○"/>
            </a:pPr>
            <a:r>
              <a:rPr lang="en"/>
              <a:t>Partners must work in the same physical room at all times when working on Project 0.</a:t>
            </a:r>
            <a:endParaRPr/>
          </a:p>
          <a:p>
            <a:pPr indent="-355600" lvl="1" marL="914400" rtl="0" algn="l">
              <a:spcBef>
                <a:spcPts val="0"/>
              </a:spcBef>
              <a:spcAft>
                <a:spcPts val="0"/>
              </a:spcAft>
              <a:buSzPts val="2000"/>
              <a:buChar char="○"/>
            </a:pPr>
            <a:r>
              <a:rPr lang="en"/>
              <a:t>Partners should NOT divide up the work. This is counterproductive. Project is plenty small enough to do solo.</a:t>
            </a:r>
            <a:endParaRPr/>
          </a:p>
          <a:p>
            <a:pPr indent="-355600" lvl="1" marL="914400" rtl="0" algn="l">
              <a:spcBef>
                <a:spcPts val="0"/>
              </a:spcBef>
              <a:spcAft>
                <a:spcPts val="0"/>
              </a:spcAft>
              <a:buSzPts val="2000"/>
              <a:buChar char="○"/>
            </a:pPr>
            <a:r>
              <a:rPr lang="en"/>
              <a:t>We encourage you to “pair program”: One driver, one navigator.</a:t>
            </a:r>
            <a:endParaRPr/>
          </a:p>
          <a:p>
            <a:pPr indent="-355600" lvl="1" marL="914400" rtl="0" algn="l">
              <a:spcBef>
                <a:spcPts val="0"/>
              </a:spcBef>
              <a:spcAft>
                <a:spcPts val="0"/>
              </a:spcAft>
              <a:buSzPts val="2000"/>
              <a:buChar char="○"/>
            </a:pPr>
            <a:r>
              <a:rPr lang="en"/>
              <a:t>See </a:t>
            </a:r>
            <a:r>
              <a:rPr lang="en" u="sng">
                <a:solidFill>
                  <a:schemeClr val="hlink"/>
                </a:solidFill>
                <a:hlinkClick r:id="rId3"/>
              </a:rPr>
              <a:t>partnership guide</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Libraries</a:t>
            </a:r>
            <a:endParaRPr/>
          </a:p>
        </p:txBody>
      </p:sp>
      <p:sp>
        <p:nvSpPr>
          <p:cNvPr id="289" name="Google Shape;289;p37"/>
          <p:cNvSpPr txBox="1"/>
          <p:nvPr>
            <p:ph idx="1" type="body"/>
          </p:nvPr>
        </p:nvSpPr>
        <p:spPr>
          <a:xfrm>
            <a:off x="243000" y="556500"/>
            <a:ext cx="8443800" cy="44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programmer, you’ll want to leverage existing libraries whenever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Best ways to learn how to use an unfamiliar library:</a:t>
            </a:r>
            <a:endParaRPr/>
          </a:p>
          <a:p>
            <a:pPr indent="-355600" lvl="0" marL="457200" rtl="0" algn="l">
              <a:spcBef>
                <a:spcPts val="600"/>
              </a:spcBef>
              <a:spcAft>
                <a:spcPts val="0"/>
              </a:spcAft>
              <a:buSzPts val="2000"/>
              <a:buChar char="●"/>
            </a:pPr>
            <a:r>
              <a:rPr lang="en"/>
              <a:t>Find a tutorial (on the web, youtube, etc.) for the library.</a:t>
            </a:r>
            <a:endParaRPr/>
          </a:p>
          <a:p>
            <a:pPr indent="-355600" lvl="0" marL="457200" rtl="0" algn="l">
              <a:spcBef>
                <a:spcPts val="0"/>
              </a:spcBef>
              <a:spcAft>
                <a:spcPts val="0"/>
              </a:spcAft>
              <a:buSzPts val="2000"/>
              <a:buChar char="●"/>
            </a:pPr>
            <a:r>
              <a:rPr lang="en"/>
              <a:t>Read the documentation for the library (Java docs often very good).</a:t>
            </a:r>
            <a:endParaRPr/>
          </a:p>
          <a:p>
            <a:pPr indent="-355600" lvl="0" marL="457200" rtl="0" algn="l">
              <a:spcBef>
                <a:spcPts val="0"/>
              </a:spcBef>
              <a:spcAft>
                <a:spcPts val="0"/>
              </a:spcAft>
              <a:buSzPts val="2000"/>
              <a:buChar char="●"/>
            </a:pPr>
            <a:r>
              <a:rPr lang="en"/>
              <a:t>Look at example code snippets that use the library.</a:t>
            </a: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61B, please don’t use new libraries downloaded from the web (won’t work with our grader). Use the provided libraries only.</a:t>
            </a:r>
            <a:endParaRPr/>
          </a:p>
          <a:p>
            <a:pPr indent="-355600" lvl="0" marL="457200" rtl="0" algn="l">
              <a:spcBef>
                <a:spcPts val="600"/>
              </a:spcBef>
              <a:spcAft>
                <a:spcPts val="0"/>
              </a:spcAft>
              <a:buSzPts val="2000"/>
              <a:buChar char="●"/>
            </a:pPr>
            <a:r>
              <a:rPr lang="en"/>
              <a:t>Won’t really come up until we get to project 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Library Documentation Example</a:t>
            </a:r>
            <a:endParaRPr/>
          </a:p>
        </p:txBody>
      </p:sp>
      <p:pic>
        <p:nvPicPr>
          <p:cNvPr id="295" name="Google Shape;295;p38"/>
          <p:cNvPicPr preferRelativeResize="0"/>
          <p:nvPr/>
        </p:nvPicPr>
        <p:blipFill>
          <a:blip r:embed="rId3">
            <a:alphaModFix/>
          </a:blip>
          <a:stretch>
            <a:fillRect/>
          </a:stretch>
        </p:blipFill>
        <p:spPr>
          <a:xfrm>
            <a:off x="1288301" y="662276"/>
            <a:ext cx="6353175" cy="4352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Princeton Standard Library</a:t>
            </a:r>
            <a:endParaRPr/>
          </a:p>
        </p:txBody>
      </p:sp>
      <p:sp>
        <p:nvSpPr>
          <p:cNvPr id="301" name="Google Shape;301;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be using a great library courtesy of my old colleagues at Princeton,       mostly Kevin Wayne: </a:t>
            </a:r>
            <a:r>
              <a:rPr lang="en" u="sng">
                <a:solidFill>
                  <a:schemeClr val="hlink"/>
                </a:solidFill>
                <a:hlinkClick r:id="rId3"/>
              </a:rPr>
              <a:t>http://introcs.cs.princeton.edu/java/stdlib/</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Makes various things much easier:</a:t>
            </a:r>
            <a:endParaRPr/>
          </a:p>
          <a:p>
            <a:pPr indent="-355600" lvl="0" marL="457200" rtl="0" algn="l">
              <a:spcBef>
                <a:spcPts val="600"/>
              </a:spcBef>
              <a:spcAft>
                <a:spcPts val="0"/>
              </a:spcAft>
              <a:buSzPts val="2000"/>
              <a:buChar char="●"/>
            </a:pPr>
            <a:r>
              <a:rPr lang="en"/>
              <a:t>Getting user input.</a:t>
            </a:r>
            <a:endParaRPr/>
          </a:p>
          <a:p>
            <a:pPr indent="-355600" lvl="0" marL="457200" rtl="0" algn="l">
              <a:spcBef>
                <a:spcPts val="0"/>
              </a:spcBef>
              <a:spcAft>
                <a:spcPts val="0"/>
              </a:spcAft>
              <a:buSzPts val="2000"/>
              <a:buChar char="●"/>
            </a:pPr>
            <a:r>
              <a:rPr lang="en"/>
              <a:t>Reading from files.</a:t>
            </a:r>
            <a:endParaRPr/>
          </a:p>
          <a:p>
            <a:pPr indent="-355600" lvl="0" marL="457200" rtl="0" algn="l">
              <a:spcBef>
                <a:spcPts val="0"/>
              </a:spcBef>
              <a:spcAft>
                <a:spcPts val="0"/>
              </a:spcAft>
              <a:buSzPts val="2000"/>
              <a:buChar char="●"/>
            </a:pPr>
            <a:r>
              <a:rPr lang="en"/>
              <a:t>Making sounds.</a:t>
            </a:r>
            <a:endParaRPr/>
          </a:p>
          <a:p>
            <a:pPr indent="-355600" lvl="0" marL="457200" rtl="0" algn="l">
              <a:spcBef>
                <a:spcPts val="0"/>
              </a:spcBef>
              <a:spcAft>
                <a:spcPts val="0"/>
              </a:spcAft>
              <a:buSzPts val="2000"/>
              <a:buChar char="●"/>
            </a:pPr>
            <a:r>
              <a:rPr lang="en"/>
              <a:t>Drawing to the screen.</a:t>
            </a:r>
            <a:endParaRPr/>
          </a:p>
          <a:p>
            <a:pPr indent="-355600" lvl="0" marL="457200" rtl="0" algn="l">
              <a:spcBef>
                <a:spcPts val="0"/>
              </a:spcBef>
              <a:spcAft>
                <a:spcPts val="0"/>
              </a:spcAft>
              <a:buSzPts val="2000"/>
              <a:buChar char="●"/>
            </a:pPr>
            <a:r>
              <a:rPr lang="en"/>
              <a:t>Getting random numbers.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Make sure to see the example code for project 0!</a:t>
            </a:r>
            <a:endParaRPr/>
          </a:p>
        </p:txBody>
      </p:sp>
      <p:pic>
        <p:nvPicPr>
          <p:cNvPr id="302" name="Google Shape;302;p39"/>
          <p:cNvPicPr preferRelativeResize="0"/>
          <p:nvPr/>
        </p:nvPicPr>
        <p:blipFill>
          <a:blip r:embed="rId4">
            <a:alphaModFix/>
          </a:blip>
          <a:stretch>
            <a:fillRect/>
          </a:stretch>
        </p:blipFill>
        <p:spPr>
          <a:xfrm>
            <a:off x="6213125" y="1482250"/>
            <a:ext cx="1905000" cy="2857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Proj0 Libraries Demo (time permitting)</a:t>
            </a:r>
            <a:endParaRPr/>
          </a:p>
        </p:txBody>
      </p:sp>
      <p:sp>
        <p:nvSpPr>
          <p:cNvPr id="308" name="Google Shape;308;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14" name="Google Shape;314;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Dog videos:</a:t>
            </a:r>
            <a:endParaRPr sz="1000"/>
          </a:p>
          <a:p>
            <a:pPr indent="0" lvl="0" marL="0" rtl="0" algn="l">
              <a:spcBef>
                <a:spcPts val="600"/>
              </a:spcBef>
              <a:spcAft>
                <a:spcPts val="0"/>
              </a:spcAft>
              <a:buNone/>
            </a:pPr>
            <a:r>
              <a:rPr lang="en" sz="1000"/>
              <a:t>Maya the malamute:</a:t>
            </a:r>
            <a:br>
              <a:rPr lang="en" sz="1000"/>
            </a:br>
            <a:r>
              <a:rPr lang="en" sz="1000" u="sng">
                <a:solidFill>
                  <a:schemeClr val="hlink"/>
                </a:solidFill>
                <a:hlinkClick r:id="rId3"/>
              </a:rPr>
              <a:t>https://www.youtube.com/watch?v=D07rb5KsiSE</a:t>
            </a:r>
            <a:endParaRPr sz="1000"/>
          </a:p>
          <a:p>
            <a:pPr indent="0" lvl="0" marL="0" rtl="0" algn="l">
              <a:spcBef>
                <a:spcPts val="600"/>
              </a:spcBef>
              <a:spcAft>
                <a:spcPts val="0"/>
              </a:spcAft>
              <a:buNone/>
            </a:pPr>
            <a:r>
              <a:rPr lang="en" sz="1000"/>
              <a:t>Mystery alien dog:</a:t>
            </a:r>
            <a:br>
              <a:rPr lang="en" sz="1000"/>
            </a:br>
            <a:r>
              <a:rPr lang="en" sz="1000" u="sng">
                <a:solidFill>
                  <a:schemeClr val="hlink"/>
                </a:solidFill>
                <a:hlinkClick r:id="rId4"/>
              </a:rPr>
              <a:t>https://www.youtube.com/watch?v=jeQcGjprcCM</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Dog Marriage:</a:t>
            </a:r>
            <a:endParaRPr sz="1000"/>
          </a:p>
          <a:p>
            <a:pPr indent="-292100" lvl="0" marL="457200" rtl="0" algn="l">
              <a:spcBef>
                <a:spcPts val="600"/>
              </a:spcBef>
              <a:spcAft>
                <a:spcPts val="0"/>
              </a:spcAft>
              <a:buSzPts val="1000"/>
              <a:buChar char="●"/>
            </a:pPr>
            <a:r>
              <a:rPr lang="en" sz="1000"/>
              <a:t>Jasmine, K.T. </a:t>
            </a:r>
            <a:endParaRPr sz="1000"/>
          </a:p>
          <a:p>
            <a:pPr indent="0" lvl="0" marL="0" rtl="0" algn="l">
              <a:spcBef>
                <a:spcPts val="60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Google Shape;50;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2</a:t>
            </a:r>
            <a:endParaRPr/>
          </a:p>
        </p:txBody>
      </p:sp>
      <p:sp>
        <p:nvSpPr>
          <p:cNvPr id="51" name="Google Shape;51;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Piazza tips:</a:t>
            </a:r>
            <a:endParaRPr/>
          </a:p>
          <a:p>
            <a:pPr indent="-355600" lvl="0" marL="457200" rtl="0" algn="l">
              <a:spcBef>
                <a:spcPts val="600"/>
              </a:spcBef>
              <a:spcAft>
                <a:spcPts val="0"/>
              </a:spcAft>
              <a:buSzPts val="2000"/>
              <a:buChar char="●"/>
            </a:pPr>
            <a:r>
              <a:rPr lang="en"/>
              <a:t>Make sure to search for an answer before posting.</a:t>
            </a:r>
            <a:endParaRPr/>
          </a:p>
          <a:p>
            <a:pPr indent="-355600" lvl="0" marL="457200" rtl="0" algn="l">
              <a:spcBef>
                <a:spcPts val="0"/>
              </a:spcBef>
              <a:spcAft>
                <a:spcPts val="0"/>
              </a:spcAft>
              <a:buSzPts val="2000"/>
              <a:buChar char="●"/>
            </a:pPr>
            <a:r>
              <a:rPr lang="en"/>
              <a:t>Instructor answers are intentionally rate limited. We don’t want you guys to get reliant on us for answers, and want you to talk to each other.</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b="1" lang="en"/>
              <a:t>Make sure your question has enough information for someone to help.</a:t>
            </a:r>
            <a:endParaRPr/>
          </a:p>
          <a:p>
            <a:pPr indent="-355600" lvl="1" marL="914400" rtl="0" algn="l">
              <a:spcBef>
                <a:spcPts val="0"/>
              </a:spcBef>
              <a:spcAft>
                <a:spcPts val="0"/>
              </a:spcAft>
              <a:buSzPts val="2000"/>
              <a:buChar char="○"/>
            </a:pPr>
            <a:r>
              <a:rPr lang="en"/>
              <a:t>Good question: </a:t>
            </a:r>
            <a:r>
              <a:rPr lang="en" u="sng">
                <a:solidFill>
                  <a:schemeClr val="hlink"/>
                </a:solidFill>
                <a:hlinkClick r:id="rId3"/>
              </a:rPr>
              <a:t>https://imgur.com/a/6wUIR</a:t>
            </a:r>
            <a:endParaRPr/>
          </a:p>
          <a:p>
            <a:pPr indent="-342900" lvl="2" marL="1371600" rtl="0" algn="l">
              <a:spcBef>
                <a:spcPts val="0"/>
              </a:spcBef>
              <a:spcAft>
                <a:spcPts val="0"/>
              </a:spcAft>
              <a:buSzPts val="1800"/>
              <a:buChar char="■"/>
            </a:pPr>
            <a:r>
              <a:rPr lang="en"/>
              <a:t>Screenshots! Examples of what the anonymous poster has tried. And a followup explaining the resolution for other students.</a:t>
            </a:r>
            <a:endParaRPr/>
          </a:p>
          <a:p>
            <a:pPr indent="-355600" lvl="0" marL="457200" rtl="0" algn="l">
              <a:spcBef>
                <a:spcPts val="0"/>
              </a:spcBef>
              <a:spcAft>
                <a:spcPts val="0"/>
              </a:spcAft>
              <a:buSzPts val="2000"/>
              <a:buChar char="●"/>
            </a:pPr>
            <a:r>
              <a:rPr lang="en"/>
              <a:t>Starting with project 0: If there’s a chance a staff member might need to look at your code, make sure your most recent code is pushed to github and provide a link in your post.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3</a:t>
            </a:r>
            <a:endParaRPr/>
          </a:p>
        </p:txBody>
      </p:sp>
      <p:sp>
        <p:nvSpPr>
          <p:cNvPr id="57" name="Google Shape;57;p12"/>
          <p:cNvSpPr txBox="1"/>
          <p:nvPr>
            <p:ph idx="1" type="body"/>
          </p:nvPr>
        </p:nvSpPr>
        <p:spPr>
          <a:xfrm>
            <a:off x="166800" y="5878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of a bad question.</a:t>
            </a:r>
            <a:endParaRPr/>
          </a:p>
          <a:p>
            <a:pPr indent="-355600" lvl="0" marL="457200" rtl="0" algn="l">
              <a:spcBef>
                <a:spcPts val="600"/>
              </a:spcBef>
              <a:spcAft>
                <a:spcPts val="0"/>
              </a:spcAft>
              <a:buSzPts val="2000"/>
              <a:buChar char="●"/>
            </a:pPr>
            <a:r>
              <a:rPr lang="en"/>
              <a:t>Doesn’t specify when the error is happening or what it is.</a:t>
            </a:r>
            <a:endParaRPr/>
          </a:p>
          <a:p>
            <a:pPr indent="-355600" lvl="0" marL="457200" rtl="0" algn="l">
              <a:spcBef>
                <a:spcPts val="0"/>
              </a:spcBef>
              <a:spcAft>
                <a:spcPts val="0"/>
              </a:spcAft>
              <a:buSzPts val="2000"/>
              <a:buChar char="●"/>
            </a:pPr>
            <a:r>
              <a:rPr lang="en"/>
              <a:t>No discussion of what the student has already tried.</a:t>
            </a:r>
            <a:endParaRPr/>
          </a:p>
        </p:txBody>
      </p:sp>
      <p:pic>
        <p:nvPicPr>
          <p:cNvPr id="58" name="Google Shape;58;p12"/>
          <p:cNvPicPr preferRelativeResize="0"/>
          <p:nvPr/>
        </p:nvPicPr>
        <p:blipFill>
          <a:blip r:embed="rId3">
            <a:alphaModFix/>
          </a:blip>
          <a:stretch>
            <a:fillRect/>
          </a:stretch>
        </p:blipFill>
        <p:spPr>
          <a:xfrm>
            <a:off x="1323073" y="2036375"/>
            <a:ext cx="6497850" cy="177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4</a:t>
            </a:r>
            <a:endParaRPr/>
          </a:p>
        </p:txBody>
      </p:sp>
      <p:sp>
        <p:nvSpPr>
          <p:cNvPr id="64" name="Google Shape;64;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spot any typos or errors in the online textbook (of which there are surely many), you can comment directly on the book using the “Start a New Discussion” button: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It’s especially helpful if you include “[Bug-Report]” in your comment, e.g.:</a:t>
            </a:r>
            <a:endParaRPr/>
          </a:p>
          <a:p>
            <a:pPr indent="0" lvl="0" marL="0" rtl="0" algn="l">
              <a:spcBef>
                <a:spcPts val="60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329575" y="1744699"/>
            <a:ext cx="8594702" cy="1198050"/>
          </a:xfrm>
          <a:prstGeom prst="rect">
            <a:avLst/>
          </a:prstGeom>
          <a:noFill/>
          <a:ln>
            <a:noFill/>
          </a:ln>
        </p:spPr>
      </p:pic>
      <p:pic>
        <p:nvPicPr>
          <p:cNvPr id="66" name="Google Shape;66;p13"/>
          <p:cNvPicPr preferRelativeResize="0"/>
          <p:nvPr/>
        </p:nvPicPr>
        <p:blipFill>
          <a:blip r:embed="rId4">
            <a:alphaModFix/>
          </a:blip>
          <a:stretch>
            <a:fillRect/>
          </a:stretch>
        </p:blipFill>
        <p:spPr>
          <a:xfrm>
            <a:off x="207775" y="3487125"/>
            <a:ext cx="8514248" cy="106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 name="Shape 70"/>
        <p:cNvGrpSpPr/>
        <p:nvPr/>
      </p:nvGrpSpPr>
      <p:grpSpPr>
        <a:xfrm>
          <a:off x="0" y="0"/>
          <a:ext cx="0" cy="0"/>
          <a:chOff x="0" y="0"/>
          <a:chExt cx="0" cy="0"/>
        </a:xfrm>
      </p:grpSpPr>
      <p:sp>
        <p:nvSpPr>
          <p:cNvPr id="71" name="Google Shape;71;p14"/>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2018</a:t>
            </a:r>
            <a:endParaRPr/>
          </a:p>
        </p:txBody>
      </p:sp>
      <p:sp>
        <p:nvSpPr>
          <p:cNvPr id="72" name="Google Shape;72;p14"/>
          <p:cNvSpPr txBox="1"/>
          <p:nvPr>
            <p:ph idx="1" type="subTitle"/>
          </p:nvPr>
        </p:nvSpPr>
        <p:spPr>
          <a:xfrm>
            <a:off x="161925" y="2612325"/>
            <a:ext cx="5380800" cy="22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and Defining Classes</a:t>
            </a:r>
            <a:endParaRPr/>
          </a:p>
          <a:p>
            <a:pPr indent="-381000" lvl="0" marL="457200" rtl="0" algn="l">
              <a:spcBef>
                <a:spcPts val="0"/>
              </a:spcBef>
              <a:spcAft>
                <a:spcPts val="0"/>
              </a:spcAft>
              <a:buSzPts val="2400"/>
              <a:buChar char="●"/>
            </a:pPr>
            <a:r>
              <a:rPr lang="en"/>
              <a:t>Compilation</a:t>
            </a:r>
            <a:endParaRPr/>
          </a:p>
          <a:p>
            <a:pPr indent="-381000" lvl="0" marL="457200" rtl="0" algn="l">
              <a:spcBef>
                <a:spcPts val="0"/>
              </a:spcBef>
              <a:spcAft>
                <a:spcPts val="0"/>
              </a:spcAft>
              <a:buSzPts val="2400"/>
              <a:buChar char="●"/>
            </a:pPr>
            <a:r>
              <a:rPr lang="en"/>
              <a:t>Defining and Instantiating Classes</a:t>
            </a:r>
            <a:endParaRPr/>
          </a:p>
          <a:p>
            <a:pPr indent="-381000" lvl="0" marL="457200" rtl="0" algn="l">
              <a:spcBef>
                <a:spcPts val="0"/>
              </a:spcBef>
              <a:spcAft>
                <a:spcPts val="0"/>
              </a:spcAft>
              <a:buSzPts val="2400"/>
              <a:buChar char="●"/>
            </a:pPr>
            <a:r>
              <a:rPr lang="en"/>
              <a:t>A Closer Look at Static</a:t>
            </a:r>
            <a:endParaRPr/>
          </a:p>
          <a:p>
            <a:pPr indent="-381000" lvl="0" marL="457200" rtl="0" algn="l">
              <a:spcBef>
                <a:spcPts val="0"/>
              </a:spcBef>
              <a:spcAft>
                <a:spcPts val="0"/>
              </a:spcAft>
              <a:buSzPts val="2400"/>
              <a:buChar char="●"/>
            </a:pPr>
            <a:r>
              <a:rPr lang="en"/>
              <a:t>public static void main(String[] args)</a:t>
            </a:r>
            <a:endParaRPr/>
          </a:p>
          <a:p>
            <a:pPr indent="-381000" lvl="0" marL="457200" rtl="0" algn="l">
              <a:spcBef>
                <a:spcPts val="0"/>
              </a:spcBef>
              <a:spcAft>
                <a:spcPts val="0"/>
              </a:spcAft>
              <a:buSzPts val="2400"/>
              <a:buChar char="●"/>
            </a:pPr>
            <a:r>
              <a:rPr lang="en"/>
              <a:t>Using Libraries (e.g. StdDraw, In)</a:t>
            </a:r>
            <a:endParaRPr/>
          </a:p>
        </p:txBody>
      </p:sp>
      <p:sp>
        <p:nvSpPr>
          <p:cNvPr id="73" name="Google Shape;73;p14"/>
          <p:cNvSpPr txBox="1"/>
          <p:nvPr/>
        </p:nvSpPr>
        <p:spPr>
          <a:xfrm>
            <a:off x="5067304" y="4718400"/>
            <a:ext cx="4586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Best place to watch waves: </a:t>
            </a:r>
            <a:r>
              <a:rPr lang="en" u="sng">
                <a:solidFill>
                  <a:schemeClr val="hlink"/>
                </a:solidFill>
                <a:hlinkClick r:id="rId3"/>
              </a:rPr>
              <a:t>http://goo.gl/tlDSVq</a:t>
            </a:r>
            <a:endParaRPr/>
          </a:p>
          <a:p>
            <a:pPr indent="0" lvl="0" marL="0" rtl="0" algn="l">
              <a:spcBef>
                <a:spcPts val="0"/>
              </a:spcBef>
              <a:spcAft>
                <a:spcPts val="0"/>
              </a:spcAft>
              <a:buNone/>
            </a:pPr>
            <a:r>
              <a:t/>
            </a:r>
            <a:endParaRPr/>
          </a:p>
        </p:txBody>
      </p:sp>
      <p:sp>
        <p:nvSpPr>
          <p:cNvPr id="74" name="Google Shape;74;p14"/>
          <p:cNvSpPr txBox="1"/>
          <p:nvPr/>
        </p:nvSpPr>
        <p:spPr>
          <a:xfrm>
            <a:off x="5233626" y="76200"/>
            <a:ext cx="36645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forecast &gt; 18 feet, go! </a:t>
            </a:r>
            <a:r>
              <a:rPr lang="en" u="sng">
                <a:solidFill>
                  <a:schemeClr val="hlink"/>
                </a:solidFill>
                <a:hlinkClick r:id="rId4"/>
              </a:rPr>
              <a:t>http://goo.gl/GzNrrv</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pic>
        <p:nvPicPr>
          <p:cNvPr id="75" name="Google Shape;75;p14"/>
          <p:cNvPicPr preferRelativeResize="0"/>
          <p:nvPr/>
        </p:nvPicPr>
        <p:blipFill>
          <a:blip r:embed="rId5">
            <a:alphaModFix/>
          </a:blip>
          <a:stretch>
            <a:fillRect/>
          </a:stretch>
        </p:blipFill>
        <p:spPr>
          <a:xfrm>
            <a:off x="5282400" y="561040"/>
            <a:ext cx="3664500" cy="38840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Compilation</a:t>
            </a:r>
            <a:endParaRPr sz="4800"/>
          </a:p>
        </p:txBody>
      </p:sp>
      <p:sp>
        <p:nvSpPr>
          <p:cNvPr id="81" name="Google Shape;81;p15"/>
          <p:cNvSpPr txBox="1"/>
          <p:nvPr/>
        </p:nvSpPr>
        <p:spPr>
          <a:xfrm>
            <a:off x="213475" y="-80800"/>
            <a:ext cx="89304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000FF"/>
                </a:solidFill>
              </a:rPr>
              <a:t>THERE IS A LIVE PIAZZA THREAD IF YOU HAVE ANY QUESTIONS MID-LECTURE. Someone will answer probably.</a:t>
            </a:r>
            <a:endParaRPr b="1" sz="36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Compilation</a:t>
            </a:r>
            <a:endParaRPr/>
          </a:p>
        </p:txBody>
      </p:sp>
      <p:sp>
        <p:nvSpPr>
          <p:cNvPr id="87" name="Google Shape;87;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standard tools for executing Java programs use a two step process:</a:t>
            </a:r>
            <a:endParaRPr/>
          </a:p>
          <a:p>
            <a:pPr indent="-355600" lvl="0" marL="457200" rtl="0" algn="l">
              <a:spcBef>
                <a:spcPts val="600"/>
              </a:spcBef>
              <a:spcAft>
                <a:spcPts val="0"/>
              </a:spcAft>
              <a:buSzPts val="2000"/>
              <a:buChar char="●"/>
            </a:pPr>
            <a:r>
              <a:rPr lang="en"/>
              <a:t>This is not the only way to run Java code.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8" name="Google Shape;88;p16"/>
          <p:cNvSpPr/>
          <p:nvPr/>
        </p:nvSpPr>
        <p:spPr>
          <a:xfrm>
            <a:off x="83406"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89" name="Google Shape;89;p16"/>
          <p:cNvSpPr/>
          <p:nvPr/>
        </p:nvSpPr>
        <p:spPr>
          <a:xfrm>
            <a:off x="3890578"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90" name="Google Shape;90;p16"/>
          <p:cNvCxnSpPr/>
          <p:nvPr/>
        </p:nvCxnSpPr>
        <p:spPr>
          <a:xfrm>
            <a:off x="1876624"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1" name="Google Shape;91;p16"/>
          <p:cNvSpPr/>
          <p:nvPr/>
        </p:nvSpPr>
        <p:spPr>
          <a:xfrm>
            <a:off x="2482142"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92" name="Google Shape;92;p16"/>
          <p:cNvCxnSpPr/>
          <p:nvPr/>
        </p:nvCxnSpPr>
        <p:spPr>
          <a:xfrm>
            <a:off x="3285060" y="20696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93" name="Google Shape;93;p16"/>
          <p:cNvCxnSpPr/>
          <p:nvPr/>
        </p:nvCxnSpPr>
        <p:spPr>
          <a:xfrm>
            <a:off x="5683796"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4" name="Google Shape;94;p16"/>
          <p:cNvSpPr/>
          <p:nvPr/>
        </p:nvSpPr>
        <p:spPr>
          <a:xfrm>
            <a:off x="6289314"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95" name="Google Shape;95;p16"/>
          <p:cNvCxnSpPr/>
          <p:nvPr/>
        </p:nvCxnSpPr>
        <p:spPr>
          <a:xfrm>
            <a:off x="7092232"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6" name="Google Shape;96;p16"/>
          <p:cNvSpPr/>
          <p:nvPr/>
        </p:nvSpPr>
        <p:spPr>
          <a:xfrm>
            <a:off x="7697750" y="16123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stuff</a:t>
            </a:r>
            <a:endParaRPr/>
          </a:p>
          <a:p>
            <a:pPr indent="0" lvl="0" marL="0" rtl="0" algn="l">
              <a:spcBef>
                <a:spcPts val="0"/>
              </a:spcBef>
              <a:spcAft>
                <a:spcPts val="0"/>
              </a:spcAft>
              <a:buNone/>
            </a:pPr>
            <a:r>
              <a:rPr lang="en"/>
              <a:t>happens</a:t>
            </a:r>
            <a:endParaRPr/>
          </a:p>
        </p:txBody>
      </p:sp>
      <p:sp>
        <p:nvSpPr>
          <p:cNvPr id="97" name="Google Shape;97;p16"/>
          <p:cNvSpPr txBox="1"/>
          <p:nvPr/>
        </p:nvSpPr>
        <p:spPr>
          <a:xfrm>
            <a:off x="2356946" y="1576914"/>
            <a:ext cx="911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98" name="Google Shape;98;p16"/>
          <p:cNvSpPr txBox="1"/>
          <p:nvPr/>
        </p:nvSpPr>
        <p:spPr>
          <a:xfrm>
            <a:off x="6118717" y="1576925"/>
            <a:ext cx="1124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
        <p:nvSpPr>
          <p:cNvPr id="99" name="Google Shape;99;p16"/>
          <p:cNvSpPr txBox="1"/>
          <p:nvPr/>
        </p:nvSpPr>
        <p:spPr>
          <a:xfrm>
            <a:off x="248300" y="2612175"/>
            <a:ext cx="8731200" cy="2185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Why make a class file at all?</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 has been type checked. Distributed code is safer.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files are ‘simpler’ for machine to execute. Distributed code is faster.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Minor benefit: Protects your intellectual property. No need to give out source.</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You can learn more about all this in 61C and particularly 164.</a:t>
            </a:r>
            <a:endParaRPr sz="2000">
              <a:solidFill>
                <a:schemeClr val="dk1"/>
              </a:solidFill>
              <a:latin typeface="Calibri"/>
              <a:ea typeface="Calibri"/>
              <a:cs typeface="Calibri"/>
              <a:sym typeface="Calibri"/>
            </a:endParaRPr>
          </a:p>
        </p:txBody>
      </p:sp>
      <p:sp>
        <p:nvSpPr>
          <p:cNvPr id="100" name="Google Shape;100;p16"/>
          <p:cNvSpPr txBox="1"/>
          <p:nvPr/>
        </p:nvSpPr>
        <p:spPr>
          <a:xfrm>
            <a:off x="2848700" y="4738210"/>
            <a:ext cx="54780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Note: .class files are easily reversible into similar looking Java files.</a:t>
            </a:r>
            <a:endParaRPr>
              <a:solidFill>
                <a:srgbClr val="BE0712"/>
              </a:solidFill>
            </a:endParaRPr>
          </a:p>
        </p:txBody>
      </p:sp>
      <p:sp>
        <p:nvSpPr>
          <p:cNvPr id="101" name="Google Shape;101;p16"/>
          <p:cNvSpPr txBox="1"/>
          <p:nvPr/>
        </p:nvSpPr>
        <p:spPr>
          <a:xfrm>
            <a:off x="8303575" y="3696007"/>
            <a:ext cx="4626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6"/>
          <p:cNvCxnSpPr>
            <a:stCxn id="100" idx="3"/>
            <a:endCxn id="101" idx="2"/>
          </p:cNvCxnSpPr>
          <p:nvPr/>
        </p:nvCxnSpPr>
        <p:spPr>
          <a:xfrm flipH="1" rot="10800000">
            <a:off x="8326700" y="4101760"/>
            <a:ext cx="208200" cy="839400"/>
          </a:xfrm>
          <a:prstGeom prst="bentConnector2">
            <a:avLst/>
          </a:prstGeom>
          <a:noFill/>
          <a:ln cap="flat" cmpd="sng" w="19050">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