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Ubuntu Mon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90B61E-A94B-4EEB-9661-9CBDFFFBA3EC}">
  <a:tblStyle styleId="{6790B61E-A94B-4EEB-9661-9CBDFFFBA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UbuntuMono-boldItalic.fntdata"/><Relationship Id="rId61" Type="http://schemas.openxmlformats.org/officeDocument/2006/relationships/font" Target="fonts/UbuntuMon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UbuntuMon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UbuntuMono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edicecreations.com/ul_img/24592nazca_bird.jpg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61f6c3fc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3461f6c3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6c46f3c_01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6c46f3c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6c46f3c_01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36c46f3c_0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just sounds slow. Let’s try to exploit the nature of the problem; we’ll be going through an iterative design process to try to find an implementation to achieve these goals efficiently.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d1bfb9b0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d1bfb9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6c46f3c_0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6c46f3c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6c46f3c_0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36c46f3c_0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solve this problem by optimizing each of the operations in our ADT. The first thing that we’ll try to optimizing is checking whether two things are connected.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36c46f3c_0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36c46f3c_0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that we need to do is choose a data structure that keeps track of which items are in the same set. Ask them to think about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b31aa1129_7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b31aa1129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36c46f3c_02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36c46f3c_0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we’ve chosen to represent each item in our set as an integer. Now each of those items corresponds to an index in our array; the value at that index is the id of the set the item belongs to. Essentially, we’re using an array to map items to their set id.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36c46f3c_04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36c46f3c_0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implementation for quick find. Don’t worry about understanding the code right now; it’s pretty simple and you can come back to it later if you want, but we’ll be working up some new ideas too.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36c46f3c_0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36c46f3c_0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347e2c8f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5347e2c8f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http://redicecreations.com/ul_img/24592nazca_bird.jpg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36c46f3c_04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36c46f3c_0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optimized isConnected - now let’s work on connect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36c46f3c_04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36c46f3c_0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lost the connectedness idea at quick-find - what else can we not keep track of?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ca67ea9c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ca67ea9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b31aa1129_7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b31aa1129_7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d1bfb9b0_2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d1bfb9b0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1d1bfb9b0_2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1d1bfb9b0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4ad680866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4ad6808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d2a17760_16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d2a17760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36c46f3c_06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36c46f3c_0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1d2a17760_16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1d2a17760_1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b31aa1129_7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b31aa112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36c46f3c_014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36c46f3c_0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36c46f3c_09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36c46f3c_0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36c46f3c_09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36c46f3c_0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the worst case, we’ve actually done worse than quick find. But this idea seems to be on the right track - on the average case, as long as our trees don’t get unbalanced, it seems pretty good. So how can we prevent these lopsided trees?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36c46f3c_09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636c46f3c_0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636c46f3c_010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636c46f3c_0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36c46f3c_01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36c46f3c_0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636c46f3c_013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636c46f3c_0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636c46f3c_013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636c46f3c_0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36c46f3c_01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36c46f3c_0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36c46f3c_01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36c46f3c_0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example where this is too slow (i.e. military application on billions of data points)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36c46f3c_0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636c46f3c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Last lecture we talked about asymptotics, so as an example, today we’re going to be working with an ADT while trying to optimize the runtimes of its operations. </a:t>
            </a:r>
            <a:r>
              <a:rPr lang="en"/>
              <a:t>Here’s what we’re going for today: a dynamic connectivity lookup method we’ll call disjoint sets. Let’s look at roads as an example idea of a disjoint set…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36c46f3c_01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636c46f3c_0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36c46f3c_010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36c46f3c_0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636c46f3c_01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636c46f3c_0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1d2a17760_17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1d2a17760_1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log*(n) is the iterated log - it’s the number of times you need to apply log to n to go below 1. Note that 2^65536 is higher than the number of atoms in the universe. A tighter bound is ____; the proof is outside the scope of an undergraduate class. For practical purposes it’s constant, except in Theory and on your midterm and final. Heh.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36c46f3c_01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36c46f3c_0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log*(n) is the iterated log - it’s the number of times you need to apply log to n to go below 1. Note that 2^65536 is higher than the number of atoms in the universe. A tighter bound is ____; the proof is outside the scope of an undergraduate class. For practical purposes it’s constant, except in Theory and on your midterm and final. Heh.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7c05bb3a3_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7c05bb3a3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c05bb3a3_0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c05bb3a3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the full implementation of the Nintendo 3-Disjoint-Set class. Trademark.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d2a17760_17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d2a17760_1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example where this is too slow (i.e. military application on billions of data points)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636c46f3c_013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636c46f3c_0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1d1bfb9b0_1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1d1bfb9b0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347e2c8f_23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347e2c8f_2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two operations on a disjoint set: the ability to connect two items, and the ability to check if two items are connected. From now on, we’ll use integers to represent items.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next few slides perform some extra operations on these sets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1d1bfb9b0_11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1d1bfb9b0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1d1bfb9b0_11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1d1bfb9b0_1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1d1bfb9b0_11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1d1bfb9b0_1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1d1bfb9b0_11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1d1bfb9b0_1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can get too tall, let’s look at an example where this happens….. next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47e2c8f_2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47e2c8f_2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347e2c8f_23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347e2c8f_2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47e2c8f_2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347e2c8f_2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347e2c8f_23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347e2c8f_2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p18.datastructur.es/materials/proj/proj2/proj2checkof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redicecreations.com/ul_img/24592nazca_bird.jpg" TargetMode="External"/><Relationship Id="rId4" Type="http://schemas.openxmlformats.org/officeDocument/2006/relationships/hyperlink" Target="http://www.cs.berkeley.edu/~jrs/61b/lec/33" TargetMode="External"/><Relationship Id="rId5" Type="http://schemas.openxmlformats.org/officeDocument/2006/relationships/hyperlink" Target="http://www.uni-trier.de/fileadmin/fb4/prof/INF/DEA/Uebungen_LVA-Ankuendigungen/ws07/KAuD/effi.pdf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2, Phase 2 due tonight (with 24 hour grace period).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 demos this are this week: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 link in project 2 spec </a:t>
            </a:r>
            <a:r>
              <a:rPr lang="en"/>
              <a:t>for the exact script we’ll use for demos.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will let us know which commit to use from github.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Submissions from March 7th or later will incur a penalty on your 80 demo points. Will be done on a per day basis, e.g. submissions from March 7th will be 10% off, from March 8th will be 20% off,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Gold points are not part of the lab demo.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Gold poi</a:t>
            </a:r>
            <a:r>
              <a:rPr lang="en"/>
              <a:t>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late penalty for submitting by March 9th.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ADT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Design an efficient DisjointSets implementation.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elements N can be huge.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method calls M can be huge.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Calls to methods may be interspersed (e.g. can’t assume that we stop getting connect calls after some point).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163059" y="750850"/>
            <a:ext cx="7203900" cy="225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Connects two items P and Q. */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Checks to see if two items are connected. */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pSp>
        <p:nvGrpSpPr>
          <p:cNvPr id="179" name="Google Shape;179;p17"/>
          <p:cNvGrpSpPr/>
          <p:nvPr/>
        </p:nvGrpSpPr>
        <p:grpSpPr>
          <a:xfrm>
            <a:off x="5393658" y="2588314"/>
            <a:ext cx="3613541" cy="733830"/>
            <a:chOff x="5154433" y="2915462"/>
            <a:chExt cx="3613541" cy="733830"/>
          </a:xfrm>
        </p:grpSpPr>
        <p:cxnSp>
          <p:nvCxnSpPr>
            <p:cNvPr id="180" name="Google Shape;180;p17"/>
            <p:cNvCxnSpPr/>
            <p:nvPr/>
          </p:nvCxnSpPr>
          <p:spPr>
            <a:xfrm rot="10800000">
              <a:off x="5154433" y="3190252"/>
              <a:ext cx="52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1" name="Google Shape;181;p17"/>
            <p:cNvGrpSpPr/>
            <p:nvPr/>
          </p:nvGrpSpPr>
          <p:grpSpPr>
            <a:xfrm>
              <a:off x="5633850" y="2915462"/>
              <a:ext cx="1902190" cy="731169"/>
              <a:chOff x="1122672" y="3444225"/>
              <a:chExt cx="1574400" cy="751459"/>
            </a:xfrm>
          </p:grpSpPr>
          <p:sp>
            <p:nvSpPr>
              <p:cNvPr id="182" name="Google Shape;182;p17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getBack()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83" name="Google Shape;183;p17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84" name="Google Shape;184;p17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deleteBack()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185" name="Google Shape;185;p17"/>
            <p:cNvSpPr/>
            <p:nvPr/>
          </p:nvSpPr>
          <p:spPr>
            <a:xfrm>
              <a:off x="5695674" y="3001592"/>
              <a:ext cx="3072300" cy="647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5653146" y="3001604"/>
              <a:ext cx="2856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connect(int p, int q)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5638709" y="3284859"/>
              <a:ext cx="31290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isConnected(int p, int q)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8" name="Google Shape;188;p17"/>
            <p:cNvCxnSpPr/>
            <p:nvPr/>
          </p:nvCxnSpPr>
          <p:spPr>
            <a:xfrm rot="10800000">
              <a:off x="5168885" y="3472631"/>
              <a:ext cx="52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Naive Approach</a:t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243000" y="556500"/>
            <a:ext cx="84438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Connecting two things: Record every single connecting line in some data structure.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Checking connectedness: Do some sort of (??) iteration over the lines to see if one thing can be reached from the other.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968825" y="29220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968825" y="34724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1607464" y="29220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2246104" y="29220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99" name="Google Shape;199;p18"/>
          <p:cNvCxnSpPr>
            <a:stCxn id="195" idx="2"/>
            <a:endCxn id="196" idx="0"/>
          </p:cNvCxnSpPr>
          <p:nvPr/>
        </p:nvCxnSpPr>
        <p:spPr>
          <a:xfrm>
            <a:off x="1130525" y="32454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8"/>
          <p:cNvCxnSpPr>
            <a:stCxn id="195" idx="3"/>
            <a:endCxn id="197" idx="1"/>
          </p:cNvCxnSpPr>
          <p:nvPr/>
        </p:nvCxnSpPr>
        <p:spPr>
          <a:xfrm>
            <a:off x="1292225" y="30837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8"/>
          <p:cNvCxnSpPr>
            <a:stCxn id="197" idx="3"/>
            <a:endCxn id="198" idx="1"/>
          </p:cNvCxnSpPr>
          <p:nvPr/>
        </p:nvCxnSpPr>
        <p:spPr>
          <a:xfrm>
            <a:off x="1930864" y="30837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>
            <a:stCxn id="196" idx="3"/>
            <a:endCxn id="198" idx="2"/>
          </p:cNvCxnSpPr>
          <p:nvPr/>
        </p:nvCxnSpPr>
        <p:spPr>
          <a:xfrm flipH="1" rot="10800000">
            <a:off x="1292225" y="32453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8"/>
          <p:cNvSpPr/>
          <p:nvPr/>
        </p:nvSpPr>
        <p:spPr>
          <a:xfrm>
            <a:off x="4303189" y="30028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4303189" y="35533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05" name="Google Shape;205;p18"/>
          <p:cNvCxnSpPr>
            <a:stCxn id="203" idx="2"/>
            <a:endCxn id="204" idx="0"/>
          </p:cNvCxnSpPr>
          <p:nvPr/>
        </p:nvCxnSpPr>
        <p:spPr>
          <a:xfrm>
            <a:off x="4464889" y="3326262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8"/>
          <p:cNvSpPr/>
          <p:nvPr/>
        </p:nvSpPr>
        <p:spPr>
          <a:xfrm>
            <a:off x="6521864" y="30028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Approach: Connected Components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manually writing out every single connecting line, record the sets that something belongs to.</a:t>
            </a:r>
            <a:br>
              <a:rPr lang="en"/>
            </a:b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71200" y="1534650"/>
            <a:ext cx="3540600" cy="3335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1)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2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6)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6)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2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3727925" y="1164569"/>
            <a:ext cx="55695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{0}, {1}, {2}, {3}, {4}, {5}, {6}, {7}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1}, {2}, {3}, {4}, {5}, {6}, {7}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2}, {3}, {4}, {5}, {6}, {7}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{3}, {5}, {6}, {7}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{3, 5}, {6}, {7}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{3, 5}, {6}, {7}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4, 6}, {3, 5}, {7}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3, 4, 5, 6}, {7}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Approach: Connected Components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243000" y="556500"/>
            <a:ext cx="84438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i="1" lang="en"/>
              <a:t>connected component </a:t>
            </a:r>
            <a:r>
              <a:rPr lang="en"/>
              <a:t>is a maximal set of items that are mutually connected.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Naive approach: Record every single connecting line somehow.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Better approach: Model connectedness in terms of sets.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things are connected isn’t something we need to know.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2504625" y="41890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968825" y="29220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968825" y="34724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1607464" y="29220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2246104" y="29220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26" name="Google Shape;226;p20"/>
          <p:cNvCxnSpPr>
            <a:stCxn id="222" idx="2"/>
            <a:endCxn id="223" idx="0"/>
          </p:cNvCxnSpPr>
          <p:nvPr/>
        </p:nvCxnSpPr>
        <p:spPr>
          <a:xfrm>
            <a:off x="1130525" y="32454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>
            <a:stCxn id="222" idx="3"/>
            <a:endCxn id="224" idx="1"/>
          </p:cNvCxnSpPr>
          <p:nvPr/>
        </p:nvCxnSpPr>
        <p:spPr>
          <a:xfrm>
            <a:off x="1292225" y="30837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>
            <a:stCxn id="224" idx="3"/>
            <a:endCxn id="225" idx="1"/>
          </p:cNvCxnSpPr>
          <p:nvPr/>
        </p:nvCxnSpPr>
        <p:spPr>
          <a:xfrm>
            <a:off x="1930864" y="30837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>
            <a:stCxn id="223" idx="3"/>
            <a:endCxn id="225" idx="2"/>
          </p:cNvCxnSpPr>
          <p:nvPr/>
        </p:nvCxnSpPr>
        <p:spPr>
          <a:xfrm flipH="1" rot="10800000">
            <a:off x="1292225" y="32453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0"/>
          <p:cNvSpPr/>
          <p:nvPr/>
        </p:nvSpPr>
        <p:spPr>
          <a:xfrm>
            <a:off x="4303189" y="30028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4303189" y="35533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32" name="Google Shape;232;p20"/>
          <p:cNvCxnSpPr>
            <a:stCxn id="230" idx="2"/>
            <a:endCxn id="231" idx="0"/>
          </p:cNvCxnSpPr>
          <p:nvPr/>
        </p:nvCxnSpPr>
        <p:spPr>
          <a:xfrm>
            <a:off x="4464889" y="3326262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0"/>
          <p:cNvSpPr/>
          <p:nvPr/>
        </p:nvSpPr>
        <p:spPr>
          <a:xfrm>
            <a:off x="6521864" y="30028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Quick Find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Pick Data Structures to Support Tracking of Sets</a:t>
            </a:r>
            <a:endParaRPr/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243000" y="556500"/>
            <a:ext cx="8443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Before connect(2, 5) operation:                           After connect(2, 5) operation:</a:t>
            </a: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51" name="Google Shape;251;p22"/>
          <p:cNvCxnSpPr>
            <a:stCxn id="247" idx="2"/>
            <a:endCxn id="248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2"/>
          <p:cNvCxnSpPr>
            <a:stCxn id="247" idx="3"/>
            <a:endCxn id="249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2"/>
          <p:cNvCxnSpPr>
            <a:stCxn id="249" idx="3"/>
            <a:endCxn id="250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2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56" name="Google Shape;256;p22"/>
          <p:cNvCxnSpPr>
            <a:stCxn id="254" idx="2"/>
            <a:endCxn id="255" idx="0"/>
          </p:cNvCxnSpPr>
          <p:nvPr/>
        </p:nvCxnSpPr>
        <p:spPr>
          <a:xfrm>
            <a:off x="7515277" y="1511012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2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62" name="Google Shape;262;p22"/>
          <p:cNvCxnSpPr>
            <a:stCxn id="258" idx="2"/>
            <a:endCxn id="259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2"/>
          <p:cNvCxnSpPr>
            <a:stCxn id="258" idx="3"/>
            <a:endCxn id="260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2"/>
          <p:cNvCxnSpPr>
            <a:stCxn id="260" idx="3"/>
            <a:endCxn id="261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2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67" name="Google Shape;267;p22"/>
          <p:cNvCxnSpPr>
            <a:stCxn id="265" idx="2"/>
            <a:endCxn id="266" idx="0"/>
          </p:cNvCxnSpPr>
          <p:nvPr/>
        </p:nvCxnSpPr>
        <p:spPr>
          <a:xfrm>
            <a:off x="2625876" y="1511012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2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269" name="Google Shape;269;p22"/>
          <p:cNvCxnSpPr>
            <a:stCxn id="250" idx="3"/>
            <a:endCxn id="255" idx="1"/>
          </p:cNvCxnSpPr>
          <p:nvPr/>
        </p:nvCxnSpPr>
        <p:spPr>
          <a:xfrm>
            <a:off x="6859954" y="1349300"/>
            <a:ext cx="493500" cy="55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2"/>
          <p:cNvSpPr txBox="1"/>
          <p:nvPr/>
        </p:nvSpPr>
        <p:spPr>
          <a:xfrm>
            <a:off x="222225" y="4589900"/>
            <a:ext cx="510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elements are numbered from 0 to N-1.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Pick Data Structures to Support Tracking of Sets</a:t>
            </a:r>
            <a:endParaRPr/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243000" y="556500"/>
            <a:ext cx="8443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Before connect(2, 5) operation:                           After connect(2, 5) operation: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83" name="Google Shape;283;p23"/>
          <p:cNvCxnSpPr>
            <a:stCxn id="279" idx="2"/>
            <a:endCxn id="280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3"/>
          <p:cNvCxnSpPr>
            <a:stCxn id="279" idx="3"/>
            <a:endCxn id="281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3"/>
          <p:cNvCxnSpPr>
            <a:stCxn id="281" idx="3"/>
            <a:endCxn id="282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3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88" name="Google Shape;288;p23"/>
          <p:cNvCxnSpPr>
            <a:stCxn id="286" idx="2"/>
            <a:endCxn id="287" idx="0"/>
          </p:cNvCxnSpPr>
          <p:nvPr/>
        </p:nvCxnSpPr>
        <p:spPr>
          <a:xfrm>
            <a:off x="7515277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3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94" name="Google Shape;294;p23"/>
          <p:cNvCxnSpPr>
            <a:stCxn id="290" idx="2"/>
            <a:endCxn id="291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3"/>
          <p:cNvCxnSpPr>
            <a:stCxn id="290" idx="3"/>
            <a:endCxn id="292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3"/>
          <p:cNvCxnSpPr>
            <a:stCxn id="292" idx="3"/>
            <a:endCxn id="293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3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99" name="Google Shape;299;p23"/>
          <p:cNvCxnSpPr>
            <a:stCxn id="297" idx="2"/>
            <a:endCxn id="298" idx="0"/>
          </p:cNvCxnSpPr>
          <p:nvPr/>
        </p:nvCxnSpPr>
        <p:spPr>
          <a:xfrm>
            <a:off x="2625876" y="1511013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3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01" name="Google Shape;301;p23"/>
          <p:cNvCxnSpPr>
            <a:stCxn id="282" idx="3"/>
            <a:endCxn id="287" idx="1"/>
          </p:cNvCxnSpPr>
          <p:nvPr/>
        </p:nvCxnSpPr>
        <p:spPr>
          <a:xfrm>
            <a:off x="6859954" y="1349300"/>
            <a:ext cx="493500" cy="55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3"/>
          <p:cNvSpPr txBox="1"/>
          <p:nvPr>
            <p:ph idx="1" type="body"/>
          </p:nvPr>
        </p:nvSpPr>
        <p:spPr>
          <a:xfrm>
            <a:off x="155375" y="2850123"/>
            <a:ext cx="84438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 #1: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Map&lt;Integer, SetGuy&gt;, where the Integer is the item in question.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map.get(1) ← return a reference to {0, 1, 2, 4}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 #2: List&lt;HashSet&gt;, where we move things around between sets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Requires iterating through all the hashsets to find something.</a:t>
            </a:r>
            <a:endParaRPr/>
          </a:p>
        </p:txBody>
      </p:sp>
      <p:cxnSp>
        <p:nvCxnSpPr>
          <p:cNvPr id="303" name="Google Shape;303;p23"/>
          <p:cNvCxnSpPr/>
          <p:nvPr/>
        </p:nvCxnSpPr>
        <p:spPr>
          <a:xfrm flipH="1">
            <a:off x="1970625" y="3113250"/>
            <a:ext cx="16989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3"/>
          <p:cNvSpPr txBox="1"/>
          <p:nvPr/>
        </p:nvSpPr>
        <p:spPr>
          <a:xfrm>
            <a:off x="3868150" y="2904175"/>
            <a:ext cx="4328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from integers is also an array.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Array</a:t>
            </a:r>
            <a:endParaRPr/>
          </a:p>
        </p:txBody>
      </p:sp>
      <p:graphicFrame>
        <p:nvGraphicFramePr>
          <p:cNvPr id="310" name="Google Shape;310;p24"/>
          <p:cNvGraphicFramePr/>
          <p:nvPr/>
        </p:nvGraphicFramePr>
        <p:xfrm>
          <a:off x="1008525" y="32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24"/>
          <p:cNvSpPr txBox="1"/>
          <p:nvPr/>
        </p:nvSpPr>
        <p:spPr>
          <a:xfrm>
            <a:off x="1064600" y="36130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2" name="Google Shape;312;p24"/>
          <p:cNvGraphicFramePr/>
          <p:nvPr/>
        </p:nvGraphicFramePr>
        <p:xfrm>
          <a:off x="5513863" y="32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24"/>
          <p:cNvSpPr txBox="1"/>
          <p:nvPr/>
        </p:nvSpPr>
        <p:spPr>
          <a:xfrm>
            <a:off x="5569938" y="36130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24"/>
          <p:cNvSpPr txBox="1"/>
          <p:nvPr>
            <p:ph idx="1" type="body"/>
          </p:nvPr>
        </p:nvSpPr>
        <p:spPr>
          <a:xfrm>
            <a:off x="243000" y="4163500"/>
            <a:ext cx="8443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natural choice: int[] where ith entry gives set number of item i.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connect(p, q)</a:t>
            </a:r>
            <a:r>
              <a:rPr lang="en"/>
              <a:t>: Change entries that equal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id[p]</a:t>
            </a:r>
            <a:r>
              <a:rPr lang="en"/>
              <a:t>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id[q]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-43373" y="327598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4466527" y="3252276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4"/>
          <p:cNvSpPr txBox="1"/>
          <p:nvPr>
            <p:ph idx="1" type="body"/>
          </p:nvPr>
        </p:nvSpPr>
        <p:spPr>
          <a:xfrm>
            <a:off x="243000" y="556500"/>
            <a:ext cx="8443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Before connect(2, 5) operation:                           After connect(2, 5) operation:</a:t>
            </a: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24" name="Google Shape;324;p24"/>
          <p:cNvCxnSpPr>
            <a:stCxn id="320" idx="2"/>
            <a:endCxn id="321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4"/>
          <p:cNvCxnSpPr>
            <a:stCxn id="320" idx="3"/>
            <a:endCxn id="322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4"/>
          <p:cNvCxnSpPr>
            <a:stCxn id="322" idx="3"/>
            <a:endCxn id="323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4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29" name="Google Shape;329;p24"/>
          <p:cNvCxnSpPr>
            <a:stCxn id="327" idx="2"/>
            <a:endCxn id="328" idx="0"/>
          </p:cNvCxnSpPr>
          <p:nvPr/>
        </p:nvCxnSpPr>
        <p:spPr>
          <a:xfrm>
            <a:off x="7515277" y="1511012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24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35" name="Google Shape;335;p24"/>
          <p:cNvCxnSpPr>
            <a:stCxn id="331" idx="2"/>
            <a:endCxn id="332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4"/>
          <p:cNvCxnSpPr>
            <a:stCxn id="331" idx="3"/>
            <a:endCxn id="333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4"/>
          <p:cNvCxnSpPr>
            <a:stCxn id="333" idx="3"/>
            <a:endCxn id="334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4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40" name="Google Shape;340;p24"/>
          <p:cNvCxnSpPr>
            <a:stCxn id="338" idx="2"/>
            <a:endCxn id="339" idx="0"/>
          </p:cNvCxnSpPr>
          <p:nvPr/>
        </p:nvCxnSpPr>
        <p:spPr>
          <a:xfrm>
            <a:off x="2625876" y="1511012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4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42" name="Google Shape;342;p24"/>
          <p:cNvCxnSpPr>
            <a:stCxn id="323" idx="3"/>
            <a:endCxn id="328" idx="1"/>
          </p:cNvCxnSpPr>
          <p:nvPr/>
        </p:nvCxnSpPr>
        <p:spPr>
          <a:xfrm>
            <a:off x="6859954" y="1349300"/>
            <a:ext cx="493500" cy="55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/>
        </p:nvSpPr>
        <p:spPr>
          <a:xfrm>
            <a:off x="136975" y="755725"/>
            <a:ext cx="5833200" cy="432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QuickFindDS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id;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id[p] == id[q];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pid = id[p];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qid = id[q];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id.length; i++)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(id[i] == pid)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	id[i] = qid;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}...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348" name="Google Shape;348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QuickFindDS</a:t>
            </a:r>
            <a:endParaRPr/>
          </a:p>
        </p:txBody>
      </p:sp>
      <p:grpSp>
        <p:nvGrpSpPr>
          <p:cNvPr id="349" name="Google Shape;349;p25"/>
          <p:cNvGrpSpPr/>
          <p:nvPr/>
        </p:nvGrpSpPr>
        <p:grpSpPr>
          <a:xfrm>
            <a:off x="4314089" y="1221625"/>
            <a:ext cx="3524025" cy="474950"/>
            <a:chOff x="5022875" y="993025"/>
            <a:chExt cx="3524025" cy="474950"/>
          </a:xfrm>
        </p:grpSpPr>
        <p:cxnSp>
          <p:nvCxnSpPr>
            <p:cNvPr id="350" name="Google Shape;350;p25"/>
            <p:cNvCxnSpPr/>
            <p:nvPr/>
          </p:nvCxnSpPr>
          <p:spPr>
            <a:xfrm flipH="1">
              <a:off x="5022875" y="1256175"/>
              <a:ext cx="790500" cy="211800"/>
            </a:xfrm>
            <a:prstGeom prst="straightConnector1">
              <a:avLst/>
            </a:prstGeom>
            <a:noFill/>
            <a:ln cap="flat" cmpd="sng" w="19050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1" name="Google Shape;351;p25"/>
            <p:cNvSpPr txBox="1"/>
            <p:nvPr/>
          </p:nvSpPr>
          <p:spPr>
            <a:xfrm>
              <a:off x="5819600" y="993025"/>
              <a:ext cx="27273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Very fast:  Two array accesses.</a:t>
              </a:r>
              <a:endParaRPr>
                <a:solidFill>
                  <a:srgbClr val="AC2020"/>
                </a:solidFill>
              </a:endParaRPr>
            </a:p>
          </p:txBody>
        </p:sp>
      </p:grpSp>
      <p:grpSp>
        <p:nvGrpSpPr>
          <p:cNvPr id="352" name="Google Shape;352;p25"/>
          <p:cNvGrpSpPr/>
          <p:nvPr/>
        </p:nvGrpSpPr>
        <p:grpSpPr>
          <a:xfrm>
            <a:off x="3827547" y="2285363"/>
            <a:ext cx="4853700" cy="484662"/>
            <a:chOff x="4290100" y="2285363"/>
            <a:chExt cx="4853700" cy="484662"/>
          </a:xfrm>
        </p:grpSpPr>
        <p:cxnSp>
          <p:nvCxnSpPr>
            <p:cNvPr id="353" name="Google Shape;353;p25"/>
            <p:cNvCxnSpPr/>
            <p:nvPr/>
          </p:nvCxnSpPr>
          <p:spPr>
            <a:xfrm flipH="1">
              <a:off x="4290100" y="2558225"/>
              <a:ext cx="790500" cy="211800"/>
            </a:xfrm>
            <a:prstGeom prst="straightConnector1">
              <a:avLst/>
            </a:prstGeom>
            <a:noFill/>
            <a:ln cap="flat" cmpd="sng" w="19050">
              <a:solidFill>
                <a:srgbClr val="AC202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4" name="Google Shape;354;p25"/>
            <p:cNvSpPr txBox="1"/>
            <p:nvPr/>
          </p:nvSpPr>
          <p:spPr>
            <a:xfrm>
              <a:off x="5080600" y="2285363"/>
              <a:ext cx="40632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Relatively slow:  N+2 to 2N+2 array accesses.</a:t>
              </a:r>
              <a:endParaRPr>
                <a:solidFill>
                  <a:srgbClr val="AC2020"/>
                </a:solidFill>
              </a:endParaRPr>
            </a:p>
          </p:txBody>
        </p:sp>
      </p:grpSp>
      <p:sp>
        <p:nvSpPr>
          <p:cNvPr id="355" name="Google Shape;355;p25"/>
          <p:cNvSpPr txBox="1"/>
          <p:nvPr/>
        </p:nvSpPr>
        <p:spPr>
          <a:xfrm>
            <a:off x="5299500" y="3099027"/>
            <a:ext cx="3774000" cy="165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QuickFindDS(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id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i++)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id[i] = i;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          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243000" y="2990600"/>
            <a:ext cx="84438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QuickFindDS is too slow: Connecting two items takes N time.</a:t>
            </a:r>
            <a:endParaRPr/>
          </a:p>
        </p:txBody>
      </p:sp>
      <p:graphicFrame>
        <p:nvGraphicFramePr>
          <p:cNvPr id="362" name="Google Shape;362;p26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161925" y="2612325"/>
            <a:ext cx="88719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20: Disjoint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Dynamic Connectivity and the Disjoint Sets Problem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Quick Find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Quick Union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Weighted Quick Union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Path Compression (CS170 Preview)</a:t>
            </a:r>
            <a:endParaRPr/>
          </a:p>
        </p:txBody>
      </p:sp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875" y="152400"/>
            <a:ext cx="3298000" cy="24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Quick Union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243000" y="556500"/>
            <a:ext cx="84438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zero: Represent everything as boxes and lines. This was overkill.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one: Represent everything as connected components. Represented connected components as an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two: We’re still going to stick with connected components, but will represent connected components differently.</a:t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373600" y="116545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373600" y="171591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1012239" y="116545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1650879" y="1165450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78" name="Google Shape;378;p28"/>
          <p:cNvCxnSpPr>
            <a:stCxn id="374" idx="2"/>
            <a:endCxn id="375" idx="0"/>
          </p:cNvCxnSpPr>
          <p:nvPr/>
        </p:nvCxnSpPr>
        <p:spPr>
          <a:xfrm>
            <a:off x="535300" y="1488850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8"/>
          <p:cNvCxnSpPr>
            <a:stCxn id="374" idx="3"/>
            <a:endCxn id="376" idx="1"/>
          </p:cNvCxnSpPr>
          <p:nvPr/>
        </p:nvCxnSpPr>
        <p:spPr>
          <a:xfrm>
            <a:off x="697000" y="132715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8"/>
          <p:cNvCxnSpPr>
            <a:stCxn id="376" idx="3"/>
            <a:endCxn id="377" idx="1"/>
          </p:cNvCxnSpPr>
          <p:nvPr/>
        </p:nvCxnSpPr>
        <p:spPr>
          <a:xfrm>
            <a:off x="1335639" y="1327150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8"/>
          <p:cNvSpPr/>
          <p:nvPr/>
        </p:nvSpPr>
        <p:spPr>
          <a:xfrm>
            <a:off x="2467901" y="11654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2467901" y="17159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83" name="Google Shape;383;p28"/>
          <p:cNvCxnSpPr>
            <a:stCxn id="381" idx="2"/>
            <a:endCxn id="382" idx="0"/>
          </p:cNvCxnSpPr>
          <p:nvPr/>
        </p:nvCxnSpPr>
        <p:spPr>
          <a:xfrm>
            <a:off x="2629601" y="1488863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8"/>
          <p:cNvSpPr/>
          <p:nvPr/>
        </p:nvSpPr>
        <p:spPr>
          <a:xfrm>
            <a:off x="3608251" y="1165463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85" name="Google Shape;385;p28"/>
          <p:cNvCxnSpPr/>
          <p:nvPr/>
        </p:nvCxnSpPr>
        <p:spPr>
          <a:xfrm>
            <a:off x="4410450" y="1588250"/>
            <a:ext cx="9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28"/>
          <p:cNvSpPr txBox="1"/>
          <p:nvPr/>
        </p:nvSpPr>
        <p:spPr>
          <a:xfrm>
            <a:off x="5424700" y="1385033"/>
            <a:ext cx="124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??? in Java.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243000" y="28221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88" name="Google Shape;388;p28"/>
          <p:cNvGraphicFramePr/>
          <p:nvPr/>
        </p:nvGraphicFramePr>
        <p:xfrm>
          <a:off x="6373854" y="267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28"/>
          <p:cNvSpPr txBox="1"/>
          <p:nvPr/>
        </p:nvSpPr>
        <p:spPr>
          <a:xfrm>
            <a:off x="6429929" y="3081188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5321956" y="2744152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1" name="Google Shape;391;p28"/>
          <p:cNvCxnSpPr/>
          <p:nvPr/>
        </p:nvCxnSpPr>
        <p:spPr>
          <a:xfrm>
            <a:off x="4306300" y="3142550"/>
            <a:ext cx="9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28"/>
          <p:cNvSpPr txBox="1"/>
          <p:nvPr/>
        </p:nvSpPr>
        <p:spPr>
          <a:xfrm>
            <a:off x="145850" y="44406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3" name="Google Shape;393;p28"/>
          <p:cNvCxnSpPr/>
          <p:nvPr/>
        </p:nvCxnSpPr>
        <p:spPr>
          <a:xfrm>
            <a:off x="4209150" y="4761050"/>
            <a:ext cx="9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28"/>
          <p:cNvSpPr txBox="1"/>
          <p:nvPr/>
        </p:nvSpPr>
        <p:spPr>
          <a:xfrm>
            <a:off x="5226202" y="4529842"/>
            <a:ext cx="124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??? in Java.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243000" y="556500"/>
            <a:ext cx="875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hard question: How could we change our set representation so that combining two sets into their union requires changing </a:t>
            </a:r>
            <a:r>
              <a:rPr b="1" lang="en"/>
              <a:t>one</a:t>
            </a:r>
            <a:r>
              <a:rPr lang="en"/>
              <a:t> value?</a:t>
            </a:r>
            <a:endParaRPr/>
          </a:p>
        </p:txBody>
      </p:sp>
      <p:graphicFrame>
        <p:nvGraphicFramePr>
          <p:cNvPr id="401" name="Google Shape;401;p29"/>
          <p:cNvGraphicFramePr/>
          <p:nvPr/>
        </p:nvGraphicFramePr>
        <p:xfrm>
          <a:off x="1008525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2" name="Google Shape;402;p29"/>
          <p:cNvSpPr txBox="1"/>
          <p:nvPr/>
        </p:nvSpPr>
        <p:spPr>
          <a:xfrm>
            <a:off x="1064600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3" name="Google Shape;403;p29"/>
          <p:cNvGraphicFramePr/>
          <p:nvPr/>
        </p:nvGraphicFramePr>
        <p:xfrm>
          <a:off x="5513863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29"/>
          <p:cNvSpPr txBox="1"/>
          <p:nvPr/>
        </p:nvSpPr>
        <p:spPr>
          <a:xfrm>
            <a:off x="5569938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-43373" y="411418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4466527" y="4090476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166800" y="32884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9"/>
          <p:cNvSpPr txBox="1"/>
          <p:nvPr/>
        </p:nvSpPr>
        <p:spPr>
          <a:xfrm>
            <a:off x="5132400" y="32884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52592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2592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58979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65365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3" name="Google Shape;413;p29"/>
          <p:cNvCxnSpPr>
            <a:stCxn id="409" idx="2"/>
            <a:endCxn id="410" idx="0"/>
          </p:cNvCxnSpPr>
          <p:nvPr/>
        </p:nvCxnSpPr>
        <p:spPr>
          <a:xfrm>
            <a:off x="54209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9"/>
          <p:cNvCxnSpPr>
            <a:stCxn id="409" idx="3"/>
            <a:endCxn id="411" idx="1"/>
          </p:cNvCxnSpPr>
          <p:nvPr/>
        </p:nvCxnSpPr>
        <p:spPr>
          <a:xfrm>
            <a:off x="55826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9"/>
          <p:cNvCxnSpPr>
            <a:stCxn id="411" idx="3"/>
            <a:endCxn id="412" idx="1"/>
          </p:cNvCxnSpPr>
          <p:nvPr/>
        </p:nvCxnSpPr>
        <p:spPr>
          <a:xfrm>
            <a:off x="62213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29"/>
          <p:cNvSpPr/>
          <p:nvPr/>
        </p:nvSpPr>
        <p:spPr>
          <a:xfrm>
            <a:off x="735357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7353577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18" name="Google Shape;418;p29"/>
          <p:cNvCxnSpPr>
            <a:stCxn id="416" idx="2"/>
            <a:endCxn id="417" idx="0"/>
          </p:cNvCxnSpPr>
          <p:nvPr/>
        </p:nvCxnSpPr>
        <p:spPr>
          <a:xfrm>
            <a:off x="7515277" y="2349212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9"/>
          <p:cNvSpPr/>
          <p:nvPr/>
        </p:nvSpPr>
        <p:spPr>
          <a:xfrm>
            <a:off x="849392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3698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3698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10085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16471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24" name="Google Shape;424;p29"/>
          <p:cNvCxnSpPr>
            <a:stCxn id="420" idx="2"/>
            <a:endCxn id="421" idx="0"/>
          </p:cNvCxnSpPr>
          <p:nvPr/>
        </p:nvCxnSpPr>
        <p:spPr>
          <a:xfrm>
            <a:off x="5315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9"/>
          <p:cNvCxnSpPr>
            <a:stCxn id="420" idx="3"/>
            <a:endCxn id="422" idx="1"/>
          </p:cNvCxnSpPr>
          <p:nvPr/>
        </p:nvCxnSpPr>
        <p:spPr>
          <a:xfrm>
            <a:off x="6932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9"/>
          <p:cNvCxnSpPr>
            <a:stCxn id="422" idx="3"/>
            <a:endCxn id="423" idx="1"/>
          </p:cNvCxnSpPr>
          <p:nvPr/>
        </p:nvCxnSpPr>
        <p:spPr>
          <a:xfrm>
            <a:off x="13319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9"/>
          <p:cNvSpPr/>
          <p:nvPr/>
        </p:nvSpPr>
        <p:spPr>
          <a:xfrm>
            <a:off x="246417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2464176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29" name="Google Shape;429;p29"/>
          <p:cNvCxnSpPr>
            <a:stCxn id="427" idx="2"/>
            <a:endCxn id="428" idx="0"/>
          </p:cNvCxnSpPr>
          <p:nvPr/>
        </p:nvCxnSpPr>
        <p:spPr>
          <a:xfrm>
            <a:off x="2625876" y="2349212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29"/>
          <p:cNvSpPr/>
          <p:nvPr/>
        </p:nvSpPr>
        <p:spPr>
          <a:xfrm>
            <a:off x="360452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31" name="Google Shape;431;p29"/>
          <p:cNvCxnSpPr>
            <a:stCxn id="412" idx="3"/>
            <a:endCxn id="417" idx="1"/>
          </p:cNvCxnSpPr>
          <p:nvPr/>
        </p:nvCxnSpPr>
        <p:spPr>
          <a:xfrm>
            <a:off x="6859954" y="2187500"/>
            <a:ext cx="493500" cy="55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437" name="Google Shape;437;p30"/>
          <p:cNvSpPr txBox="1"/>
          <p:nvPr>
            <p:ph idx="1" type="body"/>
          </p:nvPr>
        </p:nvSpPr>
        <p:spPr>
          <a:xfrm>
            <a:off x="243000" y="556500"/>
            <a:ext cx="875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hard question: How could we change our set representation so that combining two sets into their union requires changing </a:t>
            </a:r>
            <a:r>
              <a:rPr b="1" lang="en"/>
              <a:t>one</a:t>
            </a:r>
            <a:r>
              <a:rPr lang="en"/>
              <a:t> value?</a:t>
            </a:r>
            <a:endParaRPr/>
          </a:p>
        </p:txBody>
      </p:sp>
      <p:graphicFrame>
        <p:nvGraphicFramePr>
          <p:cNvPr id="438" name="Google Shape;438;p30"/>
          <p:cNvGraphicFramePr/>
          <p:nvPr/>
        </p:nvGraphicFramePr>
        <p:xfrm>
          <a:off x="1008525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9" name="Google Shape;439;p30"/>
          <p:cNvSpPr txBox="1"/>
          <p:nvPr/>
        </p:nvSpPr>
        <p:spPr>
          <a:xfrm>
            <a:off x="1064600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40" name="Google Shape;440;p30"/>
          <p:cNvGraphicFramePr/>
          <p:nvPr/>
        </p:nvGraphicFramePr>
        <p:xfrm>
          <a:off x="5513863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30"/>
          <p:cNvSpPr txBox="1"/>
          <p:nvPr/>
        </p:nvSpPr>
        <p:spPr>
          <a:xfrm>
            <a:off x="5569938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-43373" y="411418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30"/>
          <p:cNvSpPr txBox="1"/>
          <p:nvPr/>
        </p:nvSpPr>
        <p:spPr>
          <a:xfrm>
            <a:off x="4466527" y="4090476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166800" y="32884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5132400" y="32884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52592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52592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58979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65365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0" name="Google Shape;450;p30"/>
          <p:cNvCxnSpPr>
            <a:stCxn id="446" idx="2"/>
            <a:endCxn id="447" idx="0"/>
          </p:cNvCxnSpPr>
          <p:nvPr/>
        </p:nvCxnSpPr>
        <p:spPr>
          <a:xfrm>
            <a:off x="54209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0"/>
          <p:cNvCxnSpPr>
            <a:stCxn id="446" idx="3"/>
            <a:endCxn id="448" idx="1"/>
          </p:cNvCxnSpPr>
          <p:nvPr/>
        </p:nvCxnSpPr>
        <p:spPr>
          <a:xfrm>
            <a:off x="55826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0"/>
          <p:cNvCxnSpPr>
            <a:stCxn id="448" idx="3"/>
            <a:endCxn id="449" idx="1"/>
          </p:cNvCxnSpPr>
          <p:nvPr/>
        </p:nvCxnSpPr>
        <p:spPr>
          <a:xfrm>
            <a:off x="62213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0"/>
          <p:cNvSpPr/>
          <p:nvPr/>
        </p:nvSpPr>
        <p:spPr>
          <a:xfrm>
            <a:off x="735357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7353577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55" name="Google Shape;455;p30"/>
          <p:cNvCxnSpPr>
            <a:stCxn id="453" idx="2"/>
            <a:endCxn id="454" idx="0"/>
          </p:cNvCxnSpPr>
          <p:nvPr/>
        </p:nvCxnSpPr>
        <p:spPr>
          <a:xfrm>
            <a:off x="7515277" y="23492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0"/>
          <p:cNvSpPr/>
          <p:nvPr/>
        </p:nvSpPr>
        <p:spPr>
          <a:xfrm>
            <a:off x="8493927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369875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369875" y="257626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100851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1647154" y="2025800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61" name="Google Shape;461;p30"/>
          <p:cNvCxnSpPr>
            <a:stCxn id="457" idx="2"/>
            <a:endCxn id="458" idx="0"/>
          </p:cNvCxnSpPr>
          <p:nvPr/>
        </p:nvCxnSpPr>
        <p:spPr>
          <a:xfrm>
            <a:off x="531575" y="2349200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0"/>
          <p:cNvCxnSpPr>
            <a:stCxn id="457" idx="3"/>
            <a:endCxn id="459" idx="1"/>
          </p:cNvCxnSpPr>
          <p:nvPr/>
        </p:nvCxnSpPr>
        <p:spPr>
          <a:xfrm>
            <a:off x="693275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0"/>
          <p:cNvCxnSpPr>
            <a:stCxn id="459" idx="3"/>
            <a:endCxn id="460" idx="1"/>
          </p:cNvCxnSpPr>
          <p:nvPr/>
        </p:nvCxnSpPr>
        <p:spPr>
          <a:xfrm>
            <a:off x="1331914" y="2187500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0"/>
          <p:cNvSpPr/>
          <p:nvPr/>
        </p:nvSpPr>
        <p:spPr>
          <a:xfrm>
            <a:off x="246417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2464176" y="2576275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66" name="Google Shape;466;p30"/>
          <p:cNvCxnSpPr>
            <a:stCxn id="464" idx="2"/>
            <a:endCxn id="465" idx="0"/>
          </p:cNvCxnSpPr>
          <p:nvPr/>
        </p:nvCxnSpPr>
        <p:spPr>
          <a:xfrm>
            <a:off x="2625876" y="2349213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0"/>
          <p:cNvSpPr/>
          <p:nvPr/>
        </p:nvSpPr>
        <p:spPr>
          <a:xfrm>
            <a:off x="3604526" y="2025813"/>
            <a:ext cx="323400" cy="3234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68" name="Google Shape;468;p30"/>
          <p:cNvCxnSpPr>
            <a:stCxn id="449" idx="3"/>
            <a:endCxn id="454" idx="1"/>
          </p:cNvCxnSpPr>
          <p:nvPr/>
        </p:nvCxnSpPr>
        <p:spPr>
          <a:xfrm>
            <a:off x="6859954" y="2187500"/>
            <a:ext cx="493500" cy="55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0"/>
          <p:cNvSpPr txBox="1"/>
          <p:nvPr/>
        </p:nvSpPr>
        <p:spPr>
          <a:xfrm>
            <a:off x="167225" y="4888150"/>
            <a:ext cx="111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“THREE”</a:t>
            </a:r>
            <a:endParaRPr/>
          </a:p>
        </p:txBody>
      </p:sp>
      <p:cxnSp>
        <p:nvCxnSpPr>
          <p:cNvPr id="470" name="Google Shape;470;p30"/>
          <p:cNvCxnSpPr>
            <a:endCxn id="469" idx="0"/>
          </p:cNvCxnSpPr>
          <p:nvPr/>
        </p:nvCxnSpPr>
        <p:spPr>
          <a:xfrm flipH="1">
            <a:off x="726575" y="4537750"/>
            <a:ext cx="57510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0"/>
          <p:cNvCxnSpPr>
            <a:endCxn id="469" idx="0"/>
          </p:cNvCxnSpPr>
          <p:nvPr/>
        </p:nvCxnSpPr>
        <p:spPr>
          <a:xfrm flipH="1">
            <a:off x="726575" y="4495750"/>
            <a:ext cx="9828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0"/>
          <p:cNvCxnSpPr>
            <a:endCxn id="469" idx="0"/>
          </p:cNvCxnSpPr>
          <p:nvPr/>
        </p:nvCxnSpPr>
        <p:spPr>
          <a:xfrm flipH="1">
            <a:off x="726575" y="4464550"/>
            <a:ext cx="14010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0"/>
          <p:cNvCxnSpPr>
            <a:endCxn id="469" idx="0"/>
          </p:cNvCxnSpPr>
          <p:nvPr/>
        </p:nvCxnSpPr>
        <p:spPr>
          <a:xfrm flipH="1">
            <a:off x="726575" y="4485250"/>
            <a:ext cx="21642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0"/>
          <p:cNvSpPr txBox="1"/>
          <p:nvPr/>
        </p:nvSpPr>
        <p:spPr>
          <a:xfrm>
            <a:off x="2092737" y="4839975"/>
            <a:ext cx="111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“THREE”</a:t>
            </a:r>
            <a:endParaRPr/>
          </a:p>
        </p:txBody>
      </p:sp>
      <p:cxnSp>
        <p:nvCxnSpPr>
          <p:cNvPr id="475" name="Google Shape;475;p30"/>
          <p:cNvCxnSpPr>
            <a:endCxn id="474" idx="0"/>
          </p:cNvCxnSpPr>
          <p:nvPr/>
        </p:nvCxnSpPr>
        <p:spPr>
          <a:xfrm>
            <a:off x="2326287" y="4472175"/>
            <a:ext cx="3258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0"/>
          <p:cNvCxnSpPr>
            <a:endCxn id="474" idx="0"/>
          </p:cNvCxnSpPr>
          <p:nvPr/>
        </p:nvCxnSpPr>
        <p:spPr>
          <a:xfrm flipH="1">
            <a:off x="2652087" y="4514175"/>
            <a:ext cx="5001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482" name="Google Shape;482;p31"/>
          <p:cNvSpPr txBox="1"/>
          <p:nvPr>
            <p:ph idx="1" type="body"/>
          </p:nvPr>
        </p:nvSpPr>
        <p:spPr>
          <a:xfrm>
            <a:off x="243000" y="556500"/>
            <a:ext cx="87546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Possibly harder question: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Knowing that we only need to support the union/belongs operations, how can we represent a set such that the set union operation is very fast?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Idea: Assign each node a parent (instead of an id).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innocuous sounding, seemingly arbitrary solution.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Unlocks a pretty amazing universe of math that we won’t discuss. </a:t>
            </a:r>
            <a:endParaRPr sz="1800"/>
          </a:p>
        </p:txBody>
      </p:sp>
      <p:sp>
        <p:nvSpPr>
          <p:cNvPr id="483" name="Google Shape;483;p31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31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5" name="Google Shape;485;p31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6" name="Google Shape;486;p31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7" name="Google Shape;487;p31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488" name="Google Shape;488;p31"/>
          <p:cNvCxnSpPr>
            <a:stCxn id="486" idx="0"/>
            <a:endCxn id="487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1"/>
          <p:cNvCxnSpPr>
            <a:stCxn id="485" idx="0"/>
            <a:endCxn id="487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1"/>
          <p:cNvCxnSpPr>
            <a:stCxn id="484" idx="0"/>
            <a:endCxn id="485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31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92" name="Google Shape;492;p31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31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“boss”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494" name="Google Shape;494;p31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5" name="Google Shape;495;p31"/>
          <p:cNvSpPr txBox="1"/>
          <p:nvPr/>
        </p:nvSpPr>
        <p:spPr>
          <a:xfrm>
            <a:off x="1597525" y="3003875"/>
            <a:ext cx="2849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99" name="Google Shape;499;p31"/>
          <p:cNvCxnSpPr>
            <a:stCxn id="497" idx="0"/>
            <a:endCxn id="498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1"/>
          <p:cNvCxnSpPr>
            <a:stCxn id="498" idx="0"/>
            <a:endCxn id="487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506" name="Google Shape;506;p32"/>
          <p:cNvSpPr txBox="1"/>
          <p:nvPr>
            <p:ph idx="1" type="body"/>
          </p:nvPr>
        </p:nvSpPr>
        <p:spPr>
          <a:xfrm>
            <a:off x="243000" y="556500"/>
            <a:ext cx="89010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do this?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you’re not sure where to start, consider: why can’t we just set id[5] to 2?</a:t>
            </a:r>
            <a:endParaRPr/>
          </a:p>
        </p:txBody>
      </p:sp>
      <p:sp>
        <p:nvSpPr>
          <p:cNvPr id="507" name="Google Shape;507;p32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12" name="Google Shape;512;p32"/>
          <p:cNvCxnSpPr>
            <a:stCxn id="510" idx="0"/>
            <a:endCxn id="511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2"/>
          <p:cNvCxnSpPr>
            <a:stCxn id="509" idx="0"/>
            <a:endCxn id="511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2"/>
          <p:cNvCxnSpPr>
            <a:stCxn id="508" idx="0"/>
            <a:endCxn id="509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32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16" name="Google Shape;516;p32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2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“boss”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518" name="Google Shape;518;p32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9" name="Google Shape;519;p32"/>
          <p:cNvSpPr txBox="1"/>
          <p:nvPr/>
        </p:nvSpPr>
        <p:spPr>
          <a:xfrm>
            <a:off x="1597525" y="3003875"/>
            <a:ext cx="2849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32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32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22" name="Google Shape;522;p32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23" name="Google Shape;523;p32"/>
          <p:cNvCxnSpPr>
            <a:stCxn id="521" idx="0"/>
            <a:endCxn id="522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529" name="Google Shape;529;p33"/>
          <p:cNvSpPr txBox="1"/>
          <p:nvPr>
            <p:ph idx="1" type="body"/>
          </p:nvPr>
        </p:nvSpPr>
        <p:spPr>
          <a:xfrm>
            <a:off x="243000" y="556500"/>
            <a:ext cx="89010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do this?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the boss of 5. ← this isn’t free!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Find the boss of 2.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Change the value of the boss of 5 to boss of 2?</a:t>
            </a:r>
            <a:endParaRPr/>
          </a:p>
        </p:txBody>
      </p:sp>
      <p:sp>
        <p:nvSpPr>
          <p:cNvPr id="530" name="Google Shape;530;p33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35" name="Google Shape;535;p33"/>
          <p:cNvCxnSpPr>
            <a:stCxn id="533" idx="0"/>
            <a:endCxn id="534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3"/>
          <p:cNvCxnSpPr>
            <a:stCxn id="532" idx="0"/>
            <a:endCxn id="534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3"/>
          <p:cNvCxnSpPr>
            <a:stCxn id="531" idx="0"/>
            <a:endCxn id="532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33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39" name="Google Shape;539;p33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3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“boss”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541" name="Google Shape;541;p33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2" name="Google Shape;542;p33"/>
          <p:cNvSpPr txBox="1"/>
          <p:nvPr/>
        </p:nvSpPr>
        <p:spPr>
          <a:xfrm>
            <a:off x="1597525" y="3003875"/>
            <a:ext cx="2849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4  5  6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33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46" name="Google Shape;546;p33"/>
          <p:cNvCxnSpPr>
            <a:stCxn id="544" idx="0"/>
            <a:endCxn id="545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3"/>
          <p:cNvCxnSpPr>
            <a:stCxn id="545" idx="0"/>
            <a:endCxn id="534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553" name="Google Shape;553;p34"/>
          <p:cNvSpPr txBox="1"/>
          <p:nvPr>
            <p:ph idx="1" type="body"/>
          </p:nvPr>
        </p:nvSpPr>
        <p:spPr>
          <a:xfrm>
            <a:off x="243000" y="556500"/>
            <a:ext cx="89010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do this?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you’re not sure where to start, consider: why can’t we just set id[5] to 2?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 root(5) into a child of root(2).</a:t>
            </a:r>
            <a:endParaRPr/>
          </a:p>
        </p:txBody>
      </p:sp>
      <p:sp>
        <p:nvSpPr>
          <p:cNvPr id="554" name="Google Shape;554;p34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4,              3, 5} 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6" name="Google Shape;556;p34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58" name="Google Shape;558;p34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59" name="Google Shape;559;p34"/>
          <p:cNvCxnSpPr>
            <a:stCxn id="557" idx="0"/>
            <a:endCxn id="558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4"/>
          <p:cNvCxnSpPr>
            <a:stCxn id="556" idx="0"/>
            <a:endCxn id="558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4"/>
          <p:cNvCxnSpPr>
            <a:stCxn id="555" idx="0"/>
            <a:endCxn id="556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34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64" name="Google Shape;564;p34"/>
          <p:cNvCxnSpPr>
            <a:stCxn id="562" idx="0"/>
            <a:endCxn id="563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34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66" name="Google Shape;566;p34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34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“boss”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568" name="Google Shape;568;p34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9" name="Google Shape;569;p34"/>
          <p:cNvSpPr txBox="1"/>
          <p:nvPr/>
        </p:nvSpPr>
        <p:spPr>
          <a:xfrm>
            <a:off x="1597525" y="3003875"/>
            <a:ext cx="2849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34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34"/>
          <p:cNvCxnSpPr>
            <a:stCxn id="563" idx="0"/>
            <a:endCxn id="558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Union Using Rooted-Tree Representation</a:t>
            </a:r>
            <a:endParaRPr/>
          </a:p>
        </p:txBody>
      </p:sp>
      <p:sp>
        <p:nvSpPr>
          <p:cNvPr id="577" name="Google Shape;577;p35"/>
          <p:cNvSpPr txBox="1"/>
          <p:nvPr>
            <p:ph idx="1" type="body"/>
          </p:nvPr>
        </p:nvSpPr>
        <p:spPr>
          <a:xfrm>
            <a:off x="243000" y="556500"/>
            <a:ext cx="87546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root(5) into a child of root(2).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potential performance issues with this approach?</a:t>
            </a:r>
            <a:endParaRPr/>
          </a:p>
        </p:txBody>
      </p:sp>
      <p:sp>
        <p:nvSpPr>
          <p:cNvPr id="578" name="Google Shape;578;p35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4,              3, 5} 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35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80" name="Google Shape;580;p35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1" name="Google Shape;581;p35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82" name="Google Shape;582;p35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3" name="Google Shape;583;p35"/>
          <p:cNvCxnSpPr>
            <a:stCxn id="581" idx="0"/>
            <a:endCxn id="582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5"/>
          <p:cNvCxnSpPr>
            <a:stCxn id="580" idx="0"/>
            <a:endCxn id="582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5"/>
          <p:cNvCxnSpPr>
            <a:stCxn id="579" idx="0"/>
            <a:endCxn id="580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5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87" name="Google Shape;587;p35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88" name="Google Shape;588;p35"/>
          <p:cNvCxnSpPr>
            <a:stCxn id="586" idx="0"/>
            <a:endCxn id="587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35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90" name="Google Shape;590;p35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35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“boss”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592" name="Google Shape;592;p35"/>
          <p:cNvGraphicFramePr/>
          <p:nvPr/>
        </p:nvGraphicFramePr>
        <p:xfrm>
          <a:off x="1530975" y="16126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3" name="Google Shape;593;p35"/>
          <p:cNvSpPr txBox="1"/>
          <p:nvPr/>
        </p:nvSpPr>
        <p:spPr>
          <a:xfrm>
            <a:off x="1597525" y="2089475"/>
            <a:ext cx="2849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35"/>
          <p:cNvSpPr txBox="1"/>
          <p:nvPr/>
        </p:nvSpPr>
        <p:spPr>
          <a:xfrm>
            <a:off x="691352" y="16126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5" name="Google Shape;595;p35"/>
          <p:cNvCxnSpPr>
            <a:stCxn id="587" idx="0"/>
            <a:endCxn id="582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Union Using Rooted-Tree Representation</a:t>
            </a:r>
            <a:endParaRPr/>
          </a:p>
        </p:txBody>
      </p:sp>
      <p:sp>
        <p:nvSpPr>
          <p:cNvPr id="601" name="Google Shape;601;p36"/>
          <p:cNvSpPr txBox="1"/>
          <p:nvPr>
            <p:ph idx="1" type="body"/>
          </p:nvPr>
        </p:nvSpPr>
        <p:spPr>
          <a:xfrm>
            <a:off x="243000" y="556500"/>
            <a:ext cx="87546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root(5) into a child of root(2).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potential performance issues with this approach?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Tree can get too tall!</a:t>
            </a:r>
            <a:endParaRPr/>
          </a:p>
        </p:txBody>
      </p:sp>
      <p:sp>
        <p:nvSpPr>
          <p:cNvPr id="602" name="Google Shape;602;p36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4,              3, 5} 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04" name="Google Shape;604;p36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5" name="Google Shape;605;p36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06" name="Google Shape;606;p36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07" name="Google Shape;607;p36"/>
          <p:cNvCxnSpPr>
            <a:stCxn id="605" idx="0"/>
            <a:endCxn id="606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6"/>
          <p:cNvCxnSpPr>
            <a:stCxn id="604" idx="0"/>
            <a:endCxn id="606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6"/>
          <p:cNvCxnSpPr>
            <a:stCxn id="603" idx="0"/>
            <a:endCxn id="604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36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11" name="Google Shape;611;p36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12" name="Google Shape;612;p36"/>
          <p:cNvCxnSpPr>
            <a:stCxn id="610" idx="0"/>
            <a:endCxn id="611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36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14" name="Google Shape;614;p36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36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“boss”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616" name="Google Shape;616;p36"/>
          <p:cNvGraphicFramePr/>
          <p:nvPr/>
        </p:nvGraphicFramePr>
        <p:xfrm>
          <a:off x="1530975" y="16126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7" name="Google Shape;617;p36"/>
          <p:cNvSpPr txBox="1"/>
          <p:nvPr/>
        </p:nvSpPr>
        <p:spPr>
          <a:xfrm>
            <a:off x="1597525" y="2089475"/>
            <a:ext cx="2849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36"/>
          <p:cNvSpPr txBox="1"/>
          <p:nvPr/>
        </p:nvSpPr>
        <p:spPr>
          <a:xfrm>
            <a:off x="691352" y="16126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9" name="Google Shape;619;p36"/>
          <p:cNvCxnSpPr>
            <a:stCxn id="611" idx="0"/>
            <a:endCxn id="606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Meta-goals of the Coming Lectures</a:t>
            </a:r>
            <a:r>
              <a:rPr lang="en"/>
              <a:t>: Data Structure Refinement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2: A chance to see how a design evolves.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couple of weeks: Deriving classic solutions to interesting problems, with an emphasis on how set, map, and priority queue ADTs are implemented.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Today: A chance to see how an implementation of an ADT can evolve and how different underlying data structures affect asymptotic runtime (using our formal notation).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Worst Case</a:t>
            </a:r>
            <a:endParaRPr/>
          </a:p>
        </p:txBody>
      </p:sp>
      <p:sp>
        <p:nvSpPr>
          <p:cNvPr id="625" name="Google Shape;625;p3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always connect the first items’ tree below the second item’s tree, we can end up with a tree of height M after M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connect(4, 3)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connect(3, 2)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connect(2, 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connect(1, 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N items, what’s the worst case runtime…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connect(p, q)?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For isConnected(p, q)?</a:t>
            </a: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7338695" y="28296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6934348" y="23373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6530002" y="18451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6125655" y="1352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7743042" y="33218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631" name="Google Shape;631;p37"/>
          <p:cNvCxnSpPr>
            <a:stCxn id="630" idx="0"/>
            <a:endCxn id="626" idx="2"/>
          </p:cNvCxnSpPr>
          <p:nvPr/>
        </p:nvCxnSpPr>
        <p:spPr>
          <a:xfrm rot="10800000">
            <a:off x="7531692" y="3082450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7"/>
          <p:cNvCxnSpPr>
            <a:stCxn id="626" idx="0"/>
            <a:endCxn id="627" idx="2"/>
          </p:cNvCxnSpPr>
          <p:nvPr/>
        </p:nvCxnSpPr>
        <p:spPr>
          <a:xfrm rot="10800000">
            <a:off x="7127345" y="2590213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7"/>
          <p:cNvCxnSpPr>
            <a:stCxn id="627" idx="0"/>
            <a:endCxn id="628" idx="2"/>
          </p:cNvCxnSpPr>
          <p:nvPr/>
        </p:nvCxnSpPr>
        <p:spPr>
          <a:xfrm rot="10800000">
            <a:off x="6722998" y="2097975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7"/>
          <p:cNvCxnSpPr>
            <a:stCxn id="628" idx="0"/>
            <a:endCxn id="629" idx="2"/>
          </p:cNvCxnSpPr>
          <p:nvPr/>
        </p:nvCxnSpPr>
        <p:spPr>
          <a:xfrm rot="10800000">
            <a:off x="6318652" y="1605738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8"/>
          <p:cNvSpPr txBox="1"/>
          <p:nvPr/>
        </p:nvSpPr>
        <p:spPr>
          <a:xfrm>
            <a:off x="283400" y="694300"/>
            <a:ext cx="8412000" cy="343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QuickUnionDS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QuickUnionDS(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parent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i++)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    parent[i] = i;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 != parent[p])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    p = parent[p];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640" name="Google Shape;640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QuickUnionDS</a:t>
            </a:r>
            <a:endParaRPr/>
          </a:p>
        </p:txBody>
      </p:sp>
      <p:grpSp>
        <p:nvGrpSpPr>
          <p:cNvPr id="641" name="Google Shape;641;p38"/>
          <p:cNvGrpSpPr/>
          <p:nvPr/>
        </p:nvGrpSpPr>
        <p:grpSpPr>
          <a:xfrm>
            <a:off x="3297200" y="2002450"/>
            <a:ext cx="5714400" cy="743100"/>
            <a:chOff x="3297200" y="2002450"/>
            <a:chExt cx="5714400" cy="743100"/>
          </a:xfrm>
        </p:grpSpPr>
        <p:cxnSp>
          <p:nvCxnSpPr>
            <p:cNvPr id="642" name="Google Shape;642;p38"/>
            <p:cNvCxnSpPr/>
            <p:nvPr/>
          </p:nvCxnSpPr>
          <p:spPr>
            <a:xfrm flipH="1">
              <a:off x="3297200" y="2338150"/>
              <a:ext cx="983100" cy="4074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3" name="Google Shape;643;p38"/>
            <p:cNvSpPr txBox="1"/>
            <p:nvPr/>
          </p:nvSpPr>
          <p:spPr>
            <a:xfrm>
              <a:off x="4280300" y="2002450"/>
              <a:ext cx="47313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BE0712"/>
                  </a:solidFill>
                </a:rPr>
                <a:t>For N items, this means a worst case runtime of Θ(N).</a:t>
              </a:r>
              <a:endParaRPr>
                <a:solidFill>
                  <a:srgbClr val="BE071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BE071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644" name="Google Shape;644;p38"/>
          <p:cNvSpPr txBox="1"/>
          <p:nvPr/>
        </p:nvSpPr>
        <p:spPr>
          <a:xfrm>
            <a:off x="4028850" y="2687475"/>
            <a:ext cx="5002500" cy="239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find(p) == find(q);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find(p);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find(q);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parent[i] = j;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sp>
        <p:nvSpPr>
          <p:cNvPr id="650" name="Google Shape;650;p39"/>
          <p:cNvSpPr txBox="1"/>
          <p:nvPr>
            <p:ph idx="1" type="body"/>
          </p:nvPr>
        </p:nvSpPr>
        <p:spPr>
          <a:xfrm>
            <a:off x="243000" y="2990600"/>
            <a:ext cx="84438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QuickFindDS defect: QuickFindDS is too slow: Connecting two items takes N time in the worst case.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QuickUnion defect: Trees can get tall. Results in potentially even worse performance than QuickFind if tree is imbalanced.</a:t>
            </a:r>
            <a:endParaRPr/>
          </a:p>
        </p:txBody>
      </p:sp>
      <p:graphicFrame>
        <p:nvGraphicFramePr>
          <p:cNvPr id="651" name="Google Shape;651;p39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Weighted Quick Union</a:t>
            </a:r>
            <a:endParaRPr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QuickUnion: http://yellkey.com</a:t>
            </a:r>
            <a:r>
              <a:rPr lang="en">
                <a:solidFill>
                  <a:srgbClr val="208920"/>
                </a:solidFill>
              </a:rPr>
              <a:t>/analysis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662" name="Google Shape;662;p41"/>
          <p:cNvSpPr txBox="1"/>
          <p:nvPr>
            <p:ph idx="1" type="body"/>
          </p:nvPr>
        </p:nvSpPr>
        <p:spPr>
          <a:xfrm>
            <a:off x="243000" y="556500"/>
            <a:ext cx="87546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Modify quick-union to avoid tall trees.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Track tree size (</a:t>
            </a:r>
            <a:r>
              <a:rPr b="1" lang="en"/>
              <a:t>number</a:t>
            </a:r>
            <a:r>
              <a:rPr lang="en"/>
              <a:t> of elements).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New rule: Always link root of </a:t>
            </a:r>
            <a:r>
              <a:rPr b="1" i="1" lang="en"/>
              <a:t>smaller</a:t>
            </a:r>
            <a:r>
              <a:rPr lang="en"/>
              <a:t> tree </a:t>
            </a:r>
            <a:r>
              <a:rPr b="1" i="1" lang="en"/>
              <a:t>to</a:t>
            </a:r>
            <a:r>
              <a:rPr lang="en"/>
              <a:t> </a:t>
            </a:r>
            <a:r>
              <a:rPr b="1" i="1" lang="en"/>
              <a:t>larger</a:t>
            </a:r>
            <a:r>
              <a:rPr lang="en"/>
              <a:t>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rule: If we call connect(3, 8), which entry (or entries) of parent[] changes?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parent[3]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parent[0]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parent[8]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parent[6]</a:t>
            </a:r>
            <a:endParaRPr/>
          </a:p>
        </p:txBody>
      </p:sp>
      <p:sp>
        <p:nvSpPr>
          <p:cNvPr id="663" name="Google Shape;663;p41"/>
          <p:cNvSpPr/>
          <p:nvPr/>
        </p:nvSpPr>
        <p:spPr>
          <a:xfrm>
            <a:off x="4083595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64" name="Google Shape;664;p41"/>
          <p:cNvSpPr/>
          <p:nvPr/>
        </p:nvSpPr>
        <p:spPr>
          <a:xfrm>
            <a:off x="4642777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5208680" y="31486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5761142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667" name="Google Shape;667;p41"/>
          <p:cNvCxnSpPr>
            <a:stCxn id="664" idx="0"/>
            <a:endCxn id="665" idx="2"/>
          </p:cNvCxnSpPr>
          <p:nvPr/>
        </p:nvCxnSpPr>
        <p:spPr>
          <a:xfrm flipH="1" rot="10800000">
            <a:off x="4835827" y="3401475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41"/>
          <p:cNvCxnSpPr>
            <a:stCxn id="666" idx="0"/>
            <a:endCxn id="665" idx="2"/>
          </p:cNvCxnSpPr>
          <p:nvPr/>
        </p:nvCxnSpPr>
        <p:spPr>
          <a:xfrm rot="10800000">
            <a:off x="5401592" y="3401475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41"/>
          <p:cNvSpPr/>
          <p:nvPr/>
        </p:nvSpPr>
        <p:spPr>
          <a:xfrm>
            <a:off x="8010305" y="30784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70" name="Google Shape;670;p41"/>
          <p:cNvCxnSpPr>
            <a:stCxn id="665" idx="2"/>
            <a:endCxn id="663" idx="0"/>
          </p:cNvCxnSpPr>
          <p:nvPr/>
        </p:nvCxnSpPr>
        <p:spPr>
          <a:xfrm flipH="1">
            <a:off x="4276730" y="3401500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41"/>
          <p:cNvSpPr/>
          <p:nvPr/>
        </p:nvSpPr>
        <p:spPr>
          <a:xfrm>
            <a:off x="6320324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72" name="Google Shape;672;p41"/>
          <p:cNvCxnSpPr>
            <a:stCxn id="671" idx="0"/>
            <a:endCxn id="665" idx="2"/>
          </p:cNvCxnSpPr>
          <p:nvPr/>
        </p:nvCxnSpPr>
        <p:spPr>
          <a:xfrm rot="10800000">
            <a:off x="5401874" y="3401475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41"/>
          <p:cNvSpPr/>
          <p:nvPr/>
        </p:nvSpPr>
        <p:spPr>
          <a:xfrm>
            <a:off x="5201959" y="37332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74" name="Google Shape;674;p41"/>
          <p:cNvCxnSpPr>
            <a:stCxn id="673" idx="0"/>
            <a:endCxn id="665" idx="2"/>
          </p:cNvCxnSpPr>
          <p:nvPr/>
        </p:nvCxnSpPr>
        <p:spPr>
          <a:xfrm flipH="1" rot="10800000">
            <a:off x="5395009" y="3401475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41"/>
          <p:cNvSpPr/>
          <p:nvPr/>
        </p:nvSpPr>
        <p:spPr>
          <a:xfrm>
            <a:off x="80103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76" name="Google Shape;676;p41"/>
          <p:cNvSpPr/>
          <p:nvPr/>
        </p:nvSpPr>
        <p:spPr>
          <a:xfrm>
            <a:off x="80103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74511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678" name="Google Shape;678;p41"/>
          <p:cNvCxnSpPr>
            <a:stCxn id="677" idx="0"/>
            <a:endCxn id="669" idx="2"/>
          </p:cNvCxnSpPr>
          <p:nvPr/>
        </p:nvCxnSpPr>
        <p:spPr>
          <a:xfrm flipH="1" rot="10800000">
            <a:off x="7644170" y="3331250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41"/>
          <p:cNvCxnSpPr>
            <a:stCxn id="675" idx="0"/>
            <a:endCxn id="669" idx="2"/>
          </p:cNvCxnSpPr>
          <p:nvPr/>
        </p:nvCxnSpPr>
        <p:spPr>
          <a:xfrm rot="10800000">
            <a:off x="8203352" y="3331250"/>
            <a:ext cx="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41"/>
          <p:cNvCxnSpPr>
            <a:stCxn id="676" idx="0"/>
            <a:endCxn id="675" idx="2"/>
          </p:cNvCxnSpPr>
          <p:nvPr/>
        </p:nvCxnSpPr>
        <p:spPr>
          <a:xfrm rot="10800000">
            <a:off x="82033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81" name="Google Shape;681;p41"/>
          <p:cNvGraphicFramePr/>
          <p:nvPr/>
        </p:nvGraphicFramePr>
        <p:xfrm>
          <a:off x="1498275" y="4264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2" name="Google Shape;682;p41"/>
          <p:cNvSpPr txBox="1"/>
          <p:nvPr/>
        </p:nvSpPr>
        <p:spPr>
          <a:xfrm>
            <a:off x="1554350" y="4665675"/>
            <a:ext cx="3828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0  1  2  3  4  5  6  7  8  9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41"/>
          <p:cNvSpPr txBox="1"/>
          <p:nvPr/>
        </p:nvSpPr>
        <p:spPr>
          <a:xfrm>
            <a:off x="697552" y="4201483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#1: Weighted QuickUnion</a:t>
            </a:r>
            <a:endParaRPr/>
          </a:p>
        </p:txBody>
      </p:sp>
      <p:sp>
        <p:nvSpPr>
          <p:cNvPr id="689" name="Google Shape;689;p42"/>
          <p:cNvSpPr txBox="1"/>
          <p:nvPr>
            <p:ph idx="1" type="body"/>
          </p:nvPr>
        </p:nvSpPr>
        <p:spPr>
          <a:xfrm>
            <a:off x="243000" y="556500"/>
            <a:ext cx="8754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Modify quick-union to avoid tall trees.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Track tree size (</a:t>
            </a:r>
            <a:r>
              <a:rPr b="1" lang="en"/>
              <a:t>number</a:t>
            </a:r>
            <a:r>
              <a:rPr lang="en"/>
              <a:t> of elements).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New rule: Always link root of </a:t>
            </a:r>
            <a:r>
              <a:rPr b="1" i="1" lang="en"/>
              <a:t>smaller</a:t>
            </a:r>
            <a:r>
              <a:rPr lang="en"/>
              <a:t> tree </a:t>
            </a:r>
            <a:r>
              <a:rPr b="1" i="1" lang="en"/>
              <a:t>to</a:t>
            </a:r>
            <a:r>
              <a:rPr lang="en"/>
              <a:t> </a:t>
            </a:r>
            <a:r>
              <a:rPr b="1" i="1" lang="en"/>
              <a:t>larger</a:t>
            </a:r>
            <a:r>
              <a:rPr lang="en"/>
              <a:t> 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rule: If we call connect(3, 8), which entry (or entries) of parent[] changes?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parent[3]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parent[0]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parent[8]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parent[6]</a:t>
            </a:r>
            <a:endParaRPr b="1"/>
          </a:p>
        </p:txBody>
      </p:sp>
      <p:sp>
        <p:nvSpPr>
          <p:cNvPr id="690" name="Google Shape;690;p42"/>
          <p:cNvSpPr/>
          <p:nvPr/>
        </p:nvSpPr>
        <p:spPr>
          <a:xfrm>
            <a:off x="4388395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1" name="Google Shape;691;p42"/>
          <p:cNvSpPr/>
          <p:nvPr/>
        </p:nvSpPr>
        <p:spPr>
          <a:xfrm>
            <a:off x="4947577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5513480" y="26152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6065942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694" name="Google Shape;694;p42"/>
          <p:cNvCxnSpPr>
            <a:stCxn id="691" idx="0"/>
            <a:endCxn id="692" idx="2"/>
          </p:cNvCxnSpPr>
          <p:nvPr/>
        </p:nvCxnSpPr>
        <p:spPr>
          <a:xfrm flipH="1" rot="10800000">
            <a:off x="5140627" y="2868075"/>
            <a:ext cx="5658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42"/>
          <p:cNvCxnSpPr>
            <a:stCxn id="693" idx="0"/>
            <a:endCxn id="692" idx="2"/>
          </p:cNvCxnSpPr>
          <p:nvPr/>
        </p:nvCxnSpPr>
        <p:spPr>
          <a:xfrm rot="10800000">
            <a:off x="5706392" y="2868075"/>
            <a:ext cx="552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42"/>
          <p:cNvSpPr/>
          <p:nvPr/>
        </p:nvSpPr>
        <p:spPr>
          <a:xfrm>
            <a:off x="8010305" y="30784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97" name="Google Shape;697;p42"/>
          <p:cNvCxnSpPr>
            <a:stCxn id="692" idx="2"/>
            <a:endCxn id="690" idx="0"/>
          </p:cNvCxnSpPr>
          <p:nvPr/>
        </p:nvCxnSpPr>
        <p:spPr>
          <a:xfrm flipH="1">
            <a:off x="4581530" y="2868100"/>
            <a:ext cx="11250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42"/>
          <p:cNvSpPr/>
          <p:nvPr/>
        </p:nvSpPr>
        <p:spPr>
          <a:xfrm>
            <a:off x="6625124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99" name="Google Shape;699;p42"/>
          <p:cNvCxnSpPr>
            <a:stCxn id="698" idx="0"/>
            <a:endCxn id="692" idx="2"/>
          </p:cNvCxnSpPr>
          <p:nvPr/>
        </p:nvCxnSpPr>
        <p:spPr>
          <a:xfrm rot="10800000">
            <a:off x="5706674" y="2868075"/>
            <a:ext cx="11115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42"/>
          <p:cNvSpPr/>
          <p:nvPr/>
        </p:nvSpPr>
        <p:spPr>
          <a:xfrm>
            <a:off x="5506759" y="31998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01" name="Google Shape;701;p42"/>
          <p:cNvCxnSpPr>
            <a:stCxn id="700" idx="0"/>
            <a:endCxn id="692" idx="2"/>
          </p:cNvCxnSpPr>
          <p:nvPr/>
        </p:nvCxnSpPr>
        <p:spPr>
          <a:xfrm flipH="1" rot="10800000">
            <a:off x="5699809" y="2868075"/>
            <a:ext cx="66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42"/>
          <p:cNvSpPr/>
          <p:nvPr/>
        </p:nvSpPr>
        <p:spPr>
          <a:xfrm>
            <a:off x="8010302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8010309" y="4393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7451120" y="3801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705" name="Google Shape;705;p42"/>
          <p:cNvCxnSpPr>
            <a:stCxn id="704" idx="0"/>
            <a:endCxn id="696" idx="2"/>
          </p:cNvCxnSpPr>
          <p:nvPr/>
        </p:nvCxnSpPr>
        <p:spPr>
          <a:xfrm flipH="1" rot="10800000">
            <a:off x="7644170" y="3331250"/>
            <a:ext cx="55920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2"/>
          <p:cNvCxnSpPr>
            <a:stCxn id="702" idx="0"/>
            <a:endCxn id="696" idx="2"/>
          </p:cNvCxnSpPr>
          <p:nvPr/>
        </p:nvCxnSpPr>
        <p:spPr>
          <a:xfrm rot="10800000">
            <a:off x="8203352" y="3331250"/>
            <a:ext cx="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42"/>
          <p:cNvCxnSpPr>
            <a:stCxn id="703" idx="0"/>
            <a:endCxn id="702" idx="2"/>
          </p:cNvCxnSpPr>
          <p:nvPr/>
        </p:nvCxnSpPr>
        <p:spPr>
          <a:xfrm rot="10800000">
            <a:off x="8203359" y="4054900"/>
            <a:ext cx="0" cy="3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08" name="Google Shape;708;p42"/>
          <p:cNvGraphicFramePr/>
          <p:nvPr/>
        </p:nvGraphicFramePr>
        <p:xfrm>
          <a:off x="1498275" y="4264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9" name="Google Shape;709;p42"/>
          <p:cNvSpPr txBox="1"/>
          <p:nvPr/>
        </p:nvSpPr>
        <p:spPr>
          <a:xfrm>
            <a:off x="1554350" y="4665675"/>
            <a:ext cx="3828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0  1  2  3  4  5  6  7  8  9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42"/>
          <p:cNvSpPr txBox="1"/>
          <p:nvPr/>
        </p:nvSpPr>
        <p:spPr>
          <a:xfrm>
            <a:off x="697552" y="4201483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1" name="Google Shape;711;p42"/>
          <p:cNvCxnSpPr>
            <a:stCxn id="696" idx="0"/>
            <a:endCxn id="692" idx="2"/>
          </p:cNvCxnSpPr>
          <p:nvPr/>
        </p:nvCxnSpPr>
        <p:spPr>
          <a:xfrm rot="10800000">
            <a:off x="5706455" y="2868125"/>
            <a:ext cx="2496900" cy="21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WeightedQuickUnion</a:t>
            </a:r>
            <a:endParaRPr/>
          </a:p>
        </p:txBody>
      </p:sp>
      <p:sp>
        <p:nvSpPr>
          <p:cNvPr id="717" name="Google Shape;717;p43"/>
          <p:cNvSpPr txBox="1"/>
          <p:nvPr>
            <p:ph idx="1" type="body"/>
          </p:nvPr>
        </p:nvSpPr>
        <p:spPr>
          <a:xfrm>
            <a:off x="243000" y="556500"/>
            <a:ext cx="8443800" cy="25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Minimal changes needed: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parent[]</a:t>
            </a:r>
            <a:r>
              <a:rPr lang="en"/>
              <a:t> array as before, but also add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size[]</a:t>
            </a:r>
            <a:r>
              <a:rPr lang="en"/>
              <a:t>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isConnected(int p, int q)</a:t>
            </a:r>
            <a:r>
              <a:rPr lang="en"/>
              <a:t> requires no changes.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connect(int p, int q)</a:t>
            </a:r>
            <a:r>
              <a:rPr lang="en"/>
              <a:t> needs two changes: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Link root of smaller tree to larger tree.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Update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size[]</a:t>
            </a:r>
            <a:r>
              <a:rPr lang="en"/>
              <a:t>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the connect method looks like: 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8" name="Google Shape;718;p43"/>
          <p:cNvSpPr txBox="1"/>
          <p:nvPr/>
        </p:nvSpPr>
        <p:spPr>
          <a:xfrm>
            <a:off x="231425" y="3041700"/>
            <a:ext cx="8624400" cy="206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find(p);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find(q);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 == j)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(size[i] &lt; size[j]) { parent[i] = j; size[j] += size[i];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 parent[j] = i; size[i] += size[j];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graphicFrame>
        <p:nvGraphicFramePr>
          <p:cNvPr id="719" name="Google Shape;719;p43"/>
          <p:cNvGraphicFramePr/>
          <p:nvPr/>
        </p:nvGraphicFramePr>
        <p:xfrm>
          <a:off x="5192250" y="228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20" name="Google Shape;720;p43"/>
          <p:cNvSpPr txBox="1"/>
          <p:nvPr/>
        </p:nvSpPr>
        <p:spPr>
          <a:xfrm>
            <a:off x="5248325" y="2688668"/>
            <a:ext cx="3828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0  1  2  3  4  5  6  7  8  9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43"/>
          <p:cNvSpPr txBox="1"/>
          <p:nvPr/>
        </p:nvSpPr>
        <p:spPr>
          <a:xfrm>
            <a:off x="4391527" y="2224476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22" name="Google Shape;722;p43"/>
          <p:cNvGraphicFramePr/>
          <p:nvPr/>
        </p:nvGraphicFramePr>
        <p:xfrm>
          <a:off x="4995768" y="31411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5776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23" name="Google Shape;723;p43"/>
          <p:cNvSpPr txBox="1"/>
          <p:nvPr/>
        </p:nvSpPr>
        <p:spPr>
          <a:xfrm>
            <a:off x="5098710" y="3542450"/>
            <a:ext cx="4023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0   1  2  3  4  5  6  7  8  9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43"/>
          <p:cNvSpPr txBox="1"/>
          <p:nvPr/>
        </p:nvSpPr>
        <p:spPr>
          <a:xfrm>
            <a:off x="4237399" y="3078275"/>
            <a:ext cx="10110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size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WeightedQuickUnion Performance</a:t>
            </a:r>
            <a:endParaRPr/>
          </a:p>
        </p:txBody>
      </p:sp>
      <p:sp>
        <p:nvSpPr>
          <p:cNvPr id="730" name="Google Shape;730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before, connect and isConnected require time proportional to depth of the items involved.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Max depth of any item: log 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brief proof for the curious (not covered in lecture):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Depth of an element x increases only when tree T1 that contains x is linked below some other tree T2.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size of the tree at least doubles since weight(T2) ≥ weight(T1).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Tree containing x doubles at most log N times.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sp>
        <p:nvSpPr>
          <p:cNvPr id="736" name="Google Shape;736;p45"/>
          <p:cNvSpPr txBox="1"/>
          <p:nvPr>
            <p:ph idx="1" type="body"/>
          </p:nvPr>
        </p:nvSpPr>
        <p:spPr>
          <a:xfrm>
            <a:off x="243000" y="2685800"/>
            <a:ext cx="84438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tweaking QuickUnionDS we’ve achieved logarithmic time performance.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Fast enough for most (all?) practical problems.</a:t>
            </a:r>
            <a:endParaRPr/>
          </a:p>
        </p:txBody>
      </p:sp>
      <p:graphicFrame>
        <p:nvGraphicFramePr>
          <p:cNvPr id="737" name="Google Shape;737;p45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sp>
        <p:nvSpPr>
          <p:cNvPr id="743" name="Google Shape;743;p46"/>
          <p:cNvSpPr txBox="1"/>
          <p:nvPr>
            <p:ph idx="1" type="body"/>
          </p:nvPr>
        </p:nvSpPr>
        <p:spPr>
          <a:xfrm>
            <a:off x="243000" y="2685800"/>
            <a:ext cx="84438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Performing M operations on a DisjointSet object with N elements: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Runtime goes from O(MN) to O(N + M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N = 10</a:t>
            </a:r>
            <a:r>
              <a:rPr baseline="30000" lang="en"/>
              <a:t>9 </a:t>
            </a:r>
            <a:r>
              <a:rPr lang="en"/>
              <a:t>and M = 10</a:t>
            </a:r>
            <a:r>
              <a:rPr baseline="30000" lang="en"/>
              <a:t>9</a:t>
            </a:r>
            <a:r>
              <a:rPr lang="en"/>
              <a:t>, time to run goes from 30 years to 6 seconds.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Key point: Good data structure unlocks solutions to problems that could otherwise not be solved!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pretty good for most problems, but could we do better?</a:t>
            </a:r>
            <a:endParaRPr/>
          </a:p>
        </p:txBody>
      </p:sp>
      <p:graphicFrame>
        <p:nvGraphicFramePr>
          <p:cNvPr id="744" name="Google Shape;744;p46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Goal: Dynamic Connectivity</a:t>
            </a:r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Today: A case study in ADT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a series of pairwise connectedness declarations, determine if two items are connected transitively. Only care about yes vs. no.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We have Mexico, USA, Canada, Ukraine, and Estonia.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USA is connected to Mexico.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USA is connected  to Canada.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Is Mexico connected to Canada? </a:t>
            </a:r>
            <a:r>
              <a:rPr b="1" lang="en"/>
              <a:t>Yes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Ukraine is connected to Estonia.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Is Ukraine connected to USA? </a:t>
            </a:r>
            <a:r>
              <a:rPr b="1" lang="en"/>
              <a:t>No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Solvable using a simple ADT with cool implementation details.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Path Compression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(CS170 Spoiler)</a:t>
            </a:r>
            <a:endParaRPr sz="4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755" name="Google Shape;755;p48"/>
          <p:cNvSpPr txBox="1"/>
          <p:nvPr>
            <p:ph idx="1" type="body"/>
          </p:nvPr>
        </p:nvSpPr>
        <p:spPr>
          <a:xfrm>
            <a:off x="243000" y="556500"/>
            <a:ext cx="89010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 is the topology of the worst case if we use WeightedQuickUnion.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Clever idea: When we do isConnected(15, 10), tie all nodes seen to the root.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Additional cost is insignificant (same order of growth).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8"/>
          <p:cNvSpPr/>
          <p:nvPr/>
        </p:nvSpPr>
        <p:spPr>
          <a:xfrm>
            <a:off x="1871330" y="46358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757" name="Google Shape;757;p48"/>
          <p:cNvSpPr/>
          <p:nvPr/>
        </p:nvSpPr>
        <p:spPr>
          <a:xfrm>
            <a:off x="1874030" y="41373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58" name="Google Shape;758;p48"/>
          <p:cNvSpPr/>
          <p:nvPr/>
        </p:nvSpPr>
        <p:spPr>
          <a:xfrm>
            <a:off x="2292005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59" name="Google Shape;759;p48"/>
          <p:cNvSpPr/>
          <p:nvPr/>
        </p:nvSpPr>
        <p:spPr>
          <a:xfrm>
            <a:off x="2647059" y="41373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760" name="Google Shape;760;p48"/>
          <p:cNvCxnSpPr>
            <a:stCxn id="756" idx="0"/>
            <a:endCxn id="757" idx="2"/>
          </p:cNvCxnSpPr>
          <p:nvPr/>
        </p:nvCxnSpPr>
        <p:spPr>
          <a:xfrm flipH="1" rot="10800000">
            <a:off x="2064380" y="4390125"/>
            <a:ext cx="2700" cy="2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8"/>
          <p:cNvCxnSpPr>
            <a:stCxn id="757" idx="0"/>
            <a:endCxn id="758" idx="2"/>
          </p:cNvCxnSpPr>
          <p:nvPr/>
        </p:nvCxnSpPr>
        <p:spPr>
          <a:xfrm flipH="1" rot="10800000">
            <a:off x="2067080" y="3805525"/>
            <a:ext cx="4179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8"/>
          <p:cNvCxnSpPr>
            <a:stCxn id="759" idx="0"/>
            <a:endCxn id="758" idx="2"/>
          </p:cNvCxnSpPr>
          <p:nvPr/>
        </p:nvCxnSpPr>
        <p:spPr>
          <a:xfrm rot="10800000">
            <a:off x="2484909" y="3805525"/>
            <a:ext cx="3552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48"/>
          <p:cNvSpPr/>
          <p:nvPr/>
        </p:nvSpPr>
        <p:spPr>
          <a:xfrm>
            <a:off x="3374680" y="41404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33773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65" name="Google Shape;765;p48"/>
          <p:cNvSpPr/>
          <p:nvPr/>
        </p:nvSpPr>
        <p:spPr>
          <a:xfrm>
            <a:off x="3378085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6" name="Google Shape;766;p48"/>
          <p:cNvSpPr/>
          <p:nvPr/>
        </p:nvSpPr>
        <p:spPr>
          <a:xfrm>
            <a:off x="41504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767" name="Google Shape;767;p48"/>
          <p:cNvCxnSpPr>
            <a:stCxn id="763" idx="0"/>
            <a:endCxn id="764" idx="2"/>
          </p:cNvCxnSpPr>
          <p:nvPr/>
        </p:nvCxnSpPr>
        <p:spPr>
          <a:xfrm flipH="1" rot="10800000">
            <a:off x="3567730" y="38056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48"/>
          <p:cNvCxnSpPr>
            <a:stCxn id="764" idx="0"/>
            <a:endCxn id="765" idx="2"/>
          </p:cNvCxnSpPr>
          <p:nvPr/>
        </p:nvCxnSpPr>
        <p:spPr>
          <a:xfrm flipH="1" rot="10800000">
            <a:off x="3570430" y="3157850"/>
            <a:ext cx="6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48"/>
          <p:cNvCxnSpPr>
            <a:stCxn id="766" idx="0"/>
            <a:endCxn id="765" idx="2"/>
          </p:cNvCxnSpPr>
          <p:nvPr/>
        </p:nvCxnSpPr>
        <p:spPr>
          <a:xfrm rot="10800000">
            <a:off x="3571259" y="31578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48"/>
          <p:cNvCxnSpPr>
            <a:stCxn id="758" idx="0"/>
            <a:endCxn id="765" idx="2"/>
          </p:cNvCxnSpPr>
          <p:nvPr/>
        </p:nvCxnSpPr>
        <p:spPr>
          <a:xfrm flipH="1" rot="10800000">
            <a:off x="2485055" y="3157850"/>
            <a:ext cx="10860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48"/>
          <p:cNvSpPr/>
          <p:nvPr/>
        </p:nvSpPr>
        <p:spPr>
          <a:xfrm>
            <a:off x="4884380" y="41470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48870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73" name="Google Shape;773;p48"/>
          <p:cNvSpPr/>
          <p:nvPr/>
        </p:nvSpPr>
        <p:spPr>
          <a:xfrm>
            <a:off x="5305055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56601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775" name="Google Shape;775;p48"/>
          <p:cNvCxnSpPr>
            <a:stCxn id="771" idx="0"/>
            <a:endCxn id="772" idx="2"/>
          </p:cNvCxnSpPr>
          <p:nvPr/>
        </p:nvCxnSpPr>
        <p:spPr>
          <a:xfrm flipH="1" rot="10800000">
            <a:off x="5077430" y="38056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8"/>
          <p:cNvCxnSpPr>
            <a:stCxn id="772" idx="0"/>
            <a:endCxn id="773" idx="2"/>
          </p:cNvCxnSpPr>
          <p:nvPr/>
        </p:nvCxnSpPr>
        <p:spPr>
          <a:xfrm flipH="1" rot="10800000">
            <a:off x="5080130" y="31578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8"/>
          <p:cNvCxnSpPr>
            <a:stCxn id="774" idx="0"/>
            <a:endCxn id="773" idx="2"/>
          </p:cNvCxnSpPr>
          <p:nvPr/>
        </p:nvCxnSpPr>
        <p:spPr>
          <a:xfrm rot="10800000">
            <a:off x="5497959" y="31578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48"/>
          <p:cNvSpPr/>
          <p:nvPr/>
        </p:nvSpPr>
        <p:spPr>
          <a:xfrm>
            <a:off x="6387730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79" name="Google Shape;779;p48"/>
          <p:cNvSpPr/>
          <p:nvPr/>
        </p:nvSpPr>
        <p:spPr>
          <a:xfrm>
            <a:off x="6390430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0" name="Google Shape;780;p48"/>
          <p:cNvSpPr/>
          <p:nvPr/>
        </p:nvSpPr>
        <p:spPr>
          <a:xfrm>
            <a:off x="6390435" y="21075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163459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782" name="Google Shape;782;p48"/>
          <p:cNvCxnSpPr>
            <a:stCxn id="778" idx="0"/>
            <a:endCxn id="779" idx="2"/>
          </p:cNvCxnSpPr>
          <p:nvPr/>
        </p:nvCxnSpPr>
        <p:spPr>
          <a:xfrm flipH="1" rot="10800000">
            <a:off x="6580780" y="3157850"/>
            <a:ext cx="27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8"/>
          <p:cNvCxnSpPr>
            <a:stCxn id="779" idx="0"/>
            <a:endCxn id="780" idx="2"/>
          </p:cNvCxnSpPr>
          <p:nvPr/>
        </p:nvCxnSpPr>
        <p:spPr>
          <a:xfrm rot="10800000">
            <a:off x="6583480" y="2360392"/>
            <a:ext cx="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48"/>
          <p:cNvCxnSpPr>
            <a:stCxn id="781" idx="0"/>
            <a:endCxn id="780" idx="2"/>
          </p:cNvCxnSpPr>
          <p:nvPr/>
        </p:nvCxnSpPr>
        <p:spPr>
          <a:xfrm rot="10800000">
            <a:off x="6583409" y="2360392"/>
            <a:ext cx="7731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48"/>
          <p:cNvCxnSpPr>
            <a:stCxn id="773" idx="0"/>
            <a:endCxn id="780" idx="2"/>
          </p:cNvCxnSpPr>
          <p:nvPr/>
        </p:nvCxnSpPr>
        <p:spPr>
          <a:xfrm flipH="1" rot="10800000">
            <a:off x="5498105" y="2360392"/>
            <a:ext cx="10854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8"/>
          <p:cNvCxnSpPr>
            <a:stCxn id="765" idx="0"/>
            <a:endCxn id="780" idx="2"/>
          </p:cNvCxnSpPr>
          <p:nvPr/>
        </p:nvCxnSpPr>
        <p:spPr>
          <a:xfrm flipH="1" rot="10800000">
            <a:off x="3571135" y="2360392"/>
            <a:ext cx="30123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792" name="Google Shape;792;p49"/>
          <p:cNvSpPr txBox="1"/>
          <p:nvPr>
            <p:ph idx="1" type="body"/>
          </p:nvPr>
        </p:nvSpPr>
        <p:spPr>
          <a:xfrm>
            <a:off x="243000" y="556500"/>
            <a:ext cx="89010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Below is the topology of the worst case if we use WeightedQuickUnion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Clever idea: When we do isConnected(15, 10), tie all nodes seen to the root.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Additional cost is insignificant (same order of growth).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1871330" y="46358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1874030" y="4137325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2292005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2647059" y="41373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797" name="Google Shape;797;p49"/>
          <p:cNvCxnSpPr>
            <a:stCxn id="793" idx="0"/>
            <a:endCxn id="798" idx="2"/>
          </p:cNvCxnSpPr>
          <p:nvPr/>
        </p:nvCxnSpPr>
        <p:spPr>
          <a:xfrm flipH="1" rot="10800000">
            <a:off x="2064380" y="2360625"/>
            <a:ext cx="4519200" cy="227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49"/>
          <p:cNvCxnSpPr>
            <a:stCxn id="794" idx="0"/>
            <a:endCxn id="798" idx="2"/>
          </p:cNvCxnSpPr>
          <p:nvPr/>
        </p:nvCxnSpPr>
        <p:spPr>
          <a:xfrm flipH="1" rot="10800000">
            <a:off x="2067080" y="2360425"/>
            <a:ext cx="4516500" cy="177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9"/>
          <p:cNvCxnSpPr>
            <a:stCxn id="796" idx="0"/>
            <a:endCxn id="795" idx="2"/>
          </p:cNvCxnSpPr>
          <p:nvPr/>
        </p:nvCxnSpPr>
        <p:spPr>
          <a:xfrm rot="10800000">
            <a:off x="2484909" y="3805525"/>
            <a:ext cx="3552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49"/>
          <p:cNvSpPr/>
          <p:nvPr/>
        </p:nvSpPr>
        <p:spPr>
          <a:xfrm>
            <a:off x="3374680" y="41404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33773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3378085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41504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805" name="Google Shape;805;p49"/>
          <p:cNvCxnSpPr>
            <a:stCxn id="801" idx="0"/>
            <a:endCxn id="802" idx="2"/>
          </p:cNvCxnSpPr>
          <p:nvPr/>
        </p:nvCxnSpPr>
        <p:spPr>
          <a:xfrm flipH="1" rot="10800000">
            <a:off x="3567730" y="38056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49"/>
          <p:cNvCxnSpPr>
            <a:stCxn id="802" idx="0"/>
            <a:endCxn id="803" idx="2"/>
          </p:cNvCxnSpPr>
          <p:nvPr/>
        </p:nvCxnSpPr>
        <p:spPr>
          <a:xfrm flipH="1" rot="10800000">
            <a:off x="3570430" y="3157850"/>
            <a:ext cx="6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49"/>
          <p:cNvCxnSpPr>
            <a:stCxn id="804" idx="0"/>
            <a:endCxn id="803" idx="2"/>
          </p:cNvCxnSpPr>
          <p:nvPr/>
        </p:nvCxnSpPr>
        <p:spPr>
          <a:xfrm rot="10800000">
            <a:off x="3571259" y="31578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49"/>
          <p:cNvCxnSpPr>
            <a:stCxn id="795" idx="0"/>
            <a:endCxn id="798" idx="2"/>
          </p:cNvCxnSpPr>
          <p:nvPr/>
        </p:nvCxnSpPr>
        <p:spPr>
          <a:xfrm flipH="1" rot="10800000">
            <a:off x="2485055" y="2360450"/>
            <a:ext cx="40983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49"/>
          <p:cNvSpPr/>
          <p:nvPr/>
        </p:nvSpPr>
        <p:spPr>
          <a:xfrm>
            <a:off x="4884380" y="41470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887080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5305055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5660109" y="35526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813" name="Google Shape;813;p49"/>
          <p:cNvCxnSpPr>
            <a:stCxn id="809" idx="0"/>
            <a:endCxn id="810" idx="2"/>
          </p:cNvCxnSpPr>
          <p:nvPr/>
        </p:nvCxnSpPr>
        <p:spPr>
          <a:xfrm flipH="1" rot="10800000">
            <a:off x="5077430" y="38056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49"/>
          <p:cNvCxnSpPr>
            <a:stCxn id="810" idx="0"/>
            <a:endCxn id="811" idx="2"/>
          </p:cNvCxnSpPr>
          <p:nvPr/>
        </p:nvCxnSpPr>
        <p:spPr>
          <a:xfrm flipH="1" rot="10800000">
            <a:off x="5080130" y="31578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49"/>
          <p:cNvCxnSpPr>
            <a:stCxn id="812" idx="0"/>
            <a:endCxn id="811" idx="2"/>
          </p:cNvCxnSpPr>
          <p:nvPr/>
        </p:nvCxnSpPr>
        <p:spPr>
          <a:xfrm rot="10800000">
            <a:off x="5497959" y="31578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49"/>
          <p:cNvSpPr/>
          <p:nvPr/>
        </p:nvSpPr>
        <p:spPr>
          <a:xfrm>
            <a:off x="6496955" y="35526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6390430" y="2904892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6390435" y="21075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7163459" y="2904892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819" name="Google Shape;819;p49"/>
          <p:cNvCxnSpPr>
            <a:stCxn id="816" idx="0"/>
            <a:endCxn id="798" idx="2"/>
          </p:cNvCxnSpPr>
          <p:nvPr/>
        </p:nvCxnSpPr>
        <p:spPr>
          <a:xfrm rot="10800000">
            <a:off x="6583505" y="2360450"/>
            <a:ext cx="1065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9"/>
          <p:cNvCxnSpPr>
            <a:stCxn id="817" idx="0"/>
            <a:endCxn id="798" idx="2"/>
          </p:cNvCxnSpPr>
          <p:nvPr/>
        </p:nvCxnSpPr>
        <p:spPr>
          <a:xfrm rot="10800000">
            <a:off x="6583480" y="2360392"/>
            <a:ext cx="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9"/>
          <p:cNvCxnSpPr>
            <a:stCxn id="818" idx="0"/>
            <a:endCxn id="798" idx="2"/>
          </p:cNvCxnSpPr>
          <p:nvPr/>
        </p:nvCxnSpPr>
        <p:spPr>
          <a:xfrm rot="10800000">
            <a:off x="6583409" y="2360392"/>
            <a:ext cx="7731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9"/>
          <p:cNvCxnSpPr>
            <a:stCxn id="811" idx="0"/>
            <a:endCxn id="798" idx="2"/>
          </p:cNvCxnSpPr>
          <p:nvPr/>
        </p:nvCxnSpPr>
        <p:spPr>
          <a:xfrm flipH="1" rot="10800000">
            <a:off x="5498105" y="2360392"/>
            <a:ext cx="10854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9"/>
          <p:cNvCxnSpPr>
            <a:stCxn id="803" idx="0"/>
            <a:endCxn id="798" idx="2"/>
          </p:cNvCxnSpPr>
          <p:nvPr/>
        </p:nvCxnSpPr>
        <p:spPr>
          <a:xfrm flipH="1" rot="10800000">
            <a:off x="3571135" y="2360392"/>
            <a:ext cx="30123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829" name="Google Shape;829;p50"/>
          <p:cNvSpPr txBox="1"/>
          <p:nvPr>
            <p:ph idx="1" type="body"/>
          </p:nvPr>
        </p:nvSpPr>
        <p:spPr>
          <a:xfrm>
            <a:off x="243000" y="556500"/>
            <a:ext cx="8901000" cy="20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Path compression results in a union/connected operations that are very very close to amortized constant time.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 operations on N nodes is O(N + M lg* N) - you will see this in CS170.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lg* is less than 5 for any realistic input.</a:t>
            </a:r>
            <a:endParaRPr sz="1800"/>
          </a:p>
        </p:txBody>
      </p:sp>
      <p:sp>
        <p:nvSpPr>
          <p:cNvPr id="830" name="Google Shape;830;p50"/>
          <p:cNvSpPr/>
          <p:nvPr/>
        </p:nvSpPr>
        <p:spPr>
          <a:xfrm>
            <a:off x="1609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831" name="Google Shape;831;p50"/>
          <p:cNvSpPr/>
          <p:nvPr/>
        </p:nvSpPr>
        <p:spPr>
          <a:xfrm>
            <a:off x="8807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32" name="Google Shape;832;p50"/>
          <p:cNvSpPr/>
          <p:nvPr/>
        </p:nvSpPr>
        <p:spPr>
          <a:xfrm>
            <a:off x="1656455" y="351436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33" name="Google Shape;833;p50"/>
          <p:cNvSpPr/>
          <p:nvPr/>
        </p:nvSpPr>
        <p:spPr>
          <a:xfrm>
            <a:off x="16501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834" name="Google Shape;834;p50"/>
          <p:cNvCxnSpPr>
            <a:stCxn id="830" idx="0"/>
            <a:endCxn id="835" idx="2"/>
          </p:cNvCxnSpPr>
          <p:nvPr/>
        </p:nvCxnSpPr>
        <p:spPr>
          <a:xfrm flipH="1" rot="10800000">
            <a:off x="353980" y="29703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50"/>
          <p:cNvCxnSpPr>
            <a:stCxn id="831" idx="0"/>
            <a:endCxn id="835" idx="2"/>
          </p:cNvCxnSpPr>
          <p:nvPr/>
        </p:nvCxnSpPr>
        <p:spPr>
          <a:xfrm flipH="1" rot="10800000">
            <a:off x="1073780" y="29703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50"/>
          <p:cNvCxnSpPr>
            <a:stCxn id="833" idx="0"/>
            <a:endCxn id="832" idx="2"/>
          </p:cNvCxnSpPr>
          <p:nvPr/>
        </p:nvCxnSpPr>
        <p:spPr>
          <a:xfrm flipH="1" rot="10800000">
            <a:off x="1843159" y="37671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50"/>
          <p:cNvSpPr/>
          <p:nvPr/>
        </p:nvSpPr>
        <p:spPr>
          <a:xfrm>
            <a:off x="2384080" y="47500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839" name="Google Shape;839;p50"/>
          <p:cNvSpPr/>
          <p:nvPr/>
        </p:nvSpPr>
        <p:spPr>
          <a:xfrm>
            <a:off x="23867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40" name="Google Shape;840;p50"/>
          <p:cNvSpPr/>
          <p:nvPr/>
        </p:nvSpPr>
        <p:spPr>
          <a:xfrm>
            <a:off x="2387485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1" name="Google Shape;841;p50"/>
          <p:cNvSpPr/>
          <p:nvPr/>
        </p:nvSpPr>
        <p:spPr>
          <a:xfrm>
            <a:off x="31598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842" name="Google Shape;842;p50"/>
          <p:cNvCxnSpPr>
            <a:stCxn id="838" idx="0"/>
            <a:endCxn id="839" idx="2"/>
          </p:cNvCxnSpPr>
          <p:nvPr/>
        </p:nvCxnSpPr>
        <p:spPr>
          <a:xfrm flipH="1" rot="10800000">
            <a:off x="2577130" y="44152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50"/>
          <p:cNvCxnSpPr>
            <a:stCxn id="839" idx="0"/>
            <a:endCxn id="840" idx="2"/>
          </p:cNvCxnSpPr>
          <p:nvPr/>
        </p:nvCxnSpPr>
        <p:spPr>
          <a:xfrm flipH="1" rot="10800000">
            <a:off x="2579830" y="3767450"/>
            <a:ext cx="6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50"/>
          <p:cNvCxnSpPr>
            <a:stCxn id="841" idx="0"/>
            <a:endCxn id="840" idx="2"/>
          </p:cNvCxnSpPr>
          <p:nvPr/>
        </p:nvCxnSpPr>
        <p:spPr>
          <a:xfrm rot="10800000">
            <a:off x="2580659" y="37674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50"/>
          <p:cNvCxnSpPr>
            <a:stCxn id="832" idx="0"/>
            <a:endCxn id="835" idx="2"/>
          </p:cNvCxnSpPr>
          <p:nvPr/>
        </p:nvCxnSpPr>
        <p:spPr>
          <a:xfrm flipH="1" rot="10800000">
            <a:off x="1849505" y="29701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50"/>
          <p:cNvSpPr/>
          <p:nvPr/>
        </p:nvSpPr>
        <p:spPr>
          <a:xfrm>
            <a:off x="3893780" y="47566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847" name="Google Shape;847;p50"/>
          <p:cNvSpPr/>
          <p:nvPr/>
        </p:nvSpPr>
        <p:spPr>
          <a:xfrm>
            <a:off x="38964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48" name="Google Shape;848;p50"/>
          <p:cNvSpPr/>
          <p:nvPr/>
        </p:nvSpPr>
        <p:spPr>
          <a:xfrm>
            <a:off x="4314455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49" name="Google Shape;849;p50"/>
          <p:cNvSpPr/>
          <p:nvPr/>
        </p:nvSpPr>
        <p:spPr>
          <a:xfrm>
            <a:off x="46695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850" name="Google Shape;850;p50"/>
          <p:cNvCxnSpPr>
            <a:stCxn id="846" idx="0"/>
            <a:endCxn id="847" idx="2"/>
          </p:cNvCxnSpPr>
          <p:nvPr/>
        </p:nvCxnSpPr>
        <p:spPr>
          <a:xfrm flipH="1" rot="10800000">
            <a:off x="4086830" y="44152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0"/>
          <p:cNvCxnSpPr>
            <a:stCxn id="847" idx="0"/>
            <a:endCxn id="848" idx="2"/>
          </p:cNvCxnSpPr>
          <p:nvPr/>
        </p:nvCxnSpPr>
        <p:spPr>
          <a:xfrm flipH="1" rot="10800000">
            <a:off x="4089530" y="37674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0"/>
          <p:cNvCxnSpPr>
            <a:stCxn id="849" idx="0"/>
            <a:endCxn id="848" idx="2"/>
          </p:cNvCxnSpPr>
          <p:nvPr/>
        </p:nvCxnSpPr>
        <p:spPr>
          <a:xfrm rot="10800000">
            <a:off x="4507359" y="37674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0"/>
          <p:cNvSpPr/>
          <p:nvPr/>
        </p:nvSpPr>
        <p:spPr>
          <a:xfrm>
            <a:off x="59726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54" name="Google Shape;854;p50"/>
          <p:cNvSpPr/>
          <p:nvPr/>
        </p:nvSpPr>
        <p:spPr>
          <a:xfrm>
            <a:off x="5399830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35" name="Google Shape;835;p50"/>
          <p:cNvSpPr/>
          <p:nvPr/>
        </p:nvSpPr>
        <p:spPr>
          <a:xfrm>
            <a:off x="3528160" y="27172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55" name="Google Shape;855;p50"/>
          <p:cNvSpPr/>
          <p:nvPr/>
        </p:nvSpPr>
        <p:spPr>
          <a:xfrm>
            <a:off x="6586084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856" name="Google Shape;856;p50"/>
          <p:cNvCxnSpPr>
            <a:stCxn id="853" idx="0"/>
            <a:endCxn id="835" idx="2"/>
          </p:cNvCxnSpPr>
          <p:nvPr/>
        </p:nvCxnSpPr>
        <p:spPr>
          <a:xfrm rot="10800000">
            <a:off x="3721280" y="29703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50"/>
          <p:cNvCxnSpPr>
            <a:stCxn id="854" idx="0"/>
            <a:endCxn id="835" idx="2"/>
          </p:cNvCxnSpPr>
          <p:nvPr/>
        </p:nvCxnSpPr>
        <p:spPr>
          <a:xfrm rot="10800000">
            <a:off x="3721180" y="29702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50"/>
          <p:cNvCxnSpPr>
            <a:stCxn id="855" idx="0"/>
            <a:endCxn id="835" idx="2"/>
          </p:cNvCxnSpPr>
          <p:nvPr/>
        </p:nvCxnSpPr>
        <p:spPr>
          <a:xfrm rot="10800000">
            <a:off x="3721234" y="29702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50"/>
          <p:cNvCxnSpPr>
            <a:stCxn id="848" idx="0"/>
            <a:endCxn id="835" idx="2"/>
          </p:cNvCxnSpPr>
          <p:nvPr/>
        </p:nvCxnSpPr>
        <p:spPr>
          <a:xfrm rot="10800000">
            <a:off x="3721205" y="29702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50"/>
          <p:cNvCxnSpPr>
            <a:stCxn id="840" idx="0"/>
            <a:endCxn id="835" idx="2"/>
          </p:cNvCxnSpPr>
          <p:nvPr/>
        </p:nvCxnSpPr>
        <p:spPr>
          <a:xfrm flipH="1" rot="10800000">
            <a:off x="2580535" y="29702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61" name="Google Shape;861;p50"/>
          <p:cNvGraphicFramePr/>
          <p:nvPr/>
        </p:nvGraphicFramePr>
        <p:xfrm>
          <a:off x="7113375" y="18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980275"/>
                <a:gridCol w="980275"/>
              </a:tblGrid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lg* 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65536</a:t>
                      </a:r>
                      <a:endParaRPr baseline="30000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867" name="Google Shape;867;p51"/>
          <p:cNvSpPr txBox="1"/>
          <p:nvPr>
            <p:ph idx="1" type="body"/>
          </p:nvPr>
        </p:nvSpPr>
        <p:spPr>
          <a:xfrm>
            <a:off x="243000" y="556500"/>
            <a:ext cx="8901000" cy="20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Path compression results in a union/connected operations that are very very close to amortized constant time.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 operations on N nodes is O(N + M lg* N) - you will see this in CS170.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tighter bound: O(N + M α(N)), where α is the inverse Ackermann function.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inverse ackermann function is less than 5 for all practical inputs!</a:t>
            </a:r>
            <a:endParaRPr sz="1800"/>
          </a:p>
        </p:txBody>
      </p:sp>
      <p:sp>
        <p:nvSpPr>
          <p:cNvPr id="868" name="Google Shape;868;p51"/>
          <p:cNvSpPr/>
          <p:nvPr/>
        </p:nvSpPr>
        <p:spPr>
          <a:xfrm>
            <a:off x="1609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869" name="Google Shape;869;p51"/>
          <p:cNvSpPr/>
          <p:nvPr/>
        </p:nvSpPr>
        <p:spPr>
          <a:xfrm>
            <a:off x="8807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70" name="Google Shape;870;p51"/>
          <p:cNvSpPr/>
          <p:nvPr/>
        </p:nvSpPr>
        <p:spPr>
          <a:xfrm>
            <a:off x="1656455" y="351436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71" name="Google Shape;871;p51"/>
          <p:cNvSpPr/>
          <p:nvPr/>
        </p:nvSpPr>
        <p:spPr>
          <a:xfrm>
            <a:off x="16501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872" name="Google Shape;872;p51"/>
          <p:cNvCxnSpPr>
            <a:stCxn id="868" idx="0"/>
            <a:endCxn id="873" idx="2"/>
          </p:cNvCxnSpPr>
          <p:nvPr/>
        </p:nvCxnSpPr>
        <p:spPr>
          <a:xfrm flipH="1" rot="10800000">
            <a:off x="353980" y="29703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51"/>
          <p:cNvCxnSpPr>
            <a:stCxn id="869" idx="0"/>
            <a:endCxn id="873" idx="2"/>
          </p:cNvCxnSpPr>
          <p:nvPr/>
        </p:nvCxnSpPr>
        <p:spPr>
          <a:xfrm flipH="1" rot="10800000">
            <a:off x="1073780" y="29703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51"/>
          <p:cNvCxnSpPr>
            <a:stCxn id="871" idx="0"/>
            <a:endCxn id="870" idx="2"/>
          </p:cNvCxnSpPr>
          <p:nvPr/>
        </p:nvCxnSpPr>
        <p:spPr>
          <a:xfrm flipH="1" rot="10800000">
            <a:off x="1843159" y="37671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51"/>
          <p:cNvSpPr/>
          <p:nvPr/>
        </p:nvSpPr>
        <p:spPr>
          <a:xfrm>
            <a:off x="2384080" y="47500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877" name="Google Shape;877;p51"/>
          <p:cNvSpPr/>
          <p:nvPr/>
        </p:nvSpPr>
        <p:spPr>
          <a:xfrm>
            <a:off x="23867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78" name="Google Shape;878;p51"/>
          <p:cNvSpPr/>
          <p:nvPr/>
        </p:nvSpPr>
        <p:spPr>
          <a:xfrm>
            <a:off x="2387485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79" name="Google Shape;879;p51"/>
          <p:cNvSpPr/>
          <p:nvPr/>
        </p:nvSpPr>
        <p:spPr>
          <a:xfrm>
            <a:off x="31598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880" name="Google Shape;880;p51"/>
          <p:cNvCxnSpPr>
            <a:stCxn id="876" idx="0"/>
            <a:endCxn id="877" idx="2"/>
          </p:cNvCxnSpPr>
          <p:nvPr/>
        </p:nvCxnSpPr>
        <p:spPr>
          <a:xfrm flipH="1" rot="10800000">
            <a:off x="2577130" y="44152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51"/>
          <p:cNvCxnSpPr>
            <a:stCxn id="877" idx="0"/>
            <a:endCxn id="878" idx="2"/>
          </p:cNvCxnSpPr>
          <p:nvPr/>
        </p:nvCxnSpPr>
        <p:spPr>
          <a:xfrm flipH="1" rot="10800000">
            <a:off x="2579830" y="3767450"/>
            <a:ext cx="6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51"/>
          <p:cNvCxnSpPr>
            <a:stCxn id="879" idx="0"/>
            <a:endCxn id="878" idx="2"/>
          </p:cNvCxnSpPr>
          <p:nvPr/>
        </p:nvCxnSpPr>
        <p:spPr>
          <a:xfrm rot="10800000">
            <a:off x="2580659" y="37674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51"/>
          <p:cNvCxnSpPr>
            <a:stCxn id="870" idx="0"/>
            <a:endCxn id="873" idx="2"/>
          </p:cNvCxnSpPr>
          <p:nvPr/>
        </p:nvCxnSpPr>
        <p:spPr>
          <a:xfrm flipH="1" rot="10800000">
            <a:off x="1849505" y="29701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51"/>
          <p:cNvSpPr/>
          <p:nvPr/>
        </p:nvSpPr>
        <p:spPr>
          <a:xfrm>
            <a:off x="3893780" y="47566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885" name="Google Shape;885;p51"/>
          <p:cNvSpPr/>
          <p:nvPr/>
        </p:nvSpPr>
        <p:spPr>
          <a:xfrm>
            <a:off x="3896480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86" name="Google Shape;886;p51"/>
          <p:cNvSpPr/>
          <p:nvPr/>
        </p:nvSpPr>
        <p:spPr>
          <a:xfrm>
            <a:off x="4314455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7" name="Google Shape;887;p51"/>
          <p:cNvSpPr/>
          <p:nvPr/>
        </p:nvSpPr>
        <p:spPr>
          <a:xfrm>
            <a:off x="4669509" y="41622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888" name="Google Shape;888;p51"/>
          <p:cNvCxnSpPr>
            <a:stCxn id="884" idx="0"/>
            <a:endCxn id="885" idx="2"/>
          </p:cNvCxnSpPr>
          <p:nvPr/>
        </p:nvCxnSpPr>
        <p:spPr>
          <a:xfrm flipH="1" rot="10800000">
            <a:off x="4086830" y="44152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51"/>
          <p:cNvCxnSpPr>
            <a:stCxn id="885" idx="0"/>
            <a:endCxn id="886" idx="2"/>
          </p:cNvCxnSpPr>
          <p:nvPr/>
        </p:nvCxnSpPr>
        <p:spPr>
          <a:xfrm flipH="1" rot="10800000">
            <a:off x="4089530" y="37674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51"/>
          <p:cNvCxnSpPr>
            <a:stCxn id="887" idx="0"/>
            <a:endCxn id="886" idx="2"/>
          </p:cNvCxnSpPr>
          <p:nvPr/>
        </p:nvCxnSpPr>
        <p:spPr>
          <a:xfrm rot="10800000">
            <a:off x="4507359" y="37674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1" name="Google Shape;891;p51"/>
          <p:cNvSpPr/>
          <p:nvPr/>
        </p:nvSpPr>
        <p:spPr>
          <a:xfrm>
            <a:off x="5972630" y="35145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92" name="Google Shape;892;p51"/>
          <p:cNvSpPr/>
          <p:nvPr/>
        </p:nvSpPr>
        <p:spPr>
          <a:xfrm>
            <a:off x="5399830" y="35144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73" name="Google Shape;873;p51"/>
          <p:cNvSpPr/>
          <p:nvPr/>
        </p:nvSpPr>
        <p:spPr>
          <a:xfrm>
            <a:off x="3528160" y="27172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93" name="Google Shape;893;p51"/>
          <p:cNvSpPr/>
          <p:nvPr/>
        </p:nvSpPr>
        <p:spPr>
          <a:xfrm>
            <a:off x="6586084" y="35144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894" name="Google Shape;894;p51"/>
          <p:cNvCxnSpPr>
            <a:stCxn id="891" idx="0"/>
            <a:endCxn id="873" idx="2"/>
          </p:cNvCxnSpPr>
          <p:nvPr/>
        </p:nvCxnSpPr>
        <p:spPr>
          <a:xfrm rot="10800000">
            <a:off x="3721280" y="29703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51"/>
          <p:cNvCxnSpPr>
            <a:stCxn id="892" idx="0"/>
            <a:endCxn id="873" idx="2"/>
          </p:cNvCxnSpPr>
          <p:nvPr/>
        </p:nvCxnSpPr>
        <p:spPr>
          <a:xfrm rot="10800000">
            <a:off x="3721180" y="29702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51"/>
          <p:cNvCxnSpPr>
            <a:stCxn id="893" idx="0"/>
            <a:endCxn id="873" idx="2"/>
          </p:cNvCxnSpPr>
          <p:nvPr/>
        </p:nvCxnSpPr>
        <p:spPr>
          <a:xfrm rot="10800000">
            <a:off x="3721234" y="29702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51"/>
          <p:cNvCxnSpPr>
            <a:stCxn id="886" idx="0"/>
            <a:endCxn id="873" idx="2"/>
          </p:cNvCxnSpPr>
          <p:nvPr/>
        </p:nvCxnSpPr>
        <p:spPr>
          <a:xfrm rot="10800000">
            <a:off x="3721205" y="29702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51"/>
          <p:cNvCxnSpPr>
            <a:stCxn id="878" idx="0"/>
            <a:endCxn id="873" idx="2"/>
          </p:cNvCxnSpPr>
          <p:nvPr/>
        </p:nvCxnSpPr>
        <p:spPr>
          <a:xfrm flipH="1" rot="10800000">
            <a:off x="2580535" y="29702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99" name="Google Shape;899;p51"/>
          <p:cNvGraphicFramePr/>
          <p:nvPr/>
        </p:nvGraphicFramePr>
        <p:xfrm>
          <a:off x="7113375" y="234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980275"/>
                <a:gridCol w="980275"/>
              </a:tblGrid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α(N)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30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00" name="Google Shape;9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188" y="4269750"/>
            <a:ext cx="504825" cy="81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1" name="Google Shape;901;p51"/>
          <p:cNvCxnSpPr/>
          <p:nvPr/>
        </p:nvCxnSpPr>
        <p:spPr>
          <a:xfrm>
            <a:off x="6768600" y="4827950"/>
            <a:ext cx="836100" cy="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907" name="Google Shape;907;p52"/>
          <p:cNvSpPr txBox="1"/>
          <p:nvPr>
            <p:ph idx="1" type="body"/>
          </p:nvPr>
        </p:nvSpPr>
        <p:spPr>
          <a:xfrm>
            <a:off x="243000" y="556500"/>
            <a:ext cx="8901000" cy="4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And we’re done! The end result of our iterative design process is the standard way disjoint sets are implemented today - quick union and path compression.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resulting code for find() is simple:</a:t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52"/>
          <p:cNvSpPr txBox="1"/>
          <p:nvPr/>
        </p:nvSpPr>
        <p:spPr>
          <a:xfrm>
            <a:off x="708475" y="1667275"/>
            <a:ext cx="5115000" cy="274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 == parent[p])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parent[p] = find(parent[p]);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parent[p];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All Together...</a:t>
            </a:r>
            <a:endParaRPr/>
          </a:p>
        </p:txBody>
      </p:sp>
      <p:sp>
        <p:nvSpPr>
          <p:cNvPr id="914" name="Google Shape;914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5" name="Google Shape;915;p53"/>
          <p:cNvSpPr txBox="1"/>
          <p:nvPr/>
        </p:nvSpPr>
        <p:spPr>
          <a:xfrm>
            <a:off x="245600" y="656525"/>
            <a:ext cx="8443800" cy="402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WeightedQuickUnionDSWithPathCompression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parent;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size;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WeightedQuickUnionDSWithPathCompression(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parent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 size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i++)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	parent[i] = i;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size[i] = 1;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 == parent[p])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}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parent[p] = find(parent[p]);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parent[p];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916" name="Google Shape;916;p53"/>
          <p:cNvSpPr txBox="1"/>
          <p:nvPr/>
        </p:nvSpPr>
        <p:spPr>
          <a:xfrm>
            <a:off x="4378350" y="1638925"/>
            <a:ext cx="4666500" cy="339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find(p) == find(q);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find(p);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find(q);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 == j)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(size[i] &lt; size[j])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parent[i] = j; size[j] += size[i];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parent[j] = i; size[i] += size[j];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graphicFrame>
        <p:nvGraphicFramePr>
          <p:cNvPr id="922" name="Google Shape;922;p54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4721475"/>
                <a:gridCol w="2134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+ M 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WeightedQuickUnionDSWithPathCompression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+ M α(N))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3" name="Google Shape;923;p54"/>
          <p:cNvSpPr txBox="1"/>
          <p:nvPr>
            <p:ph idx="1" type="body"/>
          </p:nvPr>
        </p:nvSpPr>
        <p:spPr>
          <a:xfrm>
            <a:off x="243000" y="3360625"/>
            <a:ext cx="8901000" cy="14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Runtimes are given assuming: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have a DisjointSets object of size 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perform M operations, where an operation is defined as either a call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connected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isConnected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929" name="Google Shape;929;p5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Nazca Lines: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http://redicecreations.com/ul_img/24592nazca_bird.jpg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code adapted from Algorithms, 4th edition and Professor Jonathan Shewchuk’s lecture notes on disjoint sets, where he presents a faster one-array solution. I would recommend taking a look.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http://www.cs.berkeley.edu/~jrs/61b/lec/33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proof of the inverse ackermann runtime for disjoint sets is given here: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http://www.uni-trier.de/fileadmin/fb4/prof/INF/DEA/Uebungen_LVA-Ankuendigungen/ws07/KAuD/effi.pdf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originally proved by Tarjan here at UC Berkeley in 1975.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</a:t>
            </a:r>
            <a:endParaRPr/>
          </a:p>
        </p:txBody>
      </p:sp>
      <p:sp>
        <p:nvSpPr>
          <p:cNvPr id="935" name="Google Shape;935;p5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Dynamic Connectivity Problem</a:t>
            </a:r>
            <a:endParaRPr/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a series of pairwise integers connectedness declarations, determine if two integers (or items) are connected. Two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connect(p, q): Connect items p and q.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isConnected(p, q): Are p and q connected?</a:t>
            </a:r>
            <a:br>
              <a:rPr lang="en"/>
            </a:br>
            <a:endParaRPr/>
          </a:p>
        </p:txBody>
      </p:sp>
      <p:sp>
        <p:nvSpPr>
          <p:cNvPr id="56" name="Google Shape;56;p12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" name="Google Shape;60;p12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2" name="Google Shape;62;p12"/>
          <p:cNvCxnSpPr>
            <a:stCxn id="56" idx="2"/>
            <a:endCxn id="57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2"/>
          <p:cNvCxnSpPr>
            <a:stCxn id="56" idx="3"/>
            <a:endCxn id="59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2"/>
          <p:cNvCxnSpPr>
            <a:stCxn id="59" idx="3"/>
            <a:endCxn id="60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2"/>
          <p:cNvCxnSpPr>
            <a:stCxn id="58" idx="2"/>
            <a:endCxn id="61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2"/>
          <p:cNvSpPr txBox="1"/>
          <p:nvPr/>
        </p:nvSpPr>
        <p:spPr>
          <a:xfrm>
            <a:off x="652200" y="24490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Union Using Parent Representation</a:t>
            </a:r>
            <a:endParaRPr/>
          </a:p>
        </p:txBody>
      </p:sp>
      <p:sp>
        <p:nvSpPr>
          <p:cNvPr id="941" name="Google Shape;941;p57"/>
          <p:cNvSpPr txBox="1"/>
          <p:nvPr>
            <p:ph idx="1" type="body"/>
          </p:nvPr>
        </p:nvSpPr>
        <p:spPr>
          <a:xfrm>
            <a:off x="243000" y="556500"/>
            <a:ext cx="875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connect(11, 3)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Any ideas how to do this quickly?</a:t>
            </a:r>
            <a:endParaRPr/>
          </a:p>
        </p:txBody>
      </p:sp>
      <p:graphicFrame>
        <p:nvGraphicFramePr>
          <p:cNvPr id="942" name="Google Shape;942;p57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3" name="Google Shape;943;p57"/>
          <p:cNvSpPr txBox="1"/>
          <p:nvPr/>
        </p:nvSpPr>
        <p:spPr>
          <a:xfrm>
            <a:off x="1597525" y="3003875"/>
            <a:ext cx="6144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0  1  2  3  4  5  6  7  8  9  10 11 12 13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4" name="Google Shape;944;p57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5" name="Google Shape;945;p57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{0, 3, 4, 5, 6, 9, 10},  {1, 7, 8, 11, 12, 13}, {2}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6" name="Google Shape;946;p57"/>
          <p:cNvSpPr/>
          <p:nvPr/>
        </p:nvSpPr>
        <p:spPr>
          <a:xfrm>
            <a:off x="4278304" y="4389075"/>
            <a:ext cx="4752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947" name="Google Shape;947;p57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948" name="Google Shape;948;p57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49" name="Google Shape;949;p57"/>
          <p:cNvSpPr/>
          <p:nvPr/>
        </p:nvSpPr>
        <p:spPr>
          <a:xfrm>
            <a:off x="2394638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50" name="Google Shape;950;p57"/>
          <p:cNvSpPr/>
          <p:nvPr/>
        </p:nvSpPr>
        <p:spPr>
          <a:xfrm>
            <a:off x="1866284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51" name="Google Shape;951;p57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52" name="Google Shape;952;p57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953" name="Google Shape;953;p57"/>
          <p:cNvCxnSpPr>
            <a:stCxn id="951" idx="0"/>
            <a:endCxn id="952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57"/>
          <p:cNvCxnSpPr>
            <a:stCxn id="950" idx="0"/>
            <a:endCxn id="952" idx="2"/>
          </p:cNvCxnSpPr>
          <p:nvPr/>
        </p:nvCxnSpPr>
        <p:spPr>
          <a:xfrm flipH="1" rot="10800000">
            <a:off x="2059334" y="3670425"/>
            <a:ext cx="8220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57"/>
          <p:cNvCxnSpPr>
            <a:stCxn id="949" idx="0"/>
            <a:endCxn id="952" idx="2"/>
          </p:cNvCxnSpPr>
          <p:nvPr/>
        </p:nvCxnSpPr>
        <p:spPr>
          <a:xfrm flipH="1" rot="10800000">
            <a:off x="2587688" y="3670425"/>
            <a:ext cx="2937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57"/>
          <p:cNvCxnSpPr>
            <a:stCxn id="948" idx="0"/>
            <a:endCxn id="952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57"/>
          <p:cNvCxnSpPr>
            <a:stCxn id="947" idx="0"/>
            <a:endCxn id="948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57"/>
          <p:cNvCxnSpPr>
            <a:stCxn id="946" idx="0"/>
            <a:endCxn id="952" idx="2"/>
          </p:cNvCxnSpPr>
          <p:nvPr/>
        </p:nvCxnSpPr>
        <p:spPr>
          <a:xfrm rot="10800000">
            <a:off x="2881204" y="3670275"/>
            <a:ext cx="1634700" cy="71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57"/>
          <p:cNvSpPr/>
          <p:nvPr/>
        </p:nvSpPr>
        <p:spPr>
          <a:xfrm>
            <a:off x="7195526" y="4330950"/>
            <a:ext cx="4752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960" name="Google Shape;960;p57"/>
          <p:cNvSpPr/>
          <p:nvPr/>
        </p:nvSpPr>
        <p:spPr>
          <a:xfrm>
            <a:off x="6648117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961" name="Google Shape;961;p57"/>
          <p:cNvSpPr/>
          <p:nvPr/>
        </p:nvSpPr>
        <p:spPr>
          <a:xfrm>
            <a:off x="6087400" y="4330950"/>
            <a:ext cx="4752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962" name="Google Shape;962;p57"/>
          <p:cNvSpPr/>
          <p:nvPr/>
        </p:nvSpPr>
        <p:spPr>
          <a:xfrm>
            <a:off x="5553309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63" name="Google Shape;963;p57"/>
          <p:cNvSpPr/>
          <p:nvPr/>
        </p:nvSpPr>
        <p:spPr>
          <a:xfrm>
            <a:off x="50059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64" name="Google Shape;964;p57"/>
          <p:cNvSpPr/>
          <p:nvPr/>
        </p:nvSpPr>
        <p:spPr>
          <a:xfrm>
            <a:off x="6091360" y="3777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65" name="Google Shape;965;p57"/>
          <p:cNvCxnSpPr>
            <a:stCxn id="963" idx="0"/>
            <a:endCxn id="964" idx="2"/>
          </p:cNvCxnSpPr>
          <p:nvPr/>
        </p:nvCxnSpPr>
        <p:spPr>
          <a:xfrm flipH="1" rot="10800000">
            <a:off x="5198955" y="4030950"/>
            <a:ext cx="10854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57"/>
          <p:cNvCxnSpPr>
            <a:stCxn id="962" idx="0"/>
            <a:endCxn id="964" idx="2"/>
          </p:cNvCxnSpPr>
          <p:nvPr/>
        </p:nvCxnSpPr>
        <p:spPr>
          <a:xfrm flipH="1" rot="10800000">
            <a:off x="5746359" y="4030950"/>
            <a:ext cx="5382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57"/>
          <p:cNvCxnSpPr>
            <a:stCxn id="961" idx="0"/>
            <a:endCxn id="964" idx="2"/>
          </p:cNvCxnSpPr>
          <p:nvPr/>
        </p:nvCxnSpPr>
        <p:spPr>
          <a:xfrm rot="10800000">
            <a:off x="6284500" y="4030950"/>
            <a:ext cx="405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57"/>
          <p:cNvCxnSpPr>
            <a:stCxn id="960" idx="0"/>
            <a:endCxn id="964" idx="2"/>
          </p:cNvCxnSpPr>
          <p:nvPr/>
        </p:nvCxnSpPr>
        <p:spPr>
          <a:xfrm rot="10800000">
            <a:off x="6284367" y="4030950"/>
            <a:ext cx="5568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57"/>
          <p:cNvCxnSpPr>
            <a:stCxn id="959" idx="0"/>
            <a:endCxn id="964" idx="2"/>
          </p:cNvCxnSpPr>
          <p:nvPr/>
        </p:nvCxnSpPr>
        <p:spPr>
          <a:xfrm rot="10800000">
            <a:off x="6284426" y="4030950"/>
            <a:ext cx="11487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57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976" name="Google Shape;976;p58"/>
          <p:cNvSpPr txBox="1"/>
          <p:nvPr>
            <p:ph idx="1" type="body"/>
          </p:nvPr>
        </p:nvSpPr>
        <p:spPr>
          <a:xfrm>
            <a:off x="243000" y="556500"/>
            <a:ext cx="875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Possibly harder question: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Knowing that we only need to support the union/belongs operations, how can we represent a set such that the set union operation is very fast?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Idea: Assign each node a parent (instead of an id).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innocuous sounding, seemingly arbitrary solution.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Unlocks a pretty amazing universe of math that we won’t discuss. D:</a:t>
            </a:r>
            <a:endParaRPr sz="1800"/>
          </a:p>
        </p:txBody>
      </p:sp>
      <p:sp>
        <p:nvSpPr>
          <p:cNvPr id="977" name="Google Shape;977;p58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{0, 3, 4, 5, 6, 9, 10},  {1, 7, 8, 11, 12, 13}, {2}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8" name="Google Shape;978;p58"/>
          <p:cNvSpPr/>
          <p:nvPr/>
        </p:nvSpPr>
        <p:spPr>
          <a:xfrm>
            <a:off x="4247375" y="4389075"/>
            <a:ext cx="4752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979" name="Google Shape;979;p58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980" name="Google Shape;980;p58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81" name="Google Shape;981;p58"/>
          <p:cNvSpPr/>
          <p:nvPr/>
        </p:nvSpPr>
        <p:spPr>
          <a:xfrm>
            <a:off x="2394638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82" name="Google Shape;982;p58"/>
          <p:cNvSpPr/>
          <p:nvPr/>
        </p:nvSpPr>
        <p:spPr>
          <a:xfrm>
            <a:off x="1866284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83" name="Google Shape;983;p58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4" name="Google Shape;984;p58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985" name="Google Shape;985;p58"/>
          <p:cNvCxnSpPr>
            <a:stCxn id="983" idx="0"/>
            <a:endCxn id="984" idx="2"/>
          </p:cNvCxnSpPr>
          <p:nvPr/>
        </p:nvCxnSpPr>
        <p:spPr>
          <a:xfrm flipH="1" rot="10800000">
            <a:off x="1530980" y="3670425"/>
            <a:ext cx="13503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58"/>
          <p:cNvCxnSpPr>
            <a:stCxn id="982" idx="0"/>
            <a:endCxn id="984" idx="2"/>
          </p:cNvCxnSpPr>
          <p:nvPr/>
        </p:nvCxnSpPr>
        <p:spPr>
          <a:xfrm flipH="1" rot="10800000">
            <a:off x="2059334" y="3670425"/>
            <a:ext cx="8220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58"/>
          <p:cNvCxnSpPr>
            <a:stCxn id="981" idx="0"/>
            <a:endCxn id="984" idx="2"/>
          </p:cNvCxnSpPr>
          <p:nvPr/>
        </p:nvCxnSpPr>
        <p:spPr>
          <a:xfrm flipH="1" rot="10800000">
            <a:off x="2587688" y="3670425"/>
            <a:ext cx="293700" cy="6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58"/>
          <p:cNvCxnSpPr>
            <a:stCxn id="980" idx="0"/>
            <a:endCxn id="984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58"/>
          <p:cNvCxnSpPr>
            <a:stCxn id="979" idx="0"/>
            <a:endCxn id="980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58"/>
          <p:cNvCxnSpPr>
            <a:stCxn id="978" idx="0"/>
            <a:endCxn id="984" idx="2"/>
          </p:cNvCxnSpPr>
          <p:nvPr/>
        </p:nvCxnSpPr>
        <p:spPr>
          <a:xfrm rot="10800000">
            <a:off x="2881175" y="3670275"/>
            <a:ext cx="1603800" cy="71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58"/>
          <p:cNvSpPr/>
          <p:nvPr/>
        </p:nvSpPr>
        <p:spPr>
          <a:xfrm>
            <a:off x="7195526" y="4330950"/>
            <a:ext cx="4752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992" name="Google Shape;992;p58"/>
          <p:cNvSpPr/>
          <p:nvPr/>
        </p:nvSpPr>
        <p:spPr>
          <a:xfrm>
            <a:off x="6648117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993" name="Google Shape;993;p58"/>
          <p:cNvSpPr/>
          <p:nvPr/>
        </p:nvSpPr>
        <p:spPr>
          <a:xfrm>
            <a:off x="6087400" y="4330950"/>
            <a:ext cx="4752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994" name="Google Shape;994;p58"/>
          <p:cNvSpPr/>
          <p:nvPr/>
        </p:nvSpPr>
        <p:spPr>
          <a:xfrm>
            <a:off x="5553309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95" name="Google Shape;995;p58"/>
          <p:cNvSpPr/>
          <p:nvPr/>
        </p:nvSpPr>
        <p:spPr>
          <a:xfrm>
            <a:off x="50059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6" name="Google Shape;996;p58"/>
          <p:cNvSpPr/>
          <p:nvPr/>
        </p:nvSpPr>
        <p:spPr>
          <a:xfrm>
            <a:off x="6091360" y="3777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97" name="Google Shape;997;p58"/>
          <p:cNvCxnSpPr>
            <a:stCxn id="995" idx="0"/>
            <a:endCxn id="996" idx="2"/>
          </p:cNvCxnSpPr>
          <p:nvPr/>
        </p:nvCxnSpPr>
        <p:spPr>
          <a:xfrm flipH="1" rot="10800000">
            <a:off x="5198955" y="4030950"/>
            <a:ext cx="10854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58"/>
          <p:cNvCxnSpPr>
            <a:stCxn id="994" idx="0"/>
            <a:endCxn id="996" idx="2"/>
          </p:cNvCxnSpPr>
          <p:nvPr/>
        </p:nvCxnSpPr>
        <p:spPr>
          <a:xfrm flipH="1" rot="10800000">
            <a:off x="5746359" y="4030950"/>
            <a:ext cx="5382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58"/>
          <p:cNvCxnSpPr>
            <a:stCxn id="993" idx="0"/>
            <a:endCxn id="996" idx="2"/>
          </p:cNvCxnSpPr>
          <p:nvPr/>
        </p:nvCxnSpPr>
        <p:spPr>
          <a:xfrm rot="10800000">
            <a:off x="6284500" y="4030950"/>
            <a:ext cx="405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58"/>
          <p:cNvCxnSpPr>
            <a:stCxn id="992" idx="0"/>
            <a:endCxn id="996" idx="2"/>
          </p:cNvCxnSpPr>
          <p:nvPr/>
        </p:nvCxnSpPr>
        <p:spPr>
          <a:xfrm rot="10800000">
            <a:off x="6284367" y="4030950"/>
            <a:ext cx="5568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58"/>
          <p:cNvCxnSpPr>
            <a:stCxn id="991" idx="0"/>
            <a:endCxn id="996" idx="2"/>
          </p:cNvCxnSpPr>
          <p:nvPr/>
        </p:nvCxnSpPr>
        <p:spPr>
          <a:xfrm rot="10800000">
            <a:off x="6284426" y="4030950"/>
            <a:ext cx="11487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58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003" name="Google Shape;1003;p58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58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“boss”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1005" name="Google Shape;1005;p58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6" name="Google Shape;1006;p58"/>
          <p:cNvSpPr txBox="1"/>
          <p:nvPr/>
        </p:nvSpPr>
        <p:spPr>
          <a:xfrm>
            <a:off x="1597525" y="3003875"/>
            <a:ext cx="6144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0  1  2  3  4  5  6  7  8  9  10 11 12 13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7" name="Google Shape;1007;p58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Union Using Rooted-Tree Representation</a:t>
            </a:r>
            <a:endParaRPr/>
          </a:p>
        </p:txBody>
      </p:sp>
      <p:sp>
        <p:nvSpPr>
          <p:cNvPr id="1013" name="Google Shape;1013;p59"/>
          <p:cNvSpPr txBox="1"/>
          <p:nvPr>
            <p:ph idx="1" type="body"/>
          </p:nvPr>
        </p:nvSpPr>
        <p:spPr>
          <a:xfrm>
            <a:off x="243000" y="556500"/>
            <a:ext cx="87546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connect(11, 3)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root(11) into a child of root(3).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Anybody see any issues with this?</a:t>
            </a:r>
            <a:endParaRPr/>
          </a:p>
        </p:txBody>
      </p:sp>
      <p:sp>
        <p:nvSpPr>
          <p:cNvPr id="1014" name="Google Shape;1014;p59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{0, 3, 4, 5, 6, 9, 10, 1, 7, 8, 11, 12, 13}, {2}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5" name="Google Shape;1015;p59"/>
          <p:cNvSpPr/>
          <p:nvPr/>
        </p:nvSpPr>
        <p:spPr>
          <a:xfrm>
            <a:off x="4294275" y="4330950"/>
            <a:ext cx="4170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16" name="Google Shape;1016;p59"/>
          <p:cNvSpPr/>
          <p:nvPr/>
        </p:nvSpPr>
        <p:spPr>
          <a:xfrm>
            <a:off x="3451346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17" name="Google Shape;1017;p59"/>
          <p:cNvSpPr/>
          <p:nvPr/>
        </p:nvSpPr>
        <p:spPr>
          <a:xfrm>
            <a:off x="2940042" y="38023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18" name="Google Shape;1018;p59"/>
          <p:cNvSpPr/>
          <p:nvPr/>
        </p:nvSpPr>
        <p:spPr>
          <a:xfrm>
            <a:off x="2394638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19" name="Google Shape;1019;p59"/>
          <p:cNvSpPr/>
          <p:nvPr/>
        </p:nvSpPr>
        <p:spPr>
          <a:xfrm>
            <a:off x="1866284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20" name="Google Shape;1020;p59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1" name="Google Shape;1021;p59"/>
          <p:cNvSpPr/>
          <p:nvPr/>
        </p:nvSpPr>
        <p:spPr>
          <a:xfrm>
            <a:off x="2676280" y="3069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22" name="Google Shape;1022;p59"/>
          <p:cNvCxnSpPr>
            <a:stCxn id="1020" idx="0"/>
            <a:endCxn id="1021" idx="2"/>
          </p:cNvCxnSpPr>
          <p:nvPr/>
        </p:nvCxnSpPr>
        <p:spPr>
          <a:xfrm flipH="1" rot="10800000">
            <a:off x="1530980" y="3322425"/>
            <a:ext cx="1338300" cy="100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59"/>
          <p:cNvCxnSpPr>
            <a:stCxn id="1019" idx="0"/>
            <a:endCxn id="1021" idx="2"/>
          </p:cNvCxnSpPr>
          <p:nvPr/>
        </p:nvCxnSpPr>
        <p:spPr>
          <a:xfrm flipH="1" rot="10800000">
            <a:off x="2059334" y="3322425"/>
            <a:ext cx="810000" cy="100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59"/>
          <p:cNvCxnSpPr>
            <a:stCxn id="1018" idx="0"/>
            <a:endCxn id="1021" idx="2"/>
          </p:cNvCxnSpPr>
          <p:nvPr/>
        </p:nvCxnSpPr>
        <p:spPr>
          <a:xfrm flipH="1" rot="10800000">
            <a:off x="2587688" y="3322425"/>
            <a:ext cx="281700" cy="100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59"/>
          <p:cNvCxnSpPr>
            <a:stCxn id="1017" idx="0"/>
            <a:endCxn id="1021" idx="2"/>
          </p:cNvCxnSpPr>
          <p:nvPr/>
        </p:nvCxnSpPr>
        <p:spPr>
          <a:xfrm rot="10800000">
            <a:off x="2869392" y="3322300"/>
            <a:ext cx="263700" cy="48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9"/>
          <p:cNvCxnSpPr>
            <a:stCxn id="1016" idx="0"/>
            <a:endCxn id="1017" idx="2"/>
          </p:cNvCxnSpPr>
          <p:nvPr/>
        </p:nvCxnSpPr>
        <p:spPr>
          <a:xfrm rot="10800000">
            <a:off x="3133196" y="4055325"/>
            <a:ext cx="511200" cy="27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59"/>
          <p:cNvCxnSpPr>
            <a:stCxn id="1015" idx="0"/>
            <a:endCxn id="1021" idx="2"/>
          </p:cNvCxnSpPr>
          <p:nvPr/>
        </p:nvCxnSpPr>
        <p:spPr>
          <a:xfrm rot="10800000">
            <a:off x="2869275" y="3322350"/>
            <a:ext cx="1633500" cy="100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59"/>
          <p:cNvSpPr/>
          <p:nvPr/>
        </p:nvSpPr>
        <p:spPr>
          <a:xfrm>
            <a:off x="7195526" y="4330950"/>
            <a:ext cx="5112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029" name="Google Shape;1029;p59"/>
          <p:cNvSpPr/>
          <p:nvPr/>
        </p:nvSpPr>
        <p:spPr>
          <a:xfrm>
            <a:off x="6648117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030" name="Google Shape;1030;p59"/>
          <p:cNvSpPr/>
          <p:nvPr/>
        </p:nvSpPr>
        <p:spPr>
          <a:xfrm>
            <a:off x="6087400" y="4330950"/>
            <a:ext cx="4170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031" name="Google Shape;1031;p59"/>
          <p:cNvSpPr/>
          <p:nvPr/>
        </p:nvSpPr>
        <p:spPr>
          <a:xfrm>
            <a:off x="5553309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32" name="Google Shape;1032;p59"/>
          <p:cNvSpPr/>
          <p:nvPr/>
        </p:nvSpPr>
        <p:spPr>
          <a:xfrm>
            <a:off x="50059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3" name="Google Shape;1033;p59"/>
          <p:cNvSpPr/>
          <p:nvPr/>
        </p:nvSpPr>
        <p:spPr>
          <a:xfrm>
            <a:off x="6091360" y="3777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34" name="Google Shape;1034;p59"/>
          <p:cNvCxnSpPr>
            <a:stCxn id="1032" idx="0"/>
            <a:endCxn id="1033" idx="2"/>
          </p:cNvCxnSpPr>
          <p:nvPr/>
        </p:nvCxnSpPr>
        <p:spPr>
          <a:xfrm flipH="1" rot="10800000">
            <a:off x="5198955" y="4030950"/>
            <a:ext cx="10854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59"/>
          <p:cNvCxnSpPr>
            <a:stCxn id="1031" idx="0"/>
            <a:endCxn id="1033" idx="2"/>
          </p:cNvCxnSpPr>
          <p:nvPr/>
        </p:nvCxnSpPr>
        <p:spPr>
          <a:xfrm flipH="1" rot="10800000">
            <a:off x="5746359" y="4030950"/>
            <a:ext cx="5382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59"/>
          <p:cNvCxnSpPr>
            <a:stCxn id="1030" idx="0"/>
            <a:endCxn id="1033" idx="2"/>
          </p:cNvCxnSpPr>
          <p:nvPr/>
        </p:nvCxnSpPr>
        <p:spPr>
          <a:xfrm rot="10800000">
            <a:off x="6284500" y="4030950"/>
            <a:ext cx="114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59"/>
          <p:cNvCxnSpPr>
            <a:stCxn id="1029" idx="0"/>
            <a:endCxn id="1033" idx="2"/>
          </p:cNvCxnSpPr>
          <p:nvPr/>
        </p:nvCxnSpPr>
        <p:spPr>
          <a:xfrm rot="10800000">
            <a:off x="6284367" y="4030950"/>
            <a:ext cx="5568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59"/>
          <p:cNvCxnSpPr>
            <a:stCxn id="1028" idx="0"/>
            <a:endCxn id="1033" idx="2"/>
          </p:cNvCxnSpPr>
          <p:nvPr/>
        </p:nvCxnSpPr>
        <p:spPr>
          <a:xfrm rot="10800000">
            <a:off x="6284426" y="4030950"/>
            <a:ext cx="11667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9" name="Google Shape;1039;p59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040" name="Google Shape;1040;p59"/>
          <p:cNvCxnSpPr>
            <a:stCxn id="1033" idx="0"/>
            <a:endCxn id="1021" idx="2"/>
          </p:cNvCxnSpPr>
          <p:nvPr/>
        </p:nvCxnSpPr>
        <p:spPr>
          <a:xfrm rot="10800000">
            <a:off x="2869210" y="3322200"/>
            <a:ext cx="3415200" cy="45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41" name="Google Shape;1041;p59"/>
          <p:cNvGraphicFramePr/>
          <p:nvPr/>
        </p:nvGraphicFramePr>
        <p:xfrm>
          <a:off x="1514650" y="1573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2" name="Google Shape;1042;p59"/>
          <p:cNvSpPr txBox="1"/>
          <p:nvPr/>
        </p:nvSpPr>
        <p:spPr>
          <a:xfrm>
            <a:off x="1570725" y="1974300"/>
            <a:ext cx="6144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0  1  2  3  4  5  6  7  8  9  10 11 12 13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3" name="Google Shape;1043;p59"/>
          <p:cNvSpPr txBox="1"/>
          <p:nvPr/>
        </p:nvSpPr>
        <p:spPr>
          <a:xfrm>
            <a:off x="462752" y="163725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Union Using Rooted-Tree Representation</a:t>
            </a:r>
            <a:endParaRPr/>
          </a:p>
        </p:txBody>
      </p:sp>
      <p:sp>
        <p:nvSpPr>
          <p:cNvPr id="1049" name="Google Shape;1049;p60"/>
          <p:cNvSpPr txBox="1"/>
          <p:nvPr>
            <p:ph idx="1" type="body"/>
          </p:nvPr>
        </p:nvSpPr>
        <p:spPr>
          <a:xfrm>
            <a:off x="243000" y="556500"/>
            <a:ext cx="87546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connect(11, 3)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 root(11) into a child of root(3).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Anybody see any issues with this? Tree can get too tall!</a:t>
            </a:r>
            <a:endParaRPr/>
          </a:p>
        </p:txBody>
      </p:sp>
      <p:graphicFrame>
        <p:nvGraphicFramePr>
          <p:cNvPr id="1050" name="Google Shape;1050;p60"/>
          <p:cNvGraphicFramePr/>
          <p:nvPr/>
        </p:nvGraphicFramePr>
        <p:xfrm>
          <a:off x="1514650" y="1573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{6790B61E-A94B-4EEB-9661-9CBDFFFBA3EC}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1" name="Google Shape;1051;p60"/>
          <p:cNvSpPr txBox="1"/>
          <p:nvPr/>
        </p:nvSpPr>
        <p:spPr>
          <a:xfrm>
            <a:off x="1570725" y="1974300"/>
            <a:ext cx="6144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0  1  2  3  4  5  6  7  8  9  10 11 12 13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60"/>
          <p:cNvSpPr txBox="1"/>
          <p:nvPr/>
        </p:nvSpPr>
        <p:spPr>
          <a:xfrm>
            <a:off x="462752" y="163725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3" name="Google Shape;1053;p60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{0, 3, 4, 5, 6, 9, 10, 1, 7, 8, 11, 12, 13}, {2}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4" name="Google Shape;1054;p60"/>
          <p:cNvSpPr/>
          <p:nvPr/>
        </p:nvSpPr>
        <p:spPr>
          <a:xfrm>
            <a:off x="4294275" y="4330950"/>
            <a:ext cx="4170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55" name="Google Shape;1055;p60"/>
          <p:cNvSpPr/>
          <p:nvPr/>
        </p:nvSpPr>
        <p:spPr>
          <a:xfrm>
            <a:off x="3451346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56" name="Google Shape;1056;p60"/>
          <p:cNvSpPr/>
          <p:nvPr/>
        </p:nvSpPr>
        <p:spPr>
          <a:xfrm>
            <a:off x="2940042" y="38023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57" name="Google Shape;1057;p60"/>
          <p:cNvSpPr/>
          <p:nvPr/>
        </p:nvSpPr>
        <p:spPr>
          <a:xfrm>
            <a:off x="2394638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58" name="Google Shape;1058;p60"/>
          <p:cNvSpPr/>
          <p:nvPr/>
        </p:nvSpPr>
        <p:spPr>
          <a:xfrm>
            <a:off x="1866284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59" name="Google Shape;1059;p60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60" name="Google Shape;1060;p60"/>
          <p:cNvSpPr/>
          <p:nvPr/>
        </p:nvSpPr>
        <p:spPr>
          <a:xfrm>
            <a:off x="2676280" y="30694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61" name="Google Shape;1061;p60"/>
          <p:cNvCxnSpPr>
            <a:stCxn id="1059" idx="0"/>
            <a:endCxn id="1060" idx="2"/>
          </p:cNvCxnSpPr>
          <p:nvPr/>
        </p:nvCxnSpPr>
        <p:spPr>
          <a:xfrm flipH="1" rot="10800000">
            <a:off x="1530980" y="3322425"/>
            <a:ext cx="1338300" cy="100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60"/>
          <p:cNvCxnSpPr>
            <a:stCxn id="1058" idx="0"/>
            <a:endCxn id="1060" idx="2"/>
          </p:cNvCxnSpPr>
          <p:nvPr/>
        </p:nvCxnSpPr>
        <p:spPr>
          <a:xfrm flipH="1" rot="10800000">
            <a:off x="2059334" y="3322425"/>
            <a:ext cx="810000" cy="100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60"/>
          <p:cNvCxnSpPr>
            <a:stCxn id="1057" idx="0"/>
            <a:endCxn id="1060" idx="2"/>
          </p:cNvCxnSpPr>
          <p:nvPr/>
        </p:nvCxnSpPr>
        <p:spPr>
          <a:xfrm flipH="1" rot="10800000">
            <a:off x="2587688" y="3322425"/>
            <a:ext cx="281700" cy="100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60"/>
          <p:cNvCxnSpPr>
            <a:stCxn id="1056" idx="0"/>
            <a:endCxn id="1060" idx="2"/>
          </p:cNvCxnSpPr>
          <p:nvPr/>
        </p:nvCxnSpPr>
        <p:spPr>
          <a:xfrm rot="10800000">
            <a:off x="2869392" y="3322300"/>
            <a:ext cx="263700" cy="48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60"/>
          <p:cNvCxnSpPr>
            <a:stCxn id="1055" idx="0"/>
            <a:endCxn id="1056" idx="2"/>
          </p:cNvCxnSpPr>
          <p:nvPr/>
        </p:nvCxnSpPr>
        <p:spPr>
          <a:xfrm rot="10800000">
            <a:off x="3133196" y="4055325"/>
            <a:ext cx="511200" cy="27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60"/>
          <p:cNvCxnSpPr>
            <a:stCxn id="1054" idx="0"/>
            <a:endCxn id="1060" idx="2"/>
          </p:cNvCxnSpPr>
          <p:nvPr/>
        </p:nvCxnSpPr>
        <p:spPr>
          <a:xfrm rot="10800000">
            <a:off x="2869275" y="3322350"/>
            <a:ext cx="1633500" cy="100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60"/>
          <p:cNvSpPr/>
          <p:nvPr/>
        </p:nvSpPr>
        <p:spPr>
          <a:xfrm>
            <a:off x="7195526" y="4330950"/>
            <a:ext cx="5112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068" name="Google Shape;1068;p60"/>
          <p:cNvSpPr/>
          <p:nvPr/>
        </p:nvSpPr>
        <p:spPr>
          <a:xfrm>
            <a:off x="6648117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069" name="Google Shape;1069;p60"/>
          <p:cNvSpPr/>
          <p:nvPr/>
        </p:nvSpPr>
        <p:spPr>
          <a:xfrm>
            <a:off x="6087400" y="4330950"/>
            <a:ext cx="4170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070" name="Google Shape;1070;p60"/>
          <p:cNvSpPr/>
          <p:nvPr/>
        </p:nvSpPr>
        <p:spPr>
          <a:xfrm>
            <a:off x="5553309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71" name="Google Shape;1071;p60"/>
          <p:cNvSpPr/>
          <p:nvPr/>
        </p:nvSpPr>
        <p:spPr>
          <a:xfrm>
            <a:off x="5005905" y="43309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72" name="Google Shape;1072;p60"/>
          <p:cNvSpPr/>
          <p:nvPr/>
        </p:nvSpPr>
        <p:spPr>
          <a:xfrm>
            <a:off x="6091360" y="37779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73" name="Google Shape;1073;p60"/>
          <p:cNvCxnSpPr>
            <a:stCxn id="1071" idx="0"/>
            <a:endCxn id="1072" idx="2"/>
          </p:cNvCxnSpPr>
          <p:nvPr/>
        </p:nvCxnSpPr>
        <p:spPr>
          <a:xfrm flipH="1" rot="10800000">
            <a:off x="5198955" y="4030950"/>
            <a:ext cx="10854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60"/>
          <p:cNvCxnSpPr>
            <a:stCxn id="1070" idx="0"/>
            <a:endCxn id="1072" idx="2"/>
          </p:cNvCxnSpPr>
          <p:nvPr/>
        </p:nvCxnSpPr>
        <p:spPr>
          <a:xfrm flipH="1" rot="10800000">
            <a:off x="5746359" y="4030950"/>
            <a:ext cx="5382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60"/>
          <p:cNvCxnSpPr>
            <a:stCxn id="1069" idx="0"/>
            <a:endCxn id="1072" idx="2"/>
          </p:cNvCxnSpPr>
          <p:nvPr/>
        </p:nvCxnSpPr>
        <p:spPr>
          <a:xfrm rot="10800000">
            <a:off x="6284500" y="4030950"/>
            <a:ext cx="114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60"/>
          <p:cNvCxnSpPr>
            <a:stCxn id="1068" idx="0"/>
            <a:endCxn id="1072" idx="2"/>
          </p:cNvCxnSpPr>
          <p:nvPr/>
        </p:nvCxnSpPr>
        <p:spPr>
          <a:xfrm rot="10800000">
            <a:off x="6284367" y="4030950"/>
            <a:ext cx="5568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60"/>
          <p:cNvCxnSpPr>
            <a:stCxn id="1067" idx="0"/>
            <a:endCxn id="1072" idx="2"/>
          </p:cNvCxnSpPr>
          <p:nvPr/>
        </p:nvCxnSpPr>
        <p:spPr>
          <a:xfrm rot="10800000">
            <a:off x="6284426" y="4030950"/>
            <a:ext cx="11667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60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079" name="Google Shape;1079;p60"/>
          <p:cNvCxnSpPr>
            <a:stCxn id="1072" idx="0"/>
            <a:endCxn id="1060" idx="2"/>
          </p:cNvCxnSpPr>
          <p:nvPr/>
        </p:nvCxnSpPr>
        <p:spPr>
          <a:xfrm rot="10800000">
            <a:off x="2869210" y="3322200"/>
            <a:ext cx="3415200" cy="45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Dynamic Connectivity Problem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52200" y="24490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1)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connect(4,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" name="Google Shape;74;p13"/>
          <p:cNvCxnSpPr>
            <a:stCxn id="75" idx="3"/>
            <a:endCxn id="76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Goal: Given a series of pairwise integers connectedness declarations, determine if two integers (or items) are connected. Two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connect(p, q): Connect items p and q.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isConnected(p, q): Are p and q connected?</a:t>
            </a:r>
            <a:br>
              <a:rPr lang="en"/>
            </a:b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84" name="Google Shape;84;p13"/>
          <p:cNvCxnSpPr>
            <a:stCxn id="78" idx="2"/>
            <a:endCxn id="79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78" idx="3"/>
            <a:endCxn id="81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81" idx="3"/>
            <a:endCxn id="82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stCxn id="80" idx="2"/>
            <a:endCxn id="83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Dynamic Connectivity Problem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Goal: Given a series of pairwise integers connectedness declarations, determine if two integers (or items) are connected. Two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connect(p, q): Connect items p and q.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isConnected(p, q): Are p and q connected?</a:t>
            </a:r>
            <a:br>
              <a:rPr lang="en"/>
            </a:br>
            <a:endParaRPr/>
          </a:p>
        </p:txBody>
      </p:sp>
      <p:cxnSp>
        <p:nvCxnSpPr>
          <p:cNvPr id="95" name="Google Shape;95;p14"/>
          <p:cNvCxnSpPr>
            <a:stCxn id="96" idx="3"/>
            <a:endCxn id="97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97" idx="3"/>
            <a:endCxn id="99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652200" y="24490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1)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connect(4, 6)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7" name="Google Shape;107;p14"/>
          <p:cNvCxnSpPr>
            <a:stCxn id="101" idx="2"/>
            <a:endCxn id="102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stCxn id="101" idx="3"/>
            <a:endCxn id="104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>
            <a:stCxn id="104" idx="3"/>
            <a:endCxn id="105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103" idx="2"/>
            <a:endCxn id="106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12" name="Google Shape;112;p14"/>
          <p:cNvCxnSpPr>
            <a:stCxn id="113" idx="3"/>
            <a:endCxn id="114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stCxn id="102" idx="2"/>
            <a:endCxn id="111" idx="2"/>
          </p:cNvCxnSpPr>
          <p:nvPr/>
        </p:nvCxnSpPr>
        <p:spPr>
          <a:xfrm flipH="1" rot="-5400000">
            <a:off x="7234500" y="1296488"/>
            <a:ext cx="600" cy="3024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Dynamic Connectivity Problem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Goal: Given a series of pairwise integers connectedness declarations, determine if two integers (or items) are connected. Two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connect(p, q): Connect items p and q.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isConnected(p, q): Are p and q connected?</a:t>
            </a:r>
            <a:br>
              <a:rPr lang="en"/>
            </a:br>
            <a:endParaRPr/>
          </a:p>
        </p:txBody>
      </p:sp>
      <p:cxnSp>
        <p:nvCxnSpPr>
          <p:cNvPr id="122" name="Google Shape;122;p15"/>
          <p:cNvCxnSpPr>
            <a:stCxn id="123" idx="3"/>
            <a:endCxn id="124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124" idx="3"/>
            <a:endCxn id="126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/>
        </p:nvSpPr>
        <p:spPr>
          <a:xfrm>
            <a:off x="652200" y="24490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1)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6)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6)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8" name="Google Shape;128;p15"/>
          <p:cNvCxnSpPr>
            <a:stCxn id="129" idx="3"/>
            <a:endCxn id="130" idx="0"/>
          </p:cNvCxnSpPr>
          <p:nvPr/>
        </p:nvCxnSpPr>
        <p:spPr>
          <a:xfrm>
            <a:off x="8250613" y="2096325"/>
            <a:ext cx="4965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5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37" name="Google Shape;137;p15"/>
          <p:cNvCxnSpPr>
            <a:stCxn id="131" idx="2"/>
            <a:endCxn id="132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>
            <a:stCxn id="133" idx="2"/>
            <a:endCxn id="136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5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40" name="Google Shape;140;p15"/>
          <p:cNvCxnSpPr>
            <a:stCxn id="141" idx="3"/>
            <a:endCxn id="142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>
            <a:stCxn id="132" idx="2"/>
            <a:endCxn id="139" idx="2"/>
          </p:cNvCxnSpPr>
          <p:nvPr/>
        </p:nvCxnSpPr>
        <p:spPr>
          <a:xfrm flipH="1" rot="-5400000">
            <a:off x="7234500" y="1296488"/>
            <a:ext cx="600" cy="3024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Dynamic Connectivity Problem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Goal: Given a series of pairwise integers connectedness declarations, determine if two integers (or items) are connected. Two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connect(p, q): Connect items p and q.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isConnected(p, q): Are p and q connected?</a:t>
            </a:r>
            <a:br>
              <a:rPr lang="en"/>
            </a:b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652200" y="2449050"/>
            <a:ext cx="3540600" cy="238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1)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sz="16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6)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b="1" lang="en" sz="16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1" name="Google Shape;151;p16"/>
          <p:cNvCxnSpPr>
            <a:stCxn id="152" idx="3"/>
            <a:endCxn id="153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>
            <a:stCxn id="153" idx="3"/>
            <a:endCxn id="155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>
            <a:stCxn id="157" idx="3"/>
            <a:endCxn id="158" idx="0"/>
          </p:cNvCxnSpPr>
          <p:nvPr/>
        </p:nvCxnSpPr>
        <p:spPr>
          <a:xfrm>
            <a:off x="8250613" y="2096325"/>
            <a:ext cx="4965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6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65" name="Google Shape;165;p16"/>
          <p:cNvCxnSpPr>
            <a:stCxn id="159" idx="2"/>
            <a:endCxn id="160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>
            <a:stCxn id="161" idx="2"/>
            <a:endCxn id="164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6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68" name="Google Shape;168;p16"/>
          <p:cNvCxnSpPr>
            <a:stCxn id="169" idx="3"/>
            <a:endCxn id="170" idx="2"/>
          </p:cNvCxnSpPr>
          <p:nvPr/>
        </p:nvCxnSpPr>
        <p:spPr>
          <a:xfrm flipH="1" rot="10800000">
            <a:off x="5884200" y="2257988"/>
            <a:ext cx="1115700" cy="38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>
            <a:stCxn id="160" idx="2"/>
            <a:endCxn id="167" idx="2"/>
          </p:cNvCxnSpPr>
          <p:nvPr/>
        </p:nvCxnSpPr>
        <p:spPr>
          <a:xfrm flipH="1" rot="-5400000">
            <a:off x="7234500" y="1296488"/>
            <a:ext cx="600" cy="3024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