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Ubuntu Mon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UbuntuMono-bold.fntdata"/><Relationship Id="rId12" Type="http://schemas.openxmlformats.org/officeDocument/2006/relationships/slide" Target="slides/slide8.xml"/><Relationship Id="rId56" Type="http://schemas.openxmlformats.org/officeDocument/2006/relationships/font" Target="fonts/UbuntuMono-regular.fntdata"/><Relationship Id="rId15" Type="http://schemas.openxmlformats.org/officeDocument/2006/relationships/slide" Target="slides/slide11.xml"/><Relationship Id="rId59" Type="http://schemas.openxmlformats.org/officeDocument/2006/relationships/font" Target="fonts/UbuntuMono-boldItalic.fntdata"/><Relationship Id="rId14" Type="http://schemas.openxmlformats.org/officeDocument/2006/relationships/slide" Target="slides/slide10.xml"/><Relationship Id="rId58" Type="http://schemas.openxmlformats.org/officeDocument/2006/relationships/font" Target="fonts/Ubuntu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1d18c194ae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d18c194a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1da219138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da2191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8:19 begin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dd5cb732_0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d5cb732_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dd5cb732_0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dd5cb732_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dd5cb732_0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dd5cb732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dd5cb732_0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dd5cb732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dd5cb732_01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dd5cb732_0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minutes from start of this section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5707c75c_0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5707c75c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dd5cb732_0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dd5cb732_0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dd5cb732_013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dd5cb732_0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dd5cb732_014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dd5cb732_0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1d18c194ae_0_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d18c194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dd5cb732_014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dd5cb732_0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5707c75c_0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5707c75c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dd5cb732_01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dd5cb732_0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8dd5cb732_015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dd5cb732_0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dd5cb732_015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dd5cb732_0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8dd5cb732_016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dd5cb732_0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8dd5cb732_016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8dd5cb732_0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8e0cacf51_21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8e0cacf51_2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8dd5cb732_016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8dd5cb732_0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8dd5cb732_017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dd5cb732_01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1d18c194ae_0_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1d18c194a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11da219138_0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1da2191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8dd5cb732_017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8dd5cb732_0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8dd5cb732_017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8dd5cb732_01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8dd5cb732_017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dd5cb732_0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11da219138_0_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da2191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1d18c194ae_0_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d18c194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8dd5cb732_018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8dd5cb732_0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8dd5cb732_018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dd5cb732_0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e0cacf51_2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e0cacf51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11da219138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1da21913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34b97f39bf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34b97f3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8e0cacf51_2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8e0cacf51_2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75707c75c_0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75707c75c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75707c75c_0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5707c75c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75707c75c_01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75707c75c_0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75707c75c_0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75707c75c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2" name="Shape 1052"/>
        <p:cNvGrpSpPr/>
        <p:nvPr/>
      </p:nvGrpSpPr>
      <p:grpSpPr>
        <a:xfrm>
          <a:off x="0" y="0"/>
          <a:ext cx="0" cy="0"/>
          <a:chOff x="0" y="0"/>
          <a:chExt cx="0" cy="0"/>
        </a:xfrm>
      </p:grpSpPr>
      <p:sp>
        <p:nvSpPr>
          <p:cNvPr id="1053" name="Google Shape;1053;g75707c75c_02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75707c75c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75707c75c_02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75707c75c_0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75707c75c_02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75707c75c_0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8dd5cb732_018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8dd5cb732_0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Sp15 note (?): This lecture is only 45 minutes long (taking it slow)</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11da219138_0_2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11da21913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1da219138_0_2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da21913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11da219138_0_2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1da21913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5707c75c_0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5707c75c_0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1d646390f_166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d646390f_1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36d2bb4_04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36d2bb4_0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dd5cb732_05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d5cb732_0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dd5cb732_0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d5cb732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8:19 begin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presentation/d/1RfguNPWCGdRKnbH8t74nnhfRWR4Pcj4FyHsLLFrWc4Y/edit#slide=id.g119f90db17_5_1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n.wikipedia.org/wiki/Skip_l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en.wikipedia.org/wiki/Adansonia#/media/File:Derby_boab,_Western_Australia.jp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youtube.com/watch?v=5dGkblzqdmc" TargetMode="External"/><Relationship Id="rId4"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citeseerx.ist.psu.edu/viewdoc/download?doi=10.1.1.152.1289&amp;rep=rep1&amp;type=pdf" TargetMode="Externa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www.youtube.com/watch?v=43nL37xWDn0" TargetMode="External"/><Relationship Id="rId4"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oo.gl/forms/GG7WYMaFTT037Q0s1"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cs.au.dk/~danvy/binari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presentation/d/1RfguNPWCGdRKnbH8t74nnhfRWR4Pcj4FyHsLLFrWc4Y/edit#slide=id.g119f90db17_5_1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http://yellkey.com</a:t>
            </a:r>
            <a:r>
              <a:rPr lang="en">
                <a:solidFill>
                  <a:srgbClr val="00A000"/>
                </a:solidFill>
              </a:rPr>
              <a:t>/subject</a:t>
            </a:r>
            <a:endParaRPr>
              <a:solidFill>
                <a:srgbClr val="00A000"/>
              </a:solidFill>
            </a:endParaRPr>
          </a:p>
        </p:txBody>
      </p:sp>
      <p:sp>
        <p:nvSpPr>
          <p:cNvPr id="30" name="Google Shape;30;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what degree do you believe the following statement: Nearly anybody enrolled at Berkeley could achieve an A in CS61B.</a:t>
            </a:r>
            <a:endParaRPr/>
          </a:p>
          <a:p>
            <a:pPr indent="-355600" lvl="0" marL="457200" rtl="0" algn="l">
              <a:spcBef>
                <a:spcPts val="600"/>
              </a:spcBef>
              <a:spcAft>
                <a:spcPts val="0"/>
              </a:spcAft>
              <a:buSzPts val="2000"/>
              <a:buChar char="●"/>
            </a:pPr>
            <a:r>
              <a:rPr lang="en"/>
              <a:t>Assume they can spend the entire summer preparing beforehand, hire a tutor during the semester, etc.</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AutoNum type="alphaLcPeriod"/>
            </a:pPr>
            <a:r>
              <a:rPr lang="en"/>
              <a:t>Strongly disagree</a:t>
            </a:r>
            <a:endParaRPr/>
          </a:p>
          <a:p>
            <a:pPr indent="-355600" lvl="0" marL="457200" rtl="0" algn="l">
              <a:spcBef>
                <a:spcPts val="0"/>
              </a:spcBef>
              <a:spcAft>
                <a:spcPts val="0"/>
              </a:spcAft>
              <a:buSzPts val="2000"/>
              <a:buAutoNum type="alphaLcPeriod"/>
            </a:pPr>
            <a:r>
              <a:rPr lang="en"/>
              <a:t>Disagree</a:t>
            </a:r>
            <a:endParaRPr/>
          </a:p>
          <a:p>
            <a:pPr indent="-355600" lvl="0" marL="457200" rtl="0" algn="l">
              <a:spcBef>
                <a:spcPts val="0"/>
              </a:spcBef>
              <a:spcAft>
                <a:spcPts val="0"/>
              </a:spcAft>
              <a:buSzPts val="2000"/>
              <a:buAutoNum type="alphaLcPeriod"/>
            </a:pPr>
            <a:r>
              <a:rPr lang="en"/>
              <a:t>Neutral</a:t>
            </a:r>
            <a:endParaRPr/>
          </a:p>
          <a:p>
            <a:pPr indent="-355600" lvl="0" marL="457200" rtl="0" algn="l">
              <a:spcBef>
                <a:spcPts val="0"/>
              </a:spcBef>
              <a:spcAft>
                <a:spcPts val="0"/>
              </a:spcAft>
              <a:buSzPts val="2000"/>
              <a:buAutoNum type="alphaLcPeriod"/>
            </a:pPr>
            <a:r>
              <a:rPr lang="en"/>
              <a:t>Agree</a:t>
            </a:r>
            <a:endParaRPr/>
          </a:p>
          <a:p>
            <a:pPr indent="-355600" lvl="0" marL="457200" rtl="0" algn="l">
              <a:spcBef>
                <a:spcPts val="0"/>
              </a:spcBef>
              <a:spcAft>
                <a:spcPts val="0"/>
              </a:spcAft>
              <a:buSzPts val="2000"/>
              <a:buAutoNum type="alphaLcPeriod"/>
            </a:pPr>
            <a:r>
              <a:rPr lang="en"/>
              <a:t>Strongly agree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Google Shape;117;p17"/>
          <p:cNvSpPr/>
          <p:nvPr/>
        </p:nvSpPr>
        <p:spPr>
          <a:xfrm>
            <a:off x="318475" y="1751650"/>
            <a:ext cx="8368200" cy="13062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of an OLLMap&lt;Character, ?&gt;</a:t>
            </a:r>
            <a:endParaRPr/>
          </a:p>
        </p:txBody>
      </p:sp>
      <p:sp>
        <p:nvSpPr>
          <p:cNvPr id="119" name="Google Shape;119;p17"/>
          <p:cNvSpPr txBox="1"/>
          <p:nvPr>
            <p:ph idx="1" type="body"/>
          </p:nvPr>
        </p:nvSpPr>
        <p:spPr>
          <a:xfrm>
            <a:off x="243000" y="556500"/>
            <a:ext cx="8443800" cy="10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an earlier lecture, we implemented a map based on </a:t>
            </a:r>
            <a:r>
              <a:rPr lang="en" u="sng">
                <a:solidFill>
                  <a:schemeClr val="hlink"/>
                </a:solidFill>
                <a:hlinkClick r:id="rId3"/>
              </a:rPr>
              <a:t>unordered arrays</a:t>
            </a:r>
            <a:r>
              <a:rPr lang="en"/>
              <a:t>. For the </a:t>
            </a:r>
            <a:r>
              <a:rPr b="1" i="1" lang="en"/>
              <a:t>order linked list</a:t>
            </a:r>
            <a:r>
              <a:rPr lang="en"/>
              <a:t> map implementation below, name an operation that takes worst case linear time, i.e. Θ(N).</a:t>
            </a:r>
            <a:endParaRPr/>
          </a:p>
        </p:txBody>
      </p:sp>
      <p:grpSp>
        <p:nvGrpSpPr>
          <p:cNvPr id="120" name="Google Shape;120;p17"/>
          <p:cNvGrpSpPr/>
          <p:nvPr/>
        </p:nvGrpSpPr>
        <p:grpSpPr>
          <a:xfrm>
            <a:off x="554125" y="2030000"/>
            <a:ext cx="7331350" cy="495300"/>
            <a:chOff x="554125" y="2030000"/>
            <a:chExt cx="7331350" cy="495300"/>
          </a:xfrm>
        </p:grpSpPr>
        <p:sp>
          <p:nvSpPr>
            <p:cNvPr id="121" name="Google Shape;121;p17"/>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22" name="Google Shape;122;p17"/>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123" name="Google Shape;123;p17"/>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24" name="Google Shape;124;p17"/>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25" name="Google Shape;125;p17"/>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26" name="Google Shape;126;p17"/>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27" name="Google Shape;127;p17"/>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28" name="Google Shape;128;p17"/>
            <p:cNvCxnSpPr>
              <a:stCxn id="121" idx="6"/>
              <a:endCxn id="123" idx="2"/>
            </p:cNvCxnSpPr>
            <p:nvPr/>
          </p:nvCxnSpPr>
          <p:spPr>
            <a:xfrm>
              <a:off x="1601425"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17"/>
            <p:cNvCxnSpPr>
              <a:stCxn id="123" idx="6"/>
              <a:endCxn id="122" idx="2"/>
            </p:cNvCxnSpPr>
            <p:nvPr/>
          </p:nvCxnSpPr>
          <p:spPr>
            <a:xfrm>
              <a:off x="2648767"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17"/>
            <p:cNvCxnSpPr>
              <a:stCxn id="122" idx="6"/>
              <a:endCxn id="124" idx="2"/>
            </p:cNvCxnSpPr>
            <p:nvPr/>
          </p:nvCxnSpPr>
          <p:spPr>
            <a:xfrm>
              <a:off x="3696108"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17"/>
            <p:cNvCxnSpPr>
              <a:stCxn id="124" idx="6"/>
              <a:endCxn id="125"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17"/>
            <p:cNvCxnSpPr>
              <a:stCxn id="125" idx="6"/>
              <a:endCxn id="126"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17"/>
            <p:cNvCxnSpPr>
              <a:stCxn id="126" idx="6"/>
              <a:endCxn id="127"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17"/>
            <p:cNvCxnSpPr/>
            <p:nvPr/>
          </p:nvCxnSpPr>
          <p:spPr>
            <a:xfrm>
              <a:off x="554125" y="2277650"/>
              <a:ext cx="552000" cy="0"/>
            </a:xfrm>
            <a:prstGeom prst="straightConnector1">
              <a:avLst/>
            </a:prstGeom>
            <a:noFill/>
            <a:ln cap="flat" cmpd="sng" w="19050">
              <a:solidFill>
                <a:schemeClr val="dk2"/>
              </a:solidFill>
              <a:prstDash val="solid"/>
              <a:round/>
              <a:headEnd len="med" w="med" type="none"/>
              <a:tailEnd len="med" w="med" type="triangle"/>
            </a:ln>
          </p:spPr>
        </p:cxnSp>
      </p:grpSp>
      <p:sp>
        <p:nvSpPr>
          <p:cNvPr id="135" name="Google Shape;135;p17"/>
          <p:cNvSpPr txBox="1"/>
          <p:nvPr/>
        </p:nvSpPr>
        <p:spPr>
          <a:xfrm>
            <a:off x="2351364"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size</a:t>
            </a:r>
            <a:endParaRPr sz="1800">
              <a:latin typeface="Consolas"/>
              <a:ea typeface="Consolas"/>
              <a:cs typeface="Consolas"/>
              <a:sym typeface="Consolas"/>
            </a:endParaRPr>
          </a:p>
        </p:txBody>
      </p:sp>
      <p:sp>
        <p:nvSpPr>
          <p:cNvPr id="136" name="Google Shape;136;p17"/>
          <p:cNvSpPr txBox="1"/>
          <p:nvPr/>
        </p:nvSpPr>
        <p:spPr>
          <a:xfrm>
            <a:off x="804321"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C0000"/>
                </a:solidFill>
                <a:latin typeface="Consolas"/>
                <a:ea typeface="Consolas"/>
                <a:cs typeface="Consolas"/>
                <a:sym typeface="Consolas"/>
              </a:rPr>
              <a:t>get</a:t>
            </a:r>
            <a:endParaRPr b="1" sz="1800">
              <a:solidFill>
                <a:srgbClr val="CC0000"/>
              </a:solidFill>
              <a:latin typeface="Consolas"/>
              <a:ea typeface="Consolas"/>
              <a:cs typeface="Consolas"/>
              <a:sym typeface="Consolas"/>
            </a:endParaRPr>
          </a:p>
        </p:txBody>
      </p:sp>
      <p:sp>
        <p:nvSpPr>
          <p:cNvPr id="137" name="Google Shape;137;p17"/>
          <p:cNvSpPr txBox="1"/>
          <p:nvPr/>
        </p:nvSpPr>
        <p:spPr>
          <a:xfrm>
            <a:off x="3607880" y="2607325"/>
            <a:ext cx="17223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C0000"/>
                </a:solidFill>
                <a:latin typeface="Consolas"/>
                <a:ea typeface="Consolas"/>
                <a:cs typeface="Consolas"/>
                <a:sym typeface="Consolas"/>
              </a:rPr>
              <a:t>containsKey</a:t>
            </a:r>
            <a:endParaRPr b="1" sz="1800">
              <a:solidFill>
                <a:srgbClr val="CC0000"/>
              </a:solidFill>
              <a:latin typeface="Consolas"/>
              <a:ea typeface="Consolas"/>
              <a:cs typeface="Consolas"/>
              <a:sym typeface="Consolas"/>
            </a:endParaRPr>
          </a:p>
        </p:txBody>
      </p:sp>
      <p:sp>
        <p:nvSpPr>
          <p:cNvPr id="138" name="Google Shape;138;p17"/>
          <p:cNvSpPr txBox="1"/>
          <p:nvPr/>
        </p:nvSpPr>
        <p:spPr>
          <a:xfrm>
            <a:off x="5445452"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CC0000"/>
                </a:solidFill>
                <a:latin typeface="Consolas"/>
                <a:ea typeface="Consolas"/>
                <a:cs typeface="Consolas"/>
                <a:sym typeface="Consolas"/>
              </a:rPr>
              <a:t>put</a:t>
            </a:r>
            <a:endParaRPr b="1" sz="1800">
              <a:solidFill>
                <a:srgbClr val="CC0000"/>
              </a:solidFill>
              <a:latin typeface="Consolas"/>
              <a:ea typeface="Consolas"/>
              <a:cs typeface="Consolas"/>
              <a:sym typeface="Consolas"/>
            </a:endParaRPr>
          </a:p>
        </p:txBody>
      </p:sp>
      <p:sp>
        <p:nvSpPr>
          <p:cNvPr id="139" name="Google Shape;139;p17"/>
          <p:cNvSpPr txBox="1"/>
          <p:nvPr/>
        </p:nvSpPr>
        <p:spPr>
          <a:xfrm>
            <a:off x="6992496"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clear</a:t>
            </a:r>
            <a:endParaRPr sz="1800">
              <a:latin typeface="Consolas"/>
              <a:ea typeface="Consolas"/>
              <a:cs typeface="Consolas"/>
              <a:sym typeface="Consolas"/>
            </a:endParaRPr>
          </a:p>
        </p:txBody>
      </p:sp>
      <p:sp>
        <p:nvSpPr>
          <p:cNvPr id="140" name="Google Shape;140;p17"/>
          <p:cNvSpPr txBox="1"/>
          <p:nvPr/>
        </p:nvSpPr>
        <p:spPr>
          <a:xfrm>
            <a:off x="152200" y="4017500"/>
            <a:ext cx="82296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For space reasons, only keys are shown!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Values are not relevant to the discussion today.</a:t>
            </a:r>
            <a:endParaRPr sz="2000">
              <a:latin typeface="Calibri"/>
              <a:ea typeface="Calibri"/>
              <a:cs typeface="Calibri"/>
              <a:sym typeface="Calibri"/>
            </a:endParaRPr>
          </a:p>
        </p:txBody>
      </p:sp>
      <p:sp>
        <p:nvSpPr>
          <p:cNvPr id="141" name="Google Shape;141;p17"/>
          <p:cNvSpPr/>
          <p:nvPr/>
        </p:nvSpPr>
        <p:spPr>
          <a:xfrm>
            <a:off x="389245" y="2071296"/>
            <a:ext cx="347400" cy="40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299128" y="2426050"/>
            <a:ext cx="625500" cy="1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sent</a:t>
            </a:r>
            <a:endParaRPr/>
          </a:p>
        </p:txBody>
      </p:sp>
      <p:sp>
        <p:nvSpPr>
          <p:cNvPr id="143" name="Google Shape;143;p17"/>
          <p:cNvSpPr/>
          <p:nvPr/>
        </p:nvSpPr>
        <p:spPr>
          <a:xfrm>
            <a:off x="8187395" y="2101046"/>
            <a:ext cx="347400" cy="40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44" name="Google Shape;144;p17"/>
          <p:cNvSpPr txBox="1"/>
          <p:nvPr/>
        </p:nvSpPr>
        <p:spPr>
          <a:xfrm>
            <a:off x="8104500" y="2439961"/>
            <a:ext cx="540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size</a:t>
            </a:r>
            <a:endParaRPr/>
          </a:p>
        </p:txBody>
      </p:sp>
      <p:cxnSp>
        <p:nvCxnSpPr>
          <p:cNvPr id="145" name="Google Shape;145;p17"/>
          <p:cNvCxnSpPr/>
          <p:nvPr/>
        </p:nvCxnSpPr>
        <p:spPr>
          <a:xfrm>
            <a:off x="2900814" y="3070239"/>
            <a:ext cx="0" cy="525600"/>
          </a:xfrm>
          <a:prstGeom prst="straightConnector1">
            <a:avLst/>
          </a:prstGeom>
          <a:noFill/>
          <a:ln cap="flat" cmpd="sng" w="19050">
            <a:solidFill>
              <a:schemeClr val="dk2"/>
            </a:solidFill>
            <a:prstDash val="solid"/>
            <a:round/>
            <a:headEnd len="med" w="med" type="none"/>
            <a:tailEnd len="med" w="med" type="none"/>
          </a:ln>
        </p:spPr>
      </p:cxnSp>
      <p:cxnSp>
        <p:nvCxnSpPr>
          <p:cNvPr id="146" name="Google Shape;146;p17"/>
          <p:cNvCxnSpPr/>
          <p:nvPr/>
        </p:nvCxnSpPr>
        <p:spPr>
          <a:xfrm>
            <a:off x="1353771" y="3066819"/>
            <a:ext cx="0" cy="52560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17"/>
          <p:cNvCxnSpPr/>
          <p:nvPr/>
        </p:nvCxnSpPr>
        <p:spPr>
          <a:xfrm>
            <a:off x="4447858" y="3066819"/>
            <a:ext cx="0" cy="525600"/>
          </a:xfrm>
          <a:prstGeom prst="straightConnector1">
            <a:avLst/>
          </a:prstGeom>
          <a:noFill/>
          <a:ln cap="flat" cmpd="sng" w="19050">
            <a:solidFill>
              <a:schemeClr val="dk2"/>
            </a:solidFill>
            <a:prstDash val="solid"/>
            <a:round/>
            <a:headEnd len="med" w="med" type="none"/>
            <a:tailEnd len="med" w="med" type="none"/>
          </a:ln>
        </p:spPr>
      </p:cxnSp>
      <p:cxnSp>
        <p:nvCxnSpPr>
          <p:cNvPr id="148" name="Google Shape;148;p17"/>
          <p:cNvCxnSpPr/>
          <p:nvPr/>
        </p:nvCxnSpPr>
        <p:spPr>
          <a:xfrm>
            <a:off x="5994902" y="3041812"/>
            <a:ext cx="0" cy="525600"/>
          </a:xfrm>
          <a:prstGeom prst="straightConnector1">
            <a:avLst/>
          </a:prstGeom>
          <a:noFill/>
          <a:ln cap="flat" cmpd="sng" w="19050">
            <a:solidFill>
              <a:schemeClr val="dk2"/>
            </a:solidFill>
            <a:prstDash val="solid"/>
            <a:round/>
            <a:headEnd len="med" w="med" type="none"/>
            <a:tailEnd len="med" w="med" type="none"/>
          </a:ln>
        </p:spPr>
      </p:cxnSp>
      <p:cxnSp>
        <p:nvCxnSpPr>
          <p:cNvPr id="149" name="Google Shape;149;p17"/>
          <p:cNvCxnSpPr/>
          <p:nvPr/>
        </p:nvCxnSpPr>
        <p:spPr>
          <a:xfrm>
            <a:off x="7541946" y="3057736"/>
            <a:ext cx="0" cy="525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Extra Links</a:t>
            </a:r>
            <a:endParaRPr/>
          </a:p>
        </p:txBody>
      </p:sp>
      <p:sp>
        <p:nvSpPr>
          <p:cNvPr id="155" name="Google Shape;155;p18"/>
          <p:cNvSpPr txBox="1"/>
          <p:nvPr>
            <p:ph idx="1" type="body"/>
          </p:nvPr>
        </p:nvSpPr>
        <p:spPr>
          <a:xfrm>
            <a:off x="243000" y="556500"/>
            <a:ext cx="8443800" cy="7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 Problem: Slow search, even though it’s in order.</a:t>
            </a:r>
            <a:endParaRPr/>
          </a:p>
        </p:txBody>
      </p:sp>
      <p:sp>
        <p:nvSpPr>
          <p:cNvPr id="156" name="Google Shape;156;p18"/>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57" name="Google Shape;157;p18"/>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158" name="Google Shape;158;p18"/>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59" name="Google Shape;159;p18"/>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60" name="Google Shape;160;p18"/>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61" name="Google Shape;161;p18"/>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62" name="Google Shape;162;p18"/>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63" name="Google Shape;163;p18"/>
          <p:cNvCxnSpPr>
            <a:stCxn id="156" idx="6"/>
            <a:endCxn id="158" idx="2"/>
          </p:cNvCxnSpPr>
          <p:nvPr/>
        </p:nvCxnSpPr>
        <p:spPr>
          <a:xfrm>
            <a:off x="1601425"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18"/>
          <p:cNvCxnSpPr>
            <a:stCxn id="158" idx="6"/>
            <a:endCxn id="157" idx="2"/>
          </p:cNvCxnSpPr>
          <p:nvPr/>
        </p:nvCxnSpPr>
        <p:spPr>
          <a:xfrm>
            <a:off x="2648767"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18"/>
          <p:cNvCxnSpPr>
            <a:stCxn id="157" idx="6"/>
            <a:endCxn id="159" idx="2"/>
          </p:cNvCxnSpPr>
          <p:nvPr/>
        </p:nvCxnSpPr>
        <p:spPr>
          <a:xfrm>
            <a:off x="3696108"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8"/>
          <p:cNvCxnSpPr>
            <a:stCxn id="159" idx="6"/>
            <a:endCxn id="160"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18"/>
          <p:cNvCxnSpPr>
            <a:stCxn id="160" idx="6"/>
            <a:endCxn id="161"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8" name="Google Shape;168;p18"/>
          <p:cNvCxnSpPr>
            <a:stCxn id="161" idx="6"/>
            <a:endCxn id="162"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p18"/>
          <p:cNvCxnSpPr>
            <a:stCxn id="156" idx="4"/>
            <a:endCxn id="159" idx="4"/>
          </p:cNvCxnSpPr>
          <p:nvPr/>
        </p:nvCxnSpPr>
        <p:spPr>
          <a:xfrm flipH="1" rot="-5400000">
            <a:off x="2924425" y="954650"/>
            <a:ext cx="600" cy="3141900"/>
          </a:xfrm>
          <a:prstGeom prst="curvedConnector3">
            <a:avLst>
              <a:gd fmla="val 39687500" name="adj1"/>
            </a:avLst>
          </a:prstGeom>
          <a:noFill/>
          <a:ln cap="flat" cmpd="sng" w="19050">
            <a:solidFill>
              <a:srgbClr val="FF0000"/>
            </a:solidFill>
            <a:prstDash val="solid"/>
            <a:round/>
            <a:headEnd len="med" w="med" type="none"/>
            <a:tailEnd len="med" w="med" type="triangle"/>
          </a:ln>
        </p:spPr>
      </p:cxnSp>
      <p:cxnSp>
        <p:nvCxnSpPr>
          <p:cNvPr id="170" name="Google Shape;170;p18"/>
          <p:cNvCxnSpPr>
            <a:stCxn id="158" idx="4"/>
            <a:endCxn id="162" idx="4"/>
          </p:cNvCxnSpPr>
          <p:nvPr/>
        </p:nvCxnSpPr>
        <p:spPr>
          <a:xfrm flipH="1" rot="-5400000">
            <a:off x="5019217" y="-92800"/>
            <a:ext cx="600" cy="5236800"/>
          </a:xfrm>
          <a:prstGeom prst="curvedConnector3">
            <a:avLst>
              <a:gd fmla="val 39687500" name="adj1"/>
            </a:avLst>
          </a:prstGeom>
          <a:noFill/>
          <a:ln cap="flat" cmpd="sng" w="19050">
            <a:solidFill>
              <a:srgbClr val="FF0000"/>
            </a:solidFill>
            <a:prstDash val="solid"/>
            <a:round/>
            <a:headEnd len="med" w="med" type="none"/>
            <a:tailEnd len="med" w="med" type="triangle"/>
          </a:ln>
        </p:spPr>
      </p:cxnSp>
      <p:cxnSp>
        <p:nvCxnSpPr>
          <p:cNvPr id="171" name="Google Shape;171;p18"/>
          <p:cNvCxnSpPr/>
          <p:nvPr/>
        </p:nvCxnSpPr>
        <p:spPr>
          <a:xfrm>
            <a:off x="554125" y="2277650"/>
            <a:ext cx="552000" cy="0"/>
          </a:xfrm>
          <a:prstGeom prst="straightConnector1">
            <a:avLst/>
          </a:prstGeom>
          <a:noFill/>
          <a:ln cap="flat" cmpd="sng" w="19050">
            <a:solidFill>
              <a:schemeClr val="dk2"/>
            </a:solidFill>
            <a:prstDash val="solid"/>
            <a:round/>
            <a:headEnd len="med" w="med" type="none"/>
            <a:tailEnd len="med" w="med" type="triangle"/>
          </a:ln>
        </p:spPr>
      </p:cxnSp>
      <p:sp>
        <p:nvSpPr>
          <p:cNvPr id="172" name="Google Shape;172;p18"/>
          <p:cNvSpPr txBox="1"/>
          <p:nvPr/>
        </p:nvSpPr>
        <p:spPr>
          <a:xfrm>
            <a:off x="211975" y="728749"/>
            <a:ext cx="8686800" cy="1130400"/>
          </a:xfrm>
          <a:prstGeom prst="rect">
            <a:avLst/>
          </a:prstGeom>
          <a:noFill/>
          <a:ln>
            <a:noFill/>
          </a:ln>
        </p:spPr>
        <p:txBody>
          <a:bodyPr anchorCtr="0" anchor="ctr"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Add (random) express lanes. </a:t>
            </a:r>
            <a:r>
              <a:rPr lang="en" sz="2000" u="sng">
                <a:solidFill>
                  <a:schemeClr val="hlink"/>
                </a:solidFill>
                <a:latin typeface="Calibri"/>
                <a:ea typeface="Calibri"/>
                <a:cs typeface="Calibri"/>
                <a:sym typeface="Calibri"/>
                <a:hlinkClick r:id="rId3"/>
              </a:rPr>
              <a:t>Skip List</a:t>
            </a:r>
            <a:r>
              <a:rPr lang="en" sz="2000">
                <a:solidFill>
                  <a:schemeClr val="dk1"/>
                </a:solidFill>
                <a:latin typeface="Calibri"/>
                <a:ea typeface="Calibri"/>
                <a:cs typeface="Calibri"/>
                <a:sym typeface="Calibri"/>
              </a:rPr>
              <a:t> (won’t discuss in 61B)</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Change the Entry Point</a:t>
            </a:r>
            <a:endParaRPr/>
          </a:p>
        </p:txBody>
      </p:sp>
      <p:sp>
        <p:nvSpPr>
          <p:cNvPr id="178" name="Google Shape;178;p19"/>
          <p:cNvSpPr txBox="1"/>
          <p:nvPr>
            <p:ph idx="1" type="body"/>
          </p:nvPr>
        </p:nvSpPr>
        <p:spPr>
          <a:xfrm>
            <a:off x="243000" y="556500"/>
            <a:ext cx="8443800" cy="7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 Problem: Slow search, even though it’s in order.</a:t>
            </a:r>
            <a:endParaRPr/>
          </a:p>
          <a:p>
            <a:pPr indent="-355600" lvl="0" marL="457200" rtl="0" algn="l">
              <a:spcBef>
                <a:spcPts val="600"/>
              </a:spcBef>
              <a:spcAft>
                <a:spcPts val="0"/>
              </a:spcAft>
              <a:buSzPts val="2000"/>
              <a:buChar char="●"/>
            </a:pPr>
            <a:r>
              <a:rPr lang="en"/>
              <a:t>Move pointer to middle.</a:t>
            </a:r>
            <a:endParaRPr/>
          </a:p>
          <a:p>
            <a:pPr indent="0" lvl="0" marL="0" rtl="0" algn="l">
              <a:spcBef>
                <a:spcPts val="600"/>
              </a:spcBef>
              <a:spcAft>
                <a:spcPts val="0"/>
              </a:spcAft>
              <a:buNone/>
            </a:pPr>
            <a:r>
              <a:t/>
            </a:r>
            <a:endParaRPr/>
          </a:p>
        </p:txBody>
      </p:sp>
      <p:sp>
        <p:nvSpPr>
          <p:cNvPr id="179" name="Google Shape;179;p19"/>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180" name="Google Shape;180;p19"/>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181" name="Google Shape;181;p19"/>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182" name="Google Shape;182;p19"/>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183" name="Google Shape;183;p19"/>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84" name="Google Shape;184;p19"/>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85" name="Google Shape;185;p19"/>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86" name="Google Shape;186;p19"/>
          <p:cNvCxnSpPr>
            <a:stCxn id="179" idx="6"/>
            <a:endCxn id="181" idx="2"/>
          </p:cNvCxnSpPr>
          <p:nvPr/>
        </p:nvCxnSpPr>
        <p:spPr>
          <a:xfrm>
            <a:off x="1601425"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87" name="Google Shape;187;p19"/>
          <p:cNvCxnSpPr>
            <a:stCxn id="181" idx="6"/>
            <a:endCxn id="180" idx="2"/>
          </p:cNvCxnSpPr>
          <p:nvPr/>
        </p:nvCxnSpPr>
        <p:spPr>
          <a:xfrm>
            <a:off x="2648767"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19"/>
          <p:cNvCxnSpPr>
            <a:stCxn id="180" idx="6"/>
            <a:endCxn id="182" idx="2"/>
          </p:cNvCxnSpPr>
          <p:nvPr/>
        </p:nvCxnSpPr>
        <p:spPr>
          <a:xfrm>
            <a:off x="3696108"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89" name="Google Shape;189;p19"/>
          <p:cNvCxnSpPr>
            <a:stCxn id="182" idx="6"/>
            <a:endCxn id="183"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90" name="Google Shape;190;p19"/>
          <p:cNvCxnSpPr>
            <a:stCxn id="183" idx="6"/>
            <a:endCxn id="184"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91" name="Google Shape;191;p19"/>
          <p:cNvCxnSpPr>
            <a:stCxn id="184" idx="6"/>
            <a:endCxn id="185"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92" name="Google Shape;192;p19"/>
          <p:cNvCxnSpPr/>
          <p:nvPr/>
        </p:nvCxnSpPr>
        <p:spPr>
          <a:xfrm>
            <a:off x="4507850" y="1596050"/>
            <a:ext cx="0" cy="432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Change the Entry Point, Flip Links</a:t>
            </a:r>
            <a:endParaRPr/>
          </a:p>
        </p:txBody>
      </p:sp>
      <p:sp>
        <p:nvSpPr>
          <p:cNvPr id="198" name="Google Shape;198;p20"/>
          <p:cNvSpPr txBox="1"/>
          <p:nvPr>
            <p:ph idx="1" type="body"/>
          </p:nvPr>
        </p:nvSpPr>
        <p:spPr>
          <a:xfrm>
            <a:off x="243000" y="556500"/>
            <a:ext cx="8443800" cy="7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 Problem: Slow search, even though it’s in order.</a:t>
            </a:r>
            <a:endParaRPr/>
          </a:p>
          <a:p>
            <a:pPr indent="-355600" lvl="0" marL="457200" rtl="0" algn="l">
              <a:spcBef>
                <a:spcPts val="600"/>
              </a:spcBef>
              <a:spcAft>
                <a:spcPts val="0"/>
              </a:spcAft>
              <a:buSzPts val="2000"/>
              <a:buChar char="●"/>
            </a:pPr>
            <a:r>
              <a:rPr lang="en"/>
              <a:t>Move pointer to middle and flip left links. Halved search time!</a:t>
            </a:r>
            <a:endParaRPr/>
          </a:p>
          <a:p>
            <a:pPr indent="0" lvl="0" marL="0" rtl="0" algn="l">
              <a:spcBef>
                <a:spcPts val="600"/>
              </a:spcBef>
              <a:spcAft>
                <a:spcPts val="0"/>
              </a:spcAft>
              <a:buNone/>
            </a:pPr>
            <a:r>
              <a:t/>
            </a:r>
            <a:endParaRPr/>
          </a:p>
        </p:txBody>
      </p:sp>
      <p:sp>
        <p:nvSpPr>
          <p:cNvPr id="199" name="Google Shape;199;p20"/>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200" name="Google Shape;200;p20"/>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201" name="Google Shape;201;p20"/>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202" name="Google Shape;202;p20"/>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203" name="Google Shape;203;p20"/>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204" name="Google Shape;204;p20"/>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205" name="Google Shape;205;p20"/>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206" name="Google Shape;206;p20"/>
          <p:cNvCxnSpPr>
            <a:stCxn id="199" idx="6"/>
            <a:endCxn id="201" idx="2"/>
          </p:cNvCxnSpPr>
          <p:nvPr/>
        </p:nvCxnSpPr>
        <p:spPr>
          <a:xfrm>
            <a:off x="1601425"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07" name="Google Shape;207;p20"/>
          <p:cNvCxnSpPr>
            <a:stCxn id="201" idx="6"/>
            <a:endCxn id="200" idx="2"/>
          </p:cNvCxnSpPr>
          <p:nvPr/>
        </p:nvCxnSpPr>
        <p:spPr>
          <a:xfrm>
            <a:off x="2648767"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08" name="Google Shape;208;p20"/>
          <p:cNvCxnSpPr>
            <a:stCxn id="200" idx="6"/>
            <a:endCxn id="202" idx="2"/>
          </p:cNvCxnSpPr>
          <p:nvPr/>
        </p:nvCxnSpPr>
        <p:spPr>
          <a:xfrm>
            <a:off x="3696108"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09" name="Google Shape;209;p20"/>
          <p:cNvCxnSpPr>
            <a:stCxn id="202" idx="6"/>
            <a:endCxn id="203"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0"/>
          <p:cNvCxnSpPr>
            <a:stCxn id="203" idx="6"/>
            <a:endCxn id="204"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0"/>
          <p:cNvCxnSpPr>
            <a:stCxn id="204" idx="6"/>
            <a:endCxn id="205"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0"/>
          <p:cNvCxnSpPr/>
          <p:nvPr/>
        </p:nvCxnSpPr>
        <p:spPr>
          <a:xfrm>
            <a:off x="4507850" y="1596050"/>
            <a:ext cx="0" cy="432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Change the Entry Point, Flip Links</a:t>
            </a:r>
            <a:endParaRPr/>
          </a:p>
        </p:txBody>
      </p:sp>
      <p:sp>
        <p:nvSpPr>
          <p:cNvPr id="218" name="Google Shape;218;p21"/>
          <p:cNvSpPr txBox="1"/>
          <p:nvPr>
            <p:ph idx="1" type="body"/>
          </p:nvPr>
        </p:nvSpPr>
        <p:spPr>
          <a:xfrm>
            <a:off x="243000" y="556500"/>
            <a:ext cx="8443800" cy="7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 Problem: Slow search, even though it’s in order.</a:t>
            </a:r>
            <a:endParaRPr/>
          </a:p>
          <a:p>
            <a:pPr indent="-355600" lvl="0" marL="457200" rtl="0" algn="l">
              <a:spcBef>
                <a:spcPts val="600"/>
              </a:spcBef>
              <a:spcAft>
                <a:spcPts val="0"/>
              </a:spcAft>
              <a:buSzPts val="2000"/>
              <a:buChar char="●"/>
            </a:pPr>
            <a:r>
              <a:rPr lang="en"/>
              <a:t>How do we do even better?</a:t>
            </a:r>
            <a:endParaRPr/>
          </a:p>
          <a:p>
            <a:pPr indent="-355600" lvl="0" marL="457200" rtl="0" algn="l">
              <a:spcBef>
                <a:spcPts val="0"/>
              </a:spcBef>
              <a:spcAft>
                <a:spcPts val="0"/>
              </a:spcAft>
              <a:buSzPts val="2000"/>
              <a:buChar char="●"/>
            </a:pPr>
            <a:r>
              <a:rPr lang="en"/>
              <a:t>Dream big!</a:t>
            </a:r>
            <a:endParaRPr/>
          </a:p>
          <a:p>
            <a:pPr indent="0" lvl="0" marL="0" rtl="0" algn="l">
              <a:spcBef>
                <a:spcPts val="600"/>
              </a:spcBef>
              <a:spcAft>
                <a:spcPts val="0"/>
              </a:spcAft>
              <a:buNone/>
            </a:pPr>
            <a:r>
              <a:t/>
            </a:r>
            <a:endParaRPr/>
          </a:p>
        </p:txBody>
      </p:sp>
      <p:sp>
        <p:nvSpPr>
          <p:cNvPr id="219" name="Google Shape;219;p21"/>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220" name="Google Shape;220;p21"/>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221" name="Google Shape;221;p21"/>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222" name="Google Shape;222;p21"/>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223" name="Google Shape;223;p21"/>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224" name="Google Shape;224;p21"/>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225" name="Google Shape;225;p21"/>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226" name="Google Shape;226;p21"/>
          <p:cNvCxnSpPr>
            <a:stCxn id="219" idx="6"/>
            <a:endCxn id="221" idx="2"/>
          </p:cNvCxnSpPr>
          <p:nvPr/>
        </p:nvCxnSpPr>
        <p:spPr>
          <a:xfrm>
            <a:off x="1601425"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27" name="Google Shape;227;p21"/>
          <p:cNvCxnSpPr>
            <a:stCxn id="221" idx="6"/>
            <a:endCxn id="220" idx="2"/>
          </p:cNvCxnSpPr>
          <p:nvPr/>
        </p:nvCxnSpPr>
        <p:spPr>
          <a:xfrm>
            <a:off x="2648767"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28" name="Google Shape;228;p21"/>
          <p:cNvCxnSpPr>
            <a:stCxn id="220" idx="6"/>
            <a:endCxn id="222" idx="2"/>
          </p:cNvCxnSpPr>
          <p:nvPr/>
        </p:nvCxnSpPr>
        <p:spPr>
          <a:xfrm>
            <a:off x="3696108"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29" name="Google Shape;229;p21"/>
          <p:cNvCxnSpPr>
            <a:stCxn id="222" idx="6"/>
            <a:endCxn id="223"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30" name="Google Shape;230;p21"/>
          <p:cNvCxnSpPr>
            <a:stCxn id="223" idx="6"/>
            <a:endCxn id="224"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31" name="Google Shape;231;p21"/>
          <p:cNvCxnSpPr>
            <a:stCxn id="224" idx="6"/>
            <a:endCxn id="225"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21"/>
          <p:cNvCxnSpPr/>
          <p:nvPr/>
        </p:nvCxnSpPr>
        <p:spPr>
          <a:xfrm>
            <a:off x="4507850" y="1596050"/>
            <a:ext cx="0" cy="432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Change Entry Point, Flip Links, Allow Big Jumps</a:t>
            </a:r>
            <a:endParaRPr/>
          </a:p>
        </p:txBody>
      </p:sp>
      <p:sp>
        <p:nvSpPr>
          <p:cNvPr id="238" name="Google Shape;238;p22"/>
          <p:cNvSpPr txBox="1"/>
          <p:nvPr>
            <p:ph idx="1" type="body"/>
          </p:nvPr>
        </p:nvSpPr>
        <p:spPr>
          <a:xfrm>
            <a:off x="243000" y="556500"/>
            <a:ext cx="8443800" cy="77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 Problem: Slow search, even though it’s in order.</a:t>
            </a:r>
            <a:endParaRPr/>
          </a:p>
          <a:p>
            <a:pPr indent="-355600" lvl="0" marL="457200" rtl="0" algn="l">
              <a:spcBef>
                <a:spcPts val="600"/>
              </a:spcBef>
              <a:spcAft>
                <a:spcPts val="0"/>
              </a:spcAft>
              <a:buSzPts val="2000"/>
              <a:buChar char="●"/>
            </a:pPr>
            <a:r>
              <a:rPr lang="en"/>
              <a:t>How do we do better?</a:t>
            </a:r>
            <a:endParaRPr/>
          </a:p>
          <a:p>
            <a:pPr indent="0" lvl="0" marL="0" rtl="0" algn="l">
              <a:spcBef>
                <a:spcPts val="600"/>
              </a:spcBef>
              <a:spcAft>
                <a:spcPts val="0"/>
              </a:spcAft>
              <a:buNone/>
            </a:pPr>
            <a:r>
              <a:t/>
            </a:r>
            <a:endParaRPr/>
          </a:p>
        </p:txBody>
      </p:sp>
      <p:sp>
        <p:nvSpPr>
          <p:cNvPr id="239" name="Google Shape;239;p22"/>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240" name="Google Shape;240;p22"/>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241" name="Google Shape;241;p22"/>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242" name="Google Shape;242;p22"/>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243" name="Google Shape;243;p22"/>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244" name="Google Shape;244;p22"/>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245" name="Google Shape;245;p22"/>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246" name="Google Shape;246;p22"/>
          <p:cNvCxnSpPr>
            <a:stCxn id="239" idx="6"/>
            <a:endCxn id="241" idx="2"/>
          </p:cNvCxnSpPr>
          <p:nvPr/>
        </p:nvCxnSpPr>
        <p:spPr>
          <a:xfrm>
            <a:off x="1601425"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2"/>
          <p:cNvCxnSpPr>
            <a:stCxn id="241" idx="6"/>
            <a:endCxn id="240" idx="2"/>
          </p:cNvCxnSpPr>
          <p:nvPr/>
        </p:nvCxnSpPr>
        <p:spPr>
          <a:xfrm>
            <a:off x="2648767"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48" name="Google Shape;248;p22"/>
          <p:cNvCxnSpPr>
            <a:stCxn id="243" idx="6"/>
            <a:endCxn id="244" idx="2"/>
          </p:cNvCxnSpPr>
          <p:nvPr/>
        </p:nvCxnSpPr>
        <p:spPr>
          <a:xfrm>
            <a:off x="5790792" y="2277650"/>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2"/>
          <p:cNvCxnSpPr>
            <a:stCxn id="244" idx="6"/>
            <a:endCxn id="245"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250" name="Google Shape;250;p22"/>
          <p:cNvCxnSpPr/>
          <p:nvPr/>
        </p:nvCxnSpPr>
        <p:spPr>
          <a:xfrm>
            <a:off x="4507850" y="1596050"/>
            <a:ext cx="0" cy="432300"/>
          </a:xfrm>
          <a:prstGeom prst="straightConnector1">
            <a:avLst/>
          </a:prstGeom>
          <a:noFill/>
          <a:ln cap="flat" cmpd="sng" w="19050">
            <a:solidFill>
              <a:schemeClr val="dk2"/>
            </a:solidFill>
            <a:prstDash val="solid"/>
            <a:round/>
            <a:headEnd len="med" w="med" type="none"/>
            <a:tailEnd len="med" w="med" type="triangle"/>
          </a:ln>
        </p:spPr>
      </p:cxnSp>
      <p:cxnSp>
        <p:nvCxnSpPr>
          <p:cNvPr id="251" name="Google Shape;251;p22"/>
          <p:cNvCxnSpPr>
            <a:stCxn id="242" idx="1"/>
            <a:endCxn id="241" idx="0"/>
          </p:cNvCxnSpPr>
          <p:nvPr/>
        </p:nvCxnSpPr>
        <p:spPr>
          <a:xfrm flipH="1" rot="5400000">
            <a:off x="3324535" y="1106385"/>
            <a:ext cx="72600" cy="1919700"/>
          </a:xfrm>
          <a:prstGeom prst="curvedConnector3">
            <a:avLst>
              <a:gd fmla="val 427906" name="adj1"/>
            </a:avLst>
          </a:prstGeom>
          <a:noFill/>
          <a:ln cap="flat" cmpd="sng" w="19050">
            <a:solidFill>
              <a:schemeClr val="dk2"/>
            </a:solidFill>
            <a:prstDash val="solid"/>
            <a:round/>
            <a:headEnd len="med" w="med" type="none"/>
            <a:tailEnd len="med" w="med" type="triangle"/>
          </a:ln>
        </p:spPr>
      </p:cxnSp>
      <p:cxnSp>
        <p:nvCxnSpPr>
          <p:cNvPr id="252" name="Google Shape;252;p22"/>
          <p:cNvCxnSpPr>
            <a:stCxn id="242" idx="7"/>
            <a:endCxn id="244" idx="0"/>
          </p:cNvCxnSpPr>
          <p:nvPr/>
        </p:nvCxnSpPr>
        <p:spPr>
          <a:xfrm rot="-5400000">
            <a:off x="5594465" y="1106385"/>
            <a:ext cx="72600" cy="1919700"/>
          </a:xfrm>
          <a:prstGeom prst="curvedConnector3">
            <a:avLst>
              <a:gd fmla="val 427906" name="adj1"/>
            </a:avLst>
          </a:prstGeom>
          <a:noFill/>
          <a:ln cap="flat" cmpd="sng" w="19050">
            <a:solidFill>
              <a:schemeClr val="dk2"/>
            </a:solidFill>
            <a:prstDash val="solid"/>
            <a:round/>
            <a:headEnd len="med" w="med" type="none"/>
            <a:tailEnd len="med" w="med" type="triangle"/>
          </a:ln>
        </p:spPr>
      </p:cxnSp>
      <p:grpSp>
        <p:nvGrpSpPr>
          <p:cNvPr id="253" name="Google Shape;253;p22"/>
          <p:cNvGrpSpPr/>
          <p:nvPr/>
        </p:nvGrpSpPr>
        <p:grpSpPr>
          <a:xfrm>
            <a:off x="2553925" y="2900025"/>
            <a:ext cx="3959950" cy="1994400"/>
            <a:chOff x="2553925" y="2900025"/>
            <a:chExt cx="3959950" cy="1994400"/>
          </a:xfrm>
        </p:grpSpPr>
        <p:sp>
          <p:nvSpPr>
            <p:cNvPr id="254" name="Google Shape;254;p22"/>
            <p:cNvSpPr/>
            <p:nvPr/>
          </p:nvSpPr>
          <p:spPr>
            <a:xfrm>
              <a:off x="2553925" y="43991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255" name="Google Shape;255;p22"/>
            <p:cNvSpPr/>
            <p:nvPr/>
          </p:nvSpPr>
          <p:spPr>
            <a:xfrm>
              <a:off x="3886608" y="43991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256" name="Google Shape;256;p22"/>
            <p:cNvSpPr/>
            <p:nvPr/>
          </p:nvSpPr>
          <p:spPr>
            <a:xfrm>
              <a:off x="3220267" y="37133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257" name="Google Shape;257;p22"/>
            <p:cNvSpPr/>
            <p:nvPr/>
          </p:nvSpPr>
          <p:spPr>
            <a:xfrm>
              <a:off x="4248150" y="33323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258" name="Google Shape;258;p22"/>
            <p:cNvSpPr/>
            <p:nvPr/>
          </p:nvSpPr>
          <p:spPr>
            <a:xfrm>
              <a:off x="4685892" y="43991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259" name="Google Shape;259;p22"/>
            <p:cNvSpPr/>
            <p:nvPr/>
          </p:nvSpPr>
          <p:spPr>
            <a:xfrm>
              <a:off x="5352233" y="37895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260" name="Google Shape;260;p22"/>
            <p:cNvSpPr/>
            <p:nvPr/>
          </p:nvSpPr>
          <p:spPr>
            <a:xfrm>
              <a:off x="6018575" y="4399125"/>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261" name="Google Shape;261;p22"/>
            <p:cNvCxnSpPr>
              <a:stCxn id="254" idx="7"/>
              <a:endCxn id="256" idx="3"/>
            </p:cNvCxnSpPr>
            <p:nvPr/>
          </p:nvCxnSpPr>
          <p:spPr>
            <a:xfrm flipH="1" rot="10800000">
              <a:off x="2976690" y="4135960"/>
              <a:ext cx="316200" cy="335700"/>
            </a:xfrm>
            <a:prstGeom prst="straightConnector1">
              <a:avLst/>
            </a:prstGeom>
            <a:noFill/>
            <a:ln cap="flat" cmpd="sng" w="19050">
              <a:solidFill>
                <a:schemeClr val="dk2"/>
              </a:solidFill>
              <a:prstDash val="solid"/>
              <a:round/>
              <a:headEnd len="med" w="med" type="triangle"/>
              <a:tailEnd len="med" w="med" type="none"/>
            </a:ln>
          </p:spPr>
        </p:cxnSp>
        <p:cxnSp>
          <p:nvCxnSpPr>
            <p:cNvPr id="262" name="Google Shape;262;p22"/>
            <p:cNvCxnSpPr>
              <a:stCxn id="256" idx="5"/>
              <a:endCxn id="255" idx="1"/>
            </p:cNvCxnSpPr>
            <p:nvPr/>
          </p:nvCxnSpPr>
          <p:spPr>
            <a:xfrm>
              <a:off x="3643032" y="4136090"/>
              <a:ext cx="316200" cy="335700"/>
            </a:xfrm>
            <a:prstGeom prst="straightConnector1">
              <a:avLst/>
            </a:prstGeom>
            <a:noFill/>
            <a:ln cap="flat" cmpd="sng" w="19050">
              <a:solidFill>
                <a:schemeClr val="dk2"/>
              </a:solidFill>
              <a:prstDash val="solid"/>
              <a:round/>
              <a:headEnd len="med" w="med" type="none"/>
              <a:tailEnd len="med" w="med" type="triangle"/>
            </a:ln>
          </p:spPr>
        </p:cxnSp>
        <p:cxnSp>
          <p:nvCxnSpPr>
            <p:cNvPr id="263" name="Google Shape;263;p22"/>
            <p:cNvCxnSpPr>
              <a:stCxn id="258" idx="7"/>
              <a:endCxn id="259" idx="3"/>
            </p:cNvCxnSpPr>
            <p:nvPr/>
          </p:nvCxnSpPr>
          <p:spPr>
            <a:xfrm flipH="1" rot="10800000">
              <a:off x="5108657" y="4212160"/>
              <a:ext cx="316200" cy="259500"/>
            </a:xfrm>
            <a:prstGeom prst="straightConnector1">
              <a:avLst/>
            </a:prstGeom>
            <a:noFill/>
            <a:ln cap="flat" cmpd="sng" w="19050">
              <a:solidFill>
                <a:schemeClr val="dk2"/>
              </a:solidFill>
              <a:prstDash val="solid"/>
              <a:round/>
              <a:headEnd len="med" w="med" type="triangle"/>
              <a:tailEnd len="med" w="med" type="none"/>
            </a:ln>
          </p:spPr>
        </p:cxnSp>
        <p:cxnSp>
          <p:nvCxnSpPr>
            <p:cNvPr id="264" name="Google Shape;264;p22"/>
            <p:cNvCxnSpPr>
              <a:stCxn id="259" idx="5"/>
              <a:endCxn id="260" idx="1"/>
            </p:cNvCxnSpPr>
            <p:nvPr/>
          </p:nvCxnSpPr>
          <p:spPr>
            <a:xfrm>
              <a:off x="5774998" y="4212290"/>
              <a:ext cx="316200" cy="259500"/>
            </a:xfrm>
            <a:prstGeom prst="straightConnector1">
              <a:avLst/>
            </a:prstGeom>
            <a:noFill/>
            <a:ln cap="flat" cmpd="sng" w="19050">
              <a:solidFill>
                <a:schemeClr val="dk2"/>
              </a:solidFill>
              <a:prstDash val="solid"/>
              <a:round/>
              <a:headEnd len="med" w="med" type="none"/>
              <a:tailEnd len="med" w="med" type="triangle"/>
            </a:ln>
          </p:spPr>
        </p:cxnSp>
        <p:cxnSp>
          <p:nvCxnSpPr>
            <p:cNvPr id="265" name="Google Shape;265;p22"/>
            <p:cNvCxnSpPr/>
            <p:nvPr/>
          </p:nvCxnSpPr>
          <p:spPr>
            <a:xfrm>
              <a:off x="4495800" y="2900025"/>
              <a:ext cx="0" cy="432300"/>
            </a:xfrm>
            <a:prstGeom prst="straightConnector1">
              <a:avLst/>
            </a:prstGeom>
            <a:noFill/>
            <a:ln cap="flat" cmpd="sng" w="19050">
              <a:solidFill>
                <a:schemeClr val="dk2"/>
              </a:solidFill>
              <a:prstDash val="solid"/>
              <a:round/>
              <a:headEnd len="med" w="med" type="none"/>
              <a:tailEnd len="med" w="med" type="triangle"/>
            </a:ln>
          </p:spPr>
        </p:cxnSp>
        <p:cxnSp>
          <p:nvCxnSpPr>
            <p:cNvPr id="266" name="Google Shape;266;p22"/>
            <p:cNvCxnSpPr>
              <a:stCxn id="257" idx="2"/>
              <a:endCxn id="256" idx="7"/>
            </p:cNvCxnSpPr>
            <p:nvPr/>
          </p:nvCxnSpPr>
          <p:spPr>
            <a:xfrm flipH="1">
              <a:off x="3643050" y="3579975"/>
              <a:ext cx="605100" cy="205800"/>
            </a:xfrm>
            <a:prstGeom prst="straightConnector1">
              <a:avLst/>
            </a:prstGeom>
            <a:noFill/>
            <a:ln cap="flat" cmpd="sng" w="19050">
              <a:solidFill>
                <a:schemeClr val="dk2"/>
              </a:solidFill>
              <a:prstDash val="solid"/>
              <a:round/>
              <a:headEnd len="med" w="med" type="none"/>
              <a:tailEnd len="med" w="med" type="triangle"/>
            </a:ln>
          </p:spPr>
        </p:cxnSp>
        <p:cxnSp>
          <p:nvCxnSpPr>
            <p:cNvPr id="267" name="Google Shape;267;p22"/>
            <p:cNvCxnSpPr>
              <a:stCxn id="257" idx="6"/>
              <a:endCxn id="259" idx="1"/>
            </p:cNvCxnSpPr>
            <p:nvPr/>
          </p:nvCxnSpPr>
          <p:spPr>
            <a:xfrm>
              <a:off x="4743450" y="3579975"/>
              <a:ext cx="681300" cy="2820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71" name="Shape 271"/>
        <p:cNvGrpSpPr/>
        <p:nvPr/>
      </p:nvGrpSpPr>
      <p:grpSpPr>
        <a:xfrm>
          <a:off x="0" y="0"/>
          <a:ext cx="0" cy="0"/>
          <a:chOff x="0" y="0"/>
          <a:chExt cx="0" cy="0"/>
        </a:xfrm>
      </p:grpSpPr>
      <p:sp>
        <p:nvSpPr>
          <p:cNvPr id="272" name="Google Shape;272;p23"/>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BST Definitions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166800" y="92500"/>
            <a:ext cx="86448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a:t>
            </a:r>
            <a:endParaRPr/>
          </a:p>
        </p:txBody>
      </p:sp>
      <p:sp>
        <p:nvSpPr>
          <p:cNvPr id="278" name="Google Shape;278;p24"/>
          <p:cNvSpPr/>
          <p:nvPr/>
        </p:nvSpPr>
        <p:spPr>
          <a:xfrm>
            <a:off x="362638" y="294427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279" name="Google Shape;279;p24"/>
          <p:cNvSpPr txBox="1"/>
          <p:nvPr>
            <p:ph idx="1" type="body"/>
          </p:nvPr>
        </p:nvSpPr>
        <p:spPr>
          <a:xfrm>
            <a:off x="243000" y="556500"/>
            <a:ext cx="8443800" cy="244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tree consists of:</a:t>
            </a:r>
            <a:endParaRPr/>
          </a:p>
          <a:p>
            <a:pPr indent="-355600" lvl="0" marL="457200" rtl="0" algn="l">
              <a:spcBef>
                <a:spcPts val="600"/>
              </a:spcBef>
              <a:spcAft>
                <a:spcPts val="0"/>
              </a:spcAft>
              <a:buSzPts val="2000"/>
              <a:buChar char="●"/>
            </a:pPr>
            <a:r>
              <a:rPr lang="en"/>
              <a:t>A set of nodes.</a:t>
            </a:r>
            <a:endParaRPr/>
          </a:p>
          <a:p>
            <a:pPr indent="-355600" lvl="0" marL="457200" rtl="0" algn="l">
              <a:spcBef>
                <a:spcPts val="0"/>
              </a:spcBef>
              <a:spcAft>
                <a:spcPts val="0"/>
              </a:spcAft>
              <a:buSzPts val="2000"/>
              <a:buChar char="●"/>
            </a:pPr>
            <a:r>
              <a:rPr lang="en"/>
              <a:t>A set of edges that connect those nodes.</a:t>
            </a:r>
            <a:endParaRPr/>
          </a:p>
          <a:p>
            <a:pPr indent="-355600" lvl="1" marL="914400" rtl="0" algn="l">
              <a:spcBef>
                <a:spcPts val="0"/>
              </a:spcBef>
              <a:spcAft>
                <a:spcPts val="0"/>
              </a:spcAft>
              <a:buSzPts val="2000"/>
              <a:buChar char="○"/>
            </a:pPr>
            <a:r>
              <a:rPr lang="en"/>
              <a:t>Constraint: There is exactly one path between any two nodes.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Green structures below are trees. Pink ones are not.</a:t>
            </a:r>
            <a:endParaRPr/>
          </a:p>
        </p:txBody>
      </p:sp>
      <p:grpSp>
        <p:nvGrpSpPr>
          <p:cNvPr id="280" name="Google Shape;280;p24"/>
          <p:cNvGrpSpPr/>
          <p:nvPr/>
        </p:nvGrpSpPr>
        <p:grpSpPr>
          <a:xfrm>
            <a:off x="4696588" y="2940275"/>
            <a:ext cx="1430074" cy="1721325"/>
            <a:chOff x="4696588" y="2940275"/>
            <a:chExt cx="1430074" cy="1721325"/>
          </a:xfrm>
        </p:grpSpPr>
        <p:sp>
          <p:nvSpPr>
            <p:cNvPr id="281" name="Google Shape;281;p24"/>
            <p:cNvSpPr/>
            <p:nvPr/>
          </p:nvSpPr>
          <p:spPr>
            <a:xfrm>
              <a:off x="5212963" y="2940275"/>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282" name="Google Shape;282;p24"/>
            <p:cNvCxnSpPr>
              <a:stCxn id="283" idx="1"/>
              <a:endCxn id="284" idx="5"/>
            </p:cNvCxnSpPr>
            <p:nvPr/>
          </p:nvCxnSpPr>
          <p:spPr>
            <a:xfrm rot="10800000">
              <a:off x="5068211" y="3961848"/>
              <a:ext cx="170400" cy="328200"/>
            </a:xfrm>
            <a:prstGeom prst="straightConnector1">
              <a:avLst/>
            </a:prstGeom>
            <a:noFill/>
            <a:ln cap="flat" cmpd="sng" w="19050">
              <a:solidFill>
                <a:schemeClr val="dk2"/>
              </a:solidFill>
              <a:prstDash val="solid"/>
              <a:round/>
              <a:headEnd len="med" w="med" type="none"/>
              <a:tailEnd len="med" w="med" type="none"/>
            </a:ln>
          </p:spPr>
        </p:cxnSp>
        <p:cxnSp>
          <p:nvCxnSpPr>
            <p:cNvPr id="285" name="Google Shape;285;p24"/>
            <p:cNvCxnSpPr>
              <a:stCxn id="284" idx="7"/>
              <a:endCxn id="281" idx="3"/>
            </p:cNvCxnSpPr>
            <p:nvPr/>
          </p:nvCxnSpPr>
          <p:spPr>
            <a:xfrm flipH="1" rot="10800000">
              <a:off x="5068140" y="3311973"/>
              <a:ext cx="208500" cy="34200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24"/>
            <p:cNvCxnSpPr>
              <a:stCxn id="287" idx="1"/>
              <a:endCxn id="281" idx="5"/>
            </p:cNvCxnSpPr>
            <p:nvPr/>
          </p:nvCxnSpPr>
          <p:spPr>
            <a:xfrm rot="10800000">
              <a:off x="5584411" y="3311973"/>
              <a:ext cx="170700" cy="342000"/>
            </a:xfrm>
            <a:prstGeom prst="straightConnector1">
              <a:avLst/>
            </a:prstGeom>
            <a:noFill/>
            <a:ln cap="flat" cmpd="sng" w="19050">
              <a:solidFill>
                <a:schemeClr val="dk2"/>
              </a:solidFill>
              <a:prstDash val="solid"/>
              <a:round/>
              <a:headEnd len="med" w="med" type="none"/>
              <a:tailEnd len="med" w="med" type="none"/>
            </a:ln>
          </p:spPr>
        </p:cxnSp>
        <p:sp>
          <p:nvSpPr>
            <p:cNvPr id="283" name="Google Shape;283;p24"/>
            <p:cNvSpPr/>
            <p:nvPr/>
          </p:nvSpPr>
          <p:spPr>
            <a:xfrm>
              <a:off x="5174863" y="4226300"/>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288" name="Google Shape;288;p24"/>
            <p:cNvCxnSpPr>
              <a:stCxn id="287" idx="3"/>
              <a:endCxn id="283" idx="7"/>
            </p:cNvCxnSpPr>
            <p:nvPr/>
          </p:nvCxnSpPr>
          <p:spPr>
            <a:xfrm flipH="1">
              <a:off x="5546311" y="3961777"/>
              <a:ext cx="208800" cy="328200"/>
            </a:xfrm>
            <a:prstGeom prst="straightConnector1">
              <a:avLst/>
            </a:prstGeom>
            <a:noFill/>
            <a:ln cap="flat" cmpd="sng" w="19050">
              <a:solidFill>
                <a:schemeClr val="dk2"/>
              </a:solidFill>
              <a:prstDash val="solid"/>
              <a:round/>
              <a:headEnd len="med" w="med" type="none"/>
              <a:tailEnd len="med" w="med" type="none"/>
            </a:ln>
          </p:spPr>
        </p:cxnSp>
        <p:sp>
          <p:nvSpPr>
            <p:cNvPr id="287" name="Google Shape;287;p24"/>
            <p:cNvSpPr/>
            <p:nvPr/>
          </p:nvSpPr>
          <p:spPr>
            <a:xfrm>
              <a:off x="5691363" y="3590225"/>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284" name="Google Shape;284;p24"/>
            <p:cNvSpPr/>
            <p:nvPr/>
          </p:nvSpPr>
          <p:spPr>
            <a:xfrm>
              <a:off x="4696588" y="3590225"/>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grpSp>
      <p:grpSp>
        <p:nvGrpSpPr>
          <p:cNvPr id="289" name="Google Shape;289;p24"/>
          <p:cNvGrpSpPr/>
          <p:nvPr/>
        </p:nvGrpSpPr>
        <p:grpSpPr>
          <a:xfrm>
            <a:off x="6805488" y="2870887"/>
            <a:ext cx="1865374" cy="1790700"/>
            <a:chOff x="6805488" y="2870887"/>
            <a:chExt cx="1865374" cy="1790700"/>
          </a:xfrm>
        </p:grpSpPr>
        <p:sp>
          <p:nvSpPr>
            <p:cNvPr id="290" name="Google Shape;290;p24"/>
            <p:cNvSpPr/>
            <p:nvPr/>
          </p:nvSpPr>
          <p:spPr>
            <a:xfrm>
              <a:off x="7757163" y="2871013"/>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291" name="Google Shape;291;p24"/>
            <p:cNvCxnSpPr>
              <a:stCxn id="292" idx="0"/>
              <a:endCxn id="293" idx="3"/>
            </p:cNvCxnSpPr>
            <p:nvPr/>
          </p:nvCxnSpPr>
          <p:spPr>
            <a:xfrm flipH="1" rot="10800000">
              <a:off x="7023138" y="3892388"/>
              <a:ext cx="281400" cy="3339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24"/>
            <p:cNvCxnSpPr>
              <a:stCxn id="293" idx="7"/>
              <a:endCxn id="290" idx="3"/>
            </p:cNvCxnSpPr>
            <p:nvPr/>
          </p:nvCxnSpPr>
          <p:spPr>
            <a:xfrm flipH="1" rot="10800000">
              <a:off x="7612340" y="3242711"/>
              <a:ext cx="208500" cy="3420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24"/>
            <p:cNvCxnSpPr>
              <a:stCxn id="296" idx="1"/>
              <a:endCxn id="290" idx="5"/>
            </p:cNvCxnSpPr>
            <p:nvPr/>
          </p:nvCxnSpPr>
          <p:spPr>
            <a:xfrm rot="10800000">
              <a:off x="8128611" y="3242711"/>
              <a:ext cx="170700" cy="342000"/>
            </a:xfrm>
            <a:prstGeom prst="straightConnector1">
              <a:avLst/>
            </a:prstGeom>
            <a:noFill/>
            <a:ln cap="flat" cmpd="sng" w="19050">
              <a:solidFill>
                <a:schemeClr val="dk2"/>
              </a:solidFill>
              <a:prstDash val="solid"/>
              <a:round/>
              <a:headEnd len="med" w="med" type="none"/>
              <a:tailEnd len="med" w="med" type="none"/>
            </a:ln>
          </p:spPr>
        </p:cxnSp>
        <p:sp>
          <p:nvSpPr>
            <p:cNvPr id="296" name="Google Shape;296;p24"/>
            <p:cNvSpPr/>
            <p:nvPr/>
          </p:nvSpPr>
          <p:spPr>
            <a:xfrm>
              <a:off x="8235563" y="3520963"/>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293" name="Google Shape;293;p24"/>
            <p:cNvSpPr/>
            <p:nvPr/>
          </p:nvSpPr>
          <p:spPr>
            <a:xfrm>
              <a:off x="7240788" y="3520963"/>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292" name="Google Shape;292;p24"/>
            <p:cNvSpPr/>
            <p:nvPr/>
          </p:nvSpPr>
          <p:spPr>
            <a:xfrm>
              <a:off x="6805488" y="4226288"/>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297" name="Google Shape;297;p24"/>
            <p:cNvCxnSpPr>
              <a:stCxn id="292" idx="4"/>
              <a:endCxn id="290" idx="0"/>
            </p:cNvCxnSpPr>
            <p:nvPr/>
          </p:nvCxnSpPr>
          <p:spPr>
            <a:xfrm rot="-5400000">
              <a:off x="6603588" y="3290437"/>
              <a:ext cx="1790700" cy="951600"/>
            </a:xfrm>
            <a:prstGeom prst="curvedConnector5">
              <a:avLst>
                <a:gd fmla="val -13298" name="adj1"/>
                <a:gd fmla="val -53170" name="adj2"/>
                <a:gd fmla="val 113291" name="adj3"/>
              </a:avLst>
            </a:prstGeom>
            <a:noFill/>
            <a:ln cap="flat" cmpd="sng" w="19050">
              <a:solidFill>
                <a:schemeClr val="dk2"/>
              </a:solidFill>
              <a:prstDash val="solid"/>
              <a:round/>
              <a:headEnd len="med" w="med" type="none"/>
              <a:tailEnd len="med" w="med" type="none"/>
            </a:ln>
          </p:spPr>
        </p:cxnSp>
      </p:grpSp>
      <p:grpSp>
        <p:nvGrpSpPr>
          <p:cNvPr id="298" name="Google Shape;298;p24"/>
          <p:cNvGrpSpPr/>
          <p:nvPr/>
        </p:nvGrpSpPr>
        <p:grpSpPr>
          <a:xfrm>
            <a:off x="1318250" y="2924125"/>
            <a:ext cx="984900" cy="1767500"/>
            <a:chOff x="1318250" y="2924125"/>
            <a:chExt cx="984900" cy="1767500"/>
          </a:xfrm>
        </p:grpSpPr>
        <p:sp>
          <p:nvSpPr>
            <p:cNvPr id="299" name="Google Shape;299;p24"/>
            <p:cNvSpPr/>
            <p:nvPr/>
          </p:nvSpPr>
          <p:spPr>
            <a:xfrm>
              <a:off x="1318250" y="354405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300" name="Google Shape;300;p24"/>
            <p:cNvCxnSpPr>
              <a:stCxn id="301" idx="0"/>
              <a:endCxn id="299" idx="5"/>
            </p:cNvCxnSpPr>
            <p:nvPr/>
          </p:nvCxnSpPr>
          <p:spPr>
            <a:xfrm rot="10800000">
              <a:off x="1689750" y="3915525"/>
              <a:ext cx="132000" cy="340800"/>
            </a:xfrm>
            <a:prstGeom prst="straightConnector1">
              <a:avLst/>
            </a:prstGeom>
            <a:noFill/>
            <a:ln cap="flat" cmpd="sng" w="19050">
              <a:solidFill>
                <a:schemeClr val="dk2"/>
              </a:solidFill>
              <a:prstDash val="solid"/>
              <a:round/>
              <a:headEnd len="med" w="med" type="none"/>
              <a:tailEnd len="med" w="med" type="none"/>
            </a:ln>
          </p:spPr>
        </p:cxnSp>
        <p:cxnSp>
          <p:nvCxnSpPr>
            <p:cNvPr id="302" name="Google Shape;302;p24"/>
            <p:cNvCxnSpPr>
              <a:stCxn id="299" idx="0"/>
              <a:endCxn id="303" idx="3"/>
            </p:cNvCxnSpPr>
            <p:nvPr/>
          </p:nvCxnSpPr>
          <p:spPr>
            <a:xfrm flipH="1" rot="10800000">
              <a:off x="1535900" y="3295650"/>
              <a:ext cx="395700" cy="248400"/>
            </a:xfrm>
            <a:prstGeom prst="straightConnector1">
              <a:avLst/>
            </a:prstGeom>
            <a:noFill/>
            <a:ln cap="flat" cmpd="sng" w="19050">
              <a:solidFill>
                <a:schemeClr val="dk2"/>
              </a:solidFill>
              <a:prstDash val="solid"/>
              <a:round/>
              <a:headEnd len="med" w="med" type="none"/>
              <a:tailEnd len="med" w="med" type="none"/>
            </a:ln>
          </p:spPr>
        </p:cxnSp>
        <p:sp>
          <p:nvSpPr>
            <p:cNvPr id="301" name="Google Shape;301;p24"/>
            <p:cNvSpPr/>
            <p:nvPr/>
          </p:nvSpPr>
          <p:spPr>
            <a:xfrm>
              <a:off x="1604100" y="42563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303" name="Google Shape;303;p24"/>
            <p:cNvSpPr/>
            <p:nvPr/>
          </p:nvSpPr>
          <p:spPr>
            <a:xfrm>
              <a:off x="1867850" y="29241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grpSp>
      <p:grpSp>
        <p:nvGrpSpPr>
          <p:cNvPr id="304" name="Google Shape;304;p24"/>
          <p:cNvGrpSpPr/>
          <p:nvPr/>
        </p:nvGrpSpPr>
        <p:grpSpPr>
          <a:xfrm>
            <a:off x="2507425" y="3046500"/>
            <a:ext cx="1943375" cy="1767500"/>
            <a:chOff x="2507425" y="3046500"/>
            <a:chExt cx="1943375" cy="1767500"/>
          </a:xfrm>
        </p:grpSpPr>
        <p:sp>
          <p:nvSpPr>
            <p:cNvPr id="305" name="Google Shape;305;p24"/>
            <p:cNvSpPr/>
            <p:nvPr/>
          </p:nvSpPr>
          <p:spPr>
            <a:xfrm>
              <a:off x="3037600" y="36664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306" name="Google Shape;306;p24"/>
            <p:cNvCxnSpPr>
              <a:stCxn id="307" idx="0"/>
              <a:endCxn id="305" idx="5"/>
            </p:cNvCxnSpPr>
            <p:nvPr/>
          </p:nvCxnSpPr>
          <p:spPr>
            <a:xfrm rot="10800000">
              <a:off x="3409100" y="4037900"/>
              <a:ext cx="360600" cy="3408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24"/>
            <p:cNvCxnSpPr>
              <a:stCxn id="305" idx="0"/>
              <a:endCxn id="309" idx="3"/>
            </p:cNvCxnSpPr>
            <p:nvPr/>
          </p:nvCxnSpPr>
          <p:spPr>
            <a:xfrm flipH="1" rot="10800000">
              <a:off x="3255250" y="3418025"/>
              <a:ext cx="395700" cy="248400"/>
            </a:xfrm>
            <a:prstGeom prst="straightConnector1">
              <a:avLst/>
            </a:prstGeom>
            <a:noFill/>
            <a:ln cap="flat" cmpd="sng" w="19050">
              <a:solidFill>
                <a:schemeClr val="dk2"/>
              </a:solidFill>
              <a:prstDash val="solid"/>
              <a:round/>
              <a:headEnd len="med" w="med" type="none"/>
              <a:tailEnd len="med" w="med" type="none"/>
            </a:ln>
          </p:spPr>
        </p:cxnSp>
        <p:sp>
          <p:nvSpPr>
            <p:cNvPr id="307" name="Google Shape;307;p24"/>
            <p:cNvSpPr/>
            <p:nvPr/>
          </p:nvSpPr>
          <p:spPr>
            <a:xfrm>
              <a:off x="3552050" y="437870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309" name="Google Shape;309;p24"/>
            <p:cNvSpPr/>
            <p:nvPr/>
          </p:nvSpPr>
          <p:spPr>
            <a:xfrm>
              <a:off x="3587200" y="304650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310" name="Google Shape;310;p24"/>
            <p:cNvSpPr/>
            <p:nvPr/>
          </p:nvSpPr>
          <p:spPr>
            <a:xfrm>
              <a:off x="2507425" y="437870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sp>
          <p:nvSpPr>
            <p:cNvPr id="311" name="Google Shape;311;p24"/>
            <p:cNvSpPr/>
            <p:nvPr/>
          </p:nvSpPr>
          <p:spPr>
            <a:xfrm>
              <a:off x="3029738" y="437870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312" name="Google Shape;312;p24"/>
            <p:cNvCxnSpPr>
              <a:stCxn id="305" idx="3"/>
              <a:endCxn id="310" idx="0"/>
            </p:cNvCxnSpPr>
            <p:nvPr/>
          </p:nvCxnSpPr>
          <p:spPr>
            <a:xfrm flipH="1">
              <a:off x="2725148" y="4037977"/>
              <a:ext cx="376200" cy="340800"/>
            </a:xfrm>
            <a:prstGeom prst="straightConnector1">
              <a:avLst/>
            </a:prstGeom>
            <a:noFill/>
            <a:ln cap="flat" cmpd="sng" w="19050">
              <a:solidFill>
                <a:schemeClr val="dk2"/>
              </a:solidFill>
              <a:prstDash val="solid"/>
              <a:round/>
              <a:headEnd len="med" w="med" type="none"/>
              <a:tailEnd len="med" w="med" type="none"/>
            </a:ln>
          </p:spPr>
        </p:cxnSp>
        <p:cxnSp>
          <p:nvCxnSpPr>
            <p:cNvPr id="313" name="Google Shape;313;p24"/>
            <p:cNvCxnSpPr>
              <a:stCxn id="305" idx="4"/>
              <a:endCxn id="311" idx="0"/>
            </p:cNvCxnSpPr>
            <p:nvPr/>
          </p:nvCxnSpPr>
          <p:spPr>
            <a:xfrm flipH="1">
              <a:off x="3247450" y="4101725"/>
              <a:ext cx="7800" cy="276900"/>
            </a:xfrm>
            <a:prstGeom prst="straightConnector1">
              <a:avLst/>
            </a:prstGeom>
            <a:noFill/>
            <a:ln cap="flat" cmpd="sng" w="19050">
              <a:solidFill>
                <a:schemeClr val="dk2"/>
              </a:solidFill>
              <a:prstDash val="solid"/>
              <a:round/>
              <a:headEnd len="med" w="med" type="none"/>
              <a:tailEnd len="med" w="med" type="none"/>
            </a:ln>
          </p:spPr>
        </p:cxnSp>
        <p:sp>
          <p:nvSpPr>
            <p:cNvPr id="314" name="Google Shape;314;p24"/>
            <p:cNvSpPr/>
            <p:nvPr/>
          </p:nvSpPr>
          <p:spPr>
            <a:xfrm>
              <a:off x="4015500" y="36664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onsolas"/>
                <a:ea typeface="Consolas"/>
                <a:cs typeface="Consolas"/>
                <a:sym typeface="Consolas"/>
              </a:endParaRPr>
            </a:p>
          </p:txBody>
        </p:sp>
        <p:cxnSp>
          <p:nvCxnSpPr>
            <p:cNvPr id="315" name="Google Shape;315;p24"/>
            <p:cNvCxnSpPr>
              <a:stCxn id="314" idx="0"/>
              <a:endCxn id="309" idx="5"/>
            </p:cNvCxnSpPr>
            <p:nvPr/>
          </p:nvCxnSpPr>
          <p:spPr>
            <a:xfrm rot="10800000">
              <a:off x="3958650" y="3418025"/>
              <a:ext cx="274500" cy="2484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166800" y="92500"/>
            <a:ext cx="86448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Rooted Trees and Rooted Binary Trees</a:t>
            </a:r>
            <a:endParaRPr/>
          </a:p>
        </p:txBody>
      </p:sp>
      <p:sp>
        <p:nvSpPr>
          <p:cNvPr id="321" name="Google Shape;321;p25"/>
          <p:cNvSpPr/>
          <p:nvPr/>
        </p:nvSpPr>
        <p:spPr>
          <a:xfrm>
            <a:off x="1055013" y="293605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22" name="Google Shape;322;p25"/>
          <p:cNvSpPr txBox="1"/>
          <p:nvPr>
            <p:ph idx="1" type="body"/>
          </p:nvPr>
        </p:nvSpPr>
        <p:spPr>
          <a:xfrm>
            <a:off x="243000" y="556500"/>
            <a:ext cx="8443800" cy="244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rooted tree, we call one node the root.</a:t>
            </a:r>
            <a:endParaRPr/>
          </a:p>
          <a:p>
            <a:pPr indent="-355600" lvl="0" marL="457200" rtl="0" algn="l">
              <a:spcBef>
                <a:spcPts val="600"/>
              </a:spcBef>
              <a:spcAft>
                <a:spcPts val="0"/>
              </a:spcAft>
              <a:buSzPts val="2000"/>
              <a:buChar char="●"/>
            </a:pPr>
            <a:r>
              <a:rPr lang="en"/>
              <a:t>Every node N except the root has exactly one parent, defined as the first node on the path from N to the root.</a:t>
            </a:r>
            <a:endParaRPr/>
          </a:p>
          <a:p>
            <a:pPr indent="-355600" lvl="0" marL="457200" rtl="0" algn="l">
              <a:spcBef>
                <a:spcPts val="0"/>
              </a:spcBef>
              <a:spcAft>
                <a:spcPts val="0"/>
              </a:spcAft>
              <a:buSzPts val="2000"/>
              <a:buChar char="●"/>
            </a:pPr>
            <a:r>
              <a:rPr lang="en"/>
              <a:t>Unlike </a:t>
            </a:r>
            <a:r>
              <a:rPr lang="en" u="sng">
                <a:solidFill>
                  <a:schemeClr val="hlink"/>
                </a:solidFill>
                <a:hlinkClick r:id="rId3"/>
              </a:rPr>
              <a:t>(most) real trees</a:t>
            </a:r>
            <a:r>
              <a:rPr lang="en"/>
              <a:t>, the root is usually depicted at the top of the tree.</a:t>
            </a:r>
            <a:endParaRPr/>
          </a:p>
          <a:p>
            <a:pPr indent="-355600" lvl="0" marL="457200" rtl="0" algn="l">
              <a:spcBef>
                <a:spcPts val="0"/>
              </a:spcBef>
              <a:spcAft>
                <a:spcPts val="0"/>
              </a:spcAft>
              <a:buSzPts val="2000"/>
              <a:buChar char="●"/>
            </a:pPr>
            <a:r>
              <a:rPr lang="en"/>
              <a:t>A node with no child is called a leaf.</a:t>
            </a:r>
            <a:endParaRPr/>
          </a:p>
          <a:p>
            <a:pPr indent="0" lvl="0" marL="0" rtl="0" algn="l">
              <a:spcBef>
                <a:spcPts val="600"/>
              </a:spcBef>
              <a:spcAft>
                <a:spcPts val="0"/>
              </a:spcAft>
              <a:buNone/>
            </a:pPr>
            <a:r>
              <a:rPr lang="en"/>
              <a:t>In a rooted binary tree, every node has either 0, 1, or 2 children (subtrees).</a:t>
            </a:r>
            <a:endParaRPr/>
          </a:p>
        </p:txBody>
      </p:sp>
      <p:grpSp>
        <p:nvGrpSpPr>
          <p:cNvPr id="323" name="Google Shape;323;p25"/>
          <p:cNvGrpSpPr/>
          <p:nvPr/>
        </p:nvGrpSpPr>
        <p:grpSpPr>
          <a:xfrm>
            <a:off x="3717650" y="2936050"/>
            <a:ext cx="984900" cy="1767500"/>
            <a:chOff x="1318250" y="2924125"/>
            <a:chExt cx="984900" cy="1767500"/>
          </a:xfrm>
        </p:grpSpPr>
        <p:sp>
          <p:nvSpPr>
            <p:cNvPr id="324" name="Google Shape;324;p25"/>
            <p:cNvSpPr/>
            <p:nvPr/>
          </p:nvSpPr>
          <p:spPr>
            <a:xfrm>
              <a:off x="1318250" y="3544050"/>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cxnSp>
          <p:nvCxnSpPr>
            <p:cNvPr id="325" name="Google Shape;325;p25"/>
            <p:cNvCxnSpPr>
              <a:stCxn id="326" idx="0"/>
              <a:endCxn id="324" idx="5"/>
            </p:cNvCxnSpPr>
            <p:nvPr/>
          </p:nvCxnSpPr>
          <p:spPr>
            <a:xfrm rot="10800000">
              <a:off x="1689750" y="3915525"/>
              <a:ext cx="132000" cy="340800"/>
            </a:xfrm>
            <a:prstGeom prst="straightConnector1">
              <a:avLst/>
            </a:prstGeom>
            <a:noFill/>
            <a:ln cap="flat" cmpd="sng" w="19050">
              <a:solidFill>
                <a:schemeClr val="dk2"/>
              </a:solidFill>
              <a:prstDash val="solid"/>
              <a:round/>
              <a:headEnd len="med" w="med" type="none"/>
              <a:tailEnd len="med" w="med" type="none"/>
            </a:ln>
          </p:spPr>
        </p:cxnSp>
        <p:cxnSp>
          <p:nvCxnSpPr>
            <p:cNvPr id="327" name="Google Shape;327;p25"/>
            <p:cNvCxnSpPr>
              <a:stCxn id="324" idx="0"/>
              <a:endCxn id="328" idx="3"/>
            </p:cNvCxnSpPr>
            <p:nvPr/>
          </p:nvCxnSpPr>
          <p:spPr>
            <a:xfrm flipH="1" rot="10800000">
              <a:off x="1535900" y="3295650"/>
              <a:ext cx="395700" cy="248400"/>
            </a:xfrm>
            <a:prstGeom prst="straightConnector1">
              <a:avLst/>
            </a:prstGeom>
            <a:noFill/>
            <a:ln cap="flat" cmpd="sng" w="19050">
              <a:solidFill>
                <a:schemeClr val="dk2"/>
              </a:solidFill>
              <a:prstDash val="solid"/>
              <a:round/>
              <a:headEnd len="med" w="med" type="none"/>
              <a:tailEnd len="med" w="med" type="none"/>
            </a:ln>
          </p:spPr>
        </p:cxnSp>
        <p:sp>
          <p:nvSpPr>
            <p:cNvPr id="326" name="Google Shape;326;p25"/>
            <p:cNvSpPr/>
            <p:nvPr/>
          </p:nvSpPr>
          <p:spPr>
            <a:xfrm>
              <a:off x="1604100" y="42563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sp>
          <p:nvSpPr>
            <p:cNvPr id="328" name="Google Shape;328;p25"/>
            <p:cNvSpPr/>
            <p:nvPr/>
          </p:nvSpPr>
          <p:spPr>
            <a:xfrm>
              <a:off x="1867850" y="2924125"/>
              <a:ext cx="435300" cy="4353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grpSp>
      <p:grpSp>
        <p:nvGrpSpPr>
          <p:cNvPr id="329" name="Google Shape;329;p25"/>
          <p:cNvGrpSpPr/>
          <p:nvPr/>
        </p:nvGrpSpPr>
        <p:grpSpPr>
          <a:xfrm>
            <a:off x="5592625" y="3058425"/>
            <a:ext cx="1943375" cy="1767500"/>
            <a:chOff x="2507425" y="3046500"/>
            <a:chExt cx="1943375" cy="1767500"/>
          </a:xfrm>
        </p:grpSpPr>
        <p:sp>
          <p:nvSpPr>
            <p:cNvPr id="330" name="Google Shape;330;p25"/>
            <p:cNvSpPr/>
            <p:nvPr/>
          </p:nvSpPr>
          <p:spPr>
            <a:xfrm>
              <a:off x="3037600" y="3666425"/>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cxnSp>
          <p:nvCxnSpPr>
            <p:cNvPr id="331" name="Google Shape;331;p25"/>
            <p:cNvCxnSpPr>
              <a:stCxn id="332" idx="0"/>
              <a:endCxn id="330" idx="5"/>
            </p:cNvCxnSpPr>
            <p:nvPr/>
          </p:nvCxnSpPr>
          <p:spPr>
            <a:xfrm rot="10800000">
              <a:off x="3409100" y="4037900"/>
              <a:ext cx="360600" cy="340800"/>
            </a:xfrm>
            <a:prstGeom prst="straightConnector1">
              <a:avLst/>
            </a:prstGeom>
            <a:noFill/>
            <a:ln cap="flat" cmpd="sng" w="19050">
              <a:solidFill>
                <a:schemeClr val="dk2"/>
              </a:solidFill>
              <a:prstDash val="solid"/>
              <a:round/>
              <a:headEnd len="med" w="med" type="none"/>
              <a:tailEnd len="med" w="med" type="none"/>
            </a:ln>
          </p:spPr>
        </p:cxnSp>
        <p:cxnSp>
          <p:nvCxnSpPr>
            <p:cNvPr id="333" name="Google Shape;333;p25"/>
            <p:cNvCxnSpPr>
              <a:stCxn id="330" idx="0"/>
              <a:endCxn id="334" idx="3"/>
            </p:cNvCxnSpPr>
            <p:nvPr/>
          </p:nvCxnSpPr>
          <p:spPr>
            <a:xfrm flipH="1" rot="10800000">
              <a:off x="3255250" y="3418025"/>
              <a:ext cx="395700" cy="248400"/>
            </a:xfrm>
            <a:prstGeom prst="straightConnector1">
              <a:avLst/>
            </a:prstGeom>
            <a:noFill/>
            <a:ln cap="flat" cmpd="sng" w="19050">
              <a:solidFill>
                <a:schemeClr val="dk2"/>
              </a:solidFill>
              <a:prstDash val="solid"/>
              <a:round/>
              <a:headEnd len="med" w="med" type="none"/>
              <a:tailEnd len="med" w="med" type="none"/>
            </a:ln>
          </p:spPr>
        </p:cxnSp>
        <p:sp>
          <p:nvSpPr>
            <p:cNvPr id="332" name="Google Shape;332;p25"/>
            <p:cNvSpPr/>
            <p:nvPr/>
          </p:nvSpPr>
          <p:spPr>
            <a:xfrm>
              <a:off x="3552050" y="4378700"/>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sp>
          <p:nvSpPr>
            <p:cNvPr id="334" name="Google Shape;334;p25"/>
            <p:cNvSpPr/>
            <p:nvPr/>
          </p:nvSpPr>
          <p:spPr>
            <a:xfrm>
              <a:off x="3587200" y="3046500"/>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35" name="Google Shape;335;p25"/>
            <p:cNvSpPr/>
            <p:nvPr/>
          </p:nvSpPr>
          <p:spPr>
            <a:xfrm>
              <a:off x="2507425" y="4378700"/>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sp>
          <p:nvSpPr>
            <p:cNvPr id="336" name="Google Shape;336;p25"/>
            <p:cNvSpPr/>
            <p:nvPr/>
          </p:nvSpPr>
          <p:spPr>
            <a:xfrm>
              <a:off x="3029738" y="4378700"/>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337" name="Google Shape;337;p25"/>
            <p:cNvCxnSpPr>
              <a:stCxn id="330" idx="3"/>
              <a:endCxn id="335" idx="0"/>
            </p:cNvCxnSpPr>
            <p:nvPr/>
          </p:nvCxnSpPr>
          <p:spPr>
            <a:xfrm flipH="1">
              <a:off x="2725148" y="4037977"/>
              <a:ext cx="376200" cy="340800"/>
            </a:xfrm>
            <a:prstGeom prst="straightConnector1">
              <a:avLst/>
            </a:prstGeom>
            <a:noFill/>
            <a:ln cap="flat" cmpd="sng" w="19050">
              <a:solidFill>
                <a:schemeClr val="dk2"/>
              </a:solidFill>
              <a:prstDash val="solid"/>
              <a:round/>
              <a:headEnd len="med" w="med" type="none"/>
              <a:tailEnd len="med" w="med" type="none"/>
            </a:ln>
          </p:spPr>
        </p:cxnSp>
        <p:cxnSp>
          <p:nvCxnSpPr>
            <p:cNvPr id="338" name="Google Shape;338;p25"/>
            <p:cNvCxnSpPr>
              <a:stCxn id="330" idx="4"/>
              <a:endCxn id="336" idx="0"/>
            </p:cNvCxnSpPr>
            <p:nvPr/>
          </p:nvCxnSpPr>
          <p:spPr>
            <a:xfrm flipH="1">
              <a:off x="3247450" y="4101725"/>
              <a:ext cx="7800" cy="276900"/>
            </a:xfrm>
            <a:prstGeom prst="straightConnector1">
              <a:avLst/>
            </a:prstGeom>
            <a:noFill/>
            <a:ln cap="flat" cmpd="sng" w="19050">
              <a:solidFill>
                <a:schemeClr val="dk2"/>
              </a:solidFill>
              <a:prstDash val="solid"/>
              <a:round/>
              <a:headEnd len="med" w="med" type="none"/>
              <a:tailEnd len="med" w="med" type="none"/>
            </a:ln>
          </p:spPr>
        </p:cxnSp>
        <p:sp>
          <p:nvSpPr>
            <p:cNvPr id="339" name="Google Shape;339;p25"/>
            <p:cNvSpPr/>
            <p:nvPr/>
          </p:nvSpPr>
          <p:spPr>
            <a:xfrm>
              <a:off x="4015500" y="3666425"/>
              <a:ext cx="435300" cy="435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cxnSp>
          <p:nvCxnSpPr>
            <p:cNvPr id="340" name="Google Shape;340;p25"/>
            <p:cNvCxnSpPr>
              <a:stCxn id="339" idx="0"/>
              <a:endCxn id="334" idx="5"/>
            </p:cNvCxnSpPr>
            <p:nvPr/>
          </p:nvCxnSpPr>
          <p:spPr>
            <a:xfrm rot="10800000">
              <a:off x="3958650" y="3418025"/>
              <a:ext cx="274500" cy="248400"/>
            </a:xfrm>
            <a:prstGeom prst="straightConnector1">
              <a:avLst/>
            </a:prstGeom>
            <a:noFill/>
            <a:ln cap="flat" cmpd="sng" w="19050">
              <a:solidFill>
                <a:schemeClr val="dk2"/>
              </a:solidFill>
              <a:prstDash val="solid"/>
              <a:round/>
              <a:headEnd len="med" w="med" type="none"/>
              <a:tailEnd len="med" w="med" type="none"/>
            </a:ln>
          </p:spPr>
        </p:cxnSp>
      </p:grpSp>
      <p:sp>
        <p:nvSpPr>
          <p:cNvPr id="341" name="Google Shape;341;p25"/>
          <p:cNvSpPr txBox="1"/>
          <p:nvPr/>
        </p:nvSpPr>
        <p:spPr>
          <a:xfrm>
            <a:off x="238750" y="3473775"/>
            <a:ext cx="3688500" cy="15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For each of these: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 is the root.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B is a child of A.     (and C of B)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 is a parent of B.    (and B of C)</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342" name="Google Shape;342;p25"/>
          <p:cNvSpPr txBox="1"/>
          <p:nvPr/>
        </p:nvSpPr>
        <p:spPr>
          <a:xfrm>
            <a:off x="7247700" y="4390625"/>
            <a:ext cx="15639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Not binary!</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166800" y="92500"/>
            <a:ext cx="86448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Search Trees</a:t>
            </a:r>
            <a:endParaRPr/>
          </a:p>
        </p:txBody>
      </p:sp>
      <p:sp>
        <p:nvSpPr>
          <p:cNvPr id="348" name="Google Shape;348;p26"/>
          <p:cNvSpPr txBox="1"/>
          <p:nvPr>
            <p:ph idx="1" type="body"/>
          </p:nvPr>
        </p:nvSpPr>
        <p:spPr>
          <a:xfrm>
            <a:off x="243000" y="556500"/>
            <a:ext cx="8443800" cy="244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binary search tree is a rooted binary tree with the BST property.</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BST Property.</a:t>
            </a:r>
            <a:r>
              <a:rPr lang="en"/>
              <a:t> For every node X in the tree:</a:t>
            </a:r>
            <a:endParaRPr/>
          </a:p>
          <a:p>
            <a:pPr indent="-355600" lvl="0" marL="457200" rtl="0" algn="l">
              <a:spcBef>
                <a:spcPts val="600"/>
              </a:spcBef>
              <a:spcAft>
                <a:spcPts val="0"/>
              </a:spcAft>
              <a:buSzPts val="2000"/>
              <a:buChar char="●"/>
            </a:pPr>
            <a:r>
              <a:rPr lang="en"/>
              <a:t>Every key in the </a:t>
            </a:r>
            <a:r>
              <a:rPr b="1" lang="en"/>
              <a:t>left</a:t>
            </a:r>
            <a:r>
              <a:rPr lang="en"/>
              <a:t> subtree is </a:t>
            </a:r>
            <a:r>
              <a:rPr b="1" lang="en"/>
              <a:t>less</a:t>
            </a:r>
            <a:r>
              <a:rPr lang="en"/>
              <a:t> than X’s key.</a:t>
            </a:r>
            <a:endParaRPr/>
          </a:p>
          <a:p>
            <a:pPr indent="-355600" lvl="0" marL="457200" rtl="0" algn="l">
              <a:spcBef>
                <a:spcPts val="0"/>
              </a:spcBef>
              <a:spcAft>
                <a:spcPts val="0"/>
              </a:spcAft>
              <a:buSzPts val="2000"/>
              <a:buChar char="●"/>
            </a:pPr>
            <a:r>
              <a:rPr lang="en"/>
              <a:t>Every key in the </a:t>
            </a:r>
            <a:r>
              <a:rPr b="1" lang="en"/>
              <a:t>right</a:t>
            </a:r>
            <a:r>
              <a:rPr lang="en"/>
              <a:t> subtree is </a:t>
            </a:r>
            <a:r>
              <a:rPr b="1" lang="en"/>
              <a:t>greater</a:t>
            </a:r>
            <a:r>
              <a:rPr lang="en"/>
              <a:t> than X’s key.</a:t>
            </a:r>
            <a:br>
              <a:rPr lang="en"/>
            </a:br>
            <a:endParaRPr/>
          </a:p>
        </p:txBody>
      </p:sp>
      <p:cxnSp>
        <p:nvCxnSpPr>
          <p:cNvPr id="349" name="Google Shape;349;p26"/>
          <p:cNvCxnSpPr>
            <a:stCxn id="350" idx="0"/>
          </p:cNvCxnSpPr>
          <p:nvPr/>
        </p:nvCxnSpPr>
        <p:spPr>
          <a:xfrm flipH="1" rot="10800000">
            <a:off x="724950" y="3939499"/>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351" name="Google Shape;351;p26"/>
          <p:cNvCxnSpPr>
            <a:endCxn id="352" idx="0"/>
          </p:cNvCxnSpPr>
          <p:nvPr/>
        </p:nvCxnSpPr>
        <p:spPr>
          <a:xfrm>
            <a:off x="1375754" y="3990499"/>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353" name="Google Shape;353;p26"/>
          <p:cNvCxnSpPr>
            <a:stCxn id="354" idx="0"/>
          </p:cNvCxnSpPr>
          <p:nvPr/>
        </p:nvCxnSpPr>
        <p:spPr>
          <a:xfrm flipH="1" rot="10800000">
            <a:off x="2869950" y="3998899"/>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355" name="Google Shape;355;p26"/>
          <p:cNvCxnSpPr>
            <a:endCxn id="356" idx="0"/>
          </p:cNvCxnSpPr>
          <p:nvPr/>
        </p:nvCxnSpPr>
        <p:spPr>
          <a:xfrm>
            <a:off x="3558907" y="3999199"/>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357" name="Google Shape;357;p26"/>
          <p:cNvCxnSpPr>
            <a:stCxn id="358" idx="1"/>
            <a:endCxn id="359" idx="0"/>
          </p:cNvCxnSpPr>
          <p:nvPr/>
        </p:nvCxnSpPr>
        <p:spPr>
          <a:xfrm flipH="1">
            <a:off x="1192790" y="3252849"/>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360" name="Google Shape;360;p26"/>
          <p:cNvCxnSpPr>
            <a:stCxn id="358" idx="3"/>
            <a:endCxn id="361" idx="0"/>
          </p:cNvCxnSpPr>
          <p:nvPr/>
        </p:nvCxnSpPr>
        <p:spPr>
          <a:xfrm>
            <a:off x="2640890" y="3252849"/>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358" name="Google Shape;358;p26"/>
          <p:cNvSpPr/>
          <p:nvPr/>
        </p:nvSpPr>
        <p:spPr>
          <a:xfrm>
            <a:off x="1903790" y="300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359" name="Google Shape;359;p26"/>
          <p:cNvSpPr/>
          <p:nvPr/>
        </p:nvSpPr>
        <p:spPr>
          <a:xfrm>
            <a:off x="824152" y="35766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361" name="Google Shape;361;p26"/>
          <p:cNvSpPr/>
          <p:nvPr/>
        </p:nvSpPr>
        <p:spPr>
          <a:xfrm>
            <a:off x="2983429" y="35766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350" name="Google Shape;350;p26"/>
          <p:cNvSpPr/>
          <p:nvPr/>
        </p:nvSpPr>
        <p:spPr>
          <a:xfrm>
            <a:off x="356400"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352" name="Google Shape;352;p26"/>
          <p:cNvSpPr/>
          <p:nvPr/>
        </p:nvSpPr>
        <p:spPr>
          <a:xfrm>
            <a:off x="1291904"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354" name="Google Shape;354;p26"/>
          <p:cNvSpPr/>
          <p:nvPr/>
        </p:nvSpPr>
        <p:spPr>
          <a:xfrm>
            <a:off x="2501400"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356" name="Google Shape;356;p26"/>
          <p:cNvSpPr/>
          <p:nvPr/>
        </p:nvSpPr>
        <p:spPr>
          <a:xfrm>
            <a:off x="3465457"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grpSp>
        <p:nvGrpSpPr>
          <p:cNvPr id="362" name="Google Shape;362;p26"/>
          <p:cNvGrpSpPr/>
          <p:nvPr/>
        </p:nvGrpSpPr>
        <p:grpSpPr>
          <a:xfrm>
            <a:off x="4967175" y="3005187"/>
            <a:ext cx="3846157" cy="1765300"/>
            <a:chOff x="5220400" y="1136488"/>
            <a:chExt cx="3846157" cy="1765300"/>
          </a:xfrm>
        </p:grpSpPr>
        <p:cxnSp>
          <p:nvCxnSpPr>
            <p:cNvPr id="363" name="Google Shape;363;p26"/>
            <p:cNvCxnSpPr>
              <a:stCxn id="364" idx="0"/>
            </p:cNvCxnSpPr>
            <p:nvPr/>
          </p:nvCxnSpPr>
          <p:spPr>
            <a:xfrm flipH="1" rot="10800000">
              <a:off x="5588950" y="2070788"/>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365" name="Google Shape;365;p26"/>
            <p:cNvCxnSpPr>
              <a:endCxn id="366" idx="0"/>
            </p:cNvCxnSpPr>
            <p:nvPr/>
          </p:nvCxnSpPr>
          <p:spPr>
            <a:xfrm>
              <a:off x="6239754" y="2121788"/>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367" name="Google Shape;367;p26"/>
            <p:cNvCxnSpPr>
              <a:stCxn id="368" idx="0"/>
            </p:cNvCxnSpPr>
            <p:nvPr/>
          </p:nvCxnSpPr>
          <p:spPr>
            <a:xfrm flipH="1" rot="10800000">
              <a:off x="7733950" y="2130188"/>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369" name="Google Shape;369;p26"/>
            <p:cNvCxnSpPr>
              <a:endCxn id="370" idx="0"/>
            </p:cNvCxnSpPr>
            <p:nvPr/>
          </p:nvCxnSpPr>
          <p:spPr>
            <a:xfrm>
              <a:off x="8422907" y="2130488"/>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371" name="Google Shape;371;p26"/>
            <p:cNvCxnSpPr>
              <a:stCxn id="372" idx="1"/>
              <a:endCxn id="373" idx="0"/>
            </p:cNvCxnSpPr>
            <p:nvPr/>
          </p:nvCxnSpPr>
          <p:spPr>
            <a:xfrm flipH="1">
              <a:off x="6056790" y="1384138"/>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374" name="Google Shape;374;p26"/>
            <p:cNvCxnSpPr>
              <a:stCxn id="372" idx="3"/>
              <a:endCxn id="375" idx="0"/>
            </p:cNvCxnSpPr>
            <p:nvPr/>
          </p:nvCxnSpPr>
          <p:spPr>
            <a:xfrm>
              <a:off x="7504890" y="1384138"/>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372" name="Google Shape;372;p26"/>
            <p:cNvSpPr/>
            <p:nvPr/>
          </p:nvSpPr>
          <p:spPr>
            <a:xfrm>
              <a:off x="6767790" y="113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debt</a:t>
              </a:r>
              <a:endParaRPr sz="1800">
                <a:latin typeface="Calibri"/>
                <a:ea typeface="Calibri"/>
                <a:cs typeface="Calibri"/>
                <a:sym typeface="Calibri"/>
              </a:endParaRPr>
            </a:p>
          </p:txBody>
        </p:sp>
        <p:sp>
          <p:nvSpPr>
            <p:cNvPr id="373" name="Google Shape;373;p26"/>
            <p:cNvSpPr/>
            <p:nvPr/>
          </p:nvSpPr>
          <p:spPr>
            <a:xfrm>
              <a:off x="5688152" y="17079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bus</a:t>
              </a:r>
              <a:endParaRPr sz="1800">
                <a:latin typeface="Calibri"/>
                <a:ea typeface="Calibri"/>
                <a:cs typeface="Calibri"/>
                <a:sym typeface="Calibri"/>
              </a:endParaRPr>
            </a:p>
          </p:txBody>
        </p:sp>
        <p:sp>
          <p:nvSpPr>
            <p:cNvPr id="375" name="Google Shape;375;p26"/>
            <p:cNvSpPr/>
            <p:nvPr/>
          </p:nvSpPr>
          <p:spPr>
            <a:xfrm>
              <a:off x="7847429" y="1707988"/>
              <a:ext cx="7371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ears</a:t>
              </a:r>
              <a:endParaRPr sz="1800">
                <a:latin typeface="Calibri"/>
                <a:ea typeface="Calibri"/>
                <a:cs typeface="Calibri"/>
                <a:sym typeface="Calibri"/>
              </a:endParaRPr>
            </a:p>
          </p:txBody>
        </p:sp>
        <p:sp>
          <p:nvSpPr>
            <p:cNvPr id="364" name="Google Shape;364;p26"/>
            <p:cNvSpPr/>
            <p:nvPr/>
          </p:nvSpPr>
          <p:spPr>
            <a:xfrm>
              <a:off x="5220400"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axe</a:t>
              </a:r>
              <a:endParaRPr sz="1800">
                <a:latin typeface="Calibri"/>
                <a:ea typeface="Calibri"/>
                <a:cs typeface="Calibri"/>
                <a:sym typeface="Calibri"/>
              </a:endParaRPr>
            </a:p>
          </p:txBody>
        </p:sp>
        <p:sp>
          <p:nvSpPr>
            <p:cNvPr id="366" name="Google Shape;366;p26"/>
            <p:cNvSpPr/>
            <p:nvPr/>
          </p:nvSpPr>
          <p:spPr>
            <a:xfrm>
              <a:off x="6155904"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cow</a:t>
              </a:r>
              <a:endParaRPr sz="1800">
                <a:latin typeface="Calibri"/>
                <a:ea typeface="Calibri"/>
                <a:cs typeface="Calibri"/>
                <a:sym typeface="Calibri"/>
              </a:endParaRPr>
            </a:p>
          </p:txBody>
        </p:sp>
        <p:sp>
          <p:nvSpPr>
            <p:cNvPr id="368" name="Google Shape;368;p26"/>
            <p:cNvSpPr/>
            <p:nvPr/>
          </p:nvSpPr>
          <p:spPr>
            <a:xfrm>
              <a:off x="7365400" y="2406488"/>
              <a:ext cx="7371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fish</a:t>
              </a:r>
              <a:endParaRPr sz="1800">
                <a:latin typeface="Calibri"/>
                <a:ea typeface="Calibri"/>
                <a:cs typeface="Calibri"/>
                <a:sym typeface="Calibri"/>
              </a:endParaRPr>
            </a:p>
          </p:txBody>
        </p:sp>
        <p:sp>
          <p:nvSpPr>
            <p:cNvPr id="370" name="Google Shape;370;p26"/>
            <p:cNvSpPr/>
            <p:nvPr/>
          </p:nvSpPr>
          <p:spPr>
            <a:xfrm>
              <a:off x="8329457"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gut</a:t>
              </a:r>
              <a:endParaRPr sz="1800">
                <a:latin typeface="Calibri"/>
                <a:ea typeface="Calibri"/>
                <a:cs typeface="Calibri"/>
                <a:sym typeface="Calibri"/>
              </a:endParaRPr>
            </a:p>
          </p:txBody>
        </p:sp>
      </p:grpSp>
      <p:sp>
        <p:nvSpPr>
          <p:cNvPr id="376" name="Google Shape;376;p26"/>
          <p:cNvSpPr txBox="1"/>
          <p:nvPr/>
        </p:nvSpPr>
        <p:spPr>
          <a:xfrm>
            <a:off x="5140925" y="4731823"/>
            <a:ext cx="35163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Tree, but not a Binary Search Tree</a:t>
            </a:r>
            <a:endParaRPr/>
          </a:p>
        </p:txBody>
      </p:sp>
      <p:sp>
        <p:nvSpPr>
          <p:cNvPr id="377" name="Google Shape;377;p26"/>
          <p:cNvSpPr txBox="1"/>
          <p:nvPr/>
        </p:nvSpPr>
        <p:spPr>
          <a:xfrm>
            <a:off x="1561250" y="4735599"/>
            <a:ext cx="17277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Growth vs. Fixed Mindset</a:t>
            </a:r>
            <a:endParaRPr/>
          </a:p>
        </p:txBody>
      </p:sp>
      <p:sp>
        <p:nvSpPr>
          <p:cNvPr id="36" name="Google Shape;36;p9"/>
          <p:cNvSpPr txBox="1"/>
          <p:nvPr>
            <p:ph idx="1" type="body"/>
          </p:nvPr>
        </p:nvSpPr>
        <p:spPr>
          <a:xfrm>
            <a:off x="243000" y="556500"/>
            <a:ext cx="8443800" cy="44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Students can be thought of as having either a “growth” mindset or a “fixed” mindset (based on research by Carol Dweck).</a:t>
            </a:r>
            <a:endParaRPr/>
          </a:p>
          <a:p>
            <a:pPr indent="-355600" lvl="0" marL="457200" rtl="0" algn="l">
              <a:spcBef>
                <a:spcPts val="600"/>
              </a:spcBef>
              <a:spcAft>
                <a:spcPts val="0"/>
              </a:spcAft>
              <a:buSzPts val="2000"/>
              <a:buChar char="●"/>
            </a:pPr>
            <a:r>
              <a:rPr lang="en"/>
              <a:t>“In a </a:t>
            </a:r>
            <a:r>
              <a:rPr b="1" lang="en"/>
              <a:t>fixed mindset</a:t>
            </a:r>
            <a:r>
              <a:rPr lang="en"/>
              <a:t> students believe their basic abilities, their intelligence, their talents, are just fixed traits. They have a certain amount and that's that, and then their goal becomes to look smart all the time and never look dumb.”</a:t>
            </a:r>
            <a:endParaRPr/>
          </a:p>
          <a:p>
            <a:pPr indent="-355600" lvl="1" marL="914400" rtl="0" algn="l">
              <a:spcBef>
                <a:spcPts val="0"/>
              </a:spcBef>
              <a:spcAft>
                <a:spcPts val="0"/>
              </a:spcAft>
              <a:buSzPts val="2000"/>
              <a:buChar char="○"/>
            </a:pPr>
            <a:r>
              <a:rPr lang="en"/>
              <a:t>Perhaps most damningly, having to put in effort is a sign of weakness!</a:t>
            </a:r>
            <a:endParaRPr/>
          </a:p>
          <a:p>
            <a:pPr indent="-355600" lvl="0" marL="457200" rtl="0" algn="l">
              <a:spcBef>
                <a:spcPts val="0"/>
              </a:spcBef>
              <a:spcAft>
                <a:spcPts val="0"/>
              </a:spcAft>
              <a:buSzPts val="2000"/>
              <a:buChar char="●"/>
            </a:pPr>
            <a:r>
              <a:rPr lang="en"/>
              <a:t>“In a</a:t>
            </a:r>
            <a:r>
              <a:rPr b="1" lang="en"/>
              <a:t> growth mindset</a:t>
            </a:r>
            <a:r>
              <a:rPr lang="en"/>
              <a:t> students understand that their talents and abilities can be developed through effort, good teaching and persistence. They don't necessarily think everyone's the same or anyone can be Einstein, but they believe everyone can get smarter if they work at it.”</a:t>
            </a:r>
            <a:endParaRPr/>
          </a:p>
          <a:p>
            <a:pPr indent="0" lvl="0" marL="0" rtl="0" algn="l">
              <a:spcBef>
                <a:spcPts val="600"/>
              </a:spcBef>
              <a:spcAft>
                <a:spcPts val="0"/>
              </a:spcAft>
              <a:buNone/>
            </a:pPr>
            <a:r>
              <a:rPr lang="en"/>
              <a:t>Growing up and even through undergrad I was very much part of the “fixed mindset” camp.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66800" y="92500"/>
            <a:ext cx="86448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Search Trees</a:t>
            </a:r>
            <a:endParaRPr/>
          </a:p>
        </p:txBody>
      </p:sp>
      <p:sp>
        <p:nvSpPr>
          <p:cNvPr id="383" name="Google Shape;383;p27"/>
          <p:cNvSpPr txBox="1"/>
          <p:nvPr>
            <p:ph idx="1" type="body"/>
          </p:nvPr>
        </p:nvSpPr>
        <p:spPr>
          <a:xfrm>
            <a:off x="243000" y="556500"/>
            <a:ext cx="8443800" cy="244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Ordering must be complete, transitive, and antisymmetric. Given keys p and q:</a:t>
            </a:r>
            <a:endParaRPr/>
          </a:p>
          <a:p>
            <a:pPr indent="-355600" lvl="0" marL="457200" rtl="0" algn="l">
              <a:spcBef>
                <a:spcPts val="600"/>
              </a:spcBef>
              <a:spcAft>
                <a:spcPts val="0"/>
              </a:spcAft>
              <a:buSzPts val="2000"/>
              <a:buChar char="●"/>
            </a:pPr>
            <a:r>
              <a:rPr lang="en"/>
              <a:t>Exactly one of p ≺ q and q ≺ p are true.</a:t>
            </a:r>
            <a:endParaRPr/>
          </a:p>
          <a:p>
            <a:pPr indent="-355600" lvl="0" marL="457200" rtl="0" algn="l">
              <a:spcBef>
                <a:spcPts val="0"/>
              </a:spcBef>
              <a:spcAft>
                <a:spcPts val="0"/>
              </a:spcAft>
              <a:buSzPts val="2000"/>
              <a:buChar char="●"/>
            </a:pPr>
            <a:r>
              <a:rPr lang="en"/>
              <a:t>p ≺ q and q ≺ r imply p ≺ 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One consequence of these rules: No duplicate keys allowed!</a:t>
            </a:r>
            <a:endParaRPr/>
          </a:p>
          <a:p>
            <a:pPr indent="-355600" lvl="0" marL="457200" rtl="0" algn="l">
              <a:spcBef>
                <a:spcPts val="600"/>
              </a:spcBef>
              <a:spcAft>
                <a:spcPts val="0"/>
              </a:spcAft>
              <a:buSzPts val="2000"/>
              <a:buChar char="●"/>
            </a:pPr>
            <a:r>
              <a:rPr lang="en"/>
              <a:t>Keeps things simple. Most real world implementations follow this rule.</a:t>
            </a:r>
            <a:endParaRPr/>
          </a:p>
        </p:txBody>
      </p:sp>
      <p:cxnSp>
        <p:nvCxnSpPr>
          <p:cNvPr id="384" name="Google Shape;384;p27"/>
          <p:cNvCxnSpPr>
            <a:stCxn id="385" idx="0"/>
          </p:cNvCxnSpPr>
          <p:nvPr/>
        </p:nvCxnSpPr>
        <p:spPr>
          <a:xfrm flipH="1" rot="10800000">
            <a:off x="724950" y="3939499"/>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386" name="Google Shape;386;p27"/>
          <p:cNvCxnSpPr>
            <a:endCxn id="387" idx="0"/>
          </p:cNvCxnSpPr>
          <p:nvPr/>
        </p:nvCxnSpPr>
        <p:spPr>
          <a:xfrm>
            <a:off x="1375754" y="3990499"/>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388" name="Google Shape;388;p27"/>
          <p:cNvCxnSpPr>
            <a:stCxn id="389" idx="0"/>
          </p:cNvCxnSpPr>
          <p:nvPr/>
        </p:nvCxnSpPr>
        <p:spPr>
          <a:xfrm flipH="1" rot="10800000">
            <a:off x="2869950" y="3998899"/>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390" name="Google Shape;390;p27"/>
          <p:cNvCxnSpPr>
            <a:endCxn id="391" idx="0"/>
          </p:cNvCxnSpPr>
          <p:nvPr/>
        </p:nvCxnSpPr>
        <p:spPr>
          <a:xfrm>
            <a:off x="3558907" y="3999199"/>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392" name="Google Shape;392;p27"/>
          <p:cNvCxnSpPr>
            <a:stCxn id="393" idx="1"/>
            <a:endCxn id="394" idx="0"/>
          </p:cNvCxnSpPr>
          <p:nvPr/>
        </p:nvCxnSpPr>
        <p:spPr>
          <a:xfrm flipH="1">
            <a:off x="1192790" y="3252849"/>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395" name="Google Shape;395;p27"/>
          <p:cNvCxnSpPr>
            <a:stCxn id="393" idx="3"/>
            <a:endCxn id="396" idx="0"/>
          </p:cNvCxnSpPr>
          <p:nvPr/>
        </p:nvCxnSpPr>
        <p:spPr>
          <a:xfrm>
            <a:off x="2640890" y="3252849"/>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393" name="Google Shape;393;p27"/>
          <p:cNvSpPr/>
          <p:nvPr/>
        </p:nvSpPr>
        <p:spPr>
          <a:xfrm>
            <a:off x="1903790" y="300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394" name="Google Shape;394;p27"/>
          <p:cNvSpPr/>
          <p:nvPr/>
        </p:nvSpPr>
        <p:spPr>
          <a:xfrm>
            <a:off x="824152" y="35766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396" name="Google Shape;396;p27"/>
          <p:cNvSpPr/>
          <p:nvPr/>
        </p:nvSpPr>
        <p:spPr>
          <a:xfrm>
            <a:off x="2983429" y="35766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385" name="Google Shape;385;p27"/>
          <p:cNvSpPr/>
          <p:nvPr/>
        </p:nvSpPr>
        <p:spPr>
          <a:xfrm>
            <a:off x="356400"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387" name="Google Shape;387;p27"/>
          <p:cNvSpPr/>
          <p:nvPr/>
        </p:nvSpPr>
        <p:spPr>
          <a:xfrm>
            <a:off x="1291904"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389" name="Google Shape;389;p27"/>
          <p:cNvSpPr/>
          <p:nvPr/>
        </p:nvSpPr>
        <p:spPr>
          <a:xfrm>
            <a:off x="2501400"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391" name="Google Shape;391;p27"/>
          <p:cNvSpPr/>
          <p:nvPr/>
        </p:nvSpPr>
        <p:spPr>
          <a:xfrm>
            <a:off x="3465457" y="42751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grpSp>
        <p:nvGrpSpPr>
          <p:cNvPr id="397" name="Google Shape;397;p27"/>
          <p:cNvGrpSpPr/>
          <p:nvPr/>
        </p:nvGrpSpPr>
        <p:grpSpPr>
          <a:xfrm>
            <a:off x="4967175" y="3005187"/>
            <a:ext cx="3846157" cy="1765300"/>
            <a:chOff x="5220400" y="1136488"/>
            <a:chExt cx="3846157" cy="1765300"/>
          </a:xfrm>
        </p:grpSpPr>
        <p:cxnSp>
          <p:nvCxnSpPr>
            <p:cNvPr id="398" name="Google Shape;398;p27"/>
            <p:cNvCxnSpPr>
              <a:stCxn id="399" idx="0"/>
            </p:cNvCxnSpPr>
            <p:nvPr/>
          </p:nvCxnSpPr>
          <p:spPr>
            <a:xfrm flipH="1" rot="10800000">
              <a:off x="5588950" y="2070788"/>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400" name="Google Shape;400;p27"/>
            <p:cNvCxnSpPr>
              <a:endCxn id="401" idx="0"/>
            </p:cNvCxnSpPr>
            <p:nvPr/>
          </p:nvCxnSpPr>
          <p:spPr>
            <a:xfrm>
              <a:off x="6239754" y="2121788"/>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402" name="Google Shape;402;p27"/>
            <p:cNvCxnSpPr>
              <a:stCxn id="403" idx="0"/>
            </p:cNvCxnSpPr>
            <p:nvPr/>
          </p:nvCxnSpPr>
          <p:spPr>
            <a:xfrm flipH="1" rot="10800000">
              <a:off x="7733950" y="2130188"/>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404" name="Google Shape;404;p27"/>
            <p:cNvCxnSpPr>
              <a:endCxn id="405" idx="0"/>
            </p:cNvCxnSpPr>
            <p:nvPr/>
          </p:nvCxnSpPr>
          <p:spPr>
            <a:xfrm>
              <a:off x="8422907" y="2130488"/>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406" name="Google Shape;406;p27"/>
            <p:cNvCxnSpPr>
              <a:stCxn id="407" idx="1"/>
              <a:endCxn id="408" idx="0"/>
            </p:cNvCxnSpPr>
            <p:nvPr/>
          </p:nvCxnSpPr>
          <p:spPr>
            <a:xfrm flipH="1">
              <a:off x="6056790" y="1384138"/>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409" name="Google Shape;409;p27"/>
            <p:cNvCxnSpPr>
              <a:stCxn id="407" idx="3"/>
              <a:endCxn id="410" idx="0"/>
            </p:cNvCxnSpPr>
            <p:nvPr/>
          </p:nvCxnSpPr>
          <p:spPr>
            <a:xfrm>
              <a:off x="7504890" y="1384138"/>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407" name="Google Shape;407;p27"/>
            <p:cNvSpPr/>
            <p:nvPr/>
          </p:nvSpPr>
          <p:spPr>
            <a:xfrm>
              <a:off x="6767790" y="113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debt</a:t>
              </a:r>
              <a:endParaRPr sz="1800">
                <a:latin typeface="Calibri"/>
                <a:ea typeface="Calibri"/>
                <a:cs typeface="Calibri"/>
                <a:sym typeface="Calibri"/>
              </a:endParaRPr>
            </a:p>
          </p:txBody>
        </p:sp>
        <p:sp>
          <p:nvSpPr>
            <p:cNvPr id="408" name="Google Shape;408;p27"/>
            <p:cNvSpPr/>
            <p:nvPr/>
          </p:nvSpPr>
          <p:spPr>
            <a:xfrm>
              <a:off x="5688152" y="17079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bus</a:t>
              </a:r>
              <a:endParaRPr sz="1800">
                <a:latin typeface="Calibri"/>
                <a:ea typeface="Calibri"/>
                <a:cs typeface="Calibri"/>
                <a:sym typeface="Calibri"/>
              </a:endParaRPr>
            </a:p>
          </p:txBody>
        </p:sp>
        <p:sp>
          <p:nvSpPr>
            <p:cNvPr id="410" name="Google Shape;410;p27"/>
            <p:cNvSpPr/>
            <p:nvPr/>
          </p:nvSpPr>
          <p:spPr>
            <a:xfrm>
              <a:off x="7847429" y="1707988"/>
              <a:ext cx="7371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ears</a:t>
              </a:r>
              <a:endParaRPr sz="1800">
                <a:latin typeface="Calibri"/>
                <a:ea typeface="Calibri"/>
                <a:cs typeface="Calibri"/>
                <a:sym typeface="Calibri"/>
              </a:endParaRPr>
            </a:p>
          </p:txBody>
        </p:sp>
        <p:sp>
          <p:nvSpPr>
            <p:cNvPr id="399" name="Google Shape;399;p27"/>
            <p:cNvSpPr/>
            <p:nvPr/>
          </p:nvSpPr>
          <p:spPr>
            <a:xfrm>
              <a:off x="5220400"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axe</a:t>
              </a:r>
              <a:endParaRPr sz="1800">
                <a:latin typeface="Calibri"/>
                <a:ea typeface="Calibri"/>
                <a:cs typeface="Calibri"/>
                <a:sym typeface="Calibri"/>
              </a:endParaRPr>
            </a:p>
          </p:txBody>
        </p:sp>
        <p:sp>
          <p:nvSpPr>
            <p:cNvPr id="401" name="Google Shape;401;p27"/>
            <p:cNvSpPr/>
            <p:nvPr/>
          </p:nvSpPr>
          <p:spPr>
            <a:xfrm>
              <a:off x="6155904"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cow</a:t>
              </a:r>
              <a:endParaRPr sz="1800">
                <a:latin typeface="Calibri"/>
                <a:ea typeface="Calibri"/>
                <a:cs typeface="Calibri"/>
                <a:sym typeface="Calibri"/>
              </a:endParaRPr>
            </a:p>
          </p:txBody>
        </p:sp>
        <p:sp>
          <p:nvSpPr>
            <p:cNvPr id="403" name="Google Shape;403;p27"/>
            <p:cNvSpPr/>
            <p:nvPr/>
          </p:nvSpPr>
          <p:spPr>
            <a:xfrm>
              <a:off x="7365400" y="2406488"/>
              <a:ext cx="7371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fish</a:t>
              </a:r>
              <a:endParaRPr sz="1800">
                <a:latin typeface="Calibri"/>
                <a:ea typeface="Calibri"/>
                <a:cs typeface="Calibri"/>
                <a:sym typeface="Calibri"/>
              </a:endParaRPr>
            </a:p>
          </p:txBody>
        </p:sp>
        <p:sp>
          <p:nvSpPr>
            <p:cNvPr id="405" name="Google Shape;405;p27"/>
            <p:cNvSpPr/>
            <p:nvPr/>
          </p:nvSpPr>
          <p:spPr>
            <a:xfrm>
              <a:off x="8329457" y="2406488"/>
              <a:ext cx="737100" cy="495300"/>
            </a:xfrm>
            <a:prstGeom prst="rect">
              <a:avLst/>
            </a:prstGeom>
            <a:solidFill>
              <a:srgbClr val="EACD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gut</a:t>
              </a:r>
              <a:endParaRPr sz="1800">
                <a:latin typeface="Calibri"/>
                <a:ea typeface="Calibri"/>
                <a:cs typeface="Calibri"/>
                <a:sym typeface="Calibri"/>
              </a:endParaRPr>
            </a:p>
          </p:txBody>
        </p:sp>
      </p:grpSp>
      <p:sp>
        <p:nvSpPr>
          <p:cNvPr id="411" name="Google Shape;411;p27"/>
          <p:cNvSpPr txBox="1"/>
          <p:nvPr/>
        </p:nvSpPr>
        <p:spPr>
          <a:xfrm>
            <a:off x="5140925" y="4731823"/>
            <a:ext cx="35163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Tree, but not a Binary Search Tree</a:t>
            </a:r>
            <a:endParaRPr/>
          </a:p>
        </p:txBody>
      </p:sp>
      <p:sp>
        <p:nvSpPr>
          <p:cNvPr id="412" name="Google Shape;412;p27"/>
          <p:cNvSpPr txBox="1"/>
          <p:nvPr/>
        </p:nvSpPr>
        <p:spPr>
          <a:xfrm>
            <a:off x="1561250" y="4735599"/>
            <a:ext cx="17277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16" name="Shape 416"/>
        <p:cNvGrpSpPr/>
        <p:nvPr/>
      </p:nvGrpSpPr>
      <p:grpSpPr>
        <a:xfrm>
          <a:off x="0" y="0"/>
          <a:ext cx="0" cy="0"/>
          <a:chOff x="0" y="0"/>
          <a:chExt cx="0" cy="0"/>
        </a:xfrm>
      </p:grpSpPr>
      <p:sp>
        <p:nvSpPr>
          <p:cNvPr id="417" name="Google Shape;417;p28"/>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BST Operations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a searchKey in a BST (come back to this for the BST lab)</a:t>
            </a:r>
            <a:endParaRPr/>
          </a:p>
        </p:txBody>
      </p:sp>
      <p:sp>
        <p:nvSpPr>
          <p:cNvPr id="423" name="Google Shape;423;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searchKey equals label, return.</a:t>
            </a:r>
            <a:endParaRPr/>
          </a:p>
          <a:p>
            <a:pPr indent="-355600" lvl="0" marL="457200" rtl="0" algn="l">
              <a:spcBef>
                <a:spcPts val="600"/>
              </a:spcBef>
              <a:spcAft>
                <a:spcPts val="0"/>
              </a:spcAft>
              <a:buSzPts val="2000"/>
              <a:buChar char="●"/>
            </a:pPr>
            <a:r>
              <a:rPr lang="en"/>
              <a:t>If searchKey </a:t>
            </a:r>
            <a:r>
              <a:rPr lang="en" sz="2200"/>
              <a:t>≺</a:t>
            </a:r>
            <a:r>
              <a:rPr lang="en"/>
              <a:t> label, search left.</a:t>
            </a:r>
            <a:endParaRPr/>
          </a:p>
          <a:p>
            <a:pPr indent="-355600" lvl="0" marL="457200" rtl="0" algn="l">
              <a:spcBef>
                <a:spcPts val="0"/>
              </a:spcBef>
              <a:spcAft>
                <a:spcPts val="0"/>
              </a:spcAft>
              <a:buSzPts val="2000"/>
              <a:buChar char="●"/>
            </a:pPr>
            <a:r>
              <a:rPr lang="en"/>
              <a:t>If searchKey ≻ label, search right. </a:t>
            </a:r>
            <a:endParaRPr/>
          </a:p>
        </p:txBody>
      </p:sp>
      <p:cxnSp>
        <p:nvCxnSpPr>
          <p:cNvPr id="424" name="Google Shape;424;p29"/>
          <p:cNvCxnSpPr>
            <a:stCxn id="425"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426" name="Google Shape;426;p29"/>
          <p:cNvCxnSpPr>
            <a:endCxn id="427"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428" name="Google Shape;428;p29"/>
          <p:cNvCxnSpPr>
            <a:stCxn id="429"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430" name="Google Shape;430;p29"/>
          <p:cNvCxnSpPr>
            <a:endCxn id="431"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432" name="Google Shape;432;p29"/>
          <p:cNvCxnSpPr>
            <a:stCxn id="433" idx="1"/>
            <a:endCxn id="434"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435" name="Google Shape;435;p29"/>
          <p:cNvCxnSpPr>
            <a:stCxn id="433" idx="3"/>
            <a:endCxn id="436"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433" name="Google Shape;433;p29"/>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434" name="Google Shape;434;p29"/>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436" name="Google Shape;436;p29"/>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425" name="Google Shape;425;p29"/>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427" name="Google Shape;427;p29"/>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429" name="Google Shape;429;p29"/>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431" name="Google Shape;431;p29"/>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a searchKey in a BST</a:t>
            </a:r>
            <a:endParaRPr/>
          </a:p>
        </p:txBody>
      </p:sp>
      <p:sp>
        <p:nvSpPr>
          <p:cNvPr id="442" name="Google Shape;442;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If searchKey equals label, return.</a:t>
            </a:r>
            <a:endParaRPr/>
          </a:p>
          <a:p>
            <a:pPr indent="-355600" lvl="0" marL="457200" rtl="0" algn="l">
              <a:spcBef>
                <a:spcPts val="600"/>
              </a:spcBef>
              <a:spcAft>
                <a:spcPts val="0"/>
              </a:spcAft>
              <a:buSzPts val="2000"/>
              <a:buChar char="●"/>
            </a:pPr>
            <a:r>
              <a:rPr lang="en"/>
              <a:t>If searchKey </a:t>
            </a:r>
            <a:r>
              <a:rPr lang="en" sz="2200"/>
              <a:t>≺</a:t>
            </a:r>
            <a:r>
              <a:rPr lang="en"/>
              <a:t> label, search left.</a:t>
            </a:r>
            <a:endParaRPr/>
          </a:p>
          <a:p>
            <a:pPr indent="-355600" lvl="0" marL="457200" rtl="0" algn="l">
              <a:spcBef>
                <a:spcPts val="0"/>
              </a:spcBef>
              <a:spcAft>
                <a:spcPts val="0"/>
              </a:spcAft>
              <a:buSzPts val="2000"/>
              <a:buChar char="●"/>
            </a:pPr>
            <a:r>
              <a:rPr lang="en"/>
              <a:t>If searchKey ≻ label, search right.  </a:t>
            </a:r>
            <a:endParaRPr/>
          </a:p>
        </p:txBody>
      </p:sp>
      <p:sp>
        <p:nvSpPr>
          <p:cNvPr id="443" name="Google Shape;443;p30"/>
          <p:cNvSpPr txBox="1"/>
          <p:nvPr/>
        </p:nvSpPr>
        <p:spPr>
          <a:xfrm>
            <a:off x="243000" y="1924100"/>
            <a:ext cx="4661700" cy="3066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static</a:t>
            </a:r>
            <a:r>
              <a:rPr lang="en" sz="1900">
                <a:solidFill>
                  <a:schemeClr val="dk1"/>
                </a:solidFill>
                <a:highlight>
                  <a:srgbClr val="EFEFEF"/>
                </a:highlight>
                <a:latin typeface="Consolas"/>
                <a:ea typeface="Consolas"/>
                <a:cs typeface="Consolas"/>
                <a:sym typeface="Consolas"/>
              </a:rPr>
              <a:t> BST find(BST T, Key sk)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(T == null)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null;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(sk.keyequals(T.label()))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else if</a:t>
            </a:r>
            <a:r>
              <a:rPr lang="en" sz="1900">
                <a:solidFill>
                  <a:schemeClr val="dk1"/>
                </a:solidFill>
                <a:highlight>
                  <a:srgbClr val="EFEFEF"/>
                </a:highlight>
                <a:latin typeface="Consolas"/>
                <a:ea typeface="Consolas"/>
                <a:cs typeface="Consolas"/>
                <a:sym typeface="Consolas"/>
              </a:rPr>
              <a:t> (sk ≺ T.label())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find(T.left, sk);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else</a:t>
            </a:r>
            <a:endParaRPr b="1" sz="19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find(T.right, sk);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cxnSp>
        <p:nvCxnSpPr>
          <p:cNvPr id="444" name="Google Shape;444;p30"/>
          <p:cNvCxnSpPr>
            <a:stCxn id="445"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446" name="Google Shape;446;p30"/>
          <p:cNvCxnSpPr>
            <a:endCxn id="447"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448" name="Google Shape;448;p30"/>
          <p:cNvCxnSpPr>
            <a:stCxn id="449"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450" name="Google Shape;450;p30"/>
          <p:cNvCxnSpPr>
            <a:endCxn id="451"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452" name="Google Shape;452;p30"/>
          <p:cNvCxnSpPr>
            <a:stCxn id="453" idx="1"/>
            <a:endCxn id="454"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455" name="Google Shape;455;p30"/>
          <p:cNvCxnSpPr>
            <a:stCxn id="453" idx="3"/>
            <a:endCxn id="456"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453" name="Google Shape;453;p30"/>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454" name="Google Shape;454;p30"/>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456" name="Google Shape;456;p30"/>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445" name="Google Shape;445;p30"/>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447" name="Google Shape;447;p30"/>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449" name="Google Shape;449;p30"/>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451" name="Google Shape;451;p30"/>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460" name="Shape 460"/>
        <p:cNvGrpSpPr/>
        <p:nvPr/>
      </p:nvGrpSpPr>
      <p:grpSpPr>
        <a:xfrm>
          <a:off x="0" y="0"/>
          <a:ext cx="0" cy="0"/>
          <a:chOff x="0" y="0"/>
          <a:chExt cx="0" cy="0"/>
        </a:xfrm>
      </p:grpSpPr>
      <p:sp>
        <p:nvSpPr>
          <p:cNvPr id="461" name="Google Shape;461;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Search: </a:t>
            </a:r>
            <a:r>
              <a:rPr lang="en"/>
              <a:t>http://yellkey.com</a:t>
            </a:r>
            <a:r>
              <a:rPr lang="en">
                <a:solidFill>
                  <a:srgbClr val="00A000"/>
                </a:solidFill>
              </a:rPr>
              <a:t>/position</a:t>
            </a:r>
            <a:endParaRPr/>
          </a:p>
        </p:txBody>
      </p:sp>
      <p:grpSp>
        <p:nvGrpSpPr>
          <p:cNvPr id="462" name="Google Shape;462;p31"/>
          <p:cNvGrpSpPr/>
          <p:nvPr/>
        </p:nvGrpSpPr>
        <p:grpSpPr>
          <a:xfrm>
            <a:off x="1596015" y="1580690"/>
            <a:ext cx="6093754" cy="3173543"/>
            <a:chOff x="4866600" y="3068225"/>
            <a:chExt cx="3449425" cy="1525742"/>
          </a:xfrm>
        </p:grpSpPr>
        <p:grpSp>
          <p:nvGrpSpPr>
            <p:cNvPr id="463" name="Google Shape;463;p31"/>
            <p:cNvGrpSpPr/>
            <p:nvPr/>
          </p:nvGrpSpPr>
          <p:grpSpPr>
            <a:xfrm>
              <a:off x="4866600" y="3547125"/>
              <a:ext cx="1762689" cy="1040218"/>
              <a:chOff x="5860100" y="3678825"/>
              <a:chExt cx="1762689" cy="1040218"/>
            </a:xfrm>
          </p:grpSpPr>
          <p:sp>
            <p:nvSpPr>
              <p:cNvPr id="464" name="Google Shape;464;p31"/>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1"/>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31"/>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31"/>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31"/>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31"/>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31"/>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1" name="Google Shape;471;p31"/>
              <p:cNvCxnSpPr>
                <a:stCxn id="465" idx="0"/>
                <a:endCxn id="464"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472" name="Google Shape;472;p31"/>
              <p:cNvCxnSpPr>
                <a:stCxn id="466" idx="0"/>
                <a:endCxn id="464"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473" name="Google Shape;473;p31"/>
              <p:cNvCxnSpPr>
                <a:stCxn id="467" idx="0"/>
                <a:endCxn id="465"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474" name="Google Shape;474;p31"/>
              <p:cNvCxnSpPr>
                <a:stCxn id="465" idx="2"/>
                <a:endCxn id="468" idx="0"/>
              </p:cNvCxnSpPr>
              <p:nvPr/>
            </p:nvCxnSpPr>
            <p:spPr>
              <a:xfrm>
                <a:off x="6292175" y="4324125"/>
                <a:ext cx="213600" cy="130800"/>
              </a:xfrm>
              <a:prstGeom prst="straightConnector1">
                <a:avLst/>
              </a:prstGeom>
              <a:noFill/>
              <a:ln cap="flat" cmpd="sng" w="19050">
                <a:solidFill>
                  <a:srgbClr val="666666"/>
                </a:solidFill>
                <a:prstDash val="solid"/>
                <a:round/>
                <a:headEnd len="med" w="med" type="none"/>
                <a:tailEnd len="med" w="med" type="none"/>
              </a:ln>
            </p:spPr>
          </p:cxnSp>
          <p:cxnSp>
            <p:nvCxnSpPr>
              <p:cNvPr id="475" name="Google Shape;475;p31"/>
              <p:cNvCxnSpPr>
                <a:stCxn id="466" idx="2"/>
                <a:endCxn id="469" idx="0"/>
              </p:cNvCxnSpPr>
              <p:nvPr/>
            </p:nvCxnSpPr>
            <p:spPr>
              <a:xfrm flipH="1">
                <a:off x="6948875" y="4324125"/>
                <a:ext cx="257700" cy="130800"/>
              </a:xfrm>
              <a:prstGeom prst="straightConnector1">
                <a:avLst/>
              </a:prstGeom>
              <a:noFill/>
              <a:ln cap="flat" cmpd="sng" w="19050">
                <a:solidFill>
                  <a:srgbClr val="666666"/>
                </a:solidFill>
                <a:prstDash val="solid"/>
                <a:round/>
                <a:headEnd len="med" w="med" type="none"/>
                <a:tailEnd len="med" w="med" type="none"/>
              </a:ln>
            </p:spPr>
          </p:cxnSp>
          <p:cxnSp>
            <p:nvCxnSpPr>
              <p:cNvPr id="476" name="Google Shape;476;p31"/>
              <p:cNvCxnSpPr>
                <a:stCxn id="466" idx="2"/>
                <a:endCxn id="470" idx="0"/>
              </p:cNvCxnSpPr>
              <p:nvPr/>
            </p:nvCxnSpPr>
            <p:spPr>
              <a:xfrm>
                <a:off x="7206575" y="4324125"/>
                <a:ext cx="249300" cy="130800"/>
              </a:xfrm>
              <a:prstGeom prst="straightConnector1">
                <a:avLst/>
              </a:prstGeom>
              <a:noFill/>
              <a:ln cap="flat" cmpd="sng" w="19050">
                <a:solidFill>
                  <a:srgbClr val="666666"/>
                </a:solidFill>
                <a:prstDash val="solid"/>
                <a:round/>
                <a:headEnd len="med" w="med" type="none"/>
                <a:tailEnd len="med" w="med" type="none"/>
              </a:ln>
            </p:spPr>
          </p:cxnSp>
        </p:grpSp>
        <p:sp>
          <p:nvSpPr>
            <p:cNvPr id="477" name="Google Shape;477;p31"/>
            <p:cNvSpPr/>
            <p:nvPr/>
          </p:nvSpPr>
          <p:spPr>
            <a:xfrm>
              <a:off x="6548550" y="30682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8" name="Google Shape;478;p31"/>
            <p:cNvCxnSpPr>
              <a:stCxn id="477" idx="2"/>
              <a:endCxn id="464" idx="0"/>
            </p:cNvCxnSpPr>
            <p:nvPr/>
          </p:nvCxnSpPr>
          <p:spPr>
            <a:xfrm flipH="1">
              <a:off x="5755800" y="3332525"/>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479" name="Google Shape;479;p31"/>
            <p:cNvCxnSpPr>
              <a:stCxn id="477" idx="2"/>
              <a:endCxn id="480" idx="0"/>
            </p:cNvCxnSpPr>
            <p:nvPr/>
          </p:nvCxnSpPr>
          <p:spPr>
            <a:xfrm>
              <a:off x="6715500" y="3332525"/>
              <a:ext cx="976500" cy="221400"/>
            </a:xfrm>
            <a:prstGeom prst="straightConnector1">
              <a:avLst/>
            </a:prstGeom>
            <a:noFill/>
            <a:ln cap="flat" cmpd="sng" w="19050">
              <a:solidFill>
                <a:srgbClr val="666666"/>
              </a:solidFill>
              <a:prstDash val="solid"/>
              <a:round/>
              <a:headEnd len="med" w="med" type="none"/>
              <a:tailEnd len="med" w="med" type="none"/>
            </a:ln>
          </p:spPr>
        </p:cxnSp>
        <p:grpSp>
          <p:nvGrpSpPr>
            <p:cNvPr id="481" name="Google Shape;481;p31"/>
            <p:cNvGrpSpPr/>
            <p:nvPr/>
          </p:nvGrpSpPr>
          <p:grpSpPr>
            <a:xfrm>
              <a:off x="6802600" y="3553749"/>
              <a:ext cx="1513425" cy="1040218"/>
              <a:chOff x="5860100" y="3678825"/>
              <a:chExt cx="1513425" cy="1040218"/>
            </a:xfrm>
          </p:grpSpPr>
          <p:sp>
            <p:nvSpPr>
              <p:cNvPr id="480" name="Google Shape;480;p31"/>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31"/>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31"/>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31"/>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31"/>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6" name="Google Shape;486;p31"/>
              <p:cNvCxnSpPr>
                <a:stCxn id="487" idx="0"/>
                <a:endCxn id="480"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488" name="Google Shape;488;p31"/>
              <p:cNvCxnSpPr>
                <a:stCxn id="482" idx="0"/>
                <a:endCxn id="480"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489" name="Google Shape;489;p31"/>
              <p:cNvCxnSpPr>
                <a:stCxn id="483" idx="0"/>
                <a:endCxn id="487"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490" name="Google Shape;490;p31"/>
              <p:cNvCxnSpPr>
                <a:stCxn id="487" idx="2"/>
                <a:endCxn id="484" idx="0"/>
              </p:cNvCxnSpPr>
              <p:nvPr/>
            </p:nvCxnSpPr>
            <p:spPr>
              <a:xfrm>
                <a:off x="6292175" y="4324125"/>
                <a:ext cx="213600" cy="130800"/>
              </a:xfrm>
              <a:prstGeom prst="straightConnector1">
                <a:avLst/>
              </a:prstGeom>
              <a:noFill/>
              <a:ln cap="flat" cmpd="sng" w="19050">
                <a:solidFill>
                  <a:srgbClr val="666666"/>
                </a:solidFill>
                <a:prstDash val="solid"/>
                <a:round/>
                <a:headEnd len="med" w="med" type="none"/>
                <a:tailEnd len="med" w="med" type="none"/>
              </a:ln>
            </p:spPr>
          </p:cxnSp>
          <p:cxnSp>
            <p:nvCxnSpPr>
              <p:cNvPr id="491" name="Google Shape;491;p31"/>
              <p:cNvCxnSpPr>
                <a:stCxn id="482" idx="2"/>
                <a:endCxn id="485" idx="0"/>
              </p:cNvCxnSpPr>
              <p:nvPr/>
            </p:nvCxnSpPr>
            <p:spPr>
              <a:xfrm flipH="1">
                <a:off x="6948875" y="4324125"/>
                <a:ext cx="257700" cy="130800"/>
              </a:xfrm>
              <a:prstGeom prst="straightConnector1">
                <a:avLst/>
              </a:prstGeom>
              <a:noFill/>
              <a:ln cap="flat" cmpd="sng" w="19050">
                <a:solidFill>
                  <a:srgbClr val="666666"/>
                </a:solidFill>
                <a:prstDash val="solid"/>
                <a:round/>
                <a:headEnd len="med" w="med" type="none"/>
                <a:tailEnd len="med" w="med" type="none"/>
              </a:ln>
            </p:spPr>
          </p:cxnSp>
          <p:sp>
            <p:nvSpPr>
              <p:cNvPr id="487" name="Google Shape;487;p31"/>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492" name="Google Shape;492;p31"/>
          <p:cNvSpPr txBox="1"/>
          <p:nvPr>
            <p:ph idx="1" type="body"/>
          </p:nvPr>
        </p:nvSpPr>
        <p:spPr>
          <a:xfrm>
            <a:off x="243000" y="556500"/>
            <a:ext cx="8443800" cy="249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to complete a search on a “bushy” BST in the worst case, where N is the number of nodes.</a:t>
            </a:r>
            <a:endParaRPr/>
          </a:p>
          <a:p>
            <a:pPr indent="-355600" lvl="0" marL="457200" rtl="0" algn="l">
              <a:spcBef>
                <a:spcPts val="600"/>
              </a:spcBef>
              <a:spcAft>
                <a:spcPts val="0"/>
              </a:spcAft>
              <a:buSzPts val="2000"/>
              <a:buAutoNum type="alphaUcPeriod"/>
            </a:pPr>
            <a:r>
              <a:rPr lang="en"/>
              <a:t>Θ(log N)</a:t>
            </a:r>
            <a:endParaRPr/>
          </a:p>
          <a:p>
            <a:pPr indent="-355600" lvl="0" marL="457200" rtl="0" algn="l">
              <a:spcBef>
                <a:spcPts val="0"/>
              </a:spcBef>
              <a:spcAft>
                <a:spcPts val="0"/>
              </a:spcAft>
              <a:buSzPts val="2000"/>
              <a:buAutoNum type="alphaUcPeriod"/>
            </a:pPr>
            <a:r>
              <a:rPr lang="en"/>
              <a:t>Θ(N)</a:t>
            </a:r>
            <a:endParaRPr/>
          </a:p>
          <a:p>
            <a:pPr indent="-355600" lvl="0" marL="457200" rtl="0" algn="l">
              <a:spcBef>
                <a:spcPts val="0"/>
              </a:spcBef>
              <a:spcAft>
                <a:spcPts val="0"/>
              </a:spcAft>
              <a:buSzPts val="2000"/>
              <a:buAutoNum type="alphaUcPeriod"/>
            </a:pPr>
            <a:r>
              <a:rPr lang="en"/>
              <a:t>Θ(N log N)</a:t>
            </a:r>
            <a:endParaRPr/>
          </a:p>
          <a:p>
            <a:pPr indent="-355600" lvl="0" marL="457200" rtl="0" algn="l">
              <a:spcBef>
                <a:spcPts val="0"/>
              </a:spcBef>
              <a:spcAft>
                <a:spcPts val="0"/>
              </a:spcAft>
              <a:buSzPts val="2000"/>
              <a:buAutoNum type="alphaUcPeriod"/>
            </a:pPr>
            <a:r>
              <a:rPr lang="en"/>
              <a:t>Θ(N</a:t>
            </a:r>
            <a:r>
              <a:rPr baseline="30000" lang="en"/>
              <a:t>2</a:t>
            </a:r>
            <a:r>
              <a:rPr lang="en"/>
              <a:t>)</a:t>
            </a:r>
            <a:endParaRPr/>
          </a:p>
          <a:p>
            <a:pPr indent="-355600" lvl="0" marL="457200" rtl="0" algn="l">
              <a:spcBef>
                <a:spcPts val="0"/>
              </a:spcBef>
              <a:spcAft>
                <a:spcPts val="0"/>
              </a:spcAft>
              <a:buSzPts val="2000"/>
              <a:buAutoNum type="alphaUcPeriod"/>
            </a:pPr>
            <a:r>
              <a:rPr lang="en"/>
              <a:t>Θ(2</a:t>
            </a:r>
            <a:r>
              <a:rPr baseline="30000" lang="en"/>
              <a:t>N</a:t>
            </a:r>
            <a:r>
              <a:rPr lang="en"/>
              <a:t>)</a:t>
            </a:r>
            <a:endParaRPr/>
          </a:p>
        </p:txBody>
      </p:sp>
      <p:grpSp>
        <p:nvGrpSpPr>
          <p:cNvPr id="493" name="Google Shape;493;p31"/>
          <p:cNvGrpSpPr/>
          <p:nvPr/>
        </p:nvGrpSpPr>
        <p:grpSpPr>
          <a:xfrm>
            <a:off x="7394583" y="3932425"/>
            <a:ext cx="768206" cy="821808"/>
            <a:chOff x="6237693" y="4323943"/>
            <a:chExt cx="434850" cy="395100"/>
          </a:xfrm>
        </p:grpSpPr>
        <p:cxnSp>
          <p:nvCxnSpPr>
            <p:cNvPr id="494" name="Google Shape;494;p31"/>
            <p:cNvCxnSpPr>
              <a:stCxn id="495" idx="2"/>
              <a:endCxn id="496" idx="0"/>
            </p:cNvCxnSpPr>
            <p:nvPr/>
          </p:nvCxnSpPr>
          <p:spPr>
            <a:xfrm>
              <a:off x="6237693" y="4323943"/>
              <a:ext cx="267900" cy="130800"/>
            </a:xfrm>
            <a:prstGeom prst="straightConnector1">
              <a:avLst/>
            </a:prstGeom>
            <a:noFill/>
            <a:ln cap="flat" cmpd="sng" w="19050">
              <a:solidFill>
                <a:srgbClr val="666666"/>
              </a:solidFill>
              <a:prstDash val="solid"/>
              <a:round/>
              <a:headEnd len="med" w="med" type="none"/>
              <a:tailEnd len="med" w="med" type="none"/>
            </a:ln>
          </p:spPr>
        </p:cxnSp>
        <p:sp>
          <p:nvSpPr>
            <p:cNvPr id="496" name="Google Shape;496;p31"/>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497" name="Google Shape;497;p31"/>
          <p:cNvCxnSpPr/>
          <p:nvPr/>
        </p:nvCxnSpPr>
        <p:spPr>
          <a:xfrm rot="10800000">
            <a:off x="5826375" y="1118600"/>
            <a:ext cx="273000" cy="193500"/>
          </a:xfrm>
          <a:prstGeom prst="straightConnector1">
            <a:avLst/>
          </a:prstGeom>
          <a:noFill/>
          <a:ln cap="flat" cmpd="sng" w="19050">
            <a:solidFill>
              <a:schemeClr val="dk2"/>
            </a:solidFill>
            <a:prstDash val="solid"/>
            <a:round/>
            <a:headEnd len="med" w="med" type="none"/>
            <a:tailEnd len="med" w="med" type="triangle"/>
          </a:ln>
        </p:spPr>
      </p:cxnSp>
      <p:sp>
        <p:nvSpPr>
          <p:cNvPr id="498" name="Google Shape;498;p31"/>
          <p:cNvSpPr txBox="1"/>
          <p:nvPr/>
        </p:nvSpPr>
        <p:spPr>
          <a:xfrm>
            <a:off x="6065243" y="1258622"/>
            <a:ext cx="2958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“bushiness” is an intuitive concept that we haven’t defined.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2" name="Shape 502"/>
        <p:cNvGrpSpPr/>
        <p:nvPr/>
      </p:nvGrpSpPr>
      <p:grpSpPr>
        <a:xfrm>
          <a:off x="0" y="0"/>
          <a:ext cx="0" cy="0"/>
          <a:chOff x="0" y="0"/>
          <a:chExt cx="0" cy="0"/>
        </a:xfrm>
      </p:grpSpPr>
      <p:sp>
        <p:nvSpPr>
          <p:cNvPr id="503" name="Google Shape;50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Search</a:t>
            </a:r>
            <a:endParaRPr/>
          </a:p>
        </p:txBody>
      </p:sp>
      <p:grpSp>
        <p:nvGrpSpPr>
          <p:cNvPr id="504" name="Google Shape;504;p32"/>
          <p:cNvGrpSpPr/>
          <p:nvPr/>
        </p:nvGrpSpPr>
        <p:grpSpPr>
          <a:xfrm>
            <a:off x="1596015" y="1580690"/>
            <a:ext cx="6093754" cy="3173543"/>
            <a:chOff x="4866600" y="3068225"/>
            <a:chExt cx="3449425" cy="1525742"/>
          </a:xfrm>
        </p:grpSpPr>
        <p:grpSp>
          <p:nvGrpSpPr>
            <p:cNvPr id="505" name="Google Shape;505;p32"/>
            <p:cNvGrpSpPr/>
            <p:nvPr/>
          </p:nvGrpSpPr>
          <p:grpSpPr>
            <a:xfrm>
              <a:off x="4866600" y="3547125"/>
              <a:ext cx="1762689" cy="1040218"/>
              <a:chOff x="5860100" y="3678825"/>
              <a:chExt cx="1762689" cy="1040218"/>
            </a:xfrm>
          </p:grpSpPr>
          <p:sp>
            <p:nvSpPr>
              <p:cNvPr id="506" name="Google Shape;506;p32"/>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32"/>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32"/>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2"/>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32"/>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32"/>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32"/>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3" name="Google Shape;513;p32"/>
              <p:cNvCxnSpPr>
                <a:stCxn id="507" idx="0"/>
                <a:endCxn id="506"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514" name="Google Shape;514;p32"/>
              <p:cNvCxnSpPr>
                <a:stCxn id="508" idx="0"/>
                <a:endCxn id="506"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515" name="Google Shape;515;p32"/>
              <p:cNvCxnSpPr>
                <a:stCxn id="509" idx="0"/>
                <a:endCxn id="507"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516" name="Google Shape;516;p32"/>
              <p:cNvCxnSpPr>
                <a:stCxn id="507" idx="2"/>
                <a:endCxn id="510" idx="0"/>
              </p:cNvCxnSpPr>
              <p:nvPr/>
            </p:nvCxnSpPr>
            <p:spPr>
              <a:xfrm>
                <a:off x="6292175" y="4324125"/>
                <a:ext cx="213600" cy="130800"/>
              </a:xfrm>
              <a:prstGeom prst="straightConnector1">
                <a:avLst/>
              </a:prstGeom>
              <a:noFill/>
              <a:ln cap="flat" cmpd="sng" w="19050">
                <a:solidFill>
                  <a:srgbClr val="666666"/>
                </a:solidFill>
                <a:prstDash val="solid"/>
                <a:round/>
                <a:headEnd len="med" w="med" type="none"/>
                <a:tailEnd len="med" w="med" type="none"/>
              </a:ln>
            </p:spPr>
          </p:cxnSp>
          <p:cxnSp>
            <p:nvCxnSpPr>
              <p:cNvPr id="517" name="Google Shape;517;p32"/>
              <p:cNvCxnSpPr>
                <a:stCxn id="508" idx="2"/>
                <a:endCxn id="511" idx="0"/>
              </p:cNvCxnSpPr>
              <p:nvPr/>
            </p:nvCxnSpPr>
            <p:spPr>
              <a:xfrm flipH="1">
                <a:off x="6948875" y="4324125"/>
                <a:ext cx="257700" cy="130800"/>
              </a:xfrm>
              <a:prstGeom prst="straightConnector1">
                <a:avLst/>
              </a:prstGeom>
              <a:noFill/>
              <a:ln cap="flat" cmpd="sng" w="19050">
                <a:solidFill>
                  <a:srgbClr val="666666"/>
                </a:solidFill>
                <a:prstDash val="solid"/>
                <a:round/>
                <a:headEnd len="med" w="med" type="none"/>
                <a:tailEnd len="med" w="med" type="none"/>
              </a:ln>
            </p:spPr>
          </p:cxnSp>
          <p:cxnSp>
            <p:nvCxnSpPr>
              <p:cNvPr id="518" name="Google Shape;518;p32"/>
              <p:cNvCxnSpPr>
                <a:stCxn id="508" idx="2"/>
                <a:endCxn id="512" idx="0"/>
              </p:cNvCxnSpPr>
              <p:nvPr/>
            </p:nvCxnSpPr>
            <p:spPr>
              <a:xfrm>
                <a:off x="7206575" y="4324125"/>
                <a:ext cx="249300" cy="130800"/>
              </a:xfrm>
              <a:prstGeom prst="straightConnector1">
                <a:avLst/>
              </a:prstGeom>
              <a:noFill/>
              <a:ln cap="flat" cmpd="sng" w="19050">
                <a:solidFill>
                  <a:srgbClr val="666666"/>
                </a:solidFill>
                <a:prstDash val="solid"/>
                <a:round/>
                <a:headEnd len="med" w="med" type="none"/>
                <a:tailEnd len="med" w="med" type="none"/>
              </a:ln>
            </p:spPr>
          </p:cxnSp>
        </p:grpSp>
        <p:sp>
          <p:nvSpPr>
            <p:cNvPr id="519" name="Google Shape;519;p32"/>
            <p:cNvSpPr/>
            <p:nvPr/>
          </p:nvSpPr>
          <p:spPr>
            <a:xfrm>
              <a:off x="6548550" y="30682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0" name="Google Shape;520;p32"/>
            <p:cNvCxnSpPr>
              <a:stCxn id="519" idx="2"/>
              <a:endCxn id="506" idx="0"/>
            </p:cNvCxnSpPr>
            <p:nvPr/>
          </p:nvCxnSpPr>
          <p:spPr>
            <a:xfrm flipH="1">
              <a:off x="5755800" y="3332525"/>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32"/>
            <p:cNvCxnSpPr>
              <a:stCxn id="519" idx="2"/>
              <a:endCxn id="522" idx="0"/>
            </p:cNvCxnSpPr>
            <p:nvPr/>
          </p:nvCxnSpPr>
          <p:spPr>
            <a:xfrm>
              <a:off x="6715500" y="3332525"/>
              <a:ext cx="976500" cy="221400"/>
            </a:xfrm>
            <a:prstGeom prst="straightConnector1">
              <a:avLst/>
            </a:prstGeom>
            <a:noFill/>
            <a:ln cap="flat" cmpd="sng" w="19050">
              <a:solidFill>
                <a:srgbClr val="666666"/>
              </a:solidFill>
              <a:prstDash val="solid"/>
              <a:round/>
              <a:headEnd len="med" w="med" type="none"/>
              <a:tailEnd len="med" w="med" type="none"/>
            </a:ln>
          </p:spPr>
        </p:cxnSp>
        <p:grpSp>
          <p:nvGrpSpPr>
            <p:cNvPr id="523" name="Google Shape;523;p32"/>
            <p:cNvGrpSpPr/>
            <p:nvPr/>
          </p:nvGrpSpPr>
          <p:grpSpPr>
            <a:xfrm>
              <a:off x="6802600" y="3553749"/>
              <a:ext cx="1513425" cy="1040218"/>
              <a:chOff x="5860100" y="3678825"/>
              <a:chExt cx="1513425" cy="1040218"/>
            </a:xfrm>
          </p:grpSpPr>
          <p:sp>
            <p:nvSpPr>
              <p:cNvPr id="522" name="Google Shape;522;p32"/>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32"/>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32"/>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32"/>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32"/>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8" name="Google Shape;528;p32"/>
              <p:cNvCxnSpPr>
                <a:stCxn id="529" idx="0"/>
                <a:endCxn id="522"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530" name="Google Shape;530;p32"/>
              <p:cNvCxnSpPr>
                <a:stCxn id="524" idx="0"/>
                <a:endCxn id="522"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531" name="Google Shape;531;p32"/>
              <p:cNvCxnSpPr>
                <a:stCxn id="525" idx="0"/>
                <a:endCxn id="529"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532" name="Google Shape;532;p32"/>
              <p:cNvCxnSpPr>
                <a:stCxn id="529" idx="2"/>
                <a:endCxn id="526" idx="0"/>
              </p:cNvCxnSpPr>
              <p:nvPr/>
            </p:nvCxnSpPr>
            <p:spPr>
              <a:xfrm>
                <a:off x="6292175" y="4324125"/>
                <a:ext cx="213600" cy="130800"/>
              </a:xfrm>
              <a:prstGeom prst="straightConnector1">
                <a:avLst/>
              </a:prstGeom>
              <a:noFill/>
              <a:ln cap="flat" cmpd="sng" w="19050">
                <a:solidFill>
                  <a:srgbClr val="666666"/>
                </a:solidFill>
                <a:prstDash val="solid"/>
                <a:round/>
                <a:headEnd len="med" w="med" type="none"/>
                <a:tailEnd len="med" w="med" type="none"/>
              </a:ln>
            </p:spPr>
          </p:cxnSp>
          <p:cxnSp>
            <p:nvCxnSpPr>
              <p:cNvPr id="533" name="Google Shape;533;p32"/>
              <p:cNvCxnSpPr>
                <a:stCxn id="524" idx="2"/>
                <a:endCxn id="527" idx="0"/>
              </p:cNvCxnSpPr>
              <p:nvPr/>
            </p:nvCxnSpPr>
            <p:spPr>
              <a:xfrm flipH="1">
                <a:off x="6948875" y="4324125"/>
                <a:ext cx="257700" cy="130800"/>
              </a:xfrm>
              <a:prstGeom prst="straightConnector1">
                <a:avLst/>
              </a:prstGeom>
              <a:noFill/>
              <a:ln cap="flat" cmpd="sng" w="19050">
                <a:solidFill>
                  <a:srgbClr val="666666"/>
                </a:solidFill>
                <a:prstDash val="solid"/>
                <a:round/>
                <a:headEnd len="med" w="med" type="none"/>
                <a:tailEnd len="med" w="med" type="none"/>
              </a:ln>
            </p:spPr>
          </p:cxnSp>
          <p:sp>
            <p:nvSpPr>
              <p:cNvPr id="529" name="Google Shape;529;p32"/>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534" name="Google Shape;534;p32"/>
          <p:cNvSpPr txBox="1"/>
          <p:nvPr>
            <p:ph idx="1" type="body"/>
          </p:nvPr>
        </p:nvSpPr>
        <p:spPr>
          <a:xfrm>
            <a:off x="243000" y="556500"/>
            <a:ext cx="8443800" cy="249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to complete a search on a “bushy” BST in the worst case, where N is the number of nodes.</a:t>
            </a:r>
            <a:endParaRPr/>
          </a:p>
          <a:p>
            <a:pPr indent="-355600" lvl="0" marL="457200" rtl="0" algn="l">
              <a:spcBef>
                <a:spcPts val="600"/>
              </a:spcBef>
              <a:spcAft>
                <a:spcPts val="0"/>
              </a:spcAft>
              <a:buSzPts val="2000"/>
              <a:buAutoNum type="alphaUcPeriod"/>
            </a:pPr>
            <a:r>
              <a:rPr b="1" lang="en"/>
              <a:t>Θ(log N)</a:t>
            </a:r>
            <a:endParaRPr b="1"/>
          </a:p>
          <a:p>
            <a:pPr indent="0" lvl="0" marL="0" rtl="0" algn="l">
              <a:spcBef>
                <a:spcPts val="600"/>
              </a:spcBef>
              <a:spcAft>
                <a:spcPts val="0"/>
              </a:spcAft>
              <a:buNone/>
            </a:pPr>
            <a:br>
              <a:rPr b="1" lang="en"/>
            </a:br>
            <a:r>
              <a:rPr lang="en"/>
              <a:t>Height of the tree is ~log</a:t>
            </a:r>
            <a:r>
              <a:rPr baseline="-25000" lang="en"/>
              <a:t>2</a:t>
            </a:r>
            <a:r>
              <a:rPr lang="en"/>
              <a:t>(N)</a:t>
            </a:r>
            <a:endParaRPr/>
          </a:p>
        </p:txBody>
      </p:sp>
      <p:grpSp>
        <p:nvGrpSpPr>
          <p:cNvPr id="535" name="Google Shape;535;p32"/>
          <p:cNvGrpSpPr/>
          <p:nvPr/>
        </p:nvGrpSpPr>
        <p:grpSpPr>
          <a:xfrm>
            <a:off x="7394835" y="3932804"/>
            <a:ext cx="767954" cy="821429"/>
            <a:chOff x="6237836" y="4324125"/>
            <a:chExt cx="434707" cy="394918"/>
          </a:xfrm>
        </p:grpSpPr>
        <p:sp>
          <p:nvSpPr>
            <p:cNvPr id="536" name="Google Shape;536;p32"/>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7" name="Google Shape;537;p32"/>
            <p:cNvCxnSpPr>
              <a:stCxn id="524" idx="2"/>
              <a:endCxn id="536" idx="0"/>
            </p:cNvCxnSpPr>
            <p:nvPr/>
          </p:nvCxnSpPr>
          <p:spPr>
            <a:xfrm>
              <a:off x="6237836" y="4324125"/>
              <a:ext cx="267900" cy="130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BSTs</a:t>
            </a:r>
            <a:endParaRPr/>
          </a:p>
        </p:txBody>
      </p:sp>
      <p:sp>
        <p:nvSpPr>
          <p:cNvPr id="543" name="Google Shape;543;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Bushy BSTs are extremely fast.</a:t>
            </a:r>
            <a:endParaRPr/>
          </a:p>
          <a:p>
            <a:pPr indent="-355600" lvl="0" marL="457200" rtl="0" algn="l">
              <a:spcBef>
                <a:spcPts val="600"/>
              </a:spcBef>
              <a:spcAft>
                <a:spcPts val="0"/>
              </a:spcAft>
              <a:buSzPts val="2000"/>
              <a:buChar char="●"/>
            </a:pPr>
            <a:r>
              <a:rPr lang="en"/>
              <a:t>At 1 microsecond per operation, can find something from a tree of size 10</a:t>
            </a:r>
            <a:r>
              <a:rPr baseline="30000" lang="en"/>
              <a:t>300000</a:t>
            </a:r>
            <a:r>
              <a:rPr lang="en"/>
              <a:t> in one second.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Much (perhaps most?) computation is dedicated towards finding things in response to queries.</a:t>
            </a:r>
            <a:endParaRPr/>
          </a:p>
          <a:p>
            <a:pPr indent="-355600" lvl="0" marL="457200" rtl="0" algn="l">
              <a:spcBef>
                <a:spcPts val="600"/>
              </a:spcBef>
              <a:spcAft>
                <a:spcPts val="0"/>
              </a:spcAft>
              <a:buSzPts val="2000"/>
              <a:buChar char="●"/>
            </a:pPr>
            <a:r>
              <a:rPr lang="en"/>
              <a:t>It’s a good thing that we can do such queries almost for free.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Inserting a new key into a BST</a:t>
            </a:r>
            <a:endParaRPr/>
          </a:p>
        </p:txBody>
      </p:sp>
      <p:sp>
        <p:nvSpPr>
          <p:cNvPr id="549" name="Google Shape;549;p34"/>
          <p:cNvSpPr txBox="1"/>
          <p:nvPr>
            <p:ph idx="1" type="body"/>
          </p:nvPr>
        </p:nvSpPr>
        <p:spPr>
          <a:xfrm>
            <a:off x="243000" y="556500"/>
            <a:ext cx="4354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Search for key.</a:t>
            </a:r>
            <a:endParaRPr/>
          </a:p>
          <a:p>
            <a:pPr indent="-355600" lvl="0" marL="457200" rtl="0" algn="l">
              <a:spcBef>
                <a:spcPts val="600"/>
              </a:spcBef>
              <a:spcAft>
                <a:spcPts val="0"/>
              </a:spcAft>
              <a:buSzPts val="2000"/>
              <a:buChar char="●"/>
            </a:pPr>
            <a:r>
              <a:rPr lang="en"/>
              <a:t>If found, do nothing.</a:t>
            </a:r>
            <a:endParaRPr/>
          </a:p>
          <a:p>
            <a:pPr indent="-355600" lvl="0" marL="457200" rtl="0" algn="l">
              <a:spcBef>
                <a:spcPts val="0"/>
              </a:spcBef>
              <a:spcAft>
                <a:spcPts val="0"/>
              </a:spcAft>
              <a:buSzPts val="2000"/>
              <a:buChar char="●"/>
            </a:pPr>
            <a:r>
              <a:rPr lang="en"/>
              <a:t>If not found:</a:t>
            </a:r>
            <a:endParaRPr/>
          </a:p>
          <a:p>
            <a:pPr indent="-355600" lvl="1" marL="914400" rtl="0" algn="l">
              <a:spcBef>
                <a:spcPts val="0"/>
              </a:spcBef>
              <a:spcAft>
                <a:spcPts val="0"/>
              </a:spcAft>
              <a:buSzPts val="2000"/>
              <a:buChar char="○"/>
            </a:pPr>
            <a:r>
              <a:rPr lang="en"/>
              <a:t>Create new node.</a:t>
            </a:r>
            <a:endParaRPr/>
          </a:p>
          <a:p>
            <a:pPr indent="-355600" lvl="1" marL="914400" rtl="0" algn="l">
              <a:spcBef>
                <a:spcPts val="0"/>
              </a:spcBef>
              <a:spcAft>
                <a:spcPts val="0"/>
              </a:spcAft>
              <a:buSzPts val="2000"/>
              <a:buChar char="○"/>
            </a:pPr>
            <a:r>
              <a:rPr lang="en"/>
              <a:t>Set appropriate link.</a:t>
            </a:r>
            <a:endParaRPr/>
          </a:p>
        </p:txBody>
      </p:sp>
      <p:sp>
        <p:nvSpPr>
          <p:cNvPr id="550" name="Google Shape;550;p34"/>
          <p:cNvSpPr txBox="1"/>
          <p:nvPr/>
        </p:nvSpPr>
        <p:spPr>
          <a:xfrm>
            <a:off x="3534975" y="654950"/>
            <a:ext cx="21669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Example: </a:t>
            </a:r>
            <a:endParaRPr sz="1800"/>
          </a:p>
          <a:p>
            <a:pPr indent="0" lvl="0" marL="0" rtl="0" algn="l">
              <a:spcBef>
                <a:spcPts val="0"/>
              </a:spcBef>
              <a:spcAft>
                <a:spcPts val="0"/>
              </a:spcAft>
              <a:buNone/>
            </a:pPr>
            <a:r>
              <a:rPr lang="en" sz="1800">
                <a:latin typeface="Ubuntu Mono"/>
                <a:ea typeface="Ubuntu Mono"/>
                <a:cs typeface="Ubuntu Mono"/>
                <a:sym typeface="Ubuntu Mono"/>
              </a:rPr>
              <a:t>insert “eyes”</a:t>
            </a:r>
            <a:endParaRPr sz="1800">
              <a:latin typeface="Ubuntu Mono"/>
              <a:ea typeface="Ubuntu Mono"/>
              <a:cs typeface="Ubuntu Mono"/>
              <a:sym typeface="Ubuntu Mono"/>
            </a:endParaRPr>
          </a:p>
        </p:txBody>
      </p:sp>
      <p:cxnSp>
        <p:nvCxnSpPr>
          <p:cNvPr id="551" name="Google Shape;551;p34"/>
          <p:cNvCxnSpPr>
            <a:stCxn id="552"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553" name="Google Shape;553;p34"/>
          <p:cNvCxnSpPr>
            <a:endCxn id="554"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555" name="Google Shape;555;p34"/>
          <p:cNvCxnSpPr>
            <a:stCxn id="556"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557" name="Google Shape;557;p34"/>
          <p:cNvCxnSpPr>
            <a:endCxn id="558"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559" name="Google Shape;559;p34"/>
          <p:cNvCxnSpPr>
            <a:stCxn id="560" idx="1"/>
            <a:endCxn id="561"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562" name="Google Shape;562;p34"/>
          <p:cNvCxnSpPr>
            <a:stCxn id="560" idx="3"/>
            <a:endCxn id="563"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560" name="Google Shape;560;p34"/>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561" name="Google Shape;561;p34"/>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563" name="Google Shape;563;p34"/>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552" name="Google Shape;552;p34"/>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554" name="Google Shape;554;p34"/>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556" name="Google Shape;556;p34"/>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558" name="Google Shape;558;p34"/>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
        <p:nvSpPr>
          <p:cNvPr id="564" name="Google Shape;564;p34"/>
          <p:cNvSpPr/>
          <p:nvPr/>
        </p:nvSpPr>
        <p:spPr>
          <a:xfrm>
            <a:off x="7357025" y="2775999"/>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565" name="Google Shape;565;p34"/>
          <p:cNvCxnSpPr>
            <a:stCxn id="564" idx="0"/>
            <a:endCxn id="556" idx="2"/>
          </p:cNvCxnSpPr>
          <p:nvPr/>
        </p:nvCxnSpPr>
        <p:spPr>
          <a:xfrm rot="10800000">
            <a:off x="7433075" y="2475699"/>
            <a:ext cx="292500" cy="300300"/>
          </a:xfrm>
          <a:prstGeom prst="straightConnector1">
            <a:avLst/>
          </a:prstGeom>
          <a:noFill/>
          <a:ln cap="flat" cmpd="sng" w="19050">
            <a:solidFill>
              <a:srgbClr val="666666"/>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Inserting a new key into a BST</a:t>
            </a:r>
            <a:endParaRPr/>
          </a:p>
        </p:txBody>
      </p:sp>
      <p:sp>
        <p:nvSpPr>
          <p:cNvPr id="571" name="Google Shape;571;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Search for key.</a:t>
            </a:r>
            <a:endParaRPr/>
          </a:p>
          <a:p>
            <a:pPr indent="-355600" lvl="0" marL="457200" rtl="0" algn="l">
              <a:spcBef>
                <a:spcPts val="600"/>
              </a:spcBef>
              <a:spcAft>
                <a:spcPts val="0"/>
              </a:spcAft>
              <a:buSzPts val="2000"/>
              <a:buChar char="●"/>
            </a:pPr>
            <a:r>
              <a:rPr lang="en"/>
              <a:t>If found, do nothing.</a:t>
            </a:r>
            <a:endParaRPr/>
          </a:p>
          <a:p>
            <a:pPr indent="-355600" lvl="0" marL="457200" rtl="0" algn="l">
              <a:spcBef>
                <a:spcPts val="0"/>
              </a:spcBef>
              <a:spcAft>
                <a:spcPts val="0"/>
              </a:spcAft>
              <a:buSzPts val="2000"/>
              <a:buChar char="●"/>
            </a:pPr>
            <a:r>
              <a:rPr lang="en"/>
              <a:t>If not found:</a:t>
            </a:r>
            <a:endParaRPr/>
          </a:p>
          <a:p>
            <a:pPr indent="-355600" lvl="1" marL="914400" rtl="0" algn="l">
              <a:spcBef>
                <a:spcPts val="0"/>
              </a:spcBef>
              <a:spcAft>
                <a:spcPts val="0"/>
              </a:spcAft>
              <a:buSzPts val="2000"/>
              <a:buChar char="○"/>
            </a:pPr>
            <a:r>
              <a:rPr lang="en"/>
              <a:t>Create new node.</a:t>
            </a:r>
            <a:endParaRPr/>
          </a:p>
          <a:p>
            <a:pPr indent="-355600" lvl="1" marL="914400" rtl="0" algn="l">
              <a:spcBef>
                <a:spcPts val="0"/>
              </a:spcBef>
              <a:spcAft>
                <a:spcPts val="0"/>
              </a:spcAft>
              <a:buSzPts val="2000"/>
              <a:buChar char="○"/>
            </a:pPr>
            <a:r>
              <a:rPr lang="en"/>
              <a:t>Set appropriate link.</a:t>
            </a:r>
            <a:endParaRPr/>
          </a:p>
        </p:txBody>
      </p:sp>
      <p:sp>
        <p:nvSpPr>
          <p:cNvPr id="572" name="Google Shape;572;p35"/>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573" name="Google Shape;573;p35"/>
          <p:cNvCxnSpPr>
            <a:stCxn id="574" idx="2"/>
            <a:endCxn id="572"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grpSp>
        <p:nvGrpSpPr>
          <p:cNvPr id="575" name="Google Shape;575;p35"/>
          <p:cNvGrpSpPr/>
          <p:nvPr/>
        </p:nvGrpSpPr>
        <p:grpSpPr>
          <a:xfrm>
            <a:off x="2987000" y="525135"/>
            <a:ext cx="2206900" cy="728390"/>
            <a:chOff x="3291800" y="525135"/>
            <a:chExt cx="2206900" cy="728390"/>
          </a:xfrm>
        </p:grpSpPr>
        <p:cxnSp>
          <p:nvCxnSpPr>
            <p:cNvPr id="576" name="Google Shape;576;p35"/>
            <p:cNvCxnSpPr/>
            <p:nvPr/>
          </p:nvCxnSpPr>
          <p:spPr>
            <a:xfrm flipH="1">
              <a:off x="3291800" y="1103825"/>
              <a:ext cx="318000" cy="14970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35"/>
            <p:cNvSpPr txBox="1"/>
            <p:nvPr/>
          </p:nvSpPr>
          <p:spPr>
            <a:xfrm>
              <a:off x="3557700" y="525135"/>
              <a:ext cx="19410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would we do if the BST was implementing a map? </a:t>
              </a:r>
              <a:endParaRPr/>
            </a:p>
          </p:txBody>
        </p:sp>
      </p:grpSp>
      <p:sp>
        <p:nvSpPr>
          <p:cNvPr id="578" name="Google Shape;578;p35"/>
          <p:cNvSpPr txBox="1"/>
          <p:nvPr/>
        </p:nvSpPr>
        <p:spPr>
          <a:xfrm>
            <a:off x="5178232" y="3399421"/>
            <a:ext cx="39405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common rookie bad habit to avoid:</a:t>
            </a:r>
            <a:endParaRPr/>
          </a:p>
        </p:txBody>
      </p:sp>
      <p:pic>
        <p:nvPicPr>
          <p:cNvPr id="579" name="Google Shape;579;p35"/>
          <p:cNvPicPr preferRelativeResize="0"/>
          <p:nvPr/>
        </p:nvPicPr>
        <p:blipFill>
          <a:blip r:embed="rId3">
            <a:alphaModFix/>
          </a:blip>
          <a:stretch>
            <a:fillRect/>
          </a:stretch>
        </p:blipFill>
        <p:spPr>
          <a:xfrm>
            <a:off x="166800" y="2406975"/>
            <a:ext cx="4457700" cy="2657475"/>
          </a:xfrm>
          <a:prstGeom prst="rect">
            <a:avLst/>
          </a:prstGeom>
          <a:noFill/>
          <a:ln>
            <a:noFill/>
          </a:ln>
        </p:spPr>
      </p:pic>
      <p:sp>
        <p:nvSpPr>
          <p:cNvPr id="580" name="Google Shape;580;p35"/>
          <p:cNvSpPr txBox="1"/>
          <p:nvPr/>
        </p:nvSpPr>
        <p:spPr>
          <a:xfrm>
            <a:off x="166800" y="2367425"/>
            <a:ext cx="4917000" cy="2736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static</a:t>
            </a:r>
            <a:r>
              <a:rPr lang="en" sz="1900">
                <a:solidFill>
                  <a:schemeClr val="dk1"/>
                </a:solidFill>
                <a:highlight>
                  <a:srgbClr val="EFEFEF"/>
                </a:highlight>
                <a:latin typeface="Consolas"/>
                <a:ea typeface="Consolas"/>
                <a:cs typeface="Consolas"/>
                <a:sym typeface="Consolas"/>
              </a:rPr>
              <a:t> BST insert(BST T, Key ik)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(T == null)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 new</a:t>
            </a:r>
            <a:r>
              <a:rPr lang="en" sz="1900">
                <a:solidFill>
                  <a:schemeClr val="dk1"/>
                </a:solidFill>
                <a:highlight>
                  <a:srgbClr val="EFEFEF"/>
                </a:highlight>
                <a:latin typeface="Consolas"/>
                <a:ea typeface="Consolas"/>
                <a:cs typeface="Consolas"/>
                <a:sym typeface="Consolas"/>
              </a:rPr>
              <a:t> BST(ik);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(ik ≺ T.label()))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T.left = insert(T.left, ik);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else if</a:t>
            </a:r>
            <a:r>
              <a:rPr lang="en" sz="1900">
                <a:solidFill>
                  <a:schemeClr val="dk1"/>
                </a:solidFill>
                <a:highlight>
                  <a:srgbClr val="EFEFEF"/>
                </a:highlight>
                <a:latin typeface="Consolas"/>
                <a:ea typeface="Consolas"/>
                <a:cs typeface="Consolas"/>
                <a:sym typeface="Consolas"/>
              </a:rPr>
              <a:t> (ik ≻ T.label())</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T.right = insert(T.right, ik);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581" name="Google Shape;581;p35"/>
          <p:cNvSpPr txBox="1"/>
          <p:nvPr/>
        </p:nvSpPr>
        <p:spPr>
          <a:xfrm>
            <a:off x="5214052" y="3742237"/>
            <a:ext cx="3821700" cy="1358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if (T.left == </a:t>
            </a:r>
            <a:r>
              <a:rPr b="1" lang="en" sz="1900">
                <a:solidFill>
                  <a:srgbClr val="9C20EE"/>
                </a:solidFill>
                <a:highlight>
                  <a:srgbClr val="EFEFEF"/>
                </a:highlight>
                <a:latin typeface="Consolas"/>
                <a:ea typeface="Consolas"/>
                <a:cs typeface="Consolas"/>
                <a:sym typeface="Consolas"/>
              </a:rPr>
              <a:t>null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T.left = new BST(ik);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else if (T.right == </a:t>
            </a:r>
            <a:r>
              <a:rPr b="1" lang="en" sz="1900">
                <a:solidFill>
                  <a:srgbClr val="9C20EE"/>
                </a:solidFill>
                <a:highlight>
                  <a:srgbClr val="EFEFEF"/>
                </a:highlight>
                <a:latin typeface="Consolas"/>
                <a:ea typeface="Consolas"/>
                <a:cs typeface="Consolas"/>
                <a:sym typeface="Consolas"/>
              </a:rPr>
              <a:t>null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T.right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a:t>
            </a:r>
            <a:r>
              <a:rPr lang="en" sz="1900">
                <a:solidFill>
                  <a:schemeClr val="dk1"/>
                </a:solidFill>
                <a:highlight>
                  <a:srgbClr val="EFEFEF"/>
                </a:highlight>
                <a:latin typeface="Consolas"/>
                <a:ea typeface="Consolas"/>
                <a:cs typeface="Consolas"/>
                <a:sym typeface="Consolas"/>
              </a:rPr>
              <a:t>BST(ik);</a:t>
            </a:r>
            <a:endParaRPr>
              <a:highlight>
                <a:srgbClr val="EFEFEF"/>
              </a:highlight>
            </a:endParaRPr>
          </a:p>
        </p:txBody>
      </p:sp>
      <p:cxnSp>
        <p:nvCxnSpPr>
          <p:cNvPr id="582" name="Google Shape;582;p35"/>
          <p:cNvCxnSpPr>
            <a:stCxn id="583"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584" name="Google Shape;584;p35"/>
          <p:cNvCxnSpPr>
            <a:endCxn id="585"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586" name="Google Shape;586;p35"/>
          <p:cNvCxnSpPr>
            <a:stCxn id="574"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587" name="Google Shape;587;p35"/>
          <p:cNvCxnSpPr>
            <a:endCxn id="588"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589" name="Google Shape;589;p35"/>
          <p:cNvCxnSpPr>
            <a:stCxn id="590" idx="1"/>
            <a:endCxn id="591"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592" name="Google Shape;592;p35"/>
          <p:cNvCxnSpPr>
            <a:stCxn id="590" idx="3"/>
            <a:endCxn id="593"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590" name="Google Shape;590;p35"/>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591" name="Google Shape;591;p35"/>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593" name="Google Shape;593;p35"/>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583" name="Google Shape;583;p35"/>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585" name="Google Shape;585;p35"/>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574" name="Google Shape;574;p35"/>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588" name="Google Shape;588;p35"/>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
        <p:nvSpPr>
          <p:cNvPr id="594" name="Google Shape;594;p35"/>
          <p:cNvSpPr txBox="1"/>
          <p:nvPr/>
        </p:nvSpPr>
        <p:spPr>
          <a:xfrm>
            <a:off x="5288225" y="2831200"/>
            <a:ext cx="2565000" cy="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ARMS LENGTH RECURSION!!!! No good.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Deleting from a BST</a:t>
            </a:r>
            <a:endParaRPr/>
          </a:p>
        </p:txBody>
      </p:sp>
      <p:sp>
        <p:nvSpPr>
          <p:cNvPr id="600" name="Google Shape;600;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3 Cases:</a:t>
            </a:r>
            <a:endParaRPr sz="2400"/>
          </a:p>
          <a:p>
            <a:pPr indent="-355600" lvl="0" marL="457200" rtl="0" algn="l">
              <a:spcBef>
                <a:spcPts val="600"/>
              </a:spcBef>
              <a:spcAft>
                <a:spcPts val="0"/>
              </a:spcAft>
              <a:buSzPts val="2000"/>
              <a:buChar char="●"/>
            </a:pPr>
            <a:r>
              <a:rPr lang="en"/>
              <a:t>Deletion key has no children.</a:t>
            </a:r>
            <a:endParaRPr/>
          </a:p>
          <a:p>
            <a:pPr indent="-355600" lvl="0" marL="457200" rtl="0" algn="l">
              <a:spcBef>
                <a:spcPts val="0"/>
              </a:spcBef>
              <a:spcAft>
                <a:spcPts val="0"/>
              </a:spcAft>
              <a:buSzPts val="2000"/>
              <a:buChar char="●"/>
            </a:pPr>
            <a:r>
              <a:rPr lang="en"/>
              <a:t>Deletion key has one child.</a:t>
            </a:r>
            <a:endParaRPr/>
          </a:p>
          <a:p>
            <a:pPr indent="-355600" lvl="0" marL="457200" rtl="0" algn="l">
              <a:spcBef>
                <a:spcPts val="0"/>
              </a:spcBef>
              <a:spcAft>
                <a:spcPts val="0"/>
              </a:spcAft>
              <a:buSzPts val="2000"/>
              <a:buChar char="●"/>
            </a:pPr>
            <a:r>
              <a:rPr lang="en"/>
              <a:t>Deletion key has two children.</a:t>
            </a:r>
            <a:endParaRPr/>
          </a:p>
        </p:txBody>
      </p:sp>
      <p:sp>
        <p:nvSpPr>
          <p:cNvPr id="601" name="Google Shape;601;p36"/>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602" name="Google Shape;602;p36"/>
          <p:cNvCxnSpPr>
            <a:stCxn id="603" idx="2"/>
            <a:endCxn id="601"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604" name="Google Shape;604;p36"/>
          <p:cNvCxnSpPr>
            <a:stCxn id="605"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606" name="Google Shape;606;p36"/>
          <p:cNvCxnSpPr>
            <a:endCxn id="607"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608" name="Google Shape;608;p36"/>
          <p:cNvCxnSpPr>
            <a:stCxn id="603"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609" name="Google Shape;609;p36"/>
          <p:cNvCxnSpPr>
            <a:endCxn id="610"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611" name="Google Shape;611;p36"/>
          <p:cNvCxnSpPr>
            <a:stCxn id="612" idx="1"/>
            <a:endCxn id="613"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614" name="Google Shape;614;p36"/>
          <p:cNvCxnSpPr>
            <a:stCxn id="612" idx="3"/>
            <a:endCxn id="615"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612" name="Google Shape;612;p36"/>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613" name="Google Shape;613;p36"/>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615" name="Google Shape;615;p36"/>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605" name="Google Shape;605;p36"/>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607" name="Google Shape;607;p36"/>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603" name="Google Shape;603;p36"/>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610" name="Google Shape;610;p36"/>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Brief Aside</a:t>
            </a:r>
            <a:endParaRPr/>
          </a:p>
        </p:txBody>
      </p:sp>
      <p:sp>
        <p:nvSpPr>
          <p:cNvPr id="42" name="Google Shape;42;p10"/>
          <p:cNvSpPr txBox="1"/>
          <p:nvPr>
            <p:ph idx="1" type="body"/>
          </p:nvPr>
        </p:nvSpPr>
        <p:spPr>
          <a:xfrm>
            <a:off x="243000" y="556500"/>
            <a:ext cx="8809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Bloom’s Two Sigma Problem: In one experiment, student randomly picked for 1-on-1 teaching performed similarly to the top 2% of a simultaneous lecture course.</a:t>
            </a:r>
            <a:endParaRPr/>
          </a:p>
        </p:txBody>
      </p:sp>
      <p:pic>
        <p:nvPicPr>
          <p:cNvPr id="43" name="Google Shape;43;p10"/>
          <p:cNvPicPr preferRelativeResize="0"/>
          <p:nvPr/>
        </p:nvPicPr>
        <p:blipFill>
          <a:blip r:embed="rId3">
            <a:alphaModFix/>
          </a:blip>
          <a:stretch>
            <a:fillRect/>
          </a:stretch>
        </p:blipFill>
        <p:spPr>
          <a:xfrm>
            <a:off x="1994188" y="1477075"/>
            <a:ext cx="5155625" cy="361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1: Deleting from a BST: Key with no Children</a:t>
            </a:r>
            <a:endParaRPr/>
          </a:p>
        </p:txBody>
      </p:sp>
      <p:sp>
        <p:nvSpPr>
          <p:cNvPr id="621" name="Google Shape;621;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Deletion key has no children (“glut”):</a:t>
            </a:r>
            <a:endParaRPr/>
          </a:p>
          <a:p>
            <a:pPr indent="-355600" lvl="0" marL="457200" rtl="0" algn="l">
              <a:spcBef>
                <a:spcPts val="600"/>
              </a:spcBef>
              <a:spcAft>
                <a:spcPts val="0"/>
              </a:spcAft>
              <a:buSzPts val="2000"/>
              <a:buChar char="●"/>
            </a:pPr>
            <a:r>
              <a:rPr lang="en"/>
              <a:t>Just sever the parent’s link.</a:t>
            </a:r>
            <a:endParaRPr/>
          </a:p>
          <a:p>
            <a:pPr indent="-355600" lvl="0" marL="457200" rtl="0" algn="l">
              <a:spcBef>
                <a:spcPts val="0"/>
              </a:spcBef>
              <a:spcAft>
                <a:spcPts val="0"/>
              </a:spcAft>
              <a:buSzPts val="2000"/>
              <a:buChar char="●"/>
            </a:pPr>
            <a:r>
              <a:rPr lang="en"/>
              <a:t>What happens to “glut” node?</a:t>
            </a:r>
            <a:endParaRPr/>
          </a:p>
        </p:txBody>
      </p:sp>
      <p:sp>
        <p:nvSpPr>
          <p:cNvPr id="622" name="Google Shape;622;p37"/>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623" name="Google Shape;623;p37"/>
          <p:cNvCxnSpPr>
            <a:stCxn id="624" idx="2"/>
            <a:endCxn id="622"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625" name="Google Shape;625;p37"/>
          <p:cNvCxnSpPr>
            <a:stCxn id="626"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627" name="Google Shape;627;p37"/>
          <p:cNvCxnSpPr>
            <a:endCxn id="628"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629" name="Google Shape;629;p37"/>
          <p:cNvCxnSpPr>
            <a:stCxn id="624"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630" name="Google Shape;630;p37"/>
          <p:cNvCxnSpPr>
            <a:endCxn id="631"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632" name="Google Shape;632;p37"/>
          <p:cNvCxnSpPr>
            <a:stCxn id="633" idx="1"/>
            <a:endCxn id="634"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635" name="Google Shape;635;p37"/>
          <p:cNvCxnSpPr>
            <a:stCxn id="633" idx="3"/>
            <a:endCxn id="636"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633" name="Google Shape;633;p37"/>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634" name="Google Shape;634;p37"/>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636" name="Google Shape;636;p37"/>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626" name="Google Shape;626;p37"/>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628" name="Google Shape;628;p37"/>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624" name="Google Shape;624;p37"/>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631" name="Google Shape;631;p37"/>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1: Deleting from a BST: Key with no Children</a:t>
            </a:r>
            <a:endParaRPr/>
          </a:p>
        </p:txBody>
      </p:sp>
      <p:sp>
        <p:nvSpPr>
          <p:cNvPr id="642" name="Google Shape;642;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Deletion key has no children (“glut”):</a:t>
            </a:r>
            <a:endParaRPr/>
          </a:p>
          <a:p>
            <a:pPr indent="-355600" lvl="0" marL="457200" rtl="0" algn="l">
              <a:spcBef>
                <a:spcPts val="600"/>
              </a:spcBef>
              <a:spcAft>
                <a:spcPts val="0"/>
              </a:spcAft>
              <a:buSzPts val="2000"/>
              <a:buChar char="●"/>
            </a:pPr>
            <a:r>
              <a:rPr lang="en"/>
              <a:t>Just sever the parent’s link.</a:t>
            </a:r>
            <a:endParaRPr/>
          </a:p>
          <a:p>
            <a:pPr indent="-355600" lvl="0" marL="457200" rtl="0" algn="l">
              <a:spcBef>
                <a:spcPts val="0"/>
              </a:spcBef>
              <a:spcAft>
                <a:spcPts val="0"/>
              </a:spcAft>
              <a:buSzPts val="2000"/>
              <a:buChar char="●"/>
            </a:pPr>
            <a:r>
              <a:rPr lang="en"/>
              <a:t>What happens to “glut” node?</a:t>
            </a:r>
            <a:endParaRPr/>
          </a:p>
          <a:p>
            <a:pPr indent="-355600" lvl="1" marL="914400" rtl="0" algn="l">
              <a:spcBef>
                <a:spcPts val="0"/>
              </a:spcBef>
              <a:spcAft>
                <a:spcPts val="0"/>
              </a:spcAft>
              <a:buSzPts val="2000"/>
              <a:buChar char="○"/>
            </a:pPr>
            <a:r>
              <a:rPr lang="en"/>
              <a:t>Garbage collected.</a:t>
            </a:r>
            <a:endParaRPr/>
          </a:p>
        </p:txBody>
      </p:sp>
      <p:sp>
        <p:nvSpPr>
          <p:cNvPr id="643" name="Google Shape;643;p38"/>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644" name="Google Shape;644;p38"/>
          <p:cNvCxnSpPr>
            <a:stCxn id="645" idx="2"/>
            <a:endCxn id="643"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646" name="Google Shape;646;p38"/>
          <p:cNvCxnSpPr>
            <a:stCxn id="647"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648" name="Google Shape;648;p38"/>
          <p:cNvCxnSpPr>
            <a:endCxn id="649"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650" name="Google Shape;650;p38"/>
          <p:cNvCxnSpPr>
            <a:stCxn id="645"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651" name="Google Shape;651;p38"/>
          <p:cNvCxnSpPr>
            <a:stCxn id="652" idx="1"/>
            <a:endCxn id="653"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654" name="Google Shape;654;p38"/>
          <p:cNvCxnSpPr>
            <a:stCxn id="652" idx="3"/>
            <a:endCxn id="655"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652" name="Google Shape;652;p38"/>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653" name="Google Shape;653;p38"/>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655" name="Google Shape;655;p38"/>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647" name="Google Shape;647;p38"/>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649" name="Google Shape;649;p38"/>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645" name="Google Shape;645;p38"/>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656" name="Google Shape;656;p38"/>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656"/>
                                        </p:tgtEl>
                                        <p:attrNameLst>
                                          <p:attrName>ppt_w</p:attrName>
                                        </p:attrNameLst>
                                      </p:cBhvr>
                                      <p:tavLst>
                                        <p:tav fmla="" tm="0">
                                          <p:val>
                                            <p:strVal val="#ppt_w"/>
                                          </p:val>
                                        </p:tav>
                                        <p:tav fmla="" tm="100000">
                                          <p:val>
                                            <p:strVal val="0"/>
                                          </p:val>
                                        </p:tav>
                                      </p:tavLst>
                                    </p:anim>
                                    <p:anim calcmode="lin" valueType="num">
                                      <p:cBhvr additive="base">
                                        <p:cTn dur="1000"/>
                                        <p:tgtEl>
                                          <p:spTgt spid="656"/>
                                        </p:tgtEl>
                                        <p:attrNameLst>
                                          <p:attrName>ppt_h</p:attrName>
                                        </p:attrNameLst>
                                      </p:cBhvr>
                                      <p:tavLst>
                                        <p:tav fmla="" tm="0">
                                          <p:val>
                                            <p:strVal val="#ppt_h"/>
                                          </p:val>
                                        </p:tav>
                                        <p:tav fmla="" tm="100000">
                                          <p:val>
                                            <p:strVal val="0"/>
                                          </p:val>
                                        </p:tav>
                                      </p:tavLst>
                                    </p:anim>
                                    <p:set>
                                      <p:cBhvr>
                                        <p:cTn dur="1" fill="hold">
                                          <p:stCondLst>
                                            <p:cond delay="1000"/>
                                          </p:stCondLst>
                                        </p:cTn>
                                        <p:tgtEl>
                                          <p:spTgt spid="6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2: Deleting from a BST: Key with one Child</a:t>
            </a:r>
            <a:endParaRPr/>
          </a:p>
        </p:txBody>
      </p:sp>
      <p:sp>
        <p:nvSpPr>
          <p:cNvPr id="662" name="Google Shape;662;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delete(“flat”):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a:t>
            </a:r>
            <a:endParaRPr/>
          </a:p>
          <a:p>
            <a:pPr indent="-355600" lvl="0" marL="457200" rtl="0" algn="l">
              <a:spcBef>
                <a:spcPts val="600"/>
              </a:spcBef>
              <a:spcAft>
                <a:spcPts val="0"/>
              </a:spcAft>
              <a:buSzPts val="2000"/>
              <a:buChar char="●"/>
            </a:pPr>
            <a:r>
              <a:rPr lang="en"/>
              <a:t>Maintain BST property.</a:t>
            </a:r>
            <a:endParaRPr/>
          </a:p>
          <a:p>
            <a:pPr indent="-355600" lvl="0" marL="457200" rtl="0" algn="l">
              <a:spcBef>
                <a:spcPts val="0"/>
              </a:spcBef>
              <a:spcAft>
                <a:spcPts val="0"/>
              </a:spcAft>
              <a:buSzPts val="2000"/>
              <a:buChar char="●"/>
            </a:pPr>
            <a:r>
              <a:rPr lang="en"/>
              <a:t>Flat’s child definitely larger than dog.</a:t>
            </a:r>
            <a:endParaRPr/>
          </a:p>
          <a:p>
            <a:pPr indent="-355600" lvl="1" marL="914400" rtl="0" algn="l">
              <a:spcBef>
                <a:spcPts val="0"/>
              </a:spcBef>
              <a:spcAft>
                <a:spcPts val="0"/>
              </a:spcAft>
              <a:buSzPts val="2000"/>
              <a:buChar char="○"/>
            </a:pPr>
            <a:r>
              <a:rPr lang="en"/>
              <a:t>Safe to just move that child into flat’s spot.</a:t>
            </a:r>
            <a:endParaRPr/>
          </a:p>
          <a:p>
            <a:pPr indent="0" lvl="0" marL="228600" rtl="0" algn="l">
              <a:spcBef>
                <a:spcPts val="600"/>
              </a:spcBef>
              <a:spcAft>
                <a:spcPts val="0"/>
              </a:spcAft>
              <a:buNone/>
            </a:pPr>
            <a:r>
              <a:t/>
            </a:r>
            <a:endParaRPr/>
          </a:p>
          <a:p>
            <a:pPr indent="0" lvl="0" marL="0" rtl="0" algn="l">
              <a:spcBef>
                <a:spcPts val="600"/>
              </a:spcBef>
              <a:spcAft>
                <a:spcPts val="0"/>
              </a:spcAft>
              <a:buNone/>
            </a:pPr>
            <a:r>
              <a:rPr lang="en"/>
              <a:t>Thus: Move flat’s parent’s pointer to flat’s child.</a:t>
            </a:r>
            <a:endParaRPr/>
          </a:p>
        </p:txBody>
      </p:sp>
      <p:sp>
        <p:nvSpPr>
          <p:cNvPr id="663" name="Google Shape;663;p39"/>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664" name="Google Shape;664;p39"/>
          <p:cNvCxnSpPr>
            <a:stCxn id="665" idx="2"/>
            <a:endCxn id="663"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666" name="Google Shape;666;p39"/>
          <p:cNvCxnSpPr>
            <a:stCxn id="667"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668" name="Google Shape;668;p39"/>
          <p:cNvCxnSpPr>
            <a:endCxn id="669"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670" name="Google Shape;670;p39"/>
          <p:cNvCxnSpPr>
            <a:stCxn id="665"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671" name="Google Shape;671;p39"/>
          <p:cNvCxnSpPr>
            <a:stCxn id="672" idx="1"/>
            <a:endCxn id="673"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674" name="Google Shape;674;p39"/>
          <p:cNvCxnSpPr>
            <a:stCxn id="672" idx="3"/>
            <a:endCxn id="675"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672" name="Google Shape;672;p39"/>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673" name="Google Shape;673;p39"/>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675" name="Google Shape;675;p39"/>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667" name="Google Shape;667;p39"/>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669" name="Google Shape;669;p39"/>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665" name="Google Shape;665;p39"/>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2: Deleting from a BST: Key with one Child</a:t>
            </a:r>
            <a:endParaRPr/>
          </a:p>
        </p:txBody>
      </p:sp>
      <p:sp>
        <p:nvSpPr>
          <p:cNvPr id="681" name="Google Shape;681;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delete(“flat”):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a:t>
            </a:r>
            <a:endParaRPr/>
          </a:p>
          <a:p>
            <a:pPr indent="-355600" lvl="0" marL="457200" rtl="0" algn="l">
              <a:spcBef>
                <a:spcPts val="600"/>
              </a:spcBef>
              <a:spcAft>
                <a:spcPts val="0"/>
              </a:spcAft>
              <a:buSzPts val="2000"/>
              <a:buChar char="●"/>
            </a:pPr>
            <a:r>
              <a:rPr lang="en"/>
              <a:t>Maintain BST property.</a:t>
            </a:r>
            <a:endParaRPr/>
          </a:p>
          <a:p>
            <a:pPr indent="-355600" lvl="0" marL="457200" rtl="0" algn="l">
              <a:spcBef>
                <a:spcPts val="0"/>
              </a:spcBef>
              <a:spcAft>
                <a:spcPts val="0"/>
              </a:spcAft>
              <a:buSzPts val="2000"/>
              <a:buChar char="●"/>
            </a:pPr>
            <a:r>
              <a:rPr lang="en"/>
              <a:t>Flat’s child definitely larger than dog.</a:t>
            </a:r>
            <a:endParaRPr/>
          </a:p>
          <a:p>
            <a:pPr indent="-355600" lvl="1" marL="914400" rtl="0" algn="l">
              <a:spcBef>
                <a:spcPts val="0"/>
              </a:spcBef>
              <a:spcAft>
                <a:spcPts val="0"/>
              </a:spcAft>
              <a:buSzPts val="2000"/>
              <a:buChar char="○"/>
            </a:pPr>
            <a:r>
              <a:rPr lang="en"/>
              <a:t>Safe to just move that child into flat’s spot.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Thus: Move flat’s parent’s pointer to flat’s child.</a:t>
            </a:r>
            <a:endParaRPr/>
          </a:p>
          <a:p>
            <a:pPr indent="-355600" lvl="0" marL="457200" rtl="0" algn="l">
              <a:spcBef>
                <a:spcPts val="600"/>
              </a:spcBef>
              <a:spcAft>
                <a:spcPts val="0"/>
              </a:spcAft>
              <a:buSzPts val="2000"/>
              <a:buChar char="●"/>
            </a:pPr>
            <a:r>
              <a:rPr lang="en"/>
              <a:t>Flat will be garbage collected (along with its instance variables). </a:t>
            </a:r>
            <a:endParaRPr/>
          </a:p>
        </p:txBody>
      </p:sp>
      <p:sp>
        <p:nvSpPr>
          <p:cNvPr id="682" name="Google Shape;682;p40"/>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683" name="Google Shape;683;p40"/>
          <p:cNvCxnSpPr>
            <a:stCxn id="684" idx="2"/>
            <a:endCxn id="682"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685" name="Google Shape;685;p40"/>
          <p:cNvCxnSpPr>
            <a:stCxn id="686"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687" name="Google Shape;687;p40"/>
          <p:cNvCxnSpPr>
            <a:endCxn id="688"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689" name="Google Shape;689;p40"/>
          <p:cNvCxnSpPr>
            <a:stCxn id="690" idx="1"/>
            <a:endCxn id="691"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692" name="Google Shape;692;p40"/>
          <p:cNvCxnSpPr>
            <a:stCxn id="690" idx="3"/>
            <a:endCxn id="684" idx="0"/>
          </p:cNvCxnSpPr>
          <p:nvPr/>
        </p:nvCxnSpPr>
        <p:spPr>
          <a:xfrm>
            <a:off x="7204165" y="958124"/>
            <a:ext cx="229200" cy="1022400"/>
          </a:xfrm>
          <a:prstGeom prst="straightConnector1">
            <a:avLst/>
          </a:prstGeom>
          <a:noFill/>
          <a:ln cap="flat" cmpd="sng" w="19050">
            <a:solidFill>
              <a:srgbClr val="666666"/>
            </a:solidFill>
            <a:prstDash val="solid"/>
            <a:round/>
            <a:headEnd len="med" w="med" type="none"/>
            <a:tailEnd len="med" w="med" type="triangle"/>
          </a:ln>
        </p:spPr>
      </p:cxnSp>
      <p:sp>
        <p:nvSpPr>
          <p:cNvPr id="690" name="Google Shape;690;p40"/>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691" name="Google Shape;691;p40"/>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grpSp>
        <p:nvGrpSpPr>
          <p:cNvPr id="693" name="Google Shape;693;p40"/>
          <p:cNvGrpSpPr/>
          <p:nvPr/>
        </p:nvGrpSpPr>
        <p:grpSpPr>
          <a:xfrm>
            <a:off x="7433225" y="1281974"/>
            <a:ext cx="850579" cy="698500"/>
            <a:chOff x="7433225" y="1281974"/>
            <a:chExt cx="850579" cy="698500"/>
          </a:xfrm>
        </p:grpSpPr>
        <p:cxnSp>
          <p:nvCxnSpPr>
            <p:cNvPr id="694" name="Google Shape;694;p40"/>
            <p:cNvCxnSpPr>
              <a:stCxn id="684"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sp>
          <p:nvSpPr>
            <p:cNvPr id="695" name="Google Shape;695;p40"/>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grpSp>
      <p:sp>
        <p:nvSpPr>
          <p:cNvPr id="686" name="Google Shape;686;p40"/>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688" name="Google Shape;688;p40"/>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684" name="Google Shape;684;p40"/>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693"/>
                                        </p:tgtEl>
                                        <p:attrNameLst>
                                          <p:attrName>ppt_w</p:attrName>
                                        </p:attrNameLst>
                                      </p:cBhvr>
                                      <p:tavLst>
                                        <p:tav fmla="" tm="0">
                                          <p:val>
                                            <p:strVal val="#ppt_w"/>
                                          </p:val>
                                        </p:tav>
                                        <p:tav fmla="" tm="100000">
                                          <p:val>
                                            <p:strVal val="0"/>
                                          </p:val>
                                        </p:tav>
                                      </p:tavLst>
                                    </p:anim>
                                    <p:anim calcmode="lin" valueType="num">
                                      <p:cBhvr additive="base">
                                        <p:cTn dur="1000"/>
                                        <p:tgtEl>
                                          <p:spTgt spid="693"/>
                                        </p:tgtEl>
                                        <p:attrNameLst>
                                          <p:attrName>ppt_h</p:attrName>
                                        </p:attrNameLst>
                                      </p:cBhvr>
                                      <p:tavLst>
                                        <p:tav fmla="" tm="0">
                                          <p:val>
                                            <p:strVal val="#ppt_h"/>
                                          </p:val>
                                        </p:tav>
                                        <p:tav fmla="" tm="100000">
                                          <p:val>
                                            <p:strVal val="0"/>
                                          </p:val>
                                        </p:tav>
                                      </p:tavLst>
                                    </p:anim>
                                    <p:set>
                                      <p:cBhvr>
                                        <p:cTn dur="1" fill="hold">
                                          <p:stCondLst>
                                            <p:cond delay="1000"/>
                                          </p:stCondLst>
                                        </p:cTn>
                                        <p:tgtEl>
                                          <p:spTgt spid="6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699" name="Shape 699"/>
        <p:cNvGrpSpPr/>
        <p:nvPr/>
      </p:nvGrpSpPr>
      <p:grpSpPr>
        <a:xfrm>
          <a:off x="0" y="0"/>
          <a:ext cx="0" cy="0"/>
          <a:chOff x="0" y="0"/>
          <a:chExt cx="0" cy="0"/>
        </a:xfrm>
      </p:grpSpPr>
      <p:sp>
        <p:nvSpPr>
          <p:cNvPr id="700" name="Google Shape;700;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Challenge</a:t>
            </a:r>
            <a:endParaRPr/>
          </a:p>
        </p:txBody>
      </p:sp>
      <p:sp>
        <p:nvSpPr>
          <p:cNvPr id="701" name="Google Shape;701;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 k.</a:t>
            </a:r>
            <a:endParaRPr/>
          </a:p>
        </p:txBody>
      </p:sp>
      <p:sp>
        <p:nvSpPr>
          <p:cNvPr id="702" name="Google Shape;702;p41"/>
          <p:cNvSpPr/>
          <p:nvPr/>
        </p:nvSpPr>
        <p:spPr>
          <a:xfrm>
            <a:off x="2571749" y="2241093"/>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e</a:t>
            </a:r>
            <a:endParaRPr sz="2400">
              <a:latin typeface="Calibri"/>
              <a:ea typeface="Calibri"/>
              <a:cs typeface="Calibri"/>
              <a:sym typeface="Calibri"/>
            </a:endParaRPr>
          </a:p>
        </p:txBody>
      </p:sp>
      <p:sp>
        <p:nvSpPr>
          <p:cNvPr id="703" name="Google Shape;703;p41"/>
          <p:cNvSpPr/>
          <p:nvPr/>
        </p:nvSpPr>
        <p:spPr>
          <a:xfrm>
            <a:off x="1720763"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sp>
        <p:nvSpPr>
          <p:cNvPr id="704" name="Google Shape;704;p41"/>
          <p:cNvSpPr/>
          <p:nvPr/>
        </p:nvSpPr>
        <p:spPr>
          <a:xfrm>
            <a:off x="3422736"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g</a:t>
            </a:r>
            <a:endParaRPr sz="2400">
              <a:latin typeface="Calibri"/>
              <a:ea typeface="Calibri"/>
              <a:cs typeface="Calibri"/>
              <a:sym typeface="Calibri"/>
            </a:endParaRPr>
          </a:p>
        </p:txBody>
      </p:sp>
      <p:sp>
        <p:nvSpPr>
          <p:cNvPr id="705" name="Google Shape;705;p41"/>
          <p:cNvSpPr/>
          <p:nvPr/>
        </p:nvSpPr>
        <p:spPr>
          <a:xfrm>
            <a:off x="1227286" y="3674294"/>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706" name="Google Shape;706;p41"/>
          <p:cNvSpPr/>
          <p:nvPr/>
        </p:nvSpPr>
        <p:spPr>
          <a:xfrm>
            <a:off x="2117998"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707" name="Google Shape;707;p41"/>
          <p:cNvSpPr/>
          <p:nvPr/>
        </p:nvSpPr>
        <p:spPr>
          <a:xfrm>
            <a:off x="2943079"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f</a:t>
            </a:r>
            <a:endParaRPr sz="2400">
              <a:latin typeface="Calibri"/>
              <a:ea typeface="Calibri"/>
              <a:cs typeface="Calibri"/>
              <a:sym typeface="Calibri"/>
            </a:endParaRPr>
          </a:p>
        </p:txBody>
      </p:sp>
      <p:cxnSp>
        <p:nvCxnSpPr>
          <p:cNvPr id="708" name="Google Shape;708;p41"/>
          <p:cNvCxnSpPr>
            <a:stCxn id="703" idx="0"/>
            <a:endCxn id="702" idx="2"/>
          </p:cNvCxnSpPr>
          <p:nvPr/>
        </p:nvCxnSpPr>
        <p:spPr>
          <a:xfrm flipH="1" rot="10800000">
            <a:off x="2031563"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09" name="Google Shape;709;p41"/>
          <p:cNvCxnSpPr>
            <a:stCxn id="704" idx="0"/>
            <a:endCxn id="702" idx="2"/>
          </p:cNvCxnSpPr>
          <p:nvPr/>
        </p:nvCxnSpPr>
        <p:spPr>
          <a:xfrm rot="10800000">
            <a:off x="2882436"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10" name="Google Shape;710;p41"/>
          <p:cNvCxnSpPr>
            <a:stCxn id="705" idx="0"/>
            <a:endCxn id="703" idx="2"/>
          </p:cNvCxnSpPr>
          <p:nvPr/>
        </p:nvCxnSpPr>
        <p:spPr>
          <a:xfrm flipH="1" rot="10800000">
            <a:off x="1538086" y="3442394"/>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711" name="Google Shape;711;p41"/>
          <p:cNvCxnSpPr>
            <a:stCxn id="703" idx="2"/>
            <a:endCxn id="706" idx="0"/>
          </p:cNvCxnSpPr>
          <p:nvPr/>
        </p:nvCxnSpPr>
        <p:spPr>
          <a:xfrm>
            <a:off x="2031563" y="3442248"/>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712" name="Google Shape;712;p41"/>
          <p:cNvCxnSpPr>
            <a:stCxn id="704" idx="2"/>
            <a:endCxn id="707" idx="0"/>
          </p:cNvCxnSpPr>
          <p:nvPr/>
        </p:nvCxnSpPr>
        <p:spPr>
          <a:xfrm flipH="1">
            <a:off x="3253836" y="3442248"/>
            <a:ext cx="479700" cy="243000"/>
          </a:xfrm>
          <a:prstGeom prst="straightConnector1">
            <a:avLst/>
          </a:prstGeom>
          <a:noFill/>
          <a:ln cap="flat" cmpd="sng" w="19050">
            <a:solidFill>
              <a:srgbClr val="666666"/>
            </a:solidFill>
            <a:prstDash val="solid"/>
            <a:round/>
            <a:headEnd len="med" w="med" type="none"/>
            <a:tailEnd len="med" w="med" type="none"/>
          </a:ln>
        </p:spPr>
      </p:cxnSp>
      <p:sp>
        <p:nvSpPr>
          <p:cNvPr id="713" name="Google Shape;713;p41"/>
          <p:cNvSpPr/>
          <p:nvPr/>
        </p:nvSpPr>
        <p:spPr>
          <a:xfrm>
            <a:off x="6175065" y="225332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v</a:t>
            </a:r>
            <a:endParaRPr sz="2400">
              <a:latin typeface="Calibri"/>
              <a:ea typeface="Calibri"/>
              <a:cs typeface="Calibri"/>
              <a:sym typeface="Calibri"/>
            </a:endParaRPr>
          </a:p>
        </p:txBody>
      </p:sp>
      <p:sp>
        <p:nvSpPr>
          <p:cNvPr id="714" name="Google Shape;714;p41"/>
          <p:cNvSpPr/>
          <p:nvPr/>
        </p:nvSpPr>
        <p:spPr>
          <a:xfrm>
            <a:off x="5324088"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a:t>
            </a:r>
            <a:endParaRPr sz="2400">
              <a:latin typeface="Calibri"/>
              <a:ea typeface="Calibri"/>
              <a:cs typeface="Calibri"/>
              <a:sym typeface="Calibri"/>
            </a:endParaRPr>
          </a:p>
        </p:txBody>
      </p:sp>
      <p:sp>
        <p:nvSpPr>
          <p:cNvPr id="715" name="Google Shape;715;p41"/>
          <p:cNvSpPr/>
          <p:nvPr/>
        </p:nvSpPr>
        <p:spPr>
          <a:xfrm>
            <a:off x="7026043"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a:t>
            </a:r>
            <a:endParaRPr sz="2400">
              <a:latin typeface="Calibri"/>
              <a:ea typeface="Calibri"/>
              <a:cs typeface="Calibri"/>
              <a:sym typeface="Calibri"/>
            </a:endParaRPr>
          </a:p>
        </p:txBody>
      </p:sp>
      <p:sp>
        <p:nvSpPr>
          <p:cNvPr id="716" name="Google Shape;716;p41"/>
          <p:cNvSpPr/>
          <p:nvPr/>
        </p:nvSpPr>
        <p:spPr>
          <a:xfrm>
            <a:off x="4830615" y="3686511"/>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m</a:t>
            </a:r>
            <a:endParaRPr sz="2400">
              <a:latin typeface="Calibri"/>
              <a:ea typeface="Calibri"/>
              <a:cs typeface="Calibri"/>
              <a:sym typeface="Calibri"/>
            </a:endParaRPr>
          </a:p>
        </p:txBody>
      </p:sp>
      <p:sp>
        <p:nvSpPr>
          <p:cNvPr id="717" name="Google Shape;717;p41"/>
          <p:cNvSpPr/>
          <p:nvPr/>
        </p:nvSpPr>
        <p:spPr>
          <a:xfrm>
            <a:off x="5721318"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r</a:t>
            </a:r>
            <a:endParaRPr sz="2400">
              <a:latin typeface="Calibri"/>
              <a:ea typeface="Calibri"/>
              <a:cs typeface="Calibri"/>
              <a:sym typeface="Calibri"/>
            </a:endParaRPr>
          </a:p>
        </p:txBody>
      </p:sp>
      <p:sp>
        <p:nvSpPr>
          <p:cNvPr id="718" name="Google Shape;718;p41"/>
          <p:cNvSpPr/>
          <p:nvPr/>
        </p:nvSpPr>
        <p:spPr>
          <a:xfrm>
            <a:off x="6546391"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x</a:t>
            </a:r>
            <a:endParaRPr sz="2400">
              <a:latin typeface="Calibri"/>
              <a:ea typeface="Calibri"/>
              <a:cs typeface="Calibri"/>
              <a:sym typeface="Calibri"/>
            </a:endParaRPr>
          </a:p>
        </p:txBody>
      </p:sp>
      <p:sp>
        <p:nvSpPr>
          <p:cNvPr id="719" name="Google Shape;719;p41"/>
          <p:cNvSpPr/>
          <p:nvPr/>
        </p:nvSpPr>
        <p:spPr>
          <a:xfrm>
            <a:off x="7489993"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z</a:t>
            </a:r>
            <a:endParaRPr sz="2400">
              <a:latin typeface="Calibri"/>
              <a:ea typeface="Calibri"/>
              <a:cs typeface="Calibri"/>
              <a:sym typeface="Calibri"/>
            </a:endParaRPr>
          </a:p>
        </p:txBody>
      </p:sp>
      <p:cxnSp>
        <p:nvCxnSpPr>
          <p:cNvPr id="720" name="Google Shape;720;p41"/>
          <p:cNvCxnSpPr>
            <a:stCxn id="714" idx="0"/>
            <a:endCxn id="713" idx="2"/>
          </p:cNvCxnSpPr>
          <p:nvPr/>
        </p:nvCxnSpPr>
        <p:spPr>
          <a:xfrm flipH="1" rot="10800000">
            <a:off x="5634888"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21" name="Google Shape;721;p41"/>
          <p:cNvCxnSpPr>
            <a:stCxn id="715" idx="0"/>
            <a:endCxn id="713" idx="2"/>
          </p:cNvCxnSpPr>
          <p:nvPr/>
        </p:nvCxnSpPr>
        <p:spPr>
          <a:xfrm rot="10800000">
            <a:off x="6485743"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22" name="Google Shape;722;p41"/>
          <p:cNvCxnSpPr>
            <a:stCxn id="716" idx="0"/>
            <a:endCxn id="714" idx="2"/>
          </p:cNvCxnSpPr>
          <p:nvPr/>
        </p:nvCxnSpPr>
        <p:spPr>
          <a:xfrm flipH="1" rot="10800000">
            <a:off x="5141415" y="3454611"/>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723" name="Google Shape;723;p41"/>
          <p:cNvCxnSpPr>
            <a:stCxn id="714" idx="2"/>
            <a:endCxn id="717" idx="0"/>
          </p:cNvCxnSpPr>
          <p:nvPr/>
        </p:nvCxnSpPr>
        <p:spPr>
          <a:xfrm>
            <a:off x="5634888" y="3454475"/>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724" name="Google Shape;724;p41"/>
          <p:cNvCxnSpPr>
            <a:stCxn id="715" idx="2"/>
            <a:endCxn id="718" idx="0"/>
          </p:cNvCxnSpPr>
          <p:nvPr/>
        </p:nvCxnSpPr>
        <p:spPr>
          <a:xfrm flipH="1">
            <a:off x="6857143" y="3454475"/>
            <a:ext cx="479700" cy="243000"/>
          </a:xfrm>
          <a:prstGeom prst="straightConnector1">
            <a:avLst/>
          </a:prstGeom>
          <a:noFill/>
          <a:ln cap="flat" cmpd="sng" w="19050">
            <a:solidFill>
              <a:srgbClr val="666666"/>
            </a:solidFill>
            <a:prstDash val="solid"/>
            <a:round/>
            <a:headEnd len="med" w="med" type="none"/>
            <a:tailEnd len="med" w="med" type="none"/>
          </a:ln>
        </p:spPr>
      </p:cxnSp>
      <p:cxnSp>
        <p:nvCxnSpPr>
          <p:cNvPr id="725" name="Google Shape;725;p41"/>
          <p:cNvCxnSpPr>
            <a:stCxn id="715" idx="2"/>
            <a:endCxn id="719" idx="0"/>
          </p:cNvCxnSpPr>
          <p:nvPr/>
        </p:nvCxnSpPr>
        <p:spPr>
          <a:xfrm>
            <a:off x="7336843" y="3454475"/>
            <a:ext cx="464100" cy="243000"/>
          </a:xfrm>
          <a:prstGeom prst="straightConnector1">
            <a:avLst/>
          </a:prstGeom>
          <a:noFill/>
          <a:ln cap="flat" cmpd="sng" w="19050">
            <a:solidFill>
              <a:srgbClr val="666666"/>
            </a:solidFill>
            <a:prstDash val="solid"/>
            <a:round/>
            <a:headEnd len="med" w="med" type="none"/>
            <a:tailEnd len="med" w="med" type="none"/>
          </a:ln>
        </p:spPr>
      </p:cxnSp>
      <p:sp>
        <p:nvSpPr>
          <p:cNvPr id="726" name="Google Shape;726;p41"/>
          <p:cNvSpPr/>
          <p:nvPr/>
        </p:nvSpPr>
        <p:spPr>
          <a:xfrm>
            <a:off x="4357757" y="134963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k</a:t>
            </a:r>
            <a:endParaRPr sz="2400">
              <a:latin typeface="Calibri"/>
              <a:ea typeface="Calibri"/>
              <a:cs typeface="Calibri"/>
              <a:sym typeface="Calibri"/>
            </a:endParaRPr>
          </a:p>
        </p:txBody>
      </p:sp>
      <p:cxnSp>
        <p:nvCxnSpPr>
          <p:cNvPr id="727" name="Google Shape;727;p41"/>
          <p:cNvCxnSpPr>
            <a:stCxn id="726" idx="2"/>
            <a:endCxn id="702" idx="0"/>
          </p:cNvCxnSpPr>
          <p:nvPr/>
        </p:nvCxnSpPr>
        <p:spPr>
          <a:xfrm flipH="1">
            <a:off x="2882657" y="1841636"/>
            <a:ext cx="1785900" cy="399600"/>
          </a:xfrm>
          <a:prstGeom prst="straightConnector1">
            <a:avLst/>
          </a:prstGeom>
          <a:noFill/>
          <a:ln cap="flat" cmpd="sng" w="19050">
            <a:solidFill>
              <a:srgbClr val="666666"/>
            </a:solidFill>
            <a:prstDash val="solid"/>
            <a:round/>
            <a:headEnd len="med" w="med" type="none"/>
            <a:tailEnd len="med" w="med" type="none"/>
          </a:ln>
        </p:spPr>
      </p:cxnSp>
      <p:cxnSp>
        <p:nvCxnSpPr>
          <p:cNvPr id="728" name="Google Shape;728;p41"/>
          <p:cNvCxnSpPr>
            <a:stCxn id="726" idx="2"/>
            <a:endCxn id="713" idx="0"/>
          </p:cNvCxnSpPr>
          <p:nvPr/>
        </p:nvCxnSpPr>
        <p:spPr>
          <a:xfrm>
            <a:off x="4668557" y="1841636"/>
            <a:ext cx="1817400" cy="411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2" name="Shape 732"/>
        <p:cNvGrpSpPr/>
        <p:nvPr/>
      </p:nvGrpSpPr>
      <p:grpSpPr>
        <a:xfrm>
          <a:off x="0" y="0"/>
          <a:ext cx="0" cy="0"/>
          <a:chOff x="0" y="0"/>
          <a:chExt cx="0" cy="0"/>
        </a:xfrm>
      </p:grpSpPr>
      <p:sp>
        <p:nvSpPr>
          <p:cNvPr id="733" name="Google Shape;733;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Challenge</a:t>
            </a:r>
            <a:endParaRPr/>
          </a:p>
        </p:txBody>
      </p:sp>
      <p:sp>
        <p:nvSpPr>
          <p:cNvPr id="734" name="Google Shape;734;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 k.</a:t>
            </a:r>
            <a:endParaRPr/>
          </a:p>
        </p:txBody>
      </p:sp>
      <p:sp>
        <p:nvSpPr>
          <p:cNvPr id="735" name="Google Shape;735;p42"/>
          <p:cNvSpPr/>
          <p:nvPr/>
        </p:nvSpPr>
        <p:spPr>
          <a:xfrm>
            <a:off x="2571749" y="2241093"/>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e</a:t>
            </a:r>
            <a:endParaRPr sz="2400">
              <a:latin typeface="Calibri"/>
              <a:ea typeface="Calibri"/>
              <a:cs typeface="Calibri"/>
              <a:sym typeface="Calibri"/>
            </a:endParaRPr>
          </a:p>
        </p:txBody>
      </p:sp>
      <p:sp>
        <p:nvSpPr>
          <p:cNvPr id="736" name="Google Shape;736;p42"/>
          <p:cNvSpPr/>
          <p:nvPr/>
        </p:nvSpPr>
        <p:spPr>
          <a:xfrm>
            <a:off x="1720763"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sp>
        <p:nvSpPr>
          <p:cNvPr id="737" name="Google Shape;737;p42"/>
          <p:cNvSpPr/>
          <p:nvPr/>
        </p:nvSpPr>
        <p:spPr>
          <a:xfrm>
            <a:off x="3422736"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g</a:t>
            </a:r>
            <a:endParaRPr sz="2400">
              <a:latin typeface="Calibri"/>
              <a:ea typeface="Calibri"/>
              <a:cs typeface="Calibri"/>
              <a:sym typeface="Calibri"/>
            </a:endParaRPr>
          </a:p>
        </p:txBody>
      </p:sp>
      <p:sp>
        <p:nvSpPr>
          <p:cNvPr id="738" name="Google Shape;738;p42"/>
          <p:cNvSpPr/>
          <p:nvPr/>
        </p:nvSpPr>
        <p:spPr>
          <a:xfrm>
            <a:off x="1227286" y="3674294"/>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739" name="Google Shape;739;p42"/>
          <p:cNvSpPr/>
          <p:nvPr/>
        </p:nvSpPr>
        <p:spPr>
          <a:xfrm>
            <a:off x="2117998"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740" name="Google Shape;740;p42"/>
          <p:cNvSpPr/>
          <p:nvPr/>
        </p:nvSpPr>
        <p:spPr>
          <a:xfrm>
            <a:off x="2943079"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f</a:t>
            </a:r>
            <a:endParaRPr sz="2400">
              <a:latin typeface="Calibri"/>
              <a:ea typeface="Calibri"/>
              <a:cs typeface="Calibri"/>
              <a:sym typeface="Calibri"/>
            </a:endParaRPr>
          </a:p>
        </p:txBody>
      </p:sp>
      <p:cxnSp>
        <p:nvCxnSpPr>
          <p:cNvPr id="741" name="Google Shape;741;p42"/>
          <p:cNvCxnSpPr>
            <a:stCxn id="736" idx="0"/>
            <a:endCxn id="735" idx="2"/>
          </p:cNvCxnSpPr>
          <p:nvPr/>
        </p:nvCxnSpPr>
        <p:spPr>
          <a:xfrm flipH="1" rot="10800000">
            <a:off x="2031563"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42" name="Google Shape;742;p42"/>
          <p:cNvCxnSpPr>
            <a:stCxn id="737" idx="0"/>
            <a:endCxn id="735" idx="2"/>
          </p:cNvCxnSpPr>
          <p:nvPr/>
        </p:nvCxnSpPr>
        <p:spPr>
          <a:xfrm rot="10800000">
            <a:off x="2882436"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43" name="Google Shape;743;p42"/>
          <p:cNvCxnSpPr>
            <a:stCxn id="738" idx="0"/>
            <a:endCxn id="736" idx="2"/>
          </p:cNvCxnSpPr>
          <p:nvPr/>
        </p:nvCxnSpPr>
        <p:spPr>
          <a:xfrm flipH="1" rot="10800000">
            <a:off x="1538086" y="3442394"/>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744" name="Google Shape;744;p42"/>
          <p:cNvCxnSpPr>
            <a:stCxn id="736" idx="2"/>
            <a:endCxn id="739" idx="0"/>
          </p:cNvCxnSpPr>
          <p:nvPr/>
        </p:nvCxnSpPr>
        <p:spPr>
          <a:xfrm>
            <a:off x="2031563" y="3442248"/>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745" name="Google Shape;745;p42"/>
          <p:cNvCxnSpPr>
            <a:stCxn id="737" idx="2"/>
            <a:endCxn id="740" idx="0"/>
          </p:cNvCxnSpPr>
          <p:nvPr/>
        </p:nvCxnSpPr>
        <p:spPr>
          <a:xfrm flipH="1">
            <a:off x="3253836" y="3442248"/>
            <a:ext cx="479700" cy="243000"/>
          </a:xfrm>
          <a:prstGeom prst="straightConnector1">
            <a:avLst/>
          </a:prstGeom>
          <a:noFill/>
          <a:ln cap="flat" cmpd="sng" w="19050">
            <a:solidFill>
              <a:srgbClr val="666666"/>
            </a:solidFill>
            <a:prstDash val="solid"/>
            <a:round/>
            <a:headEnd len="med" w="med" type="none"/>
            <a:tailEnd len="med" w="med" type="none"/>
          </a:ln>
        </p:spPr>
      </p:cxnSp>
      <p:sp>
        <p:nvSpPr>
          <p:cNvPr id="746" name="Google Shape;746;p42"/>
          <p:cNvSpPr/>
          <p:nvPr/>
        </p:nvSpPr>
        <p:spPr>
          <a:xfrm>
            <a:off x="6175065" y="225332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v</a:t>
            </a:r>
            <a:endParaRPr sz="2400">
              <a:latin typeface="Calibri"/>
              <a:ea typeface="Calibri"/>
              <a:cs typeface="Calibri"/>
              <a:sym typeface="Calibri"/>
            </a:endParaRPr>
          </a:p>
        </p:txBody>
      </p:sp>
      <p:sp>
        <p:nvSpPr>
          <p:cNvPr id="747" name="Google Shape;747;p42"/>
          <p:cNvSpPr/>
          <p:nvPr/>
        </p:nvSpPr>
        <p:spPr>
          <a:xfrm>
            <a:off x="5324088"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a:t>
            </a:r>
            <a:endParaRPr sz="2400">
              <a:latin typeface="Calibri"/>
              <a:ea typeface="Calibri"/>
              <a:cs typeface="Calibri"/>
              <a:sym typeface="Calibri"/>
            </a:endParaRPr>
          </a:p>
        </p:txBody>
      </p:sp>
      <p:sp>
        <p:nvSpPr>
          <p:cNvPr id="748" name="Google Shape;748;p42"/>
          <p:cNvSpPr/>
          <p:nvPr/>
        </p:nvSpPr>
        <p:spPr>
          <a:xfrm>
            <a:off x="7026043"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a:t>
            </a:r>
            <a:endParaRPr sz="2400">
              <a:latin typeface="Calibri"/>
              <a:ea typeface="Calibri"/>
              <a:cs typeface="Calibri"/>
              <a:sym typeface="Calibri"/>
            </a:endParaRPr>
          </a:p>
        </p:txBody>
      </p:sp>
      <p:sp>
        <p:nvSpPr>
          <p:cNvPr id="749" name="Google Shape;749;p42"/>
          <p:cNvSpPr/>
          <p:nvPr/>
        </p:nvSpPr>
        <p:spPr>
          <a:xfrm>
            <a:off x="4830615" y="3686511"/>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m</a:t>
            </a:r>
            <a:endParaRPr sz="2400">
              <a:latin typeface="Calibri"/>
              <a:ea typeface="Calibri"/>
              <a:cs typeface="Calibri"/>
              <a:sym typeface="Calibri"/>
            </a:endParaRPr>
          </a:p>
        </p:txBody>
      </p:sp>
      <p:sp>
        <p:nvSpPr>
          <p:cNvPr id="750" name="Google Shape;750;p42"/>
          <p:cNvSpPr/>
          <p:nvPr/>
        </p:nvSpPr>
        <p:spPr>
          <a:xfrm>
            <a:off x="5721318"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r</a:t>
            </a:r>
            <a:endParaRPr sz="2400">
              <a:latin typeface="Calibri"/>
              <a:ea typeface="Calibri"/>
              <a:cs typeface="Calibri"/>
              <a:sym typeface="Calibri"/>
            </a:endParaRPr>
          </a:p>
        </p:txBody>
      </p:sp>
      <p:sp>
        <p:nvSpPr>
          <p:cNvPr id="751" name="Google Shape;751;p42"/>
          <p:cNvSpPr/>
          <p:nvPr/>
        </p:nvSpPr>
        <p:spPr>
          <a:xfrm>
            <a:off x="6546391"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x</a:t>
            </a:r>
            <a:endParaRPr sz="2400">
              <a:latin typeface="Calibri"/>
              <a:ea typeface="Calibri"/>
              <a:cs typeface="Calibri"/>
              <a:sym typeface="Calibri"/>
            </a:endParaRPr>
          </a:p>
        </p:txBody>
      </p:sp>
      <p:sp>
        <p:nvSpPr>
          <p:cNvPr id="752" name="Google Shape;752;p42"/>
          <p:cNvSpPr/>
          <p:nvPr/>
        </p:nvSpPr>
        <p:spPr>
          <a:xfrm>
            <a:off x="7489993"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z</a:t>
            </a:r>
            <a:endParaRPr sz="2400">
              <a:latin typeface="Calibri"/>
              <a:ea typeface="Calibri"/>
              <a:cs typeface="Calibri"/>
              <a:sym typeface="Calibri"/>
            </a:endParaRPr>
          </a:p>
        </p:txBody>
      </p:sp>
      <p:cxnSp>
        <p:nvCxnSpPr>
          <p:cNvPr id="753" name="Google Shape;753;p42"/>
          <p:cNvCxnSpPr>
            <a:stCxn id="747" idx="0"/>
            <a:endCxn id="746" idx="2"/>
          </p:cNvCxnSpPr>
          <p:nvPr/>
        </p:nvCxnSpPr>
        <p:spPr>
          <a:xfrm flipH="1" rot="10800000">
            <a:off x="5634888"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54" name="Google Shape;754;p42"/>
          <p:cNvCxnSpPr>
            <a:stCxn id="748" idx="0"/>
            <a:endCxn id="746" idx="2"/>
          </p:cNvCxnSpPr>
          <p:nvPr/>
        </p:nvCxnSpPr>
        <p:spPr>
          <a:xfrm rot="10800000">
            <a:off x="6485743"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755" name="Google Shape;755;p42"/>
          <p:cNvCxnSpPr>
            <a:stCxn id="749" idx="0"/>
            <a:endCxn id="747" idx="2"/>
          </p:cNvCxnSpPr>
          <p:nvPr/>
        </p:nvCxnSpPr>
        <p:spPr>
          <a:xfrm flipH="1" rot="10800000">
            <a:off x="5141415" y="3454611"/>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756" name="Google Shape;756;p42"/>
          <p:cNvCxnSpPr>
            <a:stCxn id="747" idx="2"/>
            <a:endCxn id="750" idx="0"/>
          </p:cNvCxnSpPr>
          <p:nvPr/>
        </p:nvCxnSpPr>
        <p:spPr>
          <a:xfrm>
            <a:off x="5634888" y="3454475"/>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757" name="Google Shape;757;p42"/>
          <p:cNvCxnSpPr>
            <a:stCxn id="748" idx="2"/>
            <a:endCxn id="751" idx="0"/>
          </p:cNvCxnSpPr>
          <p:nvPr/>
        </p:nvCxnSpPr>
        <p:spPr>
          <a:xfrm flipH="1">
            <a:off x="6857143" y="3454475"/>
            <a:ext cx="479700" cy="243000"/>
          </a:xfrm>
          <a:prstGeom prst="straightConnector1">
            <a:avLst/>
          </a:prstGeom>
          <a:noFill/>
          <a:ln cap="flat" cmpd="sng" w="19050">
            <a:solidFill>
              <a:srgbClr val="666666"/>
            </a:solidFill>
            <a:prstDash val="solid"/>
            <a:round/>
            <a:headEnd len="med" w="med" type="none"/>
            <a:tailEnd len="med" w="med" type="none"/>
          </a:ln>
        </p:spPr>
      </p:cxnSp>
      <p:cxnSp>
        <p:nvCxnSpPr>
          <p:cNvPr id="758" name="Google Shape;758;p42"/>
          <p:cNvCxnSpPr>
            <a:stCxn id="748" idx="2"/>
            <a:endCxn id="752" idx="0"/>
          </p:cNvCxnSpPr>
          <p:nvPr/>
        </p:nvCxnSpPr>
        <p:spPr>
          <a:xfrm>
            <a:off x="7336843" y="3454475"/>
            <a:ext cx="464100" cy="243000"/>
          </a:xfrm>
          <a:prstGeom prst="straightConnector1">
            <a:avLst/>
          </a:prstGeom>
          <a:noFill/>
          <a:ln cap="flat" cmpd="sng" w="19050">
            <a:solidFill>
              <a:srgbClr val="666666"/>
            </a:solidFill>
            <a:prstDash val="solid"/>
            <a:round/>
            <a:headEnd len="med" w="med" type="none"/>
            <a:tailEnd len="med" w="med" type="none"/>
          </a:ln>
        </p:spPr>
      </p:cxnSp>
      <p:sp>
        <p:nvSpPr>
          <p:cNvPr id="759" name="Google Shape;759;p42"/>
          <p:cNvSpPr/>
          <p:nvPr/>
        </p:nvSpPr>
        <p:spPr>
          <a:xfrm>
            <a:off x="4357757" y="134963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k</a:t>
            </a:r>
            <a:endParaRPr sz="2400">
              <a:latin typeface="Calibri"/>
              <a:ea typeface="Calibri"/>
              <a:cs typeface="Calibri"/>
              <a:sym typeface="Calibri"/>
            </a:endParaRPr>
          </a:p>
        </p:txBody>
      </p:sp>
      <p:cxnSp>
        <p:nvCxnSpPr>
          <p:cNvPr id="760" name="Google Shape;760;p42"/>
          <p:cNvCxnSpPr>
            <a:stCxn id="759" idx="2"/>
            <a:endCxn id="735" idx="0"/>
          </p:cNvCxnSpPr>
          <p:nvPr/>
        </p:nvCxnSpPr>
        <p:spPr>
          <a:xfrm flipH="1">
            <a:off x="2882657" y="1841636"/>
            <a:ext cx="1785900" cy="399600"/>
          </a:xfrm>
          <a:prstGeom prst="straightConnector1">
            <a:avLst/>
          </a:prstGeom>
          <a:noFill/>
          <a:ln cap="flat" cmpd="sng" w="19050">
            <a:solidFill>
              <a:srgbClr val="666666"/>
            </a:solidFill>
            <a:prstDash val="solid"/>
            <a:round/>
            <a:headEnd len="med" w="med" type="none"/>
            <a:tailEnd len="med" w="med" type="none"/>
          </a:ln>
        </p:spPr>
      </p:cxnSp>
      <p:cxnSp>
        <p:nvCxnSpPr>
          <p:cNvPr id="761" name="Google Shape;761;p42"/>
          <p:cNvCxnSpPr>
            <a:stCxn id="759" idx="2"/>
            <a:endCxn id="746" idx="0"/>
          </p:cNvCxnSpPr>
          <p:nvPr/>
        </p:nvCxnSpPr>
        <p:spPr>
          <a:xfrm>
            <a:off x="4668557" y="1841636"/>
            <a:ext cx="1817400" cy="411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43"/>
          <p:cNvSpPr txBox="1"/>
          <p:nvPr>
            <p:ph type="title"/>
          </p:nvPr>
        </p:nvSpPr>
        <p:spPr>
          <a:xfrm>
            <a:off x="166800" y="92500"/>
            <a:ext cx="8800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3: Deleting from a BST: Deletion with two Children (Hibbard)</a:t>
            </a:r>
            <a:endParaRPr/>
          </a:p>
        </p:txBody>
      </p:sp>
      <p:sp>
        <p:nvSpPr>
          <p:cNvPr id="767" name="Google Shape;767;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delete(“dog”)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a:t>
            </a:r>
            <a:endParaRPr/>
          </a:p>
          <a:p>
            <a:pPr indent="-355600" lvl="0" marL="457200" rtl="0" algn="l">
              <a:spcBef>
                <a:spcPts val="600"/>
              </a:spcBef>
              <a:spcAft>
                <a:spcPts val="0"/>
              </a:spcAft>
              <a:buSzPts val="2000"/>
              <a:buChar char="●"/>
            </a:pPr>
            <a:r>
              <a:rPr lang="en"/>
              <a:t>Find a new root node.</a:t>
            </a:r>
            <a:endParaRPr/>
          </a:p>
          <a:p>
            <a:pPr indent="-355600" lvl="0" marL="457200" rtl="0" algn="l">
              <a:spcBef>
                <a:spcPts val="0"/>
              </a:spcBef>
              <a:spcAft>
                <a:spcPts val="0"/>
              </a:spcAft>
              <a:buSzPts val="2000"/>
              <a:buChar char="●"/>
            </a:pPr>
            <a:r>
              <a:rPr lang="en"/>
              <a:t>Must be &gt; than everything in left subtree.</a:t>
            </a:r>
            <a:endParaRPr/>
          </a:p>
          <a:p>
            <a:pPr indent="-355600" lvl="0" marL="457200" rtl="0" algn="l">
              <a:spcBef>
                <a:spcPts val="0"/>
              </a:spcBef>
              <a:spcAft>
                <a:spcPts val="0"/>
              </a:spcAft>
              <a:buSzPts val="2000"/>
              <a:buChar char="●"/>
            </a:pPr>
            <a:r>
              <a:rPr lang="en"/>
              <a:t>Must be &lt; than everything right subtree.</a:t>
            </a:r>
            <a:endParaRPr/>
          </a:p>
          <a:p>
            <a:pPr indent="0" lvl="0" marL="0" rtl="0" algn="l">
              <a:spcBef>
                <a:spcPts val="600"/>
              </a:spcBef>
              <a:spcAft>
                <a:spcPts val="0"/>
              </a:spcAft>
              <a:buNone/>
            </a:pPr>
            <a:br>
              <a:rPr lang="en"/>
            </a:br>
            <a:r>
              <a:rPr lang="en"/>
              <a:t>Would bag work? </a:t>
            </a:r>
            <a:endParaRPr/>
          </a:p>
          <a:p>
            <a:pPr indent="0" lvl="0" marL="0" rtl="0" algn="l">
              <a:spcBef>
                <a:spcPts val="600"/>
              </a:spcBef>
              <a:spcAft>
                <a:spcPts val="0"/>
              </a:spcAft>
              <a:buNone/>
            </a:pPr>
            <a:r>
              <a:t/>
            </a:r>
            <a:endParaRPr/>
          </a:p>
        </p:txBody>
      </p:sp>
      <p:sp>
        <p:nvSpPr>
          <p:cNvPr id="768" name="Google Shape;768;p43"/>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769" name="Google Shape;769;p43"/>
          <p:cNvCxnSpPr>
            <a:stCxn id="770" idx="2"/>
            <a:endCxn id="768"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771" name="Google Shape;771;p43"/>
          <p:cNvCxnSpPr>
            <a:stCxn id="772"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773" name="Google Shape;773;p43"/>
          <p:cNvCxnSpPr>
            <a:endCxn id="774"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775" name="Google Shape;775;p43"/>
          <p:cNvCxnSpPr>
            <a:stCxn id="770"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776" name="Google Shape;776;p43"/>
          <p:cNvCxnSpPr>
            <a:endCxn id="777"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778" name="Google Shape;778;p43"/>
          <p:cNvCxnSpPr>
            <a:stCxn id="779" idx="1"/>
            <a:endCxn id="780"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781" name="Google Shape;781;p43"/>
          <p:cNvCxnSpPr>
            <a:stCxn id="779" idx="3"/>
            <a:endCxn id="782"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779" name="Google Shape;779;p43"/>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780" name="Google Shape;780;p43"/>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782" name="Google Shape;782;p43"/>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772" name="Google Shape;772;p43"/>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774" name="Google Shape;774;p43"/>
          <p:cNvSpPr/>
          <p:nvPr/>
        </p:nvSpPr>
        <p:spPr>
          <a:xfrm>
            <a:off x="5855179"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770" name="Google Shape;770;p43"/>
          <p:cNvSpPr/>
          <p:nvPr/>
        </p:nvSpPr>
        <p:spPr>
          <a:xfrm>
            <a:off x="7064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777" name="Google Shape;777;p43"/>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delete(“dog”)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a:t>
            </a:r>
            <a:endParaRPr/>
          </a:p>
          <a:p>
            <a:pPr indent="-355600" lvl="0" marL="457200" rtl="0" algn="l">
              <a:spcBef>
                <a:spcPts val="600"/>
              </a:spcBef>
              <a:spcAft>
                <a:spcPts val="0"/>
              </a:spcAft>
              <a:buSzPts val="2000"/>
              <a:buChar char="●"/>
            </a:pPr>
            <a:r>
              <a:rPr lang="en"/>
              <a:t>Find a new root node.</a:t>
            </a:r>
            <a:endParaRPr/>
          </a:p>
          <a:p>
            <a:pPr indent="-355600" lvl="0" marL="457200" rtl="0" algn="l">
              <a:spcBef>
                <a:spcPts val="0"/>
              </a:spcBef>
              <a:spcAft>
                <a:spcPts val="0"/>
              </a:spcAft>
              <a:buSzPts val="2000"/>
              <a:buChar char="●"/>
            </a:pPr>
            <a:r>
              <a:rPr lang="en"/>
              <a:t>Must be &gt; than everything in left subtree.</a:t>
            </a:r>
            <a:endParaRPr/>
          </a:p>
          <a:p>
            <a:pPr indent="-355600" lvl="0" marL="457200" rtl="0" algn="l">
              <a:spcBef>
                <a:spcPts val="0"/>
              </a:spcBef>
              <a:spcAft>
                <a:spcPts val="0"/>
              </a:spcAft>
              <a:buSzPts val="2000"/>
              <a:buChar char="●"/>
            </a:pPr>
            <a:r>
              <a:rPr lang="en"/>
              <a:t>Must be &lt; than everything right subtree.</a:t>
            </a:r>
            <a:endParaRPr/>
          </a:p>
          <a:p>
            <a:pPr indent="0" lvl="0" marL="0" rtl="0" algn="l">
              <a:spcBef>
                <a:spcPts val="600"/>
              </a:spcBef>
              <a:spcAft>
                <a:spcPts val="0"/>
              </a:spcAft>
              <a:buNone/>
            </a:pPr>
            <a:br>
              <a:rPr lang="en"/>
            </a:br>
            <a:r>
              <a:rPr lang="en"/>
              <a:t>Choose either predecessor (“cat”) or successor (“elf”).</a:t>
            </a:r>
            <a:endParaRPr/>
          </a:p>
          <a:p>
            <a:pPr indent="-355600" lvl="0" marL="457200" rtl="0" algn="l">
              <a:spcBef>
                <a:spcPts val="600"/>
              </a:spcBef>
              <a:spcAft>
                <a:spcPts val="0"/>
              </a:spcAft>
              <a:buSzPts val="2000"/>
              <a:buChar char="●"/>
            </a:pPr>
            <a:r>
              <a:rPr lang="en"/>
              <a:t>Delete “cat” or “elf”, and stick new copy in the root position:</a:t>
            </a:r>
            <a:endParaRPr/>
          </a:p>
          <a:p>
            <a:pPr indent="-355600" lvl="1" marL="914400" rtl="0" algn="l">
              <a:spcBef>
                <a:spcPts val="0"/>
              </a:spcBef>
              <a:spcAft>
                <a:spcPts val="0"/>
              </a:spcAft>
              <a:buSzPts val="2000"/>
              <a:buChar char="○"/>
            </a:pPr>
            <a:r>
              <a:rPr lang="en"/>
              <a:t>This deletion guaranteed to be either case 1 or 2. Why?</a:t>
            </a:r>
            <a:endParaRPr/>
          </a:p>
          <a:p>
            <a:pPr indent="-355600" lvl="0" marL="457200" rtl="0" algn="l">
              <a:spcBef>
                <a:spcPts val="0"/>
              </a:spcBef>
              <a:spcAft>
                <a:spcPts val="0"/>
              </a:spcAft>
              <a:buSzPts val="2000"/>
              <a:buChar char="●"/>
            </a:pPr>
            <a:r>
              <a:rPr lang="en"/>
              <a:t>This strategy is sometimes known as “Hibbard deletion”.</a:t>
            </a:r>
            <a:endParaRPr/>
          </a:p>
        </p:txBody>
      </p:sp>
      <p:sp>
        <p:nvSpPr>
          <p:cNvPr id="788" name="Google Shape;788;p44"/>
          <p:cNvSpPr txBox="1"/>
          <p:nvPr>
            <p:ph type="title"/>
          </p:nvPr>
        </p:nvSpPr>
        <p:spPr>
          <a:xfrm>
            <a:off x="166800" y="92500"/>
            <a:ext cx="8800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3: Deleting from a BST: Deletion with two Children (Hibbard)</a:t>
            </a:r>
            <a:endParaRPr/>
          </a:p>
        </p:txBody>
      </p:sp>
      <p:sp>
        <p:nvSpPr>
          <p:cNvPr id="789" name="Google Shape;789;p44"/>
          <p:cNvSpPr/>
          <p:nvPr/>
        </p:nvSpPr>
        <p:spPr>
          <a:xfrm>
            <a:off x="7506902" y="2770643"/>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eyes</a:t>
            </a:r>
            <a:endParaRPr sz="1800">
              <a:latin typeface="Calibri"/>
              <a:ea typeface="Calibri"/>
              <a:cs typeface="Calibri"/>
              <a:sym typeface="Calibri"/>
            </a:endParaRPr>
          </a:p>
        </p:txBody>
      </p:sp>
      <p:cxnSp>
        <p:nvCxnSpPr>
          <p:cNvPr id="790" name="Google Shape;790;p44"/>
          <p:cNvCxnSpPr>
            <a:stCxn id="791" idx="2"/>
            <a:endCxn id="789" idx="0"/>
          </p:cNvCxnSpPr>
          <p:nvPr/>
        </p:nvCxnSpPr>
        <p:spPr>
          <a:xfrm>
            <a:off x="7433225" y="2475774"/>
            <a:ext cx="442200" cy="294900"/>
          </a:xfrm>
          <a:prstGeom prst="straightConnector1">
            <a:avLst/>
          </a:prstGeom>
          <a:noFill/>
          <a:ln cap="flat" cmpd="sng" w="19050">
            <a:solidFill>
              <a:srgbClr val="666666"/>
            </a:solidFill>
            <a:prstDash val="solid"/>
            <a:round/>
            <a:headEnd len="med" w="med" type="none"/>
            <a:tailEnd len="med" w="med" type="triangle"/>
          </a:ln>
        </p:spPr>
      </p:cxnSp>
      <p:cxnSp>
        <p:nvCxnSpPr>
          <p:cNvPr id="792" name="Google Shape;792;p44"/>
          <p:cNvCxnSpPr>
            <a:stCxn id="793" idx="0"/>
          </p:cNvCxnSpPr>
          <p:nvPr/>
        </p:nvCxnSpPr>
        <p:spPr>
          <a:xfrm flipH="1" rot="10800000">
            <a:off x="5288225" y="1644774"/>
            <a:ext cx="368400" cy="335700"/>
          </a:xfrm>
          <a:prstGeom prst="straightConnector1">
            <a:avLst/>
          </a:prstGeom>
          <a:noFill/>
          <a:ln cap="flat" cmpd="sng" w="19050">
            <a:solidFill>
              <a:srgbClr val="666666"/>
            </a:solidFill>
            <a:prstDash val="solid"/>
            <a:round/>
            <a:headEnd len="med" w="med" type="triangle"/>
            <a:tailEnd len="med" w="med" type="none"/>
          </a:ln>
        </p:spPr>
      </p:cxnSp>
      <p:cxnSp>
        <p:nvCxnSpPr>
          <p:cNvPr id="794" name="Google Shape;794;p44"/>
          <p:cNvCxnSpPr>
            <a:endCxn id="795" idx="0"/>
          </p:cNvCxnSpPr>
          <p:nvPr/>
        </p:nvCxnSpPr>
        <p:spPr>
          <a:xfrm>
            <a:off x="5939029" y="1695774"/>
            <a:ext cx="284700" cy="284700"/>
          </a:xfrm>
          <a:prstGeom prst="straightConnector1">
            <a:avLst/>
          </a:prstGeom>
          <a:noFill/>
          <a:ln cap="flat" cmpd="sng" w="19050">
            <a:solidFill>
              <a:srgbClr val="666666"/>
            </a:solidFill>
            <a:prstDash val="solid"/>
            <a:round/>
            <a:headEnd len="med" w="med" type="none"/>
            <a:tailEnd len="med" w="med" type="triangle"/>
          </a:ln>
        </p:spPr>
      </p:cxnSp>
      <p:cxnSp>
        <p:nvCxnSpPr>
          <p:cNvPr id="796" name="Google Shape;796;p44"/>
          <p:cNvCxnSpPr>
            <a:stCxn id="791" idx="0"/>
          </p:cNvCxnSpPr>
          <p:nvPr/>
        </p:nvCxnSpPr>
        <p:spPr>
          <a:xfrm flipH="1" rot="10800000">
            <a:off x="7433225" y="1704174"/>
            <a:ext cx="339000" cy="276300"/>
          </a:xfrm>
          <a:prstGeom prst="straightConnector1">
            <a:avLst/>
          </a:prstGeom>
          <a:noFill/>
          <a:ln cap="flat" cmpd="sng" w="19050">
            <a:solidFill>
              <a:srgbClr val="666666"/>
            </a:solidFill>
            <a:prstDash val="solid"/>
            <a:round/>
            <a:headEnd len="med" w="med" type="triangle"/>
            <a:tailEnd len="med" w="med" type="none"/>
          </a:ln>
        </p:spPr>
      </p:cxnSp>
      <p:cxnSp>
        <p:nvCxnSpPr>
          <p:cNvPr id="797" name="Google Shape;797;p44"/>
          <p:cNvCxnSpPr>
            <a:endCxn id="798" idx="0"/>
          </p:cNvCxnSpPr>
          <p:nvPr/>
        </p:nvCxnSpPr>
        <p:spPr>
          <a:xfrm>
            <a:off x="8122182" y="1704474"/>
            <a:ext cx="275100" cy="276000"/>
          </a:xfrm>
          <a:prstGeom prst="straightConnector1">
            <a:avLst/>
          </a:prstGeom>
          <a:noFill/>
          <a:ln cap="flat" cmpd="sng" w="19050">
            <a:solidFill>
              <a:srgbClr val="666666"/>
            </a:solidFill>
            <a:prstDash val="solid"/>
            <a:round/>
            <a:headEnd len="med" w="med" type="none"/>
            <a:tailEnd len="med" w="med" type="triangle"/>
          </a:ln>
        </p:spPr>
      </p:cxnSp>
      <p:cxnSp>
        <p:nvCxnSpPr>
          <p:cNvPr id="799" name="Google Shape;799;p44"/>
          <p:cNvCxnSpPr>
            <a:stCxn id="800" idx="1"/>
            <a:endCxn id="801" idx="0"/>
          </p:cNvCxnSpPr>
          <p:nvPr/>
        </p:nvCxnSpPr>
        <p:spPr>
          <a:xfrm flipH="1">
            <a:off x="5756065" y="958124"/>
            <a:ext cx="711000" cy="324000"/>
          </a:xfrm>
          <a:prstGeom prst="straightConnector1">
            <a:avLst/>
          </a:prstGeom>
          <a:noFill/>
          <a:ln cap="flat" cmpd="sng" w="19050">
            <a:solidFill>
              <a:srgbClr val="666666"/>
            </a:solidFill>
            <a:prstDash val="solid"/>
            <a:round/>
            <a:headEnd len="med" w="med" type="none"/>
            <a:tailEnd len="med" w="med" type="triangle"/>
          </a:ln>
        </p:spPr>
      </p:cxnSp>
      <p:cxnSp>
        <p:nvCxnSpPr>
          <p:cNvPr id="802" name="Google Shape;802;p44"/>
          <p:cNvCxnSpPr>
            <a:stCxn id="800" idx="3"/>
            <a:endCxn id="803" idx="0"/>
          </p:cNvCxnSpPr>
          <p:nvPr/>
        </p:nvCxnSpPr>
        <p:spPr>
          <a:xfrm>
            <a:off x="7204165" y="958124"/>
            <a:ext cx="711000" cy="324000"/>
          </a:xfrm>
          <a:prstGeom prst="straightConnector1">
            <a:avLst/>
          </a:prstGeom>
          <a:noFill/>
          <a:ln cap="flat" cmpd="sng" w="19050">
            <a:solidFill>
              <a:srgbClr val="666666"/>
            </a:solidFill>
            <a:prstDash val="solid"/>
            <a:round/>
            <a:headEnd len="med" w="med" type="none"/>
            <a:tailEnd len="med" w="med" type="triangle"/>
          </a:ln>
        </p:spPr>
      </p:cxnSp>
      <p:sp>
        <p:nvSpPr>
          <p:cNvPr id="800" name="Google Shape;800;p44"/>
          <p:cNvSpPr/>
          <p:nvPr/>
        </p:nvSpPr>
        <p:spPr>
          <a:xfrm>
            <a:off x="6467065" y="71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dog</a:t>
            </a:r>
            <a:endParaRPr sz="1800">
              <a:latin typeface="Calibri"/>
              <a:ea typeface="Calibri"/>
              <a:cs typeface="Calibri"/>
              <a:sym typeface="Calibri"/>
            </a:endParaRPr>
          </a:p>
        </p:txBody>
      </p:sp>
      <p:sp>
        <p:nvSpPr>
          <p:cNvPr id="801" name="Google Shape;801;p44"/>
          <p:cNvSpPr/>
          <p:nvPr/>
        </p:nvSpPr>
        <p:spPr>
          <a:xfrm>
            <a:off x="5387427"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bag</a:t>
            </a:r>
            <a:endParaRPr sz="1800">
              <a:latin typeface="Calibri"/>
              <a:ea typeface="Calibri"/>
              <a:cs typeface="Calibri"/>
              <a:sym typeface="Calibri"/>
            </a:endParaRPr>
          </a:p>
        </p:txBody>
      </p:sp>
      <p:sp>
        <p:nvSpPr>
          <p:cNvPr id="803" name="Google Shape;803;p44"/>
          <p:cNvSpPr/>
          <p:nvPr/>
        </p:nvSpPr>
        <p:spPr>
          <a:xfrm>
            <a:off x="7546704" y="12819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flat</a:t>
            </a:r>
            <a:endParaRPr sz="1800">
              <a:latin typeface="Calibri"/>
              <a:ea typeface="Calibri"/>
              <a:cs typeface="Calibri"/>
              <a:sym typeface="Calibri"/>
            </a:endParaRPr>
          </a:p>
        </p:txBody>
      </p:sp>
      <p:sp>
        <p:nvSpPr>
          <p:cNvPr id="793" name="Google Shape;793;p44"/>
          <p:cNvSpPr/>
          <p:nvPr/>
        </p:nvSpPr>
        <p:spPr>
          <a:xfrm>
            <a:off x="4919675"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alf</a:t>
            </a:r>
            <a:endParaRPr sz="1800">
              <a:latin typeface="Calibri"/>
              <a:ea typeface="Calibri"/>
              <a:cs typeface="Calibri"/>
              <a:sym typeface="Calibri"/>
            </a:endParaRPr>
          </a:p>
        </p:txBody>
      </p:sp>
      <p:sp>
        <p:nvSpPr>
          <p:cNvPr id="795" name="Google Shape;795;p44"/>
          <p:cNvSpPr/>
          <p:nvPr/>
        </p:nvSpPr>
        <p:spPr>
          <a:xfrm>
            <a:off x="5855179" y="1980474"/>
            <a:ext cx="737100" cy="495300"/>
          </a:xfrm>
          <a:prstGeom prst="rect">
            <a:avLst/>
          </a:prstGeom>
          <a:solidFill>
            <a:srgbClr val="B4A7D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cat</a:t>
            </a:r>
            <a:endParaRPr sz="1800">
              <a:latin typeface="Calibri"/>
              <a:ea typeface="Calibri"/>
              <a:cs typeface="Calibri"/>
              <a:sym typeface="Calibri"/>
            </a:endParaRPr>
          </a:p>
        </p:txBody>
      </p:sp>
      <p:sp>
        <p:nvSpPr>
          <p:cNvPr id="791" name="Google Shape;791;p44"/>
          <p:cNvSpPr/>
          <p:nvPr/>
        </p:nvSpPr>
        <p:spPr>
          <a:xfrm>
            <a:off x="7064675" y="1980474"/>
            <a:ext cx="737100" cy="495300"/>
          </a:xfrm>
          <a:prstGeom prst="rect">
            <a:avLst/>
          </a:prstGeom>
          <a:solidFill>
            <a:srgbClr val="B4A7D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elf</a:t>
            </a:r>
            <a:endParaRPr sz="1800">
              <a:latin typeface="Calibri"/>
              <a:ea typeface="Calibri"/>
              <a:cs typeface="Calibri"/>
              <a:sym typeface="Calibri"/>
            </a:endParaRPr>
          </a:p>
        </p:txBody>
      </p:sp>
      <p:sp>
        <p:nvSpPr>
          <p:cNvPr id="798" name="Google Shape;798;p44"/>
          <p:cNvSpPr/>
          <p:nvPr/>
        </p:nvSpPr>
        <p:spPr>
          <a:xfrm>
            <a:off x="8028732" y="1980474"/>
            <a:ext cx="7371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glut</a:t>
            </a:r>
            <a:endParaRPr sz="18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807" name="Shape 807"/>
        <p:cNvGrpSpPr/>
        <p:nvPr/>
      </p:nvGrpSpPr>
      <p:grpSpPr>
        <a:xfrm>
          <a:off x="0" y="0"/>
          <a:ext cx="0" cy="0"/>
          <a:chOff x="0" y="0"/>
          <a:chExt cx="0" cy="0"/>
        </a:xfrm>
      </p:grpSpPr>
      <p:sp>
        <p:nvSpPr>
          <p:cNvPr id="808" name="Google Shape;80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Challenge (Hopefully Now Easy)</a:t>
            </a:r>
            <a:endParaRPr/>
          </a:p>
        </p:txBody>
      </p:sp>
      <p:sp>
        <p:nvSpPr>
          <p:cNvPr id="809" name="Google Shape;809;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 k.</a:t>
            </a:r>
            <a:endParaRPr/>
          </a:p>
        </p:txBody>
      </p:sp>
      <p:sp>
        <p:nvSpPr>
          <p:cNvPr id="810" name="Google Shape;810;p45"/>
          <p:cNvSpPr/>
          <p:nvPr/>
        </p:nvSpPr>
        <p:spPr>
          <a:xfrm>
            <a:off x="2571749" y="2241093"/>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e</a:t>
            </a:r>
            <a:endParaRPr sz="2400">
              <a:latin typeface="Calibri"/>
              <a:ea typeface="Calibri"/>
              <a:cs typeface="Calibri"/>
              <a:sym typeface="Calibri"/>
            </a:endParaRPr>
          </a:p>
        </p:txBody>
      </p:sp>
      <p:sp>
        <p:nvSpPr>
          <p:cNvPr id="811" name="Google Shape;811;p45"/>
          <p:cNvSpPr/>
          <p:nvPr/>
        </p:nvSpPr>
        <p:spPr>
          <a:xfrm>
            <a:off x="1720763"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sp>
        <p:nvSpPr>
          <p:cNvPr id="812" name="Google Shape;812;p45"/>
          <p:cNvSpPr/>
          <p:nvPr/>
        </p:nvSpPr>
        <p:spPr>
          <a:xfrm>
            <a:off x="3422736"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g</a:t>
            </a:r>
            <a:endParaRPr sz="2400">
              <a:latin typeface="Calibri"/>
              <a:ea typeface="Calibri"/>
              <a:cs typeface="Calibri"/>
              <a:sym typeface="Calibri"/>
            </a:endParaRPr>
          </a:p>
        </p:txBody>
      </p:sp>
      <p:sp>
        <p:nvSpPr>
          <p:cNvPr id="813" name="Google Shape;813;p45"/>
          <p:cNvSpPr/>
          <p:nvPr/>
        </p:nvSpPr>
        <p:spPr>
          <a:xfrm>
            <a:off x="1227286" y="3674294"/>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814" name="Google Shape;814;p45"/>
          <p:cNvSpPr/>
          <p:nvPr/>
        </p:nvSpPr>
        <p:spPr>
          <a:xfrm>
            <a:off x="2117998"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815" name="Google Shape;815;p45"/>
          <p:cNvSpPr/>
          <p:nvPr/>
        </p:nvSpPr>
        <p:spPr>
          <a:xfrm>
            <a:off x="2943079"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f</a:t>
            </a:r>
            <a:endParaRPr sz="2400">
              <a:latin typeface="Calibri"/>
              <a:ea typeface="Calibri"/>
              <a:cs typeface="Calibri"/>
              <a:sym typeface="Calibri"/>
            </a:endParaRPr>
          </a:p>
        </p:txBody>
      </p:sp>
      <p:cxnSp>
        <p:nvCxnSpPr>
          <p:cNvPr id="816" name="Google Shape;816;p45"/>
          <p:cNvCxnSpPr>
            <a:stCxn id="811" idx="0"/>
            <a:endCxn id="810" idx="2"/>
          </p:cNvCxnSpPr>
          <p:nvPr/>
        </p:nvCxnSpPr>
        <p:spPr>
          <a:xfrm flipH="1" rot="10800000">
            <a:off x="2031563"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17" name="Google Shape;817;p45"/>
          <p:cNvCxnSpPr>
            <a:stCxn id="812" idx="0"/>
            <a:endCxn id="810" idx="2"/>
          </p:cNvCxnSpPr>
          <p:nvPr/>
        </p:nvCxnSpPr>
        <p:spPr>
          <a:xfrm rot="10800000">
            <a:off x="2882436"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18" name="Google Shape;818;p45"/>
          <p:cNvCxnSpPr>
            <a:stCxn id="813" idx="0"/>
            <a:endCxn id="811" idx="2"/>
          </p:cNvCxnSpPr>
          <p:nvPr/>
        </p:nvCxnSpPr>
        <p:spPr>
          <a:xfrm flipH="1" rot="10800000">
            <a:off x="1538086" y="3442394"/>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19" name="Google Shape;819;p45"/>
          <p:cNvCxnSpPr>
            <a:stCxn id="811" idx="2"/>
            <a:endCxn id="814" idx="0"/>
          </p:cNvCxnSpPr>
          <p:nvPr/>
        </p:nvCxnSpPr>
        <p:spPr>
          <a:xfrm>
            <a:off x="2031563" y="3442248"/>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820" name="Google Shape;820;p45"/>
          <p:cNvCxnSpPr>
            <a:stCxn id="812" idx="2"/>
            <a:endCxn id="815" idx="0"/>
          </p:cNvCxnSpPr>
          <p:nvPr/>
        </p:nvCxnSpPr>
        <p:spPr>
          <a:xfrm flipH="1">
            <a:off x="3253836" y="3442248"/>
            <a:ext cx="479700" cy="243000"/>
          </a:xfrm>
          <a:prstGeom prst="straightConnector1">
            <a:avLst/>
          </a:prstGeom>
          <a:noFill/>
          <a:ln cap="flat" cmpd="sng" w="19050">
            <a:solidFill>
              <a:srgbClr val="666666"/>
            </a:solidFill>
            <a:prstDash val="solid"/>
            <a:round/>
            <a:headEnd len="med" w="med" type="none"/>
            <a:tailEnd len="med" w="med" type="none"/>
          </a:ln>
        </p:spPr>
      </p:cxnSp>
      <p:sp>
        <p:nvSpPr>
          <p:cNvPr id="821" name="Google Shape;821;p45"/>
          <p:cNvSpPr/>
          <p:nvPr/>
        </p:nvSpPr>
        <p:spPr>
          <a:xfrm>
            <a:off x="6175065" y="225332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v</a:t>
            </a:r>
            <a:endParaRPr sz="2400">
              <a:latin typeface="Calibri"/>
              <a:ea typeface="Calibri"/>
              <a:cs typeface="Calibri"/>
              <a:sym typeface="Calibri"/>
            </a:endParaRPr>
          </a:p>
        </p:txBody>
      </p:sp>
      <p:sp>
        <p:nvSpPr>
          <p:cNvPr id="822" name="Google Shape;822;p45"/>
          <p:cNvSpPr/>
          <p:nvPr/>
        </p:nvSpPr>
        <p:spPr>
          <a:xfrm>
            <a:off x="5324088"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a:t>
            </a:r>
            <a:endParaRPr sz="2400">
              <a:latin typeface="Calibri"/>
              <a:ea typeface="Calibri"/>
              <a:cs typeface="Calibri"/>
              <a:sym typeface="Calibri"/>
            </a:endParaRPr>
          </a:p>
        </p:txBody>
      </p:sp>
      <p:sp>
        <p:nvSpPr>
          <p:cNvPr id="823" name="Google Shape;823;p45"/>
          <p:cNvSpPr/>
          <p:nvPr/>
        </p:nvSpPr>
        <p:spPr>
          <a:xfrm>
            <a:off x="7026043"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a:t>
            </a:r>
            <a:endParaRPr sz="2400">
              <a:latin typeface="Calibri"/>
              <a:ea typeface="Calibri"/>
              <a:cs typeface="Calibri"/>
              <a:sym typeface="Calibri"/>
            </a:endParaRPr>
          </a:p>
        </p:txBody>
      </p:sp>
      <p:sp>
        <p:nvSpPr>
          <p:cNvPr id="824" name="Google Shape;824;p45"/>
          <p:cNvSpPr/>
          <p:nvPr/>
        </p:nvSpPr>
        <p:spPr>
          <a:xfrm>
            <a:off x="4830615" y="3686511"/>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m</a:t>
            </a:r>
            <a:endParaRPr sz="2400">
              <a:latin typeface="Calibri"/>
              <a:ea typeface="Calibri"/>
              <a:cs typeface="Calibri"/>
              <a:sym typeface="Calibri"/>
            </a:endParaRPr>
          </a:p>
        </p:txBody>
      </p:sp>
      <p:sp>
        <p:nvSpPr>
          <p:cNvPr id="825" name="Google Shape;825;p45"/>
          <p:cNvSpPr/>
          <p:nvPr/>
        </p:nvSpPr>
        <p:spPr>
          <a:xfrm>
            <a:off x="5721318"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r</a:t>
            </a:r>
            <a:endParaRPr sz="2400">
              <a:latin typeface="Calibri"/>
              <a:ea typeface="Calibri"/>
              <a:cs typeface="Calibri"/>
              <a:sym typeface="Calibri"/>
            </a:endParaRPr>
          </a:p>
        </p:txBody>
      </p:sp>
      <p:sp>
        <p:nvSpPr>
          <p:cNvPr id="826" name="Google Shape;826;p45"/>
          <p:cNvSpPr/>
          <p:nvPr/>
        </p:nvSpPr>
        <p:spPr>
          <a:xfrm>
            <a:off x="6546391"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x</a:t>
            </a:r>
            <a:endParaRPr sz="2400">
              <a:latin typeface="Calibri"/>
              <a:ea typeface="Calibri"/>
              <a:cs typeface="Calibri"/>
              <a:sym typeface="Calibri"/>
            </a:endParaRPr>
          </a:p>
        </p:txBody>
      </p:sp>
      <p:sp>
        <p:nvSpPr>
          <p:cNvPr id="827" name="Google Shape;827;p45"/>
          <p:cNvSpPr/>
          <p:nvPr/>
        </p:nvSpPr>
        <p:spPr>
          <a:xfrm>
            <a:off x="7489993"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z</a:t>
            </a:r>
            <a:endParaRPr sz="2400">
              <a:latin typeface="Calibri"/>
              <a:ea typeface="Calibri"/>
              <a:cs typeface="Calibri"/>
              <a:sym typeface="Calibri"/>
            </a:endParaRPr>
          </a:p>
        </p:txBody>
      </p:sp>
      <p:cxnSp>
        <p:nvCxnSpPr>
          <p:cNvPr id="828" name="Google Shape;828;p45"/>
          <p:cNvCxnSpPr>
            <a:stCxn id="822" idx="0"/>
            <a:endCxn id="821" idx="2"/>
          </p:cNvCxnSpPr>
          <p:nvPr/>
        </p:nvCxnSpPr>
        <p:spPr>
          <a:xfrm flipH="1" rot="10800000">
            <a:off x="5634888"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29" name="Google Shape;829;p45"/>
          <p:cNvCxnSpPr>
            <a:stCxn id="823" idx="0"/>
            <a:endCxn id="821" idx="2"/>
          </p:cNvCxnSpPr>
          <p:nvPr/>
        </p:nvCxnSpPr>
        <p:spPr>
          <a:xfrm rot="10800000">
            <a:off x="6485743"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30" name="Google Shape;830;p45"/>
          <p:cNvCxnSpPr>
            <a:stCxn id="824" idx="0"/>
            <a:endCxn id="822" idx="2"/>
          </p:cNvCxnSpPr>
          <p:nvPr/>
        </p:nvCxnSpPr>
        <p:spPr>
          <a:xfrm flipH="1" rot="10800000">
            <a:off x="5141415" y="3454611"/>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31" name="Google Shape;831;p45"/>
          <p:cNvCxnSpPr>
            <a:stCxn id="822" idx="2"/>
            <a:endCxn id="825" idx="0"/>
          </p:cNvCxnSpPr>
          <p:nvPr/>
        </p:nvCxnSpPr>
        <p:spPr>
          <a:xfrm>
            <a:off x="5634888" y="3454475"/>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832" name="Google Shape;832;p45"/>
          <p:cNvCxnSpPr>
            <a:stCxn id="823" idx="2"/>
            <a:endCxn id="826" idx="0"/>
          </p:cNvCxnSpPr>
          <p:nvPr/>
        </p:nvCxnSpPr>
        <p:spPr>
          <a:xfrm flipH="1">
            <a:off x="6857143" y="3454475"/>
            <a:ext cx="479700" cy="243000"/>
          </a:xfrm>
          <a:prstGeom prst="straightConnector1">
            <a:avLst/>
          </a:prstGeom>
          <a:noFill/>
          <a:ln cap="flat" cmpd="sng" w="19050">
            <a:solidFill>
              <a:srgbClr val="666666"/>
            </a:solidFill>
            <a:prstDash val="solid"/>
            <a:round/>
            <a:headEnd len="med" w="med" type="none"/>
            <a:tailEnd len="med" w="med" type="none"/>
          </a:ln>
        </p:spPr>
      </p:cxnSp>
      <p:cxnSp>
        <p:nvCxnSpPr>
          <p:cNvPr id="833" name="Google Shape;833;p45"/>
          <p:cNvCxnSpPr>
            <a:stCxn id="823" idx="2"/>
            <a:endCxn id="827" idx="0"/>
          </p:cNvCxnSpPr>
          <p:nvPr/>
        </p:nvCxnSpPr>
        <p:spPr>
          <a:xfrm>
            <a:off x="7336843" y="3454475"/>
            <a:ext cx="464100" cy="243000"/>
          </a:xfrm>
          <a:prstGeom prst="straightConnector1">
            <a:avLst/>
          </a:prstGeom>
          <a:noFill/>
          <a:ln cap="flat" cmpd="sng" w="19050">
            <a:solidFill>
              <a:srgbClr val="666666"/>
            </a:solidFill>
            <a:prstDash val="solid"/>
            <a:round/>
            <a:headEnd len="med" w="med" type="none"/>
            <a:tailEnd len="med" w="med" type="none"/>
          </a:ln>
        </p:spPr>
      </p:cxnSp>
      <p:sp>
        <p:nvSpPr>
          <p:cNvPr id="834" name="Google Shape;834;p45"/>
          <p:cNvSpPr/>
          <p:nvPr/>
        </p:nvSpPr>
        <p:spPr>
          <a:xfrm>
            <a:off x="4357757" y="134963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k</a:t>
            </a:r>
            <a:endParaRPr sz="2400">
              <a:latin typeface="Calibri"/>
              <a:ea typeface="Calibri"/>
              <a:cs typeface="Calibri"/>
              <a:sym typeface="Calibri"/>
            </a:endParaRPr>
          </a:p>
        </p:txBody>
      </p:sp>
      <p:cxnSp>
        <p:nvCxnSpPr>
          <p:cNvPr id="835" name="Google Shape;835;p45"/>
          <p:cNvCxnSpPr>
            <a:stCxn id="834" idx="2"/>
            <a:endCxn id="810" idx="0"/>
          </p:cNvCxnSpPr>
          <p:nvPr/>
        </p:nvCxnSpPr>
        <p:spPr>
          <a:xfrm flipH="1">
            <a:off x="2882657" y="1841636"/>
            <a:ext cx="1785900" cy="399600"/>
          </a:xfrm>
          <a:prstGeom prst="straightConnector1">
            <a:avLst/>
          </a:prstGeom>
          <a:noFill/>
          <a:ln cap="flat" cmpd="sng" w="19050">
            <a:solidFill>
              <a:srgbClr val="666666"/>
            </a:solidFill>
            <a:prstDash val="solid"/>
            <a:round/>
            <a:headEnd len="med" w="med" type="none"/>
            <a:tailEnd len="med" w="med" type="none"/>
          </a:ln>
        </p:spPr>
      </p:cxnSp>
      <p:cxnSp>
        <p:nvCxnSpPr>
          <p:cNvPr id="836" name="Google Shape;836;p45"/>
          <p:cNvCxnSpPr>
            <a:stCxn id="834" idx="2"/>
            <a:endCxn id="821" idx="0"/>
          </p:cNvCxnSpPr>
          <p:nvPr/>
        </p:nvCxnSpPr>
        <p:spPr>
          <a:xfrm>
            <a:off x="4668557" y="1841636"/>
            <a:ext cx="1817400" cy="411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0" name="Shape 840"/>
        <p:cNvGrpSpPr/>
        <p:nvPr/>
      </p:nvGrpSpPr>
      <p:grpSpPr>
        <a:xfrm>
          <a:off x="0" y="0"/>
          <a:ext cx="0" cy="0"/>
          <a:chOff x="0" y="0"/>
          <a:chExt cx="0" cy="0"/>
        </a:xfrm>
      </p:grpSpPr>
      <p:sp>
        <p:nvSpPr>
          <p:cNvPr id="841" name="Google Shape;841;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Challenge (Hopefully Now Easy)</a:t>
            </a:r>
            <a:endParaRPr/>
          </a:p>
        </p:txBody>
      </p:sp>
      <p:sp>
        <p:nvSpPr>
          <p:cNvPr id="842" name="Google Shape;842;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Delete k. Two solutions: Either promote g or m to be in the root.</a:t>
            </a:r>
            <a:endParaRPr/>
          </a:p>
          <a:p>
            <a:pPr indent="-355600" lvl="0" marL="457200" rtl="0" algn="l">
              <a:spcBef>
                <a:spcPts val="600"/>
              </a:spcBef>
              <a:spcAft>
                <a:spcPts val="0"/>
              </a:spcAft>
              <a:buSzPts val="2000"/>
              <a:buChar char="●"/>
            </a:pPr>
            <a:r>
              <a:rPr lang="en"/>
              <a:t>Below, solution for g is shown.</a:t>
            </a:r>
            <a:endParaRPr/>
          </a:p>
        </p:txBody>
      </p:sp>
      <p:sp>
        <p:nvSpPr>
          <p:cNvPr id="843" name="Google Shape;843;p46"/>
          <p:cNvSpPr/>
          <p:nvPr/>
        </p:nvSpPr>
        <p:spPr>
          <a:xfrm>
            <a:off x="2571749" y="2241093"/>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e</a:t>
            </a:r>
            <a:endParaRPr sz="2400">
              <a:latin typeface="Calibri"/>
              <a:ea typeface="Calibri"/>
              <a:cs typeface="Calibri"/>
              <a:sym typeface="Calibri"/>
            </a:endParaRPr>
          </a:p>
        </p:txBody>
      </p:sp>
      <p:sp>
        <p:nvSpPr>
          <p:cNvPr id="844" name="Google Shape;844;p46"/>
          <p:cNvSpPr/>
          <p:nvPr/>
        </p:nvSpPr>
        <p:spPr>
          <a:xfrm>
            <a:off x="1720763"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sp>
        <p:nvSpPr>
          <p:cNvPr id="845" name="Google Shape;845;p46"/>
          <p:cNvSpPr/>
          <p:nvPr/>
        </p:nvSpPr>
        <p:spPr>
          <a:xfrm>
            <a:off x="3422736" y="2950248"/>
            <a:ext cx="621600" cy="4920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g</a:t>
            </a:r>
            <a:endParaRPr sz="2400">
              <a:latin typeface="Calibri"/>
              <a:ea typeface="Calibri"/>
              <a:cs typeface="Calibri"/>
              <a:sym typeface="Calibri"/>
            </a:endParaRPr>
          </a:p>
        </p:txBody>
      </p:sp>
      <p:sp>
        <p:nvSpPr>
          <p:cNvPr id="846" name="Google Shape;846;p46"/>
          <p:cNvSpPr/>
          <p:nvPr/>
        </p:nvSpPr>
        <p:spPr>
          <a:xfrm>
            <a:off x="1227286" y="3674294"/>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847" name="Google Shape;847;p46"/>
          <p:cNvSpPr/>
          <p:nvPr/>
        </p:nvSpPr>
        <p:spPr>
          <a:xfrm>
            <a:off x="2117998"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848" name="Google Shape;848;p46"/>
          <p:cNvSpPr/>
          <p:nvPr/>
        </p:nvSpPr>
        <p:spPr>
          <a:xfrm>
            <a:off x="2943079"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f</a:t>
            </a:r>
            <a:endParaRPr sz="2400">
              <a:latin typeface="Calibri"/>
              <a:ea typeface="Calibri"/>
              <a:cs typeface="Calibri"/>
              <a:sym typeface="Calibri"/>
            </a:endParaRPr>
          </a:p>
        </p:txBody>
      </p:sp>
      <p:cxnSp>
        <p:nvCxnSpPr>
          <p:cNvPr id="849" name="Google Shape;849;p46"/>
          <p:cNvCxnSpPr>
            <a:stCxn id="844" idx="0"/>
            <a:endCxn id="843" idx="2"/>
          </p:cNvCxnSpPr>
          <p:nvPr/>
        </p:nvCxnSpPr>
        <p:spPr>
          <a:xfrm flipH="1" rot="10800000">
            <a:off x="2031563"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50" name="Google Shape;850;p46"/>
          <p:cNvCxnSpPr>
            <a:stCxn id="845" idx="0"/>
            <a:endCxn id="843" idx="2"/>
          </p:cNvCxnSpPr>
          <p:nvPr/>
        </p:nvCxnSpPr>
        <p:spPr>
          <a:xfrm rot="10800000">
            <a:off x="2882436"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51" name="Google Shape;851;p46"/>
          <p:cNvCxnSpPr>
            <a:stCxn id="846" idx="0"/>
            <a:endCxn id="844" idx="2"/>
          </p:cNvCxnSpPr>
          <p:nvPr/>
        </p:nvCxnSpPr>
        <p:spPr>
          <a:xfrm flipH="1" rot="10800000">
            <a:off x="1538086" y="3442394"/>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52" name="Google Shape;852;p46"/>
          <p:cNvCxnSpPr>
            <a:stCxn id="844" idx="2"/>
            <a:endCxn id="847" idx="0"/>
          </p:cNvCxnSpPr>
          <p:nvPr/>
        </p:nvCxnSpPr>
        <p:spPr>
          <a:xfrm>
            <a:off x="2031563" y="3442248"/>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853" name="Google Shape;853;p46"/>
          <p:cNvCxnSpPr>
            <a:stCxn id="845" idx="2"/>
            <a:endCxn id="848" idx="0"/>
          </p:cNvCxnSpPr>
          <p:nvPr/>
        </p:nvCxnSpPr>
        <p:spPr>
          <a:xfrm flipH="1">
            <a:off x="3253836" y="3442248"/>
            <a:ext cx="479700" cy="243000"/>
          </a:xfrm>
          <a:prstGeom prst="straightConnector1">
            <a:avLst/>
          </a:prstGeom>
          <a:noFill/>
          <a:ln cap="flat" cmpd="sng" w="19050">
            <a:solidFill>
              <a:srgbClr val="666666"/>
            </a:solidFill>
            <a:prstDash val="solid"/>
            <a:round/>
            <a:headEnd len="med" w="med" type="none"/>
            <a:tailEnd len="med" w="med" type="none"/>
          </a:ln>
        </p:spPr>
      </p:cxnSp>
      <p:sp>
        <p:nvSpPr>
          <p:cNvPr id="854" name="Google Shape;854;p46"/>
          <p:cNvSpPr/>
          <p:nvPr/>
        </p:nvSpPr>
        <p:spPr>
          <a:xfrm>
            <a:off x="6175065" y="225332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v</a:t>
            </a:r>
            <a:endParaRPr sz="2400">
              <a:latin typeface="Calibri"/>
              <a:ea typeface="Calibri"/>
              <a:cs typeface="Calibri"/>
              <a:sym typeface="Calibri"/>
            </a:endParaRPr>
          </a:p>
        </p:txBody>
      </p:sp>
      <p:sp>
        <p:nvSpPr>
          <p:cNvPr id="855" name="Google Shape;855;p46"/>
          <p:cNvSpPr/>
          <p:nvPr/>
        </p:nvSpPr>
        <p:spPr>
          <a:xfrm>
            <a:off x="5324088"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a:t>
            </a:r>
            <a:endParaRPr sz="2400">
              <a:latin typeface="Calibri"/>
              <a:ea typeface="Calibri"/>
              <a:cs typeface="Calibri"/>
              <a:sym typeface="Calibri"/>
            </a:endParaRPr>
          </a:p>
        </p:txBody>
      </p:sp>
      <p:sp>
        <p:nvSpPr>
          <p:cNvPr id="856" name="Google Shape;856;p46"/>
          <p:cNvSpPr/>
          <p:nvPr/>
        </p:nvSpPr>
        <p:spPr>
          <a:xfrm>
            <a:off x="7026043"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a:t>
            </a:r>
            <a:endParaRPr sz="2400">
              <a:latin typeface="Calibri"/>
              <a:ea typeface="Calibri"/>
              <a:cs typeface="Calibri"/>
              <a:sym typeface="Calibri"/>
            </a:endParaRPr>
          </a:p>
        </p:txBody>
      </p:sp>
      <p:sp>
        <p:nvSpPr>
          <p:cNvPr id="857" name="Google Shape;857;p46"/>
          <p:cNvSpPr/>
          <p:nvPr/>
        </p:nvSpPr>
        <p:spPr>
          <a:xfrm>
            <a:off x="4830615" y="3686511"/>
            <a:ext cx="621600" cy="4920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m</a:t>
            </a:r>
            <a:endParaRPr sz="2400">
              <a:latin typeface="Calibri"/>
              <a:ea typeface="Calibri"/>
              <a:cs typeface="Calibri"/>
              <a:sym typeface="Calibri"/>
            </a:endParaRPr>
          </a:p>
        </p:txBody>
      </p:sp>
      <p:sp>
        <p:nvSpPr>
          <p:cNvPr id="858" name="Google Shape;858;p46"/>
          <p:cNvSpPr/>
          <p:nvPr/>
        </p:nvSpPr>
        <p:spPr>
          <a:xfrm>
            <a:off x="5721318"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r</a:t>
            </a:r>
            <a:endParaRPr sz="2400">
              <a:latin typeface="Calibri"/>
              <a:ea typeface="Calibri"/>
              <a:cs typeface="Calibri"/>
              <a:sym typeface="Calibri"/>
            </a:endParaRPr>
          </a:p>
        </p:txBody>
      </p:sp>
      <p:sp>
        <p:nvSpPr>
          <p:cNvPr id="859" name="Google Shape;859;p46"/>
          <p:cNvSpPr/>
          <p:nvPr/>
        </p:nvSpPr>
        <p:spPr>
          <a:xfrm>
            <a:off x="6546391"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x</a:t>
            </a:r>
            <a:endParaRPr sz="2400">
              <a:latin typeface="Calibri"/>
              <a:ea typeface="Calibri"/>
              <a:cs typeface="Calibri"/>
              <a:sym typeface="Calibri"/>
            </a:endParaRPr>
          </a:p>
        </p:txBody>
      </p:sp>
      <p:sp>
        <p:nvSpPr>
          <p:cNvPr id="860" name="Google Shape;860;p46"/>
          <p:cNvSpPr/>
          <p:nvPr/>
        </p:nvSpPr>
        <p:spPr>
          <a:xfrm>
            <a:off x="7489993"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z</a:t>
            </a:r>
            <a:endParaRPr sz="2400">
              <a:latin typeface="Calibri"/>
              <a:ea typeface="Calibri"/>
              <a:cs typeface="Calibri"/>
              <a:sym typeface="Calibri"/>
            </a:endParaRPr>
          </a:p>
        </p:txBody>
      </p:sp>
      <p:cxnSp>
        <p:nvCxnSpPr>
          <p:cNvPr id="861" name="Google Shape;861;p46"/>
          <p:cNvCxnSpPr>
            <a:stCxn id="855" idx="0"/>
            <a:endCxn id="854" idx="2"/>
          </p:cNvCxnSpPr>
          <p:nvPr/>
        </p:nvCxnSpPr>
        <p:spPr>
          <a:xfrm flipH="1" rot="10800000">
            <a:off x="5634888"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62" name="Google Shape;862;p46"/>
          <p:cNvCxnSpPr>
            <a:stCxn id="856" idx="0"/>
            <a:endCxn id="854" idx="2"/>
          </p:cNvCxnSpPr>
          <p:nvPr/>
        </p:nvCxnSpPr>
        <p:spPr>
          <a:xfrm rot="10800000">
            <a:off x="6485743"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63" name="Google Shape;863;p46"/>
          <p:cNvCxnSpPr>
            <a:stCxn id="857" idx="0"/>
            <a:endCxn id="855" idx="2"/>
          </p:cNvCxnSpPr>
          <p:nvPr/>
        </p:nvCxnSpPr>
        <p:spPr>
          <a:xfrm flipH="1" rot="10800000">
            <a:off x="5141415" y="3454611"/>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64" name="Google Shape;864;p46"/>
          <p:cNvCxnSpPr>
            <a:stCxn id="855" idx="2"/>
            <a:endCxn id="858" idx="0"/>
          </p:cNvCxnSpPr>
          <p:nvPr/>
        </p:nvCxnSpPr>
        <p:spPr>
          <a:xfrm>
            <a:off x="5634888" y="3454475"/>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865" name="Google Shape;865;p46"/>
          <p:cNvCxnSpPr>
            <a:stCxn id="856" idx="2"/>
            <a:endCxn id="859" idx="0"/>
          </p:cNvCxnSpPr>
          <p:nvPr/>
        </p:nvCxnSpPr>
        <p:spPr>
          <a:xfrm flipH="1">
            <a:off x="6857143" y="3454475"/>
            <a:ext cx="479700" cy="243000"/>
          </a:xfrm>
          <a:prstGeom prst="straightConnector1">
            <a:avLst/>
          </a:prstGeom>
          <a:noFill/>
          <a:ln cap="flat" cmpd="sng" w="19050">
            <a:solidFill>
              <a:srgbClr val="666666"/>
            </a:solidFill>
            <a:prstDash val="solid"/>
            <a:round/>
            <a:headEnd len="med" w="med" type="none"/>
            <a:tailEnd len="med" w="med" type="none"/>
          </a:ln>
        </p:spPr>
      </p:cxnSp>
      <p:cxnSp>
        <p:nvCxnSpPr>
          <p:cNvPr id="866" name="Google Shape;866;p46"/>
          <p:cNvCxnSpPr>
            <a:stCxn id="856" idx="2"/>
            <a:endCxn id="860" idx="0"/>
          </p:cNvCxnSpPr>
          <p:nvPr/>
        </p:nvCxnSpPr>
        <p:spPr>
          <a:xfrm>
            <a:off x="7336843" y="3454475"/>
            <a:ext cx="464100" cy="243000"/>
          </a:xfrm>
          <a:prstGeom prst="straightConnector1">
            <a:avLst/>
          </a:prstGeom>
          <a:noFill/>
          <a:ln cap="flat" cmpd="sng" w="19050">
            <a:solidFill>
              <a:srgbClr val="666666"/>
            </a:solidFill>
            <a:prstDash val="solid"/>
            <a:round/>
            <a:headEnd len="med" w="med" type="none"/>
            <a:tailEnd len="med" w="med" type="none"/>
          </a:ln>
        </p:spPr>
      </p:cxnSp>
      <p:sp>
        <p:nvSpPr>
          <p:cNvPr id="867" name="Google Shape;867;p46"/>
          <p:cNvSpPr/>
          <p:nvPr/>
        </p:nvSpPr>
        <p:spPr>
          <a:xfrm>
            <a:off x="4357757" y="134963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k</a:t>
            </a:r>
            <a:endParaRPr sz="2400">
              <a:latin typeface="Calibri"/>
              <a:ea typeface="Calibri"/>
              <a:cs typeface="Calibri"/>
              <a:sym typeface="Calibri"/>
            </a:endParaRPr>
          </a:p>
        </p:txBody>
      </p:sp>
      <p:cxnSp>
        <p:nvCxnSpPr>
          <p:cNvPr id="868" name="Google Shape;868;p46"/>
          <p:cNvCxnSpPr>
            <a:stCxn id="867" idx="2"/>
            <a:endCxn id="843" idx="0"/>
          </p:cNvCxnSpPr>
          <p:nvPr/>
        </p:nvCxnSpPr>
        <p:spPr>
          <a:xfrm flipH="1">
            <a:off x="2882657" y="1841636"/>
            <a:ext cx="1785900" cy="399600"/>
          </a:xfrm>
          <a:prstGeom prst="straightConnector1">
            <a:avLst/>
          </a:prstGeom>
          <a:noFill/>
          <a:ln cap="flat" cmpd="sng" w="19050">
            <a:solidFill>
              <a:srgbClr val="666666"/>
            </a:solidFill>
            <a:prstDash val="solid"/>
            <a:round/>
            <a:headEnd len="med" w="med" type="none"/>
            <a:tailEnd len="med" w="med" type="none"/>
          </a:ln>
        </p:spPr>
      </p:cxnSp>
      <p:cxnSp>
        <p:nvCxnSpPr>
          <p:cNvPr id="869" name="Google Shape;869;p46"/>
          <p:cNvCxnSpPr>
            <a:stCxn id="867" idx="2"/>
            <a:endCxn id="854" idx="0"/>
          </p:cNvCxnSpPr>
          <p:nvPr/>
        </p:nvCxnSpPr>
        <p:spPr>
          <a:xfrm>
            <a:off x="4668557" y="1841636"/>
            <a:ext cx="1817400" cy="411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Supporting Experiment</a:t>
            </a:r>
            <a:endParaRPr/>
          </a:p>
        </p:txBody>
      </p:sp>
      <p:sp>
        <p:nvSpPr>
          <p:cNvPr id="49" name="Google Shape;49;p11"/>
          <p:cNvSpPr txBox="1"/>
          <p:nvPr>
            <p:ph idx="1" type="body"/>
          </p:nvPr>
        </p:nvSpPr>
        <p:spPr>
          <a:xfrm>
            <a:off x="243000" y="556500"/>
            <a:ext cx="8809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Sp16, I gave students the option to fail intentionally.</a:t>
            </a:r>
            <a:endParaRPr/>
          </a:p>
          <a:p>
            <a:pPr indent="-355600" lvl="0" marL="457200" rtl="0" algn="l">
              <a:spcBef>
                <a:spcPts val="600"/>
              </a:spcBef>
              <a:spcAft>
                <a:spcPts val="0"/>
              </a:spcAft>
              <a:buSzPts val="2000"/>
              <a:buChar char="●"/>
            </a:pPr>
            <a:r>
              <a:rPr lang="en"/>
              <a:t>On average, students were 2.5 letter grades higher the second time, e.g. someone in the middle of the B range got an A the second time.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Possible interpretation: There exists some sort of preparation for 61B that helps students do much better.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73" name="Shape 873"/>
        <p:cNvGrpSpPr/>
        <p:nvPr/>
      </p:nvGrpSpPr>
      <p:grpSpPr>
        <a:xfrm>
          <a:off x="0" y="0"/>
          <a:ext cx="0" cy="0"/>
          <a:chOff x="0" y="0"/>
          <a:chExt cx="0" cy="0"/>
        </a:xfrm>
      </p:grpSpPr>
      <p:cxnSp>
        <p:nvCxnSpPr>
          <p:cNvPr id="874" name="Google Shape;874;p47"/>
          <p:cNvCxnSpPr>
            <a:stCxn id="875" idx="2"/>
            <a:endCxn id="876" idx="0"/>
          </p:cNvCxnSpPr>
          <p:nvPr/>
        </p:nvCxnSpPr>
        <p:spPr>
          <a:xfrm flipH="1">
            <a:off x="2882549" y="1841493"/>
            <a:ext cx="1785900" cy="399600"/>
          </a:xfrm>
          <a:prstGeom prst="straightConnector1">
            <a:avLst/>
          </a:prstGeom>
          <a:noFill/>
          <a:ln cap="flat" cmpd="sng" w="19050">
            <a:solidFill>
              <a:srgbClr val="666666"/>
            </a:solidFill>
            <a:prstDash val="solid"/>
            <a:round/>
            <a:headEnd len="med" w="med" type="none"/>
            <a:tailEnd len="med" w="med" type="none"/>
          </a:ln>
        </p:spPr>
      </p:cxnSp>
      <p:cxnSp>
        <p:nvCxnSpPr>
          <p:cNvPr id="877" name="Google Shape;877;p47"/>
          <p:cNvCxnSpPr>
            <a:stCxn id="875" idx="2"/>
            <a:endCxn id="878" idx="0"/>
          </p:cNvCxnSpPr>
          <p:nvPr/>
        </p:nvCxnSpPr>
        <p:spPr>
          <a:xfrm>
            <a:off x="4668465" y="1841729"/>
            <a:ext cx="1817400" cy="411600"/>
          </a:xfrm>
          <a:prstGeom prst="straightConnector1">
            <a:avLst/>
          </a:prstGeom>
          <a:noFill/>
          <a:ln cap="flat" cmpd="sng" w="19050">
            <a:solidFill>
              <a:srgbClr val="666666"/>
            </a:solidFill>
            <a:prstDash val="solid"/>
            <a:round/>
            <a:headEnd len="med" w="med" type="none"/>
            <a:tailEnd len="med" w="med" type="none"/>
          </a:ln>
        </p:spPr>
      </p:cxnSp>
      <p:sp>
        <p:nvSpPr>
          <p:cNvPr id="879" name="Google Shape;879;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Challenge (Hopefully Now Easy)</a:t>
            </a:r>
            <a:endParaRPr/>
          </a:p>
        </p:txBody>
      </p:sp>
      <p:sp>
        <p:nvSpPr>
          <p:cNvPr id="880" name="Google Shape;880;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solutions: Either promote g or m to be in the root.</a:t>
            </a:r>
            <a:endParaRPr/>
          </a:p>
          <a:p>
            <a:pPr indent="-355600" lvl="0" marL="457200" rtl="0" algn="l">
              <a:spcBef>
                <a:spcPts val="600"/>
              </a:spcBef>
              <a:spcAft>
                <a:spcPts val="0"/>
              </a:spcAft>
              <a:buSzPts val="2000"/>
              <a:buChar char="●"/>
            </a:pPr>
            <a:r>
              <a:rPr lang="en"/>
              <a:t>Below, solution for g is shown.</a:t>
            </a:r>
            <a:endParaRPr/>
          </a:p>
        </p:txBody>
      </p:sp>
      <p:sp>
        <p:nvSpPr>
          <p:cNvPr id="876" name="Google Shape;876;p47"/>
          <p:cNvSpPr/>
          <p:nvPr/>
        </p:nvSpPr>
        <p:spPr>
          <a:xfrm>
            <a:off x="2571749" y="2241093"/>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e</a:t>
            </a:r>
            <a:endParaRPr sz="2400">
              <a:latin typeface="Calibri"/>
              <a:ea typeface="Calibri"/>
              <a:cs typeface="Calibri"/>
              <a:sym typeface="Calibri"/>
            </a:endParaRPr>
          </a:p>
        </p:txBody>
      </p:sp>
      <p:sp>
        <p:nvSpPr>
          <p:cNvPr id="881" name="Google Shape;881;p47"/>
          <p:cNvSpPr/>
          <p:nvPr/>
        </p:nvSpPr>
        <p:spPr>
          <a:xfrm>
            <a:off x="1720763" y="2950248"/>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sp>
        <p:nvSpPr>
          <p:cNvPr id="882" name="Google Shape;882;p47"/>
          <p:cNvSpPr/>
          <p:nvPr/>
        </p:nvSpPr>
        <p:spPr>
          <a:xfrm>
            <a:off x="4353861" y="132498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g</a:t>
            </a:r>
            <a:endParaRPr sz="2400">
              <a:latin typeface="Calibri"/>
              <a:ea typeface="Calibri"/>
              <a:cs typeface="Calibri"/>
              <a:sym typeface="Calibri"/>
            </a:endParaRPr>
          </a:p>
        </p:txBody>
      </p:sp>
      <p:sp>
        <p:nvSpPr>
          <p:cNvPr id="883" name="Google Shape;883;p47"/>
          <p:cNvSpPr/>
          <p:nvPr/>
        </p:nvSpPr>
        <p:spPr>
          <a:xfrm>
            <a:off x="1227286" y="3674294"/>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884" name="Google Shape;884;p47"/>
          <p:cNvSpPr/>
          <p:nvPr/>
        </p:nvSpPr>
        <p:spPr>
          <a:xfrm>
            <a:off x="2117998" y="36853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885" name="Google Shape;885;p47"/>
          <p:cNvSpPr/>
          <p:nvPr/>
        </p:nvSpPr>
        <p:spPr>
          <a:xfrm>
            <a:off x="3193354" y="296320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f</a:t>
            </a:r>
            <a:endParaRPr sz="2400">
              <a:latin typeface="Calibri"/>
              <a:ea typeface="Calibri"/>
              <a:cs typeface="Calibri"/>
              <a:sym typeface="Calibri"/>
            </a:endParaRPr>
          </a:p>
        </p:txBody>
      </p:sp>
      <p:cxnSp>
        <p:nvCxnSpPr>
          <p:cNvPr id="886" name="Google Shape;886;p47"/>
          <p:cNvCxnSpPr>
            <a:stCxn id="881" idx="0"/>
            <a:endCxn id="876" idx="2"/>
          </p:cNvCxnSpPr>
          <p:nvPr/>
        </p:nvCxnSpPr>
        <p:spPr>
          <a:xfrm flipH="1" rot="10800000">
            <a:off x="2031563" y="2733048"/>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87" name="Google Shape;887;p47"/>
          <p:cNvCxnSpPr>
            <a:stCxn id="883" idx="0"/>
            <a:endCxn id="881" idx="2"/>
          </p:cNvCxnSpPr>
          <p:nvPr/>
        </p:nvCxnSpPr>
        <p:spPr>
          <a:xfrm flipH="1" rot="10800000">
            <a:off x="1538086" y="3442394"/>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88" name="Google Shape;888;p47"/>
          <p:cNvCxnSpPr>
            <a:stCxn id="881" idx="2"/>
            <a:endCxn id="884" idx="0"/>
          </p:cNvCxnSpPr>
          <p:nvPr/>
        </p:nvCxnSpPr>
        <p:spPr>
          <a:xfrm>
            <a:off x="2031563" y="3442248"/>
            <a:ext cx="397200" cy="243000"/>
          </a:xfrm>
          <a:prstGeom prst="straightConnector1">
            <a:avLst/>
          </a:prstGeom>
          <a:noFill/>
          <a:ln cap="flat" cmpd="sng" w="19050">
            <a:solidFill>
              <a:srgbClr val="666666"/>
            </a:solidFill>
            <a:prstDash val="solid"/>
            <a:round/>
            <a:headEnd len="med" w="med" type="none"/>
            <a:tailEnd len="med" w="med" type="none"/>
          </a:ln>
        </p:spPr>
      </p:cxnSp>
      <p:sp>
        <p:nvSpPr>
          <p:cNvPr id="878" name="Google Shape;878;p47"/>
          <p:cNvSpPr/>
          <p:nvPr/>
        </p:nvSpPr>
        <p:spPr>
          <a:xfrm>
            <a:off x="6175065" y="2253329"/>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v</a:t>
            </a:r>
            <a:endParaRPr sz="2400">
              <a:latin typeface="Calibri"/>
              <a:ea typeface="Calibri"/>
              <a:cs typeface="Calibri"/>
              <a:sym typeface="Calibri"/>
            </a:endParaRPr>
          </a:p>
        </p:txBody>
      </p:sp>
      <p:sp>
        <p:nvSpPr>
          <p:cNvPr id="889" name="Google Shape;889;p47"/>
          <p:cNvSpPr/>
          <p:nvPr/>
        </p:nvSpPr>
        <p:spPr>
          <a:xfrm>
            <a:off x="5324088"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a:t>
            </a:r>
            <a:endParaRPr sz="2400">
              <a:latin typeface="Calibri"/>
              <a:ea typeface="Calibri"/>
              <a:cs typeface="Calibri"/>
              <a:sym typeface="Calibri"/>
            </a:endParaRPr>
          </a:p>
        </p:txBody>
      </p:sp>
      <p:sp>
        <p:nvSpPr>
          <p:cNvPr id="890" name="Google Shape;890;p47"/>
          <p:cNvSpPr/>
          <p:nvPr/>
        </p:nvSpPr>
        <p:spPr>
          <a:xfrm>
            <a:off x="7026043" y="2962475"/>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a:t>
            </a:r>
            <a:endParaRPr sz="2400">
              <a:latin typeface="Calibri"/>
              <a:ea typeface="Calibri"/>
              <a:cs typeface="Calibri"/>
              <a:sym typeface="Calibri"/>
            </a:endParaRPr>
          </a:p>
        </p:txBody>
      </p:sp>
      <p:sp>
        <p:nvSpPr>
          <p:cNvPr id="891" name="Google Shape;891;p47"/>
          <p:cNvSpPr/>
          <p:nvPr/>
        </p:nvSpPr>
        <p:spPr>
          <a:xfrm>
            <a:off x="4830615" y="3686511"/>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m</a:t>
            </a:r>
            <a:endParaRPr sz="2400">
              <a:latin typeface="Calibri"/>
              <a:ea typeface="Calibri"/>
              <a:cs typeface="Calibri"/>
              <a:sym typeface="Calibri"/>
            </a:endParaRPr>
          </a:p>
        </p:txBody>
      </p:sp>
      <p:sp>
        <p:nvSpPr>
          <p:cNvPr id="892" name="Google Shape;892;p47"/>
          <p:cNvSpPr/>
          <p:nvPr/>
        </p:nvSpPr>
        <p:spPr>
          <a:xfrm>
            <a:off x="5721318"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r</a:t>
            </a:r>
            <a:endParaRPr sz="2400">
              <a:latin typeface="Calibri"/>
              <a:ea typeface="Calibri"/>
              <a:cs typeface="Calibri"/>
              <a:sym typeface="Calibri"/>
            </a:endParaRPr>
          </a:p>
        </p:txBody>
      </p:sp>
      <p:sp>
        <p:nvSpPr>
          <p:cNvPr id="893" name="Google Shape;893;p47"/>
          <p:cNvSpPr/>
          <p:nvPr/>
        </p:nvSpPr>
        <p:spPr>
          <a:xfrm>
            <a:off x="6546391"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x</a:t>
            </a:r>
            <a:endParaRPr sz="2400">
              <a:latin typeface="Calibri"/>
              <a:ea typeface="Calibri"/>
              <a:cs typeface="Calibri"/>
              <a:sym typeface="Calibri"/>
            </a:endParaRPr>
          </a:p>
        </p:txBody>
      </p:sp>
      <p:sp>
        <p:nvSpPr>
          <p:cNvPr id="894" name="Google Shape;894;p47"/>
          <p:cNvSpPr/>
          <p:nvPr/>
        </p:nvSpPr>
        <p:spPr>
          <a:xfrm>
            <a:off x="7489993" y="3697526"/>
            <a:ext cx="621600" cy="492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z</a:t>
            </a:r>
            <a:endParaRPr sz="2400">
              <a:latin typeface="Calibri"/>
              <a:ea typeface="Calibri"/>
              <a:cs typeface="Calibri"/>
              <a:sym typeface="Calibri"/>
            </a:endParaRPr>
          </a:p>
        </p:txBody>
      </p:sp>
      <p:cxnSp>
        <p:nvCxnSpPr>
          <p:cNvPr id="895" name="Google Shape;895;p47"/>
          <p:cNvCxnSpPr>
            <a:stCxn id="889" idx="0"/>
            <a:endCxn id="878" idx="2"/>
          </p:cNvCxnSpPr>
          <p:nvPr/>
        </p:nvCxnSpPr>
        <p:spPr>
          <a:xfrm flipH="1" rot="10800000">
            <a:off x="5634888"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96" name="Google Shape;896;p47"/>
          <p:cNvCxnSpPr>
            <a:stCxn id="890" idx="0"/>
            <a:endCxn id="878" idx="2"/>
          </p:cNvCxnSpPr>
          <p:nvPr/>
        </p:nvCxnSpPr>
        <p:spPr>
          <a:xfrm rot="10800000">
            <a:off x="6485743" y="2745275"/>
            <a:ext cx="851100" cy="217200"/>
          </a:xfrm>
          <a:prstGeom prst="straightConnector1">
            <a:avLst/>
          </a:prstGeom>
          <a:noFill/>
          <a:ln cap="flat" cmpd="sng" w="19050">
            <a:solidFill>
              <a:srgbClr val="666666"/>
            </a:solidFill>
            <a:prstDash val="solid"/>
            <a:round/>
            <a:headEnd len="med" w="med" type="none"/>
            <a:tailEnd len="med" w="med" type="none"/>
          </a:ln>
        </p:spPr>
      </p:cxnSp>
      <p:cxnSp>
        <p:nvCxnSpPr>
          <p:cNvPr id="897" name="Google Shape;897;p47"/>
          <p:cNvCxnSpPr>
            <a:stCxn id="891" idx="0"/>
            <a:endCxn id="889" idx="2"/>
          </p:cNvCxnSpPr>
          <p:nvPr/>
        </p:nvCxnSpPr>
        <p:spPr>
          <a:xfrm flipH="1" rot="10800000">
            <a:off x="5141415" y="3454611"/>
            <a:ext cx="493500" cy="231900"/>
          </a:xfrm>
          <a:prstGeom prst="straightConnector1">
            <a:avLst/>
          </a:prstGeom>
          <a:noFill/>
          <a:ln cap="flat" cmpd="sng" w="19050">
            <a:solidFill>
              <a:srgbClr val="666666"/>
            </a:solidFill>
            <a:prstDash val="solid"/>
            <a:round/>
            <a:headEnd len="med" w="med" type="none"/>
            <a:tailEnd len="med" w="med" type="none"/>
          </a:ln>
        </p:spPr>
      </p:cxnSp>
      <p:cxnSp>
        <p:nvCxnSpPr>
          <p:cNvPr id="898" name="Google Shape;898;p47"/>
          <p:cNvCxnSpPr>
            <a:stCxn id="889" idx="2"/>
            <a:endCxn id="892" idx="0"/>
          </p:cNvCxnSpPr>
          <p:nvPr/>
        </p:nvCxnSpPr>
        <p:spPr>
          <a:xfrm>
            <a:off x="5634888" y="3454475"/>
            <a:ext cx="397200" cy="243000"/>
          </a:xfrm>
          <a:prstGeom prst="straightConnector1">
            <a:avLst/>
          </a:prstGeom>
          <a:noFill/>
          <a:ln cap="flat" cmpd="sng" w="19050">
            <a:solidFill>
              <a:srgbClr val="666666"/>
            </a:solidFill>
            <a:prstDash val="solid"/>
            <a:round/>
            <a:headEnd len="med" w="med" type="none"/>
            <a:tailEnd len="med" w="med" type="none"/>
          </a:ln>
        </p:spPr>
      </p:cxnSp>
      <p:cxnSp>
        <p:nvCxnSpPr>
          <p:cNvPr id="899" name="Google Shape;899;p47"/>
          <p:cNvCxnSpPr>
            <a:stCxn id="890" idx="2"/>
            <a:endCxn id="893" idx="0"/>
          </p:cNvCxnSpPr>
          <p:nvPr/>
        </p:nvCxnSpPr>
        <p:spPr>
          <a:xfrm flipH="1">
            <a:off x="6857143" y="3454475"/>
            <a:ext cx="479700" cy="243000"/>
          </a:xfrm>
          <a:prstGeom prst="straightConnector1">
            <a:avLst/>
          </a:prstGeom>
          <a:noFill/>
          <a:ln cap="flat" cmpd="sng" w="19050">
            <a:solidFill>
              <a:srgbClr val="666666"/>
            </a:solidFill>
            <a:prstDash val="solid"/>
            <a:round/>
            <a:headEnd len="med" w="med" type="none"/>
            <a:tailEnd len="med" w="med" type="none"/>
          </a:ln>
        </p:spPr>
      </p:cxnSp>
      <p:cxnSp>
        <p:nvCxnSpPr>
          <p:cNvPr id="900" name="Google Shape;900;p47"/>
          <p:cNvCxnSpPr>
            <a:stCxn id="890" idx="2"/>
            <a:endCxn id="894" idx="0"/>
          </p:cNvCxnSpPr>
          <p:nvPr/>
        </p:nvCxnSpPr>
        <p:spPr>
          <a:xfrm>
            <a:off x="7336843" y="3454475"/>
            <a:ext cx="464100" cy="243000"/>
          </a:xfrm>
          <a:prstGeom prst="straightConnector1">
            <a:avLst/>
          </a:prstGeom>
          <a:noFill/>
          <a:ln cap="flat" cmpd="sng" w="19050">
            <a:solidFill>
              <a:srgbClr val="666666"/>
            </a:solidFill>
            <a:prstDash val="solid"/>
            <a:round/>
            <a:headEnd len="med" w="med" type="none"/>
            <a:tailEnd len="med" w="med" type="none"/>
          </a:ln>
        </p:spPr>
      </p:cxnSp>
      <p:cxnSp>
        <p:nvCxnSpPr>
          <p:cNvPr id="901" name="Google Shape;901;p47"/>
          <p:cNvCxnSpPr>
            <a:stCxn id="876" idx="2"/>
            <a:endCxn id="885" idx="0"/>
          </p:cNvCxnSpPr>
          <p:nvPr/>
        </p:nvCxnSpPr>
        <p:spPr>
          <a:xfrm>
            <a:off x="2882549" y="2733093"/>
            <a:ext cx="621600" cy="230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05" name="Shape 905"/>
        <p:cNvGrpSpPr/>
        <p:nvPr/>
      </p:nvGrpSpPr>
      <p:grpSpPr>
        <a:xfrm>
          <a:off x="0" y="0"/>
          <a:ext cx="0" cy="0"/>
          <a:chOff x="0" y="0"/>
          <a:chExt cx="0" cy="0"/>
        </a:xfrm>
      </p:grpSpPr>
      <p:sp>
        <p:nvSpPr>
          <p:cNvPr id="906" name="Google Shape;906;p48"/>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BST Performance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Height</a:t>
            </a:r>
            <a:endParaRPr/>
          </a:p>
        </p:txBody>
      </p:sp>
      <p:sp>
        <p:nvSpPr>
          <p:cNvPr id="912" name="Google Shape;912;p49"/>
          <p:cNvSpPr txBox="1"/>
          <p:nvPr>
            <p:ph idx="1" type="body"/>
          </p:nvPr>
        </p:nvSpPr>
        <p:spPr>
          <a:xfrm>
            <a:off x="243000" y="55650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913" name="Google Shape;913;p49"/>
          <p:cNvGrpSpPr/>
          <p:nvPr/>
        </p:nvGrpSpPr>
        <p:grpSpPr>
          <a:xfrm>
            <a:off x="594600" y="1838888"/>
            <a:ext cx="1762689" cy="1040218"/>
            <a:chOff x="5860100" y="3678825"/>
            <a:chExt cx="1762689" cy="1040218"/>
          </a:xfrm>
        </p:grpSpPr>
        <p:sp>
          <p:nvSpPr>
            <p:cNvPr id="914" name="Google Shape;914;p49"/>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915" name="Google Shape;915;p49"/>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916" name="Google Shape;916;p49"/>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917" name="Google Shape;917;p49"/>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918" name="Google Shape;918;p49"/>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919" name="Google Shape;919;p49"/>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920" name="Google Shape;920;p49"/>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921" name="Google Shape;921;p49"/>
            <p:cNvCxnSpPr>
              <a:stCxn id="915" idx="0"/>
              <a:endCxn id="914"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22" name="Google Shape;922;p49"/>
            <p:cNvCxnSpPr>
              <a:stCxn id="916" idx="0"/>
              <a:endCxn id="914"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23" name="Google Shape;923;p49"/>
            <p:cNvCxnSpPr>
              <a:stCxn id="917" idx="0"/>
              <a:endCxn id="915"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924" name="Google Shape;924;p49"/>
            <p:cNvCxnSpPr>
              <a:stCxn id="915" idx="2"/>
              <a:endCxn id="918"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925" name="Google Shape;925;p49"/>
            <p:cNvCxnSpPr>
              <a:stCxn id="916" idx="2"/>
              <a:endCxn id="919"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926" name="Google Shape;926;p49"/>
            <p:cNvCxnSpPr>
              <a:stCxn id="916" idx="2"/>
              <a:endCxn id="920"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927" name="Google Shape;927;p49"/>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928" name="Google Shape;928;p49"/>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929" name="Google Shape;929;p49"/>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930" name="Google Shape;930;p49"/>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931" name="Google Shape;931;p49"/>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932" name="Google Shape;932;p49"/>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933" name="Google Shape;933;p49"/>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934" name="Google Shape;934;p49"/>
          <p:cNvCxnSpPr>
            <a:stCxn id="928" idx="0"/>
            <a:endCxn id="927"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35" name="Google Shape;935;p49"/>
          <p:cNvCxnSpPr>
            <a:stCxn id="929" idx="0"/>
            <a:endCxn id="927"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36" name="Google Shape;936;p49"/>
          <p:cNvCxnSpPr>
            <a:stCxn id="930" idx="0"/>
            <a:endCxn id="928"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937" name="Google Shape;937;p49"/>
          <p:cNvCxnSpPr>
            <a:stCxn id="928" idx="2"/>
            <a:endCxn id="931"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938" name="Google Shape;938;p49"/>
          <p:cNvCxnSpPr>
            <a:stCxn id="929" idx="2"/>
            <a:endCxn id="932"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939" name="Google Shape;939;p49"/>
          <p:cNvCxnSpPr>
            <a:stCxn id="929" idx="2"/>
            <a:endCxn id="933"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940" name="Google Shape;940;p49"/>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941" name="Google Shape;941;p49"/>
          <p:cNvCxnSpPr>
            <a:stCxn id="940" idx="2"/>
            <a:endCxn id="914"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942" name="Google Shape;942;p49"/>
          <p:cNvCxnSpPr>
            <a:stCxn id="940" idx="2"/>
            <a:endCxn id="927"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943" name="Google Shape;943;p49"/>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944" name="Google Shape;944;p49"/>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945" name="Google Shape;945;p49"/>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946" name="Google Shape;946;p49"/>
          <p:cNvCxnSpPr>
            <a:stCxn id="944" idx="0"/>
            <a:endCxn id="943"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47" name="Google Shape;947;p49"/>
          <p:cNvCxnSpPr>
            <a:stCxn id="944" idx="2"/>
            <a:endCxn id="945"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948" name="Google Shape;948;p49"/>
          <p:cNvCxnSpPr>
            <a:stCxn id="949" idx="2"/>
            <a:endCxn id="943"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949" name="Google Shape;949;p49"/>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950" name="Google Shape;950;p49"/>
          <p:cNvCxnSpPr/>
          <p:nvPr/>
        </p:nvCxnSpPr>
        <p:spPr>
          <a:xfrm flipH="1">
            <a:off x="2831075" y="1119950"/>
            <a:ext cx="1358400" cy="279900"/>
          </a:xfrm>
          <a:prstGeom prst="straightConnector1">
            <a:avLst/>
          </a:prstGeom>
          <a:noFill/>
          <a:ln cap="flat" cmpd="sng" w="19050">
            <a:solidFill>
              <a:schemeClr val="dk2"/>
            </a:solidFill>
            <a:prstDash val="solid"/>
            <a:round/>
            <a:headEnd len="med" w="med" type="none"/>
            <a:tailEnd len="med" w="med" type="triangle"/>
          </a:ln>
        </p:spPr>
      </p:cxnSp>
      <p:cxnSp>
        <p:nvCxnSpPr>
          <p:cNvPr id="951" name="Google Shape;951;p49"/>
          <p:cNvCxnSpPr/>
          <p:nvPr/>
        </p:nvCxnSpPr>
        <p:spPr>
          <a:xfrm>
            <a:off x="5865325" y="1154675"/>
            <a:ext cx="355800" cy="189600"/>
          </a:xfrm>
          <a:prstGeom prst="straightConnector1">
            <a:avLst/>
          </a:prstGeom>
          <a:noFill/>
          <a:ln cap="flat" cmpd="sng" w="19050">
            <a:solidFill>
              <a:schemeClr val="dk2"/>
            </a:solidFill>
            <a:prstDash val="solid"/>
            <a:round/>
            <a:headEnd len="med" w="med" type="none"/>
            <a:tailEnd len="med" w="med" type="triangle"/>
          </a:ln>
        </p:spPr>
      </p:cxnSp>
      <p:sp>
        <p:nvSpPr>
          <p:cNvPr id="952" name="Google Shape;952;p49"/>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953" name="Google Shape;953;p49"/>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957" name="Shape 957"/>
        <p:cNvGrpSpPr/>
        <p:nvPr/>
      </p:nvGrpSpPr>
      <p:grpSpPr>
        <a:xfrm>
          <a:off x="0" y="0"/>
          <a:ext cx="0" cy="0"/>
          <a:chOff x="0" y="0"/>
          <a:chExt cx="0" cy="0"/>
        </a:xfrm>
      </p:grpSpPr>
      <p:sp>
        <p:nvSpPr>
          <p:cNvPr id="958" name="Google Shape;958;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Height: http://yellkey.com</a:t>
            </a:r>
            <a:r>
              <a:rPr lang="en">
                <a:solidFill>
                  <a:srgbClr val="00A000"/>
                </a:solidFill>
              </a:rPr>
              <a:t>/type</a:t>
            </a:r>
            <a:endParaRPr>
              <a:solidFill>
                <a:srgbClr val="00A000"/>
              </a:solidFill>
            </a:endParaRPr>
          </a:p>
        </p:txBody>
      </p:sp>
      <p:sp>
        <p:nvSpPr>
          <p:cNvPr id="959" name="Google Shape;959;p50"/>
          <p:cNvSpPr txBox="1"/>
          <p:nvPr>
            <p:ph idx="1" type="body"/>
          </p:nvPr>
        </p:nvSpPr>
        <p:spPr>
          <a:xfrm>
            <a:off x="243000" y="55650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960" name="Google Shape;960;p50"/>
          <p:cNvGrpSpPr/>
          <p:nvPr/>
        </p:nvGrpSpPr>
        <p:grpSpPr>
          <a:xfrm>
            <a:off x="594600" y="1838888"/>
            <a:ext cx="1762689" cy="1040218"/>
            <a:chOff x="5860100" y="3678825"/>
            <a:chExt cx="1762689" cy="1040218"/>
          </a:xfrm>
        </p:grpSpPr>
        <p:sp>
          <p:nvSpPr>
            <p:cNvPr id="961" name="Google Shape;961;p50"/>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962" name="Google Shape;962;p50"/>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963" name="Google Shape;963;p50"/>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964" name="Google Shape;964;p50"/>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965" name="Google Shape;965;p50"/>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966" name="Google Shape;966;p50"/>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967" name="Google Shape;967;p50"/>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968" name="Google Shape;968;p50"/>
            <p:cNvCxnSpPr>
              <a:stCxn id="962" idx="0"/>
              <a:endCxn id="961"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69" name="Google Shape;969;p50"/>
            <p:cNvCxnSpPr>
              <a:stCxn id="963" idx="0"/>
              <a:endCxn id="961"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70" name="Google Shape;970;p50"/>
            <p:cNvCxnSpPr>
              <a:stCxn id="964" idx="0"/>
              <a:endCxn id="962"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971" name="Google Shape;971;p50"/>
            <p:cNvCxnSpPr>
              <a:stCxn id="962" idx="2"/>
              <a:endCxn id="965"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972" name="Google Shape;972;p50"/>
            <p:cNvCxnSpPr>
              <a:stCxn id="963" idx="2"/>
              <a:endCxn id="966"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973" name="Google Shape;973;p50"/>
            <p:cNvCxnSpPr>
              <a:stCxn id="963" idx="2"/>
              <a:endCxn id="967"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974" name="Google Shape;974;p50"/>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975" name="Google Shape;975;p50"/>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976" name="Google Shape;976;p50"/>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977" name="Google Shape;977;p50"/>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978" name="Google Shape;978;p50"/>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979" name="Google Shape;979;p50"/>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980" name="Google Shape;980;p50"/>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981" name="Google Shape;981;p50"/>
          <p:cNvCxnSpPr>
            <a:stCxn id="975" idx="0"/>
            <a:endCxn id="974"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82" name="Google Shape;982;p50"/>
          <p:cNvCxnSpPr>
            <a:stCxn id="976" idx="0"/>
            <a:endCxn id="974"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83" name="Google Shape;983;p50"/>
          <p:cNvCxnSpPr>
            <a:stCxn id="977" idx="0"/>
            <a:endCxn id="975"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984" name="Google Shape;984;p50"/>
          <p:cNvCxnSpPr>
            <a:stCxn id="975" idx="2"/>
            <a:endCxn id="978"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985" name="Google Shape;985;p50"/>
          <p:cNvCxnSpPr>
            <a:stCxn id="976" idx="2"/>
            <a:endCxn id="979"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986" name="Google Shape;986;p50"/>
          <p:cNvCxnSpPr>
            <a:stCxn id="976" idx="2"/>
            <a:endCxn id="980"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987" name="Google Shape;987;p50"/>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988" name="Google Shape;988;p50"/>
          <p:cNvCxnSpPr>
            <a:stCxn id="987" idx="2"/>
            <a:endCxn id="961"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989" name="Google Shape;989;p50"/>
          <p:cNvCxnSpPr>
            <a:stCxn id="987" idx="2"/>
            <a:endCxn id="974"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990" name="Google Shape;990;p50"/>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991" name="Google Shape;991;p50"/>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992" name="Google Shape;992;p50"/>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993" name="Google Shape;993;p50"/>
          <p:cNvCxnSpPr>
            <a:stCxn id="991" idx="0"/>
            <a:endCxn id="990"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994" name="Google Shape;994;p50"/>
          <p:cNvCxnSpPr>
            <a:stCxn id="991" idx="2"/>
            <a:endCxn id="992"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995" name="Google Shape;995;p50"/>
          <p:cNvCxnSpPr>
            <a:stCxn id="996" idx="2"/>
            <a:endCxn id="990"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996" name="Google Shape;996;p50"/>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997" name="Google Shape;997;p50"/>
          <p:cNvCxnSpPr/>
          <p:nvPr/>
        </p:nvCxnSpPr>
        <p:spPr>
          <a:xfrm flipH="1">
            <a:off x="2831075" y="1119950"/>
            <a:ext cx="1358400" cy="279900"/>
          </a:xfrm>
          <a:prstGeom prst="straightConnector1">
            <a:avLst/>
          </a:prstGeom>
          <a:noFill/>
          <a:ln cap="flat" cmpd="sng" w="19050">
            <a:solidFill>
              <a:schemeClr val="dk2"/>
            </a:solidFill>
            <a:prstDash val="solid"/>
            <a:round/>
            <a:headEnd len="med" w="med" type="none"/>
            <a:tailEnd len="med" w="med" type="triangle"/>
          </a:ln>
        </p:spPr>
      </p:cxnSp>
      <p:cxnSp>
        <p:nvCxnSpPr>
          <p:cNvPr id="998" name="Google Shape;998;p50"/>
          <p:cNvCxnSpPr/>
          <p:nvPr/>
        </p:nvCxnSpPr>
        <p:spPr>
          <a:xfrm>
            <a:off x="5865325" y="1154675"/>
            <a:ext cx="355800" cy="189600"/>
          </a:xfrm>
          <a:prstGeom prst="straightConnector1">
            <a:avLst/>
          </a:prstGeom>
          <a:noFill/>
          <a:ln cap="flat" cmpd="sng" w="19050">
            <a:solidFill>
              <a:schemeClr val="dk2"/>
            </a:solidFill>
            <a:prstDash val="solid"/>
            <a:round/>
            <a:headEnd len="med" w="med" type="none"/>
            <a:tailEnd len="med" w="med" type="triangle"/>
          </a:ln>
        </p:spPr>
      </p:cxnSp>
      <p:sp>
        <p:nvSpPr>
          <p:cNvPr id="999" name="Google Shape;999;p50"/>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000" name="Google Shape;1000;p50"/>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001" name="Google Shape;1001;p50"/>
          <p:cNvSpPr txBox="1"/>
          <p:nvPr>
            <p:ph idx="1" type="body"/>
          </p:nvPr>
        </p:nvSpPr>
        <p:spPr>
          <a:xfrm>
            <a:off x="243000" y="288585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H(N) be the height of a tree with N nodes. Give H(N) in Big-Theta notation for “bushy” and “spindly” trees, respectively:</a:t>
            </a:r>
            <a:endParaRPr/>
          </a:p>
          <a:p>
            <a:pPr indent="-355600" lvl="0" marL="457200" rtl="0" algn="l">
              <a:spcBef>
                <a:spcPts val="600"/>
              </a:spcBef>
              <a:spcAft>
                <a:spcPts val="0"/>
              </a:spcAft>
              <a:buSzPts val="2000"/>
              <a:buAutoNum type="alphaUcPeriod"/>
            </a:pPr>
            <a:r>
              <a:rPr lang="en"/>
              <a:t>Θ(log(N)), 	Θ(log(N))</a:t>
            </a:r>
            <a:endParaRPr/>
          </a:p>
          <a:p>
            <a:pPr indent="-355600" lvl="0" marL="457200" rtl="0" algn="l">
              <a:spcBef>
                <a:spcPts val="0"/>
              </a:spcBef>
              <a:spcAft>
                <a:spcPts val="0"/>
              </a:spcAft>
              <a:buSzPts val="2000"/>
              <a:buAutoNum type="alphaUcPeriod"/>
            </a:pPr>
            <a:r>
              <a:rPr lang="en"/>
              <a:t>Θ(log(N)), 	Θ(N)</a:t>
            </a:r>
            <a:endParaRPr/>
          </a:p>
          <a:p>
            <a:pPr indent="-355600" lvl="0" marL="457200" rtl="0" algn="l">
              <a:spcBef>
                <a:spcPts val="0"/>
              </a:spcBef>
              <a:spcAft>
                <a:spcPts val="0"/>
              </a:spcAft>
              <a:buSzPts val="2000"/>
              <a:buAutoNum type="alphaUcPeriod"/>
            </a:pPr>
            <a:r>
              <a:rPr lang="en"/>
              <a:t>Θ(N), 		Θ(log(N))</a:t>
            </a:r>
            <a:endParaRPr/>
          </a:p>
          <a:p>
            <a:pPr indent="-355600" lvl="0" marL="457200" rtl="0" algn="l">
              <a:spcBef>
                <a:spcPts val="0"/>
              </a:spcBef>
              <a:spcAft>
                <a:spcPts val="0"/>
              </a:spcAft>
              <a:buSzPts val="2000"/>
              <a:buAutoNum type="alphaUcPeriod"/>
            </a:pPr>
            <a:r>
              <a:rPr lang="en"/>
              <a:t>Θ(N), 		Θ(N)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Height</a:t>
            </a:r>
            <a:endParaRPr/>
          </a:p>
        </p:txBody>
      </p:sp>
      <p:sp>
        <p:nvSpPr>
          <p:cNvPr id="1007" name="Google Shape;1007;p51"/>
          <p:cNvSpPr txBox="1"/>
          <p:nvPr>
            <p:ph idx="1" type="body"/>
          </p:nvPr>
        </p:nvSpPr>
        <p:spPr>
          <a:xfrm>
            <a:off x="243000" y="556500"/>
            <a:ext cx="8443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Height varies dramatically between “bushy” and “spindly” trees.</a:t>
            </a:r>
            <a:endParaRPr/>
          </a:p>
        </p:txBody>
      </p:sp>
      <p:grpSp>
        <p:nvGrpSpPr>
          <p:cNvPr id="1008" name="Google Shape;1008;p51"/>
          <p:cNvGrpSpPr/>
          <p:nvPr/>
        </p:nvGrpSpPr>
        <p:grpSpPr>
          <a:xfrm>
            <a:off x="594600" y="1838888"/>
            <a:ext cx="1762689" cy="1040218"/>
            <a:chOff x="5860100" y="3678825"/>
            <a:chExt cx="1762689" cy="1040218"/>
          </a:xfrm>
        </p:grpSpPr>
        <p:sp>
          <p:nvSpPr>
            <p:cNvPr id="1009" name="Google Shape;1009;p51"/>
            <p:cNvSpPr/>
            <p:nvPr/>
          </p:nvSpPr>
          <p:spPr>
            <a:xfrm>
              <a:off x="6582425" y="367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010" name="Google Shape;1010;p51"/>
            <p:cNvSpPr/>
            <p:nvPr/>
          </p:nvSpPr>
          <p:spPr>
            <a:xfrm>
              <a:off x="61252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011" name="Google Shape;1011;p51"/>
            <p:cNvSpPr/>
            <p:nvPr/>
          </p:nvSpPr>
          <p:spPr>
            <a:xfrm>
              <a:off x="7039625" y="4059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
              </a:r>
              <a:endParaRPr/>
            </a:p>
          </p:txBody>
        </p:sp>
        <p:sp>
          <p:nvSpPr>
            <p:cNvPr id="1012" name="Google Shape;1012;p51"/>
            <p:cNvSpPr/>
            <p:nvPr/>
          </p:nvSpPr>
          <p:spPr>
            <a:xfrm>
              <a:off x="5860100" y="444882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013" name="Google Shape;1013;p51"/>
            <p:cNvSpPr/>
            <p:nvPr/>
          </p:nvSpPr>
          <p:spPr>
            <a:xfrm>
              <a:off x="6338643"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014" name="Google Shape;1014;p51"/>
            <p:cNvSpPr/>
            <p:nvPr/>
          </p:nvSpPr>
          <p:spPr>
            <a:xfrm>
              <a:off x="6781925"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015" name="Google Shape;1015;p51"/>
            <p:cNvSpPr/>
            <p:nvPr/>
          </p:nvSpPr>
          <p:spPr>
            <a:xfrm>
              <a:off x="7288889" y="4454743"/>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t>
              </a:r>
              <a:endParaRPr/>
            </a:p>
          </p:txBody>
        </p:sp>
        <p:cxnSp>
          <p:nvCxnSpPr>
            <p:cNvPr id="1016" name="Google Shape;1016;p51"/>
            <p:cNvCxnSpPr>
              <a:stCxn id="1010" idx="0"/>
              <a:endCxn id="1009" idx="2"/>
            </p:cNvCxnSpPr>
            <p:nvPr/>
          </p:nvCxnSpPr>
          <p:spPr>
            <a:xfrm flipH="1" rot="10800000">
              <a:off x="62921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17" name="Google Shape;1017;p51"/>
            <p:cNvCxnSpPr>
              <a:stCxn id="1011" idx="0"/>
              <a:endCxn id="1009" idx="2"/>
            </p:cNvCxnSpPr>
            <p:nvPr/>
          </p:nvCxnSpPr>
          <p:spPr>
            <a:xfrm rot="10800000">
              <a:off x="6749375" y="3943125"/>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18" name="Google Shape;1018;p51"/>
            <p:cNvCxnSpPr>
              <a:stCxn id="1012" idx="0"/>
              <a:endCxn id="1010" idx="2"/>
            </p:cNvCxnSpPr>
            <p:nvPr/>
          </p:nvCxnSpPr>
          <p:spPr>
            <a:xfrm flipH="1" rot="10800000">
              <a:off x="6027050" y="4324025"/>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019" name="Google Shape;1019;p51"/>
            <p:cNvCxnSpPr>
              <a:stCxn id="1010" idx="2"/>
              <a:endCxn id="1013" idx="0"/>
            </p:cNvCxnSpPr>
            <p:nvPr/>
          </p:nvCxnSpPr>
          <p:spPr>
            <a:xfrm>
              <a:off x="6292175" y="4324125"/>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020" name="Google Shape;1020;p51"/>
            <p:cNvCxnSpPr>
              <a:stCxn id="1011" idx="2"/>
              <a:endCxn id="1014" idx="0"/>
            </p:cNvCxnSpPr>
            <p:nvPr/>
          </p:nvCxnSpPr>
          <p:spPr>
            <a:xfrm flipH="1">
              <a:off x="6948875" y="4324125"/>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021" name="Google Shape;1021;p51"/>
            <p:cNvCxnSpPr>
              <a:stCxn id="1011" idx="2"/>
              <a:endCxn id="1015" idx="0"/>
            </p:cNvCxnSpPr>
            <p:nvPr/>
          </p:nvCxnSpPr>
          <p:spPr>
            <a:xfrm>
              <a:off x="7206575" y="4324125"/>
              <a:ext cx="249300" cy="130500"/>
            </a:xfrm>
            <a:prstGeom prst="straightConnector1">
              <a:avLst/>
            </a:prstGeom>
            <a:noFill/>
            <a:ln cap="flat" cmpd="sng" w="19050">
              <a:solidFill>
                <a:srgbClr val="666666"/>
              </a:solidFill>
              <a:prstDash val="solid"/>
              <a:round/>
              <a:headEnd len="med" w="med" type="none"/>
              <a:tailEnd len="med" w="med" type="none"/>
            </a:ln>
          </p:spPr>
        </p:cxnSp>
      </p:grpSp>
      <p:sp>
        <p:nvSpPr>
          <p:cNvPr id="1022" name="Google Shape;1022;p51"/>
          <p:cNvSpPr/>
          <p:nvPr/>
        </p:nvSpPr>
        <p:spPr>
          <a:xfrm>
            <a:off x="3252925" y="184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023" name="Google Shape;1023;p51"/>
          <p:cNvSpPr/>
          <p:nvPr/>
        </p:nvSpPr>
        <p:spPr>
          <a:xfrm>
            <a:off x="27957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024" name="Google Shape;1024;p51"/>
          <p:cNvSpPr/>
          <p:nvPr/>
        </p:nvSpPr>
        <p:spPr>
          <a:xfrm>
            <a:off x="3710125" y="2226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025" name="Google Shape;1025;p51"/>
          <p:cNvSpPr/>
          <p:nvPr/>
        </p:nvSpPr>
        <p:spPr>
          <a:xfrm>
            <a:off x="2530600" y="2615512"/>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1026" name="Google Shape;1026;p51"/>
          <p:cNvSpPr/>
          <p:nvPr/>
        </p:nvSpPr>
        <p:spPr>
          <a:xfrm>
            <a:off x="3009143"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sp>
        <p:nvSpPr>
          <p:cNvPr id="1027" name="Google Shape;1027;p51"/>
          <p:cNvSpPr/>
          <p:nvPr/>
        </p:nvSpPr>
        <p:spPr>
          <a:xfrm>
            <a:off x="3452425"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028" name="Google Shape;1028;p51"/>
          <p:cNvSpPr/>
          <p:nvPr/>
        </p:nvSpPr>
        <p:spPr>
          <a:xfrm>
            <a:off x="3959389" y="2621430"/>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029" name="Google Shape;1029;p51"/>
          <p:cNvCxnSpPr>
            <a:stCxn id="1023" idx="0"/>
            <a:endCxn id="1022" idx="2"/>
          </p:cNvCxnSpPr>
          <p:nvPr/>
        </p:nvCxnSpPr>
        <p:spPr>
          <a:xfrm flipH="1" rot="10800000">
            <a:off x="29626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30" name="Google Shape;1030;p51"/>
          <p:cNvCxnSpPr>
            <a:stCxn id="1024" idx="0"/>
            <a:endCxn id="1022" idx="2"/>
          </p:cNvCxnSpPr>
          <p:nvPr/>
        </p:nvCxnSpPr>
        <p:spPr>
          <a:xfrm rot="10800000">
            <a:off x="3419875" y="2109812"/>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31" name="Google Shape;1031;p51"/>
          <p:cNvCxnSpPr>
            <a:stCxn id="1025" idx="0"/>
            <a:endCxn id="1023" idx="2"/>
          </p:cNvCxnSpPr>
          <p:nvPr/>
        </p:nvCxnSpPr>
        <p:spPr>
          <a:xfrm flipH="1" rot="10800000">
            <a:off x="2697550" y="2490712"/>
            <a:ext cx="265200" cy="124800"/>
          </a:xfrm>
          <a:prstGeom prst="straightConnector1">
            <a:avLst/>
          </a:prstGeom>
          <a:noFill/>
          <a:ln cap="flat" cmpd="sng" w="19050">
            <a:solidFill>
              <a:srgbClr val="666666"/>
            </a:solidFill>
            <a:prstDash val="solid"/>
            <a:round/>
            <a:headEnd len="med" w="med" type="none"/>
            <a:tailEnd len="med" w="med" type="none"/>
          </a:ln>
        </p:spPr>
      </p:cxnSp>
      <p:cxnSp>
        <p:nvCxnSpPr>
          <p:cNvPr id="1032" name="Google Shape;1032;p51"/>
          <p:cNvCxnSpPr>
            <a:stCxn id="1023" idx="2"/>
            <a:endCxn id="1026" idx="0"/>
          </p:cNvCxnSpPr>
          <p:nvPr/>
        </p:nvCxnSpPr>
        <p:spPr>
          <a:xfrm>
            <a:off x="2962675" y="2490812"/>
            <a:ext cx="213300" cy="130500"/>
          </a:xfrm>
          <a:prstGeom prst="straightConnector1">
            <a:avLst/>
          </a:prstGeom>
          <a:noFill/>
          <a:ln cap="flat" cmpd="sng" w="19050">
            <a:solidFill>
              <a:srgbClr val="666666"/>
            </a:solidFill>
            <a:prstDash val="solid"/>
            <a:round/>
            <a:headEnd len="med" w="med" type="none"/>
            <a:tailEnd len="med" w="med" type="none"/>
          </a:ln>
        </p:spPr>
      </p:cxnSp>
      <p:cxnSp>
        <p:nvCxnSpPr>
          <p:cNvPr id="1033" name="Google Shape;1033;p51"/>
          <p:cNvCxnSpPr>
            <a:stCxn id="1024" idx="2"/>
            <a:endCxn id="1027" idx="0"/>
          </p:cNvCxnSpPr>
          <p:nvPr/>
        </p:nvCxnSpPr>
        <p:spPr>
          <a:xfrm flipH="1">
            <a:off x="3619375" y="2490812"/>
            <a:ext cx="257700" cy="130500"/>
          </a:xfrm>
          <a:prstGeom prst="straightConnector1">
            <a:avLst/>
          </a:prstGeom>
          <a:noFill/>
          <a:ln cap="flat" cmpd="sng" w="19050">
            <a:solidFill>
              <a:srgbClr val="666666"/>
            </a:solidFill>
            <a:prstDash val="solid"/>
            <a:round/>
            <a:headEnd len="med" w="med" type="none"/>
            <a:tailEnd len="med" w="med" type="none"/>
          </a:ln>
        </p:spPr>
      </p:cxnSp>
      <p:cxnSp>
        <p:nvCxnSpPr>
          <p:cNvPr id="1034" name="Google Shape;1034;p51"/>
          <p:cNvCxnSpPr>
            <a:stCxn id="1024" idx="2"/>
            <a:endCxn id="1028" idx="0"/>
          </p:cNvCxnSpPr>
          <p:nvPr/>
        </p:nvCxnSpPr>
        <p:spPr>
          <a:xfrm>
            <a:off x="3877075" y="2490812"/>
            <a:ext cx="249300" cy="130500"/>
          </a:xfrm>
          <a:prstGeom prst="straightConnector1">
            <a:avLst/>
          </a:prstGeom>
          <a:noFill/>
          <a:ln cap="flat" cmpd="sng" w="19050">
            <a:solidFill>
              <a:srgbClr val="666666"/>
            </a:solidFill>
            <a:prstDash val="solid"/>
            <a:round/>
            <a:headEnd len="med" w="med" type="none"/>
            <a:tailEnd len="med" w="med" type="none"/>
          </a:ln>
        </p:spPr>
      </p:cxnSp>
      <p:sp>
        <p:nvSpPr>
          <p:cNvPr id="1035" name="Google Shape;1035;p51"/>
          <p:cNvSpPr/>
          <p:nvPr/>
        </p:nvSpPr>
        <p:spPr>
          <a:xfrm>
            <a:off x="2276550" y="1359988"/>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cxnSp>
        <p:nvCxnSpPr>
          <p:cNvPr id="1036" name="Google Shape;1036;p51"/>
          <p:cNvCxnSpPr>
            <a:stCxn id="1035" idx="2"/>
            <a:endCxn id="1009" idx="0"/>
          </p:cNvCxnSpPr>
          <p:nvPr/>
        </p:nvCxnSpPr>
        <p:spPr>
          <a:xfrm flipH="1">
            <a:off x="1483800" y="1624288"/>
            <a:ext cx="959700" cy="214500"/>
          </a:xfrm>
          <a:prstGeom prst="straightConnector1">
            <a:avLst/>
          </a:prstGeom>
          <a:noFill/>
          <a:ln cap="flat" cmpd="sng" w="19050">
            <a:solidFill>
              <a:srgbClr val="666666"/>
            </a:solidFill>
            <a:prstDash val="solid"/>
            <a:round/>
            <a:headEnd len="med" w="med" type="none"/>
            <a:tailEnd len="med" w="med" type="none"/>
          </a:ln>
        </p:spPr>
      </p:cxnSp>
      <p:cxnSp>
        <p:nvCxnSpPr>
          <p:cNvPr id="1037" name="Google Shape;1037;p51"/>
          <p:cNvCxnSpPr>
            <a:stCxn id="1035" idx="2"/>
            <a:endCxn id="1022" idx="0"/>
          </p:cNvCxnSpPr>
          <p:nvPr/>
        </p:nvCxnSpPr>
        <p:spPr>
          <a:xfrm>
            <a:off x="2443500" y="1624288"/>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038" name="Google Shape;1038;p51"/>
          <p:cNvSpPr/>
          <p:nvPr/>
        </p:nvSpPr>
        <p:spPr>
          <a:xfrm>
            <a:off x="7434225" y="1913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1039" name="Google Shape;1039;p51"/>
          <p:cNvSpPr/>
          <p:nvPr/>
        </p:nvSpPr>
        <p:spPr>
          <a:xfrm>
            <a:off x="7891425" y="2294399"/>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1040" name="Google Shape;1040;p51"/>
          <p:cNvSpPr/>
          <p:nvPr/>
        </p:nvSpPr>
        <p:spPr>
          <a:xfrm>
            <a:off x="8140689" y="2689317"/>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a:t>
            </a:r>
            <a:endParaRPr/>
          </a:p>
        </p:txBody>
      </p:sp>
      <p:cxnSp>
        <p:nvCxnSpPr>
          <p:cNvPr id="1041" name="Google Shape;1041;p51"/>
          <p:cNvCxnSpPr>
            <a:stCxn id="1039" idx="0"/>
            <a:endCxn id="1038" idx="2"/>
          </p:cNvCxnSpPr>
          <p:nvPr/>
        </p:nvCxnSpPr>
        <p:spPr>
          <a:xfrm rot="10800000">
            <a:off x="7601175" y="2177699"/>
            <a:ext cx="457200" cy="116700"/>
          </a:xfrm>
          <a:prstGeom prst="straightConnector1">
            <a:avLst/>
          </a:prstGeom>
          <a:noFill/>
          <a:ln cap="flat" cmpd="sng" w="19050">
            <a:solidFill>
              <a:srgbClr val="666666"/>
            </a:solidFill>
            <a:prstDash val="solid"/>
            <a:round/>
            <a:headEnd len="med" w="med" type="none"/>
            <a:tailEnd len="med" w="med" type="none"/>
          </a:ln>
        </p:spPr>
      </p:cxnSp>
      <p:cxnSp>
        <p:nvCxnSpPr>
          <p:cNvPr id="1042" name="Google Shape;1042;p51"/>
          <p:cNvCxnSpPr>
            <a:stCxn id="1039" idx="2"/>
            <a:endCxn id="1040" idx="0"/>
          </p:cNvCxnSpPr>
          <p:nvPr/>
        </p:nvCxnSpPr>
        <p:spPr>
          <a:xfrm>
            <a:off x="8058375" y="2558699"/>
            <a:ext cx="249300" cy="130500"/>
          </a:xfrm>
          <a:prstGeom prst="straightConnector1">
            <a:avLst/>
          </a:prstGeom>
          <a:noFill/>
          <a:ln cap="flat" cmpd="sng" w="19050">
            <a:solidFill>
              <a:srgbClr val="666666"/>
            </a:solidFill>
            <a:prstDash val="solid"/>
            <a:round/>
            <a:headEnd len="med" w="med" type="none"/>
            <a:tailEnd len="med" w="med" type="none"/>
          </a:ln>
        </p:spPr>
      </p:cxnSp>
      <p:cxnSp>
        <p:nvCxnSpPr>
          <p:cNvPr id="1043" name="Google Shape;1043;p51"/>
          <p:cNvCxnSpPr>
            <a:stCxn id="1044" idx="2"/>
            <a:endCxn id="1038" idx="0"/>
          </p:cNvCxnSpPr>
          <p:nvPr/>
        </p:nvCxnSpPr>
        <p:spPr>
          <a:xfrm>
            <a:off x="6624800" y="1692175"/>
            <a:ext cx="976500" cy="221100"/>
          </a:xfrm>
          <a:prstGeom prst="straightConnector1">
            <a:avLst/>
          </a:prstGeom>
          <a:noFill/>
          <a:ln cap="flat" cmpd="sng" w="19050">
            <a:solidFill>
              <a:srgbClr val="666666"/>
            </a:solidFill>
            <a:prstDash val="solid"/>
            <a:round/>
            <a:headEnd len="med" w="med" type="none"/>
            <a:tailEnd len="med" w="med" type="none"/>
          </a:ln>
        </p:spPr>
      </p:cxnSp>
      <p:sp>
        <p:nvSpPr>
          <p:cNvPr id="1044" name="Google Shape;1044;p51"/>
          <p:cNvSpPr/>
          <p:nvPr/>
        </p:nvSpPr>
        <p:spPr>
          <a:xfrm>
            <a:off x="6457850" y="1427875"/>
            <a:ext cx="333900" cy="264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t>
            </a:r>
            <a:endParaRPr/>
          </a:p>
        </p:txBody>
      </p:sp>
      <p:sp>
        <p:nvSpPr>
          <p:cNvPr id="1045" name="Google Shape;1045;p51"/>
          <p:cNvSpPr txBox="1"/>
          <p:nvPr>
            <p:ph idx="1" type="body"/>
          </p:nvPr>
        </p:nvSpPr>
        <p:spPr>
          <a:xfrm>
            <a:off x="6953775" y="3122300"/>
            <a:ext cx="12948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Θ(N) </a:t>
            </a:r>
            <a:endParaRPr/>
          </a:p>
        </p:txBody>
      </p:sp>
      <p:cxnSp>
        <p:nvCxnSpPr>
          <p:cNvPr id="1046" name="Google Shape;1046;p51"/>
          <p:cNvCxnSpPr/>
          <p:nvPr/>
        </p:nvCxnSpPr>
        <p:spPr>
          <a:xfrm flipH="1">
            <a:off x="2831075" y="1119950"/>
            <a:ext cx="1358400" cy="279900"/>
          </a:xfrm>
          <a:prstGeom prst="straightConnector1">
            <a:avLst/>
          </a:prstGeom>
          <a:noFill/>
          <a:ln cap="flat" cmpd="sng" w="19050">
            <a:solidFill>
              <a:schemeClr val="dk2"/>
            </a:solidFill>
            <a:prstDash val="solid"/>
            <a:round/>
            <a:headEnd len="med" w="med" type="none"/>
            <a:tailEnd len="med" w="med" type="triangle"/>
          </a:ln>
        </p:spPr>
      </p:cxnSp>
      <p:cxnSp>
        <p:nvCxnSpPr>
          <p:cNvPr id="1047" name="Google Shape;1047;p51"/>
          <p:cNvCxnSpPr/>
          <p:nvPr/>
        </p:nvCxnSpPr>
        <p:spPr>
          <a:xfrm>
            <a:off x="5865325" y="1154675"/>
            <a:ext cx="355800" cy="189600"/>
          </a:xfrm>
          <a:prstGeom prst="straightConnector1">
            <a:avLst/>
          </a:prstGeom>
          <a:noFill/>
          <a:ln cap="flat" cmpd="sng" w="19050">
            <a:solidFill>
              <a:schemeClr val="dk2"/>
            </a:solidFill>
            <a:prstDash val="solid"/>
            <a:round/>
            <a:headEnd len="med" w="med" type="none"/>
            <a:tailEnd len="med" w="med" type="triangle"/>
          </a:ln>
        </p:spPr>
      </p:cxnSp>
      <p:sp>
        <p:nvSpPr>
          <p:cNvPr id="1048" name="Google Shape;1048;p51"/>
          <p:cNvSpPr txBox="1"/>
          <p:nvPr/>
        </p:nvSpPr>
        <p:spPr>
          <a:xfrm>
            <a:off x="40500" y="1292925"/>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049" name="Google Shape;1049;p51"/>
          <p:cNvSpPr txBox="1"/>
          <p:nvPr/>
        </p:nvSpPr>
        <p:spPr>
          <a:xfrm>
            <a:off x="8474600" y="1583800"/>
            <a:ext cx="10071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H=3</a:t>
            </a:r>
            <a:endParaRPr/>
          </a:p>
        </p:txBody>
      </p:sp>
      <p:sp>
        <p:nvSpPr>
          <p:cNvPr id="1050" name="Google Shape;1050;p51"/>
          <p:cNvSpPr txBox="1"/>
          <p:nvPr>
            <p:ph idx="1" type="body"/>
          </p:nvPr>
        </p:nvSpPr>
        <p:spPr>
          <a:xfrm>
            <a:off x="1563625" y="3092550"/>
            <a:ext cx="1841700" cy="6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 = Θ(log(N)) </a:t>
            </a:r>
            <a:endParaRPr/>
          </a:p>
        </p:txBody>
      </p:sp>
      <p:sp>
        <p:nvSpPr>
          <p:cNvPr id="1051" name="Google Shape;1051;p51"/>
          <p:cNvSpPr txBox="1"/>
          <p:nvPr/>
        </p:nvSpPr>
        <p:spPr>
          <a:xfrm>
            <a:off x="204550" y="3964775"/>
            <a:ext cx="861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Performance of spindly trees can be just as bad as a linked 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Example: containsKey(“z”) would take linear time.</a:t>
            </a:r>
            <a:endParaRPr sz="20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5" name="Shape 1055"/>
        <p:cNvGrpSpPr/>
        <p:nvPr/>
      </p:nvGrpSpPr>
      <p:grpSpPr>
        <a:xfrm>
          <a:off x="0" y="0"/>
          <a:ext cx="0" cy="0"/>
          <a:chOff x="0" y="0"/>
          <a:chExt cx="0" cy="0"/>
        </a:xfrm>
      </p:grpSpPr>
      <p:sp>
        <p:nvSpPr>
          <p:cNvPr id="1056" name="Google Shape;1056;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Insertion Demo</a:t>
            </a:r>
            <a:endParaRPr/>
          </a:p>
        </p:txBody>
      </p:sp>
      <p:sp>
        <p:nvSpPr>
          <p:cNvPr id="1057" name="Google Shape;1057;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Video courtesy of Kevin Wayne (Princeton University)</a:t>
            </a:r>
            <a:endParaRPr sz="1200"/>
          </a:p>
          <a:p>
            <a:pPr indent="0" lvl="0" marL="0" rtl="0" algn="l">
              <a:spcBef>
                <a:spcPts val="600"/>
              </a:spcBef>
              <a:spcAft>
                <a:spcPts val="0"/>
              </a:spcAft>
              <a:buNone/>
            </a:pPr>
            <a:r>
              <a:t/>
            </a:r>
            <a:endParaRPr/>
          </a:p>
        </p:txBody>
      </p:sp>
      <p:pic>
        <p:nvPicPr>
          <p:cNvPr descr="Courtesy of Kevin Wayne (Princeton University)" id="1058" name="Google Shape;1058;p52" title="Random Insertion Into a BST">
            <a:hlinkClick r:id="rId3"/>
          </p:cNvPr>
          <p:cNvPicPr preferRelativeResize="0"/>
          <p:nvPr/>
        </p:nvPicPr>
        <p:blipFill>
          <a:blip r:embed="rId4">
            <a:alphaModFix/>
          </a:blip>
          <a:stretch>
            <a:fillRect/>
          </a:stretch>
        </p:blipFill>
        <p:spPr>
          <a:xfrm>
            <a:off x="2286000" y="628650"/>
            <a:ext cx="4572000" cy="3429000"/>
          </a:xfrm>
          <a:prstGeom prst="rect">
            <a:avLst/>
          </a:prstGeom>
          <a:noFill/>
          <a:ln>
            <a:noFill/>
          </a:ln>
        </p:spPr>
      </p:pic>
      <p:sp>
        <p:nvSpPr>
          <p:cNvPr id="1059" name="Google Shape;1059;p52"/>
          <p:cNvSpPr txBox="1"/>
          <p:nvPr/>
        </p:nvSpPr>
        <p:spPr>
          <a:xfrm>
            <a:off x="248775" y="4377625"/>
            <a:ext cx="8706900" cy="495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2000">
                <a:solidFill>
                  <a:schemeClr val="dk1"/>
                </a:solidFill>
                <a:latin typeface="Calibri"/>
                <a:ea typeface="Calibri"/>
                <a:cs typeface="Calibri"/>
                <a:sym typeface="Calibri"/>
              </a:rPr>
              <a:t>Nice Property</a:t>
            </a:r>
            <a:r>
              <a:rPr lang="en" sz="2000">
                <a:solidFill>
                  <a:schemeClr val="dk1"/>
                </a:solidFill>
                <a:latin typeface="Calibri"/>
                <a:ea typeface="Calibri"/>
                <a:cs typeface="Calibri"/>
                <a:sym typeface="Calibri"/>
              </a:rPr>
              <a:t>. Random inserts take on average only Θ(log N) each. </a:t>
            </a:r>
            <a:endParaRPr sz="20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Mathematical Analysis</a:t>
            </a:r>
            <a:endParaRPr/>
          </a:p>
        </p:txBody>
      </p:sp>
      <p:sp>
        <p:nvSpPr>
          <p:cNvPr id="1065" name="Google Shape;1065;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Comparison Counting. </a:t>
            </a:r>
            <a:r>
              <a:rPr lang="en"/>
              <a:t>If N distinct keys are inserted into a BST, the expected average number of compares per insert is C(N) ~ 2 ln N = Θ(log N)</a:t>
            </a:r>
            <a:endParaRPr/>
          </a:p>
          <a:p>
            <a:pPr indent="-355600" lvl="0" marL="457200" rtl="0" algn="l">
              <a:spcBef>
                <a:spcPts val="600"/>
              </a:spcBef>
              <a:spcAft>
                <a:spcPts val="0"/>
              </a:spcAft>
              <a:buSzPts val="2000"/>
              <a:buChar char="●"/>
            </a:pPr>
            <a:r>
              <a:rPr lang="en"/>
              <a:t>Will discuss this proof briefly towards the end of this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Tree Height. </a:t>
            </a:r>
            <a:r>
              <a:rPr lang="en"/>
              <a:t>If N distinct keys are inserted in random order, expected tree height H(N) ~ 4.311 ln N </a:t>
            </a:r>
            <a:r>
              <a:rPr lang="en" u="sng">
                <a:solidFill>
                  <a:schemeClr val="hlink"/>
                </a:solidFill>
                <a:hlinkClick r:id="rId3"/>
              </a:rPr>
              <a:t>(see Reed, 2003)</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tilde notation from Asymptotics 3 lecture:</a:t>
            </a:r>
            <a:endParaRPr/>
          </a:p>
          <a:p>
            <a:pPr indent="-355600" lvl="0" marL="457200" rtl="0" algn="l">
              <a:spcBef>
                <a:spcPts val="600"/>
              </a:spcBef>
              <a:spcAft>
                <a:spcPts val="0"/>
              </a:spcAft>
              <a:buSzPts val="2000"/>
              <a:buChar char="●"/>
            </a:pPr>
            <a:r>
              <a:rPr lang="en"/>
              <a:t>Similar to BigTheta, but don’t throw away the multiplicative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Formal definition: f(x) ~ g(x) means that </a:t>
            </a:r>
            <a:endParaRPr/>
          </a:p>
        </p:txBody>
      </p:sp>
      <p:pic>
        <p:nvPicPr>
          <p:cNvPr id="1066" name="Google Shape;1066;p53"/>
          <p:cNvPicPr preferRelativeResize="0"/>
          <p:nvPr/>
        </p:nvPicPr>
        <p:blipFill>
          <a:blip r:embed="rId4">
            <a:alphaModFix/>
          </a:blip>
          <a:stretch>
            <a:fillRect/>
          </a:stretch>
        </p:blipFill>
        <p:spPr>
          <a:xfrm>
            <a:off x="4611121" y="4151135"/>
            <a:ext cx="1504850" cy="80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0" st="0"/>
                                            </p:txEl>
                                          </p:spTgt>
                                        </p:tgtEl>
                                        <p:attrNameLst>
                                          <p:attrName>style.visibility</p:attrName>
                                        </p:attrNameLst>
                                      </p:cBhvr>
                                      <p:to>
                                        <p:strVal val="visible"/>
                                      </p:to>
                                    </p:set>
                                    <p:animEffect filter="fade" transition="in">
                                      <p:cBhvr>
                                        <p:cTn dur="1000"/>
                                        <p:tgtEl>
                                          <p:spTgt spid="10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1" st="1"/>
                                            </p:txEl>
                                          </p:spTgt>
                                        </p:tgtEl>
                                        <p:attrNameLst>
                                          <p:attrName>style.visibility</p:attrName>
                                        </p:attrNameLst>
                                      </p:cBhvr>
                                      <p:to>
                                        <p:strVal val="visible"/>
                                      </p:to>
                                    </p:set>
                                    <p:animEffect filter="fade" transition="in">
                                      <p:cBhvr>
                                        <p:cTn dur="1000"/>
                                        <p:tgtEl>
                                          <p:spTgt spid="10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2" st="2"/>
                                            </p:txEl>
                                          </p:spTgt>
                                        </p:tgtEl>
                                        <p:attrNameLst>
                                          <p:attrName>style.visibility</p:attrName>
                                        </p:attrNameLst>
                                      </p:cBhvr>
                                      <p:to>
                                        <p:strVal val="visible"/>
                                      </p:to>
                                    </p:set>
                                    <p:animEffect filter="fade" transition="in">
                                      <p:cBhvr>
                                        <p:cTn dur="1000"/>
                                        <p:tgtEl>
                                          <p:spTgt spid="10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3" st="3"/>
                                            </p:txEl>
                                          </p:spTgt>
                                        </p:tgtEl>
                                        <p:attrNameLst>
                                          <p:attrName>style.visibility</p:attrName>
                                        </p:attrNameLst>
                                      </p:cBhvr>
                                      <p:to>
                                        <p:strVal val="visible"/>
                                      </p:to>
                                    </p:set>
                                    <p:animEffect filter="fade" transition="in">
                                      <p:cBhvr>
                                        <p:cTn dur="1000"/>
                                        <p:tgtEl>
                                          <p:spTgt spid="10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4" st="4"/>
                                            </p:txEl>
                                          </p:spTgt>
                                        </p:tgtEl>
                                        <p:attrNameLst>
                                          <p:attrName>style.visibility</p:attrName>
                                        </p:attrNameLst>
                                      </p:cBhvr>
                                      <p:to>
                                        <p:strVal val="visible"/>
                                      </p:to>
                                    </p:set>
                                    <p:animEffect filter="fade" transition="in">
                                      <p:cBhvr>
                                        <p:cTn dur="1000"/>
                                        <p:tgtEl>
                                          <p:spTgt spid="10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5" st="5"/>
                                            </p:txEl>
                                          </p:spTgt>
                                        </p:tgtEl>
                                        <p:attrNameLst>
                                          <p:attrName>style.visibility</p:attrName>
                                        </p:attrNameLst>
                                      </p:cBhvr>
                                      <p:to>
                                        <p:strVal val="visible"/>
                                      </p:to>
                                    </p:set>
                                    <p:animEffect filter="fade" transition="in">
                                      <p:cBhvr>
                                        <p:cTn dur="1000"/>
                                        <p:tgtEl>
                                          <p:spTgt spid="10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6" st="6"/>
                                            </p:txEl>
                                          </p:spTgt>
                                        </p:tgtEl>
                                        <p:attrNameLst>
                                          <p:attrName>style.visibility</p:attrName>
                                        </p:attrNameLst>
                                      </p:cBhvr>
                                      <p:to>
                                        <p:strVal val="visible"/>
                                      </p:to>
                                    </p:set>
                                    <p:animEffect filter="fade" transition="in">
                                      <p:cBhvr>
                                        <p:cTn dur="1000"/>
                                        <p:tgtEl>
                                          <p:spTgt spid="10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7" st="7"/>
                                            </p:txEl>
                                          </p:spTgt>
                                        </p:tgtEl>
                                        <p:attrNameLst>
                                          <p:attrName>style.visibility</p:attrName>
                                        </p:attrNameLst>
                                      </p:cBhvr>
                                      <p:to>
                                        <p:strVal val="visible"/>
                                      </p:to>
                                    </p:set>
                                    <p:animEffect filter="fade" transition="in">
                                      <p:cBhvr>
                                        <p:cTn dur="1000"/>
                                        <p:tgtEl>
                                          <p:spTgt spid="10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8" st="8"/>
                                            </p:txEl>
                                          </p:spTgt>
                                        </p:tgtEl>
                                        <p:attrNameLst>
                                          <p:attrName>style.visibility</p:attrName>
                                        </p:attrNameLst>
                                      </p:cBhvr>
                                      <p:to>
                                        <p:strVal val="visible"/>
                                      </p:to>
                                    </p:set>
                                    <p:animEffect filter="fade" transition="in">
                                      <p:cBhvr>
                                        <p:cTn dur="1000"/>
                                        <p:tgtEl>
                                          <p:spTgt spid="106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1000"/>
                                        <p:tgtEl>
                                          <p:spTgt spid="10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BST Deletion Demo</a:t>
            </a:r>
            <a:endParaRPr/>
          </a:p>
        </p:txBody>
      </p:sp>
      <p:sp>
        <p:nvSpPr>
          <p:cNvPr id="1072" name="Google Shape;1072;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Surprising Fact</a:t>
            </a:r>
            <a:r>
              <a:rPr lang="en"/>
              <a:t>. Trees not balanced!  C(N) ~ sqrt(N) per operation.</a:t>
            </a:r>
            <a:endParaRPr/>
          </a:p>
          <a:p>
            <a:pPr indent="0" lvl="0" marL="0" rtl="0" algn="l">
              <a:spcBef>
                <a:spcPts val="600"/>
              </a:spcBef>
              <a:spcAft>
                <a:spcPts val="0"/>
              </a:spcAft>
              <a:buNone/>
            </a:pPr>
            <a:r>
              <a:rPr b="1" lang="en"/>
              <a:t>Open Problem. </a:t>
            </a:r>
            <a:r>
              <a:rPr lang="en"/>
              <a:t>Find a simple and efficient delete for BSTs.</a:t>
            </a:r>
            <a:r>
              <a:rPr b="1" lang="en"/>
              <a:t> </a:t>
            </a:r>
            <a:endParaRPr/>
          </a:p>
          <a:p>
            <a:pPr indent="0" lvl="0" marL="0" rtl="0" algn="l">
              <a:spcBef>
                <a:spcPts val="600"/>
              </a:spcBef>
              <a:spcAft>
                <a:spcPts val="0"/>
              </a:spcAft>
              <a:buNone/>
            </a:pPr>
            <a:r>
              <a:rPr lang="en" sz="1200"/>
              <a:t>Video courtesy of Kevin Wayne (Princeton University)</a:t>
            </a:r>
            <a:endParaRPr sz="1200"/>
          </a:p>
          <a:p>
            <a:pPr indent="0" lvl="0" marL="0" rtl="0" algn="l">
              <a:spcBef>
                <a:spcPts val="600"/>
              </a:spcBef>
              <a:spcAft>
                <a:spcPts val="0"/>
              </a:spcAft>
              <a:buNone/>
            </a:pPr>
            <a:r>
              <a:t/>
            </a:r>
            <a:endParaRPr/>
          </a:p>
        </p:txBody>
      </p:sp>
      <p:pic>
        <p:nvPicPr>
          <p:cNvPr descr="Courtesy of Kevin Wayne (Princeton University)" id="1073" name="Google Shape;1073;p54" title="Repeated Random Insertions and Deletions Into a BST">
            <a:hlinkClick r:id="rId3"/>
          </p:cNvPr>
          <p:cNvPicPr preferRelativeResize="0"/>
          <p:nvPr/>
        </p:nvPicPr>
        <p:blipFill>
          <a:blip r:embed="rId4">
            <a:alphaModFix/>
          </a:blip>
          <a:stretch>
            <a:fillRect/>
          </a:stretch>
        </p:blipFill>
        <p:spPr>
          <a:xfrm>
            <a:off x="2286000" y="628650"/>
            <a:ext cx="4572000" cy="3429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Google Shape;1078;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79" name="Google Shape;1079;p55"/>
          <p:cNvSpPr txBox="1"/>
          <p:nvPr>
            <p:ph idx="1" type="body"/>
          </p:nvPr>
        </p:nvSpPr>
        <p:spPr>
          <a:xfrm>
            <a:off x="243000" y="556500"/>
            <a:ext cx="8698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Binary search trees: Efficient data structures for supporting insertion and search.</a:t>
            </a:r>
            <a:endParaRPr/>
          </a:p>
          <a:p>
            <a:pPr indent="-355600" lvl="0" marL="457200" rtl="0" algn="l">
              <a:spcBef>
                <a:spcPts val="600"/>
              </a:spcBef>
              <a:spcAft>
                <a:spcPts val="0"/>
              </a:spcAft>
              <a:buSzPts val="2000"/>
              <a:buChar char="●"/>
            </a:pPr>
            <a:r>
              <a:rPr lang="en"/>
              <a:t>Operations on “Bushy” BSTs are logarithmic time.</a:t>
            </a:r>
            <a:endParaRPr/>
          </a:p>
          <a:p>
            <a:pPr indent="-355600" lvl="0" marL="457200" rtl="0" algn="l">
              <a:spcBef>
                <a:spcPts val="0"/>
              </a:spcBef>
              <a:spcAft>
                <a:spcPts val="0"/>
              </a:spcAft>
              <a:buSzPts val="2000"/>
              <a:buChar char="●"/>
            </a:pPr>
            <a:r>
              <a:rPr lang="en"/>
              <a:t>Insertion of random data yields a bushy BST.</a:t>
            </a:r>
            <a:endParaRPr/>
          </a:p>
          <a:p>
            <a:pPr indent="-355600" lvl="1" marL="914400" rtl="0" algn="l">
              <a:spcBef>
                <a:spcPts val="0"/>
              </a:spcBef>
              <a:spcAft>
                <a:spcPts val="0"/>
              </a:spcAft>
              <a:buSzPts val="2000"/>
              <a:buChar char="○"/>
            </a:pPr>
            <a:r>
              <a:rPr lang="en"/>
              <a:t>On random data, order of growth for get/put operations is logarithmic.</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Performance issues:</a:t>
            </a:r>
            <a:endParaRPr/>
          </a:p>
          <a:p>
            <a:pPr indent="-355600" lvl="0" marL="457200" rtl="0" algn="l">
              <a:spcBef>
                <a:spcPts val="600"/>
              </a:spcBef>
              <a:spcAft>
                <a:spcPts val="0"/>
              </a:spcAft>
              <a:buSzPts val="2000"/>
              <a:buChar char="●"/>
            </a:pPr>
            <a:r>
              <a:rPr lang="en"/>
              <a:t>“Spindly” trees have linear performance.</a:t>
            </a:r>
            <a:endParaRPr/>
          </a:p>
          <a:p>
            <a:pPr indent="-355600" lvl="0" marL="457200" rtl="0" algn="l">
              <a:spcBef>
                <a:spcPts val="0"/>
              </a:spcBef>
              <a:spcAft>
                <a:spcPts val="0"/>
              </a:spcAft>
              <a:buSzPts val="2000"/>
              <a:buChar char="●"/>
            </a:pPr>
            <a:r>
              <a:rPr lang="en"/>
              <a:t>Hibbard deletion results in order of growth that is sqrt(N).</a:t>
            </a:r>
            <a:endParaRPr/>
          </a:p>
          <a:p>
            <a:pPr indent="-355600" lvl="1" marL="914400" rtl="0" algn="l">
              <a:spcBef>
                <a:spcPts val="0"/>
              </a:spcBef>
              <a:spcAft>
                <a:spcPts val="0"/>
              </a:spcAft>
              <a:buSzPts val="2000"/>
              <a:buChar char="○"/>
            </a:pPr>
            <a:r>
              <a:rPr lang="en"/>
              <a:t>Nobody knows how to do better on simple BSTs.</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Lab this week: Implementing a BSTMap.</a:t>
            </a:r>
            <a:endParaRPr/>
          </a:p>
          <a:p>
            <a:pPr indent="0" lvl="0" marL="0" rtl="0" algn="l">
              <a:spcBef>
                <a:spcPts val="600"/>
              </a:spcBef>
              <a:spcAft>
                <a:spcPts val="0"/>
              </a:spcAft>
              <a:buNone/>
            </a:pPr>
            <a:r>
              <a:rPr lang="en"/>
              <a:t>Next time: Fixing these performance issues.</a:t>
            </a:r>
            <a:endParaRPr/>
          </a:p>
          <a:p>
            <a:pPr indent="0" lvl="0" marL="0" rtl="0" algn="l">
              <a:spcBef>
                <a:spcPts val="6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83" name="Shape 1083"/>
        <p:cNvGrpSpPr/>
        <p:nvPr/>
      </p:nvGrpSpPr>
      <p:grpSpPr>
        <a:xfrm>
          <a:off x="0" y="0"/>
          <a:ext cx="0" cy="0"/>
          <a:chOff x="0" y="0"/>
          <a:chExt cx="0" cy="0"/>
        </a:xfrm>
      </p:grpSpPr>
      <p:sp>
        <p:nvSpPr>
          <p:cNvPr id="1084" name="Google Shape;1084;p56"/>
          <p:cNvSpPr txBox="1"/>
          <p:nvPr>
            <p:ph type="title"/>
          </p:nvPr>
        </p:nvSpPr>
        <p:spPr>
          <a:xfrm>
            <a:off x="928950" y="2112000"/>
            <a:ext cx="7286100" cy="91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BST Implementation Tips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55" name="Google Shape;55;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HW2 due next Wednesday.</a:t>
            </a:r>
            <a:endParaRPr/>
          </a:p>
          <a:p>
            <a:pPr indent="-355600" lvl="0" marL="457200" rtl="0" algn="l">
              <a:spcBef>
                <a:spcPts val="600"/>
              </a:spcBef>
              <a:spcAft>
                <a:spcPts val="0"/>
              </a:spcAft>
              <a:buSzPts val="2000"/>
              <a:buChar char="●"/>
            </a:pPr>
            <a:r>
              <a:rPr lang="en"/>
              <a:t>Will be out late tonight.</a:t>
            </a:r>
            <a:endParaRPr/>
          </a:p>
          <a:p>
            <a:pPr indent="-355600" lvl="0" marL="457200" rtl="0" algn="l">
              <a:spcBef>
                <a:spcPts val="0"/>
              </a:spcBef>
              <a:spcAft>
                <a:spcPts val="0"/>
              </a:spcAft>
              <a:buSzPts val="2000"/>
              <a:buChar char="●"/>
            </a:pPr>
            <a:r>
              <a:rPr lang="en"/>
              <a:t>Application of disjoint sets towards a cool physics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Roundtable discussions about project 2 approximately next Thursday: (</a:t>
            </a:r>
            <a:r>
              <a:rPr lang="en" u="sng">
                <a:solidFill>
                  <a:schemeClr val="hlink"/>
                </a:solidFill>
                <a:hlinkClick r:id="rId3"/>
              </a:rPr>
              <a:t>Link</a:t>
            </a:r>
            <a:r>
              <a:rPr lang="en"/>
              <a:t>)</a:t>
            </a:r>
            <a:endParaRPr/>
          </a:p>
          <a:p>
            <a:pPr indent="-355600" lvl="0" marL="457200" rtl="0" algn="l">
              <a:spcBef>
                <a:spcPts val="600"/>
              </a:spcBef>
              <a:spcAft>
                <a:spcPts val="0"/>
              </a:spcAft>
              <a:buSzPts val="2000"/>
              <a:buChar char="●"/>
            </a:pPr>
            <a:r>
              <a:rPr lang="en"/>
              <a:t>If demand is high, will select people randomly.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57"/>
          <p:cNvSpPr txBox="1"/>
          <p:nvPr/>
        </p:nvSpPr>
        <p:spPr>
          <a:xfrm>
            <a:off x="166800" y="2672225"/>
            <a:ext cx="4917000" cy="2397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static</a:t>
            </a:r>
            <a:r>
              <a:rPr lang="en" sz="1600">
                <a:solidFill>
                  <a:schemeClr val="dk1"/>
                </a:solidFill>
                <a:highlight>
                  <a:srgbClr val="EFEFEF"/>
                </a:highlight>
                <a:latin typeface="Consolas"/>
                <a:ea typeface="Consolas"/>
                <a:cs typeface="Consolas"/>
                <a:sym typeface="Consolas"/>
              </a:rPr>
              <a:t> BST insert(BST T, Key ik)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(T == null)</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 new</a:t>
            </a:r>
            <a:r>
              <a:rPr lang="en" sz="1600">
                <a:solidFill>
                  <a:schemeClr val="dk1"/>
                </a:solidFill>
                <a:highlight>
                  <a:srgbClr val="EFEFEF"/>
                </a:highlight>
                <a:latin typeface="Consolas"/>
                <a:ea typeface="Consolas"/>
                <a:cs typeface="Consolas"/>
                <a:sym typeface="Consolas"/>
              </a:rPr>
              <a:t> BST(ik);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(ik ≺ T.label()))</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T.left = insert(T.left, ik);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else if</a:t>
            </a:r>
            <a:r>
              <a:rPr lang="en" sz="1600">
                <a:solidFill>
                  <a:schemeClr val="dk1"/>
                </a:solidFill>
                <a:highlight>
                  <a:srgbClr val="EFEFEF"/>
                </a:highlight>
                <a:latin typeface="Consolas"/>
                <a:ea typeface="Consolas"/>
                <a:cs typeface="Consolas"/>
                <a:sym typeface="Consolas"/>
              </a:rPr>
              <a:t> (ik ≻ T.label())</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T.right = insert(T.right, ik);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sp>
        <p:nvSpPr>
          <p:cNvPr id="1090" name="Google Shape;1090;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Tips for BST Lab</a:t>
            </a:r>
            <a:endParaRPr/>
          </a:p>
        </p:txBody>
      </p:sp>
      <p:sp>
        <p:nvSpPr>
          <p:cNvPr id="1091" name="Google Shape;1091;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Code from class was “naked recursion”. Your BSTMap will not be.</a:t>
            </a:r>
            <a:endParaRPr/>
          </a:p>
          <a:p>
            <a:pPr indent="-355600" lvl="0" marL="457200" rtl="0" algn="l">
              <a:spcBef>
                <a:spcPts val="0"/>
              </a:spcBef>
              <a:spcAft>
                <a:spcPts val="0"/>
              </a:spcAft>
              <a:buSzPts val="2000"/>
              <a:buChar char="●"/>
            </a:pPr>
            <a:r>
              <a:rPr lang="en"/>
              <a:t>For each public method, e.g. </a:t>
            </a:r>
            <a:r>
              <a:rPr lang="en">
                <a:latin typeface="Consolas"/>
                <a:ea typeface="Consolas"/>
                <a:cs typeface="Consolas"/>
                <a:sym typeface="Consolas"/>
              </a:rPr>
              <a:t>put(K key, V value)</a:t>
            </a:r>
            <a:r>
              <a:rPr lang="en"/>
              <a:t>, create a private recursive method, e.g. </a:t>
            </a:r>
            <a:r>
              <a:rPr lang="en">
                <a:latin typeface="Consolas"/>
                <a:ea typeface="Consolas"/>
                <a:cs typeface="Consolas"/>
                <a:sym typeface="Consolas"/>
              </a:rPr>
              <a:t>put(K key, V value, Node n)</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t>When inserting, always set left/right pointers, even if nothing is actually changing.</a:t>
            </a:r>
            <a:endParaRPr/>
          </a:p>
          <a:p>
            <a:pPr indent="-355600" lvl="0" marL="457200" rtl="0" algn="l">
              <a:spcBef>
                <a:spcPts val="0"/>
              </a:spcBef>
              <a:spcAft>
                <a:spcPts val="0"/>
              </a:spcAft>
              <a:buSzPts val="2000"/>
              <a:buChar char="●"/>
            </a:pPr>
            <a:r>
              <a:rPr lang="en"/>
              <a:t>Avoid “arms length base cases”. Don’t check if left or right is null!</a:t>
            </a:r>
            <a:endParaRPr/>
          </a:p>
        </p:txBody>
      </p:sp>
      <p:cxnSp>
        <p:nvCxnSpPr>
          <p:cNvPr id="1092" name="Google Shape;1092;p57"/>
          <p:cNvCxnSpPr/>
          <p:nvPr/>
        </p:nvCxnSpPr>
        <p:spPr>
          <a:xfrm rot="10800000">
            <a:off x="2176350" y="4529625"/>
            <a:ext cx="300600" cy="173700"/>
          </a:xfrm>
          <a:prstGeom prst="straightConnector1">
            <a:avLst/>
          </a:prstGeom>
          <a:noFill/>
          <a:ln cap="flat" cmpd="sng" w="9525">
            <a:solidFill>
              <a:srgbClr val="BE0712"/>
            </a:solidFill>
            <a:prstDash val="solid"/>
            <a:round/>
            <a:headEnd len="med" w="med" type="none"/>
            <a:tailEnd len="med" w="med" type="triangle"/>
          </a:ln>
        </p:spPr>
      </p:cxnSp>
      <p:sp>
        <p:nvSpPr>
          <p:cNvPr id="1093" name="Google Shape;1093;p57"/>
          <p:cNvSpPr txBox="1"/>
          <p:nvPr/>
        </p:nvSpPr>
        <p:spPr>
          <a:xfrm>
            <a:off x="2512494" y="4525407"/>
            <a:ext cx="1742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Always set, even if nothing changes!</a:t>
            </a:r>
            <a:endParaRPr>
              <a:solidFill>
                <a:srgbClr val="BE0712"/>
              </a:solidFill>
            </a:endParaRPr>
          </a:p>
        </p:txBody>
      </p:sp>
      <p:sp>
        <p:nvSpPr>
          <p:cNvPr id="1094" name="Google Shape;1094;p57"/>
          <p:cNvSpPr txBox="1"/>
          <p:nvPr/>
        </p:nvSpPr>
        <p:spPr>
          <a:xfrm>
            <a:off x="5178232" y="3399421"/>
            <a:ext cx="39405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Avoid “arms length base cases”.</a:t>
            </a:r>
            <a:endParaRPr>
              <a:solidFill>
                <a:srgbClr val="BE0712"/>
              </a:solidFill>
            </a:endParaRPr>
          </a:p>
        </p:txBody>
      </p:sp>
      <p:sp>
        <p:nvSpPr>
          <p:cNvPr id="1095" name="Google Shape;1095;p57"/>
          <p:cNvSpPr txBox="1"/>
          <p:nvPr/>
        </p:nvSpPr>
        <p:spPr>
          <a:xfrm>
            <a:off x="5214052" y="3742237"/>
            <a:ext cx="3821700" cy="1358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if (T.left == </a:t>
            </a:r>
            <a:r>
              <a:rPr b="1" lang="en" sz="1900">
                <a:solidFill>
                  <a:srgbClr val="9C20EE"/>
                </a:solidFill>
                <a:highlight>
                  <a:srgbClr val="EFEFEF"/>
                </a:highlight>
                <a:latin typeface="Consolas"/>
                <a:ea typeface="Consolas"/>
                <a:cs typeface="Consolas"/>
                <a:sym typeface="Consolas"/>
              </a:rPr>
              <a:t>null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T.left = new BST(ik);</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else if (T.right == </a:t>
            </a:r>
            <a:r>
              <a:rPr b="1" lang="en" sz="1900">
                <a:solidFill>
                  <a:srgbClr val="9C20EE"/>
                </a:solidFill>
                <a:highlight>
                  <a:srgbClr val="EFEFEF"/>
                </a:highlight>
                <a:latin typeface="Consolas"/>
                <a:ea typeface="Consolas"/>
                <a:cs typeface="Consolas"/>
                <a:sym typeface="Consolas"/>
              </a:rPr>
              <a:t>null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T.right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BST(ik);</a:t>
            </a:r>
            <a:endParaRPr>
              <a:highlight>
                <a:srgbClr val="EFEFE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101" name="Google Shape;1101;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Probably photoshopped binary tree: </a:t>
            </a:r>
            <a:r>
              <a:rPr lang="en" u="sng">
                <a:solidFill>
                  <a:schemeClr val="hlink"/>
                </a:solidFill>
                <a:hlinkClick r:id="rId3"/>
              </a:rPr>
              <a:t>http://cs.au.dk/~danvy/binaries.html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movies for binary search tree operations: Kevin Wayne (Princeton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61" name="Google Shape;61;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2. Some lessons:</a:t>
            </a:r>
            <a:endParaRPr/>
          </a:p>
          <a:p>
            <a:pPr indent="-355600" lvl="0" marL="457200" rtl="0" algn="l">
              <a:spcBef>
                <a:spcPts val="600"/>
              </a:spcBef>
              <a:spcAft>
                <a:spcPts val="0"/>
              </a:spcAft>
              <a:buSzPts val="2000"/>
              <a:buChar char="●"/>
            </a:pPr>
            <a:r>
              <a:rPr lang="en"/>
              <a:t>API design is hard. Your first design is probably going to be ugly.</a:t>
            </a:r>
            <a:endParaRPr/>
          </a:p>
          <a:p>
            <a:pPr indent="-355600" lvl="0" marL="457200" rtl="0" algn="l">
              <a:spcBef>
                <a:spcPts val="0"/>
              </a:spcBef>
              <a:spcAft>
                <a:spcPts val="0"/>
              </a:spcAft>
              <a:buSzPts val="2000"/>
              <a:buChar char="●"/>
            </a:pPr>
            <a:r>
              <a:rPr lang="en"/>
              <a:t>Modular design is important.</a:t>
            </a:r>
            <a:endParaRPr/>
          </a:p>
          <a:p>
            <a:pPr indent="-355600" lvl="0" marL="457200" rtl="0" algn="l">
              <a:spcBef>
                <a:spcPts val="0"/>
              </a:spcBef>
              <a:spcAft>
                <a:spcPts val="0"/>
              </a:spcAft>
              <a:buSzPts val="2000"/>
              <a:buChar char="●"/>
            </a:pPr>
            <a:r>
              <a:rPr lang="en"/>
              <a:t>If something is ugly and works, you can refactor your code so that it still works and is less ugly.</a:t>
            </a:r>
            <a:endParaRPr/>
          </a:p>
          <a:p>
            <a:pPr indent="-355600" lvl="0" marL="457200" rtl="0" algn="l">
              <a:spcBef>
                <a:spcPts val="0"/>
              </a:spcBef>
              <a:spcAft>
                <a:spcPts val="0"/>
              </a:spcAft>
              <a:buSzPts val="2000"/>
              <a:buChar char="●"/>
            </a:pPr>
            <a:r>
              <a:rPr lang="en"/>
              <a:t>Your choice of classes and underlying data structures make a critical difference in how hard your code is to implement.</a:t>
            </a:r>
            <a:endParaRPr/>
          </a:p>
          <a:p>
            <a:pPr indent="-355600" lvl="0" marL="457200" marR="0" rtl="0" algn="l">
              <a:lnSpc>
                <a:spcPct val="100000"/>
              </a:lnSpc>
              <a:spcBef>
                <a:spcPts val="0"/>
              </a:spcBef>
              <a:spcAft>
                <a:spcPts val="0"/>
              </a:spcAft>
              <a:buSzPts val="2000"/>
              <a:buChar char="●"/>
            </a:pPr>
            <a:r>
              <a:rPr lang="en"/>
              <a:t>Working on a team has a complex human dimension and can be </a:t>
            </a:r>
            <a:r>
              <a:rPr lang="en"/>
              <a:t>anywhere</a:t>
            </a:r>
            <a:r>
              <a:rPr lang="en"/>
              <a:t> between infuriating and wonderful.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more software engineering, see CS169. </a:t>
            </a:r>
            <a:endParaRPr/>
          </a:p>
          <a:p>
            <a:pPr indent="-355600" lvl="0" marL="457200" rtl="0" algn="l">
              <a:spcBef>
                <a:spcPts val="600"/>
              </a:spcBef>
              <a:spcAft>
                <a:spcPts val="0"/>
              </a:spcAft>
              <a:buSzPts val="2000"/>
              <a:buChar char="●"/>
            </a:pPr>
            <a:r>
              <a:rPr lang="en"/>
              <a:t>Future HWs and project 3 will not feel quite like this 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67" name="Google Shape;67;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should you do well on midterm 2?</a:t>
            </a:r>
            <a:endParaRPr/>
          </a:p>
          <a:p>
            <a:pPr indent="-355600" lvl="0" marL="457200" rtl="0" algn="l">
              <a:spcBef>
                <a:spcPts val="600"/>
              </a:spcBef>
              <a:spcAft>
                <a:spcPts val="0"/>
              </a:spcAft>
              <a:buSzPts val="2000"/>
              <a:buChar char="●"/>
            </a:pPr>
            <a:r>
              <a:rPr lang="en"/>
              <a:t>Go through the study guides soon after the relevant lecture.</a:t>
            </a:r>
            <a:endParaRPr/>
          </a:p>
          <a:p>
            <a:pPr indent="-355600" lvl="0" marL="457200" rtl="0" algn="l">
              <a:spcBef>
                <a:spcPts val="0"/>
              </a:spcBef>
              <a:spcAft>
                <a:spcPts val="0"/>
              </a:spcAft>
              <a:buSzPts val="2000"/>
              <a:buChar char="●"/>
            </a:pPr>
            <a:r>
              <a:rPr lang="en"/>
              <a:t>Work on study guide problems independently, and discuss solutions with others.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73" name="Google Shape;73;p15"/>
          <p:cNvSpPr txBox="1"/>
          <p:nvPr>
            <p:ph idx="1" type="subTitle"/>
          </p:nvPr>
        </p:nvSpPr>
        <p:spPr>
          <a:xfrm>
            <a:off x="161925" y="2612325"/>
            <a:ext cx="8871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21: Binary Search Trees</a:t>
            </a:r>
            <a:endParaRPr/>
          </a:p>
          <a:p>
            <a:pPr indent="-381000" lvl="0" marL="457200" rtl="0" algn="l">
              <a:spcBef>
                <a:spcPts val="0"/>
              </a:spcBef>
              <a:spcAft>
                <a:spcPts val="0"/>
              </a:spcAft>
              <a:buSzPts val="2400"/>
              <a:buChar char="●"/>
            </a:pPr>
            <a:r>
              <a:rPr lang="en"/>
              <a:t>Binary Search Tree (intro)</a:t>
            </a:r>
            <a:endParaRPr/>
          </a:p>
          <a:p>
            <a:pPr indent="-381000" lvl="0" marL="457200" rtl="0" algn="l">
              <a:spcBef>
                <a:spcPts val="0"/>
              </a:spcBef>
              <a:spcAft>
                <a:spcPts val="0"/>
              </a:spcAft>
              <a:buSzPts val="2400"/>
              <a:buChar char="●"/>
            </a:pPr>
            <a:r>
              <a:rPr lang="en"/>
              <a:t>BST Definitions</a:t>
            </a:r>
            <a:endParaRPr/>
          </a:p>
          <a:p>
            <a:pPr indent="-381000" lvl="0" marL="457200" rtl="0" algn="l">
              <a:spcBef>
                <a:spcPts val="0"/>
              </a:spcBef>
              <a:spcAft>
                <a:spcPts val="0"/>
              </a:spcAft>
              <a:buSzPts val="2400"/>
              <a:buChar char="●"/>
            </a:pPr>
            <a:r>
              <a:rPr lang="en"/>
              <a:t>BST Operations</a:t>
            </a:r>
            <a:endParaRPr/>
          </a:p>
          <a:p>
            <a:pPr indent="-381000" lvl="0" marL="457200" rtl="0" algn="l">
              <a:spcBef>
                <a:spcPts val="0"/>
              </a:spcBef>
              <a:spcAft>
                <a:spcPts val="0"/>
              </a:spcAft>
              <a:buSzPts val="2400"/>
              <a:buChar char="●"/>
            </a:pPr>
            <a:r>
              <a:rPr lang="en"/>
              <a:t>Performance</a:t>
            </a:r>
            <a:endParaRPr/>
          </a:p>
        </p:txBody>
      </p:sp>
      <p:pic>
        <p:nvPicPr>
          <p:cNvPr id="74" name="Google Shape;74;p15"/>
          <p:cNvPicPr preferRelativeResize="0"/>
          <p:nvPr/>
        </p:nvPicPr>
        <p:blipFill>
          <a:blip r:embed="rId3">
            <a:alphaModFix/>
          </a:blip>
          <a:stretch>
            <a:fillRect/>
          </a:stretch>
        </p:blipFill>
        <p:spPr>
          <a:xfrm>
            <a:off x="4306800" y="1139975"/>
            <a:ext cx="4695325" cy="319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78" name="Shape 78"/>
        <p:cNvGrpSpPr/>
        <p:nvPr/>
      </p:nvGrpSpPr>
      <p:grpSpPr>
        <a:xfrm>
          <a:off x="0" y="0"/>
          <a:ext cx="0" cy="0"/>
          <a:chOff x="0" y="0"/>
          <a:chExt cx="0" cy="0"/>
        </a:xfrm>
      </p:grpSpPr>
      <p:sp>
        <p:nvSpPr>
          <p:cNvPr id="79" name="Google Shape;79;p16"/>
          <p:cNvSpPr/>
          <p:nvPr/>
        </p:nvSpPr>
        <p:spPr>
          <a:xfrm>
            <a:off x="318475" y="1751650"/>
            <a:ext cx="8368200" cy="13035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of an OLLMap&lt;Character, ?&gt;</a:t>
            </a:r>
            <a:endParaRPr/>
          </a:p>
        </p:txBody>
      </p:sp>
      <p:sp>
        <p:nvSpPr>
          <p:cNvPr id="81" name="Google Shape;81;p16"/>
          <p:cNvSpPr txBox="1"/>
          <p:nvPr>
            <p:ph idx="1" type="body"/>
          </p:nvPr>
        </p:nvSpPr>
        <p:spPr>
          <a:xfrm>
            <a:off x="243000" y="556500"/>
            <a:ext cx="8443800" cy="10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an earlier lecture, we implemented a map based on </a:t>
            </a:r>
            <a:r>
              <a:rPr lang="en" u="sng">
                <a:solidFill>
                  <a:schemeClr val="hlink"/>
                </a:solidFill>
                <a:hlinkClick r:id="rId3"/>
              </a:rPr>
              <a:t>unordered arrays</a:t>
            </a:r>
            <a:r>
              <a:rPr lang="en"/>
              <a:t>. For the </a:t>
            </a:r>
            <a:r>
              <a:rPr b="1" i="1" lang="en"/>
              <a:t>order linked list</a:t>
            </a:r>
            <a:r>
              <a:rPr lang="en"/>
              <a:t> map implementation below, name an operation that takes worst case linear time, i.e. Θ(N).</a:t>
            </a:r>
            <a:endParaRPr/>
          </a:p>
        </p:txBody>
      </p:sp>
      <p:cxnSp>
        <p:nvCxnSpPr>
          <p:cNvPr id="82" name="Google Shape;82;p16"/>
          <p:cNvCxnSpPr/>
          <p:nvPr/>
        </p:nvCxnSpPr>
        <p:spPr>
          <a:xfrm>
            <a:off x="2900814" y="3070239"/>
            <a:ext cx="0" cy="525600"/>
          </a:xfrm>
          <a:prstGeom prst="straightConnector1">
            <a:avLst/>
          </a:prstGeom>
          <a:noFill/>
          <a:ln cap="flat" cmpd="sng" w="19050">
            <a:solidFill>
              <a:schemeClr val="dk2"/>
            </a:solidFill>
            <a:prstDash val="solid"/>
            <a:round/>
            <a:headEnd len="med" w="med" type="none"/>
            <a:tailEnd len="med" w="med" type="none"/>
          </a:ln>
        </p:spPr>
      </p:cxnSp>
      <p:sp>
        <p:nvSpPr>
          <p:cNvPr id="83" name="Google Shape;83;p16"/>
          <p:cNvSpPr txBox="1"/>
          <p:nvPr/>
        </p:nvSpPr>
        <p:spPr>
          <a:xfrm>
            <a:off x="2351364"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size</a:t>
            </a:r>
            <a:endParaRPr sz="1800">
              <a:latin typeface="Consolas"/>
              <a:ea typeface="Consolas"/>
              <a:cs typeface="Consolas"/>
              <a:sym typeface="Consolas"/>
            </a:endParaRPr>
          </a:p>
        </p:txBody>
      </p:sp>
      <p:cxnSp>
        <p:nvCxnSpPr>
          <p:cNvPr id="84" name="Google Shape;84;p16"/>
          <p:cNvCxnSpPr/>
          <p:nvPr/>
        </p:nvCxnSpPr>
        <p:spPr>
          <a:xfrm>
            <a:off x="1353771" y="3066819"/>
            <a:ext cx="0" cy="525600"/>
          </a:xfrm>
          <a:prstGeom prst="straightConnector1">
            <a:avLst/>
          </a:prstGeom>
          <a:noFill/>
          <a:ln cap="flat" cmpd="sng" w="19050">
            <a:solidFill>
              <a:schemeClr val="dk2"/>
            </a:solidFill>
            <a:prstDash val="solid"/>
            <a:round/>
            <a:headEnd len="med" w="med" type="none"/>
            <a:tailEnd len="med" w="med" type="none"/>
          </a:ln>
        </p:spPr>
      </p:cxnSp>
      <p:sp>
        <p:nvSpPr>
          <p:cNvPr id="85" name="Google Shape;85;p16"/>
          <p:cNvSpPr txBox="1"/>
          <p:nvPr/>
        </p:nvSpPr>
        <p:spPr>
          <a:xfrm>
            <a:off x="804321"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p:txBody>
      </p:sp>
      <p:cxnSp>
        <p:nvCxnSpPr>
          <p:cNvPr id="86" name="Google Shape;86;p16"/>
          <p:cNvCxnSpPr/>
          <p:nvPr/>
        </p:nvCxnSpPr>
        <p:spPr>
          <a:xfrm>
            <a:off x="4447858" y="3066819"/>
            <a:ext cx="0" cy="525600"/>
          </a:xfrm>
          <a:prstGeom prst="straightConnector1">
            <a:avLst/>
          </a:prstGeom>
          <a:noFill/>
          <a:ln cap="flat" cmpd="sng" w="19050">
            <a:solidFill>
              <a:schemeClr val="dk2"/>
            </a:solidFill>
            <a:prstDash val="solid"/>
            <a:round/>
            <a:headEnd len="med" w="med" type="none"/>
            <a:tailEnd len="med" w="med" type="none"/>
          </a:ln>
        </p:spPr>
      </p:cxnSp>
      <p:sp>
        <p:nvSpPr>
          <p:cNvPr id="87" name="Google Shape;87;p16"/>
          <p:cNvSpPr txBox="1"/>
          <p:nvPr/>
        </p:nvSpPr>
        <p:spPr>
          <a:xfrm>
            <a:off x="3607880" y="2607325"/>
            <a:ext cx="17223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containsKey</a:t>
            </a:r>
            <a:endParaRPr sz="1800">
              <a:latin typeface="Consolas"/>
              <a:ea typeface="Consolas"/>
              <a:cs typeface="Consolas"/>
              <a:sym typeface="Consolas"/>
            </a:endParaRPr>
          </a:p>
        </p:txBody>
      </p:sp>
      <p:cxnSp>
        <p:nvCxnSpPr>
          <p:cNvPr id="88" name="Google Shape;88;p16"/>
          <p:cNvCxnSpPr/>
          <p:nvPr/>
        </p:nvCxnSpPr>
        <p:spPr>
          <a:xfrm>
            <a:off x="5994902" y="3041812"/>
            <a:ext cx="0" cy="525600"/>
          </a:xfrm>
          <a:prstGeom prst="straightConnector1">
            <a:avLst/>
          </a:prstGeom>
          <a:noFill/>
          <a:ln cap="flat" cmpd="sng" w="19050">
            <a:solidFill>
              <a:schemeClr val="dk2"/>
            </a:solidFill>
            <a:prstDash val="solid"/>
            <a:round/>
            <a:headEnd len="med" w="med" type="none"/>
            <a:tailEnd len="med" w="med" type="none"/>
          </a:ln>
        </p:spPr>
      </p:cxnSp>
      <p:sp>
        <p:nvSpPr>
          <p:cNvPr id="89" name="Google Shape;89;p16"/>
          <p:cNvSpPr txBox="1"/>
          <p:nvPr/>
        </p:nvSpPr>
        <p:spPr>
          <a:xfrm>
            <a:off x="5445452"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put</a:t>
            </a:r>
            <a:endParaRPr sz="1800">
              <a:latin typeface="Consolas"/>
              <a:ea typeface="Consolas"/>
              <a:cs typeface="Consolas"/>
              <a:sym typeface="Consolas"/>
            </a:endParaRPr>
          </a:p>
        </p:txBody>
      </p:sp>
      <p:cxnSp>
        <p:nvCxnSpPr>
          <p:cNvPr id="90" name="Google Shape;90;p16"/>
          <p:cNvCxnSpPr/>
          <p:nvPr/>
        </p:nvCxnSpPr>
        <p:spPr>
          <a:xfrm>
            <a:off x="7541946" y="3057736"/>
            <a:ext cx="0" cy="525600"/>
          </a:xfrm>
          <a:prstGeom prst="straightConnector1">
            <a:avLst/>
          </a:prstGeom>
          <a:noFill/>
          <a:ln cap="flat" cmpd="sng" w="19050">
            <a:solidFill>
              <a:schemeClr val="dk2"/>
            </a:solidFill>
            <a:prstDash val="solid"/>
            <a:round/>
            <a:headEnd len="med" w="med" type="none"/>
            <a:tailEnd len="med" w="med" type="none"/>
          </a:ln>
        </p:spPr>
      </p:cxnSp>
      <p:sp>
        <p:nvSpPr>
          <p:cNvPr id="91" name="Google Shape;91;p16"/>
          <p:cNvSpPr txBox="1"/>
          <p:nvPr/>
        </p:nvSpPr>
        <p:spPr>
          <a:xfrm>
            <a:off x="6992496" y="2607331"/>
            <a:ext cx="10989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clear</a:t>
            </a:r>
            <a:endParaRPr sz="1800">
              <a:latin typeface="Consolas"/>
              <a:ea typeface="Consolas"/>
              <a:cs typeface="Consolas"/>
              <a:sym typeface="Consolas"/>
            </a:endParaRPr>
          </a:p>
        </p:txBody>
      </p:sp>
      <p:sp>
        <p:nvSpPr>
          <p:cNvPr id="92" name="Google Shape;92;p16"/>
          <p:cNvSpPr txBox="1"/>
          <p:nvPr/>
        </p:nvSpPr>
        <p:spPr>
          <a:xfrm>
            <a:off x="457000" y="4017500"/>
            <a:ext cx="82296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For space reasons, only keys are shown!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Values are not relevant to the discussion today.</a:t>
            </a:r>
            <a:endParaRPr sz="2000">
              <a:latin typeface="Calibri"/>
              <a:ea typeface="Calibri"/>
              <a:cs typeface="Calibri"/>
              <a:sym typeface="Calibri"/>
            </a:endParaRPr>
          </a:p>
        </p:txBody>
      </p:sp>
      <p:grpSp>
        <p:nvGrpSpPr>
          <p:cNvPr id="93" name="Google Shape;93;p16"/>
          <p:cNvGrpSpPr/>
          <p:nvPr/>
        </p:nvGrpSpPr>
        <p:grpSpPr>
          <a:xfrm>
            <a:off x="299128" y="2030000"/>
            <a:ext cx="8345672" cy="813160"/>
            <a:chOff x="299128" y="2030000"/>
            <a:chExt cx="8345672" cy="813160"/>
          </a:xfrm>
        </p:grpSpPr>
        <p:grpSp>
          <p:nvGrpSpPr>
            <p:cNvPr id="94" name="Google Shape;94;p16"/>
            <p:cNvGrpSpPr/>
            <p:nvPr/>
          </p:nvGrpSpPr>
          <p:grpSpPr>
            <a:xfrm>
              <a:off x="554125" y="2030000"/>
              <a:ext cx="7331350" cy="495300"/>
              <a:chOff x="554125" y="2030000"/>
              <a:chExt cx="7331350" cy="495300"/>
            </a:xfrm>
          </p:grpSpPr>
          <p:sp>
            <p:nvSpPr>
              <p:cNvPr id="95" name="Google Shape;95;p16"/>
              <p:cNvSpPr/>
              <p:nvPr/>
            </p:nvSpPr>
            <p:spPr>
              <a:xfrm>
                <a:off x="110612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A</a:t>
                </a:r>
                <a:endParaRPr sz="2200">
                  <a:latin typeface="Consolas"/>
                  <a:ea typeface="Consolas"/>
                  <a:cs typeface="Consolas"/>
                  <a:sym typeface="Consolas"/>
                </a:endParaRPr>
              </a:p>
            </p:txBody>
          </p:sp>
          <p:sp>
            <p:nvSpPr>
              <p:cNvPr id="96" name="Google Shape;96;p16"/>
              <p:cNvSpPr/>
              <p:nvPr/>
            </p:nvSpPr>
            <p:spPr>
              <a:xfrm>
                <a:off x="3200808"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C</a:t>
                </a:r>
                <a:endParaRPr sz="2200">
                  <a:latin typeface="Consolas"/>
                  <a:ea typeface="Consolas"/>
                  <a:cs typeface="Consolas"/>
                  <a:sym typeface="Consolas"/>
                </a:endParaRPr>
              </a:p>
            </p:txBody>
          </p:sp>
          <p:sp>
            <p:nvSpPr>
              <p:cNvPr id="97" name="Google Shape;97;p16"/>
              <p:cNvSpPr/>
              <p:nvPr/>
            </p:nvSpPr>
            <p:spPr>
              <a:xfrm>
                <a:off x="2153467"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B</a:t>
                </a:r>
                <a:endParaRPr sz="2200">
                  <a:latin typeface="Consolas"/>
                  <a:ea typeface="Consolas"/>
                  <a:cs typeface="Consolas"/>
                  <a:sym typeface="Consolas"/>
                </a:endParaRPr>
              </a:p>
            </p:txBody>
          </p:sp>
          <p:sp>
            <p:nvSpPr>
              <p:cNvPr id="98" name="Google Shape;98;p16"/>
              <p:cNvSpPr/>
              <p:nvPr/>
            </p:nvSpPr>
            <p:spPr>
              <a:xfrm>
                <a:off x="4248150"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D</a:t>
                </a:r>
                <a:endParaRPr sz="2200">
                  <a:latin typeface="Consolas"/>
                  <a:ea typeface="Consolas"/>
                  <a:cs typeface="Consolas"/>
                  <a:sym typeface="Consolas"/>
                </a:endParaRPr>
              </a:p>
            </p:txBody>
          </p:sp>
          <p:sp>
            <p:nvSpPr>
              <p:cNvPr id="99" name="Google Shape;99;p16"/>
              <p:cNvSpPr/>
              <p:nvPr/>
            </p:nvSpPr>
            <p:spPr>
              <a:xfrm>
                <a:off x="5295492"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E</a:t>
                </a:r>
                <a:endParaRPr sz="2200">
                  <a:latin typeface="Consolas"/>
                  <a:ea typeface="Consolas"/>
                  <a:cs typeface="Consolas"/>
                  <a:sym typeface="Consolas"/>
                </a:endParaRPr>
              </a:p>
            </p:txBody>
          </p:sp>
          <p:sp>
            <p:nvSpPr>
              <p:cNvPr id="100" name="Google Shape;100;p16"/>
              <p:cNvSpPr/>
              <p:nvPr/>
            </p:nvSpPr>
            <p:spPr>
              <a:xfrm>
                <a:off x="6342833"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F</a:t>
                </a:r>
                <a:endParaRPr sz="2200">
                  <a:latin typeface="Consolas"/>
                  <a:ea typeface="Consolas"/>
                  <a:cs typeface="Consolas"/>
                  <a:sym typeface="Consolas"/>
                </a:endParaRPr>
              </a:p>
            </p:txBody>
          </p:sp>
          <p:sp>
            <p:nvSpPr>
              <p:cNvPr id="101" name="Google Shape;101;p16"/>
              <p:cNvSpPr/>
              <p:nvPr/>
            </p:nvSpPr>
            <p:spPr>
              <a:xfrm>
                <a:off x="7390175" y="2030000"/>
                <a:ext cx="495300" cy="495300"/>
              </a:xfrm>
              <a:prstGeom prst="ellipse">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Consolas"/>
                    <a:ea typeface="Consolas"/>
                    <a:cs typeface="Consolas"/>
                    <a:sym typeface="Consolas"/>
                  </a:rPr>
                  <a:t>G</a:t>
                </a:r>
                <a:endParaRPr sz="2200">
                  <a:latin typeface="Consolas"/>
                  <a:ea typeface="Consolas"/>
                  <a:cs typeface="Consolas"/>
                  <a:sym typeface="Consolas"/>
                </a:endParaRPr>
              </a:p>
            </p:txBody>
          </p:sp>
          <p:cxnSp>
            <p:nvCxnSpPr>
              <p:cNvPr id="102" name="Google Shape;102;p16"/>
              <p:cNvCxnSpPr>
                <a:stCxn id="95" idx="6"/>
                <a:endCxn id="97" idx="2"/>
              </p:cNvCxnSpPr>
              <p:nvPr/>
            </p:nvCxnSpPr>
            <p:spPr>
              <a:xfrm>
                <a:off x="1601425"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6"/>
              <p:cNvCxnSpPr>
                <a:stCxn id="97" idx="6"/>
                <a:endCxn id="96" idx="2"/>
              </p:cNvCxnSpPr>
              <p:nvPr/>
            </p:nvCxnSpPr>
            <p:spPr>
              <a:xfrm>
                <a:off x="2648767"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6"/>
              <p:cNvCxnSpPr>
                <a:stCxn id="96" idx="6"/>
                <a:endCxn id="98" idx="2"/>
              </p:cNvCxnSpPr>
              <p:nvPr/>
            </p:nvCxnSpPr>
            <p:spPr>
              <a:xfrm>
                <a:off x="3696108"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6"/>
              <p:cNvCxnSpPr>
                <a:stCxn id="98" idx="6"/>
                <a:endCxn id="99" idx="2"/>
              </p:cNvCxnSpPr>
              <p:nvPr/>
            </p:nvCxnSpPr>
            <p:spPr>
              <a:xfrm>
                <a:off x="4743450"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6"/>
              <p:cNvCxnSpPr>
                <a:stCxn id="99" idx="6"/>
                <a:endCxn id="100" idx="2"/>
              </p:cNvCxnSpPr>
              <p:nvPr/>
            </p:nvCxnSpPr>
            <p:spPr>
              <a:xfrm>
                <a:off x="5790792"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6"/>
              <p:cNvCxnSpPr>
                <a:stCxn id="100" idx="6"/>
                <a:endCxn id="101" idx="2"/>
              </p:cNvCxnSpPr>
              <p:nvPr/>
            </p:nvCxnSpPr>
            <p:spPr>
              <a:xfrm>
                <a:off x="6838133" y="2277650"/>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6"/>
              <p:cNvCxnSpPr/>
              <p:nvPr/>
            </p:nvCxnSpPr>
            <p:spPr>
              <a:xfrm>
                <a:off x="554125" y="2277650"/>
                <a:ext cx="552000" cy="0"/>
              </a:xfrm>
              <a:prstGeom prst="straightConnector1">
                <a:avLst/>
              </a:prstGeom>
              <a:noFill/>
              <a:ln cap="flat" cmpd="sng" w="19050">
                <a:solidFill>
                  <a:schemeClr val="dk2"/>
                </a:solidFill>
                <a:prstDash val="solid"/>
                <a:round/>
                <a:headEnd len="med" w="med" type="none"/>
                <a:tailEnd len="med" w="med" type="triangle"/>
              </a:ln>
            </p:spPr>
          </p:cxnSp>
        </p:grpSp>
        <p:sp>
          <p:nvSpPr>
            <p:cNvPr id="109" name="Google Shape;109;p16"/>
            <p:cNvSpPr/>
            <p:nvPr/>
          </p:nvSpPr>
          <p:spPr>
            <a:xfrm>
              <a:off x="389245" y="2071296"/>
              <a:ext cx="347400" cy="40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299128" y="2426050"/>
              <a:ext cx="625500" cy="1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sent</a:t>
              </a:r>
              <a:endParaRPr/>
            </a:p>
          </p:txBody>
        </p:sp>
        <p:sp>
          <p:nvSpPr>
            <p:cNvPr id="111" name="Google Shape;111;p16"/>
            <p:cNvSpPr/>
            <p:nvPr/>
          </p:nvSpPr>
          <p:spPr>
            <a:xfrm>
              <a:off x="8187395" y="2101046"/>
              <a:ext cx="347400" cy="40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12" name="Google Shape;112;p16"/>
            <p:cNvSpPr txBox="1"/>
            <p:nvPr/>
          </p:nvSpPr>
          <p:spPr>
            <a:xfrm>
              <a:off x="8104500" y="2439960"/>
              <a:ext cx="540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size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