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g313d7fc2bb_0_4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313d7fc2bb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1b36faa60f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b36faa6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582c86fb_010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582c86fb_0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7582c86fb_010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582c86fb_0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313d7fc2bb_0_2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313d7fc2bb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detour: tree rotation.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313d7fc2bb_0_2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13d7fc2b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adding new leaves doesn’t mean we can’t add new data.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694c9844_0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4694c9844_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adding new leaves doesn’t mean we can’t add new data.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4694c9844_010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4694c9844_0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4694c9844_01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4694c9844_0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4694c9844_02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4694c9844_0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4694c9844_026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4694c9844_0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Trying to find p in this. Compare to m? Right. Compare to oq? ????</a:t>
            </a:r>
            <a:endParaRPr/>
          </a:p>
          <a:p>
            <a:pPr indent="0" lvl="0" marL="0" rtl="0" algn="l">
              <a:spcBef>
                <a:spcPts val="0"/>
              </a:spcBef>
              <a:spcAft>
                <a:spcPts val="0"/>
              </a:spcAft>
              <a:buNone/>
            </a:pPr>
            <a:r>
              <a:rPr lang="en"/>
              <a:t>Ross: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313a2a899d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313a2a89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4694c9844_033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4694c9844_0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4694c9844_03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4694c9844_0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4694c9844_03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4694c9844_0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Google Shape;665;g4694c9844_04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4694c9844_0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Google Shape;687;g4694c9844_04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4694c9844_0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g4694c9844_05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4694c9844_0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Google Shape;786;g4694c9844_06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4694c9844_0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Inserting o: 30 seconds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Google Shape;872;g4694c9844_07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4694c9844_0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Google Shape;921;g4694c9844_08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4694c9844_0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1" name="Shape 961"/>
        <p:cNvGrpSpPr/>
        <p:nvPr/>
      </p:nvGrpSpPr>
      <p:grpSpPr>
        <a:xfrm>
          <a:off x="0" y="0"/>
          <a:ext cx="0" cy="0"/>
          <a:chOff x="0" y="0"/>
          <a:chExt cx="0" cy="0"/>
        </a:xfrm>
      </p:grpSpPr>
      <p:sp>
        <p:nvSpPr>
          <p:cNvPr id="962" name="Google Shape;962;g4694c9844_09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4694c9844_0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this tree look like you’d be impaled by it? Or would you be safe?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09413421_06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09413421_0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2" name="Shape 982"/>
        <p:cNvGrpSpPr/>
        <p:nvPr/>
      </p:nvGrpSpPr>
      <p:grpSpPr>
        <a:xfrm>
          <a:off x="0" y="0"/>
          <a:ext cx="0" cy="0"/>
          <a:chOff x="0" y="0"/>
          <a:chExt cx="0" cy="0"/>
        </a:xfrm>
      </p:grpSpPr>
      <p:sp>
        <p:nvSpPr>
          <p:cNvPr id="983" name="Google Shape;983;g7582c86fb_04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7582c86fb_0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2" name="Shape 1042"/>
        <p:cNvGrpSpPr/>
        <p:nvPr/>
      </p:nvGrpSpPr>
      <p:grpSpPr>
        <a:xfrm>
          <a:off x="0" y="0"/>
          <a:ext cx="0" cy="0"/>
          <a:chOff x="0" y="0"/>
          <a:chExt cx="0" cy="0"/>
        </a:xfrm>
      </p:grpSpPr>
      <p:sp>
        <p:nvSpPr>
          <p:cNvPr id="1043" name="Google Shape;1043;g4694c9844_010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4694c9844_0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9" name="Shape 1049"/>
        <p:cNvGrpSpPr/>
        <p:nvPr/>
      </p:nvGrpSpPr>
      <p:grpSpPr>
        <a:xfrm>
          <a:off x="0" y="0"/>
          <a:ext cx="0" cy="0"/>
          <a:chOff x="0" y="0"/>
          <a:chExt cx="0" cy="0"/>
        </a:xfrm>
      </p:grpSpPr>
      <p:sp>
        <p:nvSpPr>
          <p:cNvPr id="1050" name="Google Shape;1050;g4694c9844_010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4694c9844_0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general M=4 is so hard, why are large M btrees used?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5" name="Shape 1055"/>
        <p:cNvGrpSpPr/>
        <p:nvPr/>
      </p:nvGrpSpPr>
      <p:grpSpPr>
        <a:xfrm>
          <a:off x="0" y="0"/>
          <a:ext cx="0" cy="0"/>
          <a:chOff x="0" y="0"/>
          <a:chExt cx="0" cy="0"/>
        </a:xfrm>
      </p:grpSpPr>
      <p:sp>
        <p:nvSpPr>
          <p:cNvPr id="1056" name="Google Shape;1056;g4694c9844_010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4694c9844_0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0" name="Shape 1060"/>
        <p:cNvGrpSpPr/>
        <p:nvPr/>
      </p:nvGrpSpPr>
      <p:grpSpPr>
        <a:xfrm>
          <a:off x="0" y="0"/>
          <a:ext cx="0" cy="0"/>
          <a:chOff x="0" y="0"/>
          <a:chExt cx="0" cy="0"/>
        </a:xfrm>
      </p:grpSpPr>
      <p:sp>
        <p:nvSpPr>
          <p:cNvPr id="1061" name="Google Shape;1061;g4694c9844_0108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4694c9844_01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7" name="Shape 1067"/>
        <p:cNvGrpSpPr/>
        <p:nvPr/>
      </p:nvGrpSpPr>
      <p:grpSpPr>
        <a:xfrm>
          <a:off x="0" y="0"/>
          <a:ext cx="0" cy="0"/>
          <a:chOff x="0" y="0"/>
          <a:chExt cx="0" cy="0"/>
        </a:xfrm>
      </p:grpSpPr>
      <p:sp>
        <p:nvSpPr>
          <p:cNvPr id="1068" name="Google Shape;1068;g313d7fc2bb_0_2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313d7fc2bb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adding new leaves doesn’t mean we can’t add new data.</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3" name="Shape 1073"/>
        <p:cNvGrpSpPr/>
        <p:nvPr/>
      </p:nvGrpSpPr>
      <p:grpSpPr>
        <a:xfrm>
          <a:off x="0" y="0"/>
          <a:ext cx="0" cy="0"/>
          <a:chOff x="0" y="0"/>
          <a:chExt cx="0" cy="0"/>
        </a:xfrm>
      </p:grpSpPr>
      <p:sp>
        <p:nvSpPr>
          <p:cNvPr id="1074" name="Google Shape;1074;g313d7fc2bb_0_2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313d7fc2bb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3" name="Shape 1123"/>
        <p:cNvGrpSpPr/>
        <p:nvPr/>
      </p:nvGrpSpPr>
      <p:grpSpPr>
        <a:xfrm>
          <a:off x="0" y="0"/>
          <a:ext cx="0" cy="0"/>
          <a:chOff x="0" y="0"/>
          <a:chExt cx="0" cy="0"/>
        </a:xfrm>
      </p:grpSpPr>
      <p:sp>
        <p:nvSpPr>
          <p:cNvPr id="1124" name="Google Shape;1124;g313d7fc2bb_0_36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313d7fc2bb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6" name="Shape 1186"/>
        <p:cNvGrpSpPr/>
        <p:nvPr/>
      </p:nvGrpSpPr>
      <p:grpSpPr>
        <a:xfrm>
          <a:off x="0" y="0"/>
          <a:ext cx="0" cy="0"/>
          <a:chOff x="0" y="0"/>
          <a:chExt cx="0" cy="0"/>
        </a:xfrm>
      </p:grpSpPr>
      <p:sp>
        <p:nvSpPr>
          <p:cNvPr id="1187" name="Google Shape;1187;g313ffec0ba_2_2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313ffec0ba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3" name="Shape 1243"/>
        <p:cNvGrpSpPr/>
        <p:nvPr/>
      </p:nvGrpSpPr>
      <p:grpSpPr>
        <a:xfrm>
          <a:off x="0" y="0"/>
          <a:ext cx="0" cy="0"/>
          <a:chOff x="0" y="0"/>
          <a:chExt cx="0" cy="0"/>
        </a:xfrm>
      </p:grpSpPr>
      <p:sp>
        <p:nvSpPr>
          <p:cNvPr id="1244" name="Google Shape;1244;g7582c86fb_022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7582c86fb_0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asking you to accept a lot of strange abstractions, but I think things will start to make sense with some examples (see remainder of presentation).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65b5392c_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65b5392c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 we don’t do this: Don’t have all data in advance</a:t>
            </a:r>
            <a:r>
              <a:rPr lang="en"/>
              <a:t>. Analogy to use: Imagine keeping a map from the day’s date to a list of things that happene</a:t>
            </a:r>
            <a:r>
              <a:rPr lang="en"/>
              <a:t>d on that day. Obviously can’t add randomly.</a:t>
            </a:r>
            <a:endParaRPr/>
          </a:p>
          <a:p>
            <a:pPr indent="0" lvl="0" marL="0" rtl="0" algn="l">
              <a:spcBef>
                <a:spcPts val="0"/>
              </a:spcBef>
              <a:spcAft>
                <a:spcPts val="0"/>
              </a:spcAft>
              <a:buNone/>
            </a:pPr>
            <a:r>
              <a:rPr lang="en"/>
              <a:t>Ross: Storing incoming emails, tree sorted by time received. As a teacher, your inbox never stops being flooded.</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1" name="Shape 1251"/>
        <p:cNvGrpSpPr/>
        <p:nvPr/>
      </p:nvGrpSpPr>
      <p:grpSpPr>
        <a:xfrm>
          <a:off x="0" y="0"/>
          <a:ext cx="0" cy="0"/>
          <a:chOff x="0" y="0"/>
          <a:chExt cx="0" cy="0"/>
        </a:xfrm>
      </p:grpSpPr>
      <p:sp>
        <p:nvSpPr>
          <p:cNvPr id="1252" name="Google Shape;1252;g1b36faa60f_0_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1b36faa60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4" name="Shape 1264"/>
        <p:cNvGrpSpPr/>
        <p:nvPr/>
      </p:nvGrpSpPr>
      <p:grpSpPr>
        <a:xfrm>
          <a:off x="0" y="0"/>
          <a:ext cx="0" cy="0"/>
          <a:chOff x="0" y="0"/>
          <a:chExt cx="0" cy="0"/>
        </a:xfrm>
      </p:grpSpPr>
      <p:sp>
        <p:nvSpPr>
          <p:cNvPr id="1265" name="Google Shape;1265;g1b36faa60f_0_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1b36faa60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1" name="Shape 1291"/>
        <p:cNvGrpSpPr/>
        <p:nvPr/>
      </p:nvGrpSpPr>
      <p:grpSpPr>
        <a:xfrm>
          <a:off x="0" y="0"/>
          <a:ext cx="0" cy="0"/>
          <a:chOff x="0" y="0"/>
          <a:chExt cx="0" cy="0"/>
        </a:xfrm>
      </p:grpSpPr>
      <p:sp>
        <p:nvSpPr>
          <p:cNvPr id="1292" name="Google Shape;1292;g1ee126c17d_0_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1ee126c17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8" name="Shape 1318"/>
        <p:cNvGrpSpPr/>
        <p:nvPr/>
      </p:nvGrpSpPr>
      <p:grpSpPr>
        <a:xfrm>
          <a:off x="0" y="0"/>
          <a:ext cx="0" cy="0"/>
          <a:chOff x="0" y="0"/>
          <a:chExt cx="0" cy="0"/>
        </a:xfrm>
      </p:grpSpPr>
      <p:sp>
        <p:nvSpPr>
          <p:cNvPr id="1319" name="Google Shape;1319;g1ee126c17d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1ee126c1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3" name="Shape 1323"/>
        <p:cNvGrpSpPr/>
        <p:nvPr/>
      </p:nvGrpSpPr>
      <p:grpSpPr>
        <a:xfrm>
          <a:off x="0" y="0"/>
          <a:ext cx="0" cy="0"/>
          <a:chOff x="0" y="0"/>
          <a:chExt cx="0" cy="0"/>
        </a:xfrm>
      </p:grpSpPr>
      <p:sp>
        <p:nvSpPr>
          <p:cNvPr id="1324" name="Google Shape;1324;g7582c86fb_02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5" name="Google Shape;1325;g7582c86fb_0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2" name="Shape 1332"/>
        <p:cNvGrpSpPr/>
        <p:nvPr/>
      </p:nvGrpSpPr>
      <p:grpSpPr>
        <a:xfrm>
          <a:off x="0" y="0"/>
          <a:ext cx="0" cy="0"/>
          <a:chOff x="0" y="0"/>
          <a:chExt cx="0" cy="0"/>
        </a:xfrm>
      </p:grpSpPr>
      <p:sp>
        <p:nvSpPr>
          <p:cNvPr id="1333" name="Google Shape;1333;g7582c86fb_06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7582c86fb_0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0" name="Shape 1340"/>
        <p:cNvGrpSpPr/>
        <p:nvPr/>
      </p:nvGrpSpPr>
      <p:grpSpPr>
        <a:xfrm>
          <a:off x="0" y="0"/>
          <a:ext cx="0" cy="0"/>
          <a:chOff x="0" y="0"/>
          <a:chExt cx="0" cy="0"/>
        </a:xfrm>
      </p:grpSpPr>
      <p:sp>
        <p:nvSpPr>
          <p:cNvPr id="1341" name="Google Shape;1341;g7582c86fb_06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7582c86fb_0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0" name="Shape 1350"/>
        <p:cNvGrpSpPr/>
        <p:nvPr/>
      </p:nvGrpSpPr>
      <p:grpSpPr>
        <a:xfrm>
          <a:off x="0" y="0"/>
          <a:ext cx="0" cy="0"/>
          <a:chOff x="0" y="0"/>
          <a:chExt cx="0" cy="0"/>
        </a:xfrm>
      </p:grpSpPr>
      <p:sp>
        <p:nvSpPr>
          <p:cNvPr id="1351" name="Google Shape;1351;g7582c86fb_068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2" name="Google Shape;1352;g7582c86fb_0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1" name="Shape 1361"/>
        <p:cNvGrpSpPr/>
        <p:nvPr/>
      </p:nvGrpSpPr>
      <p:grpSpPr>
        <a:xfrm>
          <a:off x="0" y="0"/>
          <a:ext cx="0" cy="0"/>
          <a:chOff x="0" y="0"/>
          <a:chExt cx="0" cy="0"/>
        </a:xfrm>
      </p:grpSpPr>
      <p:sp>
        <p:nvSpPr>
          <p:cNvPr id="1362" name="Google Shape;1362;g7582c86fb_09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7582c86fb_0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0" name="Shape 1380"/>
        <p:cNvGrpSpPr/>
        <p:nvPr/>
      </p:nvGrpSpPr>
      <p:grpSpPr>
        <a:xfrm>
          <a:off x="0" y="0"/>
          <a:ext cx="0" cy="0"/>
          <a:chOff x="0" y="0"/>
          <a:chExt cx="0" cy="0"/>
        </a:xfrm>
      </p:grpSpPr>
      <p:sp>
        <p:nvSpPr>
          <p:cNvPr id="1381" name="Google Shape;1381;g7582c86fb_09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7582c86fb_0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13d7fc2bb_0_20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3d7fc2b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 we don’t do this: Don’t have all data in advance. Analogy to use: Imagine keeping a map from the day’s date to a list of things that happened on that day. Obviously can’t add randomly.</a:t>
            </a:r>
            <a:endParaRPr/>
          </a:p>
          <a:p>
            <a:pPr indent="0" lvl="0" marL="0" rtl="0" algn="l">
              <a:spcBef>
                <a:spcPts val="0"/>
              </a:spcBef>
              <a:spcAft>
                <a:spcPts val="0"/>
              </a:spcAft>
              <a:buNone/>
            </a:pPr>
            <a:r>
              <a:rPr lang="en"/>
              <a:t>Ross: Storing incoming emails, tree sorted by time received. As a teacher, your inbox never stops being flooded.</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4" name="Shape 1394"/>
        <p:cNvGrpSpPr/>
        <p:nvPr/>
      </p:nvGrpSpPr>
      <p:grpSpPr>
        <a:xfrm>
          <a:off x="0" y="0"/>
          <a:ext cx="0" cy="0"/>
          <a:chOff x="0" y="0"/>
          <a:chExt cx="0" cy="0"/>
        </a:xfrm>
      </p:grpSpPr>
      <p:sp>
        <p:nvSpPr>
          <p:cNvPr id="1395" name="Google Shape;1395;g7582c86fb_011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7582c86fb_0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0" name="Shape 1410"/>
        <p:cNvGrpSpPr/>
        <p:nvPr/>
      </p:nvGrpSpPr>
      <p:grpSpPr>
        <a:xfrm>
          <a:off x="0" y="0"/>
          <a:ext cx="0" cy="0"/>
          <a:chOff x="0" y="0"/>
          <a:chExt cx="0" cy="0"/>
        </a:xfrm>
      </p:grpSpPr>
      <p:sp>
        <p:nvSpPr>
          <p:cNvPr id="1411" name="Google Shape;1411;g7582c86fb_0116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2" name="Google Shape;1412;g7582c86fb_0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0" name="Shape 1420"/>
        <p:cNvGrpSpPr/>
        <p:nvPr/>
      </p:nvGrpSpPr>
      <p:grpSpPr>
        <a:xfrm>
          <a:off x="0" y="0"/>
          <a:ext cx="0" cy="0"/>
          <a:chOff x="0" y="0"/>
          <a:chExt cx="0" cy="0"/>
        </a:xfrm>
      </p:grpSpPr>
      <p:sp>
        <p:nvSpPr>
          <p:cNvPr id="1421" name="Google Shape;1421;g7582c86fb_011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7582c86fb_01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8" name="Shape 1428"/>
        <p:cNvGrpSpPr/>
        <p:nvPr/>
      </p:nvGrpSpPr>
      <p:grpSpPr>
        <a:xfrm>
          <a:off x="0" y="0"/>
          <a:ext cx="0" cy="0"/>
          <a:chOff x="0" y="0"/>
          <a:chExt cx="0" cy="0"/>
        </a:xfrm>
      </p:grpSpPr>
      <p:sp>
        <p:nvSpPr>
          <p:cNvPr id="1429" name="Google Shape;1429;g7582c86fb_0119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0" name="Google Shape;1430;g7582c86fb_0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4" name="Shape 1434"/>
        <p:cNvGrpSpPr/>
        <p:nvPr/>
      </p:nvGrpSpPr>
      <p:grpSpPr>
        <a:xfrm>
          <a:off x="0" y="0"/>
          <a:ext cx="0" cy="0"/>
          <a:chOff x="0" y="0"/>
          <a:chExt cx="0" cy="0"/>
        </a:xfrm>
      </p:grpSpPr>
      <p:sp>
        <p:nvSpPr>
          <p:cNvPr id="1435" name="Google Shape;1435;g7582c86fb_012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6" name="Google Shape;1436;g7582c86fb_0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582c86fb_09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582c86fb_0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detour: tree rotation.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582c86fb_010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582c86fb_0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alternate way of achieving balance.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e7d12d60_0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e7d12d60_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13d7fc2bb_0_4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13d7fc2bb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1" name="Google Shape;11;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12"/>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3"/>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4" name="Google Shape;14;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5" name="Google Shape;15;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8" name="Google Shape;18;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9" name="Google Shape;19;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 name="Shape 20"/>
        <p:cNvGrpSpPr/>
        <p:nvPr/>
      </p:nvGrpSpPr>
      <p:grpSpPr>
        <a:xfrm>
          <a:off x="0" y="0"/>
          <a:ext cx="0" cy="0"/>
          <a:chOff x="0" y="0"/>
          <a:chExt cx="0" cy="0"/>
        </a:xfrm>
      </p:grpSpPr>
      <p:sp>
        <p:nvSpPr>
          <p:cNvPr id="21" name="Google Shape;21;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 name="Shape 22"/>
        <p:cNvGrpSpPr/>
        <p:nvPr/>
      </p:nvGrpSpPr>
      <p:grpSpPr>
        <a:xfrm>
          <a:off x="0" y="0"/>
          <a:ext cx="0" cy="0"/>
          <a:chOff x="0" y="0"/>
          <a:chExt cx="0" cy="0"/>
        </a:xfrm>
      </p:grpSpPr>
      <p:sp>
        <p:nvSpPr>
          <p:cNvPr id="23" name="Google Shape;23;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 name="Shape 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8" name="Shape 28"/>
        <p:cNvGrpSpPr/>
        <p:nvPr/>
      </p:nvGrpSpPr>
      <p:grpSpPr>
        <a:xfrm>
          <a:off x="0" y="0"/>
          <a:ext cx="0" cy="0"/>
          <a:chOff x="0" y="0"/>
          <a:chExt cx="0" cy="0"/>
        </a:xfrm>
      </p:grpSpPr>
      <p:sp>
        <p:nvSpPr>
          <p:cNvPr id="29" name="Google Shape;29;p9"/>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30" name="Google Shape;30;p9"/>
          <p:cNvSpPr txBox="1"/>
          <p:nvPr>
            <p:ph idx="1" type="subTitle"/>
          </p:nvPr>
        </p:nvSpPr>
        <p:spPr>
          <a:xfrm>
            <a:off x="161925" y="2917125"/>
            <a:ext cx="5380800" cy="784800"/>
          </a:xfrm>
          <a:prstGeom prst="rect">
            <a:avLst/>
          </a:prstGeom>
          <a:noFill/>
          <a:ln>
            <a:noFill/>
          </a:ln>
        </p:spPr>
        <p:txBody>
          <a:bodyPr anchorCtr="0" anchor="t" bIns="91425" lIns="91425" spcFirstLastPara="1" rIns="91425" wrap="square" tIns="91425"/>
          <a:lstStyle>
            <a:lvl1pPr lvl="0" rtl="0">
              <a:lnSpc>
                <a:spcPct val="100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31" name="Google Shape;31;p9"/>
          <p:cNvCxnSpPr/>
          <p:nvPr/>
        </p:nvCxnSpPr>
        <p:spPr>
          <a:xfrm>
            <a:off x="290700" y="28216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2" name="Shape 32"/>
        <p:cNvGrpSpPr/>
        <p:nvPr/>
      </p:nvGrpSpPr>
      <p:grpSpPr>
        <a:xfrm>
          <a:off x="0" y="0"/>
          <a:ext cx="0" cy="0"/>
          <a:chOff x="0" y="0"/>
          <a:chExt cx="0" cy="0"/>
        </a:xfrm>
      </p:grpSpPr>
      <p:sp>
        <p:nvSpPr>
          <p:cNvPr id="33" name="Google Shape;33;p10"/>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34" name="Google Shape;34;p10"/>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35" name="Google Shape;35;p10"/>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lstStyle>
            <a:lvl1pPr indent="-381000" lvl="0" marL="457200" rtl="0">
              <a:spcBef>
                <a:spcPts val="600"/>
              </a:spcBef>
              <a:spcAft>
                <a:spcPts val="0"/>
              </a:spcAft>
              <a:buSzPts val="2400"/>
              <a:buFont typeface="Calibri"/>
              <a:buChar char="●"/>
              <a:defRPr sz="2400">
                <a:latin typeface="Calibri"/>
                <a:ea typeface="Calibri"/>
                <a:cs typeface="Calibri"/>
                <a:sym typeface="Calibri"/>
              </a:defRPr>
            </a:lvl1pPr>
            <a:lvl2pPr indent="-368300" lvl="1" marL="914400" rtl="0">
              <a:spcBef>
                <a:spcPts val="0"/>
              </a:spcBef>
              <a:spcAft>
                <a:spcPts val="0"/>
              </a:spcAft>
              <a:buSzPts val="2200"/>
              <a:buFont typeface="Calibri"/>
              <a:buChar char="○"/>
              <a:defRPr sz="2200">
                <a:latin typeface="Calibri"/>
                <a:ea typeface="Calibri"/>
                <a:cs typeface="Calibri"/>
                <a:sym typeface="Calibri"/>
              </a:defRPr>
            </a:lvl2pPr>
            <a:lvl3pPr indent="-355600" lvl="2" marL="1371600" rtl="0">
              <a:spcBef>
                <a:spcPts val="0"/>
              </a:spcBef>
              <a:spcAft>
                <a:spcPts val="0"/>
              </a:spcAft>
              <a:buSzPts val="2000"/>
              <a:buFont typeface="Calibri"/>
              <a:buChar char="■"/>
              <a:defRPr sz="20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6" name="Shape 36"/>
        <p:cNvGrpSpPr/>
        <p:nvPr/>
      </p:nvGrpSpPr>
      <p:grpSpPr>
        <a:xfrm>
          <a:off x="0" y="0"/>
          <a:ext cx="0" cy="0"/>
          <a:chOff x="0" y="0"/>
          <a:chExt cx="0" cy="0"/>
        </a:xfrm>
      </p:grpSpPr>
      <p:sp>
        <p:nvSpPr>
          <p:cNvPr id="37" name="Google Shape;37;p1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8" name="Google Shape;38;p11"/>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9" name="Google Shape;39;p11"/>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 name="Shape 25"/>
        <p:cNvGrpSpPr/>
        <p:nvPr/>
      </p:nvGrpSpPr>
      <p:grpSpPr>
        <a:xfrm>
          <a:off x="0" y="0"/>
          <a:ext cx="0" cy="0"/>
          <a:chOff x="0" y="0"/>
          <a:chExt cx="0" cy="0"/>
        </a:xfrm>
      </p:grpSpPr>
      <p:sp>
        <p:nvSpPr>
          <p:cNvPr id="26" name="Google Shape;26;p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7" name="Google Shape;27;p8"/>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hyperlink" Target="https://docs.google.com/presentation/d/1pfkQENfIBwiThGGFVO5xvlVp7XAUONI2BwBqYxib0A4/edit?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en.wikipedia.org/wiki/Red%E2%80%93black_tree"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0.png"/><Relationship Id="rId4" Type="http://schemas.openxmlformats.org/officeDocument/2006/relationships/image" Target="../media/image4.png"/><Relationship Id="rId5"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image" Target="../media/image31.png"/><Relationship Id="rId5"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9.png"/><Relationship Id="rId7" Type="http://schemas.openxmlformats.org/officeDocument/2006/relationships/image" Target="../media/image17.png"/><Relationship Id="rId8"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7.png"/><Relationship Id="rId4" Type="http://schemas.openxmlformats.org/officeDocument/2006/relationships/image" Target="../media/image27.png"/><Relationship Id="rId5" Type="http://schemas.openxmlformats.org/officeDocument/2006/relationships/image" Target="../media/image24.png"/><Relationship Id="rId6" Type="http://schemas.openxmlformats.org/officeDocument/2006/relationships/image" Target="../media/image8.png"/><Relationship Id="rId7"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7.png"/><Relationship Id="rId4" Type="http://schemas.openxmlformats.org/officeDocument/2006/relationships/image" Target="../media/image24.png"/><Relationship Id="rId5" Type="http://schemas.openxmlformats.org/officeDocument/2006/relationships/image" Target="../media/image22.png"/><Relationship Id="rId6" Type="http://schemas.openxmlformats.org/officeDocument/2006/relationships/image" Target="../media/image11.png"/><Relationship Id="rId7" Type="http://schemas.openxmlformats.org/officeDocument/2006/relationships/image" Target="../media/image26.png"/><Relationship Id="rId8"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9.png"/><Relationship Id="rId4" Type="http://schemas.openxmlformats.org/officeDocument/2006/relationships/image" Target="../media/image19.png"/><Relationship Id="rId5"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s://beelore.files.wordpress.com/2010/01/thai_beetree.jp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Pre-Announcements</a:t>
            </a:r>
            <a:endParaRPr/>
          </a:p>
        </p:txBody>
      </p:sp>
      <p:sp>
        <p:nvSpPr>
          <p:cNvPr id="50" name="Google Shape;50;p1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Maggie works at School of Optometry at Berkeley.</a:t>
            </a:r>
            <a:endParaRPr/>
          </a:p>
          <a:p>
            <a:pPr indent="-355600" lvl="0" marL="457200" rtl="0" algn="l">
              <a:spcBef>
                <a:spcPts val="600"/>
              </a:spcBef>
              <a:spcAft>
                <a:spcPts val="0"/>
              </a:spcAft>
              <a:buSzPts val="2000"/>
              <a:buChar char="●"/>
            </a:pPr>
            <a:r>
              <a:rPr lang="en"/>
              <a:t>Running Ocular studies and need lots of participants.</a:t>
            </a:r>
            <a:endParaRPr/>
          </a:p>
          <a:p>
            <a:pPr indent="-355600" lvl="0" marL="457200" rtl="0" algn="l">
              <a:spcBef>
                <a:spcPts val="0"/>
              </a:spcBef>
              <a:spcAft>
                <a:spcPts val="0"/>
              </a:spcAft>
              <a:buSzPts val="2000"/>
              <a:buChar char="●"/>
            </a:pPr>
            <a:r>
              <a:rPr lang="en"/>
              <a:t>Make $20 to $30 hours an hour. Fliers up front.</a:t>
            </a:r>
            <a:endParaRPr/>
          </a:p>
          <a:p>
            <a:pPr indent="-355600" lvl="0" marL="457200" rtl="0" algn="l">
              <a:spcBef>
                <a:spcPts val="0"/>
              </a:spcBef>
              <a:spcAft>
                <a:spcPts val="0"/>
              </a:spcAft>
              <a:buSzPts val="2000"/>
              <a:buChar char="●"/>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Another Tree Rotation Example</a:t>
            </a:r>
            <a:endParaRPr/>
          </a:p>
        </p:txBody>
      </p:sp>
      <p:sp>
        <p:nvSpPr>
          <p:cNvPr id="271" name="Google Shape;271;p24"/>
          <p:cNvSpPr txBox="1"/>
          <p:nvPr>
            <p:ph idx="1" type="body"/>
          </p:nvPr>
        </p:nvSpPr>
        <p:spPr>
          <a:xfrm>
            <a:off x="243000" y="556500"/>
            <a:ext cx="8901000" cy="119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Suppose we have a search tree as shown below:</a:t>
            </a:r>
            <a:endParaRPr sz="2000"/>
          </a:p>
          <a:p>
            <a:pPr indent="-355600" lvl="0" marL="457200" rtl="0" algn="l">
              <a:spcBef>
                <a:spcPts val="600"/>
              </a:spcBef>
              <a:spcAft>
                <a:spcPts val="0"/>
              </a:spcAft>
              <a:buSzPts val="2000"/>
              <a:buChar char="●"/>
            </a:pPr>
            <a:r>
              <a:rPr lang="en" sz="2000"/>
              <a:t>RotateRight(P): P moves right, </a:t>
            </a:r>
            <a:r>
              <a:rPr b="1" lang="en" sz="2000"/>
              <a:t>promote its left child in the only natural way</a:t>
            </a:r>
            <a:r>
              <a:rPr lang="en" sz="2000"/>
              <a:t>.</a:t>
            </a:r>
            <a:endParaRPr sz="2000"/>
          </a:p>
          <a:p>
            <a:pPr indent="-355600" lvl="0" marL="457200" rtl="0" algn="l">
              <a:spcBef>
                <a:spcPts val="0"/>
              </a:spcBef>
              <a:spcAft>
                <a:spcPts val="0"/>
              </a:spcAft>
              <a:buSzPts val="2000"/>
              <a:buChar char="●"/>
            </a:pPr>
            <a:r>
              <a:rPr lang="en" sz="2000"/>
              <a:t>We see that the operation we did two slides ago has been reversed.</a:t>
            </a:r>
            <a:endParaRPr sz="2000"/>
          </a:p>
        </p:txBody>
      </p:sp>
      <p:grpSp>
        <p:nvGrpSpPr>
          <p:cNvPr id="272" name="Google Shape;272;p24"/>
          <p:cNvGrpSpPr/>
          <p:nvPr/>
        </p:nvGrpSpPr>
        <p:grpSpPr>
          <a:xfrm>
            <a:off x="235125" y="2195212"/>
            <a:ext cx="4141207" cy="1973485"/>
            <a:chOff x="4704375" y="2110337"/>
            <a:chExt cx="4141207" cy="1973485"/>
          </a:xfrm>
        </p:grpSpPr>
        <p:sp>
          <p:nvSpPr>
            <p:cNvPr id="273" name="Google Shape;273;p24"/>
            <p:cNvSpPr/>
            <p:nvPr/>
          </p:nvSpPr>
          <p:spPr>
            <a:xfrm>
              <a:off x="5987661" y="269179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sp>
          <p:nvSpPr>
            <p:cNvPr id="274" name="Google Shape;274;p24"/>
            <p:cNvSpPr/>
            <p:nvPr/>
          </p:nvSpPr>
          <p:spPr>
            <a:xfrm>
              <a:off x="5078168" y="325333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275" name="Google Shape;275;p24"/>
            <p:cNvSpPr/>
            <p:nvPr/>
          </p:nvSpPr>
          <p:spPr>
            <a:xfrm>
              <a:off x="7162627" y="2110337"/>
              <a:ext cx="435600" cy="288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sp>
          <p:nvSpPr>
            <p:cNvPr id="276" name="Google Shape;276;p24"/>
            <p:cNvSpPr/>
            <p:nvPr/>
          </p:nvSpPr>
          <p:spPr>
            <a:xfrm>
              <a:off x="6647918" y="3253254"/>
              <a:ext cx="435600" cy="288600"/>
            </a:xfrm>
            <a:prstGeom prst="rect">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k</a:t>
              </a:r>
              <a:endParaRPr sz="1800"/>
            </a:p>
          </p:txBody>
        </p:sp>
        <p:sp>
          <p:nvSpPr>
            <p:cNvPr id="277" name="Google Shape;277;p24"/>
            <p:cNvSpPr/>
            <p:nvPr/>
          </p:nvSpPr>
          <p:spPr>
            <a:xfrm>
              <a:off x="8089389" y="267187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sp>
          <p:nvSpPr>
            <p:cNvPr id="278" name="Google Shape;278;p24"/>
            <p:cNvSpPr/>
            <p:nvPr/>
          </p:nvSpPr>
          <p:spPr>
            <a:xfrm>
              <a:off x="4704375" y="379522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a:t>
              </a:r>
              <a:endParaRPr sz="1800"/>
            </a:p>
          </p:txBody>
        </p:sp>
        <p:sp>
          <p:nvSpPr>
            <p:cNvPr id="279" name="Google Shape;279;p24"/>
            <p:cNvSpPr/>
            <p:nvPr/>
          </p:nvSpPr>
          <p:spPr>
            <a:xfrm>
              <a:off x="5451961" y="379522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a:t>
              </a:r>
              <a:endParaRPr sz="1800"/>
            </a:p>
          </p:txBody>
        </p:sp>
        <p:sp>
          <p:nvSpPr>
            <p:cNvPr id="280" name="Google Shape;280;p24"/>
            <p:cNvSpPr/>
            <p:nvPr/>
          </p:nvSpPr>
          <p:spPr>
            <a:xfrm>
              <a:off x="7021711" y="379522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a:t>
              </a:r>
              <a:endParaRPr sz="1800"/>
            </a:p>
          </p:txBody>
        </p:sp>
        <p:sp>
          <p:nvSpPr>
            <p:cNvPr id="281" name="Google Shape;281;p24"/>
            <p:cNvSpPr/>
            <p:nvPr/>
          </p:nvSpPr>
          <p:spPr>
            <a:xfrm>
              <a:off x="7730083" y="3233550"/>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a:t>
              </a:r>
              <a:endParaRPr sz="1800"/>
            </a:p>
          </p:txBody>
        </p:sp>
        <p:sp>
          <p:nvSpPr>
            <p:cNvPr id="282" name="Google Shape;282;p24"/>
            <p:cNvSpPr/>
            <p:nvPr/>
          </p:nvSpPr>
          <p:spPr>
            <a:xfrm>
              <a:off x="8409982" y="3233550"/>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a:t>
              </a:r>
              <a:endParaRPr sz="1800"/>
            </a:p>
          </p:txBody>
        </p:sp>
        <p:cxnSp>
          <p:nvCxnSpPr>
            <p:cNvPr id="283" name="Google Shape;283;p24"/>
            <p:cNvCxnSpPr>
              <a:stCxn id="274" idx="0"/>
              <a:endCxn id="273" idx="2"/>
            </p:cNvCxnSpPr>
            <p:nvPr/>
          </p:nvCxnSpPr>
          <p:spPr>
            <a:xfrm flipH="1" rot="10800000">
              <a:off x="5295968" y="2980337"/>
              <a:ext cx="909600" cy="273000"/>
            </a:xfrm>
            <a:prstGeom prst="straightConnector1">
              <a:avLst/>
            </a:prstGeom>
            <a:noFill/>
            <a:ln cap="flat" cmpd="sng" w="19050">
              <a:solidFill>
                <a:schemeClr val="dk2"/>
              </a:solidFill>
              <a:prstDash val="solid"/>
              <a:round/>
              <a:headEnd len="med" w="med" type="none"/>
              <a:tailEnd len="med" w="med" type="none"/>
            </a:ln>
          </p:spPr>
        </p:cxnSp>
        <p:cxnSp>
          <p:nvCxnSpPr>
            <p:cNvPr id="284" name="Google Shape;284;p24"/>
            <p:cNvCxnSpPr>
              <a:stCxn id="274" idx="2"/>
              <a:endCxn id="278" idx="0"/>
            </p:cNvCxnSpPr>
            <p:nvPr/>
          </p:nvCxnSpPr>
          <p:spPr>
            <a:xfrm flipH="1">
              <a:off x="4922168" y="3541937"/>
              <a:ext cx="373800" cy="253200"/>
            </a:xfrm>
            <a:prstGeom prst="straightConnector1">
              <a:avLst/>
            </a:prstGeom>
            <a:noFill/>
            <a:ln cap="flat" cmpd="sng" w="19050">
              <a:solidFill>
                <a:schemeClr val="dk2"/>
              </a:solidFill>
              <a:prstDash val="solid"/>
              <a:round/>
              <a:headEnd len="med" w="med" type="none"/>
              <a:tailEnd len="med" w="med" type="none"/>
            </a:ln>
          </p:spPr>
        </p:cxnSp>
        <p:cxnSp>
          <p:nvCxnSpPr>
            <p:cNvPr id="285" name="Google Shape;285;p24"/>
            <p:cNvCxnSpPr>
              <a:stCxn id="274" idx="2"/>
              <a:endCxn id="279" idx="0"/>
            </p:cNvCxnSpPr>
            <p:nvPr/>
          </p:nvCxnSpPr>
          <p:spPr>
            <a:xfrm>
              <a:off x="5295968" y="3541937"/>
              <a:ext cx="373800" cy="253200"/>
            </a:xfrm>
            <a:prstGeom prst="straightConnector1">
              <a:avLst/>
            </a:prstGeom>
            <a:noFill/>
            <a:ln cap="flat" cmpd="sng" w="19050">
              <a:solidFill>
                <a:schemeClr val="dk2"/>
              </a:solidFill>
              <a:prstDash val="solid"/>
              <a:round/>
              <a:headEnd len="med" w="med" type="none"/>
              <a:tailEnd len="med" w="med" type="none"/>
            </a:ln>
          </p:spPr>
        </p:cxnSp>
        <p:cxnSp>
          <p:nvCxnSpPr>
            <p:cNvPr id="286" name="Google Shape;286;p24"/>
            <p:cNvCxnSpPr>
              <a:stCxn id="273" idx="2"/>
              <a:endCxn id="276" idx="0"/>
            </p:cNvCxnSpPr>
            <p:nvPr/>
          </p:nvCxnSpPr>
          <p:spPr>
            <a:xfrm>
              <a:off x="6205461" y="2980397"/>
              <a:ext cx="660300" cy="273000"/>
            </a:xfrm>
            <a:prstGeom prst="straightConnector1">
              <a:avLst/>
            </a:prstGeom>
            <a:noFill/>
            <a:ln cap="flat" cmpd="sng" w="19050">
              <a:solidFill>
                <a:schemeClr val="dk2"/>
              </a:solidFill>
              <a:prstDash val="solid"/>
              <a:round/>
              <a:headEnd len="med" w="med" type="none"/>
              <a:tailEnd len="med" w="med" type="none"/>
            </a:ln>
          </p:spPr>
        </p:cxnSp>
        <p:cxnSp>
          <p:nvCxnSpPr>
            <p:cNvPr id="287" name="Google Shape;287;p24"/>
            <p:cNvCxnSpPr>
              <a:stCxn id="275" idx="2"/>
              <a:endCxn id="277" idx="0"/>
            </p:cNvCxnSpPr>
            <p:nvPr/>
          </p:nvCxnSpPr>
          <p:spPr>
            <a:xfrm>
              <a:off x="7380427" y="2398937"/>
              <a:ext cx="926700" cy="273000"/>
            </a:xfrm>
            <a:prstGeom prst="straightConnector1">
              <a:avLst/>
            </a:prstGeom>
            <a:noFill/>
            <a:ln cap="flat" cmpd="sng" w="19050">
              <a:solidFill>
                <a:schemeClr val="dk2"/>
              </a:solidFill>
              <a:prstDash val="solid"/>
              <a:round/>
              <a:headEnd len="med" w="med" type="none"/>
              <a:tailEnd len="med" w="med" type="none"/>
            </a:ln>
          </p:spPr>
        </p:cxnSp>
        <p:cxnSp>
          <p:nvCxnSpPr>
            <p:cNvPr id="288" name="Google Shape;288;p24"/>
            <p:cNvCxnSpPr>
              <a:stCxn id="276" idx="2"/>
              <a:endCxn id="289" idx="0"/>
            </p:cNvCxnSpPr>
            <p:nvPr/>
          </p:nvCxnSpPr>
          <p:spPr>
            <a:xfrm flipH="1">
              <a:off x="6559718" y="3541854"/>
              <a:ext cx="306000" cy="253500"/>
            </a:xfrm>
            <a:prstGeom prst="straightConnector1">
              <a:avLst/>
            </a:prstGeom>
            <a:noFill/>
            <a:ln cap="flat" cmpd="sng" w="19050">
              <a:solidFill>
                <a:schemeClr val="dk2"/>
              </a:solidFill>
              <a:prstDash val="solid"/>
              <a:round/>
              <a:headEnd len="med" w="med" type="none"/>
              <a:tailEnd len="med" w="med" type="none"/>
            </a:ln>
          </p:spPr>
        </p:cxnSp>
        <p:cxnSp>
          <p:nvCxnSpPr>
            <p:cNvPr id="290" name="Google Shape;290;p24"/>
            <p:cNvCxnSpPr>
              <a:stCxn id="276" idx="2"/>
              <a:endCxn id="280" idx="0"/>
            </p:cNvCxnSpPr>
            <p:nvPr/>
          </p:nvCxnSpPr>
          <p:spPr>
            <a:xfrm>
              <a:off x="6865718" y="3541854"/>
              <a:ext cx="373800" cy="253500"/>
            </a:xfrm>
            <a:prstGeom prst="straightConnector1">
              <a:avLst/>
            </a:prstGeom>
            <a:noFill/>
            <a:ln cap="flat" cmpd="sng" w="19050">
              <a:solidFill>
                <a:schemeClr val="dk2"/>
              </a:solidFill>
              <a:prstDash val="solid"/>
              <a:round/>
              <a:headEnd len="med" w="med" type="none"/>
              <a:tailEnd len="med" w="med" type="none"/>
            </a:ln>
          </p:spPr>
        </p:cxnSp>
        <p:cxnSp>
          <p:nvCxnSpPr>
            <p:cNvPr id="291" name="Google Shape;291;p24"/>
            <p:cNvCxnSpPr>
              <a:stCxn id="277" idx="2"/>
              <a:endCxn id="281" idx="0"/>
            </p:cNvCxnSpPr>
            <p:nvPr/>
          </p:nvCxnSpPr>
          <p:spPr>
            <a:xfrm flipH="1">
              <a:off x="7947789" y="2960477"/>
              <a:ext cx="359400" cy="273000"/>
            </a:xfrm>
            <a:prstGeom prst="straightConnector1">
              <a:avLst/>
            </a:prstGeom>
            <a:noFill/>
            <a:ln cap="flat" cmpd="sng" w="19050">
              <a:solidFill>
                <a:schemeClr val="dk2"/>
              </a:solidFill>
              <a:prstDash val="solid"/>
              <a:round/>
              <a:headEnd len="med" w="med" type="none"/>
              <a:tailEnd len="med" w="med" type="none"/>
            </a:ln>
          </p:spPr>
        </p:cxnSp>
        <p:cxnSp>
          <p:nvCxnSpPr>
            <p:cNvPr id="292" name="Google Shape;292;p24"/>
            <p:cNvCxnSpPr>
              <a:stCxn id="277" idx="2"/>
              <a:endCxn id="282" idx="0"/>
            </p:cNvCxnSpPr>
            <p:nvPr/>
          </p:nvCxnSpPr>
          <p:spPr>
            <a:xfrm>
              <a:off x="8307189" y="2960477"/>
              <a:ext cx="320700" cy="273000"/>
            </a:xfrm>
            <a:prstGeom prst="straightConnector1">
              <a:avLst/>
            </a:prstGeom>
            <a:noFill/>
            <a:ln cap="flat" cmpd="sng" w="19050">
              <a:solidFill>
                <a:schemeClr val="dk2"/>
              </a:solidFill>
              <a:prstDash val="solid"/>
              <a:round/>
              <a:headEnd len="med" w="med" type="none"/>
              <a:tailEnd len="med" w="med" type="none"/>
            </a:ln>
          </p:spPr>
        </p:cxnSp>
        <p:sp>
          <p:nvSpPr>
            <p:cNvPr id="289" name="Google Shape;289;p24"/>
            <p:cNvSpPr/>
            <p:nvPr/>
          </p:nvSpPr>
          <p:spPr>
            <a:xfrm>
              <a:off x="6341811" y="379522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j</a:t>
              </a:r>
              <a:endParaRPr sz="1800"/>
            </a:p>
          </p:txBody>
        </p:sp>
        <p:cxnSp>
          <p:nvCxnSpPr>
            <p:cNvPr id="293" name="Google Shape;293;p24"/>
            <p:cNvCxnSpPr>
              <a:stCxn id="275" idx="2"/>
              <a:endCxn id="273" idx="0"/>
            </p:cNvCxnSpPr>
            <p:nvPr/>
          </p:nvCxnSpPr>
          <p:spPr>
            <a:xfrm flipH="1">
              <a:off x="6205327" y="2398937"/>
              <a:ext cx="1175100" cy="292800"/>
            </a:xfrm>
            <a:prstGeom prst="straightConnector1">
              <a:avLst/>
            </a:prstGeom>
            <a:noFill/>
            <a:ln cap="flat" cmpd="sng" w="19050">
              <a:solidFill>
                <a:schemeClr val="dk2"/>
              </a:solidFill>
              <a:prstDash val="solid"/>
              <a:round/>
              <a:headEnd len="med" w="med" type="none"/>
              <a:tailEnd len="med" w="med" type="none"/>
            </a:ln>
          </p:spPr>
        </p:cxnSp>
        <p:sp>
          <p:nvSpPr>
            <p:cNvPr id="294" name="Google Shape;294;p24"/>
            <p:cNvSpPr/>
            <p:nvPr/>
          </p:nvSpPr>
          <p:spPr>
            <a:xfrm>
              <a:off x="8129482" y="379522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cxnSp>
          <p:nvCxnSpPr>
            <p:cNvPr id="295" name="Google Shape;295;p24"/>
            <p:cNvCxnSpPr>
              <a:stCxn id="282" idx="2"/>
              <a:endCxn id="294" idx="0"/>
            </p:cNvCxnSpPr>
            <p:nvPr/>
          </p:nvCxnSpPr>
          <p:spPr>
            <a:xfrm flipH="1">
              <a:off x="8347282" y="3522150"/>
              <a:ext cx="280500" cy="273000"/>
            </a:xfrm>
            <a:prstGeom prst="straightConnector1">
              <a:avLst/>
            </a:prstGeom>
            <a:noFill/>
            <a:ln cap="flat" cmpd="sng" w="19050">
              <a:solidFill>
                <a:schemeClr val="dk2"/>
              </a:solidFill>
              <a:prstDash val="solid"/>
              <a:round/>
              <a:headEnd len="med" w="med" type="none"/>
              <a:tailEnd len="med" w="med" type="none"/>
            </a:ln>
          </p:spPr>
        </p:cxnSp>
      </p:grpSp>
      <p:sp>
        <p:nvSpPr>
          <p:cNvPr id="296" name="Google Shape;296;p24"/>
          <p:cNvSpPr txBox="1"/>
          <p:nvPr/>
        </p:nvSpPr>
        <p:spPr>
          <a:xfrm>
            <a:off x="4948875" y="4489350"/>
            <a:ext cx="40299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Result of RotateRight(P): </a:t>
            </a:r>
            <a:endParaRPr/>
          </a:p>
          <a:p>
            <a:pPr indent="-317500" lvl="0" marL="457200" rtl="0" algn="l">
              <a:spcBef>
                <a:spcPts val="0"/>
              </a:spcBef>
              <a:spcAft>
                <a:spcPts val="0"/>
              </a:spcAft>
              <a:buSzPts val="1400"/>
              <a:buChar char="●"/>
            </a:pPr>
            <a:r>
              <a:rPr lang="en"/>
              <a:t>Here, rotation increased height of tree!</a:t>
            </a:r>
            <a:endParaRPr/>
          </a:p>
        </p:txBody>
      </p:sp>
      <p:sp>
        <p:nvSpPr>
          <p:cNvPr id="297" name="Google Shape;297;p24"/>
          <p:cNvSpPr/>
          <p:nvPr/>
        </p:nvSpPr>
        <p:spPr>
          <a:xfrm>
            <a:off x="6286586" y="187274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sp>
        <p:nvSpPr>
          <p:cNvPr id="298" name="Google Shape;298;p24"/>
          <p:cNvSpPr/>
          <p:nvPr/>
        </p:nvSpPr>
        <p:spPr>
          <a:xfrm>
            <a:off x="4869818" y="344638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299" name="Google Shape;299;p24"/>
          <p:cNvSpPr/>
          <p:nvPr/>
        </p:nvSpPr>
        <p:spPr>
          <a:xfrm>
            <a:off x="7248952" y="2445462"/>
            <a:ext cx="435600" cy="288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sp>
        <p:nvSpPr>
          <p:cNvPr id="300" name="Google Shape;300;p24"/>
          <p:cNvSpPr/>
          <p:nvPr/>
        </p:nvSpPr>
        <p:spPr>
          <a:xfrm>
            <a:off x="6439568" y="3446304"/>
            <a:ext cx="435600" cy="288600"/>
          </a:xfrm>
          <a:prstGeom prst="rect">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k</a:t>
            </a:r>
            <a:endParaRPr sz="1800"/>
          </a:p>
        </p:txBody>
      </p:sp>
      <p:sp>
        <p:nvSpPr>
          <p:cNvPr id="301" name="Google Shape;301;p24"/>
          <p:cNvSpPr/>
          <p:nvPr/>
        </p:nvSpPr>
        <p:spPr>
          <a:xfrm>
            <a:off x="7881039" y="286492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sp>
        <p:nvSpPr>
          <p:cNvPr id="302" name="Google Shape;302;p24"/>
          <p:cNvSpPr/>
          <p:nvPr/>
        </p:nvSpPr>
        <p:spPr>
          <a:xfrm>
            <a:off x="4496025" y="398827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a:t>
            </a:r>
            <a:endParaRPr sz="1800"/>
          </a:p>
        </p:txBody>
      </p:sp>
      <p:sp>
        <p:nvSpPr>
          <p:cNvPr id="303" name="Google Shape;303;p24"/>
          <p:cNvSpPr/>
          <p:nvPr/>
        </p:nvSpPr>
        <p:spPr>
          <a:xfrm>
            <a:off x="5243611" y="398827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a:t>
            </a:r>
            <a:endParaRPr sz="1800"/>
          </a:p>
        </p:txBody>
      </p:sp>
      <p:sp>
        <p:nvSpPr>
          <p:cNvPr id="304" name="Google Shape;304;p24"/>
          <p:cNvSpPr/>
          <p:nvPr/>
        </p:nvSpPr>
        <p:spPr>
          <a:xfrm>
            <a:off x="6813361" y="398827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a:t>
            </a:r>
            <a:endParaRPr sz="1800"/>
          </a:p>
        </p:txBody>
      </p:sp>
      <p:sp>
        <p:nvSpPr>
          <p:cNvPr id="305" name="Google Shape;305;p24"/>
          <p:cNvSpPr/>
          <p:nvPr/>
        </p:nvSpPr>
        <p:spPr>
          <a:xfrm>
            <a:off x="7521733" y="3426600"/>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a:t>
            </a:r>
            <a:endParaRPr sz="1800"/>
          </a:p>
        </p:txBody>
      </p:sp>
      <p:sp>
        <p:nvSpPr>
          <p:cNvPr id="306" name="Google Shape;306;p24"/>
          <p:cNvSpPr/>
          <p:nvPr/>
        </p:nvSpPr>
        <p:spPr>
          <a:xfrm>
            <a:off x="8201632" y="3426600"/>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a:t>
            </a:r>
            <a:endParaRPr sz="1800"/>
          </a:p>
        </p:txBody>
      </p:sp>
      <p:cxnSp>
        <p:nvCxnSpPr>
          <p:cNvPr id="307" name="Google Shape;307;p24"/>
          <p:cNvCxnSpPr>
            <a:stCxn id="298" idx="0"/>
            <a:endCxn id="297" idx="2"/>
          </p:cNvCxnSpPr>
          <p:nvPr/>
        </p:nvCxnSpPr>
        <p:spPr>
          <a:xfrm flipH="1" rot="10800000">
            <a:off x="5087618" y="2161487"/>
            <a:ext cx="1416900" cy="1284900"/>
          </a:xfrm>
          <a:prstGeom prst="straightConnector1">
            <a:avLst/>
          </a:prstGeom>
          <a:noFill/>
          <a:ln cap="flat" cmpd="sng" w="19050">
            <a:solidFill>
              <a:schemeClr val="dk2"/>
            </a:solidFill>
            <a:prstDash val="solid"/>
            <a:round/>
            <a:headEnd len="med" w="med" type="none"/>
            <a:tailEnd len="med" w="med" type="none"/>
          </a:ln>
        </p:spPr>
      </p:cxnSp>
      <p:cxnSp>
        <p:nvCxnSpPr>
          <p:cNvPr id="308" name="Google Shape;308;p24"/>
          <p:cNvCxnSpPr>
            <a:stCxn id="298" idx="2"/>
            <a:endCxn id="302" idx="0"/>
          </p:cNvCxnSpPr>
          <p:nvPr/>
        </p:nvCxnSpPr>
        <p:spPr>
          <a:xfrm flipH="1">
            <a:off x="4713818" y="3734987"/>
            <a:ext cx="373800" cy="253200"/>
          </a:xfrm>
          <a:prstGeom prst="straightConnector1">
            <a:avLst/>
          </a:prstGeom>
          <a:noFill/>
          <a:ln cap="flat" cmpd="sng" w="19050">
            <a:solidFill>
              <a:schemeClr val="dk2"/>
            </a:solidFill>
            <a:prstDash val="solid"/>
            <a:round/>
            <a:headEnd len="med" w="med" type="none"/>
            <a:tailEnd len="med" w="med" type="none"/>
          </a:ln>
        </p:spPr>
      </p:cxnSp>
      <p:cxnSp>
        <p:nvCxnSpPr>
          <p:cNvPr id="309" name="Google Shape;309;p24"/>
          <p:cNvCxnSpPr>
            <a:stCxn id="298" idx="2"/>
            <a:endCxn id="303" idx="0"/>
          </p:cNvCxnSpPr>
          <p:nvPr/>
        </p:nvCxnSpPr>
        <p:spPr>
          <a:xfrm>
            <a:off x="5087618" y="3734987"/>
            <a:ext cx="373800" cy="253200"/>
          </a:xfrm>
          <a:prstGeom prst="straightConnector1">
            <a:avLst/>
          </a:prstGeom>
          <a:noFill/>
          <a:ln cap="flat" cmpd="sng" w="19050">
            <a:solidFill>
              <a:schemeClr val="dk2"/>
            </a:solidFill>
            <a:prstDash val="solid"/>
            <a:round/>
            <a:headEnd len="med" w="med" type="none"/>
            <a:tailEnd len="med" w="med" type="none"/>
          </a:ln>
        </p:spPr>
      </p:cxnSp>
      <p:cxnSp>
        <p:nvCxnSpPr>
          <p:cNvPr id="310" name="Google Shape;310;p24"/>
          <p:cNvCxnSpPr>
            <a:stCxn id="297" idx="2"/>
            <a:endCxn id="299" idx="0"/>
          </p:cNvCxnSpPr>
          <p:nvPr/>
        </p:nvCxnSpPr>
        <p:spPr>
          <a:xfrm>
            <a:off x="6504386" y="2161347"/>
            <a:ext cx="962400" cy="284100"/>
          </a:xfrm>
          <a:prstGeom prst="straightConnector1">
            <a:avLst/>
          </a:prstGeom>
          <a:noFill/>
          <a:ln cap="flat" cmpd="sng" w="19050">
            <a:solidFill>
              <a:schemeClr val="dk2"/>
            </a:solidFill>
            <a:prstDash val="solid"/>
            <a:round/>
            <a:headEnd len="med" w="med" type="none"/>
            <a:tailEnd len="med" w="med" type="none"/>
          </a:ln>
        </p:spPr>
      </p:cxnSp>
      <p:cxnSp>
        <p:nvCxnSpPr>
          <p:cNvPr id="311" name="Google Shape;311;p24"/>
          <p:cNvCxnSpPr>
            <a:stCxn id="299" idx="2"/>
            <a:endCxn id="301" idx="0"/>
          </p:cNvCxnSpPr>
          <p:nvPr/>
        </p:nvCxnSpPr>
        <p:spPr>
          <a:xfrm>
            <a:off x="7466752" y="2734062"/>
            <a:ext cx="632100" cy="130800"/>
          </a:xfrm>
          <a:prstGeom prst="straightConnector1">
            <a:avLst/>
          </a:prstGeom>
          <a:noFill/>
          <a:ln cap="flat" cmpd="sng" w="19050">
            <a:solidFill>
              <a:schemeClr val="dk2"/>
            </a:solidFill>
            <a:prstDash val="solid"/>
            <a:round/>
            <a:headEnd len="med" w="med" type="none"/>
            <a:tailEnd len="med" w="med" type="none"/>
          </a:ln>
        </p:spPr>
      </p:cxnSp>
      <p:cxnSp>
        <p:nvCxnSpPr>
          <p:cNvPr id="312" name="Google Shape;312;p24"/>
          <p:cNvCxnSpPr>
            <a:stCxn id="300" idx="2"/>
            <a:endCxn id="313" idx="0"/>
          </p:cNvCxnSpPr>
          <p:nvPr/>
        </p:nvCxnSpPr>
        <p:spPr>
          <a:xfrm flipH="1">
            <a:off x="6351368" y="3734904"/>
            <a:ext cx="306000" cy="253500"/>
          </a:xfrm>
          <a:prstGeom prst="straightConnector1">
            <a:avLst/>
          </a:prstGeom>
          <a:noFill/>
          <a:ln cap="flat" cmpd="sng" w="19050">
            <a:solidFill>
              <a:schemeClr val="dk2"/>
            </a:solidFill>
            <a:prstDash val="solid"/>
            <a:round/>
            <a:headEnd len="med" w="med" type="none"/>
            <a:tailEnd len="med" w="med" type="none"/>
          </a:ln>
        </p:spPr>
      </p:cxnSp>
      <p:cxnSp>
        <p:nvCxnSpPr>
          <p:cNvPr id="314" name="Google Shape;314;p24"/>
          <p:cNvCxnSpPr>
            <a:stCxn id="300" idx="2"/>
            <a:endCxn id="304" idx="0"/>
          </p:cNvCxnSpPr>
          <p:nvPr/>
        </p:nvCxnSpPr>
        <p:spPr>
          <a:xfrm>
            <a:off x="6657368" y="3734904"/>
            <a:ext cx="373800" cy="253500"/>
          </a:xfrm>
          <a:prstGeom prst="straightConnector1">
            <a:avLst/>
          </a:prstGeom>
          <a:noFill/>
          <a:ln cap="flat" cmpd="sng" w="19050">
            <a:solidFill>
              <a:schemeClr val="dk2"/>
            </a:solidFill>
            <a:prstDash val="solid"/>
            <a:round/>
            <a:headEnd len="med" w="med" type="none"/>
            <a:tailEnd len="med" w="med" type="none"/>
          </a:ln>
        </p:spPr>
      </p:cxnSp>
      <p:cxnSp>
        <p:nvCxnSpPr>
          <p:cNvPr id="315" name="Google Shape;315;p24"/>
          <p:cNvCxnSpPr>
            <a:stCxn id="301" idx="2"/>
            <a:endCxn id="305" idx="0"/>
          </p:cNvCxnSpPr>
          <p:nvPr/>
        </p:nvCxnSpPr>
        <p:spPr>
          <a:xfrm flipH="1">
            <a:off x="7739439" y="3153527"/>
            <a:ext cx="359400" cy="273000"/>
          </a:xfrm>
          <a:prstGeom prst="straightConnector1">
            <a:avLst/>
          </a:prstGeom>
          <a:noFill/>
          <a:ln cap="flat" cmpd="sng" w="19050">
            <a:solidFill>
              <a:schemeClr val="dk2"/>
            </a:solidFill>
            <a:prstDash val="solid"/>
            <a:round/>
            <a:headEnd len="med" w="med" type="none"/>
            <a:tailEnd len="med" w="med" type="none"/>
          </a:ln>
        </p:spPr>
      </p:cxnSp>
      <p:cxnSp>
        <p:nvCxnSpPr>
          <p:cNvPr id="316" name="Google Shape;316;p24"/>
          <p:cNvCxnSpPr>
            <a:stCxn id="301" idx="2"/>
            <a:endCxn id="306" idx="0"/>
          </p:cNvCxnSpPr>
          <p:nvPr/>
        </p:nvCxnSpPr>
        <p:spPr>
          <a:xfrm>
            <a:off x="8098839" y="3153527"/>
            <a:ext cx="320700" cy="273000"/>
          </a:xfrm>
          <a:prstGeom prst="straightConnector1">
            <a:avLst/>
          </a:prstGeom>
          <a:noFill/>
          <a:ln cap="flat" cmpd="sng" w="19050">
            <a:solidFill>
              <a:schemeClr val="dk2"/>
            </a:solidFill>
            <a:prstDash val="solid"/>
            <a:round/>
            <a:headEnd len="med" w="med" type="none"/>
            <a:tailEnd len="med" w="med" type="none"/>
          </a:ln>
        </p:spPr>
      </p:cxnSp>
      <p:sp>
        <p:nvSpPr>
          <p:cNvPr id="313" name="Google Shape;313;p24"/>
          <p:cNvSpPr/>
          <p:nvPr/>
        </p:nvSpPr>
        <p:spPr>
          <a:xfrm>
            <a:off x="6133461" y="398827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j</a:t>
            </a:r>
            <a:endParaRPr sz="1800"/>
          </a:p>
        </p:txBody>
      </p:sp>
      <p:sp>
        <p:nvSpPr>
          <p:cNvPr id="317" name="Google Shape;317;p24"/>
          <p:cNvSpPr/>
          <p:nvPr/>
        </p:nvSpPr>
        <p:spPr>
          <a:xfrm>
            <a:off x="7921132" y="398827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cxnSp>
        <p:nvCxnSpPr>
          <p:cNvPr id="318" name="Google Shape;318;p24"/>
          <p:cNvCxnSpPr>
            <a:stCxn id="306" idx="2"/>
            <a:endCxn id="317" idx="0"/>
          </p:cNvCxnSpPr>
          <p:nvPr/>
        </p:nvCxnSpPr>
        <p:spPr>
          <a:xfrm flipH="1">
            <a:off x="8138932" y="3715200"/>
            <a:ext cx="280500" cy="273000"/>
          </a:xfrm>
          <a:prstGeom prst="straightConnector1">
            <a:avLst/>
          </a:prstGeom>
          <a:noFill/>
          <a:ln cap="flat" cmpd="sng" w="19050">
            <a:solidFill>
              <a:schemeClr val="dk2"/>
            </a:solidFill>
            <a:prstDash val="solid"/>
            <a:round/>
            <a:headEnd len="med" w="med" type="none"/>
            <a:tailEnd len="med" w="med" type="none"/>
          </a:ln>
        </p:spPr>
      </p:cxnSp>
      <p:cxnSp>
        <p:nvCxnSpPr>
          <p:cNvPr id="319" name="Google Shape;319;p24"/>
          <p:cNvCxnSpPr>
            <a:stCxn id="299" idx="2"/>
            <a:endCxn id="300" idx="0"/>
          </p:cNvCxnSpPr>
          <p:nvPr/>
        </p:nvCxnSpPr>
        <p:spPr>
          <a:xfrm flipH="1">
            <a:off x="6657352" y="2734062"/>
            <a:ext cx="809400" cy="712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Rotation: An Alternate Approach to Balance</a:t>
            </a:r>
            <a:endParaRPr/>
          </a:p>
        </p:txBody>
      </p:sp>
      <p:sp>
        <p:nvSpPr>
          <p:cNvPr id="325" name="Google Shape;325;p25"/>
          <p:cNvSpPr txBox="1"/>
          <p:nvPr>
            <p:ph idx="1" type="body"/>
          </p:nvPr>
        </p:nvSpPr>
        <p:spPr>
          <a:xfrm>
            <a:off x="243000" y="556500"/>
            <a:ext cx="8604600" cy="80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Rotation:</a:t>
            </a:r>
            <a:endParaRPr sz="2000"/>
          </a:p>
          <a:p>
            <a:pPr indent="-355600" lvl="0" marL="457200" rtl="0" algn="l">
              <a:spcBef>
                <a:spcPts val="600"/>
              </a:spcBef>
              <a:spcAft>
                <a:spcPts val="0"/>
              </a:spcAft>
              <a:buSzPts val="2000"/>
              <a:buChar char="●"/>
            </a:pPr>
            <a:r>
              <a:rPr lang="en" sz="2000"/>
              <a:t>Can shorten (or lengthen) a tree.</a:t>
            </a:r>
            <a:endParaRPr sz="2000"/>
          </a:p>
          <a:p>
            <a:pPr indent="-355600" lvl="0" marL="457200" rtl="0" algn="l">
              <a:spcBef>
                <a:spcPts val="0"/>
              </a:spcBef>
              <a:spcAft>
                <a:spcPts val="0"/>
              </a:spcAft>
              <a:buSzPts val="2000"/>
              <a:buChar char="●"/>
            </a:pPr>
            <a:r>
              <a:rPr lang="en" sz="2000"/>
              <a:t>Preserves search tree property.</a:t>
            </a:r>
            <a:endParaRPr sz="2000"/>
          </a:p>
          <a:p>
            <a:pPr indent="0" lvl="0" marL="0" rtl="0" algn="l">
              <a:spcBef>
                <a:spcPts val="600"/>
              </a:spcBef>
              <a:spcAft>
                <a:spcPts val="0"/>
              </a:spcAft>
              <a:buNone/>
            </a:pPr>
            <a:r>
              <a:t/>
            </a:r>
            <a:endParaRPr sz="2000"/>
          </a:p>
        </p:txBody>
      </p:sp>
      <p:sp>
        <p:nvSpPr>
          <p:cNvPr id="326" name="Google Shape;326;p25"/>
          <p:cNvSpPr/>
          <p:nvPr/>
        </p:nvSpPr>
        <p:spPr>
          <a:xfrm>
            <a:off x="2118886" y="2276925"/>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a:t>
            </a:r>
            <a:endParaRPr sz="1800"/>
          </a:p>
        </p:txBody>
      </p:sp>
      <p:sp>
        <p:nvSpPr>
          <p:cNvPr id="327" name="Google Shape;327;p25"/>
          <p:cNvSpPr/>
          <p:nvPr/>
        </p:nvSpPr>
        <p:spPr>
          <a:xfrm>
            <a:off x="1209393" y="2838465"/>
            <a:ext cx="435600" cy="288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cxnSp>
        <p:nvCxnSpPr>
          <p:cNvPr id="328" name="Google Shape;328;p25"/>
          <p:cNvCxnSpPr>
            <a:stCxn id="327" idx="0"/>
            <a:endCxn id="326" idx="2"/>
          </p:cNvCxnSpPr>
          <p:nvPr/>
        </p:nvCxnSpPr>
        <p:spPr>
          <a:xfrm flipH="1" rot="10800000">
            <a:off x="1427193" y="2565465"/>
            <a:ext cx="909600" cy="273000"/>
          </a:xfrm>
          <a:prstGeom prst="straightConnector1">
            <a:avLst/>
          </a:prstGeom>
          <a:noFill/>
          <a:ln cap="flat" cmpd="sng" w="19050">
            <a:solidFill>
              <a:schemeClr val="dk2"/>
            </a:solidFill>
            <a:prstDash val="solid"/>
            <a:round/>
            <a:headEnd len="med" w="med" type="none"/>
            <a:tailEnd len="med" w="med" type="none"/>
          </a:ln>
        </p:spPr>
      </p:cxnSp>
      <p:cxnSp>
        <p:nvCxnSpPr>
          <p:cNvPr id="329" name="Google Shape;329;p25"/>
          <p:cNvCxnSpPr>
            <a:stCxn id="327" idx="2"/>
            <a:endCxn id="330" idx="0"/>
          </p:cNvCxnSpPr>
          <p:nvPr/>
        </p:nvCxnSpPr>
        <p:spPr>
          <a:xfrm flipH="1">
            <a:off x="887793" y="3127065"/>
            <a:ext cx="539400" cy="309000"/>
          </a:xfrm>
          <a:prstGeom prst="straightConnector1">
            <a:avLst/>
          </a:prstGeom>
          <a:noFill/>
          <a:ln cap="flat" cmpd="sng" w="19050">
            <a:solidFill>
              <a:schemeClr val="dk2"/>
            </a:solidFill>
            <a:prstDash val="solid"/>
            <a:round/>
            <a:headEnd len="med" w="med" type="none"/>
            <a:tailEnd len="med" w="med" type="none"/>
          </a:ln>
        </p:spPr>
      </p:cxnSp>
      <p:cxnSp>
        <p:nvCxnSpPr>
          <p:cNvPr id="331" name="Google Shape;331;p25"/>
          <p:cNvCxnSpPr>
            <a:stCxn id="327" idx="2"/>
            <a:endCxn id="332" idx="0"/>
          </p:cNvCxnSpPr>
          <p:nvPr/>
        </p:nvCxnSpPr>
        <p:spPr>
          <a:xfrm>
            <a:off x="1427193" y="3127065"/>
            <a:ext cx="552600" cy="309000"/>
          </a:xfrm>
          <a:prstGeom prst="straightConnector1">
            <a:avLst/>
          </a:prstGeom>
          <a:noFill/>
          <a:ln cap="flat" cmpd="sng" w="19050">
            <a:solidFill>
              <a:schemeClr val="dk2"/>
            </a:solidFill>
            <a:prstDash val="solid"/>
            <a:round/>
            <a:headEnd len="med" w="med" type="none"/>
            <a:tailEnd len="med" w="med" type="none"/>
          </a:ln>
        </p:spPr>
      </p:cxnSp>
      <p:cxnSp>
        <p:nvCxnSpPr>
          <p:cNvPr id="333" name="Google Shape;333;p25"/>
          <p:cNvCxnSpPr>
            <a:stCxn id="326" idx="2"/>
            <a:endCxn id="334" idx="0"/>
          </p:cNvCxnSpPr>
          <p:nvPr/>
        </p:nvCxnSpPr>
        <p:spPr>
          <a:xfrm>
            <a:off x="2336686" y="2565525"/>
            <a:ext cx="907200" cy="169500"/>
          </a:xfrm>
          <a:prstGeom prst="straightConnector1">
            <a:avLst/>
          </a:prstGeom>
          <a:noFill/>
          <a:ln cap="flat" cmpd="sng" w="19050">
            <a:solidFill>
              <a:schemeClr val="dk2"/>
            </a:solidFill>
            <a:prstDash val="solid"/>
            <a:round/>
            <a:headEnd len="med" w="med" type="none"/>
            <a:tailEnd len="med" w="med" type="none"/>
          </a:ln>
        </p:spPr>
      </p:cxnSp>
      <p:sp>
        <p:nvSpPr>
          <p:cNvPr id="332" name="Google Shape;332;p25"/>
          <p:cNvSpPr/>
          <p:nvPr/>
        </p:nvSpPr>
        <p:spPr>
          <a:xfrm>
            <a:off x="1693325" y="3436050"/>
            <a:ext cx="572700" cy="495300"/>
          </a:xfrm>
          <a:prstGeom prst="triangle">
            <a:avLst>
              <a:gd fmla="val 50000" name="adj"/>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330" name="Google Shape;330;p25"/>
          <p:cNvSpPr/>
          <p:nvPr/>
        </p:nvSpPr>
        <p:spPr>
          <a:xfrm>
            <a:off x="601425" y="3436050"/>
            <a:ext cx="572700" cy="495300"/>
          </a:xfrm>
          <a:prstGeom prst="triangle">
            <a:avLst>
              <a:gd fmla="val 50000"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334" name="Google Shape;334;p25"/>
          <p:cNvSpPr/>
          <p:nvPr/>
        </p:nvSpPr>
        <p:spPr>
          <a:xfrm>
            <a:off x="2957675" y="2735125"/>
            <a:ext cx="572700" cy="495300"/>
          </a:xfrm>
          <a:prstGeom prst="triangle">
            <a:avLst>
              <a:gd fmla="val 50000"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cxnSp>
        <p:nvCxnSpPr>
          <p:cNvPr id="335" name="Google Shape;335;p25"/>
          <p:cNvCxnSpPr/>
          <p:nvPr/>
        </p:nvCxnSpPr>
        <p:spPr>
          <a:xfrm>
            <a:off x="3889025" y="2709325"/>
            <a:ext cx="1467600" cy="0"/>
          </a:xfrm>
          <a:prstGeom prst="straightConnector1">
            <a:avLst/>
          </a:prstGeom>
          <a:noFill/>
          <a:ln cap="flat" cmpd="sng" w="19050">
            <a:solidFill>
              <a:schemeClr val="dk2"/>
            </a:solidFill>
            <a:prstDash val="solid"/>
            <a:round/>
            <a:headEnd len="med" w="med" type="none"/>
            <a:tailEnd len="med" w="med" type="triangle"/>
          </a:ln>
        </p:spPr>
      </p:cxnSp>
      <p:cxnSp>
        <p:nvCxnSpPr>
          <p:cNvPr id="336" name="Google Shape;336;p25"/>
          <p:cNvCxnSpPr/>
          <p:nvPr/>
        </p:nvCxnSpPr>
        <p:spPr>
          <a:xfrm rot="10800000">
            <a:off x="3869225" y="3570100"/>
            <a:ext cx="1467600" cy="0"/>
          </a:xfrm>
          <a:prstGeom prst="straightConnector1">
            <a:avLst/>
          </a:prstGeom>
          <a:noFill/>
          <a:ln cap="flat" cmpd="sng" w="19050">
            <a:solidFill>
              <a:schemeClr val="dk2"/>
            </a:solidFill>
            <a:prstDash val="solid"/>
            <a:round/>
            <a:headEnd len="med" w="med" type="none"/>
            <a:tailEnd len="med" w="med" type="triangle"/>
          </a:ln>
        </p:spPr>
      </p:cxnSp>
      <p:sp>
        <p:nvSpPr>
          <p:cNvPr id="337" name="Google Shape;337;p25"/>
          <p:cNvSpPr txBox="1"/>
          <p:nvPr/>
        </p:nvSpPr>
        <p:spPr>
          <a:xfrm>
            <a:off x="3874900" y="2263425"/>
            <a:ext cx="14676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rotateRight(D)</a:t>
            </a:r>
            <a:endParaRPr/>
          </a:p>
        </p:txBody>
      </p:sp>
      <p:sp>
        <p:nvSpPr>
          <p:cNvPr id="338" name="Google Shape;338;p25"/>
          <p:cNvSpPr txBox="1"/>
          <p:nvPr/>
        </p:nvSpPr>
        <p:spPr>
          <a:xfrm>
            <a:off x="3889025" y="3549625"/>
            <a:ext cx="14676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rotateLeft(B)</a:t>
            </a:r>
            <a:endParaRPr/>
          </a:p>
        </p:txBody>
      </p:sp>
      <p:sp>
        <p:nvSpPr>
          <p:cNvPr id="339" name="Google Shape;339;p25"/>
          <p:cNvSpPr txBox="1"/>
          <p:nvPr/>
        </p:nvSpPr>
        <p:spPr>
          <a:xfrm>
            <a:off x="3053639" y="3163705"/>
            <a:ext cx="5727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&gt;D</a:t>
            </a:r>
            <a:endParaRPr/>
          </a:p>
        </p:txBody>
      </p:sp>
      <p:sp>
        <p:nvSpPr>
          <p:cNvPr id="340" name="Google Shape;340;p25"/>
          <p:cNvSpPr txBox="1"/>
          <p:nvPr/>
        </p:nvSpPr>
        <p:spPr>
          <a:xfrm>
            <a:off x="1388525" y="3855150"/>
            <a:ext cx="13602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&gt; B and &lt; D</a:t>
            </a:r>
            <a:endParaRPr/>
          </a:p>
        </p:txBody>
      </p:sp>
      <p:sp>
        <p:nvSpPr>
          <p:cNvPr id="341" name="Google Shape;341;p25"/>
          <p:cNvSpPr txBox="1"/>
          <p:nvPr/>
        </p:nvSpPr>
        <p:spPr>
          <a:xfrm>
            <a:off x="589947" y="3857783"/>
            <a:ext cx="5526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 B</a:t>
            </a:r>
            <a:endParaRPr/>
          </a:p>
        </p:txBody>
      </p:sp>
      <p:sp>
        <p:nvSpPr>
          <p:cNvPr id="342" name="Google Shape;342;p25"/>
          <p:cNvSpPr/>
          <p:nvPr/>
        </p:nvSpPr>
        <p:spPr>
          <a:xfrm>
            <a:off x="7266436" y="2263425"/>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a:t>
            </a:r>
            <a:endParaRPr sz="1800"/>
          </a:p>
        </p:txBody>
      </p:sp>
      <p:sp>
        <p:nvSpPr>
          <p:cNvPr id="343" name="Google Shape;343;p25"/>
          <p:cNvSpPr/>
          <p:nvPr/>
        </p:nvSpPr>
        <p:spPr>
          <a:xfrm>
            <a:off x="6495418" y="1665790"/>
            <a:ext cx="435600" cy="288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cxnSp>
        <p:nvCxnSpPr>
          <p:cNvPr id="344" name="Google Shape;344;p25"/>
          <p:cNvCxnSpPr>
            <a:stCxn id="343" idx="2"/>
            <a:endCxn id="345" idx="0"/>
          </p:cNvCxnSpPr>
          <p:nvPr/>
        </p:nvCxnSpPr>
        <p:spPr>
          <a:xfrm flipH="1">
            <a:off x="6035218" y="1954390"/>
            <a:ext cx="678000" cy="1468200"/>
          </a:xfrm>
          <a:prstGeom prst="straightConnector1">
            <a:avLst/>
          </a:prstGeom>
          <a:noFill/>
          <a:ln cap="flat" cmpd="sng" w="19050">
            <a:solidFill>
              <a:schemeClr val="dk2"/>
            </a:solidFill>
            <a:prstDash val="solid"/>
            <a:round/>
            <a:headEnd len="med" w="med" type="none"/>
            <a:tailEnd len="med" w="med" type="none"/>
          </a:ln>
        </p:spPr>
      </p:cxnSp>
      <p:sp>
        <p:nvSpPr>
          <p:cNvPr id="346" name="Google Shape;346;p25"/>
          <p:cNvSpPr/>
          <p:nvPr/>
        </p:nvSpPr>
        <p:spPr>
          <a:xfrm>
            <a:off x="6840875" y="3422550"/>
            <a:ext cx="572700" cy="495300"/>
          </a:xfrm>
          <a:prstGeom prst="triangle">
            <a:avLst>
              <a:gd fmla="val 50000" name="adj"/>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345" name="Google Shape;345;p25"/>
          <p:cNvSpPr/>
          <p:nvPr/>
        </p:nvSpPr>
        <p:spPr>
          <a:xfrm>
            <a:off x="5748975" y="3422550"/>
            <a:ext cx="572700" cy="495300"/>
          </a:xfrm>
          <a:prstGeom prst="triangle">
            <a:avLst>
              <a:gd fmla="val 50000"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347" name="Google Shape;347;p25"/>
          <p:cNvSpPr/>
          <p:nvPr/>
        </p:nvSpPr>
        <p:spPr>
          <a:xfrm>
            <a:off x="8105225" y="2950225"/>
            <a:ext cx="572700" cy="495300"/>
          </a:xfrm>
          <a:prstGeom prst="triangle">
            <a:avLst>
              <a:gd fmla="val 50000"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348" name="Google Shape;348;p25"/>
          <p:cNvSpPr txBox="1"/>
          <p:nvPr/>
        </p:nvSpPr>
        <p:spPr>
          <a:xfrm>
            <a:off x="8201189" y="3378805"/>
            <a:ext cx="5727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&gt;D</a:t>
            </a:r>
            <a:endParaRPr/>
          </a:p>
        </p:txBody>
      </p:sp>
      <p:sp>
        <p:nvSpPr>
          <p:cNvPr id="349" name="Google Shape;349;p25"/>
          <p:cNvSpPr txBox="1"/>
          <p:nvPr/>
        </p:nvSpPr>
        <p:spPr>
          <a:xfrm>
            <a:off x="6536075" y="3841650"/>
            <a:ext cx="13602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&gt; B and &lt; D</a:t>
            </a:r>
            <a:endParaRPr/>
          </a:p>
        </p:txBody>
      </p:sp>
      <p:sp>
        <p:nvSpPr>
          <p:cNvPr id="350" name="Google Shape;350;p25"/>
          <p:cNvSpPr txBox="1"/>
          <p:nvPr/>
        </p:nvSpPr>
        <p:spPr>
          <a:xfrm>
            <a:off x="5737497" y="3844283"/>
            <a:ext cx="5526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 B</a:t>
            </a:r>
            <a:endParaRPr/>
          </a:p>
        </p:txBody>
      </p:sp>
      <p:cxnSp>
        <p:nvCxnSpPr>
          <p:cNvPr id="351" name="Google Shape;351;p25"/>
          <p:cNvCxnSpPr>
            <a:stCxn id="342" idx="2"/>
            <a:endCxn id="347" idx="0"/>
          </p:cNvCxnSpPr>
          <p:nvPr/>
        </p:nvCxnSpPr>
        <p:spPr>
          <a:xfrm>
            <a:off x="7484236" y="2552025"/>
            <a:ext cx="907200" cy="398100"/>
          </a:xfrm>
          <a:prstGeom prst="straightConnector1">
            <a:avLst/>
          </a:prstGeom>
          <a:noFill/>
          <a:ln cap="flat" cmpd="sng" w="19050">
            <a:solidFill>
              <a:schemeClr val="dk2"/>
            </a:solidFill>
            <a:prstDash val="solid"/>
            <a:round/>
            <a:headEnd len="med" w="med" type="none"/>
            <a:tailEnd len="med" w="med" type="none"/>
          </a:ln>
        </p:spPr>
      </p:cxnSp>
      <p:cxnSp>
        <p:nvCxnSpPr>
          <p:cNvPr id="352" name="Google Shape;352;p25"/>
          <p:cNvCxnSpPr>
            <a:stCxn id="343" idx="2"/>
            <a:endCxn id="342" idx="0"/>
          </p:cNvCxnSpPr>
          <p:nvPr/>
        </p:nvCxnSpPr>
        <p:spPr>
          <a:xfrm>
            <a:off x="6713218" y="1954390"/>
            <a:ext cx="771000" cy="309000"/>
          </a:xfrm>
          <a:prstGeom prst="straightConnector1">
            <a:avLst/>
          </a:prstGeom>
          <a:noFill/>
          <a:ln cap="flat" cmpd="sng" w="19050">
            <a:solidFill>
              <a:schemeClr val="dk2"/>
            </a:solidFill>
            <a:prstDash val="solid"/>
            <a:round/>
            <a:headEnd len="med" w="med" type="none"/>
            <a:tailEnd len="med" w="med" type="none"/>
          </a:ln>
        </p:spPr>
      </p:cxnSp>
      <p:cxnSp>
        <p:nvCxnSpPr>
          <p:cNvPr id="353" name="Google Shape;353;p25"/>
          <p:cNvCxnSpPr>
            <a:stCxn id="346" idx="0"/>
            <a:endCxn id="342" idx="2"/>
          </p:cNvCxnSpPr>
          <p:nvPr/>
        </p:nvCxnSpPr>
        <p:spPr>
          <a:xfrm flipH="1" rot="10800000">
            <a:off x="7127225" y="2551950"/>
            <a:ext cx="357000" cy="870600"/>
          </a:xfrm>
          <a:prstGeom prst="straightConnector1">
            <a:avLst/>
          </a:prstGeom>
          <a:noFill/>
          <a:ln cap="flat" cmpd="sng" w="19050">
            <a:solidFill>
              <a:schemeClr val="dk2"/>
            </a:solidFill>
            <a:prstDash val="solid"/>
            <a:round/>
            <a:headEnd len="med" w="med" type="none"/>
            <a:tailEnd len="med" w="med" type="none"/>
          </a:ln>
        </p:spPr>
      </p:cxnSp>
      <p:sp>
        <p:nvSpPr>
          <p:cNvPr id="354" name="Google Shape;354;p25"/>
          <p:cNvSpPr txBox="1"/>
          <p:nvPr>
            <p:ph idx="1" type="body"/>
          </p:nvPr>
        </p:nvSpPr>
        <p:spPr>
          <a:xfrm>
            <a:off x="243000" y="4102250"/>
            <a:ext cx="8604600" cy="80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Can use rotation to balance a BST: </a:t>
            </a:r>
            <a:r>
              <a:rPr lang="en" sz="2000" u="sng">
                <a:solidFill>
                  <a:schemeClr val="hlink"/>
                </a:solidFill>
                <a:hlinkClick r:id="rId3"/>
              </a:rPr>
              <a:t>Demo</a:t>
            </a:r>
            <a:endParaRPr sz="2000"/>
          </a:p>
          <a:p>
            <a:pPr indent="-355600" lvl="0" marL="457200" rtl="0" algn="l">
              <a:spcBef>
                <a:spcPts val="600"/>
              </a:spcBef>
              <a:spcAft>
                <a:spcPts val="0"/>
              </a:spcAft>
              <a:buSzPts val="2000"/>
              <a:buChar char="●"/>
            </a:pPr>
            <a:r>
              <a:rPr lang="en" sz="2000"/>
              <a:t>Non-obvious fact: Rotation allows balancing of </a:t>
            </a:r>
            <a:r>
              <a:rPr b="1" lang="en" sz="2000"/>
              <a:t>any</a:t>
            </a:r>
            <a:r>
              <a:rPr lang="en" sz="2000"/>
              <a:t> BST.</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Rotation: An Alternate Approach to Balance</a:t>
            </a:r>
            <a:endParaRPr/>
          </a:p>
        </p:txBody>
      </p:sp>
      <p:sp>
        <p:nvSpPr>
          <p:cNvPr id="360" name="Google Shape;360;p26"/>
          <p:cNvSpPr txBox="1"/>
          <p:nvPr>
            <p:ph idx="1" type="body"/>
          </p:nvPr>
        </p:nvSpPr>
        <p:spPr>
          <a:xfrm>
            <a:off x="243000" y="556500"/>
            <a:ext cx="8604600" cy="80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Rotation:</a:t>
            </a:r>
            <a:endParaRPr sz="2000"/>
          </a:p>
          <a:p>
            <a:pPr indent="-355600" lvl="0" marL="457200" rtl="0" algn="l">
              <a:spcBef>
                <a:spcPts val="600"/>
              </a:spcBef>
              <a:spcAft>
                <a:spcPts val="0"/>
              </a:spcAft>
              <a:buSzPts val="2000"/>
              <a:buChar char="●"/>
            </a:pPr>
            <a:r>
              <a:rPr lang="en" sz="2000"/>
              <a:t>Can shorten (or lengthen) a tree.</a:t>
            </a:r>
            <a:endParaRPr sz="2000"/>
          </a:p>
          <a:p>
            <a:pPr indent="-355600" lvl="0" marL="457200" rtl="0" algn="l">
              <a:spcBef>
                <a:spcPts val="0"/>
              </a:spcBef>
              <a:spcAft>
                <a:spcPts val="0"/>
              </a:spcAft>
              <a:buSzPts val="2000"/>
              <a:buChar char="●"/>
            </a:pPr>
            <a:r>
              <a:rPr lang="en" sz="2000"/>
              <a:t>Preserves search tree property.</a:t>
            </a:r>
            <a:endParaRPr sz="2000"/>
          </a:p>
          <a:p>
            <a:pPr indent="0" lvl="0" marL="0" rtl="0" algn="l">
              <a:spcBef>
                <a:spcPts val="600"/>
              </a:spcBef>
              <a:spcAft>
                <a:spcPts val="0"/>
              </a:spcAft>
              <a:buNone/>
            </a:pPr>
            <a:r>
              <a:t/>
            </a:r>
            <a:endParaRPr sz="2000"/>
          </a:p>
        </p:txBody>
      </p:sp>
      <p:sp>
        <p:nvSpPr>
          <p:cNvPr id="361" name="Google Shape;361;p26"/>
          <p:cNvSpPr/>
          <p:nvPr/>
        </p:nvSpPr>
        <p:spPr>
          <a:xfrm>
            <a:off x="2118886" y="1895925"/>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a:t>
            </a:r>
            <a:endParaRPr sz="1800"/>
          </a:p>
        </p:txBody>
      </p:sp>
      <p:sp>
        <p:nvSpPr>
          <p:cNvPr id="362" name="Google Shape;362;p26"/>
          <p:cNvSpPr/>
          <p:nvPr/>
        </p:nvSpPr>
        <p:spPr>
          <a:xfrm>
            <a:off x="1209393" y="2457465"/>
            <a:ext cx="435600" cy="288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cxnSp>
        <p:nvCxnSpPr>
          <p:cNvPr id="363" name="Google Shape;363;p26"/>
          <p:cNvCxnSpPr>
            <a:stCxn id="362" idx="0"/>
            <a:endCxn id="361" idx="2"/>
          </p:cNvCxnSpPr>
          <p:nvPr/>
        </p:nvCxnSpPr>
        <p:spPr>
          <a:xfrm flipH="1" rot="10800000">
            <a:off x="1427193" y="2184465"/>
            <a:ext cx="909600" cy="273000"/>
          </a:xfrm>
          <a:prstGeom prst="straightConnector1">
            <a:avLst/>
          </a:prstGeom>
          <a:noFill/>
          <a:ln cap="flat" cmpd="sng" w="19050">
            <a:solidFill>
              <a:schemeClr val="dk2"/>
            </a:solidFill>
            <a:prstDash val="solid"/>
            <a:round/>
            <a:headEnd len="med" w="med" type="none"/>
            <a:tailEnd len="med" w="med" type="none"/>
          </a:ln>
        </p:spPr>
      </p:cxnSp>
      <p:cxnSp>
        <p:nvCxnSpPr>
          <p:cNvPr id="364" name="Google Shape;364;p26"/>
          <p:cNvCxnSpPr>
            <a:stCxn id="362" idx="2"/>
            <a:endCxn id="365" idx="0"/>
          </p:cNvCxnSpPr>
          <p:nvPr/>
        </p:nvCxnSpPr>
        <p:spPr>
          <a:xfrm flipH="1">
            <a:off x="887793" y="2746065"/>
            <a:ext cx="539400" cy="309000"/>
          </a:xfrm>
          <a:prstGeom prst="straightConnector1">
            <a:avLst/>
          </a:prstGeom>
          <a:noFill/>
          <a:ln cap="flat" cmpd="sng" w="19050">
            <a:solidFill>
              <a:schemeClr val="dk2"/>
            </a:solidFill>
            <a:prstDash val="solid"/>
            <a:round/>
            <a:headEnd len="med" w="med" type="none"/>
            <a:tailEnd len="med" w="med" type="none"/>
          </a:ln>
        </p:spPr>
      </p:cxnSp>
      <p:cxnSp>
        <p:nvCxnSpPr>
          <p:cNvPr id="366" name="Google Shape;366;p26"/>
          <p:cNvCxnSpPr>
            <a:stCxn id="362" idx="2"/>
            <a:endCxn id="367" idx="0"/>
          </p:cNvCxnSpPr>
          <p:nvPr/>
        </p:nvCxnSpPr>
        <p:spPr>
          <a:xfrm>
            <a:off x="1427193" y="2746065"/>
            <a:ext cx="552600" cy="309000"/>
          </a:xfrm>
          <a:prstGeom prst="straightConnector1">
            <a:avLst/>
          </a:prstGeom>
          <a:noFill/>
          <a:ln cap="flat" cmpd="sng" w="19050">
            <a:solidFill>
              <a:schemeClr val="dk2"/>
            </a:solidFill>
            <a:prstDash val="solid"/>
            <a:round/>
            <a:headEnd len="med" w="med" type="none"/>
            <a:tailEnd len="med" w="med" type="none"/>
          </a:ln>
        </p:spPr>
      </p:cxnSp>
      <p:cxnSp>
        <p:nvCxnSpPr>
          <p:cNvPr id="368" name="Google Shape;368;p26"/>
          <p:cNvCxnSpPr>
            <a:stCxn id="361" idx="2"/>
            <a:endCxn id="369" idx="0"/>
          </p:cNvCxnSpPr>
          <p:nvPr/>
        </p:nvCxnSpPr>
        <p:spPr>
          <a:xfrm>
            <a:off x="2336686" y="2184525"/>
            <a:ext cx="907200" cy="169500"/>
          </a:xfrm>
          <a:prstGeom prst="straightConnector1">
            <a:avLst/>
          </a:prstGeom>
          <a:noFill/>
          <a:ln cap="flat" cmpd="sng" w="19050">
            <a:solidFill>
              <a:schemeClr val="dk2"/>
            </a:solidFill>
            <a:prstDash val="solid"/>
            <a:round/>
            <a:headEnd len="med" w="med" type="none"/>
            <a:tailEnd len="med" w="med" type="none"/>
          </a:ln>
        </p:spPr>
      </p:cxnSp>
      <p:sp>
        <p:nvSpPr>
          <p:cNvPr id="367" name="Google Shape;367;p26"/>
          <p:cNvSpPr/>
          <p:nvPr/>
        </p:nvSpPr>
        <p:spPr>
          <a:xfrm>
            <a:off x="1693325" y="3055050"/>
            <a:ext cx="572700" cy="495300"/>
          </a:xfrm>
          <a:prstGeom prst="triangle">
            <a:avLst>
              <a:gd fmla="val 50000" name="adj"/>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365" name="Google Shape;365;p26"/>
          <p:cNvSpPr/>
          <p:nvPr/>
        </p:nvSpPr>
        <p:spPr>
          <a:xfrm>
            <a:off x="601425" y="3055050"/>
            <a:ext cx="572700" cy="495300"/>
          </a:xfrm>
          <a:prstGeom prst="triangle">
            <a:avLst>
              <a:gd fmla="val 50000"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369" name="Google Shape;369;p26"/>
          <p:cNvSpPr/>
          <p:nvPr/>
        </p:nvSpPr>
        <p:spPr>
          <a:xfrm>
            <a:off x="2957675" y="2354125"/>
            <a:ext cx="572700" cy="495300"/>
          </a:xfrm>
          <a:prstGeom prst="triangle">
            <a:avLst>
              <a:gd fmla="val 50000"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cxnSp>
        <p:nvCxnSpPr>
          <p:cNvPr id="370" name="Google Shape;370;p26"/>
          <p:cNvCxnSpPr/>
          <p:nvPr/>
        </p:nvCxnSpPr>
        <p:spPr>
          <a:xfrm>
            <a:off x="3889025" y="2328325"/>
            <a:ext cx="1467600" cy="0"/>
          </a:xfrm>
          <a:prstGeom prst="straightConnector1">
            <a:avLst/>
          </a:prstGeom>
          <a:noFill/>
          <a:ln cap="flat" cmpd="sng" w="19050">
            <a:solidFill>
              <a:schemeClr val="dk2"/>
            </a:solidFill>
            <a:prstDash val="solid"/>
            <a:round/>
            <a:headEnd len="med" w="med" type="none"/>
            <a:tailEnd len="med" w="med" type="triangle"/>
          </a:ln>
        </p:spPr>
      </p:cxnSp>
      <p:cxnSp>
        <p:nvCxnSpPr>
          <p:cNvPr id="371" name="Google Shape;371;p26"/>
          <p:cNvCxnSpPr/>
          <p:nvPr/>
        </p:nvCxnSpPr>
        <p:spPr>
          <a:xfrm rot="10800000">
            <a:off x="3869225" y="3189100"/>
            <a:ext cx="1467600" cy="0"/>
          </a:xfrm>
          <a:prstGeom prst="straightConnector1">
            <a:avLst/>
          </a:prstGeom>
          <a:noFill/>
          <a:ln cap="flat" cmpd="sng" w="19050">
            <a:solidFill>
              <a:schemeClr val="dk2"/>
            </a:solidFill>
            <a:prstDash val="solid"/>
            <a:round/>
            <a:headEnd len="med" w="med" type="none"/>
            <a:tailEnd len="med" w="med" type="triangle"/>
          </a:ln>
        </p:spPr>
      </p:cxnSp>
      <p:sp>
        <p:nvSpPr>
          <p:cNvPr id="372" name="Google Shape;372;p26"/>
          <p:cNvSpPr txBox="1"/>
          <p:nvPr/>
        </p:nvSpPr>
        <p:spPr>
          <a:xfrm>
            <a:off x="3874900" y="1882425"/>
            <a:ext cx="14676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rotateRight(D)</a:t>
            </a:r>
            <a:endParaRPr/>
          </a:p>
        </p:txBody>
      </p:sp>
      <p:sp>
        <p:nvSpPr>
          <p:cNvPr id="373" name="Google Shape;373;p26"/>
          <p:cNvSpPr txBox="1"/>
          <p:nvPr/>
        </p:nvSpPr>
        <p:spPr>
          <a:xfrm>
            <a:off x="3889025" y="3168625"/>
            <a:ext cx="14676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rotateLeft(B)</a:t>
            </a:r>
            <a:endParaRPr/>
          </a:p>
        </p:txBody>
      </p:sp>
      <p:sp>
        <p:nvSpPr>
          <p:cNvPr id="374" name="Google Shape;374;p26"/>
          <p:cNvSpPr txBox="1"/>
          <p:nvPr/>
        </p:nvSpPr>
        <p:spPr>
          <a:xfrm>
            <a:off x="3053639" y="2782705"/>
            <a:ext cx="5727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&gt;D</a:t>
            </a:r>
            <a:endParaRPr/>
          </a:p>
        </p:txBody>
      </p:sp>
      <p:sp>
        <p:nvSpPr>
          <p:cNvPr id="375" name="Google Shape;375;p26"/>
          <p:cNvSpPr txBox="1"/>
          <p:nvPr/>
        </p:nvSpPr>
        <p:spPr>
          <a:xfrm>
            <a:off x="1388525" y="3474150"/>
            <a:ext cx="13602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&gt; B and &lt; D</a:t>
            </a:r>
            <a:endParaRPr/>
          </a:p>
        </p:txBody>
      </p:sp>
      <p:sp>
        <p:nvSpPr>
          <p:cNvPr id="376" name="Google Shape;376;p26"/>
          <p:cNvSpPr txBox="1"/>
          <p:nvPr/>
        </p:nvSpPr>
        <p:spPr>
          <a:xfrm>
            <a:off x="589947" y="3476783"/>
            <a:ext cx="5526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 A</a:t>
            </a:r>
            <a:endParaRPr/>
          </a:p>
        </p:txBody>
      </p:sp>
      <p:sp>
        <p:nvSpPr>
          <p:cNvPr id="377" name="Google Shape;377;p26"/>
          <p:cNvSpPr/>
          <p:nvPr/>
        </p:nvSpPr>
        <p:spPr>
          <a:xfrm>
            <a:off x="8042736" y="2678075"/>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a:t>
            </a:r>
            <a:endParaRPr sz="1800"/>
          </a:p>
        </p:txBody>
      </p:sp>
      <p:sp>
        <p:nvSpPr>
          <p:cNvPr id="378" name="Google Shape;378;p26"/>
          <p:cNvSpPr/>
          <p:nvPr/>
        </p:nvSpPr>
        <p:spPr>
          <a:xfrm>
            <a:off x="7316693" y="2046440"/>
            <a:ext cx="435600" cy="288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cxnSp>
        <p:nvCxnSpPr>
          <p:cNvPr id="379" name="Google Shape;379;p26"/>
          <p:cNvCxnSpPr>
            <a:stCxn id="378" idx="2"/>
            <a:endCxn id="380" idx="0"/>
          </p:cNvCxnSpPr>
          <p:nvPr/>
        </p:nvCxnSpPr>
        <p:spPr>
          <a:xfrm flipH="1">
            <a:off x="6049493" y="2335040"/>
            <a:ext cx="1485000" cy="816300"/>
          </a:xfrm>
          <a:prstGeom prst="straightConnector1">
            <a:avLst/>
          </a:prstGeom>
          <a:noFill/>
          <a:ln cap="flat" cmpd="sng" w="19050">
            <a:solidFill>
              <a:schemeClr val="dk2"/>
            </a:solidFill>
            <a:prstDash val="solid"/>
            <a:round/>
            <a:headEnd len="med" w="med" type="none"/>
            <a:tailEnd len="med" w="med" type="none"/>
          </a:ln>
        </p:spPr>
      </p:cxnSp>
      <p:cxnSp>
        <p:nvCxnSpPr>
          <p:cNvPr id="381" name="Google Shape;381;p26"/>
          <p:cNvCxnSpPr>
            <a:stCxn id="377" idx="2"/>
            <a:endCxn id="382" idx="0"/>
          </p:cNvCxnSpPr>
          <p:nvPr/>
        </p:nvCxnSpPr>
        <p:spPr>
          <a:xfrm>
            <a:off x="8260536" y="2966675"/>
            <a:ext cx="526200" cy="169500"/>
          </a:xfrm>
          <a:prstGeom prst="straightConnector1">
            <a:avLst/>
          </a:prstGeom>
          <a:noFill/>
          <a:ln cap="flat" cmpd="sng" w="19050">
            <a:solidFill>
              <a:schemeClr val="dk2"/>
            </a:solidFill>
            <a:prstDash val="solid"/>
            <a:round/>
            <a:headEnd len="med" w="med" type="none"/>
            <a:tailEnd len="med" w="med" type="none"/>
          </a:ln>
        </p:spPr>
      </p:cxnSp>
      <p:sp>
        <p:nvSpPr>
          <p:cNvPr id="383" name="Google Shape;383;p26"/>
          <p:cNvSpPr/>
          <p:nvPr/>
        </p:nvSpPr>
        <p:spPr>
          <a:xfrm>
            <a:off x="7464775" y="3151400"/>
            <a:ext cx="572700" cy="495300"/>
          </a:xfrm>
          <a:prstGeom prst="triangle">
            <a:avLst>
              <a:gd fmla="val 50000" name="adj"/>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380" name="Google Shape;380;p26"/>
          <p:cNvSpPr/>
          <p:nvPr/>
        </p:nvSpPr>
        <p:spPr>
          <a:xfrm>
            <a:off x="5763275" y="3151400"/>
            <a:ext cx="572700" cy="495300"/>
          </a:xfrm>
          <a:prstGeom prst="triangle">
            <a:avLst>
              <a:gd fmla="val 50000"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382" name="Google Shape;382;p26"/>
          <p:cNvSpPr/>
          <p:nvPr/>
        </p:nvSpPr>
        <p:spPr>
          <a:xfrm>
            <a:off x="8500525" y="3136275"/>
            <a:ext cx="572700" cy="495300"/>
          </a:xfrm>
          <a:prstGeom prst="triangle">
            <a:avLst>
              <a:gd fmla="val 50000"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384" name="Google Shape;384;p26"/>
          <p:cNvSpPr txBox="1"/>
          <p:nvPr/>
        </p:nvSpPr>
        <p:spPr>
          <a:xfrm>
            <a:off x="8596489" y="3564855"/>
            <a:ext cx="5727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&gt;D</a:t>
            </a:r>
            <a:endParaRPr/>
          </a:p>
        </p:txBody>
      </p:sp>
      <p:sp>
        <p:nvSpPr>
          <p:cNvPr id="385" name="Google Shape;385;p26"/>
          <p:cNvSpPr txBox="1"/>
          <p:nvPr/>
        </p:nvSpPr>
        <p:spPr>
          <a:xfrm>
            <a:off x="7159975" y="3570500"/>
            <a:ext cx="13602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&gt; B and &lt; D</a:t>
            </a:r>
            <a:endParaRPr/>
          </a:p>
        </p:txBody>
      </p:sp>
      <p:sp>
        <p:nvSpPr>
          <p:cNvPr id="386" name="Google Shape;386;p26"/>
          <p:cNvSpPr txBox="1"/>
          <p:nvPr/>
        </p:nvSpPr>
        <p:spPr>
          <a:xfrm>
            <a:off x="5751797" y="3573133"/>
            <a:ext cx="5526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 A</a:t>
            </a:r>
            <a:endParaRPr/>
          </a:p>
        </p:txBody>
      </p:sp>
      <p:cxnSp>
        <p:nvCxnSpPr>
          <p:cNvPr id="387" name="Google Shape;387;p26"/>
          <p:cNvCxnSpPr>
            <a:stCxn id="378" idx="2"/>
            <a:endCxn id="377" idx="0"/>
          </p:cNvCxnSpPr>
          <p:nvPr/>
        </p:nvCxnSpPr>
        <p:spPr>
          <a:xfrm>
            <a:off x="7534493" y="2335040"/>
            <a:ext cx="726000" cy="342900"/>
          </a:xfrm>
          <a:prstGeom prst="straightConnector1">
            <a:avLst/>
          </a:prstGeom>
          <a:noFill/>
          <a:ln cap="flat" cmpd="sng" w="19050">
            <a:solidFill>
              <a:schemeClr val="dk2"/>
            </a:solidFill>
            <a:prstDash val="solid"/>
            <a:round/>
            <a:headEnd len="med" w="med" type="none"/>
            <a:tailEnd len="med" w="med" type="none"/>
          </a:ln>
        </p:spPr>
      </p:cxnSp>
      <p:cxnSp>
        <p:nvCxnSpPr>
          <p:cNvPr id="388" name="Google Shape;388;p26"/>
          <p:cNvCxnSpPr>
            <a:stCxn id="377" idx="2"/>
            <a:endCxn id="383" idx="0"/>
          </p:cNvCxnSpPr>
          <p:nvPr/>
        </p:nvCxnSpPr>
        <p:spPr>
          <a:xfrm flipH="1">
            <a:off x="7751136" y="2966675"/>
            <a:ext cx="509400" cy="184800"/>
          </a:xfrm>
          <a:prstGeom prst="straightConnector1">
            <a:avLst/>
          </a:prstGeom>
          <a:noFill/>
          <a:ln cap="flat" cmpd="sng" w="19050">
            <a:solidFill>
              <a:schemeClr val="dk2"/>
            </a:solidFill>
            <a:prstDash val="solid"/>
            <a:round/>
            <a:headEnd len="med" w="med" type="none"/>
            <a:tailEnd len="med" w="med" type="none"/>
          </a:ln>
        </p:spPr>
      </p:cxnSp>
      <p:sp>
        <p:nvSpPr>
          <p:cNvPr id="389" name="Google Shape;389;p26"/>
          <p:cNvSpPr txBox="1"/>
          <p:nvPr>
            <p:ph idx="1" type="body"/>
          </p:nvPr>
        </p:nvSpPr>
        <p:spPr>
          <a:xfrm>
            <a:off x="166800" y="3706900"/>
            <a:ext cx="8604600" cy="128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One way to </a:t>
            </a:r>
            <a:r>
              <a:rPr i="1" lang="en" sz="2000"/>
              <a:t>achieve</a:t>
            </a:r>
            <a:r>
              <a:rPr lang="en" sz="2000"/>
              <a:t> balance:</a:t>
            </a:r>
            <a:endParaRPr sz="2000"/>
          </a:p>
          <a:p>
            <a:pPr indent="-355600" lvl="0" marL="457200" rtl="0" algn="l">
              <a:spcBef>
                <a:spcPts val="600"/>
              </a:spcBef>
              <a:spcAft>
                <a:spcPts val="0"/>
              </a:spcAft>
              <a:buSzPts val="2000"/>
              <a:buChar char="●"/>
            </a:pPr>
            <a:r>
              <a:rPr lang="en" sz="2000"/>
              <a:t>Rotate after each insertion and deletion to </a:t>
            </a:r>
            <a:r>
              <a:rPr i="1" lang="en" sz="2000"/>
              <a:t>maintain</a:t>
            </a:r>
            <a:r>
              <a:rPr lang="en" sz="2000"/>
              <a:t> balance. </a:t>
            </a:r>
            <a:endParaRPr sz="2000"/>
          </a:p>
          <a:p>
            <a:pPr indent="-355600" lvl="0" marL="457200" rtl="0" algn="l">
              <a:spcBef>
                <a:spcPts val="0"/>
              </a:spcBef>
              <a:spcAft>
                <a:spcPts val="0"/>
              </a:spcAft>
              <a:buSzPts val="2000"/>
              <a:buChar char="●"/>
            </a:pPr>
            <a:r>
              <a:rPr lang="en" sz="2000"/>
              <a:t>… the mystery is to know which rotations. We’ll come back to this.</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393" name="Shape 393"/>
        <p:cNvGrpSpPr/>
        <p:nvPr/>
      </p:nvGrpSpPr>
      <p:grpSpPr>
        <a:xfrm>
          <a:off x="0" y="0"/>
          <a:ext cx="0" cy="0"/>
          <a:chOff x="0" y="0"/>
          <a:chExt cx="0" cy="0"/>
        </a:xfrm>
      </p:grpSpPr>
      <p:sp>
        <p:nvSpPr>
          <p:cNvPr id="394" name="Google Shape;394;p27"/>
          <p:cNvSpPr txBox="1"/>
          <p:nvPr>
            <p:ph type="title"/>
          </p:nvPr>
        </p:nvSpPr>
        <p:spPr>
          <a:xfrm>
            <a:off x="928950" y="1769550"/>
            <a:ext cx="7286100" cy="160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B-trees / 2-3 trees /                2-3-4 trees</a:t>
            </a:r>
            <a:endParaRPr sz="4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Trees</a:t>
            </a:r>
            <a:endParaRPr/>
          </a:p>
        </p:txBody>
      </p:sp>
      <p:sp>
        <p:nvSpPr>
          <p:cNvPr id="400" name="Google Shape;400;p28"/>
          <p:cNvSpPr txBox="1"/>
          <p:nvPr>
            <p:ph idx="1" type="body"/>
          </p:nvPr>
        </p:nvSpPr>
        <p:spPr>
          <a:xfrm>
            <a:off x="243000" y="556500"/>
            <a:ext cx="8443800" cy="40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 are many types of search trees:</a:t>
            </a:r>
            <a:endParaRPr/>
          </a:p>
          <a:p>
            <a:pPr indent="-355600" lvl="0" marL="457200" rtl="0" algn="l">
              <a:spcBef>
                <a:spcPts val="600"/>
              </a:spcBef>
              <a:spcAft>
                <a:spcPts val="0"/>
              </a:spcAft>
              <a:buSzPts val="2000"/>
              <a:buChar char="●"/>
            </a:pPr>
            <a:r>
              <a:rPr b="1" lang="en"/>
              <a:t>Binary search trees</a:t>
            </a:r>
            <a:r>
              <a:rPr lang="en"/>
              <a:t>: Require rotations to maintain balance. There are many strategies for rotation (AVL, weight-balancing, </a:t>
            </a:r>
            <a:r>
              <a:rPr b="1" lang="en"/>
              <a:t>red-black</a:t>
            </a:r>
            <a:r>
              <a:rPr lang="en"/>
              <a:t>).</a:t>
            </a:r>
            <a:endParaRPr/>
          </a:p>
          <a:p>
            <a:pPr indent="-355600" lvl="0" marL="457200" rtl="0" algn="l">
              <a:spcBef>
                <a:spcPts val="0"/>
              </a:spcBef>
              <a:spcAft>
                <a:spcPts val="0"/>
              </a:spcAft>
              <a:buSzPts val="2000"/>
              <a:buChar char="●"/>
            </a:pPr>
            <a:r>
              <a:rPr lang="en"/>
              <a:t>Treaps.</a:t>
            </a:r>
            <a:endParaRPr/>
          </a:p>
          <a:p>
            <a:pPr indent="-355600" lvl="0" marL="457200" rtl="0" algn="l">
              <a:spcBef>
                <a:spcPts val="0"/>
              </a:spcBef>
              <a:spcAft>
                <a:spcPts val="0"/>
              </a:spcAft>
              <a:buSzPts val="2000"/>
              <a:buChar char="●"/>
            </a:pPr>
            <a:r>
              <a:rPr lang="en"/>
              <a:t>Splay trees.</a:t>
            </a:r>
            <a:endParaRPr/>
          </a:p>
          <a:p>
            <a:pPr indent="-355600" lvl="0" marL="457200" rtl="0" algn="l">
              <a:spcBef>
                <a:spcPts val="0"/>
              </a:spcBef>
              <a:spcAft>
                <a:spcPts val="0"/>
              </a:spcAft>
              <a:buSzPts val="2000"/>
              <a:buChar char="●"/>
            </a:pPr>
            <a:r>
              <a:rPr b="1" lang="en"/>
              <a:t>2-3 / 2-3-4 trees / B-trees</a:t>
            </a:r>
            <a:r>
              <a:rPr lang="en"/>
              <a:t>: No rotations required.</a:t>
            </a:r>
            <a:endParaRPr/>
          </a:p>
          <a:p>
            <a:pPr indent="-355600" lvl="1" marL="914400" rtl="0" algn="l">
              <a:spcBef>
                <a:spcPts val="0"/>
              </a:spcBef>
              <a:spcAft>
                <a:spcPts val="0"/>
              </a:spcAft>
              <a:buSzPts val="2000"/>
              <a:buChar char="○"/>
            </a:pPr>
            <a:r>
              <a:rPr lang="en"/>
              <a:t>We’ll develop this idea together in the following slides.</a:t>
            </a:r>
            <a:endParaRPr/>
          </a:p>
          <a:p>
            <a:pPr indent="0" lvl="0" marL="457200" rtl="0" algn="l">
              <a:spcBef>
                <a:spcPts val="600"/>
              </a:spcBef>
              <a:spcAft>
                <a:spcPts val="0"/>
              </a:spcAft>
              <a:buNone/>
            </a:pPr>
            <a:r>
              <a:t/>
            </a:r>
            <a:endParaRPr/>
          </a:p>
          <a:p>
            <a:pPr indent="0" lvl="0" marL="0" rtl="0" algn="l">
              <a:spcBef>
                <a:spcPts val="600"/>
              </a:spcBef>
              <a:spcAft>
                <a:spcPts val="0"/>
              </a:spcAft>
              <a:buNone/>
            </a:pPr>
            <a:r>
              <a:rPr lang="en"/>
              <a:t>Intriguingly</a:t>
            </a:r>
            <a:r>
              <a:rPr lang="en"/>
              <a:t>, a deep understanding of 2-3 trees also provides a rotation strategy for BSTs called “red-black”.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0" st="0"/>
                                            </p:txEl>
                                          </p:spTgt>
                                        </p:tgtEl>
                                        <p:attrNameLst>
                                          <p:attrName>style.visibility</p:attrName>
                                        </p:attrNameLst>
                                      </p:cBhvr>
                                      <p:to>
                                        <p:strVal val="visible"/>
                                      </p:to>
                                    </p:set>
                                    <p:animEffect filter="fade" transition="in">
                                      <p:cBhvr>
                                        <p:cTn dur="1000"/>
                                        <p:tgtEl>
                                          <p:spTgt spid="4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1" st="1"/>
                                            </p:txEl>
                                          </p:spTgt>
                                        </p:tgtEl>
                                        <p:attrNameLst>
                                          <p:attrName>style.visibility</p:attrName>
                                        </p:attrNameLst>
                                      </p:cBhvr>
                                      <p:to>
                                        <p:strVal val="visible"/>
                                      </p:to>
                                    </p:set>
                                    <p:animEffect filter="fade" transition="in">
                                      <p:cBhvr>
                                        <p:cTn dur="1000"/>
                                        <p:tgtEl>
                                          <p:spTgt spid="4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2" st="2"/>
                                            </p:txEl>
                                          </p:spTgt>
                                        </p:tgtEl>
                                        <p:attrNameLst>
                                          <p:attrName>style.visibility</p:attrName>
                                        </p:attrNameLst>
                                      </p:cBhvr>
                                      <p:to>
                                        <p:strVal val="visible"/>
                                      </p:to>
                                    </p:set>
                                    <p:animEffect filter="fade" transition="in">
                                      <p:cBhvr>
                                        <p:cTn dur="1000"/>
                                        <p:tgtEl>
                                          <p:spTgt spid="4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3" st="3"/>
                                            </p:txEl>
                                          </p:spTgt>
                                        </p:tgtEl>
                                        <p:attrNameLst>
                                          <p:attrName>style.visibility</p:attrName>
                                        </p:attrNameLst>
                                      </p:cBhvr>
                                      <p:to>
                                        <p:strVal val="visible"/>
                                      </p:to>
                                    </p:set>
                                    <p:animEffect filter="fade" transition="in">
                                      <p:cBhvr>
                                        <p:cTn dur="1000"/>
                                        <p:tgtEl>
                                          <p:spTgt spid="4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4" st="4"/>
                                            </p:txEl>
                                          </p:spTgt>
                                        </p:tgtEl>
                                        <p:attrNameLst>
                                          <p:attrName>style.visibility</p:attrName>
                                        </p:attrNameLst>
                                      </p:cBhvr>
                                      <p:to>
                                        <p:strVal val="visible"/>
                                      </p:to>
                                    </p:set>
                                    <p:animEffect filter="fade" transition="in">
                                      <p:cBhvr>
                                        <p:cTn dur="1000"/>
                                        <p:tgtEl>
                                          <p:spTgt spid="4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5" st="5"/>
                                            </p:txEl>
                                          </p:spTgt>
                                        </p:tgtEl>
                                        <p:attrNameLst>
                                          <p:attrName>style.visibility</p:attrName>
                                        </p:attrNameLst>
                                      </p:cBhvr>
                                      <p:to>
                                        <p:strVal val="visible"/>
                                      </p:to>
                                    </p:set>
                                    <p:animEffect filter="fade" transition="in">
                                      <p:cBhvr>
                                        <p:cTn dur="1000"/>
                                        <p:tgtEl>
                                          <p:spTgt spid="4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6" st="6"/>
                                            </p:txEl>
                                          </p:spTgt>
                                        </p:tgtEl>
                                        <p:attrNameLst>
                                          <p:attrName>style.visibility</p:attrName>
                                        </p:attrNameLst>
                                      </p:cBhvr>
                                      <p:to>
                                        <p:strVal val="visible"/>
                                      </p:to>
                                    </p:set>
                                    <p:animEffect filter="fade" transition="in">
                                      <p:cBhvr>
                                        <p:cTn dur="1000"/>
                                        <p:tgtEl>
                                          <p:spTgt spid="40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7" st="7"/>
                                            </p:txEl>
                                          </p:spTgt>
                                        </p:tgtEl>
                                        <p:attrNameLst>
                                          <p:attrName>style.visibility</p:attrName>
                                        </p:attrNameLst>
                                      </p:cBhvr>
                                      <p:to>
                                        <p:strVal val="visible"/>
                                      </p:to>
                                    </p:set>
                                    <p:animEffect filter="fade" transition="in">
                                      <p:cBhvr>
                                        <p:cTn dur="1000"/>
                                        <p:tgtEl>
                                          <p:spTgt spid="40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Weirder Solution</a:t>
            </a:r>
            <a:endParaRPr/>
          </a:p>
        </p:txBody>
      </p:sp>
      <p:sp>
        <p:nvSpPr>
          <p:cNvPr id="406" name="Google Shape;406;p29"/>
          <p:cNvSpPr txBox="1"/>
          <p:nvPr>
            <p:ph idx="1" type="body"/>
          </p:nvPr>
        </p:nvSpPr>
        <p:spPr>
          <a:xfrm>
            <a:off x="243000" y="556500"/>
            <a:ext cx="8443800" cy="2063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problem is adding new leaves. Could balance with rotation but it’s not obvious which rotations to perform.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Weirder solution: Never add new leaves.</a:t>
            </a:r>
            <a:endParaRPr/>
          </a:p>
          <a:p>
            <a:pPr indent="-355600" lvl="0" marL="457200" rtl="0" algn="l">
              <a:spcBef>
                <a:spcPts val="600"/>
              </a:spcBef>
              <a:spcAft>
                <a:spcPts val="0"/>
              </a:spcAft>
              <a:buSzPts val="2000"/>
              <a:buChar char="●"/>
            </a:pPr>
            <a:r>
              <a:rPr lang="en"/>
              <a:t>Tree can never get imbalanced.</a:t>
            </a:r>
            <a:endParaRPr/>
          </a:p>
        </p:txBody>
      </p:sp>
      <p:sp>
        <p:nvSpPr>
          <p:cNvPr id="407" name="Google Shape;407;p29"/>
          <p:cNvSpPr/>
          <p:nvPr/>
        </p:nvSpPr>
        <p:spPr>
          <a:xfrm>
            <a:off x="5801768" y="175033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408" name="Google Shape;408;p29"/>
          <p:cNvSpPr/>
          <p:nvPr/>
        </p:nvSpPr>
        <p:spPr>
          <a:xfrm>
            <a:off x="5387480" y="22947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409" name="Google Shape;409;p29"/>
          <p:cNvSpPr/>
          <p:nvPr/>
        </p:nvSpPr>
        <p:spPr>
          <a:xfrm>
            <a:off x="6217156" y="22947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410" name="Google Shape;410;p29"/>
          <p:cNvCxnSpPr>
            <a:stCxn id="408" idx="0"/>
            <a:endCxn id="407" idx="2"/>
          </p:cNvCxnSpPr>
          <p:nvPr/>
        </p:nvCxnSpPr>
        <p:spPr>
          <a:xfrm flipH="1" rot="10800000">
            <a:off x="5632730" y="2075167"/>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411" name="Google Shape;411;p29"/>
          <p:cNvCxnSpPr>
            <a:stCxn id="409" idx="0"/>
            <a:endCxn id="407" idx="2"/>
          </p:cNvCxnSpPr>
          <p:nvPr/>
        </p:nvCxnSpPr>
        <p:spPr>
          <a:xfrm rot="10800000">
            <a:off x="6046906" y="2075167"/>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412" name="Google Shape;412;p29"/>
          <p:cNvSpPr/>
          <p:nvPr/>
        </p:nvSpPr>
        <p:spPr>
          <a:xfrm>
            <a:off x="7527942" y="175032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413" name="Google Shape;413;p29"/>
          <p:cNvSpPr/>
          <p:nvPr/>
        </p:nvSpPr>
        <p:spPr>
          <a:xfrm>
            <a:off x="7161404" y="22947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414" name="Google Shape;414;p29"/>
          <p:cNvSpPr/>
          <p:nvPr/>
        </p:nvSpPr>
        <p:spPr>
          <a:xfrm>
            <a:off x="7970680" y="22947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415" name="Google Shape;415;p29"/>
          <p:cNvCxnSpPr>
            <a:stCxn id="413" idx="0"/>
            <a:endCxn id="412" idx="2"/>
          </p:cNvCxnSpPr>
          <p:nvPr/>
        </p:nvCxnSpPr>
        <p:spPr>
          <a:xfrm flipH="1" rot="10800000">
            <a:off x="7406654" y="2075183"/>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416" name="Google Shape;416;p29"/>
          <p:cNvCxnSpPr>
            <a:stCxn id="414" idx="0"/>
            <a:endCxn id="412" idx="2"/>
          </p:cNvCxnSpPr>
          <p:nvPr/>
        </p:nvCxnSpPr>
        <p:spPr>
          <a:xfrm rot="10800000">
            <a:off x="7773130" y="2075183"/>
            <a:ext cx="442800" cy="219600"/>
          </a:xfrm>
          <a:prstGeom prst="straightConnector1">
            <a:avLst/>
          </a:prstGeom>
          <a:noFill/>
          <a:ln cap="flat" cmpd="sng" w="19050">
            <a:solidFill>
              <a:srgbClr val="666666"/>
            </a:solidFill>
            <a:prstDash val="solid"/>
            <a:round/>
            <a:headEnd len="med" w="med" type="none"/>
            <a:tailEnd len="med" w="med" type="none"/>
          </a:ln>
        </p:spPr>
      </p:cxnSp>
      <p:sp>
        <p:nvSpPr>
          <p:cNvPr id="417" name="Google Shape;417;p29"/>
          <p:cNvSpPr/>
          <p:nvPr/>
        </p:nvSpPr>
        <p:spPr>
          <a:xfrm>
            <a:off x="6658533" y="11536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418" name="Google Shape;418;p29"/>
          <p:cNvCxnSpPr>
            <a:stCxn id="417" idx="2"/>
            <a:endCxn id="407" idx="0"/>
          </p:cNvCxnSpPr>
          <p:nvPr/>
        </p:nvCxnSpPr>
        <p:spPr>
          <a:xfrm flipH="1">
            <a:off x="6046983" y="1478500"/>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419" name="Google Shape;419;p29"/>
          <p:cNvCxnSpPr>
            <a:stCxn id="417" idx="2"/>
            <a:endCxn id="412" idx="0"/>
          </p:cNvCxnSpPr>
          <p:nvPr/>
        </p:nvCxnSpPr>
        <p:spPr>
          <a:xfrm>
            <a:off x="6903783" y="1478500"/>
            <a:ext cx="869400" cy="271800"/>
          </a:xfrm>
          <a:prstGeom prst="straightConnector1">
            <a:avLst/>
          </a:prstGeom>
          <a:noFill/>
          <a:ln cap="flat" cmpd="sng" w="19050">
            <a:solidFill>
              <a:srgbClr val="666666"/>
            </a:solidFill>
            <a:prstDash val="solid"/>
            <a:round/>
            <a:headEnd len="med" w="med" type="none"/>
            <a:tailEnd len="med" w="med" type="none"/>
          </a:ln>
        </p:spPr>
      </p:cxnSp>
      <p:grpSp>
        <p:nvGrpSpPr>
          <p:cNvPr id="420" name="Google Shape;420;p29"/>
          <p:cNvGrpSpPr/>
          <p:nvPr/>
        </p:nvGrpSpPr>
        <p:grpSpPr>
          <a:xfrm>
            <a:off x="5787075" y="3441350"/>
            <a:ext cx="2728800" cy="1384994"/>
            <a:chOff x="5787075" y="3441350"/>
            <a:chExt cx="2728800" cy="1384994"/>
          </a:xfrm>
        </p:grpSpPr>
        <p:sp>
          <p:nvSpPr>
            <p:cNvPr id="421" name="Google Shape;421;p29"/>
            <p:cNvSpPr/>
            <p:nvPr/>
          </p:nvSpPr>
          <p:spPr>
            <a:xfrm>
              <a:off x="6462409" y="4326646"/>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a:t>
              </a:r>
              <a:endParaRPr sz="1800"/>
            </a:p>
          </p:txBody>
        </p:sp>
        <p:sp>
          <p:nvSpPr>
            <p:cNvPr id="422" name="Google Shape;422;p29"/>
            <p:cNvSpPr/>
            <p:nvPr/>
          </p:nvSpPr>
          <p:spPr>
            <a:xfrm>
              <a:off x="7161552" y="3782145"/>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sp>
          <p:nvSpPr>
            <p:cNvPr id="423" name="Google Shape;423;p29"/>
            <p:cNvSpPr/>
            <p:nvPr/>
          </p:nvSpPr>
          <p:spPr>
            <a:xfrm>
              <a:off x="7970833" y="4501444"/>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sp>
          <p:nvSpPr>
            <p:cNvPr id="424" name="Google Shape;424;p29"/>
            <p:cNvSpPr txBox="1"/>
            <p:nvPr/>
          </p:nvSpPr>
          <p:spPr>
            <a:xfrm>
              <a:off x="5787075" y="3822350"/>
              <a:ext cx="3666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t>
              </a:r>
              <a:endParaRPr sz="2000"/>
            </a:p>
          </p:txBody>
        </p:sp>
        <p:sp>
          <p:nvSpPr>
            <p:cNvPr id="425" name="Google Shape;425;p29"/>
            <p:cNvSpPr txBox="1"/>
            <p:nvPr/>
          </p:nvSpPr>
          <p:spPr>
            <a:xfrm>
              <a:off x="6472875" y="3441350"/>
              <a:ext cx="3666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t>
              </a:r>
              <a:endParaRPr sz="2000"/>
            </a:p>
          </p:txBody>
        </p:sp>
        <p:sp>
          <p:nvSpPr>
            <p:cNvPr id="426" name="Google Shape;426;p29"/>
            <p:cNvSpPr txBox="1"/>
            <p:nvPr/>
          </p:nvSpPr>
          <p:spPr>
            <a:xfrm>
              <a:off x="7311075" y="4279550"/>
              <a:ext cx="3666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t>
              </a:r>
              <a:endParaRPr sz="2000"/>
            </a:p>
          </p:txBody>
        </p:sp>
        <p:sp>
          <p:nvSpPr>
            <p:cNvPr id="427" name="Google Shape;427;p29"/>
            <p:cNvSpPr txBox="1"/>
            <p:nvPr/>
          </p:nvSpPr>
          <p:spPr>
            <a:xfrm>
              <a:off x="8149275" y="3822350"/>
              <a:ext cx="3666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t>
              </a:r>
              <a:endParaRPr sz="2000"/>
            </a:p>
          </p:txBody>
        </p:sp>
      </p:grpSp>
      <p:sp>
        <p:nvSpPr>
          <p:cNvPr id="428" name="Google Shape;428;p29"/>
          <p:cNvSpPr txBox="1"/>
          <p:nvPr/>
        </p:nvSpPr>
        <p:spPr>
          <a:xfrm>
            <a:off x="304800" y="3200400"/>
            <a:ext cx="50385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Q: What do we do with incoming keys?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0" st="0"/>
                                            </p:txEl>
                                          </p:spTgt>
                                        </p:tgtEl>
                                        <p:attrNameLst>
                                          <p:attrName>style.visibility</p:attrName>
                                        </p:attrNameLst>
                                      </p:cBhvr>
                                      <p:to>
                                        <p:strVal val="visible"/>
                                      </p:to>
                                    </p:set>
                                    <p:animEffect filter="fade" transition="in">
                                      <p:cBhvr>
                                        <p:cTn dur="1000"/>
                                        <p:tgtEl>
                                          <p:spTgt spid="4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1" st="1"/>
                                            </p:txEl>
                                          </p:spTgt>
                                        </p:tgtEl>
                                        <p:attrNameLst>
                                          <p:attrName>style.visibility</p:attrName>
                                        </p:attrNameLst>
                                      </p:cBhvr>
                                      <p:to>
                                        <p:strVal val="visible"/>
                                      </p:to>
                                    </p:set>
                                    <p:animEffect filter="fade" transition="in">
                                      <p:cBhvr>
                                        <p:cTn dur="1000"/>
                                        <p:tgtEl>
                                          <p:spTgt spid="4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2" st="2"/>
                                            </p:txEl>
                                          </p:spTgt>
                                        </p:tgtEl>
                                        <p:attrNameLst>
                                          <p:attrName>style.visibility</p:attrName>
                                        </p:attrNameLst>
                                      </p:cBhvr>
                                      <p:to>
                                        <p:strVal val="visible"/>
                                      </p:to>
                                    </p:set>
                                    <p:animEffect filter="fade" transition="in">
                                      <p:cBhvr>
                                        <p:cTn dur="1000"/>
                                        <p:tgtEl>
                                          <p:spTgt spid="4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3" st="3"/>
                                            </p:txEl>
                                          </p:spTgt>
                                        </p:tgtEl>
                                        <p:attrNameLst>
                                          <p:attrName>style.visibility</p:attrName>
                                        </p:attrNameLst>
                                      </p:cBhvr>
                                      <p:to>
                                        <p:strVal val="visible"/>
                                      </p:to>
                                    </p:set>
                                    <p:animEffect filter="fade" transition="in">
                                      <p:cBhvr>
                                        <p:cTn dur="1000"/>
                                        <p:tgtEl>
                                          <p:spTgt spid="4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Weirder Solution</a:t>
            </a:r>
            <a:endParaRPr/>
          </a:p>
        </p:txBody>
      </p:sp>
      <p:sp>
        <p:nvSpPr>
          <p:cNvPr id="434" name="Google Shape;434;p30"/>
          <p:cNvSpPr txBox="1"/>
          <p:nvPr>
            <p:ph idx="1" type="body"/>
          </p:nvPr>
        </p:nvSpPr>
        <p:spPr>
          <a:xfrm>
            <a:off x="243000" y="556500"/>
            <a:ext cx="8443800" cy="859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problem is adding new leaves. Could balance with rotation but it’s not obvious which rotations to perform.</a:t>
            </a:r>
            <a:endParaRPr/>
          </a:p>
        </p:txBody>
      </p:sp>
      <p:sp>
        <p:nvSpPr>
          <p:cNvPr id="435" name="Google Shape;435;p30"/>
          <p:cNvSpPr/>
          <p:nvPr/>
        </p:nvSpPr>
        <p:spPr>
          <a:xfrm>
            <a:off x="5801768" y="175033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436" name="Google Shape;436;p30"/>
          <p:cNvSpPr/>
          <p:nvPr/>
        </p:nvSpPr>
        <p:spPr>
          <a:xfrm>
            <a:off x="5387480" y="22947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437" name="Google Shape;437;p30"/>
          <p:cNvSpPr/>
          <p:nvPr/>
        </p:nvSpPr>
        <p:spPr>
          <a:xfrm>
            <a:off x="6217156" y="22947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438" name="Google Shape;438;p30"/>
          <p:cNvCxnSpPr>
            <a:stCxn id="436" idx="0"/>
            <a:endCxn id="435" idx="2"/>
          </p:cNvCxnSpPr>
          <p:nvPr/>
        </p:nvCxnSpPr>
        <p:spPr>
          <a:xfrm flipH="1" rot="10800000">
            <a:off x="5632730" y="2075167"/>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439" name="Google Shape;439;p30"/>
          <p:cNvCxnSpPr>
            <a:stCxn id="437" idx="0"/>
            <a:endCxn id="435" idx="2"/>
          </p:cNvCxnSpPr>
          <p:nvPr/>
        </p:nvCxnSpPr>
        <p:spPr>
          <a:xfrm rot="10800000">
            <a:off x="6046906" y="2075167"/>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440" name="Google Shape;440;p30"/>
          <p:cNvSpPr/>
          <p:nvPr/>
        </p:nvSpPr>
        <p:spPr>
          <a:xfrm>
            <a:off x="7527942" y="175032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441" name="Google Shape;441;p30"/>
          <p:cNvSpPr/>
          <p:nvPr/>
        </p:nvSpPr>
        <p:spPr>
          <a:xfrm>
            <a:off x="7161404" y="22947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442" name="Google Shape;442;p30"/>
          <p:cNvSpPr/>
          <p:nvPr/>
        </p:nvSpPr>
        <p:spPr>
          <a:xfrm>
            <a:off x="7970680" y="22947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443" name="Google Shape;443;p30"/>
          <p:cNvCxnSpPr>
            <a:stCxn id="441" idx="0"/>
            <a:endCxn id="440" idx="2"/>
          </p:cNvCxnSpPr>
          <p:nvPr/>
        </p:nvCxnSpPr>
        <p:spPr>
          <a:xfrm flipH="1" rot="10800000">
            <a:off x="7406654" y="2075183"/>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444" name="Google Shape;444;p30"/>
          <p:cNvCxnSpPr>
            <a:stCxn id="442" idx="0"/>
            <a:endCxn id="440" idx="2"/>
          </p:cNvCxnSpPr>
          <p:nvPr/>
        </p:nvCxnSpPr>
        <p:spPr>
          <a:xfrm rot="10800000">
            <a:off x="7773130" y="2075183"/>
            <a:ext cx="442800" cy="219600"/>
          </a:xfrm>
          <a:prstGeom prst="straightConnector1">
            <a:avLst/>
          </a:prstGeom>
          <a:noFill/>
          <a:ln cap="flat" cmpd="sng" w="19050">
            <a:solidFill>
              <a:srgbClr val="666666"/>
            </a:solidFill>
            <a:prstDash val="solid"/>
            <a:round/>
            <a:headEnd len="med" w="med" type="none"/>
            <a:tailEnd len="med" w="med" type="none"/>
          </a:ln>
        </p:spPr>
      </p:cxnSp>
      <p:sp>
        <p:nvSpPr>
          <p:cNvPr id="445" name="Google Shape;445;p30"/>
          <p:cNvSpPr/>
          <p:nvPr/>
        </p:nvSpPr>
        <p:spPr>
          <a:xfrm>
            <a:off x="6658533" y="11536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446" name="Google Shape;446;p30"/>
          <p:cNvCxnSpPr>
            <a:stCxn id="445" idx="2"/>
            <a:endCxn id="435" idx="0"/>
          </p:cNvCxnSpPr>
          <p:nvPr/>
        </p:nvCxnSpPr>
        <p:spPr>
          <a:xfrm flipH="1">
            <a:off x="6046983" y="1478500"/>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447" name="Google Shape;447;p30"/>
          <p:cNvCxnSpPr>
            <a:stCxn id="445" idx="2"/>
            <a:endCxn id="440" idx="0"/>
          </p:cNvCxnSpPr>
          <p:nvPr/>
        </p:nvCxnSpPr>
        <p:spPr>
          <a:xfrm>
            <a:off x="6903783" y="1478500"/>
            <a:ext cx="869400" cy="271800"/>
          </a:xfrm>
          <a:prstGeom prst="straightConnector1">
            <a:avLst/>
          </a:prstGeom>
          <a:noFill/>
          <a:ln cap="flat" cmpd="sng" w="19050">
            <a:solidFill>
              <a:srgbClr val="666666"/>
            </a:solidFill>
            <a:prstDash val="solid"/>
            <a:round/>
            <a:headEnd len="med" w="med" type="none"/>
            <a:tailEnd len="med" w="med" type="none"/>
          </a:ln>
        </p:spPr>
      </p:cxnSp>
      <p:sp>
        <p:nvSpPr>
          <p:cNvPr id="448" name="Google Shape;448;p30"/>
          <p:cNvSpPr/>
          <p:nvPr/>
        </p:nvSpPr>
        <p:spPr>
          <a:xfrm>
            <a:off x="581093" y="399754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449" name="Google Shape;449;p30"/>
          <p:cNvSpPr/>
          <p:nvPr/>
        </p:nvSpPr>
        <p:spPr>
          <a:xfrm>
            <a:off x="166805" y="454198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450" name="Google Shape;450;p30"/>
          <p:cNvSpPr/>
          <p:nvPr/>
        </p:nvSpPr>
        <p:spPr>
          <a:xfrm>
            <a:off x="996481" y="454198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451" name="Google Shape;451;p30"/>
          <p:cNvCxnSpPr>
            <a:stCxn id="449" idx="0"/>
            <a:endCxn id="448" idx="2"/>
          </p:cNvCxnSpPr>
          <p:nvPr/>
        </p:nvCxnSpPr>
        <p:spPr>
          <a:xfrm flipH="1" rot="10800000">
            <a:off x="412055" y="4322380"/>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452" name="Google Shape;452;p30"/>
          <p:cNvCxnSpPr>
            <a:stCxn id="450" idx="0"/>
            <a:endCxn id="448" idx="2"/>
          </p:cNvCxnSpPr>
          <p:nvPr/>
        </p:nvCxnSpPr>
        <p:spPr>
          <a:xfrm rot="10800000">
            <a:off x="826231" y="4322380"/>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453" name="Google Shape;453;p30"/>
          <p:cNvSpPr/>
          <p:nvPr/>
        </p:nvSpPr>
        <p:spPr>
          <a:xfrm>
            <a:off x="2307267" y="3997536"/>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454" name="Google Shape;454;p30"/>
          <p:cNvSpPr/>
          <p:nvPr/>
        </p:nvSpPr>
        <p:spPr>
          <a:xfrm>
            <a:off x="1940729" y="4541996"/>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455" name="Google Shape;455;p30"/>
          <p:cNvSpPr/>
          <p:nvPr/>
        </p:nvSpPr>
        <p:spPr>
          <a:xfrm>
            <a:off x="2749995" y="4542000"/>
            <a:ext cx="869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 q</a:t>
            </a:r>
            <a:endParaRPr sz="1800"/>
          </a:p>
        </p:txBody>
      </p:sp>
      <p:cxnSp>
        <p:nvCxnSpPr>
          <p:cNvPr id="456" name="Google Shape;456;p30"/>
          <p:cNvCxnSpPr>
            <a:stCxn id="454" idx="0"/>
            <a:endCxn id="453" idx="2"/>
          </p:cNvCxnSpPr>
          <p:nvPr/>
        </p:nvCxnSpPr>
        <p:spPr>
          <a:xfrm flipH="1" rot="10800000">
            <a:off x="2185979" y="4322396"/>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457" name="Google Shape;457;p30"/>
          <p:cNvCxnSpPr>
            <a:stCxn id="455" idx="0"/>
            <a:endCxn id="453" idx="2"/>
          </p:cNvCxnSpPr>
          <p:nvPr/>
        </p:nvCxnSpPr>
        <p:spPr>
          <a:xfrm rot="10800000">
            <a:off x="2552595" y="4322400"/>
            <a:ext cx="632100" cy="219600"/>
          </a:xfrm>
          <a:prstGeom prst="straightConnector1">
            <a:avLst/>
          </a:prstGeom>
          <a:noFill/>
          <a:ln cap="flat" cmpd="sng" w="19050">
            <a:solidFill>
              <a:srgbClr val="666666"/>
            </a:solidFill>
            <a:prstDash val="solid"/>
            <a:round/>
            <a:headEnd len="med" w="med" type="none"/>
            <a:tailEnd len="med" w="med" type="none"/>
          </a:ln>
        </p:spPr>
      </p:cxnSp>
      <p:sp>
        <p:nvSpPr>
          <p:cNvPr id="458" name="Google Shape;458;p30"/>
          <p:cNvSpPr/>
          <p:nvPr/>
        </p:nvSpPr>
        <p:spPr>
          <a:xfrm>
            <a:off x="1437858" y="340081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459" name="Google Shape;459;p30"/>
          <p:cNvCxnSpPr>
            <a:stCxn id="458" idx="2"/>
            <a:endCxn id="448" idx="0"/>
          </p:cNvCxnSpPr>
          <p:nvPr/>
        </p:nvCxnSpPr>
        <p:spPr>
          <a:xfrm flipH="1">
            <a:off x="826308" y="3725713"/>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460" name="Google Shape;460;p30"/>
          <p:cNvCxnSpPr>
            <a:stCxn id="458" idx="2"/>
            <a:endCxn id="453" idx="0"/>
          </p:cNvCxnSpPr>
          <p:nvPr/>
        </p:nvCxnSpPr>
        <p:spPr>
          <a:xfrm>
            <a:off x="1683108" y="3725713"/>
            <a:ext cx="869400" cy="271800"/>
          </a:xfrm>
          <a:prstGeom prst="straightConnector1">
            <a:avLst/>
          </a:prstGeom>
          <a:noFill/>
          <a:ln cap="flat" cmpd="sng" w="19050">
            <a:solidFill>
              <a:srgbClr val="666666"/>
            </a:solidFill>
            <a:prstDash val="solid"/>
            <a:round/>
            <a:headEnd len="med" w="med" type="none"/>
            <a:tailEnd len="med" w="med" type="none"/>
          </a:ln>
        </p:spPr>
      </p:cxnSp>
      <p:sp>
        <p:nvSpPr>
          <p:cNvPr id="461" name="Google Shape;461;p30"/>
          <p:cNvSpPr/>
          <p:nvPr/>
        </p:nvSpPr>
        <p:spPr>
          <a:xfrm>
            <a:off x="5450318" y="40031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462" name="Google Shape;462;p30"/>
          <p:cNvSpPr/>
          <p:nvPr/>
        </p:nvSpPr>
        <p:spPr>
          <a:xfrm>
            <a:off x="5036030" y="45475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463" name="Google Shape;463;p30"/>
          <p:cNvSpPr/>
          <p:nvPr/>
        </p:nvSpPr>
        <p:spPr>
          <a:xfrm>
            <a:off x="5865706" y="45475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464" name="Google Shape;464;p30"/>
          <p:cNvCxnSpPr>
            <a:stCxn id="462" idx="0"/>
            <a:endCxn id="461" idx="2"/>
          </p:cNvCxnSpPr>
          <p:nvPr/>
        </p:nvCxnSpPr>
        <p:spPr>
          <a:xfrm flipH="1" rot="10800000">
            <a:off x="5281280" y="4327935"/>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465" name="Google Shape;465;p30"/>
          <p:cNvCxnSpPr>
            <a:stCxn id="463" idx="0"/>
            <a:endCxn id="461" idx="2"/>
          </p:cNvCxnSpPr>
          <p:nvPr/>
        </p:nvCxnSpPr>
        <p:spPr>
          <a:xfrm rot="10800000">
            <a:off x="5695456" y="4327935"/>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466" name="Google Shape;466;p30"/>
          <p:cNvSpPr/>
          <p:nvPr/>
        </p:nvSpPr>
        <p:spPr>
          <a:xfrm>
            <a:off x="7176492" y="400309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467" name="Google Shape;467;p30"/>
          <p:cNvSpPr/>
          <p:nvPr/>
        </p:nvSpPr>
        <p:spPr>
          <a:xfrm>
            <a:off x="6809954" y="454755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468" name="Google Shape;468;p30"/>
          <p:cNvSpPr/>
          <p:nvPr/>
        </p:nvSpPr>
        <p:spPr>
          <a:xfrm>
            <a:off x="7619220" y="4547555"/>
            <a:ext cx="869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 q r</a:t>
            </a:r>
            <a:endParaRPr sz="1800"/>
          </a:p>
        </p:txBody>
      </p:sp>
      <p:cxnSp>
        <p:nvCxnSpPr>
          <p:cNvPr id="469" name="Google Shape;469;p30"/>
          <p:cNvCxnSpPr>
            <a:stCxn id="467" idx="0"/>
            <a:endCxn id="466" idx="2"/>
          </p:cNvCxnSpPr>
          <p:nvPr/>
        </p:nvCxnSpPr>
        <p:spPr>
          <a:xfrm flipH="1" rot="10800000">
            <a:off x="7055204" y="4327951"/>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470" name="Google Shape;470;p30"/>
          <p:cNvCxnSpPr>
            <a:stCxn id="468" idx="0"/>
            <a:endCxn id="466" idx="2"/>
          </p:cNvCxnSpPr>
          <p:nvPr/>
        </p:nvCxnSpPr>
        <p:spPr>
          <a:xfrm rot="10800000">
            <a:off x="7421820" y="4327955"/>
            <a:ext cx="632100" cy="219600"/>
          </a:xfrm>
          <a:prstGeom prst="straightConnector1">
            <a:avLst/>
          </a:prstGeom>
          <a:noFill/>
          <a:ln cap="flat" cmpd="sng" w="19050">
            <a:solidFill>
              <a:srgbClr val="666666"/>
            </a:solidFill>
            <a:prstDash val="solid"/>
            <a:round/>
            <a:headEnd len="med" w="med" type="none"/>
            <a:tailEnd len="med" w="med" type="none"/>
          </a:ln>
        </p:spPr>
      </p:cxnSp>
      <p:sp>
        <p:nvSpPr>
          <p:cNvPr id="471" name="Google Shape;471;p30"/>
          <p:cNvSpPr/>
          <p:nvPr/>
        </p:nvSpPr>
        <p:spPr>
          <a:xfrm>
            <a:off x="6307082" y="34063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472" name="Google Shape;472;p30"/>
          <p:cNvCxnSpPr>
            <a:stCxn id="471" idx="2"/>
            <a:endCxn id="461" idx="0"/>
          </p:cNvCxnSpPr>
          <p:nvPr/>
        </p:nvCxnSpPr>
        <p:spPr>
          <a:xfrm flipH="1">
            <a:off x="5695532" y="3731268"/>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473" name="Google Shape;473;p30"/>
          <p:cNvCxnSpPr>
            <a:stCxn id="471" idx="2"/>
            <a:endCxn id="466" idx="0"/>
          </p:cNvCxnSpPr>
          <p:nvPr/>
        </p:nvCxnSpPr>
        <p:spPr>
          <a:xfrm>
            <a:off x="6552332" y="3731268"/>
            <a:ext cx="869400" cy="271800"/>
          </a:xfrm>
          <a:prstGeom prst="straightConnector1">
            <a:avLst/>
          </a:prstGeom>
          <a:noFill/>
          <a:ln cap="flat" cmpd="sng" w="19050">
            <a:solidFill>
              <a:srgbClr val="666666"/>
            </a:solidFill>
            <a:prstDash val="solid"/>
            <a:round/>
            <a:headEnd len="med" w="med" type="none"/>
            <a:tailEnd len="med" w="med" type="none"/>
          </a:ln>
        </p:spPr>
      </p:cxnSp>
      <p:cxnSp>
        <p:nvCxnSpPr>
          <p:cNvPr id="474" name="Google Shape;474;p30"/>
          <p:cNvCxnSpPr/>
          <p:nvPr/>
        </p:nvCxnSpPr>
        <p:spPr>
          <a:xfrm flipH="1">
            <a:off x="3734300" y="2977975"/>
            <a:ext cx="1208400" cy="323700"/>
          </a:xfrm>
          <a:prstGeom prst="straightConnector1">
            <a:avLst/>
          </a:prstGeom>
          <a:noFill/>
          <a:ln cap="flat" cmpd="sng" w="19050">
            <a:solidFill>
              <a:schemeClr val="dk2"/>
            </a:solidFill>
            <a:prstDash val="solid"/>
            <a:round/>
            <a:headEnd len="med" w="med" type="none"/>
            <a:tailEnd len="med" w="med" type="triangle"/>
          </a:ln>
        </p:spPr>
      </p:cxnSp>
      <p:cxnSp>
        <p:nvCxnSpPr>
          <p:cNvPr id="475" name="Google Shape;475;p30"/>
          <p:cNvCxnSpPr/>
          <p:nvPr/>
        </p:nvCxnSpPr>
        <p:spPr>
          <a:xfrm>
            <a:off x="3892375" y="3987125"/>
            <a:ext cx="638400" cy="0"/>
          </a:xfrm>
          <a:prstGeom prst="straightConnector1">
            <a:avLst/>
          </a:prstGeom>
          <a:noFill/>
          <a:ln cap="flat" cmpd="sng" w="19050">
            <a:solidFill>
              <a:schemeClr val="dk2"/>
            </a:solidFill>
            <a:prstDash val="solid"/>
            <a:round/>
            <a:headEnd len="med" w="med" type="none"/>
            <a:tailEnd len="med" w="med" type="triangle"/>
          </a:ln>
        </p:spPr>
      </p:cxnSp>
      <p:sp>
        <p:nvSpPr>
          <p:cNvPr id="476" name="Google Shape;476;p30"/>
          <p:cNvSpPr txBox="1"/>
          <p:nvPr/>
        </p:nvSpPr>
        <p:spPr>
          <a:xfrm>
            <a:off x="243509" y="1325191"/>
            <a:ext cx="5480400" cy="1431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Weirder solution: Overstuff the leaf nodes.</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“Overstuffed tree” always has balanced height, because leaf depths never change.</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Height is just max(depth).</a:t>
            </a:r>
            <a:endParaRPr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Weirder Solution: The “Overstuffed Tree”</a:t>
            </a:r>
            <a:endParaRPr/>
          </a:p>
        </p:txBody>
      </p:sp>
      <p:sp>
        <p:nvSpPr>
          <p:cNvPr id="482" name="Google Shape;482;p31"/>
          <p:cNvSpPr txBox="1"/>
          <p:nvPr>
            <p:ph idx="1" type="body"/>
          </p:nvPr>
        </p:nvSpPr>
        <p:spPr>
          <a:xfrm>
            <a:off x="243000" y="556500"/>
            <a:ext cx="8443800" cy="423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is a logically consistent but very weird data structure.</a:t>
            </a:r>
            <a:endParaRPr/>
          </a:p>
          <a:p>
            <a:pPr indent="-355600" lvl="0" marL="457200" rtl="0" algn="l">
              <a:spcBef>
                <a:spcPts val="600"/>
              </a:spcBef>
              <a:spcAft>
                <a:spcPts val="0"/>
              </a:spcAft>
              <a:buSzPts val="2000"/>
              <a:buChar char="●"/>
            </a:pPr>
            <a:r>
              <a:rPr lang="en"/>
              <a:t>contains(r): </a:t>
            </a:r>
            <a:endParaRPr/>
          </a:p>
          <a:p>
            <a:pPr indent="-355600" lvl="1" marL="914400" rtl="0" algn="l">
              <a:spcBef>
                <a:spcPts val="0"/>
              </a:spcBef>
              <a:spcAft>
                <a:spcPts val="0"/>
              </a:spcAft>
              <a:buSzPts val="2000"/>
              <a:buChar char="○"/>
            </a:pPr>
            <a:r>
              <a:rPr lang="en"/>
              <a:t>Search for the appropriate leaf.</a:t>
            </a:r>
            <a:endParaRPr/>
          </a:p>
          <a:p>
            <a:pPr indent="-355600" lvl="1" marL="914400" rtl="0" algn="l">
              <a:spcBef>
                <a:spcPts val="0"/>
              </a:spcBef>
              <a:spcAft>
                <a:spcPts val="0"/>
              </a:spcAft>
              <a:buSzPts val="2000"/>
              <a:buChar char="○"/>
            </a:pPr>
            <a:r>
              <a:rPr lang="en"/>
              <a:t>Search the leaf for ‘r’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Q: What is the problem with this idea?</a:t>
            </a:r>
            <a:endParaRPr/>
          </a:p>
        </p:txBody>
      </p:sp>
      <p:sp>
        <p:nvSpPr>
          <p:cNvPr id="483" name="Google Shape;483;p31"/>
          <p:cNvSpPr/>
          <p:nvPr/>
        </p:nvSpPr>
        <p:spPr>
          <a:xfrm>
            <a:off x="5831318" y="20981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484" name="Google Shape;484;p31"/>
          <p:cNvSpPr/>
          <p:nvPr/>
        </p:nvSpPr>
        <p:spPr>
          <a:xfrm>
            <a:off x="5417030" y="26425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485" name="Google Shape;485;p31"/>
          <p:cNvSpPr/>
          <p:nvPr/>
        </p:nvSpPr>
        <p:spPr>
          <a:xfrm>
            <a:off x="6246706" y="26425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486" name="Google Shape;486;p31"/>
          <p:cNvCxnSpPr>
            <a:stCxn id="484" idx="0"/>
            <a:endCxn id="483" idx="2"/>
          </p:cNvCxnSpPr>
          <p:nvPr/>
        </p:nvCxnSpPr>
        <p:spPr>
          <a:xfrm flipH="1" rot="10800000">
            <a:off x="5662280" y="2422935"/>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487" name="Google Shape;487;p31"/>
          <p:cNvCxnSpPr>
            <a:stCxn id="485" idx="0"/>
            <a:endCxn id="483" idx="2"/>
          </p:cNvCxnSpPr>
          <p:nvPr/>
        </p:nvCxnSpPr>
        <p:spPr>
          <a:xfrm rot="10800000">
            <a:off x="6076456" y="2422935"/>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488" name="Google Shape;488;p31"/>
          <p:cNvSpPr/>
          <p:nvPr/>
        </p:nvSpPr>
        <p:spPr>
          <a:xfrm>
            <a:off x="7557492" y="209809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489" name="Google Shape;489;p31"/>
          <p:cNvSpPr/>
          <p:nvPr/>
        </p:nvSpPr>
        <p:spPr>
          <a:xfrm>
            <a:off x="7190954" y="264255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490" name="Google Shape;490;p31"/>
          <p:cNvSpPr/>
          <p:nvPr/>
        </p:nvSpPr>
        <p:spPr>
          <a:xfrm>
            <a:off x="8000220" y="2642555"/>
            <a:ext cx="869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 q r s</a:t>
            </a:r>
            <a:endParaRPr sz="1800"/>
          </a:p>
        </p:txBody>
      </p:sp>
      <p:cxnSp>
        <p:nvCxnSpPr>
          <p:cNvPr id="491" name="Google Shape;491;p31"/>
          <p:cNvCxnSpPr>
            <a:stCxn id="489" idx="0"/>
            <a:endCxn id="488" idx="2"/>
          </p:cNvCxnSpPr>
          <p:nvPr/>
        </p:nvCxnSpPr>
        <p:spPr>
          <a:xfrm flipH="1" rot="10800000">
            <a:off x="7436204" y="2422951"/>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492" name="Google Shape;492;p31"/>
          <p:cNvCxnSpPr>
            <a:stCxn id="490" idx="0"/>
            <a:endCxn id="488" idx="2"/>
          </p:cNvCxnSpPr>
          <p:nvPr/>
        </p:nvCxnSpPr>
        <p:spPr>
          <a:xfrm rot="10800000">
            <a:off x="7802820" y="2422955"/>
            <a:ext cx="632100" cy="219600"/>
          </a:xfrm>
          <a:prstGeom prst="straightConnector1">
            <a:avLst/>
          </a:prstGeom>
          <a:noFill/>
          <a:ln cap="flat" cmpd="sng" w="19050">
            <a:solidFill>
              <a:srgbClr val="666666"/>
            </a:solidFill>
            <a:prstDash val="solid"/>
            <a:round/>
            <a:headEnd len="med" w="med" type="none"/>
            <a:tailEnd len="med" w="med" type="none"/>
          </a:ln>
        </p:spPr>
      </p:cxnSp>
      <p:sp>
        <p:nvSpPr>
          <p:cNvPr id="493" name="Google Shape;493;p31"/>
          <p:cNvSpPr/>
          <p:nvPr/>
        </p:nvSpPr>
        <p:spPr>
          <a:xfrm>
            <a:off x="6688083" y="15013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494" name="Google Shape;494;p31"/>
          <p:cNvCxnSpPr>
            <a:stCxn id="493" idx="2"/>
            <a:endCxn id="483" idx="0"/>
          </p:cNvCxnSpPr>
          <p:nvPr/>
        </p:nvCxnSpPr>
        <p:spPr>
          <a:xfrm flipH="1">
            <a:off x="6076533" y="1826268"/>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495" name="Google Shape;495;p31"/>
          <p:cNvCxnSpPr>
            <a:stCxn id="493" idx="2"/>
            <a:endCxn id="488" idx="0"/>
          </p:cNvCxnSpPr>
          <p:nvPr/>
        </p:nvCxnSpPr>
        <p:spPr>
          <a:xfrm>
            <a:off x="6933333" y="1826268"/>
            <a:ext cx="869400" cy="271800"/>
          </a:xfrm>
          <a:prstGeom prst="straightConnector1">
            <a:avLst/>
          </a:prstGeom>
          <a:noFill/>
          <a:ln cap="flat" cmpd="sng" w="19050">
            <a:solidFill>
              <a:srgbClr val="666666"/>
            </a:solidFill>
            <a:prstDash val="solid"/>
            <a:round/>
            <a:headEnd len="med" w="med" type="none"/>
            <a:tailEnd len="med" w="med" type="none"/>
          </a:ln>
        </p:spPr>
      </p:cxnSp>
      <p:grpSp>
        <p:nvGrpSpPr>
          <p:cNvPr id="496" name="Google Shape;496;p31"/>
          <p:cNvGrpSpPr/>
          <p:nvPr/>
        </p:nvGrpSpPr>
        <p:grpSpPr>
          <a:xfrm>
            <a:off x="2244793" y="3558768"/>
            <a:ext cx="6624829" cy="1466083"/>
            <a:chOff x="2244793" y="3558768"/>
            <a:chExt cx="6624829" cy="1466083"/>
          </a:xfrm>
        </p:grpSpPr>
        <p:sp>
          <p:nvSpPr>
            <p:cNvPr id="497" name="Google Shape;497;p31"/>
            <p:cNvSpPr/>
            <p:nvPr/>
          </p:nvSpPr>
          <p:spPr>
            <a:xfrm>
              <a:off x="3392918" y="41555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498" name="Google Shape;498;p31"/>
            <p:cNvSpPr/>
            <p:nvPr/>
          </p:nvSpPr>
          <p:spPr>
            <a:xfrm>
              <a:off x="2244793" y="4699925"/>
              <a:ext cx="12243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 b c d</a:t>
              </a:r>
              <a:endParaRPr sz="1800"/>
            </a:p>
          </p:txBody>
        </p:sp>
        <p:sp>
          <p:nvSpPr>
            <p:cNvPr id="499" name="Google Shape;499;p31"/>
            <p:cNvSpPr/>
            <p:nvPr/>
          </p:nvSpPr>
          <p:spPr>
            <a:xfrm>
              <a:off x="3666699" y="4699925"/>
              <a:ext cx="632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 h</a:t>
              </a:r>
              <a:endParaRPr sz="1800"/>
            </a:p>
          </p:txBody>
        </p:sp>
        <p:cxnSp>
          <p:nvCxnSpPr>
            <p:cNvPr id="500" name="Google Shape;500;p31"/>
            <p:cNvCxnSpPr>
              <a:stCxn id="498" idx="0"/>
              <a:endCxn id="497" idx="2"/>
            </p:cNvCxnSpPr>
            <p:nvPr/>
          </p:nvCxnSpPr>
          <p:spPr>
            <a:xfrm flipH="1" rot="10800000">
              <a:off x="2856943" y="4480325"/>
              <a:ext cx="781200" cy="219600"/>
            </a:xfrm>
            <a:prstGeom prst="straightConnector1">
              <a:avLst/>
            </a:prstGeom>
            <a:noFill/>
            <a:ln cap="flat" cmpd="sng" w="19050">
              <a:solidFill>
                <a:srgbClr val="666666"/>
              </a:solidFill>
              <a:prstDash val="solid"/>
              <a:round/>
              <a:headEnd len="med" w="med" type="none"/>
              <a:tailEnd len="med" w="med" type="none"/>
            </a:ln>
          </p:spPr>
        </p:cxnSp>
        <p:cxnSp>
          <p:nvCxnSpPr>
            <p:cNvPr id="501" name="Google Shape;501;p31"/>
            <p:cNvCxnSpPr>
              <a:stCxn id="499" idx="0"/>
              <a:endCxn id="497" idx="2"/>
            </p:cNvCxnSpPr>
            <p:nvPr/>
          </p:nvCxnSpPr>
          <p:spPr>
            <a:xfrm rot="10800000">
              <a:off x="3638049" y="4480325"/>
              <a:ext cx="344700" cy="219600"/>
            </a:xfrm>
            <a:prstGeom prst="straightConnector1">
              <a:avLst/>
            </a:prstGeom>
            <a:noFill/>
            <a:ln cap="flat" cmpd="sng" w="19050">
              <a:solidFill>
                <a:srgbClr val="666666"/>
              </a:solidFill>
              <a:prstDash val="solid"/>
              <a:round/>
              <a:headEnd len="med" w="med" type="none"/>
              <a:tailEnd len="med" w="med" type="none"/>
            </a:ln>
          </p:spPr>
        </p:cxnSp>
        <p:sp>
          <p:nvSpPr>
            <p:cNvPr id="502" name="Google Shape;502;p31"/>
            <p:cNvSpPr/>
            <p:nvPr/>
          </p:nvSpPr>
          <p:spPr>
            <a:xfrm>
              <a:off x="5119092" y="415549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503" name="Google Shape;503;p31"/>
            <p:cNvSpPr/>
            <p:nvPr/>
          </p:nvSpPr>
          <p:spPr>
            <a:xfrm>
              <a:off x="4752554" y="469995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504" name="Google Shape;504;p31"/>
            <p:cNvSpPr/>
            <p:nvPr/>
          </p:nvSpPr>
          <p:spPr>
            <a:xfrm>
              <a:off x="5561822" y="4699950"/>
              <a:ext cx="3307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 q r s t u v w x y z 1 2 3 4 ...</a:t>
              </a:r>
              <a:endParaRPr sz="1800"/>
            </a:p>
          </p:txBody>
        </p:sp>
        <p:cxnSp>
          <p:nvCxnSpPr>
            <p:cNvPr id="505" name="Google Shape;505;p31"/>
            <p:cNvCxnSpPr>
              <a:stCxn id="503" idx="0"/>
              <a:endCxn id="502" idx="2"/>
            </p:cNvCxnSpPr>
            <p:nvPr/>
          </p:nvCxnSpPr>
          <p:spPr>
            <a:xfrm flipH="1" rot="10800000">
              <a:off x="4997804" y="4480351"/>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506" name="Google Shape;506;p31"/>
            <p:cNvCxnSpPr>
              <a:stCxn id="504" idx="0"/>
              <a:endCxn id="502" idx="2"/>
            </p:cNvCxnSpPr>
            <p:nvPr/>
          </p:nvCxnSpPr>
          <p:spPr>
            <a:xfrm rot="10800000">
              <a:off x="5364422" y="4480350"/>
              <a:ext cx="1851300" cy="219600"/>
            </a:xfrm>
            <a:prstGeom prst="straightConnector1">
              <a:avLst/>
            </a:prstGeom>
            <a:noFill/>
            <a:ln cap="flat" cmpd="sng" w="19050">
              <a:solidFill>
                <a:srgbClr val="666666"/>
              </a:solidFill>
              <a:prstDash val="solid"/>
              <a:round/>
              <a:headEnd len="med" w="med" type="none"/>
              <a:tailEnd len="med" w="med" type="none"/>
            </a:ln>
          </p:spPr>
        </p:cxnSp>
        <p:sp>
          <p:nvSpPr>
            <p:cNvPr id="507" name="Google Shape;507;p31"/>
            <p:cNvSpPr/>
            <p:nvPr/>
          </p:nvSpPr>
          <p:spPr>
            <a:xfrm>
              <a:off x="4249682" y="35587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508" name="Google Shape;508;p31"/>
            <p:cNvCxnSpPr>
              <a:stCxn id="507" idx="2"/>
              <a:endCxn id="497" idx="0"/>
            </p:cNvCxnSpPr>
            <p:nvPr/>
          </p:nvCxnSpPr>
          <p:spPr>
            <a:xfrm flipH="1">
              <a:off x="3638132" y="3883668"/>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509" name="Google Shape;509;p31"/>
            <p:cNvCxnSpPr>
              <a:stCxn id="507" idx="2"/>
              <a:endCxn id="502" idx="0"/>
            </p:cNvCxnSpPr>
            <p:nvPr/>
          </p:nvCxnSpPr>
          <p:spPr>
            <a:xfrm>
              <a:off x="4494932" y="3883668"/>
              <a:ext cx="869400" cy="271800"/>
            </a:xfrm>
            <a:prstGeom prst="straightConnector1">
              <a:avLst/>
            </a:prstGeom>
            <a:noFill/>
            <a:ln cap="flat" cmpd="sng" w="19050">
              <a:solidFill>
                <a:srgbClr val="666666"/>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0" st="0"/>
                                            </p:txEl>
                                          </p:spTgt>
                                        </p:tgtEl>
                                        <p:attrNameLst>
                                          <p:attrName>style.visibility</p:attrName>
                                        </p:attrNameLst>
                                      </p:cBhvr>
                                      <p:to>
                                        <p:strVal val="visible"/>
                                      </p:to>
                                    </p:set>
                                    <p:animEffect filter="fade" transition="in">
                                      <p:cBhvr>
                                        <p:cTn dur="1000"/>
                                        <p:tgtEl>
                                          <p:spTgt spid="4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1" st="1"/>
                                            </p:txEl>
                                          </p:spTgt>
                                        </p:tgtEl>
                                        <p:attrNameLst>
                                          <p:attrName>style.visibility</p:attrName>
                                        </p:attrNameLst>
                                      </p:cBhvr>
                                      <p:to>
                                        <p:strVal val="visible"/>
                                      </p:to>
                                    </p:set>
                                    <p:animEffect filter="fade" transition="in">
                                      <p:cBhvr>
                                        <p:cTn dur="1000"/>
                                        <p:tgtEl>
                                          <p:spTgt spid="4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2" st="2"/>
                                            </p:txEl>
                                          </p:spTgt>
                                        </p:tgtEl>
                                        <p:attrNameLst>
                                          <p:attrName>style.visibility</p:attrName>
                                        </p:attrNameLst>
                                      </p:cBhvr>
                                      <p:to>
                                        <p:strVal val="visible"/>
                                      </p:to>
                                    </p:set>
                                    <p:animEffect filter="fade" transition="in">
                                      <p:cBhvr>
                                        <p:cTn dur="1000"/>
                                        <p:tgtEl>
                                          <p:spTgt spid="4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3" st="3"/>
                                            </p:txEl>
                                          </p:spTgt>
                                        </p:tgtEl>
                                        <p:attrNameLst>
                                          <p:attrName>style.visibility</p:attrName>
                                        </p:attrNameLst>
                                      </p:cBhvr>
                                      <p:to>
                                        <p:strVal val="visible"/>
                                      </p:to>
                                    </p:set>
                                    <p:animEffect filter="fade" transition="in">
                                      <p:cBhvr>
                                        <p:cTn dur="1000"/>
                                        <p:tgtEl>
                                          <p:spTgt spid="4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4" st="4"/>
                                            </p:txEl>
                                          </p:spTgt>
                                        </p:tgtEl>
                                        <p:attrNameLst>
                                          <p:attrName>style.visibility</p:attrName>
                                        </p:attrNameLst>
                                      </p:cBhvr>
                                      <p:to>
                                        <p:strVal val="visible"/>
                                      </p:to>
                                    </p:set>
                                    <p:animEffect filter="fade" transition="in">
                                      <p:cBhvr>
                                        <p:cTn dur="1000"/>
                                        <p:tgtEl>
                                          <p:spTgt spid="4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5" st="5"/>
                                            </p:txEl>
                                          </p:spTgt>
                                        </p:tgtEl>
                                        <p:attrNameLst>
                                          <p:attrName>style.visibility</p:attrName>
                                        </p:attrNameLst>
                                      </p:cBhvr>
                                      <p:to>
                                        <p:strVal val="visible"/>
                                      </p:to>
                                    </p:set>
                                    <p:animEffect filter="fade" transition="in">
                                      <p:cBhvr>
                                        <p:cTn dur="1000"/>
                                        <p:tgtEl>
                                          <p:spTgt spid="48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6" st="6"/>
                                            </p:txEl>
                                          </p:spTgt>
                                        </p:tgtEl>
                                        <p:attrNameLst>
                                          <p:attrName>style.visibility</p:attrName>
                                        </p:attrNameLst>
                                      </p:cBhvr>
                                      <p:to>
                                        <p:strVal val="visible"/>
                                      </p:to>
                                    </p:set>
                                    <p:animEffect filter="fade" transition="in">
                                      <p:cBhvr>
                                        <p:cTn dur="1000"/>
                                        <p:tgtEl>
                                          <p:spTgt spid="48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Revising Our Overstuffed Tree Approach</a:t>
            </a:r>
            <a:endParaRPr/>
          </a:p>
        </p:txBody>
      </p:sp>
      <p:sp>
        <p:nvSpPr>
          <p:cNvPr id="515" name="Google Shape;515;p32"/>
          <p:cNvSpPr txBox="1"/>
          <p:nvPr>
            <p:ph idx="1" type="body"/>
          </p:nvPr>
        </p:nvSpPr>
        <p:spPr>
          <a:xfrm>
            <a:off x="243000" y="556500"/>
            <a:ext cx="8443800" cy="2298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New problem:</a:t>
            </a:r>
            <a:endParaRPr/>
          </a:p>
          <a:p>
            <a:pPr indent="-355600" lvl="0" marL="457200" rtl="0" algn="l">
              <a:spcBef>
                <a:spcPts val="600"/>
              </a:spcBef>
              <a:spcAft>
                <a:spcPts val="0"/>
              </a:spcAft>
              <a:buSzPts val="2000"/>
              <a:buChar char="●"/>
            </a:pPr>
            <a:r>
              <a:rPr lang="en"/>
              <a:t>Leaf nodes can get too juicy.</a:t>
            </a:r>
            <a:endParaRPr/>
          </a:p>
        </p:txBody>
      </p:sp>
      <p:sp>
        <p:nvSpPr>
          <p:cNvPr id="516" name="Google Shape;516;p32"/>
          <p:cNvSpPr/>
          <p:nvPr/>
        </p:nvSpPr>
        <p:spPr>
          <a:xfrm>
            <a:off x="5831318" y="20981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517" name="Google Shape;517;p32"/>
          <p:cNvSpPr/>
          <p:nvPr/>
        </p:nvSpPr>
        <p:spPr>
          <a:xfrm>
            <a:off x="5417030" y="26425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518" name="Google Shape;518;p32"/>
          <p:cNvSpPr/>
          <p:nvPr/>
        </p:nvSpPr>
        <p:spPr>
          <a:xfrm>
            <a:off x="6246706" y="26425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519" name="Google Shape;519;p32"/>
          <p:cNvCxnSpPr>
            <a:stCxn id="517" idx="0"/>
            <a:endCxn id="516" idx="2"/>
          </p:cNvCxnSpPr>
          <p:nvPr/>
        </p:nvCxnSpPr>
        <p:spPr>
          <a:xfrm flipH="1" rot="10800000">
            <a:off x="5662280" y="2422935"/>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520" name="Google Shape;520;p32"/>
          <p:cNvCxnSpPr>
            <a:stCxn id="518" idx="0"/>
            <a:endCxn id="516" idx="2"/>
          </p:cNvCxnSpPr>
          <p:nvPr/>
        </p:nvCxnSpPr>
        <p:spPr>
          <a:xfrm rot="10800000">
            <a:off x="6076456" y="2422935"/>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521" name="Google Shape;521;p32"/>
          <p:cNvSpPr/>
          <p:nvPr/>
        </p:nvSpPr>
        <p:spPr>
          <a:xfrm>
            <a:off x="7557492" y="209809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522" name="Google Shape;522;p32"/>
          <p:cNvSpPr/>
          <p:nvPr/>
        </p:nvSpPr>
        <p:spPr>
          <a:xfrm>
            <a:off x="7190954" y="264255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523" name="Google Shape;523;p32"/>
          <p:cNvSpPr/>
          <p:nvPr/>
        </p:nvSpPr>
        <p:spPr>
          <a:xfrm>
            <a:off x="8000220" y="2642555"/>
            <a:ext cx="869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 q r s</a:t>
            </a:r>
            <a:endParaRPr sz="1800"/>
          </a:p>
        </p:txBody>
      </p:sp>
      <p:cxnSp>
        <p:nvCxnSpPr>
          <p:cNvPr id="524" name="Google Shape;524;p32"/>
          <p:cNvCxnSpPr>
            <a:stCxn id="522" idx="0"/>
            <a:endCxn id="521" idx="2"/>
          </p:cNvCxnSpPr>
          <p:nvPr/>
        </p:nvCxnSpPr>
        <p:spPr>
          <a:xfrm flipH="1" rot="10800000">
            <a:off x="7436204" y="2422951"/>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525" name="Google Shape;525;p32"/>
          <p:cNvCxnSpPr>
            <a:stCxn id="523" idx="0"/>
            <a:endCxn id="521" idx="2"/>
          </p:cNvCxnSpPr>
          <p:nvPr/>
        </p:nvCxnSpPr>
        <p:spPr>
          <a:xfrm rot="10800000">
            <a:off x="7802820" y="2422955"/>
            <a:ext cx="632100" cy="219600"/>
          </a:xfrm>
          <a:prstGeom prst="straightConnector1">
            <a:avLst/>
          </a:prstGeom>
          <a:noFill/>
          <a:ln cap="flat" cmpd="sng" w="19050">
            <a:solidFill>
              <a:srgbClr val="666666"/>
            </a:solidFill>
            <a:prstDash val="solid"/>
            <a:round/>
            <a:headEnd len="med" w="med" type="none"/>
            <a:tailEnd len="med" w="med" type="none"/>
          </a:ln>
        </p:spPr>
      </p:cxnSp>
      <p:sp>
        <p:nvSpPr>
          <p:cNvPr id="526" name="Google Shape;526;p32"/>
          <p:cNvSpPr/>
          <p:nvPr/>
        </p:nvSpPr>
        <p:spPr>
          <a:xfrm>
            <a:off x="6688083" y="15013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527" name="Google Shape;527;p32"/>
          <p:cNvCxnSpPr>
            <a:stCxn id="526" idx="2"/>
            <a:endCxn id="516" idx="0"/>
          </p:cNvCxnSpPr>
          <p:nvPr/>
        </p:nvCxnSpPr>
        <p:spPr>
          <a:xfrm flipH="1">
            <a:off x="6076533" y="1826268"/>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528" name="Google Shape;528;p32"/>
          <p:cNvCxnSpPr>
            <a:stCxn id="526" idx="2"/>
            <a:endCxn id="521" idx="0"/>
          </p:cNvCxnSpPr>
          <p:nvPr/>
        </p:nvCxnSpPr>
        <p:spPr>
          <a:xfrm>
            <a:off x="6933333" y="1826268"/>
            <a:ext cx="869400" cy="271800"/>
          </a:xfrm>
          <a:prstGeom prst="straightConnector1">
            <a:avLst/>
          </a:prstGeom>
          <a:noFill/>
          <a:ln cap="flat" cmpd="sng" w="19050">
            <a:solidFill>
              <a:srgbClr val="666666"/>
            </a:solidFill>
            <a:prstDash val="solid"/>
            <a:round/>
            <a:headEnd len="med" w="med" type="none"/>
            <a:tailEnd len="med" w="med" type="none"/>
          </a:ln>
        </p:spPr>
      </p:cxnSp>
      <p:pic>
        <p:nvPicPr>
          <p:cNvPr id="529" name="Google Shape;529;p32"/>
          <p:cNvPicPr preferRelativeResize="0"/>
          <p:nvPr/>
        </p:nvPicPr>
        <p:blipFill>
          <a:blip r:embed="rId3">
            <a:alphaModFix/>
          </a:blip>
          <a:stretch>
            <a:fillRect/>
          </a:stretch>
        </p:blipFill>
        <p:spPr>
          <a:xfrm>
            <a:off x="1282125" y="3033475"/>
            <a:ext cx="2753584" cy="1984200"/>
          </a:xfrm>
          <a:prstGeom prst="rect">
            <a:avLst/>
          </a:prstGeom>
          <a:noFill/>
          <a:ln>
            <a:noFill/>
          </a:ln>
        </p:spPr>
      </p:pic>
      <p:sp>
        <p:nvSpPr>
          <p:cNvPr id="530" name="Google Shape;530;p32"/>
          <p:cNvSpPr txBox="1"/>
          <p:nvPr>
            <p:ph idx="1" type="body"/>
          </p:nvPr>
        </p:nvSpPr>
        <p:spPr>
          <a:xfrm>
            <a:off x="243000" y="1699500"/>
            <a:ext cx="8443800" cy="2298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 Solution?</a:t>
            </a:r>
            <a:endParaRPr/>
          </a:p>
          <a:p>
            <a:pPr indent="-355600" lvl="0" marL="457200" rtl="0" algn="l">
              <a:spcBef>
                <a:spcPts val="600"/>
              </a:spcBef>
              <a:spcAft>
                <a:spcPts val="0"/>
              </a:spcAft>
              <a:buSzPts val="2000"/>
              <a:buChar char="●"/>
            </a:pPr>
            <a:r>
              <a:rPr lang="en"/>
              <a:t>Goal: Still want no new leaf nodes.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xEl>
                                              <p:pRg end="0" st="0"/>
                                            </p:txEl>
                                          </p:spTgt>
                                        </p:tgtEl>
                                        <p:attrNameLst>
                                          <p:attrName>style.visibility</p:attrName>
                                        </p:attrNameLst>
                                      </p:cBhvr>
                                      <p:to>
                                        <p:strVal val="visible"/>
                                      </p:to>
                                    </p:set>
                                    <p:animEffect filter="fade" transition="in">
                                      <p:cBhvr>
                                        <p:cTn dur="1000"/>
                                        <p:tgtEl>
                                          <p:spTgt spid="5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xEl>
                                              <p:pRg end="1" st="1"/>
                                            </p:txEl>
                                          </p:spTgt>
                                        </p:tgtEl>
                                        <p:attrNameLst>
                                          <p:attrName>style.visibility</p:attrName>
                                        </p:attrNameLst>
                                      </p:cBhvr>
                                      <p:to>
                                        <p:strVal val="visible"/>
                                      </p:to>
                                    </p:set>
                                    <p:animEffect filter="fade" transition="in">
                                      <p:cBhvr>
                                        <p:cTn dur="1000"/>
                                        <p:tgtEl>
                                          <p:spTgt spid="5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
                                        <p:tgtEl>
                                          <p:spTgt spid="5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xEl>
                                              <p:pRg end="0" st="0"/>
                                            </p:txEl>
                                          </p:spTgt>
                                        </p:tgtEl>
                                        <p:attrNameLst>
                                          <p:attrName>style.visibility</p:attrName>
                                        </p:attrNameLst>
                                      </p:cBhvr>
                                      <p:to>
                                        <p:strVal val="visible"/>
                                      </p:to>
                                    </p:set>
                                    <p:animEffect filter="fade" transition="in">
                                      <p:cBhvr>
                                        <p:cTn dur="1000"/>
                                        <p:tgtEl>
                                          <p:spTgt spid="5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xEl>
                                              <p:pRg end="1" st="1"/>
                                            </p:txEl>
                                          </p:spTgt>
                                        </p:tgtEl>
                                        <p:attrNameLst>
                                          <p:attrName>style.visibility</p:attrName>
                                        </p:attrNameLst>
                                      </p:cBhvr>
                                      <p:to>
                                        <p:strVal val="visible"/>
                                      </p:to>
                                    </p:set>
                                    <p:animEffect filter="fade" transition="in">
                                      <p:cBhvr>
                                        <p:cTn dur="1000"/>
                                        <p:tgtEl>
                                          <p:spTgt spid="53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Revising Our Overstuffed Tree Approach</a:t>
            </a:r>
            <a:endParaRPr/>
          </a:p>
        </p:txBody>
      </p:sp>
      <p:sp>
        <p:nvSpPr>
          <p:cNvPr id="536" name="Google Shape;536;p33"/>
          <p:cNvSpPr txBox="1"/>
          <p:nvPr>
            <p:ph idx="1" type="body"/>
          </p:nvPr>
        </p:nvSpPr>
        <p:spPr>
          <a:xfrm>
            <a:off x="243000" y="556500"/>
            <a:ext cx="8443800" cy="284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New problem:</a:t>
            </a:r>
            <a:endParaRPr/>
          </a:p>
          <a:p>
            <a:pPr indent="-355600" lvl="0" marL="457200" rtl="0" algn="l">
              <a:spcBef>
                <a:spcPts val="600"/>
              </a:spcBef>
              <a:spcAft>
                <a:spcPts val="0"/>
              </a:spcAft>
              <a:buSzPts val="2000"/>
              <a:buChar char="●"/>
            </a:pPr>
            <a:r>
              <a:rPr lang="en"/>
              <a:t>Leaf nodes can get too juicy.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Solution?</a:t>
            </a:r>
            <a:endParaRPr/>
          </a:p>
          <a:p>
            <a:pPr indent="-355600" lvl="0" marL="457200" rtl="0" algn="l">
              <a:spcBef>
                <a:spcPts val="600"/>
              </a:spcBef>
              <a:spcAft>
                <a:spcPts val="0"/>
              </a:spcAft>
              <a:buSzPts val="2000"/>
              <a:buChar char="●"/>
            </a:pPr>
            <a:r>
              <a:rPr lang="en"/>
              <a:t>Set a cap on the number of items, say 3.</a:t>
            </a:r>
            <a:endParaRPr/>
          </a:p>
          <a:p>
            <a:pPr indent="-355600" lvl="0" marL="457200" rtl="0" algn="l">
              <a:spcBef>
                <a:spcPts val="0"/>
              </a:spcBef>
              <a:spcAft>
                <a:spcPts val="0"/>
              </a:spcAft>
              <a:buSzPts val="2000"/>
              <a:buChar char="●"/>
            </a:pPr>
            <a:r>
              <a:rPr lang="en"/>
              <a:t>If more than cap, give an item to parent.</a:t>
            </a:r>
            <a:endParaRPr/>
          </a:p>
          <a:p>
            <a:pPr indent="-355600" lvl="1" marL="914400" rtl="0" algn="l">
              <a:spcBef>
                <a:spcPts val="0"/>
              </a:spcBef>
              <a:spcAft>
                <a:spcPts val="0"/>
              </a:spcAft>
              <a:buSzPts val="2000"/>
              <a:buChar char="○"/>
            </a:pPr>
            <a:r>
              <a:rPr lang="en"/>
              <a:t>Which one? Let’s say the left-middle.</a:t>
            </a:r>
            <a:endParaRPr/>
          </a:p>
        </p:txBody>
      </p:sp>
      <p:sp>
        <p:nvSpPr>
          <p:cNvPr id="537" name="Google Shape;537;p33"/>
          <p:cNvSpPr/>
          <p:nvPr/>
        </p:nvSpPr>
        <p:spPr>
          <a:xfrm>
            <a:off x="5831318" y="14123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538" name="Google Shape;538;p33"/>
          <p:cNvSpPr/>
          <p:nvPr/>
        </p:nvSpPr>
        <p:spPr>
          <a:xfrm>
            <a:off x="5417030" y="19567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539" name="Google Shape;539;p33"/>
          <p:cNvSpPr/>
          <p:nvPr/>
        </p:nvSpPr>
        <p:spPr>
          <a:xfrm>
            <a:off x="6246706" y="19567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540" name="Google Shape;540;p33"/>
          <p:cNvCxnSpPr>
            <a:stCxn id="538" idx="0"/>
            <a:endCxn id="537" idx="2"/>
          </p:cNvCxnSpPr>
          <p:nvPr/>
        </p:nvCxnSpPr>
        <p:spPr>
          <a:xfrm flipH="1" rot="10800000">
            <a:off x="5662280" y="1737135"/>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541" name="Google Shape;541;p33"/>
          <p:cNvCxnSpPr>
            <a:stCxn id="539" idx="0"/>
            <a:endCxn id="537" idx="2"/>
          </p:cNvCxnSpPr>
          <p:nvPr/>
        </p:nvCxnSpPr>
        <p:spPr>
          <a:xfrm rot="10800000">
            <a:off x="6076456" y="1737135"/>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542" name="Google Shape;542;p33"/>
          <p:cNvSpPr/>
          <p:nvPr/>
        </p:nvSpPr>
        <p:spPr>
          <a:xfrm>
            <a:off x="7557492" y="141229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543" name="Google Shape;543;p33"/>
          <p:cNvSpPr/>
          <p:nvPr/>
        </p:nvSpPr>
        <p:spPr>
          <a:xfrm>
            <a:off x="7190954" y="195675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544" name="Google Shape;544;p33"/>
          <p:cNvSpPr/>
          <p:nvPr/>
        </p:nvSpPr>
        <p:spPr>
          <a:xfrm>
            <a:off x="8000220" y="1956755"/>
            <a:ext cx="869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 q r s</a:t>
            </a:r>
            <a:endParaRPr sz="1800"/>
          </a:p>
        </p:txBody>
      </p:sp>
      <p:cxnSp>
        <p:nvCxnSpPr>
          <p:cNvPr id="545" name="Google Shape;545;p33"/>
          <p:cNvCxnSpPr>
            <a:stCxn id="543" idx="0"/>
            <a:endCxn id="542" idx="2"/>
          </p:cNvCxnSpPr>
          <p:nvPr/>
        </p:nvCxnSpPr>
        <p:spPr>
          <a:xfrm flipH="1" rot="10800000">
            <a:off x="7436204" y="1737151"/>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546" name="Google Shape;546;p33"/>
          <p:cNvCxnSpPr>
            <a:stCxn id="544" idx="0"/>
            <a:endCxn id="542" idx="2"/>
          </p:cNvCxnSpPr>
          <p:nvPr/>
        </p:nvCxnSpPr>
        <p:spPr>
          <a:xfrm rot="10800000">
            <a:off x="7802820" y="1737155"/>
            <a:ext cx="632100" cy="219600"/>
          </a:xfrm>
          <a:prstGeom prst="straightConnector1">
            <a:avLst/>
          </a:prstGeom>
          <a:noFill/>
          <a:ln cap="flat" cmpd="sng" w="19050">
            <a:solidFill>
              <a:srgbClr val="666666"/>
            </a:solidFill>
            <a:prstDash val="solid"/>
            <a:round/>
            <a:headEnd len="med" w="med" type="none"/>
            <a:tailEnd len="med" w="med" type="none"/>
          </a:ln>
        </p:spPr>
      </p:cxnSp>
      <p:sp>
        <p:nvSpPr>
          <p:cNvPr id="547" name="Google Shape;547;p33"/>
          <p:cNvSpPr/>
          <p:nvPr/>
        </p:nvSpPr>
        <p:spPr>
          <a:xfrm>
            <a:off x="6688083" y="8155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548" name="Google Shape;548;p33"/>
          <p:cNvCxnSpPr>
            <a:stCxn id="547" idx="2"/>
            <a:endCxn id="537" idx="0"/>
          </p:cNvCxnSpPr>
          <p:nvPr/>
        </p:nvCxnSpPr>
        <p:spPr>
          <a:xfrm flipH="1">
            <a:off x="6076533" y="1140468"/>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549" name="Google Shape;549;p33"/>
          <p:cNvCxnSpPr>
            <a:stCxn id="547" idx="2"/>
            <a:endCxn id="542" idx="0"/>
          </p:cNvCxnSpPr>
          <p:nvPr/>
        </p:nvCxnSpPr>
        <p:spPr>
          <a:xfrm>
            <a:off x="6933333" y="1140468"/>
            <a:ext cx="869400" cy="271800"/>
          </a:xfrm>
          <a:prstGeom prst="straightConnector1">
            <a:avLst/>
          </a:prstGeom>
          <a:noFill/>
          <a:ln cap="flat" cmpd="sng" w="19050">
            <a:solidFill>
              <a:srgbClr val="666666"/>
            </a:solidFill>
            <a:prstDash val="solid"/>
            <a:round/>
            <a:headEnd len="med" w="med" type="none"/>
            <a:tailEnd len="med" w="med" type="none"/>
          </a:ln>
        </p:spPr>
      </p:cxnSp>
      <p:sp>
        <p:nvSpPr>
          <p:cNvPr id="550" name="Google Shape;550;p33"/>
          <p:cNvSpPr/>
          <p:nvPr/>
        </p:nvSpPr>
        <p:spPr>
          <a:xfrm>
            <a:off x="5831318" y="39969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551" name="Google Shape;551;p33"/>
          <p:cNvSpPr/>
          <p:nvPr/>
        </p:nvSpPr>
        <p:spPr>
          <a:xfrm>
            <a:off x="5417030" y="45413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552" name="Google Shape;552;p33"/>
          <p:cNvSpPr/>
          <p:nvPr/>
        </p:nvSpPr>
        <p:spPr>
          <a:xfrm>
            <a:off x="6246706" y="45413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553" name="Google Shape;553;p33"/>
          <p:cNvCxnSpPr>
            <a:stCxn id="551" idx="0"/>
            <a:endCxn id="550" idx="2"/>
          </p:cNvCxnSpPr>
          <p:nvPr/>
        </p:nvCxnSpPr>
        <p:spPr>
          <a:xfrm flipH="1" rot="10800000">
            <a:off x="5662280" y="4321735"/>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554" name="Google Shape;554;p33"/>
          <p:cNvCxnSpPr>
            <a:stCxn id="552" idx="0"/>
            <a:endCxn id="550" idx="2"/>
          </p:cNvCxnSpPr>
          <p:nvPr/>
        </p:nvCxnSpPr>
        <p:spPr>
          <a:xfrm rot="10800000">
            <a:off x="6076456" y="4321735"/>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555" name="Google Shape;555;p33"/>
          <p:cNvSpPr/>
          <p:nvPr/>
        </p:nvSpPr>
        <p:spPr>
          <a:xfrm>
            <a:off x="7415900" y="3996900"/>
            <a:ext cx="702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 q</a:t>
            </a:r>
            <a:endParaRPr sz="1800"/>
          </a:p>
        </p:txBody>
      </p:sp>
      <p:sp>
        <p:nvSpPr>
          <p:cNvPr id="556" name="Google Shape;556;p33"/>
          <p:cNvSpPr/>
          <p:nvPr/>
        </p:nvSpPr>
        <p:spPr>
          <a:xfrm>
            <a:off x="7190954" y="454135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557" name="Google Shape;557;p33"/>
          <p:cNvSpPr/>
          <p:nvPr/>
        </p:nvSpPr>
        <p:spPr>
          <a:xfrm>
            <a:off x="8000220" y="4541355"/>
            <a:ext cx="869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 r s</a:t>
            </a:r>
            <a:endParaRPr sz="1800"/>
          </a:p>
        </p:txBody>
      </p:sp>
      <p:cxnSp>
        <p:nvCxnSpPr>
          <p:cNvPr id="558" name="Google Shape;558;p33"/>
          <p:cNvCxnSpPr>
            <a:stCxn id="556" idx="0"/>
            <a:endCxn id="555" idx="2"/>
          </p:cNvCxnSpPr>
          <p:nvPr/>
        </p:nvCxnSpPr>
        <p:spPr>
          <a:xfrm flipH="1" rot="10800000">
            <a:off x="7436204" y="4321751"/>
            <a:ext cx="331200" cy="219600"/>
          </a:xfrm>
          <a:prstGeom prst="straightConnector1">
            <a:avLst/>
          </a:prstGeom>
          <a:noFill/>
          <a:ln cap="flat" cmpd="sng" w="19050">
            <a:solidFill>
              <a:srgbClr val="666666"/>
            </a:solidFill>
            <a:prstDash val="solid"/>
            <a:round/>
            <a:headEnd len="med" w="med" type="none"/>
            <a:tailEnd len="med" w="med" type="none"/>
          </a:ln>
        </p:spPr>
      </p:cxnSp>
      <p:cxnSp>
        <p:nvCxnSpPr>
          <p:cNvPr id="559" name="Google Shape;559;p33"/>
          <p:cNvCxnSpPr>
            <a:stCxn id="557" idx="0"/>
            <a:endCxn id="555" idx="2"/>
          </p:cNvCxnSpPr>
          <p:nvPr/>
        </p:nvCxnSpPr>
        <p:spPr>
          <a:xfrm rot="10800000">
            <a:off x="7767420" y="4321755"/>
            <a:ext cx="667500" cy="219600"/>
          </a:xfrm>
          <a:prstGeom prst="straightConnector1">
            <a:avLst/>
          </a:prstGeom>
          <a:noFill/>
          <a:ln cap="flat" cmpd="sng" w="19050">
            <a:solidFill>
              <a:srgbClr val="666666"/>
            </a:solidFill>
            <a:prstDash val="solid"/>
            <a:round/>
            <a:headEnd len="med" w="med" type="none"/>
            <a:tailEnd len="med" w="med" type="none"/>
          </a:ln>
        </p:spPr>
      </p:cxnSp>
      <p:sp>
        <p:nvSpPr>
          <p:cNvPr id="560" name="Google Shape;560;p33"/>
          <p:cNvSpPr/>
          <p:nvPr/>
        </p:nvSpPr>
        <p:spPr>
          <a:xfrm>
            <a:off x="6688083" y="34001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561" name="Google Shape;561;p33"/>
          <p:cNvCxnSpPr>
            <a:stCxn id="560" idx="2"/>
            <a:endCxn id="550" idx="0"/>
          </p:cNvCxnSpPr>
          <p:nvPr/>
        </p:nvCxnSpPr>
        <p:spPr>
          <a:xfrm flipH="1">
            <a:off x="6076533" y="3725068"/>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562" name="Google Shape;562;p33"/>
          <p:cNvCxnSpPr>
            <a:stCxn id="560" idx="2"/>
            <a:endCxn id="555" idx="0"/>
          </p:cNvCxnSpPr>
          <p:nvPr/>
        </p:nvCxnSpPr>
        <p:spPr>
          <a:xfrm>
            <a:off x="6933333" y="3725068"/>
            <a:ext cx="834000" cy="271800"/>
          </a:xfrm>
          <a:prstGeom prst="straightConnector1">
            <a:avLst/>
          </a:prstGeom>
          <a:noFill/>
          <a:ln cap="flat" cmpd="sng" w="19050">
            <a:solidFill>
              <a:srgbClr val="666666"/>
            </a:solidFill>
            <a:prstDash val="solid"/>
            <a:round/>
            <a:headEnd len="med" w="med" type="none"/>
            <a:tailEnd len="med" w="med" type="none"/>
          </a:ln>
        </p:spPr>
      </p:cxnSp>
      <p:sp>
        <p:nvSpPr>
          <p:cNvPr id="563" name="Google Shape;563;p33"/>
          <p:cNvSpPr txBox="1"/>
          <p:nvPr/>
        </p:nvSpPr>
        <p:spPr>
          <a:xfrm>
            <a:off x="228600" y="3725075"/>
            <a:ext cx="6246600" cy="12174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Q: What’s the problem now?</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Items between o and q have no home.</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0" st="0"/>
                                            </p:txEl>
                                          </p:spTgt>
                                        </p:tgtEl>
                                        <p:attrNameLst>
                                          <p:attrName>style.visibility</p:attrName>
                                        </p:attrNameLst>
                                      </p:cBhvr>
                                      <p:to>
                                        <p:strVal val="visible"/>
                                      </p:to>
                                    </p:set>
                                    <p:animEffect filter="fade" transition="in">
                                      <p:cBhvr>
                                        <p:cTn dur="1000"/>
                                        <p:tgtEl>
                                          <p:spTgt spid="5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1" st="1"/>
                                            </p:txEl>
                                          </p:spTgt>
                                        </p:tgtEl>
                                        <p:attrNameLst>
                                          <p:attrName>style.visibility</p:attrName>
                                        </p:attrNameLst>
                                      </p:cBhvr>
                                      <p:to>
                                        <p:strVal val="visible"/>
                                      </p:to>
                                    </p:set>
                                    <p:animEffect filter="fade" transition="in">
                                      <p:cBhvr>
                                        <p:cTn dur="1000"/>
                                        <p:tgtEl>
                                          <p:spTgt spid="56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56" name="Google Shape;56;p1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Reminder: Big O vs. Big Theta</a:t>
            </a:r>
            <a:endParaRPr/>
          </a:p>
          <a:p>
            <a:pPr indent="-355600" lvl="0" marL="457200" rtl="0" algn="l">
              <a:spcBef>
                <a:spcPts val="600"/>
              </a:spcBef>
              <a:spcAft>
                <a:spcPts val="0"/>
              </a:spcAft>
              <a:buSzPts val="2000"/>
              <a:buChar char="●"/>
            </a:pPr>
            <a:r>
              <a:rPr lang="en"/>
              <a:t>Big O is not the same as worst case.</a:t>
            </a:r>
            <a:endParaRPr/>
          </a:p>
          <a:p>
            <a:pPr indent="-355600" lvl="0" marL="457200" rtl="0" algn="l">
              <a:spcBef>
                <a:spcPts val="0"/>
              </a:spcBef>
              <a:spcAft>
                <a:spcPts val="0"/>
              </a:spcAft>
              <a:buSzPts val="2000"/>
              <a:buChar char="●"/>
            </a:pPr>
            <a:r>
              <a:rPr lang="en"/>
              <a:t>Big Omega is not the same as best case.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Midterm 2: </a:t>
            </a:r>
            <a:endParaRPr/>
          </a:p>
          <a:p>
            <a:pPr indent="-355600" lvl="0" marL="457200" rtl="0" algn="l">
              <a:spcBef>
                <a:spcPts val="600"/>
              </a:spcBef>
              <a:spcAft>
                <a:spcPts val="0"/>
              </a:spcAft>
              <a:buSzPts val="2000"/>
              <a:buChar char="●"/>
            </a:pPr>
            <a:r>
              <a:rPr lang="en"/>
              <a:t>3/20, 8-10 PM in various rooms.</a:t>
            </a:r>
            <a:endParaRPr/>
          </a:p>
          <a:p>
            <a:pPr indent="-355600" lvl="0" marL="457200" rtl="0" algn="l">
              <a:spcBef>
                <a:spcPts val="0"/>
              </a:spcBef>
              <a:spcAft>
                <a:spcPts val="0"/>
              </a:spcAft>
              <a:buSzPts val="2000"/>
              <a:buChar char="●"/>
            </a:pPr>
            <a:r>
              <a:rPr lang="en"/>
              <a:t>Covers material through 3/16 (next Friday).</a:t>
            </a:r>
            <a:endParaRPr/>
          </a:p>
          <a:p>
            <a:pPr indent="-355600" lvl="0" marL="457200" rtl="0" algn="l">
              <a:spcBef>
                <a:spcPts val="0"/>
              </a:spcBef>
              <a:spcAft>
                <a:spcPts val="0"/>
              </a:spcAft>
              <a:buSzPts val="2000"/>
              <a:buChar char="●"/>
            </a:pPr>
            <a:r>
              <a:rPr lang="en"/>
              <a:t>Study using study guides.</a:t>
            </a:r>
            <a:endParaRPr/>
          </a:p>
          <a:p>
            <a:pPr indent="-355600" lvl="1" marL="914400" rtl="0" algn="l">
              <a:spcBef>
                <a:spcPts val="0"/>
              </a:spcBef>
              <a:spcAft>
                <a:spcPts val="0"/>
              </a:spcAft>
              <a:buSzPts val="2000"/>
              <a:buChar char="○"/>
            </a:pPr>
            <a:r>
              <a:rPr lang="en"/>
              <a:t>THE KEY IS METACOGNITION: Reflect on your problem solving strategies and those of your fellow students.</a:t>
            </a:r>
            <a:endParaRPr/>
          </a:p>
          <a:p>
            <a:pPr indent="-355600" lvl="1" marL="914400" rtl="0" algn="l">
              <a:spcBef>
                <a:spcPts val="0"/>
              </a:spcBef>
              <a:spcAft>
                <a:spcPts val="0"/>
              </a:spcAft>
              <a:buSzPts val="2000"/>
              <a:buChar char="○"/>
            </a:pPr>
            <a:r>
              <a:rPr lang="en"/>
              <a:t>Understanding a handful of solutions to old midterm problems is less helpful than you might think -- look at answers as late as possible.</a:t>
            </a:r>
            <a:endParaRPr/>
          </a:p>
          <a:p>
            <a:pPr indent="-355600" lvl="0" marL="457200" rtl="0" algn="l">
              <a:spcBef>
                <a:spcPts val="0"/>
              </a:spcBef>
              <a:spcAft>
                <a:spcPts val="0"/>
              </a:spcAft>
              <a:buSzPts val="2000"/>
              <a:buChar char="●"/>
            </a:pPr>
            <a:r>
              <a:rPr lang="en"/>
              <a:t>There is an alternate 61C midterm from 6 - 8 in 1 LeConte.</a:t>
            </a:r>
            <a:endParaRPr/>
          </a:p>
          <a:p>
            <a:pPr indent="0" lvl="0" marL="0" rtl="0" algn="l">
              <a:spcBef>
                <a:spcPts val="600"/>
              </a:spcBef>
              <a:spcAft>
                <a:spcPts val="0"/>
              </a:spcAft>
              <a:buNone/>
            </a:pPr>
            <a:r>
              <a:t/>
            </a:r>
            <a:endParaRPr/>
          </a:p>
          <a:p>
            <a:pPr indent="0" lvl="0" marL="0" rtl="0" algn="l">
              <a:spcBef>
                <a:spcPts val="600"/>
              </a:spcBef>
              <a:spcAft>
                <a:spcPts val="0"/>
              </a:spcAft>
              <a:buNone/>
            </a:pPr>
            <a:br>
              <a:rPr lang="en"/>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567" name="Shape 567"/>
        <p:cNvGrpSpPr/>
        <p:nvPr/>
      </p:nvGrpSpPr>
      <p:grpSpPr>
        <a:xfrm>
          <a:off x="0" y="0"/>
          <a:ext cx="0" cy="0"/>
          <a:chOff x="0" y="0"/>
          <a:chExt cx="0" cy="0"/>
        </a:xfrm>
      </p:grpSpPr>
      <p:sp>
        <p:nvSpPr>
          <p:cNvPr id="568" name="Google Shape;568;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Revising Our Overstuffed Tree Approach</a:t>
            </a:r>
            <a:endParaRPr/>
          </a:p>
        </p:txBody>
      </p:sp>
      <p:sp>
        <p:nvSpPr>
          <p:cNvPr id="569" name="Google Shape;569;p34"/>
          <p:cNvSpPr txBox="1"/>
          <p:nvPr>
            <p:ph idx="1" type="body"/>
          </p:nvPr>
        </p:nvSpPr>
        <p:spPr>
          <a:xfrm>
            <a:off x="243000" y="556500"/>
            <a:ext cx="8443800" cy="284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New problem:</a:t>
            </a:r>
            <a:endParaRPr/>
          </a:p>
          <a:p>
            <a:pPr indent="-355600" lvl="0" marL="457200" rtl="0" algn="l">
              <a:spcBef>
                <a:spcPts val="600"/>
              </a:spcBef>
              <a:spcAft>
                <a:spcPts val="0"/>
              </a:spcAft>
              <a:buSzPts val="2000"/>
              <a:buChar char="●"/>
            </a:pPr>
            <a:r>
              <a:rPr lang="en"/>
              <a:t>Leaf nodes can get too juicy.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Solution?</a:t>
            </a:r>
            <a:endParaRPr/>
          </a:p>
          <a:p>
            <a:pPr indent="-355600" lvl="0" marL="457200" rtl="0" algn="l">
              <a:spcBef>
                <a:spcPts val="600"/>
              </a:spcBef>
              <a:spcAft>
                <a:spcPts val="0"/>
              </a:spcAft>
              <a:buSzPts val="2000"/>
              <a:buChar char="●"/>
            </a:pPr>
            <a:r>
              <a:rPr lang="en"/>
              <a:t>Set a cap on the number of items, say 3.</a:t>
            </a:r>
            <a:endParaRPr/>
          </a:p>
          <a:p>
            <a:pPr indent="-355600" lvl="0" marL="457200" rtl="0" algn="l">
              <a:spcBef>
                <a:spcPts val="0"/>
              </a:spcBef>
              <a:spcAft>
                <a:spcPts val="0"/>
              </a:spcAft>
              <a:buSzPts val="2000"/>
              <a:buChar char="●"/>
            </a:pPr>
            <a:r>
              <a:rPr lang="en"/>
              <a:t>If more than cap, give an item to parent.</a:t>
            </a:r>
            <a:endParaRPr/>
          </a:p>
          <a:p>
            <a:pPr indent="-355600" lvl="1" marL="914400" rtl="0" algn="l">
              <a:spcBef>
                <a:spcPts val="0"/>
              </a:spcBef>
              <a:spcAft>
                <a:spcPts val="0"/>
              </a:spcAft>
              <a:buSzPts val="2000"/>
              <a:buChar char="○"/>
            </a:pPr>
            <a:r>
              <a:rPr lang="en"/>
              <a:t>Which one? Let’s say the left-middle.</a:t>
            </a:r>
            <a:endParaRPr/>
          </a:p>
        </p:txBody>
      </p:sp>
      <p:sp>
        <p:nvSpPr>
          <p:cNvPr id="570" name="Google Shape;570;p34"/>
          <p:cNvSpPr/>
          <p:nvPr/>
        </p:nvSpPr>
        <p:spPr>
          <a:xfrm>
            <a:off x="5831318" y="14123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571" name="Google Shape;571;p34"/>
          <p:cNvSpPr/>
          <p:nvPr/>
        </p:nvSpPr>
        <p:spPr>
          <a:xfrm>
            <a:off x="5417030" y="19567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572" name="Google Shape;572;p34"/>
          <p:cNvSpPr/>
          <p:nvPr/>
        </p:nvSpPr>
        <p:spPr>
          <a:xfrm>
            <a:off x="6246706" y="19567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573" name="Google Shape;573;p34"/>
          <p:cNvCxnSpPr>
            <a:stCxn id="571" idx="0"/>
            <a:endCxn id="570" idx="2"/>
          </p:cNvCxnSpPr>
          <p:nvPr/>
        </p:nvCxnSpPr>
        <p:spPr>
          <a:xfrm flipH="1" rot="10800000">
            <a:off x="5662280" y="1737135"/>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574" name="Google Shape;574;p34"/>
          <p:cNvCxnSpPr>
            <a:stCxn id="572" idx="0"/>
            <a:endCxn id="570" idx="2"/>
          </p:cNvCxnSpPr>
          <p:nvPr/>
        </p:nvCxnSpPr>
        <p:spPr>
          <a:xfrm rot="10800000">
            <a:off x="6076456" y="1737135"/>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575" name="Google Shape;575;p34"/>
          <p:cNvSpPr/>
          <p:nvPr/>
        </p:nvSpPr>
        <p:spPr>
          <a:xfrm>
            <a:off x="7557492" y="141229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576" name="Google Shape;576;p34"/>
          <p:cNvSpPr/>
          <p:nvPr/>
        </p:nvSpPr>
        <p:spPr>
          <a:xfrm>
            <a:off x="7190954" y="195675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577" name="Google Shape;577;p34"/>
          <p:cNvSpPr/>
          <p:nvPr/>
        </p:nvSpPr>
        <p:spPr>
          <a:xfrm>
            <a:off x="8000220" y="1956755"/>
            <a:ext cx="869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 q r s</a:t>
            </a:r>
            <a:endParaRPr sz="1800"/>
          </a:p>
        </p:txBody>
      </p:sp>
      <p:cxnSp>
        <p:nvCxnSpPr>
          <p:cNvPr id="578" name="Google Shape;578;p34"/>
          <p:cNvCxnSpPr>
            <a:stCxn id="576" idx="0"/>
            <a:endCxn id="575" idx="2"/>
          </p:cNvCxnSpPr>
          <p:nvPr/>
        </p:nvCxnSpPr>
        <p:spPr>
          <a:xfrm flipH="1" rot="10800000">
            <a:off x="7436204" y="1737151"/>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579" name="Google Shape;579;p34"/>
          <p:cNvCxnSpPr>
            <a:stCxn id="577" idx="0"/>
            <a:endCxn id="575" idx="2"/>
          </p:cNvCxnSpPr>
          <p:nvPr/>
        </p:nvCxnSpPr>
        <p:spPr>
          <a:xfrm rot="10800000">
            <a:off x="7802820" y="1737155"/>
            <a:ext cx="632100" cy="219600"/>
          </a:xfrm>
          <a:prstGeom prst="straightConnector1">
            <a:avLst/>
          </a:prstGeom>
          <a:noFill/>
          <a:ln cap="flat" cmpd="sng" w="19050">
            <a:solidFill>
              <a:srgbClr val="666666"/>
            </a:solidFill>
            <a:prstDash val="solid"/>
            <a:round/>
            <a:headEnd len="med" w="med" type="none"/>
            <a:tailEnd len="med" w="med" type="none"/>
          </a:ln>
        </p:spPr>
      </p:cxnSp>
      <p:sp>
        <p:nvSpPr>
          <p:cNvPr id="580" name="Google Shape;580;p34"/>
          <p:cNvSpPr/>
          <p:nvPr/>
        </p:nvSpPr>
        <p:spPr>
          <a:xfrm>
            <a:off x="6688083" y="8155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581" name="Google Shape;581;p34"/>
          <p:cNvCxnSpPr>
            <a:stCxn id="580" idx="2"/>
            <a:endCxn id="570" idx="0"/>
          </p:cNvCxnSpPr>
          <p:nvPr/>
        </p:nvCxnSpPr>
        <p:spPr>
          <a:xfrm flipH="1">
            <a:off x="6076533" y="1140468"/>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582" name="Google Shape;582;p34"/>
          <p:cNvCxnSpPr>
            <a:stCxn id="580" idx="2"/>
            <a:endCxn id="575" idx="0"/>
          </p:cNvCxnSpPr>
          <p:nvPr/>
        </p:nvCxnSpPr>
        <p:spPr>
          <a:xfrm>
            <a:off x="6933333" y="1140468"/>
            <a:ext cx="869400" cy="271800"/>
          </a:xfrm>
          <a:prstGeom prst="straightConnector1">
            <a:avLst/>
          </a:prstGeom>
          <a:noFill/>
          <a:ln cap="flat" cmpd="sng" w="19050">
            <a:solidFill>
              <a:srgbClr val="666666"/>
            </a:solidFill>
            <a:prstDash val="solid"/>
            <a:round/>
            <a:headEnd len="med" w="med" type="none"/>
            <a:tailEnd len="med" w="med" type="none"/>
          </a:ln>
        </p:spPr>
      </p:cxnSp>
      <p:sp>
        <p:nvSpPr>
          <p:cNvPr id="583" name="Google Shape;583;p34"/>
          <p:cNvSpPr/>
          <p:nvPr/>
        </p:nvSpPr>
        <p:spPr>
          <a:xfrm>
            <a:off x="5831318" y="39969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584" name="Google Shape;584;p34"/>
          <p:cNvSpPr/>
          <p:nvPr/>
        </p:nvSpPr>
        <p:spPr>
          <a:xfrm>
            <a:off x="5417030" y="45413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585" name="Google Shape;585;p34"/>
          <p:cNvSpPr/>
          <p:nvPr/>
        </p:nvSpPr>
        <p:spPr>
          <a:xfrm>
            <a:off x="6246706" y="45413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586" name="Google Shape;586;p34"/>
          <p:cNvCxnSpPr>
            <a:stCxn id="584" idx="0"/>
            <a:endCxn id="583" idx="2"/>
          </p:cNvCxnSpPr>
          <p:nvPr/>
        </p:nvCxnSpPr>
        <p:spPr>
          <a:xfrm flipH="1" rot="10800000">
            <a:off x="5662280" y="4321735"/>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587" name="Google Shape;587;p34"/>
          <p:cNvCxnSpPr>
            <a:stCxn id="585" idx="0"/>
            <a:endCxn id="583" idx="2"/>
          </p:cNvCxnSpPr>
          <p:nvPr/>
        </p:nvCxnSpPr>
        <p:spPr>
          <a:xfrm rot="10800000">
            <a:off x="6076456" y="4321735"/>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588" name="Google Shape;588;p34"/>
          <p:cNvSpPr/>
          <p:nvPr/>
        </p:nvSpPr>
        <p:spPr>
          <a:xfrm>
            <a:off x="7415900" y="3996900"/>
            <a:ext cx="702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 q</a:t>
            </a:r>
            <a:endParaRPr sz="1800"/>
          </a:p>
        </p:txBody>
      </p:sp>
      <p:sp>
        <p:nvSpPr>
          <p:cNvPr id="589" name="Google Shape;589;p34"/>
          <p:cNvSpPr/>
          <p:nvPr/>
        </p:nvSpPr>
        <p:spPr>
          <a:xfrm>
            <a:off x="7190954" y="454135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590" name="Google Shape;590;p34"/>
          <p:cNvSpPr/>
          <p:nvPr/>
        </p:nvSpPr>
        <p:spPr>
          <a:xfrm>
            <a:off x="8000220" y="4541355"/>
            <a:ext cx="869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 r s</a:t>
            </a:r>
            <a:endParaRPr sz="1800"/>
          </a:p>
        </p:txBody>
      </p:sp>
      <p:cxnSp>
        <p:nvCxnSpPr>
          <p:cNvPr id="591" name="Google Shape;591;p34"/>
          <p:cNvCxnSpPr>
            <a:stCxn id="589" idx="0"/>
            <a:endCxn id="588" idx="2"/>
          </p:cNvCxnSpPr>
          <p:nvPr/>
        </p:nvCxnSpPr>
        <p:spPr>
          <a:xfrm flipH="1" rot="10800000">
            <a:off x="7436204" y="4321751"/>
            <a:ext cx="331200" cy="219600"/>
          </a:xfrm>
          <a:prstGeom prst="straightConnector1">
            <a:avLst/>
          </a:prstGeom>
          <a:noFill/>
          <a:ln cap="flat" cmpd="sng" w="19050">
            <a:solidFill>
              <a:srgbClr val="666666"/>
            </a:solidFill>
            <a:prstDash val="solid"/>
            <a:round/>
            <a:headEnd len="med" w="med" type="none"/>
            <a:tailEnd len="med" w="med" type="none"/>
          </a:ln>
        </p:spPr>
      </p:cxnSp>
      <p:cxnSp>
        <p:nvCxnSpPr>
          <p:cNvPr id="592" name="Google Shape;592;p34"/>
          <p:cNvCxnSpPr>
            <a:stCxn id="590" idx="0"/>
            <a:endCxn id="588" idx="2"/>
          </p:cNvCxnSpPr>
          <p:nvPr/>
        </p:nvCxnSpPr>
        <p:spPr>
          <a:xfrm rot="10800000">
            <a:off x="7767420" y="4321755"/>
            <a:ext cx="667500" cy="219600"/>
          </a:xfrm>
          <a:prstGeom prst="straightConnector1">
            <a:avLst/>
          </a:prstGeom>
          <a:noFill/>
          <a:ln cap="flat" cmpd="sng" w="19050">
            <a:solidFill>
              <a:srgbClr val="666666"/>
            </a:solidFill>
            <a:prstDash val="solid"/>
            <a:round/>
            <a:headEnd len="med" w="med" type="none"/>
            <a:tailEnd len="med" w="med" type="none"/>
          </a:ln>
        </p:spPr>
      </p:cxnSp>
      <p:sp>
        <p:nvSpPr>
          <p:cNvPr id="593" name="Google Shape;593;p34"/>
          <p:cNvSpPr/>
          <p:nvPr/>
        </p:nvSpPr>
        <p:spPr>
          <a:xfrm>
            <a:off x="6688083" y="34001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594" name="Google Shape;594;p34"/>
          <p:cNvCxnSpPr>
            <a:stCxn id="593" idx="2"/>
            <a:endCxn id="583" idx="0"/>
          </p:cNvCxnSpPr>
          <p:nvPr/>
        </p:nvCxnSpPr>
        <p:spPr>
          <a:xfrm flipH="1">
            <a:off x="6076533" y="3725068"/>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595" name="Google Shape;595;p34"/>
          <p:cNvCxnSpPr>
            <a:stCxn id="593" idx="2"/>
            <a:endCxn id="588" idx="0"/>
          </p:cNvCxnSpPr>
          <p:nvPr/>
        </p:nvCxnSpPr>
        <p:spPr>
          <a:xfrm>
            <a:off x="6933333" y="3725068"/>
            <a:ext cx="834000" cy="271800"/>
          </a:xfrm>
          <a:prstGeom prst="straightConnector1">
            <a:avLst/>
          </a:prstGeom>
          <a:noFill/>
          <a:ln cap="flat" cmpd="sng" w="19050">
            <a:solidFill>
              <a:srgbClr val="666666"/>
            </a:solidFill>
            <a:prstDash val="solid"/>
            <a:round/>
            <a:headEnd len="med" w="med" type="none"/>
            <a:tailEnd len="med" w="med" type="none"/>
          </a:ln>
        </p:spPr>
      </p:cxnSp>
      <p:sp>
        <p:nvSpPr>
          <p:cNvPr id="596" name="Google Shape;596;p34"/>
          <p:cNvSpPr txBox="1"/>
          <p:nvPr/>
        </p:nvSpPr>
        <p:spPr>
          <a:xfrm>
            <a:off x="228600" y="3725075"/>
            <a:ext cx="4849200" cy="12174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Challenge for you</a:t>
            </a:r>
            <a:r>
              <a:rPr lang="en"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How can we tweak this idea to make it work?</a:t>
            </a:r>
            <a:br>
              <a:rPr lang="en" sz="2000">
                <a:solidFill>
                  <a:schemeClr val="dk1"/>
                </a:solidFill>
                <a:latin typeface="Calibri"/>
                <a:ea typeface="Calibri"/>
                <a:cs typeface="Calibri"/>
                <a:sym typeface="Calibri"/>
              </a:rPr>
            </a:b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xEl>
                                              <p:pRg end="0" st="0"/>
                                            </p:txEl>
                                          </p:spTgt>
                                        </p:tgtEl>
                                        <p:attrNameLst>
                                          <p:attrName>style.visibility</p:attrName>
                                        </p:attrNameLst>
                                      </p:cBhvr>
                                      <p:to>
                                        <p:strVal val="visible"/>
                                      </p:to>
                                    </p:set>
                                    <p:animEffect filter="fade" transition="in">
                                      <p:cBhvr>
                                        <p:cTn dur="1000"/>
                                        <p:tgtEl>
                                          <p:spTgt spid="5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xEl>
                                              <p:pRg end="1" st="1"/>
                                            </p:txEl>
                                          </p:spTgt>
                                        </p:tgtEl>
                                        <p:attrNameLst>
                                          <p:attrName>style.visibility</p:attrName>
                                        </p:attrNameLst>
                                      </p:cBhvr>
                                      <p:to>
                                        <p:strVal val="visible"/>
                                      </p:to>
                                    </p:set>
                                    <p:animEffect filter="fade" transition="in">
                                      <p:cBhvr>
                                        <p:cTn dur="1000"/>
                                        <p:tgtEl>
                                          <p:spTgt spid="59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00" name="Shape 600"/>
        <p:cNvGrpSpPr/>
        <p:nvPr/>
      </p:nvGrpSpPr>
      <p:grpSpPr>
        <a:xfrm>
          <a:off x="0" y="0"/>
          <a:ext cx="0" cy="0"/>
          <a:chOff x="0" y="0"/>
          <a:chExt cx="0" cy="0"/>
        </a:xfrm>
      </p:grpSpPr>
      <p:sp>
        <p:nvSpPr>
          <p:cNvPr id="601" name="Google Shape;601;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Revising Our Overstuffed Tree Approach [your answer]</a:t>
            </a:r>
            <a:endParaRPr/>
          </a:p>
        </p:txBody>
      </p:sp>
      <p:sp>
        <p:nvSpPr>
          <p:cNvPr id="602" name="Google Shape;602;p35"/>
          <p:cNvSpPr txBox="1"/>
          <p:nvPr>
            <p:ph idx="1" type="body"/>
          </p:nvPr>
        </p:nvSpPr>
        <p:spPr>
          <a:xfrm>
            <a:off x="243000" y="556500"/>
            <a:ext cx="8443800" cy="284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New problem:</a:t>
            </a:r>
            <a:endParaRPr/>
          </a:p>
          <a:p>
            <a:pPr indent="-355600" lvl="0" marL="457200" rtl="0" algn="l">
              <a:spcBef>
                <a:spcPts val="600"/>
              </a:spcBef>
              <a:spcAft>
                <a:spcPts val="0"/>
              </a:spcAft>
              <a:buSzPts val="2000"/>
              <a:buChar char="●"/>
            </a:pPr>
            <a:r>
              <a:rPr lang="en"/>
              <a:t>Leaf nodes can get too juicy.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Solution?</a:t>
            </a:r>
            <a:endParaRPr/>
          </a:p>
          <a:p>
            <a:pPr indent="-355600" lvl="0" marL="457200" rtl="0" algn="l">
              <a:spcBef>
                <a:spcPts val="600"/>
              </a:spcBef>
              <a:spcAft>
                <a:spcPts val="0"/>
              </a:spcAft>
              <a:buSzPts val="2000"/>
              <a:buChar char="●"/>
            </a:pPr>
            <a:r>
              <a:rPr lang="en"/>
              <a:t>Set a cap on the number of items, say 3.</a:t>
            </a:r>
            <a:endParaRPr/>
          </a:p>
          <a:p>
            <a:pPr indent="-355600" lvl="0" marL="457200" rtl="0" algn="l">
              <a:spcBef>
                <a:spcPts val="0"/>
              </a:spcBef>
              <a:spcAft>
                <a:spcPts val="0"/>
              </a:spcAft>
              <a:buSzPts val="2000"/>
              <a:buChar char="●"/>
            </a:pPr>
            <a:r>
              <a:rPr lang="en"/>
              <a:t>If more than cap, give an item to parent.</a:t>
            </a:r>
            <a:endParaRPr/>
          </a:p>
          <a:p>
            <a:pPr indent="-355600" lvl="1" marL="914400" rtl="0" algn="l">
              <a:spcBef>
                <a:spcPts val="0"/>
              </a:spcBef>
              <a:spcAft>
                <a:spcPts val="0"/>
              </a:spcAft>
              <a:buSzPts val="2000"/>
              <a:buChar char="○"/>
            </a:pPr>
            <a:r>
              <a:rPr lang="en"/>
              <a:t>Which one? Let’s say the left-middle.</a:t>
            </a:r>
            <a:endParaRPr/>
          </a:p>
        </p:txBody>
      </p:sp>
      <p:sp>
        <p:nvSpPr>
          <p:cNvPr id="603" name="Google Shape;603;p35"/>
          <p:cNvSpPr/>
          <p:nvPr/>
        </p:nvSpPr>
        <p:spPr>
          <a:xfrm>
            <a:off x="5831318" y="14123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604" name="Google Shape;604;p35"/>
          <p:cNvSpPr/>
          <p:nvPr/>
        </p:nvSpPr>
        <p:spPr>
          <a:xfrm>
            <a:off x="5417030" y="19567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605" name="Google Shape;605;p35"/>
          <p:cNvSpPr/>
          <p:nvPr/>
        </p:nvSpPr>
        <p:spPr>
          <a:xfrm>
            <a:off x="6246706" y="19567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606" name="Google Shape;606;p35"/>
          <p:cNvCxnSpPr>
            <a:stCxn id="604" idx="0"/>
            <a:endCxn id="603" idx="2"/>
          </p:cNvCxnSpPr>
          <p:nvPr/>
        </p:nvCxnSpPr>
        <p:spPr>
          <a:xfrm flipH="1" rot="10800000">
            <a:off x="5662280" y="1737135"/>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607" name="Google Shape;607;p35"/>
          <p:cNvCxnSpPr>
            <a:stCxn id="605" idx="0"/>
            <a:endCxn id="603" idx="2"/>
          </p:cNvCxnSpPr>
          <p:nvPr/>
        </p:nvCxnSpPr>
        <p:spPr>
          <a:xfrm rot="10800000">
            <a:off x="6076456" y="1737135"/>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608" name="Google Shape;608;p35"/>
          <p:cNvSpPr/>
          <p:nvPr/>
        </p:nvSpPr>
        <p:spPr>
          <a:xfrm>
            <a:off x="7557492" y="141229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609" name="Google Shape;609;p35"/>
          <p:cNvSpPr/>
          <p:nvPr/>
        </p:nvSpPr>
        <p:spPr>
          <a:xfrm>
            <a:off x="7190954" y="195675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610" name="Google Shape;610;p35"/>
          <p:cNvSpPr/>
          <p:nvPr/>
        </p:nvSpPr>
        <p:spPr>
          <a:xfrm>
            <a:off x="8000220" y="1956755"/>
            <a:ext cx="869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 </a:t>
            </a:r>
            <a:r>
              <a:rPr lang="en" sz="1800"/>
              <a:t>q r s</a:t>
            </a:r>
            <a:endParaRPr sz="1800"/>
          </a:p>
        </p:txBody>
      </p:sp>
      <p:cxnSp>
        <p:nvCxnSpPr>
          <p:cNvPr id="611" name="Google Shape;611;p35"/>
          <p:cNvCxnSpPr>
            <a:stCxn id="609" idx="0"/>
            <a:endCxn id="608" idx="2"/>
          </p:cNvCxnSpPr>
          <p:nvPr/>
        </p:nvCxnSpPr>
        <p:spPr>
          <a:xfrm flipH="1" rot="10800000">
            <a:off x="7436204" y="1737151"/>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612" name="Google Shape;612;p35"/>
          <p:cNvCxnSpPr>
            <a:stCxn id="610" idx="0"/>
            <a:endCxn id="608" idx="2"/>
          </p:cNvCxnSpPr>
          <p:nvPr/>
        </p:nvCxnSpPr>
        <p:spPr>
          <a:xfrm rot="10800000">
            <a:off x="7802820" y="1737155"/>
            <a:ext cx="632100" cy="219600"/>
          </a:xfrm>
          <a:prstGeom prst="straightConnector1">
            <a:avLst/>
          </a:prstGeom>
          <a:noFill/>
          <a:ln cap="flat" cmpd="sng" w="19050">
            <a:solidFill>
              <a:srgbClr val="666666"/>
            </a:solidFill>
            <a:prstDash val="solid"/>
            <a:round/>
            <a:headEnd len="med" w="med" type="none"/>
            <a:tailEnd len="med" w="med" type="none"/>
          </a:ln>
        </p:spPr>
      </p:cxnSp>
      <p:sp>
        <p:nvSpPr>
          <p:cNvPr id="613" name="Google Shape;613;p35"/>
          <p:cNvSpPr/>
          <p:nvPr/>
        </p:nvSpPr>
        <p:spPr>
          <a:xfrm>
            <a:off x="6688083" y="8155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614" name="Google Shape;614;p35"/>
          <p:cNvCxnSpPr>
            <a:stCxn id="613" idx="2"/>
            <a:endCxn id="603" idx="0"/>
          </p:cNvCxnSpPr>
          <p:nvPr/>
        </p:nvCxnSpPr>
        <p:spPr>
          <a:xfrm flipH="1">
            <a:off x="6076533" y="1140468"/>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615" name="Google Shape;615;p35"/>
          <p:cNvCxnSpPr>
            <a:stCxn id="613" idx="2"/>
            <a:endCxn id="608" idx="0"/>
          </p:cNvCxnSpPr>
          <p:nvPr/>
        </p:nvCxnSpPr>
        <p:spPr>
          <a:xfrm>
            <a:off x="6933333" y="1140468"/>
            <a:ext cx="869400" cy="271800"/>
          </a:xfrm>
          <a:prstGeom prst="straightConnector1">
            <a:avLst/>
          </a:prstGeom>
          <a:noFill/>
          <a:ln cap="flat" cmpd="sng" w="19050">
            <a:solidFill>
              <a:srgbClr val="666666"/>
            </a:solidFill>
            <a:prstDash val="solid"/>
            <a:round/>
            <a:headEnd len="med" w="med" type="none"/>
            <a:tailEnd len="med" w="med" type="none"/>
          </a:ln>
        </p:spPr>
      </p:cxnSp>
      <p:sp>
        <p:nvSpPr>
          <p:cNvPr id="616" name="Google Shape;616;p35"/>
          <p:cNvSpPr/>
          <p:nvPr/>
        </p:nvSpPr>
        <p:spPr>
          <a:xfrm>
            <a:off x="5831318" y="39969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617" name="Google Shape;617;p35"/>
          <p:cNvSpPr/>
          <p:nvPr/>
        </p:nvSpPr>
        <p:spPr>
          <a:xfrm>
            <a:off x="5417030" y="45413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618" name="Google Shape;618;p35"/>
          <p:cNvSpPr/>
          <p:nvPr/>
        </p:nvSpPr>
        <p:spPr>
          <a:xfrm>
            <a:off x="6246706" y="45413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619" name="Google Shape;619;p35"/>
          <p:cNvCxnSpPr>
            <a:stCxn id="617" idx="0"/>
            <a:endCxn id="616" idx="2"/>
          </p:cNvCxnSpPr>
          <p:nvPr/>
        </p:nvCxnSpPr>
        <p:spPr>
          <a:xfrm flipH="1" rot="10800000">
            <a:off x="5662280" y="4321735"/>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620" name="Google Shape;620;p35"/>
          <p:cNvCxnSpPr>
            <a:stCxn id="618" idx="0"/>
            <a:endCxn id="616" idx="2"/>
          </p:cNvCxnSpPr>
          <p:nvPr/>
        </p:nvCxnSpPr>
        <p:spPr>
          <a:xfrm rot="10800000">
            <a:off x="6076456" y="4321735"/>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621" name="Google Shape;621;p35"/>
          <p:cNvSpPr/>
          <p:nvPr/>
        </p:nvSpPr>
        <p:spPr>
          <a:xfrm>
            <a:off x="7415900" y="3996900"/>
            <a:ext cx="702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 q</a:t>
            </a:r>
            <a:endParaRPr sz="1800"/>
          </a:p>
        </p:txBody>
      </p:sp>
      <p:sp>
        <p:nvSpPr>
          <p:cNvPr id="622" name="Google Shape;622;p35"/>
          <p:cNvSpPr/>
          <p:nvPr/>
        </p:nvSpPr>
        <p:spPr>
          <a:xfrm>
            <a:off x="7190954" y="454135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623" name="Google Shape;623;p35"/>
          <p:cNvSpPr/>
          <p:nvPr/>
        </p:nvSpPr>
        <p:spPr>
          <a:xfrm>
            <a:off x="8000220" y="4541355"/>
            <a:ext cx="869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 r s</a:t>
            </a:r>
            <a:endParaRPr sz="1800"/>
          </a:p>
        </p:txBody>
      </p:sp>
      <p:cxnSp>
        <p:nvCxnSpPr>
          <p:cNvPr id="624" name="Google Shape;624;p35"/>
          <p:cNvCxnSpPr>
            <a:stCxn id="622" idx="0"/>
            <a:endCxn id="621" idx="2"/>
          </p:cNvCxnSpPr>
          <p:nvPr/>
        </p:nvCxnSpPr>
        <p:spPr>
          <a:xfrm flipH="1" rot="10800000">
            <a:off x="7436204" y="4321751"/>
            <a:ext cx="331200" cy="219600"/>
          </a:xfrm>
          <a:prstGeom prst="straightConnector1">
            <a:avLst/>
          </a:prstGeom>
          <a:noFill/>
          <a:ln cap="flat" cmpd="sng" w="19050">
            <a:solidFill>
              <a:srgbClr val="666666"/>
            </a:solidFill>
            <a:prstDash val="solid"/>
            <a:round/>
            <a:headEnd len="med" w="med" type="none"/>
            <a:tailEnd len="med" w="med" type="none"/>
          </a:ln>
        </p:spPr>
      </p:cxnSp>
      <p:cxnSp>
        <p:nvCxnSpPr>
          <p:cNvPr id="625" name="Google Shape;625;p35"/>
          <p:cNvCxnSpPr>
            <a:stCxn id="623" idx="0"/>
            <a:endCxn id="621" idx="2"/>
          </p:cNvCxnSpPr>
          <p:nvPr/>
        </p:nvCxnSpPr>
        <p:spPr>
          <a:xfrm rot="10800000">
            <a:off x="7767420" y="4321755"/>
            <a:ext cx="667500" cy="219600"/>
          </a:xfrm>
          <a:prstGeom prst="straightConnector1">
            <a:avLst/>
          </a:prstGeom>
          <a:noFill/>
          <a:ln cap="flat" cmpd="sng" w="19050">
            <a:solidFill>
              <a:srgbClr val="666666"/>
            </a:solidFill>
            <a:prstDash val="solid"/>
            <a:round/>
            <a:headEnd len="med" w="med" type="none"/>
            <a:tailEnd len="med" w="med" type="none"/>
          </a:ln>
        </p:spPr>
      </p:cxnSp>
      <p:sp>
        <p:nvSpPr>
          <p:cNvPr id="626" name="Google Shape;626;p35"/>
          <p:cNvSpPr/>
          <p:nvPr/>
        </p:nvSpPr>
        <p:spPr>
          <a:xfrm>
            <a:off x="6688083" y="34001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627" name="Google Shape;627;p35"/>
          <p:cNvCxnSpPr>
            <a:stCxn id="626" idx="2"/>
            <a:endCxn id="616" idx="0"/>
          </p:cNvCxnSpPr>
          <p:nvPr/>
        </p:nvCxnSpPr>
        <p:spPr>
          <a:xfrm flipH="1">
            <a:off x="6076533" y="3725068"/>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628" name="Google Shape;628;p35"/>
          <p:cNvCxnSpPr>
            <a:stCxn id="626" idx="2"/>
            <a:endCxn id="621" idx="0"/>
          </p:cNvCxnSpPr>
          <p:nvPr/>
        </p:nvCxnSpPr>
        <p:spPr>
          <a:xfrm>
            <a:off x="6933333" y="3725068"/>
            <a:ext cx="834000" cy="271800"/>
          </a:xfrm>
          <a:prstGeom prst="straightConnector1">
            <a:avLst/>
          </a:prstGeom>
          <a:noFill/>
          <a:ln cap="flat" cmpd="sng" w="19050">
            <a:solidFill>
              <a:srgbClr val="666666"/>
            </a:solidFill>
            <a:prstDash val="solid"/>
            <a:round/>
            <a:headEnd len="med" w="med" type="none"/>
            <a:tailEnd len="med" w="med" type="none"/>
          </a:ln>
        </p:spPr>
      </p:cxnSp>
      <p:sp>
        <p:nvSpPr>
          <p:cNvPr id="629" name="Google Shape;629;p35"/>
          <p:cNvSpPr txBox="1"/>
          <p:nvPr/>
        </p:nvSpPr>
        <p:spPr>
          <a:xfrm>
            <a:off x="228600" y="3725075"/>
            <a:ext cx="4849200" cy="12174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Challenge for you:</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How can we tweak this idea to make it work?</a:t>
            </a:r>
            <a:br>
              <a:rPr lang="en" sz="2000">
                <a:solidFill>
                  <a:schemeClr val="dk1"/>
                </a:solidFill>
                <a:latin typeface="Calibri"/>
                <a:ea typeface="Calibri"/>
                <a:cs typeface="Calibri"/>
                <a:sym typeface="Calibri"/>
              </a:rPr>
            </a:b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33" name="Shape 633"/>
        <p:cNvGrpSpPr/>
        <p:nvPr/>
      </p:nvGrpSpPr>
      <p:grpSpPr>
        <a:xfrm>
          <a:off x="0" y="0"/>
          <a:ext cx="0" cy="0"/>
          <a:chOff x="0" y="0"/>
          <a:chExt cx="0" cy="0"/>
        </a:xfrm>
      </p:grpSpPr>
      <p:sp>
        <p:nvSpPr>
          <p:cNvPr id="634" name="Google Shape;634;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Revising Our Overstuffed Tree Approach: Node Splitting </a:t>
            </a:r>
            <a:endParaRPr/>
          </a:p>
        </p:txBody>
      </p:sp>
      <p:sp>
        <p:nvSpPr>
          <p:cNvPr id="635" name="Google Shape;635;p36"/>
          <p:cNvSpPr txBox="1"/>
          <p:nvPr>
            <p:ph idx="1" type="body"/>
          </p:nvPr>
        </p:nvSpPr>
        <p:spPr>
          <a:xfrm>
            <a:off x="243000" y="556500"/>
            <a:ext cx="8443800" cy="284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New problem:</a:t>
            </a:r>
            <a:endParaRPr/>
          </a:p>
          <a:p>
            <a:pPr indent="-355600" lvl="0" marL="457200" rtl="0" algn="l">
              <a:spcBef>
                <a:spcPts val="600"/>
              </a:spcBef>
              <a:spcAft>
                <a:spcPts val="0"/>
              </a:spcAft>
              <a:buSzPts val="2000"/>
              <a:buChar char="●"/>
            </a:pPr>
            <a:r>
              <a:rPr lang="en"/>
              <a:t>Leaf nodes can get too juicy.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Solution?</a:t>
            </a:r>
            <a:endParaRPr/>
          </a:p>
          <a:p>
            <a:pPr indent="-355600" lvl="0" marL="457200" rtl="0" algn="l">
              <a:spcBef>
                <a:spcPts val="600"/>
              </a:spcBef>
              <a:spcAft>
                <a:spcPts val="0"/>
              </a:spcAft>
              <a:buSzPts val="2000"/>
              <a:buChar char="●"/>
            </a:pPr>
            <a:r>
              <a:rPr lang="en"/>
              <a:t>Set a cap on the number of items, say 3.</a:t>
            </a:r>
            <a:endParaRPr/>
          </a:p>
          <a:p>
            <a:pPr indent="-355600" lvl="0" marL="457200" rtl="0" algn="l">
              <a:spcBef>
                <a:spcPts val="0"/>
              </a:spcBef>
              <a:spcAft>
                <a:spcPts val="0"/>
              </a:spcAft>
              <a:buSzPts val="2000"/>
              <a:buChar char="●"/>
            </a:pPr>
            <a:r>
              <a:rPr lang="en"/>
              <a:t>If more than cap, give an item to parent.</a:t>
            </a:r>
            <a:endParaRPr/>
          </a:p>
          <a:p>
            <a:pPr indent="-355600" lvl="1" marL="914400" rtl="0" algn="l">
              <a:spcBef>
                <a:spcPts val="0"/>
              </a:spcBef>
              <a:spcAft>
                <a:spcPts val="0"/>
              </a:spcAft>
              <a:buSzPts val="2000"/>
              <a:buChar char="○"/>
            </a:pPr>
            <a:r>
              <a:rPr lang="en"/>
              <a:t>Pulling item out of juicy node splits it into left and right.</a:t>
            </a:r>
            <a:endParaRPr/>
          </a:p>
          <a:p>
            <a:pPr indent="-355600" lvl="1" marL="914400" rtl="0" algn="l">
              <a:spcBef>
                <a:spcPts val="0"/>
              </a:spcBef>
              <a:spcAft>
                <a:spcPts val="0"/>
              </a:spcAft>
              <a:buSzPts val="2000"/>
              <a:buChar char="○"/>
            </a:pPr>
            <a:r>
              <a:rPr lang="en"/>
              <a:t>Parent node now has three children!</a:t>
            </a:r>
            <a:endParaRPr/>
          </a:p>
        </p:txBody>
      </p:sp>
      <p:sp>
        <p:nvSpPr>
          <p:cNvPr id="636" name="Google Shape;636;p36"/>
          <p:cNvSpPr/>
          <p:nvPr/>
        </p:nvSpPr>
        <p:spPr>
          <a:xfrm>
            <a:off x="5831318" y="14123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637" name="Google Shape;637;p36"/>
          <p:cNvSpPr/>
          <p:nvPr/>
        </p:nvSpPr>
        <p:spPr>
          <a:xfrm>
            <a:off x="5417030" y="19567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638" name="Google Shape;638;p36"/>
          <p:cNvSpPr/>
          <p:nvPr/>
        </p:nvSpPr>
        <p:spPr>
          <a:xfrm>
            <a:off x="6246706" y="19567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639" name="Google Shape;639;p36"/>
          <p:cNvCxnSpPr>
            <a:stCxn id="637" idx="0"/>
            <a:endCxn id="636" idx="2"/>
          </p:cNvCxnSpPr>
          <p:nvPr/>
        </p:nvCxnSpPr>
        <p:spPr>
          <a:xfrm flipH="1" rot="10800000">
            <a:off x="5662280" y="1737135"/>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640" name="Google Shape;640;p36"/>
          <p:cNvCxnSpPr>
            <a:stCxn id="638" idx="0"/>
            <a:endCxn id="636" idx="2"/>
          </p:cNvCxnSpPr>
          <p:nvPr/>
        </p:nvCxnSpPr>
        <p:spPr>
          <a:xfrm rot="10800000">
            <a:off x="6076456" y="1737135"/>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641" name="Google Shape;641;p36"/>
          <p:cNvSpPr/>
          <p:nvPr/>
        </p:nvSpPr>
        <p:spPr>
          <a:xfrm>
            <a:off x="7557492" y="141229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642" name="Google Shape;642;p36"/>
          <p:cNvSpPr/>
          <p:nvPr/>
        </p:nvSpPr>
        <p:spPr>
          <a:xfrm>
            <a:off x="7190954" y="195675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643" name="Google Shape;643;p36"/>
          <p:cNvSpPr/>
          <p:nvPr/>
        </p:nvSpPr>
        <p:spPr>
          <a:xfrm>
            <a:off x="8000220" y="1956755"/>
            <a:ext cx="869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 q r s</a:t>
            </a:r>
            <a:endParaRPr sz="1800"/>
          </a:p>
        </p:txBody>
      </p:sp>
      <p:cxnSp>
        <p:nvCxnSpPr>
          <p:cNvPr id="644" name="Google Shape;644;p36"/>
          <p:cNvCxnSpPr>
            <a:stCxn id="642" idx="0"/>
            <a:endCxn id="641" idx="2"/>
          </p:cNvCxnSpPr>
          <p:nvPr/>
        </p:nvCxnSpPr>
        <p:spPr>
          <a:xfrm flipH="1" rot="10800000">
            <a:off x="7436204" y="1737151"/>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645" name="Google Shape;645;p36"/>
          <p:cNvCxnSpPr>
            <a:stCxn id="643" idx="0"/>
            <a:endCxn id="641" idx="2"/>
          </p:cNvCxnSpPr>
          <p:nvPr/>
        </p:nvCxnSpPr>
        <p:spPr>
          <a:xfrm rot="10800000">
            <a:off x="7802820" y="1737155"/>
            <a:ext cx="632100" cy="219600"/>
          </a:xfrm>
          <a:prstGeom prst="straightConnector1">
            <a:avLst/>
          </a:prstGeom>
          <a:noFill/>
          <a:ln cap="flat" cmpd="sng" w="19050">
            <a:solidFill>
              <a:srgbClr val="666666"/>
            </a:solidFill>
            <a:prstDash val="solid"/>
            <a:round/>
            <a:headEnd len="med" w="med" type="none"/>
            <a:tailEnd len="med" w="med" type="none"/>
          </a:ln>
        </p:spPr>
      </p:cxnSp>
      <p:sp>
        <p:nvSpPr>
          <p:cNvPr id="646" name="Google Shape;646;p36"/>
          <p:cNvSpPr/>
          <p:nvPr/>
        </p:nvSpPr>
        <p:spPr>
          <a:xfrm>
            <a:off x="6688083" y="8155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647" name="Google Shape;647;p36"/>
          <p:cNvCxnSpPr>
            <a:stCxn id="646" idx="2"/>
            <a:endCxn id="636" idx="0"/>
          </p:cNvCxnSpPr>
          <p:nvPr/>
        </p:nvCxnSpPr>
        <p:spPr>
          <a:xfrm flipH="1">
            <a:off x="6076533" y="1140468"/>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648" name="Google Shape;648;p36"/>
          <p:cNvCxnSpPr>
            <a:stCxn id="646" idx="2"/>
            <a:endCxn id="641" idx="0"/>
          </p:cNvCxnSpPr>
          <p:nvPr/>
        </p:nvCxnSpPr>
        <p:spPr>
          <a:xfrm>
            <a:off x="6933333" y="1140468"/>
            <a:ext cx="869400" cy="271800"/>
          </a:xfrm>
          <a:prstGeom prst="straightConnector1">
            <a:avLst/>
          </a:prstGeom>
          <a:noFill/>
          <a:ln cap="flat" cmpd="sng" w="19050">
            <a:solidFill>
              <a:srgbClr val="666666"/>
            </a:solidFill>
            <a:prstDash val="solid"/>
            <a:round/>
            <a:headEnd len="med" w="med" type="none"/>
            <a:tailEnd len="med" w="med" type="none"/>
          </a:ln>
        </p:spPr>
      </p:cxnSp>
      <p:sp>
        <p:nvSpPr>
          <p:cNvPr id="649" name="Google Shape;649;p36"/>
          <p:cNvSpPr/>
          <p:nvPr/>
        </p:nvSpPr>
        <p:spPr>
          <a:xfrm>
            <a:off x="5831318" y="41493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650" name="Google Shape;650;p36"/>
          <p:cNvSpPr/>
          <p:nvPr/>
        </p:nvSpPr>
        <p:spPr>
          <a:xfrm>
            <a:off x="5417030" y="46937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651" name="Google Shape;651;p36"/>
          <p:cNvSpPr/>
          <p:nvPr/>
        </p:nvSpPr>
        <p:spPr>
          <a:xfrm>
            <a:off x="6246706" y="46937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652" name="Google Shape;652;p36"/>
          <p:cNvCxnSpPr>
            <a:stCxn id="650" idx="0"/>
            <a:endCxn id="649" idx="2"/>
          </p:cNvCxnSpPr>
          <p:nvPr/>
        </p:nvCxnSpPr>
        <p:spPr>
          <a:xfrm flipH="1" rot="10800000">
            <a:off x="5662280" y="4474135"/>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653" name="Google Shape;653;p36"/>
          <p:cNvCxnSpPr>
            <a:stCxn id="651" idx="0"/>
            <a:endCxn id="649" idx="2"/>
          </p:cNvCxnSpPr>
          <p:nvPr/>
        </p:nvCxnSpPr>
        <p:spPr>
          <a:xfrm rot="10800000">
            <a:off x="6076456" y="4474135"/>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654" name="Google Shape;654;p36"/>
          <p:cNvSpPr/>
          <p:nvPr/>
        </p:nvSpPr>
        <p:spPr>
          <a:xfrm>
            <a:off x="7437741" y="4149300"/>
            <a:ext cx="702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 q</a:t>
            </a:r>
            <a:endParaRPr sz="1800"/>
          </a:p>
        </p:txBody>
      </p:sp>
      <p:sp>
        <p:nvSpPr>
          <p:cNvPr id="655" name="Google Shape;655;p36"/>
          <p:cNvSpPr/>
          <p:nvPr/>
        </p:nvSpPr>
        <p:spPr>
          <a:xfrm>
            <a:off x="7038554" y="469375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656" name="Google Shape;656;p36"/>
          <p:cNvSpPr/>
          <p:nvPr/>
        </p:nvSpPr>
        <p:spPr>
          <a:xfrm>
            <a:off x="8074325" y="469375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 s</a:t>
            </a:r>
            <a:endParaRPr sz="1800"/>
          </a:p>
        </p:txBody>
      </p:sp>
      <p:cxnSp>
        <p:nvCxnSpPr>
          <p:cNvPr id="657" name="Google Shape;657;p36"/>
          <p:cNvCxnSpPr>
            <a:stCxn id="655" idx="0"/>
          </p:cNvCxnSpPr>
          <p:nvPr/>
        </p:nvCxnSpPr>
        <p:spPr>
          <a:xfrm flipH="1" rot="10800000">
            <a:off x="7283804" y="4466351"/>
            <a:ext cx="316800" cy="227400"/>
          </a:xfrm>
          <a:prstGeom prst="straightConnector1">
            <a:avLst/>
          </a:prstGeom>
          <a:noFill/>
          <a:ln cap="flat" cmpd="sng" w="19050">
            <a:solidFill>
              <a:srgbClr val="666666"/>
            </a:solidFill>
            <a:prstDash val="solid"/>
            <a:round/>
            <a:headEnd len="med" w="med" type="none"/>
            <a:tailEnd len="med" w="med" type="none"/>
          </a:ln>
        </p:spPr>
      </p:cxnSp>
      <p:cxnSp>
        <p:nvCxnSpPr>
          <p:cNvPr id="658" name="Google Shape;658;p36"/>
          <p:cNvCxnSpPr>
            <a:stCxn id="656" idx="0"/>
          </p:cNvCxnSpPr>
          <p:nvPr/>
        </p:nvCxnSpPr>
        <p:spPr>
          <a:xfrm rot="10800000">
            <a:off x="7993775" y="4477450"/>
            <a:ext cx="325800" cy="216300"/>
          </a:xfrm>
          <a:prstGeom prst="straightConnector1">
            <a:avLst/>
          </a:prstGeom>
          <a:noFill/>
          <a:ln cap="flat" cmpd="sng" w="19050">
            <a:solidFill>
              <a:srgbClr val="666666"/>
            </a:solidFill>
            <a:prstDash val="solid"/>
            <a:round/>
            <a:headEnd len="med" w="med" type="none"/>
            <a:tailEnd len="med" w="med" type="none"/>
          </a:ln>
        </p:spPr>
      </p:cxnSp>
      <p:sp>
        <p:nvSpPr>
          <p:cNvPr id="659" name="Google Shape;659;p36"/>
          <p:cNvSpPr/>
          <p:nvPr/>
        </p:nvSpPr>
        <p:spPr>
          <a:xfrm>
            <a:off x="6688083" y="35525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660" name="Google Shape;660;p36"/>
          <p:cNvCxnSpPr>
            <a:stCxn id="659" idx="2"/>
            <a:endCxn id="649" idx="0"/>
          </p:cNvCxnSpPr>
          <p:nvPr/>
        </p:nvCxnSpPr>
        <p:spPr>
          <a:xfrm flipH="1">
            <a:off x="6076533" y="3877468"/>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661" name="Google Shape;661;p36"/>
          <p:cNvCxnSpPr>
            <a:stCxn id="659" idx="2"/>
            <a:endCxn id="654" idx="0"/>
          </p:cNvCxnSpPr>
          <p:nvPr/>
        </p:nvCxnSpPr>
        <p:spPr>
          <a:xfrm>
            <a:off x="6933333" y="3877468"/>
            <a:ext cx="855900" cy="271800"/>
          </a:xfrm>
          <a:prstGeom prst="straightConnector1">
            <a:avLst/>
          </a:prstGeom>
          <a:noFill/>
          <a:ln cap="flat" cmpd="sng" w="19050">
            <a:solidFill>
              <a:srgbClr val="666666"/>
            </a:solidFill>
            <a:prstDash val="solid"/>
            <a:round/>
            <a:headEnd len="med" w="med" type="none"/>
            <a:tailEnd len="med" w="med" type="none"/>
          </a:ln>
        </p:spPr>
      </p:cxnSp>
      <p:sp>
        <p:nvSpPr>
          <p:cNvPr id="662" name="Google Shape;662;p36"/>
          <p:cNvSpPr/>
          <p:nvPr/>
        </p:nvSpPr>
        <p:spPr>
          <a:xfrm>
            <a:off x="7607464" y="469375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663" name="Google Shape;663;p36"/>
          <p:cNvCxnSpPr>
            <a:stCxn id="654" idx="2"/>
            <a:endCxn id="662" idx="0"/>
          </p:cNvCxnSpPr>
          <p:nvPr/>
        </p:nvCxnSpPr>
        <p:spPr>
          <a:xfrm>
            <a:off x="7789191" y="4474200"/>
            <a:ext cx="1500" cy="2196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67" name="Shape 667"/>
        <p:cNvGrpSpPr/>
        <p:nvPr/>
      </p:nvGrpSpPr>
      <p:grpSpPr>
        <a:xfrm>
          <a:off x="0" y="0"/>
          <a:ext cx="0" cy="0"/>
          <a:chOff x="0" y="0"/>
          <a:chExt cx="0" cy="0"/>
        </a:xfrm>
      </p:grpSpPr>
      <p:sp>
        <p:nvSpPr>
          <p:cNvPr id="668" name="Google Shape;668;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Revising Our Overstuffed Tree Approach: Node Splitting </a:t>
            </a:r>
            <a:endParaRPr/>
          </a:p>
        </p:txBody>
      </p:sp>
      <p:sp>
        <p:nvSpPr>
          <p:cNvPr id="669" name="Google Shape;669;p37"/>
          <p:cNvSpPr txBox="1"/>
          <p:nvPr>
            <p:ph idx="1" type="body"/>
          </p:nvPr>
        </p:nvSpPr>
        <p:spPr>
          <a:xfrm>
            <a:off x="243000" y="556500"/>
            <a:ext cx="8602500" cy="4335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is a logically consistent and not so weird data structure.</a:t>
            </a:r>
            <a:endParaRPr/>
          </a:p>
          <a:p>
            <a:pPr indent="-355600" lvl="0" marL="457200" rtl="0" algn="l">
              <a:spcBef>
                <a:spcPts val="600"/>
              </a:spcBef>
              <a:spcAft>
                <a:spcPts val="0"/>
              </a:spcAft>
              <a:buSzPts val="2000"/>
              <a:buChar char="●"/>
            </a:pPr>
            <a:r>
              <a:rPr lang="en"/>
              <a:t>contains(r): </a:t>
            </a:r>
            <a:endParaRPr/>
          </a:p>
          <a:p>
            <a:pPr indent="-355600" lvl="1" marL="914400" rtl="0" algn="l">
              <a:spcBef>
                <a:spcPts val="0"/>
              </a:spcBef>
              <a:spcAft>
                <a:spcPts val="0"/>
              </a:spcAft>
              <a:buSzPts val="2000"/>
              <a:buChar char="○"/>
            </a:pPr>
            <a:r>
              <a:rPr lang="en"/>
              <a:t>r &gt; m, so go right</a:t>
            </a:r>
            <a:endParaRPr/>
          </a:p>
          <a:p>
            <a:pPr indent="-355600" lvl="1" marL="914400" rtl="0" algn="l">
              <a:spcBef>
                <a:spcPts val="0"/>
              </a:spcBef>
              <a:spcAft>
                <a:spcPts val="0"/>
              </a:spcAft>
              <a:buSzPts val="2000"/>
              <a:buChar char="○"/>
            </a:pPr>
            <a:r>
              <a:rPr lang="en"/>
              <a:t>r &gt; o, so compare vs. q</a:t>
            </a:r>
            <a:endParaRPr/>
          </a:p>
          <a:p>
            <a:pPr indent="-355600" lvl="1" marL="914400" rtl="0" algn="l">
              <a:spcBef>
                <a:spcPts val="0"/>
              </a:spcBef>
              <a:spcAft>
                <a:spcPts val="0"/>
              </a:spcAft>
              <a:buSzPts val="2000"/>
              <a:buChar char="○"/>
            </a:pPr>
            <a:r>
              <a:rPr lang="en"/>
              <a:t>r &gt; q, so go right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Examining a node might cost us Z compares, but that’s OK since Z is capped. (where Z is the # of items in a node)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if a non-leaf node gets overstuffed? Can we split that?</a:t>
            </a:r>
            <a:endParaRPr/>
          </a:p>
          <a:p>
            <a:pPr indent="-355600" lvl="0" marL="457200" rtl="0" algn="l">
              <a:spcBef>
                <a:spcPts val="600"/>
              </a:spcBef>
              <a:spcAft>
                <a:spcPts val="0"/>
              </a:spcAft>
              <a:buSzPts val="2000"/>
              <a:buChar char="●"/>
            </a:pPr>
            <a:r>
              <a:rPr lang="en"/>
              <a:t>Sure, we’ll do this in a few slides, but first...</a:t>
            </a:r>
            <a:endParaRPr/>
          </a:p>
        </p:txBody>
      </p:sp>
      <p:sp>
        <p:nvSpPr>
          <p:cNvPr id="670" name="Google Shape;670;p37"/>
          <p:cNvSpPr/>
          <p:nvPr/>
        </p:nvSpPr>
        <p:spPr>
          <a:xfrm>
            <a:off x="5953293" y="176745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671" name="Google Shape;671;p37"/>
          <p:cNvSpPr/>
          <p:nvPr/>
        </p:nvSpPr>
        <p:spPr>
          <a:xfrm>
            <a:off x="5539005" y="231188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672" name="Google Shape;672;p37"/>
          <p:cNvSpPr/>
          <p:nvPr/>
        </p:nvSpPr>
        <p:spPr>
          <a:xfrm>
            <a:off x="6368681" y="231188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673" name="Google Shape;673;p37"/>
          <p:cNvCxnSpPr>
            <a:stCxn id="671" idx="0"/>
            <a:endCxn id="670" idx="2"/>
          </p:cNvCxnSpPr>
          <p:nvPr/>
        </p:nvCxnSpPr>
        <p:spPr>
          <a:xfrm flipH="1" rot="10800000">
            <a:off x="5784255" y="2092285"/>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674" name="Google Shape;674;p37"/>
          <p:cNvCxnSpPr>
            <a:stCxn id="672" idx="0"/>
            <a:endCxn id="670" idx="2"/>
          </p:cNvCxnSpPr>
          <p:nvPr/>
        </p:nvCxnSpPr>
        <p:spPr>
          <a:xfrm rot="10800000">
            <a:off x="6198431" y="2092285"/>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675" name="Google Shape;675;p37"/>
          <p:cNvSpPr/>
          <p:nvPr/>
        </p:nvSpPr>
        <p:spPr>
          <a:xfrm>
            <a:off x="7559716" y="1767450"/>
            <a:ext cx="702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 q</a:t>
            </a:r>
            <a:endParaRPr sz="1800"/>
          </a:p>
        </p:txBody>
      </p:sp>
      <p:sp>
        <p:nvSpPr>
          <p:cNvPr id="676" name="Google Shape;676;p37"/>
          <p:cNvSpPr/>
          <p:nvPr/>
        </p:nvSpPr>
        <p:spPr>
          <a:xfrm>
            <a:off x="6810058" y="117071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677" name="Google Shape;677;p37"/>
          <p:cNvCxnSpPr>
            <a:stCxn id="676" idx="2"/>
            <a:endCxn id="670" idx="0"/>
          </p:cNvCxnSpPr>
          <p:nvPr/>
        </p:nvCxnSpPr>
        <p:spPr>
          <a:xfrm flipH="1">
            <a:off x="6198508" y="1495618"/>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678" name="Google Shape;678;p37"/>
          <p:cNvCxnSpPr>
            <a:stCxn id="676" idx="2"/>
            <a:endCxn id="675" idx="0"/>
          </p:cNvCxnSpPr>
          <p:nvPr/>
        </p:nvCxnSpPr>
        <p:spPr>
          <a:xfrm>
            <a:off x="7055308" y="1495618"/>
            <a:ext cx="855900" cy="271800"/>
          </a:xfrm>
          <a:prstGeom prst="straightConnector1">
            <a:avLst/>
          </a:prstGeom>
          <a:noFill/>
          <a:ln cap="flat" cmpd="sng" w="19050">
            <a:solidFill>
              <a:srgbClr val="666666"/>
            </a:solidFill>
            <a:prstDash val="solid"/>
            <a:round/>
            <a:headEnd len="med" w="med" type="none"/>
            <a:tailEnd len="med" w="med" type="none"/>
          </a:ln>
        </p:spPr>
      </p:cxnSp>
      <p:sp>
        <p:nvSpPr>
          <p:cNvPr id="679" name="Google Shape;679;p37"/>
          <p:cNvSpPr/>
          <p:nvPr/>
        </p:nvSpPr>
        <p:spPr>
          <a:xfrm>
            <a:off x="7148041" y="23162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680" name="Google Shape;680;p37"/>
          <p:cNvSpPr/>
          <p:nvPr/>
        </p:nvSpPr>
        <p:spPr>
          <a:xfrm>
            <a:off x="8183813" y="231624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 s</a:t>
            </a:r>
            <a:endParaRPr sz="1800"/>
          </a:p>
        </p:txBody>
      </p:sp>
      <p:cxnSp>
        <p:nvCxnSpPr>
          <p:cNvPr id="681" name="Google Shape;681;p37"/>
          <p:cNvCxnSpPr>
            <a:stCxn id="679" idx="0"/>
          </p:cNvCxnSpPr>
          <p:nvPr/>
        </p:nvCxnSpPr>
        <p:spPr>
          <a:xfrm flipH="1" rot="10800000">
            <a:off x="7393291" y="2088842"/>
            <a:ext cx="316800" cy="227400"/>
          </a:xfrm>
          <a:prstGeom prst="straightConnector1">
            <a:avLst/>
          </a:prstGeom>
          <a:noFill/>
          <a:ln cap="flat" cmpd="sng" w="19050">
            <a:solidFill>
              <a:srgbClr val="666666"/>
            </a:solidFill>
            <a:prstDash val="solid"/>
            <a:round/>
            <a:headEnd len="med" w="med" type="none"/>
            <a:tailEnd len="med" w="med" type="none"/>
          </a:ln>
        </p:spPr>
      </p:cxnSp>
      <p:cxnSp>
        <p:nvCxnSpPr>
          <p:cNvPr id="682" name="Google Shape;682;p37"/>
          <p:cNvCxnSpPr>
            <a:stCxn id="680" idx="0"/>
          </p:cNvCxnSpPr>
          <p:nvPr/>
        </p:nvCxnSpPr>
        <p:spPr>
          <a:xfrm rot="10800000">
            <a:off x="8103262" y="2099941"/>
            <a:ext cx="325800" cy="216300"/>
          </a:xfrm>
          <a:prstGeom prst="straightConnector1">
            <a:avLst/>
          </a:prstGeom>
          <a:noFill/>
          <a:ln cap="flat" cmpd="sng" w="19050">
            <a:solidFill>
              <a:srgbClr val="666666"/>
            </a:solidFill>
            <a:prstDash val="solid"/>
            <a:round/>
            <a:headEnd len="med" w="med" type="none"/>
            <a:tailEnd len="med" w="med" type="none"/>
          </a:ln>
        </p:spPr>
      </p:cxnSp>
      <p:sp>
        <p:nvSpPr>
          <p:cNvPr id="683" name="Google Shape;683;p37"/>
          <p:cNvSpPr/>
          <p:nvPr/>
        </p:nvSpPr>
        <p:spPr>
          <a:xfrm>
            <a:off x="7716952" y="2316241"/>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684" name="Google Shape;684;p37"/>
          <p:cNvCxnSpPr>
            <a:stCxn id="685" idx="2"/>
            <a:endCxn id="683" idx="0"/>
          </p:cNvCxnSpPr>
          <p:nvPr/>
        </p:nvCxnSpPr>
        <p:spPr>
          <a:xfrm>
            <a:off x="7898752" y="2096641"/>
            <a:ext cx="1500" cy="2196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689" name="Shape 689"/>
        <p:cNvGrpSpPr/>
        <p:nvPr/>
      </p:nvGrpSpPr>
      <p:grpSpPr>
        <a:xfrm>
          <a:off x="0" y="0"/>
          <a:ext cx="0" cy="0"/>
          <a:chOff x="0" y="0"/>
          <a:chExt cx="0" cy="0"/>
        </a:xfrm>
      </p:grpSpPr>
      <p:sp>
        <p:nvSpPr>
          <p:cNvPr id="690" name="Google Shape;690;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Insertion Understanding Check</a:t>
            </a:r>
            <a:endParaRPr/>
          </a:p>
        </p:txBody>
      </p:sp>
      <p:sp>
        <p:nvSpPr>
          <p:cNvPr id="691" name="Google Shape;691;p38"/>
          <p:cNvSpPr/>
          <p:nvPr/>
        </p:nvSpPr>
        <p:spPr>
          <a:xfrm>
            <a:off x="809793" y="18747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692" name="Google Shape;692;p38"/>
          <p:cNvSpPr/>
          <p:nvPr/>
        </p:nvSpPr>
        <p:spPr>
          <a:xfrm>
            <a:off x="395505" y="24191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693" name="Google Shape;693;p38"/>
          <p:cNvSpPr/>
          <p:nvPr/>
        </p:nvSpPr>
        <p:spPr>
          <a:xfrm>
            <a:off x="1225181" y="24191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694" name="Google Shape;694;p38"/>
          <p:cNvCxnSpPr>
            <a:stCxn id="692" idx="0"/>
            <a:endCxn id="691" idx="2"/>
          </p:cNvCxnSpPr>
          <p:nvPr/>
        </p:nvCxnSpPr>
        <p:spPr>
          <a:xfrm flipH="1" rot="10800000">
            <a:off x="640755" y="2199535"/>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695" name="Google Shape;695;p38"/>
          <p:cNvCxnSpPr>
            <a:stCxn id="693" idx="0"/>
            <a:endCxn id="691" idx="2"/>
          </p:cNvCxnSpPr>
          <p:nvPr/>
        </p:nvCxnSpPr>
        <p:spPr>
          <a:xfrm rot="10800000">
            <a:off x="1054931" y="2199535"/>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696" name="Google Shape;696;p38"/>
          <p:cNvSpPr/>
          <p:nvPr/>
        </p:nvSpPr>
        <p:spPr>
          <a:xfrm>
            <a:off x="2416216" y="1874700"/>
            <a:ext cx="702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 q</a:t>
            </a:r>
            <a:endParaRPr sz="1800"/>
          </a:p>
        </p:txBody>
      </p:sp>
      <p:sp>
        <p:nvSpPr>
          <p:cNvPr id="697" name="Google Shape;697;p38"/>
          <p:cNvSpPr/>
          <p:nvPr/>
        </p:nvSpPr>
        <p:spPr>
          <a:xfrm>
            <a:off x="1666557" y="12779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698" name="Google Shape;698;p38"/>
          <p:cNvCxnSpPr>
            <a:stCxn id="697" idx="2"/>
            <a:endCxn id="691" idx="0"/>
          </p:cNvCxnSpPr>
          <p:nvPr/>
        </p:nvCxnSpPr>
        <p:spPr>
          <a:xfrm flipH="1">
            <a:off x="1055007" y="1602868"/>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699" name="Google Shape;699;p38"/>
          <p:cNvCxnSpPr>
            <a:stCxn id="697" idx="2"/>
            <a:endCxn id="696" idx="0"/>
          </p:cNvCxnSpPr>
          <p:nvPr/>
        </p:nvCxnSpPr>
        <p:spPr>
          <a:xfrm>
            <a:off x="1911807" y="1602868"/>
            <a:ext cx="855900" cy="271800"/>
          </a:xfrm>
          <a:prstGeom prst="straightConnector1">
            <a:avLst/>
          </a:prstGeom>
          <a:noFill/>
          <a:ln cap="flat" cmpd="sng" w="19050">
            <a:solidFill>
              <a:srgbClr val="666666"/>
            </a:solidFill>
            <a:prstDash val="solid"/>
            <a:round/>
            <a:headEnd len="med" w="med" type="none"/>
            <a:tailEnd len="med" w="med" type="none"/>
          </a:ln>
        </p:spPr>
      </p:cxnSp>
      <p:sp>
        <p:nvSpPr>
          <p:cNvPr id="700" name="Google Shape;700;p38"/>
          <p:cNvSpPr/>
          <p:nvPr/>
        </p:nvSpPr>
        <p:spPr>
          <a:xfrm>
            <a:off x="5122868" y="190083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701" name="Google Shape;701;p38"/>
          <p:cNvSpPr/>
          <p:nvPr/>
        </p:nvSpPr>
        <p:spPr>
          <a:xfrm>
            <a:off x="4708580" y="24452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702" name="Google Shape;702;p38"/>
          <p:cNvSpPr/>
          <p:nvPr/>
        </p:nvSpPr>
        <p:spPr>
          <a:xfrm>
            <a:off x="5538256" y="24452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703" name="Google Shape;703;p38"/>
          <p:cNvCxnSpPr>
            <a:stCxn id="701" idx="0"/>
            <a:endCxn id="700" idx="2"/>
          </p:cNvCxnSpPr>
          <p:nvPr/>
        </p:nvCxnSpPr>
        <p:spPr>
          <a:xfrm flipH="1" rot="10800000">
            <a:off x="4953830" y="2225673"/>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704" name="Google Shape;704;p38"/>
          <p:cNvCxnSpPr>
            <a:stCxn id="702" idx="0"/>
            <a:endCxn id="700" idx="2"/>
          </p:cNvCxnSpPr>
          <p:nvPr/>
        </p:nvCxnSpPr>
        <p:spPr>
          <a:xfrm rot="10800000">
            <a:off x="5368006" y="2225673"/>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705" name="Google Shape;705;p38"/>
          <p:cNvSpPr/>
          <p:nvPr/>
        </p:nvSpPr>
        <p:spPr>
          <a:xfrm>
            <a:off x="6729291" y="1900838"/>
            <a:ext cx="702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 q</a:t>
            </a:r>
            <a:endParaRPr sz="1800"/>
          </a:p>
        </p:txBody>
      </p:sp>
      <p:sp>
        <p:nvSpPr>
          <p:cNvPr id="706" name="Google Shape;706;p38"/>
          <p:cNvSpPr/>
          <p:nvPr/>
        </p:nvSpPr>
        <p:spPr>
          <a:xfrm>
            <a:off x="5979632" y="130410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707" name="Google Shape;707;p38"/>
          <p:cNvCxnSpPr>
            <a:stCxn id="706" idx="2"/>
            <a:endCxn id="700" idx="0"/>
          </p:cNvCxnSpPr>
          <p:nvPr/>
        </p:nvCxnSpPr>
        <p:spPr>
          <a:xfrm flipH="1">
            <a:off x="5368082" y="162900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708" name="Google Shape;708;p38"/>
          <p:cNvCxnSpPr>
            <a:stCxn id="706" idx="2"/>
            <a:endCxn id="705" idx="0"/>
          </p:cNvCxnSpPr>
          <p:nvPr/>
        </p:nvCxnSpPr>
        <p:spPr>
          <a:xfrm>
            <a:off x="6224882" y="1629005"/>
            <a:ext cx="855900" cy="271800"/>
          </a:xfrm>
          <a:prstGeom prst="straightConnector1">
            <a:avLst/>
          </a:prstGeom>
          <a:noFill/>
          <a:ln cap="flat" cmpd="sng" w="19050">
            <a:solidFill>
              <a:srgbClr val="666666"/>
            </a:solidFill>
            <a:prstDash val="solid"/>
            <a:round/>
            <a:headEnd len="med" w="med" type="none"/>
            <a:tailEnd len="med" w="med" type="none"/>
          </a:ln>
        </p:spPr>
      </p:cxnSp>
      <p:sp>
        <p:nvSpPr>
          <p:cNvPr id="709" name="Google Shape;709;p38"/>
          <p:cNvSpPr txBox="1"/>
          <p:nvPr>
            <p:ph idx="1" type="body"/>
          </p:nvPr>
        </p:nvSpPr>
        <p:spPr>
          <a:xfrm>
            <a:off x="243000" y="556500"/>
            <a:ext cx="8602500" cy="601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Suppose we insert t, u:</a:t>
            </a:r>
            <a:endParaRPr/>
          </a:p>
        </p:txBody>
      </p:sp>
      <p:sp>
        <p:nvSpPr>
          <p:cNvPr id="710" name="Google Shape;710;p38"/>
          <p:cNvSpPr/>
          <p:nvPr/>
        </p:nvSpPr>
        <p:spPr>
          <a:xfrm>
            <a:off x="2012313" y="242547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711" name="Google Shape;711;p38"/>
          <p:cNvSpPr/>
          <p:nvPr/>
        </p:nvSpPr>
        <p:spPr>
          <a:xfrm>
            <a:off x="3048084" y="242547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 s</a:t>
            </a:r>
            <a:endParaRPr sz="1800"/>
          </a:p>
        </p:txBody>
      </p:sp>
      <p:cxnSp>
        <p:nvCxnSpPr>
          <p:cNvPr id="712" name="Google Shape;712;p38"/>
          <p:cNvCxnSpPr>
            <a:stCxn id="710" idx="0"/>
          </p:cNvCxnSpPr>
          <p:nvPr/>
        </p:nvCxnSpPr>
        <p:spPr>
          <a:xfrm flipH="1" rot="10800000">
            <a:off x="2257563" y="2198074"/>
            <a:ext cx="316800" cy="227400"/>
          </a:xfrm>
          <a:prstGeom prst="straightConnector1">
            <a:avLst/>
          </a:prstGeom>
          <a:noFill/>
          <a:ln cap="flat" cmpd="sng" w="19050">
            <a:solidFill>
              <a:srgbClr val="666666"/>
            </a:solidFill>
            <a:prstDash val="solid"/>
            <a:round/>
            <a:headEnd len="med" w="med" type="none"/>
            <a:tailEnd len="med" w="med" type="none"/>
          </a:ln>
        </p:spPr>
      </p:cxnSp>
      <p:cxnSp>
        <p:nvCxnSpPr>
          <p:cNvPr id="713" name="Google Shape;713;p38"/>
          <p:cNvCxnSpPr>
            <a:stCxn id="711" idx="0"/>
          </p:cNvCxnSpPr>
          <p:nvPr/>
        </p:nvCxnSpPr>
        <p:spPr>
          <a:xfrm rot="10800000">
            <a:off x="2967534" y="2209172"/>
            <a:ext cx="325800" cy="216300"/>
          </a:xfrm>
          <a:prstGeom prst="straightConnector1">
            <a:avLst/>
          </a:prstGeom>
          <a:noFill/>
          <a:ln cap="flat" cmpd="sng" w="19050">
            <a:solidFill>
              <a:srgbClr val="666666"/>
            </a:solidFill>
            <a:prstDash val="solid"/>
            <a:round/>
            <a:headEnd len="med" w="med" type="none"/>
            <a:tailEnd len="med" w="med" type="none"/>
          </a:ln>
        </p:spPr>
      </p:cxnSp>
      <p:sp>
        <p:nvSpPr>
          <p:cNvPr id="714" name="Google Shape;714;p38"/>
          <p:cNvSpPr/>
          <p:nvPr/>
        </p:nvSpPr>
        <p:spPr>
          <a:xfrm>
            <a:off x="2581224" y="2425472"/>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715" name="Google Shape;715;p38"/>
          <p:cNvCxnSpPr>
            <a:stCxn id="716" idx="2"/>
            <a:endCxn id="714" idx="0"/>
          </p:cNvCxnSpPr>
          <p:nvPr/>
        </p:nvCxnSpPr>
        <p:spPr>
          <a:xfrm>
            <a:off x="2763024" y="2205872"/>
            <a:ext cx="1500" cy="219600"/>
          </a:xfrm>
          <a:prstGeom prst="straightConnector1">
            <a:avLst/>
          </a:prstGeom>
          <a:noFill/>
          <a:ln cap="flat" cmpd="sng" w="19050">
            <a:solidFill>
              <a:srgbClr val="666666"/>
            </a:solidFill>
            <a:prstDash val="solid"/>
            <a:round/>
            <a:headEnd len="med" w="med" type="none"/>
            <a:tailEnd len="med" w="med" type="none"/>
          </a:ln>
        </p:spPr>
      </p:cxnSp>
      <p:sp>
        <p:nvSpPr>
          <p:cNvPr id="717" name="Google Shape;717;p38"/>
          <p:cNvSpPr/>
          <p:nvPr/>
        </p:nvSpPr>
        <p:spPr>
          <a:xfrm>
            <a:off x="6306696" y="245320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718" name="Google Shape;718;p38"/>
          <p:cNvSpPr/>
          <p:nvPr/>
        </p:nvSpPr>
        <p:spPr>
          <a:xfrm>
            <a:off x="7342474" y="2453200"/>
            <a:ext cx="85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 s t u</a:t>
            </a:r>
            <a:endParaRPr sz="1800"/>
          </a:p>
        </p:txBody>
      </p:sp>
      <p:cxnSp>
        <p:nvCxnSpPr>
          <p:cNvPr id="719" name="Google Shape;719;p38"/>
          <p:cNvCxnSpPr>
            <a:stCxn id="717" idx="0"/>
          </p:cNvCxnSpPr>
          <p:nvPr/>
        </p:nvCxnSpPr>
        <p:spPr>
          <a:xfrm flipH="1" rot="10800000">
            <a:off x="6551946" y="2225801"/>
            <a:ext cx="316800" cy="227400"/>
          </a:xfrm>
          <a:prstGeom prst="straightConnector1">
            <a:avLst/>
          </a:prstGeom>
          <a:noFill/>
          <a:ln cap="flat" cmpd="sng" w="19050">
            <a:solidFill>
              <a:srgbClr val="666666"/>
            </a:solidFill>
            <a:prstDash val="solid"/>
            <a:round/>
            <a:headEnd len="med" w="med" type="none"/>
            <a:tailEnd len="med" w="med" type="none"/>
          </a:ln>
        </p:spPr>
      </p:cxnSp>
      <p:cxnSp>
        <p:nvCxnSpPr>
          <p:cNvPr id="720" name="Google Shape;720;p38"/>
          <p:cNvCxnSpPr>
            <a:stCxn id="718" idx="0"/>
          </p:cNvCxnSpPr>
          <p:nvPr/>
        </p:nvCxnSpPr>
        <p:spPr>
          <a:xfrm rot="10800000">
            <a:off x="7349374" y="2216800"/>
            <a:ext cx="421500" cy="236400"/>
          </a:xfrm>
          <a:prstGeom prst="straightConnector1">
            <a:avLst/>
          </a:prstGeom>
          <a:noFill/>
          <a:ln cap="flat" cmpd="sng" w="19050">
            <a:solidFill>
              <a:srgbClr val="666666"/>
            </a:solidFill>
            <a:prstDash val="solid"/>
            <a:round/>
            <a:headEnd len="med" w="med" type="none"/>
            <a:tailEnd len="med" w="med" type="none"/>
          </a:ln>
        </p:spPr>
      </p:cxnSp>
      <p:sp>
        <p:nvSpPr>
          <p:cNvPr id="721" name="Google Shape;721;p38"/>
          <p:cNvSpPr/>
          <p:nvPr/>
        </p:nvSpPr>
        <p:spPr>
          <a:xfrm>
            <a:off x="6875606" y="245320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722" name="Google Shape;722;p38"/>
          <p:cNvCxnSpPr>
            <a:stCxn id="723" idx="2"/>
            <a:endCxn id="721" idx="0"/>
          </p:cNvCxnSpPr>
          <p:nvPr/>
        </p:nvCxnSpPr>
        <p:spPr>
          <a:xfrm>
            <a:off x="7057406" y="2233600"/>
            <a:ext cx="1500" cy="219600"/>
          </a:xfrm>
          <a:prstGeom prst="straightConnector1">
            <a:avLst/>
          </a:prstGeom>
          <a:noFill/>
          <a:ln cap="flat" cmpd="sng" w="19050">
            <a:solidFill>
              <a:srgbClr val="666666"/>
            </a:solidFill>
            <a:prstDash val="solid"/>
            <a:round/>
            <a:headEnd len="med" w="med" type="none"/>
            <a:tailEnd len="med" w="med" type="none"/>
          </a:ln>
        </p:spPr>
      </p:cxnSp>
      <p:sp>
        <p:nvSpPr>
          <p:cNvPr id="724" name="Google Shape;724;p38"/>
          <p:cNvSpPr txBox="1"/>
          <p:nvPr>
            <p:ph idx="1" type="body"/>
          </p:nvPr>
        </p:nvSpPr>
        <p:spPr>
          <a:xfrm>
            <a:off x="270750" y="2889750"/>
            <a:ext cx="8602500" cy="601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Q: If our cap is at most 3 items per node, draw post-split tree:</a:t>
            </a:r>
            <a:endParaRPr/>
          </a:p>
        </p:txBody>
      </p:sp>
      <p:cxnSp>
        <p:nvCxnSpPr>
          <p:cNvPr id="725" name="Google Shape;725;p38"/>
          <p:cNvCxnSpPr/>
          <p:nvPr/>
        </p:nvCxnSpPr>
        <p:spPr>
          <a:xfrm>
            <a:off x="3956250" y="1985825"/>
            <a:ext cx="5235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29" name="Shape 729"/>
        <p:cNvGrpSpPr/>
        <p:nvPr/>
      </p:nvGrpSpPr>
      <p:grpSpPr>
        <a:xfrm>
          <a:off x="0" y="0"/>
          <a:ext cx="0" cy="0"/>
          <a:chOff x="0" y="0"/>
          <a:chExt cx="0" cy="0"/>
        </a:xfrm>
      </p:grpSpPr>
      <p:sp>
        <p:nvSpPr>
          <p:cNvPr id="730" name="Google Shape;730;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Insertion Understanding Check</a:t>
            </a:r>
            <a:endParaRPr/>
          </a:p>
        </p:txBody>
      </p:sp>
      <p:sp>
        <p:nvSpPr>
          <p:cNvPr id="731" name="Google Shape;731;p39"/>
          <p:cNvSpPr/>
          <p:nvPr/>
        </p:nvSpPr>
        <p:spPr>
          <a:xfrm>
            <a:off x="809793" y="18747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732" name="Google Shape;732;p39"/>
          <p:cNvSpPr/>
          <p:nvPr/>
        </p:nvSpPr>
        <p:spPr>
          <a:xfrm>
            <a:off x="395505" y="24191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733" name="Google Shape;733;p39"/>
          <p:cNvSpPr/>
          <p:nvPr/>
        </p:nvSpPr>
        <p:spPr>
          <a:xfrm>
            <a:off x="1225181" y="24191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734" name="Google Shape;734;p39"/>
          <p:cNvCxnSpPr>
            <a:stCxn id="732" idx="0"/>
            <a:endCxn id="731" idx="2"/>
          </p:cNvCxnSpPr>
          <p:nvPr/>
        </p:nvCxnSpPr>
        <p:spPr>
          <a:xfrm flipH="1" rot="10800000">
            <a:off x="640755" y="2199535"/>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735" name="Google Shape;735;p39"/>
          <p:cNvCxnSpPr>
            <a:stCxn id="733" idx="0"/>
            <a:endCxn id="731" idx="2"/>
          </p:cNvCxnSpPr>
          <p:nvPr/>
        </p:nvCxnSpPr>
        <p:spPr>
          <a:xfrm rot="10800000">
            <a:off x="1054931" y="2199535"/>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736" name="Google Shape;736;p39"/>
          <p:cNvSpPr/>
          <p:nvPr/>
        </p:nvSpPr>
        <p:spPr>
          <a:xfrm>
            <a:off x="2416216" y="1874700"/>
            <a:ext cx="702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 q</a:t>
            </a:r>
            <a:endParaRPr sz="1800"/>
          </a:p>
        </p:txBody>
      </p:sp>
      <p:sp>
        <p:nvSpPr>
          <p:cNvPr id="737" name="Google Shape;737;p39"/>
          <p:cNvSpPr/>
          <p:nvPr/>
        </p:nvSpPr>
        <p:spPr>
          <a:xfrm>
            <a:off x="1666557" y="12779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738" name="Google Shape;738;p39"/>
          <p:cNvCxnSpPr>
            <a:stCxn id="737" idx="2"/>
            <a:endCxn id="731" idx="0"/>
          </p:cNvCxnSpPr>
          <p:nvPr/>
        </p:nvCxnSpPr>
        <p:spPr>
          <a:xfrm flipH="1">
            <a:off x="1055007" y="1602868"/>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739" name="Google Shape;739;p39"/>
          <p:cNvCxnSpPr>
            <a:stCxn id="737" idx="2"/>
            <a:endCxn id="736" idx="0"/>
          </p:cNvCxnSpPr>
          <p:nvPr/>
        </p:nvCxnSpPr>
        <p:spPr>
          <a:xfrm>
            <a:off x="1911807" y="1602868"/>
            <a:ext cx="855900" cy="271800"/>
          </a:xfrm>
          <a:prstGeom prst="straightConnector1">
            <a:avLst/>
          </a:prstGeom>
          <a:noFill/>
          <a:ln cap="flat" cmpd="sng" w="19050">
            <a:solidFill>
              <a:srgbClr val="666666"/>
            </a:solidFill>
            <a:prstDash val="solid"/>
            <a:round/>
            <a:headEnd len="med" w="med" type="none"/>
            <a:tailEnd len="med" w="med" type="none"/>
          </a:ln>
        </p:spPr>
      </p:cxnSp>
      <p:sp>
        <p:nvSpPr>
          <p:cNvPr id="740" name="Google Shape;740;p39"/>
          <p:cNvSpPr/>
          <p:nvPr/>
        </p:nvSpPr>
        <p:spPr>
          <a:xfrm>
            <a:off x="5122868" y="190083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741" name="Google Shape;741;p39"/>
          <p:cNvSpPr/>
          <p:nvPr/>
        </p:nvSpPr>
        <p:spPr>
          <a:xfrm>
            <a:off x="4708580" y="24452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742" name="Google Shape;742;p39"/>
          <p:cNvSpPr/>
          <p:nvPr/>
        </p:nvSpPr>
        <p:spPr>
          <a:xfrm>
            <a:off x="5538256" y="24452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743" name="Google Shape;743;p39"/>
          <p:cNvCxnSpPr>
            <a:stCxn id="741" idx="0"/>
            <a:endCxn id="740" idx="2"/>
          </p:cNvCxnSpPr>
          <p:nvPr/>
        </p:nvCxnSpPr>
        <p:spPr>
          <a:xfrm flipH="1" rot="10800000">
            <a:off x="4953830" y="2225673"/>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744" name="Google Shape;744;p39"/>
          <p:cNvCxnSpPr>
            <a:stCxn id="742" idx="0"/>
            <a:endCxn id="740" idx="2"/>
          </p:cNvCxnSpPr>
          <p:nvPr/>
        </p:nvCxnSpPr>
        <p:spPr>
          <a:xfrm rot="10800000">
            <a:off x="5368006" y="2225673"/>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745" name="Google Shape;745;p39"/>
          <p:cNvSpPr/>
          <p:nvPr/>
        </p:nvSpPr>
        <p:spPr>
          <a:xfrm>
            <a:off x="6729291" y="1900838"/>
            <a:ext cx="702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 q</a:t>
            </a:r>
            <a:endParaRPr sz="1800"/>
          </a:p>
        </p:txBody>
      </p:sp>
      <p:sp>
        <p:nvSpPr>
          <p:cNvPr id="746" name="Google Shape;746;p39"/>
          <p:cNvSpPr/>
          <p:nvPr/>
        </p:nvSpPr>
        <p:spPr>
          <a:xfrm>
            <a:off x="5979632" y="130410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747" name="Google Shape;747;p39"/>
          <p:cNvCxnSpPr>
            <a:stCxn id="746" idx="2"/>
            <a:endCxn id="740" idx="0"/>
          </p:cNvCxnSpPr>
          <p:nvPr/>
        </p:nvCxnSpPr>
        <p:spPr>
          <a:xfrm flipH="1">
            <a:off x="5368082" y="162900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748" name="Google Shape;748;p39"/>
          <p:cNvCxnSpPr>
            <a:stCxn id="746" idx="2"/>
            <a:endCxn id="745" idx="0"/>
          </p:cNvCxnSpPr>
          <p:nvPr/>
        </p:nvCxnSpPr>
        <p:spPr>
          <a:xfrm>
            <a:off x="6224882" y="1629005"/>
            <a:ext cx="855900" cy="271800"/>
          </a:xfrm>
          <a:prstGeom prst="straightConnector1">
            <a:avLst/>
          </a:prstGeom>
          <a:noFill/>
          <a:ln cap="flat" cmpd="sng" w="19050">
            <a:solidFill>
              <a:srgbClr val="666666"/>
            </a:solidFill>
            <a:prstDash val="solid"/>
            <a:round/>
            <a:headEnd len="med" w="med" type="none"/>
            <a:tailEnd len="med" w="med" type="none"/>
          </a:ln>
        </p:spPr>
      </p:cxnSp>
      <p:sp>
        <p:nvSpPr>
          <p:cNvPr id="749" name="Google Shape;749;p39"/>
          <p:cNvSpPr txBox="1"/>
          <p:nvPr>
            <p:ph idx="1" type="body"/>
          </p:nvPr>
        </p:nvSpPr>
        <p:spPr>
          <a:xfrm>
            <a:off x="243000" y="556500"/>
            <a:ext cx="8602500" cy="601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Suppose we insert t, u:</a:t>
            </a:r>
            <a:endParaRPr/>
          </a:p>
        </p:txBody>
      </p:sp>
      <p:sp>
        <p:nvSpPr>
          <p:cNvPr id="750" name="Google Shape;750;p39"/>
          <p:cNvSpPr/>
          <p:nvPr/>
        </p:nvSpPr>
        <p:spPr>
          <a:xfrm>
            <a:off x="2012313" y="242547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751" name="Google Shape;751;p39"/>
          <p:cNvSpPr/>
          <p:nvPr/>
        </p:nvSpPr>
        <p:spPr>
          <a:xfrm>
            <a:off x="3048084" y="242547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 s</a:t>
            </a:r>
            <a:endParaRPr sz="1800"/>
          </a:p>
        </p:txBody>
      </p:sp>
      <p:cxnSp>
        <p:nvCxnSpPr>
          <p:cNvPr id="752" name="Google Shape;752;p39"/>
          <p:cNvCxnSpPr>
            <a:stCxn id="750" idx="0"/>
          </p:cNvCxnSpPr>
          <p:nvPr/>
        </p:nvCxnSpPr>
        <p:spPr>
          <a:xfrm flipH="1" rot="10800000">
            <a:off x="2257563" y="2198074"/>
            <a:ext cx="316800" cy="227400"/>
          </a:xfrm>
          <a:prstGeom prst="straightConnector1">
            <a:avLst/>
          </a:prstGeom>
          <a:noFill/>
          <a:ln cap="flat" cmpd="sng" w="19050">
            <a:solidFill>
              <a:srgbClr val="666666"/>
            </a:solidFill>
            <a:prstDash val="solid"/>
            <a:round/>
            <a:headEnd len="med" w="med" type="none"/>
            <a:tailEnd len="med" w="med" type="none"/>
          </a:ln>
        </p:spPr>
      </p:cxnSp>
      <p:cxnSp>
        <p:nvCxnSpPr>
          <p:cNvPr id="753" name="Google Shape;753;p39"/>
          <p:cNvCxnSpPr>
            <a:stCxn id="751" idx="0"/>
          </p:cNvCxnSpPr>
          <p:nvPr/>
        </p:nvCxnSpPr>
        <p:spPr>
          <a:xfrm rot="10800000">
            <a:off x="2967534" y="2209172"/>
            <a:ext cx="325800" cy="216300"/>
          </a:xfrm>
          <a:prstGeom prst="straightConnector1">
            <a:avLst/>
          </a:prstGeom>
          <a:noFill/>
          <a:ln cap="flat" cmpd="sng" w="19050">
            <a:solidFill>
              <a:srgbClr val="666666"/>
            </a:solidFill>
            <a:prstDash val="solid"/>
            <a:round/>
            <a:headEnd len="med" w="med" type="none"/>
            <a:tailEnd len="med" w="med" type="none"/>
          </a:ln>
        </p:spPr>
      </p:cxnSp>
      <p:sp>
        <p:nvSpPr>
          <p:cNvPr id="754" name="Google Shape;754;p39"/>
          <p:cNvSpPr/>
          <p:nvPr/>
        </p:nvSpPr>
        <p:spPr>
          <a:xfrm>
            <a:off x="2581224" y="2425472"/>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755" name="Google Shape;755;p39"/>
          <p:cNvCxnSpPr>
            <a:stCxn id="756" idx="2"/>
            <a:endCxn id="754" idx="0"/>
          </p:cNvCxnSpPr>
          <p:nvPr/>
        </p:nvCxnSpPr>
        <p:spPr>
          <a:xfrm>
            <a:off x="2763024" y="2205872"/>
            <a:ext cx="1500" cy="219600"/>
          </a:xfrm>
          <a:prstGeom prst="straightConnector1">
            <a:avLst/>
          </a:prstGeom>
          <a:noFill/>
          <a:ln cap="flat" cmpd="sng" w="19050">
            <a:solidFill>
              <a:srgbClr val="666666"/>
            </a:solidFill>
            <a:prstDash val="solid"/>
            <a:round/>
            <a:headEnd len="med" w="med" type="none"/>
            <a:tailEnd len="med" w="med" type="none"/>
          </a:ln>
        </p:spPr>
      </p:cxnSp>
      <p:sp>
        <p:nvSpPr>
          <p:cNvPr id="757" name="Google Shape;757;p39"/>
          <p:cNvSpPr/>
          <p:nvPr/>
        </p:nvSpPr>
        <p:spPr>
          <a:xfrm>
            <a:off x="6306696" y="245320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758" name="Google Shape;758;p39"/>
          <p:cNvSpPr/>
          <p:nvPr/>
        </p:nvSpPr>
        <p:spPr>
          <a:xfrm>
            <a:off x="7342474" y="2453200"/>
            <a:ext cx="85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 s t u</a:t>
            </a:r>
            <a:endParaRPr sz="1800"/>
          </a:p>
        </p:txBody>
      </p:sp>
      <p:cxnSp>
        <p:nvCxnSpPr>
          <p:cNvPr id="759" name="Google Shape;759;p39"/>
          <p:cNvCxnSpPr>
            <a:stCxn id="757" idx="0"/>
          </p:cNvCxnSpPr>
          <p:nvPr/>
        </p:nvCxnSpPr>
        <p:spPr>
          <a:xfrm flipH="1" rot="10800000">
            <a:off x="6551946" y="2225801"/>
            <a:ext cx="316800" cy="227400"/>
          </a:xfrm>
          <a:prstGeom prst="straightConnector1">
            <a:avLst/>
          </a:prstGeom>
          <a:noFill/>
          <a:ln cap="flat" cmpd="sng" w="19050">
            <a:solidFill>
              <a:srgbClr val="666666"/>
            </a:solidFill>
            <a:prstDash val="solid"/>
            <a:round/>
            <a:headEnd len="med" w="med" type="none"/>
            <a:tailEnd len="med" w="med" type="none"/>
          </a:ln>
        </p:spPr>
      </p:cxnSp>
      <p:cxnSp>
        <p:nvCxnSpPr>
          <p:cNvPr id="760" name="Google Shape;760;p39"/>
          <p:cNvCxnSpPr>
            <a:stCxn id="758" idx="0"/>
          </p:cNvCxnSpPr>
          <p:nvPr/>
        </p:nvCxnSpPr>
        <p:spPr>
          <a:xfrm rot="10800000">
            <a:off x="7349374" y="2216800"/>
            <a:ext cx="421500" cy="236400"/>
          </a:xfrm>
          <a:prstGeom prst="straightConnector1">
            <a:avLst/>
          </a:prstGeom>
          <a:noFill/>
          <a:ln cap="flat" cmpd="sng" w="19050">
            <a:solidFill>
              <a:srgbClr val="666666"/>
            </a:solidFill>
            <a:prstDash val="solid"/>
            <a:round/>
            <a:headEnd len="med" w="med" type="none"/>
            <a:tailEnd len="med" w="med" type="none"/>
          </a:ln>
        </p:spPr>
      </p:cxnSp>
      <p:sp>
        <p:nvSpPr>
          <p:cNvPr id="761" name="Google Shape;761;p39"/>
          <p:cNvSpPr/>
          <p:nvPr/>
        </p:nvSpPr>
        <p:spPr>
          <a:xfrm>
            <a:off x="6875606" y="245320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762" name="Google Shape;762;p39"/>
          <p:cNvCxnSpPr>
            <a:stCxn id="763" idx="2"/>
            <a:endCxn id="761" idx="0"/>
          </p:cNvCxnSpPr>
          <p:nvPr/>
        </p:nvCxnSpPr>
        <p:spPr>
          <a:xfrm>
            <a:off x="7057406" y="2233600"/>
            <a:ext cx="1500" cy="219600"/>
          </a:xfrm>
          <a:prstGeom prst="straightConnector1">
            <a:avLst/>
          </a:prstGeom>
          <a:noFill/>
          <a:ln cap="flat" cmpd="sng" w="19050">
            <a:solidFill>
              <a:srgbClr val="666666"/>
            </a:solidFill>
            <a:prstDash val="solid"/>
            <a:round/>
            <a:headEnd len="med" w="med" type="none"/>
            <a:tailEnd len="med" w="med" type="none"/>
          </a:ln>
        </p:spPr>
      </p:cxnSp>
      <p:sp>
        <p:nvSpPr>
          <p:cNvPr id="764" name="Google Shape;764;p39"/>
          <p:cNvSpPr txBox="1"/>
          <p:nvPr>
            <p:ph idx="1" type="body"/>
          </p:nvPr>
        </p:nvSpPr>
        <p:spPr>
          <a:xfrm>
            <a:off x="270750" y="2889750"/>
            <a:ext cx="8602500" cy="601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Q: If our cap is at most 3 items per node, draw post-split tree:</a:t>
            </a:r>
            <a:endParaRPr/>
          </a:p>
        </p:txBody>
      </p:sp>
      <p:grpSp>
        <p:nvGrpSpPr>
          <p:cNvPr id="765" name="Google Shape;765;p39"/>
          <p:cNvGrpSpPr/>
          <p:nvPr/>
        </p:nvGrpSpPr>
        <p:grpSpPr>
          <a:xfrm>
            <a:off x="2418405" y="3602605"/>
            <a:ext cx="4251695" cy="1472074"/>
            <a:chOff x="395505" y="3334805"/>
            <a:chExt cx="4251695" cy="1472074"/>
          </a:xfrm>
        </p:grpSpPr>
        <p:sp>
          <p:nvSpPr>
            <p:cNvPr id="766" name="Google Shape;766;p39"/>
            <p:cNvSpPr/>
            <p:nvPr/>
          </p:nvSpPr>
          <p:spPr>
            <a:xfrm>
              <a:off x="809793" y="393153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767" name="Google Shape;767;p39"/>
            <p:cNvSpPr/>
            <p:nvPr/>
          </p:nvSpPr>
          <p:spPr>
            <a:xfrm>
              <a:off x="395505" y="44759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768" name="Google Shape;768;p39"/>
            <p:cNvSpPr/>
            <p:nvPr/>
          </p:nvSpPr>
          <p:spPr>
            <a:xfrm>
              <a:off x="1225181" y="44759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769" name="Google Shape;769;p39"/>
            <p:cNvCxnSpPr>
              <a:stCxn id="767" idx="0"/>
              <a:endCxn id="766" idx="2"/>
            </p:cNvCxnSpPr>
            <p:nvPr/>
          </p:nvCxnSpPr>
          <p:spPr>
            <a:xfrm flipH="1" rot="10800000">
              <a:off x="640755" y="4256373"/>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770" name="Google Shape;770;p39"/>
            <p:cNvCxnSpPr>
              <a:stCxn id="768" idx="0"/>
              <a:endCxn id="766" idx="2"/>
            </p:cNvCxnSpPr>
            <p:nvPr/>
          </p:nvCxnSpPr>
          <p:spPr>
            <a:xfrm rot="10800000">
              <a:off x="1054931" y="4256373"/>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771" name="Google Shape;771;p39"/>
            <p:cNvSpPr/>
            <p:nvPr/>
          </p:nvSpPr>
          <p:spPr>
            <a:xfrm>
              <a:off x="3025816" y="3931538"/>
              <a:ext cx="702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 q s</a:t>
              </a:r>
              <a:endParaRPr sz="1800"/>
            </a:p>
          </p:txBody>
        </p:sp>
        <p:sp>
          <p:nvSpPr>
            <p:cNvPr id="772" name="Google Shape;772;p39"/>
            <p:cNvSpPr/>
            <p:nvPr/>
          </p:nvSpPr>
          <p:spPr>
            <a:xfrm>
              <a:off x="1666557" y="333480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773" name="Google Shape;773;p39"/>
            <p:cNvCxnSpPr>
              <a:stCxn id="772" idx="2"/>
              <a:endCxn id="766" idx="0"/>
            </p:cNvCxnSpPr>
            <p:nvPr/>
          </p:nvCxnSpPr>
          <p:spPr>
            <a:xfrm flipH="1">
              <a:off x="1055007" y="365970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774" name="Google Shape;774;p39"/>
            <p:cNvCxnSpPr>
              <a:stCxn id="772" idx="2"/>
              <a:endCxn id="771" idx="0"/>
            </p:cNvCxnSpPr>
            <p:nvPr/>
          </p:nvCxnSpPr>
          <p:spPr>
            <a:xfrm>
              <a:off x="1911807" y="3659705"/>
              <a:ext cx="1465500" cy="271800"/>
            </a:xfrm>
            <a:prstGeom prst="straightConnector1">
              <a:avLst/>
            </a:prstGeom>
            <a:noFill/>
            <a:ln cap="flat" cmpd="sng" w="19050">
              <a:solidFill>
                <a:srgbClr val="666666"/>
              </a:solidFill>
              <a:prstDash val="solid"/>
              <a:round/>
              <a:headEnd len="med" w="med" type="none"/>
              <a:tailEnd len="med" w="med" type="none"/>
            </a:ln>
          </p:spPr>
        </p:cxnSp>
        <p:sp>
          <p:nvSpPr>
            <p:cNvPr id="775" name="Google Shape;775;p39"/>
            <p:cNvSpPr/>
            <p:nvPr/>
          </p:nvSpPr>
          <p:spPr>
            <a:xfrm>
              <a:off x="2457149" y="4481975"/>
              <a:ext cx="31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776" name="Google Shape;776;p39"/>
            <p:cNvSpPr/>
            <p:nvPr/>
          </p:nvSpPr>
          <p:spPr>
            <a:xfrm>
              <a:off x="3471625" y="4481975"/>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cxnSp>
          <p:nvCxnSpPr>
            <p:cNvPr id="777" name="Google Shape;777;p39"/>
            <p:cNvCxnSpPr>
              <a:stCxn id="775" idx="0"/>
            </p:cNvCxnSpPr>
            <p:nvPr/>
          </p:nvCxnSpPr>
          <p:spPr>
            <a:xfrm flipH="1" rot="10800000">
              <a:off x="2615549" y="4269875"/>
              <a:ext cx="442200" cy="212100"/>
            </a:xfrm>
            <a:prstGeom prst="straightConnector1">
              <a:avLst/>
            </a:prstGeom>
            <a:noFill/>
            <a:ln cap="flat" cmpd="sng" w="19050">
              <a:solidFill>
                <a:srgbClr val="666666"/>
              </a:solidFill>
              <a:prstDash val="solid"/>
              <a:round/>
              <a:headEnd len="med" w="med" type="none"/>
              <a:tailEnd len="med" w="med" type="none"/>
            </a:ln>
          </p:spPr>
        </p:cxnSp>
        <p:cxnSp>
          <p:nvCxnSpPr>
            <p:cNvPr id="778" name="Google Shape;778;p39"/>
            <p:cNvCxnSpPr>
              <a:stCxn id="776" idx="0"/>
            </p:cNvCxnSpPr>
            <p:nvPr/>
          </p:nvCxnSpPr>
          <p:spPr>
            <a:xfrm rot="10800000">
              <a:off x="3538225" y="4269875"/>
              <a:ext cx="116700" cy="212100"/>
            </a:xfrm>
            <a:prstGeom prst="straightConnector1">
              <a:avLst/>
            </a:prstGeom>
            <a:noFill/>
            <a:ln cap="flat" cmpd="sng" w="19050">
              <a:solidFill>
                <a:srgbClr val="666666"/>
              </a:solidFill>
              <a:prstDash val="solid"/>
              <a:round/>
              <a:headEnd len="med" w="med" type="none"/>
              <a:tailEnd len="med" w="med" type="none"/>
            </a:ln>
          </p:spPr>
        </p:cxnSp>
        <p:sp>
          <p:nvSpPr>
            <p:cNvPr id="779" name="Google Shape;779;p39"/>
            <p:cNvSpPr/>
            <p:nvPr/>
          </p:nvSpPr>
          <p:spPr>
            <a:xfrm>
              <a:off x="2928556" y="448198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780" name="Google Shape;780;p39"/>
            <p:cNvCxnSpPr>
              <a:endCxn id="779" idx="0"/>
            </p:cNvCxnSpPr>
            <p:nvPr/>
          </p:nvCxnSpPr>
          <p:spPr>
            <a:xfrm flipH="1">
              <a:off x="3111856" y="4269880"/>
              <a:ext cx="153300" cy="212100"/>
            </a:xfrm>
            <a:prstGeom prst="straightConnector1">
              <a:avLst/>
            </a:prstGeom>
            <a:noFill/>
            <a:ln cap="flat" cmpd="sng" w="19050">
              <a:solidFill>
                <a:srgbClr val="666666"/>
              </a:solidFill>
              <a:prstDash val="solid"/>
              <a:round/>
              <a:headEnd len="med" w="med" type="none"/>
              <a:tailEnd len="med" w="med" type="none"/>
            </a:ln>
          </p:spPr>
        </p:cxnSp>
        <p:sp>
          <p:nvSpPr>
            <p:cNvPr id="781" name="Google Shape;781;p39"/>
            <p:cNvSpPr/>
            <p:nvPr/>
          </p:nvSpPr>
          <p:spPr>
            <a:xfrm>
              <a:off x="4028900" y="4481975"/>
              <a:ext cx="6183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 u</a:t>
              </a:r>
              <a:endParaRPr sz="1800"/>
            </a:p>
          </p:txBody>
        </p:sp>
        <p:cxnSp>
          <p:nvCxnSpPr>
            <p:cNvPr id="782" name="Google Shape;782;p39"/>
            <p:cNvCxnSpPr>
              <a:stCxn id="781" idx="0"/>
            </p:cNvCxnSpPr>
            <p:nvPr/>
          </p:nvCxnSpPr>
          <p:spPr>
            <a:xfrm rot="10800000">
              <a:off x="3702050" y="4247975"/>
              <a:ext cx="636000" cy="234000"/>
            </a:xfrm>
            <a:prstGeom prst="straightConnector1">
              <a:avLst/>
            </a:prstGeom>
            <a:noFill/>
            <a:ln cap="flat" cmpd="sng" w="19050">
              <a:solidFill>
                <a:schemeClr val="dk2"/>
              </a:solidFill>
              <a:prstDash val="solid"/>
              <a:round/>
              <a:headEnd len="med" w="med" type="none"/>
              <a:tailEnd len="med" w="med" type="none"/>
            </a:ln>
          </p:spPr>
        </p:cxnSp>
      </p:grpSp>
      <p:cxnSp>
        <p:nvCxnSpPr>
          <p:cNvPr id="783" name="Google Shape;783;p39"/>
          <p:cNvCxnSpPr/>
          <p:nvPr/>
        </p:nvCxnSpPr>
        <p:spPr>
          <a:xfrm>
            <a:off x="3956250" y="1985825"/>
            <a:ext cx="523500" cy="0"/>
          </a:xfrm>
          <a:prstGeom prst="straightConnector1">
            <a:avLst/>
          </a:prstGeom>
          <a:noFill/>
          <a:ln cap="flat" cmpd="sng" w="19050">
            <a:solidFill>
              <a:schemeClr val="dk2"/>
            </a:solidFill>
            <a:prstDash val="solid"/>
            <a:round/>
            <a:headEnd len="med" w="med" type="none"/>
            <a:tailEnd len="med" w="med" type="triangle"/>
          </a:ln>
        </p:spPr>
      </p:cxnSp>
      <p:sp>
        <p:nvSpPr>
          <p:cNvPr id="784" name="Google Shape;784;p39"/>
          <p:cNvSpPr txBox="1"/>
          <p:nvPr/>
        </p:nvSpPr>
        <p:spPr>
          <a:xfrm>
            <a:off x="5570875" y="3424025"/>
            <a:ext cx="35484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 there some send up / send down variant that is useful?</a:t>
            </a:r>
            <a:endParaRPr/>
          </a:p>
          <a:p>
            <a:pPr indent="-317500" lvl="0" marL="457200" rtl="0" algn="l">
              <a:spcBef>
                <a:spcPts val="0"/>
              </a:spcBef>
              <a:spcAft>
                <a:spcPts val="0"/>
              </a:spcAft>
              <a:buSzPts val="1400"/>
              <a:buChar char="●"/>
            </a:pPr>
            <a:r>
              <a:rPr lang="en"/>
              <a:t>Unknown, but more complicated.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5"/>
                                        </p:tgtEl>
                                        <p:attrNameLst>
                                          <p:attrName>style.visibility</p:attrName>
                                        </p:attrNameLst>
                                      </p:cBhvr>
                                      <p:to>
                                        <p:strVal val="visible"/>
                                      </p:to>
                                    </p:set>
                                    <p:animEffect filter="fade" transition="in">
                                      <p:cBhvr>
                                        <p:cTn dur="1000"/>
                                        <p:tgtEl>
                                          <p:spTgt spid="7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88" name="Shape 788"/>
        <p:cNvGrpSpPr/>
        <p:nvPr/>
      </p:nvGrpSpPr>
      <p:grpSpPr>
        <a:xfrm>
          <a:off x="0" y="0"/>
          <a:ext cx="0" cy="0"/>
          <a:chOff x="0" y="0"/>
          <a:chExt cx="0" cy="0"/>
        </a:xfrm>
      </p:grpSpPr>
      <p:sp>
        <p:nvSpPr>
          <p:cNvPr id="789" name="Google Shape;789;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Insertion: Chain Reaction</a:t>
            </a:r>
            <a:endParaRPr/>
          </a:p>
        </p:txBody>
      </p:sp>
      <p:sp>
        <p:nvSpPr>
          <p:cNvPr id="790" name="Google Shape;790;p40"/>
          <p:cNvSpPr txBox="1"/>
          <p:nvPr>
            <p:ph idx="1" type="body"/>
          </p:nvPr>
        </p:nvSpPr>
        <p:spPr>
          <a:xfrm>
            <a:off x="243000" y="556500"/>
            <a:ext cx="8602500" cy="601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Suppose we insert y, z:</a:t>
            </a:r>
            <a:endParaRPr/>
          </a:p>
        </p:txBody>
      </p:sp>
      <p:sp>
        <p:nvSpPr>
          <p:cNvPr id="791" name="Google Shape;791;p40"/>
          <p:cNvSpPr/>
          <p:nvPr/>
        </p:nvSpPr>
        <p:spPr>
          <a:xfrm>
            <a:off x="907491" y="19240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792" name="Google Shape;792;p40"/>
          <p:cNvSpPr/>
          <p:nvPr/>
        </p:nvSpPr>
        <p:spPr>
          <a:xfrm>
            <a:off x="493202" y="24684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793" name="Google Shape;793;p40"/>
          <p:cNvSpPr/>
          <p:nvPr/>
        </p:nvSpPr>
        <p:spPr>
          <a:xfrm>
            <a:off x="1322879" y="246843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794" name="Google Shape;794;p40"/>
          <p:cNvCxnSpPr>
            <a:stCxn id="792" idx="0"/>
            <a:endCxn id="791" idx="2"/>
          </p:cNvCxnSpPr>
          <p:nvPr/>
        </p:nvCxnSpPr>
        <p:spPr>
          <a:xfrm flipH="1" rot="10800000">
            <a:off x="738452" y="2248835"/>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795" name="Google Shape;795;p40"/>
          <p:cNvCxnSpPr>
            <a:stCxn id="793" idx="0"/>
            <a:endCxn id="791" idx="2"/>
          </p:cNvCxnSpPr>
          <p:nvPr/>
        </p:nvCxnSpPr>
        <p:spPr>
          <a:xfrm rot="10800000">
            <a:off x="1152629" y="2248835"/>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796" name="Google Shape;796;p40"/>
          <p:cNvSpPr/>
          <p:nvPr/>
        </p:nvSpPr>
        <p:spPr>
          <a:xfrm>
            <a:off x="2590113" y="1924000"/>
            <a:ext cx="702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 q s</a:t>
            </a:r>
            <a:endParaRPr sz="1800"/>
          </a:p>
        </p:txBody>
      </p:sp>
      <p:sp>
        <p:nvSpPr>
          <p:cNvPr id="797" name="Google Shape;797;p40"/>
          <p:cNvSpPr/>
          <p:nvPr/>
        </p:nvSpPr>
        <p:spPr>
          <a:xfrm>
            <a:off x="1764255" y="132726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798" name="Google Shape;798;p40"/>
          <p:cNvCxnSpPr>
            <a:stCxn id="797" idx="2"/>
            <a:endCxn id="791" idx="0"/>
          </p:cNvCxnSpPr>
          <p:nvPr/>
        </p:nvCxnSpPr>
        <p:spPr>
          <a:xfrm flipH="1">
            <a:off x="1152705" y="1652168"/>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799" name="Google Shape;799;p40"/>
          <p:cNvCxnSpPr>
            <a:stCxn id="797" idx="2"/>
            <a:endCxn id="796" idx="0"/>
          </p:cNvCxnSpPr>
          <p:nvPr/>
        </p:nvCxnSpPr>
        <p:spPr>
          <a:xfrm>
            <a:off x="2009505" y="1652168"/>
            <a:ext cx="932100" cy="271800"/>
          </a:xfrm>
          <a:prstGeom prst="straightConnector1">
            <a:avLst/>
          </a:prstGeom>
          <a:noFill/>
          <a:ln cap="flat" cmpd="sng" w="19050">
            <a:solidFill>
              <a:srgbClr val="666666"/>
            </a:solidFill>
            <a:prstDash val="solid"/>
            <a:round/>
            <a:headEnd len="med" w="med" type="none"/>
            <a:tailEnd len="med" w="med" type="none"/>
          </a:ln>
        </p:spPr>
      </p:cxnSp>
      <p:sp>
        <p:nvSpPr>
          <p:cNvPr id="800" name="Google Shape;800;p40"/>
          <p:cNvSpPr/>
          <p:nvPr/>
        </p:nvSpPr>
        <p:spPr>
          <a:xfrm>
            <a:off x="2021446" y="2474438"/>
            <a:ext cx="31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801" name="Google Shape;801;p40"/>
          <p:cNvSpPr/>
          <p:nvPr/>
        </p:nvSpPr>
        <p:spPr>
          <a:xfrm>
            <a:off x="3035922" y="2474438"/>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cxnSp>
        <p:nvCxnSpPr>
          <p:cNvPr id="802" name="Google Shape;802;p40"/>
          <p:cNvCxnSpPr>
            <a:stCxn id="800" idx="0"/>
          </p:cNvCxnSpPr>
          <p:nvPr/>
        </p:nvCxnSpPr>
        <p:spPr>
          <a:xfrm flipH="1" rot="10800000">
            <a:off x="2179846" y="2262338"/>
            <a:ext cx="442200" cy="212100"/>
          </a:xfrm>
          <a:prstGeom prst="straightConnector1">
            <a:avLst/>
          </a:prstGeom>
          <a:noFill/>
          <a:ln cap="flat" cmpd="sng" w="19050">
            <a:solidFill>
              <a:srgbClr val="666666"/>
            </a:solidFill>
            <a:prstDash val="solid"/>
            <a:round/>
            <a:headEnd len="med" w="med" type="none"/>
            <a:tailEnd len="med" w="med" type="none"/>
          </a:ln>
        </p:spPr>
      </p:cxnSp>
      <p:cxnSp>
        <p:nvCxnSpPr>
          <p:cNvPr id="803" name="Google Shape;803;p40"/>
          <p:cNvCxnSpPr>
            <a:stCxn id="801" idx="0"/>
          </p:cNvCxnSpPr>
          <p:nvPr/>
        </p:nvCxnSpPr>
        <p:spPr>
          <a:xfrm rot="10800000">
            <a:off x="3102522" y="2262338"/>
            <a:ext cx="116700" cy="212100"/>
          </a:xfrm>
          <a:prstGeom prst="straightConnector1">
            <a:avLst/>
          </a:prstGeom>
          <a:noFill/>
          <a:ln cap="flat" cmpd="sng" w="19050">
            <a:solidFill>
              <a:srgbClr val="666666"/>
            </a:solidFill>
            <a:prstDash val="solid"/>
            <a:round/>
            <a:headEnd len="med" w="med" type="none"/>
            <a:tailEnd len="med" w="med" type="none"/>
          </a:ln>
        </p:spPr>
      </p:cxnSp>
      <p:sp>
        <p:nvSpPr>
          <p:cNvPr id="804" name="Google Shape;804;p40"/>
          <p:cNvSpPr/>
          <p:nvPr/>
        </p:nvSpPr>
        <p:spPr>
          <a:xfrm>
            <a:off x="2492854" y="2474442"/>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805" name="Google Shape;805;p40"/>
          <p:cNvCxnSpPr>
            <a:endCxn id="804" idx="0"/>
          </p:cNvCxnSpPr>
          <p:nvPr/>
        </p:nvCxnSpPr>
        <p:spPr>
          <a:xfrm flipH="1">
            <a:off x="2676154" y="2262342"/>
            <a:ext cx="153300" cy="212100"/>
          </a:xfrm>
          <a:prstGeom prst="straightConnector1">
            <a:avLst/>
          </a:prstGeom>
          <a:noFill/>
          <a:ln cap="flat" cmpd="sng" w="19050">
            <a:solidFill>
              <a:srgbClr val="666666"/>
            </a:solidFill>
            <a:prstDash val="solid"/>
            <a:round/>
            <a:headEnd len="med" w="med" type="none"/>
            <a:tailEnd len="med" w="med" type="none"/>
          </a:ln>
        </p:spPr>
      </p:cxnSp>
      <p:sp>
        <p:nvSpPr>
          <p:cNvPr id="806" name="Google Shape;806;p40"/>
          <p:cNvSpPr/>
          <p:nvPr/>
        </p:nvSpPr>
        <p:spPr>
          <a:xfrm>
            <a:off x="3593197" y="2474438"/>
            <a:ext cx="6183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 u</a:t>
            </a:r>
            <a:endParaRPr sz="1800"/>
          </a:p>
        </p:txBody>
      </p:sp>
      <p:cxnSp>
        <p:nvCxnSpPr>
          <p:cNvPr id="807" name="Google Shape;807;p40"/>
          <p:cNvCxnSpPr>
            <a:stCxn id="806" idx="0"/>
          </p:cNvCxnSpPr>
          <p:nvPr/>
        </p:nvCxnSpPr>
        <p:spPr>
          <a:xfrm rot="10800000">
            <a:off x="3266347" y="2240438"/>
            <a:ext cx="636000" cy="234000"/>
          </a:xfrm>
          <a:prstGeom prst="straightConnector1">
            <a:avLst/>
          </a:prstGeom>
          <a:noFill/>
          <a:ln cap="flat" cmpd="sng" w="19050">
            <a:solidFill>
              <a:schemeClr val="dk2"/>
            </a:solidFill>
            <a:prstDash val="solid"/>
            <a:round/>
            <a:headEnd len="med" w="med" type="none"/>
            <a:tailEnd len="med" w="med" type="none"/>
          </a:ln>
        </p:spPr>
      </p:cxnSp>
      <p:sp>
        <p:nvSpPr>
          <p:cNvPr id="808" name="Google Shape;808;p40"/>
          <p:cNvSpPr/>
          <p:nvPr/>
        </p:nvSpPr>
        <p:spPr>
          <a:xfrm>
            <a:off x="5389541" y="194713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809" name="Google Shape;809;p40"/>
          <p:cNvSpPr/>
          <p:nvPr/>
        </p:nvSpPr>
        <p:spPr>
          <a:xfrm>
            <a:off x="4975252" y="24915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810" name="Google Shape;810;p40"/>
          <p:cNvSpPr/>
          <p:nvPr/>
        </p:nvSpPr>
        <p:spPr>
          <a:xfrm>
            <a:off x="5804929" y="24915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811" name="Google Shape;811;p40"/>
          <p:cNvCxnSpPr>
            <a:stCxn id="809" idx="0"/>
            <a:endCxn id="808" idx="2"/>
          </p:cNvCxnSpPr>
          <p:nvPr/>
        </p:nvCxnSpPr>
        <p:spPr>
          <a:xfrm flipH="1" rot="10800000">
            <a:off x="5220502" y="2271973"/>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812" name="Google Shape;812;p40"/>
          <p:cNvCxnSpPr>
            <a:stCxn id="810" idx="0"/>
            <a:endCxn id="808" idx="2"/>
          </p:cNvCxnSpPr>
          <p:nvPr/>
        </p:nvCxnSpPr>
        <p:spPr>
          <a:xfrm rot="10800000">
            <a:off x="5634679" y="2271973"/>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813" name="Google Shape;813;p40"/>
          <p:cNvSpPr/>
          <p:nvPr/>
        </p:nvSpPr>
        <p:spPr>
          <a:xfrm>
            <a:off x="7072163" y="1947138"/>
            <a:ext cx="702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 q s</a:t>
            </a:r>
            <a:endParaRPr sz="1800"/>
          </a:p>
        </p:txBody>
      </p:sp>
      <p:sp>
        <p:nvSpPr>
          <p:cNvPr id="814" name="Google Shape;814;p40"/>
          <p:cNvSpPr/>
          <p:nvPr/>
        </p:nvSpPr>
        <p:spPr>
          <a:xfrm>
            <a:off x="6246305" y="135040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815" name="Google Shape;815;p40"/>
          <p:cNvCxnSpPr>
            <a:stCxn id="814" idx="2"/>
            <a:endCxn id="808" idx="0"/>
          </p:cNvCxnSpPr>
          <p:nvPr/>
        </p:nvCxnSpPr>
        <p:spPr>
          <a:xfrm flipH="1">
            <a:off x="5634755" y="167530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816" name="Google Shape;816;p40"/>
          <p:cNvCxnSpPr>
            <a:stCxn id="814" idx="2"/>
            <a:endCxn id="813" idx="0"/>
          </p:cNvCxnSpPr>
          <p:nvPr/>
        </p:nvCxnSpPr>
        <p:spPr>
          <a:xfrm>
            <a:off x="6491555" y="1675305"/>
            <a:ext cx="932100" cy="271800"/>
          </a:xfrm>
          <a:prstGeom prst="straightConnector1">
            <a:avLst/>
          </a:prstGeom>
          <a:noFill/>
          <a:ln cap="flat" cmpd="sng" w="19050">
            <a:solidFill>
              <a:srgbClr val="666666"/>
            </a:solidFill>
            <a:prstDash val="solid"/>
            <a:round/>
            <a:headEnd len="med" w="med" type="none"/>
            <a:tailEnd len="med" w="med" type="none"/>
          </a:ln>
        </p:spPr>
      </p:cxnSp>
      <p:sp>
        <p:nvSpPr>
          <p:cNvPr id="817" name="Google Shape;817;p40"/>
          <p:cNvSpPr/>
          <p:nvPr/>
        </p:nvSpPr>
        <p:spPr>
          <a:xfrm>
            <a:off x="6503496" y="2497575"/>
            <a:ext cx="31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818" name="Google Shape;818;p40"/>
          <p:cNvSpPr/>
          <p:nvPr/>
        </p:nvSpPr>
        <p:spPr>
          <a:xfrm>
            <a:off x="7517972" y="2497575"/>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cxnSp>
        <p:nvCxnSpPr>
          <p:cNvPr id="819" name="Google Shape;819;p40"/>
          <p:cNvCxnSpPr>
            <a:stCxn id="817" idx="0"/>
          </p:cNvCxnSpPr>
          <p:nvPr/>
        </p:nvCxnSpPr>
        <p:spPr>
          <a:xfrm flipH="1" rot="10800000">
            <a:off x="6661896" y="2285475"/>
            <a:ext cx="442200" cy="212100"/>
          </a:xfrm>
          <a:prstGeom prst="straightConnector1">
            <a:avLst/>
          </a:prstGeom>
          <a:noFill/>
          <a:ln cap="flat" cmpd="sng" w="19050">
            <a:solidFill>
              <a:srgbClr val="666666"/>
            </a:solidFill>
            <a:prstDash val="solid"/>
            <a:round/>
            <a:headEnd len="med" w="med" type="none"/>
            <a:tailEnd len="med" w="med" type="none"/>
          </a:ln>
        </p:spPr>
      </p:cxnSp>
      <p:cxnSp>
        <p:nvCxnSpPr>
          <p:cNvPr id="820" name="Google Shape;820;p40"/>
          <p:cNvCxnSpPr>
            <a:stCxn id="818" idx="0"/>
          </p:cNvCxnSpPr>
          <p:nvPr/>
        </p:nvCxnSpPr>
        <p:spPr>
          <a:xfrm rot="10800000">
            <a:off x="7584572" y="2285475"/>
            <a:ext cx="116700" cy="212100"/>
          </a:xfrm>
          <a:prstGeom prst="straightConnector1">
            <a:avLst/>
          </a:prstGeom>
          <a:noFill/>
          <a:ln cap="flat" cmpd="sng" w="19050">
            <a:solidFill>
              <a:srgbClr val="666666"/>
            </a:solidFill>
            <a:prstDash val="solid"/>
            <a:round/>
            <a:headEnd len="med" w="med" type="none"/>
            <a:tailEnd len="med" w="med" type="none"/>
          </a:ln>
        </p:spPr>
      </p:cxnSp>
      <p:sp>
        <p:nvSpPr>
          <p:cNvPr id="821" name="Google Shape;821;p40"/>
          <p:cNvSpPr/>
          <p:nvPr/>
        </p:nvSpPr>
        <p:spPr>
          <a:xfrm>
            <a:off x="6974904" y="249758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822" name="Google Shape;822;p40"/>
          <p:cNvCxnSpPr>
            <a:endCxn id="821" idx="0"/>
          </p:cNvCxnSpPr>
          <p:nvPr/>
        </p:nvCxnSpPr>
        <p:spPr>
          <a:xfrm flipH="1">
            <a:off x="7158204" y="2285480"/>
            <a:ext cx="153300" cy="212100"/>
          </a:xfrm>
          <a:prstGeom prst="straightConnector1">
            <a:avLst/>
          </a:prstGeom>
          <a:noFill/>
          <a:ln cap="flat" cmpd="sng" w="19050">
            <a:solidFill>
              <a:srgbClr val="666666"/>
            </a:solidFill>
            <a:prstDash val="solid"/>
            <a:round/>
            <a:headEnd len="med" w="med" type="none"/>
            <a:tailEnd len="med" w="med" type="none"/>
          </a:ln>
        </p:spPr>
      </p:cxnSp>
      <p:sp>
        <p:nvSpPr>
          <p:cNvPr id="823" name="Google Shape;823;p40"/>
          <p:cNvSpPr/>
          <p:nvPr/>
        </p:nvSpPr>
        <p:spPr>
          <a:xfrm>
            <a:off x="7980269" y="2497575"/>
            <a:ext cx="1068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 u y z</a:t>
            </a:r>
            <a:endParaRPr sz="1800"/>
          </a:p>
        </p:txBody>
      </p:sp>
      <p:cxnSp>
        <p:nvCxnSpPr>
          <p:cNvPr id="824" name="Google Shape;824;p40"/>
          <p:cNvCxnSpPr>
            <a:stCxn id="823" idx="0"/>
          </p:cNvCxnSpPr>
          <p:nvPr/>
        </p:nvCxnSpPr>
        <p:spPr>
          <a:xfrm rot="10800000">
            <a:off x="7765919" y="2282475"/>
            <a:ext cx="748800" cy="215100"/>
          </a:xfrm>
          <a:prstGeom prst="straightConnector1">
            <a:avLst/>
          </a:prstGeom>
          <a:noFill/>
          <a:ln cap="flat" cmpd="sng" w="19050">
            <a:solidFill>
              <a:schemeClr val="dk2"/>
            </a:solidFill>
            <a:prstDash val="solid"/>
            <a:round/>
            <a:headEnd len="med" w="med" type="none"/>
            <a:tailEnd len="med" w="med" type="none"/>
          </a:ln>
        </p:spPr>
      </p:cxnSp>
      <p:grpSp>
        <p:nvGrpSpPr>
          <p:cNvPr id="825" name="Google Shape;825;p40"/>
          <p:cNvGrpSpPr/>
          <p:nvPr/>
        </p:nvGrpSpPr>
        <p:grpSpPr>
          <a:xfrm>
            <a:off x="243002" y="3440705"/>
            <a:ext cx="4073924" cy="1472074"/>
            <a:chOff x="243002" y="3440705"/>
            <a:chExt cx="4073924" cy="1472074"/>
          </a:xfrm>
        </p:grpSpPr>
        <p:sp>
          <p:nvSpPr>
            <p:cNvPr id="826" name="Google Shape;826;p40"/>
            <p:cNvSpPr/>
            <p:nvPr/>
          </p:nvSpPr>
          <p:spPr>
            <a:xfrm>
              <a:off x="657291" y="403743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827" name="Google Shape;827;p40"/>
            <p:cNvSpPr/>
            <p:nvPr/>
          </p:nvSpPr>
          <p:spPr>
            <a:xfrm>
              <a:off x="243002" y="45818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828" name="Google Shape;828;p40"/>
            <p:cNvSpPr/>
            <p:nvPr/>
          </p:nvSpPr>
          <p:spPr>
            <a:xfrm>
              <a:off x="1072679" y="458187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829" name="Google Shape;829;p40"/>
            <p:cNvCxnSpPr>
              <a:stCxn id="827" idx="0"/>
              <a:endCxn id="826" idx="2"/>
            </p:cNvCxnSpPr>
            <p:nvPr/>
          </p:nvCxnSpPr>
          <p:spPr>
            <a:xfrm flipH="1" rot="10800000">
              <a:off x="488252" y="4362273"/>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830" name="Google Shape;830;p40"/>
            <p:cNvCxnSpPr>
              <a:stCxn id="828" idx="0"/>
              <a:endCxn id="826" idx="2"/>
            </p:cNvCxnSpPr>
            <p:nvPr/>
          </p:nvCxnSpPr>
          <p:spPr>
            <a:xfrm rot="10800000">
              <a:off x="902429" y="4362273"/>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831" name="Google Shape;831;p40"/>
            <p:cNvSpPr/>
            <p:nvPr/>
          </p:nvSpPr>
          <p:spPr>
            <a:xfrm>
              <a:off x="2339929" y="4037450"/>
              <a:ext cx="932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 q s u</a:t>
              </a:r>
              <a:endParaRPr sz="1800"/>
            </a:p>
          </p:txBody>
        </p:sp>
        <p:sp>
          <p:nvSpPr>
            <p:cNvPr id="832" name="Google Shape;832;p40"/>
            <p:cNvSpPr/>
            <p:nvPr/>
          </p:nvSpPr>
          <p:spPr>
            <a:xfrm>
              <a:off x="1514055" y="344070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833" name="Google Shape;833;p40"/>
            <p:cNvCxnSpPr>
              <a:stCxn id="832" idx="2"/>
              <a:endCxn id="826" idx="0"/>
            </p:cNvCxnSpPr>
            <p:nvPr/>
          </p:nvCxnSpPr>
          <p:spPr>
            <a:xfrm flipH="1">
              <a:off x="902505" y="3765605"/>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834" name="Google Shape;834;p40"/>
            <p:cNvCxnSpPr>
              <a:stCxn id="832" idx="2"/>
              <a:endCxn id="831" idx="0"/>
            </p:cNvCxnSpPr>
            <p:nvPr/>
          </p:nvCxnSpPr>
          <p:spPr>
            <a:xfrm>
              <a:off x="1759305" y="3765605"/>
              <a:ext cx="1046700" cy="271800"/>
            </a:xfrm>
            <a:prstGeom prst="straightConnector1">
              <a:avLst/>
            </a:prstGeom>
            <a:noFill/>
            <a:ln cap="flat" cmpd="sng" w="19050">
              <a:solidFill>
                <a:srgbClr val="666666"/>
              </a:solidFill>
              <a:prstDash val="solid"/>
              <a:round/>
              <a:headEnd len="med" w="med" type="none"/>
              <a:tailEnd len="med" w="med" type="none"/>
            </a:ln>
          </p:spPr>
        </p:cxnSp>
        <p:sp>
          <p:nvSpPr>
            <p:cNvPr id="835" name="Google Shape;835;p40"/>
            <p:cNvSpPr/>
            <p:nvPr/>
          </p:nvSpPr>
          <p:spPr>
            <a:xfrm>
              <a:off x="1771246" y="4587875"/>
              <a:ext cx="31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836" name="Google Shape;836;p40"/>
            <p:cNvSpPr/>
            <p:nvPr/>
          </p:nvSpPr>
          <p:spPr>
            <a:xfrm>
              <a:off x="2785722" y="4587875"/>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cxnSp>
          <p:nvCxnSpPr>
            <p:cNvPr id="837" name="Google Shape;837;p40"/>
            <p:cNvCxnSpPr>
              <a:stCxn id="835" idx="0"/>
            </p:cNvCxnSpPr>
            <p:nvPr/>
          </p:nvCxnSpPr>
          <p:spPr>
            <a:xfrm flipH="1" rot="10800000">
              <a:off x="1929646" y="4375775"/>
              <a:ext cx="442200" cy="212100"/>
            </a:xfrm>
            <a:prstGeom prst="straightConnector1">
              <a:avLst/>
            </a:prstGeom>
            <a:noFill/>
            <a:ln cap="flat" cmpd="sng" w="19050">
              <a:solidFill>
                <a:srgbClr val="666666"/>
              </a:solidFill>
              <a:prstDash val="solid"/>
              <a:round/>
              <a:headEnd len="med" w="med" type="none"/>
              <a:tailEnd len="med" w="med" type="none"/>
            </a:ln>
          </p:spPr>
        </p:cxnSp>
        <p:cxnSp>
          <p:nvCxnSpPr>
            <p:cNvPr id="838" name="Google Shape;838;p40"/>
            <p:cNvCxnSpPr>
              <a:stCxn id="836" idx="0"/>
            </p:cNvCxnSpPr>
            <p:nvPr/>
          </p:nvCxnSpPr>
          <p:spPr>
            <a:xfrm rot="10800000">
              <a:off x="2852322" y="4375775"/>
              <a:ext cx="116700" cy="212100"/>
            </a:xfrm>
            <a:prstGeom prst="straightConnector1">
              <a:avLst/>
            </a:prstGeom>
            <a:noFill/>
            <a:ln cap="flat" cmpd="sng" w="19050">
              <a:solidFill>
                <a:srgbClr val="666666"/>
              </a:solidFill>
              <a:prstDash val="solid"/>
              <a:round/>
              <a:headEnd len="med" w="med" type="none"/>
              <a:tailEnd len="med" w="med" type="none"/>
            </a:ln>
          </p:spPr>
        </p:cxnSp>
        <p:sp>
          <p:nvSpPr>
            <p:cNvPr id="839" name="Google Shape;839;p40"/>
            <p:cNvSpPr/>
            <p:nvPr/>
          </p:nvSpPr>
          <p:spPr>
            <a:xfrm>
              <a:off x="2242654" y="458788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840" name="Google Shape;840;p40"/>
            <p:cNvCxnSpPr>
              <a:endCxn id="839" idx="0"/>
            </p:cNvCxnSpPr>
            <p:nvPr/>
          </p:nvCxnSpPr>
          <p:spPr>
            <a:xfrm flipH="1">
              <a:off x="2425954" y="4375780"/>
              <a:ext cx="153300" cy="212100"/>
            </a:xfrm>
            <a:prstGeom prst="straightConnector1">
              <a:avLst/>
            </a:prstGeom>
            <a:noFill/>
            <a:ln cap="flat" cmpd="sng" w="19050">
              <a:solidFill>
                <a:srgbClr val="666666"/>
              </a:solidFill>
              <a:prstDash val="solid"/>
              <a:round/>
              <a:headEnd len="med" w="med" type="none"/>
              <a:tailEnd len="med" w="med" type="none"/>
            </a:ln>
          </p:spPr>
        </p:cxnSp>
        <p:sp>
          <p:nvSpPr>
            <p:cNvPr id="841" name="Google Shape;841;p40"/>
            <p:cNvSpPr/>
            <p:nvPr/>
          </p:nvSpPr>
          <p:spPr>
            <a:xfrm>
              <a:off x="3698626" y="4587875"/>
              <a:ext cx="6183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y z</a:t>
              </a:r>
              <a:endParaRPr sz="1800"/>
            </a:p>
          </p:txBody>
        </p:sp>
        <p:cxnSp>
          <p:nvCxnSpPr>
            <p:cNvPr id="842" name="Google Shape;842;p40"/>
            <p:cNvCxnSpPr>
              <a:stCxn id="841" idx="0"/>
            </p:cNvCxnSpPr>
            <p:nvPr/>
          </p:nvCxnSpPr>
          <p:spPr>
            <a:xfrm rot="10800000">
              <a:off x="3258976" y="4372775"/>
              <a:ext cx="748800" cy="215100"/>
            </a:xfrm>
            <a:prstGeom prst="straightConnector1">
              <a:avLst/>
            </a:prstGeom>
            <a:noFill/>
            <a:ln cap="flat" cmpd="sng" w="19050">
              <a:solidFill>
                <a:schemeClr val="dk2"/>
              </a:solidFill>
              <a:prstDash val="solid"/>
              <a:round/>
              <a:headEnd len="med" w="med" type="none"/>
              <a:tailEnd len="med" w="med" type="none"/>
            </a:ln>
          </p:spPr>
        </p:cxnSp>
        <p:sp>
          <p:nvSpPr>
            <p:cNvPr id="843" name="Google Shape;843;p40"/>
            <p:cNvSpPr/>
            <p:nvPr/>
          </p:nvSpPr>
          <p:spPr>
            <a:xfrm>
              <a:off x="3242172" y="4583945"/>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a:t>
              </a:r>
              <a:endParaRPr sz="1800"/>
            </a:p>
          </p:txBody>
        </p:sp>
        <p:cxnSp>
          <p:nvCxnSpPr>
            <p:cNvPr id="844" name="Google Shape;844;p40"/>
            <p:cNvCxnSpPr>
              <a:stCxn id="843" idx="0"/>
            </p:cNvCxnSpPr>
            <p:nvPr/>
          </p:nvCxnSpPr>
          <p:spPr>
            <a:xfrm rot="10800000">
              <a:off x="3100572" y="4378145"/>
              <a:ext cx="324900" cy="205800"/>
            </a:xfrm>
            <a:prstGeom prst="straightConnector1">
              <a:avLst/>
            </a:prstGeom>
            <a:noFill/>
            <a:ln cap="flat" cmpd="sng" w="19050">
              <a:solidFill>
                <a:schemeClr val="dk2"/>
              </a:solidFill>
              <a:prstDash val="solid"/>
              <a:round/>
              <a:headEnd len="med" w="med" type="none"/>
              <a:tailEnd len="med" w="med" type="none"/>
            </a:ln>
          </p:spPr>
        </p:cxnSp>
      </p:grpSp>
      <p:grpSp>
        <p:nvGrpSpPr>
          <p:cNvPr id="845" name="Google Shape;845;p40"/>
          <p:cNvGrpSpPr/>
          <p:nvPr/>
        </p:nvGrpSpPr>
        <p:grpSpPr>
          <a:xfrm>
            <a:off x="6996238" y="4060600"/>
            <a:ext cx="1636113" cy="869310"/>
            <a:chOff x="7072438" y="4060600"/>
            <a:chExt cx="1636113" cy="869310"/>
          </a:xfrm>
        </p:grpSpPr>
        <p:sp>
          <p:nvSpPr>
            <p:cNvPr id="846" name="Google Shape;846;p40"/>
            <p:cNvSpPr/>
            <p:nvPr/>
          </p:nvSpPr>
          <p:spPr>
            <a:xfrm>
              <a:off x="7417951" y="4060600"/>
              <a:ext cx="702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 u</a:t>
              </a:r>
              <a:endParaRPr sz="1800"/>
            </a:p>
          </p:txBody>
        </p:sp>
        <p:sp>
          <p:nvSpPr>
            <p:cNvPr id="847" name="Google Shape;847;p40"/>
            <p:cNvSpPr/>
            <p:nvPr/>
          </p:nvSpPr>
          <p:spPr>
            <a:xfrm>
              <a:off x="7072438" y="46050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cxnSp>
          <p:nvCxnSpPr>
            <p:cNvPr id="848" name="Google Shape;848;p40"/>
            <p:cNvCxnSpPr>
              <a:stCxn id="847" idx="0"/>
            </p:cNvCxnSpPr>
            <p:nvPr/>
          </p:nvCxnSpPr>
          <p:spPr>
            <a:xfrm flipH="1" rot="10800000">
              <a:off x="7255737" y="4401010"/>
              <a:ext cx="309300" cy="204000"/>
            </a:xfrm>
            <a:prstGeom prst="straightConnector1">
              <a:avLst/>
            </a:prstGeom>
            <a:noFill/>
            <a:ln cap="flat" cmpd="sng" w="19050">
              <a:solidFill>
                <a:srgbClr val="666666"/>
              </a:solidFill>
              <a:prstDash val="solid"/>
              <a:round/>
              <a:headEnd len="med" w="med" type="none"/>
              <a:tailEnd len="med" w="med" type="none"/>
            </a:ln>
          </p:spPr>
        </p:cxnSp>
        <p:sp>
          <p:nvSpPr>
            <p:cNvPr id="849" name="Google Shape;849;p40"/>
            <p:cNvSpPr/>
            <p:nvPr/>
          </p:nvSpPr>
          <p:spPr>
            <a:xfrm>
              <a:off x="8090251" y="4605010"/>
              <a:ext cx="6183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y z</a:t>
              </a:r>
              <a:endParaRPr sz="1800"/>
            </a:p>
          </p:txBody>
        </p:sp>
        <p:cxnSp>
          <p:nvCxnSpPr>
            <p:cNvPr id="850" name="Google Shape;850;p40"/>
            <p:cNvCxnSpPr>
              <a:stCxn id="849" idx="0"/>
            </p:cNvCxnSpPr>
            <p:nvPr/>
          </p:nvCxnSpPr>
          <p:spPr>
            <a:xfrm rot="10800000">
              <a:off x="7981201" y="4378210"/>
              <a:ext cx="418200" cy="226800"/>
            </a:xfrm>
            <a:prstGeom prst="straightConnector1">
              <a:avLst/>
            </a:prstGeom>
            <a:noFill/>
            <a:ln cap="flat" cmpd="sng" w="19050">
              <a:solidFill>
                <a:schemeClr val="dk2"/>
              </a:solidFill>
              <a:prstDash val="solid"/>
              <a:round/>
              <a:headEnd len="med" w="med" type="none"/>
              <a:tailEnd len="med" w="med" type="none"/>
            </a:ln>
          </p:spPr>
        </p:cxnSp>
        <p:sp>
          <p:nvSpPr>
            <p:cNvPr id="851" name="Google Shape;851;p40"/>
            <p:cNvSpPr/>
            <p:nvPr/>
          </p:nvSpPr>
          <p:spPr>
            <a:xfrm>
              <a:off x="7586306" y="46050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a:t>
              </a:r>
              <a:endParaRPr sz="1800"/>
            </a:p>
          </p:txBody>
        </p:sp>
        <p:cxnSp>
          <p:nvCxnSpPr>
            <p:cNvPr id="852" name="Google Shape;852;p40"/>
            <p:cNvCxnSpPr>
              <a:stCxn id="851" idx="0"/>
              <a:endCxn id="846" idx="2"/>
            </p:cNvCxnSpPr>
            <p:nvPr/>
          </p:nvCxnSpPr>
          <p:spPr>
            <a:xfrm rot="10800000">
              <a:off x="7769306" y="4385410"/>
              <a:ext cx="300" cy="219600"/>
            </a:xfrm>
            <a:prstGeom prst="straightConnector1">
              <a:avLst/>
            </a:prstGeom>
            <a:noFill/>
            <a:ln cap="flat" cmpd="sng" w="19050">
              <a:solidFill>
                <a:schemeClr val="dk2"/>
              </a:solidFill>
              <a:prstDash val="solid"/>
              <a:round/>
              <a:headEnd len="med" w="med" type="none"/>
              <a:tailEnd len="med" w="med" type="none"/>
            </a:ln>
          </p:spPr>
        </p:cxnSp>
      </p:grpSp>
      <p:grpSp>
        <p:nvGrpSpPr>
          <p:cNvPr id="853" name="Google Shape;853;p40"/>
          <p:cNvGrpSpPr/>
          <p:nvPr/>
        </p:nvGrpSpPr>
        <p:grpSpPr>
          <a:xfrm>
            <a:off x="6010471" y="4037425"/>
            <a:ext cx="838008" cy="892485"/>
            <a:chOff x="6010471" y="4037425"/>
            <a:chExt cx="838008" cy="892485"/>
          </a:xfrm>
        </p:grpSpPr>
        <p:sp>
          <p:nvSpPr>
            <p:cNvPr id="854" name="Google Shape;854;p40"/>
            <p:cNvSpPr/>
            <p:nvPr/>
          </p:nvSpPr>
          <p:spPr>
            <a:xfrm>
              <a:off x="6010471" y="4605010"/>
              <a:ext cx="31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cxnSp>
          <p:nvCxnSpPr>
            <p:cNvPr id="855" name="Google Shape;855;p40"/>
            <p:cNvCxnSpPr>
              <a:stCxn id="854" idx="0"/>
              <a:endCxn id="856" idx="2"/>
            </p:cNvCxnSpPr>
            <p:nvPr/>
          </p:nvCxnSpPr>
          <p:spPr>
            <a:xfrm flipH="1" rot="10800000">
              <a:off x="6168871" y="4362310"/>
              <a:ext cx="279600" cy="242700"/>
            </a:xfrm>
            <a:prstGeom prst="straightConnector1">
              <a:avLst/>
            </a:prstGeom>
            <a:noFill/>
            <a:ln cap="flat" cmpd="sng" w="19050">
              <a:solidFill>
                <a:srgbClr val="666666"/>
              </a:solidFill>
              <a:prstDash val="solid"/>
              <a:round/>
              <a:headEnd len="med" w="med" type="none"/>
              <a:tailEnd len="med" w="med" type="none"/>
            </a:ln>
          </p:spPr>
        </p:cxnSp>
        <p:sp>
          <p:nvSpPr>
            <p:cNvPr id="857" name="Google Shape;857;p40"/>
            <p:cNvSpPr/>
            <p:nvPr/>
          </p:nvSpPr>
          <p:spPr>
            <a:xfrm>
              <a:off x="6481879" y="46050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858" name="Google Shape;858;p40"/>
            <p:cNvCxnSpPr>
              <a:stCxn id="856" idx="2"/>
              <a:endCxn id="857" idx="0"/>
            </p:cNvCxnSpPr>
            <p:nvPr/>
          </p:nvCxnSpPr>
          <p:spPr>
            <a:xfrm>
              <a:off x="6448483" y="4362325"/>
              <a:ext cx="216600" cy="242700"/>
            </a:xfrm>
            <a:prstGeom prst="straightConnector1">
              <a:avLst/>
            </a:prstGeom>
            <a:noFill/>
            <a:ln cap="flat" cmpd="sng" w="19050">
              <a:solidFill>
                <a:srgbClr val="666666"/>
              </a:solidFill>
              <a:prstDash val="solid"/>
              <a:round/>
              <a:headEnd len="med" w="med" type="none"/>
              <a:tailEnd len="med" w="med" type="none"/>
            </a:ln>
          </p:spPr>
        </p:cxnSp>
        <p:sp>
          <p:nvSpPr>
            <p:cNvPr id="856" name="Google Shape;856;p40"/>
            <p:cNvSpPr/>
            <p:nvPr/>
          </p:nvSpPr>
          <p:spPr>
            <a:xfrm>
              <a:off x="6279433" y="4037425"/>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grpSp>
      <p:grpSp>
        <p:nvGrpSpPr>
          <p:cNvPr id="859" name="Google Shape;859;p40"/>
          <p:cNvGrpSpPr/>
          <p:nvPr/>
        </p:nvGrpSpPr>
        <p:grpSpPr>
          <a:xfrm>
            <a:off x="4710827" y="3463850"/>
            <a:ext cx="2982373" cy="1466060"/>
            <a:chOff x="4710827" y="3463850"/>
            <a:chExt cx="2982373" cy="1466060"/>
          </a:xfrm>
        </p:grpSpPr>
        <p:grpSp>
          <p:nvGrpSpPr>
            <p:cNvPr id="860" name="Google Shape;860;p40"/>
            <p:cNvGrpSpPr/>
            <p:nvPr/>
          </p:nvGrpSpPr>
          <p:grpSpPr>
            <a:xfrm>
              <a:off x="4710827" y="3463850"/>
              <a:ext cx="2059446" cy="1466060"/>
              <a:chOff x="4710827" y="3463850"/>
              <a:chExt cx="2059446" cy="1466060"/>
            </a:xfrm>
          </p:grpSpPr>
          <p:sp>
            <p:nvSpPr>
              <p:cNvPr id="861" name="Google Shape;861;p40"/>
              <p:cNvSpPr/>
              <p:nvPr/>
            </p:nvSpPr>
            <p:spPr>
              <a:xfrm>
                <a:off x="5048916" y="40605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862" name="Google Shape;862;p40"/>
              <p:cNvSpPr/>
              <p:nvPr/>
            </p:nvSpPr>
            <p:spPr>
              <a:xfrm>
                <a:off x="4710827" y="460501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863" name="Google Shape;863;p40"/>
              <p:cNvSpPr/>
              <p:nvPr/>
            </p:nvSpPr>
            <p:spPr>
              <a:xfrm>
                <a:off x="5388104" y="460501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864" name="Google Shape;864;p40"/>
              <p:cNvCxnSpPr>
                <a:stCxn id="862" idx="0"/>
                <a:endCxn id="861" idx="2"/>
              </p:cNvCxnSpPr>
              <p:nvPr/>
            </p:nvCxnSpPr>
            <p:spPr>
              <a:xfrm flipH="1" rot="10800000">
                <a:off x="4956077" y="4385410"/>
                <a:ext cx="338100" cy="219600"/>
              </a:xfrm>
              <a:prstGeom prst="straightConnector1">
                <a:avLst/>
              </a:prstGeom>
              <a:noFill/>
              <a:ln cap="flat" cmpd="sng" w="19050">
                <a:solidFill>
                  <a:srgbClr val="666666"/>
                </a:solidFill>
                <a:prstDash val="solid"/>
                <a:round/>
                <a:headEnd len="med" w="med" type="none"/>
                <a:tailEnd len="med" w="med" type="none"/>
              </a:ln>
            </p:spPr>
          </p:cxnSp>
          <p:cxnSp>
            <p:nvCxnSpPr>
              <p:cNvPr id="865" name="Google Shape;865;p40"/>
              <p:cNvCxnSpPr>
                <a:stCxn id="863" idx="0"/>
                <a:endCxn id="861" idx="2"/>
              </p:cNvCxnSpPr>
              <p:nvPr/>
            </p:nvCxnSpPr>
            <p:spPr>
              <a:xfrm rot="10800000">
                <a:off x="5294054" y="4385410"/>
                <a:ext cx="339300" cy="219600"/>
              </a:xfrm>
              <a:prstGeom prst="straightConnector1">
                <a:avLst/>
              </a:prstGeom>
              <a:noFill/>
              <a:ln cap="flat" cmpd="sng" w="19050">
                <a:solidFill>
                  <a:srgbClr val="666666"/>
                </a:solidFill>
                <a:prstDash val="solid"/>
                <a:round/>
                <a:headEnd len="med" w="med" type="none"/>
                <a:tailEnd len="med" w="med" type="none"/>
              </a:ln>
            </p:spPr>
          </p:cxnSp>
          <p:sp>
            <p:nvSpPr>
              <p:cNvPr id="866" name="Google Shape;866;p40"/>
              <p:cNvSpPr/>
              <p:nvPr/>
            </p:nvSpPr>
            <p:spPr>
              <a:xfrm>
                <a:off x="6134273" y="3463850"/>
                <a:ext cx="636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 q</a:t>
                </a:r>
                <a:endParaRPr sz="1800"/>
              </a:p>
            </p:txBody>
          </p:sp>
          <p:cxnSp>
            <p:nvCxnSpPr>
              <p:cNvPr id="867" name="Google Shape;867;p40"/>
              <p:cNvCxnSpPr>
                <a:endCxn id="861" idx="0"/>
              </p:cNvCxnSpPr>
              <p:nvPr/>
            </p:nvCxnSpPr>
            <p:spPr>
              <a:xfrm flipH="1">
                <a:off x="5294166" y="3789675"/>
                <a:ext cx="907200" cy="270900"/>
              </a:xfrm>
              <a:prstGeom prst="straightConnector1">
                <a:avLst/>
              </a:prstGeom>
              <a:noFill/>
              <a:ln cap="flat" cmpd="sng" w="19050">
                <a:solidFill>
                  <a:srgbClr val="666666"/>
                </a:solidFill>
                <a:prstDash val="solid"/>
                <a:round/>
                <a:headEnd len="med" w="med" type="none"/>
                <a:tailEnd len="med" w="med" type="none"/>
              </a:ln>
            </p:spPr>
          </p:cxnSp>
        </p:grpSp>
        <p:cxnSp>
          <p:nvCxnSpPr>
            <p:cNvPr id="868" name="Google Shape;868;p40"/>
            <p:cNvCxnSpPr>
              <a:endCxn id="846" idx="0"/>
            </p:cNvCxnSpPr>
            <p:nvPr/>
          </p:nvCxnSpPr>
          <p:spPr>
            <a:xfrm>
              <a:off x="6656101" y="3789700"/>
              <a:ext cx="1037100" cy="270900"/>
            </a:xfrm>
            <a:prstGeom prst="straightConnector1">
              <a:avLst/>
            </a:prstGeom>
            <a:noFill/>
            <a:ln cap="flat" cmpd="sng" w="19050">
              <a:solidFill>
                <a:srgbClr val="666666"/>
              </a:solidFill>
              <a:prstDash val="solid"/>
              <a:round/>
              <a:headEnd len="med" w="med" type="none"/>
              <a:tailEnd len="med" w="med" type="none"/>
            </a:ln>
          </p:spPr>
        </p:cxnSp>
        <p:cxnSp>
          <p:nvCxnSpPr>
            <p:cNvPr id="869" name="Google Shape;869;p40"/>
            <p:cNvCxnSpPr>
              <a:stCxn id="856" idx="0"/>
              <a:endCxn id="866" idx="2"/>
            </p:cNvCxnSpPr>
            <p:nvPr/>
          </p:nvCxnSpPr>
          <p:spPr>
            <a:xfrm flipH="1" rot="10800000">
              <a:off x="6448483" y="3788725"/>
              <a:ext cx="3900" cy="248700"/>
            </a:xfrm>
            <a:prstGeom prst="straightConnector1">
              <a:avLst/>
            </a:prstGeom>
            <a:noFill/>
            <a:ln cap="flat" cmpd="sng" w="19050">
              <a:solidFill>
                <a:schemeClr val="dk2"/>
              </a:solidFill>
              <a:prstDash val="solid"/>
              <a:round/>
              <a:headEnd len="med" w="med" type="none"/>
              <a:tailEnd len="med" w="med" type="none"/>
            </a:ln>
          </p:spPr>
        </p:cxnSp>
      </p:grpSp>
      <p:cxnSp>
        <p:nvCxnSpPr>
          <p:cNvPr id="870" name="Google Shape;870;p40"/>
          <p:cNvCxnSpPr/>
          <p:nvPr/>
        </p:nvCxnSpPr>
        <p:spPr>
          <a:xfrm>
            <a:off x="4337250" y="1985825"/>
            <a:ext cx="5235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1000"/>
                                        <p:tgtEl>
                                          <p:spTgt spid="8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9"/>
                                        </p:tgtEl>
                                        <p:attrNameLst>
                                          <p:attrName>style.visibility</p:attrName>
                                        </p:attrNameLst>
                                      </p:cBhvr>
                                      <p:to>
                                        <p:strVal val="visible"/>
                                      </p:to>
                                    </p:set>
                                    <p:animEffect filter="fade" transition="in">
                                      <p:cBhvr>
                                        <p:cTn dur="1000"/>
                                        <p:tgtEl>
                                          <p:spTgt spid="8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3"/>
                                        </p:tgtEl>
                                        <p:attrNameLst>
                                          <p:attrName>style.visibility</p:attrName>
                                        </p:attrNameLst>
                                      </p:cBhvr>
                                      <p:to>
                                        <p:strVal val="visible"/>
                                      </p:to>
                                    </p:set>
                                    <p:animEffect filter="fade" transition="in">
                                      <p:cBhvr>
                                        <p:cTn dur="1000"/>
                                        <p:tgtEl>
                                          <p:spTgt spid="8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1000"/>
                                        <p:tgtEl>
                                          <p:spTgt spid="8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874" name="Shape 874"/>
        <p:cNvGrpSpPr/>
        <p:nvPr/>
      </p:nvGrpSpPr>
      <p:grpSpPr>
        <a:xfrm>
          <a:off x="0" y="0"/>
          <a:ext cx="0" cy="0"/>
          <a:chOff x="0" y="0"/>
          <a:chExt cx="0" cy="0"/>
        </a:xfrm>
      </p:grpSpPr>
      <p:sp>
        <p:nvSpPr>
          <p:cNvPr id="875" name="Google Shape;875;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Happens If The Root Is </a:t>
            </a:r>
            <a:r>
              <a:rPr lang="en"/>
              <a:t>Maxed Out on Juice</a:t>
            </a:r>
            <a:r>
              <a:rPr lang="en"/>
              <a:t>?</a:t>
            </a:r>
            <a:endParaRPr/>
          </a:p>
        </p:txBody>
      </p:sp>
      <p:sp>
        <p:nvSpPr>
          <p:cNvPr id="876" name="Google Shape;876;p41"/>
          <p:cNvSpPr txBox="1"/>
          <p:nvPr>
            <p:ph idx="1" type="body"/>
          </p:nvPr>
        </p:nvSpPr>
        <p:spPr>
          <a:xfrm>
            <a:off x="166800" y="4218325"/>
            <a:ext cx="8443800" cy="49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Challenge: Draw the tree after the root is split.</a:t>
            </a:r>
            <a:endParaRPr/>
          </a:p>
        </p:txBody>
      </p:sp>
      <p:sp>
        <p:nvSpPr>
          <p:cNvPr id="877" name="Google Shape;877;p41"/>
          <p:cNvSpPr/>
          <p:nvPr/>
        </p:nvSpPr>
        <p:spPr>
          <a:xfrm>
            <a:off x="1869468" y="1560125"/>
            <a:ext cx="702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 u</a:t>
            </a:r>
            <a:endParaRPr sz="1800"/>
          </a:p>
        </p:txBody>
      </p:sp>
      <p:sp>
        <p:nvSpPr>
          <p:cNvPr id="878" name="Google Shape;878;p41"/>
          <p:cNvSpPr/>
          <p:nvPr/>
        </p:nvSpPr>
        <p:spPr>
          <a:xfrm>
            <a:off x="1281283" y="1560125"/>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879" name="Google Shape;879;p41"/>
          <p:cNvSpPr/>
          <p:nvPr/>
        </p:nvSpPr>
        <p:spPr>
          <a:xfrm>
            <a:off x="507966" y="15601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880" name="Google Shape;880;p41"/>
          <p:cNvSpPr/>
          <p:nvPr/>
        </p:nvSpPr>
        <p:spPr>
          <a:xfrm>
            <a:off x="1136124" y="963375"/>
            <a:ext cx="636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 q</a:t>
            </a:r>
            <a:endParaRPr sz="1800"/>
          </a:p>
        </p:txBody>
      </p:sp>
      <p:cxnSp>
        <p:nvCxnSpPr>
          <p:cNvPr id="881" name="Google Shape;881;p41"/>
          <p:cNvCxnSpPr>
            <a:endCxn id="879" idx="0"/>
          </p:cNvCxnSpPr>
          <p:nvPr/>
        </p:nvCxnSpPr>
        <p:spPr>
          <a:xfrm flipH="1">
            <a:off x="753216" y="1284125"/>
            <a:ext cx="556200" cy="276000"/>
          </a:xfrm>
          <a:prstGeom prst="straightConnector1">
            <a:avLst/>
          </a:prstGeom>
          <a:noFill/>
          <a:ln cap="flat" cmpd="sng" w="19050">
            <a:solidFill>
              <a:srgbClr val="666666"/>
            </a:solidFill>
            <a:prstDash val="solid"/>
            <a:round/>
            <a:headEnd len="med" w="med" type="none"/>
            <a:tailEnd len="med" w="med" type="none"/>
          </a:ln>
        </p:spPr>
      </p:cxnSp>
      <p:cxnSp>
        <p:nvCxnSpPr>
          <p:cNvPr id="882" name="Google Shape;882;p41"/>
          <p:cNvCxnSpPr>
            <a:endCxn id="877" idx="0"/>
          </p:cNvCxnSpPr>
          <p:nvPr/>
        </p:nvCxnSpPr>
        <p:spPr>
          <a:xfrm>
            <a:off x="1690518" y="1284125"/>
            <a:ext cx="530400" cy="276000"/>
          </a:xfrm>
          <a:prstGeom prst="straightConnector1">
            <a:avLst/>
          </a:prstGeom>
          <a:noFill/>
          <a:ln cap="flat" cmpd="sng" w="19050">
            <a:solidFill>
              <a:srgbClr val="666666"/>
            </a:solidFill>
            <a:prstDash val="solid"/>
            <a:round/>
            <a:headEnd len="med" w="med" type="none"/>
            <a:tailEnd len="med" w="med" type="none"/>
          </a:ln>
        </p:spPr>
      </p:cxnSp>
      <p:cxnSp>
        <p:nvCxnSpPr>
          <p:cNvPr id="883" name="Google Shape;883;p41"/>
          <p:cNvCxnSpPr>
            <a:stCxn id="878" idx="0"/>
            <a:endCxn id="880" idx="2"/>
          </p:cNvCxnSpPr>
          <p:nvPr/>
        </p:nvCxnSpPr>
        <p:spPr>
          <a:xfrm flipH="1" rot="10800000">
            <a:off x="1450333" y="1288325"/>
            <a:ext cx="3900" cy="271800"/>
          </a:xfrm>
          <a:prstGeom prst="straightConnector1">
            <a:avLst/>
          </a:prstGeom>
          <a:noFill/>
          <a:ln cap="flat" cmpd="sng" w="19050">
            <a:solidFill>
              <a:schemeClr val="dk2"/>
            </a:solidFill>
            <a:prstDash val="solid"/>
            <a:round/>
            <a:headEnd len="med" w="med" type="none"/>
            <a:tailEnd len="med" w="med" type="none"/>
          </a:ln>
        </p:spPr>
      </p:cxnSp>
      <p:sp>
        <p:nvSpPr>
          <p:cNvPr id="884" name="Google Shape;884;p41"/>
          <p:cNvSpPr/>
          <p:nvPr/>
        </p:nvSpPr>
        <p:spPr>
          <a:xfrm>
            <a:off x="4577727" y="1558050"/>
            <a:ext cx="9114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 u v w</a:t>
            </a:r>
            <a:endParaRPr sz="1800"/>
          </a:p>
        </p:txBody>
      </p:sp>
      <p:sp>
        <p:nvSpPr>
          <p:cNvPr id="885" name="Google Shape;885;p41"/>
          <p:cNvSpPr/>
          <p:nvPr/>
        </p:nvSpPr>
        <p:spPr>
          <a:xfrm>
            <a:off x="3989533" y="1558050"/>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886" name="Google Shape;886;p41"/>
          <p:cNvSpPr/>
          <p:nvPr/>
        </p:nvSpPr>
        <p:spPr>
          <a:xfrm>
            <a:off x="3216216" y="155805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887" name="Google Shape;887;p41"/>
          <p:cNvSpPr/>
          <p:nvPr/>
        </p:nvSpPr>
        <p:spPr>
          <a:xfrm>
            <a:off x="3844373" y="961300"/>
            <a:ext cx="636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 q</a:t>
            </a:r>
            <a:endParaRPr sz="1800"/>
          </a:p>
        </p:txBody>
      </p:sp>
      <p:cxnSp>
        <p:nvCxnSpPr>
          <p:cNvPr id="888" name="Google Shape;888;p41"/>
          <p:cNvCxnSpPr>
            <a:endCxn id="886" idx="0"/>
          </p:cNvCxnSpPr>
          <p:nvPr/>
        </p:nvCxnSpPr>
        <p:spPr>
          <a:xfrm flipH="1">
            <a:off x="3461466" y="1282050"/>
            <a:ext cx="556200" cy="276000"/>
          </a:xfrm>
          <a:prstGeom prst="straightConnector1">
            <a:avLst/>
          </a:prstGeom>
          <a:noFill/>
          <a:ln cap="flat" cmpd="sng" w="19050">
            <a:solidFill>
              <a:srgbClr val="666666"/>
            </a:solidFill>
            <a:prstDash val="solid"/>
            <a:round/>
            <a:headEnd len="med" w="med" type="none"/>
            <a:tailEnd len="med" w="med" type="none"/>
          </a:ln>
        </p:spPr>
      </p:cxnSp>
      <p:cxnSp>
        <p:nvCxnSpPr>
          <p:cNvPr id="889" name="Google Shape;889;p41"/>
          <p:cNvCxnSpPr>
            <a:endCxn id="884" idx="0"/>
          </p:cNvCxnSpPr>
          <p:nvPr/>
        </p:nvCxnSpPr>
        <p:spPr>
          <a:xfrm>
            <a:off x="4459227" y="1298250"/>
            <a:ext cx="574200" cy="259800"/>
          </a:xfrm>
          <a:prstGeom prst="straightConnector1">
            <a:avLst/>
          </a:prstGeom>
          <a:noFill/>
          <a:ln cap="flat" cmpd="sng" w="19050">
            <a:solidFill>
              <a:srgbClr val="666666"/>
            </a:solidFill>
            <a:prstDash val="solid"/>
            <a:round/>
            <a:headEnd len="med" w="med" type="none"/>
            <a:tailEnd len="med" w="med" type="none"/>
          </a:ln>
        </p:spPr>
      </p:cxnSp>
      <p:cxnSp>
        <p:nvCxnSpPr>
          <p:cNvPr id="890" name="Google Shape;890;p41"/>
          <p:cNvCxnSpPr>
            <a:stCxn id="885" idx="0"/>
            <a:endCxn id="887" idx="2"/>
          </p:cNvCxnSpPr>
          <p:nvPr/>
        </p:nvCxnSpPr>
        <p:spPr>
          <a:xfrm flipH="1" rot="10800000">
            <a:off x="4158583" y="1286250"/>
            <a:ext cx="3900" cy="271800"/>
          </a:xfrm>
          <a:prstGeom prst="straightConnector1">
            <a:avLst/>
          </a:prstGeom>
          <a:noFill/>
          <a:ln cap="flat" cmpd="sng" w="19050">
            <a:solidFill>
              <a:schemeClr val="dk2"/>
            </a:solidFill>
            <a:prstDash val="solid"/>
            <a:round/>
            <a:headEnd len="med" w="med" type="none"/>
            <a:tailEnd len="med" w="med" type="none"/>
          </a:ln>
        </p:spPr>
      </p:cxnSp>
      <p:sp>
        <p:nvSpPr>
          <p:cNvPr id="891" name="Google Shape;891;p41"/>
          <p:cNvSpPr/>
          <p:nvPr/>
        </p:nvSpPr>
        <p:spPr>
          <a:xfrm>
            <a:off x="7949875" y="1555975"/>
            <a:ext cx="556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 w</a:t>
            </a:r>
            <a:endParaRPr sz="1800"/>
          </a:p>
        </p:txBody>
      </p:sp>
      <p:sp>
        <p:nvSpPr>
          <p:cNvPr id="892" name="Google Shape;892;p41"/>
          <p:cNvSpPr/>
          <p:nvPr/>
        </p:nvSpPr>
        <p:spPr>
          <a:xfrm>
            <a:off x="6930283" y="1555975"/>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893" name="Google Shape;893;p41"/>
          <p:cNvSpPr/>
          <p:nvPr/>
        </p:nvSpPr>
        <p:spPr>
          <a:xfrm>
            <a:off x="6233166" y="15559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894" name="Google Shape;894;p41"/>
          <p:cNvSpPr/>
          <p:nvPr/>
        </p:nvSpPr>
        <p:spPr>
          <a:xfrm>
            <a:off x="6861325" y="959225"/>
            <a:ext cx="8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 q u</a:t>
            </a:r>
            <a:endParaRPr sz="1800"/>
          </a:p>
        </p:txBody>
      </p:sp>
      <p:cxnSp>
        <p:nvCxnSpPr>
          <p:cNvPr id="895" name="Google Shape;895;p41"/>
          <p:cNvCxnSpPr>
            <a:endCxn id="893" idx="0"/>
          </p:cNvCxnSpPr>
          <p:nvPr/>
        </p:nvCxnSpPr>
        <p:spPr>
          <a:xfrm flipH="1">
            <a:off x="6478416" y="1279975"/>
            <a:ext cx="556200" cy="276000"/>
          </a:xfrm>
          <a:prstGeom prst="straightConnector1">
            <a:avLst/>
          </a:prstGeom>
          <a:noFill/>
          <a:ln cap="flat" cmpd="sng" w="19050">
            <a:solidFill>
              <a:srgbClr val="666666"/>
            </a:solidFill>
            <a:prstDash val="solid"/>
            <a:round/>
            <a:headEnd len="med" w="med" type="none"/>
            <a:tailEnd len="med" w="med" type="none"/>
          </a:ln>
        </p:spPr>
      </p:cxnSp>
      <p:cxnSp>
        <p:nvCxnSpPr>
          <p:cNvPr id="896" name="Google Shape;896;p41"/>
          <p:cNvCxnSpPr>
            <a:endCxn id="891" idx="0"/>
          </p:cNvCxnSpPr>
          <p:nvPr/>
        </p:nvCxnSpPr>
        <p:spPr>
          <a:xfrm>
            <a:off x="7653775" y="1296175"/>
            <a:ext cx="574200" cy="259800"/>
          </a:xfrm>
          <a:prstGeom prst="straightConnector1">
            <a:avLst/>
          </a:prstGeom>
          <a:noFill/>
          <a:ln cap="flat" cmpd="sng" w="19050">
            <a:solidFill>
              <a:srgbClr val="666666"/>
            </a:solidFill>
            <a:prstDash val="solid"/>
            <a:round/>
            <a:headEnd len="med" w="med" type="none"/>
            <a:tailEnd len="med" w="med" type="none"/>
          </a:ln>
        </p:spPr>
      </p:cxnSp>
      <p:cxnSp>
        <p:nvCxnSpPr>
          <p:cNvPr id="897" name="Google Shape;897;p41"/>
          <p:cNvCxnSpPr>
            <a:stCxn id="892" idx="0"/>
            <a:endCxn id="894" idx="2"/>
          </p:cNvCxnSpPr>
          <p:nvPr/>
        </p:nvCxnSpPr>
        <p:spPr>
          <a:xfrm flipH="1" rot="10800000">
            <a:off x="7099333" y="1284175"/>
            <a:ext cx="162600" cy="271800"/>
          </a:xfrm>
          <a:prstGeom prst="straightConnector1">
            <a:avLst/>
          </a:prstGeom>
          <a:noFill/>
          <a:ln cap="flat" cmpd="sng" w="19050">
            <a:solidFill>
              <a:schemeClr val="dk2"/>
            </a:solidFill>
            <a:prstDash val="solid"/>
            <a:round/>
            <a:headEnd len="med" w="med" type="none"/>
            <a:tailEnd len="med" w="med" type="none"/>
          </a:ln>
        </p:spPr>
      </p:cxnSp>
      <p:sp>
        <p:nvSpPr>
          <p:cNvPr id="898" name="Google Shape;898;p41"/>
          <p:cNvSpPr/>
          <p:nvPr/>
        </p:nvSpPr>
        <p:spPr>
          <a:xfrm>
            <a:off x="7436858" y="1555975"/>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cxnSp>
        <p:nvCxnSpPr>
          <p:cNvPr id="899" name="Google Shape;899;p41"/>
          <p:cNvCxnSpPr>
            <a:stCxn id="898" idx="0"/>
          </p:cNvCxnSpPr>
          <p:nvPr/>
        </p:nvCxnSpPr>
        <p:spPr>
          <a:xfrm rot="10800000">
            <a:off x="7422308" y="1298275"/>
            <a:ext cx="183600" cy="257700"/>
          </a:xfrm>
          <a:prstGeom prst="straightConnector1">
            <a:avLst/>
          </a:prstGeom>
          <a:noFill/>
          <a:ln cap="flat" cmpd="sng" w="19050">
            <a:solidFill>
              <a:schemeClr val="dk2"/>
            </a:solidFill>
            <a:prstDash val="solid"/>
            <a:round/>
            <a:headEnd len="med" w="med" type="none"/>
            <a:tailEnd len="med" w="med" type="none"/>
          </a:ln>
        </p:spPr>
      </p:cxnSp>
      <p:sp>
        <p:nvSpPr>
          <p:cNvPr id="900" name="Google Shape;900;p41"/>
          <p:cNvSpPr/>
          <p:nvPr/>
        </p:nvSpPr>
        <p:spPr>
          <a:xfrm>
            <a:off x="2034375" y="335937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 w x y</a:t>
            </a:r>
            <a:endParaRPr sz="1800"/>
          </a:p>
        </p:txBody>
      </p:sp>
      <p:sp>
        <p:nvSpPr>
          <p:cNvPr id="901" name="Google Shape;901;p41"/>
          <p:cNvSpPr/>
          <p:nvPr/>
        </p:nvSpPr>
        <p:spPr>
          <a:xfrm>
            <a:off x="1014783" y="3359375"/>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902" name="Google Shape;902;p41"/>
          <p:cNvSpPr/>
          <p:nvPr/>
        </p:nvSpPr>
        <p:spPr>
          <a:xfrm>
            <a:off x="317666" y="33593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903" name="Google Shape;903;p41"/>
          <p:cNvSpPr/>
          <p:nvPr/>
        </p:nvSpPr>
        <p:spPr>
          <a:xfrm>
            <a:off x="945825" y="2762625"/>
            <a:ext cx="8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 q u</a:t>
            </a:r>
            <a:endParaRPr sz="1800"/>
          </a:p>
        </p:txBody>
      </p:sp>
      <p:cxnSp>
        <p:nvCxnSpPr>
          <p:cNvPr id="904" name="Google Shape;904;p41"/>
          <p:cNvCxnSpPr>
            <a:endCxn id="902" idx="0"/>
          </p:cNvCxnSpPr>
          <p:nvPr/>
        </p:nvCxnSpPr>
        <p:spPr>
          <a:xfrm flipH="1">
            <a:off x="562916" y="3083375"/>
            <a:ext cx="556200" cy="276000"/>
          </a:xfrm>
          <a:prstGeom prst="straightConnector1">
            <a:avLst/>
          </a:prstGeom>
          <a:noFill/>
          <a:ln cap="flat" cmpd="sng" w="19050">
            <a:solidFill>
              <a:srgbClr val="666666"/>
            </a:solidFill>
            <a:prstDash val="solid"/>
            <a:round/>
            <a:headEnd len="med" w="med" type="none"/>
            <a:tailEnd len="med" w="med" type="none"/>
          </a:ln>
        </p:spPr>
      </p:cxnSp>
      <p:cxnSp>
        <p:nvCxnSpPr>
          <p:cNvPr id="905" name="Google Shape;905;p41"/>
          <p:cNvCxnSpPr>
            <a:endCxn id="900" idx="0"/>
          </p:cNvCxnSpPr>
          <p:nvPr/>
        </p:nvCxnSpPr>
        <p:spPr>
          <a:xfrm>
            <a:off x="1735725" y="3076175"/>
            <a:ext cx="791400" cy="283200"/>
          </a:xfrm>
          <a:prstGeom prst="straightConnector1">
            <a:avLst/>
          </a:prstGeom>
          <a:noFill/>
          <a:ln cap="flat" cmpd="sng" w="19050">
            <a:solidFill>
              <a:srgbClr val="666666"/>
            </a:solidFill>
            <a:prstDash val="solid"/>
            <a:round/>
            <a:headEnd len="med" w="med" type="none"/>
            <a:tailEnd len="med" w="med" type="none"/>
          </a:ln>
        </p:spPr>
      </p:cxnSp>
      <p:cxnSp>
        <p:nvCxnSpPr>
          <p:cNvPr id="906" name="Google Shape;906;p41"/>
          <p:cNvCxnSpPr>
            <a:stCxn id="901" idx="0"/>
            <a:endCxn id="903" idx="2"/>
          </p:cNvCxnSpPr>
          <p:nvPr/>
        </p:nvCxnSpPr>
        <p:spPr>
          <a:xfrm flipH="1" rot="10800000">
            <a:off x="1183833" y="3087575"/>
            <a:ext cx="162600" cy="271800"/>
          </a:xfrm>
          <a:prstGeom prst="straightConnector1">
            <a:avLst/>
          </a:prstGeom>
          <a:noFill/>
          <a:ln cap="flat" cmpd="sng" w="19050">
            <a:solidFill>
              <a:schemeClr val="dk2"/>
            </a:solidFill>
            <a:prstDash val="solid"/>
            <a:round/>
            <a:headEnd len="med" w="med" type="none"/>
            <a:tailEnd len="med" w="med" type="none"/>
          </a:ln>
        </p:spPr>
      </p:cxnSp>
      <p:sp>
        <p:nvSpPr>
          <p:cNvPr id="907" name="Google Shape;907;p41"/>
          <p:cNvSpPr/>
          <p:nvPr/>
        </p:nvSpPr>
        <p:spPr>
          <a:xfrm>
            <a:off x="1521358" y="3359375"/>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cxnSp>
        <p:nvCxnSpPr>
          <p:cNvPr id="908" name="Google Shape;908;p41"/>
          <p:cNvCxnSpPr>
            <a:stCxn id="907" idx="0"/>
          </p:cNvCxnSpPr>
          <p:nvPr/>
        </p:nvCxnSpPr>
        <p:spPr>
          <a:xfrm rot="10800000">
            <a:off x="1506808" y="3101675"/>
            <a:ext cx="183600" cy="257700"/>
          </a:xfrm>
          <a:prstGeom prst="straightConnector1">
            <a:avLst/>
          </a:prstGeom>
          <a:noFill/>
          <a:ln cap="flat" cmpd="sng" w="19050">
            <a:solidFill>
              <a:schemeClr val="dk2"/>
            </a:solidFill>
            <a:prstDash val="solid"/>
            <a:round/>
            <a:headEnd len="med" w="med" type="none"/>
            <a:tailEnd len="med" w="med" type="none"/>
          </a:ln>
        </p:spPr>
      </p:cxnSp>
      <p:sp>
        <p:nvSpPr>
          <p:cNvPr id="909" name="Google Shape;909;p41"/>
          <p:cNvSpPr/>
          <p:nvPr/>
        </p:nvSpPr>
        <p:spPr>
          <a:xfrm>
            <a:off x="5406200" y="3339875"/>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x y</a:t>
            </a:r>
            <a:endParaRPr sz="1800"/>
          </a:p>
        </p:txBody>
      </p:sp>
      <p:sp>
        <p:nvSpPr>
          <p:cNvPr id="910" name="Google Shape;910;p41"/>
          <p:cNvSpPr/>
          <p:nvPr/>
        </p:nvSpPr>
        <p:spPr>
          <a:xfrm>
            <a:off x="3975308" y="333988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911" name="Google Shape;911;p41"/>
          <p:cNvSpPr/>
          <p:nvPr/>
        </p:nvSpPr>
        <p:spPr>
          <a:xfrm>
            <a:off x="3278191" y="33398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912" name="Google Shape;912;p41"/>
          <p:cNvSpPr/>
          <p:nvPr/>
        </p:nvSpPr>
        <p:spPr>
          <a:xfrm>
            <a:off x="3906350" y="2743125"/>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 q u w</a:t>
            </a:r>
            <a:endParaRPr sz="1800"/>
          </a:p>
        </p:txBody>
      </p:sp>
      <p:cxnSp>
        <p:nvCxnSpPr>
          <p:cNvPr id="913" name="Google Shape;913;p41"/>
          <p:cNvCxnSpPr>
            <a:endCxn id="911" idx="0"/>
          </p:cNvCxnSpPr>
          <p:nvPr/>
        </p:nvCxnSpPr>
        <p:spPr>
          <a:xfrm flipH="1">
            <a:off x="3523441" y="3063883"/>
            <a:ext cx="556200" cy="276000"/>
          </a:xfrm>
          <a:prstGeom prst="straightConnector1">
            <a:avLst/>
          </a:prstGeom>
          <a:noFill/>
          <a:ln cap="flat" cmpd="sng" w="19050">
            <a:solidFill>
              <a:srgbClr val="666666"/>
            </a:solidFill>
            <a:prstDash val="solid"/>
            <a:round/>
            <a:headEnd len="med" w="med" type="none"/>
            <a:tailEnd len="med" w="med" type="none"/>
          </a:ln>
        </p:spPr>
      </p:cxnSp>
      <p:cxnSp>
        <p:nvCxnSpPr>
          <p:cNvPr id="914" name="Google Shape;914;p41"/>
          <p:cNvCxnSpPr>
            <a:endCxn id="909" idx="0"/>
          </p:cNvCxnSpPr>
          <p:nvPr/>
        </p:nvCxnSpPr>
        <p:spPr>
          <a:xfrm>
            <a:off x="4901900" y="3056675"/>
            <a:ext cx="791400" cy="283200"/>
          </a:xfrm>
          <a:prstGeom prst="straightConnector1">
            <a:avLst/>
          </a:prstGeom>
          <a:noFill/>
          <a:ln cap="flat" cmpd="sng" w="19050">
            <a:solidFill>
              <a:srgbClr val="666666"/>
            </a:solidFill>
            <a:prstDash val="solid"/>
            <a:round/>
            <a:headEnd len="med" w="med" type="none"/>
            <a:tailEnd len="med" w="med" type="none"/>
          </a:ln>
        </p:spPr>
      </p:cxnSp>
      <p:cxnSp>
        <p:nvCxnSpPr>
          <p:cNvPr id="915" name="Google Shape;915;p41"/>
          <p:cNvCxnSpPr>
            <a:stCxn id="910" idx="0"/>
          </p:cNvCxnSpPr>
          <p:nvPr/>
        </p:nvCxnSpPr>
        <p:spPr>
          <a:xfrm flipH="1" rot="10800000">
            <a:off x="4144358" y="3052783"/>
            <a:ext cx="126900" cy="287100"/>
          </a:xfrm>
          <a:prstGeom prst="straightConnector1">
            <a:avLst/>
          </a:prstGeom>
          <a:noFill/>
          <a:ln cap="flat" cmpd="sng" w="19050">
            <a:solidFill>
              <a:schemeClr val="dk2"/>
            </a:solidFill>
            <a:prstDash val="solid"/>
            <a:round/>
            <a:headEnd len="med" w="med" type="none"/>
            <a:tailEnd len="med" w="med" type="none"/>
          </a:ln>
        </p:spPr>
      </p:cxnSp>
      <p:sp>
        <p:nvSpPr>
          <p:cNvPr id="916" name="Google Shape;916;p41"/>
          <p:cNvSpPr/>
          <p:nvPr/>
        </p:nvSpPr>
        <p:spPr>
          <a:xfrm>
            <a:off x="4481883" y="333988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cxnSp>
        <p:nvCxnSpPr>
          <p:cNvPr id="917" name="Google Shape;917;p41"/>
          <p:cNvCxnSpPr>
            <a:stCxn id="916" idx="0"/>
          </p:cNvCxnSpPr>
          <p:nvPr/>
        </p:nvCxnSpPr>
        <p:spPr>
          <a:xfrm rot="10800000">
            <a:off x="4476633" y="3052783"/>
            <a:ext cx="174300" cy="287100"/>
          </a:xfrm>
          <a:prstGeom prst="straightConnector1">
            <a:avLst/>
          </a:prstGeom>
          <a:noFill/>
          <a:ln cap="flat" cmpd="sng" w="19050">
            <a:solidFill>
              <a:schemeClr val="dk2"/>
            </a:solidFill>
            <a:prstDash val="solid"/>
            <a:round/>
            <a:headEnd len="med" w="med" type="none"/>
            <a:tailEnd len="med" w="med" type="none"/>
          </a:ln>
        </p:spPr>
      </p:cxnSp>
      <p:sp>
        <p:nvSpPr>
          <p:cNvPr id="918" name="Google Shape;918;p41"/>
          <p:cNvSpPr/>
          <p:nvPr/>
        </p:nvSpPr>
        <p:spPr>
          <a:xfrm>
            <a:off x="4922908" y="3336020"/>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a:t>
            </a:r>
            <a:endParaRPr sz="1800"/>
          </a:p>
        </p:txBody>
      </p:sp>
      <p:cxnSp>
        <p:nvCxnSpPr>
          <p:cNvPr id="919" name="Google Shape;919;p41"/>
          <p:cNvCxnSpPr>
            <a:stCxn id="918" idx="0"/>
          </p:cNvCxnSpPr>
          <p:nvPr/>
        </p:nvCxnSpPr>
        <p:spPr>
          <a:xfrm rot="10800000">
            <a:off x="4684858" y="3076220"/>
            <a:ext cx="407100" cy="259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23" name="Shape 923"/>
        <p:cNvGrpSpPr/>
        <p:nvPr/>
      </p:nvGrpSpPr>
      <p:grpSpPr>
        <a:xfrm>
          <a:off x="0" y="0"/>
          <a:ext cx="0" cy="0"/>
          <a:chOff x="0" y="0"/>
          <a:chExt cx="0" cy="0"/>
        </a:xfrm>
      </p:grpSpPr>
      <p:sp>
        <p:nvSpPr>
          <p:cNvPr id="924" name="Google Shape;924;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Happens If The Root Is </a:t>
            </a:r>
            <a:r>
              <a:rPr lang="en"/>
              <a:t>Maxed Out on Juice?</a:t>
            </a:r>
            <a:endParaRPr/>
          </a:p>
        </p:txBody>
      </p:sp>
      <p:sp>
        <p:nvSpPr>
          <p:cNvPr id="925" name="Google Shape;925;p42"/>
          <p:cNvSpPr txBox="1"/>
          <p:nvPr>
            <p:ph idx="1" type="body"/>
          </p:nvPr>
        </p:nvSpPr>
        <p:spPr>
          <a:xfrm>
            <a:off x="166800" y="2008525"/>
            <a:ext cx="8443800" cy="49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Challenge: Draw the tree after the root is split.</a:t>
            </a:r>
            <a:endParaRPr/>
          </a:p>
        </p:txBody>
      </p:sp>
      <p:sp>
        <p:nvSpPr>
          <p:cNvPr id="926" name="Google Shape;926;p42"/>
          <p:cNvSpPr/>
          <p:nvPr/>
        </p:nvSpPr>
        <p:spPr>
          <a:xfrm>
            <a:off x="2940325" y="1567250"/>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 w x y</a:t>
            </a:r>
            <a:endParaRPr sz="1800"/>
          </a:p>
        </p:txBody>
      </p:sp>
      <p:sp>
        <p:nvSpPr>
          <p:cNvPr id="927" name="Google Shape;927;p42"/>
          <p:cNvSpPr/>
          <p:nvPr/>
        </p:nvSpPr>
        <p:spPr>
          <a:xfrm>
            <a:off x="1920733" y="1567250"/>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928" name="Google Shape;928;p42"/>
          <p:cNvSpPr/>
          <p:nvPr/>
        </p:nvSpPr>
        <p:spPr>
          <a:xfrm>
            <a:off x="1223616" y="156725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929" name="Google Shape;929;p42"/>
          <p:cNvSpPr/>
          <p:nvPr/>
        </p:nvSpPr>
        <p:spPr>
          <a:xfrm>
            <a:off x="1851775" y="970500"/>
            <a:ext cx="801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 q u</a:t>
            </a:r>
            <a:endParaRPr sz="1800"/>
          </a:p>
        </p:txBody>
      </p:sp>
      <p:cxnSp>
        <p:nvCxnSpPr>
          <p:cNvPr id="930" name="Google Shape;930;p42"/>
          <p:cNvCxnSpPr>
            <a:endCxn id="928" idx="0"/>
          </p:cNvCxnSpPr>
          <p:nvPr/>
        </p:nvCxnSpPr>
        <p:spPr>
          <a:xfrm flipH="1">
            <a:off x="1468866" y="1291250"/>
            <a:ext cx="556200" cy="276000"/>
          </a:xfrm>
          <a:prstGeom prst="straightConnector1">
            <a:avLst/>
          </a:prstGeom>
          <a:noFill/>
          <a:ln cap="flat" cmpd="sng" w="19050">
            <a:solidFill>
              <a:srgbClr val="666666"/>
            </a:solidFill>
            <a:prstDash val="solid"/>
            <a:round/>
            <a:headEnd len="med" w="med" type="none"/>
            <a:tailEnd len="med" w="med" type="none"/>
          </a:ln>
        </p:spPr>
      </p:cxnSp>
      <p:cxnSp>
        <p:nvCxnSpPr>
          <p:cNvPr id="931" name="Google Shape;931;p42"/>
          <p:cNvCxnSpPr>
            <a:endCxn id="926" idx="0"/>
          </p:cNvCxnSpPr>
          <p:nvPr/>
        </p:nvCxnSpPr>
        <p:spPr>
          <a:xfrm>
            <a:off x="2641675" y="1284050"/>
            <a:ext cx="791400" cy="283200"/>
          </a:xfrm>
          <a:prstGeom prst="straightConnector1">
            <a:avLst/>
          </a:prstGeom>
          <a:noFill/>
          <a:ln cap="flat" cmpd="sng" w="19050">
            <a:solidFill>
              <a:srgbClr val="666666"/>
            </a:solidFill>
            <a:prstDash val="solid"/>
            <a:round/>
            <a:headEnd len="med" w="med" type="none"/>
            <a:tailEnd len="med" w="med" type="none"/>
          </a:ln>
        </p:spPr>
      </p:cxnSp>
      <p:cxnSp>
        <p:nvCxnSpPr>
          <p:cNvPr id="932" name="Google Shape;932;p42"/>
          <p:cNvCxnSpPr>
            <a:stCxn id="927" idx="0"/>
            <a:endCxn id="929" idx="2"/>
          </p:cNvCxnSpPr>
          <p:nvPr/>
        </p:nvCxnSpPr>
        <p:spPr>
          <a:xfrm flipH="1" rot="10800000">
            <a:off x="2089783" y="1295450"/>
            <a:ext cx="162600" cy="271800"/>
          </a:xfrm>
          <a:prstGeom prst="straightConnector1">
            <a:avLst/>
          </a:prstGeom>
          <a:noFill/>
          <a:ln cap="flat" cmpd="sng" w="19050">
            <a:solidFill>
              <a:schemeClr val="dk2"/>
            </a:solidFill>
            <a:prstDash val="solid"/>
            <a:round/>
            <a:headEnd len="med" w="med" type="none"/>
            <a:tailEnd len="med" w="med" type="none"/>
          </a:ln>
        </p:spPr>
      </p:cxnSp>
      <p:sp>
        <p:nvSpPr>
          <p:cNvPr id="933" name="Google Shape;933;p42"/>
          <p:cNvSpPr/>
          <p:nvPr/>
        </p:nvSpPr>
        <p:spPr>
          <a:xfrm>
            <a:off x="2427308" y="1567250"/>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cxnSp>
        <p:nvCxnSpPr>
          <p:cNvPr id="934" name="Google Shape;934;p42"/>
          <p:cNvCxnSpPr>
            <a:stCxn id="933" idx="0"/>
          </p:cNvCxnSpPr>
          <p:nvPr/>
        </p:nvCxnSpPr>
        <p:spPr>
          <a:xfrm rot="10800000">
            <a:off x="2412758" y="1309550"/>
            <a:ext cx="183600" cy="257700"/>
          </a:xfrm>
          <a:prstGeom prst="straightConnector1">
            <a:avLst/>
          </a:prstGeom>
          <a:noFill/>
          <a:ln cap="flat" cmpd="sng" w="19050">
            <a:solidFill>
              <a:schemeClr val="dk2"/>
            </a:solidFill>
            <a:prstDash val="solid"/>
            <a:round/>
            <a:headEnd len="med" w="med" type="none"/>
            <a:tailEnd len="med" w="med" type="none"/>
          </a:ln>
        </p:spPr>
      </p:cxnSp>
      <p:sp>
        <p:nvSpPr>
          <p:cNvPr id="935" name="Google Shape;935;p42"/>
          <p:cNvSpPr/>
          <p:nvPr/>
        </p:nvSpPr>
        <p:spPr>
          <a:xfrm>
            <a:off x="7134956" y="1547750"/>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x y</a:t>
            </a:r>
            <a:endParaRPr sz="1800"/>
          </a:p>
        </p:txBody>
      </p:sp>
      <p:sp>
        <p:nvSpPr>
          <p:cNvPr id="936" name="Google Shape;936;p42"/>
          <p:cNvSpPr/>
          <p:nvPr/>
        </p:nvSpPr>
        <p:spPr>
          <a:xfrm>
            <a:off x="5704064" y="1547758"/>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937" name="Google Shape;937;p42"/>
          <p:cNvSpPr/>
          <p:nvPr/>
        </p:nvSpPr>
        <p:spPr>
          <a:xfrm>
            <a:off x="5006947" y="154775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938" name="Google Shape;938;p42"/>
          <p:cNvSpPr/>
          <p:nvPr/>
        </p:nvSpPr>
        <p:spPr>
          <a:xfrm>
            <a:off x="5726700" y="951000"/>
            <a:ext cx="985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 q u w</a:t>
            </a:r>
            <a:endParaRPr sz="1800"/>
          </a:p>
        </p:txBody>
      </p:sp>
      <p:cxnSp>
        <p:nvCxnSpPr>
          <p:cNvPr id="939" name="Google Shape;939;p42"/>
          <p:cNvCxnSpPr>
            <a:endCxn id="937" idx="0"/>
          </p:cNvCxnSpPr>
          <p:nvPr/>
        </p:nvCxnSpPr>
        <p:spPr>
          <a:xfrm flipH="1">
            <a:off x="5252197" y="1271758"/>
            <a:ext cx="556200" cy="276000"/>
          </a:xfrm>
          <a:prstGeom prst="straightConnector1">
            <a:avLst/>
          </a:prstGeom>
          <a:noFill/>
          <a:ln cap="flat" cmpd="sng" w="19050">
            <a:solidFill>
              <a:srgbClr val="666666"/>
            </a:solidFill>
            <a:prstDash val="solid"/>
            <a:round/>
            <a:headEnd len="med" w="med" type="none"/>
            <a:tailEnd len="med" w="med" type="none"/>
          </a:ln>
        </p:spPr>
      </p:cxnSp>
      <p:cxnSp>
        <p:nvCxnSpPr>
          <p:cNvPr id="940" name="Google Shape;940;p42"/>
          <p:cNvCxnSpPr>
            <a:endCxn id="935" idx="0"/>
          </p:cNvCxnSpPr>
          <p:nvPr/>
        </p:nvCxnSpPr>
        <p:spPr>
          <a:xfrm>
            <a:off x="6630656" y="1264550"/>
            <a:ext cx="791400" cy="283200"/>
          </a:xfrm>
          <a:prstGeom prst="straightConnector1">
            <a:avLst/>
          </a:prstGeom>
          <a:noFill/>
          <a:ln cap="flat" cmpd="sng" w="19050">
            <a:solidFill>
              <a:srgbClr val="666666"/>
            </a:solidFill>
            <a:prstDash val="solid"/>
            <a:round/>
            <a:headEnd len="med" w="med" type="none"/>
            <a:tailEnd len="med" w="med" type="none"/>
          </a:ln>
        </p:spPr>
      </p:cxnSp>
      <p:cxnSp>
        <p:nvCxnSpPr>
          <p:cNvPr id="941" name="Google Shape;941;p42"/>
          <p:cNvCxnSpPr>
            <a:stCxn id="936" idx="0"/>
          </p:cNvCxnSpPr>
          <p:nvPr/>
        </p:nvCxnSpPr>
        <p:spPr>
          <a:xfrm flipH="1" rot="10800000">
            <a:off x="5873114" y="1295458"/>
            <a:ext cx="206700" cy="252300"/>
          </a:xfrm>
          <a:prstGeom prst="straightConnector1">
            <a:avLst/>
          </a:prstGeom>
          <a:noFill/>
          <a:ln cap="flat" cmpd="sng" w="19050">
            <a:solidFill>
              <a:schemeClr val="dk2"/>
            </a:solidFill>
            <a:prstDash val="solid"/>
            <a:round/>
            <a:headEnd len="med" w="med" type="none"/>
            <a:tailEnd len="med" w="med" type="none"/>
          </a:ln>
        </p:spPr>
      </p:cxnSp>
      <p:sp>
        <p:nvSpPr>
          <p:cNvPr id="942" name="Google Shape;942;p42"/>
          <p:cNvSpPr/>
          <p:nvPr/>
        </p:nvSpPr>
        <p:spPr>
          <a:xfrm>
            <a:off x="6210639" y="1547758"/>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cxnSp>
        <p:nvCxnSpPr>
          <p:cNvPr id="943" name="Google Shape;943;p42"/>
          <p:cNvCxnSpPr>
            <a:stCxn id="942" idx="0"/>
          </p:cNvCxnSpPr>
          <p:nvPr/>
        </p:nvCxnSpPr>
        <p:spPr>
          <a:xfrm rot="10800000">
            <a:off x="6246489" y="1295458"/>
            <a:ext cx="133200" cy="252300"/>
          </a:xfrm>
          <a:prstGeom prst="straightConnector1">
            <a:avLst/>
          </a:prstGeom>
          <a:noFill/>
          <a:ln cap="flat" cmpd="sng" w="19050">
            <a:solidFill>
              <a:schemeClr val="dk2"/>
            </a:solidFill>
            <a:prstDash val="solid"/>
            <a:round/>
            <a:headEnd len="med" w="med" type="none"/>
            <a:tailEnd len="med" w="med" type="none"/>
          </a:ln>
        </p:spPr>
      </p:cxnSp>
      <p:sp>
        <p:nvSpPr>
          <p:cNvPr id="944" name="Google Shape;944;p42"/>
          <p:cNvSpPr/>
          <p:nvPr/>
        </p:nvSpPr>
        <p:spPr>
          <a:xfrm>
            <a:off x="6651664" y="1543894"/>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a:t>
            </a:r>
            <a:endParaRPr sz="1800"/>
          </a:p>
        </p:txBody>
      </p:sp>
      <p:cxnSp>
        <p:nvCxnSpPr>
          <p:cNvPr id="945" name="Google Shape;945;p42"/>
          <p:cNvCxnSpPr>
            <a:stCxn id="944" idx="0"/>
          </p:cNvCxnSpPr>
          <p:nvPr/>
        </p:nvCxnSpPr>
        <p:spPr>
          <a:xfrm rot="10800000">
            <a:off x="6413614" y="1284094"/>
            <a:ext cx="407100" cy="259800"/>
          </a:xfrm>
          <a:prstGeom prst="straightConnector1">
            <a:avLst/>
          </a:prstGeom>
          <a:noFill/>
          <a:ln cap="flat" cmpd="sng" w="19050">
            <a:solidFill>
              <a:schemeClr val="dk2"/>
            </a:solidFill>
            <a:prstDash val="solid"/>
            <a:round/>
            <a:headEnd len="med" w="med" type="none"/>
            <a:tailEnd len="med" w="med" type="none"/>
          </a:ln>
        </p:spPr>
      </p:cxnSp>
      <p:sp>
        <p:nvSpPr>
          <p:cNvPr id="946" name="Google Shape;946;p42"/>
          <p:cNvSpPr/>
          <p:nvPr/>
        </p:nvSpPr>
        <p:spPr>
          <a:xfrm>
            <a:off x="5387000" y="4110783"/>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x y</a:t>
            </a:r>
            <a:endParaRPr sz="1800"/>
          </a:p>
        </p:txBody>
      </p:sp>
      <p:sp>
        <p:nvSpPr>
          <p:cNvPr id="947" name="Google Shape;947;p42"/>
          <p:cNvSpPr/>
          <p:nvPr/>
        </p:nvSpPr>
        <p:spPr>
          <a:xfrm>
            <a:off x="3956108" y="411078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948" name="Google Shape;948;p42"/>
          <p:cNvSpPr/>
          <p:nvPr/>
        </p:nvSpPr>
        <p:spPr>
          <a:xfrm>
            <a:off x="3182791" y="41107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cxnSp>
        <p:nvCxnSpPr>
          <p:cNvPr id="949" name="Google Shape;949;p42"/>
          <p:cNvCxnSpPr>
            <a:stCxn id="950" idx="2"/>
            <a:endCxn id="948" idx="0"/>
          </p:cNvCxnSpPr>
          <p:nvPr/>
        </p:nvCxnSpPr>
        <p:spPr>
          <a:xfrm flipH="1">
            <a:off x="3428050" y="3799100"/>
            <a:ext cx="354300" cy="311700"/>
          </a:xfrm>
          <a:prstGeom prst="straightConnector1">
            <a:avLst/>
          </a:prstGeom>
          <a:noFill/>
          <a:ln cap="flat" cmpd="sng" w="19050">
            <a:solidFill>
              <a:srgbClr val="666666"/>
            </a:solidFill>
            <a:prstDash val="solid"/>
            <a:round/>
            <a:headEnd len="med" w="med" type="none"/>
            <a:tailEnd len="med" w="med" type="none"/>
          </a:ln>
        </p:spPr>
      </p:cxnSp>
      <p:cxnSp>
        <p:nvCxnSpPr>
          <p:cNvPr id="951" name="Google Shape;951;p42"/>
          <p:cNvCxnSpPr>
            <a:endCxn id="946" idx="0"/>
          </p:cNvCxnSpPr>
          <p:nvPr/>
        </p:nvCxnSpPr>
        <p:spPr>
          <a:xfrm>
            <a:off x="5332700" y="3825483"/>
            <a:ext cx="341400" cy="285300"/>
          </a:xfrm>
          <a:prstGeom prst="straightConnector1">
            <a:avLst/>
          </a:prstGeom>
          <a:noFill/>
          <a:ln cap="flat" cmpd="sng" w="19050">
            <a:solidFill>
              <a:srgbClr val="666666"/>
            </a:solidFill>
            <a:prstDash val="solid"/>
            <a:round/>
            <a:headEnd len="med" w="med" type="none"/>
            <a:tailEnd len="med" w="med" type="none"/>
          </a:ln>
        </p:spPr>
      </p:cxnSp>
      <p:cxnSp>
        <p:nvCxnSpPr>
          <p:cNvPr id="952" name="Google Shape;952;p42"/>
          <p:cNvCxnSpPr>
            <a:stCxn id="947" idx="0"/>
            <a:endCxn id="950" idx="2"/>
          </p:cNvCxnSpPr>
          <p:nvPr/>
        </p:nvCxnSpPr>
        <p:spPr>
          <a:xfrm rot="10800000">
            <a:off x="3782258" y="3799083"/>
            <a:ext cx="342900" cy="311700"/>
          </a:xfrm>
          <a:prstGeom prst="straightConnector1">
            <a:avLst/>
          </a:prstGeom>
          <a:noFill/>
          <a:ln cap="flat" cmpd="sng" w="19050">
            <a:solidFill>
              <a:schemeClr val="dk2"/>
            </a:solidFill>
            <a:prstDash val="solid"/>
            <a:round/>
            <a:headEnd len="med" w="med" type="none"/>
            <a:tailEnd len="med" w="med" type="none"/>
          </a:ln>
        </p:spPr>
      </p:cxnSp>
      <p:sp>
        <p:nvSpPr>
          <p:cNvPr id="953" name="Google Shape;953;p42"/>
          <p:cNvSpPr/>
          <p:nvPr/>
        </p:nvSpPr>
        <p:spPr>
          <a:xfrm>
            <a:off x="4462683" y="411078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cxnSp>
        <p:nvCxnSpPr>
          <p:cNvPr id="954" name="Google Shape;954;p42"/>
          <p:cNvCxnSpPr>
            <a:stCxn id="953" idx="0"/>
          </p:cNvCxnSpPr>
          <p:nvPr/>
        </p:nvCxnSpPr>
        <p:spPr>
          <a:xfrm flipH="1" rot="10800000">
            <a:off x="4631733" y="3825483"/>
            <a:ext cx="263400" cy="285300"/>
          </a:xfrm>
          <a:prstGeom prst="straightConnector1">
            <a:avLst/>
          </a:prstGeom>
          <a:noFill/>
          <a:ln cap="flat" cmpd="sng" w="19050">
            <a:solidFill>
              <a:schemeClr val="dk2"/>
            </a:solidFill>
            <a:prstDash val="solid"/>
            <a:round/>
            <a:headEnd len="med" w="med" type="none"/>
            <a:tailEnd len="med" w="med" type="none"/>
          </a:ln>
        </p:spPr>
      </p:cxnSp>
      <p:sp>
        <p:nvSpPr>
          <p:cNvPr id="955" name="Google Shape;955;p42"/>
          <p:cNvSpPr/>
          <p:nvPr/>
        </p:nvSpPr>
        <p:spPr>
          <a:xfrm>
            <a:off x="4903708" y="411078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a:t>
            </a:r>
            <a:endParaRPr sz="1800"/>
          </a:p>
        </p:txBody>
      </p:sp>
      <p:cxnSp>
        <p:nvCxnSpPr>
          <p:cNvPr id="956" name="Google Shape;956;p42"/>
          <p:cNvCxnSpPr>
            <a:stCxn id="955" idx="0"/>
            <a:endCxn id="957" idx="2"/>
          </p:cNvCxnSpPr>
          <p:nvPr/>
        </p:nvCxnSpPr>
        <p:spPr>
          <a:xfrm flipH="1" rot="10800000">
            <a:off x="5072758" y="3826983"/>
            <a:ext cx="16200" cy="283800"/>
          </a:xfrm>
          <a:prstGeom prst="straightConnector1">
            <a:avLst/>
          </a:prstGeom>
          <a:noFill/>
          <a:ln cap="flat" cmpd="sng" w="19050">
            <a:solidFill>
              <a:schemeClr val="dk2"/>
            </a:solidFill>
            <a:prstDash val="solid"/>
            <a:round/>
            <a:headEnd len="med" w="med" type="none"/>
            <a:tailEnd len="med" w="med" type="none"/>
          </a:ln>
        </p:spPr>
      </p:cxnSp>
      <p:sp>
        <p:nvSpPr>
          <p:cNvPr id="958" name="Google Shape;958;p42"/>
          <p:cNvSpPr/>
          <p:nvPr/>
        </p:nvSpPr>
        <p:spPr>
          <a:xfrm>
            <a:off x="4291375" y="2871600"/>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a:t>
            </a:r>
            <a:endParaRPr sz="1800"/>
          </a:p>
        </p:txBody>
      </p:sp>
      <p:sp>
        <p:nvSpPr>
          <p:cNvPr id="950" name="Google Shape;950;p42"/>
          <p:cNvSpPr/>
          <p:nvPr/>
        </p:nvSpPr>
        <p:spPr>
          <a:xfrm>
            <a:off x="3578800" y="3474200"/>
            <a:ext cx="407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sp>
        <p:nvSpPr>
          <p:cNvPr id="957" name="Google Shape;957;p42"/>
          <p:cNvSpPr/>
          <p:nvPr/>
        </p:nvSpPr>
        <p:spPr>
          <a:xfrm>
            <a:off x="4758625" y="3501988"/>
            <a:ext cx="660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u w</a:t>
            </a:r>
            <a:endParaRPr sz="1800"/>
          </a:p>
        </p:txBody>
      </p:sp>
      <p:cxnSp>
        <p:nvCxnSpPr>
          <p:cNvPr id="959" name="Google Shape;959;p42"/>
          <p:cNvCxnSpPr>
            <a:stCxn id="950" idx="0"/>
            <a:endCxn id="958" idx="2"/>
          </p:cNvCxnSpPr>
          <p:nvPr/>
        </p:nvCxnSpPr>
        <p:spPr>
          <a:xfrm flipH="1" rot="10800000">
            <a:off x="3782350" y="3196400"/>
            <a:ext cx="678000" cy="277800"/>
          </a:xfrm>
          <a:prstGeom prst="straightConnector1">
            <a:avLst/>
          </a:prstGeom>
          <a:noFill/>
          <a:ln cap="flat" cmpd="sng" w="19050">
            <a:solidFill>
              <a:schemeClr val="dk2"/>
            </a:solidFill>
            <a:prstDash val="solid"/>
            <a:round/>
            <a:headEnd len="med" w="med" type="none"/>
            <a:tailEnd len="med" w="med" type="none"/>
          </a:ln>
        </p:spPr>
      </p:cxnSp>
      <p:cxnSp>
        <p:nvCxnSpPr>
          <p:cNvPr id="960" name="Google Shape;960;p42"/>
          <p:cNvCxnSpPr>
            <a:stCxn id="957" idx="0"/>
            <a:endCxn id="958" idx="2"/>
          </p:cNvCxnSpPr>
          <p:nvPr/>
        </p:nvCxnSpPr>
        <p:spPr>
          <a:xfrm rot="10800000">
            <a:off x="4460425" y="3196588"/>
            <a:ext cx="628500" cy="3054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64" name="Shape 964"/>
        <p:cNvGrpSpPr/>
        <p:nvPr/>
      </p:nvGrpSpPr>
      <p:grpSpPr>
        <a:xfrm>
          <a:off x="0" y="0"/>
          <a:ext cx="0" cy="0"/>
          <a:chOff x="0" y="0"/>
          <a:chExt cx="0" cy="0"/>
        </a:xfrm>
      </p:grpSpPr>
      <p:sp>
        <p:nvSpPr>
          <p:cNvPr id="965" name="Google Shape;965;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Perfect Balance</a:t>
            </a:r>
            <a:endParaRPr/>
          </a:p>
        </p:txBody>
      </p:sp>
      <p:sp>
        <p:nvSpPr>
          <p:cNvPr id="966" name="Google Shape;966;p43"/>
          <p:cNvSpPr txBox="1"/>
          <p:nvPr>
            <p:ph idx="1" type="body"/>
          </p:nvPr>
        </p:nvSpPr>
        <p:spPr>
          <a:xfrm>
            <a:off x="166800" y="636925"/>
            <a:ext cx="8443800" cy="2234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Observation: Splitting-trees have perfect balance.</a:t>
            </a:r>
            <a:endParaRPr/>
          </a:p>
          <a:p>
            <a:pPr indent="-355600" lvl="0" marL="457200" rtl="0" algn="l">
              <a:spcBef>
                <a:spcPts val="600"/>
              </a:spcBef>
              <a:spcAft>
                <a:spcPts val="0"/>
              </a:spcAft>
              <a:buSzPts val="2000"/>
              <a:buChar char="●"/>
            </a:pPr>
            <a:r>
              <a:rPr lang="en"/>
              <a:t>If we split the root, every node gets pushed down by exactly one level.</a:t>
            </a:r>
            <a:endParaRPr/>
          </a:p>
          <a:p>
            <a:pPr indent="-355600" lvl="0" marL="457200" rtl="0" algn="l">
              <a:spcBef>
                <a:spcPts val="0"/>
              </a:spcBef>
              <a:spcAft>
                <a:spcPts val="0"/>
              </a:spcAft>
              <a:buSzPts val="2000"/>
              <a:buChar char="●"/>
            </a:pPr>
            <a:r>
              <a:rPr lang="en"/>
              <a:t>If we split a leaf node or internal node, the height doesn’t change.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Bottom line: All operations have guaranteed </a:t>
            </a:r>
            <a:r>
              <a:rPr lang="en"/>
              <a:t>Θ(log N) time.</a:t>
            </a:r>
            <a:endParaRPr/>
          </a:p>
          <a:p>
            <a:pPr indent="-355600" lvl="0" marL="457200" rtl="0" algn="l">
              <a:spcBef>
                <a:spcPts val="600"/>
              </a:spcBef>
              <a:spcAft>
                <a:spcPts val="0"/>
              </a:spcAft>
              <a:buSzPts val="2000"/>
              <a:buChar char="●"/>
            </a:pPr>
            <a:r>
              <a:rPr lang="en"/>
              <a:t>More details on next slide.</a:t>
            </a:r>
            <a:endParaRPr/>
          </a:p>
        </p:txBody>
      </p:sp>
      <p:sp>
        <p:nvSpPr>
          <p:cNvPr id="967" name="Google Shape;967;p43"/>
          <p:cNvSpPr/>
          <p:nvPr/>
        </p:nvSpPr>
        <p:spPr>
          <a:xfrm>
            <a:off x="5387000" y="4110783"/>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x y</a:t>
            </a:r>
            <a:endParaRPr sz="1800"/>
          </a:p>
        </p:txBody>
      </p:sp>
      <p:sp>
        <p:nvSpPr>
          <p:cNvPr id="968" name="Google Shape;968;p43"/>
          <p:cNvSpPr/>
          <p:nvPr/>
        </p:nvSpPr>
        <p:spPr>
          <a:xfrm>
            <a:off x="3956108" y="411078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969" name="Google Shape;969;p43"/>
          <p:cNvSpPr/>
          <p:nvPr/>
        </p:nvSpPr>
        <p:spPr>
          <a:xfrm>
            <a:off x="3182791" y="41107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cxnSp>
        <p:nvCxnSpPr>
          <p:cNvPr id="970" name="Google Shape;970;p43"/>
          <p:cNvCxnSpPr>
            <a:stCxn id="971" idx="2"/>
            <a:endCxn id="969" idx="0"/>
          </p:cNvCxnSpPr>
          <p:nvPr/>
        </p:nvCxnSpPr>
        <p:spPr>
          <a:xfrm flipH="1">
            <a:off x="3428050" y="3799100"/>
            <a:ext cx="354300" cy="311700"/>
          </a:xfrm>
          <a:prstGeom prst="straightConnector1">
            <a:avLst/>
          </a:prstGeom>
          <a:noFill/>
          <a:ln cap="flat" cmpd="sng" w="19050">
            <a:solidFill>
              <a:srgbClr val="666666"/>
            </a:solidFill>
            <a:prstDash val="solid"/>
            <a:round/>
            <a:headEnd len="med" w="med" type="none"/>
            <a:tailEnd len="med" w="med" type="none"/>
          </a:ln>
        </p:spPr>
      </p:cxnSp>
      <p:cxnSp>
        <p:nvCxnSpPr>
          <p:cNvPr id="972" name="Google Shape;972;p43"/>
          <p:cNvCxnSpPr>
            <a:endCxn id="967" idx="0"/>
          </p:cNvCxnSpPr>
          <p:nvPr/>
        </p:nvCxnSpPr>
        <p:spPr>
          <a:xfrm>
            <a:off x="5332700" y="3825483"/>
            <a:ext cx="341400" cy="285300"/>
          </a:xfrm>
          <a:prstGeom prst="straightConnector1">
            <a:avLst/>
          </a:prstGeom>
          <a:noFill/>
          <a:ln cap="flat" cmpd="sng" w="19050">
            <a:solidFill>
              <a:srgbClr val="666666"/>
            </a:solidFill>
            <a:prstDash val="solid"/>
            <a:round/>
            <a:headEnd len="med" w="med" type="none"/>
            <a:tailEnd len="med" w="med" type="none"/>
          </a:ln>
        </p:spPr>
      </p:cxnSp>
      <p:cxnSp>
        <p:nvCxnSpPr>
          <p:cNvPr id="973" name="Google Shape;973;p43"/>
          <p:cNvCxnSpPr>
            <a:stCxn id="968" idx="0"/>
            <a:endCxn id="971" idx="2"/>
          </p:cNvCxnSpPr>
          <p:nvPr/>
        </p:nvCxnSpPr>
        <p:spPr>
          <a:xfrm rot="10800000">
            <a:off x="3782258" y="3799083"/>
            <a:ext cx="342900" cy="311700"/>
          </a:xfrm>
          <a:prstGeom prst="straightConnector1">
            <a:avLst/>
          </a:prstGeom>
          <a:noFill/>
          <a:ln cap="flat" cmpd="sng" w="19050">
            <a:solidFill>
              <a:schemeClr val="dk2"/>
            </a:solidFill>
            <a:prstDash val="solid"/>
            <a:round/>
            <a:headEnd len="med" w="med" type="none"/>
            <a:tailEnd len="med" w="med" type="none"/>
          </a:ln>
        </p:spPr>
      </p:cxnSp>
      <p:sp>
        <p:nvSpPr>
          <p:cNvPr id="974" name="Google Shape;974;p43"/>
          <p:cNvSpPr/>
          <p:nvPr/>
        </p:nvSpPr>
        <p:spPr>
          <a:xfrm>
            <a:off x="4462683" y="411078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cxnSp>
        <p:nvCxnSpPr>
          <p:cNvPr id="975" name="Google Shape;975;p43"/>
          <p:cNvCxnSpPr>
            <a:stCxn id="974" idx="0"/>
          </p:cNvCxnSpPr>
          <p:nvPr/>
        </p:nvCxnSpPr>
        <p:spPr>
          <a:xfrm flipH="1" rot="10800000">
            <a:off x="4631733" y="3825483"/>
            <a:ext cx="263400" cy="285300"/>
          </a:xfrm>
          <a:prstGeom prst="straightConnector1">
            <a:avLst/>
          </a:prstGeom>
          <a:noFill/>
          <a:ln cap="flat" cmpd="sng" w="19050">
            <a:solidFill>
              <a:schemeClr val="dk2"/>
            </a:solidFill>
            <a:prstDash val="solid"/>
            <a:round/>
            <a:headEnd len="med" w="med" type="none"/>
            <a:tailEnd len="med" w="med" type="none"/>
          </a:ln>
        </p:spPr>
      </p:cxnSp>
      <p:sp>
        <p:nvSpPr>
          <p:cNvPr id="976" name="Google Shape;976;p43"/>
          <p:cNvSpPr/>
          <p:nvPr/>
        </p:nvSpPr>
        <p:spPr>
          <a:xfrm>
            <a:off x="4903708" y="411078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a:t>
            </a:r>
            <a:endParaRPr sz="1800"/>
          </a:p>
        </p:txBody>
      </p:sp>
      <p:cxnSp>
        <p:nvCxnSpPr>
          <p:cNvPr id="977" name="Google Shape;977;p43"/>
          <p:cNvCxnSpPr>
            <a:stCxn id="976" idx="0"/>
            <a:endCxn id="978" idx="2"/>
          </p:cNvCxnSpPr>
          <p:nvPr/>
        </p:nvCxnSpPr>
        <p:spPr>
          <a:xfrm flipH="1" rot="10800000">
            <a:off x="5072758" y="3826983"/>
            <a:ext cx="16200" cy="283800"/>
          </a:xfrm>
          <a:prstGeom prst="straightConnector1">
            <a:avLst/>
          </a:prstGeom>
          <a:noFill/>
          <a:ln cap="flat" cmpd="sng" w="19050">
            <a:solidFill>
              <a:schemeClr val="dk2"/>
            </a:solidFill>
            <a:prstDash val="solid"/>
            <a:round/>
            <a:headEnd len="med" w="med" type="none"/>
            <a:tailEnd len="med" w="med" type="none"/>
          </a:ln>
        </p:spPr>
      </p:cxnSp>
      <p:sp>
        <p:nvSpPr>
          <p:cNvPr id="979" name="Google Shape;979;p43"/>
          <p:cNvSpPr/>
          <p:nvPr/>
        </p:nvSpPr>
        <p:spPr>
          <a:xfrm>
            <a:off x="4291375" y="2871600"/>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a:t>
            </a:r>
            <a:endParaRPr sz="1800"/>
          </a:p>
        </p:txBody>
      </p:sp>
      <p:sp>
        <p:nvSpPr>
          <p:cNvPr id="971" name="Google Shape;971;p43"/>
          <p:cNvSpPr/>
          <p:nvPr/>
        </p:nvSpPr>
        <p:spPr>
          <a:xfrm>
            <a:off x="3578800" y="3474200"/>
            <a:ext cx="407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sp>
        <p:nvSpPr>
          <p:cNvPr id="978" name="Google Shape;978;p43"/>
          <p:cNvSpPr/>
          <p:nvPr/>
        </p:nvSpPr>
        <p:spPr>
          <a:xfrm>
            <a:off x="4758625" y="3501988"/>
            <a:ext cx="660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u w</a:t>
            </a:r>
            <a:endParaRPr sz="1800"/>
          </a:p>
        </p:txBody>
      </p:sp>
      <p:cxnSp>
        <p:nvCxnSpPr>
          <p:cNvPr id="980" name="Google Shape;980;p43"/>
          <p:cNvCxnSpPr>
            <a:stCxn id="971" idx="0"/>
            <a:endCxn id="979" idx="2"/>
          </p:cNvCxnSpPr>
          <p:nvPr/>
        </p:nvCxnSpPr>
        <p:spPr>
          <a:xfrm flipH="1" rot="10800000">
            <a:off x="3782350" y="3196400"/>
            <a:ext cx="678000" cy="277800"/>
          </a:xfrm>
          <a:prstGeom prst="straightConnector1">
            <a:avLst/>
          </a:prstGeom>
          <a:noFill/>
          <a:ln cap="flat" cmpd="sng" w="19050">
            <a:solidFill>
              <a:schemeClr val="dk2"/>
            </a:solidFill>
            <a:prstDash val="solid"/>
            <a:round/>
            <a:headEnd len="med" w="med" type="none"/>
            <a:tailEnd len="med" w="med" type="none"/>
          </a:ln>
        </p:spPr>
      </p:cxnSp>
      <p:cxnSp>
        <p:nvCxnSpPr>
          <p:cNvPr id="981" name="Google Shape;981;p43"/>
          <p:cNvCxnSpPr>
            <a:stCxn id="978" idx="0"/>
            <a:endCxn id="979" idx="2"/>
          </p:cNvCxnSpPr>
          <p:nvPr/>
        </p:nvCxnSpPr>
        <p:spPr>
          <a:xfrm rot="10800000">
            <a:off x="4460425" y="3196588"/>
            <a:ext cx="628500" cy="3054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7"/>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a:t>
            </a:r>
            <a:endParaRPr/>
          </a:p>
        </p:txBody>
      </p:sp>
      <p:sp>
        <p:nvSpPr>
          <p:cNvPr id="62" name="Google Shape;62;p17"/>
          <p:cNvSpPr txBox="1"/>
          <p:nvPr>
            <p:ph idx="1" type="subTitle"/>
          </p:nvPr>
        </p:nvSpPr>
        <p:spPr>
          <a:xfrm>
            <a:off x="161925" y="2612325"/>
            <a:ext cx="8557200" cy="18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22: Balanced Search Trees</a:t>
            </a:r>
            <a:endParaRPr/>
          </a:p>
          <a:p>
            <a:pPr indent="-381000" lvl="0" marL="457200" rtl="0" algn="l">
              <a:spcBef>
                <a:spcPts val="0"/>
              </a:spcBef>
              <a:spcAft>
                <a:spcPts val="0"/>
              </a:spcAft>
              <a:buSzPts val="2400"/>
              <a:buChar char="●"/>
            </a:pPr>
            <a:r>
              <a:rPr lang="en"/>
              <a:t>2-3-4 and 2-3 Trees (a.k.a. B-Trees)</a:t>
            </a:r>
            <a:endParaRPr/>
          </a:p>
          <a:p>
            <a:pPr indent="-381000" lvl="0" marL="457200" rtl="0" algn="l">
              <a:spcBef>
                <a:spcPts val="0"/>
              </a:spcBef>
              <a:spcAft>
                <a:spcPts val="0"/>
              </a:spcAft>
              <a:buSzPts val="2400"/>
              <a:buChar char="●"/>
            </a:pPr>
            <a:r>
              <a:rPr lang="en"/>
              <a:t>Tree Rotation</a:t>
            </a:r>
            <a:endParaRPr/>
          </a:p>
          <a:p>
            <a:pPr indent="-381000" lvl="0" marL="457200" rtl="0" algn="l">
              <a:spcBef>
                <a:spcPts val="0"/>
              </a:spcBef>
              <a:spcAft>
                <a:spcPts val="0"/>
              </a:spcAft>
              <a:buSzPts val="2400"/>
              <a:buChar char="●"/>
            </a:pPr>
            <a:r>
              <a:rPr lang="en"/>
              <a:t>Red-Black Trees</a:t>
            </a:r>
            <a:endParaRPr/>
          </a:p>
        </p:txBody>
      </p:sp>
      <p:pic>
        <p:nvPicPr>
          <p:cNvPr id="63" name="Google Shape;63;p17"/>
          <p:cNvPicPr preferRelativeResize="0"/>
          <p:nvPr/>
        </p:nvPicPr>
        <p:blipFill>
          <a:blip r:embed="rId3">
            <a:alphaModFix/>
          </a:blip>
          <a:stretch>
            <a:fillRect/>
          </a:stretch>
        </p:blipFill>
        <p:spPr>
          <a:xfrm>
            <a:off x="744350" y="255425"/>
            <a:ext cx="3563878" cy="1636475"/>
          </a:xfrm>
          <a:prstGeom prst="rect">
            <a:avLst/>
          </a:prstGeom>
          <a:noFill/>
          <a:ln>
            <a:noFill/>
          </a:ln>
        </p:spPr>
      </p:pic>
      <p:sp>
        <p:nvSpPr>
          <p:cNvPr id="64" name="Google Shape;64;p17"/>
          <p:cNvSpPr txBox="1"/>
          <p:nvPr/>
        </p:nvSpPr>
        <p:spPr>
          <a:xfrm>
            <a:off x="7528425" y="3776000"/>
            <a:ext cx="6915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Ross</a:t>
            </a:r>
            <a:endParaRPr/>
          </a:p>
        </p:txBody>
      </p:sp>
      <p:sp>
        <p:nvSpPr>
          <p:cNvPr id="65" name="Google Shape;65;p17"/>
          <p:cNvSpPr txBox="1"/>
          <p:nvPr/>
        </p:nvSpPr>
        <p:spPr>
          <a:xfrm>
            <a:off x="6344425" y="3776000"/>
            <a:ext cx="6915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Daniel</a:t>
            </a:r>
            <a:endParaRPr/>
          </a:p>
        </p:txBody>
      </p:sp>
      <p:pic>
        <p:nvPicPr>
          <p:cNvPr id="66" name="Google Shape;66;p17"/>
          <p:cNvPicPr preferRelativeResize="0"/>
          <p:nvPr/>
        </p:nvPicPr>
        <p:blipFill rotWithShape="1">
          <a:blip r:embed="rId4">
            <a:alphaModFix/>
          </a:blip>
          <a:srcRect b="8962" l="14937" r="9161" t="8962"/>
          <a:stretch/>
        </p:blipFill>
        <p:spPr>
          <a:xfrm>
            <a:off x="5070375" y="543750"/>
            <a:ext cx="3921221" cy="318030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85" name="Shape 985"/>
        <p:cNvGrpSpPr/>
        <p:nvPr/>
      </p:nvGrpSpPr>
      <p:grpSpPr>
        <a:xfrm>
          <a:off x="0" y="0"/>
          <a:ext cx="0" cy="0"/>
          <a:chOff x="0" y="0"/>
          <a:chExt cx="0" cy="0"/>
        </a:xfrm>
      </p:grpSpPr>
      <p:sp>
        <p:nvSpPr>
          <p:cNvPr id="986" name="Google Shape;986;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Perfect Balance and Logarithmic Height</a:t>
            </a:r>
            <a:endParaRPr/>
          </a:p>
        </p:txBody>
      </p:sp>
      <p:sp>
        <p:nvSpPr>
          <p:cNvPr id="987" name="Google Shape;987;p44"/>
          <p:cNvSpPr txBox="1"/>
          <p:nvPr>
            <p:ph idx="1" type="body"/>
          </p:nvPr>
        </p:nvSpPr>
        <p:spPr>
          <a:xfrm>
            <a:off x="166800" y="636925"/>
            <a:ext cx="8443800" cy="2202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 Max number of children (one more than the item cap).</a:t>
            </a:r>
            <a:endParaRPr/>
          </a:p>
          <a:p>
            <a:pPr indent="0" lvl="0" marL="0" rtl="0" algn="l">
              <a:spcBef>
                <a:spcPts val="600"/>
              </a:spcBef>
              <a:spcAft>
                <a:spcPts val="0"/>
              </a:spcAft>
              <a:buNone/>
            </a:pPr>
            <a:r>
              <a:rPr lang="en"/>
              <a:t>Height: Between log</a:t>
            </a:r>
            <a:r>
              <a:rPr baseline="-25000" lang="en"/>
              <a:t>M</a:t>
            </a:r>
            <a:r>
              <a:rPr lang="en"/>
              <a:t>(N) and log</a:t>
            </a:r>
            <a:r>
              <a:rPr baseline="-25000" lang="en"/>
              <a:t>2</a:t>
            </a:r>
            <a:r>
              <a:rPr lang="en"/>
              <a:t>(N)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Max number of splitting operations per insert: ~H</a:t>
            </a:r>
            <a:endParaRPr/>
          </a:p>
          <a:p>
            <a:pPr indent="0" lvl="0" marL="0" rtl="0" algn="l">
              <a:spcBef>
                <a:spcPts val="600"/>
              </a:spcBef>
              <a:spcAft>
                <a:spcPts val="0"/>
              </a:spcAft>
              <a:buNone/>
            </a:pPr>
            <a:r>
              <a:rPr lang="en"/>
              <a:t>Time per insert/contains: Θ(H), or equivalently Θ(log N)</a:t>
            </a:r>
            <a:endParaRPr/>
          </a:p>
        </p:txBody>
      </p:sp>
      <p:sp>
        <p:nvSpPr>
          <p:cNvPr id="988" name="Google Shape;988;p44"/>
          <p:cNvSpPr txBox="1"/>
          <p:nvPr/>
        </p:nvSpPr>
        <p:spPr>
          <a:xfrm>
            <a:off x="259350" y="4251000"/>
            <a:ext cx="2869800" cy="8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For M = 4:</a:t>
            </a:r>
            <a:br>
              <a:rPr lang="en"/>
            </a:br>
            <a:r>
              <a:rPr lang="en"/>
              <a:t>Max 3 items per node.</a:t>
            </a:r>
            <a:endParaRPr/>
          </a:p>
          <a:p>
            <a:pPr indent="0" lvl="0" marL="0" rtl="0" algn="l">
              <a:spcBef>
                <a:spcPts val="0"/>
              </a:spcBef>
              <a:spcAft>
                <a:spcPts val="0"/>
              </a:spcAft>
              <a:buNone/>
            </a:pPr>
            <a:r>
              <a:rPr lang="en"/>
              <a:t>Max 4 non-null children per node.</a:t>
            </a:r>
            <a:endParaRPr/>
          </a:p>
        </p:txBody>
      </p:sp>
      <p:grpSp>
        <p:nvGrpSpPr>
          <p:cNvPr id="989" name="Google Shape;989;p44"/>
          <p:cNvGrpSpPr/>
          <p:nvPr/>
        </p:nvGrpSpPr>
        <p:grpSpPr>
          <a:xfrm>
            <a:off x="343002" y="2839900"/>
            <a:ext cx="4226323" cy="1466060"/>
            <a:chOff x="3263027" y="3006650"/>
            <a:chExt cx="4226323" cy="1466060"/>
          </a:xfrm>
        </p:grpSpPr>
        <p:sp>
          <p:nvSpPr>
            <p:cNvPr id="990" name="Google Shape;990;p44"/>
            <p:cNvSpPr/>
            <p:nvPr/>
          </p:nvSpPr>
          <p:spPr>
            <a:xfrm>
              <a:off x="5893950" y="3603400"/>
              <a:ext cx="837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 u w</a:t>
              </a:r>
              <a:endParaRPr sz="1800"/>
            </a:p>
          </p:txBody>
        </p:sp>
        <p:sp>
          <p:nvSpPr>
            <p:cNvPr id="991" name="Google Shape;991;p44"/>
            <p:cNvSpPr/>
            <p:nvPr/>
          </p:nvSpPr>
          <p:spPr>
            <a:xfrm>
              <a:off x="5472238" y="41478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cxnSp>
          <p:nvCxnSpPr>
            <p:cNvPr id="992" name="Google Shape;992;p44"/>
            <p:cNvCxnSpPr>
              <a:stCxn id="991" idx="0"/>
            </p:cNvCxnSpPr>
            <p:nvPr/>
          </p:nvCxnSpPr>
          <p:spPr>
            <a:xfrm flipH="1" rot="10800000">
              <a:off x="5655537" y="3936910"/>
              <a:ext cx="313500" cy="210900"/>
            </a:xfrm>
            <a:prstGeom prst="straightConnector1">
              <a:avLst/>
            </a:prstGeom>
            <a:noFill/>
            <a:ln cap="flat" cmpd="sng" w="19050">
              <a:solidFill>
                <a:srgbClr val="666666"/>
              </a:solidFill>
              <a:prstDash val="solid"/>
              <a:round/>
              <a:headEnd len="med" w="med" type="none"/>
              <a:tailEnd len="med" w="med" type="none"/>
            </a:ln>
          </p:spPr>
        </p:cxnSp>
        <p:sp>
          <p:nvSpPr>
            <p:cNvPr id="993" name="Google Shape;993;p44"/>
            <p:cNvSpPr/>
            <p:nvPr/>
          </p:nvSpPr>
          <p:spPr>
            <a:xfrm>
              <a:off x="6871051" y="4147810"/>
              <a:ext cx="6183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y z</a:t>
              </a:r>
              <a:endParaRPr sz="1800"/>
            </a:p>
          </p:txBody>
        </p:sp>
        <p:cxnSp>
          <p:nvCxnSpPr>
            <p:cNvPr id="994" name="Google Shape;994;p44"/>
            <p:cNvCxnSpPr>
              <a:stCxn id="993" idx="0"/>
            </p:cNvCxnSpPr>
            <p:nvPr/>
          </p:nvCxnSpPr>
          <p:spPr>
            <a:xfrm rot="10800000">
              <a:off x="6745201" y="3936910"/>
              <a:ext cx="435000" cy="210900"/>
            </a:xfrm>
            <a:prstGeom prst="straightConnector1">
              <a:avLst/>
            </a:prstGeom>
            <a:noFill/>
            <a:ln cap="flat" cmpd="sng" w="19050">
              <a:solidFill>
                <a:schemeClr val="dk2"/>
              </a:solidFill>
              <a:prstDash val="solid"/>
              <a:round/>
              <a:headEnd len="med" w="med" type="none"/>
              <a:tailEnd len="med" w="med" type="none"/>
            </a:ln>
          </p:spPr>
        </p:cxnSp>
        <p:sp>
          <p:nvSpPr>
            <p:cNvPr id="995" name="Google Shape;995;p44"/>
            <p:cNvSpPr/>
            <p:nvPr/>
          </p:nvSpPr>
          <p:spPr>
            <a:xfrm>
              <a:off x="5986107" y="41478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a:t>
              </a:r>
              <a:endParaRPr sz="1800"/>
            </a:p>
          </p:txBody>
        </p:sp>
        <p:cxnSp>
          <p:nvCxnSpPr>
            <p:cNvPr id="996" name="Google Shape;996;p44"/>
            <p:cNvCxnSpPr>
              <a:stCxn id="995" idx="0"/>
            </p:cNvCxnSpPr>
            <p:nvPr/>
          </p:nvCxnSpPr>
          <p:spPr>
            <a:xfrm flipH="1" rot="10800000">
              <a:off x="6169407" y="3936910"/>
              <a:ext cx="39600" cy="210900"/>
            </a:xfrm>
            <a:prstGeom prst="straightConnector1">
              <a:avLst/>
            </a:prstGeom>
            <a:noFill/>
            <a:ln cap="flat" cmpd="sng" w="19050">
              <a:solidFill>
                <a:schemeClr val="dk2"/>
              </a:solidFill>
              <a:prstDash val="solid"/>
              <a:round/>
              <a:headEnd len="med" w="med" type="none"/>
              <a:tailEnd len="med" w="med" type="none"/>
            </a:ln>
          </p:spPr>
        </p:cxnSp>
        <p:grpSp>
          <p:nvGrpSpPr>
            <p:cNvPr id="997" name="Google Shape;997;p44"/>
            <p:cNvGrpSpPr/>
            <p:nvPr/>
          </p:nvGrpSpPr>
          <p:grpSpPr>
            <a:xfrm>
              <a:off x="4562671" y="3580225"/>
              <a:ext cx="838008" cy="892485"/>
              <a:chOff x="6010471" y="4037425"/>
              <a:chExt cx="838008" cy="892485"/>
            </a:xfrm>
          </p:grpSpPr>
          <p:sp>
            <p:nvSpPr>
              <p:cNvPr id="998" name="Google Shape;998;p44"/>
              <p:cNvSpPr/>
              <p:nvPr/>
            </p:nvSpPr>
            <p:spPr>
              <a:xfrm>
                <a:off x="6010471" y="4605010"/>
                <a:ext cx="31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cxnSp>
            <p:nvCxnSpPr>
              <p:cNvPr id="999" name="Google Shape;999;p44"/>
              <p:cNvCxnSpPr>
                <a:stCxn id="998" idx="0"/>
                <a:endCxn id="1000" idx="2"/>
              </p:cNvCxnSpPr>
              <p:nvPr/>
            </p:nvCxnSpPr>
            <p:spPr>
              <a:xfrm flipH="1" rot="10800000">
                <a:off x="6168871" y="4362310"/>
                <a:ext cx="279600" cy="242700"/>
              </a:xfrm>
              <a:prstGeom prst="straightConnector1">
                <a:avLst/>
              </a:prstGeom>
              <a:noFill/>
              <a:ln cap="flat" cmpd="sng" w="19050">
                <a:solidFill>
                  <a:srgbClr val="666666"/>
                </a:solidFill>
                <a:prstDash val="solid"/>
                <a:round/>
                <a:headEnd len="med" w="med" type="none"/>
                <a:tailEnd len="med" w="med" type="none"/>
              </a:ln>
            </p:spPr>
          </p:cxnSp>
          <p:sp>
            <p:nvSpPr>
              <p:cNvPr id="1001" name="Google Shape;1001;p44"/>
              <p:cNvSpPr/>
              <p:nvPr/>
            </p:nvSpPr>
            <p:spPr>
              <a:xfrm>
                <a:off x="6481879" y="46050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1002" name="Google Shape;1002;p44"/>
              <p:cNvCxnSpPr>
                <a:stCxn id="1000" idx="2"/>
                <a:endCxn id="1001" idx="0"/>
              </p:cNvCxnSpPr>
              <p:nvPr/>
            </p:nvCxnSpPr>
            <p:spPr>
              <a:xfrm>
                <a:off x="6448483" y="4362325"/>
                <a:ext cx="216600" cy="242700"/>
              </a:xfrm>
              <a:prstGeom prst="straightConnector1">
                <a:avLst/>
              </a:prstGeom>
              <a:noFill/>
              <a:ln cap="flat" cmpd="sng" w="19050">
                <a:solidFill>
                  <a:srgbClr val="666666"/>
                </a:solidFill>
                <a:prstDash val="solid"/>
                <a:round/>
                <a:headEnd len="med" w="med" type="none"/>
                <a:tailEnd len="med" w="med" type="none"/>
              </a:ln>
            </p:spPr>
          </p:cxnSp>
          <p:sp>
            <p:nvSpPr>
              <p:cNvPr id="1000" name="Google Shape;1000;p44"/>
              <p:cNvSpPr/>
              <p:nvPr/>
            </p:nvSpPr>
            <p:spPr>
              <a:xfrm>
                <a:off x="6279433" y="4037425"/>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grpSp>
        <p:grpSp>
          <p:nvGrpSpPr>
            <p:cNvPr id="1003" name="Google Shape;1003;p44"/>
            <p:cNvGrpSpPr/>
            <p:nvPr/>
          </p:nvGrpSpPr>
          <p:grpSpPr>
            <a:xfrm>
              <a:off x="3263027" y="3006650"/>
              <a:ext cx="3049872" cy="1466060"/>
              <a:chOff x="4710827" y="3463850"/>
              <a:chExt cx="3049872" cy="1466060"/>
            </a:xfrm>
          </p:grpSpPr>
          <p:grpSp>
            <p:nvGrpSpPr>
              <p:cNvPr id="1004" name="Google Shape;1004;p44"/>
              <p:cNvGrpSpPr/>
              <p:nvPr/>
            </p:nvGrpSpPr>
            <p:grpSpPr>
              <a:xfrm>
                <a:off x="4710827" y="3463850"/>
                <a:ext cx="2059446" cy="1466060"/>
                <a:chOff x="4710827" y="3463850"/>
                <a:chExt cx="2059446" cy="1466060"/>
              </a:xfrm>
            </p:grpSpPr>
            <p:sp>
              <p:nvSpPr>
                <p:cNvPr id="1005" name="Google Shape;1005;p44"/>
                <p:cNvSpPr/>
                <p:nvPr/>
              </p:nvSpPr>
              <p:spPr>
                <a:xfrm>
                  <a:off x="5048916" y="40605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1006" name="Google Shape;1006;p44"/>
                <p:cNvSpPr/>
                <p:nvPr/>
              </p:nvSpPr>
              <p:spPr>
                <a:xfrm>
                  <a:off x="4710827" y="460501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1007" name="Google Shape;1007;p44"/>
                <p:cNvSpPr/>
                <p:nvPr/>
              </p:nvSpPr>
              <p:spPr>
                <a:xfrm>
                  <a:off x="5388104" y="460501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1008" name="Google Shape;1008;p44"/>
                <p:cNvCxnSpPr>
                  <a:stCxn id="1006" idx="0"/>
                  <a:endCxn id="1005" idx="2"/>
                </p:cNvCxnSpPr>
                <p:nvPr/>
              </p:nvCxnSpPr>
              <p:spPr>
                <a:xfrm flipH="1" rot="10800000">
                  <a:off x="4956077" y="4385410"/>
                  <a:ext cx="338100" cy="219600"/>
                </a:xfrm>
                <a:prstGeom prst="straightConnector1">
                  <a:avLst/>
                </a:prstGeom>
                <a:noFill/>
                <a:ln cap="flat" cmpd="sng" w="19050">
                  <a:solidFill>
                    <a:srgbClr val="666666"/>
                  </a:solidFill>
                  <a:prstDash val="solid"/>
                  <a:round/>
                  <a:headEnd len="med" w="med" type="none"/>
                  <a:tailEnd len="med" w="med" type="none"/>
                </a:ln>
              </p:spPr>
            </p:cxnSp>
            <p:cxnSp>
              <p:nvCxnSpPr>
                <p:cNvPr id="1009" name="Google Shape;1009;p44"/>
                <p:cNvCxnSpPr>
                  <a:stCxn id="1007" idx="0"/>
                  <a:endCxn id="1005" idx="2"/>
                </p:cNvCxnSpPr>
                <p:nvPr/>
              </p:nvCxnSpPr>
              <p:spPr>
                <a:xfrm rot="10800000">
                  <a:off x="5294054" y="4385410"/>
                  <a:ext cx="339300" cy="219600"/>
                </a:xfrm>
                <a:prstGeom prst="straightConnector1">
                  <a:avLst/>
                </a:prstGeom>
                <a:noFill/>
                <a:ln cap="flat" cmpd="sng" w="19050">
                  <a:solidFill>
                    <a:srgbClr val="666666"/>
                  </a:solidFill>
                  <a:prstDash val="solid"/>
                  <a:round/>
                  <a:headEnd len="med" w="med" type="none"/>
                  <a:tailEnd len="med" w="med" type="none"/>
                </a:ln>
              </p:spPr>
            </p:cxnSp>
            <p:sp>
              <p:nvSpPr>
                <p:cNvPr id="1010" name="Google Shape;1010;p44"/>
                <p:cNvSpPr/>
                <p:nvPr/>
              </p:nvSpPr>
              <p:spPr>
                <a:xfrm>
                  <a:off x="6134273" y="3463850"/>
                  <a:ext cx="636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 q</a:t>
                  </a:r>
                  <a:endParaRPr sz="1800"/>
                </a:p>
              </p:txBody>
            </p:sp>
            <p:cxnSp>
              <p:nvCxnSpPr>
                <p:cNvPr id="1011" name="Google Shape;1011;p44"/>
                <p:cNvCxnSpPr>
                  <a:endCxn id="1005" idx="0"/>
                </p:cNvCxnSpPr>
                <p:nvPr/>
              </p:nvCxnSpPr>
              <p:spPr>
                <a:xfrm flipH="1">
                  <a:off x="5294166" y="3789675"/>
                  <a:ext cx="907200" cy="270900"/>
                </a:xfrm>
                <a:prstGeom prst="straightConnector1">
                  <a:avLst/>
                </a:prstGeom>
                <a:noFill/>
                <a:ln cap="flat" cmpd="sng" w="19050">
                  <a:solidFill>
                    <a:srgbClr val="666666"/>
                  </a:solidFill>
                  <a:prstDash val="solid"/>
                  <a:round/>
                  <a:headEnd len="med" w="med" type="none"/>
                  <a:tailEnd len="med" w="med" type="none"/>
                </a:ln>
              </p:spPr>
            </p:cxnSp>
          </p:grpSp>
          <p:cxnSp>
            <p:nvCxnSpPr>
              <p:cNvPr id="1012" name="Google Shape;1012;p44"/>
              <p:cNvCxnSpPr>
                <a:endCxn id="990" idx="0"/>
              </p:cNvCxnSpPr>
              <p:nvPr/>
            </p:nvCxnSpPr>
            <p:spPr>
              <a:xfrm>
                <a:off x="6723600" y="3789700"/>
                <a:ext cx="1037100" cy="270900"/>
              </a:xfrm>
              <a:prstGeom prst="straightConnector1">
                <a:avLst/>
              </a:prstGeom>
              <a:noFill/>
              <a:ln cap="flat" cmpd="sng" w="19050">
                <a:solidFill>
                  <a:srgbClr val="666666"/>
                </a:solidFill>
                <a:prstDash val="solid"/>
                <a:round/>
                <a:headEnd len="med" w="med" type="none"/>
                <a:tailEnd len="med" w="med" type="none"/>
              </a:ln>
            </p:spPr>
          </p:cxnSp>
          <p:cxnSp>
            <p:nvCxnSpPr>
              <p:cNvPr id="1013" name="Google Shape;1013;p44"/>
              <p:cNvCxnSpPr>
                <a:stCxn id="1000" idx="0"/>
                <a:endCxn id="1010" idx="2"/>
              </p:cNvCxnSpPr>
              <p:nvPr/>
            </p:nvCxnSpPr>
            <p:spPr>
              <a:xfrm flipH="1" rot="10800000">
                <a:off x="6448483" y="3788725"/>
                <a:ext cx="3900" cy="248700"/>
              </a:xfrm>
              <a:prstGeom prst="straightConnector1">
                <a:avLst/>
              </a:prstGeom>
              <a:noFill/>
              <a:ln cap="flat" cmpd="sng" w="19050">
                <a:solidFill>
                  <a:schemeClr val="dk2"/>
                </a:solidFill>
                <a:prstDash val="solid"/>
                <a:round/>
                <a:headEnd len="med" w="med" type="none"/>
                <a:tailEnd len="med" w="med" type="none"/>
              </a:ln>
            </p:spPr>
          </p:cxnSp>
        </p:grpSp>
        <p:sp>
          <p:nvSpPr>
            <p:cNvPr id="1014" name="Google Shape;1014;p44"/>
            <p:cNvSpPr/>
            <p:nvPr/>
          </p:nvSpPr>
          <p:spPr>
            <a:xfrm>
              <a:off x="6446782" y="41478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a:t>
              </a:r>
              <a:endParaRPr sz="1800"/>
            </a:p>
          </p:txBody>
        </p:sp>
        <p:cxnSp>
          <p:nvCxnSpPr>
            <p:cNvPr id="1015" name="Google Shape;1015;p44"/>
            <p:cNvCxnSpPr>
              <a:stCxn id="1014" idx="0"/>
            </p:cNvCxnSpPr>
            <p:nvPr/>
          </p:nvCxnSpPr>
          <p:spPr>
            <a:xfrm rot="10800000">
              <a:off x="6462982" y="3936910"/>
              <a:ext cx="167100" cy="210900"/>
            </a:xfrm>
            <a:prstGeom prst="straightConnector1">
              <a:avLst/>
            </a:prstGeom>
            <a:noFill/>
            <a:ln cap="flat" cmpd="sng" w="19050">
              <a:solidFill>
                <a:schemeClr val="dk2"/>
              </a:solidFill>
              <a:prstDash val="solid"/>
              <a:round/>
              <a:headEnd len="med" w="med" type="none"/>
              <a:tailEnd len="med" w="med" type="none"/>
            </a:ln>
          </p:spPr>
        </p:cxnSp>
      </p:grpSp>
      <p:sp>
        <p:nvSpPr>
          <p:cNvPr id="1016" name="Google Shape;1016;p44"/>
          <p:cNvSpPr txBox="1"/>
          <p:nvPr/>
        </p:nvSpPr>
        <p:spPr>
          <a:xfrm>
            <a:off x="5013598" y="4251000"/>
            <a:ext cx="2869800" cy="8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For M = 3:</a:t>
            </a:r>
            <a:br>
              <a:rPr lang="en"/>
            </a:br>
            <a:r>
              <a:rPr lang="en"/>
              <a:t>Max 2 items per node.</a:t>
            </a:r>
            <a:endParaRPr/>
          </a:p>
          <a:p>
            <a:pPr indent="0" lvl="0" marL="0" rtl="0" algn="l">
              <a:spcBef>
                <a:spcPts val="0"/>
              </a:spcBef>
              <a:spcAft>
                <a:spcPts val="0"/>
              </a:spcAft>
              <a:buNone/>
            </a:pPr>
            <a:r>
              <a:rPr lang="en"/>
              <a:t>Max 3 non-null children per node.</a:t>
            </a:r>
            <a:endParaRPr/>
          </a:p>
        </p:txBody>
      </p:sp>
      <p:grpSp>
        <p:nvGrpSpPr>
          <p:cNvPr id="1017" name="Google Shape;1017;p44"/>
          <p:cNvGrpSpPr/>
          <p:nvPr/>
        </p:nvGrpSpPr>
        <p:grpSpPr>
          <a:xfrm>
            <a:off x="5097251" y="2839900"/>
            <a:ext cx="3702754" cy="1466060"/>
            <a:chOff x="3263027" y="3006650"/>
            <a:chExt cx="3702754" cy="1466060"/>
          </a:xfrm>
        </p:grpSpPr>
        <p:sp>
          <p:nvSpPr>
            <p:cNvPr id="1018" name="Google Shape;1018;p44"/>
            <p:cNvSpPr/>
            <p:nvPr/>
          </p:nvSpPr>
          <p:spPr>
            <a:xfrm>
              <a:off x="5893950" y="3603400"/>
              <a:ext cx="8379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 u</a:t>
              </a:r>
              <a:endParaRPr sz="1800"/>
            </a:p>
          </p:txBody>
        </p:sp>
        <p:sp>
          <p:nvSpPr>
            <p:cNvPr id="1019" name="Google Shape;1019;p44"/>
            <p:cNvSpPr/>
            <p:nvPr/>
          </p:nvSpPr>
          <p:spPr>
            <a:xfrm>
              <a:off x="5587678" y="41478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cxnSp>
          <p:nvCxnSpPr>
            <p:cNvPr id="1020" name="Google Shape;1020;p44"/>
            <p:cNvCxnSpPr>
              <a:stCxn id="1019" idx="0"/>
            </p:cNvCxnSpPr>
            <p:nvPr/>
          </p:nvCxnSpPr>
          <p:spPr>
            <a:xfrm flipH="1" rot="10800000">
              <a:off x="5770978" y="3936910"/>
              <a:ext cx="313500" cy="210900"/>
            </a:xfrm>
            <a:prstGeom prst="straightConnector1">
              <a:avLst/>
            </a:prstGeom>
            <a:noFill/>
            <a:ln cap="flat" cmpd="sng" w="19050">
              <a:solidFill>
                <a:srgbClr val="666666"/>
              </a:solidFill>
              <a:prstDash val="solid"/>
              <a:round/>
              <a:headEnd len="med" w="med" type="none"/>
              <a:tailEnd len="med" w="med" type="none"/>
            </a:ln>
          </p:spPr>
        </p:cxnSp>
        <p:sp>
          <p:nvSpPr>
            <p:cNvPr id="1021" name="Google Shape;1021;p44"/>
            <p:cNvSpPr/>
            <p:nvPr/>
          </p:nvSpPr>
          <p:spPr>
            <a:xfrm>
              <a:off x="6125680" y="41478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a:t>
              </a:r>
              <a:endParaRPr sz="1800"/>
            </a:p>
          </p:txBody>
        </p:sp>
        <p:cxnSp>
          <p:nvCxnSpPr>
            <p:cNvPr id="1022" name="Google Shape;1022;p44"/>
            <p:cNvCxnSpPr>
              <a:stCxn id="1021" idx="0"/>
              <a:endCxn id="1018" idx="2"/>
            </p:cNvCxnSpPr>
            <p:nvPr/>
          </p:nvCxnSpPr>
          <p:spPr>
            <a:xfrm flipH="1" rot="10800000">
              <a:off x="6308980" y="3928210"/>
              <a:ext cx="3900" cy="219600"/>
            </a:xfrm>
            <a:prstGeom prst="straightConnector1">
              <a:avLst/>
            </a:prstGeom>
            <a:noFill/>
            <a:ln cap="flat" cmpd="sng" w="19050">
              <a:solidFill>
                <a:schemeClr val="dk2"/>
              </a:solidFill>
              <a:prstDash val="solid"/>
              <a:round/>
              <a:headEnd len="med" w="med" type="none"/>
              <a:tailEnd len="med" w="med" type="none"/>
            </a:ln>
          </p:spPr>
        </p:cxnSp>
        <p:grpSp>
          <p:nvGrpSpPr>
            <p:cNvPr id="1023" name="Google Shape;1023;p44"/>
            <p:cNvGrpSpPr/>
            <p:nvPr/>
          </p:nvGrpSpPr>
          <p:grpSpPr>
            <a:xfrm>
              <a:off x="4562671" y="3580225"/>
              <a:ext cx="838008" cy="892485"/>
              <a:chOff x="6010471" y="4037425"/>
              <a:chExt cx="838008" cy="892485"/>
            </a:xfrm>
          </p:grpSpPr>
          <p:sp>
            <p:nvSpPr>
              <p:cNvPr id="1024" name="Google Shape;1024;p44"/>
              <p:cNvSpPr/>
              <p:nvPr/>
            </p:nvSpPr>
            <p:spPr>
              <a:xfrm>
                <a:off x="6010471" y="4605010"/>
                <a:ext cx="3168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cxnSp>
            <p:nvCxnSpPr>
              <p:cNvPr id="1025" name="Google Shape;1025;p44"/>
              <p:cNvCxnSpPr>
                <a:stCxn id="1024" idx="0"/>
                <a:endCxn id="1026" idx="2"/>
              </p:cNvCxnSpPr>
              <p:nvPr/>
            </p:nvCxnSpPr>
            <p:spPr>
              <a:xfrm flipH="1" rot="10800000">
                <a:off x="6168871" y="4362310"/>
                <a:ext cx="279600" cy="242700"/>
              </a:xfrm>
              <a:prstGeom prst="straightConnector1">
                <a:avLst/>
              </a:prstGeom>
              <a:noFill/>
              <a:ln cap="flat" cmpd="sng" w="19050">
                <a:solidFill>
                  <a:srgbClr val="666666"/>
                </a:solidFill>
                <a:prstDash val="solid"/>
                <a:round/>
                <a:headEnd len="med" w="med" type="none"/>
                <a:tailEnd len="med" w="med" type="none"/>
              </a:ln>
            </p:spPr>
          </p:cxnSp>
          <p:sp>
            <p:nvSpPr>
              <p:cNvPr id="1027" name="Google Shape;1027;p44"/>
              <p:cNvSpPr/>
              <p:nvPr/>
            </p:nvSpPr>
            <p:spPr>
              <a:xfrm>
                <a:off x="6481879" y="46050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1028" name="Google Shape;1028;p44"/>
              <p:cNvCxnSpPr>
                <a:stCxn id="1026" idx="2"/>
                <a:endCxn id="1027" idx="0"/>
              </p:cNvCxnSpPr>
              <p:nvPr/>
            </p:nvCxnSpPr>
            <p:spPr>
              <a:xfrm>
                <a:off x="6448483" y="4362325"/>
                <a:ext cx="216600" cy="242700"/>
              </a:xfrm>
              <a:prstGeom prst="straightConnector1">
                <a:avLst/>
              </a:prstGeom>
              <a:noFill/>
              <a:ln cap="flat" cmpd="sng" w="19050">
                <a:solidFill>
                  <a:srgbClr val="666666"/>
                </a:solidFill>
                <a:prstDash val="solid"/>
                <a:round/>
                <a:headEnd len="med" w="med" type="none"/>
                <a:tailEnd len="med" w="med" type="none"/>
              </a:ln>
            </p:spPr>
          </p:cxnSp>
          <p:sp>
            <p:nvSpPr>
              <p:cNvPr id="1026" name="Google Shape;1026;p44"/>
              <p:cNvSpPr/>
              <p:nvPr/>
            </p:nvSpPr>
            <p:spPr>
              <a:xfrm>
                <a:off x="6279433" y="4037425"/>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grpSp>
        <p:grpSp>
          <p:nvGrpSpPr>
            <p:cNvPr id="1029" name="Google Shape;1029;p44"/>
            <p:cNvGrpSpPr/>
            <p:nvPr/>
          </p:nvGrpSpPr>
          <p:grpSpPr>
            <a:xfrm>
              <a:off x="3263027" y="3006650"/>
              <a:ext cx="3049872" cy="1466060"/>
              <a:chOff x="4710827" y="3463850"/>
              <a:chExt cx="3049872" cy="1466060"/>
            </a:xfrm>
          </p:grpSpPr>
          <p:grpSp>
            <p:nvGrpSpPr>
              <p:cNvPr id="1030" name="Google Shape;1030;p44"/>
              <p:cNvGrpSpPr/>
              <p:nvPr/>
            </p:nvGrpSpPr>
            <p:grpSpPr>
              <a:xfrm>
                <a:off x="4710827" y="3463850"/>
                <a:ext cx="2059446" cy="1466060"/>
                <a:chOff x="4710827" y="3463850"/>
                <a:chExt cx="2059446" cy="1466060"/>
              </a:xfrm>
            </p:grpSpPr>
            <p:sp>
              <p:nvSpPr>
                <p:cNvPr id="1031" name="Google Shape;1031;p44"/>
                <p:cNvSpPr/>
                <p:nvPr/>
              </p:nvSpPr>
              <p:spPr>
                <a:xfrm>
                  <a:off x="5048916" y="406057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1032" name="Google Shape;1032;p44"/>
                <p:cNvSpPr/>
                <p:nvPr/>
              </p:nvSpPr>
              <p:spPr>
                <a:xfrm>
                  <a:off x="4710827" y="460501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1033" name="Google Shape;1033;p44"/>
                <p:cNvSpPr/>
                <p:nvPr/>
              </p:nvSpPr>
              <p:spPr>
                <a:xfrm>
                  <a:off x="5388104" y="460501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1034" name="Google Shape;1034;p44"/>
                <p:cNvCxnSpPr>
                  <a:stCxn id="1032" idx="0"/>
                  <a:endCxn id="1031" idx="2"/>
                </p:cNvCxnSpPr>
                <p:nvPr/>
              </p:nvCxnSpPr>
              <p:spPr>
                <a:xfrm flipH="1" rot="10800000">
                  <a:off x="4956077" y="4385410"/>
                  <a:ext cx="338100" cy="219600"/>
                </a:xfrm>
                <a:prstGeom prst="straightConnector1">
                  <a:avLst/>
                </a:prstGeom>
                <a:noFill/>
                <a:ln cap="flat" cmpd="sng" w="19050">
                  <a:solidFill>
                    <a:srgbClr val="666666"/>
                  </a:solidFill>
                  <a:prstDash val="solid"/>
                  <a:round/>
                  <a:headEnd len="med" w="med" type="none"/>
                  <a:tailEnd len="med" w="med" type="none"/>
                </a:ln>
              </p:spPr>
            </p:cxnSp>
            <p:cxnSp>
              <p:nvCxnSpPr>
                <p:cNvPr id="1035" name="Google Shape;1035;p44"/>
                <p:cNvCxnSpPr>
                  <a:stCxn id="1033" idx="0"/>
                  <a:endCxn id="1031" idx="2"/>
                </p:cNvCxnSpPr>
                <p:nvPr/>
              </p:nvCxnSpPr>
              <p:spPr>
                <a:xfrm rot="10800000">
                  <a:off x="5294054" y="4385410"/>
                  <a:ext cx="339300" cy="219600"/>
                </a:xfrm>
                <a:prstGeom prst="straightConnector1">
                  <a:avLst/>
                </a:prstGeom>
                <a:noFill/>
                <a:ln cap="flat" cmpd="sng" w="19050">
                  <a:solidFill>
                    <a:srgbClr val="666666"/>
                  </a:solidFill>
                  <a:prstDash val="solid"/>
                  <a:round/>
                  <a:headEnd len="med" w="med" type="none"/>
                  <a:tailEnd len="med" w="med" type="none"/>
                </a:ln>
              </p:spPr>
            </p:cxnSp>
            <p:sp>
              <p:nvSpPr>
                <p:cNvPr id="1036" name="Google Shape;1036;p44"/>
                <p:cNvSpPr/>
                <p:nvPr/>
              </p:nvSpPr>
              <p:spPr>
                <a:xfrm>
                  <a:off x="6134273" y="3463850"/>
                  <a:ext cx="636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 q</a:t>
                  </a:r>
                  <a:endParaRPr sz="1800"/>
                </a:p>
              </p:txBody>
            </p:sp>
            <p:cxnSp>
              <p:nvCxnSpPr>
                <p:cNvPr id="1037" name="Google Shape;1037;p44"/>
                <p:cNvCxnSpPr>
                  <a:endCxn id="1031" idx="0"/>
                </p:cNvCxnSpPr>
                <p:nvPr/>
              </p:nvCxnSpPr>
              <p:spPr>
                <a:xfrm flipH="1">
                  <a:off x="5294166" y="3789675"/>
                  <a:ext cx="907200" cy="270900"/>
                </a:xfrm>
                <a:prstGeom prst="straightConnector1">
                  <a:avLst/>
                </a:prstGeom>
                <a:noFill/>
                <a:ln cap="flat" cmpd="sng" w="19050">
                  <a:solidFill>
                    <a:srgbClr val="666666"/>
                  </a:solidFill>
                  <a:prstDash val="solid"/>
                  <a:round/>
                  <a:headEnd len="med" w="med" type="none"/>
                  <a:tailEnd len="med" w="med" type="none"/>
                </a:ln>
              </p:spPr>
            </p:cxnSp>
          </p:grpSp>
          <p:cxnSp>
            <p:nvCxnSpPr>
              <p:cNvPr id="1038" name="Google Shape;1038;p44"/>
              <p:cNvCxnSpPr>
                <a:endCxn id="1018" idx="0"/>
              </p:cNvCxnSpPr>
              <p:nvPr/>
            </p:nvCxnSpPr>
            <p:spPr>
              <a:xfrm>
                <a:off x="6723600" y="3789700"/>
                <a:ext cx="1037100" cy="270900"/>
              </a:xfrm>
              <a:prstGeom prst="straightConnector1">
                <a:avLst/>
              </a:prstGeom>
              <a:noFill/>
              <a:ln cap="flat" cmpd="sng" w="19050">
                <a:solidFill>
                  <a:srgbClr val="666666"/>
                </a:solidFill>
                <a:prstDash val="solid"/>
                <a:round/>
                <a:headEnd len="med" w="med" type="none"/>
                <a:tailEnd len="med" w="med" type="none"/>
              </a:ln>
            </p:spPr>
          </p:cxnSp>
          <p:cxnSp>
            <p:nvCxnSpPr>
              <p:cNvPr id="1039" name="Google Shape;1039;p44"/>
              <p:cNvCxnSpPr>
                <a:stCxn id="1026" idx="0"/>
                <a:endCxn id="1036" idx="2"/>
              </p:cNvCxnSpPr>
              <p:nvPr/>
            </p:nvCxnSpPr>
            <p:spPr>
              <a:xfrm flipH="1" rot="10800000">
                <a:off x="6448483" y="3788725"/>
                <a:ext cx="3900" cy="248700"/>
              </a:xfrm>
              <a:prstGeom prst="straightConnector1">
                <a:avLst/>
              </a:prstGeom>
              <a:noFill/>
              <a:ln cap="flat" cmpd="sng" w="19050">
                <a:solidFill>
                  <a:schemeClr val="dk2"/>
                </a:solidFill>
                <a:prstDash val="solid"/>
                <a:round/>
                <a:headEnd len="med" w="med" type="none"/>
                <a:tailEnd len="med" w="med" type="none"/>
              </a:ln>
            </p:spPr>
          </p:cxnSp>
        </p:grpSp>
        <p:sp>
          <p:nvSpPr>
            <p:cNvPr id="1040" name="Google Shape;1040;p44"/>
            <p:cNvSpPr/>
            <p:nvPr/>
          </p:nvSpPr>
          <p:spPr>
            <a:xfrm>
              <a:off x="6599181" y="4147810"/>
              <a:ext cx="366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a:t>
              </a:r>
              <a:endParaRPr sz="1800"/>
            </a:p>
          </p:txBody>
        </p:sp>
        <p:cxnSp>
          <p:nvCxnSpPr>
            <p:cNvPr id="1041" name="Google Shape;1041;p44"/>
            <p:cNvCxnSpPr>
              <a:stCxn id="1040" idx="0"/>
            </p:cNvCxnSpPr>
            <p:nvPr/>
          </p:nvCxnSpPr>
          <p:spPr>
            <a:xfrm rot="10800000">
              <a:off x="6615381" y="3936910"/>
              <a:ext cx="167100" cy="21090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5" name="Shape 1045"/>
        <p:cNvGrpSpPr/>
        <p:nvPr/>
      </p:nvGrpSpPr>
      <p:grpSpPr>
        <a:xfrm>
          <a:off x="0" y="0"/>
          <a:ext cx="0" cy="0"/>
          <a:chOff x="0" y="0"/>
          <a:chExt cx="0" cy="0"/>
        </a:xfrm>
      </p:grpSpPr>
      <p:sp>
        <p:nvSpPr>
          <p:cNvPr id="1046" name="Google Shape;1046;p4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Real Name for Splitting Trees is “B Trees”</a:t>
            </a:r>
            <a:endParaRPr/>
          </a:p>
        </p:txBody>
      </p:sp>
      <p:sp>
        <p:nvSpPr>
          <p:cNvPr id="1047" name="Google Shape;1047;p4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Splitting tree is a better name, but I didn’t invent them, so we’re stuck with their real name: B-trees.</a:t>
            </a:r>
            <a:endParaRPr/>
          </a:p>
          <a:p>
            <a:pPr indent="-355600" lvl="0" marL="457200" rtl="0" algn="l">
              <a:spcBef>
                <a:spcPts val="600"/>
              </a:spcBef>
              <a:spcAft>
                <a:spcPts val="0"/>
              </a:spcAft>
              <a:buSzPts val="2000"/>
              <a:buChar char="●"/>
            </a:pPr>
            <a:r>
              <a:rPr lang="en"/>
              <a:t>A B-tree of order M=4 (like we used today) is also called a 2-3-4 tree or a 2-4 tree. </a:t>
            </a:r>
            <a:endParaRPr/>
          </a:p>
          <a:p>
            <a:pPr indent="-355600" lvl="1" marL="914400" rtl="0" algn="l">
              <a:spcBef>
                <a:spcPts val="0"/>
              </a:spcBef>
              <a:spcAft>
                <a:spcPts val="0"/>
              </a:spcAft>
              <a:buSzPts val="2000"/>
              <a:buChar char="○"/>
            </a:pPr>
            <a:r>
              <a:rPr lang="en"/>
              <a:t>The name refers to the number of children that a node can have, e.g. a 2-3-4 tree node may have  2, 3, or 4 children.</a:t>
            </a:r>
            <a:endParaRPr/>
          </a:p>
          <a:p>
            <a:pPr indent="-355600" lvl="0" marL="457200" rtl="0" algn="l">
              <a:spcBef>
                <a:spcPts val="0"/>
              </a:spcBef>
              <a:spcAft>
                <a:spcPts val="0"/>
              </a:spcAft>
              <a:buSzPts val="2000"/>
              <a:buChar char="●"/>
            </a:pPr>
            <a:r>
              <a:rPr lang="en"/>
              <a:t>A B-tree of order M=3 (like in the textbook) is also called a 2-3 tree.</a:t>
            </a:r>
            <a:endParaRPr/>
          </a:p>
        </p:txBody>
      </p:sp>
      <p:sp>
        <p:nvSpPr>
          <p:cNvPr id="1048" name="Google Shape;1048;p45"/>
          <p:cNvSpPr txBox="1"/>
          <p:nvPr/>
        </p:nvSpPr>
        <p:spPr>
          <a:xfrm>
            <a:off x="474575" y="3397550"/>
            <a:ext cx="7824300" cy="2052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i="1" lang="en" sz="2000">
                <a:latin typeface="Calibri"/>
                <a:ea typeface="Calibri"/>
                <a:cs typeface="Calibri"/>
                <a:sym typeface="Calibri"/>
              </a:rPr>
              <a:t>The origin of "B-tree" has never been explained by the authors. As we shall see, "balanced," "broad," or "bushy" might apply. Others suggest that the "B" stands for Boeing. Because of his contributions, however, it seems appropriate to think of B-trees as "Bayer"-trees. </a:t>
            </a:r>
            <a:endParaRPr i="1" sz="2000">
              <a:latin typeface="Calibri"/>
              <a:ea typeface="Calibri"/>
              <a:cs typeface="Calibri"/>
              <a:sym typeface="Calibri"/>
            </a:endParaRPr>
          </a:p>
          <a:p>
            <a:pPr indent="457200" lvl="0" marL="2743200" rtl="0" algn="just">
              <a:spcBef>
                <a:spcPts val="0"/>
              </a:spcBef>
              <a:spcAft>
                <a:spcPts val="0"/>
              </a:spcAft>
              <a:buNone/>
            </a:pPr>
            <a:r>
              <a:rPr lang="en" sz="2000">
                <a:latin typeface="Calibri"/>
                <a:ea typeface="Calibri"/>
                <a:cs typeface="Calibri"/>
                <a:sym typeface="Calibri"/>
              </a:rPr>
              <a:t>- Douglas Corner (The Ubiquitous B-Tree)</a:t>
            </a:r>
            <a:r>
              <a:rPr i="1" lang="en" sz="2000">
                <a:latin typeface="Calibri"/>
                <a:ea typeface="Calibri"/>
                <a:cs typeface="Calibri"/>
                <a:sym typeface="Calibri"/>
              </a:rPr>
              <a:t> </a:t>
            </a:r>
            <a:endParaRPr i="1" sz="20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2" name="Shape 1052"/>
        <p:cNvGrpSpPr/>
        <p:nvPr/>
      </p:nvGrpSpPr>
      <p:grpSpPr>
        <a:xfrm>
          <a:off x="0" y="0"/>
          <a:ext cx="0" cy="0"/>
          <a:chOff x="0" y="0"/>
          <a:chExt cx="0" cy="0"/>
        </a:xfrm>
      </p:grpSpPr>
      <p:sp>
        <p:nvSpPr>
          <p:cNvPr id="1053" name="Google Shape;1053;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note on Terminology</a:t>
            </a:r>
            <a:endParaRPr/>
          </a:p>
        </p:txBody>
      </p:sp>
      <p:sp>
        <p:nvSpPr>
          <p:cNvPr id="1054" name="Google Shape;1054;p4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B-Trees are most popular in two specific contexts:</a:t>
            </a:r>
            <a:endParaRPr/>
          </a:p>
          <a:p>
            <a:pPr indent="-355600" lvl="0" marL="457200" rtl="0" algn="l">
              <a:spcBef>
                <a:spcPts val="600"/>
              </a:spcBef>
              <a:spcAft>
                <a:spcPts val="0"/>
              </a:spcAft>
              <a:buSzPts val="2000"/>
              <a:buChar char="●"/>
            </a:pPr>
            <a:r>
              <a:rPr lang="en"/>
              <a:t>Small M (M=3 or M=4):</a:t>
            </a:r>
            <a:endParaRPr/>
          </a:p>
          <a:p>
            <a:pPr indent="-355600" lvl="1" marL="914400" rtl="0" algn="l">
              <a:spcBef>
                <a:spcPts val="0"/>
              </a:spcBef>
              <a:spcAft>
                <a:spcPts val="0"/>
              </a:spcAft>
              <a:buSzPts val="2000"/>
              <a:buChar char="○"/>
            </a:pPr>
            <a:r>
              <a:rPr lang="en"/>
              <a:t>Used as a conceptually simple balanced search tree (as today).</a:t>
            </a:r>
            <a:endParaRPr/>
          </a:p>
          <a:p>
            <a:pPr indent="-355600" lvl="0" marL="457200" rtl="0" algn="l">
              <a:spcBef>
                <a:spcPts val="0"/>
              </a:spcBef>
              <a:spcAft>
                <a:spcPts val="0"/>
              </a:spcAft>
              <a:buSzPts val="2000"/>
              <a:buChar char="●"/>
            </a:pPr>
            <a:r>
              <a:rPr lang="en"/>
              <a:t>M is very large (say thousands).</a:t>
            </a:r>
            <a:endParaRPr/>
          </a:p>
          <a:p>
            <a:pPr indent="-355600" lvl="1" marL="914400" rtl="0" algn="l">
              <a:spcBef>
                <a:spcPts val="0"/>
              </a:spcBef>
              <a:spcAft>
                <a:spcPts val="0"/>
              </a:spcAft>
              <a:buSzPts val="2000"/>
              <a:buChar char="○"/>
            </a:pPr>
            <a:r>
              <a:rPr lang="en"/>
              <a:t>Used in practice for databases and filesystems (i.e. systems with very large records).</a:t>
            </a:r>
            <a:endParaRPr/>
          </a:p>
          <a:p>
            <a:pPr indent="-342900" lvl="2" marL="1371600" rtl="0" algn="l">
              <a:spcBef>
                <a:spcPts val="0"/>
              </a:spcBef>
              <a:spcAft>
                <a:spcPts val="0"/>
              </a:spcAft>
              <a:buSzPts val="1800"/>
              <a:buChar char="■"/>
            </a:pPr>
            <a:r>
              <a:rPr lang="en"/>
              <a:t>See CS186.</a:t>
            </a:r>
            <a:endParaRPr/>
          </a:p>
          <a:p>
            <a:pPr indent="0" lvl="0" marL="457200" rtl="0" algn="l">
              <a:spcBef>
                <a:spcPts val="600"/>
              </a:spcBef>
              <a:spcAft>
                <a:spcPts val="0"/>
              </a:spcAft>
              <a:buNone/>
            </a:pPr>
            <a:r>
              <a:t/>
            </a:r>
            <a:endParaRPr/>
          </a:p>
          <a:p>
            <a:pPr indent="0" lvl="0" marL="0" rtl="0" algn="l">
              <a:spcBef>
                <a:spcPts val="600"/>
              </a:spcBef>
              <a:spcAft>
                <a:spcPts val="0"/>
              </a:spcAft>
              <a:buNone/>
            </a:pPr>
            <a:r>
              <a:rPr lang="en"/>
              <a:t>Note: Since the small M tree isn’t practically useful (as we’ll see in a few slides), people usually only use the name B-tree to refer to the very large M case.</a:t>
            </a:r>
            <a:br>
              <a:rPr lang="en"/>
            </a:b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058" name="Shape 1058"/>
        <p:cNvGrpSpPr/>
        <p:nvPr/>
      </p:nvGrpSpPr>
      <p:grpSpPr>
        <a:xfrm>
          <a:off x="0" y="0"/>
          <a:ext cx="0" cy="0"/>
          <a:chOff x="0" y="0"/>
          <a:chExt cx="0" cy="0"/>
        </a:xfrm>
      </p:grpSpPr>
      <p:sp>
        <p:nvSpPr>
          <p:cNvPr id="1059" name="Google Shape;1059;p47"/>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Red-Black Trees</a:t>
            </a:r>
            <a:endParaRPr sz="4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3" name="Shape 1063"/>
        <p:cNvGrpSpPr/>
        <p:nvPr/>
      </p:nvGrpSpPr>
      <p:grpSpPr>
        <a:xfrm>
          <a:off x="0" y="0"/>
          <a:ext cx="0" cy="0"/>
          <a:chOff x="0" y="0"/>
          <a:chExt cx="0" cy="0"/>
        </a:xfrm>
      </p:grpSpPr>
      <p:sp>
        <p:nvSpPr>
          <p:cNvPr id="1064" name="Google Shape;1064;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Bad News</a:t>
            </a:r>
            <a:endParaRPr/>
          </a:p>
        </p:txBody>
      </p:sp>
      <p:sp>
        <p:nvSpPr>
          <p:cNvPr id="1065" name="Google Shape;1065;p48"/>
          <p:cNvSpPr txBox="1"/>
          <p:nvPr>
            <p:ph idx="1" type="body"/>
          </p:nvPr>
        </p:nvSpPr>
        <p:spPr>
          <a:xfrm>
            <a:off x="243000" y="556500"/>
            <a:ext cx="8901000" cy="2830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2-3 trees (and 2-3-4 trees) are a real pain to implement, and suffer from performance problems. Issues include:</a:t>
            </a:r>
            <a:endParaRPr/>
          </a:p>
          <a:p>
            <a:pPr indent="-355600" lvl="0" marL="457200" rtl="0" algn="l">
              <a:spcBef>
                <a:spcPts val="600"/>
              </a:spcBef>
              <a:spcAft>
                <a:spcPts val="0"/>
              </a:spcAft>
              <a:buSzPts val="2000"/>
              <a:buChar char="●"/>
            </a:pPr>
            <a:r>
              <a:rPr lang="en"/>
              <a:t>Maintaining different node types.</a:t>
            </a:r>
            <a:endParaRPr/>
          </a:p>
          <a:p>
            <a:pPr indent="-355600" lvl="0" marL="457200" rtl="0" algn="l">
              <a:spcBef>
                <a:spcPts val="0"/>
              </a:spcBef>
              <a:spcAft>
                <a:spcPts val="0"/>
              </a:spcAft>
              <a:buSzPts val="2000"/>
              <a:buChar char="●"/>
            </a:pPr>
            <a:r>
              <a:rPr lang="en"/>
              <a:t>Interconversion of nodes between 2-nodes and 3-nodes.</a:t>
            </a:r>
            <a:endParaRPr/>
          </a:p>
          <a:p>
            <a:pPr indent="-355600" lvl="0" marL="457200" rtl="0" algn="l">
              <a:spcBef>
                <a:spcPts val="0"/>
              </a:spcBef>
              <a:spcAft>
                <a:spcPts val="0"/>
              </a:spcAft>
              <a:buSzPts val="2000"/>
              <a:buChar char="●"/>
            </a:pPr>
            <a:r>
              <a:rPr lang="en"/>
              <a:t>Walking up the tree to split nodes.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“Beautiful algorithms are, unfortunately, not always the most useful” - Knuth</a:t>
            </a:r>
            <a:endParaRPr/>
          </a:p>
        </p:txBody>
      </p:sp>
      <p:pic>
        <p:nvPicPr>
          <p:cNvPr id="1066" name="Google Shape;1066;p48"/>
          <p:cNvPicPr preferRelativeResize="0"/>
          <p:nvPr/>
        </p:nvPicPr>
        <p:blipFill>
          <a:blip r:embed="rId3">
            <a:alphaModFix/>
          </a:blip>
          <a:stretch>
            <a:fillRect/>
          </a:stretch>
        </p:blipFill>
        <p:spPr>
          <a:xfrm>
            <a:off x="1695500" y="2376550"/>
            <a:ext cx="5543550" cy="2238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0" name="Shape 1070"/>
        <p:cNvGrpSpPr/>
        <p:nvPr/>
      </p:nvGrpSpPr>
      <p:grpSpPr>
        <a:xfrm>
          <a:off x="0" y="0"/>
          <a:ext cx="0" cy="0"/>
          <a:chOff x="0" y="0"/>
          <a:chExt cx="0" cy="0"/>
        </a:xfrm>
      </p:grpSpPr>
      <p:sp>
        <p:nvSpPr>
          <p:cNvPr id="1071" name="Google Shape;1071;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 Trees</a:t>
            </a:r>
            <a:endParaRPr/>
          </a:p>
        </p:txBody>
      </p:sp>
      <p:sp>
        <p:nvSpPr>
          <p:cNvPr id="1072" name="Google Shape;1072;p49"/>
          <p:cNvSpPr txBox="1"/>
          <p:nvPr>
            <p:ph idx="1" type="body"/>
          </p:nvPr>
        </p:nvSpPr>
        <p:spPr>
          <a:xfrm>
            <a:off x="243000" y="556500"/>
            <a:ext cx="8443800" cy="406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 are many types of search trees:</a:t>
            </a:r>
            <a:endParaRPr/>
          </a:p>
          <a:p>
            <a:pPr indent="-355600" lvl="0" marL="457200" rtl="0" algn="l">
              <a:spcBef>
                <a:spcPts val="600"/>
              </a:spcBef>
              <a:spcAft>
                <a:spcPts val="0"/>
              </a:spcAft>
              <a:buSzPts val="2000"/>
              <a:buChar char="●"/>
            </a:pPr>
            <a:r>
              <a:rPr b="1" lang="en"/>
              <a:t>Binary search trees</a:t>
            </a:r>
            <a:r>
              <a:rPr lang="en"/>
              <a:t>: Require rotations to maintain balance. There are many strategies for rotation. Coming up with a strategy is hard.</a:t>
            </a:r>
            <a:endParaRPr/>
          </a:p>
          <a:p>
            <a:pPr indent="-355600" lvl="0" marL="457200" rtl="0" algn="l">
              <a:spcBef>
                <a:spcPts val="0"/>
              </a:spcBef>
              <a:spcAft>
                <a:spcPts val="0"/>
              </a:spcAft>
              <a:buSzPts val="2000"/>
              <a:buChar char="●"/>
            </a:pPr>
            <a:r>
              <a:rPr b="1" lang="en"/>
              <a:t>2-3 trees</a:t>
            </a:r>
            <a:r>
              <a:rPr lang="en"/>
              <a:t>: No rotations required.</a:t>
            </a:r>
            <a:endParaRPr/>
          </a:p>
          <a:p>
            <a:pPr indent="0" lvl="0" marL="457200" rtl="0" algn="l">
              <a:spcBef>
                <a:spcPts val="600"/>
              </a:spcBef>
              <a:spcAft>
                <a:spcPts val="0"/>
              </a:spcAft>
              <a:buNone/>
            </a:pPr>
            <a:r>
              <a:t/>
            </a:r>
            <a:endParaRPr/>
          </a:p>
          <a:p>
            <a:pPr indent="0" lvl="0" marL="0" rtl="0" algn="l">
              <a:spcBef>
                <a:spcPts val="600"/>
              </a:spcBef>
              <a:spcAft>
                <a:spcPts val="0"/>
              </a:spcAft>
              <a:buNone/>
            </a:pPr>
            <a:r>
              <a:rPr lang="en"/>
              <a:t>Clever (and strange idea): Build a BST that is isometric (structurally identical) to a 2-3 tree.</a:t>
            </a:r>
            <a:endParaRPr/>
          </a:p>
          <a:p>
            <a:pPr indent="-355600" lvl="0" marL="457200" rtl="0" algn="l">
              <a:spcBef>
                <a:spcPts val="600"/>
              </a:spcBef>
              <a:spcAft>
                <a:spcPts val="0"/>
              </a:spcAft>
              <a:buSzPts val="2000"/>
              <a:buChar char="●"/>
            </a:pPr>
            <a:r>
              <a:rPr lang="en"/>
              <a:t>Use rotations to ensure the isometry.</a:t>
            </a:r>
            <a:endParaRPr/>
          </a:p>
          <a:p>
            <a:pPr indent="-355600" lvl="0" marL="457200" rtl="0" algn="l">
              <a:spcBef>
                <a:spcPts val="0"/>
              </a:spcBef>
              <a:spcAft>
                <a:spcPts val="0"/>
              </a:spcAft>
              <a:buSzPts val="2000"/>
              <a:buChar char="●"/>
            </a:pPr>
            <a:r>
              <a:rPr lang="en"/>
              <a:t>Since 2-3 trees are balanced, rotations on BST will ensure balance.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2">
                                            <p:txEl>
                                              <p:pRg end="0" st="0"/>
                                            </p:txEl>
                                          </p:spTgt>
                                        </p:tgtEl>
                                        <p:attrNameLst>
                                          <p:attrName>style.visibility</p:attrName>
                                        </p:attrNameLst>
                                      </p:cBhvr>
                                      <p:to>
                                        <p:strVal val="visible"/>
                                      </p:to>
                                    </p:set>
                                    <p:animEffect filter="fade" transition="in">
                                      <p:cBhvr>
                                        <p:cTn dur="1000"/>
                                        <p:tgtEl>
                                          <p:spTgt spid="10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2">
                                            <p:txEl>
                                              <p:pRg end="1" st="1"/>
                                            </p:txEl>
                                          </p:spTgt>
                                        </p:tgtEl>
                                        <p:attrNameLst>
                                          <p:attrName>style.visibility</p:attrName>
                                        </p:attrNameLst>
                                      </p:cBhvr>
                                      <p:to>
                                        <p:strVal val="visible"/>
                                      </p:to>
                                    </p:set>
                                    <p:animEffect filter="fade" transition="in">
                                      <p:cBhvr>
                                        <p:cTn dur="1000"/>
                                        <p:tgtEl>
                                          <p:spTgt spid="10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2">
                                            <p:txEl>
                                              <p:pRg end="2" st="2"/>
                                            </p:txEl>
                                          </p:spTgt>
                                        </p:tgtEl>
                                        <p:attrNameLst>
                                          <p:attrName>style.visibility</p:attrName>
                                        </p:attrNameLst>
                                      </p:cBhvr>
                                      <p:to>
                                        <p:strVal val="visible"/>
                                      </p:to>
                                    </p:set>
                                    <p:animEffect filter="fade" transition="in">
                                      <p:cBhvr>
                                        <p:cTn dur="1000"/>
                                        <p:tgtEl>
                                          <p:spTgt spid="10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2">
                                            <p:txEl>
                                              <p:pRg end="3" st="3"/>
                                            </p:txEl>
                                          </p:spTgt>
                                        </p:tgtEl>
                                        <p:attrNameLst>
                                          <p:attrName>style.visibility</p:attrName>
                                        </p:attrNameLst>
                                      </p:cBhvr>
                                      <p:to>
                                        <p:strVal val="visible"/>
                                      </p:to>
                                    </p:set>
                                    <p:animEffect filter="fade" transition="in">
                                      <p:cBhvr>
                                        <p:cTn dur="1000"/>
                                        <p:tgtEl>
                                          <p:spTgt spid="10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2">
                                            <p:txEl>
                                              <p:pRg end="4" st="4"/>
                                            </p:txEl>
                                          </p:spTgt>
                                        </p:tgtEl>
                                        <p:attrNameLst>
                                          <p:attrName>style.visibility</p:attrName>
                                        </p:attrNameLst>
                                      </p:cBhvr>
                                      <p:to>
                                        <p:strVal val="visible"/>
                                      </p:to>
                                    </p:set>
                                    <p:animEffect filter="fade" transition="in">
                                      <p:cBhvr>
                                        <p:cTn dur="1000"/>
                                        <p:tgtEl>
                                          <p:spTgt spid="10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2">
                                            <p:txEl>
                                              <p:pRg end="5" st="5"/>
                                            </p:txEl>
                                          </p:spTgt>
                                        </p:tgtEl>
                                        <p:attrNameLst>
                                          <p:attrName>style.visibility</p:attrName>
                                        </p:attrNameLst>
                                      </p:cBhvr>
                                      <p:to>
                                        <p:strVal val="visible"/>
                                      </p:to>
                                    </p:set>
                                    <p:animEffect filter="fade" transition="in">
                                      <p:cBhvr>
                                        <p:cTn dur="1000"/>
                                        <p:tgtEl>
                                          <p:spTgt spid="10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2">
                                            <p:txEl>
                                              <p:pRg end="6" st="6"/>
                                            </p:txEl>
                                          </p:spTgt>
                                        </p:tgtEl>
                                        <p:attrNameLst>
                                          <p:attrName>style.visibility</p:attrName>
                                        </p:attrNameLst>
                                      </p:cBhvr>
                                      <p:to>
                                        <p:strVal val="visible"/>
                                      </p:to>
                                    </p:set>
                                    <p:animEffect filter="fade" transition="in">
                                      <p:cBhvr>
                                        <p:cTn dur="1000"/>
                                        <p:tgtEl>
                                          <p:spTgt spid="107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6" name="Shape 1076"/>
        <p:cNvGrpSpPr/>
        <p:nvPr/>
      </p:nvGrpSpPr>
      <p:grpSpPr>
        <a:xfrm>
          <a:off x="0" y="0"/>
          <a:ext cx="0" cy="0"/>
          <a:chOff x="0" y="0"/>
          <a:chExt cx="0" cy="0"/>
        </a:xfrm>
      </p:grpSpPr>
      <p:sp>
        <p:nvSpPr>
          <p:cNvPr id="1077" name="Google Shape;1077;p5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Representing a 2-3 Tree as a BST</a:t>
            </a:r>
            <a:endParaRPr/>
          </a:p>
        </p:txBody>
      </p:sp>
      <p:sp>
        <p:nvSpPr>
          <p:cNvPr id="1078" name="Google Shape;1078;p50"/>
          <p:cNvSpPr txBox="1"/>
          <p:nvPr>
            <p:ph idx="1" type="body"/>
          </p:nvPr>
        </p:nvSpPr>
        <p:spPr>
          <a:xfrm>
            <a:off x="243000" y="556500"/>
            <a:ext cx="8443800" cy="261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2-3 tree with only 2 nodes is trivial.</a:t>
            </a:r>
            <a:endParaRPr/>
          </a:p>
          <a:p>
            <a:pPr indent="-355600" lvl="0" marL="457200" rtl="0" algn="l">
              <a:spcBef>
                <a:spcPts val="600"/>
              </a:spcBef>
              <a:spcAft>
                <a:spcPts val="0"/>
              </a:spcAft>
              <a:buSzPts val="2000"/>
              <a:buChar char="●"/>
            </a:pPr>
            <a:r>
              <a:rPr lang="en"/>
              <a:t>BST is exactly the same!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do we do about 3 nodes?</a:t>
            </a:r>
            <a:endParaRPr/>
          </a:p>
        </p:txBody>
      </p:sp>
      <p:sp>
        <p:nvSpPr>
          <p:cNvPr id="1079" name="Google Shape;1079;p50"/>
          <p:cNvSpPr/>
          <p:nvPr/>
        </p:nvSpPr>
        <p:spPr>
          <a:xfrm>
            <a:off x="1092293" y="210693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1080" name="Google Shape;1080;p50"/>
          <p:cNvSpPr/>
          <p:nvPr/>
        </p:nvSpPr>
        <p:spPr>
          <a:xfrm>
            <a:off x="678005" y="2651369"/>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1081" name="Google Shape;1081;p50"/>
          <p:cNvSpPr/>
          <p:nvPr/>
        </p:nvSpPr>
        <p:spPr>
          <a:xfrm>
            <a:off x="1507681" y="2651369"/>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1082" name="Google Shape;1082;p50"/>
          <p:cNvCxnSpPr>
            <a:stCxn id="1080" idx="0"/>
            <a:endCxn id="1079" idx="2"/>
          </p:cNvCxnSpPr>
          <p:nvPr/>
        </p:nvCxnSpPr>
        <p:spPr>
          <a:xfrm flipH="1" rot="10800000">
            <a:off x="923255" y="2431769"/>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1083" name="Google Shape;1083;p50"/>
          <p:cNvCxnSpPr>
            <a:stCxn id="1081" idx="0"/>
            <a:endCxn id="1079" idx="2"/>
          </p:cNvCxnSpPr>
          <p:nvPr/>
        </p:nvCxnSpPr>
        <p:spPr>
          <a:xfrm rot="10800000">
            <a:off x="1337431" y="2431769"/>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1084" name="Google Shape;1084;p50"/>
          <p:cNvSpPr/>
          <p:nvPr/>
        </p:nvSpPr>
        <p:spPr>
          <a:xfrm>
            <a:off x="2818467" y="210692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1085" name="Google Shape;1085;p50"/>
          <p:cNvSpPr/>
          <p:nvPr/>
        </p:nvSpPr>
        <p:spPr>
          <a:xfrm>
            <a:off x="2451929" y="265138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1086" name="Google Shape;1086;p50"/>
          <p:cNvSpPr/>
          <p:nvPr/>
        </p:nvSpPr>
        <p:spPr>
          <a:xfrm>
            <a:off x="3261205" y="265138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1087" name="Google Shape;1087;p50"/>
          <p:cNvCxnSpPr>
            <a:stCxn id="1085" idx="0"/>
            <a:endCxn id="1084" idx="2"/>
          </p:cNvCxnSpPr>
          <p:nvPr/>
        </p:nvCxnSpPr>
        <p:spPr>
          <a:xfrm flipH="1" rot="10800000">
            <a:off x="2697179" y="2431785"/>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1088" name="Google Shape;1088;p50"/>
          <p:cNvCxnSpPr>
            <a:stCxn id="1086" idx="0"/>
            <a:endCxn id="1084" idx="2"/>
          </p:cNvCxnSpPr>
          <p:nvPr/>
        </p:nvCxnSpPr>
        <p:spPr>
          <a:xfrm rot="10800000">
            <a:off x="3063655" y="2431785"/>
            <a:ext cx="442800" cy="219600"/>
          </a:xfrm>
          <a:prstGeom prst="straightConnector1">
            <a:avLst/>
          </a:prstGeom>
          <a:noFill/>
          <a:ln cap="flat" cmpd="sng" w="19050">
            <a:solidFill>
              <a:srgbClr val="666666"/>
            </a:solidFill>
            <a:prstDash val="solid"/>
            <a:round/>
            <a:headEnd len="med" w="med" type="none"/>
            <a:tailEnd len="med" w="med" type="none"/>
          </a:ln>
        </p:spPr>
      </p:cxnSp>
      <p:sp>
        <p:nvSpPr>
          <p:cNvPr id="1089" name="Google Shape;1089;p50"/>
          <p:cNvSpPr/>
          <p:nvPr/>
        </p:nvSpPr>
        <p:spPr>
          <a:xfrm>
            <a:off x="1949058" y="151020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1090" name="Google Shape;1090;p50"/>
          <p:cNvCxnSpPr>
            <a:stCxn id="1089" idx="2"/>
            <a:endCxn id="1079" idx="0"/>
          </p:cNvCxnSpPr>
          <p:nvPr/>
        </p:nvCxnSpPr>
        <p:spPr>
          <a:xfrm flipH="1">
            <a:off x="1337508" y="1835102"/>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1091" name="Google Shape;1091;p50"/>
          <p:cNvCxnSpPr>
            <a:stCxn id="1089" idx="2"/>
            <a:endCxn id="1084" idx="0"/>
          </p:cNvCxnSpPr>
          <p:nvPr/>
        </p:nvCxnSpPr>
        <p:spPr>
          <a:xfrm>
            <a:off x="2194308" y="1835102"/>
            <a:ext cx="869400" cy="271800"/>
          </a:xfrm>
          <a:prstGeom prst="straightConnector1">
            <a:avLst/>
          </a:prstGeom>
          <a:noFill/>
          <a:ln cap="flat" cmpd="sng" w="19050">
            <a:solidFill>
              <a:srgbClr val="666666"/>
            </a:solidFill>
            <a:prstDash val="solid"/>
            <a:round/>
            <a:headEnd len="med" w="med" type="none"/>
            <a:tailEnd len="med" w="med" type="none"/>
          </a:ln>
        </p:spPr>
      </p:cxnSp>
      <p:sp>
        <p:nvSpPr>
          <p:cNvPr id="1092" name="Google Shape;1092;p50"/>
          <p:cNvSpPr/>
          <p:nvPr/>
        </p:nvSpPr>
        <p:spPr>
          <a:xfrm>
            <a:off x="1058993" y="399823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 f</a:t>
            </a:r>
            <a:endParaRPr sz="1800"/>
          </a:p>
        </p:txBody>
      </p:sp>
      <p:sp>
        <p:nvSpPr>
          <p:cNvPr id="1093" name="Google Shape;1093;p50"/>
          <p:cNvSpPr/>
          <p:nvPr/>
        </p:nvSpPr>
        <p:spPr>
          <a:xfrm>
            <a:off x="339905" y="45426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1094" name="Google Shape;1094;p50"/>
          <p:cNvSpPr/>
          <p:nvPr/>
        </p:nvSpPr>
        <p:spPr>
          <a:xfrm>
            <a:off x="1702981" y="45426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1095" name="Google Shape;1095;p50"/>
          <p:cNvCxnSpPr>
            <a:stCxn id="1093" idx="0"/>
            <a:endCxn id="1092" idx="2"/>
          </p:cNvCxnSpPr>
          <p:nvPr/>
        </p:nvCxnSpPr>
        <p:spPr>
          <a:xfrm flipH="1" rot="10800000">
            <a:off x="585155" y="4323067"/>
            <a:ext cx="719100" cy="219600"/>
          </a:xfrm>
          <a:prstGeom prst="straightConnector1">
            <a:avLst/>
          </a:prstGeom>
          <a:noFill/>
          <a:ln cap="flat" cmpd="sng" w="19050">
            <a:solidFill>
              <a:srgbClr val="666666"/>
            </a:solidFill>
            <a:prstDash val="solid"/>
            <a:round/>
            <a:headEnd len="med" w="med" type="none"/>
            <a:tailEnd len="med" w="med" type="none"/>
          </a:ln>
        </p:spPr>
      </p:cxnSp>
      <p:cxnSp>
        <p:nvCxnSpPr>
          <p:cNvPr id="1096" name="Google Shape;1096;p50"/>
          <p:cNvCxnSpPr>
            <a:stCxn id="1094" idx="0"/>
            <a:endCxn id="1092" idx="2"/>
          </p:cNvCxnSpPr>
          <p:nvPr/>
        </p:nvCxnSpPr>
        <p:spPr>
          <a:xfrm rot="10800000">
            <a:off x="1304131" y="4323067"/>
            <a:ext cx="644100" cy="219600"/>
          </a:xfrm>
          <a:prstGeom prst="straightConnector1">
            <a:avLst/>
          </a:prstGeom>
          <a:noFill/>
          <a:ln cap="flat" cmpd="sng" w="19050">
            <a:solidFill>
              <a:srgbClr val="666666"/>
            </a:solidFill>
            <a:prstDash val="solid"/>
            <a:round/>
            <a:headEnd len="med" w="med" type="none"/>
            <a:tailEnd len="med" w="med" type="none"/>
          </a:ln>
        </p:spPr>
      </p:cxnSp>
      <p:sp>
        <p:nvSpPr>
          <p:cNvPr id="1097" name="Google Shape;1097;p50"/>
          <p:cNvSpPr/>
          <p:nvPr/>
        </p:nvSpPr>
        <p:spPr>
          <a:xfrm>
            <a:off x="2785167" y="399822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1098" name="Google Shape;1098;p50"/>
          <p:cNvSpPr/>
          <p:nvPr/>
        </p:nvSpPr>
        <p:spPr>
          <a:xfrm>
            <a:off x="2418629" y="45426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1099" name="Google Shape;1099;p50"/>
          <p:cNvSpPr/>
          <p:nvPr/>
        </p:nvSpPr>
        <p:spPr>
          <a:xfrm>
            <a:off x="3227905" y="45426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1100" name="Google Shape;1100;p50"/>
          <p:cNvCxnSpPr>
            <a:stCxn id="1098" idx="0"/>
            <a:endCxn id="1097" idx="2"/>
          </p:cNvCxnSpPr>
          <p:nvPr/>
        </p:nvCxnSpPr>
        <p:spPr>
          <a:xfrm flipH="1" rot="10800000">
            <a:off x="2663879" y="4323083"/>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1101" name="Google Shape;1101;p50"/>
          <p:cNvCxnSpPr>
            <a:stCxn id="1099" idx="0"/>
            <a:endCxn id="1097" idx="2"/>
          </p:cNvCxnSpPr>
          <p:nvPr/>
        </p:nvCxnSpPr>
        <p:spPr>
          <a:xfrm rot="10800000">
            <a:off x="3030355" y="4323083"/>
            <a:ext cx="442800" cy="219600"/>
          </a:xfrm>
          <a:prstGeom prst="straightConnector1">
            <a:avLst/>
          </a:prstGeom>
          <a:noFill/>
          <a:ln cap="flat" cmpd="sng" w="19050">
            <a:solidFill>
              <a:srgbClr val="666666"/>
            </a:solidFill>
            <a:prstDash val="solid"/>
            <a:round/>
            <a:headEnd len="med" w="med" type="none"/>
            <a:tailEnd len="med" w="med" type="none"/>
          </a:ln>
        </p:spPr>
      </p:cxnSp>
      <p:sp>
        <p:nvSpPr>
          <p:cNvPr id="1102" name="Google Shape;1102;p50"/>
          <p:cNvSpPr/>
          <p:nvPr/>
        </p:nvSpPr>
        <p:spPr>
          <a:xfrm>
            <a:off x="1915758" y="34015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1103" name="Google Shape;1103;p50"/>
          <p:cNvCxnSpPr>
            <a:stCxn id="1102" idx="2"/>
            <a:endCxn id="1092" idx="0"/>
          </p:cNvCxnSpPr>
          <p:nvPr/>
        </p:nvCxnSpPr>
        <p:spPr>
          <a:xfrm flipH="1">
            <a:off x="1304208" y="3726400"/>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1104" name="Google Shape;1104;p50"/>
          <p:cNvCxnSpPr>
            <a:stCxn id="1102" idx="2"/>
            <a:endCxn id="1097" idx="0"/>
          </p:cNvCxnSpPr>
          <p:nvPr/>
        </p:nvCxnSpPr>
        <p:spPr>
          <a:xfrm>
            <a:off x="2161008" y="3726400"/>
            <a:ext cx="869400" cy="271800"/>
          </a:xfrm>
          <a:prstGeom prst="straightConnector1">
            <a:avLst/>
          </a:prstGeom>
          <a:noFill/>
          <a:ln cap="flat" cmpd="sng" w="19050">
            <a:solidFill>
              <a:srgbClr val="666666"/>
            </a:solidFill>
            <a:prstDash val="solid"/>
            <a:round/>
            <a:headEnd len="med" w="med" type="none"/>
            <a:tailEnd len="med" w="med" type="none"/>
          </a:ln>
        </p:spPr>
      </p:cxnSp>
      <p:sp>
        <p:nvSpPr>
          <p:cNvPr id="1105" name="Google Shape;1105;p50"/>
          <p:cNvSpPr/>
          <p:nvPr/>
        </p:nvSpPr>
        <p:spPr>
          <a:xfrm>
            <a:off x="1055522" y="45426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cxnSp>
        <p:nvCxnSpPr>
          <p:cNvPr id="1106" name="Google Shape;1106;p50"/>
          <p:cNvCxnSpPr>
            <a:stCxn id="1105" idx="0"/>
            <a:endCxn id="1092" idx="2"/>
          </p:cNvCxnSpPr>
          <p:nvPr/>
        </p:nvCxnSpPr>
        <p:spPr>
          <a:xfrm flipH="1" rot="10800000">
            <a:off x="1300772" y="4323067"/>
            <a:ext cx="3600" cy="219600"/>
          </a:xfrm>
          <a:prstGeom prst="straightConnector1">
            <a:avLst/>
          </a:prstGeom>
          <a:noFill/>
          <a:ln cap="flat" cmpd="sng" w="19050">
            <a:solidFill>
              <a:srgbClr val="666666"/>
            </a:solidFill>
            <a:prstDash val="solid"/>
            <a:round/>
            <a:headEnd len="med" w="med" type="none"/>
            <a:tailEnd len="med" w="med" type="none"/>
          </a:ln>
        </p:spPr>
      </p:cxnSp>
      <p:sp>
        <p:nvSpPr>
          <p:cNvPr id="1107" name="Google Shape;1107;p50"/>
          <p:cNvSpPr/>
          <p:nvPr/>
        </p:nvSpPr>
        <p:spPr>
          <a:xfrm>
            <a:off x="5955843" y="213307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1108" name="Google Shape;1108;p50"/>
          <p:cNvSpPr/>
          <p:nvPr/>
        </p:nvSpPr>
        <p:spPr>
          <a:xfrm>
            <a:off x="5541555" y="2677506"/>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1109" name="Google Shape;1109;p50"/>
          <p:cNvSpPr/>
          <p:nvPr/>
        </p:nvSpPr>
        <p:spPr>
          <a:xfrm>
            <a:off x="6371231" y="2677506"/>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1110" name="Google Shape;1110;p50"/>
          <p:cNvCxnSpPr>
            <a:stCxn id="1108" idx="0"/>
            <a:endCxn id="1107" idx="2"/>
          </p:cNvCxnSpPr>
          <p:nvPr/>
        </p:nvCxnSpPr>
        <p:spPr>
          <a:xfrm flipH="1" rot="10800000">
            <a:off x="5786805" y="2457906"/>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1111" name="Google Shape;1111;p50"/>
          <p:cNvCxnSpPr>
            <a:stCxn id="1109" idx="0"/>
            <a:endCxn id="1107" idx="2"/>
          </p:cNvCxnSpPr>
          <p:nvPr/>
        </p:nvCxnSpPr>
        <p:spPr>
          <a:xfrm rot="10800000">
            <a:off x="6200981" y="2457906"/>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1112" name="Google Shape;1112;p50"/>
          <p:cNvSpPr/>
          <p:nvPr/>
        </p:nvSpPr>
        <p:spPr>
          <a:xfrm>
            <a:off x="7682017" y="213306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1113" name="Google Shape;1113;p50"/>
          <p:cNvSpPr/>
          <p:nvPr/>
        </p:nvSpPr>
        <p:spPr>
          <a:xfrm>
            <a:off x="7315479" y="267752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1114" name="Google Shape;1114;p50"/>
          <p:cNvSpPr/>
          <p:nvPr/>
        </p:nvSpPr>
        <p:spPr>
          <a:xfrm>
            <a:off x="8124755" y="267752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1115" name="Google Shape;1115;p50"/>
          <p:cNvCxnSpPr>
            <a:stCxn id="1113" idx="0"/>
            <a:endCxn id="1112" idx="2"/>
          </p:cNvCxnSpPr>
          <p:nvPr/>
        </p:nvCxnSpPr>
        <p:spPr>
          <a:xfrm flipH="1" rot="10800000">
            <a:off x="7560729" y="2457923"/>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1116" name="Google Shape;1116;p50"/>
          <p:cNvCxnSpPr>
            <a:stCxn id="1114" idx="0"/>
            <a:endCxn id="1112" idx="2"/>
          </p:cNvCxnSpPr>
          <p:nvPr/>
        </p:nvCxnSpPr>
        <p:spPr>
          <a:xfrm rot="10800000">
            <a:off x="7927205" y="2457923"/>
            <a:ext cx="442800" cy="219600"/>
          </a:xfrm>
          <a:prstGeom prst="straightConnector1">
            <a:avLst/>
          </a:prstGeom>
          <a:noFill/>
          <a:ln cap="flat" cmpd="sng" w="19050">
            <a:solidFill>
              <a:srgbClr val="666666"/>
            </a:solidFill>
            <a:prstDash val="solid"/>
            <a:round/>
            <a:headEnd len="med" w="med" type="none"/>
            <a:tailEnd len="med" w="med" type="none"/>
          </a:ln>
        </p:spPr>
      </p:cxnSp>
      <p:sp>
        <p:nvSpPr>
          <p:cNvPr id="1117" name="Google Shape;1117;p50"/>
          <p:cNvSpPr/>
          <p:nvPr/>
        </p:nvSpPr>
        <p:spPr>
          <a:xfrm>
            <a:off x="6812608" y="1536339"/>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1118" name="Google Shape;1118;p50"/>
          <p:cNvCxnSpPr>
            <a:stCxn id="1117" idx="2"/>
            <a:endCxn id="1107" idx="0"/>
          </p:cNvCxnSpPr>
          <p:nvPr/>
        </p:nvCxnSpPr>
        <p:spPr>
          <a:xfrm flipH="1">
            <a:off x="6201058" y="1861239"/>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1119" name="Google Shape;1119;p50"/>
          <p:cNvCxnSpPr>
            <a:stCxn id="1117" idx="2"/>
            <a:endCxn id="1112" idx="0"/>
          </p:cNvCxnSpPr>
          <p:nvPr/>
        </p:nvCxnSpPr>
        <p:spPr>
          <a:xfrm>
            <a:off x="7057858" y="1861239"/>
            <a:ext cx="869400" cy="271800"/>
          </a:xfrm>
          <a:prstGeom prst="straightConnector1">
            <a:avLst/>
          </a:prstGeom>
          <a:noFill/>
          <a:ln cap="flat" cmpd="sng" w="19050">
            <a:solidFill>
              <a:srgbClr val="666666"/>
            </a:solidFill>
            <a:prstDash val="solid"/>
            <a:round/>
            <a:headEnd len="med" w="med" type="none"/>
            <a:tailEnd len="med" w="med" type="none"/>
          </a:ln>
        </p:spPr>
      </p:cxnSp>
      <p:cxnSp>
        <p:nvCxnSpPr>
          <p:cNvPr id="1120" name="Google Shape;1120;p50"/>
          <p:cNvCxnSpPr/>
          <p:nvPr/>
        </p:nvCxnSpPr>
        <p:spPr>
          <a:xfrm>
            <a:off x="4025350" y="2236300"/>
            <a:ext cx="1013700" cy="0"/>
          </a:xfrm>
          <a:prstGeom prst="straightConnector1">
            <a:avLst/>
          </a:prstGeom>
          <a:noFill/>
          <a:ln cap="flat" cmpd="sng" w="28575">
            <a:solidFill>
              <a:schemeClr val="dk2"/>
            </a:solidFill>
            <a:prstDash val="solid"/>
            <a:round/>
            <a:headEnd len="med" w="med" type="none"/>
            <a:tailEnd len="med" w="med" type="triangle"/>
          </a:ln>
        </p:spPr>
      </p:cxnSp>
      <p:cxnSp>
        <p:nvCxnSpPr>
          <p:cNvPr id="1121" name="Google Shape;1121;p50"/>
          <p:cNvCxnSpPr/>
          <p:nvPr/>
        </p:nvCxnSpPr>
        <p:spPr>
          <a:xfrm>
            <a:off x="4025350" y="3998200"/>
            <a:ext cx="1013700" cy="0"/>
          </a:xfrm>
          <a:prstGeom prst="straightConnector1">
            <a:avLst/>
          </a:prstGeom>
          <a:noFill/>
          <a:ln cap="flat" cmpd="sng" w="28575">
            <a:solidFill>
              <a:schemeClr val="dk2"/>
            </a:solidFill>
            <a:prstDash val="solid"/>
            <a:round/>
            <a:headEnd len="med" w="med" type="none"/>
            <a:tailEnd len="med" w="med" type="triangle"/>
          </a:ln>
        </p:spPr>
      </p:cxnSp>
      <p:sp>
        <p:nvSpPr>
          <p:cNvPr id="1122" name="Google Shape;1122;p50"/>
          <p:cNvSpPr txBox="1"/>
          <p:nvPr/>
        </p:nvSpPr>
        <p:spPr>
          <a:xfrm>
            <a:off x="6172200" y="3786800"/>
            <a:ext cx="2443200" cy="7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6" name="Shape 1126"/>
        <p:cNvGrpSpPr/>
        <p:nvPr/>
      </p:nvGrpSpPr>
      <p:grpSpPr>
        <a:xfrm>
          <a:off x="0" y="0"/>
          <a:ext cx="0" cy="0"/>
          <a:chOff x="0" y="0"/>
          <a:chExt cx="0" cy="0"/>
        </a:xfrm>
      </p:grpSpPr>
      <p:sp>
        <p:nvSpPr>
          <p:cNvPr id="1127" name="Google Shape;1127;p5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Representing a 2-3 Tree as a BST: Dealing with 3-Nodes</a:t>
            </a:r>
            <a:endParaRPr/>
          </a:p>
        </p:txBody>
      </p:sp>
      <p:sp>
        <p:nvSpPr>
          <p:cNvPr id="1128" name="Google Shape;1128;p51"/>
          <p:cNvSpPr txBox="1"/>
          <p:nvPr>
            <p:ph idx="1" type="body"/>
          </p:nvPr>
        </p:nvSpPr>
        <p:spPr>
          <a:xfrm>
            <a:off x="243000" y="556500"/>
            <a:ext cx="8443800" cy="49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Possibility 1: Create dummy “glue” nodes.</a:t>
            </a:r>
            <a:endParaRPr/>
          </a:p>
        </p:txBody>
      </p:sp>
      <p:sp>
        <p:nvSpPr>
          <p:cNvPr id="1129" name="Google Shape;1129;p51"/>
          <p:cNvSpPr/>
          <p:nvPr/>
        </p:nvSpPr>
        <p:spPr>
          <a:xfrm>
            <a:off x="1058993" y="1657766"/>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 f</a:t>
            </a:r>
            <a:endParaRPr sz="1800"/>
          </a:p>
        </p:txBody>
      </p:sp>
      <p:sp>
        <p:nvSpPr>
          <p:cNvPr id="1130" name="Google Shape;1130;p51"/>
          <p:cNvSpPr/>
          <p:nvPr/>
        </p:nvSpPr>
        <p:spPr>
          <a:xfrm>
            <a:off x="339905" y="220220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1131" name="Google Shape;1131;p51"/>
          <p:cNvSpPr/>
          <p:nvPr/>
        </p:nvSpPr>
        <p:spPr>
          <a:xfrm>
            <a:off x="1702981" y="220220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1132" name="Google Shape;1132;p51"/>
          <p:cNvCxnSpPr>
            <a:stCxn id="1130" idx="0"/>
            <a:endCxn id="1129" idx="2"/>
          </p:cNvCxnSpPr>
          <p:nvPr/>
        </p:nvCxnSpPr>
        <p:spPr>
          <a:xfrm flipH="1" rot="10800000">
            <a:off x="585155" y="1982601"/>
            <a:ext cx="719100" cy="219600"/>
          </a:xfrm>
          <a:prstGeom prst="straightConnector1">
            <a:avLst/>
          </a:prstGeom>
          <a:noFill/>
          <a:ln cap="flat" cmpd="sng" w="19050">
            <a:solidFill>
              <a:srgbClr val="666666"/>
            </a:solidFill>
            <a:prstDash val="solid"/>
            <a:round/>
            <a:headEnd len="med" w="med" type="none"/>
            <a:tailEnd len="med" w="med" type="none"/>
          </a:ln>
        </p:spPr>
      </p:cxnSp>
      <p:cxnSp>
        <p:nvCxnSpPr>
          <p:cNvPr id="1133" name="Google Shape;1133;p51"/>
          <p:cNvCxnSpPr>
            <a:stCxn id="1131" idx="0"/>
            <a:endCxn id="1129" idx="2"/>
          </p:cNvCxnSpPr>
          <p:nvPr/>
        </p:nvCxnSpPr>
        <p:spPr>
          <a:xfrm rot="10800000">
            <a:off x="1304131" y="1982601"/>
            <a:ext cx="644100" cy="219600"/>
          </a:xfrm>
          <a:prstGeom prst="straightConnector1">
            <a:avLst/>
          </a:prstGeom>
          <a:noFill/>
          <a:ln cap="flat" cmpd="sng" w="19050">
            <a:solidFill>
              <a:srgbClr val="666666"/>
            </a:solidFill>
            <a:prstDash val="solid"/>
            <a:round/>
            <a:headEnd len="med" w="med" type="none"/>
            <a:tailEnd len="med" w="med" type="none"/>
          </a:ln>
        </p:spPr>
      </p:cxnSp>
      <p:sp>
        <p:nvSpPr>
          <p:cNvPr id="1134" name="Google Shape;1134;p51"/>
          <p:cNvSpPr/>
          <p:nvPr/>
        </p:nvSpPr>
        <p:spPr>
          <a:xfrm>
            <a:off x="2785167" y="165775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1135" name="Google Shape;1135;p51"/>
          <p:cNvSpPr/>
          <p:nvPr/>
        </p:nvSpPr>
        <p:spPr>
          <a:xfrm>
            <a:off x="2418629" y="220220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1136" name="Google Shape;1136;p51"/>
          <p:cNvSpPr/>
          <p:nvPr/>
        </p:nvSpPr>
        <p:spPr>
          <a:xfrm>
            <a:off x="3227905" y="220220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1137" name="Google Shape;1137;p51"/>
          <p:cNvCxnSpPr>
            <a:stCxn id="1135" idx="0"/>
            <a:endCxn id="1134" idx="2"/>
          </p:cNvCxnSpPr>
          <p:nvPr/>
        </p:nvCxnSpPr>
        <p:spPr>
          <a:xfrm flipH="1" rot="10800000">
            <a:off x="2663879" y="1982601"/>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1138" name="Google Shape;1138;p51"/>
          <p:cNvCxnSpPr>
            <a:stCxn id="1136" idx="0"/>
            <a:endCxn id="1134" idx="2"/>
          </p:cNvCxnSpPr>
          <p:nvPr/>
        </p:nvCxnSpPr>
        <p:spPr>
          <a:xfrm rot="10800000">
            <a:off x="3030355" y="1982601"/>
            <a:ext cx="442800" cy="219600"/>
          </a:xfrm>
          <a:prstGeom prst="straightConnector1">
            <a:avLst/>
          </a:prstGeom>
          <a:noFill/>
          <a:ln cap="flat" cmpd="sng" w="19050">
            <a:solidFill>
              <a:srgbClr val="666666"/>
            </a:solidFill>
            <a:prstDash val="solid"/>
            <a:round/>
            <a:headEnd len="med" w="med" type="none"/>
            <a:tailEnd len="med" w="med" type="none"/>
          </a:ln>
        </p:spPr>
      </p:cxnSp>
      <p:sp>
        <p:nvSpPr>
          <p:cNvPr id="1139" name="Google Shape;1139;p51"/>
          <p:cNvSpPr/>
          <p:nvPr/>
        </p:nvSpPr>
        <p:spPr>
          <a:xfrm>
            <a:off x="1915758" y="106103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1140" name="Google Shape;1140;p51"/>
          <p:cNvCxnSpPr>
            <a:stCxn id="1139" idx="2"/>
            <a:endCxn id="1129" idx="0"/>
          </p:cNvCxnSpPr>
          <p:nvPr/>
        </p:nvCxnSpPr>
        <p:spPr>
          <a:xfrm flipH="1">
            <a:off x="1304208" y="1385934"/>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1141" name="Google Shape;1141;p51"/>
          <p:cNvCxnSpPr>
            <a:stCxn id="1139" idx="2"/>
            <a:endCxn id="1134" idx="0"/>
          </p:cNvCxnSpPr>
          <p:nvPr/>
        </p:nvCxnSpPr>
        <p:spPr>
          <a:xfrm>
            <a:off x="2161008" y="1385934"/>
            <a:ext cx="869400" cy="271800"/>
          </a:xfrm>
          <a:prstGeom prst="straightConnector1">
            <a:avLst/>
          </a:prstGeom>
          <a:noFill/>
          <a:ln cap="flat" cmpd="sng" w="19050">
            <a:solidFill>
              <a:srgbClr val="666666"/>
            </a:solidFill>
            <a:prstDash val="solid"/>
            <a:round/>
            <a:headEnd len="med" w="med" type="none"/>
            <a:tailEnd len="med" w="med" type="none"/>
          </a:ln>
        </p:spPr>
      </p:cxnSp>
      <p:sp>
        <p:nvSpPr>
          <p:cNvPr id="1142" name="Google Shape;1142;p51"/>
          <p:cNvSpPr/>
          <p:nvPr/>
        </p:nvSpPr>
        <p:spPr>
          <a:xfrm>
            <a:off x="1055522" y="220220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cxnSp>
        <p:nvCxnSpPr>
          <p:cNvPr id="1143" name="Google Shape;1143;p51"/>
          <p:cNvCxnSpPr>
            <a:stCxn id="1142" idx="0"/>
            <a:endCxn id="1129" idx="2"/>
          </p:cNvCxnSpPr>
          <p:nvPr/>
        </p:nvCxnSpPr>
        <p:spPr>
          <a:xfrm flipH="1" rot="10800000">
            <a:off x="1300772" y="1982601"/>
            <a:ext cx="3600" cy="219600"/>
          </a:xfrm>
          <a:prstGeom prst="straightConnector1">
            <a:avLst/>
          </a:prstGeom>
          <a:noFill/>
          <a:ln cap="flat" cmpd="sng" w="19050">
            <a:solidFill>
              <a:srgbClr val="666666"/>
            </a:solidFill>
            <a:prstDash val="solid"/>
            <a:round/>
            <a:headEnd len="med" w="med" type="none"/>
            <a:tailEnd len="med" w="med" type="none"/>
          </a:ln>
        </p:spPr>
      </p:cxnSp>
      <p:cxnSp>
        <p:nvCxnSpPr>
          <p:cNvPr id="1144" name="Google Shape;1144;p51"/>
          <p:cNvCxnSpPr/>
          <p:nvPr/>
        </p:nvCxnSpPr>
        <p:spPr>
          <a:xfrm>
            <a:off x="4065150" y="1820209"/>
            <a:ext cx="1013700" cy="0"/>
          </a:xfrm>
          <a:prstGeom prst="straightConnector1">
            <a:avLst/>
          </a:prstGeom>
          <a:noFill/>
          <a:ln cap="flat" cmpd="sng" w="28575">
            <a:solidFill>
              <a:schemeClr val="dk2"/>
            </a:solidFill>
            <a:prstDash val="solid"/>
            <a:round/>
            <a:headEnd len="med" w="med" type="none"/>
            <a:tailEnd len="med" w="med" type="triangle"/>
          </a:ln>
        </p:spPr>
      </p:cxnSp>
      <p:sp>
        <p:nvSpPr>
          <p:cNvPr id="1145" name="Google Shape;1145;p51"/>
          <p:cNvSpPr/>
          <p:nvPr/>
        </p:nvSpPr>
        <p:spPr>
          <a:xfrm>
            <a:off x="7976717" y="165775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1146" name="Google Shape;1146;p51"/>
          <p:cNvSpPr/>
          <p:nvPr/>
        </p:nvSpPr>
        <p:spPr>
          <a:xfrm>
            <a:off x="7610179" y="220221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1147" name="Google Shape;1147;p51"/>
          <p:cNvSpPr/>
          <p:nvPr/>
        </p:nvSpPr>
        <p:spPr>
          <a:xfrm>
            <a:off x="8419455" y="220221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1148" name="Google Shape;1148;p51"/>
          <p:cNvCxnSpPr>
            <a:stCxn id="1146" idx="0"/>
            <a:endCxn id="1145" idx="2"/>
          </p:cNvCxnSpPr>
          <p:nvPr/>
        </p:nvCxnSpPr>
        <p:spPr>
          <a:xfrm flipH="1" rot="10800000">
            <a:off x="7855429" y="1982617"/>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1149" name="Google Shape;1149;p51"/>
          <p:cNvCxnSpPr>
            <a:stCxn id="1147" idx="0"/>
            <a:endCxn id="1145" idx="2"/>
          </p:cNvCxnSpPr>
          <p:nvPr/>
        </p:nvCxnSpPr>
        <p:spPr>
          <a:xfrm rot="10800000">
            <a:off x="8221905" y="1982617"/>
            <a:ext cx="442800" cy="219600"/>
          </a:xfrm>
          <a:prstGeom prst="straightConnector1">
            <a:avLst/>
          </a:prstGeom>
          <a:noFill/>
          <a:ln cap="flat" cmpd="sng" w="19050">
            <a:solidFill>
              <a:srgbClr val="666666"/>
            </a:solidFill>
            <a:prstDash val="solid"/>
            <a:round/>
            <a:headEnd len="med" w="med" type="none"/>
            <a:tailEnd len="med" w="med" type="none"/>
          </a:ln>
        </p:spPr>
      </p:cxnSp>
      <p:sp>
        <p:nvSpPr>
          <p:cNvPr id="1150" name="Google Shape;1150;p51"/>
          <p:cNvSpPr/>
          <p:nvPr/>
        </p:nvSpPr>
        <p:spPr>
          <a:xfrm>
            <a:off x="7107308" y="106103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1151" name="Google Shape;1151;p51"/>
          <p:cNvCxnSpPr>
            <a:stCxn id="1150" idx="2"/>
            <a:endCxn id="1152" idx="0"/>
          </p:cNvCxnSpPr>
          <p:nvPr/>
        </p:nvCxnSpPr>
        <p:spPr>
          <a:xfrm flipH="1">
            <a:off x="6495758" y="1385934"/>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1153" name="Google Shape;1153;p51"/>
          <p:cNvCxnSpPr>
            <a:stCxn id="1150" idx="2"/>
            <a:endCxn id="1145" idx="0"/>
          </p:cNvCxnSpPr>
          <p:nvPr/>
        </p:nvCxnSpPr>
        <p:spPr>
          <a:xfrm>
            <a:off x="7352558" y="1385934"/>
            <a:ext cx="869400" cy="271800"/>
          </a:xfrm>
          <a:prstGeom prst="straightConnector1">
            <a:avLst/>
          </a:prstGeom>
          <a:noFill/>
          <a:ln cap="flat" cmpd="sng" w="19050">
            <a:solidFill>
              <a:srgbClr val="666666"/>
            </a:solidFill>
            <a:prstDash val="solid"/>
            <a:round/>
            <a:headEnd len="med" w="med" type="none"/>
            <a:tailEnd len="med" w="med" type="none"/>
          </a:ln>
        </p:spPr>
      </p:cxnSp>
      <p:sp>
        <p:nvSpPr>
          <p:cNvPr id="1154" name="Google Shape;1154;p51"/>
          <p:cNvSpPr/>
          <p:nvPr/>
        </p:nvSpPr>
        <p:spPr>
          <a:xfrm>
            <a:off x="5605864" y="290291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1155" name="Google Shape;1155;p51"/>
          <p:cNvSpPr/>
          <p:nvPr/>
        </p:nvSpPr>
        <p:spPr>
          <a:xfrm>
            <a:off x="7202600" y="2915118"/>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1156" name="Google Shape;1156;p51"/>
          <p:cNvCxnSpPr>
            <a:stCxn id="1154" idx="0"/>
            <a:endCxn id="1157" idx="2"/>
          </p:cNvCxnSpPr>
          <p:nvPr/>
        </p:nvCxnSpPr>
        <p:spPr>
          <a:xfrm flipH="1" rot="10800000">
            <a:off x="5851114" y="2527017"/>
            <a:ext cx="275700" cy="375900"/>
          </a:xfrm>
          <a:prstGeom prst="straightConnector1">
            <a:avLst/>
          </a:prstGeom>
          <a:noFill/>
          <a:ln cap="flat" cmpd="sng" w="19050">
            <a:solidFill>
              <a:srgbClr val="666666"/>
            </a:solidFill>
            <a:prstDash val="solid"/>
            <a:round/>
            <a:headEnd len="med" w="med" type="none"/>
            <a:tailEnd len="med" w="med" type="none"/>
          </a:ln>
        </p:spPr>
      </p:cxnSp>
      <p:cxnSp>
        <p:nvCxnSpPr>
          <p:cNvPr id="1158" name="Google Shape;1158;p51"/>
          <p:cNvCxnSpPr>
            <a:stCxn id="1155" idx="0"/>
            <a:endCxn id="1159" idx="2"/>
          </p:cNvCxnSpPr>
          <p:nvPr/>
        </p:nvCxnSpPr>
        <p:spPr>
          <a:xfrm rot="10800000">
            <a:off x="7035650" y="2527218"/>
            <a:ext cx="412200" cy="387900"/>
          </a:xfrm>
          <a:prstGeom prst="straightConnector1">
            <a:avLst/>
          </a:prstGeom>
          <a:noFill/>
          <a:ln cap="flat" cmpd="sng" w="19050">
            <a:solidFill>
              <a:srgbClr val="666666"/>
            </a:solidFill>
            <a:prstDash val="solid"/>
            <a:round/>
            <a:headEnd len="med" w="med" type="none"/>
            <a:tailEnd len="med" w="med" type="none"/>
          </a:ln>
        </p:spPr>
      </p:cxnSp>
      <p:sp>
        <p:nvSpPr>
          <p:cNvPr id="1160" name="Google Shape;1160;p51"/>
          <p:cNvSpPr/>
          <p:nvPr/>
        </p:nvSpPr>
        <p:spPr>
          <a:xfrm>
            <a:off x="6478941" y="291019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cxnSp>
        <p:nvCxnSpPr>
          <p:cNvPr id="1161" name="Google Shape;1161;p51"/>
          <p:cNvCxnSpPr>
            <a:stCxn id="1160" idx="0"/>
            <a:endCxn id="1159" idx="2"/>
          </p:cNvCxnSpPr>
          <p:nvPr/>
        </p:nvCxnSpPr>
        <p:spPr>
          <a:xfrm flipH="1" rot="10800000">
            <a:off x="6724191" y="2527091"/>
            <a:ext cx="311400" cy="383100"/>
          </a:xfrm>
          <a:prstGeom prst="straightConnector1">
            <a:avLst/>
          </a:prstGeom>
          <a:noFill/>
          <a:ln cap="flat" cmpd="sng" w="19050">
            <a:solidFill>
              <a:srgbClr val="666666"/>
            </a:solidFill>
            <a:prstDash val="solid"/>
            <a:round/>
            <a:headEnd len="med" w="med" type="none"/>
            <a:tailEnd len="med" w="med" type="none"/>
          </a:ln>
        </p:spPr>
      </p:cxnSp>
      <p:sp>
        <p:nvSpPr>
          <p:cNvPr id="1162" name="Google Shape;1162;p51"/>
          <p:cNvSpPr/>
          <p:nvPr/>
        </p:nvSpPr>
        <p:spPr>
          <a:xfrm>
            <a:off x="6434927" y="1657759"/>
            <a:ext cx="366600" cy="324900"/>
          </a:xfrm>
          <a:prstGeom prst="rect">
            <a:avLst/>
          </a:prstGeom>
          <a:solidFill>
            <a:srgbClr val="BE0712"/>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157" name="Google Shape;1157;p51"/>
          <p:cNvSpPr/>
          <p:nvPr/>
        </p:nvSpPr>
        <p:spPr>
          <a:xfrm>
            <a:off x="5881596" y="220221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a:t>
            </a:r>
            <a:endParaRPr sz="1800"/>
          </a:p>
        </p:txBody>
      </p:sp>
      <p:sp>
        <p:nvSpPr>
          <p:cNvPr id="1159" name="Google Shape;1159;p51"/>
          <p:cNvSpPr/>
          <p:nvPr/>
        </p:nvSpPr>
        <p:spPr>
          <a:xfrm>
            <a:off x="6790373" y="220221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f</a:t>
            </a:r>
            <a:endParaRPr sz="1800"/>
          </a:p>
        </p:txBody>
      </p:sp>
      <p:cxnSp>
        <p:nvCxnSpPr>
          <p:cNvPr id="1163" name="Google Shape;1163;p51"/>
          <p:cNvCxnSpPr>
            <a:stCxn id="1157" idx="0"/>
            <a:endCxn id="1162" idx="2"/>
          </p:cNvCxnSpPr>
          <p:nvPr/>
        </p:nvCxnSpPr>
        <p:spPr>
          <a:xfrm flipH="1" rot="10800000">
            <a:off x="6126846" y="1982617"/>
            <a:ext cx="491400" cy="219600"/>
          </a:xfrm>
          <a:prstGeom prst="straightConnector1">
            <a:avLst/>
          </a:prstGeom>
          <a:noFill/>
          <a:ln cap="flat" cmpd="sng" w="19050">
            <a:solidFill>
              <a:schemeClr val="dk2"/>
            </a:solidFill>
            <a:prstDash val="solid"/>
            <a:round/>
            <a:headEnd len="med" w="med" type="none"/>
            <a:tailEnd len="med" w="med" type="none"/>
          </a:ln>
        </p:spPr>
      </p:cxnSp>
      <p:cxnSp>
        <p:nvCxnSpPr>
          <p:cNvPr id="1164" name="Google Shape;1164;p51"/>
          <p:cNvCxnSpPr>
            <a:stCxn id="1159" idx="0"/>
            <a:endCxn id="1162" idx="2"/>
          </p:cNvCxnSpPr>
          <p:nvPr/>
        </p:nvCxnSpPr>
        <p:spPr>
          <a:xfrm rot="10800000">
            <a:off x="6618323" y="1982617"/>
            <a:ext cx="417300" cy="219600"/>
          </a:xfrm>
          <a:prstGeom prst="straightConnector1">
            <a:avLst/>
          </a:prstGeom>
          <a:noFill/>
          <a:ln cap="flat" cmpd="sng" w="19050">
            <a:solidFill>
              <a:schemeClr val="dk2"/>
            </a:solidFill>
            <a:prstDash val="solid"/>
            <a:round/>
            <a:headEnd len="med" w="med" type="none"/>
            <a:tailEnd len="med" w="med" type="none"/>
          </a:ln>
        </p:spPr>
      </p:cxnSp>
      <p:cxnSp>
        <p:nvCxnSpPr>
          <p:cNvPr id="1165" name="Google Shape;1165;p51"/>
          <p:cNvCxnSpPr>
            <a:stCxn id="1157" idx="2"/>
          </p:cNvCxnSpPr>
          <p:nvPr/>
        </p:nvCxnSpPr>
        <p:spPr>
          <a:xfrm>
            <a:off x="6126846" y="2527117"/>
            <a:ext cx="0" cy="0"/>
          </a:xfrm>
          <a:prstGeom prst="straightConnector1">
            <a:avLst/>
          </a:prstGeom>
          <a:noFill/>
          <a:ln cap="flat" cmpd="sng" w="9525">
            <a:solidFill>
              <a:schemeClr val="dk2"/>
            </a:solidFill>
            <a:prstDash val="solid"/>
            <a:round/>
            <a:headEnd len="med" w="med" type="none"/>
            <a:tailEnd len="med" w="med" type="none"/>
          </a:ln>
        </p:spPr>
      </p:cxnSp>
      <p:cxnSp>
        <p:nvCxnSpPr>
          <p:cNvPr id="1166" name="Google Shape;1166;p51"/>
          <p:cNvCxnSpPr>
            <a:stCxn id="1157" idx="2"/>
          </p:cNvCxnSpPr>
          <p:nvPr/>
        </p:nvCxnSpPr>
        <p:spPr>
          <a:xfrm>
            <a:off x="6126846" y="2527117"/>
            <a:ext cx="180900" cy="200100"/>
          </a:xfrm>
          <a:prstGeom prst="straightConnector1">
            <a:avLst/>
          </a:prstGeom>
          <a:noFill/>
          <a:ln cap="flat" cmpd="sng" w="9525">
            <a:solidFill>
              <a:schemeClr val="dk2"/>
            </a:solidFill>
            <a:prstDash val="solid"/>
            <a:round/>
            <a:headEnd len="med" w="med" type="none"/>
            <a:tailEnd len="med" w="med" type="none"/>
          </a:ln>
        </p:spPr>
      </p:cxnSp>
      <p:sp>
        <p:nvSpPr>
          <p:cNvPr id="1167" name="Google Shape;1167;p51"/>
          <p:cNvSpPr/>
          <p:nvPr/>
        </p:nvSpPr>
        <p:spPr>
          <a:xfrm>
            <a:off x="2049593" y="412738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 f</a:t>
            </a:r>
            <a:endParaRPr sz="1800"/>
          </a:p>
        </p:txBody>
      </p:sp>
      <p:cxnSp>
        <p:nvCxnSpPr>
          <p:cNvPr id="1168" name="Google Shape;1168;p51"/>
          <p:cNvCxnSpPr/>
          <p:nvPr/>
        </p:nvCxnSpPr>
        <p:spPr>
          <a:xfrm flipH="1" rot="10800000">
            <a:off x="1597496" y="4452267"/>
            <a:ext cx="719100" cy="219600"/>
          </a:xfrm>
          <a:prstGeom prst="straightConnector1">
            <a:avLst/>
          </a:prstGeom>
          <a:noFill/>
          <a:ln cap="flat" cmpd="sng" w="19050">
            <a:solidFill>
              <a:srgbClr val="666666"/>
            </a:solidFill>
            <a:prstDash val="solid"/>
            <a:round/>
            <a:headEnd len="med" w="med" type="none"/>
            <a:tailEnd len="med" w="med" type="none"/>
          </a:ln>
        </p:spPr>
      </p:cxnSp>
      <p:cxnSp>
        <p:nvCxnSpPr>
          <p:cNvPr id="1169" name="Google Shape;1169;p51"/>
          <p:cNvCxnSpPr/>
          <p:nvPr/>
        </p:nvCxnSpPr>
        <p:spPr>
          <a:xfrm rot="10800000">
            <a:off x="2316472" y="4452267"/>
            <a:ext cx="644100" cy="219600"/>
          </a:xfrm>
          <a:prstGeom prst="straightConnector1">
            <a:avLst/>
          </a:prstGeom>
          <a:noFill/>
          <a:ln cap="flat" cmpd="sng" w="19050">
            <a:solidFill>
              <a:srgbClr val="666666"/>
            </a:solidFill>
            <a:prstDash val="solid"/>
            <a:round/>
            <a:headEnd len="med" w="med" type="none"/>
            <a:tailEnd len="med" w="med" type="none"/>
          </a:ln>
        </p:spPr>
      </p:cxnSp>
      <p:cxnSp>
        <p:nvCxnSpPr>
          <p:cNvPr id="1170" name="Google Shape;1170;p51"/>
          <p:cNvCxnSpPr/>
          <p:nvPr/>
        </p:nvCxnSpPr>
        <p:spPr>
          <a:xfrm flipH="1" rot="10800000">
            <a:off x="2313114" y="4452267"/>
            <a:ext cx="3600" cy="219600"/>
          </a:xfrm>
          <a:prstGeom prst="straightConnector1">
            <a:avLst/>
          </a:prstGeom>
          <a:noFill/>
          <a:ln cap="flat" cmpd="sng" w="19050">
            <a:solidFill>
              <a:srgbClr val="666666"/>
            </a:solidFill>
            <a:prstDash val="solid"/>
            <a:round/>
            <a:headEnd len="med" w="med" type="none"/>
            <a:tailEnd len="med" w="med" type="none"/>
          </a:ln>
        </p:spPr>
      </p:cxnSp>
      <p:cxnSp>
        <p:nvCxnSpPr>
          <p:cNvPr id="1171" name="Google Shape;1171;p51"/>
          <p:cNvCxnSpPr/>
          <p:nvPr/>
        </p:nvCxnSpPr>
        <p:spPr>
          <a:xfrm>
            <a:off x="4065150" y="4289825"/>
            <a:ext cx="1013700" cy="0"/>
          </a:xfrm>
          <a:prstGeom prst="straightConnector1">
            <a:avLst/>
          </a:prstGeom>
          <a:noFill/>
          <a:ln cap="flat" cmpd="sng" w="28575">
            <a:solidFill>
              <a:schemeClr val="dk2"/>
            </a:solidFill>
            <a:prstDash val="solid"/>
            <a:round/>
            <a:headEnd len="med" w="med" type="none"/>
            <a:tailEnd len="med" w="med" type="triangle"/>
          </a:ln>
        </p:spPr>
      </p:cxnSp>
      <p:sp>
        <p:nvSpPr>
          <p:cNvPr id="1172" name="Google Shape;1172;p51"/>
          <p:cNvSpPr/>
          <p:nvPr/>
        </p:nvSpPr>
        <p:spPr>
          <a:xfrm>
            <a:off x="857417" y="1515952"/>
            <a:ext cx="889400" cy="620075"/>
          </a:xfrm>
          <a:custGeom>
            <a:rect b="b" l="l" r="r" t="t"/>
            <a:pathLst>
              <a:path extrusionOk="0" h="24803" w="35576">
                <a:moveTo>
                  <a:pt x="19870" y="934"/>
                </a:moveTo>
                <a:cubicBezTo>
                  <a:pt x="14486" y="445"/>
                  <a:pt x="7538" y="-1463"/>
                  <a:pt x="3715" y="2360"/>
                </a:cubicBezTo>
                <a:cubicBezTo>
                  <a:pt x="88" y="5987"/>
                  <a:pt x="-1093" y="13048"/>
                  <a:pt x="1339" y="17565"/>
                </a:cubicBezTo>
                <a:cubicBezTo>
                  <a:pt x="5021" y="24404"/>
                  <a:pt x="15904" y="24217"/>
                  <a:pt x="23671" y="24217"/>
                </a:cubicBezTo>
                <a:cubicBezTo>
                  <a:pt x="27345" y="24217"/>
                  <a:pt x="33153" y="26168"/>
                  <a:pt x="34600" y="22791"/>
                </a:cubicBezTo>
                <a:cubicBezTo>
                  <a:pt x="37112" y="16930"/>
                  <a:pt x="34356" y="8771"/>
                  <a:pt x="29848" y="4260"/>
                </a:cubicBezTo>
                <a:cubicBezTo>
                  <a:pt x="27213" y="1623"/>
                  <a:pt x="22648" y="1885"/>
                  <a:pt x="18920" y="1885"/>
                </a:cubicBezTo>
              </a:path>
            </a:pathLst>
          </a:custGeom>
          <a:noFill/>
          <a:ln cap="flat" cmpd="sng" w="19050">
            <a:solidFill>
              <a:schemeClr val="dk2"/>
            </a:solidFill>
            <a:prstDash val="dash"/>
            <a:round/>
            <a:headEnd len="med" w="med" type="none"/>
            <a:tailEnd len="med" w="med" type="none"/>
          </a:ln>
        </p:spPr>
      </p:sp>
      <p:sp>
        <p:nvSpPr>
          <p:cNvPr id="1173" name="Google Shape;1173;p51"/>
          <p:cNvSpPr/>
          <p:nvPr/>
        </p:nvSpPr>
        <p:spPr>
          <a:xfrm>
            <a:off x="5700602" y="1484319"/>
            <a:ext cx="1811400" cy="1220125"/>
          </a:xfrm>
          <a:custGeom>
            <a:rect b="b" l="l" r="r" t="t"/>
            <a:pathLst>
              <a:path extrusionOk="0" h="48805" w="72456">
                <a:moveTo>
                  <a:pt x="51840" y="6476"/>
                </a:moveTo>
                <a:cubicBezTo>
                  <a:pt x="43180" y="-741"/>
                  <a:pt x="27484" y="-2153"/>
                  <a:pt x="18104" y="4100"/>
                </a:cubicBezTo>
                <a:cubicBezTo>
                  <a:pt x="15488" y="5844"/>
                  <a:pt x="14150" y="9004"/>
                  <a:pt x="11927" y="11227"/>
                </a:cubicBezTo>
                <a:cubicBezTo>
                  <a:pt x="8439" y="14715"/>
                  <a:pt x="3065" y="16727"/>
                  <a:pt x="998" y="21206"/>
                </a:cubicBezTo>
                <a:cubicBezTo>
                  <a:pt x="-1644" y="26931"/>
                  <a:pt x="1556" y="34329"/>
                  <a:pt x="4800" y="39736"/>
                </a:cubicBezTo>
                <a:cubicBezTo>
                  <a:pt x="11050" y="50151"/>
                  <a:pt x="28290" y="47339"/>
                  <a:pt x="40436" y="47339"/>
                </a:cubicBezTo>
                <a:cubicBezTo>
                  <a:pt x="50302" y="47339"/>
                  <a:pt x="63398" y="51912"/>
                  <a:pt x="69895" y="44488"/>
                </a:cubicBezTo>
                <a:cubicBezTo>
                  <a:pt x="79045" y="34032"/>
                  <a:pt x="60497" y="18037"/>
                  <a:pt x="52790" y="6476"/>
                </a:cubicBezTo>
              </a:path>
            </a:pathLst>
          </a:custGeom>
          <a:noFill/>
          <a:ln cap="flat" cmpd="sng" w="19050">
            <a:solidFill>
              <a:schemeClr val="dk2"/>
            </a:solidFill>
            <a:prstDash val="dash"/>
            <a:round/>
            <a:headEnd len="med" w="med" type="none"/>
            <a:tailEnd len="med" w="med" type="none"/>
          </a:ln>
        </p:spPr>
      </p:sp>
      <p:sp>
        <p:nvSpPr>
          <p:cNvPr id="1174" name="Google Shape;1174;p51"/>
          <p:cNvSpPr/>
          <p:nvPr/>
        </p:nvSpPr>
        <p:spPr>
          <a:xfrm>
            <a:off x="1882095" y="3998237"/>
            <a:ext cx="889400" cy="620075"/>
          </a:xfrm>
          <a:custGeom>
            <a:rect b="b" l="l" r="r" t="t"/>
            <a:pathLst>
              <a:path extrusionOk="0" h="24803" w="35576">
                <a:moveTo>
                  <a:pt x="19870" y="934"/>
                </a:moveTo>
                <a:cubicBezTo>
                  <a:pt x="14486" y="445"/>
                  <a:pt x="7538" y="-1463"/>
                  <a:pt x="3715" y="2360"/>
                </a:cubicBezTo>
                <a:cubicBezTo>
                  <a:pt x="88" y="5987"/>
                  <a:pt x="-1093" y="13048"/>
                  <a:pt x="1339" y="17565"/>
                </a:cubicBezTo>
                <a:cubicBezTo>
                  <a:pt x="5021" y="24404"/>
                  <a:pt x="15904" y="24217"/>
                  <a:pt x="23671" y="24217"/>
                </a:cubicBezTo>
                <a:cubicBezTo>
                  <a:pt x="27345" y="24217"/>
                  <a:pt x="33153" y="26168"/>
                  <a:pt x="34600" y="22791"/>
                </a:cubicBezTo>
                <a:cubicBezTo>
                  <a:pt x="37112" y="16930"/>
                  <a:pt x="34356" y="8771"/>
                  <a:pt x="29848" y="4260"/>
                </a:cubicBezTo>
                <a:cubicBezTo>
                  <a:pt x="27213" y="1623"/>
                  <a:pt x="22648" y="1885"/>
                  <a:pt x="18920" y="1885"/>
                </a:cubicBezTo>
              </a:path>
            </a:pathLst>
          </a:custGeom>
          <a:noFill/>
          <a:ln cap="flat" cmpd="sng" w="19050">
            <a:solidFill>
              <a:schemeClr val="dk2"/>
            </a:solidFill>
            <a:prstDash val="dash"/>
            <a:round/>
            <a:headEnd len="med" w="med" type="none"/>
            <a:tailEnd len="med" w="med" type="none"/>
          </a:ln>
        </p:spPr>
      </p:sp>
      <p:cxnSp>
        <p:nvCxnSpPr>
          <p:cNvPr id="1175" name="Google Shape;1175;p51"/>
          <p:cNvCxnSpPr>
            <a:endCxn id="1176" idx="2"/>
          </p:cNvCxnSpPr>
          <p:nvPr/>
        </p:nvCxnSpPr>
        <p:spPr>
          <a:xfrm flipH="1" rot="10800000">
            <a:off x="6003546" y="4638983"/>
            <a:ext cx="275700" cy="375900"/>
          </a:xfrm>
          <a:prstGeom prst="straightConnector1">
            <a:avLst/>
          </a:prstGeom>
          <a:noFill/>
          <a:ln cap="flat" cmpd="sng" w="19050">
            <a:solidFill>
              <a:srgbClr val="666666"/>
            </a:solidFill>
            <a:prstDash val="solid"/>
            <a:round/>
            <a:headEnd len="med" w="med" type="none"/>
            <a:tailEnd len="med" w="med" type="none"/>
          </a:ln>
        </p:spPr>
      </p:cxnSp>
      <p:cxnSp>
        <p:nvCxnSpPr>
          <p:cNvPr id="1177" name="Google Shape;1177;p51"/>
          <p:cNvCxnSpPr>
            <a:endCxn id="1178" idx="2"/>
          </p:cNvCxnSpPr>
          <p:nvPr/>
        </p:nvCxnSpPr>
        <p:spPr>
          <a:xfrm rot="10800000">
            <a:off x="7188023" y="4638983"/>
            <a:ext cx="412200" cy="387900"/>
          </a:xfrm>
          <a:prstGeom prst="straightConnector1">
            <a:avLst/>
          </a:prstGeom>
          <a:noFill/>
          <a:ln cap="flat" cmpd="sng" w="19050">
            <a:solidFill>
              <a:srgbClr val="666666"/>
            </a:solidFill>
            <a:prstDash val="solid"/>
            <a:round/>
            <a:headEnd len="med" w="med" type="none"/>
            <a:tailEnd len="med" w="med" type="none"/>
          </a:ln>
        </p:spPr>
      </p:cxnSp>
      <p:cxnSp>
        <p:nvCxnSpPr>
          <p:cNvPr id="1179" name="Google Shape;1179;p51"/>
          <p:cNvCxnSpPr>
            <a:endCxn id="1178" idx="2"/>
          </p:cNvCxnSpPr>
          <p:nvPr/>
        </p:nvCxnSpPr>
        <p:spPr>
          <a:xfrm flipH="1" rot="10800000">
            <a:off x="6876623" y="4638983"/>
            <a:ext cx="311400" cy="383100"/>
          </a:xfrm>
          <a:prstGeom prst="straightConnector1">
            <a:avLst/>
          </a:prstGeom>
          <a:noFill/>
          <a:ln cap="flat" cmpd="sng" w="19050">
            <a:solidFill>
              <a:srgbClr val="666666"/>
            </a:solidFill>
            <a:prstDash val="solid"/>
            <a:round/>
            <a:headEnd len="med" w="med" type="none"/>
            <a:tailEnd len="med" w="med" type="none"/>
          </a:ln>
        </p:spPr>
      </p:cxnSp>
      <p:sp>
        <p:nvSpPr>
          <p:cNvPr id="1180" name="Google Shape;1180;p51"/>
          <p:cNvSpPr/>
          <p:nvPr/>
        </p:nvSpPr>
        <p:spPr>
          <a:xfrm>
            <a:off x="6587327" y="3769625"/>
            <a:ext cx="366600" cy="324900"/>
          </a:xfrm>
          <a:prstGeom prst="rect">
            <a:avLst/>
          </a:prstGeom>
          <a:solidFill>
            <a:srgbClr val="BE0712"/>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176" name="Google Shape;1176;p51"/>
          <p:cNvSpPr/>
          <p:nvPr/>
        </p:nvSpPr>
        <p:spPr>
          <a:xfrm>
            <a:off x="6033996" y="43140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a:t>
            </a:r>
            <a:endParaRPr sz="1800"/>
          </a:p>
        </p:txBody>
      </p:sp>
      <p:sp>
        <p:nvSpPr>
          <p:cNvPr id="1178" name="Google Shape;1178;p51"/>
          <p:cNvSpPr/>
          <p:nvPr/>
        </p:nvSpPr>
        <p:spPr>
          <a:xfrm>
            <a:off x="6942773" y="43140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f</a:t>
            </a:r>
            <a:endParaRPr sz="1800"/>
          </a:p>
        </p:txBody>
      </p:sp>
      <p:cxnSp>
        <p:nvCxnSpPr>
          <p:cNvPr id="1181" name="Google Shape;1181;p51"/>
          <p:cNvCxnSpPr>
            <a:stCxn id="1176" idx="0"/>
            <a:endCxn id="1180" idx="2"/>
          </p:cNvCxnSpPr>
          <p:nvPr/>
        </p:nvCxnSpPr>
        <p:spPr>
          <a:xfrm flipH="1" rot="10800000">
            <a:off x="6279246" y="4094483"/>
            <a:ext cx="491400" cy="219600"/>
          </a:xfrm>
          <a:prstGeom prst="straightConnector1">
            <a:avLst/>
          </a:prstGeom>
          <a:noFill/>
          <a:ln cap="flat" cmpd="sng" w="19050">
            <a:solidFill>
              <a:schemeClr val="dk2"/>
            </a:solidFill>
            <a:prstDash val="solid"/>
            <a:round/>
            <a:headEnd len="med" w="med" type="none"/>
            <a:tailEnd len="med" w="med" type="none"/>
          </a:ln>
        </p:spPr>
      </p:cxnSp>
      <p:cxnSp>
        <p:nvCxnSpPr>
          <p:cNvPr id="1182" name="Google Shape;1182;p51"/>
          <p:cNvCxnSpPr>
            <a:stCxn id="1178" idx="0"/>
            <a:endCxn id="1180" idx="2"/>
          </p:cNvCxnSpPr>
          <p:nvPr/>
        </p:nvCxnSpPr>
        <p:spPr>
          <a:xfrm rot="10800000">
            <a:off x="6770723" y="4094483"/>
            <a:ext cx="417300" cy="219600"/>
          </a:xfrm>
          <a:prstGeom prst="straightConnector1">
            <a:avLst/>
          </a:prstGeom>
          <a:noFill/>
          <a:ln cap="flat" cmpd="sng" w="19050">
            <a:solidFill>
              <a:schemeClr val="dk2"/>
            </a:solidFill>
            <a:prstDash val="solid"/>
            <a:round/>
            <a:headEnd len="med" w="med" type="none"/>
            <a:tailEnd len="med" w="med" type="none"/>
          </a:ln>
        </p:spPr>
      </p:cxnSp>
      <p:cxnSp>
        <p:nvCxnSpPr>
          <p:cNvPr id="1183" name="Google Shape;1183;p51"/>
          <p:cNvCxnSpPr>
            <a:stCxn id="1176" idx="2"/>
          </p:cNvCxnSpPr>
          <p:nvPr/>
        </p:nvCxnSpPr>
        <p:spPr>
          <a:xfrm>
            <a:off x="6279246" y="4638983"/>
            <a:ext cx="180900" cy="200100"/>
          </a:xfrm>
          <a:prstGeom prst="straightConnector1">
            <a:avLst/>
          </a:prstGeom>
          <a:noFill/>
          <a:ln cap="flat" cmpd="sng" w="9525">
            <a:solidFill>
              <a:schemeClr val="dk2"/>
            </a:solidFill>
            <a:prstDash val="solid"/>
            <a:round/>
            <a:headEnd len="med" w="med" type="none"/>
            <a:tailEnd len="med" w="med" type="none"/>
          </a:ln>
        </p:spPr>
      </p:cxnSp>
      <p:sp>
        <p:nvSpPr>
          <p:cNvPr id="1184" name="Google Shape;1184;p51"/>
          <p:cNvSpPr/>
          <p:nvPr/>
        </p:nvSpPr>
        <p:spPr>
          <a:xfrm>
            <a:off x="5853002" y="3596185"/>
            <a:ext cx="1811400" cy="1220125"/>
          </a:xfrm>
          <a:custGeom>
            <a:rect b="b" l="l" r="r" t="t"/>
            <a:pathLst>
              <a:path extrusionOk="0" h="48805" w="72456">
                <a:moveTo>
                  <a:pt x="51840" y="6476"/>
                </a:moveTo>
                <a:cubicBezTo>
                  <a:pt x="43180" y="-741"/>
                  <a:pt x="27484" y="-2153"/>
                  <a:pt x="18104" y="4100"/>
                </a:cubicBezTo>
                <a:cubicBezTo>
                  <a:pt x="15488" y="5844"/>
                  <a:pt x="14150" y="9004"/>
                  <a:pt x="11927" y="11227"/>
                </a:cubicBezTo>
                <a:cubicBezTo>
                  <a:pt x="8439" y="14715"/>
                  <a:pt x="3065" y="16727"/>
                  <a:pt x="998" y="21206"/>
                </a:cubicBezTo>
                <a:cubicBezTo>
                  <a:pt x="-1644" y="26931"/>
                  <a:pt x="1556" y="34329"/>
                  <a:pt x="4800" y="39736"/>
                </a:cubicBezTo>
                <a:cubicBezTo>
                  <a:pt x="11050" y="50151"/>
                  <a:pt x="28290" y="47339"/>
                  <a:pt x="40436" y="47339"/>
                </a:cubicBezTo>
                <a:cubicBezTo>
                  <a:pt x="50302" y="47339"/>
                  <a:pt x="63398" y="51912"/>
                  <a:pt x="69895" y="44488"/>
                </a:cubicBezTo>
                <a:cubicBezTo>
                  <a:pt x="79045" y="34032"/>
                  <a:pt x="60497" y="18037"/>
                  <a:pt x="52790" y="6476"/>
                </a:cubicBezTo>
              </a:path>
            </a:pathLst>
          </a:custGeom>
          <a:noFill/>
          <a:ln cap="flat" cmpd="sng" w="19050">
            <a:solidFill>
              <a:schemeClr val="dk2"/>
            </a:solidFill>
            <a:prstDash val="dash"/>
            <a:round/>
            <a:headEnd len="med" w="med" type="none"/>
            <a:tailEnd len="med" w="med" type="none"/>
          </a:ln>
        </p:spPr>
      </p:sp>
      <p:sp>
        <p:nvSpPr>
          <p:cNvPr id="1185" name="Google Shape;1185;p51"/>
          <p:cNvSpPr txBox="1"/>
          <p:nvPr>
            <p:ph idx="1" type="body"/>
          </p:nvPr>
        </p:nvSpPr>
        <p:spPr>
          <a:xfrm>
            <a:off x="278636" y="3214804"/>
            <a:ext cx="8443800" cy="49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Result is inelegant. Wasted link. Code will be ugly.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9" name="Shape 1189"/>
        <p:cNvGrpSpPr/>
        <p:nvPr/>
      </p:nvGrpSpPr>
      <p:grpSpPr>
        <a:xfrm>
          <a:off x="0" y="0"/>
          <a:ext cx="0" cy="0"/>
          <a:chOff x="0" y="0"/>
          <a:chExt cx="0" cy="0"/>
        </a:xfrm>
      </p:grpSpPr>
      <p:sp>
        <p:nvSpPr>
          <p:cNvPr id="1190" name="Google Shape;1190;p5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Representing a 2-3 Tree as a BST: Dealing with 3-Nodes</a:t>
            </a:r>
            <a:endParaRPr/>
          </a:p>
        </p:txBody>
      </p:sp>
      <p:sp>
        <p:nvSpPr>
          <p:cNvPr id="1191" name="Google Shape;1191;p52"/>
          <p:cNvSpPr txBox="1"/>
          <p:nvPr>
            <p:ph idx="1" type="body"/>
          </p:nvPr>
        </p:nvSpPr>
        <p:spPr>
          <a:xfrm>
            <a:off x="243000" y="556500"/>
            <a:ext cx="8443800" cy="49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Possibility 2: Create “glue” links with the smaller item </a:t>
            </a:r>
            <a:r>
              <a:rPr b="1" lang="en" u="sng"/>
              <a:t>off to the left</a:t>
            </a:r>
            <a:r>
              <a:rPr lang="en"/>
              <a:t>.</a:t>
            </a:r>
            <a:endParaRPr/>
          </a:p>
        </p:txBody>
      </p:sp>
      <p:sp>
        <p:nvSpPr>
          <p:cNvPr id="1192" name="Google Shape;1192;p52"/>
          <p:cNvSpPr/>
          <p:nvPr/>
        </p:nvSpPr>
        <p:spPr>
          <a:xfrm>
            <a:off x="1058993" y="1657766"/>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 f</a:t>
            </a:r>
            <a:endParaRPr sz="1800"/>
          </a:p>
        </p:txBody>
      </p:sp>
      <p:sp>
        <p:nvSpPr>
          <p:cNvPr id="1193" name="Google Shape;1193;p52"/>
          <p:cNvSpPr/>
          <p:nvPr/>
        </p:nvSpPr>
        <p:spPr>
          <a:xfrm>
            <a:off x="339905" y="220220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1194" name="Google Shape;1194;p52"/>
          <p:cNvSpPr/>
          <p:nvPr/>
        </p:nvSpPr>
        <p:spPr>
          <a:xfrm>
            <a:off x="1702981" y="220220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1195" name="Google Shape;1195;p52"/>
          <p:cNvCxnSpPr>
            <a:stCxn id="1193" idx="0"/>
            <a:endCxn id="1192" idx="2"/>
          </p:cNvCxnSpPr>
          <p:nvPr/>
        </p:nvCxnSpPr>
        <p:spPr>
          <a:xfrm flipH="1" rot="10800000">
            <a:off x="585155" y="1982601"/>
            <a:ext cx="719100" cy="219600"/>
          </a:xfrm>
          <a:prstGeom prst="straightConnector1">
            <a:avLst/>
          </a:prstGeom>
          <a:noFill/>
          <a:ln cap="flat" cmpd="sng" w="19050">
            <a:solidFill>
              <a:srgbClr val="666666"/>
            </a:solidFill>
            <a:prstDash val="solid"/>
            <a:round/>
            <a:headEnd len="med" w="med" type="none"/>
            <a:tailEnd len="med" w="med" type="none"/>
          </a:ln>
        </p:spPr>
      </p:cxnSp>
      <p:cxnSp>
        <p:nvCxnSpPr>
          <p:cNvPr id="1196" name="Google Shape;1196;p52"/>
          <p:cNvCxnSpPr>
            <a:stCxn id="1194" idx="0"/>
            <a:endCxn id="1192" idx="2"/>
          </p:cNvCxnSpPr>
          <p:nvPr/>
        </p:nvCxnSpPr>
        <p:spPr>
          <a:xfrm rot="10800000">
            <a:off x="1304131" y="1982601"/>
            <a:ext cx="644100" cy="219600"/>
          </a:xfrm>
          <a:prstGeom prst="straightConnector1">
            <a:avLst/>
          </a:prstGeom>
          <a:noFill/>
          <a:ln cap="flat" cmpd="sng" w="19050">
            <a:solidFill>
              <a:srgbClr val="666666"/>
            </a:solidFill>
            <a:prstDash val="solid"/>
            <a:round/>
            <a:headEnd len="med" w="med" type="none"/>
            <a:tailEnd len="med" w="med" type="none"/>
          </a:ln>
        </p:spPr>
      </p:cxnSp>
      <p:sp>
        <p:nvSpPr>
          <p:cNvPr id="1197" name="Google Shape;1197;p52"/>
          <p:cNvSpPr/>
          <p:nvPr/>
        </p:nvSpPr>
        <p:spPr>
          <a:xfrm>
            <a:off x="2785167" y="165775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1198" name="Google Shape;1198;p52"/>
          <p:cNvSpPr/>
          <p:nvPr/>
        </p:nvSpPr>
        <p:spPr>
          <a:xfrm>
            <a:off x="2418629" y="220220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1199" name="Google Shape;1199;p52"/>
          <p:cNvSpPr/>
          <p:nvPr/>
        </p:nvSpPr>
        <p:spPr>
          <a:xfrm>
            <a:off x="3227905" y="220220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1200" name="Google Shape;1200;p52"/>
          <p:cNvCxnSpPr>
            <a:stCxn id="1198" idx="0"/>
            <a:endCxn id="1197" idx="2"/>
          </p:cNvCxnSpPr>
          <p:nvPr/>
        </p:nvCxnSpPr>
        <p:spPr>
          <a:xfrm flipH="1" rot="10800000">
            <a:off x="2663879" y="1982601"/>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1201" name="Google Shape;1201;p52"/>
          <p:cNvCxnSpPr>
            <a:stCxn id="1199" idx="0"/>
            <a:endCxn id="1197" idx="2"/>
          </p:cNvCxnSpPr>
          <p:nvPr/>
        </p:nvCxnSpPr>
        <p:spPr>
          <a:xfrm rot="10800000">
            <a:off x="3030355" y="1982601"/>
            <a:ext cx="442800" cy="219600"/>
          </a:xfrm>
          <a:prstGeom prst="straightConnector1">
            <a:avLst/>
          </a:prstGeom>
          <a:noFill/>
          <a:ln cap="flat" cmpd="sng" w="19050">
            <a:solidFill>
              <a:srgbClr val="666666"/>
            </a:solidFill>
            <a:prstDash val="solid"/>
            <a:round/>
            <a:headEnd len="med" w="med" type="none"/>
            <a:tailEnd len="med" w="med" type="none"/>
          </a:ln>
        </p:spPr>
      </p:cxnSp>
      <p:sp>
        <p:nvSpPr>
          <p:cNvPr id="1202" name="Google Shape;1202;p52"/>
          <p:cNvSpPr/>
          <p:nvPr/>
        </p:nvSpPr>
        <p:spPr>
          <a:xfrm>
            <a:off x="1915758" y="106103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1203" name="Google Shape;1203;p52"/>
          <p:cNvCxnSpPr>
            <a:stCxn id="1202" idx="2"/>
            <a:endCxn id="1192" idx="0"/>
          </p:cNvCxnSpPr>
          <p:nvPr/>
        </p:nvCxnSpPr>
        <p:spPr>
          <a:xfrm flipH="1">
            <a:off x="1304208" y="1385934"/>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1204" name="Google Shape;1204;p52"/>
          <p:cNvCxnSpPr>
            <a:stCxn id="1202" idx="2"/>
            <a:endCxn id="1197" idx="0"/>
          </p:cNvCxnSpPr>
          <p:nvPr/>
        </p:nvCxnSpPr>
        <p:spPr>
          <a:xfrm>
            <a:off x="2161008" y="1385934"/>
            <a:ext cx="869400" cy="271800"/>
          </a:xfrm>
          <a:prstGeom prst="straightConnector1">
            <a:avLst/>
          </a:prstGeom>
          <a:noFill/>
          <a:ln cap="flat" cmpd="sng" w="19050">
            <a:solidFill>
              <a:srgbClr val="666666"/>
            </a:solidFill>
            <a:prstDash val="solid"/>
            <a:round/>
            <a:headEnd len="med" w="med" type="none"/>
            <a:tailEnd len="med" w="med" type="none"/>
          </a:ln>
        </p:spPr>
      </p:cxnSp>
      <p:sp>
        <p:nvSpPr>
          <p:cNvPr id="1205" name="Google Shape;1205;p52"/>
          <p:cNvSpPr/>
          <p:nvPr/>
        </p:nvSpPr>
        <p:spPr>
          <a:xfrm>
            <a:off x="1055522" y="220220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cxnSp>
        <p:nvCxnSpPr>
          <p:cNvPr id="1206" name="Google Shape;1206;p52"/>
          <p:cNvCxnSpPr>
            <a:stCxn id="1205" idx="0"/>
            <a:endCxn id="1192" idx="2"/>
          </p:cNvCxnSpPr>
          <p:nvPr/>
        </p:nvCxnSpPr>
        <p:spPr>
          <a:xfrm flipH="1" rot="10800000">
            <a:off x="1300772" y="1982601"/>
            <a:ext cx="3600" cy="219600"/>
          </a:xfrm>
          <a:prstGeom prst="straightConnector1">
            <a:avLst/>
          </a:prstGeom>
          <a:noFill/>
          <a:ln cap="flat" cmpd="sng" w="19050">
            <a:solidFill>
              <a:srgbClr val="666666"/>
            </a:solidFill>
            <a:prstDash val="solid"/>
            <a:round/>
            <a:headEnd len="med" w="med" type="none"/>
            <a:tailEnd len="med" w="med" type="none"/>
          </a:ln>
        </p:spPr>
      </p:cxnSp>
      <p:cxnSp>
        <p:nvCxnSpPr>
          <p:cNvPr id="1207" name="Google Shape;1207;p52"/>
          <p:cNvCxnSpPr/>
          <p:nvPr/>
        </p:nvCxnSpPr>
        <p:spPr>
          <a:xfrm>
            <a:off x="4065150" y="1820209"/>
            <a:ext cx="1013700" cy="0"/>
          </a:xfrm>
          <a:prstGeom prst="straightConnector1">
            <a:avLst/>
          </a:prstGeom>
          <a:noFill/>
          <a:ln cap="flat" cmpd="sng" w="28575">
            <a:solidFill>
              <a:schemeClr val="dk2"/>
            </a:solidFill>
            <a:prstDash val="solid"/>
            <a:round/>
            <a:headEnd len="med" w="med" type="none"/>
            <a:tailEnd len="med" w="med" type="triangle"/>
          </a:ln>
        </p:spPr>
      </p:cxnSp>
      <p:sp>
        <p:nvSpPr>
          <p:cNvPr id="1208" name="Google Shape;1208;p52"/>
          <p:cNvSpPr/>
          <p:nvPr/>
        </p:nvSpPr>
        <p:spPr>
          <a:xfrm>
            <a:off x="7976717" y="165775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1209" name="Google Shape;1209;p52"/>
          <p:cNvSpPr/>
          <p:nvPr/>
        </p:nvSpPr>
        <p:spPr>
          <a:xfrm>
            <a:off x="7610179" y="220221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1210" name="Google Shape;1210;p52"/>
          <p:cNvSpPr/>
          <p:nvPr/>
        </p:nvSpPr>
        <p:spPr>
          <a:xfrm>
            <a:off x="8419455" y="220221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1211" name="Google Shape;1211;p52"/>
          <p:cNvCxnSpPr>
            <a:stCxn id="1209" idx="0"/>
            <a:endCxn id="1208" idx="2"/>
          </p:cNvCxnSpPr>
          <p:nvPr/>
        </p:nvCxnSpPr>
        <p:spPr>
          <a:xfrm flipH="1" rot="10800000">
            <a:off x="7855429" y="1982617"/>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1212" name="Google Shape;1212;p52"/>
          <p:cNvCxnSpPr>
            <a:stCxn id="1210" idx="0"/>
            <a:endCxn id="1208" idx="2"/>
          </p:cNvCxnSpPr>
          <p:nvPr/>
        </p:nvCxnSpPr>
        <p:spPr>
          <a:xfrm rot="10800000">
            <a:off x="8221905" y="1982617"/>
            <a:ext cx="442800" cy="219600"/>
          </a:xfrm>
          <a:prstGeom prst="straightConnector1">
            <a:avLst/>
          </a:prstGeom>
          <a:noFill/>
          <a:ln cap="flat" cmpd="sng" w="19050">
            <a:solidFill>
              <a:srgbClr val="666666"/>
            </a:solidFill>
            <a:prstDash val="solid"/>
            <a:round/>
            <a:headEnd len="med" w="med" type="none"/>
            <a:tailEnd len="med" w="med" type="none"/>
          </a:ln>
        </p:spPr>
      </p:cxnSp>
      <p:sp>
        <p:nvSpPr>
          <p:cNvPr id="1213" name="Google Shape;1213;p52"/>
          <p:cNvSpPr/>
          <p:nvPr/>
        </p:nvSpPr>
        <p:spPr>
          <a:xfrm>
            <a:off x="7107308" y="1061034"/>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1214" name="Google Shape;1214;p52"/>
          <p:cNvCxnSpPr>
            <a:stCxn id="1213" idx="2"/>
            <a:endCxn id="1215" idx="0"/>
          </p:cNvCxnSpPr>
          <p:nvPr/>
        </p:nvCxnSpPr>
        <p:spPr>
          <a:xfrm flipH="1">
            <a:off x="6527858" y="1385934"/>
            <a:ext cx="824700" cy="271800"/>
          </a:xfrm>
          <a:prstGeom prst="straightConnector1">
            <a:avLst/>
          </a:prstGeom>
          <a:noFill/>
          <a:ln cap="flat" cmpd="sng" w="19050">
            <a:solidFill>
              <a:srgbClr val="666666"/>
            </a:solidFill>
            <a:prstDash val="solid"/>
            <a:round/>
            <a:headEnd len="med" w="med" type="none"/>
            <a:tailEnd len="med" w="med" type="none"/>
          </a:ln>
        </p:spPr>
      </p:cxnSp>
      <p:cxnSp>
        <p:nvCxnSpPr>
          <p:cNvPr id="1216" name="Google Shape;1216;p52"/>
          <p:cNvCxnSpPr>
            <a:stCxn id="1213" idx="2"/>
            <a:endCxn id="1208" idx="0"/>
          </p:cNvCxnSpPr>
          <p:nvPr/>
        </p:nvCxnSpPr>
        <p:spPr>
          <a:xfrm>
            <a:off x="7352558" y="1385934"/>
            <a:ext cx="869400" cy="271800"/>
          </a:xfrm>
          <a:prstGeom prst="straightConnector1">
            <a:avLst/>
          </a:prstGeom>
          <a:noFill/>
          <a:ln cap="flat" cmpd="sng" w="19050">
            <a:solidFill>
              <a:srgbClr val="666666"/>
            </a:solidFill>
            <a:prstDash val="solid"/>
            <a:round/>
            <a:headEnd len="med" w="med" type="none"/>
            <a:tailEnd len="med" w="med" type="none"/>
          </a:ln>
        </p:spPr>
      </p:cxnSp>
      <p:sp>
        <p:nvSpPr>
          <p:cNvPr id="1217" name="Google Shape;1217;p52"/>
          <p:cNvSpPr/>
          <p:nvPr/>
        </p:nvSpPr>
        <p:spPr>
          <a:xfrm>
            <a:off x="5881596" y="220221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a:t>
            </a:r>
            <a:endParaRPr sz="1800"/>
          </a:p>
        </p:txBody>
      </p:sp>
      <p:sp>
        <p:nvSpPr>
          <p:cNvPr id="1215" name="Google Shape;1215;p52"/>
          <p:cNvSpPr/>
          <p:nvPr/>
        </p:nvSpPr>
        <p:spPr>
          <a:xfrm>
            <a:off x="6282548" y="165774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f</a:t>
            </a:r>
            <a:endParaRPr sz="1800"/>
          </a:p>
        </p:txBody>
      </p:sp>
      <p:cxnSp>
        <p:nvCxnSpPr>
          <p:cNvPr id="1218" name="Google Shape;1218;p52"/>
          <p:cNvCxnSpPr>
            <a:stCxn id="1217" idx="0"/>
            <a:endCxn id="1215" idx="2"/>
          </p:cNvCxnSpPr>
          <p:nvPr/>
        </p:nvCxnSpPr>
        <p:spPr>
          <a:xfrm flipH="1" rot="10800000">
            <a:off x="6126846" y="1982617"/>
            <a:ext cx="401100" cy="219600"/>
          </a:xfrm>
          <a:prstGeom prst="straightConnector1">
            <a:avLst/>
          </a:prstGeom>
          <a:noFill/>
          <a:ln cap="flat" cmpd="sng" w="19050">
            <a:solidFill>
              <a:srgbClr val="FF0000"/>
            </a:solidFill>
            <a:prstDash val="dash"/>
            <a:round/>
            <a:headEnd len="med" w="med" type="none"/>
            <a:tailEnd len="med" w="med" type="none"/>
          </a:ln>
        </p:spPr>
      </p:cxnSp>
      <p:cxnSp>
        <p:nvCxnSpPr>
          <p:cNvPr id="1219" name="Google Shape;1219;p52"/>
          <p:cNvCxnSpPr>
            <a:stCxn id="1217" idx="2"/>
          </p:cNvCxnSpPr>
          <p:nvPr/>
        </p:nvCxnSpPr>
        <p:spPr>
          <a:xfrm>
            <a:off x="6126846" y="2527117"/>
            <a:ext cx="0" cy="0"/>
          </a:xfrm>
          <a:prstGeom prst="straightConnector1">
            <a:avLst/>
          </a:prstGeom>
          <a:noFill/>
          <a:ln cap="flat" cmpd="sng" w="9525">
            <a:solidFill>
              <a:schemeClr val="dk2"/>
            </a:solidFill>
            <a:prstDash val="solid"/>
            <a:round/>
            <a:headEnd len="med" w="med" type="none"/>
            <a:tailEnd len="med" w="med" type="none"/>
          </a:ln>
        </p:spPr>
      </p:cxnSp>
      <p:sp>
        <p:nvSpPr>
          <p:cNvPr id="1220" name="Google Shape;1220;p52"/>
          <p:cNvSpPr/>
          <p:nvPr/>
        </p:nvSpPr>
        <p:spPr>
          <a:xfrm>
            <a:off x="2049593" y="397498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 f</a:t>
            </a:r>
            <a:endParaRPr sz="1800"/>
          </a:p>
        </p:txBody>
      </p:sp>
      <p:cxnSp>
        <p:nvCxnSpPr>
          <p:cNvPr id="1221" name="Google Shape;1221;p52"/>
          <p:cNvCxnSpPr/>
          <p:nvPr/>
        </p:nvCxnSpPr>
        <p:spPr>
          <a:xfrm flipH="1" rot="10800000">
            <a:off x="1597496" y="4299867"/>
            <a:ext cx="719100" cy="219600"/>
          </a:xfrm>
          <a:prstGeom prst="straightConnector1">
            <a:avLst/>
          </a:prstGeom>
          <a:noFill/>
          <a:ln cap="flat" cmpd="sng" w="19050">
            <a:solidFill>
              <a:srgbClr val="666666"/>
            </a:solidFill>
            <a:prstDash val="solid"/>
            <a:round/>
            <a:headEnd len="med" w="med" type="none"/>
            <a:tailEnd len="med" w="med" type="none"/>
          </a:ln>
        </p:spPr>
      </p:cxnSp>
      <p:cxnSp>
        <p:nvCxnSpPr>
          <p:cNvPr id="1222" name="Google Shape;1222;p52"/>
          <p:cNvCxnSpPr/>
          <p:nvPr/>
        </p:nvCxnSpPr>
        <p:spPr>
          <a:xfrm rot="10800000">
            <a:off x="2316472" y="4299867"/>
            <a:ext cx="644100" cy="219600"/>
          </a:xfrm>
          <a:prstGeom prst="straightConnector1">
            <a:avLst/>
          </a:prstGeom>
          <a:noFill/>
          <a:ln cap="flat" cmpd="sng" w="19050">
            <a:solidFill>
              <a:srgbClr val="666666"/>
            </a:solidFill>
            <a:prstDash val="solid"/>
            <a:round/>
            <a:headEnd len="med" w="med" type="none"/>
            <a:tailEnd len="med" w="med" type="none"/>
          </a:ln>
        </p:spPr>
      </p:cxnSp>
      <p:cxnSp>
        <p:nvCxnSpPr>
          <p:cNvPr id="1223" name="Google Shape;1223;p52"/>
          <p:cNvCxnSpPr/>
          <p:nvPr/>
        </p:nvCxnSpPr>
        <p:spPr>
          <a:xfrm flipH="1" rot="10800000">
            <a:off x="2313114" y="4299867"/>
            <a:ext cx="3600" cy="219600"/>
          </a:xfrm>
          <a:prstGeom prst="straightConnector1">
            <a:avLst/>
          </a:prstGeom>
          <a:noFill/>
          <a:ln cap="flat" cmpd="sng" w="19050">
            <a:solidFill>
              <a:srgbClr val="666666"/>
            </a:solidFill>
            <a:prstDash val="solid"/>
            <a:round/>
            <a:headEnd len="med" w="med" type="none"/>
            <a:tailEnd len="med" w="med" type="none"/>
          </a:ln>
        </p:spPr>
      </p:cxnSp>
      <p:cxnSp>
        <p:nvCxnSpPr>
          <p:cNvPr id="1224" name="Google Shape;1224;p52"/>
          <p:cNvCxnSpPr/>
          <p:nvPr/>
        </p:nvCxnSpPr>
        <p:spPr>
          <a:xfrm>
            <a:off x="4065150" y="4213625"/>
            <a:ext cx="1013700" cy="0"/>
          </a:xfrm>
          <a:prstGeom prst="straightConnector1">
            <a:avLst/>
          </a:prstGeom>
          <a:noFill/>
          <a:ln cap="flat" cmpd="sng" w="28575">
            <a:solidFill>
              <a:schemeClr val="dk2"/>
            </a:solidFill>
            <a:prstDash val="solid"/>
            <a:round/>
            <a:headEnd len="med" w="med" type="none"/>
            <a:tailEnd len="med" w="med" type="triangle"/>
          </a:ln>
        </p:spPr>
      </p:cxnSp>
      <p:sp>
        <p:nvSpPr>
          <p:cNvPr id="1225" name="Google Shape;1225;p52"/>
          <p:cNvSpPr/>
          <p:nvPr/>
        </p:nvSpPr>
        <p:spPr>
          <a:xfrm>
            <a:off x="857417" y="1515952"/>
            <a:ext cx="889400" cy="620075"/>
          </a:xfrm>
          <a:custGeom>
            <a:rect b="b" l="l" r="r" t="t"/>
            <a:pathLst>
              <a:path extrusionOk="0" h="24803" w="35576">
                <a:moveTo>
                  <a:pt x="19870" y="934"/>
                </a:moveTo>
                <a:cubicBezTo>
                  <a:pt x="14486" y="445"/>
                  <a:pt x="7538" y="-1463"/>
                  <a:pt x="3715" y="2360"/>
                </a:cubicBezTo>
                <a:cubicBezTo>
                  <a:pt x="88" y="5987"/>
                  <a:pt x="-1093" y="13048"/>
                  <a:pt x="1339" y="17565"/>
                </a:cubicBezTo>
                <a:cubicBezTo>
                  <a:pt x="5021" y="24404"/>
                  <a:pt x="15904" y="24217"/>
                  <a:pt x="23671" y="24217"/>
                </a:cubicBezTo>
                <a:cubicBezTo>
                  <a:pt x="27345" y="24217"/>
                  <a:pt x="33153" y="26168"/>
                  <a:pt x="34600" y="22791"/>
                </a:cubicBezTo>
                <a:cubicBezTo>
                  <a:pt x="37112" y="16930"/>
                  <a:pt x="34356" y="8771"/>
                  <a:pt x="29848" y="4260"/>
                </a:cubicBezTo>
                <a:cubicBezTo>
                  <a:pt x="27213" y="1623"/>
                  <a:pt x="22648" y="1885"/>
                  <a:pt x="18920" y="1885"/>
                </a:cubicBezTo>
              </a:path>
            </a:pathLst>
          </a:custGeom>
          <a:noFill/>
          <a:ln cap="flat" cmpd="sng" w="19050">
            <a:solidFill>
              <a:schemeClr val="dk2"/>
            </a:solidFill>
            <a:prstDash val="dash"/>
            <a:round/>
            <a:headEnd len="med" w="med" type="none"/>
            <a:tailEnd len="med" w="med" type="none"/>
          </a:ln>
        </p:spPr>
      </p:sp>
      <p:sp>
        <p:nvSpPr>
          <p:cNvPr id="1226" name="Google Shape;1226;p52"/>
          <p:cNvSpPr/>
          <p:nvPr/>
        </p:nvSpPr>
        <p:spPr>
          <a:xfrm>
            <a:off x="1882095" y="3845837"/>
            <a:ext cx="889400" cy="620075"/>
          </a:xfrm>
          <a:custGeom>
            <a:rect b="b" l="l" r="r" t="t"/>
            <a:pathLst>
              <a:path extrusionOk="0" h="24803" w="35576">
                <a:moveTo>
                  <a:pt x="19870" y="934"/>
                </a:moveTo>
                <a:cubicBezTo>
                  <a:pt x="14486" y="445"/>
                  <a:pt x="7538" y="-1463"/>
                  <a:pt x="3715" y="2360"/>
                </a:cubicBezTo>
                <a:cubicBezTo>
                  <a:pt x="88" y="5987"/>
                  <a:pt x="-1093" y="13048"/>
                  <a:pt x="1339" y="17565"/>
                </a:cubicBezTo>
                <a:cubicBezTo>
                  <a:pt x="5021" y="24404"/>
                  <a:pt x="15904" y="24217"/>
                  <a:pt x="23671" y="24217"/>
                </a:cubicBezTo>
                <a:cubicBezTo>
                  <a:pt x="27345" y="24217"/>
                  <a:pt x="33153" y="26168"/>
                  <a:pt x="34600" y="22791"/>
                </a:cubicBezTo>
                <a:cubicBezTo>
                  <a:pt x="37112" y="16930"/>
                  <a:pt x="34356" y="8771"/>
                  <a:pt x="29848" y="4260"/>
                </a:cubicBezTo>
                <a:cubicBezTo>
                  <a:pt x="27213" y="1623"/>
                  <a:pt x="22648" y="1885"/>
                  <a:pt x="18920" y="1885"/>
                </a:cubicBezTo>
              </a:path>
            </a:pathLst>
          </a:custGeom>
          <a:noFill/>
          <a:ln cap="flat" cmpd="sng" w="19050">
            <a:solidFill>
              <a:schemeClr val="dk2"/>
            </a:solidFill>
            <a:prstDash val="dash"/>
            <a:round/>
            <a:headEnd len="med" w="med" type="none"/>
            <a:tailEnd len="med" w="med" type="none"/>
          </a:ln>
        </p:spPr>
      </p:sp>
      <p:sp>
        <p:nvSpPr>
          <p:cNvPr id="1227" name="Google Shape;1227;p52"/>
          <p:cNvSpPr txBox="1"/>
          <p:nvPr>
            <p:ph idx="1" type="body"/>
          </p:nvPr>
        </p:nvSpPr>
        <p:spPr>
          <a:xfrm>
            <a:off x="278636" y="3214804"/>
            <a:ext cx="8443800" cy="49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Idea is commonly used in practice (e.g. java.util.TreeSet).</a:t>
            </a:r>
            <a:endParaRPr/>
          </a:p>
        </p:txBody>
      </p:sp>
      <p:sp>
        <p:nvSpPr>
          <p:cNvPr id="1228" name="Google Shape;1228;p52"/>
          <p:cNvSpPr/>
          <p:nvPr/>
        </p:nvSpPr>
        <p:spPr>
          <a:xfrm>
            <a:off x="6295896" y="2784705"/>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1229" name="Google Shape;1229;p52"/>
          <p:cNvSpPr/>
          <p:nvPr/>
        </p:nvSpPr>
        <p:spPr>
          <a:xfrm>
            <a:off x="6745884" y="222123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sp>
        <p:nvSpPr>
          <p:cNvPr id="1230" name="Google Shape;1230;p52"/>
          <p:cNvSpPr/>
          <p:nvPr/>
        </p:nvSpPr>
        <p:spPr>
          <a:xfrm>
            <a:off x="5457630" y="2784701"/>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cxnSp>
        <p:nvCxnSpPr>
          <p:cNvPr id="1231" name="Google Shape;1231;p52"/>
          <p:cNvCxnSpPr>
            <a:stCxn id="1230" idx="0"/>
            <a:endCxn id="1217" idx="2"/>
          </p:cNvCxnSpPr>
          <p:nvPr/>
        </p:nvCxnSpPr>
        <p:spPr>
          <a:xfrm flipH="1" rot="10800000">
            <a:off x="5702880" y="2527001"/>
            <a:ext cx="423900" cy="257700"/>
          </a:xfrm>
          <a:prstGeom prst="straightConnector1">
            <a:avLst/>
          </a:prstGeom>
          <a:noFill/>
          <a:ln cap="flat" cmpd="sng" w="19050">
            <a:solidFill>
              <a:schemeClr val="dk2"/>
            </a:solidFill>
            <a:prstDash val="solid"/>
            <a:round/>
            <a:headEnd len="med" w="med" type="none"/>
            <a:tailEnd len="med" w="med" type="none"/>
          </a:ln>
        </p:spPr>
      </p:cxnSp>
      <p:cxnSp>
        <p:nvCxnSpPr>
          <p:cNvPr id="1232" name="Google Shape;1232;p52"/>
          <p:cNvCxnSpPr>
            <a:stCxn id="1228" idx="0"/>
            <a:endCxn id="1217" idx="2"/>
          </p:cNvCxnSpPr>
          <p:nvPr/>
        </p:nvCxnSpPr>
        <p:spPr>
          <a:xfrm rot="10800000">
            <a:off x="6126846" y="2527005"/>
            <a:ext cx="414300" cy="257700"/>
          </a:xfrm>
          <a:prstGeom prst="straightConnector1">
            <a:avLst/>
          </a:prstGeom>
          <a:noFill/>
          <a:ln cap="flat" cmpd="sng" w="19050">
            <a:solidFill>
              <a:schemeClr val="dk2"/>
            </a:solidFill>
            <a:prstDash val="solid"/>
            <a:round/>
            <a:headEnd len="med" w="med" type="none"/>
            <a:tailEnd len="med" w="med" type="none"/>
          </a:ln>
        </p:spPr>
      </p:cxnSp>
      <p:cxnSp>
        <p:nvCxnSpPr>
          <p:cNvPr id="1233" name="Google Shape;1233;p52"/>
          <p:cNvCxnSpPr>
            <a:stCxn id="1229" idx="0"/>
            <a:endCxn id="1215" idx="2"/>
          </p:cNvCxnSpPr>
          <p:nvPr/>
        </p:nvCxnSpPr>
        <p:spPr>
          <a:xfrm rot="10800000">
            <a:off x="6527934" y="1982730"/>
            <a:ext cx="463200" cy="238500"/>
          </a:xfrm>
          <a:prstGeom prst="straightConnector1">
            <a:avLst/>
          </a:prstGeom>
          <a:noFill/>
          <a:ln cap="flat" cmpd="sng" w="19050">
            <a:solidFill>
              <a:schemeClr val="dk2"/>
            </a:solidFill>
            <a:prstDash val="solid"/>
            <a:round/>
            <a:headEnd len="med" w="med" type="none"/>
            <a:tailEnd len="med" w="med" type="none"/>
          </a:ln>
        </p:spPr>
      </p:cxnSp>
      <p:sp>
        <p:nvSpPr>
          <p:cNvPr id="1234" name="Google Shape;1234;p52"/>
          <p:cNvSpPr/>
          <p:nvPr/>
        </p:nvSpPr>
        <p:spPr>
          <a:xfrm>
            <a:off x="5693984" y="1432400"/>
            <a:ext cx="1251800" cy="1295950"/>
          </a:xfrm>
          <a:custGeom>
            <a:rect b="b" l="l" r="r" t="t"/>
            <a:pathLst>
              <a:path extrusionOk="0" h="51838" w="50072">
                <a:moveTo>
                  <a:pt x="34049" y="0"/>
                </a:moveTo>
                <a:cubicBezTo>
                  <a:pt x="21365" y="1585"/>
                  <a:pt x="7929" y="9948"/>
                  <a:pt x="2214" y="21382"/>
                </a:cubicBezTo>
                <a:cubicBezTo>
                  <a:pt x="-2097" y="30007"/>
                  <a:pt x="313" y="46030"/>
                  <a:pt x="9341" y="49416"/>
                </a:cubicBezTo>
                <a:cubicBezTo>
                  <a:pt x="15569" y="51752"/>
                  <a:pt x="23884" y="53283"/>
                  <a:pt x="29297" y="49416"/>
                </a:cubicBezTo>
                <a:cubicBezTo>
                  <a:pt x="34611" y="45620"/>
                  <a:pt x="32820" y="36459"/>
                  <a:pt x="36900" y="31360"/>
                </a:cubicBezTo>
                <a:cubicBezTo>
                  <a:pt x="39974" y="27518"/>
                  <a:pt x="47697" y="27949"/>
                  <a:pt x="49254" y="23282"/>
                </a:cubicBezTo>
                <a:cubicBezTo>
                  <a:pt x="51527" y="16468"/>
                  <a:pt x="48702" y="7830"/>
                  <a:pt x="44027" y="2376"/>
                </a:cubicBezTo>
                <a:cubicBezTo>
                  <a:pt x="41519" y="-550"/>
                  <a:pt x="36477" y="475"/>
                  <a:pt x="32623" y="475"/>
                </a:cubicBezTo>
              </a:path>
            </a:pathLst>
          </a:custGeom>
          <a:noFill/>
          <a:ln cap="flat" cmpd="sng" w="19050">
            <a:solidFill>
              <a:schemeClr val="dk2"/>
            </a:solidFill>
            <a:prstDash val="dash"/>
            <a:round/>
            <a:headEnd len="med" w="med" type="none"/>
            <a:tailEnd len="med" w="med" type="none"/>
          </a:ln>
        </p:spPr>
      </p:sp>
      <p:sp>
        <p:nvSpPr>
          <p:cNvPr id="1235" name="Google Shape;1235;p52"/>
          <p:cNvSpPr/>
          <p:nvPr/>
        </p:nvSpPr>
        <p:spPr>
          <a:xfrm>
            <a:off x="6479309" y="43427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a:t>
            </a:r>
            <a:endParaRPr sz="1800"/>
          </a:p>
        </p:txBody>
      </p:sp>
      <p:sp>
        <p:nvSpPr>
          <p:cNvPr id="1236" name="Google Shape;1236;p52"/>
          <p:cNvSpPr/>
          <p:nvPr/>
        </p:nvSpPr>
        <p:spPr>
          <a:xfrm>
            <a:off x="6880260" y="379829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f</a:t>
            </a:r>
            <a:endParaRPr sz="1800"/>
          </a:p>
        </p:txBody>
      </p:sp>
      <p:cxnSp>
        <p:nvCxnSpPr>
          <p:cNvPr id="1237" name="Google Shape;1237;p52"/>
          <p:cNvCxnSpPr>
            <a:stCxn id="1235" idx="0"/>
            <a:endCxn id="1236" idx="2"/>
          </p:cNvCxnSpPr>
          <p:nvPr/>
        </p:nvCxnSpPr>
        <p:spPr>
          <a:xfrm flipH="1" rot="10800000">
            <a:off x="6724559" y="4123167"/>
            <a:ext cx="401100" cy="219600"/>
          </a:xfrm>
          <a:prstGeom prst="straightConnector1">
            <a:avLst/>
          </a:prstGeom>
          <a:noFill/>
          <a:ln cap="flat" cmpd="sng" w="19050">
            <a:solidFill>
              <a:srgbClr val="FF0000"/>
            </a:solidFill>
            <a:prstDash val="dash"/>
            <a:round/>
            <a:headEnd len="med" w="med" type="none"/>
            <a:tailEnd len="med" w="med" type="none"/>
          </a:ln>
        </p:spPr>
      </p:cxnSp>
      <p:cxnSp>
        <p:nvCxnSpPr>
          <p:cNvPr id="1238" name="Google Shape;1238;p52"/>
          <p:cNvCxnSpPr>
            <a:endCxn id="1235" idx="2"/>
          </p:cNvCxnSpPr>
          <p:nvPr/>
        </p:nvCxnSpPr>
        <p:spPr>
          <a:xfrm flipH="1" rot="10800000">
            <a:off x="6300659" y="4667667"/>
            <a:ext cx="423900" cy="257700"/>
          </a:xfrm>
          <a:prstGeom prst="straightConnector1">
            <a:avLst/>
          </a:prstGeom>
          <a:noFill/>
          <a:ln cap="flat" cmpd="sng" w="19050">
            <a:solidFill>
              <a:schemeClr val="dk2"/>
            </a:solidFill>
            <a:prstDash val="solid"/>
            <a:round/>
            <a:headEnd len="med" w="med" type="none"/>
            <a:tailEnd len="med" w="med" type="none"/>
          </a:ln>
        </p:spPr>
      </p:cxnSp>
      <p:cxnSp>
        <p:nvCxnSpPr>
          <p:cNvPr id="1239" name="Google Shape;1239;p52"/>
          <p:cNvCxnSpPr>
            <a:endCxn id="1235" idx="2"/>
          </p:cNvCxnSpPr>
          <p:nvPr/>
        </p:nvCxnSpPr>
        <p:spPr>
          <a:xfrm rot="10800000">
            <a:off x="6724559" y="4667667"/>
            <a:ext cx="414300" cy="257700"/>
          </a:xfrm>
          <a:prstGeom prst="straightConnector1">
            <a:avLst/>
          </a:prstGeom>
          <a:noFill/>
          <a:ln cap="flat" cmpd="sng" w="19050">
            <a:solidFill>
              <a:schemeClr val="dk2"/>
            </a:solidFill>
            <a:prstDash val="solid"/>
            <a:round/>
            <a:headEnd len="med" w="med" type="none"/>
            <a:tailEnd len="med" w="med" type="none"/>
          </a:ln>
        </p:spPr>
      </p:cxnSp>
      <p:cxnSp>
        <p:nvCxnSpPr>
          <p:cNvPr id="1240" name="Google Shape;1240;p52"/>
          <p:cNvCxnSpPr>
            <a:endCxn id="1236" idx="2"/>
          </p:cNvCxnSpPr>
          <p:nvPr/>
        </p:nvCxnSpPr>
        <p:spPr>
          <a:xfrm rot="10800000">
            <a:off x="7125510" y="4123192"/>
            <a:ext cx="463200" cy="238500"/>
          </a:xfrm>
          <a:prstGeom prst="straightConnector1">
            <a:avLst/>
          </a:prstGeom>
          <a:noFill/>
          <a:ln cap="flat" cmpd="sng" w="19050">
            <a:solidFill>
              <a:schemeClr val="dk2"/>
            </a:solidFill>
            <a:prstDash val="solid"/>
            <a:round/>
            <a:headEnd len="med" w="med" type="none"/>
            <a:tailEnd len="med" w="med" type="none"/>
          </a:ln>
        </p:spPr>
      </p:cxnSp>
      <p:sp>
        <p:nvSpPr>
          <p:cNvPr id="1241" name="Google Shape;1241;p52"/>
          <p:cNvSpPr/>
          <p:nvPr/>
        </p:nvSpPr>
        <p:spPr>
          <a:xfrm>
            <a:off x="6291696" y="3572950"/>
            <a:ext cx="1251800" cy="1295950"/>
          </a:xfrm>
          <a:custGeom>
            <a:rect b="b" l="l" r="r" t="t"/>
            <a:pathLst>
              <a:path extrusionOk="0" h="51838" w="50072">
                <a:moveTo>
                  <a:pt x="34049" y="0"/>
                </a:moveTo>
                <a:cubicBezTo>
                  <a:pt x="21365" y="1585"/>
                  <a:pt x="7929" y="9948"/>
                  <a:pt x="2214" y="21382"/>
                </a:cubicBezTo>
                <a:cubicBezTo>
                  <a:pt x="-2097" y="30007"/>
                  <a:pt x="313" y="46030"/>
                  <a:pt x="9341" y="49416"/>
                </a:cubicBezTo>
                <a:cubicBezTo>
                  <a:pt x="15569" y="51752"/>
                  <a:pt x="23884" y="53283"/>
                  <a:pt x="29297" y="49416"/>
                </a:cubicBezTo>
                <a:cubicBezTo>
                  <a:pt x="34611" y="45620"/>
                  <a:pt x="32820" y="36459"/>
                  <a:pt x="36900" y="31360"/>
                </a:cubicBezTo>
                <a:cubicBezTo>
                  <a:pt x="39974" y="27518"/>
                  <a:pt x="47697" y="27949"/>
                  <a:pt x="49254" y="23282"/>
                </a:cubicBezTo>
                <a:cubicBezTo>
                  <a:pt x="51527" y="16468"/>
                  <a:pt x="48702" y="7830"/>
                  <a:pt x="44027" y="2376"/>
                </a:cubicBezTo>
                <a:cubicBezTo>
                  <a:pt x="41519" y="-550"/>
                  <a:pt x="36477" y="475"/>
                  <a:pt x="32623" y="475"/>
                </a:cubicBezTo>
              </a:path>
            </a:pathLst>
          </a:custGeom>
          <a:noFill/>
          <a:ln cap="flat" cmpd="sng" w="19050">
            <a:solidFill>
              <a:schemeClr val="dk2"/>
            </a:solidFill>
            <a:prstDash val="dash"/>
            <a:round/>
            <a:headEnd len="med" w="med" type="none"/>
            <a:tailEnd len="med" w="med" type="none"/>
          </a:ln>
        </p:spPr>
      </p:sp>
      <p:sp>
        <p:nvSpPr>
          <p:cNvPr id="1242" name="Google Shape;1242;p52"/>
          <p:cNvSpPr txBox="1"/>
          <p:nvPr/>
        </p:nvSpPr>
        <p:spPr>
          <a:xfrm>
            <a:off x="249450" y="4615900"/>
            <a:ext cx="5453400" cy="6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For convenience, we’ll mark glue links as “</a:t>
            </a:r>
            <a:r>
              <a:rPr b="1" lang="en" sz="2000">
                <a:solidFill>
                  <a:srgbClr val="BE0712"/>
                </a:solidFill>
                <a:latin typeface="Calibri"/>
                <a:ea typeface="Calibri"/>
                <a:cs typeface="Calibri"/>
                <a:sym typeface="Calibri"/>
              </a:rPr>
              <a:t>red</a:t>
            </a:r>
            <a:r>
              <a:rPr lang="en" sz="2000">
                <a:latin typeface="Calibri"/>
                <a:ea typeface="Calibri"/>
                <a:cs typeface="Calibri"/>
                <a:sym typeface="Calibri"/>
              </a:rPr>
              <a:t>”. </a:t>
            </a:r>
            <a:endParaRPr sz="2000">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6" name="Shape 1246"/>
        <p:cNvGrpSpPr/>
        <p:nvPr/>
      </p:nvGrpSpPr>
      <p:grpSpPr>
        <a:xfrm>
          <a:off x="0" y="0"/>
          <a:ext cx="0" cy="0"/>
          <a:chOff x="0" y="0"/>
          <a:chExt cx="0" cy="0"/>
        </a:xfrm>
      </p:grpSpPr>
      <p:sp>
        <p:nvSpPr>
          <p:cNvPr id="1247" name="Google Shape;1247;p5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Left-Leaning Red Black Binary Search Tree (LLRB)</a:t>
            </a:r>
            <a:endParaRPr/>
          </a:p>
        </p:txBody>
      </p:sp>
      <p:sp>
        <p:nvSpPr>
          <p:cNvPr id="1248" name="Google Shape;1248;p5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Any BST that maintains an isometry with a 2-3 tree has these properties:</a:t>
            </a:r>
            <a:endParaRPr/>
          </a:p>
          <a:p>
            <a:pPr indent="-355600" lvl="0" marL="457200" rtl="0" algn="l">
              <a:spcBef>
                <a:spcPts val="600"/>
              </a:spcBef>
              <a:spcAft>
                <a:spcPts val="0"/>
              </a:spcAft>
              <a:buSzPts val="2000"/>
              <a:buChar char="●"/>
            </a:pPr>
            <a:r>
              <a:rPr lang="en"/>
              <a:t>No node has two red links (otherwise it’d be like a 4 node).</a:t>
            </a:r>
            <a:endParaRPr/>
          </a:p>
          <a:p>
            <a:pPr indent="-355600" lvl="0" marL="457200" rtl="0" algn="l">
              <a:spcBef>
                <a:spcPts val="0"/>
              </a:spcBef>
              <a:spcAft>
                <a:spcPts val="0"/>
              </a:spcAft>
              <a:buSzPts val="2000"/>
              <a:buChar char="●"/>
            </a:pPr>
            <a:r>
              <a:rPr lang="en"/>
              <a:t>Every path from root to a leaf has same number of black links.</a:t>
            </a:r>
            <a:endParaRPr/>
          </a:p>
          <a:p>
            <a:pPr indent="-355600" lvl="0" marL="457200" rtl="0" algn="l">
              <a:spcBef>
                <a:spcPts val="0"/>
              </a:spcBef>
              <a:spcAft>
                <a:spcPts val="0"/>
              </a:spcAft>
              <a:buSzPts val="2000"/>
              <a:buChar char="●"/>
            </a:pPr>
            <a:r>
              <a:rPr lang="en"/>
              <a:t>Red links lean left (</a:t>
            </a:r>
            <a:r>
              <a:rPr b="1" lang="en"/>
              <a:t>idiosyncratic to our textbook</a:t>
            </a:r>
            <a:r>
              <a:rPr lang="en"/>
              <a:t>), see </a:t>
            </a:r>
            <a:r>
              <a:rPr lang="en" u="sng">
                <a:solidFill>
                  <a:schemeClr val="hlink"/>
                </a:solidFill>
                <a:hlinkClick r:id="rId3"/>
              </a:rPr>
              <a:t>Red-Black Tree</a:t>
            </a:r>
            <a:r>
              <a:rPr lang="en"/>
              <a:t>.</a:t>
            </a:r>
            <a:endParaRPr/>
          </a:p>
          <a:p>
            <a:pPr indent="-355600" lvl="0" marL="457200" rtl="0" algn="l">
              <a:spcBef>
                <a:spcPts val="0"/>
              </a:spcBef>
              <a:spcAft>
                <a:spcPts val="0"/>
              </a:spcAft>
              <a:buSzPts val="2000"/>
              <a:buChar char="●"/>
            </a:pPr>
            <a:r>
              <a:rPr lang="en"/>
              <a:t>Also called a “left leaning red black</a:t>
            </a:r>
            <a:r>
              <a:rPr lang="en"/>
              <a:t> binary search tree</a:t>
            </a:r>
            <a:r>
              <a:rPr lang="en"/>
              <a:t> (LLRB)”.</a:t>
            </a:r>
            <a:endParaRPr/>
          </a:p>
        </p:txBody>
      </p:sp>
      <p:pic>
        <p:nvPicPr>
          <p:cNvPr id="1249" name="Google Shape;1249;p53"/>
          <p:cNvPicPr preferRelativeResize="0"/>
          <p:nvPr/>
        </p:nvPicPr>
        <p:blipFill>
          <a:blip r:embed="rId4">
            <a:alphaModFix/>
          </a:blip>
          <a:stretch>
            <a:fillRect/>
          </a:stretch>
        </p:blipFill>
        <p:spPr>
          <a:xfrm>
            <a:off x="216750" y="2371425"/>
            <a:ext cx="8496300" cy="2581275"/>
          </a:xfrm>
          <a:prstGeom prst="rect">
            <a:avLst/>
          </a:prstGeom>
          <a:noFill/>
          <a:ln>
            <a:noFill/>
          </a:ln>
        </p:spPr>
      </p:pic>
      <p:sp>
        <p:nvSpPr>
          <p:cNvPr id="1250" name="Google Shape;1250;p53"/>
          <p:cNvSpPr/>
          <p:nvPr/>
        </p:nvSpPr>
        <p:spPr>
          <a:xfrm>
            <a:off x="4104550" y="3027100"/>
            <a:ext cx="833700" cy="4953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Trouble with Trees</a:t>
            </a:r>
            <a:endParaRPr/>
          </a:p>
        </p:txBody>
      </p:sp>
      <p:sp>
        <p:nvSpPr>
          <p:cNvPr id="72" name="Google Shape;72;p18"/>
          <p:cNvSpPr txBox="1"/>
          <p:nvPr>
            <p:ph idx="1" type="body"/>
          </p:nvPr>
        </p:nvSpPr>
        <p:spPr>
          <a:xfrm>
            <a:off x="243000" y="556500"/>
            <a:ext cx="8443800" cy="151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Last time: BSTs have potential performance issue if they get “spindly” (too tall).</a:t>
            </a:r>
            <a:endParaRPr/>
          </a:p>
          <a:p>
            <a:pPr indent="-355600" lvl="0" marL="457200" rtl="0" algn="l">
              <a:spcBef>
                <a:spcPts val="600"/>
              </a:spcBef>
              <a:spcAft>
                <a:spcPts val="0"/>
              </a:spcAft>
              <a:buSzPts val="2000"/>
              <a:buChar char="●"/>
            </a:pPr>
            <a:r>
              <a:rPr lang="en"/>
              <a:t>Worst case: Items inserted in order.</a:t>
            </a:r>
            <a:endParaRPr/>
          </a:p>
          <a:p>
            <a:pPr indent="-355600" lvl="0" marL="457200" rtl="0" algn="l">
              <a:spcBef>
                <a:spcPts val="0"/>
              </a:spcBef>
              <a:spcAft>
                <a:spcPts val="0"/>
              </a:spcAft>
              <a:buSzPts val="2000"/>
              <a:buChar char="●"/>
            </a:pPr>
            <a:r>
              <a:rPr lang="en"/>
              <a:t>Fundamental issue: Too lazy about where to store data.</a:t>
            </a:r>
            <a:endParaRPr/>
          </a:p>
        </p:txBody>
      </p:sp>
      <p:sp>
        <p:nvSpPr>
          <p:cNvPr id="73" name="Google Shape;73;p18"/>
          <p:cNvSpPr/>
          <p:nvPr/>
        </p:nvSpPr>
        <p:spPr>
          <a:xfrm>
            <a:off x="5649368" y="266473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74" name="Google Shape;74;p18"/>
          <p:cNvSpPr/>
          <p:nvPr/>
        </p:nvSpPr>
        <p:spPr>
          <a:xfrm>
            <a:off x="5235080" y="32091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75" name="Google Shape;75;p18"/>
          <p:cNvSpPr/>
          <p:nvPr/>
        </p:nvSpPr>
        <p:spPr>
          <a:xfrm>
            <a:off x="6064756" y="32091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76" name="Google Shape;76;p18"/>
          <p:cNvCxnSpPr>
            <a:stCxn id="74" idx="0"/>
            <a:endCxn id="73" idx="2"/>
          </p:cNvCxnSpPr>
          <p:nvPr/>
        </p:nvCxnSpPr>
        <p:spPr>
          <a:xfrm flipH="1" rot="10800000">
            <a:off x="5480330" y="2989567"/>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77" name="Google Shape;77;p18"/>
          <p:cNvCxnSpPr>
            <a:stCxn id="75" idx="0"/>
            <a:endCxn id="73" idx="2"/>
          </p:cNvCxnSpPr>
          <p:nvPr/>
        </p:nvCxnSpPr>
        <p:spPr>
          <a:xfrm rot="10800000">
            <a:off x="5894506" y="2989567"/>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78" name="Google Shape;78;p18"/>
          <p:cNvSpPr/>
          <p:nvPr/>
        </p:nvSpPr>
        <p:spPr>
          <a:xfrm>
            <a:off x="7375542" y="266472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79" name="Google Shape;79;p18"/>
          <p:cNvSpPr/>
          <p:nvPr/>
        </p:nvSpPr>
        <p:spPr>
          <a:xfrm>
            <a:off x="7009004" y="32091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80" name="Google Shape;80;p18"/>
          <p:cNvSpPr/>
          <p:nvPr/>
        </p:nvSpPr>
        <p:spPr>
          <a:xfrm>
            <a:off x="7818280" y="32091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81" name="Google Shape;81;p18"/>
          <p:cNvCxnSpPr>
            <a:stCxn id="79" idx="0"/>
            <a:endCxn id="78" idx="2"/>
          </p:cNvCxnSpPr>
          <p:nvPr/>
        </p:nvCxnSpPr>
        <p:spPr>
          <a:xfrm flipH="1" rot="10800000">
            <a:off x="7254254" y="2989583"/>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82" name="Google Shape;82;p18"/>
          <p:cNvCxnSpPr>
            <a:stCxn id="80" idx="0"/>
            <a:endCxn id="78" idx="2"/>
          </p:cNvCxnSpPr>
          <p:nvPr/>
        </p:nvCxnSpPr>
        <p:spPr>
          <a:xfrm rot="10800000">
            <a:off x="7620730" y="2989583"/>
            <a:ext cx="442800" cy="219600"/>
          </a:xfrm>
          <a:prstGeom prst="straightConnector1">
            <a:avLst/>
          </a:prstGeom>
          <a:noFill/>
          <a:ln cap="flat" cmpd="sng" w="19050">
            <a:solidFill>
              <a:srgbClr val="666666"/>
            </a:solidFill>
            <a:prstDash val="solid"/>
            <a:round/>
            <a:headEnd len="med" w="med" type="none"/>
            <a:tailEnd len="med" w="med" type="none"/>
          </a:ln>
        </p:spPr>
      </p:cxnSp>
      <p:sp>
        <p:nvSpPr>
          <p:cNvPr id="83" name="Google Shape;83;p18"/>
          <p:cNvSpPr/>
          <p:nvPr/>
        </p:nvSpPr>
        <p:spPr>
          <a:xfrm>
            <a:off x="6506132" y="20680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84" name="Google Shape;84;p18"/>
          <p:cNvCxnSpPr>
            <a:stCxn id="83" idx="2"/>
            <a:endCxn id="73" idx="0"/>
          </p:cNvCxnSpPr>
          <p:nvPr/>
        </p:nvCxnSpPr>
        <p:spPr>
          <a:xfrm flipH="1">
            <a:off x="5894582" y="2392900"/>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85" name="Google Shape;85;p18"/>
          <p:cNvCxnSpPr>
            <a:stCxn id="83" idx="2"/>
            <a:endCxn id="78" idx="0"/>
          </p:cNvCxnSpPr>
          <p:nvPr/>
        </p:nvCxnSpPr>
        <p:spPr>
          <a:xfrm>
            <a:off x="6751382" y="2392900"/>
            <a:ext cx="869400" cy="271800"/>
          </a:xfrm>
          <a:prstGeom prst="straightConnector1">
            <a:avLst/>
          </a:prstGeom>
          <a:noFill/>
          <a:ln cap="flat" cmpd="sng" w="19050">
            <a:solidFill>
              <a:srgbClr val="666666"/>
            </a:solidFill>
            <a:prstDash val="solid"/>
            <a:round/>
            <a:headEnd len="med" w="med" type="none"/>
            <a:tailEnd len="med" w="med" type="none"/>
          </a:ln>
        </p:spPr>
      </p:cxnSp>
      <p:grpSp>
        <p:nvGrpSpPr>
          <p:cNvPr id="86" name="Google Shape;86;p18"/>
          <p:cNvGrpSpPr/>
          <p:nvPr/>
        </p:nvGrpSpPr>
        <p:grpSpPr>
          <a:xfrm>
            <a:off x="8063530" y="3534083"/>
            <a:ext cx="540353" cy="485613"/>
            <a:chOff x="8063530" y="3534083"/>
            <a:chExt cx="540353" cy="485613"/>
          </a:xfrm>
        </p:grpSpPr>
        <p:sp>
          <p:nvSpPr>
            <p:cNvPr id="87" name="Google Shape;87;p18"/>
            <p:cNvSpPr/>
            <p:nvPr/>
          </p:nvSpPr>
          <p:spPr>
            <a:xfrm>
              <a:off x="8113684" y="3694796"/>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a:t>
              </a:r>
              <a:endParaRPr sz="1800"/>
            </a:p>
          </p:txBody>
        </p:sp>
        <p:cxnSp>
          <p:nvCxnSpPr>
            <p:cNvPr id="88" name="Google Shape;88;p18"/>
            <p:cNvCxnSpPr>
              <a:stCxn id="80" idx="2"/>
              <a:endCxn id="87" idx="0"/>
            </p:cNvCxnSpPr>
            <p:nvPr/>
          </p:nvCxnSpPr>
          <p:spPr>
            <a:xfrm>
              <a:off x="8063530" y="3534083"/>
              <a:ext cx="295200" cy="160800"/>
            </a:xfrm>
            <a:prstGeom prst="straightConnector1">
              <a:avLst/>
            </a:prstGeom>
            <a:noFill/>
            <a:ln cap="flat" cmpd="sng" w="19050">
              <a:solidFill>
                <a:schemeClr val="dk2"/>
              </a:solidFill>
              <a:prstDash val="solid"/>
              <a:round/>
              <a:headEnd len="med" w="med" type="none"/>
              <a:tailEnd len="med" w="med" type="none"/>
            </a:ln>
          </p:spPr>
        </p:cxnSp>
      </p:grpSp>
      <p:grpSp>
        <p:nvGrpSpPr>
          <p:cNvPr id="89" name="Google Shape;89;p18"/>
          <p:cNvGrpSpPr/>
          <p:nvPr/>
        </p:nvGrpSpPr>
        <p:grpSpPr>
          <a:xfrm>
            <a:off x="8332652" y="4019696"/>
            <a:ext cx="490200" cy="485699"/>
            <a:chOff x="8332652" y="4019696"/>
            <a:chExt cx="490200" cy="485699"/>
          </a:xfrm>
        </p:grpSpPr>
        <p:sp>
          <p:nvSpPr>
            <p:cNvPr id="90" name="Google Shape;90;p18"/>
            <p:cNvSpPr/>
            <p:nvPr/>
          </p:nvSpPr>
          <p:spPr>
            <a:xfrm>
              <a:off x="8332652" y="4180495"/>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cxnSp>
          <p:nvCxnSpPr>
            <p:cNvPr id="91" name="Google Shape;91;p18"/>
            <p:cNvCxnSpPr>
              <a:stCxn id="87" idx="2"/>
              <a:endCxn id="90" idx="0"/>
            </p:cNvCxnSpPr>
            <p:nvPr/>
          </p:nvCxnSpPr>
          <p:spPr>
            <a:xfrm>
              <a:off x="8358784" y="4019696"/>
              <a:ext cx="219000" cy="160800"/>
            </a:xfrm>
            <a:prstGeom prst="straightConnector1">
              <a:avLst/>
            </a:prstGeom>
            <a:noFill/>
            <a:ln cap="flat" cmpd="sng" w="19050">
              <a:solidFill>
                <a:schemeClr val="dk2"/>
              </a:solidFill>
              <a:prstDash val="solid"/>
              <a:round/>
              <a:headEnd len="med" w="med" type="none"/>
              <a:tailEnd len="med" w="med" type="none"/>
            </a:ln>
          </p:spPr>
        </p:cxnSp>
      </p:grpSp>
      <p:grpSp>
        <p:nvGrpSpPr>
          <p:cNvPr id="92" name="Google Shape;92;p18"/>
          <p:cNvGrpSpPr/>
          <p:nvPr/>
        </p:nvGrpSpPr>
        <p:grpSpPr>
          <a:xfrm>
            <a:off x="8515933" y="4505395"/>
            <a:ext cx="490200" cy="485699"/>
            <a:chOff x="8515933" y="4505395"/>
            <a:chExt cx="490200" cy="485699"/>
          </a:xfrm>
        </p:grpSpPr>
        <p:sp>
          <p:nvSpPr>
            <p:cNvPr id="93" name="Google Shape;93;p18"/>
            <p:cNvSpPr/>
            <p:nvPr/>
          </p:nvSpPr>
          <p:spPr>
            <a:xfrm>
              <a:off x="8515933" y="4666194"/>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cxnSp>
          <p:nvCxnSpPr>
            <p:cNvPr id="94" name="Google Shape;94;p18"/>
            <p:cNvCxnSpPr>
              <a:stCxn id="90" idx="2"/>
              <a:endCxn id="93" idx="0"/>
            </p:cNvCxnSpPr>
            <p:nvPr/>
          </p:nvCxnSpPr>
          <p:spPr>
            <a:xfrm>
              <a:off x="8577752" y="4505395"/>
              <a:ext cx="183300" cy="160800"/>
            </a:xfrm>
            <a:prstGeom prst="straightConnector1">
              <a:avLst/>
            </a:prstGeom>
            <a:noFill/>
            <a:ln cap="flat" cmpd="sng" w="19050">
              <a:solidFill>
                <a:schemeClr val="dk2"/>
              </a:solidFill>
              <a:prstDash val="solid"/>
              <a:round/>
              <a:headEnd len="med" w="med" type="none"/>
              <a:tailEnd len="med" w="med" type="none"/>
            </a:ln>
          </p:spPr>
        </p:cxnSp>
      </p:grpSp>
      <p:sp>
        <p:nvSpPr>
          <p:cNvPr id="95" name="Google Shape;95;p18"/>
          <p:cNvSpPr txBox="1"/>
          <p:nvPr/>
        </p:nvSpPr>
        <p:spPr>
          <a:xfrm>
            <a:off x="241425" y="1981900"/>
            <a:ext cx="3999300" cy="2651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One solution:</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Insert in random order.</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Results in Θ(log N) height with extremely high probability.</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Why don’t we just do this?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254" name="Shape 1254"/>
        <p:cNvGrpSpPr/>
        <p:nvPr/>
      </p:nvGrpSpPr>
      <p:grpSpPr>
        <a:xfrm>
          <a:off x="0" y="0"/>
          <a:ext cx="0" cy="0"/>
          <a:chOff x="0" y="0"/>
          <a:chExt cx="0" cy="0"/>
        </a:xfrm>
      </p:grpSpPr>
      <p:sp>
        <p:nvSpPr>
          <p:cNvPr id="1255" name="Google Shape;1255;p5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Left-Leaning Red Black Binary Search Tree (LLRB)</a:t>
            </a:r>
            <a:endParaRPr/>
          </a:p>
        </p:txBody>
      </p:sp>
      <p:sp>
        <p:nvSpPr>
          <p:cNvPr id="1256" name="Google Shape;1256;p5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Draw the LLRB corresponding to the 2-3 tree shown below.</a:t>
            </a:r>
            <a:endParaRPr/>
          </a:p>
        </p:txBody>
      </p:sp>
      <p:sp>
        <p:nvSpPr>
          <p:cNvPr id="1257" name="Google Shape;1257;p54"/>
          <p:cNvSpPr/>
          <p:nvPr/>
        </p:nvSpPr>
        <p:spPr>
          <a:xfrm>
            <a:off x="4747063" y="1881133"/>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x y</a:t>
            </a:r>
            <a:endParaRPr sz="1800"/>
          </a:p>
        </p:txBody>
      </p:sp>
      <p:cxnSp>
        <p:nvCxnSpPr>
          <p:cNvPr id="1258" name="Google Shape;1258;p54"/>
          <p:cNvCxnSpPr>
            <a:endCxn id="1257" idx="0"/>
          </p:cNvCxnSpPr>
          <p:nvPr/>
        </p:nvCxnSpPr>
        <p:spPr>
          <a:xfrm>
            <a:off x="4692763" y="1595833"/>
            <a:ext cx="341400" cy="285300"/>
          </a:xfrm>
          <a:prstGeom prst="straightConnector1">
            <a:avLst/>
          </a:prstGeom>
          <a:noFill/>
          <a:ln cap="flat" cmpd="sng" w="19050">
            <a:solidFill>
              <a:srgbClr val="666666"/>
            </a:solidFill>
            <a:prstDash val="solid"/>
            <a:round/>
            <a:headEnd len="med" w="med" type="none"/>
            <a:tailEnd len="med" w="med" type="none"/>
          </a:ln>
        </p:spPr>
      </p:cxnSp>
      <p:sp>
        <p:nvSpPr>
          <p:cNvPr id="1259" name="Google Shape;1259;p54"/>
          <p:cNvSpPr/>
          <p:nvPr/>
        </p:nvSpPr>
        <p:spPr>
          <a:xfrm>
            <a:off x="3653700" y="1881125"/>
            <a:ext cx="507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 s</a:t>
            </a:r>
            <a:endParaRPr sz="1800"/>
          </a:p>
        </p:txBody>
      </p:sp>
      <p:cxnSp>
        <p:nvCxnSpPr>
          <p:cNvPr id="1260" name="Google Shape;1260;p54"/>
          <p:cNvCxnSpPr>
            <a:stCxn id="1259" idx="0"/>
          </p:cNvCxnSpPr>
          <p:nvPr/>
        </p:nvCxnSpPr>
        <p:spPr>
          <a:xfrm flipH="1" rot="10800000">
            <a:off x="3907200" y="1595825"/>
            <a:ext cx="263400" cy="285300"/>
          </a:xfrm>
          <a:prstGeom prst="straightConnector1">
            <a:avLst/>
          </a:prstGeom>
          <a:noFill/>
          <a:ln cap="flat" cmpd="sng" w="19050">
            <a:solidFill>
              <a:schemeClr val="dk2"/>
            </a:solidFill>
            <a:prstDash val="solid"/>
            <a:round/>
            <a:headEnd len="med" w="med" type="none"/>
            <a:tailEnd len="med" w="med" type="none"/>
          </a:ln>
        </p:spPr>
      </p:cxnSp>
      <p:sp>
        <p:nvSpPr>
          <p:cNvPr id="1261" name="Google Shape;1261;p54"/>
          <p:cNvSpPr/>
          <p:nvPr/>
        </p:nvSpPr>
        <p:spPr>
          <a:xfrm>
            <a:off x="4263770" y="188113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a:t>
            </a:r>
            <a:endParaRPr sz="1800"/>
          </a:p>
        </p:txBody>
      </p:sp>
      <p:cxnSp>
        <p:nvCxnSpPr>
          <p:cNvPr id="1262" name="Google Shape;1262;p54"/>
          <p:cNvCxnSpPr>
            <a:stCxn id="1261" idx="0"/>
            <a:endCxn id="1263" idx="2"/>
          </p:cNvCxnSpPr>
          <p:nvPr/>
        </p:nvCxnSpPr>
        <p:spPr>
          <a:xfrm flipH="1" rot="10800000">
            <a:off x="4432820" y="1597333"/>
            <a:ext cx="16200" cy="283800"/>
          </a:xfrm>
          <a:prstGeom prst="straightConnector1">
            <a:avLst/>
          </a:prstGeom>
          <a:noFill/>
          <a:ln cap="flat" cmpd="sng" w="19050">
            <a:solidFill>
              <a:schemeClr val="dk2"/>
            </a:solidFill>
            <a:prstDash val="solid"/>
            <a:round/>
            <a:headEnd len="med" w="med" type="none"/>
            <a:tailEnd len="med" w="med" type="none"/>
          </a:ln>
        </p:spPr>
      </p:cxnSp>
      <p:sp>
        <p:nvSpPr>
          <p:cNvPr id="1263" name="Google Shape;1263;p54"/>
          <p:cNvSpPr/>
          <p:nvPr/>
        </p:nvSpPr>
        <p:spPr>
          <a:xfrm>
            <a:off x="4118688" y="1272338"/>
            <a:ext cx="660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u w</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67" name="Shape 1267"/>
        <p:cNvGrpSpPr/>
        <p:nvPr/>
      </p:nvGrpSpPr>
      <p:grpSpPr>
        <a:xfrm>
          <a:off x="0" y="0"/>
          <a:ext cx="0" cy="0"/>
          <a:chOff x="0" y="0"/>
          <a:chExt cx="0" cy="0"/>
        </a:xfrm>
      </p:grpSpPr>
      <p:sp>
        <p:nvSpPr>
          <p:cNvPr id="1268" name="Google Shape;1268;p5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Left-Leaning Red Black Tree (LLRB)</a:t>
            </a:r>
            <a:endParaRPr/>
          </a:p>
        </p:txBody>
      </p:sp>
      <p:sp>
        <p:nvSpPr>
          <p:cNvPr id="1269" name="Google Shape;1269;p55"/>
          <p:cNvSpPr txBox="1"/>
          <p:nvPr>
            <p:ph idx="1" type="body"/>
          </p:nvPr>
        </p:nvSpPr>
        <p:spPr>
          <a:xfrm>
            <a:off x="243000" y="556500"/>
            <a:ext cx="8443800" cy="62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Draw the LLRB corresponding to the 2-3 tree shown below.</a:t>
            </a:r>
            <a:endParaRPr/>
          </a:p>
        </p:txBody>
      </p:sp>
      <p:sp>
        <p:nvSpPr>
          <p:cNvPr id="1270" name="Google Shape;1270;p55"/>
          <p:cNvSpPr/>
          <p:nvPr/>
        </p:nvSpPr>
        <p:spPr>
          <a:xfrm>
            <a:off x="4747063" y="1881133"/>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x y</a:t>
            </a:r>
            <a:endParaRPr sz="1800"/>
          </a:p>
        </p:txBody>
      </p:sp>
      <p:cxnSp>
        <p:nvCxnSpPr>
          <p:cNvPr id="1271" name="Google Shape;1271;p55"/>
          <p:cNvCxnSpPr>
            <a:endCxn id="1270" idx="0"/>
          </p:cNvCxnSpPr>
          <p:nvPr/>
        </p:nvCxnSpPr>
        <p:spPr>
          <a:xfrm>
            <a:off x="4692763" y="1595833"/>
            <a:ext cx="341400" cy="285300"/>
          </a:xfrm>
          <a:prstGeom prst="straightConnector1">
            <a:avLst/>
          </a:prstGeom>
          <a:noFill/>
          <a:ln cap="flat" cmpd="sng" w="19050">
            <a:solidFill>
              <a:srgbClr val="666666"/>
            </a:solidFill>
            <a:prstDash val="solid"/>
            <a:round/>
            <a:headEnd len="med" w="med" type="none"/>
            <a:tailEnd len="med" w="med" type="none"/>
          </a:ln>
        </p:spPr>
      </p:cxnSp>
      <p:sp>
        <p:nvSpPr>
          <p:cNvPr id="1272" name="Google Shape;1272;p55"/>
          <p:cNvSpPr/>
          <p:nvPr/>
        </p:nvSpPr>
        <p:spPr>
          <a:xfrm>
            <a:off x="3653700" y="1881125"/>
            <a:ext cx="507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 </a:t>
            </a:r>
            <a:r>
              <a:rPr lang="en" sz="1800"/>
              <a:t>s</a:t>
            </a:r>
            <a:endParaRPr sz="1800"/>
          </a:p>
        </p:txBody>
      </p:sp>
      <p:cxnSp>
        <p:nvCxnSpPr>
          <p:cNvPr id="1273" name="Google Shape;1273;p55"/>
          <p:cNvCxnSpPr>
            <a:stCxn id="1272" idx="0"/>
          </p:cNvCxnSpPr>
          <p:nvPr/>
        </p:nvCxnSpPr>
        <p:spPr>
          <a:xfrm flipH="1" rot="10800000">
            <a:off x="3907200" y="1595825"/>
            <a:ext cx="263400" cy="285300"/>
          </a:xfrm>
          <a:prstGeom prst="straightConnector1">
            <a:avLst/>
          </a:prstGeom>
          <a:noFill/>
          <a:ln cap="flat" cmpd="sng" w="19050">
            <a:solidFill>
              <a:schemeClr val="dk2"/>
            </a:solidFill>
            <a:prstDash val="solid"/>
            <a:round/>
            <a:headEnd len="med" w="med" type="none"/>
            <a:tailEnd len="med" w="med" type="none"/>
          </a:ln>
        </p:spPr>
      </p:cxnSp>
      <p:sp>
        <p:nvSpPr>
          <p:cNvPr id="1274" name="Google Shape;1274;p55"/>
          <p:cNvSpPr/>
          <p:nvPr/>
        </p:nvSpPr>
        <p:spPr>
          <a:xfrm>
            <a:off x="4263770" y="188113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a:t>
            </a:r>
            <a:endParaRPr sz="1800"/>
          </a:p>
        </p:txBody>
      </p:sp>
      <p:cxnSp>
        <p:nvCxnSpPr>
          <p:cNvPr id="1275" name="Google Shape;1275;p55"/>
          <p:cNvCxnSpPr>
            <a:stCxn id="1274" idx="0"/>
            <a:endCxn id="1276" idx="2"/>
          </p:cNvCxnSpPr>
          <p:nvPr/>
        </p:nvCxnSpPr>
        <p:spPr>
          <a:xfrm flipH="1" rot="10800000">
            <a:off x="4432820" y="1597333"/>
            <a:ext cx="16200" cy="283800"/>
          </a:xfrm>
          <a:prstGeom prst="straightConnector1">
            <a:avLst/>
          </a:prstGeom>
          <a:noFill/>
          <a:ln cap="flat" cmpd="sng" w="19050">
            <a:solidFill>
              <a:schemeClr val="dk2"/>
            </a:solidFill>
            <a:prstDash val="solid"/>
            <a:round/>
            <a:headEnd len="med" w="med" type="none"/>
            <a:tailEnd len="med" w="med" type="none"/>
          </a:ln>
        </p:spPr>
      </p:cxnSp>
      <p:sp>
        <p:nvSpPr>
          <p:cNvPr id="1276" name="Google Shape;1276;p55"/>
          <p:cNvSpPr/>
          <p:nvPr/>
        </p:nvSpPr>
        <p:spPr>
          <a:xfrm>
            <a:off x="4118688" y="1272338"/>
            <a:ext cx="660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u w</a:t>
            </a:r>
            <a:endParaRPr sz="1800"/>
          </a:p>
        </p:txBody>
      </p:sp>
      <p:cxnSp>
        <p:nvCxnSpPr>
          <p:cNvPr id="1277" name="Google Shape;1277;p55"/>
          <p:cNvCxnSpPr>
            <a:stCxn id="1278" idx="2"/>
            <a:endCxn id="1279" idx="0"/>
          </p:cNvCxnSpPr>
          <p:nvPr/>
        </p:nvCxnSpPr>
        <p:spPr>
          <a:xfrm>
            <a:off x="4424195" y="3114133"/>
            <a:ext cx="627900" cy="241200"/>
          </a:xfrm>
          <a:prstGeom prst="straightConnector1">
            <a:avLst/>
          </a:prstGeom>
          <a:noFill/>
          <a:ln cap="flat" cmpd="sng" w="19050">
            <a:solidFill>
              <a:srgbClr val="666666"/>
            </a:solidFill>
            <a:prstDash val="solid"/>
            <a:round/>
            <a:headEnd len="med" w="med" type="none"/>
            <a:tailEnd len="med" w="med" type="none"/>
          </a:ln>
        </p:spPr>
      </p:cxnSp>
      <p:sp>
        <p:nvSpPr>
          <p:cNvPr id="1280" name="Google Shape;1280;p55"/>
          <p:cNvSpPr/>
          <p:nvPr/>
        </p:nvSpPr>
        <p:spPr>
          <a:xfrm>
            <a:off x="3327270" y="396403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cxnSp>
        <p:nvCxnSpPr>
          <p:cNvPr id="1281" name="Google Shape;1281;p55"/>
          <p:cNvCxnSpPr>
            <a:stCxn id="1280" idx="0"/>
            <a:endCxn id="1282" idx="2"/>
          </p:cNvCxnSpPr>
          <p:nvPr/>
        </p:nvCxnSpPr>
        <p:spPr>
          <a:xfrm flipH="1" rot="10800000">
            <a:off x="3496320" y="3680233"/>
            <a:ext cx="338100" cy="283800"/>
          </a:xfrm>
          <a:prstGeom prst="straightConnector1">
            <a:avLst/>
          </a:prstGeom>
          <a:noFill/>
          <a:ln cap="flat" cmpd="sng" w="19050">
            <a:solidFill>
              <a:schemeClr val="dk2"/>
            </a:solidFill>
            <a:prstDash val="solid"/>
            <a:round/>
            <a:headEnd len="med" w="med" type="none"/>
            <a:tailEnd len="med" w="med" type="none"/>
          </a:ln>
        </p:spPr>
      </p:cxnSp>
      <p:sp>
        <p:nvSpPr>
          <p:cNvPr id="1283" name="Google Shape;1283;p55"/>
          <p:cNvSpPr/>
          <p:nvPr/>
        </p:nvSpPr>
        <p:spPr>
          <a:xfrm>
            <a:off x="3996895" y="396403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a:t>
            </a:r>
            <a:endParaRPr sz="1800"/>
          </a:p>
        </p:txBody>
      </p:sp>
      <p:cxnSp>
        <p:nvCxnSpPr>
          <p:cNvPr id="1284" name="Google Shape;1284;p55"/>
          <p:cNvCxnSpPr>
            <a:stCxn id="1283" idx="0"/>
            <a:endCxn id="1282" idx="2"/>
          </p:cNvCxnSpPr>
          <p:nvPr/>
        </p:nvCxnSpPr>
        <p:spPr>
          <a:xfrm rot="10800000">
            <a:off x="3834445" y="3680233"/>
            <a:ext cx="331500" cy="283800"/>
          </a:xfrm>
          <a:prstGeom prst="straightConnector1">
            <a:avLst/>
          </a:prstGeom>
          <a:noFill/>
          <a:ln cap="flat" cmpd="sng" w="19050">
            <a:solidFill>
              <a:schemeClr val="dk2"/>
            </a:solidFill>
            <a:prstDash val="solid"/>
            <a:round/>
            <a:headEnd len="med" w="med" type="none"/>
            <a:tailEnd len="med" w="med" type="none"/>
          </a:ln>
        </p:spPr>
      </p:cxnSp>
      <p:sp>
        <p:nvSpPr>
          <p:cNvPr id="1282" name="Google Shape;1282;p55"/>
          <p:cNvSpPr/>
          <p:nvPr/>
        </p:nvSpPr>
        <p:spPr>
          <a:xfrm>
            <a:off x="3665370" y="335533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u</a:t>
            </a:r>
            <a:endParaRPr sz="1800"/>
          </a:p>
        </p:txBody>
      </p:sp>
      <p:sp>
        <p:nvSpPr>
          <p:cNvPr id="1278" name="Google Shape;1278;p55"/>
          <p:cNvSpPr/>
          <p:nvPr/>
        </p:nvSpPr>
        <p:spPr>
          <a:xfrm>
            <a:off x="4255145" y="278923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a:t>
            </a:r>
            <a:endParaRPr sz="1800"/>
          </a:p>
        </p:txBody>
      </p:sp>
      <p:sp>
        <p:nvSpPr>
          <p:cNvPr id="1285" name="Google Shape;1285;p55"/>
          <p:cNvSpPr/>
          <p:nvPr/>
        </p:nvSpPr>
        <p:spPr>
          <a:xfrm>
            <a:off x="4593245" y="396403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x</a:t>
            </a:r>
            <a:endParaRPr sz="1800"/>
          </a:p>
        </p:txBody>
      </p:sp>
      <p:sp>
        <p:nvSpPr>
          <p:cNvPr id="1279" name="Google Shape;1279;p55"/>
          <p:cNvSpPr/>
          <p:nvPr/>
        </p:nvSpPr>
        <p:spPr>
          <a:xfrm>
            <a:off x="4883045" y="335533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y</a:t>
            </a:r>
            <a:endParaRPr sz="1800"/>
          </a:p>
        </p:txBody>
      </p:sp>
      <p:cxnSp>
        <p:nvCxnSpPr>
          <p:cNvPr id="1286" name="Google Shape;1286;p55"/>
          <p:cNvCxnSpPr>
            <a:stCxn id="1285" idx="0"/>
            <a:endCxn id="1279" idx="2"/>
          </p:cNvCxnSpPr>
          <p:nvPr/>
        </p:nvCxnSpPr>
        <p:spPr>
          <a:xfrm flipH="1" rot="10800000">
            <a:off x="4762295" y="3680233"/>
            <a:ext cx="289800" cy="283800"/>
          </a:xfrm>
          <a:prstGeom prst="straightConnector1">
            <a:avLst/>
          </a:prstGeom>
          <a:noFill/>
          <a:ln cap="flat" cmpd="sng" w="19050">
            <a:solidFill>
              <a:srgbClr val="FF0000"/>
            </a:solidFill>
            <a:prstDash val="solid"/>
            <a:round/>
            <a:headEnd len="med" w="med" type="none"/>
            <a:tailEnd len="med" w="med" type="none"/>
          </a:ln>
        </p:spPr>
      </p:cxnSp>
      <p:cxnSp>
        <p:nvCxnSpPr>
          <p:cNvPr id="1287" name="Google Shape;1287;p55"/>
          <p:cNvCxnSpPr>
            <a:stCxn id="1282" idx="0"/>
            <a:endCxn id="1278" idx="2"/>
          </p:cNvCxnSpPr>
          <p:nvPr/>
        </p:nvCxnSpPr>
        <p:spPr>
          <a:xfrm flipH="1" rot="10800000">
            <a:off x="3834420" y="3114133"/>
            <a:ext cx="589800" cy="241200"/>
          </a:xfrm>
          <a:prstGeom prst="straightConnector1">
            <a:avLst/>
          </a:prstGeom>
          <a:noFill/>
          <a:ln cap="flat" cmpd="sng" w="19050">
            <a:solidFill>
              <a:srgbClr val="FF0000"/>
            </a:solidFill>
            <a:prstDash val="solid"/>
            <a:round/>
            <a:headEnd len="med" w="med" type="none"/>
            <a:tailEnd len="med" w="med" type="none"/>
          </a:ln>
        </p:spPr>
      </p:cxnSp>
      <p:sp>
        <p:nvSpPr>
          <p:cNvPr id="1288" name="Google Shape;1288;p55"/>
          <p:cNvSpPr/>
          <p:nvPr/>
        </p:nvSpPr>
        <p:spPr>
          <a:xfrm>
            <a:off x="3008445" y="451753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a:t>
            </a:r>
            <a:endParaRPr sz="1800"/>
          </a:p>
        </p:txBody>
      </p:sp>
      <p:cxnSp>
        <p:nvCxnSpPr>
          <p:cNvPr id="1289" name="Google Shape;1289;p55"/>
          <p:cNvCxnSpPr>
            <a:stCxn id="1280" idx="2"/>
            <a:endCxn id="1288" idx="0"/>
          </p:cNvCxnSpPr>
          <p:nvPr/>
        </p:nvCxnSpPr>
        <p:spPr>
          <a:xfrm flipH="1">
            <a:off x="3177420" y="4288933"/>
            <a:ext cx="318900" cy="228600"/>
          </a:xfrm>
          <a:prstGeom prst="straightConnector1">
            <a:avLst/>
          </a:prstGeom>
          <a:noFill/>
          <a:ln cap="flat" cmpd="sng" w="19050">
            <a:solidFill>
              <a:srgbClr val="FF0000"/>
            </a:solidFill>
            <a:prstDash val="solid"/>
            <a:round/>
            <a:headEnd len="med" w="med" type="none"/>
            <a:tailEnd len="med" w="med" type="none"/>
          </a:ln>
        </p:spPr>
      </p:cxnSp>
      <p:sp>
        <p:nvSpPr>
          <p:cNvPr id="1290" name="Google Shape;1290;p55"/>
          <p:cNvSpPr txBox="1"/>
          <p:nvPr>
            <p:ph idx="1" type="body"/>
          </p:nvPr>
        </p:nvSpPr>
        <p:spPr>
          <a:xfrm>
            <a:off x="197700" y="2237225"/>
            <a:ext cx="8443800" cy="96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Searching an LLRB tree for a key is easy.</a:t>
            </a:r>
            <a:endParaRPr/>
          </a:p>
          <a:p>
            <a:pPr indent="-355600" lvl="0" marL="457200" rtl="0" algn="l">
              <a:spcBef>
                <a:spcPts val="600"/>
              </a:spcBef>
              <a:spcAft>
                <a:spcPts val="0"/>
              </a:spcAft>
              <a:buSzPts val="2000"/>
              <a:buChar char="●"/>
            </a:pPr>
            <a:r>
              <a:rPr lang="en"/>
              <a:t>Treat it exactly like any BST.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94" name="Shape 1294"/>
        <p:cNvGrpSpPr/>
        <p:nvPr/>
      </p:nvGrpSpPr>
      <p:grpSpPr>
        <a:xfrm>
          <a:off x="0" y="0"/>
          <a:ext cx="0" cy="0"/>
          <a:chOff x="0" y="0"/>
          <a:chExt cx="0" cy="0"/>
        </a:xfrm>
      </p:grpSpPr>
      <p:sp>
        <p:nvSpPr>
          <p:cNvPr id="1295" name="Google Shape;1295;p5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Left-Leaning Red Black Tree (LLRB)</a:t>
            </a:r>
            <a:endParaRPr/>
          </a:p>
        </p:txBody>
      </p:sp>
      <p:sp>
        <p:nvSpPr>
          <p:cNvPr id="1296" name="Google Shape;1296;p56"/>
          <p:cNvSpPr txBox="1"/>
          <p:nvPr>
            <p:ph idx="1" type="body"/>
          </p:nvPr>
        </p:nvSpPr>
        <p:spPr>
          <a:xfrm>
            <a:off x="243000" y="556500"/>
            <a:ext cx="8443800" cy="400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Facts of interest:</a:t>
            </a:r>
            <a:endParaRPr/>
          </a:p>
          <a:p>
            <a:pPr indent="-355600" lvl="0" marL="457200" rtl="0" algn="l">
              <a:spcBef>
                <a:spcPts val="600"/>
              </a:spcBef>
              <a:spcAft>
                <a:spcPts val="0"/>
              </a:spcAft>
              <a:buSzPts val="2000"/>
              <a:buChar char="●"/>
            </a:pPr>
            <a:r>
              <a:rPr lang="en"/>
              <a:t>For any 2-3 tree (which is balanced), there exists a corresponding red-black tree that has depth no more than 2 times the depth of the 2-3 tree.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With a HUGE dose of cleverness can use rotations to maintain isometry after each insertion and deletion.</a:t>
            </a:r>
            <a:endParaRPr/>
          </a:p>
          <a:p>
            <a:pPr indent="-355600" lvl="0" marL="457200" rtl="0" algn="l">
              <a:spcBef>
                <a:spcPts val="600"/>
              </a:spcBef>
              <a:spcAft>
                <a:spcPts val="0"/>
              </a:spcAft>
              <a:buSzPts val="2000"/>
              <a:buChar char="●"/>
            </a:pPr>
            <a:r>
              <a:rPr lang="en"/>
              <a:t>Rather advanced topic. </a:t>
            </a:r>
            <a:endParaRPr/>
          </a:p>
          <a:p>
            <a:pPr indent="-355600" lvl="0" marL="457200" rtl="0" algn="l">
              <a:spcBef>
                <a:spcPts val="0"/>
              </a:spcBef>
              <a:spcAft>
                <a:spcPts val="0"/>
              </a:spcAft>
              <a:buSzPts val="2000"/>
              <a:buChar char="●"/>
            </a:pPr>
            <a:r>
              <a:rPr lang="en"/>
              <a:t>You don’t need to memorize the rules that follow this slide.</a:t>
            </a:r>
            <a:endParaRPr/>
          </a:p>
        </p:txBody>
      </p:sp>
      <p:cxnSp>
        <p:nvCxnSpPr>
          <p:cNvPr id="1297" name="Google Shape;1297;p56"/>
          <p:cNvCxnSpPr>
            <a:stCxn id="1298" idx="0"/>
          </p:cNvCxnSpPr>
          <p:nvPr/>
        </p:nvCxnSpPr>
        <p:spPr>
          <a:xfrm flipH="1" rot="10800000">
            <a:off x="4296662" y="3891750"/>
            <a:ext cx="263400" cy="285300"/>
          </a:xfrm>
          <a:prstGeom prst="straightConnector1">
            <a:avLst/>
          </a:prstGeom>
          <a:noFill/>
          <a:ln cap="flat" cmpd="sng" w="19050">
            <a:solidFill>
              <a:schemeClr val="dk2"/>
            </a:solidFill>
            <a:prstDash val="solid"/>
            <a:round/>
            <a:headEnd len="med" w="med" type="none"/>
            <a:tailEnd len="med" w="med" type="none"/>
          </a:ln>
        </p:spPr>
      </p:cxnSp>
      <p:grpSp>
        <p:nvGrpSpPr>
          <p:cNvPr id="1299" name="Google Shape;1299;p56"/>
          <p:cNvGrpSpPr/>
          <p:nvPr/>
        </p:nvGrpSpPr>
        <p:grpSpPr>
          <a:xfrm>
            <a:off x="4043162" y="3568263"/>
            <a:ext cx="1667563" cy="933696"/>
            <a:chOff x="3738362" y="4101663"/>
            <a:chExt cx="1667563" cy="933696"/>
          </a:xfrm>
        </p:grpSpPr>
        <p:sp>
          <p:nvSpPr>
            <p:cNvPr id="1300" name="Google Shape;1300;p56"/>
            <p:cNvSpPr/>
            <p:nvPr/>
          </p:nvSpPr>
          <p:spPr>
            <a:xfrm>
              <a:off x="4831725" y="4710458"/>
              <a:ext cx="574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x y</a:t>
              </a:r>
              <a:endParaRPr sz="1800"/>
            </a:p>
          </p:txBody>
        </p:sp>
        <p:cxnSp>
          <p:nvCxnSpPr>
            <p:cNvPr id="1301" name="Google Shape;1301;p56"/>
            <p:cNvCxnSpPr>
              <a:endCxn id="1300" idx="0"/>
            </p:cNvCxnSpPr>
            <p:nvPr/>
          </p:nvCxnSpPr>
          <p:spPr>
            <a:xfrm>
              <a:off x="4777425" y="4425158"/>
              <a:ext cx="341400" cy="285300"/>
            </a:xfrm>
            <a:prstGeom prst="straightConnector1">
              <a:avLst/>
            </a:prstGeom>
            <a:noFill/>
            <a:ln cap="flat" cmpd="sng" w="19050">
              <a:solidFill>
                <a:srgbClr val="666666"/>
              </a:solidFill>
              <a:prstDash val="solid"/>
              <a:round/>
              <a:headEnd len="med" w="med" type="none"/>
              <a:tailEnd len="med" w="med" type="none"/>
            </a:ln>
          </p:spPr>
        </p:cxnSp>
        <p:sp>
          <p:nvSpPr>
            <p:cNvPr id="1298" name="Google Shape;1298;p56"/>
            <p:cNvSpPr/>
            <p:nvPr/>
          </p:nvSpPr>
          <p:spPr>
            <a:xfrm>
              <a:off x="3738362" y="4710450"/>
              <a:ext cx="5070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 s</a:t>
              </a:r>
              <a:endParaRPr sz="1800"/>
            </a:p>
          </p:txBody>
        </p:sp>
        <p:sp>
          <p:nvSpPr>
            <p:cNvPr id="1302" name="Google Shape;1302;p56"/>
            <p:cNvSpPr/>
            <p:nvPr/>
          </p:nvSpPr>
          <p:spPr>
            <a:xfrm>
              <a:off x="4348433" y="4710458"/>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a:t>
              </a:r>
              <a:endParaRPr sz="1800"/>
            </a:p>
          </p:txBody>
        </p:sp>
        <p:cxnSp>
          <p:nvCxnSpPr>
            <p:cNvPr id="1303" name="Google Shape;1303;p56"/>
            <p:cNvCxnSpPr>
              <a:stCxn id="1302" idx="0"/>
              <a:endCxn id="1304" idx="2"/>
            </p:cNvCxnSpPr>
            <p:nvPr/>
          </p:nvCxnSpPr>
          <p:spPr>
            <a:xfrm flipH="1" rot="10800000">
              <a:off x="4517483" y="4426658"/>
              <a:ext cx="16200" cy="283800"/>
            </a:xfrm>
            <a:prstGeom prst="straightConnector1">
              <a:avLst/>
            </a:prstGeom>
            <a:noFill/>
            <a:ln cap="flat" cmpd="sng" w="19050">
              <a:solidFill>
                <a:schemeClr val="dk2"/>
              </a:solidFill>
              <a:prstDash val="solid"/>
              <a:round/>
              <a:headEnd len="med" w="med" type="none"/>
              <a:tailEnd len="med" w="med" type="none"/>
            </a:ln>
          </p:spPr>
        </p:cxnSp>
        <p:sp>
          <p:nvSpPr>
            <p:cNvPr id="1304" name="Google Shape;1304;p56"/>
            <p:cNvSpPr/>
            <p:nvPr/>
          </p:nvSpPr>
          <p:spPr>
            <a:xfrm>
              <a:off x="4203350" y="4101663"/>
              <a:ext cx="6606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u w</a:t>
              </a:r>
              <a:endParaRPr sz="1800"/>
            </a:p>
          </p:txBody>
        </p:sp>
      </p:grpSp>
      <p:cxnSp>
        <p:nvCxnSpPr>
          <p:cNvPr id="1305" name="Google Shape;1305;p56"/>
          <p:cNvCxnSpPr>
            <a:stCxn id="1306" idx="2"/>
            <a:endCxn id="1307" idx="0"/>
          </p:cNvCxnSpPr>
          <p:nvPr/>
        </p:nvCxnSpPr>
        <p:spPr>
          <a:xfrm>
            <a:off x="8204295" y="3276233"/>
            <a:ext cx="627900" cy="241200"/>
          </a:xfrm>
          <a:prstGeom prst="straightConnector1">
            <a:avLst/>
          </a:prstGeom>
          <a:noFill/>
          <a:ln cap="flat" cmpd="sng" w="19050">
            <a:solidFill>
              <a:srgbClr val="666666"/>
            </a:solidFill>
            <a:prstDash val="solid"/>
            <a:round/>
            <a:headEnd len="med" w="med" type="none"/>
            <a:tailEnd len="med" w="med" type="none"/>
          </a:ln>
        </p:spPr>
      </p:cxnSp>
      <p:sp>
        <p:nvSpPr>
          <p:cNvPr id="1308" name="Google Shape;1308;p56"/>
          <p:cNvSpPr/>
          <p:nvPr/>
        </p:nvSpPr>
        <p:spPr>
          <a:xfrm>
            <a:off x="7107370" y="412613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cxnSp>
        <p:nvCxnSpPr>
          <p:cNvPr id="1309" name="Google Shape;1309;p56"/>
          <p:cNvCxnSpPr>
            <a:stCxn id="1308" idx="0"/>
            <a:endCxn id="1310" idx="2"/>
          </p:cNvCxnSpPr>
          <p:nvPr/>
        </p:nvCxnSpPr>
        <p:spPr>
          <a:xfrm flipH="1" rot="10800000">
            <a:off x="7276420" y="3842333"/>
            <a:ext cx="338100" cy="283800"/>
          </a:xfrm>
          <a:prstGeom prst="straightConnector1">
            <a:avLst/>
          </a:prstGeom>
          <a:noFill/>
          <a:ln cap="flat" cmpd="sng" w="19050">
            <a:solidFill>
              <a:schemeClr val="dk2"/>
            </a:solidFill>
            <a:prstDash val="solid"/>
            <a:round/>
            <a:headEnd len="med" w="med" type="none"/>
            <a:tailEnd len="med" w="med" type="none"/>
          </a:ln>
        </p:spPr>
      </p:cxnSp>
      <p:sp>
        <p:nvSpPr>
          <p:cNvPr id="1311" name="Google Shape;1311;p56"/>
          <p:cNvSpPr/>
          <p:nvPr/>
        </p:nvSpPr>
        <p:spPr>
          <a:xfrm>
            <a:off x="7776995" y="412613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a:t>
            </a:r>
            <a:endParaRPr sz="1800"/>
          </a:p>
        </p:txBody>
      </p:sp>
      <p:cxnSp>
        <p:nvCxnSpPr>
          <p:cNvPr id="1312" name="Google Shape;1312;p56"/>
          <p:cNvCxnSpPr>
            <a:stCxn id="1311" idx="0"/>
            <a:endCxn id="1310" idx="2"/>
          </p:cNvCxnSpPr>
          <p:nvPr/>
        </p:nvCxnSpPr>
        <p:spPr>
          <a:xfrm rot="10800000">
            <a:off x="7614545" y="3842333"/>
            <a:ext cx="331500" cy="283800"/>
          </a:xfrm>
          <a:prstGeom prst="straightConnector1">
            <a:avLst/>
          </a:prstGeom>
          <a:noFill/>
          <a:ln cap="flat" cmpd="sng" w="19050">
            <a:solidFill>
              <a:schemeClr val="dk2"/>
            </a:solidFill>
            <a:prstDash val="solid"/>
            <a:round/>
            <a:headEnd len="med" w="med" type="none"/>
            <a:tailEnd len="med" w="med" type="none"/>
          </a:ln>
        </p:spPr>
      </p:cxnSp>
      <p:sp>
        <p:nvSpPr>
          <p:cNvPr id="1310" name="Google Shape;1310;p56"/>
          <p:cNvSpPr/>
          <p:nvPr/>
        </p:nvSpPr>
        <p:spPr>
          <a:xfrm>
            <a:off x="7445470" y="351743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u</a:t>
            </a:r>
            <a:endParaRPr sz="1800"/>
          </a:p>
        </p:txBody>
      </p:sp>
      <p:sp>
        <p:nvSpPr>
          <p:cNvPr id="1306" name="Google Shape;1306;p56"/>
          <p:cNvSpPr/>
          <p:nvPr/>
        </p:nvSpPr>
        <p:spPr>
          <a:xfrm>
            <a:off x="8035245" y="295133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a:t>
            </a:r>
            <a:endParaRPr sz="1800"/>
          </a:p>
        </p:txBody>
      </p:sp>
      <p:sp>
        <p:nvSpPr>
          <p:cNvPr id="1313" name="Google Shape;1313;p56"/>
          <p:cNvSpPr/>
          <p:nvPr/>
        </p:nvSpPr>
        <p:spPr>
          <a:xfrm>
            <a:off x="8373345" y="412613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x</a:t>
            </a:r>
            <a:endParaRPr sz="1800"/>
          </a:p>
        </p:txBody>
      </p:sp>
      <p:sp>
        <p:nvSpPr>
          <p:cNvPr id="1307" name="Google Shape;1307;p56"/>
          <p:cNvSpPr/>
          <p:nvPr/>
        </p:nvSpPr>
        <p:spPr>
          <a:xfrm>
            <a:off x="8663145" y="351743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y</a:t>
            </a:r>
            <a:endParaRPr sz="1800"/>
          </a:p>
        </p:txBody>
      </p:sp>
      <p:cxnSp>
        <p:nvCxnSpPr>
          <p:cNvPr id="1314" name="Google Shape;1314;p56"/>
          <p:cNvCxnSpPr>
            <a:stCxn id="1313" idx="0"/>
            <a:endCxn id="1307" idx="2"/>
          </p:cNvCxnSpPr>
          <p:nvPr/>
        </p:nvCxnSpPr>
        <p:spPr>
          <a:xfrm flipH="1" rot="10800000">
            <a:off x="8542395" y="3842333"/>
            <a:ext cx="289800" cy="283800"/>
          </a:xfrm>
          <a:prstGeom prst="straightConnector1">
            <a:avLst/>
          </a:prstGeom>
          <a:noFill/>
          <a:ln cap="flat" cmpd="sng" w="19050">
            <a:solidFill>
              <a:srgbClr val="FF0000"/>
            </a:solidFill>
            <a:prstDash val="solid"/>
            <a:round/>
            <a:headEnd len="med" w="med" type="none"/>
            <a:tailEnd len="med" w="med" type="none"/>
          </a:ln>
        </p:spPr>
      </p:cxnSp>
      <p:cxnSp>
        <p:nvCxnSpPr>
          <p:cNvPr id="1315" name="Google Shape;1315;p56"/>
          <p:cNvCxnSpPr>
            <a:stCxn id="1310" idx="0"/>
            <a:endCxn id="1306" idx="2"/>
          </p:cNvCxnSpPr>
          <p:nvPr/>
        </p:nvCxnSpPr>
        <p:spPr>
          <a:xfrm flipH="1" rot="10800000">
            <a:off x="7614520" y="3276233"/>
            <a:ext cx="589800" cy="241200"/>
          </a:xfrm>
          <a:prstGeom prst="straightConnector1">
            <a:avLst/>
          </a:prstGeom>
          <a:noFill/>
          <a:ln cap="flat" cmpd="sng" w="19050">
            <a:solidFill>
              <a:srgbClr val="FF0000"/>
            </a:solidFill>
            <a:prstDash val="solid"/>
            <a:round/>
            <a:headEnd len="med" w="med" type="none"/>
            <a:tailEnd len="med" w="med" type="none"/>
          </a:ln>
        </p:spPr>
      </p:cxnSp>
      <p:sp>
        <p:nvSpPr>
          <p:cNvPr id="1316" name="Google Shape;1316;p56"/>
          <p:cNvSpPr/>
          <p:nvPr/>
        </p:nvSpPr>
        <p:spPr>
          <a:xfrm>
            <a:off x="6788545" y="4679633"/>
            <a:ext cx="3381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a:t>
            </a:r>
            <a:endParaRPr sz="1800"/>
          </a:p>
        </p:txBody>
      </p:sp>
      <p:cxnSp>
        <p:nvCxnSpPr>
          <p:cNvPr id="1317" name="Google Shape;1317;p56"/>
          <p:cNvCxnSpPr>
            <a:stCxn id="1308" idx="2"/>
            <a:endCxn id="1316" idx="0"/>
          </p:cNvCxnSpPr>
          <p:nvPr/>
        </p:nvCxnSpPr>
        <p:spPr>
          <a:xfrm flipH="1">
            <a:off x="6957520" y="4451033"/>
            <a:ext cx="318900" cy="2286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321" name="Shape 1321"/>
        <p:cNvGrpSpPr/>
        <p:nvPr/>
      </p:nvGrpSpPr>
      <p:grpSpPr>
        <a:xfrm>
          <a:off x="0" y="0"/>
          <a:ext cx="0" cy="0"/>
          <a:chOff x="0" y="0"/>
          <a:chExt cx="0" cy="0"/>
        </a:xfrm>
      </p:grpSpPr>
      <p:sp>
        <p:nvSpPr>
          <p:cNvPr id="1322" name="Google Shape;1322;p57"/>
          <p:cNvSpPr txBox="1"/>
          <p:nvPr>
            <p:ph type="title"/>
          </p:nvPr>
        </p:nvSpPr>
        <p:spPr>
          <a:xfrm>
            <a:off x="928950" y="1314750"/>
            <a:ext cx="7286100" cy="251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Maintaining Isometry Through Rotations (Optional)</a:t>
            </a:r>
            <a:endParaRPr sz="4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6" name="Shape 1326"/>
        <p:cNvGrpSpPr/>
        <p:nvPr/>
      </p:nvGrpSpPr>
      <p:grpSpPr>
        <a:xfrm>
          <a:off x="0" y="0"/>
          <a:ext cx="0" cy="0"/>
          <a:chOff x="0" y="0"/>
          <a:chExt cx="0" cy="0"/>
        </a:xfrm>
      </p:grpSpPr>
      <p:sp>
        <p:nvSpPr>
          <p:cNvPr id="1327" name="Google Shape;1327;p5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Isometry</a:t>
            </a:r>
            <a:endParaRPr/>
          </a:p>
        </p:txBody>
      </p:sp>
      <p:sp>
        <p:nvSpPr>
          <p:cNvPr id="1328" name="Google Shape;1328;p58"/>
          <p:cNvSpPr txBox="1"/>
          <p:nvPr>
            <p:ph idx="1" type="body"/>
          </p:nvPr>
        </p:nvSpPr>
        <p:spPr>
          <a:xfrm>
            <a:off x="243000" y="556500"/>
            <a:ext cx="8748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 exists an isometry between:</a:t>
            </a:r>
            <a:endParaRPr/>
          </a:p>
          <a:p>
            <a:pPr indent="-355600" lvl="0" marL="457200" rtl="0" algn="l">
              <a:spcBef>
                <a:spcPts val="600"/>
              </a:spcBef>
              <a:spcAft>
                <a:spcPts val="0"/>
              </a:spcAft>
              <a:buSzPts val="2000"/>
              <a:buChar char="●"/>
            </a:pPr>
            <a:r>
              <a:rPr lang="en"/>
              <a:t>2-3 Tree</a:t>
            </a:r>
            <a:endParaRPr/>
          </a:p>
          <a:p>
            <a:pPr indent="-355600" lvl="0" marL="457200" rtl="0" algn="l">
              <a:spcBef>
                <a:spcPts val="0"/>
              </a:spcBef>
              <a:spcAft>
                <a:spcPts val="0"/>
              </a:spcAft>
              <a:buSzPts val="2000"/>
              <a:buChar char="●"/>
            </a:pPr>
            <a:r>
              <a:rPr lang="en"/>
              <a:t>LLRB</a:t>
            </a:r>
            <a:br>
              <a:rPr lang="en"/>
            </a:b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Implementation of an LLRB is based on maintaining this isometry.</a:t>
            </a:r>
            <a:endParaRPr/>
          </a:p>
          <a:p>
            <a:pPr indent="-355600" lvl="0" marL="457200" rtl="0" algn="l">
              <a:spcBef>
                <a:spcPts val="600"/>
              </a:spcBef>
              <a:spcAft>
                <a:spcPts val="0"/>
              </a:spcAft>
              <a:buSzPts val="2000"/>
              <a:buChar char="●"/>
            </a:pPr>
            <a:r>
              <a:rPr lang="en"/>
              <a:t>When performing LLRB operations, pretend like you’re a 2-3 tree.</a:t>
            </a:r>
            <a:endParaRPr/>
          </a:p>
          <a:p>
            <a:pPr indent="-355600" lvl="0" marL="457200" rtl="0" algn="l">
              <a:spcBef>
                <a:spcPts val="0"/>
              </a:spcBef>
              <a:spcAft>
                <a:spcPts val="0"/>
              </a:spcAft>
              <a:buSzPts val="2000"/>
              <a:buChar char="●"/>
            </a:pPr>
            <a:r>
              <a:rPr lang="en"/>
              <a:t>Preservation of isometry will involve tree rotations.</a:t>
            </a:r>
            <a:br>
              <a:rPr lang="en"/>
            </a:br>
            <a:endParaRPr/>
          </a:p>
        </p:txBody>
      </p:sp>
      <p:pic>
        <p:nvPicPr>
          <p:cNvPr id="1329" name="Google Shape;1329;p58"/>
          <p:cNvPicPr preferRelativeResize="0"/>
          <p:nvPr/>
        </p:nvPicPr>
        <p:blipFill>
          <a:blip r:embed="rId3">
            <a:alphaModFix/>
          </a:blip>
          <a:stretch>
            <a:fillRect/>
          </a:stretch>
        </p:blipFill>
        <p:spPr>
          <a:xfrm>
            <a:off x="4386375" y="668575"/>
            <a:ext cx="4010025" cy="1390650"/>
          </a:xfrm>
          <a:prstGeom prst="rect">
            <a:avLst/>
          </a:prstGeom>
          <a:noFill/>
          <a:ln>
            <a:noFill/>
          </a:ln>
        </p:spPr>
      </p:pic>
      <p:pic>
        <p:nvPicPr>
          <p:cNvPr id="1330" name="Google Shape;1330;p58"/>
          <p:cNvPicPr preferRelativeResize="0"/>
          <p:nvPr/>
        </p:nvPicPr>
        <p:blipFill>
          <a:blip r:embed="rId4">
            <a:alphaModFix/>
          </a:blip>
          <a:stretch>
            <a:fillRect/>
          </a:stretch>
        </p:blipFill>
        <p:spPr>
          <a:xfrm>
            <a:off x="4552950" y="2369525"/>
            <a:ext cx="4438650" cy="1609725"/>
          </a:xfrm>
          <a:prstGeom prst="rect">
            <a:avLst/>
          </a:prstGeom>
          <a:noFill/>
          <a:ln>
            <a:noFill/>
          </a:ln>
        </p:spPr>
      </p:pic>
      <p:pic>
        <p:nvPicPr>
          <p:cNvPr id="1331" name="Google Shape;1331;p58"/>
          <p:cNvPicPr preferRelativeResize="0"/>
          <p:nvPr/>
        </p:nvPicPr>
        <p:blipFill>
          <a:blip r:embed="rId5">
            <a:alphaModFix/>
          </a:blip>
          <a:stretch>
            <a:fillRect/>
          </a:stretch>
        </p:blipFill>
        <p:spPr>
          <a:xfrm>
            <a:off x="166800" y="2369525"/>
            <a:ext cx="4400550" cy="12858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335" name="Shape 1335"/>
        <p:cNvGrpSpPr/>
        <p:nvPr/>
      </p:nvGrpSpPr>
      <p:grpSpPr>
        <a:xfrm>
          <a:off x="0" y="0"/>
          <a:ext cx="0" cy="0"/>
          <a:chOff x="0" y="0"/>
          <a:chExt cx="0" cy="0"/>
        </a:xfrm>
      </p:grpSpPr>
      <p:sp>
        <p:nvSpPr>
          <p:cNvPr id="1336" name="Google Shape;1336;p5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Isometry Maintenance</a:t>
            </a:r>
            <a:endParaRPr/>
          </a:p>
        </p:txBody>
      </p:sp>
      <p:sp>
        <p:nvSpPr>
          <p:cNvPr id="1337" name="Google Shape;1337;p5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Should we use a red or black link when inserting?</a:t>
            </a:r>
            <a:br>
              <a:rPr lang="en"/>
            </a:br>
            <a:endParaRPr/>
          </a:p>
          <a:p>
            <a:pPr indent="0" lvl="0" marL="0" rtl="0" algn="l">
              <a:spcBef>
                <a:spcPts val="600"/>
              </a:spcBef>
              <a:spcAft>
                <a:spcPts val="0"/>
              </a:spcAft>
              <a:buNone/>
            </a:pPr>
            <a:r>
              <a:t/>
            </a:r>
            <a:endParaRPr/>
          </a:p>
        </p:txBody>
      </p:sp>
      <p:pic>
        <p:nvPicPr>
          <p:cNvPr id="1338" name="Google Shape;1338;p59"/>
          <p:cNvPicPr preferRelativeResize="0"/>
          <p:nvPr/>
        </p:nvPicPr>
        <p:blipFill>
          <a:blip r:embed="rId3">
            <a:alphaModFix/>
          </a:blip>
          <a:stretch>
            <a:fillRect/>
          </a:stretch>
        </p:blipFill>
        <p:spPr>
          <a:xfrm>
            <a:off x="1170100" y="1621125"/>
            <a:ext cx="3067050" cy="2876550"/>
          </a:xfrm>
          <a:prstGeom prst="rect">
            <a:avLst/>
          </a:prstGeom>
          <a:noFill/>
          <a:ln>
            <a:noFill/>
          </a:ln>
        </p:spPr>
      </p:pic>
      <p:pic>
        <p:nvPicPr>
          <p:cNvPr id="1339" name="Google Shape;1339;p59"/>
          <p:cNvPicPr preferRelativeResize="0"/>
          <p:nvPr/>
        </p:nvPicPr>
        <p:blipFill>
          <a:blip r:embed="rId4">
            <a:alphaModFix/>
          </a:blip>
          <a:stretch>
            <a:fillRect/>
          </a:stretch>
        </p:blipFill>
        <p:spPr>
          <a:xfrm>
            <a:off x="7002825" y="2064038"/>
            <a:ext cx="714375" cy="19907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43" name="Shape 1343"/>
        <p:cNvGrpSpPr/>
        <p:nvPr/>
      </p:nvGrpSpPr>
      <p:grpSpPr>
        <a:xfrm>
          <a:off x="0" y="0"/>
          <a:ext cx="0" cy="0"/>
          <a:chOff x="0" y="0"/>
          <a:chExt cx="0" cy="0"/>
        </a:xfrm>
      </p:grpSpPr>
      <p:sp>
        <p:nvSpPr>
          <p:cNvPr id="1344" name="Google Shape;1344;p6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Isometry Maintenance </a:t>
            </a:r>
            <a:endParaRPr/>
          </a:p>
        </p:txBody>
      </p:sp>
      <p:sp>
        <p:nvSpPr>
          <p:cNvPr id="1345" name="Google Shape;1345;p6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Should we use a red or black link when inserting?</a:t>
            </a:r>
            <a:endParaRPr/>
          </a:p>
          <a:p>
            <a:pPr indent="-355600" lvl="0" marL="457200" rtl="0" algn="l">
              <a:spcBef>
                <a:spcPts val="600"/>
              </a:spcBef>
              <a:spcAft>
                <a:spcPts val="0"/>
              </a:spcAft>
              <a:buSzPts val="2000"/>
              <a:buChar char="●"/>
            </a:pPr>
            <a:r>
              <a:rPr lang="en"/>
              <a:t>Use red! In 2-3 trees we ALWAYS start by increasing node size.</a:t>
            </a:r>
            <a:br>
              <a:rPr lang="en"/>
            </a:br>
            <a:endParaRPr/>
          </a:p>
          <a:p>
            <a:pPr indent="0" lvl="0" marL="0" rtl="0" algn="l">
              <a:spcBef>
                <a:spcPts val="600"/>
              </a:spcBef>
              <a:spcAft>
                <a:spcPts val="0"/>
              </a:spcAft>
              <a:buNone/>
            </a:pPr>
            <a:r>
              <a:t/>
            </a:r>
            <a:endParaRPr/>
          </a:p>
        </p:txBody>
      </p:sp>
      <p:pic>
        <p:nvPicPr>
          <p:cNvPr id="1346" name="Google Shape;1346;p60"/>
          <p:cNvPicPr preferRelativeResize="0"/>
          <p:nvPr/>
        </p:nvPicPr>
        <p:blipFill>
          <a:blip r:embed="rId3">
            <a:alphaModFix/>
          </a:blip>
          <a:stretch>
            <a:fillRect/>
          </a:stretch>
        </p:blipFill>
        <p:spPr>
          <a:xfrm>
            <a:off x="1170100" y="1621125"/>
            <a:ext cx="3067050" cy="2876550"/>
          </a:xfrm>
          <a:prstGeom prst="rect">
            <a:avLst/>
          </a:prstGeom>
          <a:noFill/>
          <a:ln>
            <a:noFill/>
          </a:ln>
        </p:spPr>
      </p:pic>
      <p:pic>
        <p:nvPicPr>
          <p:cNvPr id="1347" name="Google Shape;1347;p60"/>
          <p:cNvPicPr preferRelativeResize="0"/>
          <p:nvPr/>
        </p:nvPicPr>
        <p:blipFill>
          <a:blip r:embed="rId4">
            <a:alphaModFix/>
          </a:blip>
          <a:stretch>
            <a:fillRect/>
          </a:stretch>
        </p:blipFill>
        <p:spPr>
          <a:xfrm>
            <a:off x="7002825" y="2064038"/>
            <a:ext cx="714375" cy="1990725"/>
          </a:xfrm>
          <a:prstGeom prst="rect">
            <a:avLst/>
          </a:prstGeom>
          <a:noFill/>
          <a:ln>
            <a:noFill/>
          </a:ln>
        </p:spPr>
      </p:pic>
      <p:cxnSp>
        <p:nvCxnSpPr>
          <p:cNvPr id="1348" name="Google Shape;1348;p60"/>
          <p:cNvCxnSpPr/>
          <p:nvPr/>
        </p:nvCxnSpPr>
        <p:spPr>
          <a:xfrm>
            <a:off x="3405025" y="3513925"/>
            <a:ext cx="735300" cy="735300"/>
          </a:xfrm>
          <a:prstGeom prst="straightConnector1">
            <a:avLst/>
          </a:prstGeom>
          <a:noFill/>
          <a:ln cap="flat" cmpd="sng" w="38100">
            <a:solidFill>
              <a:srgbClr val="FF0000"/>
            </a:solidFill>
            <a:prstDash val="solid"/>
            <a:round/>
            <a:headEnd len="med" w="med" type="none"/>
            <a:tailEnd len="med" w="med" type="none"/>
          </a:ln>
        </p:spPr>
      </p:cxnSp>
      <p:cxnSp>
        <p:nvCxnSpPr>
          <p:cNvPr id="1349" name="Google Shape;1349;p60"/>
          <p:cNvCxnSpPr/>
          <p:nvPr/>
        </p:nvCxnSpPr>
        <p:spPr>
          <a:xfrm flipH="1" rot="10800000">
            <a:off x="3405025" y="3571525"/>
            <a:ext cx="704400" cy="7044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3" name="Shape 1353"/>
        <p:cNvGrpSpPr/>
        <p:nvPr/>
      </p:nvGrpSpPr>
      <p:grpSpPr>
        <a:xfrm>
          <a:off x="0" y="0"/>
          <a:ext cx="0" cy="0"/>
          <a:chOff x="0" y="0"/>
          <a:chExt cx="0" cy="0"/>
        </a:xfrm>
      </p:grpSpPr>
      <p:sp>
        <p:nvSpPr>
          <p:cNvPr id="1354" name="Google Shape;1354;p6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Isometry Maintenance (Non-Trivial Case 1: Right-Insert)</a:t>
            </a:r>
            <a:endParaRPr/>
          </a:p>
        </p:txBody>
      </p:sp>
      <p:sp>
        <p:nvSpPr>
          <p:cNvPr id="1355" name="Google Shape;1355;p61"/>
          <p:cNvSpPr txBox="1"/>
          <p:nvPr>
            <p:ph idx="1" type="body"/>
          </p:nvPr>
        </p:nvSpPr>
        <p:spPr>
          <a:xfrm>
            <a:off x="243000" y="556500"/>
            <a:ext cx="8686800" cy="738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leaf E, and insert S with a red link. What is the problem below?</a:t>
            </a:r>
            <a:endParaRPr/>
          </a:p>
          <a:p>
            <a:pPr indent="0" lvl="0" marL="0" rtl="0" algn="l">
              <a:spcBef>
                <a:spcPts val="600"/>
              </a:spcBef>
              <a:spcAft>
                <a:spcPts val="0"/>
              </a:spcAft>
              <a:buNone/>
            </a:pPr>
            <a:r>
              <a:t/>
            </a:r>
            <a:endParaRPr/>
          </a:p>
        </p:txBody>
      </p:sp>
      <p:sp>
        <p:nvSpPr>
          <p:cNvPr id="1356" name="Google Shape;1356;p61"/>
          <p:cNvSpPr txBox="1"/>
          <p:nvPr>
            <p:ph idx="1" type="body"/>
          </p:nvPr>
        </p:nvSpPr>
        <p:spPr>
          <a:xfrm>
            <a:off x="350100" y="3554300"/>
            <a:ext cx="8443800" cy="49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do we fix this?</a:t>
            </a:r>
            <a:endParaRPr/>
          </a:p>
        </p:txBody>
      </p:sp>
      <p:pic>
        <p:nvPicPr>
          <p:cNvPr id="1357" name="Google Shape;1357;p61"/>
          <p:cNvPicPr preferRelativeResize="0"/>
          <p:nvPr/>
        </p:nvPicPr>
        <p:blipFill>
          <a:blip r:embed="rId3">
            <a:alphaModFix/>
          </a:blip>
          <a:stretch>
            <a:fillRect/>
          </a:stretch>
        </p:blipFill>
        <p:spPr>
          <a:xfrm>
            <a:off x="1697450" y="1155400"/>
            <a:ext cx="1714500" cy="2371725"/>
          </a:xfrm>
          <a:prstGeom prst="rect">
            <a:avLst/>
          </a:prstGeom>
          <a:noFill/>
          <a:ln>
            <a:noFill/>
          </a:ln>
        </p:spPr>
      </p:pic>
      <p:pic>
        <p:nvPicPr>
          <p:cNvPr id="1358" name="Google Shape;1358;p61"/>
          <p:cNvPicPr preferRelativeResize="0"/>
          <p:nvPr/>
        </p:nvPicPr>
        <p:blipFill>
          <a:blip r:embed="rId4">
            <a:alphaModFix/>
          </a:blip>
          <a:stretch>
            <a:fillRect/>
          </a:stretch>
        </p:blipFill>
        <p:spPr>
          <a:xfrm>
            <a:off x="7458500" y="1260175"/>
            <a:ext cx="714375" cy="2162175"/>
          </a:xfrm>
          <a:prstGeom prst="rect">
            <a:avLst/>
          </a:prstGeom>
          <a:noFill/>
          <a:ln>
            <a:noFill/>
          </a:ln>
        </p:spPr>
      </p:pic>
      <p:pic>
        <p:nvPicPr>
          <p:cNvPr id="1359" name="Google Shape;1359;p61"/>
          <p:cNvPicPr preferRelativeResize="0"/>
          <p:nvPr/>
        </p:nvPicPr>
        <p:blipFill>
          <a:blip r:embed="rId5">
            <a:alphaModFix/>
          </a:blip>
          <a:stretch>
            <a:fillRect/>
          </a:stretch>
        </p:blipFill>
        <p:spPr>
          <a:xfrm>
            <a:off x="2791050" y="2412700"/>
            <a:ext cx="2095500" cy="1114425"/>
          </a:xfrm>
          <a:prstGeom prst="rect">
            <a:avLst/>
          </a:prstGeom>
          <a:noFill/>
          <a:ln>
            <a:noFill/>
          </a:ln>
        </p:spPr>
      </p:pic>
      <p:sp>
        <p:nvSpPr>
          <p:cNvPr id="1360" name="Google Shape;1360;p61"/>
          <p:cNvSpPr txBox="1"/>
          <p:nvPr/>
        </p:nvSpPr>
        <p:spPr>
          <a:xfrm>
            <a:off x="304800" y="3899300"/>
            <a:ext cx="8686800" cy="10125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Swap roles of S and E, i.e. rotateLeft(E).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0"/>
                                        </p:tgtEl>
                                        <p:attrNameLst>
                                          <p:attrName>style.visibility</p:attrName>
                                        </p:attrNameLst>
                                      </p:cBhvr>
                                      <p:to>
                                        <p:strVal val="visible"/>
                                      </p:to>
                                    </p:set>
                                    <p:animEffect filter="fade" transition="in">
                                      <p:cBhvr>
                                        <p:cTn dur="1000"/>
                                        <p:tgtEl>
                                          <p:spTgt spid="1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9"/>
                                        </p:tgtEl>
                                        <p:attrNameLst>
                                          <p:attrName>style.visibility</p:attrName>
                                        </p:attrNameLst>
                                      </p:cBhvr>
                                      <p:to>
                                        <p:strVal val="visible"/>
                                      </p:to>
                                    </p:set>
                                    <p:animEffect filter="fade" transition="in">
                                      <p:cBhvr>
                                        <p:cTn dur="1000"/>
                                        <p:tgtEl>
                                          <p:spTgt spid="1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4" name="Shape 1364"/>
        <p:cNvGrpSpPr/>
        <p:nvPr/>
      </p:nvGrpSpPr>
      <p:grpSpPr>
        <a:xfrm>
          <a:off x="0" y="0"/>
          <a:ext cx="0" cy="0"/>
          <a:chOff x="0" y="0"/>
          <a:chExt cx="0" cy="0"/>
        </a:xfrm>
      </p:grpSpPr>
      <p:sp>
        <p:nvSpPr>
          <p:cNvPr id="1365" name="Google Shape;1365;p6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Isometry Maintenance (Non-Trivial Case 2: Two Red Children)</a:t>
            </a:r>
            <a:endParaRPr/>
          </a:p>
        </p:txBody>
      </p:sp>
      <p:sp>
        <p:nvSpPr>
          <p:cNvPr id="1366" name="Google Shape;1366;p62"/>
          <p:cNvSpPr txBox="1"/>
          <p:nvPr>
            <p:ph idx="1" type="body"/>
          </p:nvPr>
        </p:nvSpPr>
        <p:spPr>
          <a:xfrm>
            <a:off x="243000" y="556500"/>
            <a:ext cx="8443800" cy="284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add F to an LLRB tree containing E and A as shown below:</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do we do? </a:t>
            </a:r>
            <a:endParaRPr/>
          </a:p>
        </p:txBody>
      </p:sp>
      <p:pic>
        <p:nvPicPr>
          <p:cNvPr id="1367" name="Google Shape;1367;p62"/>
          <p:cNvPicPr preferRelativeResize="0"/>
          <p:nvPr/>
        </p:nvPicPr>
        <p:blipFill>
          <a:blip r:embed="rId3">
            <a:alphaModFix/>
          </a:blip>
          <a:stretch>
            <a:fillRect/>
          </a:stretch>
        </p:blipFill>
        <p:spPr>
          <a:xfrm>
            <a:off x="1152875" y="3538650"/>
            <a:ext cx="2400300" cy="1038225"/>
          </a:xfrm>
          <a:prstGeom prst="rect">
            <a:avLst/>
          </a:prstGeom>
          <a:noFill/>
          <a:ln>
            <a:noFill/>
          </a:ln>
        </p:spPr>
      </p:pic>
      <p:sp>
        <p:nvSpPr>
          <p:cNvPr id="1368" name="Google Shape;1368;p62"/>
          <p:cNvSpPr txBox="1"/>
          <p:nvPr/>
        </p:nvSpPr>
        <p:spPr>
          <a:xfrm>
            <a:off x="2131500" y="2847527"/>
            <a:ext cx="1616100" cy="218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WW23TD?</a:t>
            </a:r>
            <a:endParaRPr/>
          </a:p>
        </p:txBody>
      </p:sp>
      <p:pic>
        <p:nvPicPr>
          <p:cNvPr id="1369" name="Google Shape;1369;p62"/>
          <p:cNvPicPr preferRelativeResize="0"/>
          <p:nvPr/>
        </p:nvPicPr>
        <p:blipFill>
          <a:blip r:embed="rId4">
            <a:alphaModFix/>
          </a:blip>
          <a:stretch>
            <a:fillRect/>
          </a:stretch>
        </p:blipFill>
        <p:spPr>
          <a:xfrm>
            <a:off x="4633250" y="3486263"/>
            <a:ext cx="1066800" cy="1143000"/>
          </a:xfrm>
          <a:prstGeom prst="rect">
            <a:avLst/>
          </a:prstGeom>
          <a:noFill/>
          <a:ln>
            <a:noFill/>
          </a:ln>
        </p:spPr>
      </p:pic>
      <p:cxnSp>
        <p:nvCxnSpPr>
          <p:cNvPr id="1370" name="Google Shape;1370;p62"/>
          <p:cNvCxnSpPr/>
          <p:nvPr/>
        </p:nvCxnSpPr>
        <p:spPr>
          <a:xfrm>
            <a:off x="3819400" y="4057763"/>
            <a:ext cx="691800" cy="0"/>
          </a:xfrm>
          <a:prstGeom prst="straightConnector1">
            <a:avLst/>
          </a:prstGeom>
          <a:noFill/>
          <a:ln cap="flat" cmpd="sng" w="19050">
            <a:solidFill>
              <a:srgbClr val="BE0712"/>
            </a:solidFill>
            <a:prstDash val="solid"/>
            <a:round/>
            <a:headEnd len="med" w="med" type="none"/>
            <a:tailEnd len="med" w="med" type="triangle"/>
          </a:ln>
        </p:spPr>
      </p:cxnSp>
      <p:cxnSp>
        <p:nvCxnSpPr>
          <p:cNvPr id="1371" name="Google Shape;1371;p62"/>
          <p:cNvCxnSpPr/>
          <p:nvPr/>
        </p:nvCxnSpPr>
        <p:spPr>
          <a:xfrm>
            <a:off x="6051725" y="4057763"/>
            <a:ext cx="691800" cy="0"/>
          </a:xfrm>
          <a:prstGeom prst="straightConnector1">
            <a:avLst/>
          </a:prstGeom>
          <a:noFill/>
          <a:ln cap="flat" cmpd="sng" w="19050">
            <a:solidFill>
              <a:srgbClr val="BE0712"/>
            </a:solidFill>
            <a:prstDash val="solid"/>
            <a:round/>
            <a:headEnd len="med" w="med" type="none"/>
            <a:tailEnd len="med" w="med" type="triangle"/>
          </a:ln>
        </p:spPr>
      </p:cxnSp>
      <p:cxnSp>
        <p:nvCxnSpPr>
          <p:cNvPr id="1372" name="Google Shape;1372;p62"/>
          <p:cNvCxnSpPr/>
          <p:nvPr/>
        </p:nvCxnSpPr>
        <p:spPr>
          <a:xfrm>
            <a:off x="3819400" y="1873125"/>
            <a:ext cx="691800" cy="0"/>
          </a:xfrm>
          <a:prstGeom prst="straightConnector1">
            <a:avLst/>
          </a:prstGeom>
          <a:noFill/>
          <a:ln cap="flat" cmpd="sng" w="19050">
            <a:solidFill>
              <a:srgbClr val="BE0712"/>
            </a:solidFill>
            <a:prstDash val="solid"/>
            <a:round/>
            <a:headEnd len="med" w="med" type="none"/>
            <a:tailEnd len="med" w="med" type="triangle"/>
          </a:ln>
        </p:spPr>
      </p:cxnSp>
      <p:pic>
        <p:nvPicPr>
          <p:cNvPr id="1373" name="Google Shape;1373;p62"/>
          <p:cNvPicPr preferRelativeResize="0"/>
          <p:nvPr/>
        </p:nvPicPr>
        <p:blipFill>
          <a:blip r:embed="rId5">
            <a:alphaModFix/>
          </a:blip>
          <a:stretch>
            <a:fillRect/>
          </a:stretch>
        </p:blipFill>
        <p:spPr>
          <a:xfrm>
            <a:off x="1152875" y="1287338"/>
            <a:ext cx="2190750" cy="1171575"/>
          </a:xfrm>
          <a:prstGeom prst="rect">
            <a:avLst/>
          </a:prstGeom>
          <a:noFill/>
          <a:ln>
            <a:noFill/>
          </a:ln>
        </p:spPr>
      </p:pic>
      <p:pic>
        <p:nvPicPr>
          <p:cNvPr id="1374" name="Google Shape;1374;p62"/>
          <p:cNvPicPr preferRelativeResize="0"/>
          <p:nvPr/>
        </p:nvPicPr>
        <p:blipFill>
          <a:blip r:embed="rId6">
            <a:alphaModFix/>
          </a:blip>
          <a:stretch>
            <a:fillRect/>
          </a:stretch>
        </p:blipFill>
        <p:spPr>
          <a:xfrm>
            <a:off x="4674150" y="1301625"/>
            <a:ext cx="1171575" cy="1143000"/>
          </a:xfrm>
          <a:prstGeom prst="rect">
            <a:avLst/>
          </a:prstGeom>
          <a:noFill/>
          <a:ln>
            <a:noFill/>
          </a:ln>
        </p:spPr>
      </p:pic>
      <p:cxnSp>
        <p:nvCxnSpPr>
          <p:cNvPr id="1375" name="Google Shape;1375;p62"/>
          <p:cNvCxnSpPr/>
          <p:nvPr/>
        </p:nvCxnSpPr>
        <p:spPr>
          <a:xfrm>
            <a:off x="6113500" y="1873125"/>
            <a:ext cx="691800" cy="0"/>
          </a:xfrm>
          <a:prstGeom prst="straightConnector1">
            <a:avLst/>
          </a:prstGeom>
          <a:noFill/>
          <a:ln cap="flat" cmpd="sng" w="19050">
            <a:solidFill>
              <a:srgbClr val="BE0712"/>
            </a:solidFill>
            <a:prstDash val="solid"/>
            <a:round/>
            <a:headEnd len="med" w="med" type="none"/>
            <a:tailEnd len="med" w="med" type="triangle"/>
          </a:ln>
        </p:spPr>
      </p:cxnSp>
      <p:pic>
        <p:nvPicPr>
          <p:cNvPr id="1376" name="Google Shape;1376;p62"/>
          <p:cNvPicPr preferRelativeResize="0"/>
          <p:nvPr/>
        </p:nvPicPr>
        <p:blipFill>
          <a:blip r:embed="rId7">
            <a:alphaModFix/>
          </a:blip>
          <a:stretch>
            <a:fillRect/>
          </a:stretch>
        </p:blipFill>
        <p:spPr>
          <a:xfrm>
            <a:off x="7276200" y="3510075"/>
            <a:ext cx="1219200" cy="1095375"/>
          </a:xfrm>
          <a:prstGeom prst="rect">
            <a:avLst/>
          </a:prstGeom>
          <a:noFill/>
          <a:ln>
            <a:noFill/>
          </a:ln>
        </p:spPr>
      </p:pic>
      <p:pic>
        <p:nvPicPr>
          <p:cNvPr id="1377" name="Google Shape;1377;p62"/>
          <p:cNvPicPr preferRelativeResize="0"/>
          <p:nvPr/>
        </p:nvPicPr>
        <p:blipFill>
          <a:blip r:embed="rId8">
            <a:alphaModFix/>
          </a:blip>
          <a:stretch>
            <a:fillRect/>
          </a:stretch>
        </p:blipFill>
        <p:spPr>
          <a:xfrm>
            <a:off x="7280963" y="1268300"/>
            <a:ext cx="1209675" cy="1209675"/>
          </a:xfrm>
          <a:prstGeom prst="rect">
            <a:avLst/>
          </a:prstGeom>
          <a:noFill/>
          <a:ln>
            <a:noFill/>
          </a:ln>
        </p:spPr>
      </p:pic>
      <p:sp>
        <p:nvSpPr>
          <p:cNvPr id="1378" name="Google Shape;1378;p62"/>
          <p:cNvSpPr txBox="1"/>
          <p:nvPr/>
        </p:nvSpPr>
        <p:spPr>
          <a:xfrm>
            <a:off x="7246600" y="2551300"/>
            <a:ext cx="13668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Flip Colors.</a:t>
            </a:r>
            <a:endParaRPr sz="2000">
              <a:latin typeface="Calibri"/>
              <a:ea typeface="Calibri"/>
              <a:cs typeface="Calibri"/>
              <a:sym typeface="Calibri"/>
            </a:endParaRPr>
          </a:p>
        </p:txBody>
      </p:sp>
      <p:sp>
        <p:nvSpPr>
          <p:cNvPr id="1379" name="Google Shape;1379;p62"/>
          <p:cNvSpPr txBox="1"/>
          <p:nvPr/>
        </p:nvSpPr>
        <p:spPr>
          <a:xfrm>
            <a:off x="7551400" y="4605450"/>
            <a:ext cx="8451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Split.</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8"/>
                                        </p:tgtEl>
                                        <p:attrNameLst>
                                          <p:attrName>style.visibility</p:attrName>
                                        </p:attrNameLst>
                                      </p:cBhvr>
                                      <p:to>
                                        <p:strVal val="visible"/>
                                      </p:to>
                                    </p:set>
                                    <p:animEffect filter="fade" transition="in">
                                      <p:cBhvr>
                                        <p:cTn dur="1000"/>
                                        <p:tgtEl>
                                          <p:spTgt spid="1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7"/>
                                        </p:tgtEl>
                                        <p:attrNameLst>
                                          <p:attrName>style.visibility</p:attrName>
                                        </p:attrNameLst>
                                      </p:cBhvr>
                                      <p:to>
                                        <p:strVal val="visible"/>
                                      </p:to>
                                    </p:set>
                                    <p:animEffect filter="fade" transition="in">
                                      <p:cBhvr>
                                        <p:cTn dur="1000"/>
                                        <p:tgtEl>
                                          <p:spTgt spid="1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9"/>
                                        </p:tgtEl>
                                        <p:attrNameLst>
                                          <p:attrName>style.visibility</p:attrName>
                                        </p:attrNameLst>
                                      </p:cBhvr>
                                      <p:to>
                                        <p:strVal val="visible"/>
                                      </p:to>
                                    </p:set>
                                    <p:animEffect filter="fade" transition="in">
                                      <p:cBhvr>
                                        <p:cTn dur="1000"/>
                                        <p:tgtEl>
                                          <p:spTgt spid="1369"/>
                                        </p:tgtEl>
                                      </p:cBhvr>
                                    </p:animEffect>
                                  </p:childTnLst>
                                </p:cTn>
                              </p:par>
                              <p:par>
                                <p:cTn fill="hold" nodeType="withEffect" presetClass="entr" presetID="10" presetSubtype="0">
                                  <p:stCondLst>
                                    <p:cond delay="0"/>
                                  </p:stCondLst>
                                  <p:childTnLst>
                                    <p:set>
                                      <p:cBhvr>
                                        <p:cTn dur="1" fill="hold">
                                          <p:stCondLst>
                                            <p:cond delay="0"/>
                                          </p:stCondLst>
                                        </p:cTn>
                                        <p:tgtEl>
                                          <p:spTgt spid="1370"/>
                                        </p:tgtEl>
                                        <p:attrNameLst>
                                          <p:attrName>style.visibility</p:attrName>
                                        </p:attrNameLst>
                                      </p:cBhvr>
                                      <p:to>
                                        <p:strVal val="visible"/>
                                      </p:to>
                                    </p:set>
                                    <p:animEffect filter="fade" transition="in">
                                      <p:cBhvr>
                                        <p:cTn dur="1000"/>
                                        <p:tgtEl>
                                          <p:spTgt spid="1370"/>
                                        </p:tgtEl>
                                      </p:cBhvr>
                                    </p:animEffect>
                                  </p:childTnLst>
                                </p:cTn>
                              </p:par>
                              <p:par>
                                <p:cTn fill="hold" nodeType="withEffect" presetClass="entr" presetID="10" presetSubtype="0">
                                  <p:stCondLst>
                                    <p:cond delay="0"/>
                                  </p:stCondLst>
                                  <p:childTnLst>
                                    <p:set>
                                      <p:cBhvr>
                                        <p:cTn dur="1" fill="hold">
                                          <p:stCondLst>
                                            <p:cond delay="0"/>
                                          </p:stCondLst>
                                        </p:cTn>
                                        <p:tgtEl>
                                          <p:spTgt spid="1371"/>
                                        </p:tgtEl>
                                        <p:attrNameLst>
                                          <p:attrName>style.visibility</p:attrName>
                                        </p:attrNameLst>
                                      </p:cBhvr>
                                      <p:to>
                                        <p:strVal val="visible"/>
                                      </p:to>
                                    </p:set>
                                    <p:animEffect filter="fade" transition="in">
                                      <p:cBhvr>
                                        <p:cTn dur="1000"/>
                                        <p:tgtEl>
                                          <p:spTgt spid="1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6"/>
                                        </p:tgtEl>
                                        <p:attrNameLst>
                                          <p:attrName>style.visibility</p:attrName>
                                        </p:attrNameLst>
                                      </p:cBhvr>
                                      <p:to>
                                        <p:strVal val="visible"/>
                                      </p:to>
                                    </p:set>
                                    <p:animEffect filter="fade" transition="in">
                                      <p:cBhvr>
                                        <p:cTn dur="1000"/>
                                        <p:tgtEl>
                                          <p:spTgt spid="1376"/>
                                        </p:tgtEl>
                                      </p:cBhvr>
                                    </p:animEffect>
                                  </p:childTnLst>
                                </p:cTn>
                              </p:par>
                              <p:par>
                                <p:cTn fill="hold" nodeType="withEffect" presetClass="entr" presetID="10" presetSubtype="0">
                                  <p:stCondLst>
                                    <p:cond delay="0"/>
                                  </p:stCondLst>
                                  <p:childTnLst>
                                    <p:set>
                                      <p:cBhvr>
                                        <p:cTn dur="1" fill="hold">
                                          <p:stCondLst>
                                            <p:cond delay="0"/>
                                          </p:stCondLst>
                                        </p:cTn>
                                        <p:tgtEl>
                                          <p:spTgt spid="1379"/>
                                        </p:tgtEl>
                                        <p:attrNameLst>
                                          <p:attrName>style.visibility</p:attrName>
                                        </p:attrNameLst>
                                      </p:cBhvr>
                                      <p:to>
                                        <p:strVal val="visible"/>
                                      </p:to>
                                    </p:set>
                                    <p:animEffect filter="fade" transition="in">
                                      <p:cBhvr>
                                        <p:cTn dur="1000"/>
                                        <p:tgtEl>
                                          <p:spTgt spid="1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7"/>
                                        </p:tgtEl>
                                        <p:attrNameLst>
                                          <p:attrName>style.visibility</p:attrName>
                                        </p:attrNameLst>
                                      </p:cBhvr>
                                      <p:to>
                                        <p:strVal val="visible"/>
                                      </p:to>
                                    </p:set>
                                    <p:animEffect filter="fade" transition="in">
                                      <p:cBhvr>
                                        <p:cTn dur="1000"/>
                                        <p:tgtEl>
                                          <p:spTgt spid="1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8"/>
                                        </p:tgtEl>
                                        <p:attrNameLst>
                                          <p:attrName>style.visibility</p:attrName>
                                        </p:attrNameLst>
                                      </p:cBhvr>
                                      <p:to>
                                        <p:strVal val="visible"/>
                                      </p:to>
                                    </p:set>
                                    <p:animEffect filter="fade" transition="in">
                                      <p:cBhvr>
                                        <p:cTn dur="1000"/>
                                        <p:tgtEl>
                                          <p:spTgt spid="13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3" name="Shape 1383"/>
        <p:cNvGrpSpPr/>
        <p:nvPr/>
      </p:nvGrpSpPr>
      <p:grpSpPr>
        <a:xfrm>
          <a:off x="0" y="0"/>
          <a:ext cx="0" cy="0"/>
          <a:chOff x="0" y="0"/>
          <a:chExt cx="0" cy="0"/>
        </a:xfrm>
      </p:grpSpPr>
      <p:sp>
        <p:nvSpPr>
          <p:cNvPr id="1384" name="Google Shape;1384;p6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Isometry Maintenance (Non-Trivial Case 3: Two Reds-in-a-Row)</a:t>
            </a:r>
            <a:endParaRPr/>
          </a:p>
        </p:txBody>
      </p:sp>
      <p:sp>
        <p:nvSpPr>
          <p:cNvPr id="1385" name="Google Shape;1385;p6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add A to E-F. To resolve:</a:t>
            </a:r>
            <a:endParaRPr/>
          </a:p>
          <a:p>
            <a:pPr indent="-355600" lvl="0" marL="457200" rtl="0" algn="l">
              <a:spcBef>
                <a:spcPts val="600"/>
              </a:spcBef>
              <a:spcAft>
                <a:spcPts val="0"/>
              </a:spcAft>
              <a:buSzPts val="2000"/>
              <a:buChar char="●"/>
            </a:pPr>
            <a:r>
              <a:rPr lang="en"/>
              <a:t>rotateRight(F), putting us back in the two-red-children case.</a:t>
            </a:r>
            <a:endParaRPr/>
          </a:p>
          <a:p>
            <a:pPr indent="-355600" lvl="0" marL="457200" rtl="0" algn="l">
              <a:spcBef>
                <a:spcPts val="0"/>
              </a:spcBef>
              <a:spcAft>
                <a:spcPts val="0"/>
              </a:spcAft>
              <a:buSzPts val="2000"/>
              <a:buChar char="●"/>
            </a:pPr>
            <a:r>
              <a:rPr lang="en"/>
              <a:t>Then color flip.</a:t>
            </a:r>
            <a:endParaRPr/>
          </a:p>
        </p:txBody>
      </p:sp>
      <p:pic>
        <p:nvPicPr>
          <p:cNvPr id="1386" name="Google Shape;1386;p63"/>
          <p:cNvPicPr preferRelativeResize="0"/>
          <p:nvPr/>
        </p:nvPicPr>
        <p:blipFill>
          <a:blip r:embed="rId3">
            <a:alphaModFix/>
          </a:blip>
          <a:stretch>
            <a:fillRect/>
          </a:stretch>
        </p:blipFill>
        <p:spPr>
          <a:xfrm>
            <a:off x="775150" y="1947050"/>
            <a:ext cx="1123950" cy="1581150"/>
          </a:xfrm>
          <a:prstGeom prst="rect">
            <a:avLst/>
          </a:prstGeom>
          <a:noFill/>
          <a:ln>
            <a:noFill/>
          </a:ln>
        </p:spPr>
      </p:pic>
      <p:cxnSp>
        <p:nvCxnSpPr>
          <p:cNvPr id="1387" name="Google Shape;1387;p63"/>
          <p:cNvCxnSpPr/>
          <p:nvPr/>
        </p:nvCxnSpPr>
        <p:spPr>
          <a:xfrm>
            <a:off x="2421975" y="2737625"/>
            <a:ext cx="691800" cy="0"/>
          </a:xfrm>
          <a:prstGeom prst="straightConnector1">
            <a:avLst/>
          </a:prstGeom>
          <a:noFill/>
          <a:ln cap="flat" cmpd="sng" w="19050">
            <a:solidFill>
              <a:srgbClr val="BE0712"/>
            </a:solidFill>
            <a:prstDash val="solid"/>
            <a:round/>
            <a:headEnd len="med" w="med" type="none"/>
            <a:tailEnd len="med" w="med" type="triangle"/>
          </a:ln>
        </p:spPr>
      </p:cxnSp>
      <p:pic>
        <p:nvPicPr>
          <p:cNvPr id="1388" name="Google Shape;1388;p63"/>
          <p:cNvPicPr preferRelativeResize="0"/>
          <p:nvPr/>
        </p:nvPicPr>
        <p:blipFill>
          <a:blip r:embed="rId4">
            <a:alphaModFix/>
          </a:blip>
          <a:stretch>
            <a:fillRect/>
          </a:stretch>
        </p:blipFill>
        <p:spPr>
          <a:xfrm>
            <a:off x="2413450" y="3744450"/>
            <a:ext cx="1047750" cy="1162050"/>
          </a:xfrm>
          <a:prstGeom prst="rect">
            <a:avLst/>
          </a:prstGeom>
          <a:noFill/>
          <a:ln>
            <a:noFill/>
          </a:ln>
        </p:spPr>
      </p:pic>
      <p:pic>
        <p:nvPicPr>
          <p:cNvPr id="1389" name="Google Shape;1389;p63"/>
          <p:cNvPicPr preferRelativeResize="0"/>
          <p:nvPr/>
        </p:nvPicPr>
        <p:blipFill>
          <a:blip r:embed="rId5">
            <a:alphaModFix/>
          </a:blip>
          <a:stretch>
            <a:fillRect/>
          </a:stretch>
        </p:blipFill>
        <p:spPr>
          <a:xfrm>
            <a:off x="5455500" y="3843525"/>
            <a:ext cx="1219200" cy="1095375"/>
          </a:xfrm>
          <a:prstGeom prst="rect">
            <a:avLst/>
          </a:prstGeom>
          <a:noFill/>
          <a:ln>
            <a:noFill/>
          </a:ln>
        </p:spPr>
      </p:pic>
      <p:cxnSp>
        <p:nvCxnSpPr>
          <p:cNvPr id="1390" name="Google Shape;1390;p63"/>
          <p:cNvCxnSpPr/>
          <p:nvPr/>
        </p:nvCxnSpPr>
        <p:spPr>
          <a:xfrm>
            <a:off x="4235075" y="4325475"/>
            <a:ext cx="691800" cy="0"/>
          </a:xfrm>
          <a:prstGeom prst="straightConnector1">
            <a:avLst/>
          </a:prstGeom>
          <a:noFill/>
          <a:ln cap="flat" cmpd="sng" w="19050">
            <a:solidFill>
              <a:srgbClr val="BE0712"/>
            </a:solidFill>
            <a:prstDash val="solid"/>
            <a:round/>
            <a:headEnd len="med" w="med" type="none"/>
            <a:tailEnd len="med" w="med" type="triangle"/>
          </a:ln>
        </p:spPr>
      </p:cxnSp>
      <p:pic>
        <p:nvPicPr>
          <p:cNvPr id="1391" name="Google Shape;1391;p63"/>
          <p:cNvPicPr preferRelativeResize="0"/>
          <p:nvPr/>
        </p:nvPicPr>
        <p:blipFill>
          <a:blip r:embed="rId6">
            <a:alphaModFix/>
          </a:blip>
          <a:stretch>
            <a:fillRect/>
          </a:stretch>
        </p:blipFill>
        <p:spPr>
          <a:xfrm>
            <a:off x="3860063" y="2166125"/>
            <a:ext cx="1209675" cy="1143000"/>
          </a:xfrm>
          <a:prstGeom prst="rect">
            <a:avLst/>
          </a:prstGeom>
          <a:noFill/>
          <a:ln>
            <a:noFill/>
          </a:ln>
        </p:spPr>
      </p:pic>
      <p:pic>
        <p:nvPicPr>
          <p:cNvPr id="1392" name="Google Shape;1392;p63"/>
          <p:cNvPicPr preferRelativeResize="0"/>
          <p:nvPr/>
        </p:nvPicPr>
        <p:blipFill>
          <a:blip r:embed="rId7">
            <a:alphaModFix/>
          </a:blip>
          <a:stretch>
            <a:fillRect/>
          </a:stretch>
        </p:blipFill>
        <p:spPr>
          <a:xfrm>
            <a:off x="7030725" y="2147075"/>
            <a:ext cx="1209675" cy="1181100"/>
          </a:xfrm>
          <a:prstGeom prst="rect">
            <a:avLst/>
          </a:prstGeom>
          <a:noFill/>
          <a:ln>
            <a:noFill/>
          </a:ln>
        </p:spPr>
      </p:pic>
      <p:cxnSp>
        <p:nvCxnSpPr>
          <p:cNvPr id="1393" name="Google Shape;1393;p63"/>
          <p:cNvCxnSpPr/>
          <p:nvPr/>
        </p:nvCxnSpPr>
        <p:spPr>
          <a:xfrm>
            <a:off x="5704338" y="2737625"/>
            <a:ext cx="6918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1"/>
                                        </p:tgtEl>
                                        <p:attrNameLst>
                                          <p:attrName>style.visibility</p:attrName>
                                        </p:attrNameLst>
                                      </p:cBhvr>
                                      <p:to>
                                        <p:strVal val="visible"/>
                                      </p:to>
                                    </p:set>
                                    <p:animEffect filter="fade" transition="in">
                                      <p:cBhvr>
                                        <p:cTn dur="1000"/>
                                        <p:tgtEl>
                                          <p:spTgt spid="1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3"/>
                                        </p:tgtEl>
                                        <p:attrNameLst>
                                          <p:attrName>style.visibility</p:attrName>
                                        </p:attrNameLst>
                                      </p:cBhvr>
                                      <p:to>
                                        <p:strVal val="visible"/>
                                      </p:to>
                                    </p:set>
                                    <p:animEffect filter="fade" transition="in">
                                      <p:cBhvr>
                                        <p:cTn dur="1000"/>
                                        <p:tgtEl>
                                          <p:spTgt spid="1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2"/>
                                        </p:tgtEl>
                                        <p:attrNameLst>
                                          <p:attrName>style.visibility</p:attrName>
                                        </p:attrNameLst>
                                      </p:cBhvr>
                                      <p:to>
                                        <p:strVal val="visible"/>
                                      </p:to>
                                    </p:set>
                                    <p:animEffect filter="fade" transition="in">
                                      <p:cBhvr>
                                        <p:cTn dur="1000"/>
                                        <p:tgtEl>
                                          <p:spTgt spid="1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Trouble with Trees</a:t>
            </a:r>
            <a:endParaRPr/>
          </a:p>
        </p:txBody>
      </p:sp>
      <p:sp>
        <p:nvSpPr>
          <p:cNvPr id="101" name="Google Shape;101;p19"/>
          <p:cNvSpPr txBox="1"/>
          <p:nvPr>
            <p:ph idx="1" type="body"/>
          </p:nvPr>
        </p:nvSpPr>
        <p:spPr>
          <a:xfrm>
            <a:off x="243000" y="556500"/>
            <a:ext cx="8443800" cy="151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Last time: BSTs have potential performance issue if they get “spindly” </a:t>
            </a:r>
            <a:r>
              <a:rPr lang="en"/>
              <a:t>(too tall).</a:t>
            </a:r>
            <a:endParaRPr/>
          </a:p>
          <a:p>
            <a:pPr indent="-355600" lvl="0" marL="457200" rtl="0" algn="l">
              <a:spcBef>
                <a:spcPts val="600"/>
              </a:spcBef>
              <a:spcAft>
                <a:spcPts val="0"/>
              </a:spcAft>
              <a:buSzPts val="2000"/>
              <a:buChar char="●"/>
            </a:pPr>
            <a:r>
              <a:rPr lang="en"/>
              <a:t>Worst case: Items inserted in order.</a:t>
            </a:r>
            <a:endParaRPr/>
          </a:p>
          <a:p>
            <a:pPr indent="-355600" lvl="0" marL="457200" rtl="0" algn="l">
              <a:spcBef>
                <a:spcPts val="0"/>
              </a:spcBef>
              <a:spcAft>
                <a:spcPts val="0"/>
              </a:spcAft>
              <a:buSzPts val="2000"/>
              <a:buChar char="●"/>
            </a:pPr>
            <a:r>
              <a:rPr lang="en"/>
              <a:t>Fundamental issue: Too lazy about where to store data.</a:t>
            </a:r>
            <a:endParaRPr/>
          </a:p>
        </p:txBody>
      </p:sp>
      <p:sp>
        <p:nvSpPr>
          <p:cNvPr id="102" name="Google Shape;102;p19"/>
          <p:cNvSpPr/>
          <p:nvPr/>
        </p:nvSpPr>
        <p:spPr>
          <a:xfrm>
            <a:off x="5649368" y="2664732"/>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a:t>
            </a:r>
            <a:endParaRPr sz="1800"/>
          </a:p>
        </p:txBody>
      </p:sp>
      <p:sp>
        <p:nvSpPr>
          <p:cNvPr id="103" name="Google Shape;103;p19"/>
          <p:cNvSpPr/>
          <p:nvPr/>
        </p:nvSpPr>
        <p:spPr>
          <a:xfrm>
            <a:off x="5235080" y="32091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104" name="Google Shape;104;p19"/>
          <p:cNvSpPr/>
          <p:nvPr/>
        </p:nvSpPr>
        <p:spPr>
          <a:xfrm>
            <a:off x="6064756" y="3209167"/>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cxnSp>
        <p:nvCxnSpPr>
          <p:cNvPr id="105" name="Google Shape;105;p19"/>
          <p:cNvCxnSpPr>
            <a:stCxn id="103" idx="0"/>
            <a:endCxn id="102" idx="2"/>
          </p:cNvCxnSpPr>
          <p:nvPr/>
        </p:nvCxnSpPr>
        <p:spPr>
          <a:xfrm flipH="1" rot="10800000">
            <a:off x="5480330" y="2989567"/>
            <a:ext cx="414300" cy="219600"/>
          </a:xfrm>
          <a:prstGeom prst="straightConnector1">
            <a:avLst/>
          </a:prstGeom>
          <a:noFill/>
          <a:ln cap="flat" cmpd="sng" w="19050">
            <a:solidFill>
              <a:srgbClr val="666666"/>
            </a:solidFill>
            <a:prstDash val="solid"/>
            <a:round/>
            <a:headEnd len="med" w="med" type="none"/>
            <a:tailEnd len="med" w="med" type="none"/>
          </a:ln>
        </p:spPr>
      </p:cxnSp>
      <p:cxnSp>
        <p:nvCxnSpPr>
          <p:cNvPr id="106" name="Google Shape;106;p19"/>
          <p:cNvCxnSpPr>
            <a:stCxn id="104" idx="0"/>
            <a:endCxn id="102" idx="2"/>
          </p:cNvCxnSpPr>
          <p:nvPr/>
        </p:nvCxnSpPr>
        <p:spPr>
          <a:xfrm rot="10800000">
            <a:off x="5894506" y="2989567"/>
            <a:ext cx="415500" cy="219600"/>
          </a:xfrm>
          <a:prstGeom prst="straightConnector1">
            <a:avLst/>
          </a:prstGeom>
          <a:noFill/>
          <a:ln cap="flat" cmpd="sng" w="19050">
            <a:solidFill>
              <a:srgbClr val="666666"/>
            </a:solidFill>
            <a:prstDash val="solid"/>
            <a:round/>
            <a:headEnd len="med" w="med" type="none"/>
            <a:tailEnd len="med" w="med" type="none"/>
          </a:ln>
        </p:spPr>
      </p:cxnSp>
      <p:sp>
        <p:nvSpPr>
          <p:cNvPr id="107" name="Google Shape;107;p19"/>
          <p:cNvSpPr/>
          <p:nvPr/>
        </p:nvSpPr>
        <p:spPr>
          <a:xfrm>
            <a:off x="7375542" y="266472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a:t>
            </a:r>
            <a:endParaRPr sz="1800"/>
          </a:p>
        </p:txBody>
      </p:sp>
      <p:sp>
        <p:nvSpPr>
          <p:cNvPr id="108" name="Google Shape;108;p19"/>
          <p:cNvSpPr/>
          <p:nvPr/>
        </p:nvSpPr>
        <p:spPr>
          <a:xfrm>
            <a:off x="7009004" y="32091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a:t>
            </a:r>
            <a:endParaRPr sz="1800"/>
          </a:p>
        </p:txBody>
      </p:sp>
      <p:sp>
        <p:nvSpPr>
          <p:cNvPr id="109" name="Google Shape;109;p19"/>
          <p:cNvSpPr/>
          <p:nvPr/>
        </p:nvSpPr>
        <p:spPr>
          <a:xfrm>
            <a:off x="7818280" y="3209183"/>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cxnSp>
        <p:nvCxnSpPr>
          <p:cNvPr id="110" name="Google Shape;110;p19"/>
          <p:cNvCxnSpPr>
            <a:stCxn id="108" idx="0"/>
            <a:endCxn id="107" idx="2"/>
          </p:cNvCxnSpPr>
          <p:nvPr/>
        </p:nvCxnSpPr>
        <p:spPr>
          <a:xfrm flipH="1" rot="10800000">
            <a:off x="7254254" y="2989583"/>
            <a:ext cx="366600" cy="219600"/>
          </a:xfrm>
          <a:prstGeom prst="straightConnector1">
            <a:avLst/>
          </a:prstGeom>
          <a:noFill/>
          <a:ln cap="flat" cmpd="sng" w="19050">
            <a:solidFill>
              <a:srgbClr val="666666"/>
            </a:solidFill>
            <a:prstDash val="solid"/>
            <a:round/>
            <a:headEnd len="med" w="med" type="none"/>
            <a:tailEnd len="med" w="med" type="none"/>
          </a:ln>
        </p:spPr>
      </p:cxnSp>
      <p:cxnSp>
        <p:nvCxnSpPr>
          <p:cNvPr id="111" name="Google Shape;111;p19"/>
          <p:cNvCxnSpPr>
            <a:stCxn id="109" idx="0"/>
            <a:endCxn id="107" idx="2"/>
          </p:cNvCxnSpPr>
          <p:nvPr/>
        </p:nvCxnSpPr>
        <p:spPr>
          <a:xfrm rot="10800000">
            <a:off x="7620730" y="2989583"/>
            <a:ext cx="442800" cy="219600"/>
          </a:xfrm>
          <a:prstGeom prst="straightConnector1">
            <a:avLst/>
          </a:prstGeom>
          <a:noFill/>
          <a:ln cap="flat" cmpd="sng" w="19050">
            <a:solidFill>
              <a:srgbClr val="666666"/>
            </a:solidFill>
            <a:prstDash val="solid"/>
            <a:round/>
            <a:headEnd len="med" w="med" type="none"/>
            <a:tailEnd len="med" w="med" type="none"/>
          </a:ln>
        </p:spPr>
      </p:cxnSp>
      <p:sp>
        <p:nvSpPr>
          <p:cNvPr id="112" name="Google Shape;112;p19"/>
          <p:cNvSpPr/>
          <p:nvPr/>
        </p:nvSpPr>
        <p:spPr>
          <a:xfrm>
            <a:off x="6506132" y="2068000"/>
            <a:ext cx="4905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t>
            </a:r>
            <a:endParaRPr sz="1800"/>
          </a:p>
        </p:txBody>
      </p:sp>
      <p:cxnSp>
        <p:nvCxnSpPr>
          <p:cNvPr id="113" name="Google Shape;113;p19"/>
          <p:cNvCxnSpPr>
            <a:stCxn id="112" idx="2"/>
            <a:endCxn id="102" idx="0"/>
          </p:cNvCxnSpPr>
          <p:nvPr/>
        </p:nvCxnSpPr>
        <p:spPr>
          <a:xfrm flipH="1">
            <a:off x="5894582" y="2392900"/>
            <a:ext cx="856800" cy="271800"/>
          </a:xfrm>
          <a:prstGeom prst="straightConnector1">
            <a:avLst/>
          </a:prstGeom>
          <a:noFill/>
          <a:ln cap="flat" cmpd="sng" w="19050">
            <a:solidFill>
              <a:srgbClr val="666666"/>
            </a:solidFill>
            <a:prstDash val="solid"/>
            <a:round/>
            <a:headEnd len="med" w="med" type="none"/>
            <a:tailEnd len="med" w="med" type="none"/>
          </a:ln>
        </p:spPr>
      </p:cxnSp>
      <p:cxnSp>
        <p:nvCxnSpPr>
          <p:cNvPr id="114" name="Google Shape;114;p19"/>
          <p:cNvCxnSpPr>
            <a:stCxn id="112" idx="2"/>
            <a:endCxn id="107" idx="0"/>
          </p:cNvCxnSpPr>
          <p:nvPr/>
        </p:nvCxnSpPr>
        <p:spPr>
          <a:xfrm>
            <a:off x="6751382" y="2392900"/>
            <a:ext cx="869400" cy="271800"/>
          </a:xfrm>
          <a:prstGeom prst="straightConnector1">
            <a:avLst/>
          </a:prstGeom>
          <a:noFill/>
          <a:ln cap="flat" cmpd="sng" w="19050">
            <a:solidFill>
              <a:srgbClr val="666666"/>
            </a:solidFill>
            <a:prstDash val="solid"/>
            <a:round/>
            <a:headEnd len="med" w="med" type="none"/>
            <a:tailEnd len="med" w="med" type="none"/>
          </a:ln>
        </p:spPr>
      </p:cxnSp>
      <p:grpSp>
        <p:nvGrpSpPr>
          <p:cNvPr id="115" name="Google Shape;115;p19"/>
          <p:cNvGrpSpPr/>
          <p:nvPr/>
        </p:nvGrpSpPr>
        <p:grpSpPr>
          <a:xfrm>
            <a:off x="8063530" y="3534083"/>
            <a:ext cx="540353" cy="485613"/>
            <a:chOff x="8063530" y="3534083"/>
            <a:chExt cx="540353" cy="485613"/>
          </a:xfrm>
        </p:grpSpPr>
        <p:sp>
          <p:nvSpPr>
            <p:cNvPr id="116" name="Google Shape;116;p19"/>
            <p:cNvSpPr/>
            <p:nvPr/>
          </p:nvSpPr>
          <p:spPr>
            <a:xfrm>
              <a:off x="8113684" y="3694796"/>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a:t>
              </a:r>
              <a:endParaRPr sz="1800"/>
            </a:p>
          </p:txBody>
        </p:sp>
        <p:cxnSp>
          <p:nvCxnSpPr>
            <p:cNvPr id="117" name="Google Shape;117;p19"/>
            <p:cNvCxnSpPr>
              <a:stCxn id="109" idx="2"/>
              <a:endCxn id="116" idx="0"/>
            </p:cNvCxnSpPr>
            <p:nvPr/>
          </p:nvCxnSpPr>
          <p:spPr>
            <a:xfrm>
              <a:off x="8063530" y="3534083"/>
              <a:ext cx="295200" cy="160800"/>
            </a:xfrm>
            <a:prstGeom prst="straightConnector1">
              <a:avLst/>
            </a:prstGeom>
            <a:noFill/>
            <a:ln cap="flat" cmpd="sng" w="19050">
              <a:solidFill>
                <a:schemeClr val="dk2"/>
              </a:solidFill>
              <a:prstDash val="solid"/>
              <a:round/>
              <a:headEnd len="med" w="med" type="none"/>
              <a:tailEnd len="med" w="med" type="none"/>
            </a:ln>
          </p:spPr>
        </p:cxnSp>
      </p:grpSp>
      <p:grpSp>
        <p:nvGrpSpPr>
          <p:cNvPr id="118" name="Google Shape;118;p19"/>
          <p:cNvGrpSpPr/>
          <p:nvPr/>
        </p:nvGrpSpPr>
        <p:grpSpPr>
          <a:xfrm>
            <a:off x="8332652" y="4019696"/>
            <a:ext cx="490200" cy="485699"/>
            <a:chOff x="8332652" y="4019696"/>
            <a:chExt cx="490200" cy="485699"/>
          </a:xfrm>
        </p:grpSpPr>
        <p:sp>
          <p:nvSpPr>
            <p:cNvPr id="119" name="Google Shape;119;p19"/>
            <p:cNvSpPr/>
            <p:nvPr/>
          </p:nvSpPr>
          <p:spPr>
            <a:xfrm>
              <a:off x="8332652" y="4180495"/>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cxnSp>
          <p:nvCxnSpPr>
            <p:cNvPr id="120" name="Google Shape;120;p19"/>
            <p:cNvCxnSpPr>
              <a:stCxn id="116" idx="2"/>
              <a:endCxn id="119" idx="0"/>
            </p:cNvCxnSpPr>
            <p:nvPr/>
          </p:nvCxnSpPr>
          <p:spPr>
            <a:xfrm>
              <a:off x="8358784" y="4019696"/>
              <a:ext cx="219000" cy="160800"/>
            </a:xfrm>
            <a:prstGeom prst="straightConnector1">
              <a:avLst/>
            </a:prstGeom>
            <a:noFill/>
            <a:ln cap="flat" cmpd="sng" w="19050">
              <a:solidFill>
                <a:schemeClr val="dk2"/>
              </a:solidFill>
              <a:prstDash val="solid"/>
              <a:round/>
              <a:headEnd len="med" w="med" type="none"/>
              <a:tailEnd len="med" w="med" type="none"/>
            </a:ln>
          </p:spPr>
        </p:cxnSp>
      </p:grpSp>
      <p:grpSp>
        <p:nvGrpSpPr>
          <p:cNvPr id="121" name="Google Shape;121;p19"/>
          <p:cNvGrpSpPr/>
          <p:nvPr/>
        </p:nvGrpSpPr>
        <p:grpSpPr>
          <a:xfrm>
            <a:off x="8515933" y="4505395"/>
            <a:ext cx="490200" cy="485699"/>
            <a:chOff x="8515933" y="4505395"/>
            <a:chExt cx="490200" cy="485699"/>
          </a:xfrm>
        </p:grpSpPr>
        <p:sp>
          <p:nvSpPr>
            <p:cNvPr id="122" name="Google Shape;122;p19"/>
            <p:cNvSpPr/>
            <p:nvPr/>
          </p:nvSpPr>
          <p:spPr>
            <a:xfrm>
              <a:off x="8515933" y="4666194"/>
              <a:ext cx="490200" cy="3249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cxnSp>
          <p:nvCxnSpPr>
            <p:cNvPr id="123" name="Google Shape;123;p19"/>
            <p:cNvCxnSpPr>
              <a:stCxn id="119" idx="2"/>
              <a:endCxn id="122" idx="0"/>
            </p:cNvCxnSpPr>
            <p:nvPr/>
          </p:nvCxnSpPr>
          <p:spPr>
            <a:xfrm>
              <a:off x="8577752" y="4505395"/>
              <a:ext cx="183300" cy="160800"/>
            </a:xfrm>
            <a:prstGeom prst="straightConnector1">
              <a:avLst/>
            </a:prstGeom>
            <a:noFill/>
            <a:ln cap="flat" cmpd="sng" w="19050">
              <a:solidFill>
                <a:schemeClr val="dk2"/>
              </a:solidFill>
              <a:prstDash val="solid"/>
              <a:round/>
              <a:headEnd len="med" w="med" type="none"/>
              <a:tailEnd len="med" w="med" type="none"/>
            </a:ln>
          </p:spPr>
        </p:cxnSp>
      </p:grpSp>
      <p:sp>
        <p:nvSpPr>
          <p:cNvPr id="124" name="Google Shape;124;p19"/>
          <p:cNvSpPr txBox="1"/>
          <p:nvPr/>
        </p:nvSpPr>
        <p:spPr>
          <a:xfrm>
            <a:off x="241425" y="1981900"/>
            <a:ext cx="3999300" cy="2651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One solution:</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Insert in random order.</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Results in Θ(log N) height with extremely high probability.</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Why don’t we just do this?</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Might not have all the data up front.</a:t>
            </a:r>
            <a:endParaRPr sz="20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7" name="Shape 1397"/>
        <p:cNvGrpSpPr/>
        <p:nvPr/>
      </p:nvGrpSpPr>
      <p:grpSpPr>
        <a:xfrm>
          <a:off x="0" y="0"/>
          <a:ext cx="0" cy="0"/>
          <a:chOff x="0" y="0"/>
          <a:chExt cx="0" cy="0"/>
        </a:xfrm>
      </p:grpSpPr>
      <p:sp>
        <p:nvSpPr>
          <p:cNvPr id="1398" name="Google Shape;1398;p6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Isometry Maintenance (Case 1 &amp; 3: Left-Red-Right-Red)</a:t>
            </a:r>
            <a:endParaRPr/>
          </a:p>
        </p:txBody>
      </p:sp>
      <p:sp>
        <p:nvSpPr>
          <p:cNvPr id="1399" name="Google Shape;1399;p6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add E to F-A. To resolve:</a:t>
            </a:r>
            <a:endParaRPr/>
          </a:p>
          <a:p>
            <a:pPr indent="-355600" lvl="0" marL="457200" rtl="0" algn="l">
              <a:spcBef>
                <a:spcPts val="600"/>
              </a:spcBef>
              <a:spcAft>
                <a:spcPts val="0"/>
              </a:spcAft>
              <a:buSzPts val="2000"/>
              <a:buChar char="●"/>
            </a:pPr>
            <a:r>
              <a:rPr lang="en"/>
              <a:t>rotateLeft(A), putting us back in the two-reds-in-a-row</a:t>
            </a:r>
            <a:endParaRPr/>
          </a:p>
          <a:p>
            <a:pPr indent="-355600" lvl="0" marL="457200" rtl="0" algn="l">
              <a:spcBef>
                <a:spcPts val="0"/>
              </a:spcBef>
              <a:spcAft>
                <a:spcPts val="0"/>
              </a:spcAft>
              <a:buSzPts val="2000"/>
              <a:buChar char="●"/>
            </a:pPr>
            <a:r>
              <a:rPr lang="en"/>
              <a:t>rotateRight(F), putting us in the two-red children case. Then flip.</a:t>
            </a:r>
            <a:endParaRPr/>
          </a:p>
        </p:txBody>
      </p:sp>
      <p:cxnSp>
        <p:nvCxnSpPr>
          <p:cNvPr id="1400" name="Google Shape;1400;p64"/>
          <p:cNvCxnSpPr/>
          <p:nvPr/>
        </p:nvCxnSpPr>
        <p:spPr>
          <a:xfrm>
            <a:off x="1761488" y="2737625"/>
            <a:ext cx="691800" cy="0"/>
          </a:xfrm>
          <a:prstGeom prst="straightConnector1">
            <a:avLst/>
          </a:prstGeom>
          <a:noFill/>
          <a:ln cap="flat" cmpd="sng" w="19050">
            <a:solidFill>
              <a:srgbClr val="BE0712"/>
            </a:solidFill>
            <a:prstDash val="solid"/>
            <a:round/>
            <a:headEnd len="med" w="med" type="none"/>
            <a:tailEnd len="med" w="med" type="triangle"/>
          </a:ln>
        </p:spPr>
      </p:cxnSp>
      <p:pic>
        <p:nvPicPr>
          <p:cNvPr id="1401" name="Google Shape;1401;p64"/>
          <p:cNvPicPr preferRelativeResize="0"/>
          <p:nvPr/>
        </p:nvPicPr>
        <p:blipFill>
          <a:blip r:embed="rId3">
            <a:alphaModFix/>
          </a:blip>
          <a:stretch>
            <a:fillRect/>
          </a:stretch>
        </p:blipFill>
        <p:spPr>
          <a:xfrm>
            <a:off x="2413450" y="3744450"/>
            <a:ext cx="1047750" cy="1162050"/>
          </a:xfrm>
          <a:prstGeom prst="rect">
            <a:avLst/>
          </a:prstGeom>
          <a:noFill/>
          <a:ln>
            <a:noFill/>
          </a:ln>
        </p:spPr>
      </p:pic>
      <p:pic>
        <p:nvPicPr>
          <p:cNvPr id="1402" name="Google Shape;1402;p64"/>
          <p:cNvPicPr preferRelativeResize="0"/>
          <p:nvPr/>
        </p:nvPicPr>
        <p:blipFill>
          <a:blip r:embed="rId4">
            <a:alphaModFix/>
          </a:blip>
          <a:stretch>
            <a:fillRect/>
          </a:stretch>
        </p:blipFill>
        <p:spPr>
          <a:xfrm>
            <a:off x="5455500" y="3843525"/>
            <a:ext cx="1219200" cy="1095375"/>
          </a:xfrm>
          <a:prstGeom prst="rect">
            <a:avLst/>
          </a:prstGeom>
          <a:noFill/>
          <a:ln>
            <a:noFill/>
          </a:ln>
        </p:spPr>
      </p:pic>
      <p:cxnSp>
        <p:nvCxnSpPr>
          <p:cNvPr id="1403" name="Google Shape;1403;p64"/>
          <p:cNvCxnSpPr/>
          <p:nvPr/>
        </p:nvCxnSpPr>
        <p:spPr>
          <a:xfrm>
            <a:off x="4235075" y="4325475"/>
            <a:ext cx="691800" cy="0"/>
          </a:xfrm>
          <a:prstGeom prst="straightConnector1">
            <a:avLst/>
          </a:prstGeom>
          <a:noFill/>
          <a:ln cap="flat" cmpd="sng" w="19050">
            <a:solidFill>
              <a:srgbClr val="BE0712"/>
            </a:solidFill>
            <a:prstDash val="solid"/>
            <a:round/>
            <a:headEnd len="med" w="med" type="none"/>
            <a:tailEnd len="med" w="med" type="triangle"/>
          </a:ln>
        </p:spPr>
      </p:cxnSp>
      <p:cxnSp>
        <p:nvCxnSpPr>
          <p:cNvPr id="1404" name="Google Shape;1404;p64"/>
          <p:cNvCxnSpPr/>
          <p:nvPr/>
        </p:nvCxnSpPr>
        <p:spPr>
          <a:xfrm>
            <a:off x="4226088" y="2737625"/>
            <a:ext cx="691800" cy="0"/>
          </a:xfrm>
          <a:prstGeom prst="straightConnector1">
            <a:avLst/>
          </a:prstGeom>
          <a:noFill/>
          <a:ln cap="flat" cmpd="sng" w="19050">
            <a:solidFill>
              <a:srgbClr val="BE0712"/>
            </a:solidFill>
            <a:prstDash val="solid"/>
            <a:round/>
            <a:headEnd len="med" w="med" type="none"/>
            <a:tailEnd len="med" w="med" type="triangle"/>
          </a:ln>
        </p:spPr>
      </p:cxnSp>
      <p:pic>
        <p:nvPicPr>
          <p:cNvPr id="1405" name="Google Shape;1405;p64"/>
          <p:cNvPicPr preferRelativeResize="0"/>
          <p:nvPr/>
        </p:nvPicPr>
        <p:blipFill>
          <a:blip r:embed="rId5">
            <a:alphaModFix/>
          </a:blip>
          <a:stretch>
            <a:fillRect/>
          </a:stretch>
        </p:blipFill>
        <p:spPr>
          <a:xfrm>
            <a:off x="579475" y="1932763"/>
            <a:ext cx="809625" cy="1609725"/>
          </a:xfrm>
          <a:prstGeom prst="rect">
            <a:avLst/>
          </a:prstGeom>
          <a:noFill/>
          <a:ln>
            <a:noFill/>
          </a:ln>
        </p:spPr>
      </p:pic>
      <p:pic>
        <p:nvPicPr>
          <p:cNvPr id="1406" name="Google Shape;1406;p64"/>
          <p:cNvPicPr preferRelativeResize="0"/>
          <p:nvPr/>
        </p:nvPicPr>
        <p:blipFill>
          <a:blip r:embed="rId6">
            <a:alphaModFix/>
          </a:blip>
          <a:stretch>
            <a:fillRect/>
          </a:stretch>
        </p:blipFill>
        <p:spPr>
          <a:xfrm>
            <a:off x="2808300" y="1923250"/>
            <a:ext cx="1104900" cy="1628775"/>
          </a:xfrm>
          <a:prstGeom prst="rect">
            <a:avLst/>
          </a:prstGeom>
          <a:noFill/>
          <a:ln>
            <a:noFill/>
          </a:ln>
        </p:spPr>
      </p:pic>
      <p:pic>
        <p:nvPicPr>
          <p:cNvPr id="1407" name="Google Shape;1407;p64"/>
          <p:cNvPicPr preferRelativeResize="0"/>
          <p:nvPr/>
        </p:nvPicPr>
        <p:blipFill>
          <a:blip r:embed="rId7">
            <a:alphaModFix/>
          </a:blip>
          <a:stretch>
            <a:fillRect/>
          </a:stretch>
        </p:blipFill>
        <p:spPr>
          <a:xfrm>
            <a:off x="5166875" y="2108975"/>
            <a:ext cx="1209675" cy="1219200"/>
          </a:xfrm>
          <a:prstGeom prst="rect">
            <a:avLst/>
          </a:prstGeom>
          <a:noFill/>
          <a:ln>
            <a:noFill/>
          </a:ln>
        </p:spPr>
      </p:pic>
      <p:cxnSp>
        <p:nvCxnSpPr>
          <p:cNvPr id="1408" name="Google Shape;1408;p64"/>
          <p:cNvCxnSpPr/>
          <p:nvPr/>
        </p:nvCxnSpPr>
        <p:spPr>
          <a:xfrm>
            <a:off x="6719813" y="2737650"/>
            <a:ext cx="691800" cy="0"/>
          </a:xfrm>
          <a:prstGeom prst="straightConnector1">
            <a:avLst/>
          </a:prstGeom>
          <a:noFill/>
          <a:ln cap="flat" cmpd="sng" w="19050">
            <a:solidFill>
              <a:srgbClr val="BE0712"/>
            </a:solidFill>
            <a:prstDash val="solid"/>
            <a:round/>
            <a:headEnd len="med" w="med" type="none"/>
            <a:tailEnd len="med" w="med" type="triangle"/>
          </a:ln>
        </p:spPr>
      </p:cxnSp>
      <p:pic>
        <p:nvPicPr>
          <p:cNvPr id="1409" name="Google Shape;1409;p64"/>
          <p:cNvPicPr preferRelativeResize="0"/>
          <p:nvPr/>
        </p:nvPicPr>
        <p:blipFill>
          <a:blip r:embed="rId8">
            <a:alphaModFix/>
          </a:blip>
          <a:stretch>
            <a:fillRect/>
          </a:stretch>
        </p:blipFill>
        <p:spPr>
          <a:xfrm>
            <a:off x="7754900" y="2089925"/>
            <a:ext cx="1209675" cy="1257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6"/>
                                        </p:tgtEl>
                                        <p:attrNameLst>
                                          <p:attrName>style.visibility</p:attrName>
                                        </p:attrNameLst>
                                      </p:cBhvr>
                                      <p:to>
                                        <p:strVal val="visible"/>
                                      </p:to>
                                    </p:set>
                                    <p:animEffect filter="fade" transition="in">
                                      <p:cBhvr>
                                        <p:cTn dur="1000"/>
                                        <p:tgtEl>
                                          <p:spTgt spid="1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4"/>
                                        </p:tgtEl>
                                        <p:attrNameLst>
                                          <p:attrName>style.visibility</p:attrName>
                                        </p:attrNameLst>
                                      </p:cBhvr>
                                      <p:to>
                                        <p:strVal val="visible"/>
                                      </p:to>
                                    </p:set>
                                    <p:animEffect filter="fade" transition="in">
                                      <p:cBhvr>
                                        <p:cTn dur="1000"/>
                                        <p:tgtEl>
                                          <p:spTgt spid="1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7"/>
                                        </p:tgtEl>
                                        <p:attrNameLst>
                                          <p:attrName>style.visibility</p:attrName>
                                        </p:attrNameLst>
                                      </p:cBhvr>
                                      <p:to>
                                        <p:strVal val="visible"/>
                                      </p:to>
                                    </p:set>
                                    <p:animEffect filter="fade" transition="in">
                                      <p:cBhvr>
                                        <p:cTn dur="1000"/>
                                        <p:tgtEl>
                                          <p:spTgt spid="1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8"/>
                                        </p:tgtEl>
                                        <p:attrNameLst>
                                          <p:attrName>style.visibility</p:attrName>
                                        </p:attrNameLst>
                                      </p:cBhvr>
                                      <p:to>
                                        <p:strVal val="visible"/>
                                      </p:to>
                                    </p:set>
                                    <p:animEffect filter="fade" transition="in">
                                      <p:cBhvr>
                                        <p:cTn dur="1000"/>
                                        <p:tgtEl>
                                          <p:spTgt spid="1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9"/>
                                        </p:tgtEl>
                                        <p:attrNameLst>
                                          <p:attrName>style.visibility</p:attrName>
                                        </p:attrNameLst>
                                      </p:cBhvr>
                                      <p:to>
                                        <p:strVal val="visible"/>
                                      </p:to>
                                    </p:set>
                                    <p:animEffect filter="fade" transition="in">
                                      <p:cBhvr>
                                        <p:cTn dur="1000"/>
                                        <p:tgtEl>
                                          <p:spTgt spid="1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3" name="Shape 1413"/>
        <p:cNvGrpSpPr/>
        <p:nvPr/>
      </p:nvGrpSpPr>
      <p:grpSpPr>
        <a:xfrm>
          <a:off x="0" y="0"/>
          <a:ext cx="0" cy="0"/>
          <a:chOff x="0" y="0"/>
          <a:chExt cx="0" cy="0"/>
        </a:xfrm>
      </p:grpSpPr>
      <p:sp>
        <p:nvSpPr>
          <p:cNvPr id="1414" name="Google Shape;1414;p6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Preserving the Isometry After Addition Operations</a:t>
            </a:r>
            <a:endParaRPr/>
          </a:p>
        </p:txBody>
      </p:sp>
      <p:sp>
        <p:nvSpPr>
          <p:cNvPr id="1415" name="Google Shape;1415;p65"/>
          <p:cNvSpPr txBox="1"/>
          <p:nvPr>
            <p:ph idx="1" type="body"/>
          </p:nvPr>
        </p:nvSpPr>
        <p:spPr>
          <a:xfrm>
            <a:off x="243000" y="556500"/>
            <a:ext cx="8443800" cy="458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Violations for 2-3 trees:</a:t>
            </a:r>
            <a:endParaRPr/>
          </a:p>
          <a:p>
            <a:pPr indent="-355600" lvl="0" marL="457200" rtl="0" algn="l">
              <a:spcBef>
                <a:spcPts val="600"/>
              </a:spcBef>
              <a:spcAft>
                <a:spcPts val="0"/>
              </a:spcAft>
              <a:buSzPts val="2000"/>
              <a:buChar char="●"/>
            </a:pPr>
            <a:r>
              <a:rPr lang="en"/>
              <a:t>Existence of 4-nodes (bad!)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Operations for Fixing 2-3 Tree Violations:</a:t>
            </a:r>
            <a:endParaRPr/>
          </a:p>
          <a:p>
            <a:pPr indent="-355600" lvl="0" marL="457200" rtl="0" algn="l">
              <a:spcBef>
                <a:spcPts val="600"/>
              </a:spcBef>
              <a:spcAft>
                <a:spcPts val="0"/>
              </a:spcAft>
              <a:buSzPts val="2000"/>
              <a:buChar char="●"/>
            </a:pPr>
            <a:r>
              <a:rPr lang="en"/>
              <a:t>Splitting a 4-node.</a:t>
            </a:r>
            <a:br>
              <a:rPr lang="en"/>
            </a:br>
            <a:endParaRPr/>
          </a:p>
          <a:p>
            <a:pPr indent="0" lvl="0" marL="0" rtl="0" algn="l">
              <a:spcBef>
                <a:spcPts val="600"/>
              </a:spcBef>
              <a:spcAft>
                <a:spcPts val="0"/>
              </a:spcAft>
              <a:buNone/>
            </a:pPr>
            <a:r>
              <a:rPr lang="en"/>
              <a:t>Violations for LLRBs:</a:t>
            </a:r>
            <a:endParaRPr/>
          </a:p>
          <a:p>
            <a:pPr indent="-355600" lvl="0" marL="457200" rtl="0" algn="l">
              <a:spcBef>
                <a:spcPts val="600"/>
              </a:spcBef>
              <a:spcAft>
                <a:spcPts val="0"/>
              </a:spcAft>
              <a:buSzPts val="2000"/>
              <a:buChar char="●"/>
            </a:pPr>
            <a:r>
              <a:rPr lang="en"/>
              <a:t>Two red children.</a:t>
            </a:r>
            <a:endParaRPr/>
          </a:p>
          <a:p>
            <a:pPr indent="-355600" lvl="0" marL="457200" rtl="0" algn="l">
              <a:spcBef>
                <a:spcPts val="0"/>
              </a:spcBef>
              <a:spcAft>
                <a:spcPts val="0"/>
              </a:spcAft>
              <a:buSzPts val="2000"/>
              <a:buChar char="●"/>
            </a:pPr>
            <a:r>
              <a:rPr lang="en"/>
              <a:t>Two consecutive red links.</a:t>
            </a:r>
            <a:endParaRPr/>
          </a:p>
          <a:p>
            <a:pPr indent="-355600" lvl="0" marL="457200" rtl="0" algn="l">
              <a:spcBef>
                <a:spcPts val="0"/>
              </a:spcBef>
              <a:spcAft>
                <a:spcPts val="0"/>
              </a:spcAft>
              <a:buSzPts val="2000"/>
              <a:buChar char="●"/>
            </a:pPr>
            <a:r>
              <a:rPr lang="en"/>
              <a:t>Right red child.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Operations for Fixing LLRB Tree Violations: Tree rotations and Color Flips!</a:t>
            </a:r>
            <a:endParaRPr/>
          </a:p>
        </p:txBody>
      </p:sp>
      <p:pic>
        <p:nvPicPr>
          <p:cNvPr id="1416" name="Google Shape;1416;p65"/>
          <p:cNvPicPr preferRelativeResize="0"/>
          <p:nvPr/>
        </p:nvPicPr>
        <p:blipFill>
          <a:blip r:embed="rId3">
            <a:alphaModFix/>
          </a:blip>
          <a:stretch>
            <a:fillRect/>
          </a:stretch>
        </p:blipFill>
        <p:spPr>
          <a:xfrm>
            <a:off x="5256025" y="1167538"/>
            <a:ext cx="1047750" cy="1162050"/>
          </a:xfrm>
          <a:prstGeom prst="rect">
            <a:avLst/>
          </a:prstGeom>
          <a:noFill/>
          <a:ln>
            <a:noFill/>
          </a:ln>
        </p:spPr>
      </p:pic>
      <p:pic>
        <p:nvPicPr>
          <p:cNvPr id="1417" name="Google Shape;1417;p65"/>
          <p:cNvPicPr preferRelativeResize="0"/>
          <p:nvPr/>
        </p:nvPicPr>
        <p:blipFill>
          <a:blip r:embed="rId4">
            <a:alphaModFix/>
          </a:blip>
          <a:stretch>
            <a:fillRect/>
          </a:stretch>
        </p:blipFill>
        <p:spPr>
          <a:xfrm>
            <a:off x="7731875" y="1253275"/>
            <a:ext cx="1133475" cy="990600"/>
          </a:xfrm>
          <a:prstGeom prst="rect">
            <a:avLst/>
          </a:prstGeom>
          <a:noFill/>
          <a:ln>
            <a:noFill/>
          </a:ln>
        </p:spPr>
      </p:pic>
      <p:cxnSp>
        <p:nvCxnSpPr>
          <p:cNvPr id="1418" name="Google Shape;1418;p65"/>
          <p:cNvCxnSpPr/>
          <p:nvPr/>
        </p:nvCxnSpPr>
        <p:spPr>
          <a:xfrm>
            <a:off x="6744075" y="1686025"/>
            <a:ext cx="668400" cy="0"/>
          </a:xfrm>
          <a:prstGeom prst="straightConnector1">
            <a:avLst/>
          </a:prstGeom>
          <a:noFill/>
          <a:ln cap="flat" cmpd="sng" w="19050">
            <a:solidFill>
              <a:schemeClr val="dk2"/>
            </a:solidFill>
            <a:prstDash val="solid"/>
            <a:round/>
            <a:headEnd len="med" w="med" type="none"/>
            <a:tailEnd len="med" w="med" type="triangle"/>
          </a:ln>
        </p:spPr>
      </p:cxnSp>
      <p:pic>
        <p:nvPicPr>
          <p:cNvPr id="1419" name="Google Shape;1419;p65"/>
          <p:cNvPicPr preferRelativeResize="0"/>
          <p:nvPr/>
        </p:nvPicPr>
        <p:blipFill>
          <a:blip r:embed="rId5">
            <a:alphaModFix/>
          </a:blip>
          <a:stretch>
            <a:fillRect/>
          </a:stretch>
        </p:blipFill>
        <p:spPr>
          <a:xfrm>
            <a:off x="4559912" y="2738682"/>
            <a:ext cx="4248150" cy="16002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3" name="Shape 1423"/>
        <p:cNvGrpSpPr/>
        <p:nvPr/>
      </p:nvGrpSpPr>
      <p:grpSpPr>
        <a:xfrm>
          <a:off x="0" y="0"/>
          <a:ext cx="0" cy="0"/>
          <a:chOff x="0" y="0"/>
          <a:chExt cx="0" cy="0"/>
        </a:xfrm>
      </p:grpSpPr>
      <p:sp>
        <p:nvSpPr>
          <p:cNvPr id="1424" name="Google Shape;1424;p6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LLRB Performance</a:t>
            </a:r>
            <a:endParaRPr/>
          </a:p>
        </p:txBody>
      </p:sp>
      <p:sp>
        <p:nvSpPr>
          <p:cNvPr id="1425" name="Google Shape;1425;p6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an LLRB, </a:t>
            </a:r>
            <a:r>
              <a:rPr b="1" lang="en"/>
              <a:t>e</a:t>
            </a:r>
            <a:r>
              <a:rPr b="1" lang="en"/>
              <a:t>very path from root to a </a:t>
            </a:r>
            <a:r>
              <a:rPr b="1" lang="en" u="sng"/>
              <a:t>null</a:t>
            </a:r>
            <a:r>
              <a:rPr b="1" lang="en"/>
              <a:t> has same number of black links.</a:t>
            </a:r>
            <a:endParaRPr b="1"/>
          </a:p>
          <a:p>
            <a:pPr indent="0" lvl="0" marL="0" rtl="0" algn="l">
              <a:spcBef>
                <a:spcPts val="600"/>
              </a:spcBef>
              <a:spcAft>
                <a:spcPts val="0"/>
              </a:spcAft>
              <a:buNone/>
            </a:pPr>
            <a:r>
              <a:t/>
            </a:r>
            <a:endParaRPr/>
          </a:p>
          <a:p>
            <a:pPr indent="0" lvl="0" marL="0" rtl="0" algn="l">
              <a:spcBef>
                <a:spcPts val="600"/>
              </a:spcBef>
              <a:spcAft>
                <a:spcPts val="0"/>
              </a:spcAft>
              <a:buNone/>
            </a:pPr>
            <a:r>
              <a:rPr lang="en"/>
              <a:t>Since 2-3 trees are perfectly balanced, LLRBs </a:t>
            </a:r>
            <a:r>
              <a:rPr lang="en"/>
              <a:t>are</a:t>
            </a:r>
            <a:r>
              <a:rPr lang="en"/>
              <a:t> </a:t>
            </a:r>
            <a:r>
              <a:rPr b="1" lang="en" u="sng"/>
              <a:t>perfect</a:t>
            </a:r>
            <a:r>
              <a:rPr b="1" lang="en" u="sng"/>
              <a:t>ly</a:t>
            </a:r>
            <a:r>
              <a:rPr b="1" lang="en" u="sng"/>
              <a:t> black balance</a:t>
            </a:r>
            <a:r>
              <a:rPr b="1" lang="en" u="sng"/>
              <a:t>d</a:t>
            </a:r>
            <a:r>
              <a:rPr lang="en"/>
              <a:t>. Guaranteed logarithmic performance for insert (see textbook for delete).</a:t>
            </a:r>
            <a:endParaRPr/>
          </a:p>
        </p:txBody>
      </p:sp>
      <p:pic>
        <p:nvPicPr>
          <p:cNvPr id="1426" name="Google Shape;1426;p66"/>
          <p:cNvPicPr preferRelativeResize="0"/>
          <p:nvPr/>
        </p:nvPicPr>
        <p:blipFill>
          <a:blip r:embed="rId3">
            <a:alphaModFix/>
          </a:blip>
          <a:stretch>
            <a:fillRect/>
          </a:stretch>
        </p:blipFill>
        <p:spPr>
          <a:xfrm>
            <a:off x="216750" y="2447625"/>
            <a:ext cx="8496300" cy="2581275"/>
          </a:xfrm>
          <a:prstGeom prst="rect">
            <a:avLst/>
          </a:prstGeom>
          <a:noFill/>
          <a:ln>
            <a:noFill/>
          </a:ln>
        </p:spPr>
      </p:pic>
      <p:sp>
        <p:nvSpPr>
          <p:cNvPr id="1427" name="Google Shape;1427;p66"/>
          <p:cNvSpPr/>
          <p:nvPr/>
        </p:nvSpPr>
        <p:spPr>
          <a:xfrm>
            <a:off x="4104550" y="3027100"/>
            <a:ext cx="833700" cy="4953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1" name="Shape 1431"/>
        <p:cNvGrpSpPr/>
        <p:nvPr/>
      </p:nvGrpSpPr>
      <p:grpSpPr>
        <a:xfrm>
          <a:off x="0" y="0"/>
          <a:ext cx="0" cy="0"/>
          <a:chOff x="0" y="0"/>
          <a:chExt cx="0" cy="0"/>
        </a:xfrm>
      </p:grpSpPr>
      <p:sp>
        <p:nvSpPr>
          <p:cNvPr id="1432" name="Google Shape;1432;p6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433" name="Google Shape;1433;p67"/>
          <p:cNvSpPr txBox="1"/>
          <p:nvPr>
            <p:ph idx="1" type="body"/>
          </p:nvPr>
        </p:nvSpPr>
        <p:spPr>
          <a:xfrm>
            <a:off x="243000" y="556500"/>
            <a:ext cx="8443800" cy="458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2-3 and 2-3-4 Trees have perfect balance.</a:t>
            </a:r>
            <a:endParaRPr/>
          </a:p>
          <a:p>
            <a:pPr indent="-355600" lvl="0" marL="457200" rtl="0" algn="l">
              <a:spcBef>
                <a:spcPts val="600"/>
              </a:spcBef>
              <a:spcAft>
                <a:spcPts val="0"/>
              </a:spcAft>
              <a:buSzPts val="2000"/>
              <a:buChar char="●"/>
            </a:pPr>
            <a:r>
              <a:rPr lang="en"/>
              <a:t>Height is guaranteed logarithmic.</a:t>
            </a:r>
            <a:endParaRPr/>
          </a:p>
          <a:p>
            <a:pPr indent="-355600" lvl="0" marL="457200" rtl="0" algn="l">
              <a:spcBef>
                <a:spcPts val="0"/>
              </a:spcBef>
              <a:spcAft>
                <a:spcPts val="0"/>
              </a:spcAft>
              <a:buSzPts val="2000"/>
              <a:buChar char="●"/>
            </a:pPr>
            <a:r>
              <a:rPr lang="en"/>
              <a:t>After insert/delete, at most 1 split operation per level of the tree.</a:t>
            </a:r>
            <a:endParaRPr/>
          </a:p>
          <a:p>
            <a:pPr indent="-355600" lvl="1" marL="914400" rtl="0" algn="l">
              <a:spcBef>
                <a:spcPts val="0"/>
              </a:spcBef>
              <a:spcAft>
                <a:spcPts val="0"/>
              </a:spcAft>
              <a:buSzPts val="2000"/>
              <a:buChar char="○"/>
            </a:pPr>
            <a:r>
              <a:rPr lang="en"/>
              <a:t>Since height is logarithmic, we have O(log N) splits.</a:t>
            </a:r>
            <a:endParaRPr/>
          </a:p>
          <a:p>
            <a:pPr indent="-355600" lvl="1" marL="914400" rtl="0" algn="l">
              <a:spcBef>
                <a:spcPts val="0"/>
              </a:spcBef>
              <a:spcAft>
                <a:spcPts val="0"/>
              </a:spcAft>
              <a:buSzPts val="2000"/>
              <a:buChar char="○"/>
            </a:pPr>
            <a:r>
              <a:rPr lang="en"/>
              <a:t>insert/delete are therefore O(log N).</a:t>
            </a:r>
            <a:endParaRPr/>
          </a:p>
          <a:p>
            <a:pPr indent="-355600" lvl="0" marL="457200" rtl="0" algn="l">
              <a:spcBef>
                <a:spcPts val="0"/>
              </a:spcBef>
              <a:spcAft>
                <a:spcPts val="0"/>
              </a:spcAft>
              <a:buSzPts val="2000"/>
              <a:buChar char="●"/>
            </a:pPr>
            <a:r>
              <a:rPr lang="en"/>
              <a:t>Hard to implement.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LLRBs mimic 2-3 tree behavior using color flipping (and tree rotation).</a:t>
            </a:r>
            <a:endParaRPr/>
          </a:p>
          <a:p>
            <a:pPr indent="-355600" lvl="0" marL="457200" rtl="0" algn="l">
              <a:spcBef>
                <a:spcPts val="600"/>
              </a:spcBef>
              <a:spcAft>
                <a:spcPts val="0"/>
              </a:spcAft>
              <a:buSzPts val="2000"/>
              <a:buChar char="●"/>
            </a:pPr>
            <a:r>
              <a:rPr lang="en"/>
              <a:t>Height is guaranteed logarithmic.</a:t>
            </a:r>
            <a:endParaRPr/>
          </a:p>
          <a:p>
            <a:pPr indent="-355600" lvl="0" marL="457200" rtl="0" algn="l">
              <a:spcBef>
                <a:spcPts val="0"/>
              </a:spcBef>
              <a:spcAft>
                <a:spcPts val="0"/>
              </a:spcAft>
              <a:buSzPts val="2000"/>
              <a:buChar char="●"/>
            </a:pPr>
            <a:r>
              <a:rPr lang="en"/>
              <a:t>After insert/delete, at most 1 color flip or rotation per level of the tree.</a:t>
            </a:r>
            <a:endParaRPr/>
          </a:p>
          <a:p>
            <a:pPr indent="-355600" lvl="1" marL="914400" rtl="0" algn="l">
              <a:spcBef>
                <a:spcPts val="0"/>
              </a:spcBef>
              <a:spcAft>
                <a:spcPts val="0"/>
              </a:spcAft>
              <a:buSzPts val="2000"/>
              <a:buChar char="○"/>
            </a:pPr>
            <a:r>
              <a:rPr lang="en"/>
              <a:t>Since height is logarithmic, we have O(log N) flips/rotations.</a:t>
            </a:r>
            <a:endParaRPr/>
          </a:p>
          <a:p>
            <a:pPr indent="-355600" lvl="1" marL="914400" rtl="0" algn="l">
              <a:spcBef>
                <a:spcPts val="0"/>
              </a:spcBef>
              <a:spcAft>
                <a:spcPts val="0"/>
              </a:spcAft>
              <a:buSzPts val="2000"/>
              <a:buChar char="○"/>
            </a:pPr>
            <a:r>
              <a:rPr lang="en"/>
              <a:t>insert/delete operations are therefore O(log N).</a:t>
            </a:r>
            <a:endParaRPr/>
          </a:p>
          <a:p>
            <a:pPr indent="-355600" lvl="0" marL="457200" rtl="0" algn="l">
              <a:spcBef>
                <a:spcPts val="0"/>
              </a:spcBef>
              <a:spcAft>
                <a:spcPts val="0"/>
              </a:spcAft>
              <a:buSzPts val="2000"/>
              <a:buChar char="●"/>
            </a:pPr>
            <a:r>
              <a:rPr lang="en"/>
              <a:t>Easier to implement, constant factor faster than 2-3 or 2-3-4 tree.</a:t>
            </a:r>
            <a:endParaRPr/>
          </a:p>
          <a:p>
            <a:pPr indent="0" lvl="0" marL="0" rtl="0" algn="l">
              <a:spcBef>
                <a:spcPts val="60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7" name="Shape 1437"/>
        <p:cNvGrpSpPr/>
        <p:nvPr/>
      </p:nvGrpSpPr>
      <p:grpSpPr>
        <a:xfrm>
          <a:off x="0" y="0"/>
          <a:ext cx="0" cy="0"/>
          <a:chOff x="0" y="0"/>
          <a:chExt cx="0" cy="0"/>
        </a:xfrm>
      </p:grpSpPr>
      <p:sp>
        <p:nvSpPr>
          <p:cNvPr id="1438" name="Google Shape;1438;p6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1439" name="Google Shape;1439;p6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Bee-tree from </a:t>
            </a:r>
            <a:r>
              <a:rPr lang="en" u="sng">
                <a:solidFill>
                  <a:schemeClr val="hlink"/>
                </a:solidFill>
                <a:hlinkClick r:id="rId3"/>
              </a:rPr>
              <a:t>https://beelore.files.wordpress.com/2010/01/thai_beetree.jpg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Some isometry figures from Algorithms textbook.</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Fantasy code for 2-3 Tree courtesy of Kevin Wayne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28" name="Shape 128"/>
        <p:cNvGrpSpPr/>
        <p:nvPr/>
      </p:nvGrpSpPr>
      <p:grpSpPr>
        <a:xfrm>
          <a:off x="0" y="0"/>
          <a:ext cx="0" cy="0"/>
          <a:chOff x="0" y="0"/>
          <a:chExt cx="0" cy="0"/>
        </a:xfrm>
      </p:grpSpPr>
      <p:sp>
        <p:nvSpPr>
          <p:cNvPr id="129" name="Google Shape;129;p20"/>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Tree Rotation</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Tree Rotation Example</a:t>
            </a:r>
            <a:endParaRPr/>
          </a:p>
        </p:txBody>
      </p:sp>
      <p:sp>
        <p:nvSpPr>
          <p:cNvPr id="135" name="Google Shape;135;p21"/>
          <p:cNvSpPr txBox="1"/>
          <p:nvPr>
            <p:ph idx="1" type="body"/>
          </p:nvPr>
        </p:nvSpPr>
        <p:spPr>
          <a:xfrm>
            <a:off x="243000" y="556500"/>
            <a:ext cx="8901000" cy="1306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Suppose we have a search tree as shown below:</a:t>
            </a:r>
            <a:endParaRPr sz="2000"/>
          </a:p>
          <a:p>
            <a:pPr indent="-355600" lvl="0" marL="457200" rtl="0" algn="l">
              <a:spcBef>
                <a:spcPts val="600"/>
              </a:spcBef>
              <a:spcAft>
                <a:spcPts val="0"/>
              </a:spcAft>
              <a:buSzPts val="2000"/>
              <a:buChar char="●"/>
            </a:pPr>
            <a:r>
              <a:rPr lang="en" sz="2000"/>
              <a:t>RotateLeft(G): G moves left, </a:t>
            </a:r>
            <a:r>
              <a:rPr b="1" lang="en" sz="2000"/>
              <a:t>promote its right child in the only natural way</a:t>
            </a:r>
            <a:r>
              <a:rPr lang="en" sz="2000"/>
              <a:t>.</a:t>
            </a:r>
            <a:endParaRPr sz="2000"/>
          </a:p>
          <a:p>
            <a:pPr indent="-355600" lvl="1" marL="914400" rtl="0" algn="l">
              <a:spcBef>
                <a:spcPts val="0"/>
              </a:spcBef>
              <a:spcAft>
                <a:spcPts val="0"/>
              </a:spcAft>
              <a:buSzPts val="2000"/>
              <a:buChar char="○"/>
            </a:pPr>
            <a:r>
              <a:rPr lang="en" sz="2000"/>
              <a:t>Promoting P means P is the new parent of G.</a:t>
            </a:r>
            <a:endParaRPr sz="2000"/>
          </a:p>
          <a:p>
            <a:pPr indent="-355600" lvl="0" marL="457200" rtl="0" algn="l">
              <a:spcBef>
                <a:spcPts val="0"/>
              </a:spcBef>
              <a:spcAft>
                <a:spcPts val="0"/>
              </a:spcAft>
              <a:buSzPts val="2000"/>
              <a:buChar char="●"/>
            </a:pPr>
            <a:r>
              <a:rPr lang="en" sz="2000"/>
              <a:t>Semantics of the tree are completely unchanged!</a:t>
            </a:r>
            <a:endParaRPr sz="2000"/>
          </a:p>
        </p:txBody>
      </p:sp>
      <p:sp>
        <p:nvSpPr>
          <p:cNvPr id="136" name="Google Shape;136;p21"/>
          <p:cNvSpPr txBox="1"/>
          <p:nvPr>
            <p:ph idx="1" type="body"/>
          </p:nvPr>
        </p:nvSpPr>
        <p:spPr>
          <a:xfrm>
            <a:off x="243000" y="4546800"/>
            <a:ext cx="8604600" cy="38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To reverse the operation: RotateRight(P)</a:t>
            </a:r>
            <a:endParaRPr sz="2000"/>
          </a:p>
        </p:txBody>
      </p:sp>
      <p:sp>
        <p:nvSpPr>
          <p:cNvPr id="137" name="Google Shape;137;p21"/>
          <p:cNvSpPr/>
          <p:nvPr/>
        </p:nvSpPr>
        <p:spPr>
          <a:xfrm>
            <a:off x="1433086" y="2048325"/>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sp>
        <p:nvSpPr>
          <p:cNvPr id="138" name="Google Shape;138;p21"/>
          <p:cNvSpPr/>
          <p:nvPr/>
        </p:nvSpPr>
        <p:spPr>
          <a:xfrm>
            <a:off x="523593" y="2609865"/>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139" name="Google Shape;139;p21"/>
          <p:cNvSpPr/>
          <p:nvPr/>
        </p:nvSpPr>
        <p:spPr>
          <a:xfrm>
            <a:off x="2303252" y="2609865"/>
            <a:ext cx="435600" cy="288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sp>
        <p:nvSpPr>
          <p:cNvPr id="140" name="Google Shape;140;p21"/>
          <p:cNvSpPr/>
          <p:nvPr/>
        </p:nvSpPr>
        <p:spPr>
          <a:xfrm>
            <a:off x="1636143" y="3171404"/>
            <a:ext cx="435600" cy="288600"/>
          </a:xfrm>
          <a:prstGeom prst="rect">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k</a:t>
            </a:r>
            <a:endParaRPr sz="1800"/>
          </a:p>
        </p:txBody>
      </p:sp>
      <p:sp>
        <p:nvSpPr>
          <p:cNvPr id="141" name="Google Shape;141;p21"/>
          <p:cNvSpPr/>
          <p:nvPr/>
        </p:nvSpPr>
        <p:spPr>
          <a:xfrm>
            <a:off x="2925214" y="3171404"/>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sp>
        <p:nvSpPr>
          <p:cNvPr id="142" name="Google Shape;142;p21"/>
          <p:cNvSpPr/>
          <p:nvPr/>
        </p:nvSpPr>
        <p:spPr>
          <a:xfrm>
            <a:off x="149800" y="3171404"/>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a:t>
            </a:r>
            <a:endParaRPr sz="1800"/>
          </a:p>
        </p:txBody>
      </p:sp>
      <p:sp>
        <p:nvSpPr>
          <p:cNvPr id="143" name="Google Shape;143;p21"/>
          <p:cNvSpPr/>
          <p:nvPr/>
        </p:nvSpPr>
        <p:spPr>
          <a:xfrm>
            <a:off x="897385" y="3171404"/>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a:t>
            </a:r>
            <a:endParaRPr sz="1800"/>
          </a:p>
        </p:txBody>
      </p:sp>
      <p:sp>
        <p:nvSpPr>
          <p:cNvPr id="144" name="Google Shape;144;p21"/>
          <p:cNvSpPr/>
          <p:nvPr/>
        </p:nvSpPr>
        <p:spPr>
          <a:xfrm>
            <a:off x="2565908" y="3732944"/>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a:t>
            </a:r>
            <a:endParaRPr sz="1800"/>
          </a:p>
        </p:txBody>
      </p:sp>
      <p:sp>
        <p:nvSpPr>
          <p:cNvPr id="145" name="Google Shape;145;p21"/>
          <p:cNvSpPr/>
          <p:nvPr/>
        </p:nvSpPr>
        <p:spPr>
          <a:xfrm>
            <a:off x="3245807" y="3732944"/>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a:t>
            </a:r>
            <a:endParaRPr sz="1800"/>
          </a:p>
        </p:txBody>
      </p:sp>
      <p:cxnSp>
        <p:nvCxnSpPr>
          <p:cNvPr id="146" name="Google Shape;146;p21"/>
          <p:cNvCxnSpPr>
            <a:stCxn id="138" idx="0"/>
            <a:endCxn id="137" idx="2"/>
          </p:cNvCxnSpPr>
          <p:nvPr/>
        </p:nvCxnSpPr>
        <p:spPr>
          <a:xfrm flipH="1" rot="10800000">
            <a:off x="741393" y="2336865"/>
            <a:ext cx="909600" cy="273000"/>
          </a:xfrm>
          <a:prstGeom prst="straightConnector1">
            <a:avLst/>
          </a:prstGeom>
          <a:noFill/>
          <a:ln cap="flat" cmpd="sng" w="19050">
            <a:solidFill>
              <a:schemeClr val="dk2"/>
            </a:solidFill>
            <a:prstDash val="solid"/>
            <a:round/>
            <a:headEnd len="med" w="med" type="none"/>
            <a:tailEnd len="med" w="med" type="none"/>
          </a:ln>
        </p:spPr>
      </p:cxnSp>
      <p:cxnSp>
        <p:nvCxnSpPr>
          <p:cNvPr id="147" name="Google Shape;147;p21"/>
          <p:cNvCxnSpPr>
            <a:stCxn id="138" idx="2"/>
            <a:endCxn id="142" idx="0"/>
          </p:cNvCxnSpPr>
          <p:nvPr/>
        </p:nvCxnSpPr>
        <p:spPr>
          <a:xfrm flipH="1">
            <a:off x="367593" y="2898465"/>
            <a:ext cx="373800" cy="273000"/>
          </a:xfrm>
          <a:prstGeom prst="straightConnector1">
            <a:avLst/>
          </a:prstGeom>
          <a:noFill/>
          <a:ln cap="flat" cmpd="sng" w="19050">
            <a:solidFill>
              <a:schemeClr val="dk2"/>
            </a:solidFill>
            <a:prstDash val="solid"/>
            <a:round/>
            <a:headEnd len="med" w="med" type="none"/>
            <a:tailEnd len="med" w="med" type="none"/>
          </a:ln>
        </p:spPr>
      </p:cxnSp>
      <p:cxnSp>
        <p:nvCxnSpPr>
          <p:cNvPr id="148" name="Google Shape;148;p21"/>
          <p:cNvCxnSpPr>
            <a:stCxn id="138" idx="2"/>
            <a:endCxn id="143" idx="0"/>
          </p:cNvCxnSpPr>
          <p:nvPr/>
        </p:nvCxnSpPr>
        <p:spPr>
          <a:xfrm>
            <a:off x="741393" y="2898465"/>
            <a:ext cx="373800" cy="273000"/>
          </a:xfrm>
          <a:prstGeom prst="straightConnector1">
            <a:avLst/>
          </a:prstGeom>
          <a:noFill/>
          <a:ln cap="flat" cmpd="sng" w="19050">
            <a:solidFill>
              <a:schemeClr val="dk2"/>
            </a:solidFill>
            <a:prstDash val="solid"/>
            <a:round/>
            <a:headEnd len="med" w="med" type="none"/>
            <a:tailEnd len="med" w="med" type="none"/>
          </a:ln>
        </p:spPr>
      </p:cxnSp>
      <p:cxnSp>
        <p:nvCxnSpPr>
          <p:cNvPr id="149" name="Google Shape;149;p21"/>
          <p:cNvCxnSpPr>
            <a:stCxn id="137" idx="2"/>
            <a:endCxn id="139" idx="0"/>
          </p:cNvCxnSpPr>
          <p:nvPr/>
        </p:nvCxnSpPr>
        <p:spPr>
          <a:xfrm>
            <a:off x="1650886" y="2336925"/>
            <a:ext cx="870300" cy="273000"/>
          </a:xfrm>
          <a:prstGeom prst="straightConnector1">
            <a:avLst/>
          </a:prstGeom>
          <a:noFill/>
          <a:ln cap="flat" cmpd="sng" w="19050">
            <a:solidFill>
              <a:schemeClr val="dk2"/>
            </a:solidFill>
            <a:prstDash val="solid"/>
            <a:round/>
            <a:headEnd len="med" w="med" type="none"/>
            <a:tailEnd len="med" w="med" type="none"/>
          </a:ln>
        </p:spPr>
      </p:cxnSp>
      <p:cxnSp>
        <p:nvCxnSpPr>
          <p:cNvPr id="150" name="Google Shape;150;p21"/>
          <p:cNvCxnSpPr>
            <a:stCxn id="139" idx="2"/>
            <a:endCxn id="140" idx="0"/>
          </p:cNvCxnSpPr>
          <p:nvPr/>
        </p:nvCxnSpPr>
        <p:spPr>
          <a:xfrm flipH="1">
            <a:off x="1853852" y="2898465"/>
            <a:ext cx="667200" cy="273000"/>
          </a:xfrm>
          <a:prstGeom prst="straightConnector1">
            <a:avLst/>
          </a:prstGeom>
          <a:noFill/>
          <a:ln cap="flat" cmpd="sng" w="19050">
            <a:solidFill>
              <a:schemeClr val="dk2"/>
            </a:solidFill>
            <a:prstDash val="solid"/>
            <a:round/>
            <a:headEnd len="med" w="med" type="none"/>
            <a:tailEnd len="med" w="med" type="none"/>
          </a:ln>
        </p:spPr>
      </p:cxnSp>
      <p:cxnSp>
        <p:nvCxnSpPr>
          <p:cNvPr id="151" name="Google Shape;151;p21"/>
          <p:cNvCxnSpPr>
            <a:stCxn id="139" idx="2"/>
            <a:endCxn id="141" idx="0"/>
          </p:cNvCxnSpPr>
          <p:nvPr/>
        </p:nvCxnSpPr>
        <p:spPr>
          <a:xfrm>
            <a:off x="2521052" y="2898465"/>
            <a:ext cx="621900" cy="273000"/>
          </a:xfrm>
          <a:prstGeom prst="straightConnector1">
            <a:avLst/>
          </a:prstGeom>
          <a:noFill/>
          <a:ln cap="flat" cmpd="sng" w="19050">
            <a:solidFill>
              <a:schemeClr val="dk2"/>
            </a:solidFill>
            <a:prstDash val="solid"/>
            <a:round/>
            <a:headEnd len="med" w="med" type="none"/>
            <a:tailEnd len="med" w="med" type="none"/>
          </a:ln>
        </p:spPr>
      </p:cxnSp>
      <p:cxnSp>
        <p:nvCxnSpPr>
          <p:cNvPr id="152" name="Google Shape;152;p21"/>
          <p:cNvCxnSpPr>
            <a:stCxn id="140" idx="2"/>
            <a:endCxn id="153" idx="0"/>
          </p:cNvCxnSpPr>
          <p:nvPr/>
        </p:nvCxnSpPr>
        <p:spPr>
          <a:xfrm flipH="1">
            <a:off x="1547943" y="3460004"/>
            <a:ext cx="306000" cy="273000"/>
          </a:xfrm>
          <a:prstGeom prst="straightConnector1">
            <a:avLst/>
          </a:prstGeom>
          <a:noFill/>
          <a:ln cap="flat" cmpd="sng" w="19050">
            <a:solidFill>
              <a:schemeClr val="dk2"/>
            </a:solidFill>
            <a:prstDash val="solid"/>
            <a:round/>
            <a:headEnd len="med" w="med" type="none"/>
            <a:tailEnd len="med" w="med" type="none"/>
          </a:ln>
        </p:spPr>
      </p:cxnSp>
      <p:cxnSp>
        <p:nvCxnSpPr>
          <p:cNvPr id="154" name="Google Shape;154;p21"/>
          <p:cNvCxnSpPr>
            <a:stCxn id="140" idx="2"/>
            <a:endCxn id="155" idx="0"/>
          </p:cNvCxnSpPr>
          <p:nvPr/>
        </p:nvCxnSpPr>
        <p:spPr>
          <a:xfrm>
            <a:off x="1853943" y="3460004"/>
            <a:ext cx="373800" cy="273000"/>
          </a:xfrm>
          <a:prstGeom prst="straightConnector1">
            <a:avLst/>
          </a:prstGeom>
          <a:noFill/>
          <a:ln cap="flat" cmpd="sng" w="19050">
            <a:solidFill>
              <a:schemeClr val="dk2"/>
            </a:solidFill>
            <a:prstDash val="solid"/>
            <a:round/>
            <a:headEnd len="med" w="med" type="none"/>
            <a:tailEnd len="med" w="med" type="none"/>
          </a:ln>
        </p:spPr>
      </p:cxnSp>
      <p:cxnSp>
        <p:nvCxnSpPr>
          <p:cNvPr id="156" name="Google Shape;156;p21"/>
          <p:cNvCxnSpPr>
            <a:stCxn id="141" idx="2"/>
            <a:endCxn id="144" idx="0"/>
          </p:cNvCxnSpPr>
          <p:nvPr/>
        </p:nvCxnSpPr>
        <p:spPr>
          <a:xfrm flipH="1">
            <a:off x="2783614" y="3460004"/>
            <a:ext cx="359400" cy="273000"/>
          </a:xfrm>
          <a:prstGeom prst="straightConnector1">
            <a:avLst/>
          </a:prstGeom>
          <a:noFill/>
          <a:ln cap="flat" cmpd="sng" w="19050">
            <a:solidFill>
              <a:schemeClr val="dk2"/>
            </a:solidFill>
            <a:prstDash val="solid"/>
            <a:round/>
            <a:headEnd len="med" w="med" type="none"/>
            <a:tailEnd len="med" w="med" type="none"/>
          </a:ln>
        </p:spPr>
      </p:cxnSp>
      <p:cxnSp>
        <p:nvCxnSpPr>
          <p:cNvPr id="157" name="Google Shape;157;p21"/>
          <p:cNvCxnSpPr>
            <a:stCxn id="141" idx="2"/>
            <a:endCxn id="145" idx="0"/>
          </p:cNvCxnSpPr>
          <p:nvPr/>
        </p:nvCxnSpPr>
        <p:spPr>
          <a:xfrm>
            <a:off x="3143014" y="3460004"/>
            <a:ext cx="320700" cy="273000"/>
          </a:xfrm>
          <a:prstGeom prst="straightConnector1">
            <a:avLst/>
          </a:prstGeom>
          <a:noFill/>
          <a:ln cap="flat" cmpd="sng" w="19050">
            <a:solidFill>
              <a:schemeClr val="dk2"/>
            </a:solidFill>
            <a:prstDash val="solid"/>
            <a:round/>
            <a:headEnd len="med" w="med" type="none"/>
            <a:tailEnd len="med" w="med" type="none"/>
          </a:ln>
        </p:spPr>
      </p:cxnSp>
      <p:sp>
        <p:nvSpPr>
          <p:cNvPr id="153" name="Google Shape;153;p21"/>
          <p:cNvSpPr/>
          <p:nvPr/>
        </p:nvSpPr>
        <p:spPr>
          <a:xfrm>
            <a:off x="1330037" y="3732944"/>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j</a:t>
            </a:r>
            <a:endParaRPr sz="1800"/>
          </a:p>
        </p:txBody>
      </p:sp>
      <p:sp>
        <p:nvSpPr>
          <p:cNvPr id="158" name="Google Shape;158;p21"/>
          <p:cNvSpPr/>
          <p:nvPr/>
        </p:nvSpPr>
        <p:spPr>
          <a:xfrm>
            <a:off x="3001432" y="422419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cxnSp>
        <p:nvCxnSpPr>
          <p:cNvPr id="159" name="Google Shape;159;p21"/>
          <p:cNvCxnSpPr>
            <a:stCxn id="145" idx="2"/>
            <a:endCxn id="158" idx="0"/>
          </p:cNvCxnSpPr>
          <p:nvPr/>
        </p:nvCxnSpPr>
        <p:spPr>
          <a:xfrm flipH="1">
            <a:off x="3219107" y="4021544"/>
            <a:ext cx="244500" cy="202800"/>
          </a:xfrm>
          <a:prstGeom prst="straightConnector1">
            <a:avLst/>
          </a:prstGeom>
          <a:noFill/>
          <a:ln cap="flat" cmpd="sng" w="19050">
            <a:solidFill>
              <a:schemeClr val="dk2"/>
            </a:solidFill>
            <a:prstDash val="solid"/>
            <a:round/>
            <a:headEnd len="med" w="med" type="none"/>
            <a:tailEnd len="med" w="med" type="none"/>
          </a:ln>
        </p:spPr>
      </p:cxnSp>
      <p:grpSp>
        <p:nvGrpSpPr>
          <p:cNvPr id="160" name="Google Shape;160;p21"/>
          <p:cNvGrpSpPr/>
          <p:nvPr/>
        </p:nvGrpSpPr>
        <p:grpSpPr>
          <a:xfrm>
            <a:off x="4704375" y="2110337"/>
            <a:ext cx="4141207" cy="1973485"/>
            <a:chOff x="4704375" y="2110337"/>
            <a:chExt cx="4141207" cy="1973485"/>
          </a:xfrm>
        </p:grpSpPr>
        <p:sp>
          <p:nvSpPr>
            <p:cNvPr id="161" name="Google Shape;161;p21"/>
            <p:cNvSpPr/>
            <p:nvPr/>
          </p:nvSpPr>
          <p:spPr>
            <a:xfrm>
              <a:off x="5987661" y="269179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sp>
          <p:nvSpPr>
            <p:cNvPr id="162" name="Google Shape;162;p21"/>
            <p:cNvSpPr/>
            <p:nvPr/>
          </p:nvSpPr>
          <p:spPr>
            <a:xfrm>
              <a:off x="5078168" y="325333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163" name="Google Shape;163;p21"/>
            <p:cNvSpPr/>
            <p:nvPr/>
          </p:nvSpPr>
          <p:spPr>
            <a:xfrm>
              <a:off x="7162627" y="2110337"/>
              <a:ext cx="435600" cy="288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sp>
          <p:nvSpPr>
            <p:cNvPr id="164" name="Google Shape;164;p21"/>
            <p:cNvSpPr/>
            <p:nvPr/>
          </p:nvSpPr>
          <p:spPr>
            <a:xfrm>
              <a:off x="6647918" y="3253254"/>
              <a:ext cx="435600" cy="288600"/>
            </a:xfrm>
            <a:prstGeom prst="rect">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k</a:t>
              </a:r>
              <a:endParaRPr sz="1800"/>
            </a:p>
          </p:txBody>
        </p:sp>
        <p:sp>
          <p:nvSpPr>
            <p:cNvPr id="165" name="Google Shape;165;p21"/>
            <p:cNvSpPr/>
            <p:nvPr/>
          </p:nvSpPr>
          <p:spPr>
            <a:xfrm>
              <a:off x="8089389" y="267187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sp>
          <p:nvSpPr>
            <p:cNvPr id="166" name="Google Shape;166;p21"/>
            <p:cNvSpPr/>
            <p:nvPr/>
          </p:nvSpPr>
          <p:spPr>
            <a:xfrm>
              <a:off x="4704375" y="379522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a:t>
              </a:r>
              <a:endParaRPr sz="1800"/>
            </a:p>
          </p:txBody>
        </p:sp>
        <p:sp>
          <p:nvSpPr>
            <p:cNvPr id="167" name="Google Shape;167;p21"/>
            <p:cNvSpPr/>
            <p:nvPr/>
          </p:nvSpPr>
          <p:spPr>
            <a:xfrm>
              <a:off x="5451961" y="379522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a:t>
              </a:r>
              <a:endParaRPr sz="1800"/>
            </a:p>
          </p:txBody>
        </p:sp>
        <p:sp>
          <p:nvSpPr>
            <p:cNvPr id="168" name="Google Shape;168;p21"/>
            <p:cNvSpPr/>
            <p:nvPr/>
          </p:nvSpPr>
          <p:spPr>
            <a:xfrm>
              <a:off x="7021711" y="379522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a:t>
              </a:r>
              <a:endParaRPr sz="1800"/>
            </a:p>
          </p:txBody>
        </p:sp>
        <p:sp>
          <p:nvSpPr>
            <p:cNvPr id="169" name="Google Shape;169;p21"/>
            <p:cNvSpPr/>
            <p:nvPr/>
          </p:nvSpPr>
          <p:spPr>
            <a:xfrm>
              <a:off x="7730083" y="3233550"/>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a:t>
              </a:r>
              <a:endParaRPr sz="1800"/>
            </a:p>
          </p:txBody>
        </p:sp>
        <p:sp>
          <p:nvSpPr>
            <p:cNvPr id="170" name="Google Shape;170;p21"/>
            <p:cNvSpPr/>
            <p:nvPr/>
          </p:nvSpPr>
          <p:spPr>
            <a:xfrm>
              <a:off x="8409982" y="3233550"/>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a:t>
              </a:r>
              <a:endParaRPr sz="1800"/>
            </a:p>
          </p:txBody>
        </p:sp>
        <p:cxnSp>
          <p:nvCxnSpPr>
            <p:cNvPr id="171" name="Google Shape;171;p21"/>
            <p:cNvCxnSpPr>
              <a:stCxn id="162" idx="0"/>
              <a:endCxn id="161" idx="2"/>
            </p:cNvCxnSpPr>
            <p:nvPr/>
          </p:nvCxnSpPr>
          <p:spPr>
            <a:xfrm flipH="1" rot="10800000">
              <a:off x="5295968" y="2980337"/>
              <a:ext cx="909600" cy="273000"/>
            </a:xfrm>
            <a:prstGeom prst="straightConnector1">
              <a:avLst/>
            </a:prstGeom>
            <a:noFill/>
            <a:ln cap="flat" cmpd="sng" w="19050">
              <a:solidFill>
                <a:schemeClr val="dk2"/>
              </a:solidFill>
              <a:prstDash val="solid"/>
              <a:round/>
              <a:headEnd len="med" w="med" type="none"/>
              <a:tailEnd len="med" w="med" type="none"/>
            </a:ln>
          </p:spPr>
        </p:cxnSp>
        <p:cxnSp>
          <p:nvCxnSpPr>
            <p:cNvPr id="172" name="Google Shape;172;p21"/>
            <p:cNvCxnSpPr>
              <a:stCxn id="162" idx="2"/>
              <a:endCxn id="166" idx="0"/>
            </p:cNvCxnSpPr>
            <p:nvPr/>
          </p:nvCxnSpPr>
          <p:spPr>
            <a:xfrm flipH="1">
              <a:off x="4922168" y="3541937"/>
              <a:ext cx="373800" cy="253200"/>
            </a:xfrm>
            <a:prstGeom prst="straightConnector1">
              <a:avLst/>
            </a:prstGeom>
            <a:noFill/>
            <a:ln cap="flat" cmpd="sng" w="19050">
              <a:solidFill>
                <a:schemeClr val="dk2"/>
              </a:solidFill>
              <a:prstDash val="solid"/>
              <a:round/>
              <a:headEnd len="med" w="med" type="none"/>
              <a:tailEnd len="med" w="med" type="none"/>
            </a:ln>
          </p:spPr>
        </p:cxnSp>
        <p:cxnSp>
          <p:nvCxnSpPr>
            <p:cNvPr id="173" name="Google Shape;173;p21"/>
            <p:cNvCxnSpPr>
              <a:stCxn id="162" idx="2"/>
              <a:endCxn id="167" idx="0"/>
            </p:cNvCxnSpPr>
            <p:nvPr/>
          </p:nvCxnSpPr>
          <p:spPr>
            <a:xfrm>
              <a:off x="5295968" y="3541937"/>
              <a:ext cx="373800" cy="253200"/>
            </a:xfrm>
            <a:prstGeom prst="straightConnector1">
              <a:avLst/>
            </a:prstGeom>
            <a:noFill/>
            <a:ln cap="flat" cmpd="sng" w="19050">
              <a:solidFill>
                <a:schemeClr val="dk2"/>
              </a:solidFill>
              <a:prstDash val="solid"/>
              <a:round/>
              <a:headEnd len="med" w="med" type="none"/>
              <a:tailEnd len="med" w="med" type="none"/>
            </a:ln>
          </p:spPr>
        </p:cxnSp>
        <p:cxnSp>
          <p:nvCxnSpPr>
            <p:cNvPr id="174" name="Google Shape;174;p21"/>
            <p:cNvCxnSpPr>
              <a:stCxn id="161" idx="2"/>
              <a:endCxn id="164" idx="0"/>
            </p:cNvCxnSpPr>
            <p:nvPr/>
          </p:nvCxnSpPr>
          <p:spPr>
            <a:xfrm>
              <a:off x="6205461" y="2980397"/>
              <a:ext cx="660300" cy="273000"/>
            </a:xfrm>
            <a:prstGeom prst="straightConnector1">
              <a:avLst/>
            </a:prstGeom>
            <a:noFill/>
            <a:ln cap="flat" cmpd="sng" w="19050">
              <a:solidFill>
                <a:schemeClr val="dk2"/>
              </a:solidFill>
              <a:prstDash val="solid"/>
              <a:round/>
              <a:headEnd len="med" w="med" type="none"/>
              <a:tailEnd len="med" w="med" type="none"/>
            </a:ln>
          </p:spPr>
        </p:cxnSp>
        <p:cxnSp>
          <p:nvCxnSpPr>
            <p:cNvPr id="175" name="Google Shape;175;p21"/>
            <p:cNvCxnSpPr>
              <a:stCxn id="163" idx="2"/>
              <a:endCxn id="165" idx="0"/>
            </p:cNvCxnSpPr>
            <p:nvPr/>
          </p:nvCxnSpPr>
          <p:spPr>
            <a:xfrm>
              <a:off x="7380427" y="2398937"/>
              <a:ext cx="926700" cy="273000"/>
            </a:xfrm>
            <a:prstGeom prst="straightConnector1">
              <a:avLst/>
            </a:prstGeom>
            <a:noFill/>
            <a:ln cap="flat" cmpd="sng" w="19050">
              <a:solidFill>
                <a:schemeClr val="dk2"/>
              </a:solidFill>
              <a:prstDash val="solid"/>
              <a:round/>
              <a:headEnd len="med" w="med" type="none"/>
              <a:tailEnd len="med" w="med" type="none"/>
            </a:ln>
          </p:spPr>
        </p:cxnSp>
        <p:cxnSp>
          <p:nvCxnSpPr>
            <p:cNvPr id="176" name="Google Shape;176;p21"/>
            <p:cNvCxnSpPr>
              <a:stCxn id="164" idx="2"/>
              <a:endCxn id="177" idx="0"/>
            </p:cNvCxnSpPr>
            <p:nvPr/>
          </p:nvCxnSpPr>
          <p:spPr>
            <a:xfrm flipH="1">
              <a:off x="6559718" y="3541854"/>
              <a:ext cx="306000" cy="253500"/>
            </a:xfrm>
            <a:prstGeom prst="straightConnector1">
              <a:avLst/>
            </a:prstGeom>
            <a:noFill/>
            <a:ln cap="flat" cmpd="sng" w="19050">
              <a:solidFill>
                <a:schemeClr val="dk2"/>
              </a:solidFill>
              <a:prstDash val="solid"/>
              <a:round/>
              <a:headEnd len="med" w="med" type="none"/>
              <a:tailEnd len="med" w="med" type="none"/>
            </a:ln>
          </p:spPr>
        </p:cxnSp>
        <p:cxnSp>
          <p:nvCxnSpPr>
            <p:cNvPr id="178" name="Google Shape;178;p21"/>
            <p:cNvCxnSpPr>
              <a:stCxn id="164" idx="2"/>
              <a:endCxn id="168" idx="0"/>
            </p:cNvCxnSpPr>
            <p:nvPr/>
          </p:nvCxnSpPr>
          <p:spPr>
            <a:xfrm>
              <a:off x="6865718" y="3541854"/>
              <a:ext cx="373800" cy="253500"/>
            </a:xfrm>
            <a:prstGeom prst="straightConnector1">
              <a:avLst/>
            </a:prstGeom>
            <a:noFill/>
            <a:ln cap="flat" cmpd="sng" w="19050">
              <a:solidFill>
                <a:schemeClr val="dk2"/>
              </a:solidFill>
              <a:prstDash val="solid"/>
              <a:round/>
              <a:headEnd len="med" w="med" type="none"/>
              <a:tailEnd len="med" w="med" type="none"/>
            </a:ln>
          </p:spPr>
        </p:cxnSp>
        <p:cxnSp>
          <p:nvCxnSpPr>
            <p:cNvPr id="179" name="Google Shape;179;p21"/>
            <p:cNvCxnSpPr>
              <a:stCxn id="165" idx="2"/>
              <a:endCxn id="169" idx="0"/>
            </p:cNvCxnSpPr>
            <p:nvPr/>
          </p:nvCxnSpPr>
          <p:spPr>
            <a:xfrm flipH="1">
              <a:off x="7947789" y="2960477"/>
              <a:ext cx="359400" cy="273000"/>
            </a:xfrm>
            <a:prstGeom prst="straightConnector1">
              <a:avLst/>
            </a:prstGeom>
            <a:noFill/>
            <a:ln cap="flat" cmpd="sng" w="19050">
              <a:solidFill>
                <a:schemeClr val="dk2"/>
              </a:solidFill>
              <a:prstDash val="solid"/>
              <a:round/>
              <a:headEnd len="med" w="med" type="none"/>
              <a:tailEnd len="med" w="med" type="none"/>
            </a:ln>
          </p:spPr>
        </p:cxnSp>
        <p:cxnSp>
          <p:nvCxnSpPr>
            <p:cNvPr id="180" name="Google Shape;180;p21"/>
            <p:cNvCxnSpPr>
              <a:stCxn id="165" idx="2"/>
              <a:endCxn id="170" idx="0"/>
            </p:cNvCxnSpPr>
            <p:nvPr/>
          </p:nvCxnSpPr>
          <p:spPr>
            <a:xfrm>
              <a:off x="8307189" y="2960477"/>
              <a:ext cx="320700" cy="273000"/>
            </a:xfrm>
            <a:prstGeom prst="straightConnector1">
              <a:avLst/>
            </a:prstGeom>
            <a:noFill/>
            <a:ln cap="flat" cmpd="sng" w="19050">
              <a:solidFill>
                <a:schemeClr val="dk2"/>
              </a:solidFill>
              <a:prstDash val="solid"/>
              <a:round/>
              <a:headEnd len="med" w="med" type="none"/>
              <a:tailEnd len="med" w="med" type="none"/>
            </a:ln>
          </p:spPr>
        </p:cxnSp>
        <p:sp>
          <p:nvSpPr>
            <p:cNvPr id="177" name="Google Shape;177;p21"/>
            <p:cNvSpPr/>
            <p:nvPr/>
          </p:nvSpPr>
          <p:spPr>
            <a:xfrm>
              <a:off x="6341811" y="379522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j</a:t>
              </a:r>
              <a:endParaRPr sz="1800"/>
            </a:p>
          </p:txBody>
        </p:sp>
        <p:cxnSp>
          <p:nvCxnSpPr>
            <p:cNvPr id="181" name="Google Shape;181;p21"/>
            <p:cNvCxnSpPr>
              <a:stCxn id="163" idx="2"/>
              <a:endCxn id="161" idx="0"/>
            </p:cNvCxnSpPr>
            <p:nvPr/>
          </p:nvCxnSpPr>
          <p:spPr>
            <a:xfrm flipH="1">
              <a:off x="6205327" y="2398937"/>
              <a:ext cx="1175100" cy="292800"/>
            </a:xfrm>
            <a:prstGeom prst="straightConnector1">
              <a:avLst/>
            </a:prstGeom>
            <a:noFill/>
            <a:ln cap="flat" cmpd="sng" w="19050">
              <a:solidFill>
                <a:schemeClr val="dk2"/>
              </a:solidFill>
              <a:prstDash val="solid"/>
              <a:round/>
              <a:headEnd len="med" w="med" type="none"/>
              <a:tailEnd len="med" w="med" type="none"/>
            </a:ln>
          </p:spPr>
        </p:cxnSp>
        <p:sp>
          <p:nvSpPr>
            <p:cNvPr id="182" name="Google Shape;182;p21"/>
            <p:cNvSpPr/>
            <p:nvPr/>
          </p:nvSpPr>
          <p:spPr>
            <a:xfrm>
              <a:off x="8129482" y="379522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cxnSp>
          <p:nvCxnSpPr>
            <p:cNvPr id="183" name="Google Shape;183;p21"/>
            <p:cNvCxnSpPr>
              <a:stCxn id="170" idx="2"/>
              <a:endCxn id="182" idx="0"/>
            </p:cNvCxnSpPr>
            <p:nvPr/>
          </p:nvCxnSpPr>
          <p:spPr>
            <a:xfrm flipH="1">
              <a:off x="8347282" y="3522150"/>
              <a:ext cx="280500" cy="273000"/>
            </a:xfrm>
            <a:prstGeom prst="straightConnector1">
              <a:avLst/>
            </a:prstGeom>
            <a:noFill/>
            <a:ln cap="flat" cmpd="sng" w="19050">
              <a:solidFill>
                <a:schemeClr val="dk2"/>
              </a:solidFill>
              <a:prstDash val="solid"/>
              <a:round/>
              <a:headEnd len="med" w="med" type="none"/>
              <a:tailEnd len="med" w="med" type="none"/>
            </a:ln>
          </p:spPr>
        </p:cxnSp>
      </p:grpSp>
      <p:sp>
        <p:nvSpPr>
          <p:cNvPr id="155" name="Google Shape;155;p21"/>
          <p:cNvSpPr/>
          <p:nvPr/>
        </p:nvSpPr>
        <p:spPr>
          <a:xfrm>
            <a:off x="2009936" y="3732944"/>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a:t>
            </a:r>
            <a:endParaRPr sz="1800"/>
          </a:p>
        </p:txBody>
      </p:sp>
      <p:sp>
        <p:nvSpPr>
          <p:cNvPr id="184" name="Google Shape;184;p21"/>
          <p:cNvSpPr txBox="1"/>
          <p:nvPr/>
        </p:nvSpPr>
        <p:spPr>
          <a:xfrm>
            <a:off x="4948875" y="4489350"/>
            <a:ext cx="40299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Result of RotateLeft(G): </a:t>
            </a:r>
            <a:endParaRPr/>
          </a:p>
          <a:p>
            <a:pPr indent="-317500" lvl="0" marL="457200" rtl="0" algn="l">
              <a:spcBef>
                <a:spcPts val="0"/>
              </a:spcBef>
              <a:spcAft>
                <a:spcPts val="0"/>
              </a:spcAft>
              <a:buSzPts val="1400"/>
              <a:buChar char="●"/>
            </a:pPr>
            <a:r>
              <a:rPr lang="en"/>
              <a:t>Here, rotation reduced height of tree!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88" name="Shape 188"/>
        <p:cNvGrpSpPr/>
        <p:nvPr/>
      </p:nvGrpSpPr>
      <p:grpSpPr>
        <a:xfrm>
          <a:off x="0" y="0"/>
          <a:ext cx="0" cy="0"/>
          <a:chOff x="0" y="0"/>
          <a:chExt cx="0" cy="0"/>
        </a:xfrm>
      </p:grpSpPr>
      <p:sp>
        <p:nvSpPr>
          <p:cNvPr id="189" name="Google Shape;189;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Another Tree Rotation Example</a:t>
            </a:r>
            <a:endParaRPr/>
          </a:p>
        </p:txBody>
      </p:sp>
      <p:sp>
        <p:nvSpPr>
          <p:cNvPr id="190" name="Google Shape;190;p22"/>
          <p:cNvSpPr txBox="1"/>
          <p:nvPr>
            <p:ph idx="1" type="body"/>
          </p:nvPr>
        </p:nvSpPr>
        <p:spPr>
          <a:xfrm>
            <a:off x="243000" y="556500"/>
            <a:ext cx="8901000" cy="119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Suppose we have a search tree as shown below:</a:t>
            </a:r>
            <a:endParaRPr sz="2000"/>
          </a:p>
          <a:p>
            <a:pPr indent="-355600" lvl="0" marL="457200" rtl="0" algn="l">
              <a:spcBef>
                <a:spcPts val="600"/>
              </a:spcBef>
              <a:spcAft>
                <a:spcPts val="0"/>
              </a:spcAft>
              <a:buSzPts val="2000"/>
              <a:buChar char="●"/>
            </a:pPr>
            <a:r>
              <a:rPr lang="en" sz="2000"/>
              <a:t>RotateRight(P): P moves right, </a:t>
            </a:r>
            <a:r>
              <a:rPr b="1" lang="en" sz="2000"/>
              <a:t>promote its left child in the only natural way</a:t>
            </a:r>
            <a:r>
              <a:rPr lang="en" sz="2000"/>
              <a:t>.</a:t>
            </a:r>
            <a:endParaRPr sz="2000"/>
          </a:p>
          <a:p>
            <a:pPr indent="-355600" lvl="0" marL="457200" rtl="0" algn="l">
              <a:spcBef>
                <a:spcPts val="0"/>
              </a:spcBef>
              <a:spcAft>
                <a:spcPts val="0"/>
              </a:spcAft>
              <a:buSzPts val="2000"/>
              <a:buChar char="●"/>
            </a:pPr>
            <a:r>
              <a:rPr lang="en" sz="2000"/>
              <a:t>Try to predict the new shape of the tree.</a:t>
            </a:r>
            <a:endParaRPr sz="2000"/>
          </a:p>
        </p:txBody>
      </p:sp>
      <p:sp>
        <p:nvSpPr>
          <p:cNvPr id="191" name="Google Shape;191;p22"/>
          <p:cNvSpPr/>
          <p:nvPr/>
        </p:nvSpPr>
        <p:spPr>
          <a:xfrm>
            <a:off x="1518411" y="277667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sp>
        <p:nvSpPr>
          <p:cNvPr id="192" name="Google Shape;192;p22"/>
          <p:cNvSpPr/>
          <p:nvPr/>
        </p:nvSpPr>
        <p:spPr>
          <a:xfrm>
            <a:off x="608918" y="333821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193" name="Google Shape;193;p22"/>
          <p:cNvSpPr/>
          <p:nvPr/>
        </p:nvSpPr>
        <p:spPr>
          <a:xfrm>
            <a:off x="2693377" y="2195212"/>
            <a:ext cx="435600" cy="288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sp>
        <p:nvSpPr>
          <p:cNvPr id="194" name="Google Shape;194;p22"/>
          <p:cNvSpPr/>
          <p:nvPr/>
        </p:nvSpPr>
        <p:spPr>
          <a:xfrm>
            <a:off x="2178668" y="3338129"/>
            <a:ext cx="435600" cy="288600"/>
          </a:xfrm>
          <a:prstGeom prst="rect">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k</a:t>
            </a:r>
            <a:endParaRPr sz="1800"/>
          </a:p>
        </p:txBody>
      </p:sp>
      <p:sp>
        <p:nvSpPr>
          <p:cNvPr id="195" name="Google Shape;195;p22"/>
          <p:cNvSpPr/>
          <p:nvPr/>
        </p:nvSpPr>
        <p:spPr>
          <a:xfrm>
            <a:off x="3620139" y="275675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sp>
        <p:nvSpPr>
          <p:cNvPr id="196" name="Google Shape;196;p22"/>
          <p:cNvSpPr/>
          <p:nvPr/>
        </p:nvSpPr>
        <p:spPr>
          <a:xfrm>
            <a:off x="235125" y="388009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a:t>
            </a:r>
            <a:endParaRPr sz="1800"/>
          </a:p>
        </p:txBody>
      </p:sp>
      <p:sp>
        <p:nvSpPr>
          <p:cNvPr id="197" name="Google Shape;197;p22"/>
          <p:cNvSpPr/>
          <p:nvPr/>
        </p:nvSpPr>
        <p:spPr>
          <a:xfrm>
            <a:off x="982711" y="388009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a:t>
            </a:r>
            <a:endParaRPr sz="1800"/>
          </a:p>
        </p:txBody>
      </p:sp>
      <p:sp>
        <p:nvSpPr>
          <p:cNvPr id="198" name="Google Shape;198;p22"/>
          <p:cNvSpPr/>
          <p:nvPr/>
        </p:nvSpPr>
        <p:spPr>
          <a:xfrm>
            <a:off x="2552461" y="388009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a:t>
            </a:r>
            <a:endParaRPr sz="1800"/>
          </a:p>
        </p:txBody>
      </p:sp>
      <p:sp>
        <p:nvSpPr>
          <p:cNvPr id="199" name="Google Shape;199;p22"/>
          <p:cNvSpPr/>
          <p:nvPr/>
        </p:nvSpPr>
        <p:spPr>
          <a:xfrm>
            <a:off x="3260833" y="3318425"/>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a:t>
            </a:r>
            <a:endParaRPr sz="1800"/>
          </a:p>
        </p:txBody>
      </p:sp>
      <p:sp>
        <p:nvSpPr>
          <p:cNvPr id="200" name="Google Shape;200;p22"/>
          <p:cNvSpPr/>
          <p:nvPr/>
        </p:nvSpPr>
        <p:spPr>
          <a:xfrm>
            <a:off x="3940732" y="3318425"/>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a:t>
            </a:r>
            <a:endParaRPr sz="1800"/>
          </a:p>
        </p:txBody>
      </p:sp>
      <p:cxnSp>
        <p:nvCxnSpPr>
          <p:cNvPr id="201" name="Google Shape;201;p22"/>
          <p:cNvCxnSpPr>
            <a:stCxn id="192" idx="0"/>
            <a:endCxn id="191" idx="2"/>
          </p:cNvCxnSpPr>
          <p:nvPr/>
        </p:nvCxnSpPr>
        <p:spPr>
          <a:xfrm flipH="1" rot="10800000">
            <a:off x="826718" y="3065212"/>
            <a:ext cx="909600" cy="273000"/>
          </a:xfrm>
          <a:prstGeom prst="straightConnector1">
            <a:avLst/>
          </a:prstGeom>
          <a:noFill/>
          <a:ln cap="flat" cmpd="sng" w="19050">
            <a:solidFill>
              <a:schemeClr val="dk2"/>
            </a:solidFill>
            <a:prstDash val="solid"/>
            <a:round/>
            <a:headEnd len="med" w="med" type="none"/>
            <a:tailEnd len="med" w="med" type="none"/>
          </a:ln>
        </p:spPr>
      </p:cxnSp>
      <p:cxnSp>
        <p:nvCxnSpPr>
          <p:cNvPr id="202" name="Google Shape;202;p22"/>
          <p:cNvCxnSpPr>
            <a:stCxn id="192" idx="2"/>
            <a:endCxn id="196" idx="0"/>
          </p:cNvCxnSpPr>
          <p:nvPr/>
        </p:nvCxnSpPr>
        <p:spPr>
          <a:xfrm flipH="1">
            <a:off x="452918" y="3626812"/>
            <a:ext cx="373800" cy="253200"/>
          </a:xfrm>
          <a:prstGeom prst="straightConnector1">
            <a:avLst/>
          </a:prstGeom>
          <a:noFill/>
          <a:ln cap="flat" cmpd="sng" w="19050">
            <a:solidFill>
              <a:schemeClr val="dk2"/>
            </a:solidFill>
            <a:prstDash val="solid"/>
            <a:round/>
            <a:headEnd len="med" w="med" type="none"/>
            <a:tailEnd len="med" w="med" type="none"/>
          </a:ln>
        </p:spPr>
      </p:cxnSp>
      <p:cxnSp>
        <p:nvCxnSpPr>
          <p:cNvPr id="203" name="Google Shape;203;p22"/>
          <p:cNvCxnSpPr>
            <a:stCxn id="192" idx="2"/>
            <a:endCxn id="197" idx="0"/>
          </p:cNvCxnSpPr>
          <p:nvPr/>
        </p:nvCxnSpPr>
        <p:spPr>
          <a:xfrm>
            <a:off x="826718" y="3626812"/>
            <a:ext cx="373800" cy="253200"/>
          </a:xfrm>
          <a:prstGeom prst="straightConnector1">
            <a:avLst/>
          </a:prstGeom>
          <a:noFill/>
          <a:ln cap="flat" cmpd="sng" w="19050">
            <a:solidFill>
              <a:schemeClr val="dk2"/>
            </a:solidFill>
            <a:prstDash val="solid"/>
            <a:round/>
            <a:headEnd len="med" w="med" type="none"/>
            <a:tailEnd len="med" w="med" type="none"/>
          </a:ln>
        </p:spPr>
      </p:cxnSp>
      <p:cxnSp>
        <p:nvCxnSpPr>
          <p:cNvPr id="204" name="Google Shape;204;p22"/>
          <p:cNvCxnSpPr>
            <a:stCxn id="191" idx="2"/>
            <a:endCxn id="194" idx="0"/>
          </p:cNvCxnSpPr>
          <p:nvPr/>
        </p:nvCxnSpPr>
        <p:spPr>
          <a:xfrm>
            <a:off x="1736211" y="3065272"/>
            <a:ext cx="660300" cy="273000"/>
          </a:xfrm>
          <a:prstGeom prst="straightConnector1">
            <a:avLst/>
          </a:prstGeom>
          <a:noFill/>
          <a:ln cap="flat" cmpd="sng" w="19050">
            <a:solidFill>
              <a:schemeClr val="dk2"/>
            </a:solidFill>
            <a:prstDash val="solid"/>
            <a:round/>
            <a:headEnd len="med" w="med" type="none"/>
            <a:tailEnd len="med" w="med" type="none"/>
          </a:ln>
        </p:spPr>
      </p:cxnSp>
      <p:cxnSp>
        <p:nvCxnSpPr>
          <p:cNvPr id="205" name="Google Shape;205;p22"/>
          <p:cNvCxnSpPr>
            <a:stCxn id="193" idx="2"/>
            <a:endCxn id="195" idx="0"/>
          </p:cNvCxnSpPr>
          <p:nvPr/>
        </p:nvCxnSpPr>
        <p:spPr>
          <a:xfrm>
            <a:off x="2911177" y="2483812"/>
            <a:ext cx="926700" cy="273000"/>
          </a:xfrm>
          <a:prstGeom prst="straightConnector1">
            <a:avLst/>
          </a:prstGeom>
          <a:noFill/>
          <a:ln cap="flat" cmpd="sng" w="19050">
            <a:solidFill>
              <a:schemeClr val="dk2"/>
            </a:solidFill>
            <a:prstDash val="solid"/>
            <a:round/>
            <a:headEnd len="med" w="med" type="none"/>
            <a:tailEnd len="med" w="med" type="none"/>
          </a:ln>
        </p:spPr>
      </p:cxnSp>
      <p:cxnSp>
        <p:nvCxnSpPr>
          <p:cNvPr id="206" name="Google Shape;206;p22"/>
          <p:cNvCxnSpPr>
            <a:stCxn id="194" idx="2"/>
            <a:endCxn id="207" idx="0"/>
          </p:cNvCxnSpPr>
          <p:nvPr/>
        </p:nvCxnSpPr>
        <p:spPr>
          <a:xfrm flipH="1">
            <a:off x="2090468" y="3626729"/>
            <a:ext cx="306000" cy="253500"/>
          </a:xfrm>
          <a:prstGeom prst="straightConnector1">
            <a:avLst/>
          </a:prstGeom>
          <a:noFill/>
          <a:ln cap="flat" cmpd="sng" w="19050">
            <a:solidFill>
              <a:schemeClr val="dk2"/>
            </a:solidFill>
            <a:prstDash val="solid"/>
            <a:round/>
            <a:headEnd len="med" w="med" type="none"/>
            <a:tailEnd len="med" w="med" type="none"/>
          </a:ln>
        </p:spPr>
      </p:cxnSp>
      <p:cxnSp>
        <p:nvCxnSpPr>
          <p:cNvPr id="208" name="Google Shape;208;p22"/>
          <p:cNvCxnSpPr>
            <a:stCxn id="194" idx="2"/>
            <a:endCxn id="198" idx="0"/>
          </p:cNvCxnSpPr>
          <p:nvPr/>
        </p:nvCxnSpPr>
        <p:spPr>
          <a:xfrm>
            <a:off x="2396468" y="3626729"/>
            <a:ext cx="373800" cy="253500"/>
          </a:xfrm>
          <a:prstGeom prst="straightConnector1">
            <a:avLst/>
          </a:prstGeom>
          <a:noFill/>
          <a:ln cap="flat" cmpd="sng" w="19050">
            <a:solidFill>
              <a:schemeClr val="dk2"/>
            </a:solidFill>
            <a:prstDash val="solid"/>
            <a:round/>
            <a:headEnd len="med" w="med" type="none"/>
            <a:tailEnd len="med" w="med" type="none"/>
          </a:ln>
        </p:spPr>
      </p:cxnSp>
      <p:cxnSp>
        <p:nvCxnSpPr>
          <p:cNvPr id="209" name="Google Shape;209;p22"/>
          <p:cNvCxnSpPr>
            <a:stCxn id="195" idx="2"/>
            <a:endCxn id="199" idx="0"/>
          </p:cNvCxnSpPr>
          <p:nvPr/>
        </p:nvCxnSpPr>
        <p:spPr>
          <a:xfrm flipH="1">
            <a:off x="3478539" y="3045352"/>
            <a:ext cx="359400" cy="273000"/>
          </a:xfrm>
          <a:prstGeom prst="straightConnector1">
            <a:avLst/>
          </a:prstGeom>
          <a:noFill/>
          <a:ln cap="flat" cmpd="sng" w="19050">
            <a:solidFill>
              <a:schemeClr val="dk2"/>
            </a:solidFill>
            <a:prstDash val="solid"/>
            <a:round/>
            <a:headEnd len="med" w="med" type="none"/>
            <a:tailEnd len="med" w="med" type="none"/>
          </a:ln>
        </p:spPr>
      </p:cxnSp>
      <p:cxnSp>
        <p:nvCxnSpPr>
          <p:cNvPr id="210" name="Google Shape;210;p22"/>
          <p:cNvCxnSpPr>
            <a:stCxn id="195" idx="2"/>
            <a:endCxn id="200" idx="0"/>
          </p:cNvCxnSpPr>
          <p:nvPr/>
        </p:nvCxnSpPr>
        <p:spPr>
          <a:xfrm>
            <a:off x="3837939" y="3045352"/>
            <a:ext cx="320700" cy="273000"/>
          </a:xfrm>
          <a:prstGeom prst="straightConnector1">
            <a:avLst/>
          </a:prstGeom>
          <a:noFill/>
          <a:ln cap="flat" cmpd="sng" w="19050">
            <a:solidFill>
              <a:schemeClr val="dk2"/>
            </a:solidFill>
            <a:prstDash val="solid"/>
            <a:round/>
            <a:headEnd len="med" w="med" type="none"/>
            <a:tailEnd len="med" w="med" type="none"/>
          </a:ln>
        </p:spPr>
      </p:cxnSp>
      <p:sp>
        <p:nvSpPr>
          <p:cNvPr id="207" name="Google Shape;207;p22"/>
          <p:cNvSpPr/>
          <p:nvPr/>
        </p:nvSpPr>
        <p:spPr>
          <a:xfrm>
            <a:off x="1872561" y="388009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j</a:t>
            </a:r>
            <a:endParaRPr sz="1800"/>
          </a:p>
        </p:txBody>
      </p:sp>
      <p:cxnSp>
        <p:nvCxnSpPr>
          <p:cNvPr id="211" name="Google Shape;211;p22"/>
          <p:cNvCxnSpPr>
            <a:stCxn id="193" idx="2"/>
            <a:endCxn id="191" idx="0"/>
          </p:cNvCxnSpPr>
          <p:nvPr/>
        </p:nvCxnSpPr>
        <p:spPr>
          <a:xfrm flipH="1">
            <a:off x="1736077" y="2483812"/>
            <a:ext cx="1175100" cy="292800"/>
          </a:xfrm>
          <a:prstGeom prst="straightConnector1">
            <a:avLst/>
          </a:prstGeom>
          <a:noFill/>
          <a:ln cap="flat" cmpd="sng" w="19050">
            <a:solidFill>
              <a:schemeClr val="dk2"/>
            </a:solidFill>
            <a:prstDash val="solid"/>
            <a:round/>
            <a:headEnd len="med" w="med" type="none"/>
            <a:tailEnd len="med" w="med" type="none"/>
          </a:ln>
        </p:spPr>
      </p:cxnSp>
      <p:sp>
        <p:nvSpPr>
          <p:cNvPr id="212" name="Google Shape;212;p22"/>
          <p:cNvSpPr/>
          <p:nvPr/>
        </p:nvSpPr>
        <p:spPr>
          <a:xfrm>
            <a:off x="3660232" y="388009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cxnSp>
        <p:nvCxnSpPr>
          <p:cNvPr id="213" name="Google Shape;213;p22"/>
          <p:cNvCxnSpPr>
            <a:stCxn id="200" idx="2"/>
            <a:endCxn id="212" idx="0"/>
          </p:cNvCxnSpPr>
          <p:nvPr/>
        </p:nvCxnSpPr>
        <p:spPr>
          <a:xfrm flipH="1">
            <a:off x="3878032" y="3607025"/>
            <a:ext cx="280500" cy="2730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7" name="Shape 217"/>
        <p:cNvGrpSpPr/>
        <p:nvPr/>
      </p:nvGrpSpPr>
      <p:grpSpPr>
        <a:xfrm>
          <a:off x="0" y="0"/>
          <a:ext cx="0" cy="0"/>
          <a:chOff x="0" y="0"/>
          <a:chExt cx="0" cy="0"/>
        </a:xfrm>
      </p:grpSpPr>
      <p:sp>
        <p:nvSpPr>
          <p:cNvPr id="218" name="Google Shape;218;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Another Tree Rotation Example</a:t>
            </a:r>
            <a:endParaRPr/>
          </a:p>
        </p:txBody>
      </p:sp>
      <p:sp>
        <p:nvSpPr>
          <p:cNvPr id="219" name="Google Shape;219;p23"/>
          <p:cNvSpPr txBox="1"/>
          <p:nvPr>
            <p:ph idx="1" type="body"/>
          </p:nvPr>
        </p:nvSpPr>
        <p:spPr>
          <a:xfrm>
            <a:off x="243000" y="556500"/>
            <a:ext cx="8901000" cy="119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Suppose we have a search tree as shown below:</a:t>
            </a:r>
            <a:endParaRPr sz="2000"/>
          </a:p>
          <a:p>
            <a:pPr indent="-355600" lvl="0" marL="457200" rtl="0" algn="l">
              <a:spcBef>
                <a:spcPts val="600"/>
              </a:spcBef>
              <a:spcAft>
                <a:spcPts val="0"/>
              </a:spcAft>
              <a:buSzPts val="2000"/>
              <a:buChar char="●"/>
            </a:pPr>
            <a:r>
              <a:rPr lang="en" sz="2000"/>
              <a:t>RotateRight(P): P moves right, </a:t>
            </a:r>
            <a:r>
              <a:rPr b="1" lang="en" sz="2000"/>
              <a:t>promote its left child in the only natural way</a:t>
            </a:r>
            <a:r>
              <a:rPr lang="en" sz="2000"/>
              <a:t>.</a:t>
            </a:r>
            <a:endParaRPr sz="2000"/>
          </a:p>
          <a:p>
            <a:pPr indent="-355600" lvl="0" marL="457200" rtl="0" algn="l">
              <a:spcBef>
                <a:spcPts val="0"/>
              </a:spcBef>
              <a:spcAft>
                <a:spcPts val="0"/>
              </a:spcAft>
              <a:buSzPts val="2000"/>
              <a:buChar char="●"/>
            </a:pPr>
            <a:r>
              <a:rPr lang="en" sz="2000"/>
              <a:t>Try to predict the new shape of the tree.</a:t>
            </a:r>
            <a:endParaRPr sz="2000"/>
          </a:p>
        </p:txBody>
      </p:sp>
      <p:sp>
        <p:nvSpPr>
          <p:cNvPr id="220" name="Google Shape;220;p23"/>
          <p:cNvSpPr/>
          <p:nvPr/>
        </p:nvSpPr>
        <p:spPr>
          <a:xfrm>
            <a:off x="1518411" y="277667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sp>
        <p:nvSpPr>
          <p:cNvPr id="221" name="Google Shape;221;p23"/>
          <p:cNvSpPr/>
          <p:nvPr/>
        </p:nvSpPr>
        <p:spPr>
          <a:xfrm>
            <a:off x="608918" y="333821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222" name="Google Shape;222;p23"/>
          <p:cNvSpPr/>
          <p:nvPr/>
        </p:nvSpPr>
        <p:spPr>
          <a:xfrm>
            <a:off x="2693377" y="2195212"/>
            <a:ext cx="435600" cy="288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sp>
        <p:nvSpPr>
          <p:cNvPr id="223" name="Google Shape;223;p23"/>
          <p:cNvSpPr/>
          <p:nvPr/>
        </p:nvSpPr>
        <p:spPr>
          <a:xfrm>
            <a:off x="2178668" y="3338129"/>
            <a:ext cx="435600" cy="288600"/>
          </a:xfrm>
          <a:prstGeom prst="rect">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k</a:t>
            </a:r>
            <a:endParaRPr sz="1800"/>
          </a:p>
        </p:txBody>
      </p:sp>
      <p:sp>
        <p:nvSpPr>
          <p:cNvPr id="224" name="Google Shape;224;p23"/>
          <p:cNvSpPr/>
          <p:nvPr/>
        </p:nvSpPr>
        <p:spPr>
          <a:xfrm>
            <a:off x="3620139" y="275675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sp>
        <p:nvSpPr>
          <p:cNvPr id="225" name="Google Shape;225;p23"/>
          <p:cNvSpPr/>
          <p:nvPr/>
        </p:nvSpPr>
        <p:spPr>
          <a:xfrm>
            <a:off x="235125" y="388009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a:t>
            </a:r>
            <a:endParaRPr sz="1800"/>
          </a:p>
        </p:txBody>
      </p:sp>
      <p:sp>
        <p:nvSpPr>
          <p:cNvPr id="226" name="Google Shape;226;p23"/>
          <p:cNvSpPr/>
          <p:nvPr/>
        </p:nvSpPr>
        <p:spPr>
          <a:xfrm>
            <a:off x="982711" y="388009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a:t>
            </a:r>
            <a:endParaRPr sz="1800"/>
          </a:p>
        </p:txBody>
      </p:sp>
      <p:sp>
        <p:nvSpPr>
          <p:cNvPr id="227" name="Google Shape;227;p23"/>
          <p:cNvSpPr/>
          <p:nvPr/>
        </p:nvSpPr>
        <p:spPr>
          <a:xfrm>
            <a:off x="2552461" y="388009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a:t>
            </a:r>
            <a:endParaRPr sz="1800"/>
          </a:p>
        </p:txBody>
      </p:sp>
      <p:sp>
        <p:nvSpPr>
          <p:cNvPr id="228" name="Google Shape;228;p23"/>
          <p:cNvSpPr/>
          <p:nvPr/>
        </p:nvSpPr>
        <p:spPr>
          <a:xfrm>
            <a:off x="3260833" y="3318425"/>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a:t>
            </a:r>
            <a:endParaRPr sz="1800"/>
          </a:p>
        </p:txBody>
      </p:sp>
      <p:sp>
        <p:nvSpPr>
          <p:cNvPr id="229" name="Google Shape;229;p23"/>
          <p:cNvSpPr/>
          <p:nvPr/>
        </p:nvSpPr>
        <p:spPr>
          <a:xfrm>
            <a:off x="3940732" y="3318425"/>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a:t>
            </a:r>
            <a:endParaRPr sz="1800"/>
          </a:p>
        </p:txBody>
      </p:sp>
      <p:cxnSp>
        <p:nvCxnSpPr>
          <p:cNvPr id="230" name="Google Shape;230;p23"/>
          <p:cNvCxnSpPr>
            <a:stCxn id="221" idx="0"/>
            <a:endCxn id="220" idx="2"/>
          </p:cNvCxnSpPr>
          <p:nvPr/>
        </p:nvCxnSpPr>
        <p:spPr>
          <a:xfrm flipH="1" rot="10800000">
            <a:off x="826718" y="3065212"/>
            <a:ext cx="909600" cy="273000"/>
          </a:xfrm>
          <a:prstGeom prst="straightConnector1">
            <a:avLst/>
          </a:prstGeom>
          <a:noFill/>
          <a:ln cap="flat" cmpd="sng" w="19050">
            <a:solidFill>
              <a:schemeClr val="dk2"/>
            </a:solidFill>
            <a:prstDash val="solid"/>
            <a:round/>
            <a:headEnd len="med" w="med" type="none"/>
            <a:tailEnd len="med" w="med" type="none"/>
          </a:ln>
        </p:spPr>
      </p:cxnSp>
      <p:cxnSp>
        <p:nvCxnSpPr>
          <p:cNvPr id="231" name="Google Shape;231;p23"/>
          <p:cNvCxnSpPr>
            <a:stCxn id="221" idx="2"/>
            <a:endCxn id="225" idx="0"/>
          </p:cNvCxnSpPr>
          <p:nvPr/>
        </p:nvCxnSpPr>
        <p:spPr>
          <a:xfrm flipH="1">
            <a:off x="452918" y="3626812"/>
            <a:ext cx="373800" cy="253200"/>
          </a:xfrm>
          <a:prstGeom prst="straightConnector1">
            <a:avLst/>
          </a:prstGeom>
          <a:noFill/>
          <a:ln cap="flat" cmpd="sng" w="19050">
            <a:solidFill>
              <a:schemeClr val="dk2"/>
            </a:solidFill>
            <a:prstDash val="solid"/>
            <a:round/>
            <a:headEnd len="med" w="med" type="none"/>
            <a:tailEnd len="med" w="med" type="none"/>
          </a:ln>
        </p:spPr>
      </p:cxnSp>
      <p:cxnSp>
        <p:nvCxnSpPr>
          <p:cNvPr id="232" name="Google Shape;232;p23"/>
          <p:cNvCxnSpPr>
            <a:stCxn id="221" idx="2"/>
            <a:endCxn id="226" idx="0"/>
          </p:cNvCxnSpPr>
          <p:nvPr/>
        </p:nvCxnSpPr>
        <p:spPr>
          <a:xfrm>
            <a:off x="826718" y="3626812"/>
            <a:ext cx="373800" cy="253200"/>
          </a:xfrm>
          <a:prstGeom prst="straightConnector1">
            <a:avLst/>
          </a:prstGeom>
          <a:noFill/>
          <a:ln cap="flat" cmpd="sng" w="19050">
            <a:solidFill>
              <a:schemeClr val="dk2"/>
            </a:solidFill>
            <a:prstDash val="solid"/>
            <a:round/>
            <a:headEnd len="med" w="med" type="none"/>
            <a:tailEnd len="med" w="med" type="none"/>
          </a:ln>
        </p:spPr>
      </p:cxnSp>
      <p:cxnSp>
        <p:nvCxnSpPr>
          <p:cNvPr id="233" name="Google Shape;233;p23"/>
          <p:cNvCxnSpPr>
            <a:stCxn id="220" idx="2"/>
            <a:endCxn id="223" idx="0"/>
          </p:cNvCxnSpPr>
          <p:nvPr/>
        </p:nvCxnSpPr>
        <p:spPr>
          <a:xfrm>
            <a:off x="1736211" y="3065272"/>
            <a:ext cx="660300" cy="273000"/>
          </a:xfrm>
          <a:prstGeom prst="straightConnector1">
            <a:avLst/>
          </a:prstGeom>
          <a:noFill/>
          <a:ln cap="flat" cmpd="sng" w="19050">
            <a:solidFill>
              <a:schemeClr val="dk2"/>
            </a:solidFill>
            <a:prstDash val="solid"/>
            <a:round/>
            <a:headEnd len="med" w="med" type="none"/>
            <a:tailEnd len="med" w="med" type="none"/>
          </a:ln>
        </p:spPr>
      </p:cxnSp>
      <p:cxnSp>
        <p:nvCxnSpPr>
          <p:cNvPr id="234" name="Google Shape;234;p23"/>
          <p:cNvCxnSpPr>
            <a:stCxn id="222" idx="2"/>
            <a:endCxn id="224" idx="0"/>
          </p:cNvCxnSpPr>
          <p:nvPr/>
        </p:nvCxnSpPr>
        <p:spPr>
          <a:xfrm>
            <a:off x="2911177" y="2483812"/>
            <a:ext cx="926700" cy="273000"/>
          </a:xfrm>
          <a:prstGeom prst="straightConnector1">
            <a:avLst/>
          </a:prstGeom>
          <a:noFill/>
          <a:ln cap="flat" cmpd="sng" w="19050">
            <a:solidFill>
              <a:schemeClr val="dk2"/>
            </a:solidFill>
            <a:prstDash val="solid"/>
            <a:round/>
            <a:headEnd len="med" w="med" type="none"/>
            <a:tailEnd len="med" w="med" type="none"/>
          </a:ln>
        </p:spPr>
      </p:cxnSp>
      <p:cxnSp>
        <p:nvCxnSpPr>
          <p:cNvPr id="235" name="Google Shape;235;p23"/>
          <p:cNvCxnSpPr>
            <a:stCxn id="223" idx="2"/>
            <a:endCxn id="236" idx="0"/>
          </p:cNvCxnSpPr>
          <p:nvPr/>
        </p:nvCxnSpPr>
        <p:spPr>
          <a:xfrm flipH="1">
            <a:off x="2090468" y="3626729"/>
            <a:ext cx="306000" cy="253500"/>
          </a:xfrm>
          <a:prstGeom prst="straightConnector1">
            <a:avLst/>
          </a:prstGeom>
          <a:noFill/>
          <a:ln cap="flat" cmpd="sng" w="19050">
            <a:solidFill>
              <a:schemeClr val="dk2"/>
            </a:solidFill>
            <a:prstDash val="solid"/>
            <a:round/>
            <a:headEnd len="med" w="med" type="none"/>
            <a:tailEnd len="med" w="med" type="none"/>
          </a:ln>
        </p:spPr>
      </p:cxnSp>
      <p:cxnSp>
        <p:nvCxnSpPr>
          <p:cNvPr id="237" name="Google Shape;237;p23"/>
          <p:cNvCxnSpPr>
            <a:stCxn id="223" idx="2"/>
            <a:endCxn id="227" idx="0"/>
          </p:cNvCxnSpPr>
          <p:nvPr/>
        </p:nvCxnSpPr>
        <p:spPr>
          <a:xfrm>
            <a:off x="2396468" y="3626729"/>
            <a:ext cx="373800" cy="253500"/>
          </a:xfrm>
          <a:prstGeom prst="straightConnector1">
            <a:avLst/>
          </a:prstGeom>
          <a:noFill/>
          <a:ln cap="flat" cmpd="sng" w="19050">
            <a:solidFill>
              <a:schemeClr val="dk2"/>
            </a:solidFill>
            <a:prstDash val="solid"/>
            <a:round/>
            <a:headEnd len="med" w="med" type="none"/>
            <a:tailEnd len="med" w="med" type="none"/>
          </a:ln>
        </p:spPr>
      </p:cxnSp>
      <p:cxnSp>
        <p:nvCxnSpPr>
          <p:cNvPr id="238" name="Google Shape;238;p23"/>
          <p:cNvCxnSpPr>
            <a:stCxn id="224" idx="2"/>
            <a:endCxn id="228" idx="0"/>
          </p:cNvCxnSpPr>
          <p:nvPr/>
        </p:nvCxnSpPr>
        <p:spPr>
          <a:xfrm flipH="1">
            <a:off x="3478539" y="3045352"/>
            <a:ext cx="359400" cy="273000"/>
          </a:xfrm>
          <a:prstGeom prst="straightConnector1">
            <a:avLst/>
          </a:prstGeom>
          <a:noFill/>
          <a:ln cap="flat" cmpd="sng" w="19050">
            <a:solidFill>
              <a:schemeClr val="dk2"/>
            </a:solidFill>
            <a:prstDash val="solid"/>
            <a:round/>
            <a:headEnd len="med" w="med" type="none"/>
            <a:tailEnd len="med" w="med" type="none"/>
          </a:ln>
        </p:spPr>
      </p:cxnSp>
      <p:cxnSp>
        <p:nvCxnSpPr>
          <p:cNvPr id="239" name="Google Shape;239;p23"/>
          <p:cNvCxnSpPr>
            <a:stCxn id="224" idx="2"/>
            <a:endCxn id="229" idx="0"/>
          </p:cNvCxnSpPr>
          <p:nvPr/>
        </p:nvCxnSpPr>
        <p:spPr>
          <a:xfrm>
            <a:off x="3837939" y="3045352"/>
            <a:ext cx="320700" cy="273000"/>
          </a:xfrm>
          <a:prstGeom prst="straightConnector1">
            <a:avLst/>
          </a:prstGeom>
          <a:noFill/>
          <a:ln cap="flat" cmpd="sng" w="19050">
            <a:solidFill>
              <a:schemeClr val="dk2"/>
            </a:solidFill>
            <a:prstDash val="solid"/>
            <a:round/>
            <a:headEnd len="med" w="med" type="none"/>
            <a:tailEnd len="med" w="med" type="none"/>
          </a:ln>
        </p:spPr>
      </p:cxnSp>
      <p:sp>
        <p:nvSpPr>
          <p:cNvPr id="236" name="Google Shape;236;p23"/>
          <p:cNvSpPr/>
          <p:nvPr/>
        </p:nvSpPr>
        <p:spPr>
          <a:xfrm>
            <a:off x="1872561" y="388009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j</a:t>
            </a:r>
            <a:endParaRPr sz="1800"/>
          </a:p>
        </p:txBody>
      </p:sp>
      <p:cxnSp>
        <p:nvCxnSpPr>
          <p:cNvPr id="240" name="Google Shape;240;p23"/>
          <p:cNvCxnSpPr>
            <a:stCxn id="222" idx="2"/>
            <a:endCxn id="220" idx="0"/>
          </p:cNvCxnSpPr>
          <p:nvPr/>
        </p:nvCxnSpPr>
        <p:spPr>
          <a:xfrm flipH="1">
            <a:off x="1736077" y="2483812"/>
            <a:ext cx="1175100" cy="292800"/>
          </a:xfrm>
          <a:prstGeom prst="straightConnector1">
            <a:avLst/>
          </a:prstGeom>
          <a:noFill/>
          <a:ln cap="flat" cmpd="sng" w="19050">
            <a:solidFill>
              <a:schemeClr val="dk2"/>
            </a:solidFill>
            <a:prstDash val="solid"/>
            <a:round/>
            <a:headEnd len="med" w="med" type="none"/>
            <a:tailEnd len="med" w="med" type="none"/>
          </a:ln>
        </p:spPr>
      </p:cxnSp>
      <p:sp>
        <p:nvSpPr>
          <p:cNvPr id="241" name="Google Shape;241;p23"/>
          <p:cNvSpPr/>
          <p:nvPr/>
        </p:nvSpPr>
        <p:spPr>
          <a:xfrm>
            <a:off x="3660232" y="388009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cxnSp>
        <p:nvCxnSpPr>
          <p:cNvPr id="242" name="Google Shape;242;p23"/>
          <p:cNvCxnSpPr>
            <a:stCxn id="229" idx="2"/>
            <a:endCxn id="241" idx="0"/>
          </p:cNvCxnSpPr>
          <p:nvPr/>
        </p:nvCxnSpPr>
        <p:spPr>
          <a:xfrm flipH="1">
            <a:off x="3878032" y="3607025"/>
            <a:ext cx="280500" cy="273000"/>
          </a:xfrm>
          <a:prstGeom prst="straightConnector1">
            <a:avLst/>
          </a:prstGeom>
          <a:noFill/>
          <a:ln cap="flat" cmpd="sng" w="19050">
            <a:solidFill>
              <a:schemeClr val="dk2"/>
            </a:solidFill>
            <a:prstDash val="solid"/>
            <a:round/>
            <a:headEnd len="med" w="med" type="none"/>
            <a:tailEnd len="med" w="med" type="none"/>
          </a:ln>
        </p:spPr>
      </p:cxnSp>
      <p:sp>
        <p:nvSpPr>
          <p:cNvPr id="243" name="Google Shape;243;p23"/>
          <p:cNvSpPr/>
          <p:nvPr/>
        </p:nvSpPr>
        <p:spPr>
          <a:xfrm>
            <a:off x="6776336" y="169214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t>
            </a:r>
            <a:endParaRPr sz="1800"/>
          </a:p>
        </p:txBody>
      </p:sp>
      <p:sp>
        <p:nvSpPr>
          <p:cNvPr id="244" name="Google Shape;244;p23"/>
          <p:cNvSpPr/>
          <p:nvPr/>
        </p:nvSpPr>
        <p:spPr>
          <a:xfrm>
            <a:off x="5359568" y="335803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a:t>
            </a:r>
            <a:endParaRPr sz="1800"/>
          </a:p>
        </p:txBody>
      </p:sp>
      <p:sp>
        <p:nvSpPr>
          <p:cNvPr id="245" name="Google Shape;245;p23"/>
          <p:cNvSpPr/>
          <p:nvPr/>
        </p:nvSpPr>
        <p:spPr>
          <a:xfrm>
            <a:off x="7444027" y="2215037"/>
            <a:ext cx="435600" cy="2886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a:t>
            </a:r>
            <a:endParaRPr sz="1800"/>
          </a:p>
        </p:txBody>
      </p:sp>
      <p:sp>
        <p:nvSpPr>
          <p:cNvPr id="246" name="Google Shape;246;p23"/>
          <p:cNvSpPr/>
          <p:nvPr/>
        </p:nvSpPr>
        <p:spPr>
          <a:xfrm>
            <a:off x="6929318" y="3357954"/>
            <a:ext cx="435600" cy="288600"/>
          </a:xfrm>
          <a:prstGeom prst="rect">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k</a:t>
            </a:r>
            <a:endParaRPr sz="1800"/>
          </a:p>
        </p:txBody>
      </p:sp>
      <p:sp>
        <p:nvSpPr>
          <p:cNvPr id="247" name="Google Shape;247;p23"/>
          <p:cNvSpPr/>
          <p:nvPr/>
        </p:nvSpPr>
        <p:spPr>
          <a:xfrm>
            <a:off x="8370789" y="2776577"/>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t>
            </a:r>
            <a:endParaRPr sz="1800"/>
          </a:p>
        </p:txBody>
      </p:sp>
      <p:sp>
        <p:nvSpPr>
          <p:cNvPr id="248" name="Google Shape;248;p23"/>
          <p:cNvSpPr/>
          <p:nvPr/>
        </p:nvSpPr>
        <p:spPr>
          <a:xfrm>
            <a:off x="4985775" y="389992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a:t>
            </a:r>
            <a:endParaRPr sz="1800"/>
          </a:p>
        </p:txBody>
      </p:sp>
      <p:sp>
        <p:nvSpPr>
          <p:cNvPr id="249" name="Google Shape;249;p23"/>
          <p:cNvSpPr/>
          <p:nvPr/>
        </p:nvSpPr>
        <p:spPr>
          <a:xfrm>
            <a:off x="5733361" y="389992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a:t>
            </a:r>
            <a:endParaRPr sz="1800"/>
          </a:p>
        </p:txBody>
      </p:sp>
      <p:sp>
        <p:nvSpPr>
          <p:cNvPr id="250" name="Google Shape;250;p23"/>
          <p:cNvSpPr/>
          <p:nvPr/>
        </p:nvSpPr>
        <p:spPr>
          <a:xfrm>
            <a:off x="7303111" y="389992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a:t>
            </a:r>
            <a:endParaRPr sz="1800"/>
          </a:p>
        </p:txBody>
      </p:sp>
      <p:sp>
        <p:nvSpPr>
          <p:cNvPr id="251" name="Google Shape;251;p23"/>
          <p:cNvSpPr/>
          <p:nvPr/>
        </p:nvSpPr>
        <p:spPr>
          <a:xfrm>
            <a:off x="8011483" y="3338250"/>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a:t>
            </a:r>
            <a:endParaRPr sz="1800"/>
          </a:p>
        </p:txBody>
      </p:sp>
      <p:sp>
        <p:nvSpPr>
          <p:cNvPr id="252" name="Google Shape;252;p23"/>
          <p:cNvSpPr/>
          <p:nvPr/>
        </p:nvSpPr>
        <p:spPr>
          <a:xfrm>
            <a:off x="8691382" y="3338250"/>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a:t>
            </a:r>
            <a:endParaRPr sz="1800"/>
          </a:p>
        </p:txBody>
      </p:sp>
      <p:cxnSp>
        <p:nvCxnSpPr>
          <p:cNvPr id="253" name="Google Shape;253;p23"/>
          <p:cNvCxnSpPr>
            <a:stCxn id="244" idx="0"/>
            <a:endCxn id="243" idx="2"/>
          </p:cNvCxnSpPr>
          <p:nvPr/>
        </p:nvCxnSpPr>
        <p:spPr>
          <a:xfrm flipH="1" rot="10800000">
            <a:off x="5577368" y="1980737"/>
            <a:ext cx="1416900" cy="1377300"/>
          </a:xfrm>
          <a:prstGeom prst="straightConnector1">
            <a:avLst/>
          </a:prstGeom>
          <a:noFill/>
          <a:ln cap="flat" cmpd="sng" w="19050">
            <a:solidFill>
              <a:schemeClr val="dk2"/>
            </a:solidFill>
            <a:prstDash val="solid"/>
            <a:round/>
            <a:headEnd len="med" w="med" type="none"/>
            <a:tailEnd len="med" w="med" type="none"/>
          </a:ln>
        </p:spPr>
      </p:cxnSp>
      <p:cxnSp>
        <p:nvCxnSpPr>
          <p:cNvPr id="254" name="Google Shape;254;p23"/>
          <p:cNvCxnSpPr>
            <a:stCxn id="244" idx="2"/>
            <a:endCxn id="248" idx="0"/>
          </p:cNvCxnSpPr>
          <p:nvPr/>
        </p:nvCxnSpPr>
        <p:spPr>
          <a:xfrm flipH="1">
            <a:off x="5203568" y="3646637"/>
            <a:ext cx="373800" cy="253200"/>
          </a:xfrm>
          <a:prstGeom prst="straightConnector1">
            <a:avLst/>
          </a:prstGeom>
          <a:noFill/>
          <a:ln cap="flat" cmpd="sng" w="19050">
            <a:solidFill>
              <a:schemeClr val="dk2"/>
            </a:solidFill>
            <a:prstDash val="solid"/>
            <a:round/>
            <a:headEnd len="med" w="med" type="none"/>
            <a:tailEnd len="med" w="med" type="none"/>
          </a:ln>
        </p:spPr>
      </p:cxnSp>
      <p:cxnSp>
        <p:nvCxnSpPr>
          <p:cNvPr id="255" name="Google Shape;255;p23"/>
          <p:cNvCxnSpPr>
            <a:stCxn id="244" idx="2"/>
            <a:endCxn id="249" idx="0"/>
          </p:cNvCxnSpPr>
          <p:nvPr/>
        </p:nvCxnSpPr>
        <p:spPr>
          <a:xfrm>
            <a:off x="5577368" y="3646637"/>
            <a:ext cx="373800" cy="253200"/>
          </a:xfrm>
          <a:prstGeom prst="straightConnector1">
            <a:avLst/>
          </a:prstGeom>
          <a:noFill/>
          <a:ln cap="flat" cmpd="sng" w="19050">
            <a:solidFill>
              <a:schemeClr val="dk2"/>
            </a:solidFill>
            <a:prstDash val="solid"/>
            <a:round/>
            <a:headEnd len="med" w="med" type="none"/>
            <a:tailEnd len="med" w="med" type="none"/>
          </a:ln>
        </p:spPr>
      </p:cxnSp>
      <p:cxnSp>
        <p:nvCxnSpPr>
          <p:cNvPr id="256" name="Google Shape;256;p23"/>
          <p:cNvCxnSpPr>
            <a:stCxn id="243" idx="2"/>
            <a:endCxn id="245" idx="0"/>
          </p:cNvCxnSpPr>
          <p:nvPr/>
        </p:nvCxnSpPr>
        <p:spPr>
          <a:xfrm>
            <a:off x="6994136" y="1980747"/>
            <a:ext cx="667800" cy="234300"/>
          </a:xfrm>
          <a:prstGeom prst="straightConnector1">
            <a:avLst/>
          </a:prstGeom>
          <a:noFill/>
          <a:ln cap="flat" cmpd="sng" w="19050">
            <a:solidFill>
              <a:schemeClr val="dk2"/>
            </a:solidFill>
            <a:prstDash val="solid"/>
            <a:round/>
            <a:headEnd len="med" w="med" type="none"/>
            <a:tailEnd len="med" w="med" type="none"/>
          </a:ln>
        </p:spPr>
      </p:cxnSp>
      <p:cxnSp>
        <p:nvCxnSpPr>
          <p:cNvPr id="257" name="Google Shape;257;p23"/>
          <p:cNvCxnSpPr>
            <a:stCxn id="245" idx="2"/>
            <a:endCxn id="247" idx="0"/>
          </p:cNvCxnSpPr>
          <p:nvPr/>
        </p:nvCxnSpPr>
        <p:spPr>
          <a:xfrm>
            <a:off x="7661827" y="2503637"/>
            <a:ext cx="926700" cy="273000"/>
          </a:xfrm>
          <a:prstGeom prst="straightConnector1">
            <a:avLst/>
          </a:prstGeom>
          <a:noFill/>
          <a:ln cap="flat" cmpd="sng" w="19050">
            <a:solidFill>
              <a:schemeClr val="dk2"/>
            </a:solidFill>
            <a:prstDash val="solid"/>
            <a:round/>
            <a:headEnd len="med" w="med" type="none"/>
            <a:tailEnd len="med" w="med" type="none"/>
          </a:ln>
        </p:spPr>
      </p:cxnSp>
      <p:cxnSp>
        <p:nvCxnSpPr>
          <p:cNvPr id="258" name="Google Shape;258;p23"/>
          <p:cNvCxnSpPr>
            <a:stCxn id="246" idx="2"/>
            <a:endCxn id="259" idx="0"/>
          </p:cNvCxnSpPr>
          <p:nvPr/>
        </p:nvCxnSpPr>
        <p:spPr>
          <a:xfrm flipH="1">
            <a:off x="6841118" y="3646554"/>
            <a:ext cx="306000" cy="253500"/>
          </a:xfrm>
          <a:prstGeom prst="straightConnector1">
            <a:avLst/>
          </a:prstGeom>
          <a:noFill/>
          <a:ln cap="flat" cmpd="sng" w="19050">
            <a:solidFill>
              <a:schemeClr val="dk2"/>
            </a:solidFill>
            <a:prstDash val="solid"/>
            <a:round/>
            <a:headEnd len="med" w="med" type="none"/>
            <a:tailEnd len="med" w="med" type="none"/>
          </a:ln>
        </p:spPr>
      </p:cxnSp>
      <p:cxnSp>
        <p:nvCxnSpPr>
          <p:cNvPr id="260" name="Google Shape;260;p23"/>
          <p:cNvCxnSpPr>
            <a:stCxn id="246" idx="2"/>
            <a:endCxn id="250" idx="0"/>
          </p:cNvCxnSpPr>
          <p:nvPr/>
        </p:nvCxnSpPr>
        <p:spPr>
          <a:xfrm>
            <a:off x="7147118" y="3646554"/>
            <a:ext cx="373800" cy="253500"/>
          </a:xfrm>
          <a:prstGeom prst="straightConnector1">
            <a:avLst/>
          </a:prstGeom>
          <a:noFill/>
          <a:ln cap="flat" cmpd="sng" w="19050">
            <a:solidFill>
              <a:schemeClr val="dk2"/>
            </a:solidFill>
            <a:prstDash val="solid"/>
            <a:round/>
            <a:headEnd len="med" w="med" type="none"/>
            <a:tailEnd len="med" w="med" type="none"/>
          </a:ln>
        </p:spPr>
      </p:cxnSp>
      <p:cxnSp>
        <p:nvCxnSpPr>
          <p:cNvPr id="261" name="Google Shape;261;p23"/>
          <p:cNvCxnSpPr>
            <a:stCxn id="247" idx="2"/>
            <a:endCxn id="251" idx="0"/>
          </p:cNvCxnSpPr>
          <p:nvPr/>
        </p:nvCxnSpPr>
        <p:spPr>
          <a:xfrm flipH="1">
            <a:off x="8229189" y="3065177"/>
            <a:ext cx="359400" cy="273000"/>
          </a:xfrm>
          <a:prstGeom prst="straightConnector1">
            <a:avLst/>
          </a:prstGeom>
          <a:noFill/>
          <a:ln cap="flat" cmpd="sng" w="19050">
            <a:solidFill>
              <a:schemeClr val="dk2"/>
            </a:solidFill>
            <a:prstDash val="solid"/>
            <a:round/>
            <a:headEnd len="med" w="med" type="none"/>
            <a:tailEnd len="med" w="med" type="none"/>
          </a:ln>
        </p:spPr>
      </p:cxnSp>
      <p:cxnSp>
        <p:nvCxnSpPr>
          <p:cNvPr id="262" name="Google Shape;262;p23"/>
          <p:cNvCxnSpPr>
            <a:stCxn id="247" idx="2"/>
            <a:endCxn id="252" idx="0"/>
          </p:cNvCxnSpPr>
          <p:nvPr/>
        </p:nvCxnSpPr>
        <p:spPr>
          <a:xfrm>
            <a:off x="8588589" y="3065177"/>
            <a:ext cx="320700" cy="273000"/>
          </a:xfrm>
          <a:prstGeom prst="straightConnector1">
            <a:avLst/>
          </a:prstGeom>
          <a:noFill/>
          <a:ln cap="flat" cmpd="sng" w="19050">
            <a:solidFill>
              <a:schemeClr val="dk2"/>
            </a:solidFill>
            <a:prstDash val="solid"/>
            <a:round/>
            <a:headEnd len="med" w="med" type="none"/>
            <a:tailEnd len="med" w="med" type="none"/>
          </a:ln>
        </p:spPr>
      </p:cxnSp>
      <p:sp>
        <p:nvSpPr>
          <p:cNvPr id="259" name="Google Shape;259;p23"/>
          <p:cNvSpPr/>
          <p:nvPr/>
        </p:nvSpPr>
        <p:spPr>
          <a:xfrm>
            <a:off x="6623211" y="389992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j</a:t>
            </a:r>
            <a:endParaRPr sz="1800"/>
          </a:p>
        </p:txBody>
      </p:sp>
      <p:sp>
        <p:nvSpPr>
          <p:cNvPr id="263" name="Google Shape;263;p23"/>
          <p:cNvSpPr/>
          <p:nvPr/>
        </p:nvSpPr>
        <p:spPr>
          <a:xfrm>
            <a:off x="8410882" y="3899922"/>
            <a:ext cx="435600" cy="2886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endParaRPr sz="1800"/>
          </a:p>
        </p:txBody>
      </p:sp>
      <p:cxnSp>
        <p:nvCxnSpPr>
          <p:cNvPr id="264" name="Google Shape;264;p23"/>
          <p:cNvCxnSpPr>
            <a:stCxn id="252" idx="2"/>
            <a:endCxn id="263" idx="0"/>
          </p:cNvCxnSpPr>
          <p:nvPr/>
        </p:nvCxnSpPr>
        <p:spPr>
          <a:xfrm flipH="1">
            <a:off x="8628682" y="3626850"/>
            <a:ext cx="280500" cy="273000"/>
          </a:xfrm>
          <a:prstGeom prst="straightConnector1">
            <a:avLst/>
          </a:prstGeom>
          <a:noFill/>
          <a:ln cap="flat" cmpd="sng" w="19050">
            <a:solidFill>
              <a:schemeClr val="dk2"/>
            </a:solidFill>
            <a:prstDash val="solid"/>
            <a:round/>
            <a:headEnd len="med" w="med" type="none"/>
            <a:tailEnd len="med" w="med" type="none"/>
          </a:ln>
        </p:spPr>
      </p:cxnSp>
      <p:cxnSp>
        <p:nvCxnSpPr>
          <p:cNvPr id="265" name="Google Shape;265;p23"/>
          <p:cNvCxnSpPr>
            <a:stCxn id="245" idx="2"/>
            <a:endCxn id="246" idx="0"/>
          </p:cNvCxnSpPr>
          <p:nvPr/>
        </p:nvCxnSpPr>
        <p:spPr>
          <a:xfrm flipH="1">
            <a:off x="7147027" y="2503637"/>
            <a:ext cx="514800" cy="8544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