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DC16674-E901-4C5D-B1B6-16DCD263B7A6}">
  <a:tblStyle styleId="{4DC16674-E901-4C5D-B1B6-16DCD263B7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presentation/d/1ewnsTvGmgMrtIy0OQqqmIn0dkjbgBD7JCBoeGXzLKx4/edit#slide=id.g46c32de42_00" TargetMode="Externa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presentation/d/1ewnsTvGmgMrtIy0OQqqmIn0dkjbgBD7JCBoeGXzLKx4/edit#slide=id.g46c32de42_00" TargetMode="Externa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presentation/d/1ewnsTvGmgMrtIy0OQqqmIn0dkjbgBD7JCBoeGXzLKx4/edit#slide=id.g46c32de42_00" TargetMode="Externa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537ef36e5_5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537ef36e5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991ac3fb_0_29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991ac3fb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ecaeaf49_0_29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ecaeaf49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eda1a519_0_6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eda1a51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eda1a519_0_10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1eda1a51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1ecaeaf49_0_35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1ecaeaf49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991ac3fb_0_80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a991ac3fb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ecaeaf49_0_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1ecaeaf4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ecaeaf49_0_1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1ecaeaf4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1ecaeaf49_0_5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1ecaeaf4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1ecaeaf49_0_8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1ecaeaf4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537ef36e5_5_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3537ef36e5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1ecaeaf49_0_1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1ecaeaf4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1ecaeaf49_0_20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1ecaeaf49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1eda1a519_0_4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1eda1a519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d27fa87b4_1_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1d27fa87b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1d27fa87b4_1_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1d27fa87b4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a991ac3fb_0_38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a991ac3fb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11eda1a519_0_6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11eda1a519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a991ac3fb_0_5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a991ac3fb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913486043_0_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91348604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76179a533_0_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76179a53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09413421_06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09413421_0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76179a533_0_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76179a53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913486043_0_1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91348604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3537d36343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3537d363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semester’s in class development of this slide resulted in this: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https://docs.google.com/presentation/d/1ewnsTvGmgMrtIy0OQqqmIn0dkjbgBD7JCBoeGXzLKx4/edit#slide=id.g46c32de42_00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7643caecd_0_5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7643caec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semester’s in class development of this slide resulted in this: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https://docs.google.com/presentation/d/1ewnsTvGmgMrtIy0OQqqmIn0dkjbgBD7JCBoeGXzLKx4/edit#slide=id.g46c32de42_00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1d25fc641c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1d25fc64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semester’s in class development of this slide resulted in this: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https://docs.google.com/presentation/d/1ewnsTvGmgMrtIy0OQqqmIn0dkjbgBD7JCBoeGXzLKx4/edit#slide=id.g46c32de42_00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7643caecd_0_1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7643caec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76179a533_0_2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76179a533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76179a533_0_3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76179a533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76179a533_0_3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76179a533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991ac3fb_0_2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991ac3fb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25fc641c_0_5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25fc641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d25fc641c_0_6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d25fc641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991ac3fb_0_27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991ac3fb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991ac3fb_0_2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991ac3fb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ecaeaf49_0_28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ecaeaf49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4" name="Google Shape;14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9" name="Google Shape;19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161925" y="29171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1" name="Google Shape;31;p9"/>
          <p:cNvCxnSpPr/>
          <p:nvPr/>
        </p:nvCxnSpPr>
        <p:spPr>
          <a:xfrm>
            <a:off x="290700" y="28216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4" name="Google Shape;34;p10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■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oo.gl/wBKdFQ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oo.gl/wBKdFQ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jeremy.zawodny.com/i/friendster_rss.jp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Pre-Announcements</a:t>
            </a:r>
            <a:endParaRPr/>
          </a:p>
        </p:txBody>
      </p:sp>
      <p:sp>
        <p:nvSpPr>
          <p:cNvPr id="50" name="Google Shape;50;p1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Justin: Alpha Kappa Psi Blockchain Event, next Wednesday in Chevron Auditorium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Companies like Oracle, Ripple, Coinbase, etc.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An overview of blockchains and its implications.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7 PM next Wednesday in iHouse.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Pizza, ice cream, and a raffle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Fliers up front if you want to do this thing.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the Heap</a:t>
            </a:r>
            <a:endParaRPr/>
          </a:p>
        </p:txBody>
      </p:sp>
      <p:sp>
        <p:nvSpPr>
          <p:cNvPr id="111" name="Google Shape;111;p24"/>
          <p:cNvSpPr txBox="1"/>
          <p:nvPr>
            <p:ph idx="1" type="body"/>
          </p:nvPr>
        </p:nvSpPr>
        <p:spPr>
          <a:xfrm>
            <a:off x="243000" y="556500"/>
            <a:ext cx="8799900" cy="23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BSTs would work, but need to be kept bushy and duplicates are awkward.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Binary min-heap: Binary tree that is </a:t>
            </a:r>
            <a:r>
              <a:rPr b="1" i="1" lang="en"/>
              <a:t>complete</a:t>
            </a:r>
            <a:r>
              <a:rPr lang="en"/>
              <a:t> and obeys </a:t>
            </a:r>
            <a:r>
              <a:rPr b="1" i="1" lang="en"/>
              <a:t>min-heap property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Min-heap: Every node is less than or equal to both of its children.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Complete: Missing items only at the bottom level (if any), all nodes are as far left as possible.</a:t>
            </a:r>
            <a:endParaRPr/>
          </a:p>
        </p:txBody>
      </p:sp>
      <p:sp>
        <p:nvSpPr>
          <p:cNvPr id="112" name="Google Shape;112;p24"/>
          <p:cNvSpPr/>
          <p:nvPr/>
        </p:nvSpPr>
        <p:spPr>
          <a:xfrm>
            <a:off x="110263" y="3198900"/>
            <a:ext cx="435300" cy="4353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13" name="Google Shape;113;p24"/>
          <p:cNvGrpSpPr/>
          <p:nvPr/>
        </p:nvGrpSpPr>
        <p:grpSpPr>
          <a:xfrm>
            <a:off x="526225" y="3198900"/>
            <a:ext cx="1989375" cy="1767500"/>
            <a:chOff x="526225" y="3198900"/>
            <a:chExt cx="1989375" cy="1767500"/>
          </a:xfrm>
        </p:grpSpPr>
        <p:sp>
          <p:nvSpPr>
            <p:cNvPr id="114" name="Google Shape;114;p24"/>
            <p:cNvSpPr/>
            <p:nvPr/>
          </p:nvSpPr>
          <p:spPr>
            <a:xfrm>
              <a:off x="827800" y="38188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15" name="Google Shape;115;p24"/>
            <p:cNvCxnSpPr>
              <a:stCxn id="116" idx="0"/>
              <a:endCxn id="114" idx="5"/>
            </p:cNvCxnSpPr>
            <p:nvPr/>
          </p:nvCxnSpPr>
          <p:spPr>
            <a:xfrm rot="10800000">
              <a:off x="1199300" y="4190300"/>
              <a:ext cx="55800" cy="34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Google Shape;117;p24"/>
            <p:cNvCxnSpPr>
              <a:stCxn id="114" idx="0"/>
              <a:endCxn id="118" idx="3"/>
            </p:cNvCxnSpPr>
            <p:nvPr/>
          </p:nvCxnSpPr>
          <p:spPr>
            <a:xfrm flipH="1" rot="10800000">
              <a:off x="1045450" y="3570425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6" name="Google Shape;116;p24"/>
            <p:cNvSpPr/>
            <p:nvPr/>
          </p:nvSpPr>
          <p:spPr>
            <a:xfrm>
              <a:off x="1037450" y="45311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8" name="Google Shape;118;p24"/>
            <p:cNvSpPr/>
            <p:nvPr/>
          </p:nvSpPr>
          <p:spPr>
            <a:xfrm>
              <a:off x="1377400" y="31989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9" name="Google Shape;119;p24"/>
            <p:cNvSpPr/>
            <p:nvPr/>
          </p:nvSpPr>
          <p:spPr>
            <a:xfrm>
              <a:off x="526225" y="45311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20" name="Google Shape;120;p24"/>
            <p:cNvCxnSpPr>
              <a:stCxn id="114" idx="3"/>
              <a:endCxn id="119" idx="0"/>
            </p:cNvCxnSpPr>
            <p:nvPr/>
          </p:nvCxnSpPr>
          <p:spPr>
            <a:xfrm flipH="1">
              <a:off x="743948" y="4190377"/>
              <a:ext cx="147600" cy="34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1" name="Google Shape;121;p24"/>
            <p:cNvSpPr/>
            <p:nvPr/>
          </p:nvSpPr>
          <p:spPr>
            <a:xfrm>
              <a:off x="1805700" y="38188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22" name="Google Shape;122;p24"/>
            <p:cNvCxnSpPr>
              <a:stCxn id="121" idx="0"/>
              <a:endCxn id="118" idx="5"/>
            </p:cNvCxnSpPr>
            <p:nvPr/>
          </p:nvCxnSpPr>
          <p:spPr>
            <a:xfrm rot="10800000">
              <a:off x="1748850" y="3570425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24"/>
            <p:cNvCxnSpPr>
              <a:stCxn id="124" idx="0"/>
              <a:endCxn id="121" idx="5"/>
            </p:cNvCxnSpPr>
            <p:nvPr/>
          </p:nvCxnSpPr>
          <p:spPr>
            <a:xfrm rot="10800000">
              <a:off x="2177350" y="4190527"/>
              <a:ext cx="120600" cy="327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4" name="Google Shape;124;p24"/>
            <p:cNvSpPr/>
            <p:nvPr/>
          </p:nvSpPr>
          <p:spPr>
            <a:xfrm>
              <a:off x="2080300" y="4518127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5" name="Google Shape;125;p24"/>
            <p:cNvSpPr/>
            <p:nvPr/>
          </p:nvSpPr>
          <p:spPr>
            <a:xfrm>
              <a:off x="1569075" y="4518127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26" name="Google Shape;126;p24"/>
            <p:cNvCxnSpPr>
              <a:stCxn id="121" idx="3"/>
              <a:endCxn id="125" idx="0"/>
            </p:cNvCxnSpPr>
            <p:nvPr/>
          </p:nvCxnSpPr>
          <p:spPr>
            <a:xfrm flipH="1">
              <a:off x="1786648" y="4190377"/>
              <a:ext cx="82800" cy="327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7" name="Google Shape;127;p24"/>
          <p:cNvGrpSpPr/>
          <p:nvPr/>
        </p:nvGrpSpPr>
        <p:grpSpPr>
          <a:xfrm>
            <a:off x="2783600" y="3184614"/>
            <a:ext cx="1714775" cy="1767500"/>
            <a:chOff x="2783600" y="3184614"/>
            <a:chExt cx="1714775" cy="1767500"/>
          </a:xfrm>
        </p:grpSpPr>
        <p:sp>
          <p:nvSpPr>
            <p:cNvPr id="128" name="Google Shape;128;p24"/>
            <p:cNvSpPr/>
            <p:nvPr/>
          </p:nvSpPr>
          <p:spPr>
            <a:xfrm>
              <a:off x="3085175" y="3804539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29" name="Google Shape;129;p24"/>
            <p:cNvCxnSpPr>
              <a:stCxn id="130" idx="0"/>
              <a:endCxn id="128" idx="5"/>
            </p:cNvCxnSpPr>
            <p:nvPr/>
          </p:nvCxnSpPr>
          <p:spPr>
            <a:xfrm rot="10800000">
              <a:off x="3456675" y="4176014"/>
              <a:ext cx="55800" cy="34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24"/>
            <p:cNvCxnSpPr>
              <a:stCxn id="128" idx="0"/>
              <a:endCxn id="132" idx="3"/>
            </p:cNvCxnSpPr>
            <p:nvPr/>
          </p:nvCxnSpPr>
          <p:spPr>
            <a:xfrm flipH="1" rot="10800000">
              <a:off x="3302825" y="3556139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0" name="Google Shape;130;p24"/>
            <p:cNvSpPr/>
            <p:nvPr/>
          </p:nvSpPr>
          <p:spPr>
            <a:xfrm>
              <a:off x="3294825" y="4516814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2" name="Google Shape;132;p24"/>
            <p:cNvSpPr/>
            <p:nvPr/>
          </p:nvSpPr>
          <p:spPr>
            <a:xfrm>
              <a:off x="3634775" y="3184614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3" name="Google Shape;133;p24"/>
            <p:cNvSpPr/>
            <p:nvPr/>
          </p:nvSpPr>
          <p:spPr>
            <a:xfrm>
              <a:off x="2783600" y="4516814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34" name="Google Shape;134;p24"/>
            <p:cNvCxnSpPr>
              <a:stCxn id="128" idx="3"/>
              <a:endCxn id="133" idx="0"/>
            </p:cNvCxnSpPr>
            <p:nvPr/>
          </p:nvCxnSpPr>
          <p:spPr>
            <a:xfrm flipH="1">
              <a:off x="3001323" y="4176091"/>
              <a:ext cx="147600" cy="34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5" name="Google Shape;135;p24"/>
            <p:cNvSpPr/>
            <p:nvPr/>
          </p:nvSpPr>
          <p:spPr>
            <a:xfrm>
              <a:off x="4063075" y="3804539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36" name="Google Shape;136;p24"/>
            <p:cNvCxnSpPr>
              <a:stCxn id="135" idx="0"/>
              <a:endCxn id="132" idx="5"/>
            </p:cNvCxnSpPr>
            <p:nvPr/>
          </p:nvCxnSpPr>
          <p:spPr>
            <a:xfrm rot="10800000">
              <a:off x="4006225" y="3556139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7" name="Google Shape;137;p24"/>
            <p:cNvSpPr/>
            <p:nvPr/>
          </p:nvSpPr>
          <p:spPr>
            <a:xfrm>
              <a:off x="3826450" y="4503841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38" name="Google Shape;138;p24"/>
            <p:cNvCxnSpPr>
              <a:stCxn id="135" idx="3"/>
              <a:endCxn id="137" idx="0"/>
            </p:cNvCxnSpPr>
            <p:nvPr/>
          </p:nvCxnSpPr>
          <p:spPr>
            <a:xfrm flipH="1">
              <a:off x="4044023" y="4176091"/>
              <a:ext cx="82800" cy="327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9" name="Google Shape;139;p24"/>
          <p:cNvGrpSpPr/>
          <p:nvPr/>
        </p:nvGrpSpPr>
        <p:grpSpPr>
          <a:xfrm>
            <a:off x="4850925" y="3138450"/>
            <a:ext cx="1989375" cy="1767500"/>
            <a:chOff x="4850925" y="3138450"/>
            <a:chExt cx="1989375" cy="1767500"/>
          </a:xfrm>
        </p:grpSpPr>
        <p:sp>
          <p:nvSpPr>
            <p:cNvPr id="140" name="Google Shape;140;p24"/>
            <p:cNvSpPr/>
            <p:nvPr/>
          </p:nvSpPr>
          <p:spPr>
            <a:xfrm>
              <a:off x="5152500" y="375837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41" name="Google Shape;141;p24"/>
            <p:cNvCxnSpPr>
              <a:stCxn id="142" idx="0"/>
              <a:endCxn id="140" idx="5"/>
            </p:cNvCxnSpPr>
            <p:nvPr/>
          </p:nvCxnSpPr>
          <p:spPr>
            <a:xfrm rot="10800000">
              <a:off x="5524000" y="4129850"/>
              <a:ext cx="55800" cy="34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24"/>
            <p:cNvCxnSpPr>
              <a:stCxn id="140" idx="0"/>
              <a:endCxn id="144" idx="3"/>
            </p:cNvCxnSpPr>
            <p:nvPr/>
          </p:nvCxnSpPr>
          <p:spPr>
            <a:xfrm flipH="1" rot="10800000">
              <a:off x="5370150" y="3509975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2" name="Google Shape;142;p24"/>
            <p:cNvSpPr/>
            <p:nvPr/>
          </p:nvSpPr>
          <p:spPr>
            <a:xfrm>
              <a:off x="5362150" y="4470650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4" name="Google Shape;144;p24"/>
            <p:cNvSpPr/>
            <p:nvPr/>
          </p:nvSpPr>
          <p:spPr>
            <a:xfrm>
              <a:off x="5702100" y="3138450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5" name="Google Shape;145;p24"/>
            <p:cNvSpPr/>
            <p:nvPr/>
          </p:nvSpPr>
          <p:spPr>
            <a:xfrm>
              <a:off x="4850925" y="4470650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46" name="Google Shape;146;p24"/>
            <p:cNvCxnSpPr>
              <a:stCxn id="140" idx="3"/>
              <a:endCxn id="145" idx="0"/>
            </p:cNvCxnSpPr>
            <p:nvPr/>
          </p:nvCxnSpPr>
          <p:spPr>
            <a:xfrm flipH="1">
              <a:off x="5068648" y="4129927"/>
              <a:ext cx="147600" cy="34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" name="Google Shape;147;p24"/>
            <p:cNvSpPr/>
            <p:nvPr/>
          </p:nvSpPr>
          <p:spPr>
            <a:xfrm>
              <a:off x="6130400" y="375837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48" name="Google Shape;148;p24"/>
            <p:cNvCxnSpPr>
              <a:stCxn id="147" idx="0"/>
              <a:endCxn id="144" idx="5"/>
            </p:cNvCxnSpPr>
            <p:nvPr/>
          </p:nvCxnSpPr>
          <p:spPr>
            <a:xfrm rot="10800000">
              <a:off x="6073550" y="3509975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24"/>
            <p:cNvCxnSpPr>
              <a:stCxn id="150" idx="0"/>
              <a:endCxn id="147" idx="5"/>
            </p:cNvCxnSpPr>
            <p:nvPr/>
          </p:nvCxnSpPr>
          <p:spPr>
            <a:xfrm rot="10800000">
              <a:off x="6502050" y="4130077"/>
              <a:ext cx="120600" cy="327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0" name="Google Shape;150;p24"/>
            <p:cNvSpPr/>
            <p:nvPr/>
          </p:nvSpPr>
          <p:spPr>
            <a:xfrm>
              <a:off x="6405000" y="4457677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51" name="Google Shape;151;p24"/>
          <p:cNvGrpSpPr/>
          <p:nvPr/>
        </p:nvGrpSpPr>
        <p:grpSpPr>
          <a:xfrm>
            <a:off x="7108300" y="3151042"/>
            <a:ext cx="1714775" cy="1767500"/>
            <a:chOff x="7108300" y="3151042"/>
            <a:chExt cx="1714775" cy="1767500"/>
          </a:xfrm>
        </p:grpSpPr>
        <p:sp>
          <p:nvSpPr>
            <p:cNvPr id="152" name="Google Shape;152;p24"/>
            <p:cNvSpPr/>
            <p:nvPr/>
          </p:nvSpPr>
          <p:spPr>
            <a:xfrm>
              <a:off x="7409875" y="3770968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53" name="Google Shape;153;p24"/>
            <p:cNvCxnSpPr>
              <a:stCxn id="154" idx="0"/>
              <a:endCxn id="152" idx="5"/>
            </p:cNvCxnSpPr>
            <p:nvPr/>
          </p:nvCxnSpPr>
          <p:spPr>
            <a:xfrm rot="10800000">
              <a:off x="7781375" y="4142443"/>
              <a:ext cx="55800" cy="34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24"/>
            <p:cNvCxnSpPr>
              <a:stCxn id="152" idx="0"/>
              <a:endCxn id="156" idx="3"/>
            </p:cNvCxnSpPr>
            <p:nvPr/>
          </p:nvCxnSpPr>
          <p:spPr>
            <a:xfrm flipH="1" rot="10800000">
              <a:off x="7627525" y="3522568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4" name="Google Shape;154;p24"/>
            <p:cNvSpPr/>
            <p:nvPr/>
          </p:nvSpPr>
          <p:spPr>
            <a:xfrm>
              <a:off x="7619525" y="4483243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6" name="Google Shape;156;p24"/>
            <p:cNvSpPr/>
            <p:nvPr/>
          </p:nvSpPr>
          <p:spPr>
            <a:xfrm>
              <a:off x="7959475" y="3151042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7" name="Google Shape;157;p24"/>
            <p:cNvSpPr/>
            <p:nvPr/>
          </p:nvSpPr>
          <p:spPr>
            <a:xfrm>
              <a:off x="7108300" y="4483243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58" name="Google Shape;158;p24"/>
            <p:cNvCxnSpPr>
              <a:stCxn id="152" idx="3"/>
              <a:endCxn id="157" idx="0"/>
            </p:cNvCxnSpPr>
            <p:nvPr/>
          </p:nvCxnSpPr>
          <p:spPr>
            <a:xfrm flipH="1">
              <a:off x="7326023" y="4142519"/>
              <a:ext cx="147600" cy="34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9" name="Google Shape;159;p24"/>
            <p:cNvSpPr/>
            <p:nvPr/>
          </p:nvSpPr>
          <p:spPr>
            <a:xfrm>
              <a:off x="8387775" y="3770968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60" name="Google Shape;160;p24"/>
            <p:cNvCxnSpPr>
              <a:stCxn id="159" idx="0"/>
              <a:endCxn id="156" idx="5"/>
            </p:cNvCxnSpPr>
            <p:nvPr/>
          </p:nvCxnSpPr>
          <p:spPr>
            <a:xfrm rot="10800000">
              <a:off x="8330925" y="3522568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1" name="Google Shape;161;p24"/>
            <p:cNvSpPr/>
            <p:nvPr/>
          </p:nvSpPr>
          <p:spPr>
            <a:xfrm>
              <a:off x="8151150" y="4470269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62" name="Google Shape;162;p24"/>
            <p:cNvCxnSpPr>
              <a:stCxn id="159" idx="3"/>
              <a:endCxn id="161" idx="0"/>
            </p:cNvCxnSpPr>
            <p:nvPr/>
          </p:nvCxnSpPr>
          <p:spPr>
            <a:xfrm flipH="1">
              <a:off x="8368723" y="4142519"/>
              <a:ext cx="82800" cy="327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3" name="Google Shape;163;p24"/>
          <p:cNvSpPr txBox="1"/>
          <p:nvPr/>
        </p:nvSpPr>
        <p:spPr>
          <a:xfrm>
            <a:off x="5330123" y="4813826"/>
            <a:ext cx="15753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Incomplete</a:t>
            </a:r>
            <a:endParaRPr/>
          </a:p>
        </p:txBody>
      </p:sp>
      <p:sp>
        <p:nvSpPr>
          <p:cNvPr id="164" name="Google Shape;164;p24"/>
          <p:cNvSpPr txBox="1"/>
          <p:nvPr/>
        </p:nvSpPr>
        <p:spPr>
          <a:xfrm>
            <a:off x="6882925" y="4829750"/>
            <a:ext cx="21849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Lacks min-heap property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Comprehension Test: http://yellkey.com</a:t>
            </a:r>
            <a:r>
              <a:rPr lang="en">
                <a:solidFill>
                  <a:srgbClr val="208920"/>
                </a:solidFill>
              </a:rPr>
              <a:t>/present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243000" y="556500"/>
            <a:ext cx="8799900" cy="17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many of these are min heaps?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0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1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2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3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4</a:t>
            </a:r>
            <a:endParaRPr/>
          </a:p>
        </p:txBody>
      </p:sp>
      <p:sp>
        <p:nvSpPr>
          <p:cNvPr id="171" name="Google Shape;171;p25"/>
          <p:cNvSpPr/>
          <p:nvPr/>
        </p:nvSpPr>
        <p:spPr>
          <a:xfrm>
            <a:off x="765000" y="3375339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2" name="Google Shape;172;p25"/>
          <p:cNvCxnSpPr>
            <a:stCxn id="173" idx="0"/>
            <a:endCxn id="171" idx="5"/>
          </p:cNvCxnSpPr>
          <p:nvPr/>
        </p:nvCxnSpPr>
        <p:spPr>
          <a:xfrm rot="10800000">
            <a:off x="1136500" y="3746814"/>
            <a:ext cx="558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5"/>
          <p:cNvCxnSpPr>
            <a:stCxn id="171" idx="0"/>
            <a:endCxn id="175" idx="3"/>
          </p:cNvCxnSpPr>
          <p:nvPr/>
        </p:nvCxnSpPr>
        <p:spPr>
          <a:xfrm flipH="1" rot="10800000">
            <a:off x="982650" y="3126939"/>
            <a:ext cx="395700" cy="248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25"/>
          <p:cNvSpPr/>
          <p:nvPr/>
        </p:nvSpPr>
        <p:spPr>
          <a:xfrm>
            <a:off x="974650" y="4087614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1314600" y="2755414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463425" y="4087614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7" name="Google Shape;177;p25"/>
          <p:cNvCxnSpPr>
            <a:stCxn id="171" idx="3"/>
            <a:endCxn id="176" idx="0"/>
          </p:cNvCxnSpPr>
          <p:nvPr/>
        </p:nvCxnSpPr>
        <p:spPr>
          <a:xfrm flipH="1">
            <a:off x="681148" y="3746891"/>
            <a:ext cx="1476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5"/>
          <p:cNvSpPr/>
          <p:nvPr/>
        </p:nvSpPr>
        <p:spPr>
          <a:xfrm>
            <a:off x="1742900" y="3375339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9" name="Google Shape;179;p25"/>
          <p:cNvCxnSpPr>
            <a:stCxn id="178" idx="0"/>
            <a:endCxn id="175" idx="5"/>
          </p:cNvCxnSpPr>
          <p:nvPr/>
        </p:nvCxnSpPr>
        <p:spPr>
          <a:xfrm rot="10800000">
            <a:off x="1686050" y="3126939"/>
            <a:ext cx="274500" cy="248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5"/>
          <p:cNvSpPr/>
          <p:nvPr/>
        </p:nvSpPr>
        <p:spPr>
          <a:xfrm>
            <a:off x="1506275" y="4074641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1" name="Google Shape;181;p25"/>
          <p:cNvCxnSpPr>
            <a:stCxn id="178" idx="3"/>
            <a:endCxn id="180" idx="0"/>
          </p:cNvCxnSpPr>
          <p:nvPr/>
        </p:nvCxnSpPr>
        <p:spPr>
          <a:xfrm flipH="1">
            <a:off x="1723848" y="3746891"/>
            <a:ext cx="828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p25"/>
          <p:cNvSpPr/>
          <p:nvPr/>
        </p:nvSpPr>
        <p:spPr>
          <a:xfrm>
            <a:off x="3171450" y="3429425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3" name="Google Shape;183;p25"/>
          <p:cNvCxnSpPr>
            <a:stCxn id="184" idx="0"/>
            <a:endCxn id="182" idx="5"/>
          </p:cNvCxnSpPr>
          <p:nvPr/>
        </p:nvCxnSpPr>
        <p:spPr>
          <a:xfrm rot="10800000">
            <a:off x="3542950" y="3800900"/>
            <a:ext cx="558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5"/>
          <p:cNvCxnSpPr>
            <a:stCxn id="182" idx="0"/>
            <a:endCxn id="186" idx="3"/>
          </p:cNvCxnSpPr>
          <p:nvPr/>
        </p:nvCxnSpPr>
        <p:spPr>
          <a:xfrm flipH="1" rot="10800000">
            <a:off x="3389100" y="3181025"/>
            <a:ext cx="395700" cy="248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5"/>
          <p:cNvSpPr/>
          <p:nvPr/>
        </p:nvSpPr>
        <p:spPr>
          <a:xfrm>
            <a:off x="3381100" y="4141700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3721050" y="2809500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Google Shape;187;p25"/>
          <p:cNvSpPr/>
          <p:nvPr/>
        </p:nvSpPr>
        <p:spPr>
          <a:xfrm>
            <a:off x="2869875" y="4141700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8" name="Google Shape;188;p25"/>
          <p:cNvCxnSpPr>
            <a:stCxn id="182" idx="3"/>
            <a:endCxn id="187" idx="0"/>
          </p:cNvCxnSpPr>
          <p:nvPr/>
        </p:nvCxnSpPr>
        <p:spPr>
          <a:xfrm flipH="1">
            <a:off x="3087598" y="3800977"/>
            <a:ext cx="1476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25"/>
          <p:cNvSpPr/>
          <p:nvPr/>
        </p:nvSpPr>
        <p:spPr>
          <a:xfrm>
            <a:off x="5126375" y="3390825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0" name="Google Shape;190;p25"/>
          <p:cNvCxnSpPr>
            <a:stCxn id="191" idx="0"/>
            <a:endCxn id="189" idx="5"/>
          </p:cNvCxnSpPr>
          <p:nvPr/>
        </p:nvCxnSpPr>
        <p:spPr>
          <a:xfrm rot="10800000">
            <a:off x="5497875" y="3762300"/>
            <a:ext cx="558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5"/>
          <p:cNvCxnSpPr>
            <a:stCxn id="189" idx="0"/>
            <a:endCxn id="193" idx="3"/>
          </p:cNvCxnSpPr>
          <p:nvPr/>
        </p:nvCxnSpPr>
        <p:spPr>
          <a:xfrm flipH="1" rot="10800000">
            <a:off x="5344025" y="3142425"/>
            <a:ext cx="395700" cy="248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5"/>
          <p:cNvSpPr/>
          <p:nvPr/>
        </p:nvSpPr>
        <p:spPr>
          <a:xfrm>
            <a:off x="5336025" y="4103100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5675975" y="2770900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4824800" y="4103100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5" name="Google Shape;195;p25"/>
          <p:cNvCxnSpPr>
            <a:stCxn id="189" idx="3"/>
            <a:endCxn id="194" idx="0"/>
          </p:cNvCxnSpPr>
          <p:nvPr/>
        </p:nvCxnSpPr>
        <p:spPr>
          <a:xfrm flipH="1">
            <a:off x="5042523" y="3762377"/>
            <a:ext cx="1476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25"/>
          <p:cNvSpPr/>
          <p:nvPr/>
        </p:nvSpPr>
        <p:spPr>
          <a:xfrm>
            <a:off x="6104275" y="3390825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7" name="Google Shape;197;p25"/>
          <p:cNvCxnSpPr>
            <a:stCxn id="196" idx="0"/>
            <a:endCxn id="193" idx="5"/>
          </p:cNvCxnSpPr>
          <p:nvPr/>
        </p:nvCxnSpPr>
        <p:spPr>
          <a:xfrm rot="10800000">
            <a:off x="6047425" y="3142425"/>
            <a:ext cx="274500" cy="248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5"/>
          <p:cNvCxnSpPr>
            <a:stCxn id="199" idx="0"/>
            <a:endCxn id="196" idx="5"/>
          </p:cNvCxnSpPr>
          <p:nvPr/>
        </p:nvCxnSpPr>
        <p:spPr>
          <a:xfrm rot="10800000">
            <a:off x="6475925" y="3762527"/>
            <a:ext cx="1206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25"/>
          <p:cNvSpPr/>
          <p:nvPr/>
        </p:nvSpPr>
        <p:spPr>
          <a:xfrm>
            <a:off x="6378875" y="4090127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5867650" y="4090127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1" name="Google Shape;201;p25"/>
          <p:cNvCxnSpPr>
            <a:stCxn id="196" idx="3"/>
            <a:endCxn id="200" idx="0"/>
          </p:cNvCxnSpPr>
          <p:nvPr/>
        </p:nvCxnSpPr>
        <p:spPr>
          <a:xfrm flipH="1">
            <a:off x="6085223" y="3762377"/>
            <a:ext cx="828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25"/>
          <p:cNvSpPr/>
          <p:nvPr/>
        </p:nvSpPr>
        <p:spPr>
          <a:xfrm>
            <a:off x="7453725" y="3429425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3" name="Google Shape;203;p25"/>
          <p:cNvCxnSpPr>
            <a:stCxn id="202" idx="0"/>
            <a:endCxn id="204" idx="3"/>
          </p:cNvCxnSpPr>
          <p:nvPr/>
        </p:nvCxnSpPr>
        <p:spPr>
          <a:xfrm flipH="1" rot="10800000">
            <a:off x="7671375" y="3181025"/>
            <a:ext cx="395700" cy="248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25"/>
          <p:cNvSpPr/>
          <p:nvPr/>
        </p:nvSpPr>
        <p:spPr>
          <a:xfrm>
            <a:off x="8003325" y="2809500"/>
            <a:ext cx="435300" cy="435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Comprehension Test: http://yellkey.com</a:t>
            </a:r>
            <a:r>
              <a:rPr lang="en">
                <a:solidFill>
                  <a:srgbClr val="208920"/>
                </a:solidFill>
              </a:rPr>
              <a:t>/present</a:t>
            </a:r>
            <a:endParaRPr/>
          </a:p>
        </p:txBody>
      </p:sp>
      <p:sp>
        <p:nvSpPr>
          <p:cNvPr id="210" name="Google Shape;210;p26"/>
          <p:cNvSpPr txBox="1"/>
          <p:nvPr>
            <p:ph idx="1" type="body"/>
          </p:nvPr>
        </p:nvSpPr>
        <p:spPr>
          <a:xfrm>
            <a:off x="243000" y="556500"/>
            <a:ext cx="8799900" cy="17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many of these are min heaps?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0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1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b="1" lang="en"/>
              <a:t>2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3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4</a:t>
            </a:r>
            <a:endParaRPr/>
          </a:p>
        </p:txBody>
      </p:sp>
      <p:sp>
        <p:nvSpPr>
          <p:cNvPr id="211" name="Google Shape;211;p26"/>
          <p:cNvSpPr/>
          <p:nvPr/>
        </p:nvSpPr>
        <p:spPr>
          <a:xfrm>
            <a:off x="765000" y="3375339"/>
            <a:ext cx="435300" cy="4353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2" name="Google Shape;212;p26"/>
          <p:cNvCxnSpPr>
            <a:stCxn id="213" idx="0"/>
            <a:endCxn id="211" idx="5"/>
          </p:cNvCxnSpPr>
          <p:nvPr/>
        </p:nvCxnSpPr>
        <p:spPr>
          <a:xfrm rot="10800000">
            <a:off x="1136500" y="3746814"/>
            <a:ext cx="558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6"/>
          <p:cNvCxnSpPr>
            <a:stCxn id="211" idx="0"/>
            <a:endCxn id="215" idx="3"/>
          </p:cNvCxnSpPr>
          <p:nvPr/>
        </p:nvCxnSpPr>
        <p:spPr>
          <a:xfrm flipH="1" rot="10800000">
            <a:off x="982650" y="3126939"/>
            <a:ext cx="395700" cy="248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6"/>
          <p:cNvSpPr/>
          <p:nvPr/>
        </p:nvSpPr>
        <p:spPr>
          <a:xfrm>
            <a:off x="974650" y="4087614"/>
            <a:ext cx="435300" cy="4353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26"/>
          <p:cNvSpPr/>
          <p:nvPr/>
        </p:nvSpPr>
        <p:spPr>
          <a:xfrm>
            <a:off x="1314600" y="2755414"/>
            <a:ext cx="435300" cy="4353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" name="Google Shape;216;p26"/>
          <p:cNvSpPr/>
          <p:nvPr/>
        </p:nvSpPr>
        <p:spPr>
          <a:xfrm>
            <a:off x="463425" y="4087614"/>
            <a:ext cx="435300" cy="4353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7" name="Google Shape;217;p26"/>
          <p:cNvCxnSpPr>
            <a:stCxn id="211" idx="3"/>
            <a:endCxn id="216" idx="0"/>
          </p:cNvCxnSpPr>
          <p:nvPr/>
        </p:nvCxnSpPr>
        <p:spPr>
          <a:xfrm flipH="1">
            <a:off x="681148" y="3746891"/>
            <a:ext cx="1476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26"/>
          <p:cNvSpPr/>
          <p:nvPr/>
        </p:nvSpPr>
        <p:spPr>
          <a:xfrm>
            <a:off x="1742900" y="3375339"/>
            <a:ext cx="435300" cy="4353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9" name="Google Shape;219;p26"/>
          <p:cNvCxnSpPr>
            <a:stCxn id="218" idx="0"/>
            <a:endCxn id="215" idx="5"/>
          </p:cNvCxnSpPr>
          <p:nvPr/>
        </p:nvCxnSpPr>
        <p:spPr>
          <a:xfrm rot="10800000">
            <a:off x="1686050" y="3126939"/>
            <a:ext cx="274500" cy="248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26"/>
          <p:cNvSpPr/>
          <p:nvPr/>
        </p:nvSpPr>
        <p:spPr>
          <a:xfrm>
            <a:off x="1506275" y="4074641"/>
            <a:ext cx="435300" cy="4353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1" name="Google Shape;221;p26"/>
          <p:cNvCxnSpPr>
            <a:stCxn id="218" idx="3"/>
            <a:endCxn id="220" idx="0"/>
          </p:cNvCxnSpPr>
          <p:nvPr/>
        </p:nvCxnSpPr>
        <p:spPr>
          <a:xfrm flipH="1">
            <a:off x="1723848" y="3746891"/>
            <a:ext cx="828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26"/>
          <p:cNvSpPr/>
          <p:nvPr/>
        </p:nvSpPr>
        <p:spPr>
          <a:xfrm>
            <a:off x="3171450" y="3429425"/>
            <a:ext cx="435300" cy="435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3" name="Google Shape;223;p26"/>
          <p:cNvCxnSpPr>
            <a:stCxn id="224" idx="0"/>
            <a:endCxn id="222" idx="5"/>
          </p:cNvCxnSpPr>
          <p:nvPr/>
        </p:nvCxnSpPr>
        <p:spPr>
          <a:xfrm rot="10800000">
            <a:off x="3542950" y="3800900"/>
            <a:ext cx="558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6"/>
          <p:cNvCxnSpPr>
            <a:stCxn id="222" idx="0"/>
            <a:endCxn id="226" idx="3"/>
          </p:cNvCxnSpPr>
          <p:nvPr/>
        </p:nvCxnSpPr>
        <p:spPr>
          <a:xfrm flipH="1" rot="10800000">
            <a:off x="3389100" y="3181025"/>
            <a:ext cx="395700" cy="248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26"/>
          <p:cNvSpPr/>
          <p:nvPr/>
        </p:nvSpPr>
        <p:spPr>
          <a:xfrm>
            <a:off x="3381100" y="4141700"/>
            <a:ext cx="435300" cy="435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" name="Google Shape;226;p26"/>
          <p:cNvSpPr/>
          <p:nvPr/>
        </p:nvSpPr>
        <p:spPr>
          <a:xfrm>
            <a:off x="3721050" y="2809500"/>
            <a:ext cx="435300" cy="435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" name="Google Shape;227;p26"/>
          <p:cNvSpPr/>
          <p:nvPr/>
        </p:nvSpPr>
        <p:spPr>
          <a:xfrm>
            <a:off x="2869875" y="4141700"/>
            <a:ext cx="435300" cy="435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8" name="Google Shape;228;p26"/>
          <p:cNvCxnSpPr>
            <a:stCxn id="222" idx="3"/>
            <a:endCxn id="227" idx="0"/>
          </p:cNvCxnSpPr>
          <p:nvPr/>
        </p:nvCxnSpPr>
        <p:spPr>
          <a:xfrm flipH="1">
            <a:off x="3087598" y="3800977"/>
            <a:ext cx="1476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26"/>
          <p:cNvSpPr/>
          <p:nvPr/>
        </p:nvSpPr>
        <p:spPr>
          <a:xfrm>
            <a:off x="5126375" y="3390825"/>
            <a:ext cx="435300" cy="435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30" name="Google Shape;230;p26"/>
          <p:cNvCxnSpPr>
            <a:stCxn id="231" idx="0"/>
            <a:endCxn id="229" idx="5"/>
          </p:cNvCxnSpPr>
          <p:nvPr/>
        </p:nvCxnSpPr>
        <p:spPr>
          <a:xfrm rot="10800000">
            <a:off x="5497875" y="3762300"/>
            <a:ext cx="558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26"/>
          <p:cNvCxnSpPr>
            <a:stCxn id="229" idx="0"/>
            <a:endCxn id="233" idx="3"/>
          </p:cNvCxnSpPr>
          <p:nvPr/>
        </p:nvCxnSpPr>
        <p:spPr>
          <a:xfrm flipH="1" rot="10800000">
            <a:off x="5344025" y="3142425"/>
            <a:ext cx="395700" cy="248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26"/>
          <p:cNvSpPr/>
          <p:nvPr/>
        </p:nvSpPr>
        <p:spPr>
          <a:xfrm>
            <a:off x="5336025" y="4103100"/>
            <a:ext cx="435300" cy="435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3" name="Google Shape;233;p26"/>
          <p:cNvSpPr/>
          <p:nvPr/>
        </p:nvSpPr>
        <p:spPr>
          <a:xfrm>
            <a:off x="5675975" y="2770900"/>
            <a:ext cx="435300" cy="435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4" name="Google Shape;234;p26"/>
          <p:cNvSpPr/>
          <p:nvPr/>
        </p:nvSpPr>
        <p:spPr>
          <a:xfrm>
            <a:off x="4824800" y="4103100"/>
            <a:ext cx="435300" cy="435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35" name="Google Shape;235;p26"/>
          <p:cNvCxnSpPr>
            <a:stCxn id="229" idx="3"/>
            <a:endCxn id="234" idx="0"/>
          </p:cNvCxnSpPr>
          <p:nvPr/>
        </p:nvCxnSpPr>
        <p:spPr>
          <a:xfrm flipH="1">
            <a:off x="5042523" y="3762377"/>
            <a:ext cx="1476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26"/>
          <p:cNvSpPr/>
          <p:nvPr/>
        </p:nvSpPr>
        <p:spPr>
          <a:xfrm>
            <a:off x="6104275" y="3390825"/>
            <a:ext cx="435300" cy="435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37" name="Google Shape;237;p26"/>
          <p:cNvCxnSpPr>
            <a:stCxn id="236" idx="0"/>
            <a:endCxn id="233" idx="5"/>
          </p:cNvCxnSpPr>
          <p:nvPr/>
        </p:nvCxnSpPr>
        <p:spPr>
          <a:xfrm rot="10800000">
            <a:off x="6047425" y="3142425"/>
            <a:ext cx="274500" cy="248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6"/>
          <p:cNvCxnSpPr>
            <a:stCxn id="239" idx="0"/>
            <a:endCxn id="236" idx="5"/>
          </p:cNvCxnSpPr>
          <p:nvPr/>
        </p:nvCxnSpPr>
        <p:spPr>
          <a:xfrm rot="10800000">
            <a:off x="6475925" y="3762527"/>
            <a:ext cx="1206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26"/>
          <p:cNvSpPr/>
          <p:nvPr/>
        </p:nvSpPr>
        <p:spPr>
          <a:xfrm>
            <a:off x="6378875" y="4090127"/>
            <a:ext cx="435300" cy="435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0" name="Google Shape;240;p26"/>
          <p:cNvSpPr/>
          <p:nvPr/>
        </p:nvSpPr>
        <p:spPr>
          <a:xfrm>
            <a:off x="5867650" y="4090127"/>
            <a:ext cx="435300" cy="435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41" name="Google Shape;241;p26"/>
          <p:cNvCxnSpPr>
            <a:stCxn id="236" idx="3"/>
            <a:endCxn id="240" idx="0"/>
          </p:cNvCxnSpPr>
          <p:nvPr/>
        </p:nvCxnSpPr>
        <p:spPr>
          <a:xfrm flipH="1">
            <a:off x="6085223" y="3762377"/>
            <a:ext cx="828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26"/>
          <p:cNvSpPr/>
          <p:nvPr/>
        </p:nvSpPr>
        <p:spPr>
          <a:xfrm>
            <a:off x="7453725" y="3429425"/>
            <a:ext cx="435300" cy="4353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43" name="Google Shape;243;p26"/>
          <p:cNvCxnSpPr>
            <a:stCxn id="242" idx="0"/>
            <a:endCxn id="244" idx="3"/>
          </p:cNvCxnSpPr>
          <p:nvPr/>
        </p:nvCxnSpPr>
        <p:spPr>
          <a:xfrm flipH="1" rot="10800000">
            <a:off x="7671375" y="3181025"/>
            <a:ext cx="395700" cy="248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26"/>
          <p:cNvSpPr/>
          <p:nvPr/>
        </p:nvSpPr>
        <p:spPr>
          <a:xfrm>
            <a:off x="8003325" y="2809500"/>
            <a:ext cx="435300" cy="4353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5" name="Google Shape;245;p26"/>
          <p:cNvSpPr txBox="1"/>
          <p:nvPr/>
        </p:nvSpPr>
        <p:spPr>
          <a:xfrm>
            <a:off x="2850298" y="4577001"/>
            <a:ext cx="15753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Incomplete</a:t>
            </a:r>
            <a:endParaRPr/>
          </a:p>
        </p:txBody>
      </p:sp>
      <p:sp>
        <p:nvSpPr>
          <p:cNvPr id="246" name="Google Shape;246;p26"/>
          <p:cNvSpPr txBox="1"/>
          <p:nvPr/>
        </p:nvSpPr>
        <p:spPr>
          <a:xfrm>
            <a:off x="4707900" y="4592925"/>
            <a:ext cx="21849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Lacks min-heap property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Good Are Heaps?</a:t>
            </a:r>
            <a:endParaRPr/>
          </a:p>
        </p:txBody>
      </p:sp>
      <p:sp>
        <p:nvSpPr>
          <p:cNvPr id="252" name="Google Shape;252;p27"/>
          <p:cNvSpPr txBox="1"/>
          <p:nvPr>
            <p:ph idx="1" type="body"/>
          </p:nvPr>
        </p:nvSpPr>
        <p:spPr>
          <a:xfrm>
            <a:off x="243000" y="556500"/>
            <a:ext cx="8799900" cy="17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Heaps lend themselves very naturally to implementation of a priority queue.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Hopefully easy question: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How would you support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getSmallest()</a:t>
            </a:r>
            <a:r>
              <a:rPr lang="en"/>
              <a:t>?</a:t>
            </a:r>
            <a:endParaRPr/>
          </a:p>
        </p:txBody>
      </p:sp>
      <p:grpSp>
        <p:nvGrpSpPr>
          <p:cNvPr id="253" name="Google Shape;253;p27"/>
          <p:cNvGrpSpPr/>
          <p:nvPr/>
        </p:nvGrpSpPr>
        <p:grpSpPr>
          <a:xfrm>
            <a:off x="2783600" y="3184614"/>
            <a:ext cx="1714775" cy="1767500"/>
            <a:chOff x="2783600" y="3184614"/>
            <a:chExt cx="1714775" cy="1767500"/>
          </a:xfrm>
        </p:grpSpPr>
        <p:sp>
          <p:nvSpPr>
            <p:cNvPr id="254" name="Google Shape;254;p27"/>
            <p:cNvSpPr/>
            <p:nvPr/>
          </p:nvSpPr>
          <p:spPr>
            <a:xfrm>
              <a:off x="3085175" y="3804539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55" name="Google Shape;255;p27"/>
            <p:cNvCxnSpPr>
              <a:stCxn id="256" idx="0"/>
              <a:endCxn id="254" idx="5"/>
            </p:cNvCxnSpPr>
            <p:nvPr/>
          </p:nvCxnSpPr>
          <p:spPr>
            <a:xfrm rot="10800000">
              <a:off x="3456675" y="4176014"/>
              <a:ext cx="55800" cy="34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27"/>
            <p:cNvCxnSpPr>
              <a:stCxn id="254" idx="0"/>
              <a:endCxn id="258" idx="3"/>
            </p:cNvCxnSpPr>
            <p:nvPr/>
          </p:nvCxnSpPr>
          <p:spPr>
            <a:xfrm flipH="1" rot="10800000">
              <a:off x="3302825" y="3556139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6" name="Google Shape;256;p27"/>
            <p:cNvSpPr/>
            <p:nvPr/>
          </p:nvSpPr>
          <p:spPr>
            <a:xfrm>
              <a:off x="3294825" y="4516814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3634775" y="3184614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2783600" y="4516814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60" name="Google Shape;260;p27"/>
            <p:cNvCxnSpPr>
              <a:stCxn id="254" idx="3"/>
              <a:endCxn id="259" idx="0"/>
            </p:cNvCxnSpPr>
            <p:nvPr/>
          </p:nvCxnSpPr>
          <p:spPr>
            <a:xfrm flipH="1">
              <a:off x="3001323" y="4176091"/>
              <a:ext cx="147600" cy="34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1" name="Google Shape;261;p27"/>
            <p:cNvSpPr/>
            <p:nvPr/>
          </p:nvSpPr>
          <p:spPr>
            <a:xfrm>
              <a:off x="4063075" y="3804539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62" name="Google Shape;262;p27"/>
            <p:cNvCxnSpPr>
              <a:stCxn id="261" idx="0"/>
              <a:endCxn id="258" idx="5"/>
            </p:cNvCxnSpPr>
            <p:nvPr/>
          </p:nvCxnSpPr>
          <p:spPr>
            <a:xfrm rot="10800000">
              <a:off x="4006225" y="3556139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3" name="Google Shape;263;p27"/>
            <p:cNvSpPr/>
            <p:nvPr/>
          </p:nvSpPr>
          <p:spPr>
            <a:xfrm>
              <a:off x="3826450" y="4503841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64" name="Google Shape;264;p27"/>
            <p:cNvCxnSpPr>
              <a:stCxn id="261" idx="3"/>
              <a:endCxn id="263" idx="0"/>
            </p:cNvCxnSpPr>
            <p:nvPr/>
          </p:nvCxnSpPr>
          <p:spPr>
            <a:xfrm flipH="1">
              <a:off x="4044023" y="4176091"/>
              <a:ext cx="82800" cy="327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Add To A Heap?</a:t>
            </a:r>
            <a:endParaRPr/>
          </a:p>
        </p:txBody>
      </p:sp>
      <p:sp>
        <p:nvSpPr>
          <p:cNvPr id="270" name="Google Shape;270;p28"/>
          <p:cNvSpPr txBox="1"/>
          <p:nvPr>
            <p:ph idx="1" type="body"/>
          </p:nvPr>
        </p:nvSpPr>
        <p:spPr>
          <a:xfrm>
            <a:off x="243000" y="556500"/>
            <a:ext cx="8799900" cy="43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Come up with an algorithm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add(x)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How would we insert 3?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Runtime must be logarithmic.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Bonus: Come up with an algorithm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removeSmallest()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Solution: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https://goo.gl/wBKdFQ</a:t>
            </a:r>
            <a:r>
              <a:rPr lang="en"/>
              <a:t> for an animated demo.</a:t>
            </a:r>
            <a:endParaRPr/>
          </a:p>
        </p:txBody>
      </p:sp>
      <p:sp>
        <p:nvSpPr>
          <p:cNvPr id="271" name="Google Shape;271;p28"/>
          <p:cNvSpPr/>
          <p:nvPr/>
        </p:nvSpPr>
        <p:spPr>
          <a:xfrm>
            <a:off x="4877325" y="1662075"/>
            <a:ext cx="435300" cy="4353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72" name="Google Shape;272;p28"/>
          <p:cNvCxnSpPr>
            <a:stCxn id="273" idx="0"/>
            <a:endCxn id="271" idx="5"/>
          </p:cNvCxnSpPr>
          <p:nvPr/>
        </p:nvCxnSpPr>
        <p:spPr>
          <a:xfrm rot="10800000">
            <a:off x="5249025" y="2033550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28"/>
          <p:cNvCxnSpPr>
            <a:stCxn id="271" idx="0"/>
            <a:endCxn id="275" idx="3"/>
          </p:cNvCxnSpPr>
          <p:nvPr/>
        </p:nvCxnSpPr>
        <p:spPr>
          <a:xfrm flipH="1" rot="10800000">
            <a:off x="5094975" y="1185075"/>
            <a:ext cx="1356300" cy="47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p28"/>
          <p:cNvSpPr/>
          <p:nvPr/>
        </p:nvSpPr>
        <p:spPr>
          <a:xfrm>
            <a:off x="5597775" y="2374350"/>
            <a:ext cx="435300" cy="4353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5" name="Google Shape;275;p28"/>
          <p:cNvSpPr/>
          <p:nvPr/>
        </p:nvSpPr>
        <p:spPr>
          <a:xfrm>
            <a:off x="6387483" y="813550"/>
            <a:ext cx="435300" cy="4353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6" name="Google Shape;276;p28"/>
          <p:cNvSpPr/>
          <p:nvPr/>
        </p:nvSpPr>
        <p:spPr>
          <a:xfrm>
            <a:off x="4156875" y="2374350"/>
            <a:ext cx="435300" cy="4353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77" name="Google Shape;277;p28"/>
          <p:cNvCxnSpPr>
            <a:stCxn id="271" idx="3"/>
            <a:endCxn id="276" idx="0"/>
          </p:cNvCxnSpPr>
          <p:nvPr/>
        </p:nvCxnSpPr>
        <p:spPr>
          <a:xfrm flipH="1">
            <a:off x="4374673" y="2033627"/>
            <a:ext cx="566400" cy="34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28"/>
          <p:cNvSpPr/>
          <p:nvPr/>
        </p:nvSpPr>
        <p:spPr>
          <a:xfrm>
            <a:off x="7953075" y="1662075"/>
            <a:ext cx="435300" cy="4353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79" name="Google Shape;279;p28"/>
          <p:cNvCxnSpPr>
            <a:stCxn id="278" idx="0"/>
            <a:endCxn id="275" idx="5"/>
          </p:cNvCxnSpPr>
          <p:nvPr/>
        </p:nvCxnSpPr>
        <p:spPr>
          <a:xfrm rot="10800000">
            <a:off x="6758925" y="1185075"/>
            <a:ext cx="1411800" cy="47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28"/>
          <p:cNvCxnSpPr>
            <a:stCxn id="281" idx="0"/>
            <a:endCxn id="278" idx="5"/>
          </p:cNvCxnSpPr>
          <p:nvPr/>
        </p:nvCxnSpPr>
        <p:spPr>
          <a:xfrm rot="10800000">
            <a:off x="8324775" y="203377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28"/>
          <p:cNvSpPr/>
          <p:nvPr/>
        </p:nvSpPr>
        <p:spPr>
          <a:xfrm>
            <a:off x="8521125" y="2361377"/>
            <a:ext cx="435300" cy="4353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Google Shape;282;p28"/>
          <p:cNvSpPr/>
          <p:nvPr/>
        </p:nvSpPr>
        <p:spPr>
          <a:xfrm>
            <a:off x="7385025" y="2361377"/>
            <a:ext cx="435300" cy="4353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83" name="Google Shape;283;p28"/>
          <p:cNvCxnSpPr>
            <a:stCxn id="278" idx="3"/>
            <a:endCxn id="282" idx="0"/>
          </p:cNvCxnSpPr>
          <p:nvPr/>
        </p:nvCxnSpPr>
        <p:spPr>
          <a:xfrm flipH="1">
            <a:off x="7602823" y="2033627"/>
            <a:ext cx="414000" cy="32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" name="Google Shape;284;p28"/>
          <p:cNvSpPr/>
          <p:nvPr/>
        </p:nvSpPr>
        <p:spPr>
          <a:xfrm>
            <a:off x="3721575" y="3181127"/>
            <a:ext cx="435300" cy="4353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85" name="Google Shape;285;p28"/>
          <p:cNvCxnSpPr>
            <a:stCxn id="276" idx="3"/>
            <a:endCxn id="284" idx="0"/>
          </p:cNvCxnSpPr>
          <p:nvPr/>
        </p:nvCxnSpPr>
        <p:spPr>
          <a:xfrm flipH="1">
            <a:off x="3939223" y="2745902"/>
            <a:ext cx="2814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28"/>
          <p:cNvSpPr/>
          <p:nvPr/>
        </p:nvSpPr>
        <p:spPr>
          <a:xfrm>
            <a:off x="4508925" y="3181127"/>
            <a:ext cx="435300" cy="4353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87" name="Google Shape;287;p28"/>
          <p:cNvCxnSpPr>
            <a:stCxn id="276" idx="5"/>
            <a:endCxn id="286" idx="0"/>
          </p:cNvCxnSpPr>
          <p:nvPr/>
        </p:nvCxnSpPr>
        <p:spPr>
          <a:xfrm>
            <a:off x="4528427" y="2745902"/>
            <a:ext cx="1980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28"/>
          <p:cNvSpPr/>
          <p:nvPr/>
        </p:nvSpPr>
        <p:spPr>
          <a:xfrm>
            <a:off x="5175826" y="3181127"/>
            <a:ext cx="435300" cy="4353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89" name="Google Shape;289;p28"/>
          <p:cNvCxnSpPr>
            <a:stCxn id="273" idx="3"/>
            <a:endCxn id="288" idx="0"/>
          </p:cNvCxnSpPr>
          <p:nvPr/>
        </p:nvCxnSpPr>
        <p:spPr>
          <a:xfrm flipH="1">
            <a:off x="5393623" y="2745902"/>
            <a:ext cx="267900" cy="43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28"/>
          <p:cNvSpPr/>
          <p:nvPr/>
        </p:nvSpPr>
        <p:spPr>
          <a:xfrm>
            <a:off x="5952175" y="3102825"/>
            <a:ext cx="435300" cy="4353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?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91" name="Google Shape;291;p28"/>
          <p:cNvCxnSpPr>
            <a:stCxn id="273" idx="5"/>
            <a:endCxn id="290" idx="0"/>
          </p:cNvCxnSpPr>
          <p:nvPr/>
        </p:nvCxnSpPr>
        <p:spPr>
          <a:xfrm>
            <a:off x="5969327" y="2745902"/>
            <a:ext cx="200400" cy="35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Operations Summary</a:t>
            </a:r>
            <a:endParaRPr/>
          </a:p>
        </p:txBody>
      </p:sp>
      <p:sp>
        <p:nvSpPr>
          <p:cNvPr id="297" name="Google Shape;297;p29"/>
          <p:cNvSpPr txBox="1"/>
          <p:nvPr>
            <p:ph idx="1" type="body"/>
          </p:nvPr>
        </p:nvSpPr>
        <p:spPr>
          <a:xfrm>
            <a:off x="243000" y="556500"/>
            <a:ext cx="8799900" cy="43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 heap, how do we implement PQ operations?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getSmallest()</a:t>
            </a:r>
            <a:r>
              <a:rPr lang="en"/>
              <a:t> - return the item in the root node.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add(x)</a:t>
            </a:r>
            <a:r>
              <a:rPr lang="en"/>
              <a:t> - place the new employee in the last position, and promote as high as possible.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removeSmallest()</a:t>
            </a:r>
            <a:r>
              <a:rPr lang="en"/>
              <a:t> - assassinate the president (of the company), promote the rightmost person in the company to president. Then demote repeatedly, always taking the ‘better’ successor.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https://goo.gl/wBKdFQ</a:t>
            </a:r>
            <a:r>
              <a:rPr lang="en"/>
              <a:t> for an animated demo.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Remaining question: How would we do all this in Java?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Tree Representations</a:t>
            </a:r>
            <a:endParaRPr sz="4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Represent a Tree in Java? </a:t>
            </a:r>
            <a:endParaRPr/>
          </a:p>
        </p:txBody>
      </p:sp>
      <p:sp>
        <p:nvSpPr>
          <p:cNvPr id="308" name="Google Shape;308;p31"/>
          <p:cNvSpPr txBox="1"/>
          <p:nvPr>
            <p:ph idx="1" type="body"/>
          </p:nvPr>
        </p:nvSpPr>
        <p:spPr>
          <a:xfrm>
            <a:off x="243000" y="556500"/>
            <a:ext cx="8443800" cy="1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1a, 1b and 1c: Create mapping from node to children.</a:t>
            </a:r>
            <a:endParaRPr/>
          </a:p>
        </p:txBody>
      </p:sp>
      <p:grpSp>
        <p:nvGrpSpPr>
          <p:cNvPr id="309" name="Google Shape;309;p31"/>
          <p:cNvGrpSpPr/>
          <p:nvPr/>
        </p:nvGrpSpPr>
        <p:grpSpPr>
          <a:xfrm>
            <a:off x="395400" y="1832589"/>
            <a:ext cx="4102966" cy="982304"/>
            <a:chOff x="395400" y="2289789"/>
            <a:chExt cx="4102966" cy="982304"/>
          </a:xfrm>
        </p:grpSpPr>
        <p:sp>
          <p:nvSpPr>
            <p:cNvPr id="310" name="Google Shape;310;p31"/>
            <p:cNvSpPr/>
            <p:nvPr/>
          </p:nvSpPr>
          <p:spPr>
            <a:xfrm>
              <a:off x="1294698" y="2289789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</a:t>
              </a: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1603294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1911891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2220488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395400" y="2748100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703997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1012593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1321190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1846425" y="2748100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</a:t>
              </a: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2155022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2463618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2772215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2" name="Google Shape;322;p31"/>
            <p:cNvCxnSpPr/>
            <p:nvPr/>
          </p:nvCxnSpPr>
          <p:spPr>
            <a:xfrm flipH="1">
              <a:off x="864500" y="2458125"/>
              <a:ext cx="860400" cy="261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3" name="Google Shape;323;p31"/>
            <p:cNvCxnSpPr/>
            <p:nvPr/>
          </p:nvCxnSpPr>
          <p:spPr>
            <a:xfrm>
              <a:off x="2080269" y="2420700"/>
              <a:ext cx="149700" cy="318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4" name="Google Shape;324;p31"/>
            <p:cNvCxnSpPr/>
            <p:nvPr/>
          </p:nvCxnSpPr>
          <p:spPr>
            <a:xfrm>
              <a:off x="2379525" y="2439400"/>
              <a:ext cx="1253100" cy="261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25" name="Google Shape;325;p31"/>
            <p:cNvSpPr/>
            <p:nvPr/>
          </p:nvSpPr>
          <p:spPr>
            <a:xfrm>
              <a:off x="3572473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3881070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4189666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3263877" y="2744564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z</a:t>
              </a:r>
              <a:endParaRPr/>
            </a:p>
          </p:txBody>
        </p:sp>
        <p:cxnSp>
          <p:nvCxnSpPr>
            <p:cNvPr id="329" name="Google Shape;329;p31"/>
            <p:cNvCxnSpPr/>
            <p:nvPr/>
          </p:nvCxnSpPr>
          <p:spPr>
            <a:xfrm flipH="1">
              <a:off x="1071356" y="2864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0" name="Google Shape;330;p31"/>
            <p:cNvCxnSpPr/>
            <p:nvPr/>
          </p:nvCxnSpPr>
          <p:spPr>
            <a:xfrm flipH="1">
              <a:off x="1376358" y="2864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1" name="Google Shape;331;p31"/>
            <p:cNvCxnSpPr/>
            <p:nvPr/>
          </p:nvCxnSpPr>
          <p:spPr>
            <a:xfrm flipH="1">
              <a:off x="766353" y="2864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2" name="Google Shape;332;p31"/>
            <p:cNvCxnSpPr/>
            <p:nvPr/>
          </p:nvCxnSpPr>
          <p:spPr>
            <a:xfrm flipH="1">
              <a:off x="2546593" y="2856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3" name="Google Shape;333;p31"/>
            <p:cNvCxnSpPr/>
            <p:nvPr/>
          </p:nvCxnSpPr>
          <p:spPr>
            <a:xfrm flipH="1">
              <a:off x="2851596" y="2856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4" name="Google Shape;334;p31"/>
            <p:cNvCxnSpPr/>
            <p:nvPr/>
          </p:nvCxnSpPr>
          <p:spPr>
            <a:xfrm flipH="1">
              <a:off x="2241591" y="2856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5" name="Google Shape;335;p31"/>
            <p:cNvCxnSpPr/>
            <p:nvPr/>
          </p:nvCxnSpPr>
          <p:spPr>
            <a:xfrm flipH="1">
              <a:off x="3956127" y="2860800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6" name="Google Shape;336;p31"/>
            <p:cNvCxnSpPr/>
            <p:nvPr/>
          </p:nvCxnSpPr>
          <p:spPr>
            <a:xfrm flipH="1">
              <a:off x="4261130" y="2860800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7" name="Google Shape;337;p31"/>
            <p:cNvCxnSpPr/>
            <p:nvPr/>
          </p:nvCxnSpPr>
          <p:spPr>
            <a:xfrm flipH="1">
              <a:off x="3651125" y="2860800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38" name="Google Shape;338;p31"/>
          <p:cNvSpPr txBox="1"/>
          <p:nvPr/>
        </p:nvSpPr>
        <p:spPr>
          <a:xfrm>
            <a:off x="293325" y="2930175"/>
            <a:ext cx="44325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1a: Fixed-Width Nodes (BSTMap used this approach)</a:t>
            </a:r>
            <a:endParaRPr/>
          </a:p>
        </p:txBody>
      </p:sp>
      <p:sp>
        <p:nvSpPr>
          <p:cNvPr id="339" name="Google Shape;339;p31"/>
          <p:cNvSpPr txBox="1"/>
          <p:nvPr/>
        </p:nvSpPr>
        <p:spPr>
          <a:xfrm>
            <a:off x="5265425" y="2895600"/>
            <a:ext cx="3639900" cy="1943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Tree1A&lt;Key&gt;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Key k; </a:t>
            </a:r>
            <a:r>
              <a:rPr i="1" lang="en" sz="19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 e.g. 0</a:t>
            </a:r>
            <a:endParaRPr i="1" sz="19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Tree1A left;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Tree1A middle;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Tree1A right;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340" name="Google Shape;340;p31"/>
          <p:cNvSpPr/>
          <p:nvPr/>
        </p:nvSpPr>
        <p:spPr>
          <a:xfrm>
            <a:off x="8128081" y="963825"/>
            <a:ext cx="4878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1" name="Google Shape;341;p31"/>
          <p:cNvCxnSpPr>
            <a:stCxn id="342" idx="0"/>
            <a:endCxn id="340" idx="5"/>
          </p:cNvCxnSpPr>
          <p:nvPr/>
        </p:nvCxnSpPr>
        <p:spPr>
          <a:xfrm rot="10800000">
            <a:off x="8544554" y="1211300"/>
            <a:ext cx="3084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2" name="Google Shape;342;p31"/>
          <p:cNvSpPr/>
          <p:nvPr/>
        </p:nvSpPr>
        <p:spPr>
          <a:xfrm>
            <a:off x="8669204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1"/>
          <p:cNvSpPr/>
          <p:nvPr/>
        </p:nvSpPr>
        <p:spPr>
          <a:xfrm>
            <a:off x="7735688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1"/>
          <p:cNvSpPr/>
          <p:nvPr/>
        </p:nvSpPr>
        <p:spPr>
          <a:xfrm>
            <a:off x="8188227" y="1440283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5" name="Google Shape;345;p31"/>
          <p:cNvCxnSpPr>
            <a:stCxn id="340" idx="3"/>
            <a:endCxn id="343" idx="0"/>
          </p:cNvCxnSpPr>
          <p:nvPr/>
        </p:nvCxnSpPr>
        <p:spPr>
          <a:xfrm flipH="1">
            <a:off x="7919318" y="1211441"/>
            <a:ext cx="2802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31"/>
          <p:cNvCxnSpPr>
            <a:stCxn id="340" idx="4"/>
            <a:endCxn id="344" idx="0"/>
          </p:cNvCxnSpPr>
          <p:nvPr/>
        </p:nvCxnSpPr>
        <p:spPr>
          <a:xfrm>
            <a:off x="8371981" y="1253925"/>
            <a:ext cx="0" cy="18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Represent a Tree in Java? </a:t>
            </a:r>
            <a:endParaRPr/>
          </a:p>
        </p:txBody>
      </p:sp>
      <p:sp>
        <p:nvSpPr>
          <p:cNvPr id="352" name="Google Shape;352;p32"/>
          <p:cNvSpPr txBox="1"/>
          <p:nvPr>
            <p:ph idx="1" type="body"/>
          </p:nvPr>
        </p:nvSpPr>
        <p:spPr>
          <a:xfrm>
            <a:off x="243000" y="556500"/>
            <a:ext cx="8443800" cy="1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1a, 1b and 1c: Create mapping from node to children.</a:t>
            </a:r>
            <a:endParaRPr/>
          </a:p>
        </p:txBody>
      </p:sp>
      <p:grpSp>
        <p:nvGrpSpPr>
          <p:cNvPr id="353" name="Google Shape;353;p32"/>
          <p:cNvGrpSpPr/>
          <p:nvPr/>
        </p:nvGrpSpPr>
        <p:grpSpPr>
          <a:xfrm>
            <a:off x="5482928" y="1644864"/>
            <a:ext cx="3485773" cy="1623050"/>
            <a:chOff x="5482928" y="2102064"/>
            <a:chExt cx="3485773" cy="1623050"/>
          </a:xfrm>
        </p:grpSpPr>
        <p:sp>
          <p:nvSpPr>
            <p:cNvPr id="354" name="Google Shape;354;p32"/>
            <p:cNvSpPr/>
            <p:nvPr/>
          </p:nvSpPr>
          <p:spPr>
            <a:xfrm>
              <a:off x="6844432" y="2102064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</a:t>
              </a:r>
              <a:endParaRPr/>
            </a:p>
          </p:txBody>
        </p:sp>
        <p:sp>
          <p:nvSpPr>
            <p:cNvPr id="355" name="Google Shape;355;p32"/>
            <p:cNvSpPr/>
            <p:nvPr/>
          </p:nvSpPr>
          <p:spPr>
            <a:xfrm>
              <a:off x="6685458" y="26397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2"/>
            <p:cNvSpPr/>
            <p:nvPr/>
          </p:nvSpPr>
          <p:spPr>
            <a:xfrm>
              <a:off x="6994055" y="26397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7302652" y="26397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7153029" y="2102064"/>
              <a:ext cx="308700" cy="2901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9" name="Google Shape;359;p32"/>
            <p:cNvCxnSpPr/>
            <p:nvPr/>
          </p:nvCxnSpPr>
          <p:spPr>
            <a:xfrm flipH="1">
              <a:off x="6972478" y="2263475"/>
              <a:ext cx="411600" cy="37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60" name="Google Shape;360;p32"/>
            <p:cNvSpPr/>
            <p:nvPr/>
          </p:nvSpPr>
          <p:spPr>
            <a:xfrm>
              <a:off x="5482928" y="3154750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5791525" y="3154750"/>
              <a:ext cx="308700" cy="2901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6933953" y="3154750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</a:t>
              </a:r>
              <a:endParaRPr/>
            </a:p>
          </p:txBody>
        </p:sp>
        <p:sp>
          <p:nvSpPr>
            <p:cNvPr id="363" name="Google Shape;363;p32"/>
            <p:cNvSpPr/>
            <p:nvPr/>
          </p:nvSpPr>
          <p:spPr>
            <a:xfrm>
              <a:off x="7242550" y="3154750"/>
              <a:ext cx="308700" cy="2901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4" name="Google Shape;364;p32"/>
            <p:cNvCxnSpPr/>
            <p:nvPr/>
          </p:nvCxnSpPr>
          <p:spPr>
            <a:xfrm flipH="1">
              <a:off x="5952028" y="2864775"/>
              <a:ext cx="860400" cy="261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5" name="Google Shape;365;p32"/>
            <p:cNvCxnSpPr/>
            <p:nvPr/>
          </p:nvCxnSpPr>
          <p:spPr>
            <a:xfrm>
              <a:off x="7167797" y="2827350"/>
              <a:ext cx="149700" cy="318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6" name="Google Shape;366;p32"/>
            <p:cNvCxnSpPr/>
            <p:nvPr/>
          </p:nvCxnSpPr>
          <p:spPr>
            <a:xfrm>
              <a:off x="7496303" y="2787175"/>
              <a:ext cx="1223700" cy="320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67" name="Google Shape;367;p32"/>
            <p:cNvSpPr/>
            <p:nvPr/>
          </p:nvSpPr>
          <p:spPr>
            <a:xfrm>
              <a:off x="8660002" y="3151214"/>
              <a:ext cx="308700" cy="2901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8351405" y="3151214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z</a:t>
              </a:r>
              <a:endParaRPr/>
            </a:p>
          </p:txBody>
        </p:sp>
        <p:cxnSp>
          <p:nvCxnSpPr>
            <p:cNvPr id="369" name="Google Shape;369;p32"/>
            <p:cNvCxnSpPr/>
            <p:nvPr/>
          </p:nvCxnSpPr>
          <p:spPr>
            <a:xfrm flipH="1">
              <a:off x="5853864" y="3318014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0" name="Google Shape;370;p32"/>
            <p:cNvCxnSpPr/>
            <p:nvPr/>
          </p:nvCxnSpPr>
          <p:spPr>
            <a:xfrm flipH="1">
              <a:off x="7325527" y="3299311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1" name="Google Shape;371;p32"/>
            <p:cNvCxnSpPr/>
            <p:nvPr/>
          </p:nvCxnSpPr>
          <p:spPr>
            <a:xfrm flipH="1">
              <a:off x="8693577" y="3299311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72" name="Google Shape;372;p32"/>
          <p:cNvSpPr txBox="1"/>
          <p:nvPr/>
        </p:nvSpPr>
        <p:spPr>
          <a:xfrm>
            <a:off x="6293665" y="3175905"/>
            <a:ext cx="2250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1b: Variable-Width Nodes</a:t>
            </a:r>
            <a:endParaRPr/>
          </a:p>
        </p:txBody>
      </p:sp>
      <p:sp>
        <p:nvSpPr>
          <p:cNvPr id="373" name="Google Shape;373;p32"/>
          <p:cNvSpPr/>
          <p:nvPr/>
        </p:nvSpPr>
        <p:spPr>
          <a:xfrm>
            <a:off x="8128081" y="963825"/>
            <a:ext cx="4878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4" name="Google Shape;374;p32"/>
          <p:cNvCxnSpPr>
            <a:stCxn id="375" idx="0"/>
            <a:endCxn id="373" idx="5"/>
          </p:cNvCxnSpPr>
          <p:nvPr/>
        </p:nvCxnSpPr>
        <p:spPr>
          <a:xfrm rot="10800000">
            <a:off x="8544554" y="1211300"/>
            <a:ext cx="3084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5" name="Google Shape;375;p32"/>
          <p:cNvSpPr/>
          <p:nvPr/>
        </p:nvSpPr>
        <p:spPr>
          <a:xfrm>
            <a:off x="8669204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32"/>
          <p:cNvSpPr/>
          <p:nvPr/>
        </p:nvSpPr>
        <p:spPr>
          <a:xfrm>
            <a:off x="7735688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32"/>
          <p:cNvSpPr/>
          <p:nvPr/>
        </p:nvSpPr>
        <p:spPr>
          <a:xfrm>
            <a:off x="8188227" y="1440283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8" name="Google Shape;378;p32"/>
          <p:cNvCxnSpPr>
            <a:stCxn id="373" idx="3"/>
            <a:endCxn id="376" idx="0"/>
          </p:cNvCxnSpPr>
          <p:nvPr/>
        </p:nvCxnSpPr>
        <p:spPr>
          <a:xfrm flipH="1">
            <a:off x="7919318" y="1211441"/>
            <a:ext cx="2802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32"/>
          <p:cNvCxnSpPr>
            <a:stCxn id="373" idx="4"/>
            <a:endCxn id="377" idx="0"/>
          </p:cNvCxnSpPr>
          <p:nvPr/>
        </p:nvCxnSpPr>
        <p:spPr>
          <a:xfrm>
            <a:off x="8371981" y="1253925"/>
            <a:ext cx="0" cy="18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0" name="Google Shape;380;p32"/>
          <p:cNvSpPr txBox="1"/>
          <p:nvPr/>
        </p:nvSpPr>
        <p:spPr>
          <a:xfrm>
            <a:off x="670550" y="1728300"/>
            <a:ext cx="3639900" cy="1456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Tree1B&lt;Key&gt;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Key k; </a:t>
            </a:r>
            <a:r>
              <a:rPr i="1" lang="en" sz="19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 e.g. 0</a:t>
            </a:r>
            <a:endParaRPr i="1" sz="19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Tree1B[] children;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Represent a Tree in Java? </a:t>
            </a:r>
            <a:endParaRPr/>
          </a:p>
        </p:txBody>
      </p:sp>
      <p:sp>
        <p:nvSpPr>
          <p:cNvPr id="386" name="Google Shape;386;p33"/>
          <p:cNvSpPr txBox="1"/>
          <p:nvPr>
            <p:ph idx="1" type="body"/>
          </p:nvPr>
        </p:nvSpPr>
        <p:spPr>
          <a:xfrm>
            <a:off x="243000" y="556500"/>
            <a:ext cx="8443800" cy="1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1a, 1b and 1c: Create mapping from node to children.</a:t>
            </a:r>
            <a:endParaRPr/>
          </a:p>
        </p:txBody>
      </p:sp>
      <p:grpSp>
        <p:nvGrpSpPr>
          <p:cNvPr id="387" name="Google Shape;387;p33"/>
          <p:cNvGrpSpPr/>
          <p:nvPr/>
        </p:nvGrpSpPr>
        <p:grpSpPr>
          <a:xfrm>
            <a:off x="3263873" y="3687864"/>
            <a:ext cx="3394693" cy="1166250"/>
            <a:chOff x="3263873" y="3916464"/>
            <a:chExt cx="3394693" cy="1166250"/>
          </a:xfrm>
        </p:grpSpPr>
        <p:sp>
          <p:nvSpPr>
            <p:cNvPr id="388" name="Google Shape;388;p33"/>
            <p:cNvSpPr/>
            <p:nvPr/>
          </p:nvSpPr>
          <p:spPr>
            <a:xfrm>
              <a:off x="4013573" y="3916464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</a:t>
              </a:r>
              <a:endParaRPr/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4322170" y="39164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4630766" y="39164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3263873" y="4572489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3572470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3881066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4498273" y="4572489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</a:t>
              </a: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4806870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5115466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5732673" y="4572489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z</a:t>
              </a: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6041270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6349866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0" name="Google Shape;400;p33"/>
            <p:cNvCxnSpPr>
              <a:endCxn id="392" idx="0"/>
            </p:cNvCxnSpPr>
            <p:nvPr/>
          </p:nvCxnSpPr>
          <p:spPr>
            <a:xfrm flipH="1">
              <a:off x="3726820" y="4041189"/>
              <a:ext cx="726000" cy="531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1" name="Google Shape;401;p33"/>
            <p:cNvCxnSpPr/>
            <p:nvPr/>
          </p:nvCxnSpPr>
          <p:spPr>
            <a:xfrm>
              <a:off x="4004050" y="4733100"/>
              <a:ext cx="5235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2" name="Google Shape;402;p33"/>
            <p:cNvCxnSpPr/>
            <p:nvPr/>
          </p:nvCxnSpPr>
          <p:spPr>
            <a:xfrm>
              <a:off x="5294600" y="4733200"/>
              <a:ext cx="4116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3" name="Google Shape;403;p33"/>
            <p:cNvCxnSpPr/>
            <p:nvPr/>
          </p:nvCxnSpPr>
          <p:spPr>
            <a:xfrm flipH="1">
              <a:off x="3639173" y="4675614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4" name="Google Shape;404;p33"/>
            <p:cNvCxnSpPr/>
            <p:nvPr/>
          </p:nvCxnSpPr>
          <p:spPr>
            <a:xfrm flipH="1">
              <a:off x="4882236" y="4656911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5" name="Google Shape;405;p33"/>
            <p:cNvCxnSpPr/>
            <p:nvPr/>
          </p:nvCxnSpPr>
          <p:spPr>
            <a:xfrm flipH="1">
              <a:off x="6097886" y="4656911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6" name="Google Shape;406;p33"/>
            <p:cNvCxnSpPr/>
            <p:nvPr/>
          </p:nvCxnSpPr>
          <p:spPr>
            <a:xfrm flipH="1" rot="10800000">
              <a:off x="6368579" y="4601554"/>
              <a:ext cx="271200" cy="246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" name="Google Shape;407;p33"/>
            <p:cNvCxnSpPr/>
            <p:nvPr/>
          </p:nvCxnSpPr>
          <p:spPr>
            <a:xfrm flipH="1" rot="10800000">
              <a:off x="4649529" y="3938079"/>
              <a:ext cx="271200" cy="246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8" name="Google Shape;408;p33"/>
          <p:cNvSpPr txBox="1"/>
          <p:nvPr/>
        </p:nvSpPr>
        <p:spPr>
          <a:xfrm>
            <a:off x="4043375" y="4749600"/>
            <a:ext cx="2250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1c: Sibling Tree</a:t>
            </a:r>
            <a:endParaRPr/>
          </a:p>
        </p:txBody>
      </p:sp>
      <p:sp>
        <p:nvSpPr>
          <p:cNvPr id="409" name="Google Shape;409;p33"/>
          <p:cNvSpPr txBox="1"/>
          <p:nvPr/>
        </p:nvSpPr>
        <p:spPr>
          <a:xfrm>
            <a:off x="2752050" y="1501775"/>
            <a:ext cx="3639900" cy="168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Tree1C&lt;Key&gt;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Key k; </a:t>
            </a:r>
            <a:r>
              <a:rPr i="1" lang="en" sz="19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 e.g. 0</a:t>
            </a:r>
            <a:endParaRPr i="1" sz="19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Tree1C favoredChild;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Tree1C sibling;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410" name="Google Shape;410;p33"/>
          <p:cNvSpPr/>
          <p:nvPr/>
        </p:nvSpPr>
        <p:spPr>
          <a:xfrm>
            <a:off x="8128081" y="963825"/>
            <a:ext cx="4878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1" name="Google Shape;411;p33"/>
          <p:cNvCxnSpPr>
            <a:stCxn id="412" idx="0"/>
            <a:endCxn id="410" idx="5"/>
          </p:cNvCxnSpPr>
          <p:nvPr/>
        </p:nvCxnSpPr>
        <p:spPr>
          <a:xfrm rot="10800000">
            <a:off x="8544554" y="1211300"/>
            <a:ext cx="3084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2" name="Google Shape;412;p33"/>
          <p:cNvSpPr/>
          <p:nvPr/>
        </p:nvSpPr>
        <p:spPr>
          <a:xfrm>
            <a:off x="8669204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3"/>
          <p:cNvSpPr/>
          <p:nvPr/>
        </p:nvSpPr>
        <p:spPr>
          <a:xfrm>
            <a:off x="7735688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33"/>
          <p:cNvSpPr/>
          <p:nvPr/>
        </p:nvSpPr>
        <p:spPr>
          <a:xfrm>
            <a:off x="8188227" y="1440283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5" name="Google Shape;415;p33"/>
          <p:cNvCxnSpPr>
            <a:stCxn id="410" idx="3"/>
            <a:endCxn id="413" idx="0"/>
          </p:cNvCxnSpPr>
          <p:nvPr/>
        </p:nvCxnSpPr>
        <p:spPr>
          <a:xfrm flipH="1">
            <a:off x="7919318" y="1211441"/>
            <a:ext cx="2802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33"/>
          <p:cNvCxnSpPr>
            <a:stCxn id="410" idx="4"/>
            <a:endCxn id="414" idx="0"/>
          </p:cNvCxnSpPr>
          <p:nvPr/>
        </p:nvCxnSpPr>
        <p:spPr>
          <a:xfrm>
            <a:off x="8371981" y="1253925"/>
            <a:ext cx="0" cy="18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Midterm 2: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3/20, 8-10 PM in various rooms.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Covers material through 3/16 (this Friday).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Study using study guides.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 KEY IS METACOGNITION: Reflect on your problem solving strategies and those of your fellow students.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Understanding a handful of solutions to old midterm problems is less helpful than you might think -- look at answers as late as possible.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There is an alternate 61C midterm from 6 - 8 in 1 LeConte.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Represent a Tree in Java? </a:t>
            </a:r>
            <a:endParaRPr/>
          </a:p>
        </p:txBody>
      </p:sp>
      <p:sp>
        <p:nvSpPr>
          <p:cNvPr id="422" name="Google Shape;422;p34"/>
          <p:cNvSpPr txBox="1"/>
          <p:nvPr>
            <p:ph idx="1" type="body"/>
          </p:nvPr>
        </p:nvSpPr>
        <p:spPr>
          <a:xfrm>
            <a:off x="243000" y="556500"/>
            <a:ext cx="8443800" cy="1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1a, 1b and 1c: Create mapping from node to children.</a:t>
            </a:r>
            <a:endParaRPr/>
          </a:p>
        </p:txBody>
      </p:sp>
      <p:grpSp>
        <p:nvGrpSpPr>
          <p:cNvPr id="423" name="Google Shape;423;p34"/>
          <p:cNvGrpSpPr/>
          <p:nvPr/>
        </p:nvGrpSpPr>
        <p:grpSpPr>
          <a:xfrm>
            <a:off x="5482928" y="1644864"/>
            <a:ext cx="3485773" cy="1623050"/>
            <a:chOff x="5482928" y="2102064"/>
            <a:chExt cx="3485773" cy="1623050"/>
          </a:xfrm>
        </p:grpSpPr>
        <p:sp>
          <p:nvSpPr>
            <p:cNvPr id="424" name="Google Shape;424;p34"/>
            <p:cNvSpPr/>
            <p:nvPr/>
          </p:nvSpPr>
          <p:spPr>
            <a:xfrm>
              <a:off x="6844432" y="2102064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</a:t>
              </a: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6685458" y="26397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6994055" y="26397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7302652" y="26397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4"/>
            <p:cNvSpPr/>
            <p:nvPr/>
          </p:nvSpPr>
          <p:spPr>
            <a:xfrm>
              <a:off x="7153029" y="2102064"/>
              <a:ext cx="308700" cy="2901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9" name="Google Shape;429;p34"/>
            <p:cNvCxnSpPr/>
            <p:nvPr/>
          </p:nvCxnSpPr>
          <p:spPr>
            <a:xfrm flipH="1">
              <a:off x="6972478" y="2263475"/>
              <a:ext cx="411600" cy="37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30" name="Google Shape;430;p34"/>
            <p:cNvSpPr/>
            <p:nvPr/>
          </p:nvSpPr>
          <p:spPr>
            <a:xfrm>
              <a:off x="5482928" y="3154750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31" name="Google Shape;431;p34"/>
            <p:cNvSpPr/>
            <p:nvPr/>
          </p:nvSpPr>
          <p:spPr>
            <a:xfrm>
              <a:off x="5791525" y="3154750"/>
              <a:ext cx="308700" cy="2901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4"/>
            <p:cNvSpPr/>
            <p:nvPr/>
          </p:nvSpPr>
          <p:spPr>
            <a:xfrm>
              <a:off x="6933953" y="3154750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</a:t>
              </a: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7242550" y="3154750"/>
              <a:ext cx="308700" cy="2901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4" name="Google Shape;434;p34"/>
            <p:cNvCxnSpPr/>
            <p:nvPr/>
          </p:nvCxnSpPr>
          <p:spPr>
            <a:xfrm flipH="1">
              <a:off x="5952028" y="2864775"/>
              <a:ext cx="860400" cy="261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5" name="Google Shape;435;p34"/>
            <p:cNvCxnSpPr/>
            <p:nvPr/>
          </p:nvCxnSpPr>
          <p:spPr>
            <a:xfrm>
              <a:off x="7167797" y="2827350"/>
              <a:ext cx="149700" cy="318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6" name="Google Shape;436;p34"/>
            <p:cNvCxnSpPr/>
            <p:nvPr/>
          </p:nvCxnSpPr>
          <p:spPr>
            <a:xfrm>
              <a:off x="7496303" y="2787175"/>
              <a:ext cx="1223700" cy="320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37" name="Google Shape;437;p34"/>
            <p:cNvSpPr/>
            <p:nvPr/>
          </p:nvSpPr>
          <p:spPr>
            <a:xfrm>
              <a:off x="8660002" y="3151214"/>
              <a:ext cx="308700" cy="2901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8351405" y="3151214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z</a:t>
              </a:r>
              <a:endParaRPr/>
            </a:p>
          </p:txBody>
        </p:sp>
        <p:cxnSp>
          <p:nvCxnSpPr>
            <p:cNvPr id="439" name="Google Shape;439;p34"/>
            <p:cNvCxnSpPr/>
            <p:nvPr/>
          </p:nvCxnSpPr>
          <p:spPr>
            <a:xfrm flipH="1">
              <a:off x="5853864" y="3318014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40" name="Google Shape;440;p34"/>
            <p:cNvCxnSpPr/>
            <p:nvPr/>
          </p:nvCxnSpPr>
          <p:spPr>
            <a:xfrm flipH="1">
              <a:off x="7325527" y="3299311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41" name="Google Shape;441;p34"/>
            <p:cNvCxnSpPr/>
            <p:nvPr/>
          </p:nvCxnSpPr>
          <p:spPr>
            <a:xfrm flipH="1">
              <a:off x="8693577" y="3299311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442" name="Google Shape;442;p34"/>
          <p:cNvGrpSpPr/>
          <p:nvPr/>
        </p:nvGrpSpPr>
        <p:grpSpPr>
          <a:xfrm>
            <a:off x="3263873" y="3687864"/>
            <a:ext cx="3394693" cy="1166250"/>
            <a:chOff x="3263873" y="3916464"/>
            <a:chExt cx="3394693" cy="1166250"/>
          </a:xfrm>
        </p:grpSpPr>
        <p:sp>
          <p:nvSpPr>
            <p:cNvPr id="443" name="Google Shape;443;p34"/>
            <p:cNvSpPr/>
            <p:nvPr/>
          </p:nvSpPr>
          <p:spPr>
            <a:xfrm>
              <a:off x="4013573" y="3916464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</a:t>
              </a:r>
              <a:endParaRPr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4322170" y="39164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4630766" y="39164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3263873" y="4572489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3572470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4"/>
            <p:cNvSpPr/>
            <p:nvPr/>
          </p:nvSpPr>
          <p:spPr>
            <a:xfrm>
              <a:off x="3881066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4498273" y="4572489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</a:t>
              </a: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4806870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5115466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5732673" y="4572489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z</a:t>
              </a: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6041270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6349866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55" name="Google Shape;455;p34"/>
            <p:cNvCxnSpPr>
              <a:endCxn id="447" idx="0"/>
            </p:cNvCxnSpPr>
            <p:nvPr/>
          </p:nvCxnSpPr>
          <p:spPr>
            <a:xfrm flipH="1">
              <a:off x="3726820" y="4041189"/>
              <a:ext cx="726000" cy="531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56" name="Google Shape;456;p34"/>
            <p:cNvCxnSpPr/>
            <p:nvPr/>
          </p:nvCxnSpPr>
          <p:spPr>
            <a:xfrm>
              <a:off x="4004050" y="4733100"/>
              <a:ext cx="5235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57" name="Google Shape;457;p34"/>
            <p:cNvCxnSpPr/>
            <p:nvPr/>
          </p:nvCxnSpPr>
          <p:spPr>
            <a:xfrm>
              <a:off x="5294600" y="4733200"/>
              <a:ext cx="4116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58" name="Google Shape;458;p34"/>
            <p:cNvCxnSpPr/>
            <p:nvPr/>
          </p:nvCxnSpPr>
          <p:spPr>
            <a:xfrm flipH="1">
              <a:off x="3639173" y="4675614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59" name="Google Shape;459;p34"/>
            <p:cNvCxnSpPr/>
            <p:nvPr/>
          </p:nvCxnSpPr>
          <p:spPr>
            <a:xfrm flipH="1">
              <a:off x="4882236" y="4656911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60" name="Google Shape;460;p34"/>
            <p:cNvCxnSpPr/>
            <p:nvPr/>
          </p:nvCxnSpPr>
          <p:spPr>
            <a:xfrm flipH="1">
              <a:off x="6097886" y="4656911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61" name="Google Shape;461;p34"/>
            <p:cNvCxnSpPr/>
            <p:nvPr/>
          </p:nvCxnSpPr>
          <p:spPr>
            <a:xfrm flipH="1" rot="10800000">
              <a:off x="6368579" y="4601554"/>
              <a:ext cx="271200" cy="246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2" name="Google Shape;462;p34"/>
            <p:cNvCxnSpPr/>
            <p:nvPr/>
          </p:nvCxnSpPr>
          <p:spPr>
            <a:xfrm flipH="1" rot="10800000">
              <a:off x="4649529" y="3938079"/>
              <a:ext cx="271200" cy="246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63" name="Google Shape;463;p34"/>
          <p:cNvGrpSpPr/>
          <p:nvPr/>
        </p:nvGrpSpPr>
        <p:grpSpPr>
          <a:xfrm>
            <a:off x="395400" y="1832589"/>
            <a:ext cx="4102966" cy="982304"/>
            <a:chOff x="395400" y="2289789"/>
            <a:chExt cx="4102966" cy="982304"/>
          </a:xfrm>
        </p:grpSpPr>
        <p:sp>
          <p:nvSpPr>
            <p:cNvPr id="464" name="Google Shape;464;p34"/>
            <p:cNvSpPr/>
            <p:nvPr/>
          </p:nvSpPr>
          <p:spPr>
            <a:xfrm>
              <a:off x="1294698" y="2289789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</a:t>
              </a: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1603294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1911891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2220488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395400" y="2748100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703997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1012593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1321190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1846425" y="2748100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</a:t>
              </a:r>
              <a:endParaRPr/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2155022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2463618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2772215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76" name="Google Shape;476;p34"/>
            <p:cNvCxnSpPr/>
            <p:nvPr/>
          </p:nvCxnSpPr>
          <p:spPr>
            <a:xfrm flipH="1">
              <a:off x="864500" y="2458125"/>
              <a:ext cx="860400" cy="261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77" name="Google Shape;477;p34"/>
            <p:cNvCxnSpPr/>
            <p:nvPr/>
          </p:nvCxnSpPr>
          <p:spPr>
            <a:xfrm>
              <a:off x="2080269" y="2420700"/>
              <a:ext cx="149700" cy="318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78" name="Google Shape;478;p34"/>
            <p:cNvCxnSpPr/>
            <p:nvPr/>
          </p:nvCxnSpPr>
          <p:spPr>
            <a:xfrm>
              <a:off x="2379525" y="2439400"/>
              <a:ext cx="1253100" cy="261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79" name="Google Shape;479;p34"/>
            <p:cNvSpPr/>
            <p:nvPr/>
          </p:nvSpPr>
          <p:spPr>
            <a:xfrm>
              <a:off x="3572473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3881070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4189666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3263877" y="2744564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z</a:t>
              </a:r>
              <a:endParaRPr/>
            </a:p>
          </p:txBody>
        </p:sp>
        <p:cxnSp>
          <p:nvCxnSpPr>
            <p:cNvPr id="483" name="Google Shape;483;p34"/>
            <p:cNvCxnSpPr/>
            <p:nvPr/>
          </p:nvCxnSpPr>
          <p:spPr>
            <a:xfrm flipH="1">
              <a:off x="1071356" y="2864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84" name="Google Shape;484;p34"/>
            <p:cNvCxnSpPr/>
            <p:nvPr/>
          </p:nvCxnSpPr>
          <p:spPr>
            <a:xfrm flipH="1">
              <a:off x="1376358" y="2864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85" name="Google Shape;485;p34"/>
            <p:cNvCxnSpPr/>
            <p:nvPr/>
          </p:nvCxnSpPr>
          <p:spPr>
            <a:xfrm flipH="1">
              <a:off x="766353" y="2864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86" name="Google Shape;486;p34"/>
            <p:cNvCxnSpPr/>
            <p:nvPr/>
          </p:nvCxnSpPr>
          <p:spPr>
            <a:xfrm flipH="1">
              <a:off x="2546593" y="2856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87" name="Google Shape;487;p34"/>
            <p:cNvCxnSpPr/>
            <p:nvPr/>
          </p:nvCxnSpPr>
          <p:spPr>
            <a:xfrm flipH="1">
              <a:off x="2851596" y="2856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88" name="Google Shape;488;p34"/>
            <p:cNvCxnSpPr/>
            <p:nvPr/>
          </p:nvCxnSpPr>
          <p:spPr>
            <a:xfrm flipH="1">
              <a:off x="2241591" y="2856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89" name="Google Shape;489;p34"/>
            <p:cNvCxnSpPr/>
            <p:nvPr/>
          </p:nvCxnSpPr>
          <p:spPr>
            <a:xfrm flipH="1">
              <a:off x="3956127" y="2860800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90" name="Google Shape;490;p34"/>
            <p:cNvCxnSpPr/>
            <p:nvPr/>
          </p:nvCxnSpPr>
          <p:spPr>
            <a:xfrm flipH="1">
              <a:off x="4261130" y="2860800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91" name="Google Shape;491;p34"/>
            <p:cNvCxnSpPr/>
            <p:nvPr/>
          </p:nvCxnSpPr>
          <p:spPr>
            <a:xfrm flipH="1">
              <a:off x="3651125" y="2860800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492" name="Google Shape;492;p34"/>
          <p:cNvSpPr txBox="1"/>
          <p:nvPr/>
        </p:nvSpPr>
        <p:spPr>
          <a:xfrm>
            <a:off x="1462175" y="2930175"/>
            <a:ext cx="2250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1a: Fixed-Width Nodes</a:t>
            </a:r>
            <a:endParaRPr/>
          </a:p>
        </p:txBody>
      </p:sp>
      <p:sp>
        <p:nvSpPr>
          <p:cNvPr id="493" name="Google Shape;493;p34"/>
          <p:cNvSpPr txBox="1"/>
          <p:nvPr/>
        </p:nvSpPr>
        <p:spPr>
          <a:xfrm>
            <a:off x="6293665" y="3175905"/>
            <a:ext cx="2250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1b: Variable-Width Nodes</a:t>
            </a:r>
            <a:endParaRPr/>
          </a:p>
        </p:txBody>
      </p:sp>
      <p:sp>
        <p:nvSpPr>
          <p:cNvPr id="494" name="Google Shape;494;p34"/>
          <p:cNvSpPr txBox="1"/>
          <p:nvPr/>
        </p:nvSpPr>
        <p:spPr>
          <a:xfrm>
            <a:off x="4043375" y="4749600"/>
            <a:ext cx="2250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1c: Sibling Tree</a:t>
            </a:r>
            <a:endParaRPr/>
          </a:p>
        </p:txBody>
      </p:sp>
      <p:sp>
        <p:nvSpPr>
          <p:cNvPr id="495" name="Google Shape;495;p34"/>
          <p:cNvSpPr/>
          <p:nvPr/>
        </p:nvSpPr>
        <p:spPr>
          <a:xfrm>
            <a:off x="8128081" y="963825"/>
            <a:ext cx="4878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6" name="Google Shape;496;p34"/>
          <p:cNvCxnSpPr>
            <a:stCxn id="497" idx="0"/>
            <a:endCxn id="495" idx="5"/>
          </p:cNvCxnSpPr>
          <p:nvPr/>
        </p:nvCxnSpPr>
        <p:spPr>
          <a:xfrm rot="10800000">
            <a:off x="8544554" y="1211300"/>
            <a:ext cx="3084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7" name="Google Shape;497;p34"/>
          <p:cNvSpPr/>
          <p:nvPr/>
        </p:nvSpPr>
        <p:spPr>
          <a:xfrm>
            <a:off x="8669204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34"/>
          <p:cNvSpPr/>
          <p:nvPr/>
        </p:nvSpPr>
        <p:spPr>
          <a:xfrm>
            <a:off x="7735688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34"/>
          <p:cNvSpPr/>
          <p:nvPr/>
        </p:nvSpPr>
        <p:spPr>
          <a:xfrm>
            <a:off x="8188227" y="1440283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0" name="Google Shape;500;p34"/>
          <p:cNvCxnSpPr>
            <a:stCxn id="495" idx="3"/>
            <a:endCxn id="498" idx="0"/>
          </p:cNvCxnSpPr>
          <p:nvPr/>
        </p:nvCxnSpPr>
        <p:spPr>
          <a:xfrm flipH="1">
            <a:off x="7919318" y="1211441"/>
            <a:ext cx="2802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1" name="Google Shape;501;p34"/>
          <p:cNvCxnSpPr>
            <a:stCxn id="495" idx="4"/>
            <a:endCxn id="499" idx="0"/>
          </p:cNvCxnSpPr>
          <p:nvPr/>
        </p:nvCxnSpPr>
        <p:spPr>
          <a:xfrm>
            <a:off x="8371981" y="1253925"/>
            <a:ext cx="0" cy="18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Represent a Tree in Java? </a:t>
            </a:r>
            <a:endParaRPr/>
          </a:p>
        </p:txBody>
      </p:sp>
      <p:sp>
        <p:nvSpPr>
          <p:cNvPr id="507" name="Google Shape;507;p35"/>
          <p:cNvSpPr txBox="1"/>
          <p:nvPr>
            <p:ph idx="1" type="body"/>
          </p:nvPr>
        </p:nvSpPr>
        <p:spPr>
          <a:xfrm>
            <a:off x="243000" y="556500"/>
            <a:ext cx="8443800" cy="1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2: Store keys in an array. Store parentIDs in an array.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Similar to what we did with disjointSets.</a:t>
            </a:r>
            <a:endParaRPr/>
          </a:p>
        </p:txBody>
      </p:sp>
      <p:sp>
        <p:nvSpPr>
          <p:cNvPr id="508" name="Google Shape;508;p35"/>
          <p:cNvSpPr/>
          <p:nvPr/>
        </p:nvSpPr>
        <p:spPr>
          <a:xfrm>
            <a:off x="7850135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509" name="Google Shape;509;p35"/>
          <p:cNvSpPr/>
          <p:nvPr/>
        </p:nvSpPr>
        <p:spPr>
          <a:xfrm>
            <a:off x="8158732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510" name="Google Shape;510;p35"/>
          <p:cNvSpPr/>
          <p:nvPr/>
        </p:nvSpPr>
        <p:spPr>
          <a:xfrm>
            <a:off x="8467328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511" name="Google Shape;511;p35"/>
          <p:cNvSpPr/>
          <p:nvPr/>
        </p:nvSpPr>
        <p:spPr>
          <a:xfrm>
            <a:off x="8775925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grpSp>
        <p:nvGrpSpPr>
          <p:cNvPr id="512" name="Google Shape;512;p35"/>
          <p:cNvGrpSpPr/>
          <p:nvPr/>
        </p:nvGrpSpPr>
        <p:grpSpPr>
          <a:xfrm>
            <a:off x="344200" y="3265725"/>
            <a:ext cx="3449425" cy="1525742"/>
            <a:chOff x="4866600" y="3068225"/>
            <a:chExt cx="3449425" cy="1525742"/>
          </a:xfrm>
        </p:grpSpPr>
        <p:grpSp>
          <p:nvGrpSpPr>
            <p:cNvPr id="513" name="Google Shape;513;p35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514" name="Google Shape;514;p35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e</a:t>
                </a:r>
                <a:endParaRPr/>
              </a:p>
            </p:txBody>
          </p:sp>
          <p:sp>
            <p:nvSpPr>
              <p:cNvPr id="515" name="Google Shape;515;p35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b</a:t>
                </a:r>
                <a:endParaRPr/>
              </a:p>
            </p:txBody>
          </p:sp>
          <p:sp>
            <p:nvSpPr>
              <p:cNvPr id="516" name="Google Shape;516;p35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g</a:t>
                </a:r>
                <a:endParaRPr/>
              </a:p>
            </p:txBody>
          </p:sp>
          <p:sp>
            <p:nvSpPr>
              <p:cNvPr id="517" name="Google Shape;517;p35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a</a:t>
                </a:r>
                <a:endParaRPr/>
              </a:p>
            </p:txBody>
          </p:sp>
          <p:sp>
            <p:nvSpPr>
              <p:cNvPr id="518" name="Google Shape;518;p35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</a:t>
                </a:r>
                <a:endParaRPr/>
              </a:p>
            </p:txBody>
          </p:sp>
          <p:sp>
            <p:nvSpPr>
              <p:cNvPr id="519" name="Google Shape;519;p35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f</a:t>
                </a:r>
                <a:endParaRPr/>
              </a:p>
            </p:txBody>
          </p:sp>
          <p:sp>
            <p:nvSpPr>
              <p:cNvPr id="520" name="Google Shape;520;p35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j</a:t>
                </a:r>
                <a:endParaRPr/>
              </a:p>
            </p:txBody>
          </p:sp>
          <p:cxnSp>
            <p:nvCxnSpPr>
              <p:cNvPr id="521" name="Google Shape;521;p35"/>
              <p:cNvCxnSpPr>
                <a:stCxn id="515" idx="0"/>
                <a:endCxn id="514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2" name="Google Shape;522;p35"/>
              <p:cNvCxnSpPr>
                <a:stCxn id="516" idx="0"/>
                <a:endCxn id="514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3" name="Google Shape;523;p35"/>
              <p:cNvCxnSpPr>
                <a:stCxn id="517" idx="0"/>
                <a:endCxn id="515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4" name="Google Shape;524;p35"/>
              <p:cNvCxnSpPr>
                <a:stCxn id="515" idx="2"/>
                <a:endCxn id="518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5" name="Google Shape;525;p35"/>
              <p:cNvCxnSpPr>
                <a:stCxn id="516" idx="2"/>
                <a:endCxn id="519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6" name="Google Shape;526;p35"/>
              <p:cNvCxnSpPr>
                <a:stCxn id="516" idx="2"/>
                <a:endCxn id="520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27" name="Google Shape;527;p35"/>
            <p:cNvGrpSpPr/>
            <p:nvPr/>
          </p:nvGrpSpPr>
          <p:grpSpPr>
            <a:xfrm>
              <a:off x="6802600" y="3553749"/>
              <a:ext cx="1513425" cy="1040218"/>
              <a:chOff x="5860100" y="3678825"/>
              <a:chExt cx="1513425" cy="1040218"/>
            </a:xfrm>
          </p:grpSpPr>
          <p:sp>
            <p:nvSpPr>
              <p:cNvPr id="528" name="Google Shape;528;p35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529" name="Google Shape;529;p35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</a:t>
                </a:r>
                <a:endParaRPr/>
              </a:p>
            </p:txBody>
          </p:sp>
          <p:sp>
            <p:nvSpPr>
              <p:cNvPr id="530" name="Google Shape;530;p35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y</a:t>
                </a:r>
                <a:endParaRPr/>
              </a:p>
            </p:txBody>
          </p:sp>
          <p:sp>
            <p:nvSpPr>
              <p:cNvPr id="531" name="Google Shape;531;p35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</a:t>
                </a:r>
                <a:endParaRPr/>
              </a:p>
            </p:txBody>
          </p:sp>
          <p:sp>
            <p:nvSpPr>
              <p:cNvPr id="532" name="Google Shape;532;p35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</a:t>
                </a:r>
                <a:endParaRPr/>
              </a:p>
            </p:txBody>
          </p:sp>
          <p:sp>
            <p:nvSpPr>
              <p:cNvPr id="533" name="Google Shape;533;p35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x</a:t>
                </a:r>
                <a:endParaRPr/>
              </a:p>
            </p:txBody>
          </p:sp>
          <p:cxnSp>
            <p:nvCxnSpPr>
              <p:cNvPr id="534" name="Google Shape;534;p35"/>
              <p:cNvCxnSpPr>
                <a:stCxn id="529" idx="0"/>
                <a:endCxn id="528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5" name="Google Shape;535;p35"/>
              <p:cNvCxnSpPr>
                <a:stCxn id="530" idx="0"/>
                <a:endCxn id="528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6" name="Google Shape;536;p35"/>
              <p:cNvCxnSpPr>
                <a:stCxn id="531" idx="0"/>
                <a:endCxn id="529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7" name="Google Shape;537;p35"/>
              <p:cNvCxnSpPr>
                <a:stCxn id="529" idx="2"/>
                <a:endCxn id="532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8" name="Google Shape;538;p35"/>
              <p:cNvCxnSpPr>
                <a:stCxn id="530" idx="2"/>
                <a:endCxn id="533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39" name="Google Shape;539;p35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</a:t>
              </a:r>
              <a:endParaRPr/>
            </a:p>
          </p:txBody>
        </p:sp>
        <p:cxnSp>
          <p:nvCxnSpPr>
            <p:cNvPr id="540" name="Google Shape;540;p35"/>
            <p:cNvCxnSpPr>
              <a:stCxn id="539" idx="2"/>
              <a:endCxn id="514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1" name="Google Shape;541;p35"/>
            <p:cNvCxnSpPr>
              <a:stCxn id="539" idx="2"/>
              <a:endCxn id="528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42" name="Google Shape;542;p35"/>
          <p:cNvSpPr txBox="1"/>
          <p:nvPr/>
        </p:nvSpPr>
        <p:spPr>
          <a:xfrm>
            <a:off x="1766605" y="3190319"/>
            <a:ext cx="4614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43" name="Google Shape;543;p35"/>
          <p:cNvSpPr txBox="1"/>
          <p:nvPr/>
        </p:nvSpPr>
        <p:spPr>
          <a:xfrm>
            <a:off x="814676" y="36901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44" name="Google Shape;544;p35"/>
          <p:cNvSpPr txBox="1"/>
          <p:nvPr/>
        </p:nvSpPr>
        <p:spPr>
          <a:xfrm>
            <a:off x="2745148" y="3699930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45" name="Google Shape;545;p35"/>
          <p:cNvSpPr txBox="1"/>
          <p:nvPr/>
        </p:nvSpPr>
        <p:spPr>
          <a:xfrm>
            <a:off x="344201" y="40629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46" name="Google Shape;546;p35"/>
          <p:cNvSpPr txBox="1"/>
          <p:nvPr/>
        </p:nvSpPr>
        <p:spPr>
          <a:xfrm>
            <a:off x="1289417" y="40629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47" name="Google Shape;547;p35"/>
          <p:cNvSpPr txBox="1"/>
          <p:nvPr/>
        </p:nvSpPr>
        <p:spPr>
          <a:xfrm>
            <a:off x="2310834" y="4070491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548" name="Google Shape;548;p35"/>
          <p:cNvSpPr txBox="1"/>
          <p:nvPr/>
        </p:nvSpPr>
        <p:spPr>
          <a:xfrm>
            <a:off x="3210106" y="4070491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549" name="Google Shape;549;p35"/>
          <p:cNvSpPr txBox="1"/>
          <p:nvPr/>
        </p:nvSpPr>
        <p:spPr>
          <a:xfrm>
            <a:off x="78342" y="446661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550" name="Google Shape;550;p35"/>
          <p:cNvSpPr txBox="1"/>
          <p:nvPr/>
        </p:nvSpPr>
        <p:spPr>
          <a:xfrm>
            <a:off x="6482550" y="1841250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1" name="Google Shape;551;p35"/>
          <p:cNvSpPr txBox="1"/>
          <p:nvPr/>
        </p:nvSpPr>
        <p:spPr>
          <a:xfrm>
            <a:off x="6133825" y="2222250"/>
            <a:ext cx="1716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int[] parents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2" name="Google Shape;552;p35"/>
          <p:cNvSpPr/>
          <p:nvPr/>
        </p:nvSpPr>
        <p:spPr>
          <a:xfrm>
            <a:off x="7850135" y="2348552"/>
            <a:ext cx="308700" cy="290100"/>
          </a:xfrm>
          <a:prstGeom prst="rect">
            <a:avLst/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3" name="Google Shape;553;p35"/>
          <p:cNvSpPr/>
          <p:nvPr/>
        </p:nvSpPr>
        <p:spPr>
          <a:xfrm>
            <a:off x="8158732" y="2348552"/>
            <a:ext cx="308700" cy="290100"/>
          </a:xfrm>
          <a:prstGeom prst="rect">
            <a:avLst/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4" name="Google Shape;554;p35"/>
          <p:cNvSpPr/>
          <p:nvPr/>
        </p:nvSpPr>
        <p:spPr>
          <a:xfrm>
            <a:off x="8467328" y="2348552"/>
            <a:ext cx="308700" cy="290100"/>
          </a:xfrm>
          <a:prstGeom prst="rect">
            <a:avLst/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5" name="Google Shape;555;p35"/>
          <p:cNvSpPr/>
          <p:nvPr/>
        </p:nvSpPr>
        <p:spPr>
          <a:xfrm>
            <a:off x="8775925" y="2348552"/>
            <a:ext cx="308700" cy="290100"/>
          </a:xfrm>
          <a:prstGeom prst="rect">
            <a:avLst/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6" name="Google Shape;556;p35"/>
          <p:cNvSpPr/>
          <p:nvPr/>
        </p:nvSpPr>
        <p:spPr>
          <a:xfrm>
            <a:off x="43422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557" name="Google Shape;557;p35"/>
          <p:cNvSpPr/>
          <p:nvPr/>
        </p:nvSpPr>
        <p:spPr>
          <a:xfrm>
            <a:off x="46508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558" name="Google Shape;558;p35"/>
          <p:cNvSpPr/>
          <p:nvPr/>
        </p:nvSpPr>
        <p:spPr>
          <a:xfrm>
            <a:off x="4959416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559" name="Google Shape;559;p35"/>
          <p:cNvSpPr/>
          <p:nvPr/>
        </p:nvSpPr>
        <p:spPr>
          <a:xfrm>
            <a:off x="526801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560" name="Google Shape;560;p35"/>
          <p:cNvSpPr/>
          <p:nvPr/>
        </p:nvSpPr>
        <p:spPr>
          <a:xfrm>
            <a:off x="55766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561" name="Google Shape;561;p35"/>
          <p:cNvSpPr/>
          <p:nvPr/>
        </p:nvSpPr>
        <p:spPr>
          <a:xfrm>
            <a:off x="58852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562" name="Google Shape;562;p35"/>
          <p:cNvSpPr/>
          <p:nvPr/>
        </p:nvSpPr>
        <p:spPr>
          <a:xfrm>
            <a:off x="6193816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563" name="Google Shape;563;p35"/>
          <p:cNvSpPr/>
          <p:nvPr/>
        </p:nvSpPr>
        <p:spPr>
          <a:xfrm>
            <a:off x="650241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564" name="Google Shape;564;p35"/>
          <p:cNvSpPr/>
          <p:nvPr/>
        </p:nvSpPr>
        <p:spPr>
          <a:xfrm>
            <a:off x="68110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565" name="Google Shape;565;p35"/>
          <p:cNvSpPr/>
          <p:nvPr/>
        </p:nvSpPr>
        <p:spPr>
          <a:xfrm>
            <a:off x="71196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566" name="Google Shape;566;p35"/>
          <p:cNvSpPr/>
          <p:nvPr/>
        </p:nvSpPr>
        <p:spPr>
          <a:xfrm>
            <a:off x="7428216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567" name="Google Shape;567;p35"/>
          <p:cNvSpPr/>
          <p:nvPr/>
        </p:nvSpPr>
        <p:spPr>
          <a:xfrm>
            <a:off x="773681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568" name="Google Shape;568;p35"/>
          <p:cNvSpPr/>
          <p:nvPr/>
        </p:nvSpPr>
        <p:spPr>
          <a:xfrm>
            <a:off x="80454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569" name="Google Shape;569;p35"/>
          <p:cNvSpPr/>
          <p:nvPr/>
        </p:nvSpPr>
        <p:spPr>
          <a:xfrm>
            <a:off x="83540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570" name="Google Shape;570;p35"/>
          <p:cNvSpPr txBox="1"/>
          <p:nvPr/>
        </p:nvSpPr>
        <p:spPr>
          <a:xfrm>
            <a:off x="4285125" y="3036358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1" name="Google Shape;571;p35"/>
          <p:cNvSpPr txBox="1"/>
          <p:nvPr/>
        </p:nvSpPr>
        <p:spPr>
          <a:xfrm>
            <a:off x="4243953" y="3974850"/>
            <a:ext cx="1716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int[] parents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2" name="Google Shape;572;p35"/>
          <p:cNvSpPr txBox="1"/>
          <p:nvPr/>
        </p:nvSpPr>
        <p:spPr>
          <a:xfrm>
            <a:off x="7883475" y="2579036"/>
            <a:ext cx="12012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3" name="Google Shape;573;p35"/>
          <p:cNvSpPr txBox="1"/>
          <p:nvPr/>
        </p:nvSpPr>
        <p:spPr>
          <a:xfrm>
            <a:off x="4391067" y="3643300"/>
            <a:ext cx="1516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0  1  2  3  4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4" name="Google Shape;574;p35"/>
          <p:cNvSpPr txBox="1"/>
          <p:nvPr/>
        </p:nvSpPr>
        <p:spPr>
          <a:xfrm>
            <a:off x="5921870" y="3628172"/>
            <a:ext cx="3000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5  6  7  8  9  10 11 12 13 </a:t>
            </a:r>
            <a:endParaRPr/>
          </a:p>
        </p:txBody>
      </p:sp>
      <p:sp>
        <p:nvSpPr>
          <p:cNvPr id="575" name="Google Shape;575;p35"/>
          <p:cNvSpPr/>
          <p:nvPr/>
        </p:nvSpPr>
        <p:spPr>
          <a:xfrm>
            <a:off x="4342223" y="4408714"/>
            <a:ext cx="308700" cy="2901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6" name="Google Shape;576;p35"/>
          <p:cNvSpPr/>
          <p:nvPr/>
        </p:nvSpPr>
        <p:spPr>
          <a:xfrm>
            <a:off x="4650820" y="4408714"/>
            <a:ext cx="308700" cy="2901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7" name="Google Shape;577;p35"/>
          <p:cNvSpPr/>
          <p:nvPr/>
        </p:nvSpPr>
        <p:spPr>
          <a:xfrm>
            <a:off x="4959416" y="4408714"/>
            <a:ext cx="308700" cy="2901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8" name="Google Shape;578;p35"/>
          <p:cNvSpPr/>
          <p:nvPr/>
        </p:nvSpPr>
        <p:spPr>
          <a:xfrm>
            <a:off x="5268013" y="4408714"/>
            <a:ext cx="308700" cy="2901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9" name="Google Shape;579;p35"/>
          <p:cNvSpPr/>
          <p:nvPr/>
        </p:nvSpPr>
        <p:spPr>
          <a:xfrm>
            <a:off x="5576623" y="4408714"/>
            <a:ext cx="308700" cy="2901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0" name="Google Shape;580;p35"/>
          <p:cNvSpPr/>
          <p:nvPr/>
        </p:nvSpPr>
        <p:spPr>
          <a:xfrm>
            <a:off x="5885220" y="4408714"/>
            <a:ext cx="308700" cy="2901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1" name="Google Shape;581;p35"/>
          <p:cNvSpPr/>
          <p:nvPr/>
        </p:nvSpPr>
        <p:spPr>
          <a:xfrm>
            <a:off x="6193816" y="4408714"/>
            <a:ext cx="308700" cy="2901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2" name="Google Shape;582;p35"/>
          <p:cNvSpPr/>
          <p:nvPr/>
        </p:nvSpPr>
        <p:spPr>
          <a:xfrm>
            <a:off x="6502413" y="4408714"/>
            <a:ext cx="308700" cy="2901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3" name="Google Shape;583;p35"/>
          <p:cNvSpPr/>
          <p:nvPr/>
        </p:nvSpPr>
        <p:spPr>
          <a:xfrm>
            <a:off x="6811023" y="4408714"/>
            <a:ext cx="308700" cy="2901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4" name="Google Shape;584;p35"/>
          <p:cNvSpPr/>
          <p:nvPr/>
        </p:nvSpPr>
        <p:spPr>
          <a:xfrm>
            <a:off x="7119620" y="4408714"/>
            <a:ext cx="308700" cy="2901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5" name="Google Shape;585;p35"/>
          <p:cNvSpPr/>
          <p:nvPr/>
        </p:nvSpPr>
        <p:spPr>
          <a:xfrm>
            <a:off x="7428216" y="4408714"/>
            <a:ext cx="308700" cy="2901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6" name="Google Shape;586;p35"/>
          <p:cNvSpPr/>
          <p:nvPr/>
        </p:nvSpPr>
        <p:spPr>
          <a:xfrm>
            <a:off x="7736813" y="4408714"/>
            <a:ext cx="308700" cy="2901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7" name="Google Shape;587;p35"/>
          <p:cNvSpPr/>
          <p:nvPr/>
        </p:nvSpPr>
        <p:spPr>
          <a:xfrm>
            <a:off x="8045423" y="4408714"/>
            <a:ext cx="308700" cy="2901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8" name="Google Shape;588;p35"/>
          <p:cNvSpPr/>
          <p:nvPr/>
        </p:nvSpPr>
        <p:spPr>
          <a:xfrm>
            <a:off x="8354020" y="4408714"/>
            <a:ext cx="308700" cy="2901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9" name="Google Shape;589;p35"/>
          <p:cNvSpPr txBox="1"/>
          <p:nvPr/>
        </p:nvSpPr>
        <p:spPr>
          <a:xfrm>
            <a:off x="4391067" y="4633900"/>
            <a:ext cx="1516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0  1  2  3  4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0" name="Google Shape;590;p35"/>
          <p:cNvSpPr txBox="1"/>
          <p:nvPr/>
        </p:nvSpPr>
        <p:spPr>
          <a:xfrm>
            <a:off x="5921870" y="4618772"/>
            <a:ext cx="3000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5  6  7  8  9  10 11 12 13 </a:t>
            </a:r>
            <a:endParaRPr/>
          </a:p>
        </p:txBody>
      </p:sp>
      <p:sp>
        <p:nvSpPr>
          <p:cNvPr id="591" name="Google Shape;591;p35"/>
          <p:cNvSpPr txBox="1"/>
          <p:nvPr/>
        </p:nvSpPr>
        <p:spPr>
          <a:xfrm>
            <a:off x="840342" y="469521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592" name="Google Shape;592;p35"/>
          <p:cNvSpPr txBox="1"/>
          <p:nvPr/>
        </p:nvSpPr>
        <p:spPr>
          <a:xfrm>
            <a:off x="1297542" y="469577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593" name="Google Shape;593;p35"/>
          <p:cNvSpPr txBox="1"/>
          <p:nvPr/>
        </p:nvSpPr>
        <p:spPr>
          <a:xfrm>
            <a:off x="1732039" y="4703891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594" name="Google Shape;594;p35"/>
          <p:cNvSpPr txBox="1"/>
          <p:nvPr/>
        </p:nvSpPr>
        <p:spPr>
          <a:xfrm>
            <a:off x="2257875" y="4711455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595" name="Google Shape;595;p35"/>
          <p:cNvSpPr txBox="1"/>
          <p:nvPr/>
        </p:nvSpPr>
        <p:spPr>
          <a:xfrm>
            <a:off x="2737767" y="4719019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596" name="Google Shape;596;p35"/>
          <p:cNvSpPr txBox="1"/>
          <p:nvPr/>
        </p:nvSpPr>
        <p:spPr>
          <a:xfrm>
            <a:off x="3172275" y="4719579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597" name="Google Shape;597;p35"/>
          <p:cNvSpPr txBox="1"/>
          <p:nvPr/>
        </p:nvSpPr>
        <p:spPr>
          <a:xfrm>
            <a:off x="1151850" y="1577975"/>
            <a:ext cx="3639900" cy="1348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Tree2&lt;Key&gt;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Key[] keys;</a:t>
            </a:r>
            <a:endParaRPr i="1" sz="19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parents;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598" name="Google Shape;598;p35"/>
          <p:cNvSpPr/>
          <p:nvPr/>
        </p:nvSpPr>
        <p:spPr>
          <a:xfrm>
            <a:off x="8128081" y="963825"/>
            <a:ext cx="4878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9" name="Google Shape;599;p35"/>
          <p:cNvCxnSpPr>
            <a:stCxn id="600" idx="0"/>
            <a:endCxn id="598" idx="5"/>
          </p:cNvCxnSpPr>
          <p:nvPr/>
        </p:nvCxnSpPr>
        <p:spPr>
          <a:xfrm rot="10800000">
            <a:off x="8544554" y="1211300"/>
            <a:ext cx="3084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0" name="Google Shape;600;p35"/>
          <p:cNvSpPr/>
          <p:nvPr/>
        </p:nvSpPr>
        <p:spPr>
          <a:xfrm>
            <a:off x="8669204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35"/>
          <p:cNvSpPr/>
          <p:nvPr/>
        </p:nvSpPr>
        <p:spPr>
          <a:xfrm>
            <a:off x="7735688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35"/>
          <p:cNvSpPr/>
          <p:nvPr/>
        </p:nvSpPr>
        <p:spPr>
          <a:xfrm>
            <a:off x="8188227" y="1440283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3" name="Google Shape;603;p35"/>
          <p:cNvCxnSpPr>
            <a:stCxn id="598" idx="3"/>
            <a:endCxn id="601" idx="0"/>
          </p:cNvCxnSpPr>
          <p:nvPr/>
        </p:nvCxnSpPr>
        <p:spPr>
          <a:xfrm flipH="1">
            <a:off x="7919318" y="1211441"/>
            <a:ext cx="2802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4" name="Google Shape;604;p35"/>
          <p:cNvCxnSpPr>
            <a:stCxn id="598" idx="4"/>
            <a:endCxn id="602" idx="0"/>
          </p:cNvCxnSpPr>
          <p:nvPr/>
        </p:nvCxnSpPr>
        <p:spPr>
          <a:xfrm>
            <a:off x="8371981" y="1253925"/>
            <a:ext cx="0" cy="18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Represent a Tree in Java? </a:t>
            </a:r>
            <a:endParaRPr/>
          </a:p>
        </p:txBody>
      </p:sp>
      <p:sp>
        <p:nvSpPr>
          <p:cNvPr id="610" name="Google Shape;610;p36"/>
          <p:cNvSpPr txBox="1"/>
          <p:nvPr>
            <p:ph idx="1" type="body"/>
          </p:nvPr>
        </p:nvSpPr>
        <p:spPr>
          <a:xfrm>
            <a:off x="243000" y="556500"/>
            <a:ext cx="8443800" cy="1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3: Store keys in an array. Don’t store structure anywhere.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To interpret array: Simply assume tree is complete.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Obviously only works for “complete” trees.</a:t>
            </a:r>
            <a:endParaRPr/>
          </a:p>
        </p:txBody>
      </p:sp>
      <p:sp>
        <p:nvSpPr>
          <p:cNvPr id="611" name="Google Shape;611;p36"/>
          <p:cNvSpPr/>
          <p:nvPr/>
        </p:nvSpPr>
        <p:spPr>
          <a:xfrm>
            <a:off x="7850135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612" name="Google Shape;612;p36"/>
          <p:cNvSpPr/>
          <p:nvPr/>
        </p:nvSpPr>
        <p:spPr>
          <a:xfrm>
            <a:off x="8158732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613" name="Google Shape;613;p36"/>
          <p:cNvSpPr/>
          <p:nvPr/>
        </p:nvSpPr>
        <p:spPr>
          <a:xfrm>
            <a:off x="8467328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614" name="Google Shape;614;p36"/>
          <p:cNvSpPr/>
          <p:nvPr/>
        </p:nvSpPr>
        <p:spPr>
          <a:xfrm>
            <a:off x="8775925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grpSp>
        <p:nvGrpSpPr>
          <p:cNvPr id="615" name="Google Shape;615;p36"/>
          <p:cNvGrpSpPr/>
          <p:nvPr/>
        </p:nvGrpSpPr>
        <p:grpSpPr>
          <a:xfrm>
            <a:off x="344200" y="3265725"/>
            <a:ext cx="3449425" cy="1525742"/>
            <a:chOff x="4866600" y="3068225"/>
            <a:chExt cx="3449425" cy="1525742"/>
          </a:xfrm>
        </p:grpSpPr>
        <p:grpSp>
          <p:nvGrpSpPr>
            <p:cNvPr id="616" name="Google Shape;616;p36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617" name="Google Shape;617;p36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e</a:t>
                </a:r>
                <a:endParaRPr/>
              </a:p>
            </p:txBody>
          </p:sp>
          <p:sp>
            <p:nvSpPr>
              <p:cNvPr id="618" name="Google Shape;618;p36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b</a:t>
                </a:r>
                <a:endParaRPr/>
              </a:p>
            </p:txBody>
          </p:sp>
          <p:sp>
            <p:nvSpPr>
              <p:cNvPr id="619" name="Google Shape;619;p36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g</a:t>
                </a:r>
                <a:endParaRPr/>
              </a:p>
            </p:txBody>
          </p:sp>
          <p:sp>
            <p:nvSpPr>
              <p:cNvPr id="620" name="Google Shape;620;p36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a</a:t>
                </a:r>
                <a:endParaRPr/>
              </a:p>
            </p:txBody>
          </p:sp>
          <p:sp>
            <p:nvSpPr>
              <p:cNvPr id="621" name="Google Shape;621;p36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</a:t>
                </a:r>
                <a:endParaRPr/>
              </a:p>
            </p:txBody>
          </p:sp>
          <p:sp>
            <p:nvSpPr>
              <p:cNvPr id="622" name="Google Shape;622;p36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f</a:t>
                </a:r>
                <a:endParaRPr/>
              </a:p>
            </p:txBody>
          </p:sp>
          <p:sp>
            <p:nvSpPr>
              <p:cNvPr id="623" name="Google Shape;623;p36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j</a:t>
                </a:r>
                <a:endParaRPr/>
              </a:p>
            </p:txBody>
          </p:sp>
          <p:cxnSp>
            <p:nvCxnSpPr>
              <p:cNvPr id="624" name="Google Shape;624;p36"/>
              <p:cNvCxnSpPr>
                <a:stCxn id="618" idx="0"/>
                <a:endCxn id="617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5" name="Google Shape;625;p36"/>
              <p:cNvCxnSpPr>
                <a:stCxn id="619" idx="0"/>
                <a:endCxn id="617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6" name="Google Shape;626;p36"/>
              <p:cNvCxnSpPr>
                <a:stCxn id="620" idx="0"/>
                <a:endCxn id="618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7" name="Google Shape;627;p36"/>
              <p:cNvCxnSpPr>
                <a:stCxn id="618" idx="2"/>
                <a:endCxn id="621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8" name="Google Shape;628;p36"/>
              <p:cNvCxnSpPr>
                <a:stCxn id="619" idx="2"/>
                <a:endCxn id="622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9" name="Google Shape;629;p36"/>
              <p:cNvCxnSpPr>
                <a:stCxn id="619" idx="2"/>
                <a:endCxn id="623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30" name="Google Shape;630;p36"/>
            <p:cNvGrpSpPr/>
            <p:nvPr/>
          </p:nvGrpSpPr>
          <p:grpSpPr>
            <a:xfrm>
              <a:off x="6802600" y="3553749"/>
              <a:ext cx="1513425" cy="1040218"/>
              <a:chOff x="5860100" y="3678825"/>
              <a:chExt cx="1513425" cy="1040218"/>
            </a:xfrm>
          </p:grpSpPr>
          <p:sp>
            <p:nvSpPr>
              <p:cNvPr id="631" name="Google Shape;631;p36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632" name="Google Shape;632;p36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</a:t>
                </a:r>
                <a:endParaRPr/>
              </a:p>
            </p:txBody>
          </p:sp>
          <p:sp>
            <p:nvSpPr>
              <p:cNvPr id="633" name="Google Shape;633;p36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y</a:t>
                </a:r>
                <a:endParaRPr/>
              </a:p>
            </p:txBody>
          </p:sp>
          <p:sp>
            <p:nvSpPr>
              <p:cNvPr id="634" name="Google Shape;634;p36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</a:t>
                </a:r>
                <a:endParaRPr/>
              </a:p>
            </p:txBody>
          </p:sp>
          <p:sp>
            <p:nvSpPr>
              <p:cNvPr id="635" name="Google Shape;635;p36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</a:t>
                </a:r>
                <a:endParaRPr/>
              </a:p>
            </p:txBody>
          </p:sp>
          <p:sp>
            <p:nvSpPr>
              <p:cNvPr id="636" name="Google Shape;636;p36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x</a:t>
                </a:r>
                <a:endParaRPr/>
              </a:p>
            </p:txBody>
          </p:sp>
          <p:cxnSp>
            <p:nvCxnSpPr>
              <p:cNvPr id="637" name="Google Shape;637;p36"/>
              <p:cNvCxnSpPr>
                <a:stCxn id="632" idx="0"/>
                <a:endCxn id="631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8" name="Google Shape;638;p36"/>
              <p:cNvCxnSpPr>
                <a:stCxn id="633" idx="0"/>
                <a:endCxn id="631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9" name="Google Shape;639;p36"/>
              <p:cNvCxnSpPr>
                <a:stCxn id="634" idx="0"/>
                <a:endCxn id="632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0" name="Google Shape;640;p36"/>
              <p:cNvCxnSpPr>
                <a:stCxn id="632" idx="2"/>
                <a:endCxn id="635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1" name="Google Shape;641;p36"/>
              <p:cNvCxnSpPr>
                <a:stCxn id="633" idx="2"/>
                <a:endCxn id="636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42" name="Google Shape;642;p36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</a:t>
              </a:r>
              <a:endParaRPr/>
            </a:p>
          </p:txBody>
        </p:sp>
        <p:cxnSp>
          <p:nvCxnSpPr>
            <p:cNvPr id="643" name="Google Shape;643;p36"/>
            <p:cNvCxnSpPr>
              <a:stCxn id="642" idx="2"/>
              <a:endCxn id="617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4" name="Google Shape;644;p36"/>
            <p:cNvCxnSpPr>
              <a:stCxn id="642" idx="2"/>
              <a:endCxn id="631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45" name="Google Shape;645;p36"/>
          <p:cNvSpPr txBox="1"/>
          <p:nvPr/>
        </p:nvSpPr>
        <p:spPr>
          <a:xfrm>
            <a:off x="1766605" y="3190319"/>
            <a:ext cx="4614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46" name="Google Shape;646;p36"/>
          <p:cNvSpPr txBox="1"/>
          <p:nvPr/>
        </p:nvSpPr>
        <p:spPr>
          <a:xfrm>
            <a:off x="814676" y="36901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47" name="Google Shape;647;p36"/>
          <p:cNvSpPr txBox="1"/>
          <p:nvPr/>
        </p:nvSpPr>
        <p:spPr>
          <a:xfrm>
            <a:off x="2745148" y="3699930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48" name="Google Shape;648;p36"/>
          <p:cNvSpPr txBox="1"/>
          <p:nvPr/>
        </p:nvSpPr>
        <p:spPr>
          <a:xfrm>
            <a:off x="344201" y="40629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649" name="Google Shape;649;p36"/>
          <p:cNvSpPr txBox="1"/>
          <p:nvPr/>
        </p:nvSpPr>
        <p:spPr>
          <a:xfrm>
            <a:off x="1289417" y="40629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650" name="Google Shape;650;p36"/>
          <p:cNvSpPr txBox="1"/>
          <p:nvPr/>
        </p:nvSpPr>
        <p:spPr>
          <a:xfrm>
            <a:off x="2310834" y="4070491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651" name="Google Shape;651;p36"/>
          <p:cNvSpPr txBox="1"/>
          <p:nvPr/>
        </p:nvSpPr>
        <p:spPr>
          <a:xfrm>
            <a:off x="3210106" y="4070491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652" name="Google Shape;652;p36"/>
          <p:cNvSpPr txBox="1"/>
          <p:nvPr/>
        </p:nvSpPr>
        <p:spPr>
          <a:xfrm>
            <a:off x="78342" y="446661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653" name="Google Shape;653;p36"/>
          <p:cNvSpPr txBox="1"/>
          <p:nvPr/>
        </p:nvSpPr>
        <p:spPr>
          <a:xfrm>
            <a:off x="6482550" y="1841250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4" name="Google Shape;654;p36"/>
          <p:cNvSpPr/>
          <p:nvPr/>
        </p:nvSpPr>
        <p:spPr>
          <a:xfrm>
            <a:off x="43422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655" name="Google Shape;655;p36"/>
          <p:cNvSpPr/>
          <p:nvPr/>
        </p:nvSpPr>
        <p:spPr>
          <a:xfrm>
            <a:off x="46508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656" name="Google Shape;656;p36"/>
          <p:cNvSpPr/>
          <p:nvPr/>
        </p:nvSpPr>
        <p:spPr>
          <a:xfrm>
            <a:off x="4959416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657" name="Google Shape;657;p36"/>
          <p:cNvSpPr/>
          <p:nvPr/>
        </p:nvSpPr>
        <p:spPr>
          <a:xfrm>
            <a:off x="526801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658" name="Google Shape;658;p36"/>
          <p:cNvSpPr/>
          <p:nvPr/>
        </p:nvSpPr>
        <p:spPr>
          <a:xfrm>
            <a:off x="55766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659" name="Google Shape;659;p36"/>
          <p:cNvSpPr/>
          <p:nvPr/>
        </p:nvSpPr>
        <p:spPr>
          <a:xfrm>
            <a:off x="58852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660" name="Google Shape;660;p36"/>
          <p:cNvSpPr/>
          <p:nvPr/>
        </p:nvSpPr>
        <p:spPr>
          <a:xfrm>
            <a:off x="6193816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661" name="Google Shape;661;p36"/>
          <p:cNvSpPr/>
          <p:nvPr/>
        </p:nvSpPr>
        <p:spPr>
          <a:xfrm>
            <a:off x="650241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662" name="Google Shape;662;p36"/>
          <p:cNvSpPr/>
          <p:nvPr/>
        </p:nvSpPr>
        <p:spPr>
          <a:xfrm>
            <a:off x="68110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663" name="Google Shape;663;p36"/>
          <p:cNvSpPr/>
          <p:nvPr/>
        </p:nvSpPr>
        <p:spPr>
          <a:xfrm>
            <a:off x="71196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664" name="Google Shape;664;p36"/>
          <p:cNvSpPr/>
          <p:nvPr/>
        </p:nvSpPr>
        <p:spPr>
          <a:xfrm>
            <a:off x="7428216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665" name="Google Shape;665;p36"/>
          <p:cNvSpPr/>
          <p:nvPr/>
        </p:nvSpPr>
        <p:spPr>
          <a:xfrm>
            <a:off x="773681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666" name="Google Shape;666;p36"/>
          <p:cNvSpPr/>
          <p:nvPr/>
        </p:nvSpPr>
        <p:spPr>
          <a:xfrm>
            <a:off x="80454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667" name="Google Shape;667;p36"/>
          <p:cNvSpPr/>
          <p:nvPr/>
        </p:nvSpPr>
        <p:spPr>
          <a:xfrm>
            <a:off x="83540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668" name="Google Shape;668;p36"/>
          <p:cNvSpPr txBox="1"/>
          <p:nvPr/>
        </p:nvSpPr>
        <p:spPr>
          <a:xfrm>
            <a:off x="4285125" y="3036358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9" name="Google Shape;669;p36"/>
          <p:cNvSpPr txBox="1"/>
          <p:nvPr/>
        </p:nvSpPr>
        <p:spPr>
          <a:xfrm>
            <a:off x="4391067" y="3643300"/>
            <a:ext cx="1516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0  1  2  3  4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0" name="Google Shape;670;p36"/>
          <p:cNvSpPr txBox="1"/>
          <p:nvPr/>
        </p:nvSpPr>
        <p:spPr>
          <a:xfrm>
            <a:off x="5921870" y="3628172"/>
            <a:ext cx="3000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5  6  7  8  9  10 11 12 13 </a:t>
            </a:r>
            <a:endParaRPr/>
          </a:p>
        </p:txBody>
      </p:sp>
      <p:sp>
        <p:nvSpPr>
          <p:cNvPr id="671" name="Google Shape;671;p36"/>
          <p:cNvSpPr txBox="1"/>
          <p:nvPr/>
        </p:nvSpPr>
        <p:spPr>
          <a:xfrm>
            <a:off x="840342" y="469521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672" name="Google Shape;672;p36"/>
          <p:cNvSpPr txBox="1"/>
          <p:nvPr/>
        </p:nvSpPr>
        <p:spPr>
          <a:xfrm>
            <a:off x="1297542" y="469577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673" name="Google Shape;673;p36"/>
          <p:cNvSpPr txBox="1"/>
          <p:nvPr/>
        </p:nvSpPr>
        <p:spPr>
          <a:xfrm>
            <a:off x="1732039" y="4703891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674" name="Google Shape;674;p36"/>
          <p:cNvSpPr txBox="1"/>
          <p:nvPr/>
        </p:nvSpPr>
        <p:spPr>
          <a:xfrm>
            <a:off x="2257875" y="4711455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675" name="Google Shape;675;p36"/>
          <p:cNvSpPr txBox="1"/>
          <p:nvPr/>
        </p:nvSpPr>
        <p:spPr>
          <a:xfrm>
            <a:off x="2737767" y="4719019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676" name="Google Shape;676;p36"/>
          <p:cNvSpPr txBox="1"/>
          <p:nvPr/>
        </p:nvSpPr>
        <p:spPr>
          <a:xfrm>
            <a:off x="3172275" y="4719579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677" name="Google Shape;677;p36"/>
          <p:cNvSpPr txBox="1"/>
          <p:nvPr/>
        </p:nvSpPr>
        <p:spPr>
          <a:xfrm>
            <a:off x="7883475" y="2121836"/>
            <a:ext cx="12012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8" name="Google Shape;678;p36"/>
          <p:cNvSpPr txBox="1"/>
          <p:nvPr/>
        </p:nvSpPr>
        <p:spPr>
          <a:xfrm>
            <a:off x="1151850" y="1882775"/>
            <a:ext cx="3639900" cy="1058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Tree3&lt;Key&gt;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Key[] keys;</a:t>
            </a:r>
            <a:endParaRPr i="1" sz="19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679" name="Google Shape;679;p36"/>
          <p:cNvSpPr/>
          <p:nvPr/>
        </p:nvSpPr>
        <p:spPr>
          <a:xfrm>
            <a:off x="8128081" y="963825"/>
            <a:ext cx="4878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0" name="Google Shape;680;p36"/>
          <p:cNvCxnSpPr>
            <a:stCxn id="681" idx="0"/>
            <a:endCxn id="679" idx="5"/>
          </p:cNvCxnSpPr>
          <p:nvPr/>
        </p:nvCxnSpPr>
        <p:spPr>
          <a:xfrm rot="10800000">
            <a:off x="8544554" y="1211300"/>
            <a:ext cx="3084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1" name="Google Shape;681;p36"/>
          <p:cNvSpPr/>
          <p:nvPr/>
        </p:nvSpPr>
        <p:spPr>
          <a:xfrm>
            <a:off x="8669204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36"/>
          <p:cNvSpPr/>
          <p:nvPr/>
        </p:nvSpPr>
        <p:spPr>
          <a:xfrm>
            <a:off x="7735688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36"/>
          <p:cNvSpPr/>
          <p:nvPr/>
        </p:nvSpPr>
        <p:spPr>
          <a:xfrm>
            <a:off x="8188227" y="1440283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4" name="Google Shape;684;p36"/>
          <p:cNvCxnSpPr>
            <a:stCxn id="679" idx="3"/>
            <a:endCxn id="682" idx="0"/>
          </p:cNvCxnSpPr>
          <p:nvPr/>
        </p:nvCxnSpPr>
        <p:spPr>
          <a:xfrm flipH="1">
            <a:off x="7919318" y="1211441"/>
            <a:ext cx="2802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5" name="Google Shape;685;p36"/>
          <p:cNvCxnSpPr>
            <a:stCxn id="679" idx="4"/>
            <a:endCxn id="683" idx="0"/>
          </p:cNvCxnSpPr>
          <p:nvPr/>
        </p:nvCxnSpPr>
        <p:spPr>
          <a:xfrm>
            <a:off x="8371981" y="1253925"/>
            <a:ext cx="0" cy="18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3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Deep Look at Approach 3</a:t>
            </a:r>
            <a:endParaRPr/>
          </a:p>
        </p:txBody>
      </p:sp>
      <p:sp>
        <p:nvSpPr>
          <p:cNvPr id="691" name="Google Shape;691;p37"/>
          <p:cNvSpPr txBox="1"/>
          <p:nvPr>
            <p:ph idx="1" type="body"/>
          </p:nvPr>
        </p:nvSpPr>
        <p:spPr>
          <a:xfrm>
            <a:off x="243000" y="556500"/>
            <a:ext cx="8443800" cy="1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Challenge: Write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parent(k)</a:t>
            </a:r>
            <a:r>
              <a:rPr lang="en"/>
              <a:t> method for approach 3.</a:t>
            </a:r>
            <a:endParaRPr/>
          </a:p>
        </p:txBody>
      </p:sp>
      <p:sp>
        <p:nvSpPr>
          <p:cNvPr id="692" name="Google Shape;692;p37"/>
          <p:cNvSpPr/>
          <p:nvPr/>
        </p:nvSpPr>
        <p:spPr>
          <a:xfrm>
            <a:off x="7850135" y="1891352"/>
            <a:ext cx="308700" cy="2901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693" name="Google Shape;693;p37"/>
          <p:cNvSpPr/>
          <p:nvPr/>
        </p:nvSpPr>
        <p:spPr>
          <a:xfrm>
            <a:off x="8158732" y="1891352"/>
            <a:ext cx="308700" cy="2901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694" name="Google Shape;694;p37"/>
          <p:cNvSpPr/>
          <p:nvPr/>
        </p:nvSpPr>
        <p:spPr>
          <a:xfrm>
            <a:off x="8467328" y="1891352"/>
            <a:ext cx="308700" cy="2901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695" name="Google Shape;695;p37"/>
          <p:cNvSpPr/>
          <p:nvPr/>
        </p:nvSpPr>
        <p:spPr>
          <a:xfrm>
            <a:off x="8775925" y="1891352"/>
            <a:ext cx="308700" cy="2901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grpSp>
        <p:nvGrpSpPr>
          <p:cNvPr id="696" name="Google Shape;696;p37"/>
          <p:cNvGrpSpPr/>
          <p:nvPr/>
        </p:nvGrpSpPr>
        <p:grpSpPr>
          <a:xfrm>
            <a:off x="344200" y="3265725"/>
            <a:ext cx="3449425" cy="1525742"/>
            <a:chOff x="4866600" y="3068225"/>
            <a:chExt cx="3449425" cy="1525742"/>
          </a:xfrm>
        </p:grpSpPr>
        <p:grpSp>
          <p:nvGrpSpPr>
            <p:cNvPr id="697" name="Google Shape;697;p37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698" name="Google Shape;698;p37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e</a:t>
                </a:r>
                <a:endParaRPr/>
              </a:p>
            </p:txBody>
          </p:sp>
          <p:sp>
            <p:nvSpPr>
              <p:cNvPr id="699" name="Google Shape;699;p37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b</a:t>
                </a:r>
                <a:endParaRPr/>
              </a:p>
            </p:txBody>
          </p:sp>
          <p:sp>
            <p:nvSpPr>
              <p:cNvPr id="700" name="Google Shape;700;p37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g</a:t>
                </a:r>
                <a:endParaRPr/>
              </a:p>
            </p:txBody>
          </p:sp>
          <p:sp>
            <p:nvSpPr>
              <p:cNvPr id="701" name="Google Shape;701;p37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a</a:t>
                </a:r>
                <a:endParaRPr/>
              </a:p>
            </p:txBody>
          </p:sp>
          <p:sp>
            <p:nvSpPr>
              <p:cNvPr id="702" name="Google Shape;702;p37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</a:t>
                </a:r>
                <a:endParaRPr/>
              </a:p>
            </p:txBody>
          </p:sp>
          <p:sp>
            <p:nvSpPr>
              <p:cNvPr id="703" name="Google Shape;703;p37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f</a:t>
                </a:r>
                <a:endParaRPr/>
              </a:p>
            </p:txBody>
          </p:sp>
          <p:sp>
            <p:nvSpPr>
              <p:cNvPr id="704" name="Google Shape;704;p37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j</a:t>
                </a:r>
                <a:endParaRPr/>
              </a:p>
            </p:txBody>
          </p:sp>
          <p:cxnSp>
            <p:nvCxnSpPr>
              <p:cNvPr id="705" name="Google Shape;705;p37"/>
              <p:cNvCxnSpPr>
                <a:stCxn id="699" idx="0"/>
                <a:endCxn id="698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6" name="Google Shape;706;p37"/>
              <p:cNvCxnSpPr>
                <a:stCxn id="700" idx="0"/>
                <a:endCxn id="698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7" name="Google Shape;707;p37"/>
              <p:cNvCxnSpPr>
                <a:stCxn id="701" idx="0"/>
                <a:endCxn id="699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8" name="Google Shape;708;p37"/>
              <p:cNvCxnSpPr>
                <a:stCxn id="699" idx="2"/>
                <a:endCxn id="702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9" name="Google Shape;709;p37"/>
              <p:cNvCxnSpPr>
                <a:stCxn id="700" idx="2"/>
                <a:endCxn id="703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0" name="Google Shape;710;p37"/>
              <p:cNvCxnSpPr>
                <a:stCxn id="700" idx="2"/>
                <a:endCxn id="704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11" name="Google Shape;711;p37"/>
            <p:cNvGrpSpPr/>
            <p:nvPr/>
          </p:nvGrpSpPr>
          <p:grpSpPr>
            <a:xfrm>
              <a:off x="6802600" y="3553749"/>
              <a:ext cx="1513425" cy="1040218"/>
              <a:chOff x="5860100" y="3678825"/>
              <a:chExt cx="1513425" cy="1040218"/>
            </a:xfrm>
          </p:grpSpPr>
          <p:sp>
            <p:nvSpPr>
              <p:cNvPr id="712" name="Google Shape;712;p37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713" name="Google Shape;713;p37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</a:t>
                </a:r>
                <a:endParaRPr/>
              </a:p>
            </p:txBody>
          </p:sp>
          <p:sp>
            <p:nvSpPr>
              <p:cNvPr id="714" name="Google Shape;714;p37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y</a:t>
                </a:r>
                <a:endParaRPr/>
              </a:p>
            </p:txBody>
          </p:sp>
          <p:sp>
            <p:nvSpPr>
              <p:cNvPr id="715" name="Google Shape;715;p37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</a:t>
                </a:r>
                <a:endParaRPr/>
              </a:p>
            </p:txBody>
          </p:sp>
          <p:sp>
            <p:nvSpPr>
              <p:cNvPr id="716" name="Google Shape;716;p37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</a:t>
                </a:r>
                <a:endParaRPr/>
              </a:p>
            </p:txBody>
          </p:sp>
          <p:sp>
            <p:nvSpPr>
              <p:cNvPr id="717" name="Google Shape;717;p37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x</a:t>
                </a:r>
                <a:endParaRPr/>
              </a:p>
            </p:txBody>
          </p:sp>
          <p:cxnSp>
            <p:nvCxnSpPr>
              <p:cNvPr id="718" name="Google Shape;718;p37"/>
              <p:cNvCxnSpPr>
                <a:stCxn id="713" idx="0"/>
                <a:endCxn id="712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9" name="Google Shape;719;p37"/>
              <p:cNvCxnSpPr>
                <a:stCxn id="714" idx="0"/>
                <a:endCxn id="712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0" name="Google Shape;720;p37"/>
              <p:cNvCxnSpPr>
                <a:stCxn id="715" idx="0"/>
                <a:endCxn id="713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1" name="Google Shape;721;p37"/>
              <p:cNvCxnSpPr>
                <a:stCxn id="713" idx="2"/>
                <a:endCxn id="716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2" name="Google Shape;722;p37"/>
              <p:cNvCxnSpPr>
                <a:stCxn id="714" idx="2"/>
                <a:endCxn id="717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723" name="Google Shape;723;p37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</a:t>
              </a:r>
              <a:endParaRPr/>
            </a:p>
          </p:txBody>
        </p:sp>
        <p:cxnSp>
          <p:nvCxnSpPr>
            <p:cNvPr id="724" name="Google Shape;724;p37"/>
            <p:cNvCxnSpPr>
              <a:stCxn id="723" idx="2"/>
              <a:endCxn id="698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5" name="Google Shape;725;p37"/>
            <p:cNvCxnSpPr>
              <a:stCxn id="723" idx="2"/>
              <a:endCxn id="712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26" name="Google Shape;726;p37"/>
          <p:cNvSpPr txBox="1"/>
          <p:nvPr/>
        </p:nvSpPr>
        <p:spPr>
          <a:xfrm>
            <a:off x="1766605" y="3190319"/>
            <a:ext cx="4614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27" name="Google Shape;727;p37"/>
          <p:cNvSpPr txBox="1"/>
          <p:nvPr/>
        </p:nvSpPr>
        <p:spPr>
          <a:xfrm>
            <a:off x="814676" y="36901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28" name="Google Shape;728;p37"/>
          <p:cNvSpPr txBox="1"/>
          <p:nvPr/>
        </p:nvSpPr>
        <p:spPr>
          <a:xfrm>
            <a:off x="2745148" y="3699930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29" name="Google Shape;729;p37"/>
          <p:cNvSpPr txBox="1"/>
          <p:nvPr/>
        </p:nvSpPr>
        <p:spPr>
          <a:xfrm>
            <a:off x="344201" y="40629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30" name="Google Shape;730;p37"/>
          <p:cNvSpPr txBox="1"/>
          <p:nvPr/>
        </p:nvSpPr>
        <p:spPr>
          <a:xfrm>
            <a:off x="1289417" y="40629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731" name="Google Shape;731;p37"/>
          <p:cNvSpPr txBox="1"/>
          <p:nvPr/>
        </p:nvSpPr>
        <p:spPr>
          <a:xfrm>
            <a:off x="2310834" y="4070491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732" name="Google Shape;732;p37"/>
          <p:cNvSpPr txBox="1"/>
          <p:nvPr/>
        </p:nvSpPr>
        <p:spPr>
          <a:xfrm>
            <a:off x="3210106" y="4070491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733" name="Google Shape;733;p37"/>
          <p:cNvSpPr txBox="1"/>
          <p:nvPr/>
        </p:nvSpPr>
        <p:spPr>
          <a:xfrm>
            <a:off x="78342" y="446661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734" name="Google Shape;734;p37"/>
          <p:cNvSpPr txBox="1"/>
          <p:nvPr/>
        </p:nvSpPr>
        <p:spPr>
          <a:xfrm>
            <a:off x="6482550" y="1841250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5" name="Google Shape;735;p37"/>
          <p:cNvSpPr/>
          <p:nvPr/>
        </p:nvSpPr>
        <p:spPr>
          <a:xfrm>
            <a:off x="8128081" y="963825"/>
            <a:ext cx="487800" cy="2901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6" name="Google Shape;736;p37"/>
          <p:cNvCxnSpPr>
            <a:stCxn id="737" idx="0"/>
            <a:endCxn id="735" idx="5"/>
          </p:cNvCxnSpPr>
          <p:nvPr/>
        </p:nvCxnSpPr>
        <p:spPr>
          <a:xfrm rot="10800000">
            <a:off x="8544554" y="1211300"/>
            <a:ext cx="3084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7" name="Google Shape;737;p37"/>
          <p:cNvSpPr/>
          <p:nvPr/>
        </p:nvSpPr>
        <p:spPr>
          <a:xfrm>
            <a:off x="8669204" y="1438400"/>
            <a:ext cx="367500" cy="2901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37"/>
          <p:cNvSpPr/>
          <p:nvPr/>
        </p:nvSpPr>
        <p:spPr>
          <a:xfrm>
            <a:off x="7735688" y="1438400"/>
            <a:ext cx="367500" cy="2901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37"/>
          <p:cNvSpPr/>
          <p:nvPr/>
        </p:nvSpPr>
        <p:spPr>
          <a:xfrm>
            <a:off x="8188227" y="1440283"/>
            <a:ext cx="367500" cy="2901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0" name="Google Shape;740;p37"/>
          <p:cNvCxnSpPr>
            <a:stCxn id="735" idx="3"/>
            <a:endCxn id="738" idx="0"/>
          </p:cNvCxnSpPr>
          <p:nvPr/>
        </p:nvCxnSpPr>
        <p:spPr>
          <a:xfrm flipH="1">
            <a:off x="7919318" y="1211441"/>
            <a:ext cx="2802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1" name="Google Shape;741;p37"/>
          <p:cNvCxnSpPr>
            <a:stCxn id="735" idx="4"/>
            <a:endCxn id="739" idx="0"/>
          </p:cNvCxnSpPr>
          <p:nvPr/>
        </p:nvCxnSpPr>
        <p:spPr>
          <a:xfrm>
            <a:off x="8371981" y="1253925"/>
            <a:ext cx="0" cy="18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2" name="Google Shape;742;p37"/>
          <p:cNvSpPr/>
          <p:nvPr/>
        </p:nvSpPr>
        <p:spPr>
          <a:xfrm>
            <a:off x="43422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743" name="Google Shape;743;p37"/>
          <p:cNvSpPr/>
          <p:nvPr/>
        </p:nvSpPr>
        <p:spPr>
          <a:xfrm>
            <a:off x="46508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744" name="Google Shape;744;p37"/>
          <p:cNvSpPr/>
          <p:nvPr/>
        </p:nvSpPr>
        <p:spPr>
          <a:xfrm>
            <a:off x="4959416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745" name="Google Shape;745;p37"/>
          <p:cNvSpPr/>
          <p:nvPr/>
        </p:nvSpPr>
        <p:spPr>
          <a:xfrm>
            <a:off x="526801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746" name="Google Shape;746;p37"/>
          <p:cNvSpPr/>
          <p:nvPr/>
        </p:nvSpPr>
        <p:spPr>
          <a:xfrm>
            <a:off x="55766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747" name="Google Shape;747;p37"/>
          <p:cNvSpPr/>
          <p:nvPr/>
        </p:nvSpPr>
        <p:spPr>
          <a:xfrm>
            <a:off x="58852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748" name="Google Shape;748;p37"/>
          <p:cNvSpPr/>
          <p:nvPr/>
        </p:nvSpPr>
        <p:spPr>
          <a:xfrm>
            <a:off x="6193816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749" name="Google Shape;749;p37"/>
          <p:cNvSpPr/>
          <p:nvPr/>
        </p:nvSpPr>
        <p:spPr>
          <a:xfrm>
            <a:off x="650241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750" name="Google Shape;750;p37"/>
          <p:cNvSpPr/>
          <p:nvPr/>
        </p:nvSpPr>
        <p:spPr>
          <a:xfrm>
            <a:off x="68110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751" name="Google Shape;751;p37"/>
          <p:cNvSpPr/>
          <p:nvPr/>
        </p:nvSpPr>
        <p:spPr>
          <a:xfrm>
            <a:off x="71196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752" name="Google Shape;752;p37"/>
          <p:cNvSpPr/>
          <p:nvPr/>
        </p:nvSpPr>
        <p:spPr>
          <a:xfrm>
            <a:off x="7428216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753" name="Google Shape;753;p37"/>
          <p:cNvSpPr/>
          <p:nvPr/>
        </p:nvSpPr>
        <p:spPr>
          <a:xfrm>
            <a:off x="773681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754" name="Google Shape;754;p37"/>
          <p:cNvSpPr/>
          <p:nvPr/>
        </p:nvSpPr>
        <p:spPr>
          <a:xfrm>
            <a:off x="80454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755" name="Google Shape;755;p37"/>
          <p:cNvSpPr/>
          <p:nvPr/>
        </p:nvSpPr>
        <p:spPr>
          <a:xfrm>
            <a:off x="83540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756" name="Google Shape;756;p37"/>
          <p:cNvSpPr txBox="1"/>
          <p:nvPr/>
        </p:nvSpPr>
        <p:spPr>
          <a:xfrm>
            <a:off x="4285125" y="3036358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7" name="Google Shape;757;p37"/>
          <p:cNvSpPr txBox="1"/>
          <p:nvPr/>
        </p:nvSpPr>
        <p:spPr>
          <a:xfrm>
            <a:off x="4391067" y="3643300"/>
            <a:ext cx="1516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0  1  2  3  4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8" name="Google Shape;758;p37"/>
          <p:cNvSpPr txBox="1"/>
          <p:nvPr/>
        </p:nvSpPr>
        <p:spPr>
          <a:xfrm>
            <a:off x="5921870" y="3628172"/>
            <a:ext cx="3000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5  6  7  8  9  10 11 12 13 </a:t>
            </a:r>
            <a:endParaRPr/>
          </a:p>
        </p:txBody>
      </p:sp>
      <p:sp>
        <p:nvSpPr>
          <p:cNvPr id="759" name="Google Shape;759;p37"/>
          <p:cNvSpPr txBox="1"/>
          <p:nvPr/>
        </p:nvSpPr>
        <p:spPr>
          <a:xfrm>
            <a:off x="840342" y="469521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760" name="Google Shape;760;p37"/>
          <p:cNvSpPr txBox="1"/>
          <p:nvPr/>
        </p:nvSpPr>
        <p:spPr>
          <a:xfrm>
            <a:off x="1297542" y="469577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761" name="Google Shape;761;p37"/>
          <p:cNvSpPr txBox="1"/>
          <p:nvPr/>
        </p:nvSpPr>
        <p:spPr>
          <a:xfrm>
            <a:off x="1732039" y="4703891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762" name="Google Shape;762;p37"/>
          <p:cNvSpPr txBox="1"/>
          <p:nvPr/>
        </p:nvSpPr>
        <p:spPr>
          <a:xfrm>
            <a:off x="2257875" y="4711455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763" name="Google Shape;763;p37"/>
          <p:cNvSpPr txBox="1"/>
          <p:nvPr/>
        </p:nvSpPr>
        <p:spPr>
          <a:xfrm>
            <a:off x="2737767" y="4719019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764" name="Google Shape;764;p37"/>
          <p:cNvSpPr txBox="1"/>
          <p:nvPr/>
        </p:nvSpPr>
        <p:spPr>
          <a:xfrm>
            <a:off x="3172275" y="4719579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765" name="Google Shape;765;p37"/>
          <p:cNvSpPr txBox="1"/>
          <p:nvPr/>
        </p:nvSpPr>
        <p:spPr>
          <a:xfrm>
            <a:off x="7883475" y="2121836"/>
            <a:ext cx="12012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6" name="Google Shape;766;p37"/>
          <p:cNvSpPr txBox="1"/>
          <p:nvPr/>
        </p:nvSpPr>
        <p:spPr>
          <a:xfrm>
            <a:off x="4793400" y="4016050"/>
            <a:ext cx="3639900" cy="1058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Tree3&lt;Key&gt;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Key[] keys;</a:t>
            </a:r>
            <a:endParaRPr i="1" sz="19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767" name="Google Shape;767;p37"/>
          <p:cNvSpPr txBox="1"/>
          <p:nvPr/>
        </p:nvSpPr>
        <p:spPr>
          <a:xfrm>
            <a:off x="284050" y="1116681"/>
            <a:ext cx="5936400" cy="195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swim(int k)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 (keys[parent(k)] ≻ keys[k])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swap(k, parent(k));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swim(parent(k));             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3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Deep Look at Approach 3</a:t>
            </a:r>
            <a:endParaRPr/>
          </a:p>
        </p:txBody>
      </p:sp>
      <p:sp>
        <p:nvSpPr>
          <p:cNvPr id="773" name="Google Shape;773;p38"/>
          <p:cNvSpPr txBox="1"/>
          <p:nvPr>
            <p:ph idx="1" type="body"/>
          </p:nvPr>
        </p:nvSpPr>
        <p:spPr>
          <a:xfrm>
            <a:off x="243000" y="556500"/>
            <a:ext cx="8443800" cy="1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Write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parent(k)</a:t>
            </a:r>
            <a:r>
              <a:rPr lang="en"/>
              <a:t> method for approach 3.</a:t>
            </a:r>
            <a:endParaRPr/>
          </a:p>
        </p:txBody>
      </p:sp>
      <p:sp>
        <p:nvSpPr>
          <p:cNvPr id="774" name="Google Shape;774;p38"/>
          <p:cNvSpPr/>
          <p:nvPr/>
        </p:nvSpPr>
        <p:spPr>
          <a:xfrm>
            <a:off x="7850135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775" name="Google Shape;775;p38"/>
          <p:cNvSpPr/>
          <p:nvPr/>
        </p:nvSpPr>
        <p:spPr>
          <a:xfrm>
            <a:off x="8158732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776" name="Google Shape;776;p38"/>
          <p:cNvSpPr/>
          <p:nvPr/>
        </p:nvSpPr>
        <p:spPr>
          <a:xfrm>
            <a:off x="8467328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777" name="Google Shape;777;p38"/>
          <p:cNvSpPr/>
          <p:nvPr/>
        </p:nvSpPr>
        <p:spPr>
          <a:xfrm>
            <a:off x="8775925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grpSp>
        <p:nvGrpSpPr>
          <p:cNvPr id="778" name="Google Shape;778;p38"/>
          <p:cNvGrpSpPr/>
          <p:nvPr/>
        </p:nvGrpSpPr>
        <p:grpSpPr>
          <a:xfrm>
            <a:off x="344200" y="3265725"/>
            <a:ext cx="3449425" cy="1525742"/>
            <a:chOff x="4866600" y="3068225"/>
            <a:chExt cx="3449425" cy="1525742"/>
          </a:xfrm>
        </p:grpSpPr>
        <p:grpSp>
          <p:nvGrpSpPr>
            <p:cNvPr id="779" name="Google Shape;779;p38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780" name="Google Shape;780;p38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e</a:t>
                </a:r>
                <a:endParaRPr/>
              </a:p>
            </p:txBody>
          </p:sp>
          <p:sp>
            <p:nvSpPr>
              <p:cNvPr id="781" name="Google Shape;781;p38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b</a:t>
                </a:r>
                <a:endParaRPr/>
              </a:p>
            </p:txBody>
          </p:sp>
          <p:sp>
            <p:nvSpPr>
              <p:cNvPr id="782" name="Google Shape;782;p38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g</a:t>
                </a:r>
                <a:endParaRPr/>
              </a:p>
            </p:txBody>
          </p:sp>
          <p:sp>
            <p:nvSpPr>
              <p:cNvPr id="783" name="Google Shape;783;p38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a</a:t>
                </a:r>
                <a:endParaRPr/>
              </a:p>
            </p:txBody>
          </p:sp>
          <p:sp>
            <p:nvSpPr>
              <p:cNvPr id="784" name="Google Shape;784;p38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</a:t>
                </a:r>
                <a:endParaRPr/>
              </a:p>
            </p:txBody>
          </p:sp>
          <p:sp>
            <p:nvSpPr>
              <p:cNvPr id="785" name="Google Shape;785;p38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f</a:t>
                </a:r>
                <a:endParaRPr/>
              </a:p>
            </p:txBody>
          </p:sp>
          <p:sp>
            <p:nvSpPr>
              <p:cNvPr id="786" name="Google Shape;786;p38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j</a:t>
                </a:r>
                <a:endParaRPr/>
              </a:p>
            </p:txBody>
          </p:sp>
          <p:cxnSp>
            <p:nvCxnSpPr>
              <p:cNvPr id="787" name="Google Shape;787;p38"/>
              <p:cNvCxnSpPr>
                <a:stCxn id="781" idx="0"/>
                <a:endCxn id="780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8" name="Google Shape;788;p38"/>
              <p:cNvCxnSpPr>
                <a:stCxn id="782" idx="0"/>
                <a:endCxn id="780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9" name="Google Shape;789;p38"/>
              <p:cNvCxnSpPr>
                <a:stCxn id="783" idx="0"/>
                <a:endCxn id="781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0" name="Google Shape;790;p38"/>
              <p:cNvCxnSpPr>
                <a:stCxn id="781" idx="2"/>
                <a:endCxn id="784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1" name="Google Shape;791;p38"/>
              <p:cNvCxnSpPr>
                <a:stCxn id="782" idx="2"/>
                <a:endCxn id="785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2" name="Google Shape;792;p38"/>
              <p:cNvCxnSpPr>
                <a:stCxn id="782" idx="2"/>
                <a:endCxn id="786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93" name="Google Shape;793;p38"/>
            <p:cNvGrpSpPr/>
            <p:nvPr/>
          </p:nvGrpSpPr>
          <p:grpSpPr>
            <a:xfrm>
              <a:off x="6802600" y="3553749"/>
              <a:ext cx="1513425" cy="1040218"/>
              <a:chOff x="5860100" y="3678825"/>
              <a:chExt cx="1513425" cy="1040218"/>
            </a:xfrm>
          </p:grpSpPr>
          <p:sp>
            <p:nvSpPr>
              <p:cNvPr id="794" name="Google Shape;794;p38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795" name="Google Shape;795;p38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</a:t>
                </a:r>
                <a:endParaRPr/>
              </a:p>
            </p:txBody>
          </p:sp>
          <p:sp>
            <p:nvSpPr>
              <p:cNvPr id="796" name="Google Shape;796;p38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y</a:t>
                </a:r>
                <a:endParaRPr/>
              </a:p>
            </p:txBody>
          </p:sp>
          <p:sp>
            <p:nvSpPr>
              <p:cNvPr id="797" name="Google Shape;797;p38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</a:t>
                </a:r>
                <a:endParaRPr/>
              </a:p>
            </p:txBody>
          </p:sp>
          <p:sp>
            <p:nvSpPr>
              <p:cNvPr id="798" name="Google Shape;798;p38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</a:t>
                </a:r>
                <a:endParaRPr/>
              </a:p>
            </p:txBody>
          </p:sp>
          <p:sp>
            <p:nvSpPr>
              <p:cNvPr id="799" name="Google Shape;799;p38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x</a:t>
                </a:r>
                <a:endParaRPr/>
              </a:p>
            </p:txBody>
          </p:sp>
          <p:cxnSp>
            <p:nvCxnSpPr>
              <p:cNvPr id="800" name="Google Shape;800;p38"/>
              <p:cNvCxnSpPr>
                <a:stCxn id="795" idx="0"/>
                <a:endCxn id="794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1" name="Google Shape;801;p38"/>
              <p:cNvCxnSpPr>
                <a:stCxn id="796" idx="0"/>
                <a:endCxn id="794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2" name="Google Shape;802;p38"/>
              <p:cNvCxnSpPr>
                <a:stCxn id="797" idx="0"/>
                <a:endCxn id="795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3" name="Google Shape;803;p38"/>
              <p:cNvCxnSpPr>
                <a:stCxn id="795" idx="2"/>
                <a:endCxn id="798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4" name="Google Shape;804;p38"/>
              <p:cNvCxnSpPr>
                <a:stCxn id="796" idx="2"/>
                <a:endCxn id="799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805" name="Google Shape;805;p38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</a:t>
              </a:r>
              <a:endParaRPr/>
            </a:p>
          </p:txBody>
        </p:sp>
        <p:cxnSp>
          <p:nvCxnSpPr>
            <p:cNvPr id="806" name="Google Shape;806;p38"/>
            <p:cNvCxnSpPr>
              <a:stCxn id="805" idx="2"/>
              <a:endCxn id="780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7" name="Google Shape;807;p38"/>
            <p:cNvCxnSpPr>
              <a:stCxn id="805" idx="2"/>
              <a:endCxn id="794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08" name="Google Shape;808;p38"/>
          <p:cNvSpPr txBox="1"/>
          <p:nvPr/>
        </p:nvSpPr>
        <p:spPr>
          <a:xfrm>
            <a:off x="1766605" y="3190319"/>
            <a:ext cx="4614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09" name="Google Shape;809;p38"/>
          <p:cNvSpPr txBox="1"/>
          <p:nvPr/>
        </p:nvSpPr>
        <p:spPr>
          <a:xfrm>
            <a:off x="814676" y="36901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10" name="Google Shape;810;p38"/>
          <p:cNvSpPr txBox="1"/>
          <p:nvPr/>
        </p:nvSpPr>
        <p:spPr>
          <a:xfrm>
            <a:off x="2745148" y="3699930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11" name="Google Shape;811;p38"/>
          <p:cNvSpPr txBox="1"/>
          <p:nvPr/>
        </p:nvSpPr>
        <p:spPr>
          <a:xfrm>
            <a:off x="344201" y="40629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812" name="Google Shape;812;p38"/>
          <p:cNvSpPr txBox="1"/>
          <p:nvPr/>
        </p:nvSpPr>
        <p:spPr>
          <a:xfrm>
            <a:off x="1289417" y="40629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13" name="Google Shape;813;p38"/>
          <p:cNvSpPr txBox="1"/>
          <p:nvPr/>
        </p:nvSpPr>
        <p:spPr>
          <a:xfrm>
            <a:off x="2310834" y="4070491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814" name="Google Shape;814;p38"/>
          <p:cNvSpPr txBox="1"/>
          <p:nvPr/>
        </p:nvSpPr>
        <p:spPr>
          <a:xfrm>
            <a:off x="3210106" y="4070491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815" name="Google Shape;815;p38"/>
          <p:cNvSpPr txBox="1"/>
          <p:nvPr/>
        </p:nvSpPr>
        <p:spPr>
          <a:xfrm>
            <a:off x="78342" y="446661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816" name="Google Shape;816;p38"/>
          <p:cNvSpPr txBox="1"/>
          <p:nvPr/>
        </p:nvSpPr>
        <p:spPr>
          <a:xfrm>
            <a:off x="6482550" y="1841250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7" name="Google Shape;817;p38"/>
          <p:cNvSpPr/>
          <p:nvPr/>
        </p:nvSpPr>
        <p:spPr>
          <a:xfrm>
            <a:off x="43422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818" name="Google Shape;818;p38"/>
          <p:cNvSpPr/>
          <p:nvPr/>
        </p:nvSpPr>
        <p:spPr>
          <a:xfrm>
            <a:off x="46508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819" name="Google Shape;819;p38"/>
          <p:cNvSpPr/>
          <p:nvPr/>
        </p:nvSpPr>
        <p:spPr>
          <a:xfrm>
            <a:off x="4959416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820" name="Google Shape;820;p38"/>
          <p:cNvSpPr/>
          <p:nvPr/>
        </p:nvSpPr>
        <p:spPr>
          <a:xfrm>
            <a:off x="526801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821" name="Google Shape;821;p38"/>
          <p:cNvSpPr/>
          <p:nvPr/>
        </p:nvSpPr>
        <p:spPr>
          <a:xfrm>
            <a:off x="55766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822" name="Google Shape;822;p38"/>
          <p:cNvSpPr/>
          <p:nvPr/>
        </p:nvSpPr>
        <p:spPr>
          <a:xfrm>
            <a:off x="58852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823" name="Google Shape;823;p38"/>
          <p:cNvSpPr/>
          <p:nvPr/>
        </p:nvSpPr>
        <p:spPr>
          <a:xfrm>
            <a:off x="6193816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824" name="Google Shape;824;p38"/>
          <p:cNvSpPr/>
          <p:nvPr/>
        </p:nvSpPr>
        <p:spPr>
          <a:xfrm>
            <a:off x="650241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825" name="Google Shape;825;p38"/>
          <p:cNvSpPr/>
          <p:nvPr/>
        </p:nvSpPr>
        <p:spPr>
          <a:xfrm>
            <a:off x="68110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826" name="Google Shape;826;p38"/>
          <p:cNvSpPr/>
          <p:nvPr/>
        </p:nvSpPr>
        <p:spPr>
          <a:xfrm>
            <a:off x="71196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827" name="Google Shape;827;p38"/>
          <p:cNvSpPr/>
          <p:nvPr/>
        </p:nvSpPr>
        <p:spPr>
          <a:xfrm>
            <a:off x="7428216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828" name="Google Shape;828;p38"/>
          <p:cNvSpPr/>
          <p:nvPr/>
        </p:nvSpPr>
        <p:spPr>
          <a:xfrm>
            <a:off x="773681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829" name="Google Shape;829;p38"/>
          <p:cNvSpPr/>
          <p:nvPr/>
        </p:nvSpPr>
        <p:spPr>
          <a:xfrm>
            <a:off x="80454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830" name="Google Shape;830;p38"/>
          <p:cNvSpPr/>
          <p:nvPr/>
        </p:nvSpPr>
        <p:spPr>
          <a:xfrm>
            <a:off x="83540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831" name="Google Shape;831;p38"/>
          <p:cNvSpPr txBox="1"/>
          <p:nvPr/>
        </p:nvSpPr>
        <p:spPr>
          <a:xfrm>
            <a:off x="4285125" y="3036358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2" name="Google Shape;832;p38"/>
          <p:cNvSpPr txBox="1"/>
          <p:nvPr/>
        </p:nvSpPr>
        <p:spPr>
          <a:xfrm>
            <a:off x="4391067" y="3643300"/>
            <a:ext cx="1516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0  1  2  3  4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3" name="Google Shape;833;p38"/>
          <p:cNvSpPr txBox="1"/>
          <p:nvPr/>
        </p:nvSpPr>
        <p:spPr>
          <a:xfrm>
            <a:off x="5921870" y="3628172"/>
            <a:ext cx="3000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5  6  7  8  9  10 11 12 13 </a:t>
            </a:r>
            <a:endParaRPr/>
          </a:p>
        </p:txBody>
      </p:sp>
      <p:sp>
        <p:nvSpPr>
          <p:cNvPr id="834" name="Google Shape;834;p38"/>
          <p:cNvSpPr txBox="1"/>
          <p:nvPr/>
        </p:nvSpPr>
        <p:spPr>
          <a:xfrm>
            <a:off x="840342" y="469521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835" name="Google Shape;835;p38"/>
          <p:cNvSpPr txBox="1"/>
          <p:nvPr/>
        </p:nvSpPr>
        <p:spPr>
          <a:xfrm>
            <a:off x="1297542" y="469577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836" name="Google Shape;836;p38"/>
          <p:cNvSpPr txBox="1"/>
          <p:nvPr/>
        </p:nvSpPr>
        <p:spPr>
          <a:xfrm>
            <a:off x="1732039" y="4703891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837" name="Google Shape;837;p38"/>
          <p:cNvSpPr txBox="1"/>
          <p:nvPr/>
        </p:nvSpPr>
        <p:spPr>
          <a:xfrm>
            <a:off x="2257875" y="4711455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838" name="Google Shape;838;p38"/>
          <p:cNvSpPr txBox="1"/>
          <p:nvPr/>
        </p:nvSpPr>
        <p:spPr>
          <a:xfrm>
            <a:off x="2737767" y="4719019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839" name="Google Shape;839;p38"/>
          <p:cNvSpPr txBox="1"/>
          <p:nvPr/>
        </p:nvSpPr>
        <p:spPr>
          <a:xfrm>
            <a:off x="3172275" y="4719579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840" name="Google Shape;840;p38"/>
          <p:cNvSpPr txBox="1"/>
          <p:nvPr/>
        </p:nvSpPr>
        <p:spPr>
          <a:xfrm>
            <a:off x="7883475" y="2121836"/>
            <a:ext cx="12012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1" name="Google Shape;841;p38"/>
          <p:cNvSpPr txBox="1"/>
          <p:nvPr/>
        </p:nvSpPr>
        <p:spPr>
          <a:xfrm>
            <a:off x="4793400" y="4016050"/>
            <a:ext cx="3639900" cy="1058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Tree3&lt;Key&gt;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Key[] keys;</a:t>
            </a:r>
            <a:endParaRPr i="1" sz="19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842" name="Google Shape;842;p38"/>
          <p:cNvSpPr txBox="1"/>
          <p:nvPr/>
        </p:nvSpPr>
        <p:spPr>
          <a:xfrm>
            <a:off x="284050" y="1116681"/>
            <a:ext cx="5936400" cy="195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swim(int k)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if (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keys[parent(k)] ≻ keys[k]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swap(k, parent(k));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swim(parent(k));             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843" name="Google Shape;843;p38"/>
          <p:cNvSpPr txBox="1"/>
          <p:nvPr/>
        </p:nvSpPr>
        <p:spPr>
          <a:xfrm>
            <a:off x="2841200" y="2472713"/>
            <a:ext cx="3792600" cy="1083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parent(int k)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eturn (k - 1) / 2;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844" name="Google Shape;844;p38"/>
          <p:cNvSpPr/>
          <p:nvPr/>
        </p:nvSpPr>
        <p:spPr>
          <a:xfrm>
            <a:off x="8128081" y="963825"/>
            <a:ext cx="4878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5" name="Google Shape;845;p38"/>
          <p:cNvCxnSpPr>
            <a:stCxn id="846" idx="0"/>
            <a:endCxn id="844" idx="5"/>
          </p:cNvCxnSpPr>
          <p:nvPr/>
        </p:nvCxnSpPr>
        <p:spPr>
          <a:xfrm rot="10800000">
            <a:off x="8544554" y="1211300"/>
            <a:ext cx="3084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6" name="Google Shape;846;p38"/>
          <p:cNvSpPr/>
          <p:nvPr/>
        </p:nvSpPr>
        <p:spPr>
          <a:xfrm>
            <a:off x="8669204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847;p38"/>
          <p:cNvSpPr/>
          <p:nvPr/>
        </p:nvSpPr>
        <p:spPr>
          <a:xfrm>
            <a:off x="7735688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Google Shape;848;p38"/>
          <p:cNvSpPr/>
          <p:nvPr/>
        </p:nvSpPr>
        <p:spPr>
          <a:xfrm>
            <a:off x="8188227" y="1440283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9" name="Google Shape;849;p38"/>
          <p:cNvCxnSpPr>
            <a:stCxn id="844" idx="3"/>
            <a:endCxn id="847" idx="0"/>
          </p:cNvCxnSpPr>
          <p:nvPr/>
        </p:nvCxnSpPr>
        <p:spPr>
          <a:xfrm flipH="1">
            <a:off x="7919318" y="1211441"/>
            <a:ext cx="2802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0" name="Google Shape;850;p38"/>
          <p:cNvCxnSpPr>
            <a:stCxn id="844" idx="4"/>
            <a:endCxn id="848" idx="0"/>
          </p:cNvCxnSpPr>
          <p:nvPr/>
        </p:nvCxnSpPr>
        <p:spPr>
          <a:xfrm>
            <a:off x="8371981" y="1253925"/>
            <a:ext cx="0" cy="18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3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Representations (Summary)</a:t>
            </a:r>
            <a:endParaRPr/>
          </a:p>
        </p:txBody>
      </p:sp>
      <p:grpSp>
        <p:nvGrpSpPr>
          <p:cNvPr id="856" name="Google Shape;856;p39"/>
          <p:cNvGrpSpPr/>
          <p:nvPr/>
        </p:nvGrpSpPr>
        <p:grpSpPr>
          <a:xfrm>
            <a:off x="5330528" y="1111464"/>
            <a:ext cx="3485773" cy="1623050"/>
            <a:chOff x="5482928" y="2102064"/>
            <a:chExt cx="3485773" cy="1623050"/>
          </a:xfrm>
        </p:grpSpPr>
        <p:sp>
          <p:nvSpPr>
            <p:cNvPr id="857" name="Google Shape;857;p39"/>
            <p:cNvSpPr/>
            <p:nvPr/>
          </p:nvSpPr>
          <p:spPr>
            <a:xfrm>
              <a:off x="6844432" y="2102064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</a:t>
              </a:r>
              <a:endParaRPr/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6685458" y="26397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6994055" y="26397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7302652" y="26397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7153029" y="2102064"/>
              <a:ext cx="308700" cy="2901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62" name="Google Shape;862;p39"/>
            <p:cNvCxnSpPr/>
            <p:nvPr/>
          </p:nvCxnSpPr>
          <p:spPr>
            <a:xfrm flipH="1">
              <a:off x="6972478" y="2263475"/>
              <a:ext cx="411600" cy="37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63" name="Google Shape;863;p39"/>
            <p:cNvSpPr/>
            <p:nvPr/>
          </p:nvSpPr>
          <p:spPr>
            <a:xfrm>
              <a:off x="5482928" y="3154750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5791525" y="3154750"/>
              <a:ext cx="308700" cy="2901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6933953" y="3154750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</a:t>
              </a: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7242550" y="3154750"/>
              <a:ext cx="308700" cy="2901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67" name="Google Shape;867;p39"/>
            <p:cNvCxnSpPr/>
            <p:nvPr/>
          </p:nvCxnSpPr>
          <p:spPr>
            <a:xfrm flipH="1">
              <a:off x="5952028" y="2864775"/>
              <a:ext cx="860400" cy="261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68" name="Google Shape;868;p39"/>
            <p:cNvCxnSpPr/>
            <p:nvPr/>
          </p:nvCxnSpPr>
          <p:spPr>
            <a:xfrm>
              <a:off x="7167797" y="2827350"/>
              <a:ext cx="149700" cy="318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69" name="Google Shape;869;p39"/>
            <p:cNvCxnSpPr/>
            <p:nvPr/>
          </p:nvCxnSpPr>
          <p:spPr>
            <a:xfrm>
              <a:off x="7496303" y="2787175"/>
              <a:ext cx="1223700" cy="320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70" name="Google Shape;870;p39"/>
            <p:cNvSpPr/>
            <p:nvPr/>
          </p:nvSpPr>
          <p:spPr>
            <a:xfrm>
              <a:off x="8660002" y="3151214"/>
              <a:ext cx="308700" cy="2901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8351405" y="3151214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z</a:t>
              </a:r>
              <a:endParaRPr/>
            </a:p>
          </p:txBody>
        </p:sp>
        <p:cxnSp>
          <p:nvCxnSpPr>
            <p:cNvPr id="872" name="Google Shape;872;p39"/>
            <p:cNvCxnSpPr/>
            <p:nvPr/>
          </p:nvCxnSpPr>
          <p:spPr>
            <a:xfrm flipH="1">
              <a:off x="5853864" y="3318014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73" name="Google Shape;873;p39"/>
            <p:cNvCxnSpPr/>
            <p:nvPr/>
          </p:nvCxnSpPr>
          <p:spPr>
            <a:xfrm flipH="1">
              <a:off x="7325527" y="3299311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74" name="Google Shape;874;p39"/>
            <p:cNvCxnSpPr/>
            <p:nvPr/>
          </p:nvCxnSpPr>
          <p:spPr>
            <a:xfrm flipH="1">
              <a:off x="8693577" y="3299311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875" name="Google Shape;875;p39"/>
          <p:cNvGrpSpPr/>
          <p:nvPr/>
        </p:nvGrpSpPr>
        <p:grpSpPr>
          <a:xfrm>
            <a:off x="242998" y="3268764"/>
            <a:ext cx="3394693" cy="1166250"/>
            <a:chOff x="3263873" y="3916464"/>
            <a:chExt cx="3394693" cy="1166250"/>
          </a:xfrm>
        </p:grpSpPr>
        <p:sp>
          <p:nvSpPr>
            <p:cNvPr id="876" name="Google Shape;876;p39"/>
            <p:cNvSpPr/>
            <p:nvPr/>
          </p:nvSpPr>
          <p:spPr>
            <a:xfrm>
              <a:off x="4013573" y="3916464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</a:t>
              </a:r>
              <a:endParaRPr/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4322170" y="39164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4630766" y="39164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3263873" y="4572489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3572470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3881066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9"/>
            <p:cNvSpPr/>
            <p:nvPr/>
          </p:nvSpPr>
          <p:spPr>
            <a:xfrm>
              <a:off x="4498273" y="4572489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</a:t>
              </a:r>
              <a:endParaRPr/>
            </a:p>
          </p:txBody>
        </p:sp>
        <p:sp>
          <p:nvSpPr>
            <p:cNvPr id="883" name="Google Shape;883;p39"/>
            <p:cNvSpPr/>
            <p:nvPr/>
          </p:nvSpPr>
          <p:spPr>
            <a:xfrm>
              <a:off x="4806870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5115466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5732673" y="4572489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z</a:t>
              </a:r>
              <a:endParaRPr/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6041270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9"/>
            <p:cNvSpPr/>
            <p:nvPr/>
          </p:nvSpPr>
          <p:spPr>
            <a:xfrm>
              <a:off x="6349866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88" name="Google Shape;888;p39"/>
            <p:cNvCxnSpPr>
              <a:endCxn id="880" idx="0"/>
            </p:cNvCxnSpPr>
            <p:nvPr/>
          </p:nvCxnSpPr>
          <p:spPr>
            <a:xfrm flipH="1">
              <a:off x="3726820" y="4041189"/>
              <a:ext cx="726000" cy="531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89" name="Google Shape;889;p39"/>
            <p:cNvCxnSpPr/>
            <p:nvPr/>
          </p:nvCxnSpPr>
          <p:spPr>
            <a:xfrm>
              <a:off x="4004050" y="4733100"/>
              <a:ext cx="5235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90" name="Google Shape;890;p39"/>
            <p:cNvCxnSpPr/>
            <p:nvPr/>
          </p:nvCxnSpPr>
          <p:spPr>
            <a:xfrm>
              <a:off x="5294600" y="4733200"/>
              <a:ext cx="4116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91" name="Google Shape;891;p39"/>
            <p:cNvCxnSpPr/>
            <p:nvPr/>
          </p:nvCxnSpPr>
          <p:spPr>
            <a:xfrm flipH="1">
              <a:off x="3639173" y="4675614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92" name="Google Shape;892;p39"/>
            <p:cNvCxnSpPr/>
            <p:nvPr/>
          </p:nvCxnSpPr>
          <p:spPr>
            <a:xfrm flipH="1">
              <a:off x="4882236" y="4656911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93" name="Google Shape;893;p39"/>
            <p:cNvCxnSpPr/>
            <p:nvPr/>
          </p:nvCxnSpPr>
          <p:spPr>
            <a:xfrm flipH="1">
              <a:off x="6097886" y="4656911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94" name="Google Shape;894;p39"/>
            <p:cNvCxnSpPr/>
            <p:nvPr/>
          </p:nvCxnSpPr>
          <p:spPr>
            <a:xfrm flipH="1" rot="10800000">
              <a:off x="6368579" y="4601554"/>
              <a:ext cx="271200" cy="246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5" name="Google Shape;895;p39"/>
            <p:cNvCxnSpPr/>
            <p:nvPr/>
          </p:nvCxnSpPr>
          <p:spPr>
            <a:xfrm flipH="1" rot="10800000">
              <a:off x="4649529" y="3938079"/>
              <a:ext cx="271200" cy="246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96" name="Google Shape;896;p39"/>
          <p:cNvGrpSpPr/>
          <p:nvPr/>
        </p:nvGrpSpPr>
        <p:grpSpPr>
          <a:xfrm>
            <a:off x="243000" y="1299189"/>
            <a:ext cx="4102966" cy="982304"/>
            <a:chOff x="395400" y="2289789"/>
            <a:chExt cx="4102966" cy="982304"/>
          </a:xfrm>
        </p:grpSpPr>
        <p:sp>
          <p:nvSpPr>
            <p:cNvPr id="897" name="Google Shape;897;p39"/>
            <p:cNvSpPr/>
            <p:nvPr/>
          </p:nvSpPr>
          <p:spPr>
            <a:xfrm>
              <a:off x="1294698" y="2289789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</a:t>
              </a:r>
              <a:endParaRPr/>
            </a:p>
          </p:txBody>
        </p:sp>
        <p:sp>
          <p:nvSpPr>
            <p:cNvPr id="898" name="Google Shape;898;p39"/>
            <p:cNvSpPr/>
            <p:nvPr/>
          </p:nvSpPr>
          <p:spPr>
            <a:xfrm>
              <a:off x="1603294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9"/>
            <p:cNvSpPr/>
            <p:nvPr/>
          </p:nvSpPr>
          <p:spPr>
            <a:xfrm>
              <a:off x="1911891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9"/>
            <p:cNvSpPr/>
            <p:nvPr/>
          </p:nvSpPr>
          <p:spPr>
            <a:xfrm>
              <a:off x="2220488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9"/>
            <p:cNvSpPr/>
            <p:nvPr/>
          </p:nvSpPr>
          <p:spPr>
            <a:xfrm>
              <a:off x="395400" y="2748100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902" name="Google Shape;902;p39"/>
            <p:cNvSpPr/>
            <p:nvPr/>
          </p:nvSpPr>
          <p:spPr>
            <a:xfrm>
              <a:off x="703997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9"/>
            <p:cNvSpPr/>
            <p:nvPr/>
          </p:nvSpPr>
          <p:spPr>
            <a:xfrm>
              <a:off x="1012593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9"/>
            <p:cNvSpPr/>
            <p:nvPr/>
          </p:nvSpPr>
          <p:spPr>
            <a:xfrm>
              <a:off x="1321190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1846425" y="2748100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</a:t>
              </a:r>
              <a:endParaRPr/>
            </a:p>
          </p:txBody>
        </p:sp>
        <p:sp>
          <p:nvSpPr>
            <p:cNvPr id="906" name="Google Shape;906;p39"/>
            <p:cNvSpPr/>
            <p:nvPr/>
          </p:nvSpPr>
          <p:spPr>
            <a:xfrm>
              <a:off x="2155022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9"/>
            <p:cNvSpPr/>
            <p:nvPr/>
          </p:nvSpPr>
          <p:spPr>
            <a:xfrm>
              <a:off x="2463618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9"/>
            <p:cNvSpPr/>
            <p:nvPr/>
          </p:nvSpPr>
          <p:spPr>
            <a:xfrm>
              <a:off x="2772215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09" name="Google Shape;909;p39"/>
            <p:cNvCxnSpPr/>
            <p:nvPr/>
          </p:nvCxnSpPr>
          <p:spPr>
            <a:xfrm flipH="1">
              <a:off x="864500" y="2458125"/>
              <a:ext cx="860400" cy="261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10" name="Google Shape;910;p39"/>
            <p:cNvCxnSpPr/>
            <p:nvPr/>
          </p:nvCxnSpPr>
          <p:spPr>
            <a:xfrm>
              <a:off x="2080269" y="2420700"/>
              <a:ext cx="149700" cy="318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11" name="Google Shape;911;p39"/>
            <p:cNvCxnSpPr/>
            <p:nvPr/>
          </p:nvCxnSpPr>
          <p:spPr>
            <a:xfrm>
              <a:off x="2379525" y="2439400"/>
              <a:ext cx="1253100" cy="261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12" name="Google Shape;912;p39"/>
            <p:cNvSpPr/>
            <p:nvPr/>
          </p:nvSpPr>
          <p:spPr>
            <a:xfrm>
              <a:off x="3572473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9"/>
            <p:cNvSpPr/>
            <p:nvPr/>
          </p:nvSpPr>
          <p:spPr>
            <a:xfrm>
              <a:off x="3881070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9"/>
            <p:cNvSpPr/>
            <p:nvPr/>
          </p:nvSpPr>
          <p:spPr>
            <a:xfrm>
              <a:off x="4189666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9"/>
            <p:cNvSpPr/>
            <p:nvPr/>
          </p:nvSpPr>
          <p:spPr>
            <a:xfrm>
              <a:off x="3263877" y="2744564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z</a:t>
              </a:r>
              <a:endParaRPr/>
            </a:p>
          </p:txBody>
        </p:sp>
        <p:cxnSp>
          <p:nvCxnSpPr>
            <p:cNvPr id="916" name="Google Shape;916;p39"/>
            <p:cNvCxnSpPr/>
            <p:nvPr/>
          </p:nvCxnSpPr>
          <p:spPr>
            <a:xfrm flipH="1">
              <a:off x="1071356" y="2864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17" name="Google Shape;917;p39"/>
            <p:cNvCxnSpPr/>
            <p:nvPr/>
          </p:nvCxnSpPr>
          <p:spPr>
            <a:xfrm flipH="1">
              <a:off x="1376358" y="2864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18" name="Google Shape;918;p39"/>
            <p:cNvCxnSpPr/>
            <p:nvPr/>
          </p:nvCxnSpPr>
          <p:spPr>
            <a:xfrm flipH="1">
              <a:off x="766353" y="2864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19" name="Google Shape;919;p39"/>
            <p:cNvCxnSpPr/>
            <p:nvPr/>
          </p:nvCxnSpPr>
          <p:spPr>
            <a:xfrm flipH="1">
              <a:off x="2546593" y="2856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20" name="Google Shape;920;p39"/>
            <p:cNvCxnSpPr/>
            <p:nvPr/>
          </p:nvCxnSpPr>
          <p:spPr>
            <a:xfrm flipH="1">
              <a:off x="2851596" y="2856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21" name="Google Shape;921;p39"/>
            <p:cNvCxnSpPr/>
            <p:nvPr/>
          </p:nvCxnSpPr>
          <p:spPr>
            <a:xfrm flipH="1">
              <a:off x="2241591" y="2856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22" name="Google Shape;922;p39"/>
            <p:cNvCxnSpPr/>
            <p:nvPr/>
          </p:nvCxnSpPr>
          <p:spPr>
            <a:xfrm flipH="1">
              <a:off x="3956127" y="2860800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23" name="Google Shape;923;p39"/>
            <p:cNvCxnSpPr/>
            <p:nvPr/>
          </p:nvCxnSpPr>
          <p:spPr>
            <a:xfrm flipH="1">
              <a:off x="4261130" y="2860800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24" name="Google Shape;924;p39"/>
            <p:cNvCxnSpPr/>
            <p:nvPr/>
          </p:nvCxnSpPr>
          <p:spPr>
            <a:xfrm flipH="1">
              <a:off x="3651125" y="2860800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925" name="Google Shape;925;p39"/>
          <p:cNvSpPr txBox="1"/>
          <p:nvPr/>
        </p:nvSpPr>
        <p:spPr>
          <a:xfrm>
            <a:off x="547775" y="2396775"/>
            <a:ext cx="35442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1a: Fixed Number of Links (One Per Child)</a:t>
            </a:r>
            <a:endParaRPr/>
          </a:p>
        </p:txBody>
      </p:sp>
      <p:sp>
        <p:nvSpPr>
          <p:cNvPr id="926" name="Google Shape;926;p39"/>
          <p:cNvSpPr txBox="1"/>
          <p:nvPr/>
        </p:nvSpPr>
        <p:spPr>
          <a:xfrm>
            <a:off x="6141265" y="2642505"/>
            <a:ext cx="2250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1b: Array of Child Links</a:t>
            </a:r>
            <a:endParaRPr/>
          </a:p>
        </p:txBody>
      </p:sp>
      <p:sp>
        <p:nvSpPr>
          <p:cNvPr id="927" name="Google Shape;927;p39"/>
          <p:cNvSpPr txBox="1"/>
          <p:nvPr/>
        </p:nvSpPr>
        <p:spPr>
          <a:xfrm>
            <a:off x="1022500" y="4330500"/>
            <a:ext cx="2250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1c: FirstBorn/Sibling Links</a:t>
            </a:r>
            <a:endParaRPr/>
          </a:p>
        </p:txBody>
      </p:sp>
      <p:sp>
        <p:nvSpPr>
          <p:cNvPr id="928" name="Google Shape;928;p39"/>
          <p:cNvSpPr/>
          <p:nvPr/>
        </p:nvSpPr>
        <p:spPr>
          <a:xfrm>
            <a:off x="5716535" y="3415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929" name="Google Shape;929;p39"/>
          <p:cNvSpPr/>
          <p:nvPr/>
        </p:nvSpPr>
        <p:spPr>
          <a:xfrm>
            <a:off x="6025132" y="3415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930" name="Google Shape;930;p39"/>
          <p:cNvSpPr/>
          <p:nvPr/>
        </p:nvSpPr>
        <p:spPr>
          <a:xfrm>
            <a:off x="6333728" y="3415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931" name="Google Shape;931;p39"/>
          <p:cNvSpPr/>
          <p:nvPr/>
        </p:nvSpPr>
        <p:spPr>
          <a:xfrm>
            <a:off x="6642325" y="3415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932" name="Google Shape;932;p39"/>
          <p:cNvSpPr txBox="1"/>
          <p:nvPr/>
        </p:nvSpPr>
        <p:spPr>
          <a:xfrm>
            <a:off x="4348950" y="3365250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3" name="Google Shape;933;p39"/>
          <p:cNvSpPr txBox="1"/>
          <p:nvPr/>
        </p:nvSpPr>
        <p:spPr>
          <a:xfrm>
            <a:off x="4000225" y="3746250"/>
            <a:ext cx="1716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int[] parents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4" name="Google Shape;934;p39"/>
          <p:cNvSpPr/>
          <p:nvPr/>
        </p:nvSpPr>
        <p:spPr>
          <a:xfrm>
            <a:off x="5716535" y="3872552"/>
            <a:ext cx="308700" cy="290100"/>
          </a:xfrm>
          <a:prstGeom prst="rect">
            <a:avLst/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5" name="Google Shape;935;p39"/>
          <p:cNvSpPr/>
          <p:nvPr/>
        </p:nvSpPr>
        <p:spPr>
          <a:xfrm>
            <a:off x="6025132" y="3872552"/>
            <a:ext cx="308700" cy="290100"/>
          </a:xfrm>
          <a:prstGeom prst="rect">
            <a:avLst/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6" name="Google Shape;936;p39"/>
          <p:cNvSpPr/>
          <p:nvPr/>
        </p:nvSpPr>
        <p:spPr>
          <a:xfrm>
            <a:off x="6333728" y="3872552"/>
            <a:ext cx="308700" cy="290100"/>
          </a:xfrm>
          <a:prstGeom prst="rect">
            <a:avLst/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7" name="Google Shape;937;p39"/>
          <p:cNvSpPr/>
          <p:nvPr/>
        </p:nvSpPr>
        <p:spPr>
          <a:xfrm>
            <a:off x="6642325" y="3872552"/>
            <a:ext cx="308700" cy="290100"/>
          </a:xfrm>
          <a:prstGeom prst="rect">
            <a:avLst/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8" name="Google Shape;938;p39"/>
          <p:cNvSpPr txBox="1"/>
          <p:nvPr/>
        </p:nvSpPr>
        <p:spPr>
          <a:xfrm>
            <a:off x="5749875" y="4103036"/>
            <a:ext cx="12012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9" name="Google Shape;939;p39"/>
          <p:cNvSpPr/>
          <p:nvPr/>
        </p:nvSpPr>
        <p:spPr>
          <a:xfrm>
            <a:off x="7697735" y="3796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940" name="Google Shape;940;p39"/>
          <p:cNvSpPr/>
          <p:nvPr/>
        </p:nvSpPr>
        <p:spPr>
          <a:xfrm>
            <a:off x="8006332" y="3796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941" name="Google Shape;941;p39"/>
          <p:cNvSpPr/>
          <p:nvPr/>
        </p:nvSpPr>
        <p:spPr>
          <a:xfrm>
            <a:off x="8314928" y="3796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942" name="Google Shape;942;p39"/>
          <p:cNvSpPr/>
          <p:nvPr/>
        </p:nvSpPr>
        <p:spPr>
          <a:xfrm>
            <a:off x="8623525" y="3796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943" name="Google Shape;943;p39"/>
          <p:cNvSpPr txBox="1"/>
          <p:nvPr/>
        </p:nvSpPr>
        <p:spPr>
          <a:xfrm>
            <a:off x="7640725" y="3426225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4" name="Google Shape;944;p39"/>
          <p:cNvSpPr txBox="1"/>
          <p:nvPr/>
        </p:nvSpPr>
        <p:spPr>
          <a:xfrm>
            <a:off x="4283875" y="4482150"/>
            <a:ext cx="31092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 Array of Keys, Array of Structure</a:t>
            </a:r>
            <a:endParaRPr/>
          </a:p>
        </p:txBody>
      </p:sp>
      <p:sp>
        <p:nvSpPr>
          <p:cNvPr id="945" name="Google Shape;945;p39"/>
          <p:cNvSpPr txBox="1"/>
          <p:nvPr/>
        </p:nvSpPr>
        <p:spPr>
          <a:xfrm>
            <a:off x="7598575" y="4136525"/>
            <a:ext cx="14691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3: Array of Keys</a:t>
            </a:r>
            <a:endParaRPr/>
          </a:p>
        </p:txBody>
      </p:sp>
      <p:sp>
        <p:nvSpPr>
          <p:cNvPr id="946" name="Google Shape;946;p39"/>
          <p:cNvSpPr/>
          <p:nvPr/>
        </p:nvSpPr>
        <p:spPr>
          <a:xfrm>
            <a:off x="8128081" y="963825"/>
            <a:ext cx="4878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7" name="Google Shape;947;p39"/>
          <p:cNvCxnSpPr>
            <a:stCxn id="948" idx="0"/>
            <a:endCxn id="946" idx="5"/>
          </p:cNvCxnSpPr>
          <p:nvPr/>
        </p:nvCxnSpPr>
        <p:spPr>
          <a:xfrm rot="10800000">
            <a:off x="8544554" y="1211300"/>
            <a:ext cx="3084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8" name="Google Shape;948;p39"/>
          <p:cNvSpPr/>
          <p:nvPr/>
        </p:nvSpPr>
        <p:spPr>
          <a:xfrm>
            <a:off x="8669204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Google Shape;949;p39"/>
          <p:cNvSpPr/>
          <p:nvPr/>
        </p:nvSpPr>
        <p:spPr>
          <a:xfrm>
            <a:off x="7735688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Google Shape;950;p39"/>
          <p:cNvSpPr/>
          <p:nvPr/>
        </p:nvSpPr>
        <p:spPr>
          <a:xfrm>
            <a:off x="8188227" y="1440283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1" name="Google Shape;951;p39"/>
          <p:cNvCxnSpPr>
            <a:stCxn id="946" idx="3"/>
            <a:endCxn id="949" idx="0"/>
          </p:cNvCxnSpPr>
          <p:nvPr/>
        </p:nvCxnSpPr>
        <p:spPr>
          <a:xfrm flipH="1">
            <a:off x="7919318" y="1211441"/>
            <a:ext cx="2802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2" name="Google Shape;952;p39"/>
          <p:cNvCxnSpPr>
            <a:stCxn id="946" idx="4"/>
            <a:endCxn id="950" idx="0"/>
          </p:cNvCxnSpPr>
          <p:nvPr/>
        </p:nvCxnSpPr>
        <p:spPr>
          <a:xfrm>
            <a:off x="8371981" y="1253925"/>
            <a:ext cx="0" cy="18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4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3B (book implementation): Leaving One Empty Spot</a:t>
            </a:r>
            <a:endParaRPr/>
          </a:p>
        </p:txBody>
      </p:sp>
      <p:sp>
        <p:nvSpPr>
          <p:cNvPr id="958" name="Google Shape;958;p40"/>
          <p:cNvSpPr txBox="1"/>
          <p:nvPr>
            <p:ph idx="1" type="body"/>
          </p:nvPr>
        </p:nvSpPr>
        <p:spPr>
          <a:xfrm>
            <a:off x="243000" y="556500"/>
            <a:ext cx="8443800" cy="18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3b: Store keys in an array. Offset everything by 1 spot.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Same as 3, but leave spot 0 empty.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Makes computation of children/parents “nicer”.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leftChild(k) = k*2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rightChild(k) = k*2 + 1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parent(k) = k/2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9" name="Google Shape;959;p40"/>
          <p:cNvSpPr/>
          <p:nvPr/>
        </p:nvSpPr>
        <p:spPr>
          <a:xfrm>
            <a:off x="7850135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960" name="Google Shape;960;p40"/>
          <p:cNvSpPr/>
          <p:nvPr/>
        </p:nvSpPr>
        <p:spPr>
          <a:xfrm>
            <a:off x="8158732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961" name="Google Shape;961;p40"/>
          <p:cNvSpPr/>
          <p:nvPr/>
        </p:nvSpPr>
        <p:spPr>
          <a:xfrm>
            <a:off x="8467328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962" name="Google Shape;962;p40"/>
          <p:cNvSpPr/>
          <p:nvPr/>
        </p:nvSpPr>
        <p:spPr>
          <a:xfrm>
            <a:off x="8775925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grpSp>
        <p:nvGrpSpPr>
          <p:cNvPr id="963" name="Google Shape;963;p40"/>
          <p:cNvGrpSpPr/>
          <p:nvPr/>
        </p:nvGrpSpPr>
        <p:grpSpPr>
          <a:xfrm>
            <a:off x="344200" y="3265725"/>
            <a:ext cx="3449425" cy="1525742"/>
            <a:chOff x="4866600" y="3068225"/>
            <a:chExt cx="3449425" cy="1525742"/>
          </a:xfrm>
        </p:grpSpPr>
        <p:grpSp>
          <p:nvGrpSpPr>
            <p:cNvPr id="964" name="Google Shape;964;p40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965" name="Google Shape;965;p40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e</a:t>
                </a:r>
                <a:endParaRPr/>
              </a:p>
            </p:txBody>
          </p:sp>
          <p:sp>
            <p:nvSpPr>
              <p:cNvPr id="966" name="Google Shape;966;p40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b</a:t>
                </a:r>
                <a:endParaRPr/>
              </a:p>
            </p:txBody>
          </p:sp>
          <p:sp>
            <p:nvSpPr>
              <p:cNvPr id="967" name="Google Shape;967;p40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g</a:t>
                </a:r>
                <a:endParaRPr/>
              </a:p>
            </p:txBody>
          </p:sp>
          <p:sp>
            <p:nvSpPr>
              <p:cNvPr id="968" name="Google Shape;968;p40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a</a:t>
                </a:r>
                <a:endParaRPr/>
              </a:p>
            </p:txBody>
          </p:sp>
          <p:sp>
            <p:nvSpPr>
              <p:cNvPr id="969" name="Google Shape;969;p40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</a:t>
                </a:r>
                <a:endParaRPr/>
              </a:p>
            </p:txBody>
          </p:sp>
          <p:sp>
            <p:nvSpPr>
              <p:cNvPr id="970" name="Google Shape;970;p40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f</a:t>
                </a:r>
                <a:endParaRPr/>
              </a:p>
            </p:txBody>
          </p:sp>
          <p:sp>
            <p:nvSpPr>
              <p:cNvPr id="971" name="Google Shape;971;p40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j</a:t>
                </a:r>
                <a:endParaRPr/>
              </a:p>
            </p:txBody>
          </p:sp>
          <p:cxnSp>
            <p:nvCxnSpPr>
              <p:cNvPr id="972" name="Google Shape;972;p40"/>
              <p:cNvCxnSpPr>
                <a:stCxn id="966" idx="0"/>
                <a:endCxn id="965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3" name="Google Shape;973;p40"/>
              <p:cNvCxnSpPr>
                <a:stCxn id="967" idx="0"/>
                <a:endCxn id="965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4" name="Google Shape;974;p40"/>
              <p:cNvCxnSpPr>
                <a:stCxn id="968" idx="0"/>
                <a:endCxn id="966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5" name="Google Shape;975;p40"/>
              <p:cNvCxnSpPr>
                <a:stCxn id="966" idx="2"/>
                <a:endCxn id="969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6" name="Google Shape;976;p40"/>
              <p:cNvCxnSpPr>
                <a:stCxn id="967" idx="2"/>
                <a:endCxn id="970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7" name="Google Shape;977;p40"/>
              <p:cNvCxnSpPr>
                <a:stCxn id="967" idx="2"/>
                <a:endCxn id="971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78" name="Google Shape;978;p40"/>
            <p:cNvGrpSpPr/>
            <p:nvPr/>
          </p:nvGrpSpPr>
          <p:grpSpPr>
            <a:xfrm>
              <a:off x="6802600" y="3553749"/>
              <a:ext cx="1513425" cy="1040218"/>
              <a:chOff x="5860100" y="3678825"/>
              <a:chExt cx="1513425" cy="1040218"/>
            </a:xfrm>
          </p:grpSpPr>
          <p:sp>
            <p:nvSpPr>
              <p:cNvPr id="979" name="Google Shape;979;p40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980" name="Google Shape;980;p40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</a:t>
                </a:r>
                <a:endParaRPr/>
              </a:p>
            </p:txBody>
          </p:sp>
          <p:sp>
            <p:nvSpPr>
              <p:cNvPr id="981" name="Google Shape;981;p40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y</a:t>
                </a:r>
                <a:endParaRPr/>
              </a:p>
            </p:txBody>
          </p:sp>
          <p:sp>
            <p:nvSpPr>
              <p:cNvPr id="982" name="Google Shape;982;p40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</a:t>
                </a:r>
                <a:endParaRPr/>
              </a:p>
            </p:txBody>
          </p:sp>
          <p:sp>
            <p:nvSpPr>
              <p:cNvPr id="983" name="Google Shape;983;p40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</a:t>
                </a:r>
                <a:endParaRPr/>
              </a:p>
            </p:txBody>
          </p:sp>
          <p:sp>
            <p:nvSpPr>
              <p:cNvPr id="984" name="Google Shape;984;p40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x</a:t>
                </a:r>
                <a:endParaRPr/>
              </a:p>
            </p:txBody>
          </p:sp>
          <p:cxnSp>
            <p:nvCxnSpPr>
              <p:cNvPr id="985" name="Google Shape;985;p40"/>
              <p:cNvCxnSpPr>
                <a:stCxn id="980" idx="0"/>
                <a:endCxn id="979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6" name="Google Shape;986;p40"/>
              <p:cNvCxnSpPr>
                <a:stCxn id="981" idx="0"/>
                <a:endCxn id="979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7" name="Google Shape;987;p40"/>
              <p:cNvCxnSpPr>
                <a:stCxn id="982" idx="0"/>
                <a:endCxn id="980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8" name="Google Shape;988;p40"/>
              <p:cNvCxnSpPr>
                <a:stCxn id="980" idx="2"/>
                <a:endCxn id="983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9" name="Google Shape;989;p40"/>
              <p:cNvCxnSpPr>
                <a:stCxn id="981" idx="2"/>
                <a:endCxn id="984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990" name="Google Shape;990;p40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</a:t>
              </a:r>
              <a:endParaRPr/>
            </a:p>
          </p:txBody>
        </p:sp>
        <p:cxnSp>
          <p:nvCxnSpPr>
            <p:cNvPr id="991" name="Google Shape;991;p40"/>
            <p:cNvCxnSpPr>
              <a:stCxn id="990" idx="2"/>
              <a:endCxn id="965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2" name="Google Shape;992;p40"/>
            <p:cNvCxnSpPr>
              <a:stCxn id="990" idx="2"/>
              <a:endCxn id="979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93" name="Google Shape;993;p40"/>
          <p:cNvSpPr txBox="1"/>
          <p:nvPr/>
        </p:nvSpPr>
        <p:spPr>
          <a:xfrm>
            <a:off x="1766605" y="3190319"/>
            <a:ext cx="4614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94" name="Google Shape;994;p40"/>
          <p:cNvSpPr txBox="1"/>
          <p:nvPr/>
        </p:nvSpPr>
        <p:spPr>
          <a:xfrm>
            <a:off x="814676" y="36901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95" name="Google Shape;995;p40"/>
          <p:cNvSpPr txBox="1"/>
          <p:nvPr/>
        </p:nvSpPr>
        <p:spPr>
          <a:xfrm>
            <a:off x="2745148" y="3699930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996" name="Google Shape;996;p40"/>
          <p:cNvSpPr txBox="1"/>
          <p:nvPr/>
        </p:nvSpPr>
        <p:spPr>
          <a:xfrm>
            <a:off x="344201" y="40629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997" name="Google Shape;997;p40"/>
          <p:cNvSpPr txBox="1"/>
          <p:nvPr/>
        </p:nvSpPr>
        <p:spPr>
          <a:xfrm>
            <a:off x="1289417" y="40629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998" name="Google Shape;998;p40"/>
          <p:cNvSpPr txBox="1"/>
          <p:nvPr/>
        </p:nvSpPr>
        <p:spPr>
          <a:xfrm>
            <a:off x="2310834" y="4070491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999" name="Google Shape;999;p40"/>
          <p:cNvSpPr txBox="1"/>
          <p:nvPr/>
        </p:nvSpPr>
        <p:spPr>
          <a:xfrm>
            <a:off x="3210106" y="4070491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000" name="Google Shape;1000;p40"/>
          <p:cNvSpPr txBox="1"/>
          <p:nvPr/>
        </p:nvSpPr>
        <p:spPr>
          <a:xfrm>
            <a:off x="78342" y="446661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001" name="Google Shape;1001;p40"/>
          <p:cNvSpPr txBox="1"/>
          <p:nvPr/>
        </p:nvSpPr>
        <p:spPr>
          <a:xfrm>
            <a:off x="6177750" y="1841250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2" name="Google Shape;1002;p40"/>
          <p:cNvSpPr/>
          <p:nvPr/>
        </p:nvSpPr>
        <p:spPr>
          <a:xfrm>
            <a:off x="8128081" y="963825"/>
            <a:ext cx="4878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3" name="Google Shape;1003;p40"/>
          <p:cNvCxnSpPr>
            <a:stCxn id="1004" idx="0"/>
            <a:endCxn id="1002" idx="5"/>
          </p:cNvCxnSpPr>
          <p:nvPr/>
        </p:nvCxnSpPr>
        <p:spPr>
          <a:xfrm rot="10800000">
            <a:off x="8544554" y="1211300"/>
            <a:ext cx="3084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4" name="Google Shape;1004;p40"/>
          <p:cNvSpPr/>
          <p:nvPr/>
        </p:nvSpPr>
        <p:spPr>
          <a:xfrm>
            <a:off x="8669204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" name="Google Shape;1005;p40"/>
          <p:cNvSpPr/>
          <p:nvPr/>
        </p:nvSpPr>
        <p:spPr>
          <a:xfrm>
            <a:off x="7735688" y="14384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6" name="Google Shape;1006;p40"/>
          <p:cNvSpPr/>
          <p:nvPr/>
        </p:nvSpPr>
        <p:spPr>
          <a:xfrm>
            <a:off x="8188227" y="1440283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7" name="Google Shape;1007;p40"/>
          <p:cNvCxnSpPr>
            <a:stCxn id="1002" idx="3"/>
            <a:endCxn id="1005" idx="0"/>
          </p:cNvCxnSpPr>
          <p:nvPr/>
        </p:nvCxnSpPr>
        <p:spPr>
          <a:xfrm flipH="1">
            <a:off x="7919318" y="1211441"/>
            <a:ext cx="2802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8" name="Google Shape;1008;p40"/>
          <p:cNvCxnSpPr>
            <a:stCxn id="1002" idx="4"/>
            <a:endCxn id="1006" idx="0"/>
          </p:cNvCxnSpPr>
          <p:nvPr/>
        </p:nvCxnSpPr>
        <p:spPr>
          <a:xfrm>
            <a:off x="8371981" y="1253925"/>
            <a:ext cx="0" cy="18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9" name="Google Shape;1009;p40"/>
          <p:cNvSpPr/>
          <p:nvPr/>
        </p:nvSpPr>
        <p:spPr>
          <a:xfrm>
            <a:off x="45708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010" name="Google Shape;1010;p40"/>
          <p:cNvSpPr/>
          <p:nvPr/>
        </p:nvSpPr>
        <p:spPr>
          <a:xfrm>
            <a:off x="48794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011" name="Google Shape;1011;p40"/>
          <p:cNvSpPr/>
          <p:nvPr/>
        </p:nvSpPr>
        <p:spPr>
          <a:xfrm>
            <a:off x="5188016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012" name="Google Shape;1012;p40"/>
          <p:cNvSpPr/>
          <p:nvPr/>
        </p:nvSpPr>
        <p:spPr>
          <a:xfrm>
            <a:off x="549661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013" name="Google Shape;1013;p40"/>
          <p:cNvSpPr/>
          <p:nvPr/>
        </p:nvSpPr>
        <p:spPr>
          <a:xfrm>
            <a:off x="58052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1014" name="Google Shape;1014;p40"/>
          <p:cNvSpPr/>
          <p:nvPr/>
        </p:nvSpPr>
        <p:spPr>
          <a:xfrm>
            <a:off x="61138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1015" name="Google Shape;1015;p40"/>
          <p:cNvSpPr/>
          <p:nvPr/>
        </p:nvSpPr>
        <p:spPr>
          <a:xfrm>
            <a:off x="6422416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016" name="Google Shape;1016;p40"/>
          <p:cNvSpPr/>
          <p:nvPr/>
        </p:nvSpPr>
        <p:spPr>
          <a:xfrm>
            <a:off x="673101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017" name="Google Shape;1017;p40"/>
          <p:cNvSpPr/>
          <p:nvPr/>
        </p:nvSpPr>
        <p:spPr>
          <a:xfrm>
            <a:off x="70396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018" name="Google Shape;1018;p40"/>
          <p:cNvSpPr/>
          <p:nvPr/>
        </p:nvSpPr>
        <p:spPr>
          <a:xfrm>
            <a:off x="73482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019" name="Google Shape;1019;p40"/>
          <p:cNvSpPr/>
          <p:nvPr/>
        </p:nvSpPr>
        <p:spPr>
          <a:xfrm>
            <a:off x="7656816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1020" name="Google Shape;1020;p40"/>
          <p:cNvSpPr/>
          <p:nvPr/>
        </p:nvSpPr>
        <p:spPr>
          <a:xfrm>
            <a:off x="796541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1021" name="Google Shape;1021;p40"/>
          <p:cNvSpPr/>
          <p:nvPr/>
        </p:nvSpPr>
        <p:spPr>
          <a:xfrm>
            <a:off x="827402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022" name="Google Shape;1022;p40"/>
          <p:cNvSpPr/>
          <p:nvPr/>
        </p:nvSpPr>
        <p:spPr>
          <a:xfrm>
            <a:off x="8582620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023" name="Google Shape;1023;p40"/>
          <p:cNvSpPr txBox="1"/>
          <p:nvPr/>
        </p:nvSpPr>
        <p:spPr>
          <a:xfrm>
            <a:off x="4513725" y="3036358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4" name="Google Shape;1024;p40"/>
          <p:cNvSpPr txBox="1"/>
          <p:nvPr/>
        </p:nvSpPr>
        <p:spPr>
          <a:xfrm>
            <a:off x="4314867" y="3643300"/>
            <a:ext cx="1516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0  1  2  3  4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5" name="Google Shape;1025;p40"/>
          <p:cNvSpPr txBox="1"/>
          <p:nvPr/>
        </p:nvSpPr>
        <p:spPr>
          <a:xfrm>
            <a:off x="5845675" y="3628175"/>
            <a:ext cx="3123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5  6  7  8  9  10 11 12 13 14 </a:t>
            </a:r>
            <a:endParaRPr/>
          </a:p>
        </p:txBody>
      </p:sp>
      <p:sp>
        <p:nvSpPr>
          <p:cNvPr id="1026" name="Google Shape;1026;p40"/>
          <p:cNvSpPr txBox="1"/>
          <p:nvPr/>
        </p:nvSpPr>
        <p:spPr>
          <a:xfrm>
            <a:off x="840342" y="469521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027" name="Google Shape;1027;p40"/>
          <p:cNvSpPr txBox="1"/>
          <p:nvPr/>
        </p:nvSpPr>
        <p:spPr>
          <a:xfrm>
            <a:off x="1238750" y="4695775"/>
            <a:ext cx="4614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028" name="Google Shape;1028;p40"/>
          <p:cNvSpPr txBox="1"/>
          <p:nvPr/>
        </p:nvSpPr>
        <p:spPr>
          <a:xfrm>
            <a:off x="1732039" y="4703891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029" name="Google Shape;1029;p40"/>
          <p:cNvSpPr txBox="1"/>
          <p:nvPr/>
        </p:nvSpPr>
        <p:spPr>
          <a:xfrm>
            <a:off x="2257875" y="4711455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1030" name="Google Shape;1030;p40"/>
          <p:cNvSpPr txBox="1"/>
          <p:nvPr/>
        </p:nvSpPr>
        <p:spPr>
          <a:xfrm>
            <a:off x="2737767" y="4719019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031" name="Google Shape;1031;p40"/>
          <p:cNvSpPr txBox="1"/>
          <p:nvPr/>
        </p:nvSpPr>
        <p:spPr>
          <a:xfrm>
            <a:off x="3172275" y="4719579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032" name="Google Shape;1032;p40"/>
          <p:cNvSpPr/>
          <p:nvPr/>
        </p:nvSpPr>
        <p:spPr>
          <a:xfrm>
            <a:off x="4269843" y="3418114"/>
            <a:ext cx="308700" cy="290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  <p:sp>
        <p:nvSpPr>
          <p:cNvPr id="1033" name="Google Shape;1033;p40"/>
          <p:cNvSpPr txBox="1"/>
          <p:nvPr/>
        </p:nvSpPr>
        <p:spPr>
          <a:xfrm>
            <a:off x="7586301" y="2144700"/>
            <a:ext cx="15168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0  1  2  3  4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4" name="Google Shape;1034;p40"/>
          <p:cNvSpPr/>
          <p:nvPr/>
        </p:nvSpPr>
        <p:spPr>
          <a:xfrm>
            <a:off x="7560575" y="189135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  <p:sp>
        <p:nvSpPr>
          <p:cNvPr id="1035" name="Google Shape;1035;p40"/>
          <p:cNvSpPr txBox="1"/>
          <p:nvPr/>
        </p:nvSpPr>
        <p:spPr>
          <a:xfrm>
            <a:off x="4742325" y="4555050"/>
            <a:ext cx="42036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 next week’s lab, you’ll implement a MinPQ.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4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Implementation of a Priority Queue</a:t>
            </a:r>
            <a:endParaRPr/>
          </a:p>
        </p:txBody>
      </p:sp>
      <p:sp>
        <p:nvSpPr>
          <p:cNvPr id="1041" name="Google Shape;1041;p41"/>
          <p:cNvSpPr txBox="1"/>
          <p:nvPr>
            <p:ph idx="1" type="body"/>
          </p:nvPr>
        </p:nvSpPr>
        <p:spPr>
          <a:xfrm>
            <a:off x="243000" y="2665725"/>
            <a:ext cx="8443800" cy="22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Notes: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Why “priority queue”? Can think of position in tree as its “priority.”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Heap is log N time AMORTIZED (some resizes, but no big deal).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BST can have constant getSmallest if you keep a pointer to smallest.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Heaps handle duplicate priorities much more naturally than BSTs.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Array based heaps take less memory (very roughly about 1/3rd the memory of representing a tree with approach 1a).</a:t>
            </a:r>
            <a:endParaRPr/>
          </a:p>
        </p:txBody>
      </p:sp>
      <p:graphicFrame>
        <p:nvGraphicFramePr>
          <p:cNvPr id="1042" name="Google Shape;1042;p41"/>
          <p:cNvGraphicFramePr/>
          <p:nvPr/>
        </p:nvGraphicFramePr>
        <p:xfrm>
          <a:off x="617575" y="92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{4DC16674-E901-4C5D-B1B6-16DCD263B7A6}</a:tableStyleId>
              </a:tblPr>
              <a:tblGrid>
                <a:gridCol w="1782725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Ordered Array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Bushy BST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Hash Table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Heap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getSmallest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removeSmallest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cxnSp>
        <p:nvCxnSpPr>
          <p:cNvPr id="1043" name="Google Shape;1043;p41"/>
          <p:cNvCxnSpPr/>
          <p:nvPr/>
        </p:nvCxnSpPr>
        <p:spPr>
          <a:xfrm rot="10800000">
            <a:off x="4760800" y="2692275"/>
            <a:ext cx="524400" cy="1794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4" name="Google Shape;1044;p41"/>
          <p:cNvSpPr txBox="1"/>
          <p:nvPr/>
        </p:nvSpPr>
        <p:spPr>
          <a:xfrm>
            <a:off x="5308800" y="2857500"/>
            <a:ext cx="3504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Items with same priority hard to handle.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4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Implementation Questions</a:t>
            </a:r>
            <a:endParaRPr/>
          </a:p>
        </p:txBody>
      </p:sp>
      <p:sp>
        <p:nvSpPr>
          <p:cNvPr id="1050" name="Google Shape;1050;p4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How does a PQ know how to determine which item in a PQ is larger?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What could we change so that there is a default </a:t>
            </a:r>
            <a:r>
              <a:rPr lang="en"/>
              <a:t>comparison</a:t>
            </a:r>
            <a:r>
              <a:rPr lang="en"/>
              <a:t>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W</a:t>
            </a:r>
            <a:r>
              <a:rPr lang="en"/>
              <a:t>hat constructors are needed to allow for different orderings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42"/>
          <p:cNvSpPr txBox="1"/>
          <p:nvPr/>
        </p:nvSpPr>
        <p:spPr>
          <a:xfrm>
            <a:off x="672900" y="1759200"/>
            <a:ext cx="8039700" cy="3179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(Min) Priority Queue: Allowing tracking and removal of the</a:t>
            </a:r>
            <a:endParaRPr i="1" sz="16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* smallest item in a priority queue. */</a:t>
            </a:r>
            <a:endParaRPr i="1" sz="16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MinPQ&lt;Item&gt;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 sz="16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Adds the item to the priority queue. */</a:t>
            </a:r>
            <a:endParaRPr i="1" sz="16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add(Item x);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 sz="16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Returns the smallest item in the priority queue. */</a:t>
            </a:r>
            <a:endParaRPr i="1" sz="16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 getSmallest();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 sz="16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Removes the smallest item from the priority queue. */</a:t>
            </a:r>
            <a:endParaRPr i="1" sz="16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 removeSmallest();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 sz="16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Returns the size of the priority queue. */</a:t>
            </a:r>
            <a:endParaRPr i="1" sz="16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3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Data Structures Summary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CS61B</a:t>
            </a:r>
            <a:endParaRPr/>
          </a:p>
        </p:txBody>
      </p:sp>
      <p:sp>
        <p:nvSpPr>
          <p:cNvPr id="62" name="Google Shape;62;p17"/>
          <p:cNvSpPr txBox="1"/>
          <p:nvPr>
            <p:ph idx="1" type="subTitle"/>
          </p:nvPr>
        </p:nvSpPr>
        <p:spPr>
          <a:xfrm>
            <a:off x="161925" y="2612325"/>
            <a:ext cx="7544400" cy="19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24: Priority Queues and Heaps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Priority Queues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Heaps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Tree Representations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 Structures Summary</a:t>
            </a:r>
            <a:endParaRPr/>
          </a:p>
        </p:txBody>
      </p:sp>
      <p:pic>
        <p:nvPicPr>
          <p:cNvPr id="63" name="Google Shape;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7425" y="125175"/>
            <a:ext cx="2848074" cy="274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4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Search Problem</a:t>
            </a:r>
            <a:endParaRPr/>
          </a:p>
        </p:txBody>
      </p:sp>
      <p:sp>
        <p:nvSpPr>
          <p:cNvPr id="1062" name="Google Shape;1062;p44"/>
          <p:cNvSpPr txBox="1"/>
          <p:nvPr>
            <p:ph idx="1" type="body"/>
          </p:nvPr>
        </p:nvSpPr>
        <p:spPr>
          <a:xfrm>
            <a:off x="243000" y="556500"/>
            <a:ext cx="87123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 stream of data, retrieve information of interest.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Examples: 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Website users post to personal page. Serve content only to friends.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Given logs for thousands of weather stations, display weather map for specified date and time.</a:t>
            </a:r>
            <a:endParaRPr/>
          </a:p>
        </p:txBody>
      </p:sp>
      <p:pic>
        <p:nvPicPr>
          <p:cNvPr id="1063" name="Google Shape;106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0880" y="2602775"/>
            <a:ext cx="2398071" cy="238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4" name="Google Shape;106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4850" y="2602774"/>
            <a:ext cx="3485475" cy="24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4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Data Structures (The particularly abstract ones)</a:t>
            </a:r>
            <a:endParaRPr/>
          </a:p>
        </p:txBody>
      </p:sp>
      <p:graphicFrame>
        <p:nvGraphicFramePr>
          <p:cNvPr id="1070" name="Google Shape;1070;p45"/>
          <p:cNvGraphicFramePr/>
          <p:nvPr/>
        </p:nvGraphicFramePr>
        <p:xfrm>
          <a:off x="594475" y="149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{4DC16674-E901-4C5D-B1B6-16DCD263B7A6}</a:tableStyleId>
              </a:tblPr>
              <a:tblGrid>
                <a:gridCol w="1196250"/>
                <a:gridCol w="2099550"/>
                <a:gridCol w="2533075"/>
                <a:gridCol w="22899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Storage Operation(s)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Primary Retrieval Operation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Retrieve By: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add(key)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insert(key, index)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get(index)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index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put(key, value)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get(key)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key identity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add(key)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containsKey(key)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key identity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PQ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add(key)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getSmallest()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key order (a.k.a. key size)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Disjoint Sets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connect(int1, int2)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isConnected(int1, int2)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two int values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6"/>
          <p:cNvSpPr txBox="1"/>
          <p:nvPr/>
        </p:nvSpPr>
        <p:spPr>
          <a:xfrm>
            <a:off x="9325" y="-2900"/>
            <a:ext cx="28587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Data Structures: </a:t>
            </a:r>
            <a:endParaRPr/>
          </a:p>
        </p:txBody>
      </p:sp>
      <p:sp>
        <p:nvSpPr>
          <p:cNvPr id="1076" name="Google Shape;1076;p46"/>
          <p:cNvSpPr/>
          <p:nvPr/>
        </p:nvSpPr>
        <p:spPr>
          <a:xfrm>
            <a:off x="5636375" y="1311775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PQ</a:t>
            </a:r>
            <a:endParaRPr/>
          </a:p>
        </p:txBody>
      </p:sp>
      <p:sp>
        <p:nvSpPr>
          <p:cNvPr id="1077" name="Google Shape;1077;p46"/>
          <p:cNvSpPr/>
          <p:nvPr/>
        </p:nvSpPr>
        <p:spPr>
          <a:xfrm>
            <a:off x="5606725" y="2988175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1078" name="Google Shape;1078;p46"/>
          <p:cNvSpPr/>
          <p:nvPr/>
        </p:nvSpPr>
        <p:spPr>
          <a:xfrm>
            <a:off x="1178725" y="1845175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sp>
        <p:nvSpPr>
          <p:cNvPr id="1079" name="Google Shape;1079;p46"/>
          <p:cNvSpPr/>
          <p:nvPr/>
        </p:nvSpPr>
        <p:spPr>
          <a:xfrm>
            <a:off x="1178600" y="2478850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1080" name="Google Shape;1080;p46"/>
          <p:cNvSpPr/>
          <p:nvPr/>
        </p:nvSpPr>
        <p:spPr>
          <a:xfrm>
            <a:off x="5044475" y="3991175"/>
            <a:ext cx="11646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DisjointSets</a:t>
            </a:r>
            <a:endParaRPr/>
          </a:p>
        </p:txBody>
      </p:sp>
      <p:sp>
        <p:nvSpPr>
          <p:cNvPr id="1081" name="Google Shape;1081;p46"/>
          <p:cNvSpPr/>
          <p:nvPr/>
        </p:nvSpPr>
        <p:spPr>
          <a:xfrm>
            <a:off x="4441275" y="244375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1082" name="Google Shape;1082;p46"/>
          <p:cNvSpPr/>
          <p:nvPr/>
        </p:nvSpPr>
        <p:spPr>
          <a:xfrm>
            <a:off x="2620425" y="1617175"/>
            <a:ext cx="1164600" cy="3054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</a:t>
            </a:r>
            <a:endParaRPr/>
          </a:p>
        </p:txBody>
      </p:sp>
      <p:sp>
        <p:nvSpPr>
          <p:cNvPr id="1083" name="Google Shape;1083;p46"/>
          <p:cNvSpPr/>
          <p:nvPr/>
        </p:nvSpPr>
        <p:spPr>
          <a:xfrm>
            <a:off x="2620425" y="1998175"/>
            <a:ext cx="1164600" cy="3054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</a:t>
            </a:r>
            <a:endParaRPr/>
          </a:p>
        </p:txBody>
      </p:sp>
      <p:sp>
        <p:nvSpPr>
          <p:cNvPr id="1084" name="Google Shape;1084;p46"/>
          <p:cNvSpPr/>
          <p:nvPr/>
        </p:nvSpPr>
        <p:spPr>
          <a:xfrm>
            <a:off x="2620425" y="2379175"/>
            <a:ext cx="1164600" cy="3054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LLRB</a:t>
            </a:r>
            <a:endParaRPr/>
          </a:p>
        </p:txBody>
      </p:sp>
      <p:sp>
        <p:nvSpPr>
          <p:cNvPr id="1085" name="Google Shape;1085;p46"/>
          <p:cNvSpPr/>
          <p:nvPr/>
        </p:nvSpPr>
        <p:spPr>
          <a:xfrm>
            <a:off x="2620425" y="2760175"/>
            <a:ext cx="1164600" cy="305400"/>
          </a:xfrm>
          <a:prstGeom prst="rect">
            <a:avLst/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2-3 Tree</a:t>
            </a:r>
            <a:endParaRPr/>
          </a:p>
        </p:txBody>
      </p:sp>
      <p:cxnSp>
        <p:nvCxnSpPr>
          <p:cNvPr id="1086" name="Google Shape;1086;p46"/>
          <p:cNvCxnSpPr>
            <a:stCxn id="1078" idx="3"/>
            <a:endCxn id="1082" idx="1"/>
          </p:cNvCxnSpPr>
          <p:nvPr/>
        </p:nvCxnSpPr>
        <p:spPr>
          <a:xfrm flipH="1" rot="10800000">
            <a:off x="1875025" y="1769875"/>
            <a:ext cx="745500" cy="2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7" name="Google Shape;1087;p46"/>
          <p:cNvCxnSpPr>
            <a:stCxn id="1078" idx="3"/>
            <a:endCxn id="1083" idx="1"/>
          </p:cNvCxnSpPr>
          <p:nvPr/>
        </p:nvCxnSpPr>
        <p:spPr>
          <a:xfrm>
            <a:off x="1875025" y="1997875"/>
            <a:ext cx="745500" cy="15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8" name="Google Shape;1088;p46"/>
          <p:cNvCxnSpPr>
            <a:stCxn id="1078" idx="3"/>
            <a:endCxn id="1084" idx="1"/>
          </p:cNvCxnSpPr>
          <p:nvPr/>
        </p:nvCxnSpPr>
        <p:spPr>
          <a:xfrm>
            <a:off x="1875025" y="1997875"/>
            <a:ext cx="745500" cy="53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9" name="Google Shape;1089;p46"/>
          <p:cNvCxnSpPr>
            <a:stCxn id="1078" idx="3"/>
            <a:endCxn id="1085" idx="1"/>
          </p:cNvCxnSpPr>
          <p:nvPr/>
        </p:nvCxnSpPr>
        <p:spPr>
          <a:xfrm>
            <a:off x="1875025" y="1997875"/>
            <a:ext cx="745500" cy="9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0" name="Google Shape;1090;p46"/>
          <p:cNvCxnSpPr>
            <a:stCxn id="1079" idx="3"/>
            <a:endCxn id="1082" idx="1"/>
          </p:cNvCxnSpPr>
          <p:nvPr/>
        </p:nvCxnSpPr>
        <p:spPr>
          <a:xfrm flipH="1" rot="10800000">
            <a:off x="1874900" y="1769950"/>
            <a:ext cx="745500" cy="86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1" name="Google Shape;1091;p46"/>
          <p:cNvCxnSpPr>
            <a:stCxn id="1079" idx="3"/>
            <a:endCxn id="1083" idx="1"/>
          </p:cNvCxnSpPr>
          <p:nvPr/>
        </p:nvCxnSpPr>
        <p:spPr>
          <a:xfrm flipH="1" rot="10800000">
            <a:off x="1874900" y="2150950"/>
            <a:ext cx="745500" cy="4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2" name="Google Shape;1092;p46"/>
          <p:cNvCxnSpPr>
            <a:stCxn id="1079" idx="3"/>
            <a:endCxn id="1084" idx="1"/>
          </p:cNvCxnSpPr>
          <p:nvPr/>
        </p:nvCxnSpPr>
        <p:spPr>
          <a:xfrm flipH="1" rot="10800000">
            <a:off x="1874900" y="2531950"/>
            <a:ext cx="745500" cy="9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3" name="Google Shape;1093;p46"/>
          <p:cNvCxnSpPr>
            <a:stCxn id="1079" idx="3"/>
            <a:endCxn id="1085" idx="1"/>
          </p:cNvCxnSpPr>
          <p:nvPr/>
        </p:nvCxnSpPr>
        <p:spPr>
          <a:xfrm>
            <a:off x="1874900" y="2631550"/>
            <a:ext cx="745500" cy="2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47"/>
          <p:cNvSpPr/>
          <p:nvPr/>
        </p:nvSpPr>
        <p:spPr>
          <a:xfrm>
            <a:off x="2196250" y="2890550"/>
            <a:ext cx="2139600" cy="9207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47"/>
          <p:cNvSpPr/>
          <p:nvPr/>
        </p:nvSpPr>
        <p:spPr>
          <a:xfrm>
            <a:off x="2182100" y="1431100"/>
            <a:ext cx="1164600" cy="1246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47"/>
          <p:cNvSpPr txBox="1"/>
          <p:nvPr/>
        </p:nvSpPr>
        <p:spPr>
          <a:xfrm>
            <a:off x="9325" y="-2900"/>
            <a:ext cx="28587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Data Structures: </a:t>
            </a:r>
            <a:endParaRPr/>
          </a:p>
        </p:txBody>
      </p:sp>
      <p:sp>
        <p:nvSpPr>
          <p:cNvPr id="1101" name="Google Shape;1101;p47"/>
          <p:cNvSpPr/>
          <p:nvPr/>
        </p:nvSpPr>
        <p:spPr>
          <a:xfrm>
            <a:off x="5636375" y="1311775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PQ</a:t>
            </a:r>
            <a:endParaRPr/>
          </a:p>
        </p:txBody>
      </p:sp>
      <p:sp>
        <p:nvSpPr>
          <p:cNvPr id="1102" name="Google Shape;1102;p47"/>
          <p:cNvSpPr/>
          <p:nvPr/>
        </p:nvSpPr>
        <p:spPr>
          <a:xfrm>
            <a:off x="5606725" y="2988175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1103" name="Google Shape;1103;p47"/>
          <p:cNvSpPr/>
          <p:nvPr/>
        </p:nvSpPr>
        <p:spPr>
          <a:xfrm>
            <a:off x="1178725" y="1845175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sp>
        <p:nvSpPr>
          <p:cNvPr id="1104" name="Google Shape;1104;p47"/>
          <p:cNvSpPr/>
          <p:nvPr/>
        </p:nvSpPr>
        <p:spPr>
          <a:xfrm>
            <a:off x="1178600" y="2478850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1105" name="Google Shape;1105;p47"/>
          <p:cNvSpPr/>
          <p:nvPr/>
        </p:nvSpPr>
        <p:spPr>
          <a:xfrm>
            <a:off x="5044475" y="3991175"/>
            <a:ext cx="11646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DisjointSets</a:t>
            </a:r>
            <a:endParaRPr/>
          </a:p>
        </p:txBody>
      </p:sp>
      <p:sp>
        <p:nvSpPr>
          <p:cNvPr id="1106" name="Google Shape;1106;p47"/>
          <p:cNvSpPr/>
          <p:nvPr/>
        </p:nvSpPr>
        <p:spPr>
          <a:xfrm>
            <a:off x="4441275" y="244375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1107" name="Google Shape;1107;p47"/>
          <p:cNvSpPr/>
          <p:nvPr/>
        </p:nvSpPr>
        <p:spPr>
          <a:xfrm>
            <a:off x="2286000" y="1545086"/>
            <a:ext cx="765300" cy="325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</a:t>
            </a:r>
            <a:endParaRPr/>
          </a:p>
        </p:txBody>
      </p:sp>
      <p:sp>
        <p:nvSpPr>
          <p:cNvPr id="1108" name="Google Shape;1108;p47"/>
          <p:cNvSpPr/>
          <p:nvPr/>
        </p:nvSpPr>
        <p:spPr>
          <a:xfrm>
            <a:off x="2286000" y="1909400"/>
            <a:ext cx="930600" cy="325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2-3 Tree </a:t>
            </a:r>
            <a:endParaRPr/>
          </a:p>
        </p:txBody>
      </p:sp>
      <p:sp>
        <p:nvSpPr>
          <p:cNvPr id="1109" name="Google Shape;1109;p47"/>
          <p:cNvSpPr/>
          <p:nvPr/>
        </p:nvSpPr>
        <p:spPr>
          <a:xfrm>
            <a:off x="2286000" y="2281375"/>
            <a:ext cx="930600" cy="325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LLRBs</a:t>
            </a:r>
            <a:endParaRPr/>
          </a:p>
        </p:txBody>
      </p:sp>
      <p:sp>
        <p:nvSpPr>
          <p:cNvPr id="1110" name="Google Shape;1110;p47"/>
          <p:cNvSpPr/>
          <p:nvPr/>
        </p:nvSpPr>
        <p:spPr>
          <a:xfrm>
            <a:off x="2286000" y="2958150"/>
            <a:ext cx="1979100" cy="325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Separate Chaining HT</a:t>
            </a:r>
            <a:endParaRPr/>
          </a:p>
        </p:txBody>
      </p:sp>
      <p:cxnSp>
        <p:nvCxnSpPr>
          <p:cNvPr id="1111" name="Google Shape;1111;p47"/>
          <p:cNvCxnSpPr>
            <a:stCxn id="1103" idx="3"/>
            <a:endCxn id="1107" idx="1"/>
          </p:cNvCxnSpPr>
          <p:nvPr/>
        </p:nvCxnSpPr>
        <p:spPr>
          <a:xfrm flipH="1" rot="10800000">
            <a:off x="1875025" y="1708075"/>
            <a:ext cx="411000" cy="28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2" name="Google Shape;1112;p47"/>
          <p:cNvCxnSpPr>
            <a:stCxn id="1103" idx="3"/>
            <a:endCxn id="1108" idx="1"/>
          </p:cNvCxnSpPr>
          <p:nvPr/>
        </p:nvCxnSpPr>
        <p:spPr>
          <a:xfrm>
            <a:off x="1875025" y="1997875"/>
            <a:ext cx="411000" cy="7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3" name="Google Shape;1113;p47"/>
          <p:cNvCxnSpPr>
            <a:stCxn id="1103" idx="3"/>
            <a:endCxn id="1109" idx="1"/>
          </p:cNvCxnSpPr>
          <p:nvPr/>
        </p:nvCxnSpPr>
        <p:spPr>
          <a:xfrm>
            <a:off x="1875025" y="1997875"/>
            <a:ext cx="411000" cy="4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4" name="Google Shape;1114;p47"/>
          <p:cNvCxnSpPr>
            <a:stCxn id="1103" idx="3"/>
            <a:endCxn id="1110" idx="1"/>
          </p:cNvCxnSpPr>
          <p:nvPr/>
        </p:nvCxnSpPr>
        <p:spPr>
          <a:xfrm>
            <a:off x="1875025" y="1997875"/>
            <a:ext cx="411000" cy="11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5" name="Google Shape;1115;p47"/>
          <p:cNvCxnSpPr>
            <a:stCxn id="1104" idx="3"/>
            <a:endCxn id="1107" idx="1"/>
          </p:cNvCxnSpPr>
          <p:nvPr/>
        </p:nvCxnSpPr>
        <p:spPr>
          <a:xfrm flipH="1" rot="10800000">
            <a:off x="1874900" y="1707850"/>
            <a:ext cx="411000" cy="9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6" name="Google Shape;1116;p47"/>
          <p:cNvCxnSpPr>
            <a:stCxn id="1104" idx="3"/>
            <a:endCxn id="1108" idx="1"/>
          </p:cNvCxnSpPr>
          <p:nvPr/>
        </p:nvCxnSpPr>
        <p:spPr>
          <a:xfrm flipH="1" rot="10800000">
            <a:off x="1874900" y="2072350"/>
            <a:ext cx="411000" cy="55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7" name="Google Shape;1117;p47"/>
          <p:cNvCxnSpPr>
            <a:stCxn id="1104" idx="3"/>
            <a:endCxn id="1109" idx="1"/>
          </p:cNvCxnSpPr>
          <p:nvPr/>
        </p:nvCxnSpPr>
        <p:spPr>
          <a:xfrm flipH="1" rot="10800000">
            <a:off x="1874900" y="2444350"/>
            <a:ext cx="411000" cy="1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8" name="Google Shape;1118;p47"/>
          <p:cNvCxnSpPr>
            <a:stCxn id="1104" idx="3"/>
            <a:endCxn id="1110" idx="1"/>
          </p:cNvCxnSpPr>
          <p:nvPr/>
        </p:nvCxnSpPr>
        <p:spPr>
          <a:xfrm>
            <a:off x="1874900" y="2631550"/>
            <a:ext cx="411000" cy="4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9" name="Google Shape;1119;p47"/>
          <p:cNvSpPr/>
          <p:nvPr/>
        </p:nvSpPr>
        <p:spPr>
          <a:xfrm>
            <a:off x="2286000" y="3389281"/>
            <a:ext cx="1979100" cy="325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Probing HT</a:t>
            </a:r>
            <a:endParaRPr/>
          </a:p>
        </p:txBody>
      </p:sp>
      <p:cxnSp>
        <p:nvCxnSpPr>
          <p:cNvPr id="1120" name="Google Shape;1120;p47"/>
          <p:cNvCxnSpPr>
            <a:stCxn id="1103" idx="3"/>
            <a:endCxn id="1119" idx="1"/>
          </p:cNvCxnSpPr>
          <p:nvPr/>
        </p:nvCxnSpPr>
        <p:spPr>
          <a:xfrm>
            <a:off x="1875025" y="1997875"/>
            <a:ext cx="411000" cy="15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1" name="Google Shape;1121;p47"/>
          <p:cNvCxnSpPr>
            <a:stCxn id="1104" idx="3"/>
            <a:endCxn id="1119" idx="1"/>
          </p:cNvCxnSpPr>
          <p:nvPr/>
        </p:nvCxnSpPr>
        <p:spPr>
          <a:xfrm>
            <a:off x="1874900" y="2631550"/>
            <a:ext cx="411000" cy="9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2" name="Google Shape;1122;p47"/>
          <p:cNvSpPr/>
          <p:nvPr/>
        </p:nvSpPr>
        <p:spPr>
          <a:xfrm>
            <a:off x="5519225" y="73350"/>
            <a:ext cx="1116900" cy="325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</a:t>
            </a:r>
            <a:endParaRPr/>
          </a:p>
        </p:txBody>
      </p:sp>
      <p:sp>
        <p:nvSpPr>
          <p:cNvPr id="1123" name="Google Shape;1123;p47"/>
          <p:cNvSpPr/>
          <p:nvPr/>
        </p:nvSpPr>
        <p:spPr>
          <a:xfrm>
            <a:off x="5519225" y="552275"/>
            <a:ext cx="1442700" cy="325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Resizing Arrays</a:t>
            </a:r>
            <a:endParaRPr/>
          </a:p>
        </p:txBody>
      </p:sp>
      <p:cxnSp>
        <p:nvCxnSpPr>
          <p:cNvPr id="1124" name="Google Shape;1124;p47"/>
          <p:cNvCxnSpPr>
            <a:stCxn id="1106" idx="3"/>
            <a:endCxn id="1122" idx="1"/>
          </p:cNvCxnSpPr>
          <p:nvPr/>
        </p:nvCxnSpPr>
        <p:spPr>
          <a:xfrm flipH="1" rot="10800000">
            <a:off x="5137575" y="236275"/>
            <a:ext cx="381600" cy="1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5" name="Google Shape;1125;p47"/>
          <p:cNvCxnSpPr>
            <a:stCxn id="1106" idx="3"/>
            <a:endCxn id="1123" idx="1"/>
          </p:cNvCxnSpPr>
          <p:nvPr/>
        </p:nvCxnSpPr>
        <p:spPr>
          <a:xfrm>
            <a:off x="5137575" y="397075"/>
            <a:ext cx="381600" cy="3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6" name="Google Shape;1126;p47"/>
          <p:cNvSpPr/>
          <p:nvPr/>
        </p:nvSpPr>
        <p:spPr>
          <a:xfrm>
            <a:off x="6611550" y="2753663"/>
            <a:ext cx="1116900" cy="325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</a:t>
            </a:r>
            <a:endParaRPr/>
          </a:p>
        </p:txBody>
      </p:sp>
      <p:sp>
        <p:nvSpPr>
          <p:cNvPr id="1127" name="Google Shape;1127;p47"/>
          <p:cNvSpPr/>
          <p:nvPr/>
        </p:nvSpPr>
        <p:spPr>
          <a:xfrm>
            <a:off x="6611550" y="3232588"/>
            <a:ext cx="1442700" cy="325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Resizing Arrays</a:t>
            </a:r>
            <a:endParaRPr/>
          </a:p>
        </p:txBody>
      </p:sp>
      <p:cxnSp>
        <p:nvCxnSpPr>
          <p:cNvPr id="1128" name="Google Shape;1128;p47"/>
          <p:cNvCxnSpPr>
            <a:stCxn id="1102" idx="3"/>
            <a:endCxn id="1126" idx="1"/>
          </p:cNvCxnSpPr>
          <p:nvPr/>
        </p:nvCxnSpPr>
        <p:spPr>
          <a:xfrm flipH="1" rot="10800000">
            <a:off x="6303025" y="2916475"/>
            <a:ext cx="308400" cy="22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9" name="Google Shape;1129;p47"/>
          <p:cNvCxnSpPr>
            <a:stCxn id="1102" idx="3"/>
            <a:endCxn id="1127" idx="1"/>
          </p:cNvCxnSpPr>
          <p:nvPr/>
        </p:nvCxnSpPr>
        <p:spPr>
          <a:xfrm>
            <a:off x="6303025" y="3140875"/>
            <a:ext cx="308400" cy="2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0" name="Google Shape;1130;p47"/>
          <p:cNvSpPr/>
          <p:nvPr/>
        </p:nvSpPr>
        <p:spPr>
          <a:xfrm>
            <a:off x="6636125" y="1105300"/>
            <a:ext cx="1587000" cy="325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Ordered Array</a:t>
            </a:r>
            <a:endParaRPr/>
          </a:p>
        </p:txBody>
      </p:sp>
      <p:sp>
        <p:nvSpPr>
          <p:cNvPr id="1131" name="Google Shape;1131;p47"/>
          <p:cNvSpPr/>
          <p:nvPr/>
        </p:nvSpPr>
        <p:spPr>
          <a:xfrm>
            <a:off x="6635483" y="1462475"/>
            <a:ext cx="836400" cy="3258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LLRB</a:t>
            </a:r>
            <a:endParaRPr/>
          </a:p>
        </p:txBody>
      </p:sp>
      <p:sp>
        <p:nvSpPr>
          <p:cNvPr id="1132" name="Google Shape;1132;p47"/>
          <p:cNvSpPr/>
          <p:nvPr/>
        </p:nvSpPr>
        <p:spPr>
          <a:xfrm>
            <a:off x="6636125" y="1819650"/>
            <a:ext cx="1587000" cy="325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</a:t>
            </a:r>
            <a:endParaRPr/>
          </a:p>
        </p:txBody>
      </p:sp>
      <p:sp>
        <p:nvSpPr>
          <p:cNvPr id="1133" name="Google Shape;1133;p47"/>
          <p:cNvSpPr/>
          <p:nvPr/>
        </p:nvSpPr>
        <p:spPr>
          <a:xfrm>
            <a:off x="6636125" y="2235188"/>
            <a:ext cx="1116900" cy="325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</a:t>
            </a:r>
            <a:endParaRPr/>
          </a:p>
        </p:txBody>
      </p:sp>
      <p:cxnSp>
        <p:nvCxnSpPr>
          <p:cNvPr id="1134" name="Google Shape;1134;p47"/>
          <p:cNvCxnSpPr>
            <a:stCxn id="1101" idx="3"/>
            <a:endCxn id="1133" idx="1"/>
          </p:cNvCxnSpPr>
          <p:nvPr/>
        </p:nvCxnSpPr>
        <p:spPr>
          <a:xfrm>
            <a:off x="6332675" y="1464475"/>
            <a:ext cx="303600" cy="9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5" name="Google Shape;1135;p47"/>
          <p:cNvCxnSpPr>
            <a:stCxn id="1101" idx="3"/>
            <a:endCxn id="1132" idx="1"/>
          </p:cNvCxnSpPr>
          <p:nvPr/>
        </p:nvCxnSpPr>
        <p:spPr>
          <a:xfrm>
            <a:off x="6332675" y="1464475"/>
            <a:ext cx="303600" cy="51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6" name="Google Shape;1136;p47"/>
          <p:cNvCxnSpPr>
            <a:stCxn id="1101" idx="3"/>
            <a:endCxn id="1131" idx="1"/>
          </p:cNvCxnSpPr>
          <p:nvPr/>
        </p:nvCxnSpPr>
        <p:spPr>
          <a:xfrm>
            <a:off x="6332675" y="1464475"/>
            <a:ext cx="302700" cy="1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7" name="Google Shape;1137;p47"/>
          <p:cNvCxnSpPr>
            <a:stCxn id="1101" idx="3"/>
            <a:endCxn id="1130" idx="1"/>
          </p:cNvCxnSpPr>
          <p:nvPr/>
        </p:nvCxnSpPr>
        <p:spPr>
          <a:xfrm flipH="1" rot="10800000">
            <a:off x="6332675" y="1268275"/>
            <a:ext cx="30360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8" name="Google Shape;1138;p47"/>
          <p:cNvSpPr txBox="1"/>
          <p:nvPr/>
        </p:nvSpPr>
        <p:spPr>
          <a:xfrm>
            <a:off x="132225" y="4719825"/>
            <a:ext cx="29088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2017 version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48"/>
          <p:cNvSpPr/>
          <p:nvPr/>
        </p:nvSpPr>
        <p:spPr>
          <a:xfrm>
            <a:off x="2411389" y="2703023"/>
            <a:ext cx="1870200" cy="130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48"/>
          <p:cNvSpPr/>
          <p:nvPr/>
        </p:nvSpPr>
        <p:spPr>
          <a:xfrm>
            <a:off x="2418800" y="1773800"/>
            <a:ext cx="1870200" cy="79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48"/>
          <p:cNvSpPr txBox="1"/>
          <p:nvPr/>
        </p:nvSpPr>
        <p:spPr>
          <a:xfrm>
            <a:off x="9325" y="-2900"/>
            <a:ext cx="28587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Data Structures: </a:t>
            </a:r>
            <a:endParaRPr/>
          </a:p>
        </p:txBody>
      </p:sp>
      <p:sp>
        <p:nvSpPr>
          <p:cNvPr id="1146" name="Google Shape;1146;p48"/>
          <p:cNvSpPr/>
          <p:nvPr/>
        </p:nvSpPr>
        <p:spPr>
          <a:xfrm>
            <a:off x="5636375" y="1311775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PQ</a:t>
            </a:r>
            <a:endParaRPr/>
          </a:p>
        </p:txBody>
      </p:sp>
      <p:sp>
        <p:nvSpPr>
          <p:cNvPr id="1147" name="Google Shape;1147;p48"/>
          <p:cNvSpPr/>
          <p:nvPr/>
        </p:nvSpPr>
        <p:spPr>
          <a:xfrm>
            <a:off x="5606725" y="2607175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1148" name="Google Shape;1148;p48"/>
          <p:cNvSpPr/>
          <p:nvPr/>
        </p:nvSpPr>
        <p:spPr>
          <a:xfrm>
            <a:off x="1178725" y="1845175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sp>
        <p:nvSpPr>
          <p:cNvPr id="1149" name="Google Shape;1149;p48"/>
          <p:cNvSpPr/>
          <p:nvPr/>
        </p:nvSpPr>
        <p:spPr>
          <a:xfrm>
            <a:off x="1178600" y="2478850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1150" name="Google Shape;1150;p48"/>
          <p:cNvSpPr/>
          <p:nvPr/>
        </p:nvSpPr>
        <p:spPr>
          <a:xfrm>
            <a:off x="2389675" y="892675"/>
            <a:ext cx="1870200" cy="73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48"/>
          <p:cNvSpPr/>
          <p:nvPr/>
        </p:nvSpPr>
        <p:spPr>
          <a:xfrm>
            <a:off x="5044475" y="3991175"/>
            <a:ext cx="11646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DisjointSets</a:t>
            </a:r>
            <a:endParaRPr/>
          </a:p>
        </p:txBody>
      </p:sp>
      <p:sp>
        <p:nvSpPr>
          <p:cNvPr id="1152" name="Google Shape;1152;p48"/>
          <p:cNvSpPr/>
          <p:nvPr/>
        </p:nvSpPr>
        <p:spPr>
          <a:xfrm>
            <a:off x="2460675" y="943075"/>
            <a:ext cx="1756800" cy="3054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Chaining HT</a:t>
            </a:r>
            <a:endParaRPr/>
          </a:p>
        </p:txBody>
      </p:sp>
      <p:sp>
        <p:nvSpPr>
          <p:cNvPr id="1153" name="Google Shape;1153;p48"/>
          <p:cNvSpPr/>
          <p:nvPr/>
        </p:nvSpPr>
        <p:spPr>
          <a:xfrm>
            <a:off x="2460675" y="1278675"/>
            <a:ext cx="1756800" cy="3054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Probing HT</a:t>
            </a:r>
            <a:endParaRPr/>
          </a:p>
        </p:txBody>
      </p:sp>
      <p:sp>
        <p:nvSpPr>
          <p:cNvPr id="1154" name="Google Shape;1154;p48"/>
          <p:cNvSpPr/>
          <p:nvPr/>
        </p:nvSpPr>
        <p:spPr>
          <a:xfrm>
            <a:off x="2460675" y="1845175"/>
            <a:ext cx="1791900" cy="3054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LinkedList</a:t>
            </a:r>
            <a:endParaRPr/>
          </a:p>
        </p:txBody>
      </p:sp>
      <p:sp>
        <p:nvSpPr>
          <p:cNvPr id="1155" name="Google Shape;1155;p48"/>
          <p:cNvSpPr/>
          <p:nvPr/>
        </p:nvSpPr>
        <p:spPr>
          <a:xfrm>
            <a:off x="2468091" y="2226175"/>
            <a:ext cx="1791900" cy="3054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Resizing Array</a:t>
            </a:r>
            <a:endParaRPr/>
          </a:p>
        </p:txBody>
      </p:sp>
      <p:sp>
        <p:nvSpPr>
          <p:cNvPr id="1156" name="Google Shape;1156;p48"/>
          <p:cNvSpPr/>
          <p:nvPr/>
        </p:nvSpPr>
        <p:spPr>
          <a:xfrm>
            <a:off x="2443121" y="4236325"/>
            <a:ext cx="1791900" cy="3054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</a:t>
            </a:r>
            <a:endParaRPr/>
          </a:p>
        </p:txBody>
      </p:sp>
      <p:cxnSp>
        <p:nvCxnSpPr>
          <p:cNvPr id="1157" name="Google Shape;1157;p48"/>
          <p:cNvCxnSpPr>
            <a:stCxn id="1148" idx="3"/>
            <a:endCxn id="1152" idx="1"/>
          </p:cNvCxnSpPr>
          <p:nvPr/>
        </p:nvCxnSpPr>
        <p:spPr>
          <a:xfrm flipH="1" rot="10800000">
            <a:off x="1875025" y="1095775"/>
            <a:ext cx="585600" cy="90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8" name="Google Shape;1158;p48"/>
          <p:cNvCxnSpPr>
            <a:stCxn id="1153" idx="1"/>
            <a:endCxn id="1148" idx="3"/>
          </p:cNvCxnSpPr>
          <p:nvPr/>
        </p:nvCxnSpPr>
        <p:spPr>
          <a:xfrm flipH="1">
            <a:off x="1875075" y="1431375"/>
            <a:ext cx="585600" cy="56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9" name="Google Shape;1159;p48"/>
          <p:cNvCxnSpPr>
            <a:stCxn id="1148" idx="3"/>
            <a:endCxn id="1154" idx="1"/>
          </p:cNvCxnSpPr>
          <p:nvPr/>
        </p:nvCxnSpPr>
        <p:spPr>
          <a:xfrm>
            <a:off x="1875025" y="1997875"/>
            <a:ext cx="585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0" name="Google Shape;1160;p48"/>
          <p:cNvCxnSpPr>
            <a:stCxn id="1148" idx="3"/>
            <a:endCxn id="1161" idx="1"/>
          </p:cNvCxnSpPr>
          <p:nvPr/>
        </p:nvCxnSpPr>
        <p:spPr>
          <a:xfrm>
            <a:off x="1875025" y="1997875"/>
            <a:ext cx="580200" cy="99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2" name="Google Shape;1162;p48"/>
          <p:cNvCxnSpPr>
            <a:stCxn id="1148" idx="3"/>
            <a:endCxn id="1155" idx="1"/>
          </p:cNvCxnSpPr>
          <p:nvPr/>
        </p:nvCxnSpPr>
        <p:spPr>
          <a:xfrm>
            <a:off x="1875025" y="1997875"/>
            <a:ext cx="593100" cy="38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3" name="Google Shape;1163;p48"/>
          <p:cNvCxnSpPr>
            <a:stCxn id="1148" idx="3"/>
            <a:endCxn id="1164" idx="1"/>
          </p:cNvCxnSpPr>
          <p:nvPr/>
        </p:nvCxnSpPr>
        <p:spPr>
          <a:xfrm>
            <a:off x="1875025" y="1997875"/>
            <a:ext cx="580200" cy="137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5" name="Google Shape;1165;p48"/>
          <p:cNvCxnSpPr>
            <a:stCxn id="1148" idx="3"/>
            <a:endCxn id="1156" idx="1"/>
          </p:cNvCxnSpPr>
          <p:nvPr/>
        </p:nvCxnSpPr>
        <p:spPr>
          <a:xfrm>
            <a:off x="1875025" y="1997875"/>
            <a:ext cx="568200" cy="239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4" name="Google Shape;1164;p48"/>
          <p:cNvSpPr/>
          <p:nvPr/>
        </p:nvSpPr>
        <p:spPr>
          <a:xfrm>
            <a:off x="2455221" y="3216775"/>
            <a:ext cx="1791900" cy="3054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Black</a:t>
            </a:r>
            <a:endParaRPr/>
          </a:p>
        </p:txBody>
      </p:sp>
      <p:sp>
        <p:nvSpPr>
          <p:cNvPr id="1161" name="Google Shape;1161;p48"/>
          <p:cNvSpPr/>
          <p:nvPr/>
        </p:nvSpPr>
        <p:spPr>
          <a:xfrm>
            <a:off x="2455350" y="2835775"/>
            <a:ext cx="1791900" cy="3054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 (Vanilla)</a:t>
            </a:r>
            <a:endParaRPr/>
          </a:p>
        </p:txBody>
      </p:sp>
      <p:sp>
        <p:nvSpPr>
          <p:cNvPr id="1166" name="Google Shape;1166;p48"/>
          <p:cNvSpPr/>
          <p:nvPr/>
        </p:nvSpPr>
        <p:spPr>
          <a:xfrm>
            <a:off x="2455221" y="3597775"/>
            <a:ext cx="1791900" cy="3054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B-Trees (2-3 / 2-3-4)</a:t>
            </a:r>
            <a:endParaRPr sz="1300"/>
          </a:p>
        </p:txBody>
      </p:sp>
      <p:cxnSp>
        <p:nvCxnSpPr>
          <p:cNvPr id="1167" name="Google Shape;1167;p48"/>
          <p:cNvCxnSpPr>
            <a:stCxn id="1152" idx="1"/>
            <a:endCxn id="1149" idx="3"/>
          </p:cNvCxnSpPr>
          <p:nvPr/>
        </p:nvCxnSpPr>
        <p:spPr>
          <a:xfrm flipH="1">
            <a:off x="1874775" y="1095775"/>
            <a:ext cx="585900" cy="15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8" name="Google Shape;1168;p48"/>
          <p:cNvCxnSpPr>
            <a:stCxn id="1153" idx="1"/>
            <a:endCxn id="1149" idx="3"/>
          </p:cNvCxnSpPr>
          <p:nvPr/>
        </p:nvCxnSpPr>
        <p:spPr>
          <a:xfrm flipH="1">
            <a:off x="1874775" y="1431375"/>
            <a:ext cx="585900" cy="120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9" name="Google Shape;1169;p48"/>
          <p:cNvCxnSpPr>
            <a:stCxn id="1154" idx="1"/>
            <a:endCxn id="1149" idx="3"/>
          </p:cNvCxnSpPr>
          <p:nvPr/>
        </p:nvCxnSpPr>
        <p:spPr>
          <a:xfrm flipH="1">
            <a:off x="1874775" y="1997875"/>
            <a:ext cx="585900" cy="63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0" name="Google Shape;1170;p48"/>
          <p:cNvCxnSpPr>
            <a:stCxn id="1155" idx="1"/>
            <a:endCxn id="1149" idx="3"/>
          </p:cNvCxnSpPr>
          <p:nvPr/>
        </p:nvCxnSpPr>
        <p:spPr>
          <a:xfrm flipH="1">
            <a:off x="1874991" y="2378875"/>
            <a:ext cx="593100" cy="2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1" name="Google Shape;1171;p48"/>
          <p:cNvCxnSpPr>
            <a:stCxn id="1161" idx="1"/>
            <a:endCxn id="1149" idx="3"/>
          </p:cNvCxnSpPr>
          <p:nvPr/>
        </p:nvCxnSpPr>
        <p:spPr>
          <a:xfrm rot="10800000">
            <a:off x="1874850" y="2631475"/>
            <a:ext cx="580500" cy="35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2" name="Google Shape;1172;p48"/>
          <p:cNvCxnSpPr>
            <a:stCxn id="1164" idx="1"/>
            <a:endCxn id="1149" idx="3"/>
          </p:cNvCxnSpPr>
          <p:nvPr/>
        </p:nvCxnSpPr>
        <p:spPr>
          <a:xfrm rot="10800000">
            <a:off x="1875021" y="2631475"/>
            <a:ext cx="580200" cy="73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3" name="Google Shape;1173;p48"/>
          <p:cNvCxnSpPr>
            <a:stCxn id="1166" idx="1"/>
            <a:endCxn id="1149" idx="3"/>
          </p:cNvCxnSpPr>
          <p:nvPr/>
        </p:nvCxnSpPr>
        <p:spPr>
          <a:xfrm rot="10800000">
            <a:off x="1875021" y="2631475"/>
            <a:ext cx="580200" cy="111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4" name="Google Shape;1174;p48"/>
          <p:cNvCxnSpPr>
            <a:stCxn id="1156" idx="1"/>
            <a:endCxn id="1149" idx="3"/>
          </p:cNvCxnSpPr>
          <p:nvPr/>
        </p:nvCxnSpPr>
        <p:spPr>
          <a:xfrm rot="10800000">
            <a:off x="1874921" y="2631625"/>
            <a:ext cx="568200" cy="175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5" name="Google Shape;1175;p48"/>
          <p:cNvSpPr/>
          <p:nvPr/>
        </p:nvSpPr>
        <p:spPr>
          <a:xfrm>
            <a:off x="6623775" y="244375"/>
            <a:ext cx="1756800" cy="3054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</a:t>
            </a:r>
            <a:endParaRPr/>
          </a:p>
        </p:txBody>
      </p:sp>
      <p:sp>
        <p:nvSpPr>
          <p:cNvPr id="1176" name="Google Shape;1176;p48"/>
          <p:cNvSpPr/>
          <p:nvPr/>
        </p:nvSpPr>
        <p:spPr>
          <a:xfrm>
            <a:off x="6657575" y="1616575"/>
            <a:ext cx="1756800" cy="4434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Chaining HT (lacks order, very odd)</a:t>
            </a:r>
            <a:endParaRPr/>
          </a:p>
        </p:txBody>
      </p:sp>
      <p:sp>
        <p:nvSpPr>
          <p:cNvPr id="1177" name="Google Shape;1177;p48"/>
          <p:cNvSpPr/>
          <p:nvPr/>
        </p:nvSpPr>
        <p:spPr>
          <a:xfrm>
            <a:off x="6623775" y="1082575"/>
            <a:ext cx="2024100" cy="3054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Ordered Linked List</a:t>
            </a:r>
            <a:endParaRPr/>
          </a:p>
        </p:txBody>
      </p:sp>
      <p:sp>
        <p:nvSpPr>
          <p:cNvPr id="1178" name="Google Shape;1178;p48"/>
          <p:cNvSpPr/>
          <p:nvPr/>
        </p:nvSpPr>
        <p:spPr>
          <a:xfrm>
            <a:off x="6623775" y="625375"/>
            <a:ext cx="1756800" cy="3054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Balanced Tree</a:t>
            </a:r>
            <a:endParaRPr/>
          </a:p>
        </p:txBody>
      </p:sp>
      <p:cxnSp>
        <p:nvCxnSpPr>
          <p:cNvPr id="1179" name="Google Shape;1179;p48"/>
          <p:cNvCxnSpPr>
            <a:stCxn id="1178" idx="1"/>
            <a:endCxn id="1146" idx="3"/>
          </p:cNvCxnSpPr>
          <p:nvPr/>
        </p:nvCxnSpPr>
        <p:spPr>
          <a:xfrm flipH="1">
            <a:off x="6332775" y="778075"/>
            <a:ext cx="291000" cy="68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0" name="Google Shape;1180;p48"/>
          <p:cNvCxnSpPr>
            <a:stCxn id="1177" idx="1"/>
            <a:endCxn id="1146" idx="3"/>
          </p:cNvCxnSpPr>
          <p:nvPr/>
        </p:nvCxnSpPr>
        <p:spPr>
          <a:xfrm flipH="1">
            <a:off x="6332775" y="1235275"/>
            <a:ext cx="291000" cy="22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1" name="Google Shape;1181;p48"/>
          <p:cNvCxnSpPr>
            <a:stCxn id="1175" idx="1"/>
            <a:endCxn id="1146" idx="3"/>
          </p:cNvCxnSpPr>
          <p:nvPr/>
        </p:nvCxnSpPr>
        <p:spPr>
          <a:xfrm flipH="1">
            <a:off x="6332775" y="397075"/>
            <a:ext cx="291000" cy="106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2" name="Google Shape;1182;p48"/>
          <p:cNvCxnSpPr>
            <a:stCxn id="1176" idx="1"/>
            <a:endCxn id="1146" idx="3"/>
          </p:cNvCxnSpPr>
          <p:nvPr/>
        </p:nvCxnSpPr>
        <p:spPr>
          <a:xfrm rot="10800000">
            <a:off x="6332675" y="1464475"/>
            <a:ext cx="324900" cy="37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3" name="Google Shape;1183;p48"/>
          <p:cNvSpPr/>
          <p:nvPr/>
        </p:nvSpPr>
        <p:spPr>
          <a:xfrm>
            <a:off x="6743578" y="2797675"/>
            <a:ext cx="1791900" cy="3054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Resizing Array</a:t>
            </a:r>
            <a:endParaRPr/>
          </a:p>
        </p:txBody>
      </p:sp>
      <p:sp>
        <p:nvSpPr>
          <p:cNvPr id="1184" name="Google Shape;1184;p48"/>
          <p:cNvSpPr/>
          <p:nvPr/>
        </p:nvSpPr>
        <p:spPr>
          <a:xfrm>
            <a:off x="6736163" y="2416675"/>
            <a:ext cx="1791900" cy="3054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LinkedList</a:t>
            </a:r>
            <a:endParaRPr/>
          </a:p>
        </p:txBody>
      </p:sp>
      <p:cxnSp>
        <p:nvCxnSpPr>
          <p:cNvPr id="1185" name="Google Shape;1185;p48"/>
          <p:cNvCxnSpPr>
            <a:stCxn id="1184" idx="1"/>
            <a:endCxn id="1147" idx="3"/>
          </p:cNvCxnSpPr>
          <p:nvPr/>
        </p:nvCxnSpPr>
        <p:spPr>
          <a:xfrm flipH="1">
            <a:off x="6302963" y="2569375"/>
            <a:ext cx="433200" cy="19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48"/>
          <p:cNvCxnSpPr>
            <a:stCxn id="1183" idx="1"/>
            <a:endCxn id="1147" idx="3"/>
          </p:cNvCxnSpPr>
          <p:nvPr/>
        </p:nvCxnSpPr>
        <p:spPr>
          <a:xfrm rot="10800000">
            <a:off x="6302878" y="2759875"/>
            <a:ext cx="440700" cy="19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7" name="Google Shape;1187;p48"/>
          <p:cNvSpPr/>
          <p:nvPr/>
        </p:nvSpPr>
        <p:spPr>
          <a:xfrm>
            <a:off x="6516446" y="3457175"/>
            <a:ext cx="1791900" cy="3054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Find</a:t>
            </a:r>
            <a:endParaRPr/>
          </a:p>
        </p:txBody>
      </p:sp>
      <p:sp>
        <p:nvSpPr>
          <p:cNvPr id="1188" name="Google Shape;1188;p48"/>
          <p:cNvSpPr/>
          <p:nvPr/>
        </p:nvSpPr>
        <p:spPr>
          <a:xfrm>
            <a:off x="6516446" y="3855625"/>
            <a:ext cx="1791900" cy="3054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Union</a:t>
            </a:r>
            <a:endParaRPr/>
          </a:p>
        </p:txBody>
      </p:sp>
      <p:sp>
        <p:nvSpPr>
          <p:cNvPr id="1189" name="Google Shape;1189;p48"/>
          <p:cNvSpPr/>
          <p:nvPr/>
        </p:nvSpPr>
        <p:spPr>
          <a:xfrm>
            <a:off x="6516446" y="4254075"/>
            <a:ext cx="1791900" cy="3054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QU</a:t>
            </a:r>
            <a:endParaRPr/>
          </a:p>
        </p:txBody>
      </p:sp>
      <p:sp>
        <p:nvSpPr>
          <p:cNvPr id="1190" name="Google Shape;1190;p48"/>
          <p:cNvSpPr/>
          <p:nvPr/>
        </p:nvSpPr>
        <p:spPr>
          <a:xfrm>
            <a:off x="6516446" y="4635075"/>
            <a:ext cx="1791900" cy="3054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WQUPC</a:t>
            </a:r>
            <a:endParaRPr/>
          </a:p>
        </p:txBody>
      </p:sp>
      <p:cxnSp>
        <p:nvCxnSpPr>
          <p:cNvPr id="1191" name="Google Shape;1191;p48"/>
          <p:cNvCxnSpPr>
            <a:stCxn id="1187" idx="1"/>
            <a:endCxn id="1151" idx="3"/>
          </p:cNvCxnSpPr>
          <p:nvPr/>
        </p:nvCxnSpPr>
        <p:spPr>
          <a:xfrm flipH="1">
            <a:off x="6208946" y="3609875"/>
            <a:ext cx="307500" cy="53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2" name="Google Shape;1192;p48"/>
          <p:cNvCxnSpPr>
            <a:stCxn id="1188" idx="1"/>
            <a:endCxn id="1151" idx="3"/>
          </p:cNvCxnSpPr>
          <p:nvPr/>
        </p:nvCxnSpPr>
        <p:spPr>
          <a:xfrm flipH="1">
            <a:off x="6208946" y="4008325"/>
            <a:ext cx="307500" cy="13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3" name="Google Shape;1193;p48"/>
          <p:cNvCxnSpPr>
            <a:stCxn id="1189" idx="1"/>
            <a:endCxn id="1151" idx="3"/>
          </p:cNvCxnSpPr>
          <p:nvPr/>
        </p:nvCxnSpPr>
        <p:spPr>
          <a:xfrm rot="10800000">
            <a:off x="6208946" y="4143975"/>
            <a:ext cx="307500" cy="26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4" name="Google Shape;1194;p48"/>
          <p:cNvCxnSpPr>
            <a:stCxn id="1190" idx="1"/>
            <a:endCxn id="1151" idx="3"/>
          </p:cNvCxnSpPr>
          <p:nvPr/>
        </p:nvCxnSpPr>
        <p:spPr>
          <a:xfrm rot="10800000">
            <a:off x="6208946" y="4143975"/>
            <a:ext cx="307500" cy="64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5" name="Google Shape;1195;p48"/>
          <p:cNvSpPr/>
          <p:nvPr/>
        </p:nvSpPr>
        <p:spPr>
          <a:xfrm>
            <a:off x="4441275" y="244375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1196" name="Google Shape;1196;p48"/>
          <p:cNvSpPr txBox="1"/>
          <p:nvPr/>
        </p:nvSpPr>
        <p:spPr>
          <a:xfrm>
            <a:off x="132225" y="4719825"/>
            <a:ext cx="29088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2016 version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49"/>
          <p:cNvSpPr/>
          <p:nvPr/>
        </p:nvSpPr>
        <p:spPr>
          <a:xfrm>
            <a:off x="215450" y="702475"/>
            <a:ext cx="11790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PQ</a:t>
            </a:r>
            <a:endParaRPr/>
          </a:p>
        </p:txBody>
      </p:sp>
      <p:sp>
        <p:nvSpPr>
          <p:cNvPr id="1202" name="Google Shape;1202;p49"/>
          <p:cNvSpPr/>
          <p:nvPr/>
        </p:nvSpPr>
        <p:spPr>
          <a:xfrm>
            <a:off x="1943100" y="696175"/>
            <a:ext cx="1752600" cy="318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Heap Ordered Tree</a:t>
            </a:r>
            <a:endParaRPr/>
          </a:p>
        </p:txBody>
      </p:sp>
      <p:cxnSp>
        <p:nvCxnSpPr>
          <p:cNvPr id="1203" name="Google Shape;1203;p49"/>
          <p:cNvCxnSpPr>
            <a:stCxn id="1201" idx="3"/>
            <a:endCxn id="1202" idx="1"/>
          </p:cNvCxnSpPr>
          <p:nvPr/>
        </p:nvCxnSpPr>
        <p:spPr>
          <a:xfrm>
            <a:off x="1394450" y="855175"/>
            <a:ext cx="548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4" name="Google Shape;1204;p49"/>
          <p:cNvSpPr/>
          <p:nvPr/>
        </p:nvSpPr>
        <p:spPr>
          <a:xfrm>
            <a:off x="4537225" y="702475"/>
            <a:ext cx="19347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Chaining HT</a:t>
            </a:r>
            <a:endParaRPr/>
          </a:p>
        </p:txBody>
      </p:sp>
      <p:sp>
        <p:nvSpPr>
          <p:cNvPr id="1205" name="Google Shape;1205;p49"/>
          <p:cNvSpPr/>
          <p:nvPr/>
        </p:nvSpPr>
        <p:spPr>
          <a:xfrm>
            <a:off x="6919675" y="702475"/>
            <a:ext cx="1691400" cy="3054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of Buckets</a:t>
            </a:r>
            <a:endParaRPr/>
          </a:p>
        </p:txBody>
      </p:sp>
      <p:cxnSp>
        <p:nvCxnSpPr>
          <p:cNvPr id="1206" name="Google Shape;1206;p49"/>
          <p:cNvCxnSpPr>
            <a:stCxn id="1204" idx="3"/>
            <a:endCxn id="1205" idx="1"/>
          </p:cNvCxnSpPr>
          <p:nvPr/>
        </p:nvCxnSpPr>
        <p:spPr>
          <a:xfrm>
            <a:off x="6471925" y="855175"/>
            <a:ext cx="447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7" name="Google Shape;1207;p49"/>
          <p:cNvSpPr txBox="1"/>
          <p:nvPr/>
        </p:nvSpPr>
        <p:spPr>
          <a:xfrm>
            <a:off x="97750" y="122175"/>
            <a:ext cx="74892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Abstraction often happens in layers!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49"/>
          <p:cNvSpPr/>
          <p:nvPr/>
        </p:nvSpPr>
        <p:spPr>
          <a:xfrm>
            <a:off x="4918225" y="1715075"/>
            <a:ext cx="8616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Bucket</a:t>
            </a:r>
            <a:endParaRPr/>
          </a:p>
        </p:txBody>
      </p:sp>
      <p:cxnSp>
        <p:nvCxnSpPr>
          <p:cNvPr id="1209" name="Google Shape;1209;p49"/>
          <p:cNvCxnSpPr>
            <a:stCxn id="1205" idx="2"/>
            <a:endCxn id="1208" idx="0"/>
          </p:cNvCxnSpPr>
          <p:nvPr/>
        </p:nvCxnSpPr>
        <p:spPr>
          <a:xfrm flipH="1">
            <a:off x="5349175" y="1007875"/>
            <a:ext cx="2416200" cy="70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0" name="Google Shape;1210;p49"/>
          <p:cNvSpPr/>
          <p:nvPr/>
        </p:nvSpPr>
        <p:spPr>
          <a:xfrm>
            <a:off x="6843475" y="1312075"/>
            <a:ext cx="1691400" cy="3054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ArrayList</a:t>
            </a:r>
            <a:endParaRPr/>
          </a:p>
        </p:txBody>
      </p:sp>
      <p:sp>
        <p:nvSpPr>
          <p:cNvPr id="1211" name="Google Shape;1211;p49"/>
          <p:cNvSpPr/>
          <p:nvPr/>
        </p:nvSpPr>
        <p:spPr>
          <a:xfrm>
            <a:off x="6843475" y="1693075"/>
            <a:ext cx="1691400" cy="3054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Resizing Array</a:t>
            </a:r>
            <a:endParaRPr/>
          </a:p>
        </p:txBody>
      </p:sp>
      <p:sp>
        <p:nvSpPr>
          <p:cNvPr id="1212" name="Google Shape;1212;p49"/>
          <p:cNvSpPr/>
          <p:nvPr/>
        </p:nvSpPr>
        <p:spPr>
          <a:xfrm>
            <a:off x="6843475" y="2074075"/>
            <a:ext cx="1691400" cy="3054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LinkedList</a:t>
            </a:r>
            <a:endParaRPr/>
          </a:p>
        </p:txBody>
      </p:sp>
      <p:sp>
        <p:nvSpPr>
          <p:cNvPr id="1213" name="Google Shape;1213;p49"/>
          <p:cNvSpPr/>
          <p:nvPr/>
        </p:nvSpPr>
        <p:spPr>
          <a:xfrm>
            <a:off x="6843475" y="2455075"/>
            <a:ext cx="1691400" cy="4434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 (requires comparable items)</a:t>
            </a:r>
            <a:endParaRPr/>
          </a:p>
        </p:txBody>
      </p:sp>
      <p:cxnSp>
        <p:nvCxnSpPr>
          <p:cNvPr id="1214" name="Google Shape;1214;p49"/>
          <p:cNvCxnSpPr>
            <a:stCxn id="1213" idx="1"/>
            <a:endCxn id="1208" idx="3"/>
          </p:cNvCxnSpPr>
          <p:nvPr/>
        </p:nvCxnSpPr>
        <p:spPr>
          <a:xfrm rot="10800000">
            <a:off x="5779975" y="1867675"/>
            <a:ext cx="1063500" cy="80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5" name="Google Shape;1215;p49"/>
          <p:cNvCxnSpPr>
            <a:stCxn id="1212" idx="1"/>
            <a:endCxn id="1208" idx="3"/>
          </p:cNvCxnSpPr>
          <p:nvPr/>
        </p:nvCxnSpPr>
        <p:spPr>
          <a:xfrm rot="10800000">
            <a:off x="5779975" y="1867675"/>
            <a:ext cx="1063500" cy="35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6" name="Google Shape;1216;p49"/>
          <p:cNvCxnSpPr>
            <a:stCxn id="1211" idx="1"/>
            <a:endCxn id="1208" idx="3"/>
          </p:cNvCxnSpPr>
          <p:nvPr/>
        </p:nvCxnSpPr>
        <p:spPr>
          <a:xfrm flipH="1">
            <a:off x="5779975" y="1845775"/>
            <a:ext cx="1063500" cy="2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7" name="Google Shape;1217;p49"/>
          <p:cNvCxnSpPr>
            <a:stCxn id="1210" idx="1"/>
            <a:endCxn id="1208" idx="3"/>
          </p:cNvCxnSpPr>
          <p:nvPr/>
        </p:nvCxnSpPr>
        <p:spPr>
          <a:xfrm flipH="1">
            <a:off x="5779975" y="1464775"/>
            <a:ext cx="1063500" cy="40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8" name="Google Shape;1218;p49"/>
          <p:cNvSpPr/>
          <p:nvPr/>
        </p:nvSpPr>
        <p:spPr>
          <a:xfrm>
            <a:off x="520250" y="1877135"/>
            <a:ext cx="592200" cy="318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Tree</a:t>
            </a:r>
            <a:endParaRPr/>
          </a:p>
        </p:txBody>
      </p:sp>
      <p:sp>
        <p:nvSpPr>
          <p:cNvPr id="1219" name="Google Shape;1219;p49"/>
          <p:cNvSpPr/>
          <p:nvPr/>
        </p:nvSpPr>
        <p:spPr>
          <a:xfrm>
            <a:off x="2171700" y="1381975"/>
            <a:ext cx="1280100" cy="318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Approach 1A</a:t>
            </a:r>
            <a:endParaRPr/>
          </a:p>
        </p:txBody>
      </p:sp>
      <p:sp>
        <p:nvSpPr>
          <p:cNvPr id="1220" name="Google Shape;1220;p49"/>
          <p:cNvSpPr/>
          <p:nvPr/>
        </p:nvSpPr>
        <p:spPr>
          <a:xfrm>
            <a:off x="2171700" y="1755355"/>
            <a:ext cx="1280100" cy="318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Approach 1B</a:t>
            </a:r>
            <a:endParaRPr/>
          </a:p>
        </p:txBody>
      </p:sp>
      <p:sp>
        <p:nvSpPr>
          <p:cNvPr id="1221" name="Google Shape;1221;p49"/>
          <p:cNvSpPr/>
          <p:nvPr/>
        </p:nvSpPr>
        <p:spPr>
          <a:xfrm>
            <a:off x="2171700" y="2128735"/>
            <a:ext cx="1280100" cy="318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Approach 1C</a:t>
            </a:r>
            <a:endParaRPr/>
          </a:p>
        </p:txBody>
      </p:sp>
      <p:sp>
        <p:nvSpPr>
          <p:cNvPr id="1222" name="Google Shape;1222;p49"/>
          <p:cNvSpPr/>
          <p:nvPr/>
        </p:nvSpPr>
        <p:spPr>
          <a:xfrm>
            <a:off x="2171700" y="2502115"/>
            <a:ext cx="1280100" cy="318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Approach 2</a:t>
            </a:r>
            <a:endParaRPr/>
          </a:p>
        </p:txBody>
      </p:sp>
      <p:sp>
        <p:nvSpPr>
          <p:cNvPr id="1223" name="Google Shape;1223;p49"/>
          <p:cNvSpPr/>
          <p:nvPr/>
        </p:nvSpPr>
        <p:spPr>
          <a:xfrm>
            <a:off x="2171700" y="2875495"/>
            <a:ext cx="1280100" cy="318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Approach 3</a:t>
            </a:r>
            <a:endParaRPr/>
          </a:p>
        </p:txBody>
      </p:sp>
      <p:cxnSp>
        <p:nvCxnSpPr>
          <p:cNvPr id="1224" name="Google Shape;1224;p49"/>
          <p:cNvCxnSpPr>
            <a:stCxn id="1202" idx="2"/>
            <a:endCxn id="1218" idx="0"/>
          </p:cNvCxnSpPr>
          <p:nvPr/>
        </p:nvCxnSpPr>
        <p:spPr>
          <a:xfrm flipH="1">
            <a:off x="816300" y="1014175"/>
            <a:ext cx="2003100" cy="86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5" name="Google Shape;1225;p49"/>
          <p:cNvCxnSpPr>
            <a:stCxn id="1219" idx="1"/>
            <a:endCxn id="1218" idx="3"/>
          </p:cNvCxnSpPr>
          <p:nvPr/>
        </p:nvCxnSpPr>
        <p:spPr>
          <a:xfrm flipH="1">
            <a:off x="1112400" y="1540975"/>
            <a:ext cx="1059300" cy="49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6" name="Google Shape;1226;p49"/>
          <p:cNvCxnSpPr>
            <a:stCxn id="1220" idx="1"/>
            <a:endCxn id="1218" idx="3"/>
          </p:cNvCxnSpPr>
          <p:nvPr/>
        </p:nvCxnSpPr>
        <p:spPr>
          <a:xfrm flipH="1">
            <a:off x="1112400" y="1914355"/>
            <a:ext cx="1059300" cy="12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7" name="Google Shape;1227;p49"/>
          <p:cNvCxnSpPr>
            <a:stCxn id="1221" idx="1"/>
            <a:endCxn id="1218" idx="3"/>
          </p:cNvCxnSpPr>
          <p:nvPr/>
        </p:nvCxnSpPr>
        <p:spPr>
          <a:xfrm rot="10800000">
            <a:off x="1112400" y="2036035"/>
            <a:ext cx="1059300" cy="25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8" name="Google Shape;1228;p49"/>
          <p:cNvCxnSpPr>
            <a:stCxn id="1222" idx="1"/>
            <a:endCxn id="1218" idx="3"/>
          </p:cNvCxnSpPr>
          <p:nvPr/>
        </p:nvCxnSpPr>
        <p:spPr>
          <a:xfrm rot="10800000">
            <a:off x="1112400" y="2036215"/>
            <a:ext cx="1059300" cy="62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49"/>
          <p:cNvCxnSpPr>
            <a:stCxn id="1223" idx="1"/>
            <a:endCxn id="1218" idx="3"/>
          </p:cNvCxnSpPr>
          <p:nvPr/>
        </p:nvCxnSpPr>
        <p:spPr>
          <a:xfrm rot="10800000">
            <a:off x="1112400" y="2036095"/>
            <a:ext cx="1059300" cy="99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0" name="Google Shape;1230;p49"/>
          <p:cNvSpPr/>
          <p:nvPr/>
        </p:nvSpPr>
        <p:spPr>
          <a:xfrm>
            <a:off x="2149350" y="3285970"/>
            <a:ext cx="1280100" cy="318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Approach 3B</a:t>
            </a:r>
            <a:endParaRPr/>
          </a:p>
        </p:txBody>
      </p:sp>
      <p:cxnSp>
        <p:nvCxnSpPr>
          <p:cNvPr id="1231" name="Google Shape;1231;p49"/>
          <p:cNvCxnSpPr>
            <a:stCxn id="1230" idx="1"/>
            <a:endCxn id="1218" idx="3"/>
          </p:cNvCxnSpPr>
          <p:nvPr/>
        </p:nvCxnSpPr>
        <p:spPr>
          <a:xfrm rot="10800000">
            <a:off x="1112550" y="2036170"/>
            <a:ext cx="1036800" cy="140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2" name="Google Shape;1232;p49"/>
          <p:cNvSpPr/>
          <p:nvPr/>
        </p:nvSpPr>
        <p:spPr>
          <a:xfrm>
            <a:off x="6843475" y="2966400"/>
            <a:ext cx="1691400" cy="359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ArrayMap (lab 9)</a:t>
            </a:r>
            <a:endParaRPr/>
          </a:p>
        </p:txBody>
      </p:sp>
      <p:cxnSp>
        <p:nvCxnSpPr>
          <p:cNvPr id="1233" name="Google Shape;1233;p49"/>
          <p:cNvCxnSpPr>
            <a:stCxn id="1232" idx="1"/>
            <a:endCxn id="1208" idx="3"/>
          </p:cNvCxnSpPr>
          <p:nvPr/>
        </p:nvCxnSpPr>
        <p:spPr>
          <a:xfrm rot="10800000">
            <a:off x="5779975" y="1867650"/>
            <a:ext cx="1063500" cy="127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50"/>
          <p:cNvSpPr txBox="1"/>
          <p:nvPr/>
        </p:nvSpPr>
        <p:spPr>
          <a:xfrm>
            <a:off x="9325" y="-2900"/>
            <a:ext cx="33870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Specialized Searching Data Structures: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50"/>
          <p:cNvSpPr/>
          <p:nvPr/>
        </p:nvSpPr>
        <p:spPr>
          <a:xfrm>
            <a:off x="1148500" y="2373425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sp>
        <p:nvSpPr>
          <p:cNvPr id="1240" name="Google Shape;1240;p50"/>
          <p:cNvSpPr/>
          <p:nvPr/>
        </p:nvSpPr>
        <p:spPr>
          <a:xfrm>
            <a:off x="1148500" y="4145400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PQ</a:t>
            </a:r>
            <a:endParaRPr/>
          </a:p>
        </p:txBody>
      </p:sp>
      <p:sp>
        <p:nvSpPr>
          <p:cNvPr id="1241" name="Google Shape;1241;p50"/>
          <p:cNvSpPr/>
          <p:nvPr/>
        </p:nvSpPr>
        <p:spPr>
          <a:xfrm>
            <a:off x="1148500" y="3069588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1242" name="Google Shape;1242;p50"/>
          <p:cNvSpPr/>
          <p:nvPr/>
        </p:nvSpPr>
        <p:spPr>
          <a:xfrm>
            <a:off x="2181150" y="2373425"/>
            <a:ext cx="1185000" cy="3054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Sorted Set</a:t>
            </a:r>
            <a:endParaRPr/>
          </a:p>
        </p:txBody>
      </p:sp>
      <p:cxnSp>
        <p:nvCxnSpPr>
          <p:cNvPr id="1243" name="Google Shape;1243;p50"/>
          <p:cNvCxnSpPr>
            <a:stCxn id="1239" idx="3"/>
            <a:endCxn id="1242" idx="1"/>
          </p:cNvCxnSpPr>
          <p:nvPr/>
        </p:nvCxnSpPr>
        <p:spPr>
          <a:xfrm>
            <a:off x="1844800" y="2526125"/>
            <a:ext cx="33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4" name="Google Shape;1244;p50"/>
          <p:cNvSpPr/>
          <p:nvPr/>
        </p:nvSpPr>
        <p:spPr>
          <a:xfrm>
            <a:off x="2165400" y="3069663"/>
            <a:ext cx="1185000" cy="3054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Sorted Map</a:t>
            </a:r>
            <a:endParaRPr/>
          </a:p>
        </p:txBody>
      </p:sp>
      <p:cxnSp>
        <p:nvCxnSpPr>
          <p:cNvPr id="1245" name="Google Shape;1245;p50"/>
          <p:cNvCxnSpPr>
            <a:stCxn id="1241" idx="3"/>
            <a:endCxn id="1244" idx="1"/>
          </p:cNvCxnSpPr>
          <p:nvPr/>
        </p:nvCxnSpPr>
        <p:spPr>
          <a:xfrm>
            <a:off x="1844800" y="3222288"/>
            <a:ext cx="32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6" name="Google Shape;1246;p50"/>
          <p:cNvSpPr/>
          <p:nvPr/>
        </p:nvSpPr>
        <p:spPr>
          <a:xfrm>
            <a:off x="4239400" y="2257416"/>
            <a:ext cx="1185000" cy="121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50"/>
          <p:cNvSpPr/>
          <p:nvPr/>
        </p:nvSpPr>
        <p:spPr>
          <a:xfrm>
            <a:off x="4330800" y="2705975"/>
            <a:ext cx="1020300" cy="3054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2-3 Tree</a:t>
            </a:r>
            <a:endParaRPr/>
          </a:p>
        </p:txBody>
      </p:sp>
      <p:sp>
        <p:nvSpPr>
          <p:cNvPr id="1248" name="Google Shape;1248;p50"/>
          <p:cNvSpPr/>
          <p:nvPr/>
        </p:nvSpPr>
        <p:spPr>
          <a:xfrm>
            <a:off x="4330800" y="3086975"/>
            <a:ext cx="1020300" cy="3054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RedBlack</a:t>
            </a:r>
            <a:endParaRPr/>
          </a:p>
        </p:txBody>
      </p:sp>
      <p:sp>
        <p:nvSpPr>
          <p:cNvPr id="1249" name="Google Shape;1249;p50"/>
          <p:cNvSpPr/>
          <p:nvPr/>
        </p:nvSpPr>
        <p:spPr>
          <a:xfrm>
            <a:off x="4330800" y="2324975"/>
            <a:ext cx="1020300" cy="3054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</a:t>
            </a:r>
            <a:endParaRPr/>
          </a:p>
        </p:txBody>
      </p:sp>
      <p:cxnSp>
        <p:nvCxnSpPr>
          <p:cNvPr id="1250" name="Google Shape;1250;p50"/>
          <p:cNvCxnSpPr>
            <a:stCxn id="1242" idx="3"/>
            <a:endCxn id="1249" idx="1"/>
          </p:cNvCxnSpPr>
          <p:nvPr/>
        </p:nvCxnSpPr>
        <p:spPr>
          <a:xfrm flipH="1" rot="10800000">
            <a:off x="3366150" y="2477825"/>
            <a:ext cx="964500" cy="4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1" name="Google Shape;1251;p50"/>
          <p:cNvCxnSpPr>
            <a:stCxn id="1242" idx="3"/>
            <a:endCxn id="1247" idx="1"/>
          </p:cNvCxnSpPr>
          <p:nvPr/>
        </p:nvCxnSpPr>
        <p:spPr>
          <a:xfrm>
            <a:off x="3366150" y="2526125"/>
            <a:ext cx="964500" cy="33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2" name="Google Shape;1252;p50"/>
          <p:cNvCxnSpPr>
            <a:stCxn id="1242" idx="3"/>
          </p:cNvCxnSpPr>
          <p:nvPr/>
        </p:nvCxnSpPr>
        <p:spPr>
          <a:xfrm>
            <a:off x="3366150" y="2526125"/>
            <a:ext cx="964800" cy="54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3" name="Google Shape;1253;p50"/>
          <p:cNvCxnSpPr>
            <a:stCxn id="1244" idx="3"/>
            <a:endCxn id="1249" idx="1"/>
          </p:cNvCxnSpPr>
          <p:nvPr/>
        </p:nvCxnSpPr>
        <p:spPr>
          <a:xfrm flipH="1" rot="10800000">
            <a:off x="3350400" y="2477763"/>
            <a:ext cx="980400" cy="74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4" name="Google Shape;1254;p50"/>
          <p:cNvCxnSpPr>
            <a:stCxn id="1247" idx="1"/>
            <a:endCxn id="1244" idx="3"/>
          </p:cNvCxnSpPr>
          <p:nvPr/>
        </p:nvCxnSpPr>
        <p:spPr>
          <a:xfrm flipH="1">
            <a:off x="3350400" y="2858675"/>
            <a:ext cx="980400" cy="36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5" name="Google Shape;1255;p50"/>
          <p:cNvCxnSpPr>
            <a:stCxn id="1244" idx="3"/>
            <a:endCxn id="1248" idx="1"/>
          </p:cNvCxnSpPr>
          <p:nvPr/>
        </p:nvCxnSpPr>
        <p:spPr>
          <a:xfrm>
            <a:off x="3350400" y="3222363"/>
            <a:ext cx="980400" cy="1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6" name="Google Shape;1256;p50"/>
          <p:cNvSpPr txBox="1"/>
          <p:nvPr/>
        </p:nvSpPr>
        <p:spPr>
          <a:xfrm>
            <a:off x="6441425" y="2147075"/>
            <a:ext cx="26022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Java: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java.util.SortedSet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java.util.SortedMap</a:t>
            </a:r>
            <a:endParaRPr/>
          </a:p>
        </p:txBody>
      </p:sp>
      <p:sp>
        <p:nvSpPr>
          <p:cNvPr id="1257" name="Google Shape;1257;p50"/>
          <p:cNvSpPr/>
          <p:nvPr/>
        </p:nvSpPr>
        <p:spPr>
          <a:xfrm>
            <a:off x="1148500" y="944250"/>
            <a:ext cx="696300" cy="3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1258" name="Google Shape;1258;p50"/>
          <p:cNvSpPr/>
          <p:nvPr/>
        </p:nvSpPr>
        <p:spPr>
          <a:xfrm>
            <a:off x="2333550" y="565500"/>
            <a:ext cx="848700" cy="3054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1259" name="Google Shape;1259;p50"/>
          <p:cNvSpPr/>
          <p:nvPr/>
        </p:nvSpPr>
        <p:spPr>
          <a:xfrm>
            <a:off x="2333550" y="941650"/>
            <a:ext cx="848700" cy="3054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</a:t>
            </a:r>
            <a:endParaRPr/>
          </a:p>
        </p:txBody>
      </p:sp>
      <p:sp>
        <p:nvSpPr>
          <p:cNvPr id="1260" name="Google Shape;1260;p50"/>
          <p:cNvSpPr/>
          <p:nvPr/>
        </p:nvSpPr>
        <p:spPr>
          <a:xfrm>
            <a:off x="2333550" y="1317800"/>
            <a:ext cx="848700" cy="3054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Deque</a:t>
            </a:r>
            <a:endParaRPr/>
          </a:p>
        </p:txBody>
      </p:sp>
      <p:cxnSp>
        <p:nvCxnSpPr>
          <p:cNvPr id="1261" name="Google Shape;1261;p50"/>
          <p:cNvCxnSpPr>
            <a:stCxn id="1257" idx="3"/>
            <a:endCxn id="1258" idx="1"/>
          </p:cNvCxnSpPr>
          <p:nvPr/>
        </p:nvCxnSpPr>
        <p:spPr>
          <a:xfrm flipH="1" rot="10800000">
            <a:off x="1844800" y="718350"/>
            <a:ext cx="488700" cy="37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50"/>
          <p:cNvCxnSpPr>
            <a:stCxn id="1257" idx="3"/>
            <a:endCxn id="1259" idx="1"/>
          </p:cNvCxnSpPr>
          <p:nvPr/>
        </p:nvCxnSpPr>
        <p:spPr>
          <a:xfrm flipH="1" rot="10800000">
            <a:off x="1844800" y="1094250"/>
            <a:ext cx="488700" cy="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3" name="Google Shape;1263;p50"/>
          <p:cNvCxnSpPr>
            <a:stCxn id="1257" idx="3"/>
            <a:endCxn id="1260" idx="1"/>
          </p:cNvCxnSpPr>
          <p:nvPr/>
        </p:nvCxnSpPr>
        <p:spPr>
          <a:xfrm>
            <a:off x="1844800" y="1096950"/>
            <a:ext cx="488700" cy="37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4" name="Google Shape;1264;p50"/>
          <p:cNvSpPr/>
          <p:nvPr/>
        </p:nvSpPr>
        <p:spPr>
          <a:xfrm>
            <a:off x="3609900" y="639119"/>
            <a:ext cx="1500000" cy="3054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</a:t>
            </a:r>
            <a:endParaRPr/>
          </a:p>
        </p:txBody>
      </p:sp>
      <p:cxnSp>
        <p:nvCxnSpPr>
          <p:cNvPr id="1265" name="Google Shape;1265;p50"/>
          <p:cNvCxnSpPr>
            <a:stCxn id="1264" idx="1"/>
            <a:endCxn id="1258" idx="3"/>
          </p:cNvCxnSpPr>
          <p:nvPr/>
        </p:nvCxnSpPr>
        <p:spPr>
          <a:xfrm rot="10800000">
            <a:off x="3182400" y="718319"/>
            <a:ext cx="427500" cy="7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6" name="Google Shape;1266;p50"/>
          <p:cNvCxnSpPr>
            <a:stCxn id="1264" idx="1"/>
            <a:endCxn id="1259" idx="3"/>
          </p:cNvCxnSpPr>
          <p:nvPr/>
        </p:nvCxnSpPr>
        <p:spPr>
          <a:xfrm flipH="1">
            <a:off x="3182400" y="791819"/>
            <a:ext cx="427500" cy="30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7" name="Google Shape;1267;p50"/>
          <p:cNvCxnSpPr>
            <a:stCxn id="1260" idx="3"/>
            <a:endCxn id="1264" idx="1"/>
          </p:cNvCxnSpPr>
          <p:nvPr/>
        </p:nvCxnSpPr>
        <p:spPr>
          <a:xfrm flipH="1" rot="10800000">
            <a:off x="3182250" y="791900"/>
            <a:ext cx="427500" cy="67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8" name="Google Shape;1268;p50"/>
          <p:cNvSpPr/>
          <p:nvPr/>
        </p:nvSpPr>
        <p:spPr>
          <a:xfrm>
            <a:off x="3609900" y="1013000"/>
            <a:ext cx="1500000" cy="8991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Resizing Array (slightly suboptimal due to resizing)</a:t>
            </a:r>
            <a:endParaRPr/>
          </a:p>
        </p:txBody>
      </p:sp>
      <p:cxnSp>
        <p:nvCxnSpPr>
          <p:cNvPr id="1269" name="Google Shape;1269;p50"/>
          <p:cNvCxnSpPr>
            <a:stCxn id="1258" idx="3"/>
            <a:endCxn id="1268" idx="1"/>
          </p:cNvCxnSpPr>
          <p:nvPr/>
        </p:nvCxnSpPr>
        <p:spPr>
          <a:xfrm>
            <a:off x="3182250" y="718200"/>
            <a:ext cx="427500" cy="74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0" name="Google Shape;1270;p50"/>
          <p:cNvCxnSpPr>
            <a:stCxn id="1259" idx="3"/>
            <a:endCxn id="1268" idx="1"/>
          </p:cNvCxnSpPr>
          <p:nvPr/>
        </p:nvCxnSpPr>
        <p:spPr>
          <a:xfrm>
            <a:off x="3182250" y="1094350"/>
            <a:ext cx="427500" cy="36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1" name="Google Shape;1271;p50"/>
          <p:cNvCxnSpPr>
            <a:stCxn id="1260" idx="3"/>
            <a:endCxn id="1268" idx="1"/>
          </p:cNvCxnSpPr>
          <p:nvPr/>
        </p:nvCxnSpPr>
        <p:spPr>
          <a:xfrm flipH="1" rot="10800000">
            <a:off x="3182250" y="1462400"/>
            <a:ext cx="427500" cy="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2" name="Google Shape;1272;p50"/>
          <p:cNvSpPr txBox="1"/>
          <p:nvPr/>
        </p:nvSpPr>
        <p:spPr>
          <a:xfrm>
            <a:off x="2406825" y="4041050"/>
            <a:ext cx="58155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usually consider MinPQ and MaxPQ to be different data structures, since we can just provide the opposite comparator.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5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</a:t>
            </a:r>
            <a:endParaRPr/>
          </a:p>
        </p:txBody>
      </p:sp>
      <p:sp>
        <p:nvSpPr>
          <p:cNvPr id="1278" name="Google Shape;1278;p5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Data Structure: A particular way of organizing data.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We’ve covered many of the most fundamental abstract data types, their common implementations, and the tradeoffs thereof.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We’ll do two more in this class: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 quadtree (Friday).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 graph (starting after exam).</a:t>
            </a:r>
            <a:endParaRPr sz="2000"/>
          </a:p>
        </p:txBody>
      </p:sp>
      <p:pic>
        <p:nvPicPr>
          <p:cNvPr id="1279" name="Google Shape;127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88" y="2719575"/>
            <a:ext cx="84677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5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1285" name="Google Shape;1285;p5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Title slide Andre the Giant picture: Unknown source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Friendster screenshot: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http://jeremy.zawodny.com/i/friendster_rss.jpg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 sz="2000"/>
            </a:br>
            <a:r>
              <a:rPr lang="en" sz="2000"/>
              <a:t>Weather screenshot: weather.com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Priority Queue Interface</a:t>
            </a:r>
            <a:endParaRPr/>
          </a:p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243000" y="4407600"/>
            <a:ext cx="87738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Useful if you want to keep track of the “smallest”, “largest”, “best” etc. seen so far.</a:t>
            </a:r>
            <a:endParaRPr/>
          </a:p>
        </p:txBody>
      </p:sp>
      <p:sp>
        <p:nvSpPr>
          <p:cNvPr id="70" name="Google Shape;70;p18"/>
          <p:cNvSpPr txBox="1"/>
          <p:nvPr/>
        </p:nvSpPr>
        <p:spPr>
          <a:xfrm>
            <a:off x="672900" y="768600"/>
            <a:ext cx="8039700" cy="3639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(Min) Priority Queue: Allowing tracking and removal of the</a:t>
            </a:r>
            <a:endParaRPr i="1" sz="18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* smallest item in a priority queue. */</a:t>
            </a:r>
            <a:endParaRPr i="1" sz="18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MinPQ&lt;Item&gt;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 sz="18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Adds the item to the priority queue. */</a:t>
            </a:r>
            <a:endParaRPr i="1" sz="18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add(Item x);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 sz="18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Returns the smallest item in the priority queue. */</a:t>
            </a:r>
            <a:endParaRPr i="1" sz="18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 getSmallest();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 sz="18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Removes the smallest item from the priority queue. */</a:t>
            </a:r>
            <a:endParaRPr i="1" sz="18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 removeSmallest();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 sz="18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Returns the size of the priority queue. */</a:t>
            </a:r>
            <a:endParaRPr i="1" sz="18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size();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Example: Unharmonious Texts</a:t>
            </a:r>
            <a:endParaRPr/>
          </a:p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Imagine that you’re part of Grand Leader’s Information Compliance and Happiness Enhancement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GLICHE</a:t>
            </a:r>
            <a:r>
              <a:rPr lang="en"/>
              <a:t>) team.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Your job: Monitor the text messages of the citizens to make sure that they are not having any unharmonious conversations.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Each day, you prepare a report of the M messages that seem most unharmonious using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HarmoniousnessComparator</a:t>
            </a:r>
            <a:r>
              <a:rPr lang="en"/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Naive approach: Create a list of all messages sent for the entire day. Sort it using your comparator. Return the M messages that are largest.</a:t>
            </a:r>
            <a:endParaRPr/>
          </a:p>
        </p:txBody>
      </p:sp>
      <p:pic>
        <p:nvPicPr>
          <p:cNvPr id="77" name="Google Shape;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1600" y="3932475"/>
            <a:ext cx="2097075" cy="110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Implementation: Store and Sort</a:t>
            </a:r>
            <a:endParaRPr/>
          </a:p>
        </p:txBody>
      </p:sp>
      <p:sp>
        <p:nvSpPr>
          <p:cNvPr id="83" name="Google Shape;83;p20"/>
          <p:cNvSpPr txBox="1"/>
          <p:nvPr>
            <p:ph idx="1" type="body"/>
          </p:nvPr>
        </p:nvSpPr>
        <p:spPr>
          <a:xfrm>
            <a:off x="166800" y="3671875"/>
            <a:ext cx="8826000" cy="13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Potentially uses a huge amount of memory Θ(N), where N is number of texts.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Goal: Do this in Θ(M) memory using a MinPQ.</a:t>
            </a:r>
            <a:endParaRPr/>
          </a:p>
        </p:txBody>
      </p:sp>
      <p:sp>
        <p:nvSpPr>
          <p:cNvPr id="84" name="Google Shape;84;p20"/>
          <p:cNvSpPr txBox="1"/>
          <p:nvPr/>
        </p:nvSpPr>
        <p:spPr>
          <a:xfrm>
            <a:off x="272925" y="661300"/>
            <a:ext cx="8555100" cy="3155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List&lt;String&gt; unharmoniousTexts(Sniffer sniffer,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ArrayList&lt;String&gt; allMessages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ArrayList&lt;String&gt;();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(Timer </a:t>
            </a:r>
            <a:r>
              <a:rPr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timer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= new Timer(); </a:t>
            </a:r>
            <a:r>
              <a:rPr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timer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.hours() &lt; 24; 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	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allMessages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.add(sniffer.getNextMessage());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Comparator&lt;String&gt; cmptr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HarmoniousnessComparator();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Collections.sort(allMessages, cmptr, Collections.reverseOrder());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 allMessages.sublist(0, M);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85" name="Google Shape;85;p20"/>
          <p:cNvSpPr txBox="1"/>
          <p:nvPr/>
        </p:nvSpPr>
        <p:spPr>
          <a:xfrm>
            <a:off x="723900" y="4413875"/>
            <a:ext cx="83751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MinPQ&lt;String&gt; </a:t>
            </a:r>
            <a:r>
              <a:rPr lang="en" sz="1600">
                <a:solidFill>
                  <a:schemeClr val="hlink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unharmoniousTexts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HeapMinPQ&lt;Transaction&gt;(cmptr);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Implementation: Track the M Best</a:t>
            </a:r>
            <a:endParaRPr/>
          </a:p>
        </p:txBody>
      </p:sp>
      <p:sp>
        <p:nvSpPr>
          <p:cNvPr id="91" name="Google Shape;91;p21"/>
          <p:cNvSpPr txBox="1"/>
          <p:nvPr>
            <p:ph idx="1" type="body"/>
          </p:nvPr>
        </p:nvSpPr>
        <p:spPr>
          <a:xfrm>
            <a:off x="166800" y="4129075"/>
            <a:ext cx="8443800" cy="9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track top M transactions using only M memory. API for MinPQ also makes code very simple (don’t need to do explicit comparisons).</a:t>
            </a:r>
            <a:endParaRPr/>
          </a:p>
        </p:txBody>
      </p:sp>
      <p:sp>
        <p:nvSpPr>
          <p:cNvPr id="92" name="Google Shape;92;p21"/>
          <p:cNvSpPr txBox="1"/>
          <p:nvPr/>
        </p:nvSpPr>
        <p:spPr>
          <a:xfrm>
            <a:off x="272925" y="661300"/>
            <a:ext cx="8555100" cy="3621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List&lt;String&gt; unharmoniousTexts(Sniffer sniffer,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Comparator&lt;String&gt; </a:t>
            </a:r>
            <a:r>
              <a:rPr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cmptr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HarmoniousnessComparator();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MinPQ&lt;String&gt; </a:t>
            </a:r>
            <a:r>
              <a:rPr lang="en" sz="1600">
                <a:solidFill>
                  <a:srgbClr val="1155CC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unharmoniousTexts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HeapMinPQ&lt;Transaction&gt;(</a:t>
            </a:r>
            <a:r>
              <a:rPr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cmptr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(Timer </a:t>
            </a:r>
            <a:r>
              <a:rPr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timer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= new Timer(); </a:t>
            </a:r>
            <a:r>
              <a:rPr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timer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.hours() &lt; 24; )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	</a:t>
            </a:r>
            <a:r>
              <a:rPr lang="en" sz="1600">
                <a:solidFill>
                  <a:schemeClr val="hlink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unharmoniousTexts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.add(sniffer.getNextMessage());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chemeClr val="hlink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unharmoniousTexts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.size() &gt; M) 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{ </a:t>
            </a:r>
            <a:r>
              <a:rPr lang="en" sz="1600">
                <a:solidFill>
                  <a:schemeClr val="hlink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unharmoniousTexts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removeSmallest();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ArrayList&lt;String&gt; textlist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ArrayList&lt;String&gt;();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chemeClr val="hlink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unharmoniousTexts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.size() &gt; 0)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textlist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.add(</a:t>
            </a:r>
            <a:r>
              <a:rPr lang="en" sz="1600">
                <a:solidFill>
                  <a:schemeClr val="hlink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unharmoniousTexts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.removeSmallest());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textlist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Would We Implement a MinPQ?</a:t>
            </a:r>
            <a:endParaRPr/>
          </a:p>
        </p:txBody>
      </p:sp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243000" y="556500"/>
            <a:ext cx="8443800" cy="39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possibilities: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Ordered Array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Bushy BST: Maintaining bushiness is annoying. </a:t>
            </a:r>
            <a:r>
              <a:rPr b="1" lang="en"/>
              <a:t>Handling duplicate priorities is awkward.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HashTable: No good! Items go into random places.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9" name="Google Shape;99;p22"/>
          <p:cNvGraphicFramePr/>
          <p:nvPr/>
        </p:nvGraphicFramePr>
        <p:xfrm>
          <a:off x="617575" y="237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{4DC16674-E901-4C5D-B1B6-16DCD263B7A6}</a:tableStyleId>
              </a:tblPr>
              <a:tblGrid>
                <a:gridCol w="1782725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Ordered Array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Bushy BST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Hash Table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Heap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getSmallest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removeSmallest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Caveats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Dups tough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0" name="Google Shape;100;p22"/>
          <p:cNvSpPr txBox="1"/>
          <p:nvPr/>
        </p:nvSpPr>
        <p:spPr>
          <a:xfrm>
            <a:off x="3288600" y="4527100"/>
            <a:ext cx="23526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Θ(</a:t>
            </a:r>
            <a:r>
              <a:rPr b="1" lang="en" sz="1100">
                <a:solidFill>
                  <a:srgbClr val="333333"/>
                </a:solidFill>
              </a:rPr>
              <a:t>·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"/>
              <a:t>Runtimes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Heaps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