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c09ac94_07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c09ac94_0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c09ac94_08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c09ac94_0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5c09ac94_09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5c09ac94_0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f306551f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f306551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2d4f6d39_0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2d4f6d39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2d1c7b6e_2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2d1c7b6e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2d4f6d39_0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2d4f6d39_0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5c09ac94_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5c09ac94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5c09ac94_0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5c09ac94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5c09ac94_0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5c09ac94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5c09ac94_010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5c09ac94_0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5c09ac94_0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5c09ac94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5c09ac94_0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5c09ac94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c09ac94_01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c09ac94_0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5c09ac94_0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5c09ac94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5c09ac94_0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5c09ac94_0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5c09ac94_0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5c09ac94_0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f306551f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f30655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1f306551f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1f30655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f3cf3f77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1f3cf3f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1f3cf3f77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1f3cf3f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c09ac94_013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c09ac94_0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f3cf3f77_0_2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f3cf3f7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1f3cf3f77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1f3cf3f7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1f3cf3f77_0_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1f3cf3f7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1f3cf3f77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1f3cf3f7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1f3cf3f77_0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1f3cf3f7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f3cf3f77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f3cf3f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1f3cf3f77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1f3cf3f7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f3cf3f77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f3cf3f7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5c09ac94_0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5c09ac94_0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75c09ac94_0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75c09ac94_0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09ac94_013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c09ac94_0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5c09ac94_02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5c09ac94_0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75c09ac94_0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75c09ac94_0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75c09ac94_01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75c09ac94_0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75c09ac94_0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75c09ac94_0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75c09ac94_0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75c09ac94_0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42d4f6d39_010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42d4f6d39_0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d1c7b6e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d1c7b6e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d1c7b6e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d1c7b6e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c09ac94_06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c09ac94_0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c09ac94_06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c09ac94_0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c09ac94_06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c09ac94_0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Software_design_pattern" TargetMode="External"/><Relationship Id="rId4" Type="http://schemas.openxmlformats.org/officeDocument/2006/relationships/hyperlink" Target="https://en.wikipedia.org/wiki/Visitor_patter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presentation/d/1vqAJkvUxSh-Eq4iIJZevjpY29nagNTjx-4N3HpDi0UQ/pub?start=false&amp;loop=false&amp;delayms=3000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res.cloudinary.com/dc8hy36qb/image/upload/v1435213404/Fruit-Tree-Pruning-Methods_o7ieen_atkmmq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50" name="Google Shape;50;p15"/>
          <p:cNvSpPr txBox="1"/>
          <p:nvPr>
            <p:ph idx="1" type="subTitle"/>
          </p:nvPr>
        </p:nvSpPr>
        <p:spPr>
          <a:xfrm>
            <a:off x="161925" y="2612325"/>
            <a:ext cx="7544400" cy="23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25: Advanced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Level Order Traversal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Range Finding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Spatial (a.k.a. Geometric)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Iterators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475" y="0"/>
            <a:ext cx="452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813752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243000" y="556500"/>
            <a:ext cx="80946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 traversal: We walk the graph, from top going counter-clockwise. Shout every time we pass the LEFT of a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 traversal: Shout when you cross the bottom.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 traversal: Shout when you cross the right.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Post-Order Traversal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4 7 8 5 2 9 6 3 1</a:t>
            </a:r>
            <a:endParaRPr/>
          </a:p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Weird Trick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4104611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770952" y="30284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5858410" y="24021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6886294" y="30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7552635" y="36975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24"/>
          <p:cNvCxnSpPr>
            <a:stCxn id="270" idx="7"/>
            <a:endCxn id="271" idx="3"/>
          </p:cNvCxnSpPr>
          <p:nvPr/>
        </p:nvCxnSpPr>
        <p:spPr>
          <a:xfrm flipH="1" rot="10800000">
            <a:off x="4527376" y="34510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6" name="Google Shape;276;p24"/>
          <p:cNvCxnSpPr>
            <a:stCxn id="271" idx="5"/>
            <a:endCxn id="277" idx="1"/>
          </p:cNvCxnSpPr>
          <p:nvPr/>
        </p:nvCxnSpPr>
        <p:spPr>
          <a:xfrm>
            <a:off x="5193717" y="34511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73" idx="5"/>
            <a:endCxn id="274" idx="1"/>
          </p:cNvCxnSpPr>
          <p:nvPr/>
        </p:nvCxnSpPr>
        <p:spPr>
          <a:xfrm>
            <a:off x="7309059" y="351074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72" idx="3"/>
            <a:endCxn id="271" idx="7"/>
          </p:cNvCxnSpPr>
          <p:nvPr/>
        </p:nvCxnSpPr>
        <p:spPr>
          <a:xfrm flipH="1">
            <a:off x="5193845" y="282494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>
            <a:stCxn id="272" idx="5"/>
            <a:endCxn id="273" idx="1"/>
          </p:cNvCxnSpPr>
          <p:nvPr/>
        </p:nvCxnSpPr>
        <p:spPr>
          <a:xfrm>
            <a:off x="6281175" y="282494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4"/>
          <p:cNvCxnSpPr>
            <a:stCxn id="282" idx="7"/>
            <a:endCxn id="283" idx="3"/>
          </p:cNvCxnSpPr>
          <p:nvPr/>
        </p:nvCxnSpPr>
        <p:spPr>
          <a:xfrm flipH="1" rot="10800000">
            <a:off x="5198260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4" name="Google Shape;284;p24"/>
          <p:cNvCxnSpPr>
            <a:stCxn id="283" idx="5"/>
            <a:endCxn id="285" idx="1"/>
          </p:cNvCxnSpPr>
          <p:nvPr/>
        </p:nvCxnSpPr>
        <p:spPr>
          <a:xfrm>
            <a:off x="5864514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4"/>
          <p:cNvSpPr/>
          <p:nvPr/>
        </p:nvSpPr>
        <p:spPr>
          <a:xfrm>
            <a:off x="610817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7942809" y="4157840"/>
            <a:ext cx="3558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4"/>
          <p:cNvSpPr/>
          <p:nvPr/>
        </p:nvSpPr>
        <p:spPr>
          <a:xfrm>
            <a:off x="5437294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4775495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3973312" y="2145090"/>
            <a:ext cx="4914750" cy="2940525"/>
          </a:xfrm>
          <a:custGeom>
            <a:rect b="b" l="l" r="r" t="t"/>
            <a:pathLst>
              <a:path extrusionOk="0" h="117621" w="196590">
                <a:moveTo>
                  <a:pt x="78620" y="4997"/>
                </a:moveTo>
                <a:cubicBezTo>
                  <a:pt x="76772" y="9803"/>
                  <a:pt x="73420" y="14630"/>
                  <a:pt x="68815" y="16933"/>
                </a:cubicBezTo>
                <a:cubicBezTo>
                  <a:pt x="61936" y="20373"/>
                  <a:pt x="53589" y="19412"/>
                  <a:pt x="46222" y="21622"/>
                </a:cubicBezTo>
                <a:cubicBezTo>
                  <a:pt x="37456" y="24251"/>
                  <a:pt x="28974" y="28281"/>
                  <a:pt x="21497" y="33558"/>
                </a:cubicBezTo>
                <a:cubicBezTo>
                  <a:pt x="8621" y="42646"/>
                  <a:pt x="182" y="60001"/>
                  <a:pt x="182" y="75761"/>
                </a:cubicBezTo>
                <a:cubicBezTo>
                  <a:pt x="182" y="79803"/>
                  <a:pt x="-544" y="84840"/>
                  <a:pt x="2314" y="87698"/>
                </a:cubicBezTo>
                <a:cubicBezTo>
                  <a:pt x="7505" y="92889"/>
                  <a:pt x="18619" y="87522"/>
                  <a:pt x="23628" y="82156"/>
                </a:cubicBezTo>
                <a:cubicBezTo>
                  <a:pt x="29989" y="75341"/>
                  <a:pt x="38465" y="59344"/>
                  <a:pt x="45796" y="65104"/>
                </a:cubicBezTo>
                <a:cubicBezTo>
                  <a:pt x="49097" y="67698"/>
                  <a:pt x="54049" y="73825"/>
                  <a:pt x="50911" y="76614"/>
                </a:cubicBezTo>
                <a:cubicBezTo>
                  <a:pt x="41131" y="85308"/>
                  <a:pt x="23977" y="96826"/>
                  <a:pt x="28744" y="109012"/>
                </a:cubicBezTo>
                <a:cubicBezTo>
                  <a:pt x="31283" y="115501"/>
                  <a:pt x="42474" y="120000"/>
                  <a:pt x="48353" y="116259"/>
                </a:cubicBezTo>
                <a:cubicBezTo>
                  <a:pt x="57274" y="110582"/>
                  <a:pt x="58689" y="91728"/>
                  <a:pt x="69242" y="92387"/>
                </a:cubicBezTo>
                <a:cubicBezTo>
                  <a:pt x="78982" y="92995"/>
                  <a:pt x="83485" y="105749"/>
                  <a:pt x="90983" y="111996"/>
                </a:cubicBezTo>
                <a:cubicBezTo>
                  <a:pt x="96048" y="116215"/>
                  <a:pt x="105931" y="114100"/>
                  <a:pt x="110592" y="109439"/>
                </a:cubicBezTo>
                <a:cubicBezTo>
                  <a:pt x="113747" y="106284"/>
                  <a:pt x="109986" y="100417"/>
                  <a:pt x="108461" y="96223"/>
                </a:cubicBezTo>
                <a:cubicBezTo>
                  <a:pt x="103584" y="82810"/>
                  <a:pt x="92651" y="72412"/>
                  <a:pt x="83736" y="61267"/>
                </a:cubicBezTo>
                <a:cubicBezTo>
                  <a:pt x="79804" y="56352"/>
                  <a:pt x="70574" y="49321"/>
                  <a:pt x="74784" y="44642"/>
                </a:cubicBezTo>
                <a:cubicBezTo>
                  <a:pt x="83202" y="35287"/>
                  <a:pt x="100262" y="51677"/>
                  <a:pt x="108887" y="60841"/>
                </a:cubicBezTo>
                <a:cubicBezTo>
                  <a:pt x="121840" y="74603"/>
                  <a:pt x="140568" y="81747"/>
                  <a:pt x="154500" y="94518"/>
                </a:cubicBezTo>
                <a:cubicBezTo>
                  <a:pt x="160500" y="100018"/>
                  <a:pt x="164999" y="107382"/>
                  <a:pt x="171978" y="111570"/>
                </a:cubicBezTo>
                <a:cubicBezTo>
                  <a:pt x="178437" y="115446"/>
                  <a:pt x="188217" y="115188"/>
                  <a:pt x="194572" y="111144"/>
                </a:cubicBezTo>
                <a:cubicBezTo>
                  <a:pt x="199323" y="108121"/>
                  <a:pt x="194045" y="99584"/>
                  <a:pt x="191588" y="94518"/>
                </a:cubicBezTo>
                <a:cubicBezTo>
                  <a:pt x="187697" y="86492"/>
                  <a:pt x="185028" y="77922"/>
                  <a:pt x="181357" y="69793"/>
                </a:cubicBezTo>
                <a:cubicBezTo>
                  <a:pt x="168949" y="42319"/>
                  <a:pt x="143102" y="20997"/>
                  <a:pt x="116560" y="6702"/>
                </a:cubicBezTo>
                <a:cubicBezTo>
                  <a:pt x="108092" y="2142"/>
                  <a:pt x="98025" y="889"/>
                  <a:pt x="88425" y="307"/>
                </a:cubicBezTo>
                <a:cubicBezTo>
                  <a:pt x="85135" y="108"/>
                  <a:pt x="81152" y="-524"/>
                  <a:pt x="78620" y="1586"/>
                </a:cubicBezTo>
                <a:cubicBezTo>
                  <a:pt x="77848" y="2229"/>
                  <a:pt x="79747" y="3718"/>
                  <a:pt x="80752" y="37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Google Shape;288;p24"/>
          <p:cNvSpPr/>
          <p:nvPr/>
        </p:nvSpPr>
        <p:spPr>
          <a:xfrm>
            <a:off x="6276118" y="24618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5675593" y="31808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4708493" y="3823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5953255" y="3881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5438105" y="453068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6696605" y="44210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7417280" y="31462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8103505" y="38011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8715655" y="46403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Preorder Traversal for printing directory listing:</a:t>
            </a:r>
            <a:endParaRPr/>
          </a:p>
        </p:txBody>
      </p:sp>
      <p:pic>
        <p:nvPicPr>
          <p:cNvPr id="303" name="Google Shape;3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" y="1169440"/>
            <a:ext cx="2582716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06" name="Google Shape;306;p25"/>
          <p:cNvCxnSpPr>
            <a:stCxn id="305" idx="2"/>
            <a:endCxn id="304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08" name="Google Shape;308;p25"/>
          <p:cNvCxnSpPr>
            <a:stCxn id="305" idx="2"/>
            <a:endCxn id="307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>
            <a:stCxn id="305" idx="2"/>
            <a:endCxn id="310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5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14" name="Google Shape;314;p25"/>
          <p:cNvCxnSpPr>
            <a:stCxn id="307" idx="2"/>
            <a:endCxn id="311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5"/>
          <p:cNvCxnSpPr>
            <a:stCxn id="307" idx="2"/>
            <a:endCxn id="312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5"/>
          <p:cNvCxnSpPr>
            <a:stCxn id="307" idx="2"/>
            <a:endCxn id="313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5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18" name="Google Shape;318;p25"/>
          <p:cNvCxnSpPr>
            <a:stCxn id="304" idx="2"/>
            <a:endCxn id="317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5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21" name="Google Shape;321;p25"/>
          <p:cNvCxnSpPr>
            <a:stCxn id="313" idx="2"/>
            <a:endCxn id="319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5"/>
          <p:cNvCxnSpPr>
            <a:stCxn id="313" idx="2"/>
            <a:endCxn id="320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32" name="Google Shape;332;p26"/>
          <p:cNvCxnSpPr>
            <a:stCxn id="331" idx="2"/>
            <a:endCxn id="330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6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34" name="Google Shape;334;p26"/>
          <p:cNvCxnSpPr>
            <a:stCxn id="331" idx="2"/>
            <a:endCxn id="333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6"/>
          <p:cNvCxnSpPr>
            <a:stCxn id="331" idx="2"/>
            <a:endCxn id="336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6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40" name="Google Shape;340;p26"/>
          <p:cNvCxnSpPr>
            <a:stCxn id="333" idx="2"/>
            <a:endCxn id="337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6"/>
          <p:cNvCxnSpPr>
            <a:stCxn id="333" idx="2"/>
            <a:endCxn id="338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6"/>
          <p:cNvCxnSpPr>
            <a:stCxn id="333" idx="2"/>
            <a:endCxn id="339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6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44" name="Google Shape;344;p26"/>
          <p:cNvCxnSpPr>
            <a:stCxn id="330" idx="2"/>
            <a:endCxn id="343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6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47" name="Google Shape;347;p26"/>
          <p:cNvCxnSpPr>
            <a:stCxn id="339" idx="2"/>
            <a:endCxn id="345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>
            <a:stCxn id="339" idx="2"/>
            <a:endCxn id="346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6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65" name="Google Shape;365;p27"/>
          <p:cNvCxnSpPr>
            <a:stCxn id="364" idx="2"/>
            <a:endCxn id="363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7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67" name="Google Shape;367;p27"/>
          <p:cNvCxnSpPr>
            <a:stCxn id="364" idx="2"/>
            <a:endCxn id="366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7"/>
          <p:cNvCxnSpPr>
            <a:stCxn id="364" idx="2"/>
            <a:endCxn id="369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7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73" name="Google Shape;373;p27"/>
          <p:cNvCxnSpPr>
            <a:stCxn id="366" idx="2"/>
            <a:endCxn id="370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7"/>
          <p:cNvCxnSpPr>
            <a:stCxn id="366" idx="2"/>
            <a:endCxn id="371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7"/>
          <p:cNvCxnSpPr>
            <a:stCxn id="366" idx="2"/>
            <a:endCxn id="372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7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77" name="Google Shape;377;p27"/>
          <p:cNvCxnSpPr>
            <a:stCxn id="363" idx="2"/>
            <a:endCxn id="376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7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80" name="Google Shape;380;p27"/>
          <p:cNvCxnSpPr>
            <a:stCxn id="372" idx="2"/>
            <a:endCxn id="378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7"/>
          <p:cNvCxnSpPr>
            <a:stCxn id="372" idx="2"/>
            <a:endCxn id="379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7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385" name="Google Shape;385;p27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386" name="Google Shape;386;p27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388" name="Google Shape;388;p27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3566093" y="33472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27179</a:t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4531489" y="2645285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66972</a:t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8313393" y="26714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392" name="Google Shape;392;p27"/>
          <p:cNvSpPr txBox="1"/>
          <p:nvPr/>
        </p:nvSpPr>
        <p:spPr>
          <a:xfrm>
            <a:off x="6873129" y="18223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Pattern (</a:t>
            </a:r>
            <a:r>
              <a:rPr lang="en" u="sng">
                <a:solidFill>
                  <a:schemeClr val="hlink"/>
                </a:solidFill>
                <a:hlinkClick r:id="rId3"/>
              </a:rPr>
              <a:t>Patterns</a:t>
            </a:r>
            <a:r>
              <a:rPr lang="en"/>
              <a:t>)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243000" y="556500"/>
            <a:ext cx="8679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writing general tree traversal code. Avoid rewriting traversal for                      every task of interest (print, sum filesizes, etc.) by using the Visitor pattern.</a:t>
            </a:r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243000" y="1390675"/>
            <a:ext cx="8594400" cy="179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preorderTraverse(Tree&lt;Label&gt; T, Action&lt;Label&gt; whatToDo)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 == null) { return; 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whatToDo.visit(T); /* before we hard coded a print */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preorderTraverse(T.left, whatToDo);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preorderTraverse(T.right, whatToDo);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00" name="Google Shape;400;p28"/>
          <p:cNvSpPr txBox="1"/>
          <p:nvPr/>
        </p:nvSpPr>
        <p:spPr>
          <a:xfrm>
            <a:off x="111625" y="3325500"/>
            <a:ext cx="3784200" cy="113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Action&lt;Label&gt;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visit(Tree&lt;Label&gt; 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01" name="Google Shape;401;p28"/>
          <p:cNvSpPr txBox="1"/>
          <p:nvPr/>
        </p:nvSpPr>
        <p:spPr>
          <a:xfrm>
            <a:off x="4019100" y="2797200"/>
            <a:ext cx="5069100" cy="200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FindPig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Action&lt;String&gt;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found = false;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BE071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visit(Tree&lt;String&gt; T)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"pig"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.equals(T.label))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{ found = true;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340213" y="4592813"/>
            <a:ext cx="5237700" cy="44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preorderTraverse(someTree,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FindPig());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5694689" y="4751500"/>
            <a:ext cx="3344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visitor pattern is </a:t>
            </a:r>
            <a:r>
              <a:rPr lang="en" u="sng">
                <a:solidFill>
                  <a:schemeClr val="hlink"/>
                </a:solidFill>
                <a:hlinkClick r:id="rId4"/>
              </a:rPr>
              <a:t>more complex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 Runtime: 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/most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09" name="Google Shape;409;p29"/>
          <p:cNvSpPr txBox="1"/>
          <p:nvPr>
            <p:ph idx="1" type="body"/>
          </p:nvPr>
        </p:nvSpPr>
        <p:spPr>
          <a:xfrm>
            <a:off x="243000" y="556500"/>
            <a:ext cx="8760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a preorder traversal in terms of N, the number                     of nodes? (in code below, assume the visit action takes constant time)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4733471" y="1460333"/>
            <a:ext cx="3460493" cy="1338991"/>
            <a:chOff x="4866600" y="3068225"/>
            <a:chExt cx="3698689" cy="1525742"/>
          </a:xfrm>
        </p:grpSpPr>
        <p:grpSp>
          <p:nvGrpSpPr>
            <p:cNvPr id="411" name="Google Shape;411;p2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12" name="Google Shape;412;p2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419" name="Google Shape;419;p29"/>
              <p:cNvCxnSpPr>
                <a:stCxn id="413" idx="0"/>
                <a:endCxn id="41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29"/>
              <p:cNvCxnSpPr>
                <a:stCxn id="414" idx="0"/>
                <a:endCxn id="41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29"/>
              <p:cNvCxnSpPr>
                <a:stCxn id="415" idx="0"/>
                <a:endCxn id="41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29"/>
              <p:cNvCxnSpPr>
                <a:stCxn id="413" idx="2"/>
                <a:endCxn id="416" idx="0"/>
              </p:cNvCxnSpPr>
              <p:nvPr/>
            </p:nvCxnSpPr>
            <p:spPr>
              <a:xfrm>
                <a:off x="6292175" y="4324125"/>
                <a:ext cx="2136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29"/>
              <p:cNvCxnSpPr>
                <a:stCxn id="414" idx="2"/>
                <a:endCxn id="41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29"/>
              <p:cNvCxnSpPr>
                <a:stCxn id="414" idx="2"/>
                <a:endCxn id="418" idx="0"/>
              </p:cNvCxnSpPr>
              <p:nvPr/>
            </p:nvCxnSpPr>
            <p:spPr>
              <a:xfrm>
                <a:off x="7206575" y="4324125"/>
                <a:ext cx="2490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5" name="Google Shape;425;p2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26" name="Google Shape;426;p2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cxnSp>
            <p:nvCxnSpPr>
              <p:cNvPr id="433" name="Google Shape;433;p29"/>
              <p:cNvCxnSpPr>
                <a:stCxn id="427" idx="0"/>
                <a:endCxn id="42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29"/>
              <p:cNvCxnSpPr>
                <a:stCxn id="428" idx="0"/>
                <a:endCxn id="42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29"/>
              <p:cNvCxnSpPr>
                <a:stCxn id="429" idx="0"/>
                <a:endCxn id="42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29"/>
              <p:cNvCxnSpPr>
                <a:stCxn id="427" idx="2"/>
                <a:endCxn id="430" idx="0"/>
              </p:cNvCxnSpPr>
              <p:nvPr/>
            </p:nvCxnSpPr>
            <p:spPr>
              <a:xfrm>
                <a:off x="6292175" y="4324125"/>
                <a:ext cx="2136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29"/>
              <p:cNvCxnSpPr>
                <a:stCxn id="428" idx="2"/>
                <a:endCxn id="43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29"/>
              <p:cNvCxnSpPr>
                <a:stCxn id="428" idx="2"/>
                <a:endCxn id="432" idx="0"/>
              </p:cNvCxnSpPr>
              <p:nvPr/>
            </p:nvCxnSpPr>
            <p:spPr>
              <a:xfrm>
                <a:off x="7206575" y="4324125"/>
                <a:ext cx="2490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9" name="Google Shape;439;p2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440" name="Google Shape;440;p29"/>
            <p:cNvCxnSpPr>
              <a:stCxn id="439" idx="2"/>
              <a:endCxn id="412" idx="0"/>
            </p:cNvCxnSpPr>
            <p:nvPr/>
          </p:nvCxnSpPr>
          <p:spPr>
            <a:xfrm flipH="1">
              <a:off x="5755800" y="3332525"/>
              <a:ext cx="959700" cy="214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29"/>
            <p:cNvCxnSpPr>
              <a:stCxn id="439" idx="2"/>
              <a:endCxn id="42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2" name="Google Shape;442;p29"/>
          <p:cNvSpPr txBox="1"/>
          <p:nvPr/>
        </p:nvSpPr>
        <p:spPr>
          <a:xfrm>
            <a:off x="243000" y="2949350"/>
            <a:ext cx="8594400" cy="176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preorderTraverse(Tree&lt;Label&gt; T, Action&lt;Label&gt; whatToDo)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 == null) { return; 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whatToDo.visit(T);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preorderTraverse(T.left, whatToDo);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preorderTraverse(T.right, whatToDo);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2089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 Runtime</a:t>
            </a:r>
            <a:endParaRPr/>
          </a:p>
        </p:txBody>
      </p:sp>
      <p:sp>
        <p:nvSpPr>
          <p:cNvPr id="448" name="Google Shape;448;p30"/>
          <p:cNvSpPr txBox="1"/>
          <p:nvPr>
            <p:ph idx="1" type="body"/>
          </p:nvPr>
        </p:nvSpPr>
        <p:spPr>
          <a:xfrm>
            <a:off x="243000" y="556500"/>
            <a:ext cx="85386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a preorder traversal in terms of N, the number                  of nodes? (in code below, assume the visit action takes constant time)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3. Θ(N) : Every node visited exactly once. Constant work per visit.</a:t>
            </a:r>
            <a:endParaRPr b="1"/>
          </a:p>
        </p:txBody>
      </p:sp>
      <p:grpSp>
        <p:nvGrpSpPr>
          <p:cNvPr id="449" name="Google Shape;449;p30"/>
          <p:cNvGrpSpPr/>
          <p:nvPr/>
        </p:nvGrpSpPr>
        <p:grpSpPr>
          <a:xfrm>
            <a:off x="2722650" y="3228625"/>
            <a:ext cx="3698689" cy="1525742"/>
            <a:chOff x="4866600" y="3068225"/>
            <a:chExt cx="3698689" cy="1525742"/>
          </a:xfrm>
        </p:grpSpPr>
        <p:grpSp>
          <p:nvGrpSpPr>
            <p:cNvPr id="450" name="Google Shape;450;p3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51" name="Google Shape;451;p3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453" name="Google Shape;453;p3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458" name="Google Shape;458;p30"/>
              <p:cNvCxnSpPr>
                <a:stCxn id="452" idx="0"/>
                <a:endCxn id="45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30"/>
              <p:cNvCxnSpPr>
                <a:stCxn id="453" idx="0"/>
                <a:endCxn id="45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30"/>
              <p:cNvCxnSpPr>
                <a:stCxn id="454" idx="0"/>
                <a:endCxn id="45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30"/>
              <p:cNvCxnSpPr>
                <a:stCxn id="452" idx="2"/>
                <a:endCxn id="45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30"/>
              <p:cNvCxnSpPr>
                <a:stCxn id="453" idx="2"/>
                <a:endCxn id="45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30"/>
              <p:cNvCxnSpPr>
                <a:stCxn id="453" idx="2"/>
                <a:endCxn id="45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4" name="Google Shape;464;p3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65" name="Google Shape;465;p3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cxnSp>
            <p:nvCxnSpPr>
              <p:cNvPr id="472" name="Google Shape;472;p30"/>
              <p:cNvCxnSpPr>
                <a:stCxn id="466" idx="0"/>
                <a:endCxn id="46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30"/>
              <p:cNvCxnSpPr>
                <a:stCxn id="467" idx="0"/>
                <a:endCxn id="46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30"/>
              <p:cNvCxnSpPr>
                <a:stCxn id="468" idx="0"/>
                <a:endCxn id="46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30"/>
              <p:cNvCxnSpPr>
                <a:stCxn id="466" idx="2"/>
                <a:endCxn id="46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30"/>
              <p:cNvCxnSpPr>
                <a:stCxn id="467" idx="2"/>
                <a:endCxn id="47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30"/>
              <p:cNvCxnSpPr>
                <a:stCxn id="467" idx="2"/>
                <a:endCxn id="47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78" name="Google Shape;478;p3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479" name="Google Shape;479;p30"/>
            <p:cNvCxnSpPr>
              <a:stCxn id="478" idx="2"/>
              <a:endCxn id="45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30"/>
            <p:cNvCxnSpPr>
              <a:stCxn id="478" idx="2"/>
              <a:endCxn id="46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1" name="Google Shape;481;p30"/>
          <p:cNvSpPr txBox="1"/>
          <p:nvPr>
            <p:ph idx="1" type="body"/>
          </p:nvPr>
        </p:nvSpPr>
        <p:spPr>
          <a:xfrm>
            <a:off x="216475" y="2074775"/>
            <a:ext cx="84438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exponential in height of the tree, not number of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Θ(2</a:t>
            </a:r>
            <a:r>
              <a:rPr baseline="30000" lang="en"/>
              <a:t>H</a:t>
            </a:r>
            <a:r>
              <a:rPr lang="en"/>
              <a:t>), but H = 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not a proof of runtime, but rather a response to a possible  objection.</a:t>
            </a:r>
            <a:endParaRPr/>
          </a:p>
        </p:txBody>
      </p:sp>
      <p:sp>
        <p:nvSpPr>
          <p:cNvPr id="482" name="Google Shape;482;p30"/>
          <p:cNvSpPr txBox="1"/>
          <p:nvPr/>
        </p:nvSpPr>
        <p:spPr>
          <a:xfrm>
            <a:off x="166250" y="3690850"/>
            <a:ext cx="18453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 = 15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 =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>
            <p:ph type="title"/>
          </p:nvPr>
        </p:nvSpPr>
        <p:spPr>
          <a:xfrm>
            <a:off x="928950" y="22192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Level Order Traversal 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Traversal: Level Order Traversal</a:t>
            </a:r>
            <a:endParaRPr/>
          </a:p>
        </p:txBody>
      </p:sp>
      <p:sp>
        <p:nvSpPr>
          <p:cNvPr id="493" name="Google Shape;493;p32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Level Order Traversal is the result of reading the nodes “like a book”,                one level at a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we implement a level order traversal?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 B F A C E 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Goal: Visit nodes on 0th level, then 1st level, then 2nd level,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1" name="Google Shape;501;p32"/>
          <p:cNvCxnSpPr>
            <a:stCxn id="494" idx="7"/>
            <a:endCxn id="496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2" name="Google Shape;502;p32"/>
          <p:cNvCxnSpPr>
            <a:stCxn id="496" idx="5"/>
            <a:endCxn id="495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2"/>
          <p:cNvCxnSpPr>
            <a:stCxn id="498" idx="7"/>
            <a:endCxn id="499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4" name="Google Shape;504;p32"/>
          <p:cNvCxnSpPr>
            <a:stCxn id="499" idx="5"/>
            <a:endCxn id="500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2"/>
          <p:cNvCxnSpPr>
            <a:stCxn id="497" idx="3"/>
            <a:endCxn id="496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2"/>
          <p:cNvCxnSpPr>
            <a:stCxn id="497" idx="5"/>
            <a:endCxn id="499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 through Iterative Deepening</a:t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2221575" y="2379788"/>
            <a:ext cx="282600" cy="2657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 txBox="1"/>
          <p:nvPr/>
        </p:nvSpPr>
        <p:spPr>
          <a:xfrm>
            <a:off x="-63262" y="3103019"/>
            <a:ext cx="26103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Run visitLevel H times, one for each level.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6091524" y="1700034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7020129" y="1700034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6555827" y="1222174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7313559" y="785825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7565480" y="1688450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8029781" y="1263685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8494084" y="1688450"/>
            <a:ext cx="345000" cy="3450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1" name="Google Shape;521;p33"/>
          <p:cNvCxnSpPr>
            <a:stCxn id="514" idx="7"/>
            <a:endCxn id="516" idx="3"/>
          </p:cNvCxnSpPr>
          <p:nvPr/>
        </p:nvCxnSpPr>
        <p:spPr>
          <a:xfrm flipH="1" rot="10800000">
            <a:off x="6386000" y="1516558"/>
            <a:ext cx="220500" cy="2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2" name="Google Shape;522;p33"/>
          <p:cNvCxnSpPr>
            <a:stCxn id="516" idx="5"/>
            <a:endCxn id="515" idx="1"/>
          </p:cNvCxnSpPr>
          <p:nvPr/>
        </p:nvCxnSpPr>
        <p:spPr>
          <a:xfrm>
            <a:off x="6850302" y="1516650"/>
            <a:ext cx="220500" cy="2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33"/>
          <p:cNvCxnSpPr>
            <a:stCxn id="518" idx="7"/>
            <a:endCxn id="519" idx="3"/>
          </p:cNvCxnSpPr>
          <p:nvPr/>
        </p:nvCxnSpPr>
        <p:spPr>
          <a:xfrm flipH="1" rot="10800000">
            <a:off x="7859956" y="1558074"/>
            <a:ext cx="220200" cy="18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4" name="Google Shape;524;p33"/>
          <p:cNvCxnSpPr>
            <a:stCxn id="519" idx="5"/>
            <a:endCxn id="520" idx="1"/>
          </p:cNvCxnSpPr>
          <p:nvPr/>
        </p:nvCxnSpPr>
        <p:spPr>
          <a:xfrm>
            <a:off x="8324257" y="1558161"/>
            <a:ext cx="220500" cy="18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3"/>
          <p:cNvCxnSpPr>
            <a:stCxn id="517" idx="3"/>
            <a:endCxn id="516" idx="7"/>
          </p:cNvCxnSpPr>
          <p:nvPr/>
        </p:nvCxnSpPr>
        <p:spPr>
          <a:xfrm flipH="1">
            <a:off x="6850183" y="1080301"/>
            <a:ext cx="513900" cy="1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3"/>
          <p:cNvCxnSpPr>
            <a:stCxn id="517" idx="5"/>
            <a:endCxn id="519" idx="1"/>
          </p:cNvCxnSpPr>
          <p:nvPr/>
        </p:nvCxnSpPr>
        <p:spPr>
          <a:xfrm>
            <a:off x="7608035" y="1080301"/>
            <a:ext cx="472200" cy="2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7" name="Google Shape;5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25" y="802575"/>
            <a:ext cx="57150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3"/>
          <p:cNvSpPr txBox="1"/>
          <p:nvPr/>
        </p:nvSpPr>
        <p:spPr>
          <a:xfrm>
            <a:off x="53125" y="4283875"/>
            <a:ext cx="24252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strategy described on this slide is called “Iterative Deepening”.</a:t>
            </a:r>
            <a:endParaRPr/>
          </a:p>
        </p:txBody>
      </p:sp>
      <p:sp>
        <p:nvSpPr>
          <p:cNvPr id="529" name="Google Shape;529;p33"/>
          <p:cNvSpPr txBox="1"/>
          <p:nvPr/>
        </p:nvSpPr>
        <p:spPr>
          <a:xfrm>
            <a:off x="2536038" y="2386025"/>
            <a:ext cx="6557700" cy="265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visitLevel(Tree T,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level, Action toDo)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(lev == 0)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{ toDo.visit(T.key);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visitLevel(T.left(), lev - 1, toDo);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visitLevel(T.right(), lev - 1, toDo);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30" name="Google Shape;530;p33"/>
          <p:cNvSpPr txBox="1"/>
          <p:nvPr/>
        </p:nvSpPr>
        <p:spPr>
          <a:xfrm>
            <a:off x="235750" y="814400"/>
            <a:ext cx="5715000" cy="142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levelOrder(Tree T, Action toDo)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T.height(); i += 1)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visitLevel(T, i, toDo);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Traversals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Level-Order Traversal through Iterative Deepening</a:t>
            </a:r>
            <a:endParaRPr/>
          </a:p>
        </p:txBody>
      </p:sp>
      <p:grpSp>
        <p:nvGrpSpPr>
          <p:cNvPr id="536" name="Google Shape;536;p34"/>
          <p:cNvGrpSpPr/>
          <p:nvPr/>
        </p:nvGrpSpPr>
        <p:grpSpPr>
          <a:xfrm>
            <a:off x="1596015" y="1580690"/>
            <a:ext cx="6534104" cy="3173543"/>
            <a:chOff x="4866600" y="3068225"/>
            <a:chExt cx="3698689" cy="1525742"/>
          </a:xfrm>
        </p:grpSpPr>
        <p:grpSp>
          <p:nvGrpSpPr>
            <p:cNvPr id="537" name="Google Shape;537;p3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38" name="Google Shape;538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5" name="Google Shape;545;p34"/>
              <p:cNvCxnSpPr>
                <a:stCxn id="539" idx="0"/>
                <a:endCxn id="53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34"/>
              <p:cNvCxnSpPr>
                <a:stCxn id="540" idx="0"/>
                <a:endCxn id="53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34"/>
              <p:cNvCxnSpPr>
                <a:stCxn id="541" idx="0"/>
                <a:endCxn id="53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34"/>
              <p:cNvCxnSpPr>
                <a:stCxn id="539" idx="2"/>
                <a:endCxn id="542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34"/>
              <p:cNvCxnSpPr>
                <a:stCxn id="540" idx="2"/>
                <a:endCxn id="543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34"/>
              <p:cNvCxnSpPr>
                <a:stCxn id="540" idx="2"/>
                <a:endCxn id="544" idx="0"/>
              </p:cNvCxnSpPr>
              <p:nvPr/>
            </p:nvCxnSpPr>
            <p:spPr>
              <a:xfrm>
                <a:off x="7206575" y="4324125"/>
                <a:ext cx="2493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1" name="Google Shape;551;p3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2" name="Google Shape;552;p34"/>
            <p:cNvCxnSpPr>
              <a:stCxn id="551" idx="2"/>
              <a:endCxn id="53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34"/>
            <p:cNvCxnSpPr>
              <a:stCxn id="551" idx="2"/>
              <a:endCxn id="554" idx="0"/>
            </p:cNvCxnSpPr>
            <p:nvPr/>
          </p:nvCxnSpPr>
          <p:spPr>
            <a:xfrm>
              <a:off x="6715500" y="3332525"/>
              <a:ext cx="976500" cy="221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5" name="Google Shape;555;p34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554" name="Google Shape;554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61" name="Google Shape;561;p34"/>
              <p:cNvCxnSpPr>
                <a:stCxn id="562" idx="0"/>
                <a:endCxn id="55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4"/>
              <p:cNvCxnSpPr>
                <a:stCxn id="556" idx="0"/>
                <a:endCxn id="55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34"/>
              <p:cNvCxnSpPr>
                <a:stCxn id="557" idx="0"/>
                <a:endCxn id="56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34"/>
              <p:cNvCxnSpPr>
                <a:stCxn id="562" idx="2"/>
                <a:endCxn id="558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34"/>
              <p:cNvCxnSpPr>
                <a:stCxn id="556" idx="2"/>
                <a:endCxn id="559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34"/>
              <p:cNvCxnSpPr>
                <a:stCxn id="556" idx="2"/>
                <a:endCxn id="560" idx="0"/>
              </p:cNvCxnSpPr>
              <p:nvPr/>
            </p:nvCxnSpPr>
            <p:spPr>
              <a:xfrm>
                <a:off x="7206575" y="4324125"/>
                <a:ext cx="2493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2" name="Google Shape;562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8" name="Google Shape;568;p34"/>
          <p:cNvSpPr txBox="1"/>
          <p:nvPr/>
        </p:nvSpPr>
        <p:spPr>
          <a:xfrm>
            <a:off x="4538725" y="147689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34"/>
          <p:cNvSpPr txBox="1"/>
          <p:nvPr/>
        </p:nvSpPr>
        <p:spPr>
          <a:xfrm>
            <a:off x="4800576" y="147689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34"/>
          <p:cNvSpPr txBox="1"/>
          <p:nvPr/>
        </p:nvSpPr>
        <p:spPr>
          <a:xfrm>
            <a:off x="2829075" y="246749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6256676" y="2503522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34"/>
          <p:cNvSpPr txBox="1"/>
          <p:nvPr/>
        </p:nvSpPr>
        <p:spPr>
          <a:xfrm>
            <a:off x="4538725" y="1738750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4"/>
          <p:cNvSpPr txBox="1"/>
          <p:nvPr/>
        </p:nvSpPr>
        <p:spPr>
          <a:xfrm>
            <a:off x="3140801" y="2467498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6578100" y="2510450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34"/>
          <p:cNvSpPr txBox="1"/>
          <p:nvPr/>
        </p:nvSpPr>
        <p:spPr>
          <a:xfrm>
            <a:off x="2031050" y="3275223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4"/>
          <p:cNvSpPr txBox="1"/>
          <p:nvPr/>
        </p:nvSpPr>
        <p:spPr>
          <a:xfrm>
            <a:off x="3646500" y="3294623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4"/>
          <p:cNvSpPr txBox="1"/>
          <p:nvPr/>
        </p:nvSpPr>
        <p:spPr>
          <a:xfrm>
            <a:off x="5444825" y="3297396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34"/>
          <p:cNvSpPr txBox="1"/>
          <p:nvPr/>
        </p:nvSpPr>
        <p:spPr>
          <a:xfrm>
            <a:off x="73425" y="2758450"/>
            <a:ext cx="18219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completed Iterative Deepening,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Runtime: http://yellkey.com</a:t>
            </a:r>
            <a:r>
              <a:rPr lang="en">
                <a:solidFill>
                  <a:srgbClr val="208920"/>
                </a:solidFill>
              </a:rPr>
              <a:t>/nor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84" name="Google Shape;584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to complete iterative deepening on a </a:t>
            </a:r>
            <a:r>
              <a:rPr b="1" lang="en"/>
              <a:t>complete</a:t>
            </a:r>
            <a:r>
              <a:rPr lang="en"/>
              <a:t> tree                     (as shown below) as a function of node count N?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585" name="Google Shape;585;p35"/>
          <p:cNvGrpSpPr/>
          <p:nvPr/>
        </p:nvGrpSpPr>
        <p:grpSpPr>
          <a:xfrm>
            <a:off x="1596015" y="1580690"/>
            <a:ext cx="6534104" cy="3173543"/>
            <a:chOff x="4866600" y="3068225"/>
            <a:chExt cx="3698689" cy="1525742"/>
          </a:xfrm>
        </p:grpSpPr>
        <p:grpSp>
          <p:nvGrpSpPr>
            <p:cNvPr id="586" name="Google Shape;586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87" name="Google Shape;587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4" name="Google Shape;594;p35"/>
              <p:cNvCxnSpPr>
                <a:stCxn id="588" idx="0"/>
                <a:endCxn id="58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35"/>
              <p:cNvCxnSpPr>
                <a:stCxn id="589" idx="0"/>
                <a:endCxn id="58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35"/>
              <p:cNvCxnSpPr>
                <a:stCxn id="590" idx="0"/>
                <a:endCxn id="58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35"/>
              <p:cNvCxnSpPr>
                <a:stCxn id="588" idx="2"/>
                <a:endCxn id="591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35"/>
              <p:cNvCxnSpPr>
                <a:stCxn id="589" idx="2"/>
                <a:endCxn id="592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35"/>
              <p:cNvCxnSpPr>
                <a:stCxn id="589" idx="2"/>
                <a:endCxn id="593" idx="0"/>
              </p:cNvCxnSpPr>
              <p:nvPr/>
            </p:nvCxnSpPr>
            <p:spPr>
              <a:xfrm>
                <a:off x="7206575" y="4324125"/>
                <a:ext cx="2493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0" name="Google Shape;600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1" name="Google Shape;601;p35"/>
            <p:cNvCxnSpPr>
              <a:stCxn id="600" idx="2"/>
              <a:endCxn id="58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5"/>
            <p:cNvCxnSpPr>
              <a:stCxn id="600" idx="2"/>
              <a:endCxn id="603" idx="0"/>
            </p:cNvCxnSpPr>
            <p:nvPr/>
          </p:nvCxnSpPr>
          <p:spPr>
            <a:xfrm>
              <a:off x="6715500" y="3332525"/>
              <a:ext cx="976500" cy="221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4" name="Google Shape;604;p35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0" name="Google Shape;610;p35"/>
              <p:cNvCxnSpPr>
                <a:stCxn id="611" idx="0"/>
                <a:endCxn id="60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35"/>
              <p:cNvCxnSpPr>
                <a:stCxn id="605" idx="0"/>
                <a:endCxn id="60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35"/>
              <p:cNvCxnSpPr>
                <a:stCxn id="606" idx="0"/>
                <a:endCxn id="61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35"/>
              <p:cNvCxnSpPr>
                <a:stCxn id="611" idx="2"/>
                <a:endCxn id="607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35"/>
              <p:cNvCxnSpPr>
                <a:stCxn id="605" idx="2"/>
                <a:endCxn id="608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35"/>
              <p:cNvCxnSpPr>
                <a:stCxn id="605" idx="2"/>
                <a:endCxn id="609" idx="0"/>
              </p:cNvCxnSpPr>
              <p:nvPr/>
            </p:nvCxnSpPr>
            <p:spPr>
              <a:xfrm>
                <a:off x="7206575" y="4324125"/>
                <a:ext cx="2493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7" name="Google Shape;617;p35"/>
          <p:cNvSpPr txBox="1"/>
          <p:nvPr/>
        </p:nvSpPr>
        <p:spPr>
          <a:xfrm>
            <a:off x="4538725" y="147689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35"/>
          <p:cNvSpPr txBox="1"/>
          <p:nvPr/>
        </p:nvSpPr>
        <p:spPr>
          <a:xfrm>
            <a:off x="4800576" y="147689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4538725" y="1738750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2031050" y="3275223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3646500" y="3294623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5444825" y="3297396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1596025" y="4092646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2460548" y="4107995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4082100" y="4081568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3174050" y="4084343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7514725" y="4103744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35"/>
          <p:cNvSpPr txBox="1"/>
          <p:nvPr/>
        </p:nvSpPr>
        <p:spPr>
          <a:xfrm>
            <a:off x="6618051" y="4107997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4979323" y="4091371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5859924" y="409541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35"/>
          <p:cNvSpPr txBox="1"/>
          <p:nvPr/>
        </p:nvSpPr>
        <p:spPr>
          <a:xfrm>
            <a:off x="2842925" y="2467500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35"/>
          <p:cNvSpPr txBox="1"/>
          <p:nvPr/>
        </p:nvSpPr>
        <p:spPr>
          <a:xfrm>
            <a:off x="2842925" y="2729351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35"/>
          <p:cNvSpPr txBox="1"/>
          <p:nvPr/>
        </p:nvSpPr>
        <p:spPr>
          <a:xfrm>
            <a:off x="3104775" y="2467500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6258925" y="2484125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35"/>
          <p:cNvSpPr txBox="1"/>
          <p:nvPr/>
        </p:nvSpPr>
        <p:spPr>
          <a:xfrm>
            <a:off x="6258925" y="2745975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35"/>
          <p:cNvSpPr txBox="1"/>
          <p:nvPr/>
        </p:nvSpPr>
        <p:spPr>
          <a:xfrm>
            <a:off x="6520776" y="2484125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4800576" y="1738750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35"/>
          <p:cNvSpPr txBox="1"/>
          <p:nvPr/>
        </p:nvSpPr>
        <p:spPr>
          <a:xfrm>
            <a:off x="2342776" y="326414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35"/>
          <p:cNvSpPr txBox="1"/>
          <p:nvPr/>
        </p:nvSpPr>
        <p:spPr>
          <a:xfrm>
            <a:off x="3970000" y="3290475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35"/>
          <p:cNvSpPr txBox="1"/>
          <p:nvPr/>
        </p:nvSpPr>
        <p:spPr>
          <a:xfrm>
            <a:off x="5751701" y="3283549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35"/>
          <p:cNvSpPr txBox="1"/>
          <p:nvPr/>
        </p:nvSpPr>
        <p:spPr>
          <a:xfrm>
            <a:off x="7383776" y="3302947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35"/>
          <p:cNvSpPr txBox="1"/>
          <p:nvPr/>
        </p:nvSpPr>
        <p:spPr>
          <a:xfrm>
            <a:off x="7076899" y="3300168"/>
            <a:ext cx="399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 and Prefix Expressions</a:t>
            </a:r>
            <a:endParaRPr/>
          </a:p>
        </p:txBody>
      </p:sp>
      <p:sp>
        <p:nvSpPr>
          <p:cNvPr id="648" name="Google Shape;648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to complete iterative deepening on a </a:t>
            </a:r>
            <a:r>
              <a:rPr b="1" lang="en"/>
              <a:t>complete</a:t>
            </a:r>
            <a:r>
              <a:rPr lang="en"/>
              <a:t> tree                      </a:t>
            </a:r>
            <a:r>
              <a:rPr lang="en"/>
              <a:t>(as shown below) as a function of node count 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Θ(N)</a:t>
            </a:r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3703550" y="1275475"/>
            <a:ext cx="3698689" cy="1525742"/>
            <a:chOff x="4866600" y="3068225"/>
            <a:chExt cx="3698689" cy="1525742"/>
          </a:xfrm>
        </p:grpSpPr>
        <p:grpSp>
          <p:nvGrpSpPr>
            <p:cNvPr id="650" name="Google Shape;650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51" name="Google Shape;651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58" name="Google Shape;658;p36"/>
              <p:cNvCxnSpPr>
                <a:stCxn id="652" idx="0"/>
                <a:endCxn id="65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36"/>
              <p:cNvCxnSpPr>
                <a:stCxn id="653" idx="0"/>
                <a:endCxn id="65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36"/>
              <p:cNvCxnSpPr>
                <a:stCxn id="654" idx="0"/>
                <a:endCxn id="65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36"/>
              <p:cNvCxnSpPr>
                <a:stCxn id="652" idx="2"/>
                <a:endCxn id="65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36"/>
              <p:cNvCxnSpPr>
                <a:stCxn id="653" idx="2"/>
                <a:endCxn id="65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36"/>
              <p:cNvCxnSpPr>
                <a:stCxn id="653" idx="2"/>
                <a:endCxn id="657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4" name="Google Shape;664;p3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65" name="Google Shape;665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cxnSp>
            <p:nvCxnSpPr>
              <p:cNvPr id="672" name="Google Shape;672;p36"/>
              <p:cNvCxnSpPr>
                <a:stCxn id="666" idx="0"/>
                <a:endCxn id="66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36"/>
              <p:cNvCxnSpPr>
                <a:stCxn id="667" idx="0"/>
                <a:endCxn id="66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36"/>
              <p:cNvCxnSpPr>
                <a:stCxn id="668" idx="0"/>
                <a:endCxn id="66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36"/>
              <p:cNvCxnSpPr>
                <a:stCxn id="666" idx="2"/>
                <a:endCxn id="66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36"/>
              <p:cNvCxnSpPr>
                <a:stCxn id="667" idx="2"/>
                <a:endCxn id="67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36"/>
              <p:cNvCxnSpPr>
                <a:stCxn id="667" idx="2"/>
                <a:endCxn id="67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78" name="Google Shape;678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679" name="Google Shape;679;p36"/>
            <p:cNvCxnSpPr>
              <a:stCxn id="678" idx="2"/>
              <a:endCxn id="651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36"/>
            <p:cNvCxnSpPr>
              <a:stCxn id="678" idx="2"/>
              <a:endCxn id="66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1" name="Google Shape;681;p36"/>
          <p:cNvSpPr txBox="1"/>
          <p:nvPr/>
        </p:nvSpPr>
        <p:spPr>
          <a:xfrm>
            <a:off x="0" y="2695000"/>
            <a:ext cx="91440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level considered: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top two levels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 + 2 = 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top three levels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 + 2 + 4 = 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top four: 1 + 2 + 4 + 8 = 15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H levels: 2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+...+2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 =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6"/>
          <p:cNvSpPr txBox="1"/>
          <p:nvPr/>
        </p:nvSpPr>
        <p:spPr>
          <a:xfrm>
            <a:off x="6484275" y="3444400"/>
            <a:ext cx="2797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 txBox="1"/>
          <p:nvPr/>
        </p:nvSpPr>
        <p:spPr>
          <a:xfrm>
            <a:off x="5883250" y="3490650"/>
            <a:ext cx="29589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Exact sum doesn’t matter, the order of growth (and hence the pattern) is what is important.</a:t>
            </a:r>
            <a:endParaRPr/>
          </a:p>
        </p:txBody>
      </p:sp>
      <p:sp>
        <p:nvSpPr>
          <p:cNvPr id="684" name="Google Shape;684;p36"/>
          <p:cNvSpPr txBox="1"/>
          <p:nvPr/>
        </p:nvSpPr>
        <p:spPr>
          <a:xfrm>
            <a:off x="5375325" y="4340800"/>
            <a:ext cx="3698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aside: Much harder to solve as “4 visits at level 0” then “6 visits at level 1”,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Runtime: http://yellkey.com</a:t>
            </a:r>
            <a:r>
              <a:rPr lang="en">
                <a:solidFill>
                  <a:srgbClr val="208920"/>
                </a:solidFill>
              </a:rPr>
              <a:t>/work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690" name="Google Shape;690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for iterative deepening on a “spindly” tree?</a:t>
            </a:r>
            <a:endParaRPr/>
          </a:p>
        </p:txBody>
      </p:sp>
      <p:sp>
        <p:nvSpPr>
          <p:cNvPr id="691" name="Google Shape;691;p37"/>
          <p:cNvSpPr txBox="1"/>
          <p:nvPr/>
        </p:nvSpPr>
        <p:spPr>
          <a:xfrm>
            <a:off x="304800" y="825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Θ(log 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 log 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Θ(2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7129425" y="1989599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586625" y="2370599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7835889" y="2765517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cxnSp>
        <p:nvCxnSpPr>
          <p:cNvPr id="695" name="Google Shape;695;p37"/>
          <p:cNvCxnSpPr>
            <a:stCxn id="693" idx="0"/>
            <a:endCxn id="692" idx="2"/>
          </p:cNvCxnSpPr>
          <p:nvPr/>
        </p:nvCxnSpPr>
        <p:spPr>
          <a:xfrm rot="10800000">
            <a:off x="7296375" y="2253899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7"/>
          <p:cNvCxnSpPr>
            <a:stCxn id="693" idx="2"/>
            <a:endCxn id="694" idx="0"/>
          </p:cNvCxnSpPr>
          <p:nvPr/>
        </p:nvCxnSpPr>
        <p:spPr>
          <a:xfrm>
            <a:off x="7753575" y="2634899"/>
            <a:ext cx="249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7"/>
          <p:cNvCxnSpPr>
            <a:stCxn id="698" idx="2"/>
            <a:endCxn id="692" idx="0"/>
          </p:cNvCxnSpPr>
          <p:nvPr/>
        </p:nvCxnSpPr>
        <p:spPr>
          <a:xfrm>
            <a:off x="6320000" y="1768375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37"/>
          <p:cNvSpPr/>
          <p:nvPr/>
        </p:nvSpPr>
        <p:spPr>
          <a:xfrm>
            <a:off x="6153050" y="1504075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Iterative Deepening Runtime</a:t>
            </a:r>
            <a:endParaRPr/>
          </a:p>
        </p:txBody>
      </p:sp>
      <p:sp>
        <p:nvSpPr>
          <p:cNvPr id="704" name="Google Shape;704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for iterative deepening on a “spindly” tree?</a:t>
            </a:r>
            <a:endParaRPr/>
          </a:p>
        </p:txBody>
      </p:sp>
      <p:sp>
        <p:nvSpPr>
          <p:cNvPr id="705" name="Google Shape;705;p38"/>
          <p:cNvSpPr txBox="1"/>
          <p:nvPr/>
        </p:nvSpPr>
        <p:spPr>
          <a:xfrm>
            <a:off x="304800" y="825775"/>
            <a:ext cx="82296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level considered: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top two levels: 1 + 1 =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top three levels: 1 + 1 + 1 = 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H levels: 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1 + 2 + 3 + … + H = H</a:t>
            </a:r>
            <a:r>
              <a:rPr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N - 1, so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="1" baseline="30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8"/>
          <p:cNvSpPr/>
          <p:nvPr/>
        </p:nvSpPr>
        <p:spPr>
          <a:xfrm>
            <a:off x="7129425" y="1989599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07" name="Google Shape;707;p38"/>
          <p:cNvSpPr/>
          <p:nvPr/>
        </p:nvSpPr>
        <p:spPr>
          <a:xfrm>
            <a:off x="7586625" y="2370599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08" name="Google Shape;708;p38"/>
          <p:cNvSpPr/>
          <p:nvPr/>
        </p:nvSpPr>
        <p:spPr>
          <a:xfrm>
            <a:off x="7835889" y="2765517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cxnSp>
        <p:nvCxnSpPr>
          <p:cNvPr id="709" name="Google Shape;709;p38"/>
          <p:cNvCxnSpPr>
            <a:stCxn id="707" idx="0"/>
            <a:endCxn id="706" idx="2"/>
          </p:cNvCxnSpPr>
          <p:nvPr/>
        </p:nvCxnSpPr>
        <p:spPr>
          <a:xfrm rot="10800000">
            <a:off x="7296375" y="2253899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38"/>
          <p:cNvCxnSpPr>
            <a:stCxn id="707" idx="2"/>
            <a:endCxn id="708" idx="0"/>
          </p:cNvCxnSpPr>
          <p:nvPr/>
        </p:nvCxnSpPr>
        <p:spPr>
          <a:xfrm>
            <a:off x="7753575" y="2634899"/>
            <a:ext cx="249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8"/>
          <p:cNvCxnSpPr>
            <a:stCxn id="712" idx="2"/>
            <a:endCxn id="706" idx="0"/>
          </p:cNvCxnSpPr>
          <p:nvPr/>
        </p:nvCxnSpPr>
        <p:spPr>
          <a:xfrm>
            <a:off x="6320000" y="1768375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38"/>
          <p:cNvSpPr/>
          <p:nvPr/>
        </p:nvSpPr>
        <p:spPr>
          <a:xfrm>
            <a:off x="6153050" y="1504075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Height</a:t>
            </a:r>
            <a:endParaRPr/>
          </a:p>
        </p:txBody>
      </p:sp>
      <p:sp>
        <p:nvSpPr>
          <p:cNvPr id="718" name="Google Shape;718;p39"/>
          <p:cNvSpPr txBox="1"/>
          <p:nvPr>
            <p:ph idx="1" type="body"/>
          </p:nvPr>
        </p:nvSpPr>
        <p:spPr>
          <a:xfrm>
            <a:off x="243000" y="556500"/>
            <a:ext cx="84438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algorithms whose runtime depends on height, difference between            bushy tree and spindly tree can be huge!</a:t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>
            <a:off x="7129425" y="2065799"/>
            <a:ext cx="333900" cy="264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>
            <a:off x="7586625" y="2446799"/>
            <a:ext cx="333900" cy="264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>
            <a:off x="7835889" y="2841717"/>
            <a:ext cx="333900" cy="264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39"/>
          <p:cNvCxnSpPr>
            <a:stCxn id="720" idx="0"/>
            <a:endCxn id="719" idx="2"/>
          </p:cNvCxnSpPr>
          <p:nvPr/>
        </p:nvCxnSpPr>
        <p:spPr>
          <a:xfrm rot="10800000">
            <a:off x="7296375" y="2330099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9"/>
          <p:cNvCxnSpPr>
            <a:stCxn id="720" idx="2"/>
            <a:endCxn id="721" idx="0"/>
          </p:cNvCxnSpPr>
          <p:nvPr/>
        </p:nvCxnSpPr>
        <p:spPr>
          <a:xfrm>
            <a:off x="7753575" y="2711099"/>
            <a:ext cx="249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9"/>
          <p:cNvCxnSpPr>
            <a:stCxn id="725" idx="2"/>
            <a:endCxn id="719" idx="0"/>
          </p:cNvCxnSpPr>
          <p:nvPr/>
        </p:nvCxnSpPr>
        <p:spPr>
          <a:xfrm>
            <a:off x="6320000" y="1844575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9"/>
          <p:cNvSpPr/>
          <p:nvPr/>
        </p:nvSpPr>
        <p:spPr>
          <a:xfrm>
            <a:off x="6153050" y="1580275"/>
            <a:ext cx="333900" cy="264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9"/>
          <p:cNvSpPr txBox="1"/>
          <p:nvPr>
            <p:ph idx="1" type="body"/>
          </p:nvPr>
        </p:nvSpPr>
        <p:spPr>
          <a:xfrm>
            <a:off x="6237200" y="3206475"/>
            <a:ext cx="12948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 = Θ(N) </a:t>
            </a:r>
            <a:endParaRPr/>
          </a:p>
        </p:txBody>
      </p:sp>
      <p:sp>
        <p:nvSpPr>
          <p:cNvPr id="727" name="Google Shape;727;p39"/>
          <p:cNvSpPr txBox="1"/>
          <p:nvPr>
            <p:ph idx="1" type="body"/>
          </p:nvPr>
        </p:nvSpPr>
        <p:spPr>
          <a:xfrm>
            <a:off x="1686088" y="3251075"/>
            <a:ext cx="18417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 = Θ(log(N)) </a:t>
            </a:r>
            <a:endParaRPr/>
          </a:p>
        </p:txBody>
      </p:sp>
      <p:sp>
        <p:nvSpPr>
          <p:cNvPr id="728" name="Google Shape;728;p39"/>
          <p:cNvSpPr/>
          <p:nvPr/>
        </p:nvSpPr>
        <p:spPr>
          <a:xfrm>
            <a:off x="1426528" y="2486409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9" name="Google Shape;729;p39"/>
          <p:cNvCxnSpPr>
            <a:stCxn id="730" idx="0"/>
            <a:endCxn id="728" idx="5"/>
          </p:cNvCxnSpPr>
          <p:nvPr/>
        </p:nvCxnSpPr>
        <p:spPr>
          <a:xfrm rot="10800000">
            <a:off x="1674038" y="2734171"/>
            <a:ext cx="240300" cy="2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9"/>
          <p:cNvCxnSpPr>
            <a:stCxn id="728" idx="0"/>
            <a:endCxn id="732" idx="3"/>
          </p:cNvCxnSpPr>
          <p:nvPr/>
        </p:nvCxnSpPr>
        <p:spPr>
          <a:xfrm flipH="1" rot="10800000">
            <a:off x="1571578" y="2092509"/>
            <a:ext cx="936900" cy="39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9"/>
          <p:cNvSpPr/>
          <p:nvPr/>
        </p:nvSpPr>
        <p:spPr>
          <a:xfrm>
            <a:off x="1769288" y="2960971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39"/>
          <p:cNvSpPr/>
          <p:nvPr/>
        </p:nvSpPr>
        <p:spPr>
          <a:xfrm>
            <a:off x="2466038" y="1844775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39"/>
          <p:cNvSpPr/>
          <p:nvPr/>
        </p:nvSpPr>
        <p:spPr>
          <a:xfrm>
            <a:off x="1073292" y="2960971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39"/>
          <p:cNvSpPr/>
          <p:nvPr/>
        </p:nvSpPr>
        <p:spPr>
          <a:xfrm>
            <a:off x="1421290" y="2960971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5" name="Google Shape;735;p39"/>
          <p:cNvCxnSpPr>
            <a:stCxn id="728" idx="3"/>
            <a:endCxn id="733" idx="0"/>
          </p:cNvCxnSpPr>
          <p:nvPr/>
        </p:nvCxnSpPr>
        <p:spPr>
          <a:xfrm flipH="1">
            <a:off x="1218212" y="2734024"/>
            <a:ext cx="250800" cy="2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9"/>
          <p:cNvCxnSpPr>
            <a:stCxn id="728" idx="4"/>
            <a:endCxn id="734" idx="0"/>
          </p:cNvCxnSpPr>
          <p:nvPr/>
        </p:nvCxnSpPr>
        <p:spPr>
          <a:xfrm flipH="1">
            <a:off x="1566478" y="2776509"/>
            <a:ext cx="5100" cy="18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9"/>
          <p:cNvSpPr/>
          <p:nvPr/>
        </p:nvSpPr>
        <p:spPr>
          <a:xfrm>
            <a:off x="2463716" y="2481871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8" name="Google Shape;738;p39"/>
          <p:cNvCxnSpPr>
            <a:stCxn id="739" idx="0"/>
            <a:endCxn id="737" idx="5"/>
          </p:cNvCxnSpPr>
          <p:nvPr/>
        </p:nvCxnSpPr>
        <p:spPr>
          <a:xfrm rot="10800000">
            <a:off x="2711226" y="2729634"/>
            <a:ext cx="240300" cy="2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39"/>
          <p:cNvSpPr/>
          <p:nvPr/>
        </p:nvSpPr>
        <p:spPr>
          <a:xfrm>
            <a:off x="2806476" y="2956434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39"/>
          <p:cNvSpPr/>
          <p:nvPr/>
        </p:nvSpPr>
        <p:spPr>
          <a:xfrm>
            <a:off x="2110480" y="2956434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39"/>
          <p:cNvSpPr/>
          <p:nvPr/>
        </p:nvSpPr>
        <p:spPr>
          <a:xfrm>
            <a:off x="2458478" y="2956434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2" name="Google Shape;742;p39"/>
          <p:cNvCxnSpPr>
            <a:stCxn id="737" idx="3"/>
            <a:endCxn id="740" idx="0"/>
          </p:cNvCxnSpPr>
          <p:nvPr/>
        </p:nvCxnSpPr>
        <p:spPr>
          <a:xfrm flipH="1">
            <a:off x="2255401" y="2729487"/>
            <a:ext cx="250800" cy="2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9"/>
          <p:cNvCxnSpPr>
            <a:stCxn id="737" idx="4"/>
            <a:endCxn id="741" idx="0"/>
          </p:cNvCxnSpPr>
          <p:nvPr/>
        </p:nvCxnSpPr>
        <p:spPr>
          <a:xfrm flipH="1">
            <a:off x="2603666" y="2771971"/>
            <a:ext cx="5100" cy="18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39"/>
          <p:cNvSpPr/>
          <p:nvPr/>
        </p:nvSpPr>
        <p:spPr>
          <a:xfrm>
            <a:off x="3507703" y="2477171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5" name="Google Shape;745;p39"/>
          <p:cNvCxnSpPr>
            <a:stCxn id="746" idx="0"/>
            <a:endCxn id="744" idx="5"/>
          </p:cNvCxnSpPr>
          <p:nvPr/>
        </p:nvCxnSpPr>
        <p:spPr>
          <a:xfrm rot="10800000">
            <a:off x="3755212" y="2724934"/>
            <a:ext cx="240300" cy="2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39"/>
          <p:cNvSpPr/>
          <p:nvPr/>
        </p:nvSpPr>
        <p:spPr>
          <a:xfrm>
            <a:off x="3850463" y="2951734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39"/>
          <p:cNvSpPr/>
          <p:nvPr/>
        </p:nvSpPr>
        <p:spPr>
          <a:xfrm>
            <a:off x="3154467" y="2951734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39"/>
          <p:cNvSpPr/>
          <p:nvPr/>
        </p:nvSpPr>
        <p:spPr>
          <a:xfrm>
            <a:off x="3502465" y="2951734"/>
            <a:ext cx="290100" cy="290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9" name="Google Shape;749;p39"/>
          <p:cNvCxnSpPr>
            <a:stCxn id="744" idx="3"/>
            <a:endCxn id="747" idx="0"/>
          </p:cNvCxnSpPr>
          <p:nvPr/>
        </p:nvCxnSpPr>
        <p:spPr>
          <a:xfrm flipH="1">
            <a:off x="3299387" y="2724787"/>
            <a:ext cx="250800" cy="2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9"/>
          <p:cNvCxnSpPr>
            <a:stCxn id="744" idx="4"/>
            <a:endCxn id="748" idx="0"/>
          </p:cNvCxnSpPr>
          <p:nvPr/>
        </p:nvCxnSpPr>
        <p:spPr>
          <a:xfrm flipH="1">
            <a:off x="3647653" y="2767271"/>
            <a:ext cx="5100" cy="18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9"/>
          <p:cNvCxnSpPr>
            <a:stCxn id="737" idx="0"/>
          </p:cNvCxnSpPr>
          <p:nvPr/>
        </p:nvCxnSpPr>
        <p:spPr>
          <a:xfrm>
            <a:off x="2608766" y="2481871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39"/>
          <p:cNvCxnSpPr>
            <a:stCxn id="737" idx="0"/>
            <a:endCxn id="732" idx="4"/>
          </p:cNvCxnSpPr>
          <p:nvPr/>
        </p:nvCxnSpPr>
        <p:spPr>
          <a:xfrm flipH="1" rot="10800000">
            <a:off x="2608766" y="2134771"/>
            <a:ext cx="2400" cy="3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39"/>
          <p:cNvCxnSpPr>
            <a:stCxn id="744" idx="0"/>
            <a:endCxn id="732" idx="5"/>
          </p:cNvCxnSpPr>
          <p:nvPr/>
        </p:nvCxnSpPr>
        <p:spPr>
          <a:xfrm rot="10800000">
            <a:off x="2713753" y="2092271"/>
            <a:ext cx="939000" cy="3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39"/>
          <p:cNvSpPr txBox="1"/>
          <p:nvPr>
            <p:ph idx="1" type="body"/>
          </p:nvPr>
        </p:nvSpPr>
        <p:spPr>
          <a:xfrm>
            <a:off x="243000" y="3807850"/>
            <a:ext cx="84438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Iterative deepening runtimes: Θ(N) vs.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 No simple mapping from height to runtime.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Extra for experts: Write a better level order Traversal algorithm.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Range Finding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Search</a:t>
            </a:r>
            <a:endParaRPr/>
          </a:p>
        </p:txBody>
      </p:sp>
      <p:sp>
        <p:nvSpPr>
          <p:cNvPr id="765" name="Google Shape;765;p41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an operation that returns all items in a range: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19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Set&lt;Label&gt; findInRange(Tree T, Label min, Label max)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findInRange(T, “dog”, “elves”) 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Should return: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{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“dog”, “elf”}</a:t>
            </a:r>
            <a:endParaRPr/>
          </a:p>
        </p:txBody>
      </p:sp>
      <p:cxnSp>
        <p:nvCxnSpPr>
          <p:cNvPr id="766" name="Google Shape;766;p41"/>
          <p:cNvCxnSpPr/>
          <p:nvPr/>
        </p:nvCxnSpPr>
        <p:spPr>
          <a:xfrm flipH="1" rot="10800000">
            <a:off x="5487140" y="25177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7" name="Google Shape;767;p41"/>
          <p:cNvCxnSpPr/>
          <p:nvPr/>
        </p:nvCxnSpPr>
        <p:spPr>
          <a:xfrm>
            <a:off x="6153482" y="25178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41"/>
          <p:cNvCxnSpPr/>
          <p:nvPr/>
        </p:nvCxnSpPr>
        <p:spPr>
          <a:xfrm flipH="1" rot="10800000">
            <a:off x="7602482" y="257731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9" name="Google Shape;769;p41"/>
          <p:cNvCxnSpPr/>
          <p:nvPr/>
        </p:nvCxnSpPr>
        <p:spPr>
          <a:xfrm>
            <a:off x="8268823" y="257744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41"/>
          <p:cNvCxnSpPr>
            <a:stCxn id="771" idx="3"/>
            <a:endCxn id="772" idx="0"/>
          </p:cNvCxnSpPr>
          <p:nvPr/>
        </p:nvCxnSpPr>
        <p:spPr>
          <a:xfrm flipH="1">
            <a:off x="6006675" y="1891500"/>
            <a:ext cx="884100" cy="19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41"/>
          <p:cNvCxnSpPr>
            <a:stCxn id="774" idx="3"/>
            <a:endCxn id="775" idx="0"/>
          </p:cNvCxnSpPr>
          <p:nvPr/>
        </p:nvCxnSpPr>
        <p:spPr>
          <a:xfrm>
            <a:off x="7457250" y="1907425"/>
            <a:ext cx="6324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Google Shape;774;p41"/>
          <p:cNvSpPr/>
          <p:nvPr/>
        </p:nvSpPr>
        <p:spPr>
          <a:xfrm>
            <a:off x="6720150" y="1659775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1"/>
          <p:cNvSpPr/>
          <p:nvPr/>
        </p:nvSpPr>
        <p:spPr>
          <a:xfrm>
            <a:off x="5638125" y="2082000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1"/>
          <p:cNvSpPr/>
          <p:nvPr/>
        </p:nvSpPr>
        <p:spPr>
          <a:xfrm>
            <a:off x="7720950" y="2155075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1"/>
          <p:cNvSpPr/>
          <p:nvPr/>
        </p:nvSpPr>
        <p:spPr>
          <a:xfrm>
            <a:off x="5066250" y="2853575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1"/>
          <p:cNvSpPr/>
          <p:nvPr/>
        </p:nvSpPr>
        <p:spPr>
          <a:xfrm>
            <a:off x="6001754" y="2853575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1"/>
          <p:cNvSpPr/>
          <p:nvPr/>
        </p:nvSpPr>
        <p:spPr>
          <a:xfrm>
            <a:off x="7211250" y="2834871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1"/>
          <p:cNvSpPr/>
          <p:nvPr/>
        </p:nvSpPr>
        <p:spPr>
          <a:xfrm>
            <a:off x="8175307" y="2834871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1"/>
          <p:cNvSpPr/>
          <p:nvPr/>
        </p:nvSpPr>
        <p:spPr>
          <a:xfrm>
            <a:off x="7602475" y="3623196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p41"/>
          <p:cNvCxnSpPr>
            <a:endCxn id="780" idx="0"/>
          </p:cNvCxnSpPr>
          <p:nvPr/>
        </p:nvCxnSpPr>
        <p:spPr>
          <a:xfrm>
            <a:off x="7583725" y="3333996"/>
            <a:ext cx="387300" cy="289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Search</a:t>
            </a:r>
            <a:endParaRPr/>
          </a:p>
        </p:txBody>
      </p:sp>
      <p:sp>
        <p:nvSpPr>
          <p:cNvPr id="787" name="Google Shape;787;p42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approach, just do a traversal of the whole tree, and use visitor                         pattern to collect matching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is Θ(N)</a:t>
            </a:r>
            <a:endParaRPr/>
          </a:p>
        </p:txBody>
      </p:sp>
      <p:sp>
        <p:nvSpPr>
          <p:cNvPr id="788" name="Google Shape;788;p42"/>
          <p:cNvSpPr txBox="1"/>
          <p:nvPr/>
        </p:nvSpPr>
        <p:spPr>
          <a:xfrm>
            <a:off x="3124200" y="1295400"/>
            <a:ext cx="5753100" cy="368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rangeFind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Action&lt;String&gt;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Label min, max;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Set&lt;Label&gt; inRange;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rangeFind(Label min, Label max)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.min = min;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.max = max;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inRange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HashSet&lt;Label&gt;();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action(Tree&lt;Label&gt; T)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(T.label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≼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 &amp;&amp; T.label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≽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inRange.add(T.label);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Search</a:t>
            </a:r>
            <a:endParaRPr/>
          </a:p>
        </p:txBody>
      </p:sp>
      <p:sp>
        <p:nvSpPr>
          <p:cNvPr id="794" name="Google Shape;794;p43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an operation that returns all items in a range: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19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Set&lt;Label&gt; findInRange(Tree T, Label min, Label max)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avoid need to traverse entire tree by being clever.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findInRange(T, “dog”, “elves”) 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No need to look: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/>
              <a:t>Left of dog.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Right of flat.</a:t>
            </a:r>
            <a:endParaRPr/>
          </a:p>
        </p:txBody>
      </p:sp>
      <p:cxnSp>
        <p:nvCxnSpPr>
          <p:cNvPr id="795" name="Google Shape;795;p43"/>
          <p:cNvCxnSpPr/>
          <p:nvPr/>
        </p:nvCxnSpPr>
        <p:spPr>
          <a:xfrm flipH="1" rot="10800000">
            <a:off x="5487140" y="25177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3"/>
          <p:cNvCxnSpPr/>
          <p:nvPr/>
        </p:nvCxnSpPr>
        <p:spPr>
          <a:xfrm>
            <a:off x="6153482" y="25178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43"/>
          <p:cNvCxnSpPr/>
          <p:nvPr/>
        </p:nvCxnSpPr>
        <p:spPr>
          <a:xfrm flipH="1" rot="10800000">
            <a:off x="7602482" y="257731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3"/>
          <p:cNvCxnSpPr/>
          <p:nvPr/>
        </p:nvCxnSpPr>
        <p:spPr>
          <a:xfrm>
            <a:off x="8268823" y="2577440"/>
            <a:ext cx="316200" cy="25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43"/>
          <p:cNvCxnSpPr>
            <a:stCxn id="800" idx="3"/>
            <a:endCxn id="801" idx="0"/>
          </p:cNvCxnSpPr>
          <p:nvPr/>
        </p:nvCxnSpPr>
        <p:spPr>
          <a:xfrm flipH="1">
            <a:off x="6006675" y="1891500"/>
            <a:ext cx="884100" cy="190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3"/>
          <p:cNvCxnSpPr>
            <a:stCxn id="803" idx="3"/>
            <a:endCxn id="804" idx="0"/>
          </p:cNvCxnSpPr>
          <p:nvPr/>
        </p:nvCxnSpPr>
        <p:spPr>
          <a:xfrm>
            <a:off x="7457250" y="1907425"/>
            <a:ext cx="6324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3"/>
          <p:cNvSpPr/>
          <p:nvPr/>
        </p:nvSpPr>
        <p:spPr>
          <a:xfrm>
            <a:off x="6720150" y="1659775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3"/>
          <p:cNvSpPr/>
          <p:nvPr/>
        </p:nvSpPr>
        <p:spPr>
          <a:xfrm>
            <a:off x="5638125" y="2082000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3"/>
          <p:cNvSpPr/>
          <p:nvPr/>
        </p:nvSpPr>
        <p:spPr>
          <a:xfrm>
            <a:off x="7720950" y="2155075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3"/>
          <p:cNvSpPr/>
          <p:nvPr/>
        </p:nvSpPr>
        <p:spPr>
          <a:xfrm>
            <a:off x="5066250" y="2853575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3"/>
          <p:cNvSpPr/>
          <p:nvPr/>
        </p:nvSpPr>
        <p:spPr>
          <a:xfrm>
            <a:off x="6001754" y="2853575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3"/>
          <p:cNvSpPr/>
          <p:nvPr/>
        </p:nvSpPr>
        <p:spPr>
          <a:xfrm>
            <a:off x="7211250" y="2834871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3"/>
          <p:cNvSpPr/>
          <p:nvPr/>
        </p:nvSpPr>
        <p:spPr>
          <a:xfrm>
            <a:off x="8175307" y="2834871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3"/>
          <p:cNvSpPr/>
          <p:nvPr/>
        </p:nvSpPr>
        <p:spPr>
          <a:xfrm>
            <a:off x="7602475" y="3623196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0" name="Google Shape;810;p43"/>
          <p:cNvCxnSpPr>
            <a:endCxn id="809" idx="0"/>
          </p:cNvCxnSpPr>
          <p:nvPr/>
        </p:nvCxnSpPr>
        <p:spPr>
          <a:xfrm>
            <a:off x="7583725" y="3333996"/>
            <a:ext cx="387300" cy="289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43"/>
          <p:cNvSpPr txBox="1"/>
          <p:nvPr/>
        </p:nvSpPr>
        <p:spPr>
          <a:xfrm>
            <a:off x="5650700" y="4193375"/>
            <a:ext cx="349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inspected: dog, flat, elf, eyes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matching: dog, elf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</a:t>
            </a:r>
            <a:endParaRPr/>
          </a:p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used BSTS to build Maps and Sets, and Heaps to build a PQ.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but trees are a more general concept.</a:t>
            </a: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5127749" y="27214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69" name="Google Shape;69;p17"/>
          <p:cNvCxnSpPr>
            <a:stCxn id="63" idx="2"/>
            <a:endCxn id="64" idx="0"/>
          </p:cNvCxnSpPr>
          <p:nvPr/>
        </p:nvCxnSpPr>
        <p:spPr>
          <a:xfrm flipH="1">
            <a:off x="5037149" y="3094670"/>
            <a:ext cx="5832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7"/>
          <p:cNvCxnSpPr>
            <a:stCxn id="63" idx="2"/>
            <a:endCxn id="65" idx="0"/>
          </p:cNvCxnSpPr>
          <p:nvPr/>
        </p:nvCxnSpPr>
        <p:spPr>
          <a:xfrm>
            <a:off x="5620349" y="3094670"/>
            <a:ext cx="8052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7"/>
          <p:cNvCxnSpPr>
            <a:stCxn id="63" idx="2"/>
            <a:endCxn id="66" idx="0"/>
          </p:cNvCxnSpPr>
          <p:nvPr/>
        </p:nvCxnSpPr>
        <p:spPr>
          <a:xfrm>
            <a:off x="5620349" y="3094670"/>
            <a:ext cx="25023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7"/>
          <p:cNvCxnSpPr>
            <a:stCxn id="65" idx="2"/>
            <a:endCxn id="67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7"/>
          <p:cNvCxnSpPr>
            <a:stCxn id="65" idx="2"/>
            <a:endCxn id="68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7"/>
          <p:cNvCxnSpPr>
            <a:stCxn id="64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7"/>
          <p:cNvCxnSpPr>
            <a:stCxn id="64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7"/>
          <p:cNvCxnSpPr>
            <a:stCxn id="64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3253085" y="19393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</a:t>
            </a:r>
            <a:endParaRPr/>
          </a:p>
        </p:txBody>
      </p:sp>
      <p:cxnSp>
        <p:nvCxnSpPr>
          <p:cNvPr id="79" name="Google Shape;79;p17"/>
          <p:cNvCxnSpPr>
            <a:stCxn id="78" idx="2"/>
            <a:endCxn id="63" idx="0"/>
          </p:cNvCxnSpPr>
          <p:nvPr/>
        </p:nvCxnSpPr>
        <p:spPr>
          <a:xfrm>
            <a:off x="3745685" y="2312520"/>
            <a:ext cx="18747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/>
          <p:nvPr/>
        </p:nvSpPr>
        <p:spPr>
          <a:xfrm>
            <a:off x="961259" y="27214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81" name="Google Shape;81;p17"/>
          <p:cNvCxnSpPr>
            <a:stCxn id="78" idx="2"/>
            <a:endCxn id="80" idx="0"/>
          </p:cNvCxnSpPr>
          <p:nvPr/>
        </p:nvCxnSpPr>
        <p:spPr>
          <a:xfrm flipH="1">
            <a:off x="1453985" y="2312520"/>
            <a:ext cx="22917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>
            <a:stCxn id="78" idx="2"/>
          </p:cNvCxnSpPr>
          <p:nvPr/>
        </p:nvCxnSpPr>
        <p:spPr>
          <a:xfrm flipH="1">
            <a:off x="3463685" y="2312520"/>
            <a:ext cx="2820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>
            <a:stCxn id="78" idx="2"/>
          </p:cNvCxnSpPr>
          <p:nvPr/>
        </p:nvCxnSpPr>
        <p:spPr>
          <a:xfrm>
            <a:off x="3745685" y="2312520"/>
            <a:ext cx="84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>
            <a:stCxn id="78" idx="2"/>
          </p:cNvCxnSpPr>
          <p:nvPr/>
        </p:nvCxnSpPr>
        <p:spPr>
          <a:xfrm>
            <a:off x="3745685" y="2312520"/>
            <a:ext cx="2259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87" name="Google Shape;87;p17"/>
          <p:cNvCxnSpPr>
            <a:stCxn id="80" idx="2"/>
            <a:endCxn id="85" idx="0"/>
          </p:cNvCxnSpPr>
          <p:nvPr/>
        </p:nvCxnSpPr>
        <p:spPr>
          <a:xfrm flipH="1">
            <a:off x="497759" y="3094670"/>
            <a:ext cx="9561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>
            <a:stCxn id="80" idx="2"/>
            <a:endCxn id="86" idx="0"/>
          </p:cNvCxnSpPr>
          <p:nvPr/>
        </p:nvCxnSpPr>
        <p:spPr>
          <a:xfrm>
            <a:off x="1453859" y="3094670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0" idx="2"/>
          </p:cNvCxnSpPr>
          <p:nvPr/>
        </p:nvCxnSpPr>
        <p:spPr>
          <a:xfrm>
            <a:off x="1453859" y="3094670"/>
            <a:ext cx="1743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0" idx="2"/>
          </p:cNvCxnSpPr>
          <p:nvPr/>
        </p:nvCxnSpPr>
        <p:spPr>
          <a:xfrm>
            <a:off x="1453859" y="3094670"/>
            <a:ext cx="371400" cy="1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stCxn id="85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5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>
            <a:stCxn id="85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86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86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86" idx="2"/>
            <a:endCxn id="97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532899" y="2344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and findInRange Runtime</a:t>
            </a:r>
            <a:endParaRPr/>
          </a:p>
        </p:txBody>
      </p:sp>
      <p:sp>
        <p:nvSpPr>
          <p:cNvPr id="817" name="Google Shape;817;p44"/>
          <p:cNvSpPr txBox="1"/>
          <p:nvPr>
            <p:ph idx="1" type="body"/>
          </p:nvPr>
        </p:nvSpPr>
        <p:spPr>
          <a:xfrm>
            <a:off x="243000" y="556500"/>
            <a:ext cx="87153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an operation that returns all items in a range: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19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Set&lt;Label&gt; findInRange(Tree T, Label min, Label max) 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8" name="Google Shape;818;p44"/>
          <p:cNvCxnSpPr/>
          <p:nvPr/>
        </p:nvCxnSpPr>
        <p:spPr>
          <a:xfrm flipH="1" rot="10800000">
            <a:off x="5487140" y="25177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9" name="Google Shape;819;p44"/>
          <p:cNvCxnSpPr/>
          <p:nvPr/>
        </p:nvCxnSpPr>
        <p:spPr>
          <a:xfrm>
            <a:off x="6153482" y="25178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44"/>
          <p:cNvCxnSpPr/>
          <p:nvPr/>
        </p:nvCxnSpPr>
        <p:spPr>
          <a:xfrm flipH="1" rot="10800000">
            <a:off x="7602482" y="257731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1" name="Google Shape;821;p44"/>
          <p:cNvCxnSpPr/>
          <p:nvPr/>
        </p:nvCxnSpPr>
        <p:spPr>
          <a:xfrm>
            <a:off x="8268823" y="2577440"/>
            <a:ext cx="316200" cy="25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44"/>
          <p:cNvCxnSpPr>
            <a:stCxn id="823" idx="3"/>
            <a:endCxn id="824" idx="0"/>
          </p:cNvCxnSpPr>
          <p:nvPr/>
        </p:nvCxnSpPr>
        <p:spPr>
          <a:xfrm flipH="1">
            <a:off x="6006675" y="1891500"/>
            <a:ext cx="884100" cy="190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44"/>
          <p:cNvCxnSpPr>
            <a:stCxn id="826" idx="3"/>
            <a:endCxn id="827" idx="0"/>
          </p:cNvCxnSpPr>
          <p:nvPr/>
        </p:nvCxnSpPr>
        <p:spPr>
          <a:xfrm>
            <a:off x="7457250" y="1907425"/>
            <a:ext cx="6324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44"/>
          <p:cNvSpPr/>
          <p:nvPr/>
        </p:nvSpPr>
        <p:spPr>
          <a:xfrm>
            <a:off x="6720150" y="1659775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4"/>
          <p:cNvSpPr/>
          <p:nvPr/>
        </p:nvSpPr>
        <p:spPr>
          <a:xfrm>
            <a:off x="5638125" y="2082000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44"/>
          <p:cNvSpPr/>
          <p:nvPr/>
        </p:nvSpPr>
        <p:spPr>
          <a:xfrm>
            <a:off x="7720950" y="2155075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4"/>
          <p:cNvSpPr/>
          <p:nvPr/>
        </p:nvSpPr>
        <p:spPr>
          <a:xfrm>
            <a:off x="5066250" y="2853575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4"/>
          <p:cNvSpPr/>
          <p:nvPr/>
        </p:nvSpPr>
        <p:spPr>
          <a:xfrm>
            <a:off x="6001754" y="2853575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4"/>
          <p:cNvSpPr/>
          <p:nvPr/>
        </p:nvSpPr>
        <p:spPr>
          <a:xfrm>
            <a:off x="7211250" y="2834871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4"/>
          <p:cNvSpPr/>
          <p:nvPr/>
        </p:nvSpPr>
        <p:spPr>
          <a:xfrm>
            <a:off x="8175307" y="2834871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4"/>
          <p:cNvSpPr/>
          <p:nvPr/>
        </p:nvSpPr>
        <p:spPr>
          <a:xfrm>
            <a:off x="7602475" y="3623196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44"/>
          <p:cNvCxnSpPr>
            <a:endCxn id="832" idx="0"/>
          </p:cNvCxnSpPr>
          <p:nvPr/>
        </p:nvCxnSpPr>
        <p:spPr>
          <a:xfrm>
            <a:off x="7583725" y="3333996"/>
            <a:ext cx="387300" cy="289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44"/>
          <p:cNvSpPr txBox="1"/>
          <p:nvPr/>
        </p:nvSpPr>
        <p:spPr>
          <a:xfrm>
            <a:off x="5650700" y="4193375"/>
            <a:ext cx="349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inspected: dog, flat, elf, eyes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matching: dog, elf</a:t>
            </a:r>
            <a:endParaRPr/>
          </a:p>
        </p:txBody>
      </p:sp>
      <p:sp>
        <p:nvSpPr>
          <p:cNvPr id="835" name="Google Shape;835;p44"/>
          <p:cNvSpPr txBox="1"/>
          <p:nvPr/>
        </p:nvSpPr>
        <p:spPr>
          <a:xfrm>
            <a:off x="243000" y="1490475"/>
            <a:ext cx="46593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Pruning: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Restricting our search to only nodes that might contain the answers we seek.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6" name="Google Shape;8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26" y="2797856"/>
            <a:ext cx="3235774" cy="216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and findInRange Runtime</a:t>
            </a:r>
            <a:endParaRPr/>
          </a:p>
        </p:txBody>
      </p:sp>
      <p:sp>
        <p:nvSpPr>
          <p:cNvPr id="842" name="Google Shape;842;p45"/>
          <p:cNvSpPr txBox="1"/>
          <p:nvPr>
            <p:ph idx="1" type="body"/>
          </p:nvPr>
        </p:nvSpPr>
        <p:spPr>
          <a:xfrm>
            <a:off x="243000" y="556500"/>
            <a:ext cx="87153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an operation that returns all items in a range: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19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Set&lt;Label&gt; findInRange(Tree T, Label min, Label max) 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3" name="Google Shape;843;p45"/>
          <p:cNvCxnSpPr/>
          <p:nvPr/>
        </p:nvCxnSpPr>
        <p:spPr>
          <a:xfrm flipH="1" rot="10800000">
            <a:off x="5487140" y="25177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44" name="Google Shape;844;p45"/>
          <p:cNvCxnSpPr/>
          <p:nvPr/>
        </p:nvCxnSpPr>
        <p:spPr>
          <a:xfrm>
            <a:off x="6153482" y="25178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45"/>
          <p:cNvCxnSpPr/>
          <p:nvPr/>
        </p:nvCxnSpPr>
        <p:spPr>
          <a:xfrm flipH="1" rot="10800000">
            <a:off x="7602482" y="257731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46" name="Google Shape;846;p45"/>
          <p:cNvCxnSpPr/>
          <p:nvPr/>
        </p:nvCxnSpPr>
        <p:spPr>
          <a:xfrm>
            <a:off x="8268823" y="2577440"/>
            <a:ext cx="316200" cy="25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45"/>
          <p:cNvCxnSpPr>
            <a:stCxn id="848" idx="3"/>
            <a:endCxn id="849" idx="0"/>
          </p:cNvCxnSpPr>
          <p:nvPr/>
        </p:nvCxnSpPr>
        <p:spPr>
          <a:xfrm flipH="1">
            <a:off x="6006675" y="1891500"/>
            <a:ext cx="884100" cy="190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45"/>
          <p:cNvCxnSpPr>
            <a:stCxn id="851" idx="3"/>
            <a:endCxn id="852" idx="0"/>
          </p:cNvCxnSpPr>
          <p:nvPr/>
        </p:nvCxnSpPr>
        <p:spPr>
          <a:xfrm>
            <a:off x="7457250" y="1907425"/>
            <a:ext cx="6324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45"/>
          <p:cNvSpPr/>
          <p:nvPr/>
        </p:nvSpPr>
        <p:spPr>
          <a:xfrm>
            <a:off x="6720150" y="1659775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5"/>
          <p:cNvSpPr/>
          <p:nvPr/>
        </p:nvSpPr>
        <p:spPr>
          <a:xfrm>
            <a:off x="5638125" y="2082000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5"/>
          <p:cNvSpPr/>
          <p:nvPr/>
        </p:nvSpPr>
        <p:spPr>
          <a:xfrm>
            <a:off x="7720950" y="2155075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5"/>
          <p:cNvSpPr/>
          <p:nvPr/>
        </p:nvSpPr>
        <p:spPr>
          <a:xfrm>
            <a:off x="5066250" y="2853575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5"/>
          <p:cNvSpPr/>
          <p:nvPr/>
        </p:nvSpPr>
        <p:spPr>
          <a:xfrm>
            <a:off x="6001754" y="2853575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5"/>
          <p:cNvSpPr/>
          <p:nvPr/>
        </p:nvSpPr>
        <p:spPr>
          <a:xfrm>
            <a:off x="7211250" y="2834871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5"/>
          <p:cNvSpPr/>
          <p:nvPr/>
        </p:nvSpPr>
        <p:spPr>
          <a:xfrm>
            <a:off x="8175307" y="2834871"/>
            <a:ext cx="737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5"/>
          <p:cNvSpPr/>
          <p:nvPr/>
        </p:nvSpPr>
        <p:spPr>
          <a:xfrm>
            <a:off x="7602475" y="3623196"/>
            <a:ext cx="737100" cy="4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45"/>
          <p:cNvCxnSpPr>
            <a:endCxn id="857" idx="0"/>
          </p:cNvCxnSpPr>
          <p:nvPr/>
        </p:nvCxnSpPr>
        <p:spPr>
          <a:xfrm>
            <a:off x="7583725" y="3333996"/>
            <a:ext cx="387300" cy="289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45"/>
          <p:cNvSpPr txBox="1"/>
          <p:nvPr/>
        </p:nvSpPr>
        <p:spPr>
          <a:xfrm>
            <a:off x="5650700" y="4193375"/>
            <a:ext cx="349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inspected: dog, flat, elf, eyes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matching: dog, elf</a:t>
            </a:r>
            <a:endParaRPr/>
          </a:p>
        </p:txBody>
      </p:sp>
      <p:sp>
        <p:nvSpPr>
          <p:cNvPr id="860" name="Google Shape;860;p45"/>
          <p:cNvSpPr txBox="1"/>
          <p:nvPr/>
        </p:nvSpPr>
        <p:spPr>
          <a:xfrm>
            <a:off x="243000" y="1490475"/>
            <a:ext cx="46593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Pruning: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Restricting our search to only nodes that might contain the answers we seek.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for our search:  Θ(log N + R)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Total number of items in tree.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Number of matches.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study guide A-level problems for proof.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Spatial Trees</a:t>
            </a:r>
            <a:endParaRPr sz="4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Range Finding</a:t>
            </a:r>
            <a:endParaRPr/>
          </a:p>
        </p:txBody>
      </p:sp>
      <p:sp>
        <p:nvSpPr>
          <p:cNvPr id="871" name="Google Shape;871;p47"/>
          <p:cNvSpPr txBox="1"/>
          <p:nvPr>
            <p:ph idx="1" type="body"/>
          </p:nvPr>
        </p:nvSpPr>
        <p:spPr>
          <a:xfrm>
            <a:off x="243000" y="556500"/>
            <a:ext cx="87153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do range finding on Planets in space.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Query: How many objects are in the highlighted rectangle?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iterate through all objects in Θ(N) time.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could we do some sort of tree + pruning?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implies we need some kind of tree, but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2" name="Google Shape;8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396213"/>
            <a:ext cx="2683675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7"/>
          <p:cNvSpPr/>
          <p:nvPr/>
        </p:nvSpPr>
        <p:spPr>
          <a:xfrm>
            <a:off x="6829500" y="2562231"/>
            <a:ext cx="673800" cy="673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Trees of Two Dimensional Data</a:t>
            </a:r>
            <a:endParaRPr/>
          </a:p>
        </p:txBody>
      </p:sp>
      <p:sp>
        <p:nvSpPr>
          <p:cNvPr id="879" name="Google Shape;879;p48"/>
          <p:cNvSpPr txBox="1"/>
          <p:nvPr>
            <p:ph idx="1" type="body"/>
          </p:nvPr>
        </p:nvSpPr>
        <p:spPr>
          <a:xfrm>
            <a:off x="243000" y="556500"/>
            <a:ext cx="87153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we’ve only considered one dimensional data.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exists a total order!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5 &lt; 10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“alf” &lt; “elf”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is two dimensional, e.g. the location of Planets.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earth.xPos = 1.5, earth.yPos = 1.6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mars.xPos = 1.0, mars.yPos = 2.8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we’re comparing by location: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xPos, Mars &lt; Earth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yPos, Mars &gt; Earth</a:t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56245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5176850" y="41385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2" name="Google Shape;8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44" y="627938"/>
            <a:ext cx="4287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25" y="1414450"/>
            <a:ext cx="407265" cy="4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4" name="Google Shape;884;p48"/>
          <p:cNvCxnSpPr/>
          <p:nvPr/>
        </p:nvCxnSpPr>
        <p:spPr>
          <a:xfrm>
            <a:off x="7048500" y="764375"/>
            <a:ext cx="42900" cy="19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8"/>
          <p:cNvCxnSpPr/>
          <p:nvPr/>
        </p:nvCxnSpPr>
        <p:spPr>
          <a:xfrm>
            <a:off x="6677025" y="2307425"/>
            <a:ext cx="21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8"/>
          <p:cNvCxnSpPr>
            <a:stCxn id="880" idx="2"/>
            <a:endCxn id="881" idx="0"/>
          </p:cNvCxnSpPr>
          <p:nvPr/>
        </p:nvCxnSpPr>
        <p:spPr>
          <a:xfrm flipH="1">
            <a:off x="5594800" y="3812444"/>
            <a:ext cx="447600" cy="3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48"/>
          <p:cNvSpPr/>
          <p:nvPr/>
        </p:nvSpPr>
        <p:spPr>
          <a:xfrm>
            <a:off x="7174700" y="3383744"/>
            <a:ext cx="835800" cy="42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1.5, 1.6</a:t>
            </a: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7712900" y="4112319"/>
            <a:ext cx="835800" cy="428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1.0, 2.8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89" name="Google Shape;889;p48"/>
          <p:cNvCxnSpPr>
            <a:stCxn id="887" idx="2"/>
            <a:endCxn id="888" idx="0"/>
          </p:cNvCxnSpPr>
          <p:nvPr/>
        </p:nvCxnSpPr>
        <p:spPr>
          <a:xfrm>
            <a:off x="7592600" y="3812444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48"/>
          <p:cNvSpPr txBox="1"/>
          <p:nvPr/>
        </p:nvSpPr>
        <p:spPr>
          <a:xfrm>
            <a:off x="7553356" y="1819281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(1.5, 1.6)</a:t>
            </a:r>
            <a:endParaRPr/>
          </a:p>
        </p:txBody>
      </p:sp>
      <p:sp>
        <p:nvSpPr>
          <p:cNvPr id="891" name="Google Shape;891;p48"/>
          <p:cNvSpPr txBox="1"/>
          <p:nvPr/>
        </p:nvSpPr>
        <p:spPr>
          <a:xfrm>
            <a:off x="7104600" y="981200"/>
            <a:ext cx="954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(1.0, 2.8)</a:t>
            </a:r>
            <a:endParaRPr/>
          </a:p>
        </p:txBody>
      </p:sp>
      <p:sp>
        <p:nvSpPr>
          <p:cNvPr id="892" name="Google Shape;892;p48"/>
          <p:cNvSpPr txBox="1"/>
          <p:nvPr/>
        </p:nvSpPr>
        <p:spPr>
          <a:xfrm>
            <a:off x="5286375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X-Based Tree</a:t>
            </a:r>
            <a:endParaRPr/>
          </a:p>
        </p:txBody>
      </p:sp>
      <p:sp>
        <p:nvSpPr>
          <p:cNvPr id="893" name="Google Shape;893;p48"/>
          <p:cNvSpPr txBox="1"/>
          <p:nvPr/>
        </p:nvSpPr>
        <p:spPr>
          <a:xfrm>
            <a:off x="7181913" y="4643450"/>
            <a:ext cx="156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Y-Based Tree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Multidimensional Data: Quadtrees</a:t>
            </a:r>
            <a:endParaRPr/>
          </a:p>
        </p:txBody>
      </p:sp>
      <p:sp>
        <p:nvSpPr>
          <p:cNvPr id="899" name="Google Shape;899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/>
              <a:t>Divide and conquer by splitting 2D space into four quadrants.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Store items into appropriate quadrant. 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Repeat recursively if more than one item in a quadrant.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Definition, quadtree is either: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Empty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‘root’ item at some position (x, y) AND four quadtrees that are northwest, northeast, southwest, southeast of (x, y)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TWO compares to decide which direction to go.</a:t>
            </a:r>
            <a:endParaRPr sz="2000"/>
          </a:p>
        </p:txBody>
      </p:sp>
      <p:cxnSp>
        <p:nvCxnSpPr>
          <p:cNvPr id="900" name="Google Shape;900;p49"/>
          <p:cNvCxnSpPr/>
          <p:nvPr/>
        </p:nvCxnSpPr>
        <p:spPr>
          <a:xfrm>
            <a:off x="7365200" y="3617800"/>
            <a:ext cx="0" cy="140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49"/>
          <p:cNvCxnSpPr/>
          <p:nvPr/>
        </p:nvCxnSpPr>
        <p:spPr>
          <a:xfrm>
            <a:off x="6522250" y="41981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49"/>
          <p:cNvSpPr/>
          <p:nvPr/>
        </p:nvSpPr>
        <p:spPr>
          <a:xfrm>
            <a:off x="7183906" y="40168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03" name="Google Shape;903;p49"/>
          <p:cNvSpPr txBox="1"/>
          <p:nvPr/>
        </p:nvSpPr>
        <p:spPr>
          <a:xfrm>
            <a:off x="8033100" y="3664033"/>
            <a:ext cx="751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04" name="Google Shape;904;p49"/>
          <p:cNvSpPr txBox="1"/>
          <p:nvPr/>
        </p:nvSpPr>
        <p:spPr>
          <a:xfrm>
            <a:off x="8044658" y="4407625"/>
            <a:ext cx="751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05" name="Google Shape;905;p49"/>
          <p:cNvSpPr txBox="1"/>
          <p:nvPr/>
        </p:nvSpPr>
        <p:spPr>
          <a:xfrm>
            <a:off x="6520467" y="4409767"/>
            <a:ext cx="751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06" name="Google Shape;906;p49"/>
          <p:cNvSpPr txBox="1"/>
          <p:nvPr/>
        </p:nvSpPr>
        <p:spPr>
          <a:xfrm>
            <a:off x="6522258" y="3626675"/>
            <a:ext cx="751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Demo</a:t>
            </a:r>
            <a:endParaRPr/>
          </a:p>
        </p:txBody>
      </p:sp>
      <p:sp>
        <p:nvSpPr>
          <p:cNvPr id="912" name="Google Shape;912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Below: Quadtree Representation of 5 objects in 2D space.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Link</a:t>
            </a:r>
            <a:endParaRPr sz="2000"/>
          </a:p>
        </p:txBody>
      </p:sp>
      <p:sp>
        <p:nvSpPr>
          <p:cNvPr id="913" name="Google Shape;913;p50"/>
          <p:cNvSpPr/>
          <p:nvPr/>
        </p:nvSpPr>
        <p:spPr>
          <a:xfrm>
            <a:off x="1622608" y="19636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4" name="Google Shape;914;p50"/>
          <p:cNvCxnSpPr>
            <a:stCxn id="913" idx="3"/>
          </p:cNvCxnSpPr>
          <p:nvPr/>
        </p:nvCxnSpPr>
        <p:spPr>
          <a:xfrm flipH="1">
            <a:off x="386456" y="23352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50"/>
          <p:cNvCxnSpPr>
            <a:stCxn id="913" idx="4"/>
          </p:cNvCxnSpPr>
          <p:nvPr/>
        </p:nvCxnSpPr>
        <p:spPr>
          <a:xfrm flipH="1">
            <a:off x="1321558" y="23989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0"/>
          <p:cNvCxnSpPr>
            <a:stCxn id="913" idx="4"/>
          </p:cNvCxnSpPr>
          <p:nvPr/>
        </p:nvCxnSpPr>
        <p:spPr>
          <a:xfrm>
            <a:off x="1840258" y="2398975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0"/>
          <p:cNvCxnSpPr>
            <a:stCxn id="913" idx="5"/>
          </p:cNvCxnSpPr>
          <p:nvPr/>
        </p:nvCxnSpPr>
        <p:spPr>
          <a:xfrm>
            <a:off x="1994160" y="2335227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50"/>
          <p:cNvSpPr txBox="1"/>
          <p:nvPr/>
        </p:nvSpPr>
        <p:spPr>
          <a:xfrm>
            <a:off x="495300" y="22598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919" name="Google Shape;919;p50"/>
          <p:cNvSpPr txBox="1"/>
          <p:nvPr/>
        </p:nvSpPr>
        <p:spPr>
          <a:xfrm>
            <a:off x="959644" y="23979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20" name="Google Shape;920;p50"/>
          <p:cNvSpPr txBox="1"/>
          <p:nvPr/>
        </p:nvSpPr>
        <p:spPr>
          <a:xfrm>
            <a:off x="2266931" y="23931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21" name="Google Shape;921;p50"/>
          <p:cNvSpPr txBox="1"/>
          <p:nvPr/>
        </p:nvSpPr>
        <p:spPr>
          <a:xfrm>
            <a:off x="2994656" y="22931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22" name="Google Shape;922;p50"/>
          <p:cNvSpPr/>
          <p:nvPr/>
        </p:nvSpPr>
        <p:spPr>
          <a:xfrm>
            <a:off x="1075014" y="27090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3" name="Google Shape;923;p50"/>
          <p:cNvCxnSpPr>
            <a:stCxn id="922" idx="3"/>
          </p:cNvCxnSpPr>
          <p:nvPr/>
        </p:nvCxnSpPr>
        <p:spPr>
          <a:xfrm flipH="1">
            <a:off x="766763" y="3080564"/>
            <a:ext cx="372000" cy="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0"/>
          <p:cNvCxnSpPr>
            <a:stCxn id="922" idx="4"/>
          </p:cNvCxnSpPr>
          <p:nvPr/>
        </p:nvCxnSpPr>
        <p:spPr>
          <a:xfrm flipH="1">
            <a:off x="1157664" y="3144313"/>
            <a:ext cx="135000" cy="13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0"/>
          <p:cNvCxnSpPr>
            <a:stCxn id="922" idx="4"/>
          </p:cNvCxnSpPr>
          <p:nvPr/>
        </p:nvCxnSpPr>
        <p:spPr>
          <a:xfrm>
            <a:off x="1292664" y="3144313"/>
            <a:ext cx="188700" cy="10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0"/>
          <p:cNvCxnSpPr>
            <a:stCxn id="922" idx="5"/>
          </p:cNvCxnSpPr>
          <p:nvPr/>
        </p:nvCxnSpPr>
        <p:spPr>
          <a:xfrm>
            <a:off x="1446566" y="30805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0"/>
          <p:cNvSpPr/>
          <p:nvPr/>
        </p:nvSpPr>
        <p:spPr>
          <a:xfrm>
            <a:off x="2463289" y="34240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8" name="Google Shape;928;p50"/>
          <p:cNvCxnSpPr>
            <a:stCxn id="927" idx="3"/>
          </p:cNvCxnSpPr>
          <p:nvPr/>
        </p:nvCxnSpPr>
        <p:spPr>
          <a:xfrm flipH="1">
            <a:off x="2215938" y="37956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0"/>
          <p:cNvCxnSpPr>
            <a:stCxn id="927" idx="4"/>
          </p:cNvCxnSpPr>
          <p:nvPr/>
        </p:nvCxnSpPr>
        <p:spPr>
          <a:xfrm flipH="1">
            <a:off x="2455339" y="3859381"/>
            <a:ext cx="225600" cy="1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0"/>
          <p:cNvCxnSpPr>
            <a:stCxn id="927" idx="4"/>
          </p:cNvCxnSpPr>
          <p:nvPr/>
        </p:nvCxnSpPr>
        <p:spPr>
          <a:xfrm>
            <a:off x="2680939" y="38593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50"/>
          <p:cNvCxnSpPr>
            <a:stCxn id="927" idx="5"/>
          </p:cNvCxnSpPr>
          <p:nvPr/>
        </p:nvCxnSpPr>
        <p:spPr>
          <a:xfrm>
            <a:off x="2834841" y="37956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50"/>
          <p:cNvSpPr txBox="1"/>
          <p:nvPr/>
        </p:nvSpPr>
        <p:spPr>
          <a:xfrm>
            <a:off x="1882606" y="29466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33" name="Google Shape;933;p50"/>
          <p:cNvSpPr txBox="1"/>
          <p:nvPr/>
        </p:nvSpPr>
        <p:spPr>
          <a:xfrm>
            <a:off x="3040850" y="38409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34" name="Google Shape;934;p50"/>
          <p:cNvSpPr/>
          <p:nvPr/>
        </p:nvSpPr>
        <p:spPr>
          <a:xfrm>
            <a:off x="2996689" y="41313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5" name="Google Shape;935;p50"/>
          <p:cNvCxnSpPr>
            <a:stCxn id="934" idx="3"/>
          </p:cNvCxnSpPr>
          <p:nvPr/>
        </p:nvCxnSpPr>
        <p:spPr>
          <a:xfrm flipH="1">
            <a:off x="2756838" y="4502864"/>
            <a:ext cx="303600" cy="8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0"/>
          <p:cNvCxnSpPr>
            <a:stCxn id="934" idx="4"/>
          </p:cNvCxnSpPr>
          <p:nvPr/>
        </p:nvCxnSpPr>
        <p:spPr>
          <a:xfrm flipH="1">
            <a:off x="2984239" y="4566613"/>
            <a:ext cx="230100" cy="13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50"/>
          <p:cNvCxnSpPr>
            <a:stCxn id="934" idx="4"/>
          </p:cNvCxnSpPr>
          <p:nvPr/>
        </p:nvCxnSpPr>
        <p:spPr>
          <a:xfrm>
            <a:off x="3214339" y="4566613"/>
            <a:ext cx="239100" cy="13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50"/>
          <p:cNvCxnSpPr>
            <a:stCxn id="934" idx="5"/>
          </p:cNvCxnSpPr>
          <p:nvPr/>
        </p:nvCxnSpPr>
        <p:spPr>
          <a:xfrm>
            <a:off x="3368241" y="4502864"/>
            <a:ext cx="3513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50"/>
          <p:cNvSpPr/>
          <p:nvPr/>
        </p:nvSpPr>
        <p:spPr>
          <a:xfrm>
            <a:off x="3037558" y="268662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0" name="Google Shape;940;p50"/>
          <p:cNvCxnSpPr/>
          <p:nvPr/>
        </p:nvCxnSpPr>
        <p:spPr>
          <a:xfrm>
            <a:off x="3350145" y="3105800"/>
            <a:ext cx="325200" cy="8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50"/>
          <p:cNvCxnSpPr/>
          <p:nvPr/>
        </p:nvCxnSpPr>
        <p:spPr>
          <a:xfrm>
            <a:off x="3264064" y="3141458"/>
            <a:ext cx="279600" cy="15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50"/>
          <p:cNvCxnSpPr/>
          <p:nvPr/>
        </p:nvCxnSpPr>
        <p:spPr>
          <a:xfrm flipH="1">
            <a:off x="2973964" y="3141458"/>
            <a:ext cx="290100" cy="16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50"/>
          <p:cNvCxnSpPr/>
          <p:nvPr/>
        </p:nvCxnSpPr>
        <p:spPr>
          <a:xfrm flipH="1">
            <a:off x="2826983" y="3105800"/>
            <a:ext cx="351000" cy="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50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50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6" name="Google Shape;946;p50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7" name="Google Shape;947;p50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48" name="Google Shape;948;p50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949" name="Google Shape;949;p50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950" name="Google Shape;950;p50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50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50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53" name="Google Shape;953;p50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954" name="Google Shape;954;p50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50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50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957" name="Google Shape;957;p50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50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50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60" name="Google Shape;960;p50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961" name="Google Shape;961;p50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2" name="Google Shape;962;p50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50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64" name="Google Shape;964;p50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Quadtree Demo</a:t>
            </a:r>
            <a:endParaRPr/>
          </a:p>
        </p:txBody>
      </p:sp>
      <p:sp>
        <p:nvSpPr>
          <p:cNvPr id="970" name="Google Shape;970;p51"/>
          <p:cNvSpPr txBox="1"/>
          <p:nvPr>
            <p:ph idx="1" type="body"/>
          </p:nvPr>
        </p:nvSpPr>
        <p:spPr>
          <a:xfrm>
            <a:off x="243000" y="556500"/>
            <a:ext cx="84438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Quadtrees allow us to prune when performing a rectangle search.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 rule: Prune a branch if the search rectangle doesn’t overlap a quadrant of potential interest. </a:t>
            </a:r>
            <a:endParaRPr sz="2000"/>
          </a:p>
        </p:txBody>
      </p:sp>
      <p:sp>
        <p:nvSpPr>
          <p:cNvPr id="971" name="Google Shape;971;p51"/>
          <p:cNvSpPr/>
          <p:nvPr/>
        </p:nvSpPr>
        <p:spPr>
          <a:xfrm>
            <a:off x="1622608" y="1963675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2" name="Google Shape;972;p51"/>
          <p:cNvCxnSpPr>
            <a:stCxn id="971" idx="3"/>
          </p:cNvCxnSpPr>
          <p:nvPr/>
        </p:nvCxnSpPr>
        <p:spPr>
          <a:xfrm flipH="1">
            <a:off x="386456" y="2335227"/>
            <a:ext cx="1299900" cy="34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51"/>
          <p:cNvCxnSpPr>
            <a:stCxn id="971" idx="4"/>
          </p:cNvCxnSpPr>
          <p:nvPr/>
        </p:nvCxnSpPr>
        <p:spPr>
          <a:xfrm flipH="1">
            <a:off x="1321558" y="2398975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51"/>
          <p:cNvCxnSpPr>
            <a:stCxn id="971" idx="4"/>
          </p:cNvCxnSpPr>
          <p:nvPr/>
        </p:nvCxnSpPr>
        <p:spPr>
          <a:xfrm>
            <a:off x="1840258" y="2398975"/>
            <a:ext cx="500100" cy="28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51"/>
          <p:cNvCxnSpPr>
            <a:stCxn id="971" idx="5"/>
          </p:cNvCxnSpPr>
          <p:nvPr/>
        </p:nvCxnSpPr>
        <p:spPr>
          <a:xfrm>
            <a:off x="1994160" y="2335227"/>
            <a:ext cx="1249500" cy="334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51"/>
          <p:cNvSpPr txBox="1"/>
          <p:nvPr/>
        </p:nvSpPr>
        <p:spPr>
          <a:xfrm>
            <a:off x="495300" y="22598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</a:t>
            </a:r>
            <a:endParaRPr/>
          </a:p>
        </p:txBody>
      </p:sp>
      <p:sp>
        <p:nvSpPr>
          <p:cNvPr id="977" name="Google Shape;977;p51"/>
          <p:cNvSpPr txBox="1"/>
          <p:nvPr/>
        </p:nvSpPr>
        <p:spPr>
          <a:xfrm>
            <a:off x="959644" y="2397913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978" name="Google Shape;978;p51"/>
          <p:cNvSpPr txBox="1"/>
          <p:nvPr/>
        </p:nvSpPr>
        <p:spPr>
          <a:xfrm>
            <a:off x="2266931" y="239315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SE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79" name="Google Shape;979;p51"/>
          <p:cNvSpPr txBox="1"/>
          <p:nvPr/>
        </p:nvSpPr>
        <p:spPr>
          <a:xfrm>
            <a:off x="2994656" y="22931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SW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80" name="Google Shape;980;p51"/>
          <p:cNvSpPr/>
          <p:nvPr/>
        </p:nvSpPr>
        <p:spPr>
          <a:xfrm>
            <a:off x="1075014" y="2709013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1" name="Google Shape;981;p51"/>
          <p:cNvCxnSpPr>
            <a:stCxn id="980" idx="3"/>
          </p:cNvCxnSpPr>
          <p:nvPr/>
        </p:nvCxnSpPr>
        <p:spPr>
          <a:xfrm flipH="1">
            <a:off x="766763" y="3080564"/>
            <a:ext cx="372000" cy="99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51"/>
          <p:cNvCxnSpPr>
            <a:stCxn id="980" idx="4"/>
          </p:cNvCxnSpPr>
          <p:nvPr/>
        </p:nvCxnSpPr>
        <p:spPr>
          <a:xfrm flipH="1">
            <a:off x="1157664" y="3144313"/>
            <a:ext cx="135000" cy="13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51"/>
          <p:cNvCxnSpPr>
            <a:stCxn id="980" idx="4"/>
          </p:cNvCxnSpPr>
          <p:nvPr/>
        </p:nvCxnSpPr>
        <p:spPr>
          <a:xfrm>
            <a:off x="1292664" y="3144313"/>
            <a:ext cx="188700" cy="108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51"/>
          <p:cNvCxnSpPr>
            <a:stCxn id="980" idx="5"/>
          </p:cNvCxnSpPr>
          <p:nvPr/>
        </p:nvCxnSpPr>
        <p:spPr>
          <a:xfrm>
            <a:off x="1446566" y="3080564"/>
            <a:ext cx="12495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51"/>
          <p:cNvSpPr/>
          <p:nvPr/>
        </p:nvSpPr>
        <p:spPr>
          <a:xfrm>
            <a:off x="2463289" y="3424081"/>
            <a:ext cx="435300" cy="4353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51"/>
          <p:cNvCxnSpPr>
            <a:stCxn id="985" idx="3"/>
          </p:cNvCxnSpPr>
          <p:nvPr/>
        </p:nvCxnSpPr>
        <p:spPr>
          <a:xfrm flipH="1">
            <a:off x="2215938" y="3795633"/>
            <a:ext cx="311100" cy="83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1"/>
          <p:cNvCxnSpPr>
            <a:stCxn id="985" idx="4"/>
          </p:cNvCxnSpPr>
          <p:nvPr/>
        </p:nvCxnSpPr>
        <p:spPr>
          <a:xfrm flipH="1">
            <a:off x="2455339" y="3859381"/>
            <a:ext cx="225600" cy="1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1"/>
          <p:cNvCxnSpPr>
            <a:stCxn id="985" idx="4"/>
          </p:cNvCxnSpPr>
          <p:nvPr/>
        </p:nvCxnSpPr>
        <p:spPr>
          <a:xfrm>
            <a:off x="2680939" y="3859381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51"/>
          <p:cNvCxnSpPr>
            <a:stCxn id="985" idx="5"/>
          </p:cNvCxnSpPr>
          <p:nvPr/>
        </p:nvCxnSpPr>
        <p:spPr>
          <a:xfrm>
            <a:off x="2834841" y="3795633"/>
            <a:ext cx="308100" cy="8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51"/>
          <p:cNvSpPr txBox="1"/>
          <p:nvPr/>
        </p:nvSpPr>
        <p:spPr>
          <a:xfrm>
            <a:off x="1882606" y="29466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</a:t>
            </a:r>
            <a:endParaRPr/>
          </a:p>
        </p:txBody>
      </p:sp>
      <p:sp>
        <p:nvSpPr>
          <p:cNvPr id="991" name="Google Shape;991;p51"/>
          <p:cNvSpPr txBox="1"/>
          <p:nvPr/>
        </p:nvSpPr>
        <p:spPr>
          <a:xfrm>
            <a:off x="3040850" y="384093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endParaRPr/>
          </a:p>
        </p:txBody>
      </p:sp>
      <p:sp>
        <p:nvSpPr>
          <p:cNvPr id="992" name="Google Shape;992;p51"/>
          <p:cNvSpPr/>
          <p:nvPr/>
        </p:nvSpPr>
        <p:spPr>
          <a:xfrm>
            <a:off x="2996689" y="4131313"/>
            <a:ext cx="435300" cy="435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3" name="Google Shape;993;p51"/>
          <p:cNvCxnSpPr>
            <a:stCxn id="992" idx="3"/>
          </p:cNvCxnSpPr>
          <p:nvPr/>
        </p:nvCxnSpPr>
        <p:spPr>
          <a:xfrm flipH="1">
            <a:off x="2756838" y="4502864"/>
            <a:ext cx="303600" cy="81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1"/>
          <p:cNvCxnSpPr>
            <a:stCxn id="992" idx="4"/>
          </p:cNvCxnSpPr>
          <p:nvPr/>
        </p:nvCxnSpPr>
        <p:spPr>
          <a:xfrm flipH="1">
            <a:off x="2984239" y="4566613"/>
            <a:ext cx="230100" cy="13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51"/>
          <p:cNvCxnSpPr>
            <a:stCxn id="992" idx="4"/>
          </p:cNvCxnSpPr>
          <p:nvPr/>
        </p:nvCxnSpPr>
        <p:spPr>
          <a:xfrm>
            <a:off x="3214339" y="4566613"/>
            <a:ext cx="239100" cy="138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51"/>
          <p:cNvCxnSpPr>
            <a:stCxn id="992" idx="5"/>
          </p:cNvCxnSpPr>
          <p:nvPr/>
        </p:nvCxnSpPr>
        <p:spPr>
          <a:xfrm>
            <a:off x="3368241" y="4502864"/>
            <a:ext cx="351300" cy="94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51"/>
          <p:cNvSpPr/>
          <p:nvPr/>
        </p:nvSpPr>
        <p:spPr>
          <a:xfrm>
            <a:off x="3037558" y="2686625"/>
            <a:ext cx="435300" cy="435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8" name="Google Shape;998;p51"/>
          <p:cNvCxnSpPr/>
          <p:nvPr/>
        </p:nvCxnSpPr>
        <p:spPr>
          <a:xfrm>
            <a:off x="3350145" y="3105800"/>
            <a:ext cx="325200" cy="87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1"/>
          <p:cNvCxnSpPr/>
          <p:nvPr/>
        </p:nvCxnSpPr>
        <p:spPr>
          <a:xfrm>
            <a:off x="3264064" y="3141458"/>
            <a:ext cx="279600" cy="158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1"/>
          <p:cNvCxnSpPr/>
          <p:nvPr/>
        </p:nvCxnSpPr>
        <p:spPr>
          <a:xfrm flipH="1">
            <a:off x="2973964" y="3141458"/>
            <a:ext cx="290100" cy="16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51"/>
          <p:cNvCxnSpPr/>
          <p:nvPr/>
        </p:nvCxnSpPr>
        <p:spPr>
          <a:xfrm flipH="1">
            <a:off x="2826983" y="3105800"/>
            <a:ext cx="351000" cy="94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51"/>
          <p:cNvSpPr/>
          <p:nvPr/>
        </p:nvSpPr>
        <p:spPr>
          <a:xfrm>
            <a:off x="5234000" y="1855000"/>
            <a:ext cx="3629100" cy="2894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51"/>
          <p:cNvCxnSpPr/>
          <p:nvPr/>
        </p:nvCxnSpPr>
        <p:spPr>
          <a:xfrm>
            <a:off x="6984200" y="2005025"/>
            <a:ext cx="0" cy="256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4" name="Google Shape;1004;p51"/>
          <p:cNvCxnSpPr/>
          <p:nvPr/>
        </p:nvCxnSpPr>
        <p:spPr>
          <a:xfrm>
            <a:off x="6141250" y="3740950"/>
            <a:ext cx="254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05" name="Google Shape;1005;p51"/>
          <p:cNvSpPr/>
          <p:nvPr/>
        </p:nvSpPr>
        <p:spPr>
          <a:xfrm>
            <a:off x="6802906" y="355965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06" name="Google Shape;1006;p51"/>
          <p:cNvSpPr txBox="1"/>
          <p:nvPr/>
        </p:nvSpPr>
        <p:spPr>
          <a:xfrm>
            <a:off x="7136600" y="37004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(-1, -1)</a:t>
            </a:r>
            <a:endParaRPr/>
          </a:p>
        </p:txBody>
      </p:sp>
      <p:sp>
        <p:nvSpPr>
          <p:cNvPr id="1007" name="Google Shape;1007;p51"/>
          <p:cNvSpPr txBox="1"/>
          <p:nvPr/>
        </p:nvSpPr>
        <p:spPr>
          <a:xfrm>
            <a:off x="8303400" y="253130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(2, 2)</a:t>
            </a:r>
            <a:endParaRPr/>
          </a:p>
        </p:txBody>
      </p:sp>
      <p:cxnSp>
        <p:nvCxnSpPr>
          <p:cNvPr id="1008" name="Google Shape;1008;p51"/>
          <p:cNvCxnSpPr/>
          <p:nvPr/>
        </p:nvCxnSpPr>
        <p:spPr>
          <a:xfrm>
            <a:off x="6998500" y="2426500"/>
            <a:ext cx="1678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51"/>
          <p:cNvCxnSpPr/>
          <p:nvPr/>
        </p:nvCxnSpPr>
        <p:spPr>
          <a:xfrm rot="10800000">
            <a:off x="8291525" y="2019300"/>
            <a:ext cx="0" cy="17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51"/>
          <p:cNvSpPr/>
          <p:nvPr/>
        </p:nvSpPr>
        <p:spPr>
          <a:xfrm>
            <a:off x="8105450" y="22452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11" name="Google Shape;1011;p51"/>
          <p:cNvSpPr txBox="1"/>
          <p:nvPr/>
        </p:nvSpPr>
        <p:spPr>
          <a:xfrm>
            <a:off x="7348544" y="236462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(0, 1)</a:t>
            </a:r>
            <a:endParaRPr/>
          </a:p>
        </p:txBody>
      </p:sp>
      <p:cxnSp>
        <p:nvCxnSpPr>
          <p:cNvPr id="1012" name="Google Shape;1012;p51"/>
          <p:cNvCxnSpPr/>
          <p:nvPr/>
        </p:nvCxnSpPr>
        <p:spPr>
          <a:xfrm>
            <a:off x="6991350" y="2869406"/>
            <a:ext cx="129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51"/>
          <p:cNvCxnSpPr/>
          <p:nvPr/>
        </p:nvCxnSpPr>
        <p:spPr>
          <a:xfrm>
            <a:off x="7405638" y="2430075"/>
            <a:ext cx="0" cy="129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51"/>
          <p:cNvSpPr/>
          <p:nvPr/>
        </p:nvSpPr>
        <p:spPr>
          <a:xfrm>
            <a:off x="7238650" y="2702406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15" name="Google Shape;1015;p51"/>
          <p:cNvCxnSpPr/>
          <p:nvPr/>
        </p:nvCxnSpPr>
        <p:spPr>
          <a:xfrm>
            <a:off x="7419975" y="3305181"/>
            <a:ext cx="87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51"/>
          <p:cNvCxnSpPr/>
          <p:nvPr/>
        </p:nvCxnSpPr>
        <p:spPr>
          <a:xfrm rot="10800000">
            <a:off x="7841419" y="2876350"/>
            <a:ext cx="0" cy="86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51"/>
          <p:cNvSpPr/>
          <p:nvPr/>
        </p:nvSpPr>
        <p:spPr>
          <a:xfrm>
            <a:off x="7674438" y="3110794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18" name="Google Shape;1018;p51"/>
          <p:cNvSpPr txBox="1"/>
          <p:nvPr/>
        </p:nvSpPr>
        <p:spPr>
          <a:xfrm>
            <a:off x="7762806" y="3381763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cxnSp>
        <p:nvCxnSpPr>
          <p:cNvPr id="1019" name="Google Shape;1019;p51"/>
          <p:cNvCxnSpPr/>
          <p:nvPr/>
        </p:nvCxnSpPr>
        <p:spPr>
          <a:xfrm>
            <a:off x="5898350" y="4183850"/>
            <a:ext cx="110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20" name="Google Shape;1020;p51"/>
          <p:cNvCxnSpPr/>
          <p:nvPr/>
        </p:nvCxnSpPr>
        <p:spPr>
          <a:xfrm>
            <a:off x="6312700" y="3755225"/>
            <a:ext cx="0" cy="8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51"/>
          <p:cNvSpPr/>
          <p:nvPr/>
        </p:nvSpPr>
        <p:spPr>
          <a:xfrm>
            <a:off x="6141256" y="3983081"/>
            <a:ext cx="348300" cy="34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22" name="Google Shape;1022;p51"/>
          <p:cNvSpPr txBox="1"/>
          <p:nvPr/>
        </p:nvSpPr>
        <p:spPr>
          <a:xfrm>
            <a:off x="6269838" y="425140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(-2, -2)</a:t>
            </a:r>
            <a:endParaRPr/>
          </a:p>
        </p:txBody>
      </p:sp>
      <p:sp>
        <p:nvSpPr>
          <p:cNvPr id="1023" name="Google Shape;1023;p51"/>
          <p:cNvSpPr/>
          <p:nvPr/>
        </p:nvSpPr>
        <p:spPr>
          <a:xfrm>
            <a:off x="7891930" y="2107554"/>
            <a:ext cx="932100" cy="717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1"/>
          <p:cNvSpPr/>
          <p:nvPr/>
        </p:nvSpPr>
        <p:spPr>
          <a:xfrm>
            <a:off x="7410700" y="2864997"/>
            <a:ext cx="871500" cy="86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1"/>
          <p:cNvSpPr/>
          <p:nvPr/>
        </p:nvSpPr>
        <p:spPr>
          <a:xfrm>
            <a:off x="5234000" y="3740950"/>
            <a:ext cx="1757400" cy="10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1"/>
          <p:cNvSpPr txBox="1"/>
          <p:nvPr/>
        </p:nvSpPr>
        <p:spPr>
          <a:xfrm>
            <a:off x="3936377" y="3596434"/>
            <a:ext cx="1100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Box for E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7807920" y="4302857"/>
            <a:ext cx="1100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Box for D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28" name="Google Shape;1028;p51"/>
          <p:cNvCxnSpPr>
            <a:endCxn id="1025" idx="1"/>
          </p:cNvCxnSpPr>
          <p:nvPr/>
        </p:nvCxnSpPr>
        <p:spPr>
          <a:xfrm>
            <a:off x="4658600" y="3925150"/>
            <a:ext cx="575400" cy="320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1"/>
          <p:cNvCxnSpPr>
            <a:stCxn id="1027" idx="0"/>
          </p:cNvCxnSpPr>
          <p:nvPr/>
        </p:nvCxnSpPr>
        <p:spPr>
          <a:xfrm rot="10800000">
            <a:off x="7895670" y="3823757"/>
            <a:ext cx="462300" cy="479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51"/>
          <p:cNvSpPr txBox="1"/>
          <p:nvPr/>
        </p:nvSpPr>
        <p:spPr>
          <a:xfrm>
            <a:off x="1103750" y="4309200"/>
            <a:ext cx="1678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pruned, boxes do not intersect.</a:t>
            </a:r>
            <a:endParaRPr/>
          </a:p>
        </p:txBody>
      </p:sp>
      <p:sp>
        <p:nvSpPr>
          <p:cNvPr id="1031" name="Google Shape;1031;p51"/>
          <p:cNvSpPr txBox="1"/>
          <p:nvPr/>
        </p:nvSpPr>
        <p:spPr>
          <a:xfrm>
            <a:off x="3534275" y="2287038"/>
            <a:ext cx="1678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pruned, boxes do not intersect.</a:t>
            </a:r>
            <a:endParaRPr/>
          </a:p>
        </p:txBody>
      </p:sp>
      <p:sp>
        <p:nvSpPr>
          <p:cNvPr id="1032" name="Google Shape;1032;p51"/>
          <p:cNvSpPr txBox="1"/>
          <p:nvPr/>
        </p:nvSpPr>
        <p:spPr>
          <a:xfrm>
            <a:off x="5211175" y="4793825"/>
            <a:ext cx="3185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item that intersects box is B.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Optional: </a:t>
            </a:r>
            <a:r>
              <a:rPr lang="en" sz="4800"/>
              <a:t>Tree Iterators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043" name="Google Shape;1043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iterate through a tree using the : operator.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adapt our traversal code to implement next() and hasNext()?</a:t>
            </a:r>
            <a:endParaRPr/>
          </a:p>
        </p:txBody>
      </p:sp>
      <p:pic>
        <p:nvPicPr>
          <p:cNvPr id="1044" name="Google Shape;10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2710050"/>
            <a:ext cx="7058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such a tree, find how much disk space all the files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one might call “tree iteration” is usually called “tree traversal.”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Unlike lists, there are many natural orderings.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127749" y="27214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hw1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114" name="Google Shape;114;p18"/>
          <p:cNvCxnSpPr>
            <a:stCxn id="108" idx="2"/>
            <a:endCxn id="109" idx="0"/>
          </p:cNvCxnSpPr>
          <p:nvPr/>
        </p:nvCxnSpPr>
        <p:spPr>
          <a:xfrm flipH="1">
            <a:off x="5037149" y="3094670"/>
            <a:ext cx="5832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8" idx="2"/>
            <a:endCxn id="110" idx="0"/>
          </p:cNvCxnSpPr>
          <p:nvPr/>
        </p:nvCxnSpPr>
        <p:spPr>
          <a:xfrm>
            <a:off x="5620349" y="3094670"/>
            <a:ext cx="8052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108" idx="2"/>
            <a:endCxn id="111" idx="0"/>
          </p:cNvCxnSpPr>
          <p:nvPr/>
        </p:nvCxnSpPr>
        <p:spPr>
          <a:xfrm>
            <a:off x="5620349" y="3094670"/>
            <a:ext cx="25023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stCxn id="110" idx="2"/>
            <a:endCxn id="112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>
            <a:stCxn id="110" idx="2"/>
            <a:endCxn id="113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09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>
            <a:stCxn id="109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109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253085" y="19393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</a:t>
            </a:r>
            <a:endParaRPr/>
          </a:p>
        </p:txBody>
      </p:sp>
      <p:cxnSp>
        <p:nvCxnSpPr>
          <p:cNvPr id="124" name="Google Shape;124;p18"/>
          <p:cNvCxnSpPr>
            <a:stCxn id="123" idx="2"/>
            <a:endCxn id="108" idx="0"/>
          </p:cNvCxnSpPr>
          <p:nvPr/>
        </p:nvCxnSpPr>
        <p:spPr>
          <a:xfrm>
            <a:off x="3745685" y="2312520"/>
            <a:ext cx="18747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961259" y="27214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126" name="Google Shape;126;p18"/>
          <p:cNvCxnSpPr>
            <a:stCxn id="123" idx="2"/>
            <a:endCxn id="125" idx="0"/>
          </p:cNvCxnSpPr>
          <p:nvPr/>
        </p:nvCxnSpPr>
        <p:spPr>
          <a:xfrm flipH="1">
            <a:off x="1453985" y="2312520"/>
            <a:ext cx="22917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3" idx="2"/>
          </p:cNvCxnSpPr>
          <p:nvPr/>
        </p:nvCxnSpPr>
        <p:spPr>
          <a:xfrm flipH="1">
            <a:off x="3463685" y="2312520"/>
            <a:ext cx="2820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3" idx="2"/>
          </p:cNvCxnSpPr>
          <p:nvPr/>
        </p:nvCxnSpPr>
        <p:spPr>
          <a:xfrm>
            <a:off x="3745685" y="2312520"/>
            <a:ext cx="84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3" idx="2"/>
          </p:cNvCxnSpPr>
          <p:nvPr/>
        </p:nvCxnSpPr>
        <p:spPr>
          <a:xfrm>
            <a:off x="3745685" y="2312520"/>
            <a:ext cx="2259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32" name="Google Shape;132;p18"/>
          <p:cNvCxnSpPr>
            <a:stCxn id="125" idx="2"/>
            <a:endCxn id="130" idx="0"/>
          </p:cNvCxnSpPr>
          <p:nvPr/>
        </p:nvCxnSpPr>
        <p:spPr>
          <a:xfrm flipH="1">
            <a:off x="497759" y="3094670"/>
            <a:ext cx="9561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5" idx="2"/>
            <a:endCxn id="131" idx="0"/>
          </p:cNvCxnSpPr>
          <p:nvPr/>
        </p:nvCxnSpPr>
        <p:spPr>
          <a:xfrm>
            <a:off x="1453859" y="3094670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5" idx="2"/>
          </p:cNvCxnSpPr>
          <p:nvPr/>
        </p:nvCxnSpPr>
        <p:spPr>
          <a:xfrm>
            <a:off x="1453859" y="3094670"/>
            <a:ext cx="1743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5" idx="2"/>
          </p:cNvCxnSpPr>
          <p:nvPr/>
        </p:nvCxnSpPr>
        <p:spPr>
          <a:xfrm>
            <a:off x="1453859" y="3094670"/>
            <a:ext cx="371400" cy="1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30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0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stCxn id="130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1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31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31" idx="2"/>
            <a:endCxn id="142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532899" y="2344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1956695"/>
            <a:ext cx="67437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54"/>
          <p:cNvSpPr txBox="1"/>
          <p:nvPr>
            <p:ph idx="1" type="body"/>
          </p:nvPr>
        </p:nvSpPr>
        <p:spPr>
          <a:xfrm>
            <a:off x="243000" y="556500"/>
            <a:ext cx="86787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Create an action class that puts visited item in a list.</a:t>
            </a:r>
            <a:endParaRPr/>
          </a:p>
        </p:txBody>
      </p:sp>
      <p:sp>
        <p:nvSpPr>
          <p:cNvPr id="1051" name="Google Shape;105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The Obvious Way</a:t>
            </a:r>
            <a:endParaRPr/>
          </a:p>
        </p:txBody>
      </p:sp>
      <p:pic>
        <p:nvPicPr>
          <p:cNvPr id="1052" name="Google Shape;10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500" y="3033550"/>
            <a:ext cx="70580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5"/>
          <p:cNvSpPr txBox="1"/>
          <p:nvPr>
            <p:ph idx="1" type="body"/>
          </p:nvPr>
        </p:nvSpPr>
        <p:spPr>
          <a:xfrm>
            <a:off x="243000" y="556500"/>
            <a:ext cx="87909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Create an action class that puts visited item in a 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iterator method creates such a list and returns an iterator to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What’s the downside of this solution?</a:t>
            </a:r>
            <a:endParaRPr/>
          </a:p>
        </p:txBody>
      </p:sp>
      <p:sp>
        <p:nvSpPr>
          <p:cNvPr id="1058" name="Google Shape;1058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The Obvious Way</a:t>
            </a:r>
            <a:endParaRPr/>
          </a:p>
        </p:txBody>
      </p:sp>
      <p:pic>
        <p:nvPicPr>
          <p:cNvPr id="1059" name="Google Shape;10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5" y="3687375"/>
            <a:ext cx="61912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00" y="1956695"/>
            <a:ext cx="67437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Space-saving Approach</a:t>
            </a:r>
            <a:endParaRPr/>
          </a:p>
        </p:txBody>
      </p:sp>
      <p:sp>
        <p:nvSpPr>
          <p:cNvPr id="1066" name="Google Shape;1066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Tricky question: How could convert our recursive traversal into iterative code using a stack?</a:t>
            </a:r>
            <a:endParaRPr/>
          </a:p>
        </p:txBody>
      </p:sp>
      <p:pic>
        <p:nvPicPr>
          <p:cNvPr id="1067" name="Google Shape;10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2055425"/>
            <a:ext cx="70580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8" name="Google Shape;1068;p56"/>
          <p:cNvGrpSpPr/>
          <p:nvPr/>
        </p:nvGrpSpPr>
        <p:grpSpPr>
          <a:xfrm>
            <a:off x="3599450" y="3640950"/>
            <a:ext cx="4335600" cy="1222800"/>
            <a:chOff x="3599450" y="3640950"/>
            <a:chExt cx="4335600" cy="1222800"/>
          </a:xfrm>
        </p:grpSpPr>
        <p:cxnSp>
          <p:nvCxnSpPr>
            <p:cNvPr id="1069" name="Google Shape;1069;p56"/>
            <p:cNvCxnSpPr/>
            <p:nvPr/>
          </p:nvCxnSpPr>
          <p:spPr>
            <a:xfrm rot="10800000">
              <a:off x="3599450" y="3640950"/>
              <a:ext cx="375000" cy="347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0" name="Google Shape;1070;p56"/>
            <p:cNvSpPr txBox="1"/>
            <p:nvPr/>
          </p:nvSpPr>
          <p:spPr>
            <a:xfrm>
              <a:off x="3974450" y="3988350"/>
              <a:ext cx="3960600" cy="8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</a:rPr>
                <a:t>Observation: Each call to preorderTraverse is the equivalent of putting a call on the call stack.</a:t>
              </a:r>
              <a:endParaRPr sz="1600"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Space-saving Approach</a:t>
            </a:r>
            <a:endParaRPr/>
          </a:p>
        </p:txBody>
      </p:sp>
      <p:sp>
        <p:nvSpPr>
          <p:cNvPr id="1076" name="Google Shape;1076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Tricky question: How could convert our recursive traversal into iterative code using a stack?</a:t>
            </a:r>
            <a:endParaRPr/>
          </a:p>
        </p:txBody>
      </p:sp>
      <p:pic>
        <p:nvPicPr>
          <p:cNvPr id="1077" name="Google Shape;10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2055425"/>
            <a:ext cx="70580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57"/>
          <p:cNvGrpSpPr/>
          <p:nvPr/>
        </p:nvGrpSpPr>
        <p:grpSpPr>
          <a:xfrm>
            <a:off x="3599450" y="3640950"/>
            <a:ext cx="4335600" cy="1222800"/>
            <a:chOff x="3599450" y="3640950"/>
            <a:chExt cx="4335600" cy="1222800"/>
          </a:xfrm>
        </p:grpSpPr>
        <p:sp>
          <p:nvSpPr>
            <p:cNvPr id="1079" name="Google Shape;1079;p57"/>
            <p:cNvSpPr txBox="1"/>
            <p:nvPr/>
          </p:nvSpPr>
          <p:spPr>
            <a:xfrm>
              <a:off x="3974450" y="3988350"/>
              <a:ext cx="3960600" cy="8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E0712"/>
                  </a:solidFill>
                </a:rPr>
                <a:t>Observation: Each call to preorderTraverse is the equivalent of putting a call on the call stack.</a:t>
              </a:r>
              <a:endParaRPr sz="1600">
                <a:solidFill>
                  <a:srgbClr val="BE0712"/>
                </a:solidFill>
              </a:endParaRPr>
            </a:p>
          </p:txBody>
        </p:sp>
        <p:cxnSp>
          <p:nvCxnSpPr>
            <p:cNvPr id="1080" name="Google Shape;1080;p57"/>
            <p:cNvCxnSpPr/>
            <p:nvPr/>
          </p:nvCxnSpPr>
          <p:spPr>
            <a:xfrm rot="10800000">
              <a:off x="3599450" y="3640950"/>
              <a:ext cx="375000" cy="347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081" name="Google Shape;10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50" y="1583150"/>
            <a:ext cx="87534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Space-saving Approach</a:t>
            </a:r>
            <a:endParaRPr/>
          </a:p>
        </p:txBody>
      </p:sp>
      <p:sp>
        <p:nvSpPr>
          <p:cNvPr id="1087" name="Google Shape;1087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our stack-based approach, but use next() instead of looping.</a:t>
            </a:r>
            <a:endParaRPr/>
          </a:p>
        </p:txBody>
      </p:sp>
      <p:pic>
        <p:nvPicPr>
          <p:cNvPr id="1088" name="Google Shape;10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" y="1234425"/>
            <a:ext cx="80010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094" name="Google Shape;1094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Title figure: A thing I made (one of the first Java programs I wrote during my teaching career)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Pruning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https://res.cloudinary.com/dc8hy36qb/image/upload/v1435213404/Fruit-Tree-Pruning-Methods_o7ieen_atkmmq.jpg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Jonathan Shewchuk: Nice intuitive use cases for various traversals.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Traverse top-to-bottom, left-to-right (like reading in English):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say that the nodes are ‘visited’ in the given order.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Preorder, Inorder, Postorder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(rough) idea: Traverse “deep nodes” (e.g. A) before shallow ones (e.g. F).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19"/>
          <p:cNvCxnSpPr>
            <a:stCxn id="153" idx="7"/>
            <a:endCxn id="155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" name="Google Shape;161;p19"/>
          <p:cNvCxnSpPr>
            <a:stCxn id="155" idx="5"/>
            <a:endCxn id="154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>
            <a:stCxn id="157" idx="7"/>
            <a:endCxn id="158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3" name="Google Shape;163;p19"/>
          <p:cNvCxnSpPr>
            <a:stCxn id="158" idx="5"/>
            <a:endCxn id="159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>
            <a:stCxn id="156" idx="3"/>
            <a:endCxn id="155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>
            <a:stCxn id="156" idx="5"/>
            <a:endCxn id="158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43000" y="556500"/>
            <a:ext cx="8229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 </a:t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" name="Google Shape;179;p20"/>
          <p:cNvCxnSpPr>
            <a:stCxn id="172" idx="7"/>
            <a:endCxn id="174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0" name="Google Shape;180;p20"/>
          <p:cNvCxnSpPr>
            <a:stCxn id="174" idx="5"/>
            <a:endCxn id="173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76" idx="7"/>
            <a:endCxn id="177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2" name="Google Shape;182;p20"/>
          <p:cNvCxnSpPr>
            <a:stCxn id="177" idx="5"/>
            <a:endCxn id="178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stCxn id="175" idx="3"/>
            <a:endCxn id="174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>
            <a:stCxn id="175" idx="5"/>
            <a:endCxn id="177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0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25667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98998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6523363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572330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705673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79005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732342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43000" y="556500"/>
            <a:ext cx="8410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then traverse right child: </a:t>
            </a:r>
            <a:endParaRPr/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Google Shape;206;p21"/>
          <p:cNvCxnSpPr>
            <a:stCxn id="199" idx="7"/>
            <a:endCxn id="201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7" name="Google Shape;207;p21"/>
          <p:cNvCxnSpPr>
            <a:stCxn id="201" idx="5"/>
            <a:endCxn id="200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>
            <a:stCxn id="203" idx="7"/>
            <a:endCxn id="204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9" name="Google Shape;209;p21"/>
          <p:cNvCxnSpPr>
            <a:stCxn id="204" idx="5"/>
            <a:endCxn id="205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stCxn id="202" idx="3"/>
            <a:endCxn id="201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1"/>
          <p:cNvCxnSpPr>
            <a:stCxn id="202" idx="5"/>
            <a:endCxn id="204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1"/>
          <p:cNvSpPr txBox="1"/>
          <p:nvPr/>
        </p:nvSpPr>
        <p:spPr>
          <a:xfrm>
            <a:off x="5131625" y="1448675"/>
            <a:ext cx="3861900" cy="205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7332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510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6878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78656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80434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8221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8399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???????</a:t>
            </a:r>
            <a:endParaRPr/>
          </a:p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r>
              <a:rPr lang="en"/>
              <a:t> http://yellkey.com</a:t>
            </a:r>
            <a:r>
              <a:rPr lang="en">
                <a:solidFill>
                  <a:srgbClr val="208920"/>
                </a:solidFill>
              </a:rPr>
              <a:t>/top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2"/>
          <p:cNvCxnSpPr>
            <a:stCxn id="227" idx="7"/>
            <a:endCxn id="229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22"/>
          <p:cNvCxnSpPr>
            <a:stCxn id="229" idx="5"/>
            <a:endCxn id="228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2"/>
          <p:cNvCxnSpPr>
            <a:stCxn id="231" idx="7"/>
            <a:endCxn id="232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7" name="Google Shape;237;p22"/>
          <p:cNvCxnSpPr>
            <a:stCxn id="232" idx="5"/>
            <a:endCxn id="233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2"/>
          <p:cNvCxnSpPr>
            <a:stCxn id="230" idx="3"/>
            <a:endCxn id="229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30" idx="5"/>
            <a:endCxn id="232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2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 ACBEGFD</a:t>
            </a:r>
            <a:endParaRPr/>
          </a:p>
        </p:txBody>
      </p:sp>
      <p:sp>
        <p:nvSpPr>
          <p:cNvPr id="247" name="Google Shape;24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23"/>
          <p:cNvCxnSpPr>
            <a:stCxn id="248" idx="7"/>
            <a:endCxn id="250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Google Shape;256;p23"/>
          <p:cNvCxnSpPr>
            <a:stCxn id="250" idx="5"/>
            <a:endCxn id="249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>
            <a:stCxn id="252" idx="7"/>
            <a:endCxn id="253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23"/>
          <p:cNvCxnSpPr>
            <a:stCxn id="253" idx="5"/>
            <a:endCxn id="254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3"/>
          <p:cNvCxnSpPr>
            <a:stCxn id="251" idx="3"/>
            <a:endCxn id="250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3"/>
          <p:cNvCxnSpPr>
            <a:stCxn id="251" idx="5"/>
            <a:endCxn id="253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3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