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592CC7D-A840-4BFB-B1E9-4A18FB8BFC54}">
  <a:tblStyle styleId="{2592CC7D-A840-4BFB-B1E9-4A18FB8BFC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imalbum.aufeminin.com/album/D20090918/595987_CDFNNMFIKOXZB2ECNEHVLRX4BSJB4I_chester-2020_H204533_L.jpg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409413421_06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409413421_0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hit for random on google images: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http://imalbum.aufeminin.com/album/D20090918/595987_CDFNNMFIKOXZB2ECNEHVLRX4BSJB4I_chester-2020_H204533_L.jpg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8520644b_0_8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8520644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9668982c_1_3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9668982c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9668982c_1_6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9668982c_1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8656a55e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8656a5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987499c5_2_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9987499c5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Made this (Yay)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8656a55e_0_7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8656a55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Made this (Yay)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99668982c_1_61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99668982c_1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9987499c5_2_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9987499c5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9987499c5_2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9987499c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99668982c_1_37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99668982c_1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28520644b_0_9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28520644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99668982c_1_37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99668982c_1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99668982c_1_56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99668982c_1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99668982c_1_69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99668982c_1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99668982c_1_89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99668982c_1_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99668982c_1_118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99668982c_1_1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99668982c_1_40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99668982c_1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99668982c_1_12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99668982c_1_1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99668982c_1_12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99668982c_1_1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99668982c_1_126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99668982c_1_1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99668982c_1_126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99668982c_1_1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28520644b_0_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128520644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99668982c_1_13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99668982c_1_1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99668982c_1_13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99668982c_1_1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99668982c_1_13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99668982c_1_1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99668982c_1_131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99668982c_1_1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22450cacd57b9056_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22450cacd57b905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128520644b_0_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12852064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28520644b_0_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128520644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8520644b_0_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8520644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Ended here.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8520644b_0_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8520644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7ff5575c_74_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7ff5575c_7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8520644b_0_4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8520644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9668982c_1_1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9668982c_1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4" name="Google Shape;14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9" name="Google Shape;19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ocs.google.com/presentation/d/1lTo8LZUGi3XQ1VlOmBUF9KkJTW_JWsw_DOPq8VBiI3A/edit#slide=id.g76e0dad85_2_380" TargetMode="External"/><Relationship Id="rId4" Type="http://schemas.openxmlformats.org/officeDocument/2006/relationships/slide" Target="/ppt/slides/slide22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ocs.google.com/presentation/d/1EGco7EDfVtrqouiUCQr6iY7Lq5mZmvWrprWm5yIQZTQ/pub?start=false&amp;loop=false&amp;delayms=3000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www.gosidemount.com/Guided_Diving/images/guided_cavern.jp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presentation/d/1lTo8LZUGi3XQ1VlOmBUF9KkJTW_JWsw_DOPq8VBiI3A/edit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presentation/d/1lTo8LZUGi3XQ1VlOmBUF9KkJTW_JWsw_DOPq8VBiI3A/edit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presentation/d/1lTo8LZUGi3XQ1VlOmBUF9KkJTW_JWsw_DOPq8VBiI3A/edit#slide=id.g76e0dad85_2_38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CS61B</a:t>
            </a:r>
            <a:endParaRPr/>
          </a:p>
        </p:txBody>
      </p:sp>
      <p:sp>
        <p:nvSpPr>
          <p:cNvPr id="30" name="Google Shape;30;p8"/>
          <p:cNvSpPr txBox="1"/>
          <p:nvPr>
            <p:ph idx="1" type="subTitle"/>
          </p:nvPr>
        </p:nvSpPr>
        <p:spPr>
          <a:xfrm>
            <a:off x="161925" y="2688525"/>
            <a:ext cx="8871900" cy="22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27: Graphs II: Traversals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DepthFirstPaths Implementation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General Graph Traversals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Topological Sorting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Breadth First Search</a:t>
            </a:r>
            <a:endParaRPr/>
          </a:p>
        </p:txBody>
      </p:sp>
      <p:pic>
        <p:nvPicPr>
          <p:cNvPr id="31" name="Google Shape;3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7050" y="393050"/>
            <a:ext cx="447675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Graph Traversals</a:t>
            </a:r>
            <a:endParaRPr sz="4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Traversals (warm up for rest of lecture)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Just as there are many tree traversals: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Preorder: DBACFEG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Inorder: ABCDEFG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Postorder: ACBEGFD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Level order: DBFACEG</a:t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4888525" y="22671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6221209" y="22671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5554867" y="1581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6642325" y="9551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7003867" y="22505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7670208" y="16409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8336550" y="22505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5" name="Google Shape;125;p18"/>
          <p:cNvCxnSpPr>
            <a:stCxn id="118" idx="7"/>
            <a:endCxn id="120" idx="3"/>
          </p:cNvCxnSpPr>
          <p:nvPr/>
        </p:nvCxnSpPr>
        <p:spPr>
          <a:xfrm flipH="1" rot="10800000">
            <a:off x="5311290" y="2003960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8"/>
          <p:cNvCxnSpPr>
            <a:stCxn id="120" idx="5"/>
            <a:endCxn id="119" idx="1"/>
          </p:cNvCxnSpPr>
          <p:nvPr/>
        </p:nvCxnSpPr>
        <p:spPr>
          <a:xfrm>
            <a:off x="5977632" y="2004090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8"/>
          <p:cNvCxnSpPr>
            <a:stCxn id="122" idx="7"/>
            <a:endCxn id="123" idx="3"/>
          </p:cNvCxnSpPr>
          <p:nvPr/>
        </p:nvCxnSpPr>
        <p:spPr>
          <a:xfrm flipH="1" rot="10800000">
            <a:off x="7426632" y="2063535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8"/>
          <p:cNvCxnSpPr>
            <a:stCxn id="123" idx="5"/>
            <a:endCxn id="124" idx="1"/>
          </p:cNvCxnSpPr>
          <p:nvPr/>
        </p:nvCxnSpPr>
        <p:spPr>
          <a:xfrm>
            <a:off x="8092973" y="2063665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8"/>
          <p:cNvCxnSpPr>
            <a:stCxn id="121" idx="3"/>
            <a:endCxn id="120" idx="7"/>
          </p:cNvCxnSpPr>
          <p:nvPr/>
        </p:nvCxnSpPr>
        <p:spPr>
          <a:xfrm flipH="1">
            <a:off x="5977760" y="1377865"/>
            <a:ext cx="737100" cy="276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8"/>
          <p:cNvCxnSpPr>
            <a:stCxn id="121" idx="5"/>
            <a:endCxn id="123" idx="1"/>
          </p:cNvCxnSpPr>
          <p:nvPr/>
        </p:nvCxnSpPr>
        <p:spPr>
          <a:xfrm>
            <a:off x="7065090" y="1377865"/>
            <a:ext cx="6777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" name="Google Shape;131;p18"/>
          <p:cNvGrpSpPr/>
          <p:nvPr/>
        </p:nvGrpSpPr>
        <p:grpSpPr>
          <a:xfrm>
            <a:off x="5600232" y="3141694"/>
            <a:ext cx="3283625" cy="1945737"/>
            <a:chOff x="5600232" y="3141694"/>
            <a:chExt cx="3283625" cy="1945737"/>
          </a:xfrm>
        </p:grpSpPr>
        <p:sp>
          <p:nvSpPr>
            <p:cNvPr id="132" name="Google Shape;132;p18"/>
            <p:cNvSpPr/>
            <p:nvPr/>
          </p:nvSpPr>
          <p:spPr>
            <a:xfrm>
              <a:off x="646408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6640533" y="43965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7514432" y="3141694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748943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7576707" y="4323957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8154557" y="3642582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8566457" y="4299657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7652907" y="4834532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8</a:t>
              </a:r>
              <a:endParaRPr/>
            </a:p>
          </p:txBody>
        </p:sp>
        <p:cxnSp>
          <p:nvCxnSpPr>
            <p:cNvPr id="140" name="Google Shape;140;p18"/>
            <p:cNvCxnSpPr>
              <a:stCxn id="132" idx="2"/>
              <a:endCxn id="133" idx="0"/>
            </p:cNvCxnSpPr>
            <p:nvPr/>
          </p:nvCxnSpPr>
          <p:spPr>
            <a:xfrm>
              <a:off x="6622782" y="3965769"/>
              <a:ext cx="176400" cy="43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18"/>
            <p:cNvCxnSpPr>
              <a:stCxn id="132" idx="3"/>
              <a:endCxn id="135" idx="1"/>
            </p:cNvCxnSpPr>
            <p:nvPr/>
          </p:nvCxnSpPr>
          <p:spPr>
            <a:xfrm>
              <a:off x="6781482" y="3839319"/>
              <a:ext cx="7080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18"/>
            <p:cNvCxnSpPr>
              <a:stCxn id="134" idx="2"/>
              <a:endCxn id="135" idx="0"/>
            </p:cNvCxnSpPr>
            <p:nvPr/>
          </p:nvCxnSpPr>
          <p:spPr>
            <a:xfrm flipH="1">
              <a:off x="7648232" y="3394594"/>
              <a:ext cx="24900" cy="318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18"/>
            <p:cNvCxnSpPr>
              <a:stCxn id="137" idx="2"/>
              <a:endCxn id="138" idx="0"/>
            </p:cNvCxnSpPr>
            <p:nvPr/>
          </p:nvCxnSpPr>
          <p:spPr>
            <a:xfrm>
              <a:off x="8313257" y="3895482"/>
              <a:ext cx="411900" cy="404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18"/>
            <p:cNvCxnSpPr>
              <a:stCxn id="137" idx="2"/>
              <a:endCxn id="136" idx="3"/>
            </p:cNvCxnSpPr>
            <p:nvPr/>
          </p:nvCxnSpPr>
          <p:spPr>
            <a:xfrm flipH="1">
              <a:off x="7894157" y="3895482"/>
              <a:ext cx="419100" cy="555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18"/>
            <p:cNvCxnSpPr>
              <a:stCxn id="135" idx="2"/>
              <a:endCxn id="136" idx="0"/>
            </p:cNvCxnSpPr>
            <p:nvPr/>
          </p:nvCxnSpPr>
          <p:spPr>
            <a:xfrm>
              <a:off x="7648132" y="3965769"/>
              <a:ext cx="87300" cy="3582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18"/>
            <p:cNvCxnSpPr>
              <a:stCxn id="133" idx="3"/>
              <a:endCxn id="136" idx="1"/>
            </p:cNvCxnSpPr>
            <p:nvPr/>
          </p:nvCxnSpPr>
          <p:spPr>
            <a:xfrm flipH="1" rot="10800000">
              <a:off x="6957933" y="4450419"/>
              <a:ext cx="618900" cy="72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18"/>
            <p:cNvCxnSpPr>
              <a:stCxn id="136" idx="2"/>
              <a:endCxn id="139" idx="0"/>
            </p:cNvCxnSpPr>
            <p:nvPr/>
          </p:nvCxnSpPr>
          <p:spPr>
            <a:xfrm>
              <a:off x="7735407" y="4576857"/>
              <a:ext cx="76200" cy="2577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8" name="Google Shape;148;p18"/>
            <p:cNvSpPr/>
            <p:nvPr/>
          </p:nvSpPr>
          <p:spPr>
            <a:xfrm>
              <a:off x="560023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0</a:t>
              </a:r>
              <a:endParaRPr b="1"/>
            </a:p>
          </p:txBody>
        </p:sp>
        <p:cxnSp>
          <p:nvCxnSpPr>
            <p:cNvPr id="149" name="Google Shape;149;p18"/>
            <p:cNvCxnSpPr>
              <a:stCxn id="148" idx="3"/>
              <a:endCxn id="132" idx="1"/>
            </p:cNvCxnSpPr>
            <p:nvPr/>
          </p:nvCxnSpPr>
          <p:spPr>
            <a:xfrm>
              <a:off x="5917632" y="3839319"/>
              <a:ext cx="546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0" name="Google Shape;150;p18"/>
            <p:cNvSpPr txBox="1"/>
            <p:nvPr/>
          </p:nvSpPr>
          <p:spPr>
            <a:xfrm>
              <a:off x="5607925" y="3883430"/>
              <a:ext cx="3174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</p:grpSp>
      <p:sp>
        <p:nvSpPr>
          <p:cNvPr id="151" name="Google Shape;151;p18"/>
          <p:cNvSpPr txBox="1"/>
          <p:nvPr/>
        </p:nvSpPr>
        <p:spPr>
          <a:xfrm>
            <a:off x="250625" y="2685022"/>
            <a:ext cx="6280800" cy="24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too are there many graph traversals, given some source: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 Preorder, order of DFS calls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012543678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 Postorder, order of returns from DFS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347685210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Level-order: Order of increasing distance from 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0 1 24 53 68 7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Order Traversals: </a:t>
            </a:r>
            <a:r>
              <a:rPr lang="en"/>
              <a:t>http://yellkey.com</a:t>
            </a:r>
            <a:r>
              <a:rPr lang="en">
                <a:solidFill>
                  <a:srgbClr val="208920"/>
                </a:solidFill>
              </a:rPr>
              <a:t>/become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157" name="Google Shape;157;p19"/>
          <p:cNvSpPr txBox="1"/>
          <p:nvPr>
            <p:ph idx="1" type="body"/>
          </p:nvPr>
        </p:nvSpPr>
        <p:spPr>
          <a:xfrm>
            <a:off x="243000" y="2629050"/>
            <a:ext cx="8711400" cy="24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of the following is </a:t>
            </a:r>
            <a:r>
              <a:rPr b="1" lang="en"/>
              <a:t>not</a:t>
            </a:r>
            <a:r>
              <a:rPr lang="en"/>
              <a:t> a valid level order traversal from vertex 2?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2 3 5 4 6 7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2 3 4 7 5 6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2 5 3 6 4 7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2 3 5 6 4 7</a:t>
            </a:r>
            <a:endParaRPr/>
          </a:p>
        </p:txBody>
      </p:sp>
      <p:grpSp>
        <p:nvGrpSpPr>
          <p:cNvPr id="158" name="Google Shape;158;p19"/>
          <p:cNvGrpSpPr/>
          <p:nvPr/>
        </p:nvGrpSpPr>
        <p:grpSpPr>
          <a:xfrm>
            <a:off x="3071707" y="733900"/>
            <a:ext cx="2419775" cy="1945737"/>
            <a:chOff x="756020" y="683300"/>
            <a:chExt cx="2419775" cy="1945737"/>
          </a:xfrm>
        </p:grpSpPr>
        <p:sp>
          <p:nvSpPr>
            <p:cNvPr id="159" name="Google Shape;159;p19"/>
            <p:cNvSpPr/>
            <p:nvPr/>
          </p:nvSpPr>
          <p:spPr>
            <a:xfrm>
              <a:off x="756020" y="125447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932470" y="193817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1806370" y="683300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1781370" y="125447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1868645" y="1865563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446495" y="1184188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2858395" y="1841263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1944845" y="2376138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cxnSp>
          <p:nvCxnSpPr>
            <p:cNvPr id="167" name="Google Shape;167;p19"/>
            <p:cNvCxnSpPr>
              <a:stCxn id="159" idx="2"/>
              <a:endCxn id="160" idx="0"/>
            </p:cNvCxnSpPr>
            <p:nvPr/>
          </p:nvCxnSpPr>
          <p:spPr>
            <a:xfrm>
              <a:off x="914720" y="1507375"/>
              <a:ext cx="176400" cy="43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8" name="Google Shape;168;p19"/>
            <p:cNvCxnSpPr>
              <a:stCxn id="159" idx="3"/>
              <a:endCxn id="162" idx="1"/>
            </p:cNvCxnSpPr>
            <p:nvPr/>
          </p:nvCxnSpPr>
          <p:spPr>
            <a:xfrm>
              <a:off x="1073420" y="1380925"/>
              <a:ext cx="708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9" name="Google Shape;169;p19"/>
            <p:cNvCxnSpPr>
              <a:stCxn id="161" idx="2"/>
              <a:endCxn id="162" idx="0"/>
            </p:cNvCxnSpPr>
            <p:nvPr/>
          </p:nvCxnSpPr>
          <p:spPr>
            <a:xfrm flipH="1">
              <a:off x="1940170" y="936200"/>
              <a:ext cx="24900" cy="318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0" name="Google Shape;170;p19"/>
            <p:cNvCxnSpPr>
              <a:stCxn id="161" idx="3"/>
              <a:endCxn id="164" idx="0"/>
            </p:cNvCxnSpPr>
            <p:nvPr/>
          </p:nvCxnSpPr>
          <p:spPr>
            <a:xfrm>
              <a:off x="2123770" y="809750"/>
              <a:ext cx="481500" cy="3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1" name="Google Shape;171;p19"/>
            <p:cNvCxnSpPr>
              <a:stCxn id="164" idx="2"/>
              <a:endCxn id="165" idx="0"/>
            </p:cNvCxnSpPr>
            <p:nvPr/>
          </p:nvCxnSpPr>
          <p:spPr>
            <a:xfrm>
              <a:off x="2605195" y="1437087"/>
              <a:ext cx="411900" cy="40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2" name="Google Shape;172;p19"/>
            <p:cNvCxnSpPr>
              <a:stCxn id="164" idx="2"/>
              <a:endCxn id="163" idx="3"/>
            </p:cNvCxnSpPr>
            <p:nvPr/>
          </p:nvCxnSpPr>
          <p:spPr>
            <a:xfrm flipH="1">
              <a:off x="2186095" y="1437087"/>
              <a:ext cx="419100" cy="555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3" name="Google Shape;173;p19"/>
            <p:cNvCxnSpPr>
              <a:stCxn id="162" idx="2"/>
              <a:endCxn id="163" idx="0"/>
            </p:cNvCxnSpPr>
            <p:nvPr/>
          </p:nvCxnSpPr>
          <p:spPr>
            <a:xfrm>
              <a:off x="1940070" y="1507375"/>
              <a:ext cx="87300" cy="35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4" name="Google Shape;174;p19"/>
            <p:cNvCxnSpPr>
              <a:stCxn id="160" idx="3"/>
              <a:endCxn id="163" idx="1"/>
            </p:cNvCxnSpPr>
            <p:nvPr/>
          </p:nvCxnSpPr>
          <p:spPr>
            <a:xfrm flipH="1" rot="10800000">
              <a:off x="1249870" y="1992025"/>
              <a:ext cx="618900" cy="72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5" name="Google Shape;175;p19"/>
            <p:cNvCxnSpPr>
              <a:stCxn id="163" idx="2"/>
              <a:endCxn id="166" idx="0"/>
            </p:cNvCxnSpPr>
            <p:nvPr/>
          </p:nvCxnSpPr>
          <p:spPr>
            <a:xfrm>
              <a:off x="2027345" y="2118462"/>
              <a:ext cx="76200" cy="257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76" name="Google Shape;176;p19"/>
          <p:cNvSpPr txBox="1"/>
          <p:nvPr/>
        </p:nvSpPr>
        <p:spPr>
          <a:xfrm>
            <a:off x="6035625" y="1079375"/>
            <a:ext cx="3108300" cy="10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Warning: Level order is a non-standard term for graphs. The usual phrasing (as we’ll learn later) is “the order visited by breadth first search”.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Level Order Traversals: </a:t>
            </a:r>
            <a:r>
              <a:rPr lang="en"/>
              <a:t>http://yellkey.com</a:t>
            </a:r>
            <a:r>
              <a:rPr lang="en">
                <a:solidFill>
                  <a:srgbClr val="208920"/>
                </a:solidFill>
              </a:rPr>
              <a:t>/become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243000" y="2629050"/>
            <a:ext cx="8711400" cy="24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of the following is </a:t>
            </a:r>
            <a:r>
              <a:rPr b="1" lang="en"/>
              <a:t>not</a:t>
            </a:r>
            <a:r>
              <a:rPr lang="en"/>
              <a:t> a valid level order traversal from vertex 2?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2 3 5 4 6 7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b="1" lang="en"/>
              <a:t>2 3 4 7 5 6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2 5 3 6 4 7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2 3 5 6 4 7</a:t>
            </a:r>
            <a:endParaRPr/>
          </a:p>
        </p:txBody>
      </p:sp>
      <p:grpSp>
        <p:nvGrpSpPr>
          <p:cNvPr id="183" name="Google Shape;183;p20"/>
          <p:cNvGrpSpPr/>
          <p:nvPr/>
        </p:nvGrpSpPr>
        <p:grpSpPr>
          <a:xfrm>
            <a:off x="3071707" y="733900"/>
            <a:ext cx="2419775" cy="1945738"/>
            <a:chOff x="756020" y="683300"/>
            <a:chExt cx="2419775" cy="1945738"/>
          </a:xfrm>
        </p:grpSpPr>
        <p:sp>
          <p:nvSpPr>
            <p:cNvPr id="184" name="Google Shape;184;p20"/>
            <p:cNvSpPr/>
            <p:nvPr/>
          </p:nvSpPr>
          <p:spPr>
            <a:xfrm>
              <a:off x="756020" y="125447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932470" y="193817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1806370" y="683300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1781370" y="125447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1868645" y="1865563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2446495" y="1184188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2858395" y="1841263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1944845" y="2376138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cxnSp>
          <p:nvCxnSpPr>
            <p:cNvPr id="192" name="Google Shape;192;p20"/>
            <p:cNvCxnSpPr>
              <a:stCxn id="184" idx="2"/>
              <a:endCxn id="185" idx="0"/>
            </p:cNvCxnSpPr>
            <p:nvPr/>
          </p:nvCxnSpPr>
          <p:spPr>
            <a:xfrm>
              <a:off x="914720" y="1507375"/>
              <a:ext cx="176400" cy="43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3" name="Google Shape;193;p20"/>
            <p:cNvCxnSpPr>
              <a:stCxn id="184" idx="3"/>
              <a:endCxn id="187" idx="1"/>
            </p:cNvCxnSpPr>
            <p:nvPr/>
          </p:nvCxnSpPr>
          <p:spPr>
            <a:xfrm>
              <a:off x="1073420" y="1380925"/>
              <a:ext cx="708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4" name="Google Shape;194;p20"/>
            <p:cNvCxnSpPr>
              <a:stCxn id="186" idx="2"/>
              <a:endCxn id="187" idx="0"/>
            </p:cNvCxnSpPr>
            <p:nvPr/>
          </p:nvCxnSpPr>
          <p:spPr>
            <a:xfrm flipH="1">
              <a:off x="1940170" y="936200"/>
              <a:ext cx="24900" cy="318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5" name="Google Shape;195;p20"/>
            <p:cNvCxnSpPr>
              <a:stCxn id="186" idx="3"/>
              <a:endCxn id="189" idx="0"/>
            </p:cNvCxnSpPr>
            <p:nvPr/>
          </p:nvCxnSpPr>
          <p:spPr>
            <a:xfrm>
              <a:off x="2123770" y="809750"/>
              <a:ext cx="481500" cy="3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6" name="Google Shape;196;p20"/>
            <p:cNvCxnSpPr>
              <a:stCxn id="189" idx="2"/>
              <a:endCxn id="190" idx="0"/>
            </p:cNvCxnSpPr>
            <p:nvPr/>
          </p:nvCxnSpPr>
          <p:spPr>
            <a:xfrm>
              <a:off x="2605195" y="1437088"/>
              <a:ext cx="411900" cy="40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7" name="Google Shape;197;p20"/>
            <p:cNvCxnSpPr>
              <a:stCxn id="189" idx="2"/>
              <a:endCxn id="188" idx="3"/>
            </p:cNvCxnSpPr>
            <p:nvPr/>
          </p:nvCxnSpPr>
          <p:spPr>
            <a:xfrm flipH="1">
              <a:off x="2186095" y="1437088"/>
              <a:ext cx="419100" cy="555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8" name="Google Shape;198;p20"/>
            <p:cNvCxnSpPr>
              <a:stCxn id="187" idx="2"/>
              <a:endCxn id="188" idx="0"/>
            </p:cNvCxnSpPr>
            <p:nvPr/>
          </p:nvCxnSpPr>
          <p:spPr>
            <a:xfrm>
              <a:off x="1940070" y="1507375"/>
              <a:ext cx="87300" cy="35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9" name="Google Shape;199;p20"/>
            <p:cNvCxnSpPr>
              <a:stCxn id="185" idx="3"/>
              <a:endCxn id="188" idx="1"/>
            </p:cNvCxnSpPr>
            <p:nvPr/>
          </p:nvCxnSpPr>
          <p:spPr>
            <a:xfrm flipH="1" rot="10800000">
              <a:off x="1249870" y="1992025"/>
              <a:ext cx="618900" cy="72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0" name="Google Shape;200;p20"/>
            <p:cNvCxnSpPr>
              <a:stCxn id="188" idx="2"/>
              <a:endCxn id="191" idx="0"/>
            </p:cNvCxnSpPr>
            <p:nvPr/>
          </p:nvCxnSpPr>
          <p:spPr>
            <a:xfrm>
              <a:off x="2027345" y="2118463"/>
              <a:ext cx="76200" cy="257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01" name="Google Shape;201;p20"/>
          <p:cNvSpPr txBox="1"/>
          <p:nvPr/>
        </p:nvSpPr>
        <p:spPr>
          <a:xfrm>
            <a:off x="6035625" y="1079375"/>
            <a:ext cx="3108300" cy="10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Warning: Level order is a non-standard term for graphs. The usual phrasing (as we’ll learn later) is “the order visited by breadth first search”.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Order Traversals: http://yellkey.com</a:t>
            </a:r>
            <a:r>
              <a:rPr lang="en">
                <a:solidFill>
                  <a:srgbClr val="208920"/>
                </a:solidFill>
              </a:rPr>
              <a:t>/fine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207" name="Google Shape;207;p21"/>
          <p:cNvSpPr txBox="1"/>
          <p:nvPr>
            <p:ph idx="1" type="body"/>
          </p:nvPr>
        </p:nvSpPr>
        <p:spPr>
          <a:xfrm>
            <a:off x="243000" y="2629050"/>
            <a:ext cx="8711400" cy="24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time, which are </a:t>
            </a:r>
            <a:r>
              <a:rPr b="1" lang="en"/>
              <a:t>valid </a:t>
            </a:r>
            <a:r>
              <a:rPr lang="en"/>
              <a:t>level order traversals from vertex 2?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2 3 5 4 6 7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2 3 4 7 5 6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2 5 3 6 4 7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2 3 5 6 4 7</a:t>
            </a:r>
            <a:endParaRPr/>
          </a:p>
        </p:txBody>
      </p:sp>
      <p:grpSp>
        <p:nvGrpSpPr>
          <p:cNvPr id="208" name="Google Shape;208;p21"/>
          <p:cNvGrpSpPr/>
          <p:nvPr/>
        </p:nvGrpSpPr>
        <p:grpSpPr>
          <a:xfrm>
            <a:off x="3071707" y="733900"/>
            <a:ext cx="2419775" cy="1945737"/>
            <a:chOff x="756020" y="683300"/>
            <a:chExt cx="2419775" cy="1945737"/>
          </a:xfrm>
        </p:grpSpPr>
        <p:sp>
          <p:nvSpPr>
            <p:cNvPr id="209" name="Google Shape;209;p21"/>
            <p:cNvSpPr/>
            <p:nvPr/>
          </p:nvSpPr>
          <p:spPr>
            <a:xfrm>
              <a:off x="756020" y="125447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932470" y="193817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1806370" y="683300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1781370" y="125447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1868645" y="1865563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2446495" y="1184188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2858395" y="1841263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1944845" y="2376138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cxnSp>
          <p:nvCxnSpPr>
            <p:cNvPr id="217" name="Google Shape;217;p21"/>
            <p:cNvCxnSpPr>
              <a:stCxn id="209" idx="2"/>
              <a:endCxn id="210" idx="0"/>
            </p:cNvCxnSpPr>
            <p:nvPr/>
          </p:nvCxnSpPr>
          <p:spPr>
            <a:xfrm>
              <a:off x="914720" y="1507375"/>
              <a:ext cx="176400" cy="43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8" name="Google Shape;218;p21"/>
            <p:cNvCxnSpPr>
              <a:stCxn id="211" idx="2"/>
              <a:endCxn id="212" idx="0"/>
            </p:cNvCxnSpPr>
            <p:nvPr/>
          </p:nvCxnSpPr>
          <p:spPr>
            <a:xfrm flipH="1">
              <a:off x="1940170" y="936200"/>
              <a:ext cx="24900" cy="318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9" name="Google Shape;219;p21"/>
            <p:cNvCxnSpPr>
              <a:stCxn id="211" idx="3"/>
              <a:endCxn id="214" idx="0"/>
            </p:cNvCxnSpPr>
            <p:nvPr/>
          </p:nvCxnSpPr>
          <p:spPr>
            <a:xfrm>
              <a:off x="2123770" y="809750"/>
              <a:ext cx="481500" cy="3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0" name="Google Shape;220;p21"/>
            <p:cNvCxnSpPr>
              <a:stCxn id="214" idx="2"/>
              <a:endCxn id="215" idx="0"/>
            </p:cNvCxnSpPr>
            <p:nvPr/>
          </p:nvCxnSpPr>
          <p:spPr>
            <a:xfrm>
              <a:off x="2605195" y="1437087"/>
              <a:ext cx="411900" cy="40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1" name="Google Shape;221;p21"/>
            <p:cNvCxnSpPr>
              <a:stCxn id="214" idx="2"/>
              <a:endCxn id="213" idx="3"/>
            </p:cNvCxnSpPr>
            <p:nvPr/>
          </p:nvCxnSpPr>
          <p:spPr>
            <a:xfrm flipH="1">
              <a:off x="2186095" y="1437087"/>
              <a:ext cx="419100" cy="555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2" name="Google Shape;222;p21"/>
            <p:cNvCxnSpPr>
              <a:stCxn id="212" idx="2"/>
              <a:endCxn id="213" idx="0"/>
            </p:cNvCxnSpPr>
            <p:nvPr/>
          </p:nvCxnSpPr>
          <p:spPr>
            <a:xfrm>
              <a:off x="1940070" y="1507375"/>
              <a:ext cx="87300" cy="35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3" name="Google Shape;223;p21"/>
            <p:cNvCxnSpPr>
              <a:stCxn id="213" idx="2"/>
              <a:endCxn id="216" idx="0"/>
            </p:cNvCxnSpPr>
            <p:nvPr/>
          </p:nvCxnSpPr>
          <p:spPr>
            <a:xfrm>
              <a:off x="2027345" y="2118462"/>
              <a:ext cx="76200" cy="257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24" name="Google Shape;224;p21"/>
          <p:cNvSpPr txBox="1"/>
          <p:nvPr/>
        </p:nvSpPr>
        <p:spPr>
          <a:xfrm>
            <a:off x="6035625" y="1079375"/>
            <a:ext cx="3108300" cy="10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Warning: Level order is a non-standard term for graphs. The usual phrasing (as we’ll learn later) is “the order visited by breadth first search”.</a:t>
            </a:r>
            <a:endParaRPr/>
          </a:p>
        </p:txBody>
      </p:sp>
      <p:cxnSp>
        <p:nvCxnSpPr>
          <p:cNvPr id="225" name="Google Shape;225;p21"/>
          <p:cNvCxnSpPr>
            <a:stCxn id="211" idx="1"/>
            <a:endCxn id="213" idx="1"/>
          </p:cNvCxnSpPr>
          <p:nvPr/>
        </p:nvCxnSpPr>
        <p:spPr>
          <a:xfrm>
            <a:off x="4122057" y="860350"/>
            <a:ext cx="62400" cy="1182300"/>
          </a:xfrm>
          <a:prstGeom prst="curvedConnector3">
            <a:avLst>
              <a:gd fmla="val -38161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Order Traversals: </a:t>
            </a:r>
            <a:r>
              <a:rPr lang="en"/>
              <a:t>http://yellkey.com</a:t>
            </a:r>
            <a:r>
              <a:rPr lang="en">
                <a:solidFill>
                  <a:srgbClr val="208920"/>
                </a:solidFill>
              </a:rPr>
              <a:t>/fine</a:t>
            </a:r>
            <a:endParaRPr/>
          </a:p>
        </p:txBody>
      </p:sp>
      <p:sp>
        <p:nvSpPr>
          <p:cNvPr id="231" name="Google Shape;231;p22"/>
          <p:cNvSpPr txBox="1"/>
          <p:nvPr>
            <p:ph idx="1" type="body"/>
          </p:nvPr>
        </p:nvSpPr>
        <p:spPr>
          <a:xfrm>
            <a:off x="243000" y="2629050"/>
            <a:ext cx="8711400" cy="24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time, which are </a:t>
            </a:r>
            <a:r>
              <a:rPr b="1" lang="en"/>
              <a:t>valid </a:t>
            </a:r>
            <a:r>
              <a:rPr lang="en"/>
              <a:t>level order traversals from vertex 2?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b="1" lang="en"/>
              <a:t>2 3 5 4 6 7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2 3 4 7 5 6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2 5 3 6 4 7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2 3 5 6 4 7</a:t>
            </a:r>
            <a:endParaRPr/>
          </a:p>
        </p:txBody>
      </p:sp>
      <p:grpSp>
        <p:nvGrpSpPr>
          <p:cNvPr id="232" name="Google Shape;232;p22"/>
          <p:cNvGrpSpPr/>
          <p:nvPr/>
        </p:nvGrpSpPr>
        <p:grpSpPr>
          <a:xfrm>
            <a:off x="3071707" y="733900"/>
            <a:ext cx="2419775" cy="1945738"/>
            <a:chOff x="756020" y="683300"/>
            <a:chExt cx="2419775" cy="1945738"/>
          </a:xfrm>
        </p:grpSpPr>
        <p:sp>
          <p:nvSpPr>
            <p:cNvPr id="233" name="Google Shape;233;p22"/>
            <p:cNvSpPr/>
            <p:nvPr/>
          </p:nvSpPr>
          <p:spPr>
            <a:xfrm>
              <a:off x="756020" y="125447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932470" y="193817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35" name="Google Shape;235;p22"/>
            <p:cNvSpPr/>
            <p:nvPr/>
          </p:nvSpPr>
          <p:spPr>
            <a:xfrm>
              <a:off x="1806370" y="683300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236" name="Google Shape;236;p22"/>
            <p:cNvSpPr/>
            <p:nvPr/>
          </p:nvSpPr>
          <p:spPr>
            <a:xfrm>
              <a:off x="1781370" y="125447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1868645" y="1865563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2446495" y="1184188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2858395" y="1841263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240" name="Google Shape;240;p22"/>
            <p:cNvSpPr/>
            <p:nvPr/>
          </p:nvSpPr>
          <p:spPr>
            <a:xfrm>
              <a:off x="1944845" y="2376138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cxnSp>
          <p:nvCxnSpPr>
            <p:cNvPr id="241" name="Google Shape;241;p22"/>
            <p:cNvCxnSpPr>
              <a:stCxn id="233" idx="2"/>
              <a:endCxn id="234" idx="0"/>
            </p:cNvCxnSpPr>
            <p:nvPr/>
          </p:nvCxnSpPr>
          <p:spPr>
            <a:xfrm>
              <a:off x="914720" y="1507375"/>
              <a:ext cx="176400" cy="43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42" name="Google Shape;242;p22"/>
            <p:cNvCxnSpPr>
              <a:stCxn id="235" idx="2"/>
              <a:endCxn id="236" idx="0"/>
            </p:cNvCxnSpPr>
            <p:nvPr/>
          </p:nvCxnSpPr>
          <p:spPr>
            <a:xfrm flipH="1">
              <a:off x="1940170" y="936200"/>
              <a:ext cx="24900" cy="318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43" name="Google Shape;243;p22"/>
            <p:cNvCxnSpPr>
              <a:stCxn id="235" idx="3"/>
              <a:endCxn id="238" idx="0"/>
            </p:cNvCxnSpPr>
            <p:nvPr/>
          </p:nvCxnSpPr>
          <p:spPr>
            <a:xfrm>
              <a:off x="2123770" y="809750"/>
              <a:ext cx="481500" cy="3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44" name="Google Shape;244;p22"/>
            <p:cNvCxnSpPr>
              <a:stCxn id="238" idx="2"/>
              <a:endCxn id="239" idx="0"/>
            </p:cNvCxnSpPr>
            <p:nvPr/>
          </p:nvCxnSpPr>
          <p:spPr>
            <a:xfrm>
              <a:off x="2605195" y="1437088"/>
              <a:ext cx="411900" cy="40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45" name="Google Shape;245;p22"/>
            <p:cNvCxnSpPr>
              <a:stCxn id="238" idx="2"/>
              <a:endCxn id="237" idx="3"/>
            </p:cNvCxnSpPr>
            <p:nvPr/>
          </p:nvCxnSpPr>
          <p:spPr>
            <a:xfrm flipH="1">
              <a:off x="2186095" y="1437088"/>
              <a:ext cx="419100" cy="555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46" name="Google Shape;246;p22"/>
            <p:cNvCxnSpPr>
              <a:stCxn id="236" idx="2"/>
              <a:endCxn id="237" idx="0"/>
            </p:cNvCxnSpPr>
            <p:nvPr/>
          </p:nvCxnSpPr>
          <p:spPr>
            <a:xfrm>
              <a:off x="1940070" y="1507375"/>
              <a:ext cx="87300" cy="35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47" name="Google Shape;247;p22"/>
            <p:cNvCxnSpPr>
              <a:stCxn id="237" idx="2"/>
              <a:endCxn id="240" idx="0"/>
            </p:cNvCxnSpPr>
            <p:nvPr/>
          </p:nvCxnSpPr>
          <p:spPr>
            <a:xfrm>
              <a:off x="2027345" y="2118463"/>
              <a:ext cx="76200" cy="257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48" name="Google Shape;248;p22"/>
          <p:cNvSpPr txBox="1"/>
          <p:nvPr/>
        </p:nvSpPr>
        <p:spPr>
          <a:xfrm>
            <a:off x="6035625" y="1079375"/>
            <a:ext cx="3108300" cy="10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Warning: Level order is a non-standard term for graphs. The usual phrasing (as we’ll learn later) is “the order visited by breadth first search”.</a:t>
            </a:r>
            <a:endParaRPr/>
          </a:p>
        </p:txBody>
      </p:sp>
      <p:cxnSp>
        <p:nvCxnSpPr>
          <p:cNvPr id="249" name="Google Shape;249;p22"/>
          <p:cNvCxnSpPr>
            <a:stCxn id="235" idx="1"/>
            <a:endCxn id="237" idx="1"/>
          </p:cNvCxnSpPr>
          <p:nvPr/>
        </p:nvCxnSpPr>
        <p:spPr>
          <a:xfrm>
            <a:off x="4122057" y="860350"/>
            <a:ext cx="62400" cy="1182300"/>
          </a:xfrm>
          <a:prstGeom prst="curvedConnector3">
            <a:avLst>
              <a:gd fmla="val -38161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 Postorder: </a:t>
            </a:r>
            <a:r>
              <a:rPr lang="en"/>
              <a:t>http://yellkey.com</a:t>
            </a:r>
            <a:r>
              <a:rPr lang="en">
                <a:solidFill>
                  <a:srgbClr val="208920"/>
                </a:solidFill>
              </a:rPr>
              <a:t>/help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255" name="Google Shape;255;p23"/>
          <p:cNvSpPr txBox="1"/>
          <p:nvPr>
            <p:ph idx="1" type="body"/>
          </p:nvPr>
        </p:nvSpPr>
        <p:spPr>
          <a:xfrm>
            <a:off x="243000" y="2629050"/>
            <a:ext cx="8711400" cy="24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DFS postorder of this graph starting at 0? Assume items appear in adjacency lists in increasing order. DFS postorder is the order of </a:t>
            </a:r>
            <a:r>
              <a:rPr i="1" lang="en"/>
              <a:t>returns</a:t>
            </a:r>
            <a:r>
              <a:rPr lang="en"/>
              <a:t> from DFS.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0 1 3 4 7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7 4 3 1 0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7 4 1 0 3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7 4 1 3 0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0 1 4 7 3</a:t>
            </a:r>
            <a:endParaRPr/>
          </a:p>
        </p:txBody>
      </p:sp>
      <p:grpSp>
        <p:nvGrpSpPr>
          <p:cNvPr id="256" name="Google Shape;256;p23"/>
          <p:cNvGrpSpPr/>
          <p:nvPr/>
        </p:nvGrpSpPr>
        <p:grpSpPr>
          <a:xfrm>
            <a:off x="3071707" y="733900"/>
            <a:ext cx="2419775" cy="1945737"/>
            <a:chOff x="756020" y="683300"/>
            <a:chExt cx="2419775" cy="1945737"/>
          </a:xfrm>
        </p:grpSpPr>
        <p:sp>
          <p:nvSpPr>
            <p:cNvPr id="257" name="Google Shape;257;p23"/>
            <p:cNvSpPr/>
            <p:nvPr/>
          </p:nvSpPr>
          <p:spPr>
            <a:xfrm>
              <a:off x="756020" y="125447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932470" y="193817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59" name="Google Shape;259;p23"/>
            <p:cNvSpPr/>
            <p:nvPr/>
          </p:nvSpPr>
          <p:spPr>
            <a:xfrm>
              <a:off x="1806370" y="683300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1781370" y="125447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1868645" y="1865563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2446495" y="1184188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2858395" y="1841263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1944845" y="2376138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cxnSp>
          <p:nvCxnSpPr>
            <p:cNvPr id="265" name="Google Shape;265;p23"/>
            <p:cNvCxnSpPr>
              <a:stCxn id="257" idx="2"/>
              <a:endCxn id="258" idx="0"/>
            </p:cNvCxnSpPr>
            <p:nvPr/>
          </p:nvCxnSpPr>
          <p:spPr>
            <a:xfrm>
              <a:off x="914720" y="1507375"/>
              <a:ext cx="176400" cy="43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6" name="Google Shape;266;p23"/>
            <p:cNvCxnSpPr>
              <a:stCxn id="257" idx="3"/>
              <a:endCxn id="260" idx="1"/>
            </p:cNvCxnSpPr>
            <p:nvPr/>
          </p:nvCxnSpPr>
          <p:spPr>
            <a:xfrm>
              <a:off x="1073420" y="1380925"/>
              <a:ext cx="708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7" name="Google Shape;267;p23"/>
            <p:cNvCxnSpPr>
              <a:stCxn id="259" idx="2"/>
              <a:endCxn id="260" idx="0"/>
            </p:cNvCxnSpPr>
            <p:nvPr/>
          </p:nvCxnSpPr>
          <p:spPr>
            <a:xfrm flipH="1">
              <a:off x="1940170" y="936200"/>
              <a:ext cx="24900" cy="318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8" name="Google Shape;268;p23"/>
            <p:cNvCxnSpPr>
              <a:stCxn id="259" idx="3"/>
              <a:endCxn id="262" idx="0"/>
            </p:cNvCxnSpPr>
            <p:nvPr/>
          </p:nvCxnSpPr>
          <p:spPr>
            <a:xfrm>
              <a:off x="2123770" y="809750"/>
              <a:ext cx="481500" cy="3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9" name="Google Shape;269;p23"/>
            <p:cNvCxnSpPr>
              <a:stCxn id="262" idx="2"/>
              <a:endCxn id="263" idx="0"/>
            </p:cNvCxnSpPr>
            <p:nvPr/>
          </p:nvCxnSpPr>
          <p:spPr>
            <a:xfrm>
              <a:off x="2605195" y="1437087"/>
              <a:ext cx="411900" cy="40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0" name="Google Shape;270;p23"/>
            <p:cNvCxnSpPr>
              <a:stCxn id="262" idx="2"/>
              <a:endCxn id="261" idx="3"/>
            </p:cNvCxnSpPr>
            <p:nvPr/>
          </p:nvCxnSpPr>
          <p:spPr>
            <a:xfrm flipH="1">
              <a:off x="2186095" y="1437087"/>
              <a:ext cx="419100" cy="555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1" name="Google Shape;271;p23"/>
            <p:cNvCxnSpPr>
              <a:stCxn id="260" idx="2"/>
              <a:endCxn id="261" idx="0"/>
            </p:cNvCxnSpPr>
            <p:nvPr/>
          </p:nvCxnSpPr>
          <p:spPr>
            <a:xfrm>
              <a:off x="1940070" y="1507375"/>
              <a:ext cx="87300" cy="35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2" name="Google Shape;272;p23"/>
            <p:cNvCxnSpPr>
              <a:stCxn id="258" idx="3"/>
              <a:endCxn id="261" idx="1"/>
            </p:cNvCxnSpPr>
            <p:nvPr/>
          </p:nvCxnSpPr>
          <p:spPr>
            <a:xfrm flipH="1" rot="10800000">
              <a:off x="1249870" y="1992025"/>
              <a:ext cx="618900" cy="72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3" name="Google Shape;273;p23"/>
            <p:cNvCxnSpPr>
              <a:stCxn id="261" idx="2"/>
              <a:endCxn id="264" idx="0"/>
            </p:cNvCxnSpPr>
            <p:nvPr/>
          </p:nvCxnSpPr>
          <p:spPr>
            <a:xfrm>
              <a:off x="2027345" y="2118462"/>
              <a:ext cx="76200" cy="257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74" name="Google Shape;274;p23"/>
          <p:cNvSpPr/>
          <p:nvPr/>
        </p:nvSpPr>
        <p:spPr>
          <a:xfrm>
            <a:off x="6506257" y="8186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3"/>
          <p:cNvSpPr/>
          <p:nvPr/>
        </p:nvSpPr>
        <p:spPr>
          <a:xfrm>
            <a:off x="6506257" y="10472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3"/>
          <p:cNvSpPr/>
          <p:nvPr/>
        </p:nvSpPr>
        <p:spPr>
          <a:xfrm>
            <a:off x="6506257" y="129698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3"/>
          <p:cNvSpPr/>
          <p:nvPr/>
        </p:nvSpPr>
        <p:spPr>
          <a:xfrm>
            <a:off x="6506257" y="152558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3"/>
          <p:cNvSpPr/>
          <p:nvPr/>
        </p:nvSpPr>
        <p:spPr>
          <a:xfrm>
            <a:off x="6506257" y="1765194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3"/>
          <p:cNvSpPr txBox="1"/>
          <p:nvPr/>
        </p:nvSpPr>
        <p:spPr>
          <a:xfrm>
            <a:off x="6123731" y="759950"/>
            <a:ext cx="1575000" cy="16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</a:t>
            </a:r>
            <a:br>
              <a:rPr lang="en"/>
            </a:br>
            <a:r>
              <a:rPr lang="en"/>
              <a:t>3: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4:</a:t>
            </a:r>
            <a:br>
              <a:rPr lang="en"/>
            </a:br>
            <a:endParaRPr/>
          </a:p>
        </p:txBody>
      </p:sp>
      <p:cxnSp>
        <p:nvCxnSpPr>
          <p:cNvPr id="280" name="Google Shape;280;p23"/>
          <p:cNvCxnSpPr/>
          <p:nvPr/>
        </p:nvCxnSpPr>
        <p:spPr>
          <a:xfrm>
            <a:off x="6982825" y="937989"/>
            <a:ext cx="363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p23"/>
          <p:cNvSpPr txBox="1"/>
          <p:nvPr/>
        </p:nvSpPr>
        <p:spPr>
          <a:xfrm>
            <a:off x="7412375" y="726925"/>
            <a:ext cx="13326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[1, 3]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 Postorder: http://yellkey.com</a:t>
            </a:r>
            <a:r>
              <a:rPr lang="en">
                <a:solidFill>
                  <a:srgbClr val="208920"/>
                </a:solidFill>
              </a:rPr>
              <a:t>/help</a:t>
            </a:r>
            <a:endParaRPr/>
          </a:p>
        </p:txBody>
      </p:sp>
      <p:sp>
        <p:nvSpPr>
          <p:cNvPr id="287" name="Google Shape;287;p24"/>
          <p:cNvSpPr txBox="1"/>
          <p:nvPr>
            <p:ph idx="1" type="body"/>
          </p:nvPr>
        </p:nvSpPr>
        <p:spPr>
          <a:xfrm>
            <a:off x="243000" y="2629050"/>
            <a:ext cx="8711400" cy="24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DFS postorder of this graph starting at 0? Assume items appear in adjacency lists in increasing order. DFS postorder is the order of </a:t>
            </a:r>
            <a:r>
              <a:rPr i="1" lang="en"/>
              <a:t>returns</a:t>
            </a:r>
            <a:r>
              <a:rPr lang="en"/>
              <a:t> from DFS.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0 1 3 4 7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7 4 3 1 0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7 4 1 0 3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b="1" lang="en"/>
              <a:t>7 4 1 3 0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0 1 4 7 3</a:t>
            </a:r>
            <a:endParaRPr/>
          </a:p>
        </p:txBody>
      </p:sp>
      <p:grpSp>
        <p:nvGrpSpPr>
          <p:cNvPr id="288" name="Google Shape;288;p24"/>
          <p:cNvGrpSpPr/>
          <p:nvPr/>
        </p:nvGrpSpPr>
        <p:grpSpPr>
          <a:xfrm>
            <a:off x="3071707" y="733900"/>
            <a:ext cx="2419775" cy="1945737"/>
            <a:chOff x="756020" y="683300"/>
            <a:chExt cx="2419775" cy="1945737"/>
          </a:xfrm>
        </p:grpSpPr>
        <p:sp>
          <p:nvSpPr>
            <p:cNvPr id="289" name="Google Shape;289;p24"/>
            <p:cNvSpPr/>
            <p:nvPr/>
          </p:nvSpPr>
          <p:spPr>
            <a:xfrm>
              <a:off x="756020" y="125447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90" name="Google Shape;290;p24"/>
            <p:cNvSpPr/>
            <p:nvPr/>
          </p:nvSpPr>
          <p:spPr>
            <a:xfrm>
              <a:off x="932470" y="193817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91" name="Google Shape;291;p24"/>
            <p:cNvSpPr/>
            <p:nvPr/>
          </p:nvSpPr>
          <p:spPr>
            <a:xfrm>
              <a:off x="1806370" y="683300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292" name="Google Shape;292;p24"/>
            <p:cNvSpPr/>
            <p:nvPr/>
          </p:nvSpPr>
          <p:spPr>
            <a:xfrm>
              <a:off x="1781370" y="125447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293" name="Google Shape;293;p24"/>
            <p:cNvSpPr/>
            <p:nvPr/>
          </p:nvSpPr>
          <p:spPr>
            <a:xfrm>
              <a:off x="1868645" y="1865563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94" name="Google Shape;294;p24"/>
            <p:cNvSpPr/>
            <p:nvPr/>
          </p:nvSpPr>
          <p:spPr>
            <a:xfrm>
              <a:off x="2446495" y="1184188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295" name="Google Shape;295;p24"/>
            <p:cNvSpPr/>
            <p:nvPr/>
          </p:nvSpPr>
          <p:spPr>
            <a:xfrm>
              <a:off x="2858395" y="1841263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296" name="Google Shape;296;p24"/>
            <p:cNvSpPr/>
            <p:nvPr/>
          </p:nvSpPr>
          <p:spPr>
            <a:xfrm>
              <a:off x="1944845" y="2376138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cxnSp>
          <p:nvCxnSpPr>
            <p:cNvPr id="297" name="Google Shape;297;p24"/>
            <p:cNvCxnSpPr>
              <a:stCxn id="289" idx="2"/>
              <a:endCxn id="290" idx="0"/>
            </p:cNvCxnSpPr>
            <p:nvPr/>
          </p:nvCxnSpPr>
          <p:spPr>
            <a:xfrm>
              <a:off x="914720" y="1507375"/>
              <a:ext cx="176400" cy="43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8" name="Google Shape;298;p24"/>
            <p:cNvCxnSpPr>
              <a:stCxn id="289" idx="3"/>
              <a:endCxn id="292" idx="1"/>
            </p:cNvCxnSpPr>
            <p:nvPr/>
          </p:nvCxnSpPr>
          <p:spPr>
            <a:xfrm>
              <a:off x="1073420" y="1380925"/>
              <a:ext cx="708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9" name="Google Shape;299;p24"/>
            <p:cNvCxnSpPr>
              <a:stCxn id="291" idx="2"/>
              <a:endCxn id="292" idx="0"/>
            </p:cNvCxnSpPr>
            <p:nvPr/>
          </p:nvCxnSpPr>
          <p:spPr>
            <a:xfrm flipH="1">
              <a:off x="1940170" y="936200"/>
              <a:ext cx="24900" cy="318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0" name="Google Shape;300;p24"/>
            <p:cNvCxnSpPr>
              <a:stCxn id="291" idx="3"/>
              <a:endCxn id="294" idx="0"/>
            </p:cNvCxnSpPr>
            <p:nvPr/>
          </p:nvCxnSpPr>
          <p:spPr>
            <a:xfrm>
              <a:off x="2123770" y="809750"/>
              <a:ext cx="481500" cy="3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1" name="Google Shape;301;p24"/>
            <p:cNvCxnSpPr>
              <a:stCxn id="294" idx="2"/>
              <a:endCxn id="295" idx="0"/>
            </p:cNvCxnSpPr>
            <p:nvPr/>
          </p:nvCxnSpPr>
          <p:spPr>
            <a:xfrm>
              <a:off x="2605195" y="1437087"/>
              <a:ext cx="411900" cy="40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2" name="Google Shape;302;p24"/>
            <p:cNvCxnSpPr>
              <a:stCxn id="294" idx="2"/>
              <a:endCxn id="293" idx="3"/>
            </p:cNvCxnSpPr>
            <p:nvPr/>
          </p:nvCxnSpPr>
          <p:spPr>
            <a:xfrm flipH="1">
              <a:off x="2186095" y="1437087"/>
              <a:ext cx="419100" cy="555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3" name="Google Shape;303;p24"/>
            <p:cNvCxnSpPr>
              <a:stCxn id="292" idx="2"/>
              <a:endCxn id="293" idx="0"/>
            </p:cNvCxnSpPr>
            <p:nvPr/>
          </p:nvCxnSpPr>
          <p:spPr>
            <a:xfrm>
              <a:off x="1940070" y="1507375"/>
              <a:ext cx="87300" cy="35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4" name="Google Shape;304;p24"/>
            <p:cNvCxnSpPr>
              <a:stCxn id="290" idx="3"/>
              <a:endCxn id="293" idx="1"/>
            </p:cNvCxnSpPr>
            <p:nvPr/>
          </p:nvCxnSpPr>
          <p:spPr>
            <a:xfrm flipH="1" rot="10800000">
              <a:off x="1249870" y="1992025"/>
              <a:ext cx="618900" cy="72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5" name="Google Shape;305;p24"/>
            <p:cNvCxnSpPr>
              <a:stCxn id="293" idx="2"/>
              <a:endCxn id="296" idx="0"/>
            </p:cNvCxnSpPr>
            <p:nvPr/>
          </p:nvCxnSpPr>
          <p:spPr>
            <a:xfrm>
              <a:off x="2027345" y="2118462"/>
              <a:ext cx="76200" cy="257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06" name="Google Shape;306;p24"/>
          <p:cNvSpPr/>
          <p:nvPr/>
        </p:nvSpPr>
        <p:spPr>
          <a:xfrm>
            <a:off x="6506257" y="8186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4"/>
          <p:cNvSpPr/>
          <p:nvPr/>
        </p:nvSpPr>
        <p:spPr>
          <a:xfrm>
            <a:off x="6506257" y="10472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4"/>
          <p:cNvSpPr/>
          <p:nvPr/>
        </p:nvSpPr>
        <p:spPr>
          <a:xfrm>
            <a:off x="6506257" y="129698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4"/>
          <p:cNvSpPr/>
          <p:nvPr/>
        </p:nvSpPr>
        <p:spPr>
          <a:xfrm>
            <a:off x="6506257" y="152558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4"/>
          <p:cNvSpPr/>
          <p:nvPr/>
        </p:nvSpPr>
        <p:spPr>
          <a:xfrm>
            <a:off x="6506257" y="1765194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4"/>
          <p:cNvSpPr txBox="1"/>
          <p:nvPr/>
        </p:nvSpPr>
        <p:spPr>
          <a:xfrm>
            <a:off x="6123731" y="759950"/>
            <a:ext cx="1575000" cy="16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</a:t>
            </a:r>
            <a:br>
              <a:rPr lang="en"/>
            </a:br>
            <a:r>
              <a:rPr lang="en"/>
              <a:t>3: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4:</a:t>
            </a:r>
            <a:br>
              <a:rPr lang="en"/>
            </a:br>
            <a:endParaRPr/>
          </a:p>
        </p:txBody>
      </p:sp>
      <p:cxnSp>
        <p:nvCxnSpPr>
          <p:cNvPr id="312" name="Google Shape;312;p24"/>
          <p:cNvCxnSpPr/>
          <p:nvPr/>
        </p:nvCxnSpPr>
        <p:spPr>
          <a:xfrm>
            <a:off x="6982825" y="937989"/>
            <a:ext cx="363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3" name="Google Shape;313;p24"/>
          <p:cNvSpPr txBox="1"/>
          <p:nvPr/>
        </p:nvSpPr>
        <p:spPr>
          <a:xfrm>
            <a:off x="7412375" y="726925"/>
            <a:ext cx="13326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[1, 3]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 Postorder: http://yellkey.com</a:t>
            </a:r>
            <a:r>
              <a:rPr lang="en">
                <a:solidFill>
                  <a:srgbClr val="208920"/>
                </a:solidFill>
              </a:rPr>
              <a:t>/help</a:t>
            </a:r>
            <a:endParaRPr/>
          </a:p>
        </p:txBody>
      </p:sp>
      <p:sp>
        <p:nvSpPr>
          <p:cNvPr id="319" name="Google Shape;319;p25"/>
          <p:cNvSpPr txBox="1"/>
          <p:nvPr>
            <p:ph idx="1" type="body"/>
          </p:nvPr>
        </p:nvSpPr>
        <p:spPr>
          <a:xfrm>
            <a:off x="243000" y="2629050"/>
            <a:ext cx="8711400" cy="24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DFS postorder of this graph starting at 0? Assume items appear in adjacency lists in increasing order. DFS postorder is the order of </a:t>
            </a:r>
            <a:r>
              <a:rPr i="1" lang="en"/>
              <a:t>returns</a:t>
            </a:r>
            <a:r>
              <a:rPr lang="en"/>
              <a:t> from DFS.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0 1 3 4 7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7 4 3 1 0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7 4 1 0 3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b="1" lang="en"/>
              <a:t>7 4 1 3 0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0 1 4 7 3</a:t>
            </a:r>
            <a:endParaRPr/>
          </a:p>
        </p:txBody>
      </p:sp>
      <p:grpSp>
        <p:nvGrpSpPr>
          <p:cNvPr id="320" name="Google Shape;320;p25"/>
          <p:cNvGrpSpPr/>
          <p:nvPr/>
        </p:nvGrpSpPr>
        <p:grpSpPr>
          <a:xfrm>
            <a:off x="3071707" y="733900"/>
            <a:ext cx="2419775" cy="1945737"/>
            <a:chOff x="756020" y="683300"/>
            <a:chExt cx="2419775" cy="1945737"/>
          </a:xfrm>
        </p:grpSpPr>
        <p:sp>
          <p:nvSpPr>
            <p:cNvPr id="321" name="Google Shape;321;p25"/>
            <p:cNvSpPr/>
            <p:nvPr/>
          </p:nvSpPr>
          <p:spPr>
            <a:xfrm>
              <a:off x="756020" y="1254475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22" name="Google Shape;322;p25"/>
            <p:cNvSpPr/>
            <p:nvPr/>
          </p:nvSpPr>
          <p:spPr>
            <a:xfrm>
              <a:off x="932470" y="1938175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23" name="Google Shape;323;p25"/>
            <p:cNvSpPr/>
            <p:nvPr/>
          </p:nvSpPr>
          <p:spPr>
            <a:xfrm>
              <a:off x="1806370" y="683300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324" name="Google Shape;324;p25"/>
            <p:cNvSpPr/>
            <p:nvPr/>
          </p:nvSpPr>
          <p:spPr>
            <a:xfrm>
              <a:off x="1781370" y="1254475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325" name="Google Shape;325;p25"/>
            <p:cNvSpPr/>
            <p:nvPr/>
          </p:nvSpPr>
          <p:spPr>
            <a:xfrm>
              <a:off x="1868645" y="1865563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326" name="Google Shape;326;p25"/>
            <p:cNvSpPr/>
            <p:nvPr/>
          </p:nvSpPr>
          <p:spPr>
            <a:xfrm>
              <a:off x="2446495" y="1184188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327" name="Google Shape;327;p25"/>
            <p:cNvSpPr/>
            <p:nvPr/>
          </p:nvSpPr>
          <p:spPr>
            <a:xfrm>
              <a:off x="2858395" y="1841263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328" name="Google Shape;328;p25"/>
            <p:cNvSpPr/>
            <p:nvPr/>
          </p:nvSpPr>
          <p:spPr>
            <a:xfrm>
              <a:off x="1944845" y="2376138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cxnSp>
          <p:nvCxnSpPr>
            <p:cNvPr id="329" name="Google Shape;329;p25"/>
            <p:cNvCxnSpPr>
              <a:stCxn id="321" idx="2"/>
              <a:endCxn id="322" idx="0"/>
            </p:cNvCxnSpPr>
            <p:nvPr/>
          </p:nvCxnSpPr>
          <p:spPr>
            <a:xfrm>
              <a:off x="914720" y="1507375"/>
              <a:ext cx="176400" cy="43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0" name="Google Shape;330;p25"/>
            <p:cNvCxnSpPr>
              <a:stCxn id="321" idx="3"/>
              <a:endCxn id="324" idx="1"/>
            </p:cNvCxnSpPr>
            <p:nvPr/>
          </p:nvCxnSpPr>
          <p:spPr>
            <a:xfrm>
              <a:off x="1073420" y="1380925"/>
              <a:ext cx="708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1" name="Google Shape;331;p25"/>
            <p:cNvCxnSpPr>
              <a:stCxn id="323" idx="2"/>
              <a:endCxn id="324" idx="0"/>
            </p:cNvCxnSpPr>
            <p:nvPr/>
          </p:nvCxnSpPr>
          <p:spPr>
            <a:xfrm flipH="1">
              <a:off x="1940170" y="936200"/>
              <a:ext cx="24900" cy="318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2" name="Google Shape;332;p25"/>
            <p:cNvCxnSpPr>
              <a:stCxn id="323" idx="3"/>
              <a:endCxn id="326" idx="0"/>
            </p:cNvCxnSpPr>
            <p:nvPr/>
          </p:nvCxnSpPr>
          <p:spPr>
            <a:xfrm>
              <a:off x="2123770" y="809750"/>
              <a:ext cx="481500" cy="3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3" name="Google Shape;333;p25"/>
            <p:cNvCxnSpPr>
              <a:stCxn id="326" idx="2"/>
              <a:endCxn id="327" idx="0"/>
            </p:cNvCxnSpPr>
            <p:nvPr/>
          </p:nvCxnSpPr>
          <p:spPr>
            <a:xfrm>
              <a:off x="2605195" y="1437087"/>
              <a:ext cx="411900" cy="40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4" name="Google Shape;334;p25"/>
            <p:cNvCxnSpPr>
              <a:stCxn id="326" idx="2"/>
              <a:endCxn id="325" idx="3"/>
            </p:cNvCxnSpPr>
            <p:nvPr/>
          </p:nvCxnSpPr>
          <p:spPr>
            <a:xfrm flipH="1">
              <a:off x="2186095" y="1437087"/>
              <a:ext cx="419100" cy="555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5" name="Google Shape;335;p25"/>
            <p:cNvCxnSpPr>
              <a:stCxn id="324" idx="2"/>
              <a:endCxn id="325" idx="0"/>
            </p:cNvCxnSpPr>
            <p:nvPr/>
          </p:nvCxnSpPr>
          <p:spPr>
            <a:xfrm>
              <a:off x="1940070" y="1507375"/>
              <a:ext cx="87300" cy="35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6" name="Google Shape;336;p25"/>
            <p:cNvCxnSpPr>
              <a:stCxn id="322" idx="3"/>
              <a:endCxn id="325" idx="1"/>
            </p:cNvCxnSpPr>
            <p:nvPr/>
          </p:nvCxnSpPr>
          <p:spPr>
            <a:xfrm flipH="1" rot="10800000">
              <a:off x="1249870" y="1992025"/>
              <a:ext cx="618900" cy="72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7" name="Google Shape;337;p25"/>
            <p:cNvCxnSpPr>
              <a:stCxn id="325" idx="2"/>
              <a:endCxn id="328" idx="0"/>
            </p:cNvCxnSpPr>
            <p:nvPr/>
          </p:nvCxnSpPr>
          <p:spPr>
            <a:xfrm>
              <a:off x="2027345" y="2118462"/>
              <a:ext cx="76200" cy="257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38" name="Google Shape;338;p25"/>
          <p:cNvSpPr/>
          <p:nvPr/>
        </p:nvSpPr>
        <p:spPr>
          <a:xfrm>
            <a:off x="6506257" y="8186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5"/>
          <p:cNvSpPr/>
          <p:nvPr/>
        </p:nvSpPr>
        <p:spPr>
          <a:xfrm>
            <a:off x="6506257" y="10472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5"/>
          <p:cNvSpPr/>
          <p:nvPr/>
        </p:nvSpPr>
        <p:spPr>
          <a:xfrm>
            <a:off x="6506257" y="129698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5"/>
          <p:cNvSpPr/>
          <p:nvPr/>
        </p:nvSpPr>
        <p:spPr>
          <a:xfrm>
            <a:off x="6506257" y="152558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5"/>
          <p:cNvSpPr/>
          <p:nvPr/>
        </p:nvSpPr>
        <p:spPr>
          <a:xfrm>
            <a:off x="6506257" y="1765194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5"/>
          <p:cNvSpPr txBox="1"/>
          <p:nvPr/>
        </p:nvSpPr>
        <p:spPr>
          <a:xfrm>
            <a:off x="6123731" y="759950"/>
            <a:ext cx="1575000" cy="16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</a:t>
            </a:r>
            <a:br>
              <a:rPr lang="en"/>
            </a:br>
            <a:r>
              <a:rPr lang="en"/>
              <a:t>3: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4:</a:t>
            </a:r>
            <a:br>
              <a:rPr lang="en"/>
            </a:br>
            <a:endParaRPr/>
          </a:p>
        </p:txBody>
      </p:sp>
      <p:cxnSp>
        <p:nvCxnSpPr>
          <p:cNvPr id="344" name="Google Shape;344;p25"/>
          <p:cNvCxnSpPr/>
          <p:nvPr/>
        </p:nvCxnSpPr>
        <p:spPr>
          <a:xfrm>
            <a:off x="6982825" y="937989"/>
            <a:ext cx="363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5" name="Google Shape;345;p25"/>
          <p:cNvSpPr txBox="1"/>
          <p:nvPr/>
        </p:nvSpPr>
        <p:spPr>
          <a:xfrm>
            <a:off x="7412375" y="726925"/>
            <a:ext cx="13326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[1, 3]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6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Topological Sorting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Depth First Paths</a:t>
            </a:r>
            <a:endParaRPr sz="4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</a:t>
            </a:r>
            <a:endParaRPr/>
          </a:p>
        </p:txBody>
      </p:sp>
      <p:sp>
        <p:nvSpPr>
          <p:cNvPr id="356" name="Google Shape;356;p27"/>
          <p:cNvSpPr txBox="1"/>
          <p:nvPr>
            <p:ph idx="1" type="body"/>
          </p:nvPr>
        </p:nvSpPr>
        <p:spPr>
          <a:xfrm>
            <a:off x="243000" y="2629050"/>
            <a:ext cx="8443800" cy="17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tasks 0 through 7, where an arrow from v to w indicates that v must happen before w.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What algorithm do we use to find a valid ordering for these tasks?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Valid orderings include: [0, 2, 1, 3, 5, 4, 7, 6], [2, 0, 3, 5, 1, 4, 6, 7], …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Any suggestions on where we’d start?</a:t>
            </a:r>
            <a:endParaRPr/>
          </a:p>
        </p:txBody>
      </p:sp>
      <p:grpSp>
        <p:nvGrpSpPr>
          <p:cNvPr id="357" name="Google Shape;357;p27"/>
          <p:cNvGrpSpPr/>
          <p:nvPr/>
        </p:nvGrpSpPr>
        <p:grpSpPr>
          <a:xfrm>
            <a:off x="3071707" y="733900"/>
            <a:ext cx="2419775" cy="1945737"/>
            <a:chOff x="756020" y="683300"/>
            <a:chExt cx="2419775" cy="1945737"/>
          </a:xfrm>
        </p:grpSpPr>
        <p:sp>
          <p:nvSpPr>
            <p:cNvPr id="358" name="Google Shape;358;p27"/>
            <p:cNvSpPr/>
            <p:nvPr/>
          </p:nvSpPr>
          <p:spPr>
            <a:xfrm>
              <a:off x="932470" y="193817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59" name="Google Shape;359;p27"/>
            <p:cNvSpPr/>
            <p:nvPr/>
          </p:nvSpPr>
          <p:spPr>
            <a:xfrm>
              <a:off x="1806370" y="683300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360" name="Google Shape;360;p27"/>
            <p:cNvSpPr/>
            <p:nvPr/>
          </p:nvSpPr>
          <p:spPr>
            <a:xfrm>
              <a:off x="1781370" y="125447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1868645" y="1865563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2446495" y="1184188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2858395" y="1841263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1944845" y="2376138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cxnSp>
          <p:nvCxnSpPr>
            <p:cNvPr id="365" name="Google Shape;365;p27"/>
            <p:cNvCxnSpPr>
              <a:stCxn id="366" idx="2"/>
              <a:endCxn id="358" idx="0"/>
            </p:cNvCxnSpPr>
            <p:nvPr/>
          </p:nvCxnSpPr>
          <p:spPr>
            <a:xfrm>
              <a:off x="914720" y="1507375"/>
              <a:ext cx="176400" cy="43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7" name="Google Shape;367;p27"/>
            <p:cNvCxnSpPr>
              <a:stCxn id="366" idx="3"/>
              <a:endCxn id="360" idx="1"/>
            </p:cNvCxnSpPr>
            <p:nvPr/>
          </p:nvCxnSpPr>
          <p:spPr>
            <a:xfrm>
              <a:off x="1073420" y="1380925"/>
              <a:ext cx="708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8" name="Google Shape;368;p27"/>
            <p:cNvCxnSpPr>
              <a:stCxn id="359" idx="2"/>
              <a:endCxn id="360" idx="0"/>
            </p:cNvCxnSpPr>
            <p:nvPr/>
          </p:nvCxnSpPr>
          <p:spPr>
            <a:xfrm flipH="1">
              <a:off x="1940170" y="936200"/>
              <a:ext cx="24900" cy="318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9" name="Google Shape;369;p27"/>
            <p:cNvCxnSpPr>
              <a:stCxn id="359" idx="3"/>
              <a:endCxn id="362" idx="0"/>
            </p:cNvCxnSpPr>
            <p:nvPr/>
          </p:nvCxnSpPr>
          <p:spPr>
            <a:xfrm>
              <a:off x="2123770" y="809750"/>
              <a:ext cx="481500" cy="3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0" name="Google Shape;370;p27"/>
            <p:cNvCxnSpPr>
              <a:stCxn id="362" idx="2"/>
              <a:endCxn id="363" idx="0"/>
            </p:cNvCxnSpPr>
            <p:nvPr/>
          </p:nvCxnSpPr>
          <p:spPr>
            <a:xfrm>
              <a:off x="2605195" y="1437087"/>
              <a:ext cx="411900" cy="40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1" name="Google Shape;371;p27"/>
            <p:cNvCxnSpPr>
              <a:stCxn id="362" idx="2"/>
              <a:endCxn id="361" idx="3"/>
            </p:cNvCxnSpPr>
            <p:nvPr/>
          </p:nvCxnSpPr>
          <p:spPr>
            <a:xfrm flipH="1">
              <a:off x="2186095" y="1437087"/>
              <a:ext cx="419100" cy="555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2" name="Google Shape;372;p27"/>
            <p:cNvCxnSpPr>
              <a:stCxn id="360" idx="2"/>
              <a:endCxn id="361" idx="0"/>
            </p:cNvCxnSpPr>
            <p:nvPr/>
          </p:nvCxnSpPr>
          <p:spPr>
            <a:xfrm>
              <a:off x="1940070" y="1507375"/>
              <a:ext cx="87300" cy="35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3" name="Google Shape;373;p27"/>
            <p:cNvCxnSpPr>
              <a:stCxn id="358" idx="3"/>
              <a:endCxn id="361" idx="1"/>
            </p:cNvCxnSpPr>
            <p:nvPr/>
          </p:nvCxnSpPr>
          <p:spPr>
            <a:xfrm flipH="1" rot="10800000">
              <a:off x="1249870" y="1992025"/>
              <a:ext cx="618900" cy="72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4" name="Google Shape;374;p27"/>
            <p:cNvCxnSpPr>
              <a:stCxn id="361" idx="2"/>
              <a:endCxn id="364" idx="0"/>
            </p:cNvCxnSpPr>
            <p:nvPr/>
          </p:nvCxnSpPr>
          <p:spPr>
            <a:xfrm>
              <a:off x="2027345" y="2118462"/>
              <a:ext cx="76200" cy="257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66" name="Google Shape;366;p27"/>
            <p:cNvSpPr/>
            <p:nvPr/>
          </p:nvSpPr>
          <p:spPr>
            <a:xfrm>
              <a:off x="756020" y="125447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(Spoiler Alert)</a:t>
            </a:r>
            <a:endParaRPr/>
          </a:p>
        </p:txBody>
      </p:sp>
      <p:sp>
        <p:nvSpPr>
          <p:cNvPr id="380" name="Google Shape;380;p28"/>
          <p:cNvSpPr txBox="1"/>
          <p:nvPr>
            <p:ph idx="1" type="body"/>
          </p:nvPr>
        </p:nvSpPr>
        <p:spPr>
          <a:xfrm>
            <a:off x="243000" y="2825750"/>
            <a:ext cx="8443800" cy="18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Perform a DFS traversal from every vertex with indegree 0, NOT clearing markings in between traversals.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Record DFS post order in a list.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Topological ordering is given by the reverse of that list (reverse postorder).</a:t>
            </a:r>
            <a:endParaRPr/>
          </a:p>
        </p:txBody>
      </p:sp>
      <p:grpSp>
        <p:nvGrpSpPr>
          <p:cNvPr id="381" name="Google Shape;381;p28"/>
          <p:cNvGrpSpPr/>
          <p:nvPr/>
        </p:nvGrpSpPr>
        <p:grpSpPr>
          <a:xfrm>
            <a:off x="3071707" y="733900"/>
            <a:ext cx="2419775" cy="1945737"/>
            <a:chOff x="756020" y="683300"/>
            <a:chExt cx="2419775" cy="1945737"/>
          </a:xfrm>
        </p:grpSpPr>
        <p:sp>
          <p:nvSpPr>
            <p:cNvPr id="382" name="Google Shape;382;p28"/>
            <p:cNvSpPr/>
            <p:nvPr/>
          </p:nvSpPr>
          <p:spPr>
            <a:xfrm>
              <a:off x="756020" y="125447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932470" y="193817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1806370" y="683300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1781370" y="125447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1868645" y="1865563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2446495" y="1184188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2858395" y="1841263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1944845" y="2376138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cxnSp>
          <p:nvCxnSpPr>
            <p:cNvPr id="390" name="Google Shape;390;p28"/>
            <p:cNvCxnSpPr>
              <a:stCxn id="382" idx="2"/>
              <a:endCxn id="383" idx="0"/>
            </p:cNvCxnSpPr>
            <p:nvPr/>
          </p:nvCxnSpPr>
          <p:spPr>
            <a:xfrm>
              <a:off x="914720" y="1507375"/>
              <a:ext cx="176400" cy="43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91" name="Google Shape;391;p28"/>
            <p:cNvCxnSpPr>
              <a:stCxn id="382" idx="3"/>
              <a:endCxn id="385" idx="1"/>
            </p:cNvCxnSpPr>
            <p:nvPr/>
          </p:nvCxnSpPr>
          <p:spPr>
            <a:xfrm>
              <a:off x="1073420" y="1380925"/>
              <a:ext cx="708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92" name="Google Shape;392;p28"/>
            <p:cNvCxnSpPr>
              <a:stCxn id="384" idx="2"/>
              <a:endCxn id="385" idx="0"/>
            </p:cNvCxnSpPr>
            <p:nvPr/>
          </p:nvCxnSpPr>
          <p:spPr>
            <a:xfrm flipH="1">
              <a:off x="1940170" y="936200"/>
              <a:ext cx="24900" cy="318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93" name="Google Shape;393;p28"/>
            <p:cNvCxnSpPr>
              <a:stCxn id="384" idx="3"/>
              <a:endCxn id="387" idx="0"/>
            </p:cNvCxnSpPr>
            <p:nvPr/>
          </p:nvCxnSpPr>
          <p:spPr>
            <a:xfrm>
              <a:off x="2123770" y="809750"/>
              <a:ext cx="481500" cy="3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94" name="Google Shape;394;p28"/>
            <p:cNvCxnSpPr>
              <a:stCxn id="387" idx="2"/>
              <a:endCxn id="388" idx="0"/>
            </p:cNvCxnSpPr>
            <p:nvPr/>
          </p:nvCxnSpPr>
          <p:spPr>
            <a:xfrm>
              <a:off x="2605195" y="1437087"/>
              <a:ext cx="411900" cy="40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95" name="Google Shape;395;p28"/>
            <p:cNvCxnSpPr>
              <a:stCxn id="387" idx="2"/>
              <a:endCxn id="386" idx="3"/>
            </p:cNvCxnSpPr>
            <p:nvPr/>
          </p:nvCxnSpPr>
          <p:spPr>
            <a:xfrm flipH="1">
              <a:off x="2186095" y="1437087"/>
              <a:ext cx="419100" cy="555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96" name="Google Shape;396;p28"/>
            <p:cNvCxnSpPr>
              <a:stCxn id="385" idx="2"/>
              <a:endCxn id="386" idx="0"/>
            </p:cNvCxnSpPr>
            <p:nvPr/>
          </p:nvCxnSpPr>
          <p:spPr>
            <a:xfrm>
              <a:off x="1940070" y="1507375"/>
              <a:ext cx="87300" cy="35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97" name="Google Shape;397;p28"/>
            <p:cNvCxnSpPr>
              <a:stCxn id="383" idx="3"/>
              <a:endCxn id="386" idx="1"/>
            </p:cNvCxnSpPr>
            <p:nvPr/>
          </p:nvCxnSpPr>
          <p:spPr>
            <a:xfrm flipH="1" rot="10800000">
              <a:off x="1249870" y="1992025"/>
              <a:ext cx="618900" cy="72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98" name="Google Shape;398;p28"/>
            <p:cNvCxnSpPr>
              <a:stCxn id="386" idx="2"/>
              <a:endCxn id="389" idx="0"/>
            </p:cNvCxnSpPr>
            <p:nvPr/>
          </p:nvCxnSpPr>
          <p:spPr>
            <a:xfrm>
              <a:off x="2027345" y="2118462"/>
              <a:ext cx="76200" cy="257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 (Demo 1/2)</a:t>
            </a:r>
            <a:endParaRPr/>
          </a:p>
        </p:txBody>
      </p:sp>
      <p:grpSp>
        <p:nvGrpSpPr>
          <p:cNvPr id="404" name="Google Shape;404;p29"/>
          <p:cNvGrpSpPr/>
          <p:nvPr/>
        </p:nvGrpSpPr>
        <p:grpSpPr>
          <a:xfrm>
            <a:off x="208375" y="683311"/>
            <a:ext cx="2017486" cy="2187550"/>
            <a:chOff x="208375" y="683311"/>
            <a:chExt cx="2017486" cy="2187550"/>
          </a:xfrm>
        </p:grpSpPr>
        <p:grpSp>
          <p:nvGrpSpPr>
            <p:cNvPr id="405" name="Google Shape;405;p29"/>
            <p:cNvGrpSpPr/>
            <p:nvPr/>
          </p:nvGrpSpPr>
          <p:grpSpPr>
            <a:xfrm>
              <a:off x="247226" y="683311"/>
              <a:ext cx="1978635" cy="2187550"/>
              <a:chOff x="247226" y="683311"/>
              <a:chExt cx="1978635" cy="2187550"/>
            </a:xfrm>
          </p:grpSpPr>
          <p:sp>
            <p:nvSpPr>
              <p:cNvPr id="406" name="Google Shape;406;p29"/>
              <p:cNvSpPr/>
              <p:nvPr/>
            </p:nvSpPr>
            <p:spPr>
              <a:xfrm>
                <a:off x="247226" y="1197722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407" name="Google Shape;407;p29"/>
              <p:cNvSpPr/>
              <p:nvPr/>
            </p:nvSpPr>
            <p:spPr>
              <a:xfrm>
                <a:off x="402615" y="1813474"/>
                <a:ext cx="279600" cy="2277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08" name="Google Shape;408;p29"/>
              <p:cNvSpPr/>
              <p:nvPr/>
            </p:nvSpPr>
            <p:spPr>
              <a:xfrm>
                <a:off x="1172206" y="683311"/>
                <a:ext cx="279600" cy="2277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409" name="Google Shape;409;p29"/>
              <p:cNvSpPr/>
              <p:nvPr/>
            </p:nvSpPr>
            <p:spPr>
              <a:xfrm>
                <a:off x="1150190" y="1197722"/>
                <a:ext cx="279600" cy="2277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410" name="Google Shape;410;p29"/>
              <p:cNvSpPr/>
              <p:nvPr/>
            </p:nvSpPr>
            <p:spPr>
              <a:xfrm>
                <a:off x="1227048" y="1748078"/>
                <a:ext cx="279600" cy="2277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  <p:sp>
            <p:nvSpPr>
              <p:cNvPr id="411" name="Google Shape;411;p29"/>
              <p:cNvSpPr/>
              <p:nvPr/>
            </p:nvSpPr>
            <p:spPr>
              <a:xfrm>
                <a:off x="1583525" y="1134419"/>
                <a:ext cx="279600" cy="2277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412" name="Google Shape;412;p29"/>
              <p:cNvSpPr/>
              <p:nvPr/>
            </p:nvSpPr>
            <p:spPr>
              <a:xfrm>
                <a:off x="1946261" y="1726193"/>
                <a:ext cx="279600" cy="2277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413" name="Google Shape;413;p29"/>
              <p:cNvSpPr/>
              <p:nvPr/>
            </p:nvSpPr>
            <p:spPr>
              <a:xfrm>
                <a:off x="1294152" y="2207912"/>
                <a:ext cx="279600" cy="2277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  <p:cxnSp>
            <p:nvCxnSpPr>
              <p:cNvPr id="414" name="Google Shape;414;p29"/>
              <p:cNvCxnSpPr>
                <a:stCxn id="406" idx="2"/>
                <a:endCxn id="407" idx="0"/>
              </p:cNvCxnSpPr>
              <p:nvPr/>
            </p:nvCxnSpPr>
            <p:spPr>
              <a:xfrm>
                <a:off x="387026" y="1425422"/>
                <a:ext cx="155400" cy="388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15" name="Google Shape;415;p29"/>
              <p:cNvCxnSpPr>
                <a:stCxn id="406" idx="3"/>
                <a:endCxn id="409" idx="1"/>
              </p:cNvCxnSpPr>
              <p:nvPr/>
            </p:nvCxnSpPr>
            <p:spPr>
              <a:xfrm>
                <a:off x="526826" y="1311572"/>
                <a:ext cx="623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16" name="Google Shape;416;p29"/>
              <p:cNvCxnSpPr>
                <a:stCxn id="408" idx="2"/>
                <a:endCxn id="409" idx="0"/>
              </p:cNvCxnSpPr>
              <p:nvPr/>
            </p:nvCxnSpPr>
            <p:spPr>
              <a:xfrm flipH="1">
                <a:off x="1290106" y="911011"/>
                <a:ext cx="21900" cy="286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17" name="Google Shape;417;p29"/>
              <p:cNvCxnSpPr>
                <a:stCxn id="408" idx="3"/>
                <a:endCxn id="411" idx="0"/>
              </p:cNvCxnSpPr>
              <p:nvPr/>
            </p:nvCxnSpPr>
            <p:spPr>
              <a:xfrm>
                <a:off x="1451806" y="797161"/>
                <a:ext cx="271500" cy="337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18" name="Google Shape;418;p29"/>
              <p:cNvCxnSpPr>
                <a:stCxn id="411" idx="2"/>
                <a:endCxn id="412" idx="0"/>
              </p:cNvCxnSpPr>
              <p:nvPr/>
            </p:nvCxnSpPr>
            <p:spPr>
              <a:xfrm>
                <a:off x="1723325" y="1362119"/>
                <a:ext cx="362700" cy="364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19" name="Google Shape;419;p29"/>
              <p:cNvCxnSpPr>
                <a:stCxn id="411" idx="2"/>
                <a:endCxn id="410" idx="3"/>
              </p:cNvCxnSpPr>
              <p:nvPr/>
            </p:nvCxnSpPr>
            <p:spPr>
              <a:xfrm flipH="1">
                <a:off x="1506725" y="1362119"/>
                <a:ext cx="216600" cy="499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20" name="Google Shape;420;p29"/>
              <p:cNvCxnSpPr>
                <a:stCxn id="409" idx="2"/>
                <a:endCxn id="410" idx="0"/>
              </p:cNvCxnSpPr>
              <p:nvPr/>
            </p:nvCxnSpPr>
            <p:spPr>
              <a:xfrm>
                <a:off x="1289990" y="1425422"/>
                <a:ext cx="76800" cy="322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21" name="Google Shape;421;p29"/>
              <p:cNvCxnSpPr>
                <a:stCxn id="407" idx="3"/>
                <a:endCxn id="410" idx="1"/>
              </p:cNvCxnSpPr>
              <p:nvPr/>
            </p:nvCxnSpPr>
            <p:spPr>
              <a:xfrm flipH="1" rot="10800000">
                <a:off x="682215" y="1861924"/>
                <a:ext cx="544800" cy="65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22" name="Google Shape;422;p29"/>
              <p:cNvCxnSpPr>
                <a:stCxn id="410" idx="2"/>
                <a:endCxn id="413" idx="0"/>
              </p:cNvCxnSpPr>
              <p:nvPr/>
            </p:nvCxnSpPr>
            <p:spPr>
              <a:xfrm>
                <a:off x="1366848" y="1975778"/>
                <a:ext cx="67200" cy="232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423" name="Google Shape;423;p29"/>
              <p:cNvSpPr txBox="1"/>
              <p:nvPr/>
            </p:nvSpPr>
            <p:spPr>
              <a:xfrm>
                <a:off x="682123" y="2482961"/>
                <a:ext cx="13089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Postorder: []</a:t>
                </a:r>
                <a:endParaRPr/>
              </a:p>
            </p:txBody>
          </p:sp>
        </p:grpSp>
        <p:sp>
          <p:nvSpPr>
            <p:cNvPr id="424" name="Google Shape;424;p29"/>
            <p:cNvSpPr txBox="1"/>
            <p:nvPr/>
          </p:nvSpPr>
          <p:spPr>
            <a:xfrm>
              <a:off x="208375" y="915050"/>
              <a:ext cx="341400" cy="15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*</a:t>
              </a:r>
              <a:endParaRPr/>
            </a:p>
          </p:txBody>
        </p:sp>
      </p:grpSp>
      <p:grpSp>
        <p:nvGrpSpPr>
          <p:cNvPr id="425" name="Google Shape;425;p29"/>
          <p:cNvGrpSpPr/>
          <p:nvPr/>
        </p:nvGrpSpPr>
        <p:grpSpPr>
          <a:xfrm>
            <a:off x="2385539" y="683298"/>
            <a:ext cx="1978635" cy="2187550"/>
            <a:chOff x="2385539" y="683298"/>
            <a:chExt cx="1978635" cy="2187550"/>
          </a:xfrm>
        </p:grpSpPr>
        <p:grpSp>
          <p:nvGrpSpPr>
            <p:cNvPr id="426" name="Google Shape;426;p29"/>
            <p:cNvGrpSpPr/>
            <p:nvPr/>
          </p:nvGrpSpPr>
          <p:grpSpPr>
            <a:xfrm>
              <a:off x="2385539" y="683298"/>
              <a:ext cx="1978635" cy="2187550"/>
              <a:chOff x="2385539" y="683298"/>
              <a:chExt cx="1978635" cy="2187550"/>
            </a:xfrm>
          </p:grpSpPr>
          <p:sp>
            <p:nvSpPr>
              <p:cNvPr id="427" name="Google Shape;427;p29"/>
              <p:cNvSpPr/>
              <p:nvPr/>
            </p:nvSpPr>
            <p:spPr>
              <a:xfrm>
                <a:off x="2385539" y="1197709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428" name="Google Shape;428;p29"/>
              <p:cNvSpPr/>
              <p:nvPr/>
            </p:nvSpPr>
            <p:spPr>
              <a:xfrm>
                <a:off x="2540928" y="1813462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29" name="Google Shape;429;p29"/>
              <p:cNvSpPr/>
              <p:nvPr/>
            </p:nvSpPr>
            <p:spPr>
              <a:xfrm>
                <a:off x="3310519" y="683298"/>
                <a:ext cx="279600" cy="2277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430" name="Google Shape;430;p29"/>
              <p:cNvSpPr/>
              <p:nvPr/>
            </p:nvSpPr>
            <p:spPr>
              <a:xfrm>
                <a:off x="3288503" y="1197709"/>
                <a:ext cx="279600" cy="2277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431" name="Google Shape;431;p29"/>
              <p:cNvSpPr/>
              <p:nvPr/>
            </p:nvSpPr>
            <p:spPr>
              <a:xfrm>
                <a:off x="3365361" y="1748066"/>
                <a:ext cx="279600" cy="2277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  <p:sp>
            <p:nvSpPr>
              <p:cNvPr id="432" name="Google Shape;432;p29"/>
              <p:cNvSpPr/>
              <p:nvPr/>
            </p:nvSpPr>
            <p:spPr>
              <a:xfrm>
                <a:off x="3721839" y="1134407"/>
                <a:ext cx="279600" cy="2277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433" name="Google Shape;433;p29"/>
              <p:cNvSpPr/>
              <p:nvPr/>
            </p:nvSpPr>
            <p:spPr>
              <a:xfrm>
                <a:off x="4084574" y="1726181"/>
                <a:ext cx="279600" cy="2277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434" name="Google Shape;434;p29"/>
              <p:cNvSpPr/>
              <p:nvPr/>
            </p:nvSpPr>
            <p:spPr>
              <a:xfrm>
                <a:off x="3432466" y="2207899"/>
                <a:ext cx="279600" cy="2277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  <p:cxnSp>
            <p:nvCxnSpPr>
              <p:cNvPr id="435" name="Google Shape;435;p29"/>
              <p:cNvCxnSpPr>
                <a:stCxn id="427" idx="2"/>
                <a:endCxn id="428" idx="0"/>
              </p:cNvCxnSpPr>
              <p:nvPr/>
            </p:nvCxnSpPr>
            <p:spPr>
              <a:xfrm>
                <a:off x="2525339" y="1425409"/>
                <a:ext cx="155400" cy="388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36" name="Google Shape;436;p29"/>
              <p:cNvCxnSpPr>
                <a:stCxn id="427" idx="3"/>
                <a:endCxn id="430" idx="1"/>
              </p:cNvCxnSpPr>
              <p:nvPr/>
            </p:nvCxnSpPr>
            <p:spPr>
              <a:xfrm>
                <a:off x="2665139" y="1311559"/>
                <a:ext cx="623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37" name="Google Shape;437;p29"/>
              <p:cNvCxnSpPr>
                <a:stCxn id="429" idx="2"/>
                <a:endCxn id="430" idx="0"/>
              </p:cNvCxnSpPr>
              <p:nvPr/>
            </p:nvCxnSpPr>
            <p:spPr>
              <a:xfrm flipH="1">
                <a:off x="3428419" y="910998"/>
                <a:ext cx="21900" cy="286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38" name="Google Shape;438;p29"/>
              <p:cNvCxnSpPr>
                <a:stCxn id="429" idx="3"/>
                <a:endCxn id="432" idx="0"/>
              </p:cNvCxnSpPr>
              <p:nvPr/>
            </p:nvCxnSpPr>
            <p:spPr>
              <a:xfrm>
                <a:off x="3590119" y="797148"/>
                <a:ext cx="271500" cy="337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39" name="Google Shape;439;p29"/>
              <p:cNvCxnSpPr>
                <a:stCxn id="432" idx="2"/>
                <a:endCxn id="433" idx="0"/>
              </p:cNvCxnSpPr>
              <p:nvPr/>
            </p:nvCxnSpPr>
            <p:spPr>
              <a:xfrm>
                <a:off x="3861639" y="1362107"/>
                <a:ext cx="362700" cy="364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40" name="Google Shape;440;p29"/>
              <p:cNvCxnSpPr>
                <a:stCxn id="432" idx="2"/>
                <a:endCxn id="431" idx="3"/>
              </p:cNvCxnSpPr>
              <p:nvPr/>
            </p:nvCxnSpPr>
            <p:spPr>
              <a:xfrm flipH="1">
                <a:off x="3645039" y="1362107"/>
                <a:ext cx="216600" cy="499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41" name="Google Shape;441;p29"/>
              <p:cNvCxnSpPr>
                <a:stCxn id="430" idx="2"/>
                <a:endCxn id="431" idx="0"/>
              </p:cNvCxnSpPr>
              <p:nvPr/>
            </p:nvCxnSpPr>
            <p:spPr>
              <a:xfrm>
                <a:off x="3428303" y="1425409"/>
                <a:ext cx="76800" cy="322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42" name="Google Shape;442;p29"/>
              <p:cNvCxnSpPr>
                <a:stCxn id="428" idx="3"/>
                <a:endCxn id="431" idx="1"/>
              </p:cNvCxnSpPr>
              <p:nvPr/>
            </p:nvCxnSpPr>
            <p:spPr>
              <a:xfrm flipH="1" rot="10800000">
                <a:off x="2820528" y="1861912"/>
                <a:ext cx="544800" cy="65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43" name="Google Shape;443;p29"/>
              <p:cNvCxnSpPr>
                <a:stCxn id="431" idx="2"/>
                <a:endCxn id="434" idx="0"/>
              </p:cNvCxnSpPr>
              <p:nvPr/>
            </p:nvCxnSpPr>
            <p:spPr>
              <a:xfrm>
                <a:off x="3505161" y="1975766"/>
                <a:ext cx="67200" cy="232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444" name="Google Shape;444;p29"/>
              <p:cNvSpPr txBox="1"/>
              <p:nvPr/>
            </p:nvSpPr>
            <p:spPr>
              <a:xfrm>
                <a:off x="2820436" y="2482948"/>
                <a:ext cx="13089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Postorder</a:t>
                </a:r>
                <a:r>
                  <a:rPr lang="en"/>
                  <a:t>: []</a:t>
                </a:r>
                <a:endParaRPr/>
              </a:p>
            </p:txBody>
          </p:sp>
        </p:grpSp>
        <p:sp>
          <p:nvSpPr>
            <p:cNvPr id="445" name="Google Shape;445;p29"/>
            <p:cNvSpPr txBox="1"/>
            <p:nvPr/>
          </p:nvSpPr>
          <p:spPr>
            <a:xfrm>
              <a:off x="2390936" y="1588686"/>
              <a:ext cx="341400" cy="15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*</a:t>
              </a:r>
              <a:endParaRPr/>
            </a:p>
          </p:txBody>
        </p:sp>
      </p:grpSp>
      <p:grpSp>
        <p:nvGrpSpPr>
          <p:cNvPr id="446" name="Google Shape;446;p29"/>
          <p:cNvGrpSpPr/>
          <p:nvPr/>
        </p:nvGrpSpPr>
        <p:grpSpPr>
          <a:xfrm>
            <a:off x="4587089" y="683298"/>
            <a:ext cx="1978635" cy="2187552"/>
            <a:chOff x="4587089" y="683298"/>
            <a:chExt cx="1978635" cy="2187552"/>
          </a:xfrm>
        </p:grpSpPr>
        <p:grpSp>
          <p:nvGrpSpPr>
            <p:cNvPr id="447" name="Google Shape;447;p29"/>
            <p:cNvGrpSpPr/>
            <p:nvPr/>
          </p:nvGrpSpPr>
          <p:grpSpPr>
            <a:xfrm>
              <a:off x="4587089" y="683298"/>
              <a:ext cx="1978635" cy="2187552"/>
              <a:chOff x="4587089" y="683298"/>
              <a:chExt cx="1978635" cy="2187552"/>
            </a:xfrm>
          </p:grpSpPr>
          <p:sp>
            <p:nvSpPr>
              <p:cNvPr id="448" name="Google Shape;448;p29"/>
              <p:cNvSpPr/>
              <p:nvPr/>
            </p:nvSpPr>
            <p:spPr>
              <a:xfrm>
                <a:off x="4587089" y="1197709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449" name="Google Shape;449;p29"/>
              <p:cNvSpPr/>
              <p:nvPr/>
            </p:nvSpPr>
            <p:spPr>
              <a:xfrm>
                <a:off x="4742478" y="1813462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50" name="Google Shape;450;p29"/>
              <p:cNvSpPr/>
              <p:nvPr/>
            </p:nvSpPr>
            <p:spPr>
              <a:xfrm>
                <a:off x="5512069" y="683298"/>
                <a:ext cx="279600" cy="2277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5490053" y="1197709"/>
                <a:ext cx="279600" cy="2277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452" name="Google Shape;452;p29"/>
              <p:cNvSpPr/>
              <p:nvPr/>
            </p:nvSpPr>
            <p:spPr>
              <a:xfrm>
                <a:off x="5566911" y="1748066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  <p:sp>
            <p:nvSpPr>
              <p:cNvPr id="453" name="Google Shape;453;p29"/>
              <p:cNvSpPr/>
              <p:nvPr/>
            </p:nvSpPr>
            <p:spPr>
              <a:xfrm>
                <a:off x="5923389" y="1134407"/>
                <a:ext cx="279600" cy="2277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454" name="Google Shape;454;p29"/>
              <p:cNvSpPr/>
              <p:nvPr/>
            </p:nvSpPr>
            <p:spPr>
              <a:xfrm>
                <a:off x="6286124" y="1726181"/>
                <a:ext cx="279600" cy="2277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455" name="Google Shape;455;p29"/>
              <p:cNvSpPr/>
              <p:nvPr/>
            </p:nvSpPr>
            <p:spPr>
              <a:xfrm>
                <a:off x="5634016" y="2207899"/>
                <a:ext cx="279600" cy="2277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  <p:cxnSp>
            <p:nvCxnSpPr>
              <p:cNvPr id="456" name="Google Shape;456;p29"/>
              <p:cNvCxnSpPr>
                <a:stCxn id="448" idx="2"/>
                <a:endCxn id="449" idx="0"/>
              </p:cNvCxnSpPr>
              <p:nvPr/>
            </p:nvCxnSpPr>
            <p:spPr>
              <a:xfrm>
                <a:off x="4726889" y="1425409"/>
                <a:ext cx="155400" cy="388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57" name="Google Shape;457;p29"/>
              <p:cNvCxnSpPr>
                <a:stCxn id="448" idx="3"/>
                <a:endCxn id="451" idx="1"/>
              </p:cNvCxnSpPr>
              <p:nvPr/>
            </p:nvCxnSpPr>
            <p:spPr>
              <a:xfrm>
                <a:off x="4866689" y="1311559"/>
                <a:ext cx="623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58" name="Google Shape;458;p29"/>
              <p:cNvCxnSpPr>
                <a:stCxn id="450" idx="2"/>
                <a:endCxn id="451" idx="0"/>
              </p:cNvCxnSpPr>
              <p:nvPr/>
            </p:nvCxnSpPr>
            <p:spPr>
              <a:xfrm flipH="1">
                <a:off x="5629969" y="910998"/>
                <a:ext cx="21900" cy="286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59" name="Google Shape;459;p29"/>
              <p:cNvCxnSpPr>
                <a:stCxn id="450" idx="3"/>
                <a:endCxn id="453" idx="0"/>
              </p:cNvCxnSpPr>
              <p:nvPr/>
            </p:nvCxnSpPr>
            <p:spPr>
              <a:xfrm>
                <a:off x="5791669" y="797148"/>
                <a:ext cx="271500" cy="337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60" name="Google Shape;460;p29"/>
              <p:cNvCxnSpPr>
                <a:stCxn id="453" idx="2"/>
                <a:endCxn id="454" idx="0"/>
              </p:cNvCxnSpPr>
              <p:nvPr/>
            </p:nvCxnSpPr>
            <p:spPr>
              <a:xfrm>
                <a:off x="6063189" y="1362107"/>
                <a:ext cx="362700" cy="364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61" name="Google Shape;461;p29"/>
              <p:cNvCxnSpPr>
                <a:stCxn id="453" idx="2"/>
                <a:endCxn id="452" idx="3"/>
              </p:cNvCxnSpPr>
              <p:nvPr/>
            </p:nvCxnSpPr>
            <p:spPr>
              <a:xfrm flipH="1">
                <a:off x="5846589" y="1362107"/>
                <a:ext cx="216600" cy="499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62" name="Google Shape;462;p29"/>
              <p:cNvCxnSpPr>
                <a:stCxn id="451" idx="2"/>
                <a:endCxn id="452" idx="0"/>
              </p:cNvCxnSpPr>
              <p:nvPr/>
            </p:nvCxnSpPr>
            <p:spPr>
              <a:xfrm>
                <a:off x="5629853" y="1425409"/>
                <a:ext cx="76800" cy="322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63" name="Google Shape;463;p29"/>
              <p:cNvCxnSpPr>
                <a:stCxn id="449" idx="3"/>
                <a:endCxn id="452" idx="1"/>
              </p:cNvCxnSpPr>
              <p:nvPr/>
            </p:nvCxnSpPr>
            <p:spPr>
              <a:xfrm flipH="1" rot="10800000">
                <a:off x="5022078" y="1861912"/>
                <a:ext cx="544800" cy="65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64" name="Google Shape;464;p29"/>
              <p:cNvCxnSpPr>
                <a:stCxn id="452" idx="2"/>
                <a:endCxn id="455" idx="0"/>
              </p:cNvCxnSpPr>
              <p:nvPr/>
            </p:nvCxnSpPr>
            <p:spPr>
              <a:xfrm>
                <a:off x="5706711" y="1975766"/>
                <a:ext cx="67200" cy="232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465" name="Google Shape;465;p29"/>
              <p:cNvSpPr txBox="1"/>
              <p:nvPr/>
            </p:nvSpPr>
            <p:spPr>
              <a:xfrm>
                <a:off x="5021974" y="2482950"/>
                <a:ext cx="14667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Postorder</a:t>
                </a:r>
                <a:r>
                  <a:rPr lang="en"/>
                  <a:t>: []</a:t>
                </a:r>
                <a:endParaRPr/>
              </a:p>
            </p:txBody>
          </p:sp>
        </p:grpSp>
        <p:sp>
          <p:nvSpPr>
            <p:cNvPr id="466" name="Google Shape;466;p29"/>
            <p:cNvSpPr txBox="1"/>
            <p:nvPr/>
          </p:nvSpPr>
          <p:spPr>
            <a:xfrm>
              <a:off x="5410788" y="1547586"/>
              <a:ext cx="341400" cy="15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*</a:t>
              </a:r>
              <a:endParaRPr/>
            </a:p>
          </p:txBody>
        </p:sp>
      </p:grpSp>
      <p:grpSp>
        <p:nvGrpSpPr>
          <p:cNvPr id="467" name="Google Shape;467;p29"/>
          <p:cNvGrpSpPr/>
          <p:nvPr/>
        </p:nvGrpSpPr>
        <p:grpSpPr>
          <a:xfrm>
            <a:off x="6929139" y="683298"/>
            <a:ext cx="2126286" cy="2187552"/>
            <a:chOff x="6929139" y="683298"/>
            <a:chExt cx="2126286" cy="2187552"/>
          </a:xfrm>
        </p:grpSpPr>
        <p:grpSp>
          <p:nvGrpSpPr>
            <p:cNvPr id="468" name="Google Shape;468;p29"/>
            <p:cNvGrpSpPr/>
            <p:nvPr/>
          </p:nvGrpSpPr>
          <p:grpSpPr>
            <a:xfrm>
              <a:off x="6929139" y="683298"/>
              <a:ext cx="1978635" cy="1752301"/>
              <a:chOff x="6929139" y="683298"/>
              <a:chExt cx="1978635" cy="1752301"/>
            </a:xfrm>
          </p:grpSpPr>
          <p:sp>
            <p:nvSpPr>
              <p:cNvPr id="469" name="Google Shape;469;p29"/>
              <p:cNvSpPr/>
              <p:nvPr/>
            </p:nvSpPr>
            <p:spPr>
              <a:xfrm>
                <a:off x="6929139" y="1197709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470" name="Google Shape;470;p29"/>
              <p:cNvSpPr/>
              <p:nvPr/>
            </p:nvSpPr>
            <p:spPr>
              <a:xfrm>
                <a:off x="7084528" y="1813462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71" name="Google Shape;471;p29"/>
              <p:cNvSpPr/>
              <p:nvPr/>
            </p:nvSpPr>
            <p:spPr>
              <a:xfrm>
                <a:off x="7854120" y="683298"/>
                <a:ext cx="279600" cy="2277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472" name="Google Shape;472;p29"/>
              <p:cNvSpPr/>
              <p:nvPr/>
            </p:nvSpPr>
            <p:spPr>
              <a:xfrm>
                <a:off x="7832103" y="1197709"/>
                <a:ext cx="279600" cy="2277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473" name="Google Shape;473;p29"/>
              <p:cNvSpPr/>
              <p:nvPr/>
            </p:nvSpPr>
            <p:spPr>
              <a:xfrm>
                <a:off x="7908961" y="1748066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  <p:sp>
            <p:nvSpPr>
              <p:cNvPr id="474" name="Google Shape;474;p29"/>
              <p:cNvSpPr/>
              <p:nvPr/>
            </p:nvSpPr>
            <p:spPr>
              <a:xfrm>
                <a:off x="8265439" y="1134407"/>
                <a:ext cx="279600" cy="2277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475" name="Google Shape;475;p29"/>
              <p:cNvSpPr/>
              <p:nvPr/>
            </p:nvSpPr>
            <p:spPr>
              <a:xfrm>
                <a:off x="8628174" y="1726181"/>
                <a:ext cx="279600" cy="2277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476" name="Google Shape;476;p29"/>
              <p:cNvSpPr/>
              <p:nvPr/>
            </p:nvSpPr>
            <p:spPr>
              <a:xfrm>
                <a:off x="7976066" y="2207899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  <p:cxnSp>
            <p:nvCxnSpPr>
              <p:cNvPr id="477" name="Google Shape;477;p29"/>
              <p:cNvCxnSpPr>
                <a:stCxn id="469" idx="2"/>
                <a:endCxn id="470" idx="0"/>
              </p:cNvCxnSpPr>
              <p:nvPr/>
            </p:nvCxnSpPr>
            <p:spPr>
              <a:xfrm>
                <a:off x="7068939" y="1425409"/>
                <a:ext cx="155400" cy="388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78" name="Google Shape;478;p29"/>
              <p:cNvCxnSpPr>
                <a:stCxn id="469" idx="3"/>
                <a:endCxn id="472" idx="1"/>
              </p:cNvCxnSpPr>
              <p:nvPr/>
            </p:nvCxnSpPr>
            <p:spPr>
              <a:xfrm>
                <a:off x="7208739" y="1311559"/>
                <a:ext cx="623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79" name="Google Shape;479;p29"/>
              <p:cNvCxnSpPr>
                <a:stCxn id="471" idx="2"/>
                <a:endCxn id="472" idx="0"/>
              </p:cNvCxnSpPr>
              <p:nvPr/>
            </p:nvCxnSpPr>
            <p:spPr>
              <a:xfrm flipH="1">
                <a:off x="7972020" y="910998"/>
                <a:ext cx="21900" cy="286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80" name="Google Shape;480;p29"/>
              <p:cNvCxnSpPr>
                <a:stCxn id="471" idx="3"/>
                <a:endCxn id="474" idx="0"/>
              </p:cNvCxnSpPr>
              <p:nvPr/>
            </p:nvCxnSpPr>
            <p:spPr>
              <a:xfrm>
                <a:off x="8133720" y="797148"/>
                <a:ext cx="271500" cy="337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81" name="Google Shape;481;p29"/>
              <p:cNvCxnSpPr>
                <a:stCxn id="474" idx="2"/>
                <a:endCxn id="475" idx="0"/>
              </p:cNvCxnSpPr>
              <p:nvPr/>
            </p:nvCxnSpPr>
            <p:spPr>
              <a:xfrm>
                <a:off x="8405239" y="1362107"/>
                <a:ext cx="362700" cy="364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82" name="Google Shape;482;p29"/>
              <p:cNvCxnSpPr>
                <a:stCxn id="474" idx="2"/>
                <a:endCxn id="473" idx="3"/>
              </p:cNvCxnSpPr>
              <p:nvPr/>
            </p:nvCxnSpPr>
            <p:spPr>
              <a:xfrm flipH="1">
                <a:off x="8188639" y="1362107"/>
                <a:ext cx="216600" cy="499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83" name="Google Shape;483;p29"/>
              <p:cNvCxnSpPr>
                <a:stCxn id="472" idx="2"/>
                <a:endCxn id="473" idx="0"/>
              </p:cNvCxnSpPr>
              <p:nvPr/>
            </p:nvCxnSpPr>
            <p:spPr>
              <a:xfrm>
                <a:off x="7971903" y="1425409"/>
                <a:ext cx="76800" cy="322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84" name="Google Shape;484;p29"/>
              <p:cNvCxnSpPr>
                <a:stCxn id="470" idx="3"/>
                <a:endCxn id="473" idx="1"/>
              </p:cNvCxnSpPr>
              <p:nvPr/>
            </p:nvCxnSpPr>
            <p:spPr>
              <a:xfrm flipH="1" rot="10800000">
                <a:off x="7364128" y="1861912"/>
                <a:ext cx="544800" cy="65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85" name="Google Shape;485;p29"/>
              <p:cNvCxnSpPr>
                <a:stCxn id="473" idx="2"/>
                <a:endCxn id="476" idx="0"/>
              </p:cNvCxnSpPr>
              <p:nvPr/>
            </p:nvCxnSpPr>
            <p:spPr>
              <a:xfrm>
                <a:off x="8048761" y="1975766"/>
                <a:ext cx="67200" cy="232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486" name="Google Shape;486;p29"/>
            <p:cNvSpPr txBox="1"/>
            <p:nvPr/>
          </p:nvSpPr>
          <p:spPr>
            <a:xfrm>
              <a:off x="7364025" y="2482950"/>
              <a:ext cx="1691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Postorder</a:t>
              </a:r>
              <a:r>
                <a:rPr lang="en"/>
                <a:t>: [7]</a:t>
              </a:r>
              <a:endParaRPr/>
            </a:p>
          </p:txBody>
        </p:sp>
        <p:sp>
          <p:nvSpPr>
            <p:cNvPr id="487" name="Google Shape;487;p29"/>
            <p:cNvSpPr txBox="1"/>
            <p:nvPr/>
          </p:nvSpPr>
          <p:spPr>
            <a:xfrm>
              <a:off x="7849188" y="1972642"/>
              <a:ext cx="341400" cy="15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*</a:t>
              </a:r>
              <a:endParaRPr/>
            </a:p>
          </p:txBody>
        </p:sp>
      </p:grpSp>
      <p:grpSp>
        <p:nvGrpSpPr>
          <p:cNvPr id="488" name="Google Shape;488;p29"/>
          <p:cNvGrpSpPr/>
          <p:nvPr/>
        </p:nvGrpSpPr>
        <p:grpSpPr>
          <a:xfrm>
            <a:off x="226852" y="2895498"/>
            <a:ext cx="2057298" cy="2187552"/>
            <a:chOff x="226852" y="2895498"/>
            <a:chExt cx="2057298" cy="2187552"/>
          </a:xfrm>
        </p:grpSpPr>
        <p:grpSp>
          <p:nvGrpSpPr>
            <p:cNvPr id="489" name="Google Shape;489;p29"/>
            <p:cNvGrpSpPr/>
            <p:nvPr/>
          </p:nvGrpSpPr>
          <p:grpSpPr>
            <a:xfrm>
              <a:off x="226852" y="2895498"/>
              <a:ext cx="1978635" cy="1752301"/>
              <a:chOff x="226852" y="2895498"/>
              <a:chExt cx="1978635" cy="1752301"/>
            </a:xfrm>
          </p:grpSpPr>
          <p:sp>
            <p:nvSpPr>
              <p:cNvPr id="490" name="Google Shape;490;p29"/>
              <p:cNvSpPr/>
              <p:nvPr/>
            </p:nvSpPr>
            <p:spPr>
              <a:xfrm>
                <a:off x="226852" y="3409909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491" name="Google Shape;491;p29"/>
              <p:cNvSpPr/>
              <p:nvPr/>
            </p:nvSpPr>
            <p:spPr>
              <a:xfrm>
                <a:off x="382241" y="4025662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92" name="Google Shape;492;p29"/>
              <p:cNvSpPr/>
              <p:nvPr/>
            </p:nvSpPr>
            <p:spPr>
              <a:xfrm>
                <a:off x="1151832" y="2895498"/>
                <a:ext cx="279600" cy="2277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493" name="Google Shape;493;p29"/>
              <p:cNvSpPr/>
              <p:nvPr/>
            </p:nvSpPr>
            <p:spPr>
              <a:xfrm>
                <a:off x="1129816" y="3409909"/>
                <a:ext cx="279600" cy="2277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494" name="Google Shape;494;p29"/>
              <p:cNvSpPr/>
              <p:nvPr/>
            </p:nvSpPr>
            <p:spPr>
              <a:xfrm>
                <a:off x="1206674" y="3960266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  <p:sp>
            <p:nvSpPr>
              <p:cNvPr id="495" name="Google Shape;495;p29"/>
              <p:cNvSpPr/>
              <p:nvPr/>
            </p:nvSpPr>
            <p:spPr>
              <a:xfrm>
                <a:off x="1563151" y="3346607"/>
                <a:ext cx="279600" cy="2277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496" name="Google Shape;496;p29"/>
              <p:cNvSpPr/>
              <p:nvPr/>
            </p:nvSpPr>
            <p:spPr>
              <a:xfrm>
                <a:off x="1925887" y="3938381"/>
                <a:ext cx="279600" cy="2277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497" name="Google Shape;497;p29"/>
              <p:cNvSpPr/>
              <p:nvPr/>
            </p:nvSpPr>
            <p:spPr>
              <a:xfrm>
                <a:off x="1273778" y="4420099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  <p:cxnSp>
            <p:nvCxnSpPr>
              <p:cNvPr id="498" name="Google Shape;498;p29"/>
              <p:cNvCxnSpPr>
                <a:stCxn id="490" idx="2"/>
                <a:endCxn id="491" idx="0"/>
              </p:cNvCxnSpPr>
              <p:nvPr/>
            </p:nvCxnSpPr>
            <p:spPr>
              <a:xfrm>
                <a:off x="366652" y="3637609"/>
                <a:ext cx="155400" cy="388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99" name="Google Shape;499;p29"/>
              <p:cNvCxnSpPr>
                <a:stCxn id="490" idx="3"/>
                <a:endCxn id="493" idx="1"/>
              </p:cNvCxnSpPr>
              <p:nvPr/>
            </p:nvCxnSpPr>
            <p:spPr>
              <a:xfrm>
                <a:off x="506452" y="3523759"/>
                <a:ext cx="623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00" name="Google Shape;500;p29"/>
              <p:cNvCxnSpPr>
                <a:stCxn id="492" idx="2"/>
                <a:endCxn id="493" idx="0"/>
              </p:cNvCxnSpPr>
              <p:nvPr/>
            </p:nvCxnSpPr>
            <p:spPr>
              <a:xfrm flipH="1">
                <a:off x="1269732" y="3123198"/>
                <a:ext cx="21900" cy="286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01" name="Google Shape;501;p29"/>
              <p:cNvCxnSpPr>
                <a:stCxn id="492" idx="3"/>
                <a:endCxn id="495" idx="0"/>
              </p:cNvCxnSpPr>
              <p:nvPr/>
            </p:nvCxnSpPr>
            <p:spPr>
              <a:xfrm>
                <a:off x="1431432" y="3009348"/>
                <a:ext cx="271500" cy="337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02" name="Google Shape;502;p29"/>
              <p:cNvCxnSpPr>
                <a:stCxn id="495" idx="2"/>
                <a:endCxn id="496" idx="0"/>
              </p:cNvCxnSpPr>
              <p:nvPr/>
            </p:nvCxnSpPr>
            <p:spPr>
              <a:xfrm>
                <a:off x="1702951" y="3574307"/>
                <a:ext cx="362700" cy="364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03" name="Google Shape;503;p29"/>
              <p:cNvCxnSpPr>
                <a:stCxn id="495" idx="2"/>
                <a:endCxn id="494" idx="3"/>
              </p:cNvCxnSpPr>
              <p:nvPr/>
            </p:nvCxnSpPr>
            <p:spPr>
              <a:xfrm flipH="1">
                <a:off x="1486351" y="3574307"/>
                <a:ext cx="216600" cy="499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04" name="Google Shape;504;p29"/>
              <p:cNvCxnSpPr>
                <a:stCxn id="493" idx="2"/>
                <a:endCxn id="494" idx="0"/>
              </p:cNvCxnSpPr>
              <p:nvPr/>
            </p:nvCxnSpPr>
            <p:spPr>
              <a:xfrm>
                <a:off x="1269616" y="3637609"/>
                <a:ext cx="76800" cy="322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05" name="Google Shape;505;p29"/>
              <p:cNvCxnSpPr>
                <a:stCxn id="491" idx="3"/>
                <a:endCxn id="494" idx="1"/>
              </p:cNvCxnSpPr>
              <p:nvPr/>
            </p:nvCxnSpPr>
            <p:spPr>
              <a:xfrm flipH="1" rot="10800000">
                <a:off x="661841" y="4074112"/>
                <a:ext cx="544800" cy="65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06" name="Google Shape;506;p29"/>
              <p:cNvCxnSpPr>
                <a:stCxn id="494" idx="2"/>
                <a:endCxn id="497" idx="0"/>
              </p:cNvCxnSpPr>
              <p:nvPr/>
            </p:nvCxnSpPr>
            <p:spPr>
              <a:xfrm>
                <a:off x="1346474" y="4187966"/>
                <a:ext cx="67200" cy="232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507" name="Google Shape;507;p29"/>
            <p:cNvSpPr txBox="1"/>
            <p:nvPr/>
          </p:nvSpPr>
          <p:spPr>
            <a:xfrm>
              <a:off x="280750" y="4695150"/>
              <a:ext cx="2003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Postorder: [7, 4]</a:t>
              </a:r>
              <a:endParaRPr/>
            </a:p>
          </p:txBody>
        </p:sp>
        <p:sp>
          <p:nvSpPr>
            <p:cNvPr id="508" name="Google Shape;508;p29"/>
            <p:cNvSpPr txBox="1"/>
            <p:nvPr/>
          </p:nvSpPr>
          <p:spPr>
            <a:xfrm>
              <a:off x="1065825" y="3733984"/>
              <a:ext cx="341400" cy="15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*</a:t>
              </a:r>
              <a:endParaRPr/>
            </a:p>
          </p:txBody>
        </p:sp>
      </p:grpSp>
      <p:grpSp>
        <p:nvGrpSpPr>
          <p:cNvPr id="509" name="Google Shape;509;p29"/>
          <p:cNvGrpSpPr/>
          <p:nvPr/>
        </p:nvGrpSpPr>
        <p:grpSpPr>
          <a:xfrm>
            <a:off x="2467427" y="2918198"/>
            <a:ext cx="2057298" cy="2187552"/>
            <a:chOff x="2467427" y="2918198"/>
            <a:chExt cx="2057298" cy="2187552"/>
          </a:xfrm>
        </p:grpSpPr>
        <p:grpSp>
          <p:nvGrpSpPr>
            <p:cNvPr id="510" name="Google Shape;510;p29"/>
            <p:cNvGrpSpPr/>
            <p:nvPr/>
          </p:nvGrpSpPr>
          <p:grpSpPr>
            <a:xfrm>
              <a:off x="2467427" y="2918198"/>
              <a:ext cx="1978635" cy="1752301"/>
              <a:chOff x="2543627" y="2918198"/>
              <a:chExt cx="1978635" cy="1752301"/>
            </a:xfrm>
          </p:grpSpPr>
          <p:sp>
            <p:nvSpPr>
              <p:cNvPr id="511" name="Google Shape;511;p29"/>
              <p:cNvSpPr/>
              <p:nvPr/>
            </p:nvSpPr>
            <p:spPr>
              <a:xfrm>
                <a:off x="2543627" y="3432609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12" name="Google Shape;512;p29"/>
              <p:cNvSpPr/>
              <p:nvPr/>
            </p:nvSpPr>
            <p:spPr>
              <a:xfrm>
                <a:off x="2699016" y="4048362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13" name="Google Shape;513;p29"/>
              <p:cNvSpPr/>
              <p:nvPr/>
            </p:nvSpPr>
            <p:spPr>
              <a:xfrm>
                <a:off x="3468607" y="2918198"/>
                <a:ext cx="279600" cy="2277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514" name="Google Shape;514;p29"/>
              <p:cNvSpPr/>
              <p:nvPr/>
            </p:nvSpPr>
            <p:spPr>
              <a:xfrm>
                <a:off x="3446591" y="3432609"/>
                <a:ext cx="279600" cy="2277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515" name="Google Shape;515;p29"/>
              <p:cNvSpPr/>
              <p:nvPr/>
            </p:nvSpPr>
            <p:spPr>
              <a:xfrm>
                <a:off x="3523448" y="3982966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  <p:sp>
            <p:nvSpPr>
              <p:cNvPr id="516" name="Google Shape;516;p29"/>
              <p:cNvSpPr/>
              <p:nvPr/>
            </p:nvSpPr>
            <p:spPr>
              <a:xfrm>
                <a:off x="3879926" y="3369307"/>
                <a:ext cx="279600" cy="2277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517" name="Google Shape;517;p29"/>
              <p:cNvSpPr/>
              <p:nvPr/>
            </p:nvSpPr>
            <p:spPr>
              <a:xfrm>
                <a:off x="4242662" y="3961081"/>
                <a:ext cx="279600" cy="2277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518" name="Google Shape;518;p29"/>
              <p:cNvSpPr/>
              <p:nvPr/>
            </p:nvSpPr>
            <p:spPr>
              <a:xfrm>
                <a:off x="3590554" y="4442799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  <p:cxnSp>
            <p:nvCxnSpPr>
              <p:cNvPr id="519" name="Google Shape;519;p29"/>
              <p:cNvCxnSpPr>
                <a:stCxn id="511" idx="2"/>
                <a:endCxn id="512" idx="0"/>
              </p:cNvCxnSpPr>
              <p:nvPr/>
            </p:nvCxnSpPr>
            <p:spPr>
              <a:xfrm>
                <a:off x="2683427" y="3660309"/>
                <a:ext cx="155400" cy="388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20" name="Google Shape;520;p29"/>
              <p:cNvCxnSpPr>
                <a:stCxn id="511" idx="3"/>
                <a:endCxn id="514" idx="1"/>
              </p:cNvCxnSpPr>
              <p:nvPr/>
            </p:nvCxnSpPr>
            <p:spPr>
              <a:xfrm>
                <a:off x="2823227" y="3546459"/>
                <a:ext cx="623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21" name="Google Shape;521;p29"/>
              <p:cNvCxnSpPr>
                <a:stCxn id="513" idx="2"/>
                <a:endCxn id="514" idx="0"/>
              </p:cNvCxnSpPr>
              <p:nvPr/>
            </p:nvCxnSpPr>
            <p:spPr>
              <a:xfrm flipH="1">
                <a:off x="3586507" y="3145898"/>
                <a:ext cx="21900" cy="286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22" name="Google Shape;522;p29"/>
              <p:cNvCxnSpPr>
                <a:stCxn id="513" idx="3"/>
                <a:endCxn id="516" idx="0"/>
              </p:cNvCxnSpPr>
              <p:nvPr/>
            </p:nvCxnSpPr>
            <p:spPr>
              <a:xfrm>
                <a:off x="3748207" y="3032048"/>
                <a:ext cx="271500" cy="337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23" name="Google Shape;523;p29"/>
              <p:cNvCxnSpPr>
                <a:stCxn id="516" idx="2"/>
                <a:endCxn id="517" idx="0"/>
              </p:cNvCxnSpPr>
              <p:nvPr/>
            </p:nvCxnSpPr>
            <p:spPr>
              <a:xfrm>
                <a:off x="4019726" y="3597007"/>
                <a:ext cx="362700" cy="364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24" name="Google Shape;524;p29"/>
              <p:cNvCxnSpPr>
                <a:stCxn id="516" idx="2"/>
                <a:endCxn id="515" idx="3"/>
              </p:cNvCxnSpPr>
              <p:nvPr/>
            </p:nvCxnSpPr>
            <p:spPr>
              <a:xfrm flipH="1">
                <a:off x="3803126" y="3597007"/>
                <a:ext cx="216600" cy="499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25" name="Google Shape;525;p29"/>
              <p:cNvCxnSpPr>
                <a:stCxn id="514" idx="2"/>
                <a:endCxn id="515" idx="0"/>
              </p:cNvCxnSpPr>
              <p:nvPr/>
            </p:nvCxnSpPr>
            <p:spPr>
              <a:xfrm>
                <a:off x="3586391" y="3660309"/>
                <a:ext cx="76800" cy="322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26" name="Google Shape;526;p29"/>
              <p:cNvCxnSpPr>
                <a:stCxn id="512" idx="3"/>
                <a:endCxn id="515" idx="1"/>
              </p:cNvCxnSpPr>
              <p:nvPr/>
            </p:nvCxnSpPr>
            <p:spPr>
              <a:xfrm flipH="1" rot="10800000">
                <a:off x="2978616" y="4096812"/>
                <a:ext cx="544800" cy="65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27" name="Google Shape;527;p29"/>
              <p:cNvCxnSpPr>
                <a:stCxn id="515" idx="2"/>
                <a:endCxn id="518" idx="0"/>
              </p:cNvCxnSpPr>
              <p:nvPr/>
            </p:nvCxnSpPr>
            <p:spPr>
              <a:xfrm>
                <a:off x="3663248" y="4210666"/>
                <a:ext cx="67200" cy="232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528" name="Google Shape;528;p29"/>
            <p:cNvSpPr txBox="1"/>
            <p:nvPr/>
          </p:nvSpPr>
          <p:spPr>
            <a:xfrm>
              <a:off x="2521325" y="4717850"/>
              <a:ext cx="2003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Postorder: [7, 4, 1]</a:t>
              </a:r>
              <a:endParaRPr/>
            </a:p>
          </p:txBody>
        </p:sp>
        <p:sp>
          <p:nvSpPr>
            <p:cNvPr id="529" name="Google Shape;529;p29"/>
            <p:cNvSpPr txBox="1"/>
            <p:nvPr/>
          </p:nvSpPr>
          <p:spPr>
            <a:xfrm>
              <a:off x="2473811" y="3833114"/>
              <a:ext cx="341400" cy="15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*</a:t>
              </a:r>
              <a:endParaRPr/>
            </a:p>
          </p:txBody>
        </p:sp>
      </p:grpSp>
      <p:grpSp>
        <p:nvGrpSpPr>
          <p:cNvPr id="530" name="Google Shape;530;p29"/>
          <p:cNvGrpSpPr/>
          <p:nvPr/>
        </p:nvGrpSpPr>
        <p:grpSpPr>
          <a:xfrm>
            <a:off x="4587111" y="2911279"/>
            <a:ext cx="2072327" cy="2180621"/>
            <a:chOff x="4587111" y="2911279"/>
            <a:chExt cx="2072327" cy="2180621"/>
          </a:xfrm>
        </p:grpSpPr>
        <p:grpSp>
          <p:nvGrpSpPr>
            <p:cNvPr id="531" name="Google Shape;531;p29"/>
            <p:cNvGrpSpPr/>
            <p:nvPr/>
          </p:nvGrpSpPr>
          <p:grpSpPr>
            <a:xfrm>
              <a:off x="4668427" y="2911279"/>
              <a:ext cx="1978635" cy="1752301"/>
              <a:chOff x="2543627" y="2918198"/>
              <a:chExt cx="1978635" cy="1752301"/>
            </a:xfrm>
          </p:grpSpPr>
          <p:sp>
            <p:nvSpPr>
              <p:cNvPr id="532" name="Google Shape;532;p29"/>
              <p:cNvSpPr/>
              <p:nvPr/>
            </p:nvSpPr>
            <p:spPr>
              <a:xfrm>
                <a:off x="2543627" y="3432609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33" name="Google Shape;533;p29"/>
              <p:cNvSpPr/>
              <p:nvPr/>
            </p:nvSpPr>
            <p:spPr>
              <a:xfrm>
                <a:off x="2699016" y="4048362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34" name="Google Shape;534;p29"/>
              <p:cNvSpPr/>
              <p:nvPr/>
            </p:nvSpPr>
            <p:spPr>
              <a:xfrm>
                <a:off x="3468607" y="2918198"/>
                <a:ext cx="279600" cy="2277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535" name="Google Shape;535;p29"/>
              <p:cNvSpPr/>
              <p:nvPr/>
            </p:nvSpPr>
            <p:spPr>
              <a:xfrm>
                <a:off x="3446591" y="3432609"/>
                <a:ext cx="279600" cy="2277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536" name="Google Shape;536;p29"/>
              <p:cNvSpPr/>
              <p:nvPr/>
            </p:nvSpPr>
            <p:spPr>
              <a:xfrm>
                <a:off x="3523448" y="3982966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  <p:sp>
            <p:nvSpPr>
              <p:cNvPr id="537" name="Google Shape;537;p29"/>
              <p:cNvSpPr/>
              <p:nvPr/>
            </p:nvSpPr>
            <p:spPr>
              <a:xfrm>
                <a:off x="3879926" y="3369307"/>
                <a:ext cx="279600" cy="2277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538" name="Google Shape;538;p29"/>
              <p:cNvSpPr/>
              <p:nvPr/>
            </p:nvSpPr>
            <p:spPr>
              <a:xfrm>
                <a:off x="4242662" y="3961081"/>
                <a:ext cx="279600" cy="2277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539" name="Google Shape;539;p29"/>
              <p:cNvSpPr/>
              <p:nvPr/>
            </p:nvSpPr>
            <p:spPr>
              <a:xfrm>
                <a:off x="3590554" y="4442799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  <p:cxnSp>
            <p:nvCxnSpPr>
              <p:cNvPr id="540" name="Google Shape;540;p29"/>
              <p:cNvCxnSpPr>
                <a:stCxn id="532" idx="2"/>
                <a:endCxn id="533" idx="0"/>
              </p:cNvCxnSpPr>
              <p:nvPr/>
            </p:nvCxnSpPr>
            <p:spPr>
              <a:xfrm>
                <a:off x="2683427" y="3660309"/>
                <a:ext cx="155400" cy="388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41" name="Google Shape;541;p29"/>
              <p:cNvCxnSpPr>
                <a:stCxn id="532" idx="3"/>
                <a:endCxn id="535" idx="1"/>
              </p:cNvCxnSpPr>
              <p:nvPr/>
            </p:nvCxnSpPr>
            <p:spPr>
              <a:xfrm>
                <a:off x="2823227" y="3546459"/>
                <a:ext cx="623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42" name="Google Shape;542;p29"/>
              <p:cNvCxnSpPr>
                <a:stCxn id="534" idx="2"/>
                <a:endCxn id="535" idx="0"/>
              </p:cNvCxnSpPr>
              <p:nvPr/>
            </p:nvCxnSpPr>
            <p:spPr>
              <a:xfrm flipH="1">
                <a:off x="3586507" y="3145898"/>
                <a:ext cx="21900" cy="286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43" name="Google Shape;543;p29"/>
              <p:cNvCxnSpPr>
                <a:stCxn id="534" idx="3"/>
                <a:endCxn id="537" idx="0"/>
              </p:cNvCxnSpPr>
              <p:nvPr/>
            </p:nvCxnSpPr>
            <p:spPr>
              <a:xfrm>
                <a:off x="3748207" y="3032048"/>
                <a:ext cx="271500" cy="337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44" name="Google Shape;544;p29"/>
              <p:cNvCxnSpPr>
                <a:stCxn id="537" idx="2"/>
                <a:endCxn id="538" idx="0"/>
              </p:cNvCxnSpPr>
              <p:nvPr/>
            </p:nvCxnSpPr>
            <p:spPr>
              <a:xfrm>
                <a:off x="4019726" y="3597007"/>
                <a:ext cx="362700" cy="364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45" name="Google Shape;545;p29"/>
              <p:cNvCxnSpPr>
                <a:stCxn id="537" idx="2"/>
                <a:endCxn id="536" idx="3"/>
              </p:cNvCxnSpPr>
              <p:nvPr/>
            </p:nvCxnSpPr>
            <p:spPr>
              <a:xfrm flipH="1">
                <a:off x="3803126" y="3597007"/>
                <a:ext cx="216600" cy="499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46" name="Google Shape;546;p29"/>
              <p:cNvCxnSpPr>
                <a:stCxn id="535" idx="2"/>
                <a:endCxn id="536" idx="0"/>
              </p:cNvCxnSpPr>
              <p:nvPr/>
            </p:nvCxnSpPr>
            <p:spPr>
              <a:xfrm>
                <a:off x="3586391" y="3660309"/>
                <a:ext cx="76800" cy="322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47" name="Google Shape;547;p29"/>
              <p:cNvCxnSpPr>
                <a:stCxn id="533" idx="3"/>
                <a:endCxn id="536" idx="1"/>
              </p:cNvCxnSpPr>
              <p:nvPr/>
            </p:nvCxnSpPr>
            <p:spPr>
              <a:xfrm flipH="1" rot="10800000">
                <a:off x="2978616" y="4096812"/>
                <a:ext cx="544800" cy="65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48" name="Google Shape;548;p29"/>
              <p:cNvCxnSpPr>
                <a:stCxn id="536" idx="2"/>
                <a:endCxn id="539" idx="0"/>
              </p:cNvCxnSpPr>
              <p:nvPr/>
            </p:nvCxnSpPr>
            <p:spPr>
              <a:xfrm>
                <a:off x="3663248" y="4210666"/>
                <a:ext cx="67200" cy="232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549" name="Google Shape;549;p29"/>
            <p:cNvSpPr txBox="1"/>
            <p:nvPr/>
          </p:nvSpPr>
          <p:spPr>
            <a:xfrm>
              <a:off x="4587111" y="3198380"/>
              <a:ext cx="341400" cy="15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*</a:t>
              </a:r>
              <a:endParaRPr/>
            </a:p>
          </p:txBody>
        </p:sp>
        <p:sp>
          <p:nvSpPr>
            <p:cNvPr id="550" name="Google Shape;550;p29"/>
            <p:cNvSpPr txBox="1"/>
            <p:nvPr/>
          </p:nvSpPr>
          <p:spPr>
            <a:xfrm>
              <a:off x="4656038" y="4704000"/>
              <a:ext cx="2003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Postorder: [7, 4, 1]</a:t>
              </a:r>
              <a:endParaRPr/>
            </a:p>
          </p:txBody>
        </p:sp>
      </p:grpSp>
      <p:grpSp>
        <p:nvGrpSpPr>
          <p:cNvPr id="551" name="Google Shape;551;p29"/>
          <p:cNvGrpSpPr/>
          <p:nvPr/>
        </p:nvGrpSpPr>
        <p:grpSpPr>
          <a:xfrm>
            <a:off x="7052663" y="2907809"/>
            <a:ext cx="2003400" cy="2180621"/>
            <a:chOff x="7052663" y="2907809"/>
            <a:chExt cx="2003400" cy="2180621"/>
          </a:xfrm>
        </p:grpSpPr>
        <p:grpSp>
          <p:nvGrpSpPr>
            <p:cNvPr id="552" name="Google Shape;552;p29"/>
            <p:cNvGrpSpPr/>
            <p:nvPr/>
          </p:nvGrpSpPr>
          <p:grpSpPr>
            <a:xfrm>
              <a:off x="7065052" y="2907809"/>
              <a:ext cx="1978635" cy="1752301"/>
              <a:chOff x="2543627" y="2918198"/>
              <a:chExt cx="1978635" cy="1752301"/>
            </a:xfrm>
          </p:grpSpPr>
          <p:sp>
            <p:nvSpPr>
              <p:cNvPr id="553" name="Google Shape;553;p29"/>
              <p:cNvSpPr/>
              <p:nvPr/>
            </p:nvSpPr>
            <p:spPr>
              <a:xfrm>
                <a:off x="2543627" y="3432609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54" name="Google Shape;554;p29"/>
              <p:cNvSpPr/>
              <p:nvPr/>
            </p:nvSpPr>
            <p:spPr>
              <a:xfrm>
                <a:off x="2699016" y="4048362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55" name="Google Shape;555;p29"/>
              <p:cNvSpPr/>
              <p:nvPr/>
            </p:nvSpPr>
            <p:spPr>
              <a:xfrm>
                <a:off x="3468607" y="2918198"/>
                <a:ext cx="279600" cy="2277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556" name="Google Shape;556;p29"/>
              <p:cNvSpPr/>
              <p:nvPr/>
            </p:nvSpPr>
            <p:spPr>
              <a:xfrm>
                <a:off x="3446591" y="3432609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557" name="Google Shape;557;p29"/>
              <p:cNvSpPr/>
              <p:nvPr/>
            </p:nvSpPr>
            <p:spPr>
              <a:xfrm>
                <a:off x="3523448" y="3982966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  <p:sp>
            <p:nvSpPr>
              <p:cNvPr id="558" name="Google Shape;558;p29"/>
              <p:cNvSpPr/>
              <p:nvPr/>
            </p:nvSpPr>
            <p:spPr>
              <a:xfrm>
                <a:off x="3879926" y="3369307"/>
                <a:ext cx="279600" cy="2277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559" name="Google Shape;559;p29"/>
              <p:cNvSpPr/>
              <p:nvPr/>
            </p:nvSpPr>
            <p:spPr>
              <a:xfrm>
                <a:off x="4242662" y="3961081"/>
                <a:ext cx="279600" cy="2277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560" name="Google Shape;560;p29"/>
              <p:cNvSpPr/>
              <p:nvPr/>
            </p:nvSpPr>
            <p:spPr>
              <a:xfrm>
                <a:off x="3590554" y="4442799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  <p:cxnSp>
            <p:nvCxnSpPr>
              <p:cNvPr id="561" name="Google Shape;561;p29"/>
              <p:cNvCxnSpPr>
                <a:stCxn id="553" idx="2"/>
                <a:endCxn id="554" idx="0"/>
              </p:cNvCxnSpPr>
              <p:nvPr/>
            </p:nvCxnSpPr>
            <p:spPr>
              <a:xfrm>
                <a:off x="2683427" y="3660309"/>
                <a:ext cx="155400" cy="388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62" name="Google Shape;562;p29"/>
              <p:cNvCxnSpPr>
                <a:stCxn id="553" idx="3"/>
                <a:endCxn id="556" idx="1"/>
              </p:cNvCxnSpPr>
              <p:nvPr/>
            </p:nvCxnSpPr>
            <p:spPr>
              <a:xfrm>
                <a:off x="2823227" y="3546459"/>
                <a:ext cx="623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63" name="Google Shape;563;p29"/>
              <p:cNvCxnSpPr>
                <a:stCxn id="555" idx="2"/>
                <a:endCxn id="556" idx="0"/>
              </p:cNvCxnSpPr>
              <p:nvPr/>
            </p:nvCxnSpPr>
            <p:spPr>
              <a:xfrm flipH="1">
                <a:off x="3586507" y="3145898"/>
                <a:ext cx="21900" cy="286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64" name="Google Shape;564;p29"/>
              <p:cNvCxnSpPr>
                <a:stCxn id="555" idx="3"/>
                <a:endCxn id="558" idx="0"/>
              </p:cNvCxnSpPr>
              <p:nvPr/>
            </p:nvCxnSpPr>
            <p:spPr>
              <a:xfrm>
                <a:off x="3748207" y="3032048"/>
                <a:ext cx="271500" cy="337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65" name="Google Shape;565;p29"/>
              <p:cNvCxnSpPr>
                <a:stCxn id="558" idx="2"/>
                <a:endCxn id="559" idx="0"/>
              </p:cNvCxnSpPr>
              <p:nvPr/>
            </p:nvCxnSpPr>
            <p:spPr>
              <a:xfrm>
                <a:off x="4019726" y="3597007"/>
                <a:ext cx="362700" cy="364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66" name="Google Shape;566;p29"/>
              <p:cNvCxnSpPr>
                <a:stCxn id="558" idx="2"/>
                <a:endCxn id="557" idx="3"/>
              </p:cNvCxnSpPr>
              <p:nvPr/>
            </p:nvCxnSpPr>
            <p:spPr>
              <a:xfrm flipH="1">
                <a:off x="3803126" y="3597007"/>
                <a:ext cx="216600" cy="499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67" name="Google Shape;567;p29"/>
              <p:cNvCxnSpPr>
                <a:stCxn id="556" idx="2"/>
                <a:endCxn id="557" idx="0"/>
              </p:cNvCxnSpPr>
              <p:nvPr/>
            </p:nvCxnSpPr>
            <p:spPr>
              <a:xfrm>
                <a:off x="3586391" y="3660309"/>
                <a:ext cx="76800" cy="322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68" name="Google Shape;568;p29"/>
              <p:cNvCxnSpPr>
                <a:stCxn id="554" idx="3"/>
                <a:endCxn id="557" idx="1"/>
              </p:cNvCxnSpPr>
              <p:nvPr/>
            </p:nvCxnSpPr>
            <p:spPr>
              <a:xfrm flipH="1" rot="10800000">
                <a:off x="2978616" y="4096812"/>
                <a:ext cx="544800" cy="65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69" name="Google Shape;569;p29"/>
              <p:cNvCxnSpPr>
                <a:stCxn id="557" idx="2"/>
                <a:endCxn id="560" idx="0"/>
              </p:cNvCxnSpPr>
              <p:nvPr/>
            </p:nvCxnSpPr>
            <p:spPr>
              <a:xfrm>
                <a:off x="3663248" y="4210666"/>
                <a:ext cx="67200" cy="232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570" name="Google Shape;570;p29"/>
            <p:cNvSpPr txBox="1"/>
            <p:nvPr/>
          </p:nvSpPr>
          <p:spPr>
            <a:xfrm>
              <a:off x="7839630" y="3193919"/>
              <a:ext cx="341400" cy="15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*</a:t>
              </a:r>
              <a:endParaRPr/>
            </a:p>
          </p:txBody>
        </p:sp>
        <p:sp>
          <p:nvSpPr>
            <p:cNvPr id="571" name="Google Shape;571;p29"/>
            <p:cNvSpPr txBox="1"/>
            <p:nvPr/>
          </p:nvSpPr>
          <p:spPr>
            <a:xfrm>
              <a:off x="7052663" y="4700530"/>
              <a:ext cx="2003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Postorder: [7, 4, 1, 3]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 (Demo 2/2)</a:t>
            </a:r>
            <a:endParaRPr/>
          </a:p>
        </p:txBody>
      </p:sp>
      <p:grpSp>
        <p:nvGrpSpPr>
          <p:cNvPr id="577" name="Google Shape;577;p30"/>
          <p:cNvGrpSpPr/>
          <p:nvPr/>
        </p:nvGrpSpPr>
        <p:grpSpPr>
          <a:xfrm>
            <a:off x="247226" y="683311"/>
            <a:ext cx="2407199" cy="2187539"/>
            <a:chOff x="247226" y="683311"/>
            <a:chExt cx="2407199" cy="2187539"/>
          </a:xfrm>
        </p:grpSpPr>
        <p:grpSp>
          <p:nvGrpSpPr>
            <p:cNvPr id="578" name="Google Shape;578;p30"/>
            <p:cNvGrpSpPr/>
            <p:nvPr/>
          </p:nvGrpSpPr>
          <p:grpSpPr>
            <a:xfrm>
              <a:off x="247226" y="683311"/>
              <a:ext cx="2407199" cy="2187539"/>
              <a:chOff x="247226" y="683311"/>
              <a:chExt cx="2407199" cy="2187539"/>
            </a:xfrm>
          </p:grpSpPr>
          <p:sp>
            <p:nvSpPr>
              <p:cNvPr id="579" name="Google Shape;579;p30"/>
              <p:cNvSpPr/>
              <p:nvPr/>
            </p:nvSpPr>
            <p:spPr>
              <a:xfrm>
                <a:off x="247226" y="1197722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80" name="Google Shape;580;p30"/>
              <p:cNvSpPr/>
              <p:nvPr/>
            </p:nvSpPr>
            <p:spPr>
              <a:xfrm>
                <a:off x="402615" y="1813474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81" name="Google Shape;581;p30"/>
              <p:cNvSpPr/>
              <p:nvPr/>
            </p:nvSpPr>
            <p:spPr>
              <a:xfrm>
                <a:off x="1172206" y="683311"/>
                <a:ext cx="279600" cy="2277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582" name="Google Shape;582;p30"/>
              <p:cNvSpPr/>
              <p:nvPr/>
            </p:nvSpPr>
            <p:spPr>
              <a:xfrm>
                <a:off x="1150190" y="1197722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583" name="Google Shape;583;p30"/>
              <p:cNvSpPr/>
              <p:nvPr/>
            </p:nvSpPr>
            <p:spPr>
              <a:xfrm>
                <a:off x="1227048" y="1748078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  <p:sp>
            <p:nvSpPr>
              <p:cNvPr id="584" name="Google Shape;584;p30"/>
              <p:cNvSpPr/>
              <p:nvPr/>
            </p:nvSpPr>
            <p:spPr>
              <a:xfrm>
                <a:off x="1583525" y="1134419"/>
                <a:ext cx="279600" cy="2277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585" name="Google Shape;585;p30"/>
              <p:cNvSpPr/>
              <p:nvPr/>
            </p:nvSpPr>
            <p:spPr>
              <a:xfrm>
                <a:off x="1946261" y="1726193"/>
                <a:ext cx="279600" cy="2277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586" name="Google Shape;586;p30"/>
              <p:cNvSpPr/>
              <p:nvPr/>
            </p:nvSpPr>
            <p:spPr>
              <a:xfrm>
                <a:off x="1294152" y="2207912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  <p:cxnSp>
            <p:nvCxnSpPr>
              <p:cNvPr id="587" name="Google Shape;587;p30"/>
              <p:cNvCxnSpPr>
                <a:stCxn id="579" idx="2"/>
                <a:endCxn id="580" idx="0"/>
              </p:cNvCxnSpPr>
              <p:nvPr/>
            </p:nvCxnSpPr>
            <p:spPr>
              <a:xfrm>
                <a:off x="387026" y="1425422"/>
                <a:ext cx="155400" cy="388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88" name="Google Shape;588;p30"/>
              <p:cNvCxnSpPr>
                <a:stCxn id="579" idx="3"/>
                <a:endCxn id="582" idx="1"/>
              </p:cNvCxnSpPr>
              <p:nvPr/>
            </p:nvCxnSpPr>
            <p:spPr>
              <a:xfrm>
                <a:off x="526826" y="1311572"/>
                <a:ext cx="623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89" name="Google Shape;589;p30"/>
              <p:cNvCxnSpPr>
                <a:stCxn id="581" idx="2"/>
                <a:endCxn id="582" idx="0"/>
              </p:cNvCxnSpPr>
              <p:nvPr/>
            </p:nvCxnSpPr>
            <p:spPr>
              <a:xfrm flipH="1">
                <a:off x="1290106" y="911011"/>
                <a:ext cx="21900" cy="286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90" name="Google Shape;590;p30"/>
              <p:cNvCxnSpPr>
                <a:stCxn id="581" idx="3"/>
                <a:endCxn id="584" idx="0"/>
              </p:cNvCxnSpPr>
              <p:nvPr/>
            </p:nvCxnSpPr>
            <p:spPr>
              <a:xfrm>
                <a:off x="1451806" y="797161"/>
                <a:ext cx="271500" cy="337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91" name="Google Shape;591;p30"/>
              <p:cNvCxnSpPr>
                <a:stCxn id="584" idx="2"/>
                <a:endCxn id="585" idx="0"/>
              </p:cNvCxnSpPr>
              <p:nvPr/>
            </p:nvCxnSpPr>
            <p:spPr>
              <a:xfrm>
                <a:off x="1723325" y="1362119"/>
                <a:ext cx="362700" cy="364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92" name="Google Shape;592;p30"/>
              <p:cNvCxnSpPr>
                <a:stCxn id="584" idx="2"/>
                <a:endCxn id="583" idx="3"/>
              </p:cNvCxnSpPr>
              <p:nvPr/>
            </p:nvCxnSpPr>
            <p:spPr>
              <a:xfrm flipH="1">
                <a:off x="1506725" y="1362119"/>
                <a:ext cx="216600" cy="499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93" name="Google Shape;593;p30"/>
              <p:cNvCxnSpPr>
                <a:stCxn id="582" idx="2"/>
                <a:endCxn id="583" idx="0"/>
              </p:cNvCxnSpPr>
              <p:nvPr/>
            </p:nvCxnSpPr>
            <p:spPr>
              <a:xfrm>
                <a:off x="1289990" y="1425422"/>
                <a:ext cx="76800" cy="322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94" name="Google Shape;594;p30"/>
              <p:cNvCxnSpPr>
                <a:stCxn id="580" idx="3"/>
                <a:endCxn id="583" idx="1"/>
              </p:cNvCxnSpPr>
              <p:nvPr/>
            </p:nvCxnSpPr>
            <p:spPr>
              <a:xfrm flipH="1" rot="10800000">
                <a:off x="682215" y="1861924"/>
                <a:ext cx="544800" cy="65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95" name="Google Shape;595;p30"/>
              <p:cNvCxnSpPr>
                <a:stCxn id="583" idx="2"/>
                <a:endCxn id="586" idx="0"/>
              </p:cNvCxnSpPr>
              <p:nvPr/>
            </p:nvCxnSpPr>
            <p:spPr>
              <a:xfrm>
                <a:off x="1366848" y="1975778"/>
                <a:ext cx="67200" cy="232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596" name="Google Shape;596;p30"/>
              <p:cNvSpPr txBox="1"/>
              <p:nvPr/>
            </p:nvSpPr>
            <p:spPr>
              <a:xfrm>
                <a:off x="402625" y="2482950"/>
                <a:ext cx="22518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Postorder: [7, 4, 1, 3]</a:t>
                </a:r>
                <a:endParaRPr/>
              </a:p>
            </p:txBody>
          </p:sp>
        </p:grpSp>
        <p:sp>
          <p:nvSpPr>
            <p:cNvPr id="597" name="Google Shape;597;p30"/>
            <p:cNvSpPr txBox="1"/>
            <p:nvPr/>
          </p:nvSpPr>
          <p:spPr>
            <a:xfrm>
              <a:off x="1065838" y="971039"/>
              <a:ext cx="341400" cy="15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*</a:t>
              </a:r>
              <a:endParaRPr/>
            </a:p>
          </p:txBody>
        </p:sp>
      </p:grpSp>
      <p:grpSp>
        <p:nvGrpSpPr>
          <p:cNvPr id="598" name="Google Shape;598;p30"/>
          <p:cNvGrpSpPr/>
          <p:nvPr/>
        </p:nvGrpSpPr>
        <p:grpSpPr>
          <a:xfrm>
            <a:off x="2423075" y="683298"/>
            <a:ext cx="2444975" cy="2187552"/>
            <a:chOff x="2423075" y="683298"/>
            <a:chExt cx="2444975" cy="2187552"/>
          </a:xfrm>
        </p:grpSpPr>
        <p:grpSp>
          <p:nvGrpSpPr>
            <p:cNvPr id="599" name="Google Shape;599;p30"/>
            <p:cNvGrpSpPr/>
            <p:nvPr/>
          </p:nvGrpSpPr>
          <p:grpSpPr>
            <a:xfrm>
              <a:off x="2537939" y="683298"/>
              <a:ext cx="2330111" cy="2187552"/>
              <a:chOff x="2385539" y="683298"/>
              <a:chExt cx="2330111" cy="2187552"/>
            </a:xfrm>
          </p:grpSpPr>
          <p:sp>
            <p:nvSpPr>
              <p:cNvPr id="600" name="Google Shape;600;p30"/>
              <p:cNvSpPr/>
              <p:nvPr/>
            </p:nvSpPr>
            <p:spPr>
              <a:xfrm>
                <a:off x="2385539" y="1197709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601" name="Google Shape;601;p30"/>
              <p:cNvSpPr/>
              <p:nvPr/>
            </p:nvSpPr>
            <p:spPr>
              <a:xfrm>
                <a:off x="2540928" y="1813462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02" name="Google Shape;602;p30"/>
              <p:cNvSpPr/>
              <p:nvPr/>
            </p:nvSpPr>
            <p:spPr>
              <a:xfrm>
                <a:off x="3310519" y="683298"/>
                <a:ext cx="279600" cy="2277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603" name="Google Shape;603;p30"/>
              <p:cNvSpPr/>
              <p:nvPr/>
            </p:nvSpPr>
            <p:spPr>
              <a:xfrm>
                <a:off x="3288503" y="1197709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604" name="Google Shape;604;p30"/>
              <p:cNvSpPr/>
              <p:nvPr/>
            </p:nvSpPr>
            <p:spPr>
              <a:xfrm>
                <a:off x="3365361" y="1748066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  <p:sp>
            <p:nvSpPr>
              <p:cNvPr id="605" name="Google Shape;605;p30"/>
              <p:cNvSpPr/>
              <p:nvPr/>
            </p:nvSpPr>
            <p:spPr>
              <a:xfrm>
                <a:off x="3721839" y="1134407"/>
                <a:ext cx="279600" cy="2277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606" name="Google Shape;606;p30"/>
              <p:cNvSpPr/>
              <p:nvPr/>
            </p:nvSpPr>
            <p:spPr>
              <a:xfrm>
                <a:off x="4084574" y="1726181"/>
                <a:ext cx="279600" cy="2277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607" name="Google Shape;607;p30"/>
              <p:cNvSpPr/>
              <p:nvPr/>
            </p:nvSpPr>
            <p:spPr>
              <a:xfrm>
                <a:off x="3432466" y="2207899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  <p:cxnSp>
            <p:nvCxnSpPr>
              <p:cNvPr id="608" name="Google Shape;608;p30"/>
              <p:cNvCxnSpPr>
                <a:stCxn id="600" idx="2"/>
                <a:endCxn id="601" idx="0"/>
              </p:cNvCxnSpPr>
              <p:nvPr/>
            </p:nvCxnSpPr>
            <p:spPr>
              <a:xfrm>
                <a:off x="2525339" y="1425409"/>
                <a:ext cx="155400" cy="388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09" name="Google Shape;609;p30"/>
              <p:cNvCxnSpPr>
                <a:stCxn id="600" idx="3"/>
                <a:endCxn id="603" idx="1"/>
              </p:cNvCxnSpPr>
              <p:nvPr/>
            </p:nvCxnSpPr>
            <p:spPr>
              <a:xfrm>
                <a:off x="2665139" y="1311559"/>
                <a:ext cx="623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10" name="Google Shape;610;p30"/>
              <p:cNvCxnSpPr>
                <a:stCxn id="602" idx="2"/>
                <a:endCxn id="603" idx="0"/>
              </p:cNvCxnSpPr>
              <p:nvPr/>
            </p:nvCxnSpPr>
            <p:spPr>
              <a:xfrm flipH="1">
                <a:off x="3428419" y="910998"/>
                <a:ext cx="21900" cy="286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11" name="Google Shape;611;p30"/>
              <p:cNvCxnSpPr>
                <a:stCxn id="602" idx="3"/>
                <a:endCxn id="605" idx="0"/>
              </p:cNvCxnSpPr>
              <p:nvPr/>
            </p:nvCxnSpPr>
            <p:spPr>
              <a:xfrm>
                <a:off x="3590119" y="797148"/>
                <a:ext cx="271500" cy="337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12" name="Google Shape;612;p30"/>
              <p:cNvCxnSpPr>
                <a:stCxn id="605" idx="2"/>
                <a:endCxn id="606" idx="0"/>
              </p:cNvCxnSpPr>
              <p:nvPr/>
            </p:nvCxnSpPr>
            <p:spPr>
              <a:xfrm>
                <a:off x="3861639" y="1362107"/>
                <a:ext cx="362700" cy="364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13" name="Google Shape;613;p30"/>
              <p:cNvCxnSpPr>
                <a:stCxn id="605" idx="2"/>
                <a:endCxn id="604" idx="3"/>
              </p:cNvCxnSpPr>
              <p:nvPr/>
            </p:nvCxnSpPr>
            <p:spPr>
              <a:xfrm flipH="1">
                <a:off x="3645039" y="1362107"/>
                <a:ext cx="216600" cy="499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14" name="Google Shape;614;p30"/>
              <p:cNvCxnSpPr>
                <a:stCxn id="603" idx="2"/>
                <a:endCxn id="604" idx="0"/>
              </p:cNvCxnSpPr>
              <p:nvPr/>
            </p:nvCxnSpPr>
            <p:spPr>
              <a:xfrm>
                <a:off x="3428303" y="1425409"/>
                <a:ext cx="76800" cy="322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15" name="Google Shape;615;p30"/>
              <p:cNvCxnSpPr>
                <a:stCxn id="601" idx="3"/>
                <a:endCxn id="604" idx="1"/>
              </p:cNvCxnSpPr>
              <p:nvPr/>
            </p:nvCxnSpPr>
            <p:spPr>
              <a:xfrm flipH="1" rot="10800000">
                <a:off x="2820528" y="1861912"/>
                <a:ext cx="544800" cy="65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16" name="Google Shape;616;p30"/>
              <p:cNvCxnSpPr>
                <a:stCxn id="604" idx="2"/>
                <a:endCxn id="607" idx="0"/>
              </p:cNvCxnSpPr>
              <p:nvPr/>
            </p:nvCxnSpPr>
            <p:spPr>
              <a:xfrm>
                <a:off x="3505161" y="1975766"/>
                <a:ext cx="67200" cy="232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617" name="Google Shape;617;p30"/>
              <p:cNvSpPr txBox="1"/>
              <p:nvPr/>
            </p:nvSpPr>
            <p:spPr>
              <a:xfrm>
                <a:off x="2385550" y="2482950"/>
                <a:ext cx="23301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Postorder</a:t>
                </a:r>
                <a:r>
                  <a:rPr lang="en"/>
                  <a:t>: [7, 4, 1, 3, 0]</a:t>
                </a:r>
                <a:endParaRPr/>
              </a:p>
            </p:txBody>
          </p:sp>
        </p:grpSp>
        <p:sp>
          <p:nvSpPr>
            <p:cNvPr id="618" name="Google Shape;618;p30"/>
            <p:cNvSpPr txBox="1"/>
            <p:nvPr/>
          </p:nvSpPr>
          <p:spPr>
            <a:xfrm>
              <a:off x="2423075" y="960047"/>
              <a:ext cx="341400" cy="15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*</a:t>
              </a:r>
              <a:endParaRPr/>
            </a:p>
          </p:txBody>
        </p:sp>
      </p:grpSp>
      <p:grpSp>
        <p:nvGrpSpPr>
          <p:cNvPr id="619" name="Google Shape;619;p30"/>
          <p:cNvGrpSpPr/>
          <p:nvPr/>
        </p:nvGrpSpPr>
        <p:grpSpPr>
          <a:xfrm>
            <a:off x="4781839" y="641544"/>
            <a:ext cx="2330111" cy="2229306"/>
            <a:chOff x="4781839" y="641544"/>
            <a:chExt cx="2330111" cy="2229306"/>
          </a:xfrm>
        </p:grpSpPr>
        <p:grpSp>
          <p:nvGrpSpPr>
            <p:cNvPr id="620" name="Google Shape;620;p30"/>
            <p:cNvGrpSpPr/>
            <p:nvPr/>
          </p:nvGrpSpPr>
          <p:grpSpPr>
            <a:xfrm>
              <a:off x="4781839" y="683298"/>
              <a:ext cx="2330111" cy="2187552"/>
              <a:chOff x="2385539" y="683298"/>
              <a:chExt cx="2330111" cy="2187552"/>
            </a:xfrm>
          </p:grpSpPr>
          <p:sp>
            <p:nvSpPr>
              <p:cNvPr id="621" name="Google Shape;621;p30"/>
              <p:cNvSpPr/>
              <p:nvPr/>
            </p:nvSpPr>
            <p:spPr>
              <a:xfrm>
                <a:off x="2385539" y="1197709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622" name="Google Shape;622;p30"/>
              <p:cNvSpPr/>
              <p:nvPr/>
            </p:nvSpPr>
            <p:spPr>
              <a:xfrm>
                <a:off x="2540928" y="1813462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23" name="Google Shape;623;p30"/>
              <p:cNvSpPr/>
              <p:nvPr/>
            </p:nvSpPr>
            <p:spPr>
              <a:xfrm>
                <a:off x="3310519" y="683298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624" name="Google Shape;624;p30"/>
              <p:cNvSpPr/>
              <p:nvPr/>
            </p:nvSpPr>
            <p:spPr>
              <a:xfrm>
                <a:off x="3288503" y="1197709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625" name="Google Shape;625;p30"/>
              <p:cNvSpPr/>
              <p:nvPr/>
            </p:nvSpPr>
            <p:spPr>
              <a:xfrm>
                <a:off x="3365361" y="1748066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  <p:sp>
            <p:nvSpPr>
              <p:cNvPr id="626" name="Google Shape;626;p30"/>
              <p:cNvSpPr/>
              <p:nvPr/>
            </p:nvSpPr>
            <p:spPr>
              <a:xfrm>
                <a:off x="3721839" y="1134407"/>
                <a:ext cx="279600" cy="2277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627" name="Google Shape;627;p30"/>
              <p:cNvSpPr/>
              <p:nvPr/>
            </p:nvSpPr>
            <p:spPr>
              <a:xfrm>
                <a:off x="4084574" y="1726181"/>
                <a:ext cx="279600" cy="2277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628" name="Google Shape;628;p30"/>
              <p:cNvSpPr/>
              <p:nvPr/>
            </p:nvSpPr>
            <p:spPr>
              <a:xfrm>
                <a:off x="3432466" y="2207899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  <p:cxnSp>
            <p:nvCxnSpPr>
              <p:cNvPr id="629" name="Google Shape;629;p30"/>
              <p:cNvCxnSpPr>
                <a:stCxn id="621" idx="2"/>
                <a:endCxn id="622" idx="0"/>
              </p:cNvCxnSpPr>
              <p:nvPr/>
            </p:nvCxnSpPr>
            <p:spPr>
              <a:xfrm>
                <a:off x="2525339" y="1425409"/>
                <a:ext cx="155400" cy="388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30" name="Google Shape;630;p30"/>
              <p:cNvCxnSpPr>
                <a:stCxn id="621" idx="3"/>
                <a:endCxn id="624" idx="1"/>
              </p:cNvCxnSpPr>
              <p:nvPr/>
            </p:nvCxnSpPr>
            <p:spPr>
              <a:xfrm>
                <a:off x="2665139" y="1311559"/>
                <a:ext cx="623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31" name="Google Shape;631;p30"/>
              <p:cNvCxnSpPr>
                <a:stCxn id="623" idx="2"/>
                <a:endCxn id="624" idx="0"/>
              </p:cNvCxnSpPr>
              <p:nvPr/>
            </p:nvCxnSpPr>
            <p:spPr>
              <a:xfrm flipH="1">
                <a:off x="3428419" y="910998"/>
                <a:ext cx="21900" cy="286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32" name="Google Shape;632;p30"/>
              <p:cNvCxnSpPr>
                <a:stCxn id="623" idx="3"/>
                <a:endCxn id="626" idx="0"/>
              </p:cNvCxnSpPr>
              <p:nvPr/>
            </p:nvCxnSpPr>
            <p:spPr>
              <a:xfrm>
                <a:off x="3590119" y="797148"/>
                <a:ext cx="271500" cy="337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33" name="Google Shape;633;p30"/>
              <p:cNvCxnSpPr>
                <a:stCxn id="626" idx="2"/>
                <a:endCxn id="627" idx="0"/>
              </p:cNvCxnSpPr>
              <p:nvPr/>
            </p:nvCxnSpPr>
            <p:spPr>
              <a:xfrm>
                <a:off x="3861639" y="1362107"/>
                <a:ext cx="362700" cy="364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34" name="Google Shape;634;p30"/>
              <p:cNvCxnSpPr>
                <a:stCxn id="626" idx="2"/>
                <a:endCxn id="625" idx="3"/>
              </p:cNvCxnSpPr>
              <p:nvPr/>
            </p:nvCxnSpPr>
            <p:spPr>
              <a:xfrm flipH="1">
                <a:off x="3645039" y="1362107"/>
                <a:ext cx="216600" cy="499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35" name="Google Shape;635;p30"/>
              <p:cNvCxnSpPr>
                <a:stCxn id="624" idx="2"/>
                <a:endCxn id="625" idx="0"/>
              </p:cNvCxnSpPr>
              <p:nvPr/>
            </p:nvCxnSpPr>
            <p:spPr>
              <a:xfrm>
                <a:off x="3428303" y="1425409"/>
                <a:ext cx="76800" cy="322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36" name="Google Shape;636;p30"/>
              <p:cNvCxnSpPr>
                <a:stCxn id="622" idx="3"/>
                <a:endCxn id="625" idx="1"/>
              </p:cNvCxnSpPr>
              <p:nvPr/>
            </p:nvCxnSpPr>
            <p:spPr>
              <a:xfrm flipH="1" rot="10800000">
                <a:off x="2820528" y="1861912"/>
                <a:ext cx="544800" cy="65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37" name="Google Shape;637;p30"/>
              <p:cNvCxnSpPr>
                <a:stCxn id="625" idx="2"/>
                <a:endCxn id="628" idx="0"/>
              </p:cNvCxnSpPr>
              <p:nvPr/>
            </p:nvCxnSpPr>
            <p:spPr>
              <a:xfrm>
                <a:off x="3505161" y="1975766"/>
                <a:ext cx="67200" cy="232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638" name="Google Shape;638;p30"/>
              <p:cNvSpPr txBox="1"/>
              <p:nvPr/>
            </p:nvSpPr>
            <p:spPr>
              <a:xfrm>
                <a:off x="2385550" y="2482950"/>
                <a:ext cx="23301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Postorder</a:t>
                </a:r>
                <a:r>
                  <a:rPr lang="en"/>
                  <a:t>: [7, 4, 1, 3, 0]</a:t>
                </a:r>
                <a:endParaRPr/>
              </a:p>
            </p:txBody>
          </p:sp>
        </p:grpSp>
        <p:sp>
          <p:nvSpPr>
            <p:cNvPr id="639" name="Google Shape;639;p30"/>
            <p:cNvSpPr txBox="1"/>
            <p:nvPr/>
          </p:nvSpPr>
          <p:spPr>
            <a:xfrm>
              <a:off x="5481994" y="641544"/>
              <a:ext cx="341400" cy="15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*</a:t>
              </a:r>
              <a:endParaRPr/>
            </a:p>
          </p:txBody>
        </p:sp>
      </p:grpSp>
      <p:grpSp>
        <p:nvGrpSpPr>
          <p:cNvPr id="640" name="Google Shape;640;p30"/>
          <p:cNvGrpSpPr/>
          <p:nvPr/>
        </p:nvGrpSpPr>
        <p:grpSpPr>
          <a:xfrm>
            <a:off x="7009764" y="663998"/>
            <a:ext cx="2330111" cy="2187552"/>
            <a:chOff x="7009764" y="663998"/>
            <a:chExt cx="2330111" cy="2187552"/>
          </a:xfrm>
        </p:grpSpPr>
        <p:sp>
          <p:nvSpPr>
            <p:cNvPr id="641" name="Google Shape;641;p30"/>
            <p:cNvSpPr txBox="1"/>
            <p:nvPr/>
          </p:nvSpPr>
          <p:spPr>
            <a:xfrm>
              <a:off x="8570820" y="1048158"/>
              <a:ext cx="341400" cy="15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*</a:t>
              </a:r>
              <a:endParaRPr/>
            </a:p>
          </p:txBody>
        </p:sp>
        <p:grpSp>
          <p:nvGrpSpPr>
            <p:cNvPr id="642" name="Google Shape;642;p30"/>
            <p:cNvGrpSpPr/>
            <p:nvPr/>
          </p:nvGrpSpPr>
          <p:grpSpPr>
            <a:xfrm>
              <a:off x="7009764" y="663998"/>
              <a:ext cx="2330111" cy="2187552"/>
              <a:chOff x="2385539" y="683298"/>
              <a:chExt cx="2330111" cy="2187552"/>
            </a:xfrm>
          </p:grpSpPr>
          <p:sp>
            <p:nvSpPr>
              <p:cNvPr id="643" name="Google Shape;643;p30"/>
              <p:cNvSpPr/>
              <p:nvPr/>
            </p:nvSpPr>
            <p:spPr>
              <a:xfrm>
                <a:off x="2385539" y="1197709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644" name="Google Shape;644;p30"/>
              <p:cNvSpPr/>
              <p:nvPr/>
            </p:nvSpPr>
            <p:spPr>
              <a:xfrm>
                <a:off x="2540928" y="1813462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45" name="Google Shape;645;p30"/>
              <p:cNvSpPr/>
              <p:nvPr/>
            </p:nvSpPr>
            <p:spPr>
              <a:xfrm>
                <a:off x="3310519" y="683298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646" name="Google Shape;646;p30"/>
              <p:cNvSpPr/>
              <p:nvPr/>
            </p:nvSpPr>
            <p:spPr>
              <a:xfrm>
                <a:off x="3288503" y="1197709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647" name="Google Shape;647;p30"/>
              <p:cNvSpPr/>
              <p:nvPr/>
            </p:nvSpPr>
            <p:spPr>
              <a:xfrm>
                <a:off x="3365361" y="1748066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  <p:sp>
            <p:nvSpPr>
              <p:cNvPr id="648" name="Google Shape;648;p30"/>
              <p:cNvSpPr/>
              <p:nvPr/>
            </p:nvSpPr>
            <p:spPr>
              <a:xfrm>
                <a:off x="3721839" y="1134407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649" name="Google Shape;649;p30"/>
              <p:cNvSpPr/>
              <p:nvPr/>
            </p:nvSpPr>
            <p:spPr>
              <a:xfrm>
                <a:off x="4084574" y="1726181"/>
                <a:ext cx="279600" cy="2277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650" name="Google Shape;650;p30"/>
              <p:cNvSpPr/>
              <p:nvPr/>
            </p:nvSpPr>
            <p:spPr>
              <a:xfrm>
                <a:off x="3432466" y="2207899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  <p:cxnSp>
            <p:nvCxnSpPr>
              <p:cNvPr id="651" name="Google Shape;651;p30"/>
              <p:cNvCxnSpPr>
                <a:stCxn id="643" idx="2"/>
                <a:endCxn id="644" idx="0"/>
              </p:cNvCxnSpPr>
              <p:nvPr/>
            </p:nvCxnSpPr>
            <p:spPr>
              <a:xfrm>
                <a:off x="2525339" y="1425409"/>
                <a:ext cx="155400" cy="388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52" name="Google Shape;652;p30"/>
              <p:cNvCxnSpPr>
                <a:stCxn id="643" idx="3"/>
                <a:endCxn id="646" idx="1"/>
              </p:cNvCxnSpPr>
              <p:nvPr/>
            </p:nvCxnSpPr>
            <p:spPr>
              <a:xfrm>
                <a:off x="2665139" y="1311559"/>
                <a:ext cx="623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53" name="Google Shape;653;p30"/>
              <p:cNvCxnSpPr>
                <a:stCxn id="645" idx="2"/>
                <a:endCxn id="646" idx="0"/>
              </p:cNvCxnSpPr>
              <p:nvPr/>
            </p:nvCxnSpPr>
            <p:spPr>
              <a:xfrm flipH="1">
                <a:off x="3428419" y="910998"/>
                <a:ext cx="21900" cy="286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54" name="Google Shape;654;p30"/>
              <p:cNvCxnSpPr>
                <a:stCxn id="645" idx="3"/>
                <a:endCxn id="648" idx="0"/>
              </p:cNvCxnSpPr>
              <p:nvPr/>
            </p:nvCxnSpPr>
            <p:spPr>
              <a:xfrm>
                <a:off x="3590119" y="797148"/>
                <a:ext cx="271500" cy="337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55" name="Google Shape;655;p30"/>
              <p:cNvCxnSpPr>
                <a:stCxn id="648" idx="2"/>
                <a:endCxn id="649" idx="0"/>
              </p:cNvCxnSpPr>
              <p:nvPr/>
            </p:nvCxnSpPr>
            <p:spPr>
              <a:xfrm>
                <a:off x="3861639" y="1362107"/>
                <a:ext cx="362700" cy="364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56" name="Google Shape;656;p30"/>
              <p:cNvCxnSpPr>
                <a:stCxn id="648" idx="2"/>
                <a:endCxn id="647" idx="3"/>
              </p:cNvCxnSpPr>
              <p:nvPr/>
            </p:nvCxnSpPr>
            <p:spPr>
              <a:xfrm flipH="1">
                <a:off x="3645039" y="1362107"/>
                <a:ext cx="216600" cy="499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57" name="Google Shape;657;p30"/>
              <p:cNvCxnSpPr>
                <a:stCxn id="646" idx="2"/>
                <a:endCxn id="647" idx="0"/>
              </p:cNvCxnSpPr>
              <p:nvPr/>
            </p:nvCxnSpPr>
            <p:spPr>
              <a:xfrm>
                <a:off x="3428303" y="1425409"/>
                <a:ext cx="76800" cy="322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58" name="Google Shape;658;p30"/>
              <p:cNvCxnSpPr>
                <a:stCxn id="644" idx="3"/>
                <a:endCxn id="647" idx="1"/>
              </p:cNvCxnSpPr>
              <p:nvPr/>
            </p:nvCxnSpPr>
            <p:spPr>
              <a:xfrm flipH="1" rot="10800000">
                <a:off x="2820528" y="1861912"/>
                <a:ext cx="544800" cy="65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59" name="Google Shape;659;p30"/>
              <p:cNvCxnSpPr>
                <a:stCxn id="647" idx="2"/>
                <a:endCxn id="650" idx="0"/>
              </p:cNvCxnSpPr>
              <p:nvPr/>
            </p:nvCxnSpPr>
            <p:spPr>
              <a:xfrm>
                <a:off x="3505161" y="1975766"/>
                <a:ext cx="67200" cy="232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660" name="Google Shape;660;p30"/>
              <p:cNvSpPr txBox="1"/>
              <p:nvPr/>
            </p:nvSpPr>
            <p:spPr>
              <a:xfrm>
                <a:off x="2385550" y="2482950"/>
                <a:ext cx="23301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Postorder</a:t>
                </a:r>
                <a:r>
                  <a:rPr lang="en"/>
                  <a:t>: [7, 4, 1, 3, 0]</a:t>
                </a:r>
                <a:endParaRPr/>
              </a:p>
            </p:txBody>
          </p:sp>
        </p:grpSp>
      </p:grpSp>
      <p:grpSp>
        <p:nvGrpSpPr>
          <p:cNvPr id="661" name="Google Shape;661;p30"/>
          <p:cNvGrpSpPr/>
          <p:nvPr/>
        </p:nvGrpSpPr>
        <p:grpSpPr>
          <a:xfrm>
            <a:off x="71489" y="2901162"/>
            <a:ext cx="2330111" cy="2187552"/>
            <a:chOff x="71489" y="2901162"/>
            <a:chExt cx="2330111" cy="2187552"/>
          </a:xfrm>
        </p:grpSpPr>
        <p:sp>
          <p:nvSpPr>
            <p:cNvPr id="662" name="Google Shape;662;p30"/>
            <p:cNvSpPr txBox="1"/>
            <p:nvPr/>
          </p:nvSpPr>
          <p:spPr>
            <a:xfrm>
              <a:off x="2029047" y="3917845"/>
              <a:ext cx="341400" cy="15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*</a:t>
              </a:r>
              <a:endParaRPr/>
            </a:p>
          </p:txBody>
        </p:sp>
        <p:grpSp>
          <p:nvGrpSpPr>
            <p:cNvPr id="663" name="Google Shape;663;p30"/>
            <p:cNvGrpSpPr/>
            <p:nvPr/>
          </p:nvGrpSpPr>
          <p:grpSpPr>
            <a:xfrm>
              <a:off x="71489" y="2901162"/>
              <a:ext cx="2330111" cy="2187552"/>
              <a:chOff x="2385539" y="683298"/>
              <a:chExt cx="2330111" cy="2187552"/>
            </a:xfrm>
          </p:grpSpPr>
          <p:sp>
            <p:nvSpPr>
              <p:cNvPr id="664" name="Google Shape;664;p30"/>
              <p:cNvSpPr/>
              <p:nvPr/>
            </p:nvSpPr>
            <p:spPr>
              <a:xfrm>
                <a:off x="2385539" y="1197709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665" name="Google Shape;665;p30"/>
              <p:cNvSpPr/>
              <p:nvPr/>
            </p:nvSpPr>
            <p:spPr>
              <a:xfrm>
                <a:off x="2540928" y="1813462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66" name="Google Shape;666;p30"/>
              <p:cNvSpPr/>
              <p:nvPr/>
            </p:nvSpPr>
            <p:spPr>
              <a:xfrm>
                <a:off x="3310519" y="683298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667" name="Google Shape;667;p30"/>
              <p:cNvSpPr/>
              <p:nvPr/>
            </p:nvSpPr>
            <p:spPr>
              <a:xfrm>
                <a:off x="3288503" y="1197709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668" name="Google Shape;668;p30"/>
              <p:cNvSpPr/>
              <p:nvPr/>
            </p:nvSpPr>
            <p:spPr>
              <a:xfrm>
                <a:off x="3365361" y="1748066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  <p:sp>
            <p:nvSpPr>
              <p:cNvPr id="669" name="Google Shape;669;p30"/>
              <p:cNvSpPr/>
              <p:nvPr/>
            </p:nvSpPr>
            <p:spPr>
              <a:xfrm>
                <a:off x="3721839" y="1134407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670" name="Google Shape;670;p30"/>
              <p:cNvSpPr/>
              <p:nvPr/>
            </p:nvSpPr>
            <p:spPr>
              <a:xfrm>
                <a:off x="4084574" y="1726181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671" name="Google Shape;671;p30"/>
              <p:cNvSpPr/>
              <p:nvPr/>
            </p:nvSpPr>
            <p:spPr>
              <a:xfrm>
                <a:off x="3432466" y="2207899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  <p:cxnSp>
            <p:nvCxnSpPr>
              <p:cNvPr id="672" name="Google Shape;672;p30"/>
              <p:cNvCxnSpPr>
                <a:stCxn id="664" idx="2"/>
                <a:endCxn id="665" idx="0"/>
              </p:cNvCxnSpPr>
              <p:nvPr/>
            </p:nvCxnSpPr>
            <p:spPr>
              <a:xfrm>
                <a:off x="2525339" y="1425409"/>
                <a:ext cx="155400" cy="388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73" name="Google Shape;673;p30"/>
              <p:cNvCxnSpPr>
                <a:stCxn id="664" idx="3"/>
                <a:endCxn id="667" idx="1"/>
              </p:cNvCxnSpPr>
              <p:nvPr/>
            </p:nvCxnSpPr>
            <p:spPr>
              <a:xfrm>
                <a:off x="2665139" y="1311559"/>
                <a:ext cx="623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74" name="Google Shape;674;p30"/>
              <p:cNvCxnSpPr>
                <a:stCxn id="666" idx="2"/>
                <a:endCxn id="667" idx="0"/>
              </p:cNvCxnSpPr>
              <p:nvPr/>
            </p:nvCxnSpPr>
            <p:spPr>
              <a:xfrm flipH="1">
                <a:off x="3428419" y="910998"/>
                <a:ext cx="21900" cy="286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75" name="Google Shape;675;p30"/>
              <p:cNvCxnSpPr>
                <a:stCxn id="666" idx="3"/>
                <a:endCxn id="669" idx="0"/>
              </p:cNvCxnSpPr>
              <p:nvPr/>
            </p:nvCxnSpPr>
            <p:spPr>
              <a:xfrm>
                <a:off x="3590119" y="797148"/>
                <a:ext cx="271500" cy="337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76" name="Google Shape;676;p30"/>
              <p:cNvCxnSpPr>
                <a:stCxn id="669" idx="2"/>
                <a:endCxn id="670" idx="0"/>
              </p:cNvCxnSpPr>
              <p:nvPr/>
            </p:nvCxnSpPr>
            <p:spPr>
              <a:xfrm>
                <a:off x="3861639" y="1362107"/>
                <a:ext cx="362700" cy="364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77" name="Google Shape;677;p30"/>
              <p:cNvCxnSpPr>
                <a:stCxn id="669" idx="2"/>
                <a:endCxn id="668" idx="3"/>
              </p:cNvCxnSpPr>
              <p:nvPr/>
            </p:nvCxnSpPr>
            <p:spPr>
              <a:xfrm flipH="1">
                <a:off x="3645039" y="1362107"/>
                <a:ext cx="216600" cy="499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78" name="Google Shape;678;p30"/>
              <p:cNvCxnSpPr>
                <a:stCxn id="667" idx="2"/>
                <a:endCxn id="668" idx="0"/>
              </p:cNvCxnSpPr>
              <p:nvPr/>
            </p:nvCxnSpPr>
            <p:spPr>
              <a:xfrm>
                <a:off x="3428303" y="1425409"/>
                <a:ext cx="76800" cy="322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79" name="Google Shape;679;p30"/>
              <p:cNvCxnSpPr>
                <a:stCxn id="665" idx="3"/>
                <a:endCxn id="668" idx="1"/>
              </p:cNvCxnSpPr>
              <p:nvPr/>
            </p:nvCxnSpPr>
            <p:spPr>
              <a:xfrm flipH="1" rot="10800000">
                <a:off x="2820528" y="1861912"/>
                <a:ext cx="544800" cy="65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80" name="Google Shape;680;p30"/>
              <p:cNvCxnSpPr>
                <a:stCxn id="668" idx="2"/>
                <a:endCxn id="671" idx="0"/>
              </p:cNvCxnSpPr>
              <p:nvPr/>
            </p:nvCxnSpPr>
            <p:spPr>
              <a:xfrm>
                <a:off x="3505161" y="1975766"/>
                <a:ext cx="67200" cy="232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681" name="Google Shape;681;p30"/>
              <p:cNvSpPr txBox="1"/>
              <p:nvPr/>
            </p:nvSpPr>
            <p:spPr>
              <a:xfrm>
                <a:off x="2385550" y="2482950"/>
                <a:ext cx="23301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Postorder</a:t>
                </a:r>
                <a:r>
                  <a:rPr lang="en"/>
                  <a:t>: [7, 4, 1, 3, 0, 6]</a:t>
                </a:r>
                <a:endParaRPr/>
              </a:p>
            </p:txBody>
          </p:sp>
        </p:grpSp>
      </p:grpSp>
      <p:grpSp>
        <p:nvGrpSpPr>
          <p:cNvPr id="682" name="Google Shape;682;p30"/>
          <p:cNvGrpSpPr/>
          <p:nvPr/>
        </p:nvGrpSpPr>
        <p:grpSpPr>
          <a:xfrm>
            <a:off x="3386020" y="2890148"/>
            <a:ext cx="2496611" cy="2187563"/>
            <a:chOff x="3386020" y="2890148"/>
            <a:chExt cx="2496611" cy="2187563"/>
          </a:xfrm>
        </p:grpSpPr>
        <p:sp>
          <p:nvSpPr>
            <p:cNvPr id="683" name="Google Shape;683;p30"/>
            <p:cNvSpPr txBox="1"/>
            <p:nvPr/>
          </p:nvSpPr>
          <p:spPr>
            <a:xfrm>
              <a:off x="5036311" y="3312973"/>
              <a:ext cx="341400" cy="15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*</a:t>
              </a:r>
              <a:endParaRPr/>
            </a:p>
          </p:txBody>
        </p:sp>
        <p:grpSp>
          <p:nvGrpSpPr>
            <p:cNvPr id="684" name="Google Shape;684;p30"/>
            <p:cNvGrpSpPr/>
            <p:nvPr/>
          </p:nvGrpSpPr>
          <p:grpSpPr>
            <a:xfrm>
              <a:off x="3386020" y="2890148"/>
              <a:ext cx="2496611" cy="2187563"/>
              <a:chOff x="2385539" y="683298"/>
              <a:chExt cx="2496611" cy="2187563"/>
            </a:xfrm>
          </p:grpSpPr>
          <p:sp>
            <p:nvSpPr>
              <p:cNvPr id="685" name="Google Shape;685;p30"/>
              <p:cNvSpPr/>
              <p:nvPr/>
            </p:nvSpPr>
            <p:spPr>
              <a:xfrm>
                <a:off x="2385539" y="1197709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686" name="Google Shape;686;p30"/>
              <p:cNvSpPr/>
              <p:nvPr/>
            </p:nvSpPr>
            <p:spPr>
              <a:xfrm>
                <a:off x="2540928" y="1813462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87" name="Google Shape;687;p30"/>
              <p:cNvSpPr/>
              <p:nvPr/>
            </p:nvSpPr>
            <p:spPr>
              <a:xfrm>
                <a:off x="3310519" y="683298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688" name="Google Shape;688;p30"/>
              <p:cNvSpPr/>
              <p:nvPr/>
            </p:nvSpPr>
            <p:spPr>
              <a:xfrm>
                <a:off x="3288503" y="1197709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689" name="Google Shape;689;p30"/>
              <p:cNvSpPr/>
              <p:nvPr/>
            </p:nvSpPr>
            <p:spPr>
              <a:xfrm>
                <a:off x="3365361" y="1748066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  <p:sp>
            <p:nvSpPr>
              <p:cNvPr id="690" name="Google Shape;690;p30"/>
              <p:cNvSpPr/>
              <p:nvPr/>
            </p:nvSpPr>
            <p:spPr>
              <a:xfrm>
                <a:off x="3721839" y="1134407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691" name="Google Shape;691;p30"/>
              <p:cNvSpPr/>
              <p:nvPr/>
            </p:nvSpPr>
            <p:spPr>
              <a:xfrm>
                <a:off x="4084574" y="1726181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692" name="Google Shape;692;p30"/>
              <p:cNvSpPr/>
              <p:nvPr/>
            </p:nvSpPr>
            <p:spPr>
              <a:xfrm>
                <a:off x="3432466" y="2207899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  <p:cxnSp>
            <p:nvCxnSpPr>
              <p:cNvPr id="693" name="Google Shape;693;p30"/>
              <p:cNvCxnSpPr>
                <a:stCxn id="685" idx="2"/>
                <a:endCxn id="686" idx="0"/>
              </p:cNvCxnSpPr>
              <p:nvPr/>
            </p:nvCxnSpPr>
            <p:spPr>
              <a:xfrm>
                <a:off x="2525339" y="1425409"/>
                <a:ext cx="155400" cy="388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94" name="Google Shape;694;p30"/>
              <p:cNvCxnSpPr>
                <a:stCxn id="685" idx="3"/>
                <a:endCxn id="688" idx="1"/>
              </p:cNvCxnSpPr>
              <p:nvPr/>
            </p:nvCxnSpPr>
            <p:spPr>
              <a:xfrm>
                <a:off x="2665139" y="1311559"/>
                <a:ext cx="623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95" name="Google Shape;695;p30"/>
              <p:cNvCxnSpPr>
                <a:stCxn id="687" idx="2"/>
                <a:endCxn id="688" idx="0"/>
              </p:cNvCxnSpPr>
              <p:nvPr/>
            </p:nvCxnSpPr>
            <p:spPr>
              <a:xfrm flipH="1">
                <a:off x="3428419" y="910998"/>
                <a:ext cx="21900" cy="286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96" name="Google Shape;696;p30"/>
              <p:cNvCxnSpPr>
                <a:stCxn id="687" idx="3"/>
                <a:endCxn id="690" idx="0"/>
              </p:cNvCxnSpPr>
              <p:nvPr/>
            </p:nvCxnSpPr>
            <p:spPr>
              <a:xfrm>
                <a:off x="3590119" y="797148"/>
                <a:ext cx="271500" cy="337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97" name="Google Shape;697;p30"/>
              <p:cNvCxnSpPr>
                <a:stCxn id="690" idx="2"/>
                <a:endCxn id="691" idx="0"/>
              </p:cNvCxnSpPr>
              <p:nvPr/>
            </p:nvCxnSpPr>
            <p:spPr>
              <a:xfrm>
                <a:off x="3861639" y="1362107"/>
                <a:ext cx="362700" cy="364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98" name="Google Shape;698;p30"/>
              <p:cNvCxnSpPr>
                <a:stCxn id="690" idx="2"/>
                <a:endCxn id="689" idx="3"/>
              </p:cNvCxnSpPr>
              <p:nvPr/>
            </p:nvCxnSpPr>
            <p:spPr>
              <a:xfrm flipH="1">
                <a:off x="3645039" y="1362107"/>
                <a:ext cx="216600" cy="499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99" name="Google Shape;699;p30"/>
              <p:cNvCxnSpPr>
                <a:stCxn id="688" idx="2"/>
                <a:endCxn id="689" idx="0"/>
              </p:cNvCxnSpPr>
              <p:nvPr/>
            </p:nvCxnSpPr>
            <p:spPr>
              <a:xfrm>
                <a:off x="3428303" y="1425409"/>
                <a:ext cx="76800" cy="322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700" name="Google Shape;700;p30"/>
              <p:cNvCxnSpPr>
                <a:stCxn id="686" idx="3"/>
                <a:endCxn id="689" idx="1"/>
              </p:cNvCxnSpPr>
              <p:nvPr/>
            </p:nvCxnSpPr>
            <p:spPr>
              <a:xfrm flipH="1" rot="10800000">
                <a:off x="2820528" y="1861912"/>
                <a:ext cx="544800" cy="65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701" name="Google Shape;701;p30"/>
              <p:cNvCxnSpPr>
                <a:stCxn id="689" idx="2"/>
                <a:endCxn id="692" idx="0"/>
              </p:cNvCxnSpPr>
              <p:nvPr/>
            </p:nvCxnSpPr>
            <p:spPr>
              <a:xfrm>
                <a:off x="3505161" y="1975766"/>
                <a:ext cx="67200" cy="232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702" name="Google Shape;702;p30"/>
              <p:cNvSpPr txBox="1"/>
              <p:nvPr/>
            </p:nvSpPr>
            <p:spPr>
              <a:xfrm>
                <a:off x="2385550" y="2482961"/>
                <a:ext cx="24966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Postorder</a:t>
                </a:r>
                <a:r>
                  <a:rPr lang="en"/>
                  <a:t>: [7, 4, 1, 3, 0, 6, 5]</a:t>
                </a:r>
                <a:endParaRPr/>
              </a:p>
            </p:txBody>
          </p:sp>
        </p:grpSp>
      </p:grpSp>
      <p:grpSp>
        <p:nvGrpSpPr>
          <p:cNvPr id="703" name="Google Shape;703;p30"/>
          <p:cNvGrpSpPr/>
          <p:nvPr/>
        </p:nvGrpSpPr>
        <p:grpSpPr>
          <a:xfrm>
            <a:off x="6355025" y="2851548"/>
            <a:ext cx="2789100" cy="2231632"/>
            <a:chOff x="6355025" y="2851548"/>
            <a:chExt cx="2789100" cy="2231632"/>
          </a:xfrm>
        </p:grpSpPr>
        <p:sp>
          <p:nvSpPr>
            <p:cNvPr id="704" name="Google Shape;704;p30"/>
            <p:cNvSpPr txBox="1"/>
            <p:nvPr/>
          </p:nvSpPr>
          <p:spPr>
            <a:xfrm>
              <a:off x="7710886" y="2851548"/>
              <a:ext cx="341400" cy="15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*</a:t>
              </a:r>
              <a:endParaRPr/>
            </a:p>
          </p:txBody>
        </p:sp>
        <p:grpSp>
          <p:nvGrpSpPr>
            <p:cNvPr id="705" name="Google Shape;705;p30"/>
            <p:cNvGrpSpPr/>
            <p:nvPr/>
          </p:nvGrpSpPr>
          <p:grpSpPr>
            <a:xfrm>
              <a:off x="6355025" y="2895618"/>
              <a:ext cx="2789100" cy="2187563"/>
              <a:chOff x="2261450" y="683298"/>
              <a:chExt cx="2789100" cy="2187563"/>
            </a:xfrm>
          </p:grpSpPr>
          <p:sp>
            <p:nvSpPr>
              <p:cNvPr id="706" name="Google Shape;706;p30"/>
              <p:cNvSpPr/>
              <p:nvPr/>
            </p:nvSpPr>
            <p:spPr>
              <a:xfrm>
                <a:off x="2385539" y="1197709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07" name="Google Shape;707;p30"/>
              <p:cNvSpPr/>
              <p:nvPr/>
            </p:nvSpPr>
            <p:spPr>
              <a:xfrm>
                <a:off x="2540928" y="1813462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08" name="Google Shape;708;p30"/>
              <p:cNvSpPr/>
              <p:nvPr/>
            </p:nvSpPr>
            <p:spPr>
              <a:xfrm>
                <a:off x="3310519" y="683298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709" name="Google Shape;709;p30"/>
              <p:cNvSpPr/>
              <p:nvPr/>
            </p:nvSpPr>
            <p:spPr>
              <a:xfrm>
                <a:off x="3288503" y="1197709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710" name="Google Shape;710;p30"/>
              <p:cNvSpPr/>
              <p:nvPr/>
            </p:nvSpPr>
            <p:spPr>
              <a:xfrm>
                <a:off x="3365361" y="1748066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  <p:sp>
            <p:nvSpPr>
              <p:cNvPr id="711" name="Google Shape;711;p30"/>
              <p:cNvSpPr/>
              <p:nvPr/>
            </p:nvSpPr>
            <p:spPr>
              <a:xfrm>
                <a:off x="3721839" y="1134407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712" name="Google Shape;712;p30"/>
              <p:cNvSpPr/>
              <p:nvPr/>
            </p:nvSpPr>
            <p:spPr>
              <a:xfrm>
                <a:off x="4084574" y="1726181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713" name="Google Shape;713;p30"/>
              <p:cNvSpPr/>
              <p:nvPr/>
            </p:nvSpPr>
            <p:spPr>
              <a:xfrm>
                <a:off x="3432466" y="2207899"/>
                <a:ext cx="279600" cy="227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  <p:cxnSp>
            <p:nvCxnSpPr>
              <p:cNvPr id="714" name="Google Shape;714;p30"/>
              <p:cNvCxnSpPr>
                <a:stCxn id="706" idx="2"/>
                <a:endCxn id="707" idx="0"/>
              </p:cNvCxnSpPr>
              <p:nvPr/>
            </p:nvCxnSpPr>
            <p:spPr>
              <a:xfrm>
                <a:off x="2525339" y="1425409"/>
                <a:ext cx="155400" cy="388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715" name="Google Shape;715;p30"/>
              <p:cNvCxnSpPr>
                <a:stCxn id="706" idx="3"/>
                <a:endCxn id="709" idx="1"/>
              </p:cNvCxnSpPr>
              <p:nvPr/>
            </p:nvCxnSpPr>
            <p:spPr>
              <a:xfrm>
                <a:off x="2665139" y="1311559"/>
                <a:ext cx="623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716" name="Google Shape;716;p30"/>
              <p:cNvCxnSpPr>
                <a:stCxn id="708" idx="2"/>
                <a:endCxn id="709" idx="0"/>
              </p:cNvCxnSpPr>
              <p:nvPr/>
            </p:nvCxnSpPr>
            <p:spPr>
              <a:xfrm flipH="1">
                <a:off x="3428419" y="910998"/>
                <a:ext cx="21900" cy="286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717" name="Google Shape;717;p30"/>
              <p:cNvCxnSpPr>
                <a:stCxn id="708" idx="3"/>
                <a:endCxn id="711" idx="0"/>
              </p:cNvCxnSpPr>
              <p:nvPr/>
            </p:nvCxnSpPr>
            <p:spPr>
              <a:xfrm>
                <a:off x="3590119" y="797148"/>
                <a:ext cx="271500" cy="337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718" name="Google Shape;718;p30"/>
              <p:cNvCxnSpPr>
                <a:stCxn id="711" idx="2"/>
                <a:endCxn id="712" idx="0"/>
              </p:cNvCxnSpPr>
              <p:nvPr/>
            </p:nvCxnSpPr>
            <p:spPr>
              <a:xfrm>
                <a:off x="3861639" y="1362107"/>
                <a:ext cx="362700" cy="364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719" name="Google Shape;719;p30"/>
              <p:cNvCxnSpPr>
                <a:stCxn id="711" idx="2"/>
                <a:endCxn id="710" idx="3"/>
              </p:cNvCxnSpPr>
              <p:nvPr/>
            </p:nvCxnSpPr>
            <p:spPr>
              <a:xfrm flipH="1">
                <a:off x="3645039" y="1362107"/>
                <a:ext cx="216600" cy="499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720" name="Google Shape;720;p30"/>
              <p:cNvCxnSpPr>
                <a:stCxn id="709" idx="2"/>
                <a:endCxn id="710" idx="0"/>
              </p:cNvCxnSpPr>
              <p:nvPr/>
            </p:nvCxnSpPr>
            <p:spPr>
              <a:xfrm>
                <a:off x="3428303" y="1425409"/>
                <a:ext cx="76800" cy="322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721" name="Google Shape;721;p30"/>
              <p:cNvCxnSpPr>
                <a:stCxn id="707" idx="3"/>
                <a:endCxn id="710" idx="1"/>
              </p:cNvCxnSpPr>
              <p:nvPr/>
            </p:nvCxnSpPr>
            <p:spPr>
              <a:xfrm flipH="1" rot="10800000">
                <a:off x="2820528" y="1861912"/>
                <a:ext cx="544800" cy="65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722" name="Google Shape;722;p30"/>
              <p:cNvCxnSpPr>
                <a:stCxn id="710" idx="2"/>
                <a:endCxn id="713" idx="0"/>
              </p:cNvCxnSpPr>
              <p:nvPr/>
            </p:nvCxnSpPr>
            <p:spPr>
              <a:xfrm>
                <a:off x="3505161" y="1975766"/>
                <a:ext cx="67200" cy="232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723" name="Google Shape;723;p30"/>
              <p:cNvSpPr txBox="1"/>
              <p:nvPr/>
            </p:nvSpPr>
            <p:spPr>
              <a:xfrm>
                <a:off x="2261450" y="2482961"/>
                <a:ext cx="2789100" cy="3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Postorder</a:t>
                </a:r>
                <a:r>
                  <a:rPr lang="en"/>
                  <a:t>: [7, 4, 1, 3, 0, 6, 5, 2]</a:t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3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(Spoiler Alert)</a:t>
            </a:r>
            <a:endParaRPr/>
          </a:p>
        </p:txBody>
      </p:sp>
      <p:sp>
        <p:nvSpPr>
          <p:cNvPr id="729" name="Google Shape;729;p31"/>
          <p:cNvSpPr txBox="1"/>
          <p:nvPr>
            <p:ph idx="1" type="body"/>
          </p:nvPr>
        </p:nvSpPr>
        <p:spPr>
          <a:xfrm>
            <a:off x="243000" y="2825750"/>
            <a:ext cx="8443800" cy="18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Perform a DFS traversal from every vertex with indegree 0, NOT clearing markings in between traversals.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Record DFS post order in a list: [7, 4, 1, 3, 0, 6, 5, 2]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Topological ordering is given by the reverse of that list (reverse postorder):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[2, 5, 6, 0, 3, 1, 4, 7]</a:t>
            </a:r>
            <a:endParaRPr/>
          </a:p>
        </p:txBody>
      </p:sp>
      <p:grpSp>
        <p:nvGrpSpPr>
          <p:cNvPr id="730" name="Google Shape;730;p31"/>
          <p:cNvGrpSpPr/>
          <p:nvPr/>
        </p:nvGrpSpPr>
        <p:grpSpPr>
          <a:xfrm>
            <a:off x="3071707" y="733900"/>
            <a:ext cx="2419775" cy="1945737"/>
            <a:chOff x="756020" y="683300"/>
            <a:chExt cx="2419775" cy="1945737"/>
          </a:xfrm>
        </p:grpSpPr>
        <p:sp>
          <p:nvSpPr>
            <p:cNvPr id="731" name="Google Shape;731;p31"/>
            <p:cNvSpPr/>
            <p:nvPr/>
          </p:nvSpPr>
          <p:spPr>
            <a:xfrm>
              <a:off x="756020" y="125447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932470" y="193817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1806370" y="683300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1781370" y="125447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1868645" y="1865563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2446495" y="1184188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2858395" y="1841263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1944845" y="2376138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cxnSp>
          <p:nvCxnSpPr>
            <p:cNvPr id="739" name="Google Shape;739;p31"/>
            <p:cNvCxnSpPr>
              <a:stCxn id="731" idx="2"/>
              <a:endCxn id="732" idx="0"/>
            </p:cNvCxnSpPr>
            <p:nvPr/>
          </p:nvCxnSpPr>
          <p:spPr>
            <a:xfrm>
              <a:off x="914720" y="1507375"/>
              <a:ext cx="176400" cy="43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40" name="Google Shape;740;p31"/>
            <p:cNvCxnSpPr>
              <a:stCxn id="731" idx="3"/>
              <a:endCxn id="734" idx="1"/>
            </p:cNvCxnSpPr>
            <p:nvPr/>
          </p:nvCxnSpPr>
          <p:spPr>
            <a:xfrm>
              <a:off x="1073420" y="1380925"/>
              <a:ext cx="708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41" name="Google Shape;741;p31"/>
            <p:cNvCxnSpPr>
              <a:stCxn id="733" idx="2"/>
              <a:endCxn id="734" idx="0"/>
            </p:cNvCxnSpPr>
            <p:nvPr/>
          </p:nvCxnSpPr>
          <p:spPr>
            <a:xfrm flipH="1">
              <a:off x="1940170" y="936200"/>
              <a:ext cx="24900" cy="318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42" name="Google Shape;742;p31"/>
            <p:cNvCxnSpPr>
              <a:stCxn id="733" idx="3"/>
              <a:endCxn id="736" idx="0"/>
            </p:cNvCxnSpPr>
            <p:nvPr/>
          </p:nvCxnSpPr>
          <p:spPr>
            <a:xfrm>
              <a:off x="2123770" y="809750"/>
              <a:ext cx="481500" cy="3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43" name="Google Shape;743;p31"/>
            <p:cNvCxnSpPr>
              <a:stCxn id="736" idx="2"/>
              <a:endCxn id="737" idx="0"/>
            </p:cNvCxnSpPr>
            <p:nvPr/>
          </p:nvCxnSpPr>
          <p:spPr>
            <a:xfrm>
              <a:off x="2605195" y="1437087"/>
              <a:ext cx="411900" cy="40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44" name="Google Shape;744;p31"/>
            <p:cNvCxnSpPr>
              <a:stCxn id="736" idx="2"/>
              <a:endCxn id="735" idx="3"/>
            </p:cNvCxnSpPr>
            <p:nvPr/>
          </p:nvCxnSpPr>
          <p:spPr>
            <a:xfrm flipH="1">
              <a:off x="2186095" y="1437087"/>
              <a:ext cx="419100" cy="555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45" name="Google Shape;745;p31"/>
            <p:cNvCxnSpPr>
              <a:stCxn id="734" idx="2"/>
              <a:endCxn id="735" idx="0"/>
            </p:cNvCxnSpPr>
            <p:nvPr/>
          </p:nvCxnSpPr>
          <p:spPr>
            <a:xfrm>
              <a:off x="1940070" y="1507375"/>
              <a:ext cx="87300" cy="35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46" name="Google Shape;746;p31"/>
            <p:cNvCxnSpPr>
              <a:stCxn id="732" idx="3"/>
              <a:endCxn id="735" idx="1"/>
            </p:cNvCxnSpPr>
            <p:nvPr/>
          </p:nvCxnSpPr>
          <p:spPr>
            <a:xfrm flipH="1" rot="10800000">
              <a:off x="1249870" y="1992025"/>
              <a:ext cx="618900" cy="72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47" name="Google Shape;747;p31"/>
            <p:cNvCxnSpPr>
              <a:stCxn id="735" idx="2"/>
              <a:endCxn id="738" idx="0"/>
            </p:cNvCxnSpPr>
            <p:nvPr/>
          </p:nvCxnSpPr>
          <p:spPr>
            <a:xfrm>
              <a:off x="2027345" y="2118462"/>
              <a:ext cx="76200" cy="257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</a:t>
            </a:r>
            <a:endParaRPr/>
          </a:p>
        </p:txBody>
      </p:sp>
      <p:sp>
        <p:nvSpPr>
          <p:cNvPr id="753" name="Google Shape;753;p32"/>
          <p:cNvSpPr txBox="1"/>
          <p:nvPr>
            <p:ph idx="1" type="body"/>
          </p:nvPr>
        </p:nvSpPr>
        <p:spPr>
          <a:xfrm>
            <a:off x="243000" y="3557500"/>
            <a:ext cx="8597400" cy="11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reason it’s called topological sort: Can think of this process as sorting our nodes so they appear in an order consistent with edges, e.g. [2, 5, 6, 0, 3, 1, 4, 7]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When nodes are sorted in diagram, arrows all point rightwards.</a:t>
            </a:r>
            <a:endParaRPr/>
          </a:p>
        </p:txBody>
      </p:sp>
      <p:grpSp>
        <p:nvGrpSpPr>
          <p:cNvPr id="754" name="Google Shape;754;p32"/>
          <p:cNvGrpSpPr/>
          <p:nvPr/>
        </p:nvGrpSpPr>
        <p:grpSpPr>
          <a:xfrm>
            <a:off x="557107" y="1099775"/>
            <a:ext cx="2419775" cy="1945738"/>
            <a:chOff x="756020" y="683300"/>
            <a:chExt cx="2419775" cy="1945738"/>
          </a:xfrm>
        </p:grpSpPr>
        <p:sp>
          <p:nvSpPr>
            <p:cNvPr id="755" name="Google Shape;755;p32"/>
            <p:cNvSpPr/>
            <p:nvPr/>
          </p:nvSpPr>
          <p:spPr>
            <a:xfrm>
              <a:off x="756020" y="125447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756" name="Google Shape;756;p32"/>
            <p:cNvSpPr/>
            <p:nvPr/>
          </p:nvSpPr>
          <p:spPr>
            <a:xfrm>
              <a:off x="932470" y="193817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757" name="Google Shape;757;p32"/>
            <p:cNvSpPr/>
            <p:nvPr/>
          </p:nvSpPr>
          <p:spPr>
            <a:xfrm>
              <a:off x="1806370" y="683300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758" name="Google Shape;758;p32"/>
            <p:cNvSpPr/>
            <p:nvPr/>
          </p:nvSpPr>
          <p:spPr>
            <a:xfrm>
              <a:off x="1781370" y="125447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759" name="Google Shape;759;p32"/>
            <p:cNvSpPr/>
            <p:nvPr/>
          </p:nvSpPr>
          <p:spPr>
            <a:xfrm>
              <a:off x="1868645" y="1865563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760" name="Google Shape;760;p32"/>
            <p:cNvSpPr/>
            <p:nvPr/>
          </p:nvSpPr>
          <p:spPr>
            <a:xfrm>
              <a:off x="2446495" y="1184188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761" name="Google Shape;761;p32"/>
            <p:cNvSpPr/>
            <p:nvPr/>
          </p:nvSpPr>
          <p:spPr>
            <a:xfrm>
              <a:off x="2858395" y="1841263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762" name="Google Shape;762;p32"/>
            <p:cNvSpPr/>
            <p:nvPr/>
          </p:nvSpPr>
          <p:spPr>
            <a:xfrm>
              <a:off x="1944845" y="2376138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cxnSp>
          <p:nvCxnSpPr>
            <p:cNvPr id="763" name="Google Shape;763;p32"/>
            <p:cNvCxnSpPr>
              <a:stCxn id="755" idx="2"/>
              <a:endCxn id="756" idx="0"/>
            </p:cNvCxnSpPr>
            <p:nvPr/>
          </p:nvCxnSpPr>
          <p:spPr>
            <a:xfrm>
              <a:off x="914720" y="1507375"/>
              <a:ext cx="176400" cy="43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64" name="Google Shape;764;p32"/>
            <p:cNvCxnSpPr>
              <a:stCxn id="755" idx="3"/>
              <a:endCxn id="758" idx="1"/>
            </p:cNvCxnSpPr>
            <p:nvPr/>
          </p:nvCxnSpPr>
          <p:spPr>
            <a:xfrm>
              <a:off x="1073420" y="1380925"/>
              <a:ext cx="708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65" name="Google Shape;765;p32"/>
            <p:cNvCxnSpPr>
              <a:stCxn id="757" idx="2"/>
              <a:endCxn id="758" idx="0"/>
            </p:cNvCxnSpPr>
            <p:nvPr/>
          </p:nvCxnSpPr>
          <p:spPr>
            <a:xfrm flipH="1">
              <a:off x="1940170" y="936200"/>
              <a:ext cx="24900" cy="318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66" name="Google Shape;766;p32"/>
            <p:cNvCxnSpPr>
              <a:stCxn id="757" idx="3"/>
              <a:endCxn id="760" idx="0"/>
            </p:cNvCxnSpPr>
            <p:nvPr/>
          </p:nvCxnSpPr>
          <p:spPr>
            <a:xfrm>
              <a:off x="2123770" y="809750"/>
              <a:ext cx="481500" cy="3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67" name="Google Shape;767;p32"/>
            <p:cNvCxnSpPr>
              <a:stCxn id="760" idx="2"/>
              <a:endCxn id="761" idx="0"/>
            </p:cNvCxnSpPr>
            <p:nvPr/>
          </p:nvCxnSpPr>
          <p:spPr>
            <a:xfrm>
              <a:off x="2605195" y="1437088"/>
              <a:ext cx="411900" cy="40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68" name="Google Shape;768;p32"/>
            <p:cNvCxnSpPr>
              <a:stCxn id="760" idx="2"/>
              <a:endCxn id="759" idx="3"/>
            </p:cNvCxnSpPr>
            <p:nvPr/>
          </p:nvCxnSpPr>
          <p:spPr>
            <a:xfrm flipH="1">
              <a:off x="2186095" y="1437088"/>
              <a:ext cx="419100" cy="555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69" name="Google Shape;769;p32"/>
            <p:cNvCxnSpPr>
              <a:stCxn id="758" idx="2"/>
              <a:endCxn id="759" idx="0"/>
            </p:cNvCxnSpPr>
            <p:nvPr/>
          </p:nvCxnSpPr>
          <p:spPr>
            <a:xfrm>
              <a:off x="1940070" y="1507375"/>
              <a:ext cx="87300" cy="35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70" name="Google Shape;770;p32"/>
            <p:cNvCxnSpPr>
              <a:stCxn id="756" idx="3"/>
              <a:endCxn id="759" idx="1"/>
            </p:cNvCxnSpPr>
            <p:nvPr/>
          </p:nvCxnSpPr>
          <p:spPr>
            <a:xfrm flipH="1" rot="10800000">
              <a:off x="1249870" y="1992025"/>
              <a:ext cx="618900" cy="72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71" name="Google Shape;771;p32"/>
            <p:cNvCxnSpPr>
              <a:stCxn id="759" idx="2"/>
              <a:endCxn id="762" idx="0"/>
            </p:cNvCxnSpPr>
            <p:nvPr/>
          </p:nvCxnSpPr>
          <p:spPr>
            <a:xfrm>
              <a:off x="2027345" y="2118463"/>
              <a:ext cx="76200" cy="257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772" name="Google Shape;772;p32"/>
          <p:cNvSpPr/>
          <p:nvPr/>
        </p:nvSpPr>
        <p:spPr>
          <a:xfrm>
            <a:off x="5983702" y="20358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73" name="Google Shape;773;p32"/>
          <p:cNvSpPr/>
          <p:nvPr/>
        </p:nvSpPr>
        <p:spPr>
          <a:xfrm>
            <a:off x="7293586" y="20358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74" name="Google Shape;774;p32"/>
          <p:cNvSpPr/>
          <p:nvPr/>
        </p:nvSpPr>
        <p:spPr>
          <a:xfrm>
            <a:off x="4018907" y="20358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75" name="Google Shape;775;p32"/>
          <p:cNvSpPr/>
          <p:nvPr/>
        </p:nvSpPr>
        <p:spPr>
          <a:xfrm>
            <a:off x="6638650" y="20358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76" name="Google Shape;776;p32"/>
          <p:cNvSpPr/>
          <p:nvPr/>
        </p:nvSpPr>
        <p:spPr>
          <a:xfrm>
            <a:off x="7948522" y="20358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777" name="Google Shape;777;p32"/>
          <p:cNvSpPr/>
          <p:nvPr/>
        </p:nvSpPr>
        <p:spPr>
          <a:xfrm>
            <a:off x="4673843" y="20358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778" name="Google Shape;778;p32"/>
          <p:cNvSpPr/>
          <p:nvPr/>
        </p:nvSpPr>
        <p:spPr>
          <a:xfrm>
            <a:off x="5328779" y="20358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779" name="Google Shape;779;p32"/>
          <p:cNvSpPr/>
          <p:nvPr/>
        </p:nvSpPr>
        <p:spPr>
          <a:xfrm>
            <a:off x="8658532" y="20358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780" name="Google Shape;780;p32"/>
          <p:cNvCxnSpPr>
            <a:stCxn id="774" idx="3"/>
            <a:endCxn id="777" idx="1"/>
          </p:cNvCxnSpPr>
          <p:nvPr/>
        </p:nvCxnSpPr>
        <p:spPr>
          <a:xfrm>
            <a:off x="4336307" y="2162275"/>
            <a:ext cx="337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1" name="Google Shape;781;p32"/>
          <p:cNvCxnSpPr>
            <a:stCxn id="774" idx="0"/>
            <a:endCxn id="775" idx="0"/>
          </p:cNvCxnSpPr>
          <p:nvPr/>
        </p:nvCxnSpPr>
        <p:spPr>
          <a:xfrm flipH="1" rot="-5400000">
            <a:off x="5487107" y="726325"/>
            <a:ext cx="600" cy="26196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2" name="Google Shape;782;p32"/>
          <p:cNvCxnSpPr>
            <a:stCxn id="777" idx="3"/>
            <a:endCxn id="778" idx="1"/>
          </p:cNvCxnSpPr>
          <p:nvPr/>
        </p:nvCxnSpPr>
        <p:spPr>
          <a:xfrm>
            <a:off x="4991243" y="2162275"/>
            <a:ext cx="337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3" name="Google Shape;783;p32"/>
          <p:cNvCxnSpPr>
            <a:stCxn id="777" idx="2"/>
            <a:endCxn id="776" idx="2"/>
          </p:cNvCxnSpPr>
          <p:nvPr/>
        </p:nvCxnSpPr>
        <p:spPr>
          <a:xfrm flipH="1" rot="-5400000">
            <a:off x="6469643" y="651625"/>
            <a:ext cx="600" cy="3274800"/>
          </a:xfrm>
          <a:prstGeom prst="curvedConnector3">
            <a:avLst>
              <a:gd fmla="val 6827916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4" name="Google Shape;784;p32"/>
          <p:cNvCxnSpPr>
            <a:stCxn id="772" idx="3"/>
            <a:endCxn id="775" idx="1"/>
          </p:cNvCxnSpPr>
          <p:nvPr/>
        </p:nvCxnSpPr>
        <p:spPr>
          <a:xfrm>
            <a:off x="6301102" y="2162275"/>
            <a:ext cx="337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5" name="Google Shape;785;p32"/>
          <p:cNvCxnSpPr>
            <a:stCxn id="772" idx="2"/>
            <a:endCxn id="773" idx="2"/>
          </p:cNvCxnSpPr>
          <p:nvPr/>
        </p:nvCxnSpPr>
        <p:spPr>
          <a:xfrm flipH="1" rot="-5400000">
            <a:off x="6797002" y="1634125"/>
            <a:ext cx="600" cy="13098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6" name="Google Shape;786;p32"/>
          <p:cNvCxnSpPr>
            <a:stCxn id="773" idx="3"/>
            <a:endCxn id="776" idx="1"/>
          </p:cNvCxnSpPr>
          <p:nvPr/>
        </p:nvCxnSpPr>
        <p:spPr>
          <a:xfrm>
            <a:off x="7610986" y="2162275"/>
            <a:ext cx="337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7" name="Google Shape;787;p32"/>
          <p:cNvCxnSpPr>
            <a:stCxn id="775" idx="0"/>
            <a:endCxn id="776" idx="0"/>
          </p:cNvCxnSpPr>
          <p:nvPr/>
        </p:nvCxnSpPr>
        <p:spPr>
          <a:xfrm flipH="1" rot="-5400000">
            <a:off x="7451950" y="1381225"/>
            <a:ext cx="600" cy="13098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8" name="Google Shape;788;p32"/>
          <p:cNvCxnSpPr>
            <a:stCxn id="776" idx="3"/>
            <a:endCxn id="779" idx="1"/>
          </p:cNvCxnSpPr>
          <p:nvPr/>
        </p:nvCxnSpPr>
        <p:spPr>
          <a:xfrm>
            <a:off x="8265922" y="2162275"/>
            <a:ext cx="39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3" name="Google Shape;7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703" y="612043"/>
            <a:ext cx="4943301" cy="4468944"/>
          </a:xfrm>
          <a:prstGeom prst="rect">
            <a:avLst/>
          </a:prstGeom>
          <a:noFill/>
          <a:ln>
            <a:noFill/>
          </a:ln>
        </p:spPr>
      </p:pic>
      <p:sp>
        <p:nvSpPr>
          <p:cNvPr id="794" name="Google Shape;794;p3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 Implementation</a:t>
            </a:r>
            <a:endParaRPr/>
          </a:p>
        </p:txBody>
      </p:sp>
      <p:sp>
        <p:nvSpPr>
          <p:cNvPr id="795" name="Google Shape;795;p33"/>
          <p:cNvSpPr txBox="1"/>
          <p:nvPr/>
        </p:nvSpPr>
        <p:spPr>
          <a:xfrm>
            <a:off x="5981450" y="752569"/>
            <a:ext cx="31170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Textbook implementation (shown here) uses a stack instead of a creating a list and then reversing it.</a:t>
            </a:r>
            <a:endParaRPr/>
          </a:p>
        </p:txBody>
      </p:sp>
      <p:sp>
        <p:nvSpPr>
          <p:cNvPr id="796" name="Google Shape;796;p33"/>
          <p:cNvSpPr txBox="1"/>
          <p:nvPr/>
        </p:nvSpPr>
        <p:spPr>
          <a:xfrm>
            <a:off x="6004381" y="1580109"/>
            <a:ext cx="31170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empty stack.</a:t>
            </a:r>
            <a:endParaRPr/>
          </a:p>
        </p:txBody>
      </p:sp>
      <p:sp>
        <p:nvSpPr>
          <p:cNvPr id="797" name="Google Shape;797;p33"/>
          <p:cNvSpPr txBox="1"/>
          <p:nvPr/>
        </p:nvSpPr>
        <p:spPr>
          <a:xfrm>
            <a:off x="5981450" y="2294325"/>
            <a:ext cx="32703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 DFS of all unmarked vertices.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Our algorithm earlier started at vertices with indegree zero. It turns out this algorithm works no matter where you start!</a:t>
            </a:r>
            <a:endParaRPr/>
          </a:p>
        </p:txBody>
      </p:sp>
      <p:sp>
        <p:nvSpPr>
          <p:cNvPr id="798" name="Google Shape;798;p33"/>
          <p:cNvSpPr txBox="1"/>
          <p:nvPr/>
        </p:nvSpPr>
        <p:spPr>
          <a:xfrm>
            <a:off x="5981450" y="3834789"/>
            <a:ext cx="31170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each DFS is done, ‘visit’ vertex by putting on a stack.</a:t>
            </a:r>
            <a:endParaRPr b="1"/>
          </a:p>
        </p:txBody>
      </p:sp>
      <p:sp>
        <p:nvSpPr>
          <p:cNvPr id="799" name="Google Shape;799;p33"/>
          <p:cNvSpPr txBox="1"/>
          <p:nvPr/>
        </p:nvSpPr>
        <p:spPr>
          <a:xfrm>
            <a:off x="68025" y="621623"/>
            <a:ext cx="5201100" cy="4468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DepthFirstOrder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marked;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Stack&lt;Integer&gt; reversePostorder;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DepthFirstOrder(Digraph G)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 reversePostorder =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Stack&lt;Integer&gt;();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 marked =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[G.V()];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0; v &lt; G.V(); v++)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	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(!marked[v]) { dfs(G, v);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dfs(Digraph G,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    marked[v] = true;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	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(!marked[w]) { dfs(G, w); }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reversePostorder.push(v);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	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Iterable&lt;Integer&gt; reversePostorder()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{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reversePostorder;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highlight>
                <a:srgbClr val="EFEFEF"/>
              </a:highlight>
            </a:endParaRPr>
          </a:p>
        </p:txBody>
      </p:sp>
      <p:cxnSp>
        <p:nvCxnSpPr>
          <p:cNvPr id="800" name="Google Shape;800;p33"/>
          <p:cNvCxnSpPr/>
          <p:nvPr/>
        </p:nvCxnSpPr>
        <p:spPr>
          <a:xfrm rot="10800000">
            <a:off x="4867175" y="1300295"/>
            <a:ext cx="1123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1" name="Google Shape;801;p33"/>
          <p:cNvCxnSpPr/>
          <p:nvPr/>
        </p:nvCxnSpPr>
        <p:spPr>
          <a:xfrm rot="10800000">
            <a:off x="5026375" y="1787575"/>
            <a:ext cx="911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2" name="Google Shape;802;p33"/>
          <p:cNvCxnSpPr/>
          <p:nvPr/>
        </p:nvCxnSpPr>
        <p:spPr>
          <a:xfrm rot="10800000">
            <a:off x="4592675" y="2469105"/>
            <a:ext cx="1321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3" name="Google Shape;803;p33"/>
          <p:cNvCxnSpPr/>
          <p:nvPr/>
        </p:nvCxnSpPr>
        <p:spPr>
          <a:xfrm rot="10800000">
            <a:off x="4152275" y="4064259"/>
            <a:ext cx="176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Problems</a:t>
            </a:r>
            <a:endParaRPr/>
          </a:p>
        </p:txBody>
      </p:sp>
      <p:graphicFrame>
        <p:nvGraphicFramePr>
          <p:cNvPr id="809" name="Google Shape;809;p34"/>
          <p:cNvGraphicFramePr/>
          <p:nvPr/>
        </p:nvGraphicFramePr>
        <p:xfrm>
          <a:off x="660363" y="130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{2592CC7D-A840-4BFB-B1E9-4A18FB8BFC54}</a:tableStyleId>
              </a:tblPr>
              <a:tblGrid>
                <a:gridCol w="1117525"/>
                <a:gridCol w="2687000"/>
                <a:gridCol w="1902275"/>
                <a:gridCol w="19022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 Description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Solution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Efficiency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s-t paths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Find a path from s to every reachable vertex.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DepthFirstPaths.java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Demo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Θ(V+E) time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Θ(V) space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topological sort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Find an ordering of vertices consistent with directed edges.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DepthFirstOrder.java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action="ppaction://hlinksldjump" r:id="rId4"/>
                        </a:rPr>
                        <a:t>Demo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Θ(V+E) time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Θ(V) space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Breadth First Search</a:t>
            </a:r>
            <a:endParaRPr sz="4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3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 First Search</a:t>
            </a:r>
            <a:endParaRPr/>
          </a:p>
        </p:txBody>
      </p:sp>
      <p:sp>
        <p:nvSpPr>
          <p:cNvPr id="820" name="Google Shape;820;p36"/>
          <p:cNvSpPr txBox="1"/>
          <p:nvPr>
            <p:ph idx="1" type="body"/>
          </p:nvPr>
        </p:nvSpPr>
        <p:spPr>
          <a:xfrm>
            <a:off x="243000" y="2629050"/>
            <a:ext cx="8443800" cy="17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Given the graph above, find the shortest path from 0 to every other vertex.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Level-order provides the shortest paths from 0 to every reachable vertex from 0 (by definition!)</a:t>
            </a:r>
            <a:endParaRPr/>
          </a:p>
        </p:txBody>
      </p:sp>
      <p:grpSp>
        <p:nvGrpSpPr>
          <p:cNvPr id="821" name="Google Shape;821;p36"/>
          <p:cNvGrpSpPr/>
          <p:nvPr/>
        </p:nvGrpSpPr>
        <p:grpSpPr>
          <a:xfrm>
            <a:off x="3071707" y="733900"/>
            <a:ext cx="2419775" cy="1945737"/>
            <a:chOff x="756020" y="683300"/>
            <a:chExt cx="2419775" cy="1945737"/>
          </a:xfrm>
        </p:grpSpPr>
        <p:sp>
          <p:nvSpPr>
            <p:cNvPr id="822" name="Google Shape;822;p36"/>
            <p:cNvSpPr/>
            <p:nvPr/>
          </p:nvSpPr>
          <p:spPr>
            <a:xfrm>
              <a:off x="756020" y="125447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932470" y="193817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1806370" y="683300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1781370" y="125447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1868645" y="1865563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2446495" y="1184188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2858395" y="1841263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1944845" y="2376138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cxnSp>
          <p:nvCxnSpPr>
            <p:cNvPr id="830" name="Google Shape;830;p36"/>
            <p:cNvCxnSpPr>
              <a:stCxn id="822" idx="2"/>
              <a:endCxn id="823" idx="0"/>
            </p:cNvCxnSpPr>
            <p:nvPr/>
          </p:nvCxnSpPr>
          <p:spPr>
            <a:xfrm>
              <a:off x="914720" y="1507375"/>
              <a:ext cx="176400" cy="43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31" name="Google Shape;831;p36"/>
            <p:cNvCxnSpPr>
              <a:stCxn id="822" idx="3"/>
              <a:endCxn id="825" idx="1"/>
            </p:cNvCxnSpPr>
            <p:nvPr/>
          </p:nvCxnSpPr>
          <p:spPr>
            <a:xfrm>
              <a:off x="1073420" y="1380925"/>
              <a:ext cx="708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32" name="Google Shape;832;p36"/>
            <p:cNvCxnSpPr>
              <a:stCxn id="824" idx="2"/>
              <a:endCxn id="825" idx="0"/>
            </p:cNvCxnSpPr>
            <p:nvPr/>
          </p:nvCxnSpPr>
          <p:spPr>
            <a:xfrm flipH="1">
              <a:off x="1940170" y="936200"/>
              <a:ext cx="24900" cy="318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33" name="Google Shape;833;p36"/>
            <p:cNvCxnSpPr>
              <a:stCxn id="824" idx="3"/>
              <a:endCxn id="827" idx="0"/>
            </p:cNvCxnSpPr>
            <p:nvPr/>
          </p:nvCxnSpPr>
          <p:spPr>
            <a:xfrm>
              <a:off x="2123770" y="809750"/>
              <a:ext cx="481500" cy="3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34" name="Google Shape;834;p36"/>
            <p:cNvCxnSpPr>
              <a:stCxn id="827" idx="2"/>
              <a:endCxn id="828" idx="0"/>
            </p:cNvCxnSpPr>
            <p:nvPr/>
          </p:nvCxnSpPr>
          <p:spPr>
            <a:xfrm>
              <a:off x="2605195" y="1437087"/>
              <a:ext cx="411900" cy="40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35" name="Google Shape;835;p36"/>
            <p:cNvCxnSpPr>
              <a:stCxn id="827" idx="2"/>
              <a:endCxn id="826" idx="3"/>
            </p:cNvCxnSpPr>
            <p:nvPr/>
          </p:nvCxnSpPr>
          <p:spPr>
            <a:xfrm flipH="1">
              <a:off x="2186095" y="1437087"/>
              <a:ext cx="419100" cy="555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36" name="Google Shape;836;p36"/>
            <p:cNvCxnSpPr>
              <a:stCxn id="825" idx="2"/>
              <a:endCxn id="826" idx="0"/>
            </p:cNvCxnSpPr>
            <p:nvPr/>
          </p:nvCxnSpPr>
          <p:spPr>
            <a:xfrm>
              <a:off x="1940070" y="1507375"/>
              <a:ext cx="87300" cy="35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37" name="Google Shape;837;p36"/>
            <p:cNvCxnSpPr>
              <a:stCxn id="823" idx="3"/>
              <a:endCxn id="826" idx="1"/>
            </p:cNvCxnSpPr>
            <p:nvPr/>
          </p:nvCxnSpPr>
          <p:spPr>
            <a:xfrm flipH="1" rot="10800000">
              <a:off x="1249870" y="1992025"/>
              <a:ext cx="618900" cy="72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38" name="Google Shape;838;p36"/>
            <p:cNvCxnSpPr>
              <a:stCxn id="826" idx="2"/>
              <a:endCxn id="829" idx="0"/>
            </p:cNvCxnSpPr>
            <p:nvPr/>
          </p:nvCxnSpPr>
          <p:spPr>
            <a:xfrm>
              <a:off x="2027345" y="2118462"/>
              <a:ext cx="76200" cy="257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First Search Implementation</a:t>
            </a:r>
            <a:endParaRPr/>
          </a:p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Common design pattern in graph algorithms: Decouple type from processing algorithm.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Create a graph object.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Pass the graph to a graph-processing method (or constructor) in a client class.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Query the client class for information.</a:t>
            </a:r>
            <a:endParaRPr/>
          </a:p>
        </p:txBody>
      </p:sp>
      <p:pic>
        <p:nvPicPr>
          <p:cNvPr id="43" name="Google Shape;4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0925" y="2418975"/>
            <a:ext cx="1613750" cy="926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" name="Google Shape;44;p10"/>
          <p:cNvCxnSpPr>
            <a:endCxn id="45" idx="1"/>
          </p:cNvCxnSpPr>
          <p:nvPr/>
        </p:nvCxnSpPr>
        <p:spPr>
          <a:xfrm>
            <a:off x="7428292" y="2886566"/>
            <a:ext cx="43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" name="Google Shape;46;p10"/>
          <p:cNvSpPr txBox="1"/>
          <p:nvPr/>
        </p:nvSpPr>
        <p:spPr>
          <a:xfrm>
            <a:off x="577725" y="3576625"/>
            <a:ext cx="7994700" cy="1422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Paths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Paths(Graph G,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s):    Find all paths from G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hasPathTo(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v):        is there a path from s to v?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Iterable&lt;Integer&gt; pathTo(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v): path from s to v (if any)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EFEFEF"/>
              </a:highlight>
            </a:endParaRPr>
          </a:p>
        </p:txBody>
      </p:sp>
      <p:pic>
        <p:nvPicPr>
          <p:cNvPr id="45" name="Google Shape;45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5692" y="2159829"/>
            <a:ext cx="1096700" cy="145347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0"/>
          <p:cNvSpPr txBox="1"/>
          <p:nvPr/>
        </p:nvSpPr>
        <p:spPr>
          <a:xfrm>
            <a:off x="7870800" y="3598372"/>
            <a:ext cx="1096800" cy="37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Paths.java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3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the “Level-Order”</a:t>
            </a:r>
            <a:endParaRPr/>
          </a:p>
        </p:txBody>
      </p:sp>
      <p:sp>
        <p:nvSpPr>
          <p:cNvPr id="844" name="Google Shape;844;p37"/>
          <p:cNvSpPr txBox="1"/>
          <p:nvPr>
            <p:ph idx="1" type="body"/>
          </p:nvPr>
        </p:nvSpPr>
        <p:spPr>
          <a:xfrm>
            <a:off x="243000" y="556500"/>
            <a:ext cx="85461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trees (a special type of graph), we used iterative deepening.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Bad for spindly trees, Θ(N</a:t>
            </a:r>
            <a:r>
              <a:rPr baseline="30000" lang="en"/>
              <a:t>2</a:t>
            </a:r>
            <a:r>
              <a:rPr lang="en"/>
              <a:t>).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Breadth First Search.</a:t>
            </a:r>
            <a:endParaRPr b="1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Initialize a queue with a starting vertex s and mark that vertex.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Let’s call this the </a:t>
            </a:r>
            <a:r>
              <a:rPr b="1" i="1" lang="en"/>
              <a:t>fringe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Repeat until queue is empty: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Remove vertex v from queue.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Add to the queue any unmarked vertices adjacent to v and mark them.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BreadthFirstPaths demo.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From here on out, we’ll refer to “level order” as “the order visited by BFS”.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Implementation</a:t>
            </a:r>
            <a:endParaRPr/>
          </a:p>
        </p:txBody>
      </p:sp>
      <p:sp>
        <p:nvSpPr>
          <p:cNvPr id="850" name="Google Shape;850;p38"/>
          <p:cNvSpPr txBox="1"/>
          <p:nvPr/>
        </p:nvSpPr>
        <p:spPr>
          <a:xfrm>
            <a:off x="4652511" y="816010"/>
            <a:ext cx="33081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marked[v] is true iff v connected to s</a:t>
            </a:r>
            <a:endParaRPr/>
          </a:p>
        </p:txBody>
      </p:sp>
      <p:sp>
        <p:nvSpPr>
          <p:cNvPr id="851" name="Google Shape;851;p38"/>
          <p:cNvSpPr txBox="1"/>
          <p:nvPr/>
        </p:nvSpPr>
        <p:spPr>
          <a:xfrm>
            <a:off x="4652497" y="1044605"/>
            <a:ext cx="4245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edgeTo[v] is previous vertex on path from s to v</a:t>
            </a:r>
            <a:endParaRPr/>
          </a:p>
        </p:txBody>
      </p:sp>
      <p:sp>
        <p:nvSpPr>
          <p:cNvPr id="852" name="Google Shape;852;p38"/>
          <p:cNvSpPr txBox="1"/>
          <p:nvPr/>
        </p:nvSpPr>
        <p:spPr>
          <a:xfrm>
            <a:off x="4693977" y="2321231"/>
            <a:ext cx="4245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up starting vertex</a:t>
            </a:r>
            <a:endParaRPr/>
          </a:p>
        </p:txBody>
      </p:sp>
      <p:sp>
        <p:nvSpPr>
          <p:cNvPr id="853" name="Google Shape;853;p38"/>
          <p:cNvSpPr txBox="1"/>
          <p:nvPr/>
        </p:nvSpPr>
        <p:spPr>
          <a:xfrm>
            <a:off x="4722737" y="2900761"/>
            <a:ext cx="4245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freshly dequeued vertex v, for each neighbor that is unmarked: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Enqueue that neighbor to the fringe.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Mark it.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Set its edgeTo to v.</a:t>
            </a:r>
            <a:endParaRPr/>
          </a:p>
        </p:txBody>
      </p:sp>
      <p:sp>
        <p:nvSpPr>
          <p:cNvPr id="854" name="Google Shape;854;p38"/>
          <p:cNvSpPr txBox="1"/>
          <p:nvPr/>
        </p:nvSpPr>
        <p:spPr>
          <a:xfrm>
            <a:off x="114152" y="607625"/>
            <a:ext cx="4245000" cy="4532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BreadthFirstPaths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marked;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edgeTo;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bfs(Graph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Queue&lt;Integer&gt; fringe =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new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Queue&lt;Integer&gt;();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fringe.enqueue(s);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marked[s] =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(!fringe.isEmpty())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fringe.dequeue();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(!marked[w])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fringe.enqueue(w);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marked[w] =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edgeTo[w] = v;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 </a:t>
            </a:r>
            <a:endParaRPr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55" name="Google Shape;855;p38"/>
          <p:cNvCxnSpPr/>
          <p:nvPr/>
        </p:nvCxnSpPr>
        <p:spPr>
          <a:xfrm rot="10800000">
            <a:off x="2997100" y="1027000"/>
            <a:ext cx="16032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6" name="Google Shape;856;p38"/>
          <p:cNvCxnSpPr/>
          <p:nvPr/>
        </p:nvCxnSpPr>
        <p:spPr>
          <a:xfrm rot="10800000">
            <a:off x="2593500" y="1267143"/>
            <a:ext cx="2024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7" name="Google Shape;857;p38"/>
          <p:cNvCxnSpPr/>
          <p:nvPr/>
        </p:nvCxnSpPr>
        <p:spPr>
          <a:xfrm rot="10800000">
            <a:off x="2488575" y="2547625"/>
            <a:ext cx="21348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8" name="Google Shape;858;p38"/>
          <p:cNvCxnSpPr/>
          <p:nvPr/>
        </p:nvCxnSpPr>
        <p:spPr>
          <a:xfrm rot="10800000">
            <a:off x="3174350" y="3139875"/>
            <a:ext cx="1472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 First Search</a:t>
            </a:r>
            <a:endParaRPr/>
          </a:p>
        </p:txBody>
      </p:sp>
      <p:sp>
        <p:nvSpPr>
          <p:cNvPr id="864" name="Google Shape;864;p39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code for BFS examines vertices in increasing order from source.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Why? The fringe queue always consists of the following (for some k):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≥ 0 vertices of distance k from s,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≥ 0 vertices of distance k + 1 from 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Handy for finding shortest paths.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Runs in V+E time and uses V space: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Each vertex and each edge processed a constant number of times.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 vertex may be enqueued more than once.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4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BreadthFirstSearch for Google Maps</a:t>
            </a:r>
            <a:endParaRPr/>
          </a:p>
        </p:txBody>
      </p:sp>
      <p:sp>
        <p:nvSpPr>
          <p:cNvPr id="870" name="Google Shape;870;p4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Would breadth first search be a good algorithm for a navigation tool (e.g. Google Maps)?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Assume vertices are intersection and edges are roads connecting intersections.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roads are longer than others.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BAD!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4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use of BFS: Kevin Bacon</a:t>
            </a:r>
            <a:endParaRPr/>
          </a:p>
        </p:txBody>
      </p:sp>
      <p:sp>
        <p:nvSpPr>
          <p:cNvPr id="876" name="Google Shape;876;p4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 with two types of vertices: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Movies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Actors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Perform BFS from s=Kevin Bacon.</a:t>
            </a:r>
            <a:endParaRPr/>
          </a:p>
        </p:txBody>
      </p:sp>
      <p:pic>
        <p:nvPicPr>
          <p:cNvPr id="877" name="Google Shape;87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3370" y="680950"/>
            <a:ext cx="5181756" cy="415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883" name="Google Shape;883;p4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http://www.gosidemount.com/Guided_Diving/images/guided_cavern.jpg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525" y="1673175"/>
            <a:ext cx="3046150" cy="174807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Usage</a:t>
            </a:r>
            <a:endParaRPr/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Start by calling: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Paths P = new Paths(G, 0);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P.hasPathTo(3); //returns true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P.pathTo(3); //returns {0, 1, 4, 3}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2025" y="1774273"/>
            <a:ext cx="1096700" cy="1453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1"/>
          <p:cNvCxnSpPr>
            <a:endCxn id="55" idx="1"/>
          </p:cNvCxnSpPr>
          <p:nvPr/>
        </p:nvCxnSpPr>
        <p:spPr>
          <a:xfrm>
            <a:off x="7414625" y="2501011"/>
            <a:ext cx="43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" name="Google Shape;57;p11"/>
          <p:cNvSpPr txBox="1"/>
          <p:nvPr/>
        </p:nvSpPr>
        <p:spPr>
          <a:xfrm>
            <a:off x="7870800" y="3217385"/>
            <a:ext cx="10968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Paths.java</a:t>
            </a:r>
            <a:endParaRPr/>
          </a:p>
        </p:txBody>
      </p:sp>
      <p:sp>
        <p:nvSpPr>
          <p:cNvPr id="58" name="Google Shape;58;p11"/>
          <p:cNvSpPr txBox="1"/>
          <p:nvPr/>
        </p:nvSpPr>
        <p:spPr>
          <a:xfrm>
            <a:off x="577725" y="3576625"/>
            <a:ext cx="7994700" cy="1422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Paths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Paths(Graph G,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s):    Find all paths from G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hasPathTo(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v):        is there a path from s to v?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Iterable&lt;Integer&gt; pathTo(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v): path from s to v (if any)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visit a vertex v: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Mark vertex v.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Recursively visit all unmarked vertices adjacent to v.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Data Structures: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boolean[] marked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int[]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edgeTo[4] = 1</a:t>
            </a:r>
            <a:r>
              <a:rPr lang="en"/>
              <a:t>, means we went from 1 to 4.</a:t>
            </a:r>
            <a:endParaRPr/>
          </a:p>
        </p:txBody>
      </p:sp>
      <p:pic>
        <p:nvPicPr>
          <p:cNvPr id="64" name="Google Shape;6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4175" y="1977975"/>
            <a:ext cx="2010500" cy="11537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Paths With Depth First Search</a:t>
            </a:r>
            <a:endParaRPr/>
          </a:p>
        </p:txBody>
      </p:sp>
      <p:pic>
        <p:nvPicPr>
          <p:cNvPr id="66" name="Google Shape;66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2025" y="1774273"/>
            <a:ext cx="1096700" cy="1453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12"/>
          <p:cNvCxnSpPr>
            <a:endCxn id="66" idx="1"/>
          </p:cNvCxnSpPr>
          <p:nvPr/>
        </p:nvCxnSpPr>
        <p:spPr>
          <a:xfrm>
            <a:off x="7414625" y="2501011"/>
            <a:ext cx="43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2"/>
          <p:cNvSpPr txBox="1"/>
          <p:nvPr/>
        </p:nvSpPr>
        <p:spPr>
          <a:xfrm>
            <a:off x="7870800" y="3217385"/>
            <a:ext cx="10968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Paths.java</a:t>
            </a:r>
            <a:endParaRPr/>
          </a:p>
        </p:txBody>
      </p:sp>
      <p:sp>
        <p:nvSpPr>
          <p:cNvPr id="69" name="Google Shape;69;p12"/>
          <p:cNvSpPr txBox="1"/>
          <p:nvPr/>
        </p:nvSpPr>
        <p:spPr>
          <a:xfrm>
            <a:off x="577725" y="3576625"/>
            <a:ext cx="7994700" cy="1422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Paths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Paths(Graph G,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s):    Find all paths from G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hasPathTo(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v):        is there a path from s to v?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Iterable&lt;Integer&gt; pathTo(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v): path from s to v (if any)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DepthFirstPaths and Depth First Search</a:t>
            </a:r>
            <a:endParaRPr/>
          </a:p>
        </p:txBody>
      </p:sp>
      <p:sp>
        <p:nvSpPr>
          <p:cNvPr id="75" name="Google Shape;75;p1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Demo: </a:t>
            </a:r>
            <a:r>
              <a:rPr lang="en" u="sng">
                <a:solidFill>
                  <a:schemeClr val="hlink"/>
                </a:solidFill>
                <a:hlinkClick r:id="rId3"/>
              </a:rPr>
              <a:t>DepthFirstPaths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DepthFirstPaths and Depth First Search</a:t>
            </a:r>
            <a:endParaRPr/>
          </a:p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243000" y="1223325"/>
            <a:ext cx="8443800" cy="34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“Depth First Search” is a more general term for any graph search algorithm that traverses a graph as deep as possible before backtracking.</a:t>
            </a:r>
            <a:endParaRPr b="1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term is used for several slightly different algorithms. For example: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DFS may refer to the version from the previous lecture that doesn’t use any marks (and thus can get caught in a loop).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DFS may refer to the version where vertices are marked.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DFS may refer to a version where vertices are marked and source edges recorded (as in Depth First Paths).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DFS may refer to other algorithms like the “topological sort algorithm” well discuss later in lecture.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And more!</a:t>
            </a:r>
            <a:endParaRPr/>
          </a:p>
        </p:txBody>
      </p:sp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243000" y="556500"/>
            <a:ext cx="8443800" cy="8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Demo: </a:t>
            </a:r>
            <a:r>
              <a:rPr lang="en" u="sng">
                <a:solidFill>
                  <a:schemeClr val="hlink"/>
                </a:solidFill>
                <a:hlinkClick r:id="rId3"/>
              </a:rPr>
              <a:t>DepthFirstPaths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/>
        </p:nvSpPr>
        <p:spPr>
          <a:xfrm>
            <a:off x="90600" y="633250"/>
            <a:ext cx="4499700" cy="4387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marked;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edgeTo;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	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dfs(G, s);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	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dfs(Graph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marked[v] =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(!marked[w])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    edgeTo[w] = v;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    dfs(G, w);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}        	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}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88" name="Google Shape;88;p1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DepthFirstPaths, Recursive Implementation</a:t>
            </a:r>
            <a:endParaRPr/>
          </a:p>
        </p:txBody>
      </p:sp>
      <p:cxnSp>
        <p:nvCxnSpPr>
          <p:cNvPr id="89" name="Google Shape;89;p15"/>
          <p:cNvCxnSpPr/>
          <p:nvPr/>
        </p:nvCxnSpPr>
        <p:spPr>
          <a:xfrm rot="10800000">
            <a:off x="3111625" y="1062475"/>
            <a:ext cx="15444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5"/>
          <p:cNvSpPr txBox="1"/>
          <p:nvPr/>
        </p:nvSpPr>
        <p:spPr>
          <a:xfrm>
            <a:off x="4652511" y="861968"/>
            <a:ext cx="33081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marked[v] is true iff v connected to s</a:t>
            </a:r>
            <a:endParaRPr>
              <a:solidFill>
                <a:srgbClr val="AC2020"/>
              </a:solidFill>
            </a:endParaRPr>
          </a:p>
        </p:txBody>
      </p:sp>
      <p:cxnSp>
        <p:nvCxnSpPr>
          <p:cNvPr id="91" name="Google Shape;91;p15"/>
          <p:cNvCxnSpPr/>
          <p:nvPr/>
        </p:nvCxnSpPr>
        <p:spPr>
          <a:xfrm rot="10800000">
            <a:off x="2726325" y="1283350"/>
            <a:ext cx="19206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5"/>
          <p:cNvSpPr txBox="1"/>
          <p:nvPr/>
        </p:nvSpPr>
        <p:spPr>
          <a:xfrm>
            <a:off x="4652497" y="1090563"/>
            <a:ext cx="4245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edgeTo[v] is previous vertex on path from s to v</a:t>
            </a:r>
            <a:endParaRPr>
              <a:solidFill>
                <a:srgbClr val="AC2020"/>
              </a:solidFill>
            </a:endParaRPr>
          </a:p>
        </p:txBody>
      </p:sp>
      <p:cxnSp>
        <p:nvCxnSpPr>
          <p:cNvPr id="93" name="Google Shape;93;p15"/>
          <p:cNvCxnSpPr/>
          <p:nvPr/>
        </p:nvCxnSpPr>
        <p:spPr>
          <a:xfrm rot="10800000">
            <a:off x="1721250" y="2139763"/>
            <a:ext cx="29439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5"/>
          <p:cNvCxnSpPr/>
          <p:nvPr/>
        </p:nvCxnSpPr>
        <p:spPr>
          <a:xfrm rot="10800000">
            <a:off x="2050150" y="2331902"/>
            <a:ext cx="26241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5"/>
          <p:cNvSpPr txBox="1"/>
          <p:nvPr/>
        </p:nvSpPr>
        <p:spPr>
          <a:xfrm>
            <a:off x="4693977" y="2146160"/>
            <a:ext cx="4245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find vertices connected to s.</a:t>
            </a:r>
            <a:endParaRPr>
              <a:solidFill>
                <a:srgbClr val="AC2020"/>
              </a:solidFill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4693991" y="1931233"/>
            <a:ext cx="33081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not shown: data structure initialization</a:t>
            </a:r>
            <a:endParaRPr>
              <a:solidFill>
                <a:srgbClr val="AC2020"/>
              </a:solidFill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4770175" y="2706904"/>
            <a:ext cx="42450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recursive routine does the work and stores results in an easy to query manner!</a:t>
            </a:r>
            <a:endParaRPr>
              <a:solidFill>
                <a:srgbClr val="AC2020"/>
              </a:solidFill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4671750" y="4099750"/>
            <a:ext cx="45678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Question: How would we write hasPathTo(v)?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6412" y="0"/>
            <a:ext cx="772239" cy="102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Problems</a:t>
            </a:r>
            <a:endParaRPr/>
          </a:p>
        </p:txBody>
      </p:sp>
      <p:graphicFrame>
        <p:nvGraphicFramePr>
          <p:cNvPr id="105" name="Google Shape;105;p16"/>
          <p:cNvGraphicFramePr/>
          <p:nvPr/>
        </p:nvGraphicFramePr>
        <p:xfrm>
          <a:off x="660363" y="100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{2592CC7D-A840-4BFB-B1E9-4A18FB8BFC54}</a:tableStyleId>
              </a:tblPr>
              <a:tblGrid>
                <a:gridCol w="1117525"/>
                <a:gridCol w="2687000"/>
                <a:gridCol w="1902275"/>
                <a:gridCol w="19022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 Description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Solution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Efficiency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s-t paths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Find a path from s to every reachable vertex.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DepthFirstPaths.java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Demo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Θ(V+E) time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Θ(V) space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243000" y="2418300"/>
            <a:ext cx="8443800" cy="22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Runtime is Θ(V+E)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Each vertex is visited once and each edge is used exactly once. Each visit costs constant time.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Space is Θ(V).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Call stack depth is at most V.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