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E8A943-5200-46E4-9E0E-0935BE128348}">
  <a:tblStyle styleId="{96E8A943-5200-46E4-9E0E-0935BE128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ges.devshed.com/ds/stories/Solving%20Problems%20with%20Recursion/2.jp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6b429e30_0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6b429e30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c8b3655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c8b365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8851c42_45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8851c42_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b8851c42_45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b8851c42_4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d304ea8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d304ea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9cc41691_0_10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9cc4169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9cc41691_0_10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9cc41691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cc41691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cc4169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9cc41691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9cc4169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9cc41691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9cc4169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cc41691_0_5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cc4169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9cc41691_0_6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9cc4169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9cc41691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9cc416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9cc41691_0_9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9cc4169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9cc41691_0_7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9cc41691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9cc41691_0_7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9cc41691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9cc41691_0_9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9cc41691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9cc41691_0_9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99cc41691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2c8b3655_0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2c8b3655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2d304ea8_1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2d304ea8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9cc41691_0_9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99cc41691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31b6f645db5a43c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31b6f645db5a43c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2d304ea8_1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2d304ea8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2c8b3655_0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2c8b3655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2d304ea8_1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2d304ea8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639550628_1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6395506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db8851c42_45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db8851c42_4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2d304ea8_1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2d304ea8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2d304ea8_1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2d304ea8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2d304ea8_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2d304ea8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639550628_1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63955062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2d304ea8_0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2d304ea8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9e59c73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9e59c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2d304ea8_1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2d304ea8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99cc41691_0_9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99cc41691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2fde9d29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2fde9d2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9cc41691_0_9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9cc41691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639550628_1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63955062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639550628_1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6395506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9cc41691_0_9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9cc4169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9cc41691_0_9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9cc41691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correct but not admissible: h(v) = huge constant.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admissible but not consistent: h(Seattle) = crow distance + 1 mile [coming up with a more general one is quite tricky]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31b6f645db5a43c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31b6f645db5a43c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431b6f645db5a43c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431b6f645db5a43c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http://images.devshed.com/ds/stories/Solving%20Problems%20with%20Recursion/2.jpg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https://cdn3.iconfinder.com/data/icons/3d-printing-icon-set/512/Flood_fill.png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1b6f645db5a43c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1b6f645db5a43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431b6f645db5a43c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431b6f645db5a43c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31b6f645db5a43c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31b6f645db5a43c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431b6f645db5a43c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431b6f645db5a43c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31b6f645db5a43c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31b6f645db5a43c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1b6f645db5a43c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1b6f645db5a43c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b8851c4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b8851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cc41691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cc416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b8851c42_6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b8851c42_6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azza.com/class/j9j0udrxjjp758?cid=325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presentation/d/1_bw2z1ggUkquPdhl7gwdVBoTaoJmaZdpkV6MoAgxlJc/pub?start=false&amp;loop=false&amp;delayms=300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://algs4.cs.princeton.edu/44sp/DijkstraSP.java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algs4.cs.princeton.edu/44sp/DijkstraSP.java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presentation/d/1lTo8LZUGi3XQ1VlOmBUF9KkJTW_JWsw_DOPq8VBiI3A/edit#slide=id.g76e0dad85_2_380" TargetMode="External"/><Relationship Id="rId4" Type="http://schemas.openxmlformats.org/officeDocument/2006/relationships/hyperlink" Target="https://docs.google.com/presentation/d/1a_2hYVr5bAdHxsv33jkgW-nTUYEOMu4UD5kihtITbDo/pub?start=false&amp;loop=false&amp;delayms=3000" TargetMode="External"/><Relationship Id="rId5" Type="http://schemas.openxmlformats.org/officeDocument/2006/relationships/hyperlink" Target="https://docs.google.com/presentation/d/1EGco7EDfVtrqouiUCQr6iY7Lq5mZmvWrprWm5yIQZTQ/pub?start=false&amp;loop=false&amp;delayms=3000" TargetMode="External"/><Relationship Id="rId6" Type="http://schemas.openxmlformats.org/officeDocument/2006/relationships/hyperlink" Target="https://docs.google.com/presentation/d/1_bw2z1ggUkquPdhl7gwdVBoTaoJmaZdpkV6MoAgxlJc/pub?start=false&amp;loop=false&amp;delayms=3000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presentation/d/177bRUTdCa60fjExdr9eO04NHm0MRfPtCzvEup1iMccM/edit#slide=id.g771336078_0_180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qiao.github.io/PathFinding.js/visual/" TargetMode="External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presentation/d/1lTo8LZUGi3XQ1VlOmBUF9KkJTW_JWsw_DOPq8VBiI3A/edit#slide=id.g76e0dad85_2_380" TargetMode="External"/><Relationship Id="rId4" Type="http://schemas.openxmlformats.org/officeDocument/2006/relationships/hyperlink" Target="https://docs.google.com/presentation/d/1a_2hYVr5bAdHxsv33jkgW-nTUYEOMu4UD5kihtITbDo/pub?start=false&amp;loop=false&amp;delayms=3000" TargetMode="External"/><Relationship Id="rId5" Type="http://schemas.openxmlformats.org/officeDocument/2006/relationships/hyperlink" Target="https://docs.google.com/presentation/d/1EGco7EDfVtrqouiUCQr6iY7Lq5mZmvWrprWm5yIQZTQ/pub?start=false&amp;loop=false&amp;delayms=3000" TargetMode="External"/><Relationship Id="rId6" Type="http://schemas.openxmlformats.org/officeDocument/2006/relationships/hyperlink" Target="https://docs.google.com/presentation/d/1_bw2z1ggUkquPdhl7gwdVBoTaoJmaZdpkV6MoAgxlJc/pub?start=false&amp;loop=false&amp;delayms=3000" TargetMode="External"/><Relationship Id="rId7" Type="http://schemas.openxmlformats.org/officeDocument/2006/relationships/hyperlink" Target="https://docs.google.com/presentation/d/177bRUTdCa60fjExdr9eO04NHm0MRfPtCzvEup1iMccM/edit#slide=id.g369665031c_0_350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lTo8LZUGi3XQ1VlOmBUF9KkJTW_JWsw_DOPq8VBiI3A/edit#slide=id.g76e0dad85_2_380" TargetMode="External"/><Relationship Id="rId4" Type="http://schemas.openxmlformats.org/officeDocument/2006/relationships/hyperlink" Target="https://docs.google.com/presentation/d/1a_2hYVr5bAdHxsv33jkgW-nTUYEOMu4UD5kihtITbDo/pub?start=false&amp;loop=false&amp;delayms=3000" TargetMode="External"/><Relationship Id="rId5" Type="http://schemas.openxmlformats.org/officeDocument/2006/relationships/hyperlink" Target="https://docs.google.com/presentation/d/1EGco7EDfVtrqouiUCQr6iY7Lq5mZmvWrprWm5yIQZTQ/pub?start=false&amp;loop=false&amp;delayms=3000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google.com/presentation/d/1a_2hYVr5bAdHxsv33jkgW-nTUYEOMu4UD5kihtITbDo/edit?usp=sharing" TargetMode="External"/><Relationship Id="rId4" Type="http://schemas.openxmlformats.org/officeDocument/2006/relationships/hyperlink" Target="http://algs4.cs.princeton.edu/41undirected/NonrecursiveDFS.java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google.com/presentation/d/1lTo8LZUGi3XQ1VlOmBUF9KkJTW_JWsw_DOPq8VBiI3A/edit#slide=id.g76e0dad85_2_380" TargetMode="External"/><Relationship Id="rId4" Type="http://schemas.openxmlformats.org/officeDocument/2006/relationships/hyperlink" Target="https://docs.google.com/presentation/d/1a_2hYVr5bAdHxsv33jkgW-nTUYEOMu4UD5kihtITbDo/pub?start=false&amp;loop=false&amp;delayms=3000" TargetMode="External"/><Relationship Id="rId5" Type="http://schemas.openxmlformats.org/officeDocument/2006/relationships/hyperlink" Target="https://docs.google.com/presentation/d/1EGco7EDfVtrqouiUCQr6iY7Lq5mZmvWrprWm5yIQZTQ/pub?start=false&amp;loop=false&amp;delayms=300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Midterm 2 scores are out.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Regrade requests will open on April 4th, at noon.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Regrade requests will close on April 9th, at noon.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you’re interested in 1-on-1 meetings with course staff to discuss life,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https://piazza.com/class/j9j0udrxjjp758?cid=3258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243000" y="556500"/>
            <a:ext cx="84438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source vertex s to every other vertex.</a:t>
            </a:r>
            <a:endParaRPr/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1.0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11.0       6→3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10.0       4→6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46" name="Google Shape;146;p17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47" name="Google Shape;147;p17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48" name="Google Shape;148;p17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49" name="Google Shape;149;p17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50" name="Google Shape;150;p17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51" name="Google Shape;151;p17"/>
          <p:cNvCxnSpPr>
            <a:stCxn id="145" idx="2"/>
            <a:endCxn id="146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>
            <a:stCxn id="145" idx="3"/>
            <a:endCxn id="148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>
            <a:stCxn id="150" idx="2"/>
            <a:endCxn id="149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>
            <a:stCxn id="148" idx="2"/>
            <a:endCxn id="149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46" idx="3"/>
            <a:endCxn id="149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7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57" name="Google Shape;157;p17"/>
          <p:cNvCxnSpPr>
            <a:stCxn id="156" idx="3"/>
            <a:endCxn id="145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7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9" name="Google Shape;159;p17"/>
          <p:cNvCxnSpPr>
            <a:stCxn id="156" idx="3"/>
            <a:endCxn id="146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7"/>
          <p:cNvCxnSpPr>
            <a:stCxn id="148" idx="3"/>
            <a:endCxn id="150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>
            <a:stCxn id="145" idx="3"/>
            <a:endCxn id="147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7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3" name="Google Shape;163;p17"/>
          <p:cNvCxnSpPr>
            <a:stCxn id="150" idx="0"/>
            <a:endCxn id="147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7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5" name="Google Shape;165;p17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6" name="Google Shape;166;p17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7" name="Google Shape;167;p17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8" name="Google Shape;168;p17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9" name="Google Shape;169;p17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0" name="Google Shape;170;p17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71" name="Google Shape;171;p17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2" name="Google Shape;172;p17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3" name="Google Shape;173;p17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74" name="Google Shape;174;p17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6" name="Google Shape;176;p17"/>
          <p:cNvSpPr txBox="1"/>
          <p:nvPr/>
        </p:nvSpPr>
        <p:spPr>
          <a:xfrm>
            <a:off x="6501877" y="3522675"/>
            <a:ext cx="236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</a:t>
            </a:r>
            <a:r>
              <a:rPr lang="en"/>
              <a:t>aths from s=0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50075" y="4072200"/>
            <a:ext cx="7203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Trickier observation: Solution will always be a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think of as the union of the shortest paths to all vertices.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43000" y="556500"/>
            <a:ext cx="84438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the solution a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include cycles (no reason to go in a loop).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one parent.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graph has no cycles and no node has two parents, it’s a tree.</a:t>
            </a:r>
            <a:endParaRPr/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773887" y="379166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85" name="Google Shape;185;p18"/>
          <p:cNvSpPr/>
          <p:nvPr/>
        </p:nvSpPr>
        <p:spPr>
          <a:xfrm>
            <a:off x="6634644" y="301440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86" name="Google Shape;186;p18"/>
          <p:cNvSpPr/>
          <p:nvPr/>
        </p:nvSpPr>
        <p:spPr>
          <a:xfrm>
            <a:off x="6901416" y="407250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187" name="Google Shape;187;p18"/>
          <p:cNvCxnSpPr>
            <a:endCxn id="185" idx="1"/>
          </p:cNvCxnSpPr>
          <p:nvPr/>
        </p:nvCxnSpPr>
        <p:spPr>
          <a:xfrm>
            <a:off x="5348844" y="2822258"/>
            <a:ext cx="1285800" cy="34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>
            <a:stCxn id="185" idx="2"/>
            <a:endCxn id="186" idx="0"/>
          </p:cNvCxnSpPr>
          <p:nvPr/>
        </p:nvCxnSpPr>
        <p:spPr>
          <a:xfrm>
            <a:off x="6828294" y="3318908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4" idx="3"/>
            <a:endCxn id="186" idx="1"/>
          </p:cNvCxnSpPr>
          <p:nvPr/>
        </p:nvCxnSpPr>
        <p:spPr>
          <a:xfrm>
            <a:off x="5161187" y="3943912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8"/>
          <p:cNvSpPr/>
          <p:nvPr/>
        </p:nvSpPr>
        <p:spPr>
          <a:xfrm>
            <a:off x="5846350" y="394191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91" name="Google Shape;191;p18"/>
          <p:cNvSpPr/>
          <p:nvPr/>
        </p:nvSpPr>
        <p:spPr>
          <a:xfrm>
            <a:off x="6791903" y="35049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92" name="Google Shape;192;p18"/>
          <p:cNvSpPr txBox="1"/>
          <p:nvPr/>
        </p:nvSpPr>
        <p:spPr>
          <a:xfrm>
            <a:off x="150075" y="4072200"/>
            <a:ext cx="7203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we sure that every node has only one parent?</a:t>
            </a:r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3814075" y="3237625"/>
            <a:ext cx="959700" cy="55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8"/>
          <p:cNvSpPr txBox="1"/>
          <p:nvPr/>
        </p:nvSpPr>
        <p:spPr>
          <a:xfrm>
            <a:off x="3504800" y="2940575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195" name="Google Shape;195;p18"/>
          <p:cNvCxnSpPr/>
          <p:nvPr/>
        </p:nvCxnSpPr>
        <p:spPr>
          <a:xfrm>
            <a:off x="7288737" y="4377012"/>
            <a:ext cx="772800" cy="4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8"/>
          <p:cNvSpPr txBox="1"/>
          <p:nvPr/>
        </p:nvSpPr>
        <p:spPr>
          <a:xfrm>
            <a:off x="4873700" y="2517750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8058200" y="4727250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243000" y="556500"/>
            <a:ext cx="84438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is the solution a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include cycles (no reason to go in a loop).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one parent.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graph has no cycles and no node has two parents, it’s a tree.</a:t>
            </a:r>
            <a:endParaRPr/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4773887" y="379166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05" name="Google Shape;205;p19"/>
          <p:cNvSpPr/>
          <p:nvPr/>
        </p:nvSpPr>
        <p:spPr>
          <a:xfrm>
            <a:off x="6634644" y="301440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06" name="Google Shape;206;p19"/>
          <p:cNvSpPr/>
          <p:nvPr/>
        </p:nvSpPr>
        <p:spPr>
          <a:xfrm>
            <a:off x="6901416" y="407250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207" name="Google Shape;207;p19"/>
          <p:cNvCxnSpPr>
            <a:endCxn id="205" idx="1"/>
          </p:cNvCxnSpPr>
          <p:nvPr/>
        </p:nvCxnSpPr>
        <p:spPr>
          <a:xfrm>
            <a:off x="5348844" y="2822258"/>
            <a:ext cx="1285800" cy="34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stCxn id="205" idx="2"/>
            <a:endCxn id="206" idx="0"/>
          </p:cNvCxnSpPr>
          <p:nvPr/>
        </p:nvCxnSpPr>
        <p:spPr>
          <a:xfrm>
            <a:off x="6828294" y="3318908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204" idx="3"/>
            <a:endCxn id="206" idx="1"/>
          </p:cNvCxnSpPr>
          <p:nvPr/>
        </p:nvCxnSpPr>
        <p:spPr>
          <a:xfrm>
            <a:off x="5161187" y="3943912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9"/>
          <p:cNvSpPr/>
          <p:nvPr/>
        </p:nvSpPr>
        <p:spPr>
          <a:xfrm>
            <a:off x="5846350" y="3941913"/>
            <a:ext cx="549900" cy="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1" name="Google Shape;211;p19"/>
          <p:cNvSpPr/>
          <p:nvPr/>
        </p:nvSpPr>
        <p:spPr>
          <a:xfrm>
            <a:off x="6791903" y="3504954"/>
            <a:ext cx="252900" cy="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12" name="Google Shape;212;p19"/>
          <p:cNvSpPr txBox="1"/>
          <p:nvPr/>
        </p:nvSpPr>
        <p:spPr>
          <a:xfrm>
            <a:off x="150075" y="4072200"/>
            <a:ext cx="7203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we sure that no every node has only one parent?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path is longer, it shouldn’t be part of the solution.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they’re the same, it’s ok to pick one arbitrarily.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>
            <a:off x="3814075" y="3237625"/>
            <a:ext cx="959700" cy="55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9"/>
          <p:cNvSpPr txBox="1"/>
          <p:nvPr/>
        </p:nvSpPr>
        <p:spPr>
          <a:xfrm>
            <a:off x="3504800" y="2940575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215" name="Google Shape;215;p19"/>
          <p:cNvCxnSpPr/>
          <p:nvPr/>
        </p:nvCxnSpPr>
        <p:spPr>
          <a:xfrm>
            <a:off x="7288737" y="4377012"/>
            <a:ext cx="772800" cy="4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9"/>
          <p:cNvSpPr txBox="1"/>
          <p:nvPr/>
        </p:nvSpPr>
        <p:spPr>
          <a:xfrm>
            <a:off x="4873700" y="2517750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8058200" y="4727250"/>
            <a:ext cx="793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Count: http://yellkey.com</a:t>
            </a:r>
            <a:r>
              <a:rPr lang="en">
                <a:solidFill>
                  <a:srgbClr val="38761D"/>
                </a:solidFill>
              </a:rPr>
              <a:t>/half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243000" y="556500"/>
            <a:ext cx="8468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</a:t>
            </a:r>
            <a:r>
              <a:rPr lang="en"/>
              <a:t>of G? </a:t>
            </a:r>
            <a:r>
              <a:rPr lang="en"/>
              <a:t>[assume every vertex is reachable]</a:t>
            </a:r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225" name="Google Shape;225;p20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20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232" name="Google Shape;232;p20"/>
            <p:cNvCxnSpPr>
              <a:stCxn id="226" idx="2"/>
              <a:endCxn id="227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20"/>
            <p:cNvCxnSpPr>
              <a:stCxn id="226" idx="3"/>
              <a:endCxn id="229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20"/>
            <p:cNvCxnSpPr>
              <a:stCxn id="231" idx="2"/>
              <a:endCxn id="230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20"/>
            <p:cNvCxnSpPr>
              <a:stCxn id="229" idx="2"/>
              <a:endCxn id="230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20"/>
            <p:cNvCxnSpPr>
              <a:stCxn id="227" idx="3"/>
              <a:endCxn id="230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20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38" name="Google Shape;238;p20"/>
            <p:cNvCxnSpPr>
              <a:stCxn id="237" idx="3"/>
              <a:endCxn id="226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" name="Google Shape;239;p20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40" name="Google Shape;240;p20"/>
            <p:cNvCxnSpPr>
              <a:stCxn id="237" idx="3"/>
              <a:endCxn id="227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20"/>
            <p:cNvCxnSpPr>
              <a:stCxn id="229" idx="3"/>
              <a:endCxn id="231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20"/>
            <p:cNvCxnSpPr>
              <a:stCxn id="226" idx="3"/>
              <a:endCxn id="228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20"/>
            <p:cNvCxnSpPr>
              <a:stCxn id="231" idx="0"/>
              <a:endCxn id="228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20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243000" y="556500"/>
            <a:ext cx="8468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Shortest Paths Tree of G? [assume every vertex is reachable]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6818350" y="1536125"/>
            <a:ext cx="2160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V: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edges in SPT is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V-1: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vertex, there is exactly one input edge (except source).</a:t>
            </a: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253" name="Google Shape;253;p21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" name="Google Shape;254;p21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260" name="Google Shape;260;p21"/>
            <p:cNvCxnSpPr>
              <a:stCxn id="254" idx="2"/>
              <a:endCxn id="255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21"/>
            <p:cNvCxnSpPr>
              <a:stCxn id="254" idx="3"/>
              <a:endCxn id="257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21"/>
            <p:cNvCxnSpPr>
              <a:stCxn id="259" idx="2"/>
              <a:endCxn id="258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1"/>
            <p:cNvCxnSpPr>
              <a:stCxn id="257" idx="2"/>
              <a:endCxn id="258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21"/>
            <p:cNvCxnSpPr>
              <a:stCxn id="255" idx="3"/>
              <a:endCxn id="258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21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66" name="Google Shape;266;p21"/>
            <p:cNvCxnSpPr>
              <a:stCxn id="265" idx="3"/>
              <a:endCxn id="254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7" name="Google Shape;267;p21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68" name="Google Shape;268;p21"/>
            <p:cNvCxnSpPr>
              <a:stCxn id="265" idx="3"/>
              <a:endCxn id="255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1"/>
            <p:cNvCxnSpPr>
              <a:stCxn id="257" idx="3"/>
              <a:endCxn id="259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21"/>
            <p:cNvCxnSpPr>
              <a:stCxn id="254" idx="3"/>
              <a:endCxn id="256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21"/>
            <p:cNvCxnSpPr>
              <a:stCxn id="259" idx="0"/>
              <a:endCxn id="256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" name="Google Shape;272;p21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243000" y="556500"/>
            <a:ext cx="8468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Shortest Paths Tree of G?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6669700" y="1744225"/>
            <a:ext cx="23784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because: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vertex needs an “in” edge, except source.</a:t>
            </a:r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281" name="Google Shape;281;p22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2" name="Google Shape;282;p22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288" name="Google Shape;288;p22"/>
            <p:cNvCxnSpPr>
              <a:stCxn id="282" idx="2"/>
              <a:endCxn id="283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22"/>
            <p:cNvCxnSpPr>
              <a:stCxn id="282" idx="3"/>
              <a:endCxn id="285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22"/>
            <p:cNvCxnSpPr>
              <a:stCxn id="287" idx="2"/>
              <a:endCxn id="286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22"/>
            <p:cNvCxnSpPr>
              <a:stCxn id="285" idx="2"/>
              <a:endCxn id="286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22"/>
            <p:cNvCxnSpPr>
              <a:stCxn id="283" idx="3"/>
              <a:endCxn id="286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3" name="Google Shape;293;p22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94" name="Google Shape;294;p22"/>
            <p:cNvCxnSpPr>
              <a:stCxn id="293" idx="3"/>
              <a:endCxn id="282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5" name="Google Shape;295;p22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96" name="Google Shape;296;p22"/>
            <p:cNvCxnSpPr>
              <a:stCxn id="293" idx="3"/>
              <a:endCxn id="283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22"/>
            <p:cNvCxnSpPr>
              <a:stCxn id="285" idx="3"/>
              <a:endCxn id="287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8" name="Google Shape;298;p22"/>
            <p:cNvCxnSpPr>
              <a:stCxn id="282" idx="3"/>
              <a:endCxn id="284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2"/>
            <p:cNvCxnSpPr>
              <a:stCxn id="287" idx="0"/>
              <a:endCxn id="284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2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 Note: Source is A.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2425793" y="2538907"/>
            <a:ext cx="4292402" cy="1554224"/>
            <a:chOff x="90593" y="1932601"/>
            <a:chExt cx="4292402" cy="1554224"/>
          </a:xfrm>
        </p:grpSpPr>
        <p:sp>
          <p:nvSpPr>
            <p:cNvPr id="308" name="Google Shape;308;p23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310" name="Google Shape;310;p23"/>
            <p:cNvCxnSpPr>
              <a:stCxn id="308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1" name="Google Shape;311;p23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312" name="Google Shape;312;p23"/>
            <p:cNvCxnSpPr>
              <a:stCxn id="311" idx="3"/>
              <a:endCxn id="308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3" name="Google Shape;313;p23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314" name="Google Shape;314;p23"/>
            <p:cNvCxnSpPr>
              <a:stCxn id="311" idx="3"/>
              <a:endCxn id="309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5" name="Google Shape;315;p23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18" name="Google Shape;318;p23"/>
            <p:cNvCxnSpPr>
              <a:endCxn id="309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19" name="Google Shape;319;p23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321" name="Google Shape;321;p23"/>
            <p:cNvCxnSpPr>
              <a:endCxn id="308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2" name="Google Shape;322;p23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Annotation in </a:t>
            </a:r>
            <a:r>
              <a:rPr lang="en">
                <a:solidFill>
                  <a:srgbClr val="FF00FF"/>
                </a:solidFill>
              </a:rPr>
              <a:t>magenta</a:t>
            </a:r>
            <a:r>
              <a:rPr lang="en"/>
              <a:t> shows the total distance from the source.</a:t>
            </a:r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425793" y="2184671"/>
            <a:ext cx="4292402" cy="2093616"/>
            <a:chOff x="90593" y="1578365"/>
            <a:chExt cx="4292402" cy="2093616"/>
          </a:xfrm>
        </p:grpSpPr>
        <p:sp>
          <p:nvSpPr>
            <p:cNvPr id="330" name="Google Shape;330;p24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332" name="Google Shape;332;p24"/>
            <p:cNvCxnSpPr>
              <a:stCxn id="330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3" name="Google Shape;333;p24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334" name="Google Shape;334;p24"/>
            <p:cNvCxnSpPr>
              <a:stCxn id="333" idx="3"/>
              <a:endCxn id="330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24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336" name="Google Shape;336;p24"/>
            <p:cNvCxnSpPr>
              <a:stCxn id="333" idx="3"/>
              <a:endCxn id="331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7" name="Google Shape;337;p24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40" name="Google Shape;340;p24"/>
            <p:cNvCxnSpPr>
              <a:endCxn id="331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41" name="Google Shape;341;p24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343" name="Google Shape;343;p24"/>
            <p:cNvCxnSpPr>
              <a:endCxn id="330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24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45" name="Google Shape;345;p24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48" name="Google Shape;348;p24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</a:t>
            </a:r>
            <a:r>
              <a:rPr lang="en"/>
              <a:t> (Incorrect)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find a valid shortest paths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Incorrect solution: Traverse graph depth-first, adding edge to the SPT if target vertex is not in SPT.</a:t>
            </a:r>
            <a:endParaRPr/>
          </a:p>
        </p:txBody>
      </p:sp>
      <p:grpSp>
        <p:nvGrpSpPr>
          <p:cNvPr id="355" name="Google Shape;355;p25"/>
          <p:cNvGrpSpPr/>
          <p:nvPr/>
        </p:nvGrpSpPr>
        <p:grpSpPr>
          <a:xfrm>
            <a:off x="90593" y="1578365"/>
            <a:ext cx="4292402" cy="2093616"/>
            <a:chOff x="90593" y="1578365"/>
            <a:chExt cx="4292402" cy="2093616"/>
          </a:xfrm>
        </p:grpSpPr>
        <p:sp>
          <p:nvSpPr>
            <p:cNvPr id="356" name="Google Shape;356;p25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358" name="Google Shape;358;p25"/>
            <p:cNvCxnSpPr>
              <a:stCxn id="356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9" name="Google Shape;359;p25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360" name="Google Shape;360;p25"/>
            <p:cNvCxnSpPr>
              <a:stCxn id="359" idx="3"/>
              <a:endCxn id="356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1" name="Google Shape;361;p25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362" name="Google Shape;362;p25"/>
            <p:cNvCxnSpPr>
              <a:stCxn id="359" idx="3"/>
              <a:endCxn id="357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3" name="Google Shape;363;p25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66" name="Google Shape;366;p25"/>
            <p:cNvCxnSpPr>
              <a:endCxn id="357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67" name="Google Shape;367;p25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369" name="Google Shape;369;p25"/>
            <p:cNvCxnSpPr>
              <a:endCxn id="356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0" name="Google Shape;370;p25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71" name="Google Shape;371;p25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72" name="Google Shape;372;p25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373" name="Google Shape;373;p25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74" name="Google Shape;374;p25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4514368" y="1578365"/>
            <a:ext cx="4292402" cy="2093616"/>
            <a:chOff x="90593" y="1578365"/>
            <a:chExt cx="4292402" cy="2093616"/>
          </a:xfrm>
        </p:grpSpPr>
        <p:sp>
          <p:nvSpPr>
            <p:cNvPr id="376" name="Google Shape;376;p25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378" name="Google Shape;378;p25"/>
            <p:cNvCxnSpPr>
              <a:stCxn id="376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25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380" name="Google Shape;380;p25"/>
            <p:cNvCxnSpPr>
              <a:stCxn id="379" idx="3"/>
              <a:endCxn id="376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1" name="Google Shape;381;p25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382" name="Google Shape;382;p25"/>
            <p:cNvCxnSpPr>
              <a:stCxn id="379" idx="3"/>
              <a:endCxn id="377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3" name="Google Shape;383;p25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86" name="Google Shape;386;p25"/>
            <p:cNvCxnSpPr>
              <a:endCxn id="377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87" name="Google Shape;387;p25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389" name="Google Shape;389;p25"/>
            <p:cNvCxnSpPr>
              <a:endCxn id="376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0" name="Google Shape;390;p25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91" name="Google Shape;391;p25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92" name="Google Shape;392;p25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393" name="Google Shape;393;p25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395" name="Google Shape;395;p25"/>
          <p:cNvGrpSpPr/>
          <p:nvPr/>
        </p:nvGrpSpPr>
        <p:grpSpPr>
          <a:xfrm>
            <a:off x="2211418" y="2996221"/>
            <a:ext cx="4292402" cy="2093616"/>
            <a:chOff x="90593" y="1578365"/>
            <a:chExt cx="4292402" cy="2093616"/>
          </a:xfrm>
        </p:grpSpPr>
        <p:sp>
          <p:nvSpPr>
            <p:cNvPr id="396" name="Google Shape;396;p25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398" name="Google Shape;398;p25"/>
            <p:cNvCxnSpPr>
              <a:stCxn id="396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9" name="Google Shape;399;p25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400" name="Google Shape;400;p25"/>
            <p:cNvCxnSpPr>
              <a:stCxn id="399" idx="3"/>
              <a:endCxn id="396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1" name="Google Shape;401;p25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402" name="Google Shape;402;p25"/>
            <p:cNvCxnSpPr>
              <a:stCxn id="399" idx="3"/>
              <a:endCxn id="397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3" name="Google Shape;403;p25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406" name="Google Shape;406;p25"/>
            <p:cNvCxnSpPr>
              <a:endCxn id="397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07" name="Google Shape;407;p25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409" name="Google Shape;409;p25"/>
            <p:cNvCxnSpPr>
              <a:endCxn id="396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0" name="Google Shape;410;p25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14" name="Google Shape;414;p25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find a valid shortest paths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Incorrect solution #2: Traverse graph depth-first, adding edge to the SPT</a:t>
            </a:r>
            <a:r>
              <a:rPr b="1" i="1" lang="en"/>
              <a:t> if that edge yields better distance</a:t>
            </a:r>
            <a:r>
              <a:rPr lang="en"/>
              <a:t>.</a:t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90593" y="1578365"/>
            <a:ext cx="4292402" cy="2093616"/>
            <a:chOff x="90593" y="1578365"/>
            <a:chExt cx="4292402" cy="2093616"/>
          </a:xfrm>
        </p:grpSpPr>
        <p:sp>
          <p:nvSpPr>
            <p:cNvPr id="422" name="Google Shape;422;p2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424" name="Google Shape;424;p26"/>
            <p:cNvCxnSpPr>
              <a:stCxn id="42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5" name="Google Shape;425;p2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426" name="Google Shape;426;p26"/>
            <p:cNvCxnSpPr>
              <a:stCxn id="425" idx="3"/>
              <a:endCxn id="42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7" name="Google Shape;427;p2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428" name="Google Shape;428;p26"/>
            <p:cNvCxnSpPr>
              <a:stCxn id="425" idx="3"/>
              <a:endCxn id="42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9" name="Google Shape;429;p26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432" name="Google Shape;432;p26"/>
            <p:cNvCxnSpPr>
              <a:endCxn id="42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2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435" name="Google Shape;435;p26"/>
            <p:cNvCxnSpPr>
              <a:endCxn id="42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6" name="Google Shape;436;p2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439" name="Google Shape;439;p2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40" name="Google Shape;440;p2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4514368" y="1578365"/>
            <a:ext cx="4292402" cy="2093616"/>
            <a:chOff x="90593" y="1578365"/>
            <a:chExt cx="4292402" cy="2093616"/>
          </a:xfrm>
        </p:grpSpPr>
        <p:sp>
          <p:nvSpPr>
            <p:cNvPr id="442" name="Google Shape;442;p2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444" name="Google Shape;444;p26"/>
            <p:cNvCxnSpPr>
              <a:stCxn id="44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5" name="Google Shape;445;p2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446" name="Google Shape;446;p26"/>
            <p:cNvCxnSpPr>
              <a:stCxn id="445" idx="3"/>
              <a:endCxn id="44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7" name="Google Shape;447;p2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448" name="Google Shape;448;p26"/>
            <p:cNvCxnSpPr>
              <a:stCxn id="445" idx="3"/>
              <a:endCxn id="44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9" name="Google Shape;449;p26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452" name="Google Shape;452;p26"/>
            <p:cNvCxnSpPr>
              <a:endCxn id="44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53" name="Google Shape;453;p2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455" name="Google Shape;455;p26"/>
            <p:cNvCxnSpPr>
              <a:endCxn id="44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6" name="Google Shape;456;p2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57" name="Google Shape;457;p2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58" name="Google Shape;458;p2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459" name="Google Shape;459;p2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60" name="Google Shape;460;p2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461" name="Google Shape;461;p26"/>
          <p:cNvGrpSpPr/>
          <p:nvPr/>
        </p:nvGrpSpPr>
        <p:grpSpPr>
          <a:xfrm>
            <a:off x="2211418" y="2996221"/>
            <a:ext cx="4292402" cy="2093616"/>
            <a:chOff x="90593" y="1578365"/>
            <a:chExt cx="4292402" cy="2093616"/>
          </a:xfrm>
        </p:grpSpPr>
        <p:sp>
          <p:nvSpPr>
            <p:cNvPr id="462" name="Google Shape;462;p2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464" name="Google Shape;464;p26"/>
            <p:cNvCxnSpPr>
              <a:stCxn id="46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5" name="Google Shape;465;p2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466" name="Google Shape;466;p26"/>
            <p:cNvCxnSpPr>
              <a:stCxn id="465" idx="3"/>
              <a:endCxn id="46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7" name="Google Shape;467;p2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468" name="Google Shape;468;p26"/>
            <p:cNvCxnSpPr>
              <a:stCxn id="465" idx="3"/>
              <a:endCxn id="46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9" name="Google Shape;469;p26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472" name="Google Shape;472;p26"/>
            <p:cNvCxnSpPr>
              <a:endCxn id="46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73" name="Google Shape;473;p2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475" name="Google Shape;475;p26"/>
            <p:cNvCxnSpPr>
              <a:endCxn id="46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6" name="Google Shape;476;p2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479" name="Google Shape;479;p2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481" name="Google Shape;481;p26"/>
          <p:cNvSpPr txBox="1"/>
          <p:nvPr/>
        </p:nvSpPr>
        <p:spPr>
          <a:xfrm>
            <a:off x="6739075" y="3838400"/>
            <a:ext cx="2328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fix: Revisit vertex B and all of its descendants. However, runtime would suffer! See guide problems.</a:t>
            </a:r>
            <a:endParaRPr/>
          </a:p>
        </p:txBody>
      </p:sp>
      <p:cxnSp>
        <p:nvCxnSpPr>
          <p:cNvPr id="482" name="Google Shape;482;p26"/>
          <p:cNvCxnSpPr/>
          <p:nvPr/>
        </p:nvCxnSpPr>
        <p:spPr>
          <a:xfrm flipH="1">
            <a:off x="4321050" y="1506375"/>
            <a:ext cx="2973000" cy="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26"/>
          <p:cNvSpPr txBox="1"/>
          <p:nvPr/>
        </p:nvSpPr>
        <p:spPr>
          <a:xfrm>
            <a:off x="7356604" y="1301350"/>
            <a:ext cx="174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process “edge </a:t>
            </a:r>
            <a:r>
              <a:rPr b="1" lang="en">
                <a:solidFill>
                  <a:srgbClr val="BE0712"/>
                </a:solidFill>
              </a:rPr>
              <a:t>relaxation</a:t>
            </a:r>
            <a:r>
              <a:rPr lang="en">
                <a:solidFill>
                  <a:srgbClr val="BE0712"/>
                </a:solidFill>
              </a:rPr>
              <a:t>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25900" y="4272900"/>
            <a:ext cx="172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Relaxation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61925" y="2764725"/>
            <a:ext cx="88719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29: DFS vs. BFS, Shortest Paths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Summary So Far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Dijkstra’s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Extra: A* Properties, Iterative DFS</a:t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57" y="375450"/>
            <a:ext cx="4653293" cy="2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a Shortest Paths Tree Algorithmically (Correct)</a:t>
            </a:r>
            <a:endParaRPr/>
          </a:p>
        </p:txBody>
      </p:sp>
      <p:sp>
        <p:nvSpPr>
          <p:cNvPr id="490" name="Google Shape;490;p27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</a:t>
            </a:r>
            <a:r>
              <a:rPr b="1" lang="en"/>
              <a:t>in order of best-known distance </a:t>
            </a:r>
            <a:r>
              <a:rPr lang="en"/>
              <a:t>from source, </a:t>
            </a:r>
            <a:r>
              <a:rPr b="1" i="1" lang="en"/>
              <a:t>relaxing</a:t>
            </a:r>
            <a:r>
              <a:rPr lang="en"/>
              <a:t> each edge from the visited vertex (relax an edge: Add to SPT if better distance).</a:t>
            </a: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90593" y="1578365"/>
            <a:ext cx="4292402" cy="2093616"/>
            <a:chOff x="90593" y="1578365"/>
            <a:chExt cx="4292402" cy="2093616"/>
          </a:xfrm>
        </p:grpSpPr>
        <p:sp>
          <p:nvSpPr>
            <p:cNvPr id="492" name="Google Shape;492;p27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494" name="Google Shape;494;p27"/>
            <p:cNvCxnSpPr>
              <a:stCxn id="49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496" name="Google Shape;496;p27"/>
            <p:cNvCxnSpPr>
              <a:stCxn id="495" idx="3"/>
              <a:endCxn id="49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7" name="Google Shape;497;p27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498" name="Google Shape;498;p27"/>
            <p:cNvCxnSpPr>
              <a:stCxn id="495" idx="3"/>
              <a:endCxn id="49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9" name="Google Shape;499;p27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502" name="Google Shape;502;p27"/>
            <p:cNvCxnSpPr>
              <a:endCxn id="49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03" name="Google Shape;503;p27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505" name="Google Shape;505;p27"/>
            <p:cNvCxnSpPr>
              <a:endCxn id="49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6" name="Google Shape;506;p27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07" name="Google Shape;507;p27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08" name="Google Shape;508;p27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509" name="Google Shape;509;p27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>
            <a:off x="4514368" y="1578365"/>
            <a:ext cx="4292402" cy="2093616"/>
            <a:chOff x="90593" y="1578365"/>
            <a:chExt cx="4292402" cy="2093616"/>
          </a:xfrm>
        </p:grpSpPr>
        <p:sp>
          <p:nvSpPr>
            <p:cNvPr id="512" name="Google Shape;512;p27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514" name="Google Shape;514;p27"/>
            <p:cNvCxnSpPr>
              <a:stCxn id="51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5" name="Google Shape;515;p27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516" name="Google Shape;516;p27"/>
            <p:cNvCxnSpPr>
              <a:stCxn id="515" idx="3"/>
              <a:endCxn id="51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27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518" name="Google Shape;518;p27"/>
            <p:cNvCxnSpPr>
              <a:stCxn id="515" idx="3"/>
              <a:endCxn id="51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9" name="Google Shape;519;p27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522" name="Google Shape;522;p27"/>
            <p:cNvCxnSpPr>
              <a:endCxn id="51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23" name="Google Shape;523;p27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525" name="Google Shape;525;p27"/>
            <p:cNvCxnSpPr>
              <a:endCxn id="51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6" name="Google Shape;526;p27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529" name="Google Shape;529;p27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30" name="Google Shape;530;p27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2211418" y="2996221"/>
            <a:ext cx="4292402" cy="2093616"/>
            <a:chOff x="90593" y="1578365"/>
            <a:chExt cx="4292402" cy="2093616"/>
          </a:xfrm>
        </p:grpSpPr>
        <p:sp>
          <p:nvSpPr>
            <p:cNvPr id="532" name="Google Shape;532;p27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534" name="Google Shape;534;p27"/>
            <p:cNvCxnSpPr>
              <a:stCxn id="532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27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536" name="Google Shape;536;p27"/>
            <p:cNvCxnSpPr>
              <a:stCxn id="535" idx="3"/>
              <a:endCxn id="532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7" name="Google Shape;537;p27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538" name="Google Shape;538;p27"/>
            <p:cNvCxnSpPr>
              <a:stCxn id="535" idx="3"/>
              <a:endCxn id="533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9" name="Google Shape;539;p27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542" name="Google Shape;542;p27"/>
            <p:cNvCxnSpPr>
              <a:endCxn id="533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43" name="Google Shape;543;p27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545" name="Google Shape;545;p27"/>
            <p:cNvCxnSpPr>
              <a:endCxn id="532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6" name="Google Shape;546;p27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47" name="Google Shape;547;p27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48" name="Google Shape;548;p27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549" name="Google Shape;549;p27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550" name="Google Shape;550;p27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551" name="Google Shape;551;p27"/>
          <p:cNvSpPr txBox="1"/>
          <p:nvPr/>
        </p:nvSpPr>
        <p:spPr>
          <a:xfrm>
            <a:off x="5827325" y="4542050"/>
            <a:ext cx="3220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correct if non-negative edge weights.</a:t>
            </a:r>
            <a:endParaRPr/>
          </a:p>
        </p:txBody>
      </p:sp>
      <p:cxnSp>
        <p:nvCxnSpPr>
          <p:cNvPr id="552" name="Google Shape;552;p27"/>
          <p:cNvCxnSpPr/>
          <p:nvPr/>
        </p:nvCxnSpPr>
        <p:spPr>
          <a:xfrm flipH="1">
            <a:off x="3964325" y="978698"/>
            <a:ext cx="626100" cy="15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27"/>
          <p:cNvSpPr txBox="1"/>
          <p:nvPr/>
        </p:nvSpPr>
        <p:spPr>
          <a:xfrm>
            <a:off x="4694950" y="669875"/>
            <a:ext cx="4011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As opposed to visiting in depth-first order.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25900" y="4272900"/>
            <a:ext cx="172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Relaxation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Best-first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Implementation Demo</a:t>
            </a:r>
            <a:endParaRPr/>
          </a:p>
        </p:txBody>
      </p:sp>
      <p:sp>
        <p:nvSpPr>
          <p:cNvPr id="560" name="Google Shape;560;p28"/>
          <p:cNvSpPr txBox="1"/>
          <p:nvPr>
            <p:ph idx="1" type="body"/>
          </p:nvPr>
        </p:nvSpPr>
        <p:spPr>
          <a:xfrm>
            <a:off x="243000" y="556500"/>
            <a:ext cx="873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Dijkstra’s Algorithm Demo Link.</a:t>
            </a: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62" name="Google Shape;562;p2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63" name="Google Shape;563;p2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4" name="Google Shape;564;p2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65" name="Google Shape;565;p2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66" name="Google Shape;566;p2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67" name="Google Shape;567;p28"/>
          <p:cNvCxnSpPr>
            <a:stCxn id="561" idx="2"/>
            <a:endCxn id="56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28"/>
          <p:cNvCxnSpPr>
            <a:stCxn id="561" idx="3"/>
            <a:endCxn id="56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28"/>
          <p:cNvCxnSpPr>
            <a:stCxn id="563" idx="2"/>
            <a:endCxn id="56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28"/>
          <p:cNvCxnSpPr>
            <a:stCxn id="566" idx="2"/>
            <a:endCxn id="56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8"/>
          <p:cNvCxnSpPr>
            <a:stCxn id="564" idx="2"/>
            <a:endCxn id="56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8"/>
          <p:cNvCxnSpPr>
            <a:stCxn id="562" idx="3"/>
            <a:endCxn id="56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2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74" name="Google Shape;574;p28"/>
          <p:cNvCxnSpPr>
            <a:stCxn id="573" idx="3"/>
            <a:endCxn id="56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2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76" name="Google Shape;576;p28"/>
          <p:cNvCxnSpPr>
            <a:stCxn id="573" idx="3"/>
            <a:endCxn id="56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28"/>
          <p:cNvCxnSpPr>
            <a:stCxn id="564" idx="3"/>
            <a:endCxn id="56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28"/>
          <p:cNvCxnSpPr>
            <a:stCxn id="561" idx="3"/>
            <a:endCxn id="56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80" name="Google Shape;580;p28"/>
          <p:cNvCxnSpPr>
            <a:stCxn id="566" idx="0"/>
            <a:endCxn id="56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2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82" name="Google Shape;582;p2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84" name="Google Shape;584;p2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5" name="Google Shape;585;p2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86" name="Google Shape;586;p2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87" name="Google Shape;587;p2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88" name="Google Shape;588;p2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9" name="Google Shape;589;p2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0" name="Google Shape;590;p2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591" name="Google Shape;591;p2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598" name="Google Shape;598;p28"/>
          <p:cNvCxnSpPr>
            <a:stCxn id="564" idx="1"/>
            <a:endCxn id="56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2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</a:t>
            </a:r>
            <a:endParaRPr/>
          </a:p>
        </p:txBody>
      </p:sp>
      <p:sp>
        <p:nvSpPr>
          <p:cNvPr id="605" name="Google Shape;605;p29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 order of best-known distance from source, </a:t>
            </a:r>
            <a:r>
              <a:rPr b="1" i="1" lang="en"/>
              <a:t>relaxing</a:t>
            </a:r>
            <a:r>
              <a:rPr lang="en"/>
              <a:t> each edge from the visited vertex (relax an edge: Add to SPT if better distance).</a:t>
            </a:r>
            <a:endParaRPr/>
          </a:p>
        </p:txBody>
      </p:sp>
      <p:sp>
        <p:nvSpPr>
          <p:cNvPr id="606" name="Google Shape;606;p29"/>
          <p:cNvSpPr txBox="1"/>
          <p:nvPr>
            <p:ph idx="1" type="body"/>
          </p:nvPr>
        </p:nvSpPr>
        <p:spPr>
          <a:xfrm>
            <a:off x="166800" y="3604500"/>
            <a:ext cx="88320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Dijkstra’s correct for non-negative edges? Path to X is optimal after X has been dequeued. Inductive argument (proof sketch):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path to just-dequeued vertex v is optimal. Then after relaxation of v’s edges, path to vertex X at top of PQ will be optimal. </a:t>
            </a:r>
            <a:endParaRPr/>
          </a:p>
        </p:txBody>
      </p:sp>
      <p:grpSp>
        <p:nvGrpSpPr>
          <p:cNvPr id="607" name="Google Shape;607;p29"/>
          <p:cNvGrpSpPr/>
          <p:nvPr/>
        </p:nvGrpSpPr>
        <p:grpSpPr>
          <a:xfrm>
            <a:off x="2211418" y="1700821"/>
            <a:ext cx="4292402" cy="2093616"/>
            <a:chOff x="90593" y="1578365"/>
            <a:chExt cx="4292402" cy="2093616"/>
          </a:xfrm>
        </p:grpSpPr>
        <p:sp>
          <p:nvSpPr>
            <p:cNvPr id="608" name="Google Shape;608;p29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cxnSp>
          <p:nvCxnSpPr>
            <p:cNvPr id="610" name="Google Shape;610;p29"/>
            <p:cNvCxnSpPr>
              <a:stCxn id="608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1" name="Google Shape;611;p29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612" name="Google Shape;612;p29"/>
            <p:cNvCxnSpPr>
              <a:stCxn id="611" idx="3"/>
              <a:endCxn id="608" idx="1"/>
            </p:cNvCxnSpPr>
            <p:nvPr/>
          </p:nvCxnSpPr>
          <p:spPr>
            <a:xfrm flipH="1" rot="10800000">
              <a:off x="753725" y="2084820"/>
              <a:ext cx="14274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3" name="Google Shape;613;p29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14" name="Google Shape;614;p29"/>
            <p:cNvCxnSpPr>
              <a:stCxn id="611" idx="3"/>
              <a:endCxn id="609" idx="1"/>
            </p:cNvCxnSpPr>
            <p:nvPr/>
          </p:nvCxnSpPr>
          <p:spPr>
            <a:xfrm>
              <a:off x="753725" y="2785920"/>
              <a:ext cx="1427400" cy="548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5" name="Google Shape;615;p29"/>
            <p:cNvSpPr/>
            <p:nvPr/>
          </p:nvSpPr>
          <p:spPr>
            <a:xfrm>
              <a:off x="13503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284098" y="288621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081502" y="221340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618" name="Google Shape;618;p29"/>
            <p:cNvCxnSpPr>
              <a:endCxn id="609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19" name="Google Shape;619;p29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621" name="Google Shape;621;p29"/>
            <p:cNvCxnSpPr>
              <a:endCxn id="608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29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624" name="Google Shape;624;p29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625" name="Google Shape;625;p29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626" name="Google Shape;626;p29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833146"/>
            <a:ext cx="61245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Implementation (Pseudocode, 1/2)</a:t>
            </a:r>
            <a:endParaRPr/>
          </a:p>
        </p:txBody>
      </p:sp>
      <p:cxnSp>
        <p:nvCxnSpPr>
          <p:cNvPr id="633" name="Google Shape;633;p30"/>
          <p:cNvCxnSpPr/>
          <p:nvPr/>
        </p:nvCxnSpPr>
        <p:spPr>
          <a:xfrm rot="10800000">
            <a:off x="2863900" y="4093000"/>
            <a:ext cx="350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30"/>
          <p:cNvSpPr txBox="1"/>
          <p:nvPr/>
        </p:nvSpPr>
        <p:spPr>
          <a:xfrm>
            <a:off x="6580302" y="3891717"/>
            <a:ext cx="2408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Relax means: If better, add to SPT and update priorities. See next slide.</a:t>
            </a:r>
            <a:endParaRPr/>
          </a:p>
        </p:txBody>
      </p:sp>
      <p:sp>
        <p:nvSpPr>
          <p:cNvPr id="635" name="Google Shape;635;p30"/>
          <p:cNvSpPr txBox="1"/>
          <p:nvPr/>
        </p:nvSpPr>
        <p:spPr>
          <a:xfrm>
            <a:off x="2700900" y="4705025"/>
            <a:ext cx="62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actual implementation </a:t>
            </a:r>
            <a:r>
              <a:rPr lang="en" u="sng">
                <a:solidFill>
                  <a:schemeClr val="hlink"/>
                </a:solidFill>
                <a:hlinkClick r:id="rId4"/>
              </a:rPr>
              <a:t>see Algorithm’s textbook example</a:t>
            </a:r>
            <a:r>
              <a:rPr lang="en"/>
              <a:t>. </a:t>
            </a:r>
            <a:endParaRPr/>
          </a:p>
        </p:txBody>
      </p:sp>
      <p:cxnSp>
        <p:nvCxnSpPr>
          <p:cNvPr id="636" name="Google Shape;636;p30"/>
          <p:cNvCxnSpPr/>
          <p:nvPr/>
        </p:nvCxnSpPr>
        <p:spPr>
          <a:xfrm rot="10800000">
            <a:off x="4053400" y="3591300"/>
            <a:ext cx="231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0"/>
          <p:cNvSpPr txBox="1"/>
          <p:nvPr/>
        </p:nvSpPr>
        <p:spPr>
          <a:xfrm>
            <a:off x="6580300" y="3282142"/>
            <a:ext cx="227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source that is unvisited.</a:t>
            </a:r>
            <a:endParaRPr/>
          </a:p>
        </p:txBody>
      </p:sp>
      <p:cxnSp>
        <p:nvCxnSpPr>
          <p:cNvPr id="638" name="Google Shape;638;p30"/>
          <p:cNvCxnSpPr/>
          <p:nvPr/>
        </p:nvCxnSpPr>
        <p:spPr>
          <a:xfrm rot="10800000">
            <a:off x="4767000" y="2411950"/>
            <a:ext cx="157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30"/>
          <p:cNvSpPr txBox="1"/>
          <p:nvPr/>
        </p:nvSpPr>
        <p:spPr>
          <a:xfrm>
            <a:off x="6580300" y="2023517"/>
            <a:ext cx="227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distTo. Must be a specialPQ for reasons on next slide.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4" y="664006"/>
            <a:ext cx="5118926" cy="15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Implementation (Pseudocode, 2/2)</a:t>
            </a:r>
            <a:endParaRPr/>
          </a:p>
        </p:txBody>
      </p:sp>
      <p:cxnSp>
        <p:nvCxnSpPr>
          <p:cNvPr id="646" name="Google Shape;646;p31"/>
          <p:cNvCxnSpPr/>
          <p:nvPr/>
        </p:nvCxnSpPr>
        <p:spPr>
          <a:xfrm rot="10800000">
            <a:off x="2071300" y="1698400"/>
            <a:ext cx="231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31"/>
          <p:cNvSpPr txBox="1"/>
          <p:nvPr/>
        </p:nvSpPr>
        <p:spPr>
          <a:xfrm>
            <a:off x="4608129" y="1483481"/>
            <a:ext cx="2784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Relax means: If better, add to SPT and update priorities.</a:t>
            </a:r>
            <a:endParaRPr/>
          </a:p>
        </p:txBody>
      </p:sp>
      <p:cxnSp>
        <p:nvCxnSpPr>
          <p:cNvPr id="648" name="Google Shape;648;p31"/>
          <p:cNvCxnSpPr/>
          <p:nvPr/>
        </p:nvCxnSpPr>
        <p:spPr>
          <a:xfrm rot="10800000">
            <a:off x="3270396" y="1031317"/>
            <a:ext cx="11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31"/>
          <p:cNvSpPr txBox="1"/>
          <p:nvPr/>
        </p:nvSpPr>
        <p:spPr>
          <a:xfrm>
            <a:off x="4588303" y="811332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source.</a:t>
            </a:r>
            <a:endParaRPr/>
          </a:p>
        </p:txBody>
      </p:sp>
      <p:pic>
        <p:nvPicPr>
          <p:cNvPr id="650" name="Google Shape;6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" y="2379899"/>
            <a:ext cx="5278850" cy="2718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1"/>
          <p:cNvCxnSpPr/>
          <p:nvPr/>
        </p:nvCxnSpPr>
        <p:spPr>
          <a:xfrm rot="10800000">
            <a:off x="5486800" y="3248175"/>
            <a:ext cx="89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31"/>
          <p:cNvSpPr txBox="1"/>
          <p:nvPr/>
        </p:nvSpPr>
        <p:spPr>
          <a:xfrm>
            <a:off x="6549675" y="3039415"/>
            <a:ext cx="2112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edge is better, then:</a:t>
            </a:r>
            <a:endParaRPr/>
          </a:p>
        </p:txBody>
      </p:sp>
      <p:cxnSp>
        <p:nvCxnSpPr>
          <p:cNvPr id="653" name="Google Shape;653;p31"/>
          <p:cNvCxnSpPr/>
          <p:nvPr/>
        </p:nvCxnSpPr>
        <p:spPr>
          <a:xfrm rot="10800000">
            <a:off x="5196250" y="3496600"/>
            <a:ext cx="75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1"/>
          <p:cNvCxnSpPr/>
          <p:nvPr/>
        </p:nvCxnSpPr>
        <p:spPr>
          <a:xfrm rot="10800000">
            <a:off x="2844250" y="3716400"/>
            <a:ext cx="31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31"/>
          <p:cNvSpPr txBox="1"/>
          <p:nvPr/>
        </p:nvSpPr>
        <p:spPr>
          <a:xfrm>
            <a:off x="6831621" y="3976667"/>
            <a:ext cx="231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priority (not a standard PQ operation, requires a special PQ)</a:t>
            </a:r>
            <a:endParaRPr/>
          </a:p>
        </p:txBody>
      </p:sp>
      <p:cxnSp>
        <p:nvCxnSpPr>
          <p:cNvPr id="656" name="Google Shape;656;p31"/>
          <p:cNvCxnSpPr/>
          <p:nvPr/>
        </p:nvCxnSpPr>
        <p:spPr>
          <a:xfrm rot="10800000">
            <a:off x="5946246" y="3508200"/>
            <a:ext cx="0" cy="2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1"/>
          <p:cNvSpPr txBox="1"/>
          <p:nvPr/>
        </p:nvSpPr>
        <p:spPr>
          <a:xfrm>
            <a:off x="6831621" y="3413536"/>
            <a:ext cx="231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shortest paths tree</a:t>
            </a:r>
            <a:endParaRPr/>
          </a:p>
        </p:txBody>
      </p:sp>
      <p:cxnSp>
        <p:nvCxnSpPr>
          <p:cNvPr id="658" name="Google Shape;658;p31"/>
          <p:cNvCxnSpPr>
            <a:endCxn id="657" idx="1"/>
          </p:cNvCxnSpPr>
          <p:nvPr/>
        </p:nvCxnSpPr>
        <p:spPr>
          <a:xfrm flipH="1" rot="10800000">
            <a:off x="5966121" y="3595636"/>
            <a:ext cx="865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1"/>
          <p:cNvCxnSpPr/>
          <p:nvPr/>
        </p:nvCxnSpPr>
        <p:spPr>
          <a:xfrm flipH="1" rot="10800000">
            <a:off x="5946300" y="4164271"/>
            <a:ext cx="865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0" name="Google Shape;660;p31"/>
          <p:cNvSpPr txBox="1"/>
          <p:nvPr/>
        </p:nvSpPr>
        <p:spPr>
          <a:xfrm>
            <a:off x="2700900" y="4705025"/>
            <a:ext cx="62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actual implementation </a:t>
            </a:r>
            <a:r>
              <a:rPr lang="en" u="sng">
                <a:solidFill>
                  <a:schemeClr val="hlink"/>
                </a:solidFill>
                <a:hlinkClick r:id="rId5"/>
              </a:rPr>
              <a:t>see Algorithm’s textbook example</a:t>
            </a:r>
            <a:r>
              <a:rPr lang="en"/>
              <a:t>. </a:t>
            </a:r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3650825" y="3928917"/>
            <a:ext cx="31875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2" name="Google Shape;662;p31"/>
          <p:cNvSpPr txBox="1"/>
          <p:nvPr/>
        </p:nvSpPr>
        <p:spPr>
          <a:xfrm>
            <a:off x="6831621" y="3729696"/>
            <a:ext cx="231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still active (green)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Runtime</a:t>
            </a:r>
            <a:endParaRPr/>
          </a:p>
        </p:txBody>
      </p:sp>
      <p:sp>
        <p:nvSpPr>
          <p:cNvPr id="668" name="Google Shape;668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decreasePriority: E, each costing O(log V)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 for a connected graph.</a:t>
            </a:r>
            <a:endParaRPr/>
          </a:p>
        </p:txBody>
      </p:sp>
      <p:graphicFrame>
        <p:nvGraphicFramePr>
          <p:cNvPr id="669" name="Google Shape;669;p32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{96E8A943-5200-46E4-9E0E-0935BE128348}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i</a:t>
                      </a:r>
                      <a:r>
                        <a:rPr lang="en"/>
                        <a:t>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</a:t>
                      </a:r>
                      <a:r>
                        <a:rPr lang="en"/>
                        <a:t>elete-min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</a:t>
                      </a:r>
                      <a:r>
                        <a:rPr lang="en"/>
                        <a:t>ecrease 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75" name="Google Shape;675;p33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{96E8A943-5200-46E4-9E0E-0935BE128348}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,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Iterative 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topological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 ordering of vertices consistent with directed edges.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DepthFirstOrder.java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weighted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path, considering weights, from st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DijkstrasSP.java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Θ(E log V)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Target Dijkstra’s</a:t>
            </a:r>
            <a:endParaRPr/>
          </a:p>
        </p:txBody>
      </p:sp>
      <p:sp>
        <p:nvSpPr>
          <p:cNvPr id="681" name="Google Shape;681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good algorithm for a navigation application?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find the shortest path?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be efficient?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2" name="Google Shape;6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1922600"/>
            <a:ext cx="6487624" cy="3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688" name="Google Shape;688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will explore every place within nearly two thousand miles of Denver before it locates NYC. </a:t>
            </a:r>
            <a:endParaRPr/>
          </a:p>
        </p:txBody>
      </p:sp>
      <p:pic>
        <p:nvPicPr>
          <p:cNvPr id="689" name="Google Shape;6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A* (CS188 Preview)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Reachability: Review of Last Week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wanted to collect a list of all vertices reachable from a given start vertex. We’ve discussed two approaches so far to perform this task: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Depth First Search.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Breadth 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both work for all graphs?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one better than the other in some way?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4137749" y="2012637"/>
            <a:ext cx="4288742" cy="2541327"/>
            <a:chOff x="5600232" y="3141694"/>
            <a:chExt cx="3283625" cy="1945737"/>
          </a:xfrm>
        </p:grpSpPr>
        <p:sp>
          <p:nvSpPr>
            <p:cNvPr id="47" name="Google Shape;47;p10"/>
            <p:cNvSpPr/>
            <p:nvPr/>
          </p:nvSpPr>
          <p:spPr>
            <a:xfrm>
              <a:off x="64640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6405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8</a:t>
              </a:r>
              <a:endParaRPr sz="1800"/>
            </a:p>
          </p:txBody>
        </p:sp>
        <p:cxnSp>
          <p:nvCxnSpPr>
            <p:cNvPr id="55" name="Google Shape;55;p10"/>
            <p:cNvCxnSpPr>
              <a:stCxn id="47" idx="2"/>
              <a:endCxn id="48" idx="0"/>
            </p:cNvCxnSpPr>
            <p:nvPr/>
          </p:nvCxnSpPr>
          <p:spPr>
            <a:xfrm>
              <a:off x="66227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0"/>
            <p:cNvCxnSpPr>
              <a:stCxn id="47" idx="3"/>
              <a:endCxn id="50" idx="1"/>
            </p:cNvCxnSpPr>
            <p:nvPr/>
          </p:nvCxnSpPr>
          <p:spPr>
            <a:xfrm>
              <a:off x="6781482" y="3839319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0"/>
            <p:cNvCxnSpPr>
              <a:stCxn id="49" idx="2"/>
              <a:endCxn id="50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0"/>
            <p:cNvCxnSpPr>
              <a:stCxn id="52" idx="2"/>
              <a:endCxn id="53" idx="0"/>
            </p:cNvCxnSpPr>
            <p:nvPr/>
          </p:nvCxnSpPr>
          <p:spPr>
            <a:xfrm>
              <a:off x="8313257" y="3895482"/>
              <a:ext cx="4119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0"/>
            <p:cNvCxnSpPr>
              <a:stCxn id="52" idx="2"/>
              <a:endCxn id="51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0"/>
            <p:cNvCxnSpPr>
              <a:stCxn id="50" idx="2"/>
              <a:endCxn id="51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>
              <a:stCxn id="48" idx="3"/>
              <a:endCxn id="51" idx="1"/>
            </p:cNvCxnSpPr>
            <p:nvPr/>
          </p:nvCxnSpPr>
          <p:spPr>
            <a:xfrm flipH="1" rot="10800000">
              <a:off x="6957933" y="4450419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0"/>
            <p:cNvCxnSpPr>
              <a:stCxn id="51" idx="2"/>
              <a:endCxn id="54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10"/>
            <p:cNvSpPr/>
            <p:nvPr/>
          </p:nvSpPr>
          <p:spPr>
            <a:xfrm>
              <a:off x="5600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0</a:t>
              </a:r>
              <a:endParaRPr b="1" sz="1800"/>
            </a:p>
          </p:txBody>
        </p:sp>
        <p:cxnSp>
          <p:nvCxnSpPr>
            <p:cNvPr id="64" name="Google Shape;64;p10"/>
            <p:cNvCxnSpPr>
              <a:stCxn id="63" idx="3"/>
              <a:endCxn id="47" idx="1"/>
            </p:cNvCxnSpPr>
            <p:nvPr/>
          </p:nvCxnSpPr>
          <p:spPr>
            <a:xfrm>
              <a:off x="5917632" y="3839319"/>
              <a:ext cx="54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0"/>
            <p:cNvSpPr txBox="1"/>
            <p:nvPr/>
          </p:nvSpPr>
          <p:spPr>
            <a:xfrm>
              <a:off x="5607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66" name="Google Shape;66;p10"/>
          <p:cNvSpPr/>
          <p:nvPr/>
        </p:nvSpPr>
        <p:spPr>
          <a:xfrm>
            <a:off x="5663349" y="1931323"/>
            <a:ext cx="414600" cy="330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700" name="Google Shape;700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only a </a:t>
            </a:r>
            <a:r>
              <a:rPr b="1" i="1" lang="en"/>
              <a:t>single target</a:t>
            </a:r>
            <a:r>
              <a:rPr lang="en"/>
              <a:t> in mind, so we need a different algorithm. How can we do better?</a:t>
            </a:r>
            <a:endParaRPr/>
          </a:p>
        </p:txBody>
      </p:sp>
      <p:pic>
        <p:nvPicPr>
          <p:cNvPr id="701" name="Google Shape;7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endParaRPr/>
          </a:p>
        </p:txBody>
      </p:sp>
      <p:sp>
        <p:nvSpPr>
          <p:cNvPr id="707" name="Google Shape;707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Explore eastwards first?</a:t>
            </a:r>
            <a:endParaRPr/>
          </a:p>
        </p:txBody>
      </p:sp>
      <p:pic>
        <p:nvPicPr>
          <p:cNvPr id="708" name="Google Shape;7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715" name="Google Shape;715;p39"/>
          <p:cNvSpPr txBox="1"/>
          <p:nvPr>
            <p:ph idx="1" type="body"/>
          </p:nvPr>
        </p:nvSpPr>
        <p:spPr>
          <a:xfrm>
            <a:off x="243000" y="556500"/>
            <a:ext cx="8443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idea: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 order of d(Denver, v) + h(v), where h(v) is an estimate of the distance from v to NYC.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look at some location v if:</a:t>
            </a:r>
            <a:endParaRPr/>
          </a:p>
        </p:txBody>
      </p:sp>
      <p:sp>
        <p:nvSpPr>
          <p:cNvPr id="716" name="Google Shape;716;p39"/>
          <p:cNvSpPr txBox="1"/>
          <p:nvPr/>
        </p:nvSpPr>
        <p:spPr>
          <a:xfrm>
            <a:off x="216950" y="2085701"/>
            <a:ext cx="5722200" cy="3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v.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v is also the fastest way to NYC taking into account the time to get to v.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Henderson is farther than Englewood, but probably overall better for getting to NYC.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9"/>
          <p:cNvSpPr/>
          <p:nvPr/>
        </p:nvSpPr>
        <p:spPr>
          <a:xfrm rot="5400000">
            <a:off x="3879575" y="465625"/>
            <a:ext cx="144600" cy="127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 txBox="1"/>
          <p:nvPr/>
        </p:nvSpPr>
        <p:spPr>
          <a:xfrm>
            <a:off x="4391125" y="589850"/>
            <a:ext cx="4823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Compared to Dijkstra’s which only considers d(source, v).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20" name="Google Shape;720;p39"/>
          <p:cNvCxnSpPr/>
          <p:nvPr/>
        </p:nvCxnSpPr>
        <p:spPr>
          <a:xfrm flipH="1">
            <a:off x="4052700" y="793925"/>
            <a:ext cx="372300" cy="23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</a:t>
            </a:r>
            <a:r>
              <a:rPr lang="en"/>
              <a:t>, with s = 0, goal = 6.</a:t>
            </a:r>
            <a:endParaRPr/>
          </a:p>
        </p:txBody>
      </p:sp>
      <p:sp>
        <p:nvSpPr>
          <p:cNvPr id="726" name="Google Shape;726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A* Demo Link</a:t>
            </a:r>
            <a:endParaRPr/>
          </a:p>
        </p:txBody>
      </p:sp>
      <p:sp>
        <p:nvSpPr>
          <p:cNvPr id="727" name="Google Shape;727;p40"/>
          <p:cNvSpPr txBox="1"/>
          <p:nvPr/>
        </p:nvSpPr>
        <p:spPr>
          <a:xfrm>
            <a:off x="243000" y="556500"/>
            <a:ext cx="89010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all vertices into fringe PQ, storing vertices in order of d(source, v) + h(v).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best vertex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from PQ, and relax all edges pointing from v.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29" name="Google Shape;729;p4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30" name="Google Shape;730;p4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31" name="Google Shape;731;p4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32" name="Google Shape;732;p4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33" name="Google Shape;733;p4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34" name="Google Shape;734;p40"/>
          <p:cNvCxnSpPr>
            <a:stCxn id="728" idx="2"/>
            <a:endCxn id="72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40"/>
          <p:cNvCxnSpPr>
            <a:stCxn id="728" idx="3"/>
            <a:endCxn id="73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0"/>
          <p:cNvCxnSpPr>
            <a:stCxn id="730" idx="2"/>
            <a:endCxn id="73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0"/>
          <p:cNvCxnSpPr>
            <a:stCxn id="733" idx="2"/>
            <a:endCxn id="73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0"/>
          <p:cNvCxnSpPr>
            <a:stCxn id="731" idx="2"/>
            <a:endCxn id="73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40"/>
          <p:cNvCxnSpPr>
            <a:stCxn id="729" idx="3"/>
            <a:endCxn id="73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4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741" name="Google Shape;741;p40"/>
          <p:cNvCxnSpPr>
            <a:stCxn id="740" idx="3"/>
            <a:endCxn id="72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43" name="Google Shape;743;p40"/>
          <p:cNvCxnSpPr>
            <a:stCxn id="740" idx="3"/>
            <a:endCxn id="72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0"/>
          <p:cNvCxnSpPr>
            <a:stCxn id="731" idx="3"/>
            <a:endCxn id="73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40"/>
          <p:cNvCxnSpPr>
            <a:stCxn id="728" idx="3"/>
            <a:endCxn id="73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4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747" name="Google Shape;747;p40"/>
          <p:cNvCxnSpPr>
            <a:stCxn id="733" idx="0"/>
            <a:endCxn id="73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4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49" name="Google Shape;749;p4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0" name="Google Shape;750;p4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751" name="Google Shape;751;p4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52" name="Google Shape;752;p4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53" name="Google Shape;753;p4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754" name="Google Shape;754;p4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755" name="Google Shape;755;p4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6" name="Google Shape;756;p4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7" name="Google Shape;757;p4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58" name="Google Shape;758;p4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759" name="Google Shape;759;p40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760" name="Google Shape;760;p40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61" name="Google Shape;761;p40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62" name="Google Shape;762;p40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63" name="Google Shape;763;p40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64" name="Google Shape;764;p4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765" name="Google Shape;765;p40"/>
          <p:cNvCxnSpPr/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4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67" name="Google Shape;767;p40"/>
          <p:cNvSpPr txBox="1"/>
          <p:nvPr/>
        </p:nvSpPr>
        <p:spPr>
          <a:xfrm>
            <a:off x="252500" y="2550550"/>
            <a:ext cx="38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40"/>
          <p:cNvSpPr txBox="1"/>
          <p:nvPr/>
        </p:nvSpPr>
        <p:spPr>
          <a:xfrm>
            <a:off x="831757" y="2549582"/>
            <a:ext cx="644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9" name="Google Shape;769;p40"/>
          <p:cNvCxnSpPr/>
          <p:nvPr/>
        </p:nvCxnSpPr>
        <p:spPr>
          <a:xfrm rot="10800000">
            <a:off x="1307850" y="3533550"/>
            <a:ext cx="444600" cy="19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40"/>
          <p:cNvSpPr txBox="1"/>
          <p:nvPr/>
        </p:nvSpPr>
        <p:spPr>
          <a:xfrm>
            <a:off x="1800325" y="3657750"/>
            <a:ext cx="1636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Heuristic h(v) estimates that distance from 2 to 6 is 15.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and HW4</a:t>
            </a:r>
            <a:endParaRPr/>
          </a:p>
        </p:txBody>
      </p:sp>
      <p:sp>
        <p:nvSpPr>
          <p:cNvPr id="776" name="Google Shape;776;p41"/>
          <p:cNvSpPr txBox="1"/>
          <p:nvPr>
            <p:ph idx="1" type="body"/>
          </p:nvPr>
        </p:nvSpPr>
        <p:spPr>
          <a:xfrm>
            <a:off x="243000" y="556500"/>
            <a:ext cx="8443800" cy="4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did A* in HW4. Example, trying to get from “stories” to “shore”.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Priority queue contained nodes in order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movesMadeSoFar + estimatedDistance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Graph was stored implicitly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neighbors()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HW4, all distances were 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We look at “store” if:</a:t>
            </a:r>
            <a:endParaRPr/>
          </a:p>
        </p:txBody>
      </p:sp>
      <p:sp>
        <p:nvSpPr>
          <p:cNvPr id="777" name="Google Shape;777;p41"/>
          <p:cNvSpPr txBox="1"/>
          <p:nvPr/>
        </p:nvSpPr>
        <p:spPr>
          <a:xfrm>
            <a:off x="216950" y="2486549"/>
            <a:ext cx="57222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“stores”.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“store” is also the fastest way to “shore” taking into account the time to get to “stores”.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1"/>
          <p:cNvSpPr/>
          <p:nvPr/>
        </p:nvSpPr>
        <p:spPr>
          <a:xfrm>
            <a:off x="5926750" y="2941575"/>
            <a:ext cx="741000" cy="43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 </a:t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6944996" y="2941563"/>
            <a:ext cx="741000" cy="43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 </a:t>
            </a:r>
            <a:endParaRPr/>
          </a:p>
        </p:txBody>
      </p:sp>
      <p:cxnSp>
        <p:nvCxnSpPr>
          <p:cNvPr id="780" name="Google Shape;780;p41"/>
          <p:cNvCxnSpPr>
            <a:stCxn id="778" idx="3"/>
            <a:endCxn id="779" idx="1"/>
          </p:cNvCxnSpPr>
          <p:nvPr/>
        </p:nvCxnSpPr>
        <p:spPr>
          <a:xfrm>
            <a:off x="6667750" y="31590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41"/>
          <p:cNvSpPr/>
          <p:nvPr/>
        </p:nvSpPr>
        <p:spPr>
          <a:xfrm>
            <a:off x="8183921" y="2087950"/>
            <a:ext cx="741000" cy="43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stones  </a:t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8183921" y="2625663"/>
            <a:ext cx="741000" cy="43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 </a:t>
            </a:r>
            <a:endParaRPr/>
          </a:p>
        </p:txBody>
      </p:sp>
      <p:sp>
        <p:nvSpPr>
          <p:cNvPr id="783" name="Google Shape;783;p41"/>
          <p:cNvSpPr/>
          <p:nvPr/>
        </p:nvSpPr>
        <p:spPr>
          <a:xfrm>
            <a:off x="8183921" y="3163388"/>
            <a:ext cx="741000" cy="43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784" name="Google Shape;784;p41"/>
          <p:cNvSpPr/>
          <p:nvPr/>
        </p:nvSpPr>
        <p:spPr>
          <a:xfrm>
            <a:off x="8183921" y="3701113"/>
            <a:ext cx="741000" cy="43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</a:t>
            </a:r>
            <a:endParaRPr/>
          </a:p>
        </p:txBody>
      </p:sp>
      <p:cxnSp>
        <p:nvCxnSpPr>
          <p:cNvPr id="785" name="Google Shape;785;p41"/>
          <p:cNvCxnSpPr>
            <a:stCxn id="779" idx="3"/>
            <a:endCxn id="781" idx="1"/>
          </p:cNvCxnSpPr>
          <p:nvPr/>
        </p:nvCxnSpPr>
        <p:spPr>
          <a:xfrm flipH="1" rot="10800000">
            <a:off x="7685996" y="2305563"/>
            <a:ext cx="498000" cy="8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41"/>
          <p:cNvCxnSpPr>
            <a:stCxn id="779" idx="3"/>
            <a:endCxn id="782" idx="1"/>
          </p:cNvCxnSpPr>
          <p:nvPr/>
        </p:nvCxnSpPr>
        <p:spPr>
          <a:xfrm flipH="1" rot="10800000">
            <a:off x="7685996" y="2843163"/>
            <a:ext cx="4980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41"/>
          <p:cNvCxnSpPr>
            <a:stCxn id="779" idx="3"/>
            <a:endCxn id="783" idx="1"/>
          </p:cNvCxnSpPr>
          <p:nvPr/>
        </p:nvCxnSpPr>
        <p:spPr>
          <a:xfrm>
            <a:off x="7685996" y="3159063"/>
            <a:ext cx="4980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41"/>
          <p:cNvCxnSpPr>
            <a:stCxn id="779" idx="3"/>
            <a:endCxn id="784" idx="1"/>
          </p:cNvCxnSpPr>
          <p:nvPr/>
        </p:nvCxnSpPr>
        <p:spPr>
          <a:xfrm>
            <a:off x="7685996" y="3159063"/>
            <a:ext cx="4980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41"/>
          <p:cNvSpPr txBox="1"/>
          <p:nvPr/>
        </p:nvSpPr>
        <p:spPr>
          <a:xfrm>
            <a:off x="6435650" y="4366050"/>
            <a:ext cx="281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used the “Levenstein distance” as our estimate.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90" name="Google Shape;790;p41"/>
          <p:cNvCxnSpPr>
            <a:stCxn id="789" idx="1"/>
          </p:cNvCxnSpPr>
          <p:nvPr/>
        </p:nvCxnSpPr>
        <p:spPr>
          <a:xfrm rot="10800000">
            <a:off x="5645150" y="3862800"/>
            <a:ext cx="790500" cy="750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796" name="Google Shape;796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</p:txBody>
      </p:sp>
      <p:pic>
        <p:nvPicPr>
          <p:cNvPr id="797" name="Google Shape;7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As-the-crow-flies distance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/** h(v) DOES NOT CHANGE as algorithm runs.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public method h(v)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return computeLineDistance(v.latLong, NYC.latLong);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804" name="Google Shape;8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810" name="Google Shape;810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h(v) = 0 miles. What happens?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h(v) = 10000 miles?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h(v), where h(v)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817" name="Google Shape;817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h(v) = 0 miles. What happens?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h(v) = 10000 miles?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h(v), where h(v)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8" name="Google Shape;8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824" name="Google Shape;824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h(Indianapolis)=h(Chicago)=...=100000.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our algorithm still correct or does it just run slower?</a:t>
            </a:r>
            <a:endParaRPr/>
          </a:p>
        </p:txBody>
      </p:sp>
      <p:pic>
        <p:nvPicPr>
          <p:cNvPr id="825" name="Google Shape;8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Reachability</a:t>
            </a:r>
            <a:r>
              <a:rPr lang="en"/>
              <a:t>: Review of Last Week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43000" y="556500"/>
            <a:ext cx="8615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both work for all graphs?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one better than the other in some way?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BFS gives you a 2-for-1 deal, also get shortest paths as a bonus.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DFS vs. BFS: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They both work in the absence of physical constraints on computers.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Performance depends on situation.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would DFS be worse, i.e. use lots more memory than BFS?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Deep call stack -- spindly graph.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would BFS be worse?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Graph is super bushy. Like absurdly so. Imagine 1,000,000 vertices that are all connected. 999,999 will be enqueued at once.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 Fact (that we won’t prove)</a:t>
            </a:r>
            <a:endParaRPr/>
          </a:p>
        </p:txBody>
      </p:sp>
      <p:sp>
        <p:nvSpPr>
          <p:cNvPr id="831" name="Google Shape;831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middle-of-nowhere was over-estimated the distance from Chicago, since Chicago is less than 100,000 miles from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call a heuristic that overestimates to be </a:t>
            </a:r>
            <a:r>
              <a:rPr b="1" i="1" lang="en"/>
              <a:t>inadmissible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A* yields the shortest path if the heuristic is </a:t>
            </a:r>
            <a:r>
              <a:rPr b="1" i="1" lang="en"/>
              <a:t>admissible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if h(v) never overestimates the distance to NYC, you’ll always get the right answer. If h(v) overestimates, there is no guarantee.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7"/>
          <p:cNvSpPr/>
          <p:nvPr/>
        </p:nvSpPr>
        <p:spPr>
          <a:xfrm>
            <a:off x="242400" y="3716400"/>
            <a:ext cx="5850900" cy="1298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7"/>
          <p:cNvSpPr txBox="1"/>
          <p:nvPr/>
        </p:nvSpPr>
        <p:spPr>
          <a:xfrm>
            <a:off x="1394346" y="4620956"/>
            <a:ext cx="36768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834" name="Google Shape;834;p47"/>
          <p:cNvSpPr/>
          <p:nvPr/>
        </p:nvSpPr>
        <p:spPr>
          <a:xfrm>
            <a:off x="818752" y="3835039"/>
            <a:ext cx="3468600" cy="6600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7"/>
          <p:cNvSpPr txBox="1"/>
          <p:nvPr/>
        </p:nvSpPr>
        <p:spPr>
          <a:xfrm>
            <a:off x="2050939" y="4223769"/>
            <a:ext cx="112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836" name="Google Shape;836;p47"/>
          <p:cNvSpPr txBox="1"/>
          <p:nvPr/>
        </p:nvSpPr>
        <p:spPr>
          <a:xfrm>
            <a:off x="6588175" y="3669325"/>
            <a:ext cx="24306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Admissibility is not a </a:t>
            </a:r>
            <a:r>
              <a:rPr lang="en" u="sng"/>
              <a:t>necessary</a:t>
            </a:r>
            <a:r>
              <a:rPr lang="en"/>
              <a:t> condition, consider h(v) = 10000 for all nodes.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vs. Dijkstra’s Algorithm</a:t>
            </a:r>
            <a:endParaRPr/>
          </a:p>
        </p:txBody>
      </p:sp>
      <p:sp>
        <p:nvSpPr>
          <p:cNvPr id="842" name="Google Shape;842;p48"/>
          <p:cNvSpPr txBox="1"/>
          <p:nvPr>
            <p:ph idx="1" type="body"/>
          </p:nvPr>
        </p:nvSpPr>
        <p:spPr>
          <a:xfrm>
            <a:off x="243000" y="556500"/>
            <a:ext cx="5812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http://qiao.github.io/PathFinding.js/visual/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Note, if edge weights are all equal (as here), Dijkstra’s algorithm is just breadth 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good tool for understanding distinction between order in which nodes are visited by the algorithm vs. the order in which they appear on the shortest path.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Unless you’re really lucky, vastly more nodes are visited than exist on the shortest path.</a:t>
            </a:r>
            <a:endParaRPr/>
          </a:p>
        </p:txBody>
      </p:sp>
      <p:pic>
        <p:nvPicPr>
          <p:cNvPr id="843" name="Google Shape;8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025" y="92500"/>
            <a:ext cx="2495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Shortest Paths Problems</a:t>
            </a:r>
            <a:endParaRPr/>
          </a:p>
        </p:txBody>
      </p:sp>
      <p:sp>
        <p:nvSpPr>
          <p:cNvPr id="849" name="Google Shape;849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Multiple Targets: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from start to every vertex as a shortest paths tree with V-1 edges.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find the SPT using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Single Target: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is inefficient (searches useless parts of the graph).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as path (with up to V-1 vertices, but probably far fewer).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A* is potentially much faster than Dijkstra’s.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Admissible (underestimating) heuristic guarantees correct solution.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855" name="Google Shape;855;p50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{96E8A943-5200-46E4-9E0E-0935BE128348}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42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,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Iterative 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topological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 ordering of vertices consistent with directed edges.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DepthFirstOrder.java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weighted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path, considering weights,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DijkstrasSP.java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Θ(E log V)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weighted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path, consider weights, from s to some target vertex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A*: Same as Dijkstra’s but with h(v) added to priority of each vertex.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depends on heuristic.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1"/>
          <p:cNvSpPr txBox="1"/>
          <p:nvPr>
            <p:ph type="title"/>
          </p:nvPr>
        </p:nvSpPr>
        <p:spPr>
          <a:xfrm>
            <a:off x="928950" y="1421600"/>
            <a:ext cx="7286100" cy="19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A* Tree Search vs. A* Graph Search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Admissibility vs. Consistency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(Extra: See CS188 for more)</a:t>
            </a:r>
            <a:endParaRPr sz="4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Tree Search vs. A* Graph Search</a:t>
            </a:r>
            <a:endParaRPr/>
          </a:p>
        </p:txBody>
      </p:sp>
      <p:sp>
        <p:nvSpPr>
          <p:cNvPr id="866" name="Google Shape;866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version of A* we discussed in lecture is called “A* Tree Search” in CS188.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optimize A* by “marking” any vertex that has been visited (i.e. dequeued from the PQ), and never enqueuing such vertices again.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of you tried this on HW4 by creating a HashSet&lt;WorldState&gt;.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optimized version of A* is called “A* Graph Search”.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important that the vertices are marked only when dequeued, not when they are enqueued. See CS188 for more!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 is only correct if our heuristic has an additional property called “consistency”.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Admissibility and Consistency</a:t>
            </a:r>
            <a:endParaRPr/>
          </a:p>
        </p:txBody>
      </p:sp>
      <p:sp>
        <p:nvSpPr>
          <p:cNvPr id="872" name="Google Shape;872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middle-of-nowhere heuristic actually had two ugly features: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h(Chicago) was an overestimate since Chicago is less than 100,000 miles from NYC.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h(Chicago) and h(St Louis) were inconsistent because                      h(Chicago) &gt; h(St Louis) + d(Chicago, St Louis).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other words, we asserted that it takes longer to drive from Chicago to NYC than it does to drive Chicago-&gt;St Louis-&gt;NYC.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call a heuristic that disobeys #1 </a:t>
            </a:r>
            <a:r>
              <a:rPr b="1" i="1" lang="en"/>
              <a:t>inadmissible</a:t>
            </a:r>
            <a:r>
              <a:rPr lang="en"/>
              <a:t>, meaning it overestimates, and one that disobeys #2 we call </a:t>
            </a:r>
            <a:r>
              <a:rPr b="1" i="1" lang="en"/>
              <a:t>inconsistent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Tree Search vs. A* Graph Search</a:t>
            </a:r>
            <a:endParaRPr/>
          </a:p>
        </p:txBody>
      </p:sp>
      <p:sp>
        <p:nvSpPr>
          <p:cNvPr id="878" name="Google Shape;878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consistent heuristics are admissible.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‘Admissible’ means that the heuristic never overestimates.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Admissibility and consistency are sufficient conditions for certain variants of A*.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heuristic is admissible, A* tree search yields the shortest path.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heuristic is consistent, A* graph search yields the shortest path.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conditions are sufficient, but not necessary.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4"/>
          <p:cNvSpPr/>
          <p:nvPr/>
        </p:nvSpPr>
        <p:spPr>
          <a:xfrm>
            <a:off x="1614000" y="3337625"/>
            <a:ext cx="5850900" cy="1584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4"/>
          <p:cNvSpPr txBox="1"/>
          <p:nvPr/>
        </p:nvSpPr>
        <p:spPr>
          <a:xfrm>
            <a:off x="2765946" y="4526463"/>
            <a:ext cx="367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881" name="Google Shape;881;p54"/>
          <p:cNvSpPr/>
          <p:nvPr/>
        </p:nvSpPr>
        <p:spPr>
          <a:xfrm>
            <a:off x="2190358" y="3493547"/>
            <a:ext cx="4371000" cy="10935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4"/>
          <p:cNvSpPr txBox="1"/>
          <p:nvPr/>
        </p:nvSpPr>
        <p:spPr>
          <a:xfrm>
            <a:off x="3898239" y="4289699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883" name="Google Shape;883;p54"/>
          <p:cNvSpPr/>
          <p:nvPr/>
        </p:nvSpPr>
        <p:spPr>
          <a:xfrm>
            <a:off x="2815894" y="3603279"/>
            <a:ext cx="1996800" cy="6222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"/>
          <p:cNvSpPr txBox="1"/>
          <p:nvPr/>
        </p:nvSpPr>
        <p:spPr>
          <a:xfrm>
            <a:off x="3258556" y="3907842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Consistent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5"/>
          <p:cNvSpPr txBox="1"/>
          <p:nvPr>
            <p:ph type="title"/>
          </p:nvPr>
        </p:nvSpPr>
        <p:spPr>
          <a:xfrm>
            <a:off x="928950" y="1955000"/>
            <a:ext cx="72861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Iterative DFS (Extra)</a:t>
            </a:r>
            <a:endParaRPr sz="4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 for Recursive DFS</a:t>
            </a:r>
            <a:endParaRPr/>
          </a:p>
        </p:txBody>
      </p:sp>
      <p:sp>
        <p:nvSpPr>
          <p:cNvPr id="895" name="Google Shape;895;p56"/>
          <p:cNvSpPr/>
          <p:nvPr/>
        </p:nvSpPr>
        <p:spPr>
          <a:xfrm>
            <a:off x="19526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6" name="Google Shape;896;p56"/>
          <p:cNvSpPr/>
          <p:nvPr/>
        </p:nvSpPr>
        <p:spPr>
          <a:xfrm>
            <a:off x="25567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897" name="Google Shape;897;p56"/>
          <p:cNvCxnSpPr>
            <a:stCxn id="895" idx="3"/>
            <a:endCxn id="896" idx="1"/>
          </p:cNvCxnSpPr>
          <p:nvPr/>
        </p:nvCxnSpPr>
        <p:spPr>
          <a:xfrm>
            <a:off x="22700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56"/>
          <p:cNvSpPr/>
          <p:nvPr/>
        </p:nvSpPr>
        <p:spPr>
          <a:xfrm>
            <a:off x="31607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99" name="Google Shape;899;p56"/>
          <p:cNvSpPr/>
          <p:nvPr/>
        </p:nvSpPr>
        <p:spPr>
          <a:xfrm>
            <a:off x="37648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00" name="Google Shape;900;p56"/>
          <p:cNvCxnSpPr>
            <a:stCxn id="898" idx="3"/>
            <a:endCxn id="899" idx="1"/>
          </p:cNvCxnSpPr>
          <p:nvPr/>
        </p:nvCxnSpPr>
        <p:spPr>
          <a:xfrm>
            <a:off x="3478157" y="1491705"/>
            <a:ext cx="28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6"/>
          <p:cNvCxnSpPr>
            <a:stCxn id="898" idx="1"/>
            <a:endCxn id="896" idx="3"/>
          </p:cNvCxnSpPr>
          <p:nvPr/>
        </p:nvCxnSpPr>
        <p:spPr>
          <a:xfrm rot="10800000">
            <a:off x="28739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56"/>
          <p:cNvSpPr/>
          <p:nvPr/>
        </p:nvSpPr>
        <p:spPr>
          <a:xfrm>
            <a:off x="43688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03" name="Google Shape;903;p56"/>
          <p:cNvSpPr/>
          <p:nvPr/>
        </p:nvSpPr>
        <p:spPr>
          <a:xfrm>
            <a:off x="49729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04" name="Google Shape;904;p56"/>
          <p:cNvSpPr/>
          <p:nvPr/>
        </p:nvSpPr>
        <p:spPr>
          <a:xfrm>
            <a:off x="6498235" y="1365250"/>
            <a:ext cx="947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</a:t>
            </a:r>
            <a:endParaRPr/>
          </a:p>
        </p:txBody>
      </p:sp>
      <p:cxnSp>
        <p:nvCxnSpPr>
          <p:cNvPr id="905" name="Google Shape;905;p56"/>
          <p:cNvCxnSpPr>
            <a:endCxn id="902" idx="1"/>
          </p:cNvCxnSpPr>
          <p:nvPr/>
        </p:nvCxnSpPr>
        <p:spPr>
          <a:xfrm>
            <a:off x="40820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6"/>
          <p:cNvCxnSpPr>
            <a:stCxn id="902" idx="3"/>
            <a:endCxn id="903" idx="1"/>
          </p:cNvCxnSpPr>
          <p:nvPr/>
        </p:nvCxnSpPr>
        <p:spPr>
          <a:xfrm>
            <a:off x="46862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56"/>
          <p:cNvSpPr txBox="1"/>
          <p:nvPr/>
        </p:nvSpPr>
        <p:spPr>
          <a:xfrm>
            <a:off x="5660269" y="1343678"/>
            <a:ext cx="377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08" name="Google Shape;908;p56"/>
          <p:cNvCxnSpPr>
            <a:stCxn id="907" idx="1"/>
            <a:endCxn id="903" idx="3"/>
          </p:cNvCxnSpPr>
          <p:nvPr/>
        </p:nvCxnSpPr>
        <p:spPr>
          <a:xfrm rot="10800000">
            <a:off x="5290369" y="1491578"/>
            <a:ext cx="36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6"/>
          <p:cNvCxnSpPr>
            <a:stCxn id="904" idx="1"/>
            <a:endCxn id="907" idx="3"/>
          </p:cNvCxnSpPr>
          <p:nvPr/>
        </p:nvCxnSpPr>
        <p:spPr>
          <a:xfrm flipH="1">
            <a:off x="6038035" y="1491700"/>
            <a:ext cx="46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56"/>
          <p:cNvSpPr txBox="1"/>
          <p:nvPr>
            <p:ph idx="1" type="body"/>
          </p:nvPr>
        </p:nvSpPr>
        <p:spPr>
          <a:xfrm>
            <a:off x="243000" y="556500"/>
            <a:ext cx="8443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graph with a long path:</a:t>
            </a:r>
            <a:endParaRPr/>
          </a:p>
        </p:txBody>
      </p:sp>
      <p:sp>
        <p:nvSpPr>
          <p:cNvPr id="911" name="Google Shape;911;p56"/>
          <p:cNvSpPr txBox="1"/>
          <p:nvPr>
            <p:ph idx="1" type="body"/>
          </p:nvPr>
        </p:nvSpPr>
        <p:spPr>
          <a:xfrm>
            <a:off x="243000" y="1699500"/>
            <a:ext cx="8443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 stack is huge: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dfs(1):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dfs(2):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dfs(3):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dfs(4):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2" name="Google Shape;9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725" y="2045200"/>
            <a:ext cx="5988201" cy="2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(So Far)</a:t>
            </a:r>
            <a:endParaRPr/>
          </a:p>
        </p:txBody>
      </p:sp>
      <p:graphicFrame>
        <p:nvGraphicFramePr>
          <p:cNvPr id="78" name="Google Shape;78;p12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{96E8A943-5200-46E4-9E0E-0935BE128348}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,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Iterative 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topological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 ordering of vertices consistent with directed edges.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DepthFirstOrder.java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43000" y="2737775"/>
            <a:ext cx="87051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Punchline: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both traverse entire graphs, just in a different order (like preorder, inorder, postorder, and level order for trees).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Solving graph problems is often a question of identifying the right traversal. Many traversals may work.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DFS for topological sort. BFS for shortest paths.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DFS or BFS about equally good for checking existence of path.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Stack Size</a:t>
            </a:r>
            <a:endParaRPr/>
          </a:p>
        </p:txBody>
      </p:sp>
      <p:sp>
        <p:nvSpPr>
          <p:cNvPr id="918" name="Google Shape;918;p57"/>
          <p:cNvSpPr/>
          <p:nvPr/>
        </p:nvSpPr>
        <p:spPr>
          <a:xfrm>
            <a:off x="19526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57"/>
          <p:cNvSpPr/>
          <p:nvPr/>
        </p:nvSpPr>
        <p:spPr>
          <a:xfrm>
            <a:off x="25567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920" name="Google Shape;920;p57"/>
          <p:cNvCxnSpPr>
            <a:stCxn id="918" idx="3"/>
            <a:endCxn id="919" idx="1"/>
          </p:cNvCxnSpPr>
          <p:nvPr/>
        </p:nvCxnSpPr>
        <p:spPr>
          <a:xfrm>
            <a:off x="22700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57"/>
          <p:cNvSpPr/>
          <p:nvPr/>
        </p:nvSpPr>
        <p:spPr>
          <a:xfrm>
            <a:off x="31607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2" name="Google Shape;922;p57"/>
          <p:cNvSpPr/>
          <p:nvPr/>
        </p:nvSpPr>
        <p:spPr>
          <a:xfrm>
            <a:off x="37648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23" name="Google Shape;923;p57"/>
          <p:cNvCxnSpPr>
            <a:stCxn id="921" idx="3"/>
            <a:endCxn id="922" idx="1"/>
          </p:cNvCxnSpPr>
          <p:nvPr/>
        </p:nvCxnSpPr>
        <p:spPr>
          <a:xfrm>
            <a:off x="3478157" y="1491705"/>
            <a:ext cx="28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7"/>
          <p:cNvCxnSpPr>
            <a:stCxn id="921" idx="1"/>
            <a:endCxn id="919" idx="3"/>
          </p:cNvCxnSpPr>
          <p:nvPr/>
        </p:nvCxnSpPr>
        <p:spPr>
          <a:xfrm rot="10800000">
            <a:off x="28739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7"/>
          <p:cNvSpPr/>
          <p:nvPr/>
        </p:nvSpPr>
        <p:spPr>
          <a:xfrm>
            <a:off x="436885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6" name="Google Shape;926;p57"/>
          <p:cNvSpPr/>
          <p:nvPr/>
        </p:nvSpPr>
        <p:spPr>
          <a:xfrm>
            <a:off x="4972907" y="136525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27" name="Google Shape;927;p57"/>
          <p:cNvSpPr/>
          <p:nvPr/>
        </p:nvSpPr>
        <p:spPr>
          <a:xfrm>
            <a:off x="6498235" y="1365250"/>
            <a:ext cx="947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</a:t>
            </a:r>
            <a:endParaRPr/>
          </a:p>
        </p:txBody>
      </p:sp>
      <p:cxnSp>
        <p:nvCxnSpPr>
          <p:cNvPr id="928" name="Google Shape;928;p57"/>
          <p:cNvCxnSpPr>
            <a:endCxn id="925" idx="1"/>
          </p:cNvCxnSpPr>
          <p:nvPr/>
        </p:nvCxnSpPr>
        <p:spPr>
          <a:xfrm>
            <a:off x="40820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7"/>
          <p:cNvCxnSpPr>
            <a:stCxn id="925" idx="3"/>
            <a:endCxn id="926" idx="1"/>
          </p:cNvCxnSpPr>
          <p:nvPr/>
        </p:nvCxnSpPr>
        <p:spPr>
          <a:xfrm>
            <a:off x="4686257" y="1491705"/>
            <a:ext cx="28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7"/>
          <p:cNvSpPr txBox="1"/>
          <p:nvPr/>
        </p:nvSpPr>
        <p:spPr>
          <a:xfrm>
            <a:off x="5660269" y="1343678"/>
            <a:ext cx="377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31" name="Google Shape;931;p57"/>
          <p:cNvCxnSpPr>
            <a:stCxn id="930" idx="1"/>
            <a:endCxn id="926" idx="3"/>
          </p:cNvCxnSpPr>
          <p:nvPr/>
        </p:nvCxnSpPr>
        <p:spPr>
          <a:xfrm rot="10800000">
            <a:off x="5290369" y="1491578"/>
            <a:ext cx="36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57"/>
          <p:cNvCxnSpPr>
            <a:stCxn id="927" idx="1"/>
            <a:endCxn id="930" idx="3"/>
          </p:cNvCxnSpPr>
          <p:nvPr/>
        </p:nvCxnSpPr>
        <p:spPr>
          <a:xfrm flipH="1">
            <a:off x="6038035" y="1491700"/>
            <a:ext cx="46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57"/>
          <p:cNvSpPr txBox="1"/>
          <p:nvPr>
            <p:ph idx="1" type="body"/>
          </p:nvPr>
        </p:nvSpPr>
        <p:spPr>
          <a:xfrm>
            <a:off x="243000" y="556500"/>
            <a:ext cx="8443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graph with a long path:</a:t>
            </a:r>
            <a:endParaRPr/>
          </a:p>
        </p:txBody>
      </p:sp>
      <p:sp>
        <p:nvSpPr>
          <p:cNvPr id="934" name="Google Shape;934;p57"/>
          <p:cNvSpPr txBox="1"/>
          <p:nvPr>
            <p:ph idx="1" type="body"/>
          </p:nvPr>
        </p:nvSpPr>
        <p:spPr>
          <a:xfrm>
            <a:off x="243000" y="1699500"/>
            <a:ext cx="8443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approach, use Xss command line argument to set the stack size.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keep from crashing, but Java is slow with deep recursion.</a:t>
            </a:r>
            <a:endParaRPr/>
          </a:p>
        </p:txBody>
      </p:sp>
      <p:pic>
        <p:nvPicPr>
          <p:cNvPr id="935" name="Google Shape;9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729650"/>
            <a:ext cx="56578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00" y="2167950"/>
            <a:ext cx="5827950" cy="29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DFS Implementation</a:t>
            </a:r>
            <a:endParaRPr/>
          </a:p>
        </p:txBody>
      </p:sp>
      <p:sp>
        <p:nvSpPr>
          <p:cNvPr id="942" name="Google Shape;942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implementation is similar to BFS: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fringe: Use a Stack instead of a Queue.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not mark vertex when added to the fringe (subtle but important!)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Instead mark when a vertex is removed from the fringe.</a:t>
            </a:r>
            <a:endParaRPr/>
          </a:p>
        </p:txBody>
      </p:sp>
      <p:cxnSp>
        <p:nvCxnSpPr>
          <p:cNvPr id="943" name="Google Shape;943;p58"/>
          <p:cNvCxnSpPr/>
          <p:nvPr/>
        </p:nvCxnSpPr>
        <p:spPr>
          <a:xfrm flipH="1">
            <a:off x="7412475" y="1079250"/>
            <a:ext cx="379500" cy="30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58"/>
          <p:cNvSpPr txBox="1"/>
          <p:nvPr/>
        </p:nvSpPr>
        <p:spPr>
          <a:xfrm>
            <a:off x="6236550" y="759025"/>
            <a:ext cx="2810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A-level guide problems.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45" name="Google Shape;945;p58"/>
          <p:cNvSpPr txBox="1"/>
          <p:nvPr/>
        </p:nvSpPr>
        <p:spPr>
          <a:xfrm>
            <a:off x="6353475" y="4602025"/>
            <a:ext cx="2577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on Wednesday!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DFS</a:t>
            </a:r>
            <a:endParaRPr/>
          </a:p>
        </p:txBody>
      </p:sp>
      <p:sp>
        <p:nvSpPr>
          <p:cNvPr id="951" name="Google Shape;951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Iterative DFS Demo.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Differences from regular DFS: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crash for very deep recursion.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Probably faster for most graphs.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awkward to implement.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Visits neighbors in opposite order of adjacency list (instead of same order). This is not particularly important.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Uses Θ(E + V) worst case memory instead of Θ(V) worst case memory. Why? Because vertices can appear on fringe multiple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efficient version of iterative DFS is surprisingly tricky.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Bin Jiang's implementation</a:t>
            </a:r>
            <a:r>
              <a:rPr lang="en"/>
              <a:t> for an example.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957" name="Google Shape;957;p60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{96E8A943-5200-46E4-9E0E-0935BE128348}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,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Iterative 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topological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 ordering of vertices consistent with directed edges.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DepthFirstOrder.java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8" name="Google Shape;958;p60"/>
          <p:cNvSpPr txBox="1"/>
          <p:nvPr>
            <p:ph idx="1" type="body"/>
          </p:nvPr>
        </p:nvSpPr>
        <p:spPr>
          <a:xfrm>
            <a:off x="243000" y="2737811"/>
            <a:ext cx="84438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Punchline: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both traverse entire graphs, just in a different order (like preorder, inorder, postorder, and level order for trees).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Solving graph problems is often a question of identifying the right traversal. Many traversals may work.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DFS for topological sort. BFS for shortest paths.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DFS or BFS equally good for checking existence of path.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two lectures ago: Would breadth first search be a good algorithm for a navigation tool (e.g. Google Maps)?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two lectures ago: Would breadth first search be a good algorithm for a navigation tool (e.g. Google Maps)?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No! Shortest path is not the one involving the fewest number of intersections.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Important missing detail: Length of roads (i.e. distance between intersections).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Dijkstra’s Algorithm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Solution will always be a path with no cycles (assuming non-negative weights).</a:t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-         -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→4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218677" y="3522675"/>
            <a:ext cx="2820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from s=0 to t=5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07" name="Google Shape;107;p16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08" name="Google Shape;108;p16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09" name="Google Shape;109;p16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0" name="Google Shape;110;p16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11" name="Google Shape;111;p16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12" name="Google Shape;112;p16"/>
          <p:cNvCxnSpPr>
            <a:stCxn id="106" idx="2"/>
            <a:endCxn id="107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3"/>
            <a:endCxn id="109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11" idx="2"/>
            <a:endCxn id="110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9" idx="2"/>
            <a:endCxn id="110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07" idx="3"/>
            <a:endCxn id="110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18" name="Google Shape;118;p16"/>
          <p:cNvCxnSpPr>
            <a:stCxn id="117" idx="3"/>
            <a:endCxn id="106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20" name="Google Shape;120;p16"/>
          <p:cNvCxnSpPr>
            <a:stCxn id="117" idx="3"/>
            <a:endCxn id="107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09" idx="3"/>
            <a:endCxn id="111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06" idx="3"/>
            <a:endCxn id="108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4" name="Google Shape;124;p16"/>
          <p:cNvCxnSpPr>
            <a:stCxn id="111" idx="0"/>
            <a:endCxn id="108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6" name="Google Shape;126;p16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7" name="Google Shape;127;p16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9" name="Google Shape;129;p16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0" name="Google Shape;130;p16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32" name="Google Shape;132;p16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" name="Google Shape;133;p16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4" name="Google Shape;134;p16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35" name="Google Shape;135;p16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6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