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A0BC6C4E-E1C7-4262-B082-27BC484E58BE}">
  <a:tblStyle styleId="{A0BC6C4E-E1C7-4262-B082-27BC484E58B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97E27E1B-31E0-444C-A916-C3FB93DB400F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slide" Target="slides/slide39.xml"/><Relationship Id="rId21" Type="http://schemas.openxmlformats.org/officeDocument/2006/relationships/slide" Target="slides/slide16.xml"/><Relationship Id="rId43" Type="http://schemas.openxmlformats.org/officeDocument/2006/relationships/slide" Target="slides/slide38.xml"/><Relationship Id="rId24" Type="http://schemas.openxmlformats.org/officeDocument/2006/relationships/slide" Target="slides/slide19.xml"/><Relationship Id="rId46" Type="http://schemas.openxmlformats.org/officeDocument/2006/relationships/slide" Target="slides/slide41.xml"/><Relationship Id="rId23" Type="http://schemas.openxmlformats.org/officeDocument/2006/relationships/slide" Target="slides/slide18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g85b829717_0_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" name="Google Shape;29;g85b82971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85b829717_0_8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85b829717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85b829717_0_10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85b829717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772f8a8e2_0_14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772f8a8e2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8dda9da1a73768a_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8dda9da1a73768a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85b829717_0_1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85b82971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8dda9da1a73768a_1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8dda9da1a73768a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5347e2c8f_213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5347e2c8f_2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SPLIT INTO TWO PROBLEMS: What is the MST? And is there a node for which it is the SPT?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36a4472a1b_0_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36a4472a1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772f8a8e2_0_19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772f8a8e2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g5347e2c8f_217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4" name="Google Shape;594;g5347e2c8f_2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Suppose it were suboptimal. 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85b829717_0_13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" name="Google Shape;35;g85b829717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g772f8a8e2_0_8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1" name="Google Shape;601;g772f8a8e2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g5347e2c8f_218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8" name="Google Shape;608;g5347e2c8f_2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g5347e2c8f_219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6" name="Google Shape;616;g5347e2c8f_2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g5347e2c8f_220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5" name="Google Shape;625;g5347e2c8f_2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g5347e2c8f_220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2" name="Google Shape;632;g5347e2c8f_2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g772f8a8e2_0_3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8" name="Google Shape;638;g772f8a8e2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g772f8a8e2_0_2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3" name="Google Shape;643;g772f8a8e2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g772f8a8e2_0_4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0" name="Google Shape;650;g772f8a8e2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36a4472a1b_0_12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" name="Google Shape;660;g36a4472a1b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g772f8a8e2_0_4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8" name="Google Shape;698;g772f8a8e2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85b829717_0_17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85b829717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g772f8a8e2_0_6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4" name="Google Shape;704;g772f8a8e2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g772f8a8e2_0_7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6" name="Google Shape;716;g772f8a8e2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9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g85b829717_0_12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1" name="Google Shape;731;g85b829717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g36aa282842_234_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9" name="Google Shape;739;g36aa282842_23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g772f8a8e2_0_3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6" name="Google Shape;746;g772f8a8e2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9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g5347e2c8f_221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1" name="Google Shape;751;g5347e2c8f_2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6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g772f8a8e2_0_9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8" name="Google Shape;758;g772f8a8e2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6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g772f8a8e2_0_10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8" name="Google Shape;768;g772f8a8e2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3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g772f8a8e2_0_11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5" name="Google Shape;775;g772f8a8e2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2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g772f8a8e2_0_12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4" name="Google Shape;784;g772f8a8e2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2988acc70_0_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2988acc7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9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g772f8a8e2_0_11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1" name="Google Shape;791;g772f8a8e2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6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g772f8a8e2_0_2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8" name="Google Shape;798;g772f8a8e2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347e2c8f_21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347e2c8f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347e2c8f_22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5347e2c8f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5347e2c8f_22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5347e2c8f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5347e2c8f_26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5347e2c8f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772f8a8e2_0_12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772f8a8e2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211425" y="1941275"/>
            <a:ext cx="52062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BE0712"/>
              </a:buClr>
              <a:buSzPts val="3200"/>
              <a:buFont typeface="Calibri"/>
              <a:buNone/>
              <a:defRPr b="1" i="0" sz="3200" u="none" cap="none" strike="noStrike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161925" y="2612325"/>
            <a:ext cx="53808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None/>
              <a:defRPr b="0" i="0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13" name="Google Shape;13;p2"/>
          <p:cNvCxnSpPr/>
          <p:nvPr/>
        </p:nvCxnSpPr>
        <p:spPr>
          <a:xfrm>
            <a:off x="290700" y="2669200"/>
            <a:ext cx="8443800" cy="0"/>
          </a:xfrm>
          <a:prstGeom prst="straightConnector1">
            <a:avLst/>
          </a:prstGeom>
          <a:noFill/>
          <a:ln cap="flat" cmpd="sng" w="19050">
            <a:solidFill>
              <a:srgbClr val="1072BD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BE0712"/>
              </a:buClr>
              <a:buSzPts val="2400"/>
              <a:buFont typeface="Calibri"/>
              <a:buNone/>
              <a:defRPr b="1" sz="2400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16" name="Google Shape;16;p3"/>
          <p:cNvCxnSpPr/>
          <p:nvPr/>
        </p:nvCxnSpPr>
        <p:spPr>
          <a:xfrm>
            <a:off x="243000" y="587800"/>
            <a:ext cx="8443800" cy="0"/>
          </a:xfrm>
          <a:prstGeom prst="straightConnector1">
            <a:avLst/>
          </a:prstGeom>
          <a:noFill/>
          <a:ln cap="flat" cmpd="sng" w="19050">
            <a:solidFill>
              <a:srgbClr val="1072BD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7" name="Google Shape;17;p3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Font typeface="Calibri"/>
              <a:buChar char="●"/>
              <a:defRPr sz="2000"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○"/>
              <a:defRPr sz="2000"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■"/>
              <a:defRPr sz="1800"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  <a:defRPr sz="1800"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■"/>
              <a:defRPr sz="1800"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  <a:defRPr sz="1800"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  <a:defRPr sz="1800"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■"/>
              <a:defRPr sz="1800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21" name="Google Shape;21;p4"/>
          <p:cNvSpPr txBox="1"/>
          <p:nvPr>
            <p:ph idx="2" type="body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928950" y="2143050"/>
            <a:ext cx="7286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BE0712"/>
              </a:buClr>
              <a:buSzPts val="2400"/>
              <a:buFont typeface="Calibri"/>
              <a:buNone/>
              <a:defRPr b="1" sz="2400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1pPr>
            <a:lvl2pPr indent="-3429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2pPr>
            <a:lvl3pPr indent="-3429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3pPr>
            <a:lvl4pPr indent="-3429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indent="-3429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5pPr>
            <a:lvl6pPr indent="-3429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6pPr>
            <a:lvl7pPr indent="-34290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indent="-34290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8pPr>
            <a:lvl9pPr indent="-34290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hyperlink" Target="http://datastructur.es" TargetMode="External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theme" Target="../theme/theme1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8" name="Google Shape;8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868680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p1"/>
          <p:cNvSpPr txBox="1"/>
          <p:nvPr/>
        </p:nvSpPr>
        <p:spPr>
          <a:xfrm>
            <a:off x="8578500" y="4793875"/>
            <a:ext cx="6552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u="sng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  <a:hlinkClick r:id="rId2"/>
              </a:rPr>
              <a:t>datastructur.es</a:t>
            </a:r>
            <a:endParaRPr sz="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docs.google.com/presentation/d/1NFLbVeCuhhaZAM1z3s9zIYGGnhT4M4PWwAc-TLmCJjc/edit#slide=id.g9a60b2f52_0_0" TargetMode="External"/><Relationship Id="rId4" Type="http://schemas.openxmlformats.org/officeDocument/2006/relationships/image" Target="../media/image1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://www.youtube.com/watch?v=6uq0cQZOyoY" TargetMode="External"/><Relationship Id="rId4" Type="http://schemas.openxmlformats.org/officeDocument/2006/relationships/image" Target="../media/image6.jpg"/><Relationship Id="rId5" Type="http://schemas.openxmlformats.org/officeDocument/2006/relationships/hyperlink" Target="http://www.youtube.com/watch?v=1oiQ0hrVwJk" TargetMode="External"/><Relationship Id="rId6" Type="http://schemas.openxmlformats.org/officeDocument/2006/relationships/image" Target="../media/image9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docs.google.com/presentation/d/1GPizbySYMsUhnXSXKvbqV4UhPCvrt750MiqPPgU-eCY/edit#slide=id.g9a60b2f52_0_0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s://docs.google.com/presentation/d/1RhRSYs9Jbc335P24p7vR-6PLXZUl-1EmeDtqieL9ad8/edit?usp=sharing" TargetMode="External"/><Relationship Id="rId4" Type="http://schemas.openxmlformats.org/officeDocument/2006/relationships/hyperlink" Target="https://docs.google.com/presentation/d/1KpNiR7aLIEG9sm7HgX29nvf3yLD8_vdQEPa0ktQfuYc/edit?usp=sharing" TargetMode="External"/><Relationship Id="rId5" Type="http://schemas.openxmlformats.org/officeDocument/2006/relationships/image" Target="../media/image8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://www.youtube.com/watch?v=6uq0cQZOyoY" TargetMode="External"/><Relationship Id="rId4" Type="http://schemas.openxmlformats.org/officeDocument/2006/relationships/image" Target="../media/image6.jpg"/><Relationship Id="rId5" Type="http://schemas.openxmlformats.org/officeDocument/2006/relationships/hyperlink" Target="http://www.youtube.com/watch?v=ggLyKfBTABo" TargetMode="External"/><Relationship Id="rId6" Type="http://schemas.openxmlformats.org/officeDocument/2006/relationships/image" Target="../media/image11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hyperlink" Target="https://en.wikipedia.org/wiki/Minimum_spanning_tree#Optimal_algorithm" TargetMode="Externa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hyperlink" Target="http://www.miamidade.gov/fire/library/hotlines/2011-december_files/tree-fire.jpg" TargetMode="External"/><Relationship Id="rId4" Type="http://schemas.openxmlformats.org/officeDocument/2006/relationships/hyperlink" Target="https://www.flickr.com/photos/ewedistrict/21980840" TargetMode="External"/><Relationship Id="rId5" Type="http://schemas.openxmlformats.org/officeDocument/2006/relationships/hyperlink" Target="http://www.bccrc.ca/ci/ta01_archlevel.html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dspace.mit.edu/bitstream/handle/1721.1/16727/43551593-MIT.pdf;sequence=2" TargetMode="External"/><Relationship Id="rId4" Type="http://schemas.openxmlformats.org/officeDocument/2006/relationships/hyperlink" Target="http://www.ics.uci.edu/~eppstein/gina/mst.html" TargetMode="External"/><Relationship Id="rId5" Type="http://schemas.openxmlformats.org/officeDocument/2006/relationships/image" Target="../media/image4.png"/><Relationship Id="rId6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Announcements</a:t>
            </a:r>
            <a:endParaRPr/>
          </a:p>
        </p:txBody>
      </p:sp>
      <p:sp>
        <p:nvSpPr>
          <p:cNvPr id="32" name="Google Shape;32;p8"/>
          <p:cNvSpPr txBox="1"/>
          <p:nvPr>
            <p:ph idx="1" type="body"/>
          </p:nvPr>
        </p:nvSpPr>
        <p:spPr>
          <a:xfrm>
            <a:off x="243000" y="556500"/>
            <a:ext cx="86145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Project 3 released by Saturday (but maybe a day or two sooner).</a:t>
            </a:r>
            <a:endParaRPr/>
          </a:p>
          <a:p>
            <a:pPr indent="-355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Significant project so don’t put off starting until the last minute!</a:t>
            </a:r>
            <a:endParaRPr/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At the very least, make sure you can compile and run the starter code (MapServer.java) by the end of the weekend!</a:t>
            </a:r>
            <a:endParaRPr/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On par with project 2 in scale, but it’s a </a:t>
            </a:r>
            <a:r>
              <a:rPr b="1" lang="en" u="sng"/>
              <a:t>solo project</a:t>
            </a:r>
            <a:r>
              <a:rPr lang="en"/>
              <a:t>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This project will be the closest to what you might do at an internship.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Using datasets.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Working with and improving upon an existing code base.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Reading javadocs and documentation.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Use of many tools at once (webbrowser, Maven, IntelliJ).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9DAF8"/>
        </a:solidFill>
      </p:bgPr>
    </p:bg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7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MST</a:t>
            </a:r>
            <a:endParaRPr/>
          </a:p>
        </p:txBody>
      </p:sp>
      <p:sp>
        <p:nvSpPr>
          <p:cNvPr id="225" name="Google Shape;225;p17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Find the MST for the graph. </a:t>
            </a:r>
            <a:endParaRPr/>
          </a:p>
        </p:txBody>
      </p:sp>
      <p:sp>
        <p:nvSpPr>
          <p:cNvPr id="226" name="Google Shape;226;p17"/>
          <p:cNvSpPr/>
          <p:nvPr/>
        </p:nvSpPr>
        <p:spPr>
          <a:xfrm>
            <a:off x="5583060" y="1956932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B</a:t>
            </a:r>
            <a:endParaRPr sz="1700"/>
          </a:p>
        </p:txBody>
      </p:sp>
      <p:sp>
        <p:nvSpPr>
          <p:cNvPr id="227" name="Google Shape;227;p17"/>
          <p:cNvSpPr/>
          <p:nvPr/>
        </p:nvSpPr>
        <p:spPr>
          <a:xfrm>
            <a:off x="8494535" y="2109156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C</a:t>
            </a:r>
            <a:endParaRPr sz="1700"/>
          </a:p>
        </p:txBody>
      </p:sp>
      <p:cxnSp>
        <p:nvCxnSpPr>
          <p:cNvPr id="228" name="Google Shape;228;p17"/>
          <p:cNvCxnSpPr>
            <a:stCxn id="226" idx="3"/>
          </p:cNvCxnSpPr>
          <p:nvPr/>
        </p:nvCxnSpPr>
        <p:spPr>
          <a:xfrm>
            <a:off x="5970360" y="2109182"/>
            <a:ext cx="1452000" cy="5844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9" name="Google Shape;229;p17"/>
          <p:cNvSpPr/>
          <p:nvPr/>
        </p:nvSpPr>
        <p:spPr>
          <a:xfrm>
            <a:off x="3768425" y="2658001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A</a:t>
            </a:r>
            <a:endParaRPr sz="1700"/>
          </a:p>
        </p:txBody>
      </p:sp>
      <p:cxnSp>
        <p:nvCxnSpPr>
          <p:cNvPr id="230" name="Google Shape;230;p17"/>
          <p:cNvCxnSpPr>
            <a:stCxn id="229" idx="3"/>
            <a:endCxn id="226" idx="1"/>
          </p:cNvCxnSpPr>
          <p:nvPr/>
        </p:nvCxnSpPr>
        <p:spPr>
          <a:xfrm flipH="1" rot="10800000">
            <a:off x="4155725" y="2109151"/>
            <a:ext cx="1427400" cy="7011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1" name="Google Shape;231;p17"/>
          <p:cNvSpPr txBox="1"/>
          <p:nvPr/>
        </p:nvSpPr>
        <p:spPr>
          <a:xfrm>
            <a:off x="3492593" y="2560934"/>
            <a:ext cx="3174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cxnSp>
        <p:nvCxnSpPr>
          <p:cNvPr id="232" name="Google Shape;232;p17"/>
          <p:cNvCxnSpPr>
            <a:stCxn id="229" idx="3"/>
            <a:endCxn id="233" idx="1"/>
          </p:cNvCxnSpPr>
          <p:nvPr/>
        </p:nvCxnSpPr>
        <p:spPr>
          <a:xfrm>
            <a:off x="4155725" y="2810251"/>
            <a:ext cx="32421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4" name="Google Shape;234;p17"/>
          <p:cNvSpPr/>
          <p:nvPr/>
        </p:nvSpPr>
        <p:spPr>
          <a:xfrm>
            <a:off x="4752377" y="2268570"/>
            <a:ext cx="252900" cy="2529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235" name="Google Shape;235;p17"/>
          <p:cNvSpPr/>
          <p:nvPr/>
        </p:nvSpPr>
        <p:spPr>
          <a:xfrm>
            <a:off x="5650286" y="2683800"/>
            <a:ext cx="252900" cy="2529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236" name="Google Shape;236;p17"/>
          <p:cNvSpPr/>
          <p:nvPr/>
        </p:nvSpPr>
        <p:spPr>
          <a:xfrm>
            <a:off x="6483502" y="2237733"/>
            <a:ext cx="252900" cy="2529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cxnSp>
        <p:nvCxnSpPr>
          <p:cNvPr id="237" name="Google Shape;237;p17"/>
          <p:cNvCxnSpPr>
            <a:stCxn id="233" idx="3"/>
            <a:endCxn id="227" idx="2"/>
          </p:cNvCxnSpPr>
          <p:nvPr/>
        </p:nvCxnSpPr>
        <p:spPr>
          <a:xfrm flipH="1" rot="10800000">
            <a:off x="7784994" y="2413651"/>
            <a:ext cx="903300" cy="3966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8" name="Google Shape;238;p17"/>
          <p:cNvSpPr/>
          <p:nvPr/>
        </p:nvSpPr>
        <p:spPr>
          <a:xfrm>
            <a:off x="8075215" y="2485495"/>
            <a:ext cx="252900" cy="2529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233" name="Google Shape;233;p17"/>
          <p:cNvSpPr/>
          <p:nvPr/>
        </p:nvSpPr>
        <p:spPr>
          <a:xfrm>
            <a:off x="7397694" y="2658001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D</a:t>
            </a:r>
            <a:endParaRPr sz="17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8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MST</a:t>
            </a:r>
            <a:endParaRPr/>
          </a:p>
        </p:txBody>
      </p:sp>
      <p:sp>
        <p:nvSpPr>
          <p:cNvPr id="244" name="Google Shape;244;p18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Find the MST for the graph. </a:t>
            </a:r>
            <a:endParaRPr/>
          </a:p>
        </p:txBody>
      </p:sp>
      <p:sp>
        <p:nvSpPr>
          <p:cNvPr id="245" name="Google Shape;245;p18"/>
          <p:cNvSpPr/>
          <p:nvPr/>
        </p:nvSpPr>
        <p:spPr>
          <a:xfrm>
            <a:off x="5583060" y="1956932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B</a:t>
            </a:r>
            <a:endParaRPr sz="1700"/>
          </a:p>
        </p:txBody>
      </p:sp>
      <p:sp>
        <p:nvSpPr>
          <p:cNvPr id="246" name="Google Shape;246;p18"/>
          <p:cNvSpPr/>
          <p:nvPr/>
        </p:nvSpPr>
        <p:spPr>
          <a:xfrm>
            <a:off x="8494535" y="2109156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C</a:t>
            </a:r>
            <a:endParaRPr sz="1700"/>
          </a:p>
        </p:txBody>
      </p:sp>
      <p:cxnSp>
        <p:nvCxnSpPr>
          <p:cNvPr id="247" name="Google Shape;247;p18"/>
          <p:cNvCxnSpPr>
            <a:stCxn id="245" idx="3"/>
          </p:cNvCxnSpPr>
          <p:nvPr/>
        </p:nvCxnSpPr>
        <p:spPr>
          <a:xfrm>
            <a:off x="5970360" y="2109182"/>
            <a:ext cx="1452000" cy="5844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8" name="Google Shape;248;p18"/>
          <p:cNvSpPr/>
          <p:nvPr/>
        </p:nvSpPr>
        <p:spPr>
          <a:xfrm>
            <a:off x="3768425" y="2658001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A</a:t>
            </a:r>
            <a:endParaRPr sz="1700"/>
          </a:p>
        </p:txBody>
      </p:sp>
      <p:cxnSp>
        <p:nvCxnSpPr>
          <p:cNvPr id="249" name="Google Shape;249;p18"/>
          <p:cNvCxnSpPr>
            <a:stCxn id="248" idx="3"/>
            <a:endCxn id="245" idx="1"/>
          </p:cNvCxnSpPr>
          <p:nvPr/>
        </p:nvCxnSpPr>
        <p:spPr>
          <a:xfrm flipH="1" rot="10800000">
            <a:off x="4155725" y="2109151"/>
            <a:ext cx="1427400" cy="7011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0" name="Google Shape;250;p18"/>
          <p:cNvSpPr txBox="1"/>
          <p:nvPr/>
        </p:nvSpPr>
        <p:spPr>
          <a:xfrm>
            <a:off x="3492593" y="2560934"/>
            <a:ext cx="3174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cxnSp>
        <p:nvCxnSpPr>
          <p:cNvPr id="251" name="Google Shape;251;p18"/>
          <p:cNvCxnSpPr>
            <a:stCxn id="248" idx="3"/>
            <a:endCxn id="252" idx="1"/>
          </p:cNvCxnSpPr>
          <p:nvPr/>
        </p:nvCxnSpPr>
        <p:spPr>
          <a:xfrm>
            <a:off x="4155725" y="2810251"/>
            <a:ext cx="32421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3" name="Google Shape;253;p18"/>
          <p:cNvSpPr/>
          <p:nvPr/>
        </p:nvSpPr>
        <p:spPr>
          <a:xfrm>
            <a:off x="4752377" y="2268570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254" name="Google Shape;254;p18"/>
          <p:cNvSpPr/>
          <p:nvPr/>
        </p:nvSpPr>
        <p:spPr>
          <a:xfrm>
            <a:off x="5650286" y="2683800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255" name="Google Shape;255;p18"/>
          <p:cNvSpPr/>
          <p:nvPr/>
        </p:nvSpPr>
        <p:spPr>
          <a:xfrm>
            <a:off x="6483502" y="2237733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cxnSp>
        <p:nvCxnSpPr>
          <p:cNvPr id="256" name="Google Shape;256;p18"/>
          <p:cNvCxnSpPr>
            <a:stCxn id="252" idx="3"/>
            <a:endCxn id="246" idx="2"/>
          </p:cNvCxnSpPr>
          <p:nvPr/>
        </p:nvCxnSpPr>
        <p:spPr>
          <a:xfrm flipH="1" rot="10800000">
            <a:off x="7784994" y="2413651"/>
            <a:ext cx="903300" cy="3966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7" name="Google Shape;257;p18"/>
          <p:cNvSpPr/>
          <p:nvPr/>
        </p:nvSpPr>
        <p:spPr>
          <a:xfrm>
            <a:off x="8075215" y="2485495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252" name="Google Shape;252;p18"/>
          <p:cNvSpPr/>
          <p:nvPr/>
        </p:nvSpPr>
        <p:spPr>
          <a:xfrm>
            <a:off x="7397694" y="2658001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D</a:t>
            </a:r>
            <a:endParaRPr sz="17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D2E9"/>
        </a:solidFill>
      </p:bgPr>
    </p:bg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9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MST vs. SPT, http://yellkey.com</a:t>
            </a:r>
            <a:r>
              <a:rPr lang="en">
                <a:solidFill>
                  <a:srgbClr val="38761D"/>
                </a:solidFill>
              </a:rPr>
              <a:t>/approach</a:t>
            </a:r>
            <a:endParaRPr>
              <a:solidFill>
                <a:srgbClr val="38761D"/>
              </a:solidFill>
            </a:endParaRPr>
          </a:p>
        </p:txBody>
      </p:sp>
      <p:sp>
        <p:nvSpPr>
          <p:cNvPr id="263" name="Google Shape;263;p19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MST for this graph also a shortest paths tree? If so, using which node as the starting node for this SPT?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AutoNum type="alphaUcPeriod"/>
            </a:pPr>
            <a:r>
              <a:rPr lang="en"/>
              <a:t>A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lphaUcPeriod"/>
            </a:pPr>
            <a:r>
              <a:rPr lang="en"/>
              <a:t>B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lphaUcPeriod"/>
            </a:pPr>
            <a:r>
              <a:rPr lang="en"/>
              <a:t>C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lphaUcPeriod"/>
            </a:pPr>
            <a:r>
              <a:rPr lang="en"/>
              <a:t>D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lphaUcPeriod"/>
            </a:pPr>
            <a:r>
              <a:rPr lang="en"/>
              <a:t>No SPT is an MST.</a:t>
            </a:r>
            <a:endParaRPr/>
          </a:p>
        </p:txBody>
      </p:sp>
      <p:sp>
        <p:nvSpPr>
          <p:cNvPr id="264" name="Google Shape;264;p19"/>
          <p:cNvSpPr/>
          <p:nvPr/>
        </p:nvSpPr>
        <p:spPr>
          <a:xfrm>
            <a:off x="5583060" y="1956932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B</a:t>
            </a:r>
            <a:endParaRPr sz="1700"/>
          </a:p>
        </p:txBody>
      </p:sp>
      <p:sp>
        <p:nvSpPr>
          <p:cNvPr id="265" name="Google Shape;265;p19"/>
          <p:cNvSpPr/>
          <p:nvPr/>
        </p:nvSpPr>
        <p:spPr>
          <a:xfrm>
            <a:off x="8494535" y="2109156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C</a:t>
            </a:r>
            <a:endParaRPr sz="1700"/>
          </a:p>
        </p:txBody>
      </p:sp>
      <p:cxnSp>
        <p:nvCxnSpPr>
          <p:cNvPr id="266" name="Google Shape;266;p19"/>
          <p:cNvCxnSpPr>
            <a:stCxn id="264" idx="3"/>
          </p:cNvCxnSpPr>
          <p:nvPr/>
        </p:nvCxnSpPr>
        <p:spPr>
          <a:xfrm>
            <a:off x="5970360" y="2109182"/>
            <a:ext cx="1452000" cy="5844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7" name="Google Shape;267;p19"/>
          <p:cNvSpPr/>
          <p:nvPr/>
        </p:nvSpPr>
        <p:spPr>
          <a:xfrm>
            <a:off x="3768425" y="2658001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A</a:t>
            </a:r>
            <a:endParaRPr sz="1700"/>
          </a:p>
        </p:txBody>
      </p:sp>
      <p:cxnSp>
        <p:nvCxnSpPr>
          <p:cNvPr id="268" name="Google Shape;268;p19"/>
          <p:cNvCxnSpPr>
            <a:stCxn id="267" idx="3"/>
            <a:endCxn id="264" idx="1"/>
          </p:cNvCxnSpPr>
          <p:nvPr/>
        </p:nvCxnSpPr>
        <p:spPr>
          <a:xfrm flipH="1" rot="10800000">
            <a:off x="4155725" y="2109151"/>
            <a:ext cx="1427400" cy="7011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9" name="Google Shape;269;p19"/>
          <p:cNvSpPr txBox="1"/>
          <p:nvPr/>
        </p:nvSpPr>
        <p:spPr>
          <a:xfrm>
            <a:off x="3492593" y="2560934"/>
            <a:ext cx="3174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cxnSp>
        <p:nvCxnSpPr>
          <p:cNvPr id="270" name="Google Shape;270;p19"/>
          <p:cNvCxnSpPr>
            <a:stCxn id="267" idx="3"/>
            <a:endCxn id="271" idx="1"/>
          </p:cNvCxnSpPr>
          <p:nvPr/>
        </p:nvCxnSpPr>
        <p:spPr>
          <a:xfrm>
            <a:off x="4155725" y="2810251"/>
            <a:ext cx="32421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2" name="Google Shape;272;p19"/>
          <p:cNvSpPr/>
          <p:nvPr/>
        </p:nvSpPr>
        <p:spPr>
          <a:xfrm>
            <a:off x="4752377" y="2268570"/>
            <a:ext cx="252900" cy="252900"/>
          </a:xfrm>
          <a:prstGeom prst="rect">
            <a:avLst/>
          </a:prstGeom>
          <a:solidFill>
            <a:srgbClr val="D9D2E9"/>
          </a:solidFill>
          <a:ln cap="flat" cmpd="sng" w="19050">
            <a:solidFill>
              <a:srgbClr val="D9D2E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273" name="Google Shape;273;p19"/>
          <p:cNvSpPr/>
          <p:nvPr/>
        </p:nvSpPr>
        <p:spPr>
          <a:xfrm>
            <a:off x="5650286" y="2683800"/>
            <a:ext cx="252900" cy="252900"/>
          </a:xfrm>
          <a:prstGeom prst="rect">
            <a:avLst/>
          </a:prstGeom>
          <a:solidFill>
            <a:srgbClr val="D9D2E9"/>
          </a:solidFill>
          <a:ln cap="flat" cmpd="sng" w="19050">
            <a:solidFill>
              <a:srgbClr val="D9D2E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274" name="Google Shape;274;p19"/>
          <p:cNvSpPr/>
          <p:nvPr/>
        </p:nvSpPr>
        <p:spPr>
          <a:xfrm>
            <a:off x="6483502" y="2237733"/>
            <a:ext cx="252900" cy="252900"/>
          </a:xfrm>
          <a:prstGeom prst="rect">
            <a:avLst/>
          </a:prstGeom>
          <a:solidFill>
            <a:srgbClr val="D9D2E9"/>
          </a:solidFill>
          <a:ln cap="flat" cmpd="sng" w="19050">
            <a:solidFill>
              <a:srgbClr val="D9D2E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cxnSp>
        <p:nvCxnSpPr>
          <p:cNvPr id="275" name="Google Shape;275;p19"/>
          <p:cNvCxnSpPr>
            <a:stCxn id="271" idx="3"/>
            <a:endCxn id="265" idx="2"/>
          </p:cNvCxnSpPr>
          <p:nvPr/>
        </p:nvCxnSpPr>
        <p:spPr>
          <a:xfrm flipH="1" rot="10800000">
            <a:off x="7784994" y="2413651"/>
            <a:ext cx="903300" cy="3966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6" name="Google Shape;276;p19"/>
          <p:cNvSpPr/>
          <p:nvPr/>
        </p:nvSpPr>
        <p:spPr>
          <a:xfrm>
            <a:off x="8075215" y="2485495"/>
            <a:ext cx="252900" cy="252900"/>
          </a:xfrm>
          <a:prstGeom prst="rect">
            <a:avLst/>
          </a:prstGeom>
          <a:solidFill>
            <a:srgbClr val="D9D2E9"/>
          </a:solidFill>
          <a:ln cap="flat" cmpd="sng" w="19050">
            <a:solidFill>
              <a:srgbClr val="D9D2E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271" name="Google Shape;271;p19"/>
          <p:cNvSpPr/>
          <p:nvPr/>
        </p:nvSpPr>
        <p:spPr>
          <a:xfrm>
            <a:off x="7397694" y="2658001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D</a:t>
            </a:r>
            <a:endParaRPr sz="17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0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MST vs. SPT, http://</a:t>
            </a:r>
            <a:r>
              <a:rPr lang="en"/>
              <a:t>yellkey</a:t>
            </a:r>
            <a:r>
              <a:rPr lang="en"/>
              <a:t>.com</a:t>
            </a:r>
            <a:r>
              <a:rPr lang="en">
                <a:solidFill>
                  <a:srgbClr val="38761D"/>
                </a:solidFill>
              </a:rPr>
              <a:t>/approach</a:t>
            </a:r>
            <a:endParaRPr/>
          </a:p>
        </p:txBody>
      </p:sp>
      <p:sp>
        <p:nvSpPr>
          <p:cNvPr id="282" name="Google Shape;282;p20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MST for this graph also a shortest paths tree? If so, using which node as the starting node for this SPT?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AutoNum type="alphaUcPeriod"/>
            </a:pPr>
            <a:r>
              <a:rPr lang="en"/>
              <a:t>A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lphaUcPeriod"/>
            </a:pPr>
            <a:r>
              <a:rPr lang="en"/>
              <a:t>B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lphaUcPeriod"/>
            </a:pPr>
            <a:r>
              <a:rPr lang="en"/>
              <a:t>C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lphaUcPeriod"/>
            </a:pPr>
            <a:r>
              <a:rPr lang="en"/>
              <a:t>D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lphaUcPeriod"/>
            </a:pPr>
            <a:r>
              <a:rPr lang="en"/>
              <a:t>No SPT is an MST.</a:t>
            </a:r>
            <a:endParaRPr/>
          </a:p>
        </p:txBody>
      </p:sp>
      <p:sp>
        <p:nvSpPr>
          <p:cNvPr id="283" name="Google Shape;283;p20"/>
          <p:cNvSpPr/>
          <p:nvPr/>
        </p:nvSpPr>
        <p:spPr>
          <a:xfrm>
            <a:off x="5583060" y="1956932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B</a:t>
            </a:r>
            <a:endParaRPr sz="1700"/>
          </a:p>
        </p:txBody>
      </p:sp>
      <p:sp>
        <p:nvSpPr>
          <p:cNvPr id="284" name="Google Shape;284;p20"/>
          <p:cNvSpPr/>
          <p:nvPr/>
        </p:nvSpPr>
        <p:spPr>
          <a:xfrm>
            <a:off x="8494535" y="2109156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C</a:t>
            </a:r>
            <a:endParaRPr sz="1700"/>
          </a:p>
        </p:txBody>
      </p:sp>
      <p:cxnSp>
        <p:nvCxnSpPr>
          <p:cNvPr id="285" name="Google Shape;285;p20"/>
          <p:cNvCxnSpPr>
            <a:stCxn id="283" idx="3"/>
          </p:cNvCxnSpPr>
          <p:nvPr/>
        </p:nvCxnSpPr>
        <p:spPr>
          <a:xfrm>
            <a:off x="5970360" y="2109182"/>
            <a:ext cx="1452000" cy="5844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6" name="Google Shape;286;p20"/>
          <p:cNvSpPr/>
          <p:nvPr/>
        </p:nvSpPr>
        <p:spPr>
          <a:xfrm>
            <a:off x="3768425" y="2658001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A</a:t>
            </a:r>
            <a:endParaRPr sz="1700"/>
          </a:p>
        </p:txBody>
      </p:sp>
      <p:cxnSp>
        <p:nvCxnSpPr>
          <p:cNvPr id="287" name="Google Shape;287;p20"/>
          <p:cNvCxnSpPr>
            <a:stCxn id="286" idx="3"/>
            <a:endCxn id="283" idx="1"/>
          </p:cNvCxnSpPr>
          <p:nvPr/>
        </p:nvCxnSpPr>
        <p:spPr>
          <a:xfrm flipH="1" rot="10800000">
            <a:off x="4155725" y="2109151"/>
            <a:ext cx="1427400" cy="7011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8" name="Google Shape;288;p20"/>
          <p:cNvCxnSpPr>
            <a:stCxn id="286" idx="3"/>
            <a:endCxn id="289" idx="1"/>
          </p:cNvCxnSpPr>
          <p:nvPr/>
        </p:nvCxnSpPr>
        <p:spPr>
          <a:xfrm>
            <a:off x="4155725" y="2810251"/>
            <a:ext cx="32421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0" name="Google Shape;290;p20"/>
          <p:cNvSpPr/>
          <p:nvPr/>
        </p:nvSpPr>
        <p:spPr>
          <a:xfrm>
            <a:off x="4752377" y="2268570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291" name="Google Shape;291;p20"/>
          <p:cNvSpPr/>
          <p:nvPr/>
        </p:nvSpPr>
        <p:spPr>
          <a:xfrm>
            <a:off x="5650286" y="2683800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292" name="Google Shape;292;p20"/>
          <p:cNvSpPr/>
          <p:nvPr/>
        </p:nvSpPr>
        <p:spPr>
          <a:xfrm>
            <a:off x="6483502" y="2237733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cxnSp>
        <p:nvCxnSpPr>
          <p:cNvPr id="293" name="Google Shape;293;p20"/>
          <p:cNvCxnSpPr>
            <a:stCxn id="289" idx="3"/>
            <a:endCxn id="284" idx="2"/>
          </p:cNvCxnSpPr>
          <p:nvPr/>
        </p:nvCxnSpPr>
        <p:spPr>
          <a:xfrm flipH="1" rot="10800000">
            <a:off x="7784994" y="2413651"/>
            <a:ext cx="903300" cy="3966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4" name="Google Shape;294;p20"/>
          <p:cNvSpPr/>
          <p:nvPr/>
        </p:nvSpPr>
        <p:spPr>
          <a:xfrm>
            <a:off x="8075215" y="2485495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289" name="Google Shape;289;p20"/>
          <p:cNvSpPr/>
          <p:nvPr/>
        </p:nvSpPr>
        <p:spPr>
          <a:xfrm>
            <a:off x="7397694" y="2658001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D</a:t>
            </a:r>
            <a:endParaRPr sz="1700"/>
          </a:p>
        </p:txBody>
      </p:sp>
      <p:sp>
        <p:nvSpPr>
          <p:cNvPr id="295" name="Google Shape;295;p20"/>
          <p:cNvSpPr txBox="1"/>
          <p:nvPr/>
        </p:nvSpPr>
        <p:spPr>
          <a:xfrm>
            <a:off x="7311725" y="3031325"/>
            <a:ext cx="1947900" cy="10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s = D</a:t>
            </a:r>
            <a:endParaRPr sz="2000"/>
          </a:p>
        </p:txBody>
      </p:sp>
      <p:sp>
        <p:nvSpPr>
          <p:cNvPr id="296" name="Google Shape;296;p20"/>
          <p:cNvSpPr txBox="1"/>
          <p:nvPr/>
        </p:nvSpPr>
        <p:spPr>
          <a:xfrm>
            <a:off x="4543900" y="3310075"/>
            <a:ext cx="22899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Doesn’t work for s = D!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1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MST vs. SPT, http://</a:t>
            </a:r>
            <a:r>
              <a:rPr lang="en"/>
              <a:t>yellkey</a:t>
            </a:r>
            <a:r>
              <a:rPr lang="en"/>
              <a:t>.com</a:t>
            </a:r>
            <a:r>
              <a:rPr lang="en">
                <a:solidFill>
                  <a:srgbClr val="38761D"/>
                </a:solidFill>
              </a:rPr>
              <a:t>/approach</a:t>
            </a:r>
            <a:endParaRPr/>
          </a:p>
        </p:txBody>
      </p:sp>
      <p:sp>
        <p:nvSpPr>
          <p:cNvPr id="302" name="Google Shape;302;p21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Is the MST for this graph also a shortest paths tree? If so, using which node as the starting node for this SPT?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AutoNum type="alphaUcPeriod"/>
            </a:pPr>
            <a:r>
              <a:rPr lang="en"/>
              <a:t>A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lphaUcPeriod"/>
            </a:pPr>
            <a:r>
              <a:rPr b="1" lang="en"/>
              <a:t>B</a:t>
            </a:r>
            <a:endParaRPr b="1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lphaUcPeriod"/>
            </a:pPr>
            <a:r>
              <a:rPr lang="en"/>
              <a:t>C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lphaUcPeriod"/>
            </a:pPr>
            <a:r>
              <a:rPr lang="en"/>
              <a:t>D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lphaUcPeriod"/>
            </a:pPr>
            <a:r>
              <a:rPr lang="en"/>
              <a:t>No SPT is an MST.</a:t>
            </a:r>
            <a:endParaRPr/>
          </a:p>
        </p:txBody>
      </p:sp>
      <p:sp>
        <p:nvSpPr>
          <p:cNvPr id="303" name="Google Shape;303;p21"/>
          <p:cNvSpPr/>
          <p:nvPr/>
        </p:nvSpPr>
        <p:spPr>
          <a:xfrm>
            <a:off x="5583060" y="1347332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B</a:t>
            </a:r>
            <a:endParaRPr sz="1700"/>
          </a:p>
        </p:txBody>
      </p:sp>
      <p:sp>
        <p:nvSpPr>
          <p:cNvPr id="304" name="Google Shape;304;p21"/>
          <p:cNvSpPr/>
          <p:nvPr/>
        </p:nvSpPr>
        <p:spPr>
          <a:xfrm>
            <a:off x="8494535" y="1499556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C</a:t>
            </a:r>
            <a:endParaRPr sz="1700"/>
          </a:p>
        </p:txBody>
      </p:sp>
      <p:cxnSp>
        <p:nvCxnSpPr>
          <p:cNvPr id="305" name="Google Shape;305;p21"/>
          <p:cNvCxnSpPr>
            <a:stCxn id="303" idx="3"/>
          </p:cNvCxnSpPr>
          <p:nvPr/>
        </p:nvCxnSpPr>
        <p:spPr>
          <a:xfrm>
            <a:off x="5970360" y="1499582"/>
            <a:ext cx="1452000" cy="584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6" name="Google Shape;306;p21"/>
          <p:cNvSpPr/>
          <p:nvPr/>
        </p:nvSpPr>
        <p:spPr>
          <a:xfrm>
            <a:off x="3768425" y="2048401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A</a:t>
            </a:r>
            <a:endParaRPr sz="1700"/>
          </a:p>
        </p:txBody>
      </p:sp>
      <p:cxnSp>
        <p:nvCxnSpPr>
          <p:cNvPr id="307" name="Google Shape;307;p21"/>
          <p:cNvCxnSpPr>
            <a:stCxn id="306" idx="3"/>
            <a:endCxn id="303" idx="1"/>
          </p:cNvCxnSpPr>
          <p:nvPr/>
        </p:nvCxnSpPr>
        <p:spPr>
          <a:xfrm flipH="1" rot="10800000">
            <a:off x="4155725" y="1499551"/>
            <a:ext cx="1427400" cy="7011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8" name="Google Shape;308;p21"/>
          <p:cNvSpPr txBox="1"/>
          <p:nvPr/>
        </p:nvSpPr>
        <p:spPr>
          <a:xfrm>
            <a:off x="3492593" y="1951334"/>
            <a:ext cx="3174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cxnSp>
        <p:nvCxnSpPr>
          <p:cNvPr id="309" name="Google Shape;309;p21"/>
          <p:cNvCxnSpPr>
            <a:stCxn id="306" idx="3"/>
            <a:endCxn id="310" idx="1"/>
          </p:cNvCxnSpPr>
          <p:nvPr/>
        </p:nvCxnSpPr>
        <p:spPr>
          <a:xfrm>
            <a:off x="4155725" y="2200651"/>
            <a:ext cx="32421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1" name="Google Shape;311;p21"/>
          <p:cNvSpPr/>
          <p:nvPr/>
        </p:nvSpPr>
        <p:spPr>
          <a:xfrm>
            <a:off x="4752377" y="1658970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312" name="Google Shape;312;p21"/>
          <p:cNvSpPr/>
          <p:nvPr/>
        </p:nvSpPr>
        <p:spPr>
          <a:xfrm>
            <a:off x="5650286" y="2074200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313" name="Google Shape;313;p21"/>
          <p:cNvSpPr/>
          <p:nvPr/>
        </p:nvSpPr>
        <p:spPr>
          <a:xfrm>
            <a:off x="6483502" y="1628133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cxnSp>
        <p:nvCxnSpPr>
          <p:cNvPr id="314" name="Google Shape;314;p21"/>
          <p:cNvCxnSpPr>
            <a:stCxn id="310" idx="3"/>
            <a:endCxn id="304" idx="2"/>
          </p:cNvCxnSpPr>
          <p:nvPr/>
        </p:nvCxnSpPr>
        <p:spPr>
          <a:xfrm flipH="1" rot="10800000">
            <a:off x="7784994" y="1804051"/>
            <a:ext cx="903300" cy="3966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5" name="Google Shape;315;p21"/>
          <p:cNvSpPr/>
          <p:nvPr/>
        </p:nvSpPr>
        <p:spPr>
          <a:xfrm>
            <a:off x="8075215" y="1875895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310" name="Google Shape;310;p21"/>
          <p:cNvSpPr/>
          <p:nvPr/>
        </p:nvSpPr>
        <p:spPr>
          <a:xfrm>
            <a:off x="7397694" y="2048401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D</a:t>
            </a:r>
            <a:endParaRPr sz="1700"/>
          </a:p>
        </p:txBody>
      </p:sp>
      <p:sp>
        <p:nvSpPr>
          <p:cNvPr id="316" name="Google Shape;316;p21"/>
          <p:cNvSpPr txBox="1"/>
          <p:nvPr/>
        </p:nvSpPr>
        <p:spPr>
          <a:xfrm>
            <a:off x="2739725" y="1445100"/>
            <a:ext cx="1416000" cy="3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SPT from A</a:t>
            </a:r>
            <a:endParaRPr/>
          </a:p>
        </p:txBody>
      </p:sp>
      <p:sp>
        <p:nvSpPr>
          <p:cNvPr id="317" name="Google Shape;317;p21"/>
          <p:cNvSpPr/>
          <p:nvPr/>
        </p:nvSpPr>
        <p:spPr>
          <a:xfrm>
            <a:off x="5583060" y="2490332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B</a:t>
            </a:r>
            <a:endParaRPr sz="1700"/>
          </a:p>
        </p:txBody>
      </p:sp>
      <p:sp>
        <p:nvSpPr>
          <p:cNvPr id="318" name="Google Shape;318;p21"/>
          <p:cNvSpPr/>
          <p:nvPr/>
        </p:nvSpPr>
        <p:spPr>
          <a:xfrm>
            <a:off x="8494535" y="2642556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C</a:t>
            </a:r>
            <a:endParaRPr sz="1700"/>
          </a:p>
        </p:txBody>
      </p:sp>
      <p:cxnSp>
        <p:nvCxnSpPr>
          <p:cNvPr id="319" name="Google Shape;319;p21"/>
          <p:cNvCxnSpPr>
            <a:stCxn id="317" idx="3"/>
          </p:cNvCxnSpPr>
          <p:nvPr/>
        </p:nvCxnSpPr>
        <p:spPr>
          <a:xfrm>
            <a:off x="5970360" y="2642582"/>
            <a:ext cx="1452000" cy="5844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0" name="Google Shape;320;p21"/>
          <p:cNvSpPr/>
          <p:nvPr/>
        </p:nvSpPr>
        <p:spPr>
          <a:xfrm>
            <a:off x="3768425" y="3191401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A</a:t>
            </a:r>
            <a:endParaRPr sz="1700"/>
          </a:p>
        </p:txBody>
      </p:sp>
      <p:cxnSp>
        <p:nvCxnSpPr>
          <p:cNvPr id="321" name="Google Shape;321;p21"/>
          <p:cNvCxnSpPr>
            <a:stCxn id="320" idx="3"/>
            <a:endCxn id="317" idx="1"/>
          </p:cNvCxnSpPr>
          <p:nvPr/>
        </p:nvCxnSpPr>
        <p:spPr>
          <a:xfrm flipH="1" rot="10800000">
            <a:off x="4155725" y="2642551"/>
            <a:ext cx="1427400" cy="7011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2" name="Google Shape;322;p21"/>
          <p:cNvCxnSpPr>
            <a:stCxn id="320" idx="3"/>
            <a:endCxn id="323" idx="1"/>
          </p:cNvCxnSpPr>
          <p:nvPr/>
        </p:nvCxnSpPr>
        <p:spPr>
          <a:xfrm>
            <a:off x="4155725" y="3343651"/>
            <a:ext cx="32421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4" name="Google Shape;324;p21"/>
          <p:cNvSpPr/>
          <p:nvPr/>
        </p:nvSpPr>
        <p:spPr>
          <a:xfrm>
            <a:off x="4752377" y="2801970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325" name="Google Shape;325;p21"/>
          <p:cNvSpPr/>
          <p:nvPr/>
        </p:nvSpPr>
        <p:spPr>
          <a:xfrm>
            <a:off x="5650286" y="3217200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326" name="Google Shape;326;p21"/>
          <p:cNvSpPr/>
          <p:nvPr/>
        </p:nvSpPr>
        <p:spPr>
          <a:xfrm>
            <a:off x="6483502" y="2771133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cxnSp>
        <p:nvCxnSpPr>
          <p:cNvPr id="327" name="Google Shape;327;p21"/>
          <p:cNvCxnSpPr>
            <a:stCxn id="323" idx="3"/>
            <a:endCxn id="318" idx="2"/>
          </p:cNvCxnSpPr>
          <p:nvPr/>
        </p:nvCxnSpPr>
        <p:spPr>
          <a:xfrm flipH="1" rot="10800000">
            <a:off x="7784994" y="2947051"/>
            <a:ext cx="903300" cy="3966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8" name="Google Shape;328;p21"/>
          <p:cNvSpPr/>
          <p:nvPr/>
        </p:nvSpPr>
        <p:spPr>
          <a:xfrm>
            <a:off x="8075215" y="3018895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323" name="Google Shape;323;p21"/>
          <p:cNvSpPr/>
          <p:nvPr/>
        </p:nvSpPr>
        <p:spPr>
          <a:xfrm>
            <a:off x="7397694" y="3191401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D</a:t>
            </a:r>
            <a:endParaRPr sz="1700"/>
          </a:p>
        </p:txBody>
      </p:sp>
      <p:sp>
        <p:nvSpPr>
          <p:cNvPr id="329" name="Google Shape;329;p21"/>
          <p:cNvSpPr txBox="1"/>
          <p:nvPr/>
        </p:nvSpPr>
        <p:spPr>
          <a:xfrm>
            <a:off x="2739725" y="2588100"/>
            <a:ext cx="1416000" cy="3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SPT from B,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MST</a:t>
            </a:r>
            <a:endParaRPr/>
          </a:p>
        </p:txBody>
      </p:sp>
      <p:sp>
        <p:nvSpPr>
          <p:cNvPr id="330" name="Google Shape;330;p21"/>
          <p:cNvSpPr/>
          <p:nvPr/>
        </p:nvSpPr>
        <p:spPr>
          <a:xfrm>
            <a:off x="5583060" y="3785732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B</a:t>
            </a:r>
            <a:endParaRPr sz="1700"/>
          </a:p>
        </p:txBody>
      </p:sp>
      <p:sp>
        <p:nvSpPr>
          <p:cNvPr id="331" name="Google Shape;331;p21"/>
          <p:cNvSpPr/>
          <p:nvPr/>
        </p:nvSpPr>
        <p:spPr>
          <a:xfrm>
            <a:off x="8494535" y="3937956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C</a:t>
            </a:r>
            <a:endParaRPr sz="1700"/>
          </a:p>
        </p:txBody>
      </p:sp>
      <p:cxnSp>
        <p:nvCxnSpPr>
          <p:cNvPr id="332" name="Google Shape;332;p21"/>
          <p:cNvCxnSpPr>
            <a:stCxn id="330" idx="3"/>
          </p:cNvCxnSpPr>
          <p:nvPr/>
        </p:nvCxnSpPr>
        <p:spPr>
          <a:xfrm>
            <a:off x="5970360" y="3937982"/>
            <a:ext cx="1452000" cy="5844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3" name="Google Shape;333;p21"/>
          <p:cNvSpPr/>
          <p:nvPr/>
        </p:nvSpPr>
        <p:spPr>
          <a:xfrm>
            <a:off x="3768425" y="4486801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A</a:t>
            </a:r>
            <a:endParaRPr sz="1700"/>
          </a:p>
        </p:txBody>
      </p:sp>
      <p:cxnSp>
        <p:nvCxnSpPr>
          <p:cNvPr id="334" name="Google Shape;334;p21"/>
          <p:cNvCxnSpPr>
            <a:stCxn id="333" idx="3"/>
            <a:endCxn id="330" idx="1"/>
          </p:cNvCxnSpPr>
          <p:nvPr/>
        </p:nvCxnSpPr>
        <p:spPr>
          <a:xfrm flipH="1" rot="10800000">
            <a:off x="4155725" y="3937951"/>
            <a:ext cx="1427400" cy="7011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5" name="Google Shape;335;p21"/>
          <p:cNvSpPr txBox="1"/>
          <p:nvPr/>
        </p:nvSpPr>
        <p:spPr>
          <a:xfrm>
            <a:off x="3492593" y="4389734"/>
            <a:ext cx="3174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cxnSp>
        <p:nvCxnSpPr>
          <p:cNvPr id="336" name="Google Shape;336;p21"/>
          <p:cNvCxnSpPr>
            <a:stCxn id="333" idx="3"/>
            <a:endCxn id="337" idx="1"/>
          </p:cNvCxnSpPr>
          <p:nvPr/>
        </p:nvCxnSpPr>
        <p:spPr>
          <a:xfrm>
            <a:off x="4155725" y="4639051"/>
            <a:ext cx="32421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8" name="Google Shape;338;p21"/>
          <p:cNvSpPr/>
          <p:nvPr/>
        </p:nvSpPr>
        <p:spPr>
          <a:xfrm>
            <a:off x="4752377" y="4097370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339" name="Google Shape;339;p21"/>
          <p:cNvSpPr/>
          <p:nvPr/>
        </p:nvSpPr>
        <p:spPr>
          <a:xfrm>
            <a:off x="5650286" y="4512600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340" name="Google Shape;340;p21"/>
          <p:cNvSpPr/>
          <p:nvPr/>
        </p:nvSpPr>
        <p:spPr>
          <a:xfrm>
            <a:off x="6483502" y="4066533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cxnSp>
        <p:nvCxnSpPr>
          <p:cNvPr id="341" name="Google Shape;341;p21"/>
          <p:cNvCxnSpPr>
            <a:stCxn id="337" idx="3"/>
            <a:endCxn id="331" idx="2"/>
          </p:cNvCxnSpPr>
          <p:nvPr/>
        </p:nvCxnSpPr>
        <p:spPr>
          <a:xfrm flipH="1" rot="10800000">
            <a:off x="7784994" y="4242451"/>
            <a:ext cx="903300" cy="3966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2" name="Google Shape;342;p21"/>
          <p:cNvSpPr/>
          <p:nvPr/>
        </p:nvSpPr>
        <p:spPr>
          <a:xfrm>
            <a:off x="8075215" y="4314295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337" name="Google Shape;337;p21"/>
          <p:cNvSpPr/>
          <p:nvPr/>
        </p:nvSpPr>
        <p:spPr>
          <a:xfrm>
            <a:off x="7397694" y="4486801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D</a:t>
            </a:r>
            <a:endParaRPr sz="1700"/>
          </a:p>
        </p:txBody>
      </p:sp>
      <p:sp>
        <p:nvSpPr>
          <p:cNvPr id="343" name="Google Shape;343;p21"/>
          <p:cNvSpPr txBox="1"/>
          <p:nvPr/>
        </p:nvSpPr>
        <p:spPr>
          <a:xfrm>
            <a:off x="2739725" y="3883500"/>
            <a:ext cx="1416000" cy="3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SPT from 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SPT from D</a:t>
            </a:r>
            <a:endParaRPr/>
          </a:p>
        </p:txBody>
      </p:sp>
      <p:sp>
        <p:nvSpPr>
          <p:cNvPr id="344" name="Google Shape;344;p21"/>
          <p:cNvSpPr txBox="1"/>
          <p:nvPr/>
        </p:nvSpPr>
        <p:spPr>
          <a:xfrm>
            <a:off x="5265643" y="2258859"/>
            <a:ext cx="3174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345" name="Google Shape;345;p21"/>
          <p:cNvSpPr txBox="1"/>
          <p:nvPr/>
        </p:nvSpPr>
        <p:spPr>
          <a:xfrm>
            <a:off x="7444975" y="4187099"/>
            <a:ext cx="3174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346" name="Google Shape;346;p21"/>
          <p:cNvSpPr txBox="1"/>
          <p:nvPr/>
        </p:nvSpPr>
        <p:spPr>
          <a:xfrm>
            <a:off x="8529475" y="3630299"/>
            <a:ext cx="3174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2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MST vs. SPT, http://</a:t>
            </a:r>
            <a:r>
              <a:rPr lang="en"/>
              <a:t>yellkey</a:t>
            </a:r>
            <a:r>
              <a:rPr lang="en"/>
              <a:t>.com</a:t>
            </a:r>
            <a:r>
              <a:rPr lang="en">
                <a:solidFill>
                  <a:srgbClr val="38761D"/>
                </a:solidFill>
              </a:rPr>
              <a:t>/approach</a:t>
            </a:r>
            <a:endParaRPr/>
          </a:p>
        </p:txBody>
      </p:sp>
      <p:sp>
        <p:nvSpPr>
          <p:cNvPr id="352" name="Google Shape;352;p22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shortest paths tree depends on the start vertex: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Because it tells you how to get from a source to EVERYTHING.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There is no source for a MST.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Nonetheless, the MST sometimes happens to be an SPT for a specific vertex.</a:t>
            </a:r>
            <a:br>
              <a:rPr lang="en"/>
            </a:b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D2E9"/>
        </a:solidFill>
      </p:bgPr>
    </p:bg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3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Spanning Tree, http://yellkey.com</a:t>
            </a:r>
            <a:r>
              <a:rPr lang="en">
                <a:solidFill>
                  <a:srgbClr val="38761D"/>
                </a:solidFill>
              </a:rPr>
              <a:t>/maintain</a:t>
            </a:r>
            <a:endParaRPr>
              <a:solidFill>
                <a:srgbClr val="38761D"/>
              </a:solidFill>
            </a:endParaRPr>
          </a:p>
        </p:txBody>
      </p:sp>
      <p:sp>
        <p:nvSpPr>
          <p:cNvPr id="358" name="Google Shape;358;p23"/>
          <p:cNvSpPr txBox="1"/>
          <p:nvPr>
            <p:ph idx="1" type="body"/>
          </p:nvPr>
        </p:nvSpPr>
        <p:spPr>
          <a:xfrm>
            <a:off x="243000" y="556500"/>
            <a:ext cx="8443800" cy="9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Give a valid MST for the graph below.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Hard B level question: Is there a node whose SPT is also the MST?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AutoNum type="alphaUcPeriod"/>
            </a:pPr>
            <a:r>
              <a:rPr lang="en"/>
              <a:t>Yes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lphaUcPeriod"/>
            </a:pPr>
            <a:r>
              <a:rPr lang="en"/>
              <a:t>No</a:t>
            </a:r>
            <a:endParaRPr/>
          </a:p>
        </p:txBody>
      </p:sp>
      <p:sp>
        <p:nvSpPr>
          <p:cNvPr id="359" name="Google Shape;359;p23"/>
          <p:cNvSpPr/>
          <p:nvPr/>
        </p:nvSpPr>
        <p:spPr>
          <a:xfrm>
            <a:off x="4348700" y="2454925"/>
            <a:ext cx="356400" cy="317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60" name="Google Shape;360;p23"/>
          <p:cNvCxnSpPr>
            <a:stCxn id="361" idx="3"/>
            <a:endCxn id="359" idx="1"/>
          </p:cNvCxnSpPr>
          <p:nvPr/>
        </p:nvCxnSpPr>
        <p:spPr>
          <a:xfrm>
            <a:off x="3434593" y="2409808"/>
            <a:ext cx="914100" cy="203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2" name="Google Shape;362;p23"/>
          <p:cNvCxnSpPr>
            <a:stCxn id="363" idx="3"/>
            <a:endCxn id="359" idx="1"/>
          </p:cNvCxnSpPr>
          <p:nvPr/>
        </p:nvCxnSpPr>
        <p:spPr>
          <a:xfrm flipH="1" rot="10800000">
            <a:off x="3434593" y="2613731"/>
            <a:ext cx="914100" cy="203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4" name="Google Shape;364;p23"/>
          <p:cNvSpPr/>
          <p:nvPr/>
        </p:nvSpPr>
        <p:spPr>
          <a:xfrm>
            <a:off x="5631925" y="2238396"/>
            <a:ext cx="356400" cy="317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23"/>
          <p:cNvSpPr/>
          <p:nvPr/>
        </p:nvSpPr>
        <p:spPr>
          <a:xfrm>
            <a:off x="6559625" y="2238396"/>
            <a:ext cx="356400" cy="317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23"/>
          <p:cNvSpPr/>
          <p:nvPr/>
        </p:nvSpPr>
        <p:spPr>
          <a:xfrm>
            <a:off x="7487325" y="2238396"/>
            <a:ext cx="356400" cy="317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23"/>
          <p:cNvSpPr/>
          <p:nvPr/>
        </p:nvSpPr>
        <p:spPr>
          <a:xfrm>
            <a:off x="8415025" y="2238396"/>
            <a:ext cx="356400" cy="317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23"/>
          <p:cNvSpPr/>
          <p:nvPr/>
        </p:nvSpPr>
        <p:spPr>
          <a:xfrm>
            <a:off x="5631925" y="2646019"/>
            <a:ext cx="356400" cy="317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23"/>
          <p:cNvSpPr/>
          <p:nvPr/>
        </p:nvSpPr>
        <p:spPr>
          <a:xfrm>
            <a:off x="6559625" y="2646019"/>
            <a:ext cx="356400" cy="317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23"/>
          <p:cNvSpPr/>
          <p:nvPr/>
        </p:nvSpPr>
        <p:spPr>
          <a:xfrm>
            <a:off x="7487325" y="2646019"/>
            <a:ext cx="356400" cy="317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23"/>
          <p:cNvSpPr/>
          <p:nvPr/>
        </p:nvSpPr>
        <p:spPr>
          <a:xfrm>
            <a:off x="8415025" y="2646019"/>
            <a:ext cx="356400" cy="317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72" name="Google Shape;372;p23"/>
          <p:cNvCxnSpPr>
            <a:stCxn id="364" idx="3"/>
            <a:endCxn id="365" idx="1"/>
          </p:cNvCxnSpPr>
          <p:nvPr/>
        </p:nvCxnSpPr>
        <p:spPr>
          <a:xfrm>
            <a:off x="5988325" y="2397096"/>
            <a:ext cx="571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3" name="Google Shape;373;p23"/>
          <p:cNvCxnSpPr>
            <a:stCxn id="365" idx="3"/>
            <a:endCxn id="366" idx="1"/>
          </p:cNvCxnSpPr>
          <p:nvPr/>
        </p:nvCxnSpPr>
        <p:spPr>
          <a:xfrm>
            <a:off x="6916025" y="2397096"/>
            <a:ext cx="571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4" name="Google Shape;374;p23"/>
          <p:cNvCxnSpPr>
            <a:stCxn id="368" idx="3"/>
            <a:endCxn id="369" idx="1"/>
          </p:cNvCxnSpPr>
          <p:nvPr/>
        </p:nvCxnSpPr>
        <p:spPr>
          <a:xfrm>
            <a:off x="5988325" y="2804719"/>
            <a:ext cx="571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5" name="Google Shape;375;p23"/>
          <p:cNvCxnSpPr>
            <a:stCxn id="369" idx="3"/>
            <a:endCxn id="370" idx="1"/>
          </p:cNvCxnSpPr>
          <p:nvPr/>
        </p:nvCxnSpPr>
        <p:spPr>
          <a:xfrm>
            <a:off x="6916025" y="2804719"/>
            <a:ext cx="571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6" name="Google Shape;376;p23"/>
          <p:cNvCxnSpPr/>
          <p:nvPr/>
        </p:nvCxnSpPr>
        <p:spPr>
          <a:xfrm>
            <a:off x="8173925" y="2346225"/>
            <a:ext cx="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7" name="Google Shape;377;p23"/>
          <p:cNvCxnSpPr>
            <a:stCxn id="366" idx="3"/>
            <a:endCxn id="367" idx="1"/>
          </p:cNvCxnSpPr>
          <p:nvPr/>
        </p:nvCxnSpPr>
        <p:spPr>
          <a:xfrm>
            <a:off x="7843725" y="2397096"/>
            <a:ext cx="571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8" name="Google Shape;378;p23"/>
          <p:cNvCxnSpPr>
            <a:stCxn id="370" idx="3"/>
            <a:endCxn id="371" idx="1"/>
          </p:cNvCxnSpPr>
          <p:nvPr/>
        </p:nvCxnSpPr>
        <p:spPr>
          <a:xfrm>
            <a:off x="7843725" y="2804719"/>
            <a:ext cx="571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9" name="Google Shape;379;p23"/>
          <p:cNvCxnSpPr>
            <a:stCxn id="367" idx="2"/>
            <a:endCxn id="371" idx="0"/>
          </p:cNvCxnSpPr>
          <p:nvPr/>
        </p:nvCxnSpPr>
        <p:spPr>
          <a:xfrm>
            <a:off x="8593225" y="2555796"/>
            <a:ext cx="0" cy="90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0" name="Google Shape;380;p23"/>
          <p:cNvCxnSpPr>
            <a:stCxn id="359" idx="3"/>
            <a:endCxn id="364" idx="1"/>
          </p:cNvCxnSpPr>
          <p:nvPr/>
        </p:nvCxnSpPr>
        <p:spPr>
          <a:xfrm flipH="1" rot="10800000">
            <a:off x="4705100" y="2397025"/>
            <a:ext cx="926700" cy="216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1" name="Google Shape;381;p23"/>
          <p:cNvCxnSpPr>
            <a:stCxn id="359" idx="3"/>
            <a:endCxn id="368" idx="1"/>
          </p:cNvCxnSpPr>
          <p:nvPr/>
        </p:nvCxnSpPr>
        <p:spPr>
          <a:xfrm>
            <a:off x="4705100" y="2613625"/>
            <a:ext cx="926700" cy="191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2" name="Google Shape;382;p23"/>
          <p:cNvSpPr/>
          <p:nvPr/>
        </p:nvSpPr>
        <p:spPr>
          <a:xfrm>
            <a:off x="295093" y="2251108"/>
            <a:ext cx="356400" cy="317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23"/>
          <p:cNvSpPr/>
          <p:nvPr/>
        </p:nvSpPr>
        <p:spPr>
          <a:xfrm>
            <a:off x="1222793" y="2251108"/>
            <a:ext cx="356400" cy="317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23"/>
          <p:cNvSpPr/>
          <p:nvPr/>
        </p:nvSpPr>
        <p:spPr>
          <a:xfrm>
            <a:off x="2150493" y="2251108"/>
            <a:ext cx="356400" cy="317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23"/>
          <p:cNvSpPr/>
          <p:nvPr/>
        </p:nvSpPr>
        <p:spPr>
          <a:xfrm>
            <a:off x="3078193" y="2251108"/>
            <a:ext cx="356400" cy="317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23"/>
          <p:cNvSpPr/>
          <p:nvPr/>
        </p:nvSpPr>
        <p:spPr>
          <a:xfrm>
            <a:off x="295093" y="2658731"/>
            <a:ext cx="356400" cy="317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23"/>
          <p:cNvSpPr/>
          <p:nvPr/>
        </p:nvSpPr>
        <p:spPr>
          <a:xfrm>
            <a:off x="1222793" y="2658731"/>
            <a:ext cx="356400" cy="317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23"/>
          <p:cNvSpPr/>
          <p:nvPr/>
        </p:nvSpPr>
        <p:spPr>
          <a:xfrm>
            <a:off x="2150493" y="2658731"/>
            <a:ext cx="356400" cy="317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23"/>
          <p:cNvSpPr/>
          <p:nvPr/>
        </p:nvSpPr>
        <p:spPr>
          <a:xfrm>
            <a:off x="3078193" y="2658731"/>
            <a:ext cx="356400" cy="317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8" name="Google Shape;388;p23"/>
          <p:cNvCxnSpPr>
            <a:stCxn id="382" idx="3"/>
            <a:endCxn id="383" idx="1"/>
          </p:cNvCxnSpPr>
          <p:nvPr/>
        </p:nvCxnSpPr>
        <p:spPr>
          <a:xfrm>
            <a:off x="651493" y="2409808"/>
            <a:ext cx="571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9" name="Google Shape;389;p23"/>
          <p:cNvCxnSpPr>
            <a:stCxn id="383" idx="3"/>
            <a:endCxn id="384" idx="1"/>
          </p:cNvCxnSpPr>
          <p:nvPr/>
        </p:nvCxnSpPr>
        <p:spPr>
          <a:xfrm>
            <a:off x="1579193" y="2409808"/>
            <a:ext cx="571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0" name="Google Shape;390;p23"/>
          <p:cNvCxnSpPr>
            <a:stCxn id="385" idx="3"/>
            <a:endCxn id="386" idx="1"/>
          </p:cNvCxnSpPr>
          <p:nvPr/>
        </p:nvCxnSpPr>
        <p:spPr>
          <a:xfrm>
            <a:off x="651493" y="2817431"/>
            <a:ext cx="571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1" name="Google Shape;391;p23"/>
          <p:cNvCxnSpPr>
            <a:stCxn id="386" idx="3"/>
            <a:endCxn id="387" idx="1"/>
          </p:cNvCxnSpPr>
          <p:nvPr/>
        </p:nvCxnSpPr>
        <p:spPr>
          <a:xfrm>
            <a:off x="1579193" y="2817431"/>
            <a:ext cx="571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2" name="Google Shape;392;p23"/>
          <p:cNvCxnSpPr/>
          <p:nvPr/>
        </p:nvCxnSpPr>
        <p:spPr>
          <a:xfrm>
            <a:off x="2837093" y="2358938"/>
            <a:ext cx="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3" name="Google Shape;393;p23"/>
          <p:cNvCxnSpPr>
            <a:stCxn id="384" idx="3"/>
            <a:endCxn id="361" idx="1"/>
          </p:cNvCxnSpPr>
          <p:nvPr/>
        </p:nvCxnSpPr>
        <p:spPr>
          <a:xfrm>
            <a:off x="2506893" y="2409808"/>
            <a:ext cx="571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4" name="Google Shape;394;p23"/>
          <p:cNvCxnSpPr>
            <a:stCxn id="387" idx="3"/>
            <a:endCxn id="363" idx="1"/>
          </p:cNvCxnSpPr>
          <p:nvPr/>
        </p:nvCxnSpPr>
        <p:spPr>
          <a:xfrm>
            <a:off x="2506893" y="2817431"/>
            <a:ext cx="571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5" name="Google Shape;395;p23"/>
          <p:cNvCxnSpPr>
            <a:stCxn id="382" idx="2"/>
            <a:endCxn id="385" idx="0"/>
          </p:cNvCxnSpPr>
          <p:nvPr/>
        </p:nvCxnSpPr>
        <p:spPr>
          <a:xfrm>
            <a:off x="473293" y="2568508"/>
            <a:ext cx="0" cy="90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6" name="Google Shape;396;p23"/>
          <p:cNvSpPr/>
          <p:nvPr/>
        </p:nvSpPr>
        <p:spPr>
          <a:xfrm>
            <a:off x="3669086" y="2609124"/>
            <a:ext cx="252900" cy="252900"/>
          </a:xfrm>
          <a:prstGeom prst="rect">
            <a:avLst/>
          </a:prstGeom>
          <a:solidFill>
            <a:srgbClr val="D9D2E9"/>
          </a:solidFill>
          <a:ln cap="flat" cmpd="sng" w="19050">
            <a:solidFill>
              <a:srgbClr val="D9D2E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397" name="Google Shape;397;p23"/>
          <p:cNvSpPr/>
          <p:nvPr/>
        </p:nvSpPr>
        <p:spPr>
          <a:xfrm>
            <a:off x="3669086" y="2346611"/>
            <a:ext cx="252900" cy="252900"/>
          </a:xfrm>
          <a:prstGeom prst="rect">
            <a:avLst/>
          </a:prstGeom>
          <a:solidFill>
            <a:srgbClr val="D9D2E9"/>
          </a:solidFill>
          <a:ln cap="flat" cmpd="sng" w="19050">
            <a:solidFill>
              <a:srgbClr val="D9D2E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398" name="Google Shape;398;p23"/>
          <p:cNvSpPr/>
          <p:nvPr/>
        </p:nvSpPr>
        <p:spPr>
          <a:xfrm>
            <a:off x="5128190" y="2609124"/>
            <a:ext cx="252900" cy="252900"/>
          </a:xfrm>
          <a:prstGeom prst="rect">
            <a:avLst/>
          </a:prstGeom>
          <a:solidFill>
            <a:srgbClr val="D9D2E9"/>
          </a:solidFill>
          <a:ln cap="flat" cmpd="sng" w="19050">
            <a:solidFill>
              <a:srgbClr val="D9D2E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399" name="Google Shape;399;p23"/>
          <p:cNvSpPr/>
          <p:nvPr/>
        </p:nvSpPr>
        <p:spPr>
          <a:xfrm>
            <a:off x="5128190" y="2346611"/>
            <a:ext cx="252900" cy="252900"/>
          </a:xfrm>
          <a:prstGeom prst="rect">
            <a:avLst/>
          </a:prstGeom>
          <a:solidFill>
            <a:srgbClr val="D9D2E9"/>
          </a:solidFill>
          <a:ln cap="flat" cmpd="sng" w="19050">
            <a:solidFill>
              <a:srgbClr val="D9D2E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400" name="Google Shape;400;p23"/>
          <p:cNvSpPr/>
          <p:nvPr/>
        </p:nvSpPr>
        <p:spPr>
          <a:xfrm>
            <a:off x="2666090" y="2690974"/>
            <a:ext cx="252900" cy="252900"/>
          </a:xfrm>
          <a:prstGeom prst="rect">
            <a:avLst/>
          </a:prstGeom>
          <a:solidFill>
            <a:srgbClr val="D9D2E9"/>
          </a:solidFill>
          <a:ln cap="flat" cmpd="sng" w="19050">
            <a:solidFill>
              <a:srgbClr val="D9D2E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401" name="Google Shape;401;p23"/>
          <p:cNvSpPr/>
          <p:nvPr/>
        </p:nvSpPr>
        <p:spPr>
          <a:xfrm>
            <a:off x="2666090" y="2256383"/>
            <a:ext cx="252900" cy="252900"/>
          </a:xfrm>
          <a:prstGeom prst="rect">
            <a:avLst/>
          </a:prstGeom>
          <a:solidFill>
            <a:srgbClr val="D9D2E9"/>
          </a:solidFill>
          <a:ln cap="flat" cmpd="sng" w="19050">
            <a:solidFill>
              <a:srgbClr val="D9D2E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402" name="Google Shape;402;p23"/>
          <p:cNvSpPr/>
          <p:nvPr/>
        </p:nvSpPr>
        <p:spPr>
          <a:xfrm>
            <a:off x="1740386" y="2278992"/>
            <a:ext cx="252900" cy="252900"/>
          </a:xfrm>
          <a:prstGeom prst="rect">
            <a:avLst/>
          </a:prstGeom>
          <a:solidFill>
            <a:srgbClr val="D9D2E9"/>
          </a:solidFill>
          <a:ln cap="flat" cmpd="sng" w="19050">
            <a:solidFill>
              <a:srgbClr val="D9D2E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403" name="Google Shape;403;p23"/>
          <p:cNvSpPr/>
          <p:nvPr/>
        </p:nvSpPr>
        <p:spPr>
          <a:xfrm>
            <a:off x="1740386" y="2713583"/>
            <a:ext cx="252900" cy="252900"/>
          </a:xfrm>
          <a:prstGeom prst="rect">
            <a:avLst/>
          </a:prstGeom>
          <a:solidFill>
            <a:srgbClr val="D9D2E9"/>
          </a:solidFill>
          <a:ln cap="flat" cmpd="sng" w="19050">
            <a:solidFill>
              <a:srgbClr val="D9D2E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404" name="Google Shape;404;p23"/>
          <p:cNvSpPr/>
          <p:nvPr/>
        </p:nvSpPr>
        <p:spPr>
          <a:xfrm>
            <a:off x="825986" y="2278992"/>
            <a:ext cx="252900" cy="252900"/>
          </a:xfrm>
          <a:prstGeom prst="rect">
            <a:avLst/>
          </a:prstGeom>
          <a:solidFill>
            <a:srgbClr val="D9D2E9"/>
          </a:solidFill>
          <a:ln cap="flat" cmpd="sng" w="19050">
            <a:solidFill>
              <a:srgbClr val="D9D2E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405" name="Google Shape;405;p23"/>
          <p:cNvSpPr/>
          <p:nvPr/>
        </p:nvSpPr>
        <p:spPr>
          <a:xfrm>
            <a:off x="825986" y="2713583"/>
            <a:ext cx="252900" cy="252900"/>
          </a:xfrm>
          <a:prstGeom prst="rect">
            <a:avLst/>
          </a:prstGeom>
          <a:solidFill>
            <a:srgbClr val="D9D2E9"/>
          </a:solidFill>
          <a:ln cap="flat" cmpd="sng" w="19050">
            <a:solidFill>
              <a:srgbClr val="D9D2E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406" name="Google Shape;406;p23"/>
          <p:cNvSpPr/>
          <p:nvPr/>
        </p:nvSpPr>
        <p:spPr>
          <a:xfrm>
            <a:off x="6147536" y="2239309"/>
            <a:ext cx="252900" cy="252900"/>
          </a:xfrm>
          <a:prstGeom prst="rect">
            <a:avLst/>
          </a:prstGeom>
          <a:solidFill>
            <a:srgbClr val="D9D2E9"/>
          </a:solidFill>
          <a:ln cap="flat" cmpd="sng" w="19050">
            <a:solidFill>
              <a:srgbClr val="D9D2E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407" name="Google Shape;407;p23"/>
          <p:cNvSpPr/>
          <p:nvPr/>
        </p:nvSpPr>
        <p:spPr>
          <a:xfrm>
            <a:off x="6147536" y="2673900"/>
            <a:ext cx="252900" cy="252900"/>
          </a:xfrm>
          <a:prstGeom prst="rect">
            <a:avLst/>
          </a:prstGeom>
          <a:solidFill>
            <a:srgbClr val="D9D2E9"/>
          </a:solidFill>
          <a:ln cap="flat" cmpd="sng" w="19050">
            <a:solidFill>
              <a:srgbClr val="D9D2E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408" name="Google Shape;408;p23"/>
          <p:cNvSpPr/>
          <p:nvPr/>
        </p:nvSpPr>
        <p:spPr>
          <a:xfrm>
            <a:off x="7061936" y="2250613"/>
            <a:ext cx="252900" cy="252900"/>
          </a:xfrm>
          <a:prstGeom prst="rect">
            <a:avLst/>
          </a:prstGeom>
          <a:solidFill>
            <a:srgbClr val="D9D2E9"/>
          </a:solidFill>
          <a:ln cap="flat" cmpd="sng" w="19050">
            <a:solidFill>
              <a:srgbClr val="D9D2E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409" name="Google Shape;409;p23"/>
          <p:cNvSpPr/>
          <p:nvPr/>
        </p:nvSpPr>
        <p:spPr>
          <a:xfrm>
            <a:off x="7061936" y="2685204"/>
            <a:ext cx="252900" cy="252900"/>
          </a:xfrm>
          <a:prstGeom prst="rect">
            <a:avLst/>
          </a:prstGeom>
          <a:solidFill>
            <a:srgbClr val="D9D2E9"/>
          </a:solidFill>
          <a:ln cap="flat" cmpd="sng" w="19050">
            <a:solidFill>
              <a:srgbClr val="D9D2E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410" name="Google Shape;410;p23"/>
          <p:cNvSpPr/>
          <p:nvPr/>
        </p:nvSpPr>
        <p:spPr>
          <a:xfrm>
            <a:off x="7987640" y="2242239"/>
            <a:ext cx="252900" cy="252900"/>
          </a:xfrm>
          <a:prstGeom prst="rect">
            <a:avLst/>
          </a:prstGeom>
          <a:solidFill>
            <a:srgbClr val="D9D2E9"/>
          </a:solidFill>
          <a:ln cap="flat" cmpd="sng" w="19050">
            <a:solidFill>
              <a:srgbClr val="D9D2E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411" name="Google Shape;411;p23"/>
          <p:cNvSpPr/>
          <p:nvPr/>
        </p:nvSpPr>
        <p:spPr>
          <a:xfrm>
            <a:off x="7987640" y="2676831"/>
            <a:ext cx="252900" cy="252900"/>
          </a:xfrm>
          <a:prstGeom prst="rect">
            <a:avLst/>
          </a:prstGeom>
          <a:solidFill>
            <a:srgbClr val="D9D2E9"/>
          </a:solidFill>
          <a:ln cap="flat" cmpd="sng" w="19050">
            <a:solidFill>
              <a:srgbClr val="D9D2E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412" name="Google Shape;412;p23"/>
          <p:cNvSpPr/>
          <p:nvPr/>
        </p:nvSpPr>
        <p:spPr>
          <a:xfrm>
            <a:off x="-12214" y="2484983"/>
            <a:ext cx="252900" cy="252900"/>
          </a:xfrm>
          <a:prstGeom prst="rect">
            <a:avLst/>
          </a:prstGeom>
          <a:solidFill>
            <a:srgbClr val="D9D2E9"/>
          </a:solidFill>
          <a:ln cap="flat" cmpd="sng" w="19050">
            <a:solidFill>
              <a:srgbClr val="D9D2E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0</a:t>
            </a:r>
            <a:endParaRPr sz="1800"/>
          </a:p>
        </p:txBody>
      </p:sp>
      <p:sp>
        <p:nvSpPr>
          <p:cNvPr id="413" name="Google Shape;413;p23"/>
          <p:cNvSpPr/>
          <p:nvPr/>
        </p:nvSpPr>
        <p:spPr>
          <a:xfrm>
            <a:off x="8813136" y="2474508"/>
            <a:ext cx="252900" cy="252900"/>
          </a:xfrm>
          <a:prstGeom prst="rect">
            <a:avLst/>
          </a:prstGeom>
          <a:solidFill>
            <a:srgbClr val="D9D2E9"/>
          </a:solidFill>
          <a:ln cap="flat" cmpd="sng" w="19050">
            <a:solidFill>
              <a:srgbClr val="D9D2E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0</a:t>
            </a:r>
            <a:endParaRPr sz="1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24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Spanning Tree</a:t>
            </a:r>
            <a:endParaRPr/>
          </a:p>
        </p:txBody>
      </p:sp>
      <p:sp>
        <p:nvSpPr>
          <p:cNvPr id="419" name="Google Shape;419;p24"/>
          <p:cNvSpPr txBox="1"/>
          <p:nvPr>
            <p:ph idx="1" type="body"/>
          </p:nvPr>
        </p:nvSpPr>
        <p:spPr>
          <a:xfrm>
            <a:off x="243000" y="556500"/>
            <a:ext cx="8443800" cy="160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Give a valid MST for the graph below.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Is there a node whose SPT is also the MST?</a:t>
            </a:r>
            <a:r>
              <a:rPr lang="en"/>
              <a:t> [see next slide]</a:t>
            </a:r>
            <a:endParaRPr/>
          </a:p>
        </p:txBody>
      </p:sp>
      <p:sp>
        <p:nvSpPr>
          <p:cNvPr id="420" name="Google Shape;420;p24"/>
          <p:cNvSpPr/>
          <p:nvPr/>
        </p:nvSpPr>
        <p:spPr>
          <a:xfrm>
            <a:off x="4348700" y="2454925"/>
            <a:ext cx="356400" cy="317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1" name="Google Shape;421;p24"/>
          <p:cNvCxnSpPr>
            <a:stCxn id="422" idx="3"/>
            <a:endCxn id="420" idx="1"/>
          </p:cNvCxnSpPr>
          <p:nvPr/>
        </p:nvCxnSpPr>
        <p:spPr>
          <a:xfrm>
            <a:off x="3434593" y="2409808"/>
            <a:ext cx="914100" cy="203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3" name="Google Shape;423;p24"/>
          <p:cNvCxnSpPr>
            <a:stCxn id="424" idx="3"/>
            <a:endCxn id="420" idx="1"/>
          </p:cNvCxnSpPr>
          <p:nvPr/>
        </p:nvCxnSpPr>
        <p:spPr>
          <a:xfrm flipH="1" rot="10800000">
            <a:off x="3434593" y="2613731"/>
            <a:ext cx="914100" cy="203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5" name="Google Shape;425;p24"/>
          <p:cNvSpPr/>
          <p:nvPr/>
        </p:nvSpPr>
        <p:spPr>
          <a:xfrm>
            <a:off x="5631925" y="2238396"/>
            <a:ext cx="356400" cy="317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24"/>
          <p:cNvSpPr/>
          <p:nvPr/>
        </p:nvSpPr>
        <p:spPr>
          <a:xfrm>
            <a:off x="6559625" y="2238396"/>
            <a:ext cx="356400" cy="317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24"/>
          <p:cNvSpPr/>
          <p:nvPr/>
        </p:nvSpPr>
        <p:spPr>
          <a:xfrm>
            <a:off x="7487325" y="2238396"/>
            <a:ext cx="356400" cy="317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24"/>
          <p:cNvSpPr/>
          <p:nvPr/>
        </p:nvSpPr>
        <p:spPr>
          <a:xfrm>
            <a:off x="8415025" y="2238396"/>
            <a:ext cx="356400" cy="317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24"/>
          <p:cNvSpPr/>
          <p:nvPr/>
        </p:nvSpPr>
        <p:spPr>
          <a:xfrm>
            <a:off x="5631925" y="2646019"/>
            <a:ext cx="356400" cy="317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24"/>
          <p:cNvSpPr/>
          <p:nvPr/>
        </p:nvSpPr>
        <p:spPr>
          <a:xfrm>
            <a:off x="6559625" y="2646019"/>
            <a:ext cx="356400" cy="317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24"/>
          <p:cNvSpPr/>
          <p:nvPr/>
        </p:nvSpPr>
        <p:spPr>
          <a:xfrm>
            <a:off x="7487325" y="2646019"/>
            <a:ext cx="356400" cy="317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24"/>
          <p:cNvSpPr/>
          <p:nvPr/>
        </p:nvSpPr>
        <p:spPr>
          <a:xfrm>
            <a:off x="8415025" y="2646019"/>
            <a:ext cx="356400" cy="317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3" name="Google Shape;433;p24"/>
          <p:cNvCxnSpPr>
            <a:stCxn id="425" idx="3"/>
            <a:endCxn id="426" idx="1"/>
          </p:cNvCxnSpPr>
          <p:nvPr/>
        </p:nvCxnSpPr>
        <p:spPr>
          <a:xfrm>
            <a:off x="5988325" y="2397096"/>
            <a:ext cx="5712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4" name="Google Shape;434;p24"/>
          <p:cNvCxnSpPr>
            <a:stCxn id="426" idx="3"/>
            <a:endCxn id="427" idx="1"/>
          </p:cNvCxnSpPr>
          <p:nvPr/>
        </p:nvCxnSpPr>
        <p:spPr>
          <a:xfrm>
            <a:off x="6916025" y="2397096"/>
            <a:ext cx="5712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5" name="Google Shape;435;p24"/>
          <p:cNvCxnSpPr>
            <a:stCxn id="429" idx="3"/>
            <a:endCxn id="430" idx="1"/>
          </p:cNvCxnSpPr>
          <p:nvPr/>
        </p:nvCxnSpPr>
        <p:spPr>
          <a:xfrm>
            <a:off x="5988325" y="2804719"/>
            <a:ext cx="5712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6" name="Google Shape;436;p24"/>
          <p:cNvCxnSpPr>
            <a:stCxn id="430" idx="3"/>
            <a:endCxn id="431" idx="1"/>
          </p:cNvCxnSpPr>
          <p:nvPr/>
        </p:nvCxnSpPr>
        <p:spPr>
          <a:xfrm>
            <a:off x="6916025" y="2804719"/>
            <a:ext cx="5712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7" name="Google Shape;437;p24"/>
          <p:cNvCxnSpPr/>
          <p:nvPr/>
        </p:nvCxnSpPr>
        <p:spPr>
          <a:xfrm>
            <a:off x="8173925" y="2346225"/>
            <a:ext cx="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8" name="Google Shape;438;p24"/>
          <p:cNvCxnSpPr>
            <a:stCxn id="427" idx="3"/>
            <a:endCxn id="428" idx="1"/>
          </p:cNvCxnSpPr>
          <p:nvPr/>
        </p:nvCxnSpPr>
        <p:spPr>
          <a:xfrm>
            <a:off x="7843725" y="2397096"/>
            <a:ext cx="5712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9" name="Google Shape;439;p24"/>
          <p:cNvCxnSpPr>
            <a:stCxn id="431" idx="3"/>
            <a:endCxn id="432" idx="1"/>
          </p:cNvCxnSpPr>
          <p:nvPr/>
        </p:nvCxnSpPr>
        <p:spPr>
          <a:xfrm>
            <a:off x="7843725" y="2804719"/>
            <a:ext cx="5712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0" name="Google Shape;440;p24"/>
          <p:cNvCxnSpPr>
            <a:stCxn id="428" idx="2"/>
            <a:endCxn id="432" idx="0"/>
          </p:cNvCxnSpPr>
          <p:nvPr/>
        </p:nvCxnSpPr>
        <p:spPr>
          <a:xfrm>
            <a:off x="8593225" y="2555796"/>
            <a:ext cx="0" cy="90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1" name="Google Shape;441;p24"/>
          <p:cNvCxnSpPr>
            <a:stCxn id="420" idx="3"/>
            <a:endCxn id="425" idx="1"/>
          </p:cNvCxnSpPr>
          <p:nvPr/>
        </p:nvCxnSpPr>
        <p:spPr>
          <a:xfrm flipH="1" rot="10800000">
            <a:off x="4705100" y="2397025"/>
            <a:ext cx="926700" cy="216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2" name="Google Shape;442;p24"/>
          <p:cNvCxnSpPr>
            <a:stCxn id="420" idx="3"/>
            <a:endCxn id="429" idx="1"/>
          </p:cNvCxnSpPr>
          <p:nvPr/>
        </p:nvCxnSpPr>
        <p:spPr>
          <a:xfrm>
            <a:off x="4705100" y="2613625"/>
            <a:ext cx="926700" cy="191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3" name="Google Shape;443;p24"/>
          <p:cNvSpPr/>
          <p:nvPr/>
        </p:nvSpPr>
        <p:spPr>
          <a:xfrm>
            <a:off x="295093" y="2251108"/>
            <a:ext cx="356400" cy="317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24"/>
          <p:cNvSpPr/>
          <p:nvPr/>
        </p:nvSpPr>
        <p:spPr>
          <a:xfrm>
            <a:off x="1222793" y="2251108"/>
            <a:ext cx="356400" cy="317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24"/>
          <p:cNvSpPr/>
          <p:nvPr/>
        </p:nvSpPr>
        <p:spPr>
          <a:xfrm>
            <a:off x="2150493" y="2251108"/>
            <a:ext cx="356400" cy="317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24"/>
          <p:cNvSpPr/>
          <p:nvPr/>
        </p:nvSpPr>
        <p:spPr>
          <a:xfrm>
            <a:off x="3078193" y="2251108"/>
            <a:ext cx="356400" cy="317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24"/>
          <p:cNvSpPr/>
          <p:nvPr/>
        </p:nvSpPr>
        <p:spPr>
          <a:xfrm>
            <a:off x="295093" y="2658731"/>
            <a:ext cx="356400" cy="317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24"/>
          <p:cNvSpPr/>
          <p:nvPr/>
        </p:nvSpPr>
        <p:spPr>
          <a:xfrm>
            <a:off x="1222793" y="2658731"/>
            <a:ext cx="356400" cy="317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24"/>
          <p:cNvSpPr/>
          <p:nvPr/>
        </p:nvSpPr>
        <p:spPr>
          <a:xfrm>
            <a:off x="2150493" y="2658731"/>
            <a:ext cx="356400" cy="317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24"/>
          <p:cNvSpPr/>
          <p:nvPr/>
        </p:nvSpPr>
        <p:spPr>
          <a:xfrm>
            <a:off x="3078193" y="2658731"/>
            <a:ext cx="356400" cy="317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9" name="Google Shape;449;p24"/>
          <p:cNvCxnSpPr>
            <a:stCxn id="443" idx="3"/>
            <a:endCxn id="444" idx="1"/>
          </p:cNvCxnSpPr>
          <p:nvPr/>
        </p:nvCxnSpPr>
        <p:spPr>
          <a:xfrm>
            <a:off x="651493" y="2409808"/>
            <a:ext cx="5712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0" name="Google Shape;450;p24"/>
          <p:cNvCxnSpPr>
            <a:stCxn id="444" idx="3"/>
            <a:endCxn id="445" idx="1"/>
          </p:cNvCxnSpPr>
          <p:nvPr/>
        </p:nvCxnSpPr>
        <p:spPr>
          <a:xfrm>
            <a:off x="1579193" y="2409808"/>
            <a:ext cx="5712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1" name="Google Shape;451;p24"/>
          <p:cNvCxnSpPr>
            <a:stCxn id="446" idx="3"/>
            <a:endCxn id="447" idx="1"/>
          </p:cNvCxnSpPr>
          <p:nvPr/>
        </p:nvCxnSpPr>
        <p:spPr>
          <a:xfrm>
            <a:off x="651493" y="2817431"/>
            <a:ext cx="5712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2" name="Google Shape;452;p24"/>
          <p:cNvCxnSpPr>
            <a:stCxn id="447" idx="3"/>
            <a:endCxn id="448" idx="1"/>
          </p:cNvCxnSpPr>
          <p:nvPr/>
        </p:nvCxnSpPr>
        <p:spPr>
          <a:xfrm>
            <a:off x="1579193" y="2817431"/>
            <a:ext cx="5712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3" name="Google Shape;453;p24"/>
          <p:cNvCxnSpPr/>
          <p:nvPr/>
        </p:nvCxnSpPr>
        <p:spPr>
          <a:xfrm>
            <a:off x="2837093" y="2358938"/>
            <a:ext cx="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4" name="Google Shape;454;p24"/>
          <p:cNvCxnSpPr>
            <a:stCxn id="445" idx="3"/>
            <a:endCxn id="422" idx="1"/>
          </p:cNvCxnSpPr>
          <p:nvPr/>
        </p:nvCxnSpPr>
        <p:spPr>
          <a:xfrm>
            <a:off x="2506893" y="2409808"/>
            <a:ext cx="5712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5" name="Google Shape;455;p24"/>
          <p:cNvCxnSpPr>
            <a:stCxn id="448" idx="3"/>
            <a:endCxn id="424" idx="1"/>
          </p:cNvCxnSpPr>
          <p:nvPr/>
        </p:nvCxnSpPr>
        <p:spPr>
          <a:xfrm>
            <a:off x="2506893" y="2817431"/>
            <a:ext cx="5712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6" name="Google Shape;456;p24"/>
          <p:cNvCxnSpPr>
            <a:stCxn id="443" idx="2"/>
            <a:endCxn id="446" idx="0"/>
          </p:cNvCxnSpPr>
          <p:nvPr/>
        </p:nvCxnSpPr>
        <p:spPr>
          <a:xfrm>
            <a:off x="473293" y="2568508"/>
            <a:ext cx="0" cy="90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7" name="Google Shape;457;p24"/>
          <p:cNvSpPr/>
          <p:nvPr/>
        </p:nvSpPr>
        <p:spPr>
          <a:xfrm>
            <a:off x="3669086" y="2609124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458" name="Google Shape;458;p24"/>
          <p:cNvSpPr/>
          <p:nvPr/>
        </p:nvSpPr>
        <p:spPr>
          <a:xfrm>
            <a:off x="3669086" y="2346611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459" name="Google Shape;459;p24"/>
          <p:cNvSpPr/>
          <p:nvPr/>
        </p:nvSpPr>
        <p:spPr>
          <a:xfrm>
            <a:off x="5128190" y="2609124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460" name="Google Shape;460;p24"/>
          <p:cNvSpPr/>
          <p:nvPr/>
        </p:nvSpPr>
        <p:spPr>
          <a:xfrm>
            <a:off x="5128190" y="2346611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461" name="Google Shape;461;p24"/>
          <p:cNvSpPr/>
          <p:nvPr/>
        </p:nvSpPr>
        <p:spPr>
          <a:xfrm>
            <a:off x="2666090" y="2690974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462" name="Google Shape;462;p24"/>
          <p:cNvSpPr/>
          <p:nvPr/>
        </p:nvSpPr>
        <p:spPr>
          <a:xfrm>
            <a:off x="2666090" y="2256383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463" name="Google Shape;463;p24"/>
          <p:cNvSpPr/>
          <p:nvPr/>
        </p:nvSpPr>
        <p:spPr>
          <a:xfrm>
            <a:off x="1740386" y="2278992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464" name="Google Shape;464;p24"/>
          <p:cNvSpPr/>
          <p:nvPr/>
        </p:nvSpPr>
        <p:spPr>
          <a:xfrm>
            <a:off x="1740386" y="2713583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465" name="Google Shape;465;p24"/>
          <p:cNvSpPr/>
          <p:nvPr/>
        </p:nvSpPr>
        <p:spPr>
          <a:xfrm>
            <a:off x="825986" y="2278992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466" name="Google Shape;466;p24"/>
          <p:cNvSpPr/>
          <p:nvPr/>
        </p:nvSpPr>
        <p:spPr>
          <a:xfrm>
            <a:off x="825986" y="2713583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467" name="Google Shape;467;p24"/>
          <p:cNvSpPr/>
          <p:nvPr/>
        </p:nvSpPr>
        <p:spPr>
          <a:xfrm>
            <a:off x="6147536" y="2239309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468" name="Google Shape;468;p24"/>
          <p:cNvSpPr/>
          <p:nvPr/>
        </p:nvSpPr>
        <p:spPr>
          <a:xfrm>
            <a:off x="6147536" y="2673900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469" name="Google Shape;469;p24"/>
          <p:cNvSpPr/>
          <p:nvPr/>
        </p:nvSpPr>
        <p:spPr>
          <a:xfrm>
            <a:off x="7061936" y="2250613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470" name="Google Shape;470;p24"/>
          <p:cNvSpPr/>
          <p:nvPr/>
        </p:nvSpPr>
        <p:spPr>
          <a:xfrm>
            <a:off x="7061936" y="2685204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471" name="Google Shape;471;p24"/>
          <p:cNvSpPr/>
          <p:nvPr/>
        </p:nvSpPr>
        <p:spPr>
          <a:xfrm>
            <a:off x="7987640" y="2242239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472" name="Google Shape;472;p24"/>
          <p:cNvSpPr/>
          <p:nvPr/>
        </p:nvSpPr>
        <p:spPr>
          <a:xfrm>
            <a:off x="7987640" y="2676831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473" name="Google Shape;473;p24"/>
          <p:cNvSpPr/>
          <p:nvPr/>
        </p:nvSpPr>
        <p:spPr>
          <a:xfrm>
            <a:off x="-12214" y="2484983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0</a:t>
            </a:r>
            <a:endParaRPr sz="1800"/>
          </a:p>
        </p:txBody>
      </p:sp>
      <p:sp>
        <p:nvSpPr>
          <p:cNvPr id="474" name="Google Shape;474;p24"/>
          <p:cNvSpPr/>
          <p:nvPr/>
        </p:nvSpPr>
        <p:spPr>
          <a:xfrm>
            <a:off x="8813136" y="2474508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0</a:t>
            </a:r>
            <a:endParaRPr sz="18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25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Spanning Tree</a:t>
            </a:r>
            <a:endParaRPr/>
          </a:p>
        </p:txBody>
      </p:sp>
      <p:sp>
        <p:nvSpPr>
          <p:cNvPr id="480" name="Google Shape;480;p25"/>
          <p:cNvSpPr txBox="1"/>
          <p:nvPr>
            <p:ph idx="1" type="body"/>
          </p:nvPr>
        </p:nvSpPr>
        <p:spPr>
          <a:xfrm>
            <a:off x="243000" y="556500"/>
            <a:ext cx="8443800" cy="160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Give a valid MST for the graph below.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Is there a node whose SPT is also the MST?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/>
              <a:t>No! </a:t>
            </a:r>
            <a:r>
              <a:rPr lang="en"/>
              <a:t>Minimum spanning tree must include only 2 of the 2 weight edges, but the SPT always includes at least 3 of the 2 weight edges.</a:t>
            </a:r>
            <a:endParaRPr/>
          </a:p>
        </p:txBody>
      </p:sp>
      <p:sp>
        <p:nvSpPr>
          <p:cNvPr id="481" name="Google Shape;481;p25"/>
          <p:cNvSpPr/>
          <p:nvPr/>
        </p:nvSpPr>
        <p:spPr>
          <a:xfrm>
            <a:off x="4348700" y="2454925"/>
            <a:ext cx="356400" cy="317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82" name="Google Shape;482;p25"/>
          <p:cNvCxnSpPr>
            <a:stCxn id="483" idx="3"/>
            <a:endCxn id="481" idx="1"/>
          </p:cNvCxnSpPr>
          <p:nvPr/>
        </p:nvCxnSpPr>
        <p:spPr>
          <a:xfrm>
            <a:off x="3434593" y="2409808"/>
            <a:ext cx="914100" cy="203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4" name="Google Shape;484;p25"/>
          <p:cNvCxnSpPr>
            <a:stCxn id="485" idx="3"/>
            <a:endCxn id="481" idx="1"/>
          </p:cNvCxnSpPr>
          <p:nvPr/>
        </p:nvCxnSpPr>
        <p:spPr>
          <a:xfrm flipH="1" rot="10800000">
            <a:off x="3434593" y="2613731"/>
            <a:ext cx="914100" cy="203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6" name="Google Shape;486;p25"/>
          <p:cNvSpPr/>
          <p:nvPr/>
        </p:nvSpPr>
        <p:spPr>
          <a:xfrm>
            <a:off x="5631925" y="2238396"/>
            <a:ext cx="356400" cy="317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25"/>
          <p:cNvSpPr/>
          <p:nvPr/>
        </p:nvSpPr>
        <p:spPr>
          <a:xfrm>
            <a:off x="6559625" y="2238396"/>
            <a:ext cx="356400" cy="317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p25"/>
          <p:cNvSpPr/>
          <p:nvPr/>
        </p:nvSpPr>
        <p:spPr>
          <a:xfrm>
            <a:off x="7487325" y="2238396"/>
            <a:ext cx="356400" cy="317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p25"/>
          <p:cNvSpPr/>
          <p:nvPr/>
        </p:nvSpPr>
        <p:spPr>
          <a:xfrm>
            <a:off x="8415025" y="2238396"/>
            <a:ext cx="356400" cy="317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Google Shape;490;p25"/>
          <p:cNvSpPr/>
          <p:nvPr/>
        </p:nvSpPr>
        <p:spPr>
          <a:xfrm>
            <a:off x="5631925" y="2646019"/>
            <a:ext cx="356400" cy="317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p25"/>
          <p:cNvSpPr/>
          <p:nvPr/>
        </p:nvSpPr>
        <p:spPr>
          <a:xfrm>
            <a:off x="6559625" y="2646019"/>
            <a:ext cx="356400" cy="317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p25"/>
          <p:cNvSpPr/>
          <p:nvPr/>
        </p:nvSpPr>
        <p:spPr>
          <a:xfrm>
            <a:off x="7487325" y="2646019"/>
            <a:ext cx="356400" cy="317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" name="Google Shape;493;p25"/>
          <p:cNvSpPr/>
          <p:nvPr/>
        </p:nvSpPr>
        <p:spPr>
          <a:xfrm>
            <a:off x="8415025" y="2646019"/>
            <a:ext cx="356400" cy="317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94" name="Google Shape;494;p25"/>
          <p:cNvCxnSpPr>
            <a:stCxn id="486" idx="3"/>
            <a:endCxn id="487" idx="1"/>
          </p:cNvCxnSpPr>
          <p:nvPr/>
        </p:nvCxnSpPr>
        <p:spPr>
          <a:xfrm>
            <a:off x="5988325" y="2397096"/>
            <a:ext cx="5712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5" name="Google Shape;495;p25"/>
          <p:cNvCxnSpPr>
            <a:stCxn id="487" idx="3"/>
            <a:endCxn id="488" idx="1"/>
          </p:cNvCxnSpPr>
          <p:nvPr/>
        </p:nvCxnSpPr>
        <p:spPr>
          <a:xfrm>
            <a:off x="6916025" y="2397096"/>
            <a:ext cx="5712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6" name="Google Shape;496;p25"/>
          <p:cNvCxnSpPr>
            <a:stCxn id="490" idx="3"/>
            <a:endCxn id="491" idx="1"/>
          </p:cNvCxnSpPr>
          <p:nvPr/>
        </p:nvCxnSpPr>
        <p:spPr>
          <a:xfrm>
            <a:off x="5988325" y="2804719"/>
            <a:ext cx="5712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7" name="Google Shape;497;p25"/>
          <p:cNvCxnSpPr>
            <a:stCxn id="491" idx="3"/>
            <a:endCxn id="492" idx="1"/>
          </p:cNvCxnSpPr>
          <p:nvPr/>
        </p:nvCxnSpPr>
        <p:spPr>
          <a:xfrm>
            <a:off x="6916025" y="2804719"/>
            <a:ext cx="5712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8" name="Google Shape;498;p25"/>
          <p:cNvCxnSpPr/>
          <p:nvPr/>
        </p:nvCxnSpPr>
        <p:spPr>
          <a:xfrm>
            <a:off x="8173925" y="2346225"/>
            <a:ext cx="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9" name="Google Shape;499;p25"/>
          <p:cNvCxnSpPr>
            <a:stCxn id="488" idx="3"/>
            <a:endCxn id="489" idx="1"/>
          </p:cNvCxnSpPr>
          <p:nvPr/>
        </p:nvCxnSpPr>
        <p:spPr>
          <a:xfrm>
            <a:off x="7843725" y="2397096"/>
            <a:ext cx="5712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0" name="Google Shape;500;p25"/>
          <p:cNvCxnSpPr>
            <a:stCxn id="492" idx="3"/>
            <a:endCxn id="493" idx="1"/>
          </p:cNvCxnSpPr>
          <p:nvPr/>
        </p:nvCxnSpPr>
        <p:spPr>
          <a:xfrm>
            <a:off x="7843725" y="2804719"/>
            <a:ext cx="5712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1" name="Google Shape;501;p25"/>
          <p:cNvCxnSpPr>
            <a:stCxn id="489" idx="2"/>
            <a:endCxn id="493" idx="0"/>
          </p:cNvCxnSpPr>
          <p:nvPr/>
        </p:nvCxnSpPr>
        <p:spPr>
          <a:xfrm>
            <a:off x="8593225" y="2555796"/>
            <a:ext cx="0" cy="90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2" name="Google Shape;502;p25"/>
          <p:cNvCxnSpPr>
            <a:stCxn id="481" idx="3"/>
            <a:endCxn id="486" idx="1"/>
          </p:cNvCxnSpPr>
          <p:nvPr/>
        </p:nvCxnSpPr>
        <p:spPr>
          <a:xfrm flipH="1" rot="10800000">
            <a:off x="4705100" y="2397025"/>
            <a:ext cx="926700" cy="216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3" name="Google Shape;503;p25"/>
          <p:cNvCxnSpPr>
            <a:stCxn id="481" idx="3"/>
            <a:endCxn id="490" idx="1"/>
          </p:cNvCxnSpPr>
          <p:nvPr/>
        </p:nvCxnSpPr>
        <p:spPr>
          <a:xfrm>
            <a:off x="4705100" y="2613625"/>
            <a:ext cx="926700" cy="191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04" name="Google Shape;504;p25"/>
          <p:cNvSpPr/>
          <p:nvPr/>
        </p:nvSpPr>
        <p:spPr>
          <a:xfrm>
            <a:off x="295093" y="2251108"/>
            <a:ext cx="356400" cy="317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25"/>
          <p:cNvSpPr/>
          <p:nvPr/>
        </p:nvSpPr>
        <p:spPr>
          <a:xfrm>
            <a:off x="1222793" y="2251108"/>
            <a:ext cx="356400" cy="317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25"/>
          <p:cNvSpPr/>
          <p:nvPr/>
        </p:nvSpPr>
        <p:spPr>
          <a:xfrm>
            <a:off x="2150493" y="2251108"/>
            <a:ext cx="356400" cy="317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25"/>
          <p:cNvSpPr/>
          <p:nvPr/>
        </p:nvSpPr>
        <p:spPr>
          <a:xfrm>
            <a:off x="3078193" y="2251108"/>
            <a:ext cx="356400" cy="317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25"/>
          <p:cNvSpPr/>
          <p:nvPr/>
        </p:nvSpPr>
        <p:spPr>
          <a:xfrm>
            <a:off x="295093" y="2658731"/>
            <a:ext cx="356400" cy="317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p25"/>
          <p:cNvSpPr/>
          <p:nvPr/>
        </p:nvSpPr>
        <p:spPr>
          <a:xfrm>
            <a:off x="1222793" y="2658731"/>
            <a:ext cx="356400" cy="317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p25"/>
          <p:cNvSpPr/>
          <p:nvPr/>
        </p:nvSpPr>
        <p:spPr>
          <a:xfrm>
            <a:off x="2150493" y="2658731"/>
            <a:ext cx="356400" cy="317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25"/>
          <p:cNvSpPr/>
          <p:nvPr/>
        </p:nvSpPr>
        <p:spPr>
          <a:xfrm>
            <a:off x="3078193" y="2658731"/>
            <a:ext cx="356400" cy="317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10" name="Google Shape;510;p25"/>
          <p:cNvCxnSpPr>
            <a:stCxn id="504" idx="3"/>
            <a:endCxn id="505" idx="1"/>
          </p:cNvCxnSpPr>
          <p:nvPr/>
        </p:nvCxnSpPr>
        <p:spPr>
          <a:xfrm>
            <a:off x="651493" y="2409808"/>
            <a:ext cx="5712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1" name="Google Shape;511;p25"/>
          <p:cNvCxnSpPr>
            <a:stCxn id="505" idx="3"/>
            <a:endCxn id="506" idx="1"/>
          </p:cNvCxnSpPr>
          <p:nvPr/>
        </p:nvCxnSpPr>
        <p:spPr>
          <a:xfrm>
            <a:off x="1579193" y="2409808"/>
            <a:ext cx="5712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2" name="Google Shape;512;p25"/>
          <p:cNvCxnSpPr>
            <a:stCxn id="507" idx="3"/>
            <a:endCxn id="508" idx="1"/>
          </p:cNvCxnSpPr>
          <p:nvPr/>
        </p:nvCxnSpPr>
        <p:spPr>
          <a:xfrm>
            <a:off x="651493" y="2817431"/>
            <a:ext cx="5712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3" name="Google Shape;513;p25"/>
          <p:cNvCxnSpPr>
            <a:stCxn id="508" idx="3"/>
            <a:endCxn id="509" idx="1"/>
          </p:cNvCxnSpPr>
          <p:nvPr/>
        </p:nvCxnSpPr>
        <p:spPr>
          <a:xfrm>
            <a:off x="1579193" y="2817431"/>
            <a:ext cx="5712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4" name="Google Shape;514;p25"/>
          <p:cNvCxnSpPr/>
          <p:nvPr/>
        </p:nvCxnSpPr>
        <p:spPr>
          <a:xfrm>
            <a:off x="2837093" y="2358938"/>
            <a:ext cx="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5" name="Google Shape;515;p25"/>
          <p:cNvCxnSpPr>
            <a:stCxn id="506" idx="3"/>
            <a:endCxn id="483" idx="1"/>
          </p:cNvCxnSpPr>
          <p:nvPr/>
        </p:nvCxnSpPr>
        <p:spPr>
          <a:xfrm>
            <a:off x="2506893" y="2409808"/>
            <a:ext cx="5712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6" name="Google Shape;516;p25"/>
          <p:cNvCxnSpPr>
            <a:stCxn id="509" idx="3"/>
            <a:endCxn id="485" idx="1"/>
          </p:cNvCxnSpPr>
          <p:nvPr/>
        </p:nvCxnSpPr>
        <p:spPr>
          <a:xfrm>
            <a:off x="2506893" y="2817431"/>
            <a:ext cx="5712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7" name="Google Shape;517;p25"/>
          <p:cNvCxnSpPr>
            <a:stCxn id="504" idx="2"/>
            <a:endCxn id="507" idx="0"/>
          </p:cNvCxnSpPr>
          <p:nvPr/>
        </p:nvCxnSpPr>
        <p:spPr>
          <a:xfrm>
            <a:off x="473293" y="2568508"/>
            <a:ext cx="0" cy="90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8" name="Google Shape;518;p25"/>
          <p:cNvSpPr/>
          <p:nvPr/>
        </p:nvSpPr>
        <p:spPr>
          <a:xfrm>
            <a:off x="3669086" y="2609124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519" name="Google Shape;519;p25"/>
          <p:cNvSpPr/>
          <p:nvPr/>
        </p:nvSpPr>
        <p:spPr>
          <a:xfrm>
            <a:off x="3669086" y="2346611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520" name="Google Shape;520;p25"/>
          <p:cNvSpPr/>
          <p:nvPr/>
        </p:nvSpPr>
        <p:spPr>
          <a:xfrm>
            <a:off x="5128190" y="2609124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521" name="Google Shape;521;p25"/>
          <p:cNvSpPr/>
          <p:nvPr/>
        </p:nvSpPr>
        <p:spPr>
          <a:xfrm>
            <a:off x="5128190" y="2346611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522" name="Google Shape;522;p25"/>
          <p:cNvSpPr/>
          <p:nvPr/>
        </p:nvSpPr>
        <p:spPr>
          <a:xfrm>
            <a:off x="2666090" y="2690974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523" name="Google Shape;523;p25"/>
          <p:cNvSpPr/>
          <p:nvPr/>
        </p:nvSpPr>
        <p:spPr>
          <a:xfrm>
            <a:off x="2666090" y="2256383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524" name="Google Shape;524;p25"/>
          <p:cNvSpPr/>
          <p:nvPr/>
        </p:nvSpPr>
        <p:spPr>
          <a:xfrm>
            <a:off x="1740386" y="2278992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525" name="Google Shape;525;p25"/>
          <p:cNvSpPr/>
          <p:nvPr/>
        </p:nvSpPr>
        <p:spPr>
          <a:xfrm>
            <a:off x="1740386" y="2713583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526" name="Google Shape;526;p25"/>
          <p:cNvSpPr/>
          <p:nvPr/>
        </p:nvSpPr>
        <p:spPr>
          <a:xfrm>
            <a:off x="825986" y="2278992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527" name="Google Shape;527;p25"/>
          <p:cNvSpPr/>
          <p:nvPr/>
        </p:nvSpPr>
        <p:spPr>
          <a:xfrm>
            <a:off x="825986" y="2713583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528" name="Google Shape;528;p25"/>
          <p:cNvSpPr/>
          <p:nvPr/>
        </p:nvSpPr>
        <p:spPr>
          <a:xfrm>
            <a:off x="6147536" y="2239309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529" name="Google Shape;529;p25"/>
          <p:cNvSpPr/>
          <p:nvPr/>
        </p:nvSpPr>
        <p:spPr>
          <a:xfrm>
            <a:off x="6147536" y="2673900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530" name="Google Shape;530;p25"/>
          <p:cNvSpPr/>
          <p:nvPr/>
        </p:nvSpPr>
        <p:spPr>
          <a:xfrm>
            <a:off x="7061936" y="2250613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531" name="Google Shape;531;p25"/>
          <p:cNvSpPr/>
          <p:nvPr/>
        </p:nvSpPr>
        <p:spPr>
          <a:xfrm>
            <a:off x="7061936" y="2685204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532" name="Google Shape;532;p25"/>
          <p:cNvSpPr/>
          <p:nvPr/>
        </p:nvSpPr>
        <p:spPr>
          <a:xfrm>
            <a:off x="7987640" y="2242239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533" name="Google Shape;533;p25"/>
          <p:cNvSpPr/>
          <p:nvPr/>
        </p:nvSpPr>
        <p:spPr>
          <a:xfrm>
            <a:off x="7987640" y="2676831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534" name="Google Shape;534;p25"/>
          <p:cNvSpPr/>
          <p:nvPr/>
        </p:nvSpPr>
        <p:spPr>
          <a:xfrm>
            <a:off x="-12214" y="2484983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0</a:t>
            </a:r>
            <a:endParaRPr sz="1800"/>
          </a:p>
        </p:txBody>
      </p:sp>
      <p:sp>
        <p:nvSpPr>
          <p:cNvPr id="535" name="Google Shape;535;p25"/>
          <p:cNvSpPr/>
          <p:nvPr/>
        </p:nvSpPr>
        <p:spPr>
          <a:xfrm>
            <a:off x="8813136" y="2474508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0</a:t>
            </a:r>
            <a:endParaRPr sz="1800"/>
          </a:p>
        </p:txBody>
      </p:sp>
      <p:sp>
        <p:nvSpPr>
          <p:cNvPr id="536" name="Google Shape;536;p25"/>
          <p:cNvSpPr/>
          <p:nvPr/>
        </p:nvSpPr>
        <p:spPr>
          <a:xfrm>
            <a:off x="4379623" y="4055125"/>
            <a:ext cx="356400" cy="317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37" name="Google Shape;537;p25"/>
          <p:cNvCxnSpPr>
            <a:stCxn id="538" idx="3"/>
            <a:endCxn id="536" idx="1"/>
          </p:cNvCxnSpPr>
          <p:nvPr/>
        </p:nvCxnSpPr>
        <p:spPr>
          <a:xfrm>
            <a:off x="3465515" y="4010008"/>
            <a:ext cx="914100" cy="203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9" name="Google Shape;539;p25"/>
          <p:cNvCxnSpPr>
            <a:stCxn id="540" idx="3"/>
            <a:endCxn id="536" idx="1"/>
          </p:cNvCxnSpPr>
          <p:nvPr/>
        </p:nvCxnSpPr>
        <p:spPr>
          <a:xfrm flipH="1" rot="10800000">
            <a:off x="3465515" y="4213931"/>
            <a:ext cx="914100" cy="203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41" name="Google Shape;541;p25"/>
          <p:cNvSpPr/>
          <p:nvPr/>
        </p:nvSpPr>
        <p:spPr>
          <a:xfrm>
            <a:off x="5662848" y="3838596"/>
            <a:ext cx="356400" cy="317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2" name="Google Shape;542;p25"/>
          <p:cNvSpPr/>
          <p:nvPr/>
        </p:nvSpPr>
        <p:spPr>
          <a:xfrm>
            <a:off x="6590548" y="3838596"/>
            <a:ext cx="356400" cy="317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3" name="Google Shape;543;p25"/>
          <p:cNvSpPr/>
          <p:nvPr/>
        </p:nvSpPr>
        <p:spPr>
          <a:xfrm>
            <a:off x="7518248" y="3838596"/>
            <a:ext cx="356400" cy="317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4" name="Google Shape;544;p25"/>
          <p:cNvSpPr/>
          <p:nvPr/>
        </p:nvSpPr>
        <p:spPr>
          <a:xfrm>
            <a:off x="8445948" y="3838596"/>
            <a:ext cx="356400" cy="317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5" name="Google Shape;545;p25"/>
          <p:cNvSpPr/>
          <p:nvPr/>
        </p:nvSpPr>
        <p:spPr>
          <a:xfrm>
            <a:off x="5662848" y="4246219"/>
            <a:ext cx="356400" cy="317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6" name="Google Shape;546;p25"/>
          <p:cNvSpPr/>
          <p:nvPr/>
        </p:nvSpPr>
        <p:spPr>
          <a:xfrm>
            <a:off x="6590548" y="4246219"/>
            <a:ext cx="356400" cy="317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Google Shape;547;p25"/>
          <p:cNvSpPr/>
          <p:nvPr/>
        </p:nvSpPr>
        <p:spPr>
          <a:xfrm>
            <a:off x="7518248" y="4246219"/>
            <a:ext cx="356400" cy="317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8" name="Google Shape;548;p25"/>
          <p:cNvSpPr/>
          <p:nvPr/>
        </p:nvSpPr>
        <p:spPr>
          <a:xfrm>
            <a:off x="8445948" y="4246219"/>
            <a:ext cx="356400" cy="317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49" name="Google Shape;549;p25"/>
          <p:cNvCxnSpPr>
            <a:stCxn id="541" idx="3"/>
            <a:endCxn id="542" idx="1"/>
          </p:cNvCxnSpPr>
          <p:nvPr/>
        </p:nvCxnSpPr>
        <p:spPr>
          <a:xfrm>
            <a:off x="6019248" y="3997296"/>
            <a:ext cx="5712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0" name="Google Shape;550;p25"/>
          <p:cNvCxnSpPr>
            <a:stCxn id="542" idx="3"/>
            <a:endCxn id="543" idx="1"/>
          </p:cNvCxnSpPr>
          <p:nvPr/>
        </p:nvCxnSpPr>
        <p:spPr>
          <a:xfrm>
            <a:off x="6946948" y="3997296"/>
            <a:ext cx="5712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1" name="Google Shape;551;p25"/>
          <p:cNvCxnSpPr>
            <a:stCxn id="545" idx="3"/>
            <a:endCxn id="546" idx="1"/>
          </p:cNvCxnSpPr>
          <p:nvPr/>
        </p:nvCxnSpPr>
        <p:spPr>
          <a:xfrm>
            <a:off x="6019248" y="4404919"/>
            <a:ext cx="5712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2" name="Google Shape;552;p25"/>
          <p:cNvCxnSpPr>
            <a:stCxn id="546" idx="3"/>
            <a:endCxn id="547" idx="1"/>
          </p:cNvCxnSpPr>
          <p:nvPr/>
        </p:nvCxnSpPr>
        <p:spPr>
          <a:xfrm>
            <a:off x="6946948" y="4404919"/>
            <a:ext cx="5712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3" name="Google Shape;553;p25"/>
          <p:cNvCxnSpPr/>
          <p:nvPr/>
        </p:nvCxnSpPr>
        <p:spPr>
          <a:xfrm>
            <a:off x="8204848" y="3946425"/>
            <a:ext cx="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4" name="Google Shape;554;p25"/>
          <p:cNvCxnSpPr>
            <a:stCxn id="543" idx="3"/>
            <a:endCxn id="544" idx="1"/>
          </p:cNvCxnSpPr>
          <p:nvPr/>
        </p:nvCxnSpPr>
        <p:spPr>
          <a:xfrm>
            <a:off x="7874648" y="3997296"/>
            <a:ext cx="5712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5" name="Google Shape;555;p25"/>
          <p:cNvCxnSpPr>
            <a:stCxn id="547" idx="3"/>
            <a:endCxn id="548" idx="1"/>
          </p:cNvCxnSpPr>
          <p:nvPr/>
        </p:nvCxnSpPr>
        <p:spPr>
          <a:xfrm>
            <a:off x="7874648" y="4404919"/>
            <a:ext cx="5712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6" name="Google Shape;556;p25"/>
          <p:cNvCxnSpPr>
            <a:stCxn id="544" idx="2"/>
            <a:endCxn id="548" idx="0"/>
          </p:cNvCxnSpPr>
          <p:nvPr/>
        </p:nvCxnSpPr>
        <p:spPr>
          <a:xfrm>
            <a:off x="8624148" y="4155996"/>
            <a:ext cx="0" cy="90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7" name="Google Shape;557;p25"/>
          <p:cNvCxnSpPr>
            <a:stCxn id="536" idx="3"/>
            <a:endCxn id="541" idx="1"/>
          </p:cNvCxnSpPr>
          <p:nvPr/>
        </p:nvCxnSpPr>
        <p:spPr>
          <a:xfrm flipH="1" rot="10800000">
            <a:off x="4736023" y="3997225"/>
            <a:ext cx="926700" cy="216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8" name="Google Shape;558;p25"/>
          <p:cNvCxnSpPr>
            <a:stCxn id="536" idx="3"/>
            <a:endCxn id="545" idx="1"/>
          </p:cNvCxnSpPr>
          <p:nvPr/>
        </p:nvCxnSpPr>
        <p:spPr>
          <a:xfrm>
            <a:off x="4736023" y="4213825"/>
            <a:ext cx="926700" cy="191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59" name="Google Shape;559;p25"/>
          <p:cNvSpPr/>
          <p:nvPr/>
        </p:nvSpPr>
        <p:spPr>
          <a:xfrm>
            <a:off x="326016" y="3851308"/>
            <a:ext cx="356400" cy="317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0" name="Google Shape;560;p25"/>
          <p:cNvSpPr/>
          <p:nvPr/>
        </p:nvSpPr>
        <p:spPr>
          <a:xfrm>
            <a:off x="1253716" y="3851308"/>
            <a:ext cx="356400" cy="317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p25"/>
          <p:cNvSpPr/>
          <p:nvPr/>
        </p:nvSpPr>
        <p:spPr>
          <a:xfrm>
            <a:off x="2181415" y="3851308"/>
            <a:ext cx="356400" cy="317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Google Shape;538;p25"/>
          <p:cNvSpPr/>
          <p:nvPr/>
        </p:nvSpPr>
        <p:spPr>
          <a:xfrm>
            <a:off x="3109115" y="3851308"/>
            <a:ext cx="356400" cy="317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p25"/>
          <p:cNvSpPr/>
          <p:nvPr/>
        </p:nvSpPr>
        <p:spPr>
          <a:xfrm>
            <a:off x="326016" y="4258931"/>
            <a:ext cx="356400" cy="317400"/>
          </a:xfrm>
          <a:prstGeom prst="rect">
            <a:avLst/>
          </a:prstGeom>
          <a:solidFill>
            <a:srgbClr val="FF00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3" name="Google Shape;563;p25"/>
          <p:cNvSpPr/>
          <p:nvPr/>
        </p:nvSpPr>
        <p:spPr>
          <a:xfrm>
            <a:off x="1253716" y="4258931"/>
            <a:ext cx="356400" cy="317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" name="Google Shape;564;p25"/>
          <p:cNvSpPr/>
          <p:nvPr/>
        </p:nvSpPr>
        <p:spPr>
          <a:xfrm>
            <a:off x="2181415" y="4258931"/>
            <a:ext cx="356400" cy="317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0" name="Google Shape;540;p25"/>
          <p:cNvSpPr/>
          <p:nvPr/>
        </p:nvSpPr>
        <p:spPr>
          <a:xfrm>
            <a:off x="3109115" y="4258931"/>
            <a:ext cx="356400" cy="317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65" name="Google Shape;565;p25"/>
          <p:cNvCxnSpPr>
            <a:stCxn id="559" idx="3"/>
            <a:endCxn id="560" idx="1"/>
          </p:cNvCxnSpPr>
          <p:nvPr/>
        </p:nvCxnSpPr>
        <p:spPr>
          <a:xfrm>
            <a:off x="682415" y="4010008"/>
            <a:ext cx="5712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6" name="Google Shape;566;p25"/>
          <p:cNvCxnSpPr>
            <a:stCxn id="560" idx="3"/>
            <a:endCxn id="561" idx="1"/>
          </p:cNvCxnSpPr>
          <p:nvPr/>
        </p:nvCxnSpPr>
        <p:spPr>
          <a:xfrm>
            <a:off x="1610116" y="4010008"/>
            <a:ext cx="5712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7" name="Google Shape;567;p25"/>
          <p:cNvCxnSpPr>
            <a:stCxn id="562" idx="3"/>
            <a:endCxn id="563" idx="1"/>
          </p:cNvCxnSpPr>
          <p:nvPr/>
        </p:nvCxnSpPr>
        <p:spPr>
          <a:xfrm>
            <a:off x="682415" y="4417631"/>
            <a:ext cx="5712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8" name="Google Shape;568;p25"/>
          <p:cNvCxnSpPr>
            <a:stCxn id="563" idx="3"/>
            <a:endCxn id="564" idx="1"/>
          </p:cNvCxnSpPr>
          <p:nvPr/>
        </p:nvCxnSpPr>
        <p:spPr>
          <a:xfrm>
            <a:off x="1610116" y="4417631"/>
            <a:ext cx="5712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9" name="Google Shape;569;p25"/>
          <p:cNvCxnSpPr/>
          <p:nvPr/>
        </p:nvCxnSpPr>
        <p:spPr>
          <a:xfrm>
            <a:off x="2868015" y="3959138"/>
            <a:ext cx="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0" name="Google Shape;570;p25"/>
          <p:cNvCxnSpPr>
            <a:stCxn id="561" idx="3"/>
            <a:endCxn id="538" idx="1"/>
          </p:cNvCxnSpPr>
          <p:nvPr/>
        </p:nvCxnSpPr>
        <p:spPr>
          <a:xfrm>
            <a:off x="2537815" y="4010008"/>
            <a:ext cx="5712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1" name="Google Shape;571;p25"/>
          <p:cNvCxnSpPr>
            <a:stCxn id="564" idx="3"/>
            <a:endCxn id="540" idx="1"/>
          </p:cNvCxnSpPr>
          <p:nvPr/>
        </p:nvCxnSpPr>
        <p:spPr>
          <a:xfrm>
            <a:off x="2537815" y="4417631"/>
            <a:ext cx="5712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2" name="Google Shape;572;p25"/>
          <p:cNvCxnSpPr>
            <a:stCxn id="559" idx="2"/>
            <a:endCxn id="562" idx="0"/>
          </p:cNvCxnSpPr>
          <p:nvPr/>
        </p:nvCxnSpPr>
        <p:spPr>
          <a:xfrm>
            <a:off x="504216" y="4168708"/>
            <a:ext cx="0" cy="90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73" name="Google Shape;573;p25"/>
          <p:cNvSpPr/>
          <p:nvPr/>
        </p:nvSpPr>
        <p:spPr>
          <a:xfrm>
            <a:off x="3700009" y="4209324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574" name="Google Shape;574;p25"/>
          <p:cNvSpPr/>
          <p:nvPr/>
        </p:nvSpPr>
        <p:spPr>
          <a:xfrm>
            <a:off x="3700009" y="3946811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575" name="Google Shape;575;p25"/>
          <p:cNvSpPr/>
          <p:nvPr/>
        </p:nvSpPr>
        <p:spPr>
          <a:xfrm>
            <a:off x="5159113" y="4209324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576" name="Google Shape;576;p25"/>
          <p:cNvSpPr/>
          <p:nvPr/>
        </p:nvSpPr>
        <p:spPr>
          <a:xfrm>
            <a:off x="5159113" y="3946811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577" name="Google Shape;577;p25"/>
          <p:cNvSpPr/>
          <p:nvPr/>
        </p:nvSpPr>
        <p:spPr>
          <a:xfrm>
            <a:off x="2697013" y="4291174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578" name="Google Shape;578;p25"/>
          <p:cNvSpPr/>
          <p:nvPr/>
        </p:nvSpPr>
        <p:spPr>
          <a:xfrm>
            <a:off x="2697013" y="3856583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579" name="Google Shape;579;p25"/>
          <p:cNvSpPr/>
          <p:nvPr/>
        </p:nvSpPr>
        <p:spPr>
          <a:xfrm>
            <a:off x="1771309" y="3879192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580" name="Google Shape;580;p25"/>
          <p:cNvSpPr/>
          <p:nvPr/>
        </p:nvSpPr>
        <p:spPr>
          <a:xfrm>
            <a:off x="1771309" y="4313783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581" name="Google Shape;581;p25"/>
          <p:cNvSpPr/>
          <p:nvPr/>
        </p:nvSpPr>
        <p:spPr>
          <a:xfrm>
            <a:off x="856909" y="3879192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582" name="Google Shape;582;p25"/>
          <p:cNvSpPr/>
          <p:nvPr/>
        </p:nvSpPr>
        <p:spPr>
          <a:xfrm>
            <a:off x="856909" y="4313783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583" name="Google Shape;583;p25"/>
          <p:cNvSpPr/>
          <p:nvPr/>
        </p:nvSpPr>
        <p:spPr>
          <a:xfrm>
            <a:off x="6178459" y="3839509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584" name="Google Shape;584;p25"/>
          <p:cNvSpPr/>
          <p:nvPr/>
        </p:nvSpPr>
        <p:spPr>
          <a:xfrm>
            <a:off x="6178459" y="4274100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585" name="Google Shape;585;p25"/>
          <p:cNvSpPr/>
          <p:nvPr/>
        </p:nvSpPr>
        <p:spPr>
          <a:xfrm>
            <a:off x="7092859" y="3850813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586" name="Google Shape;586;p25"/>
          <p:cNvSpPr/>
          <p:nvPr/>
        </p:nvSpPr>
        <p:spPr>
          <a:xfrm>
            <a:off x="7092859" y="4285404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587" name="Google Shape;587;p25"/>
          <p:cNvSpPr/>
          <p:nvPr/>
        </p:nvSpPr>
        <p:spPr>
          <a:xfrm>
            <a:off x="8018563" y="3842439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588" name="Google Shape;588;p25"/>
          <p:cNvSpPr/>
          <p:nvPr/>
        </p:nvSpPr>
        <p:spPr>
          <a:xfrm>
            <a:off x="8018563" y="4277030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589" name="Google Shape;589;p25"/>
          <p:cNvSpPr/>
          <p:nvPr/>
        </p:nvSpPr>
        <p:spPr>
          <a:xfrm>
            <a:off x="18709" y="4085183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0</a:t>
            </a:r>
            <a:endParaRPr sz="1800"/>
          </a:p>
        </p:txBody>
      </p:sp>
      <p:sp>
        <p:nvSpPr>
          <p:cNvPr id="590" name="Google Shape;590;p25"/>
          <p:cNvSpPr/>
          <p:nvPr/>
        </p:nvSpPr>
        <p:spPr>
          <a:xfrm>
            <a:off x="8844059" y="4074708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0</a:t>
            </a:r>
            <a:endParaRPr sz="1800"/>
          </a:p>
        </p:txBody>
      </p:sp>
      <p:sp>
        <p:nvSpPr>
          <p:cNvPr id="591" name="Google Shape;591;p25"/>
          <p:cNvSpPr txBox="1"/>
          <p:nvPr/>
        </p:nvSpPr>
        <p:spPr>
          <a:xfrm>
            <a:off x="103075" y="3391200"/>
            <a:ext cx="3504600" cy="6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SPT from bottom left vertex: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26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Useful Tool for Finding the MST: Cut Property</a:t>
            </a:r>
            <a:endParaRPr/>
          </a:p>
        </p:txBody>
      </p:sp>
      <p:sp>
        <p:nvSpPr>
          <p:cNvPr id="597" name="Google Shape;597;p26"/>
          <p:cNvSpPr txBox="1"/>
          <p:nvPr>
            <p:ph idx="1" type="body"/>
          </p:nvPr>
        </p:nvSpPr>
        <p:spPr>
          <a:xfrm>
            <a:off x="243000" y="556500"/>
            <a:ext cx="88374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A </a:t>
            </a:r>
            <a:r>
              <a:rPr b="1" i="1" lang="en"/>
              <a:t>cut</a:t>
            </a:r>
            <a:r>
              <a:rPr lang="en"/>
              <a:t> is an assignment of a graph’s nodes to two non-empty sets.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A </a:t>
            </a:r>
            <a:r>
              <a:rPr b="1" i="1" lang="en"/>
              <a:t>crossing edge </a:t>
            </a:r>
            <a:r>
              <a:rPr lang="en"/>
              <a:t>is an edge which connects a node from one set to a node from the other set.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i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i="1" lang="en"/>
              <a:t>Cut property:</a:t>
            </a:r>
            <a:r>
              <a:rPr lang="en"/>
              <a:t> Given any cut, minimum weight crossing edge is in the MST.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For rest of today, we’ll assume edge weights are unique.</a:t>
            </a:r>
            <a:endParaRPr/>
          </a:p>
        </p:txBody>
      </p:sp>
      <p:pic>
        <p:nvPicPr>
          <p:cNvPr id="598" name="Google Shape;59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7850" y="1324796"/>
            <a:ext cx="4126049" cy="314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9DAF8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Warm-up Problem</a:t>
            </a:r>
            <a:endParaRPr/>
          </a:p>
        </p:txBody>
      </p:sp>
      <p:sp>
        <p:nvSpPr>
          <p:cNvPr id="38" name="Google Shape;38;p9"/>
          <p:cNvSpPr txBox="1"/>
          <p:nvPr>
            <p:ph idx="1" type="body"/>
          </p:nvPr>
        </p:nvSpPr>
        <p:spPr>
          <a:xfrm>
            <a:off x="243000" y="556500"/>
            <a:ext cx="86145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Given a undirected graph, determine if it contains any cycles.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May use any data structure or algorithm from the course so far.</a:t>
            </a:r>
            <a:endParaRPr/>
          </a:p>
        </p:txBody>
      </p:sp>
      <p:sp>
        <p:nvSpPr>
          <p:cNvPr id="39" name="Google Shape;39;p9"/>
          <p:cNvSpPr/>
          <p:nvPr/>
        </p:nvSpPr>
        <p:spPr>
          <a:xfrm>
            <a:off x="5033890" y="2216701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1</a:t>
            </a:r>
            <a:endParaRPr sz="1700"/>
          </a:p>
        </p:txBody>
      </p:sp>
      <p:sp>
        <p:nvSpPr>
          <p:cNvPr id="40" name="Google Shape;40;p9"/>
          <p:cNvSpPr/>
          <p:nvPr/>
        </p:nvSpPr>
        <p:spPr>
          <a:xfrm>
            <a:off x="4983537" y="3771225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2</a:t>
            </a:r>
            <a:endParaRPr sz="1700"/>
          </a:p>
        </p:txBody>
      </p:sp>
      <p:sp>
        <p:nvSpPr>
          <p:cNvPr id="41" name="Google Shape;41;p9"/>
          <p:cNvSpPr/>
          <p:nvPr/>
        </p:nvSpPr>
        <p:spPr>
          <a:xfrm>
            <a:off x="6917491" y="1536800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3</a:t>
            </a:r>
            <a:endParaRPr sz="1700"/>
          </a:p>
        </p:txBody>
      </p:sp>
      <p:sp>
        <p:nvSpPr>
          <p:cNvPr id="42" name="Google Shape;42;p9"/>
          <p:cNvSpPr/>
          <p:nvPr/>
        </p:nvSpPr>
        <p:spPr>
          <a:xfrm>
            <a:off x="6844294" y="2993970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4</a:t>
            </a:r>
            <a:endParaRPr sz="1700"/>
          </a:p>
        </p:txBody>
      </p:sp>
      <p:sp>
        <p:nvSpPr>
          <p:cNvPr id="43" name="Google Shape;43;p9"/>
          <p:cNvSpPr/>
          <p:nvPr/>
        </p:nvSpPr>
        <p:spPr>
          <a:xfrm>
            <a:off x="7111066" y="4052066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5</a:t>
            </a:r>
            <a:endParaRPr sz="1700"/>
          </a:p>
        </p:txBody>
      </p:sp>
      <p:sp>
        <p:nvSpPr>
          <p:cNvPr id="44" name="Google Shape;44;p9"/>
          <p:cNvSpPr/>
          <p:nvPr/>
        </p:nvSpPr>
        <p:spPr>
          <a:xfrm>
            <a:off x="8434680" y="2762769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6</a:t>
            </a:r>
            <a:endParaRPr sz="1700"/>
          </a:p>
        </p:txBody>
      </p:sp>
      <p:cxnSp>
        <p:nvCxnSpPr>
          <p:cNvPr id="45" name="Google Shape;45;p9"/>
          <p:cNvCxnSpPr>
            <a:stCxn id="44" idx="2"/>
            <a:endCxn id="43" idx="3"/>
          </p:cNvCxnSpPr>
          <p:nvPr/>
        </p:nvCxnSpPr>
        <p:spPr>
          <a:xfrm flipH="1">
            <a:off x="7498230" y="3067269"/>
            <a:ext cx="1130100" cy="11370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" name="Google Shape;46;p9"/>
          <p:cNvCxnSpPr>
            <a:stCxn id="42" idx="2"/>
            <a:endCxn id="43" idx="0"/>
          </p:cNvCxnSpPr>
          <p:nvPr/>
        </p:nvCxnSpPr>
        <p:spPr>
          <a:xfrm>
            <a:off x="7037944" y="3298470"/>
            <a:ext cx="266700" cy="7536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" name="Google Shape;47;p9"/>
          <p:cNvSpPr/>
          <p:nvPr/>
        </p:nvSpPr>
        <p:spPr>
          <a:xfrm>
            <a:off x="3443625" y="3110789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0</a:t>
            </a:r>
            <a:endParaRPr sz="1700"/>
          </a:p>
        </p:txBody>
      </p:sp>
      <p:cxnSp>
        <p:nvCxnSpPr>
          <p:cNvPr id="48" name="Google Shape;48;p9"/>
          <p:cNvCxnSpPr>
            <a:stCxn id="47" idx="3"/>
            <a:endCxn id="39" idx="1"/>
          </p:cNvCxnSpPr>
          <p:nvPr/>
        </p:nvCxnSpPr>
        <p:spPr>
          <a:xfrm flipH="1" rot="10800000">
            <a:off x="3830925" y="2369039"/>
            <a:ext cx="1203000" cy="8940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" name="Google Shape;49;p9"/>
          <p:cNvCxnSpPr>
            <a:stCxn id="47" idx="3"/>
            <a:endCxn id="40" idx="1"/>
          </p:cNvCxnSpPr>
          <p:nvPr/>
        </p:nvCxnSpPr>
        <p:spPr>
          <a:xfrm>
            <a:off x="3830925" y="3263039"/>
            <a:ext cx="1152600" cy="6603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" name="Google Shape;50;p9"/>
          <p:cNvCxnSpPr>
            <a:stCxn id="42" idx="3"/>
            <a:endCxn id="44" idx="1"/>
          </p:cNvCxnSpPr>
          <p:nvPr/>
        </p:nvCxnSpPr>
        <p:spPr>
          <a:xfrm flipH="1" rot="10800000">
            <a:off x="7231594" y="2914920"/>
            <a:ext cx="1203000" cy="2313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" name="Google Shape;51;p9"/>
          <p:cNvCxnSpPr>
            <a:stCxn id="39" idx="3"/>
            <a:endCxn id="41" idx="1"/>
          </p:cNvCxnSpPr>
          <p:nvPr/>
        </p:nvCxnSpPr>
        <p:spPr>
          <a:xfrm flipH="1" rot="10800000">
            <a:off x="5421190" y="1689151"/>
            <a:ext cx="1496400" cy="6798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" name="Google Shape;52;p9"/>
          <p:cNvCxnSpPr>
            <a:stCxn id="44" idx="0"/>
            <a:endCxn id="41" idx="3"/>
          </p:cNvCxnSpPr>
          <p:nvPr/>
        </p:nvCxnSpPr>
        <p:spPr>
          <a:xfrm rot="10800000">
            <a:off x="7304730" y="1689069"/>
            <a:ext cx="1323600" cy="10737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27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Prim’s Runtime</a:t>
            </a:r>
            <a:endParaRPr/>
          </a:p>
        </p:txBody>
      </p:sp>
      <p:sp>
        <p:nvSpPr>
          <p:cNvPr id="604" name="Google Shape;604;p27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Exactly like Dijkstra’s runtime: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Insertions: V, each costing O(log V) time.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Delete-min: V, each costing O(log V) time.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DecreasePriority: E, each costing O(log V) time.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Data structure not discussed in class.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Overall runtime, assuming E &gt; V, we have O(E log V) runtime.</a:t>
            </a:r>
            <a:endParaRPr/>
          </a:p>
        </p:txBody>
      </p:sp>
      <p:graphicFrame>
        <p:nvGraphicFramePr>
          <p:cNvPr id="605" name="Google Shape;605;p27"/>
          <p:cNvGraphicFramePr/>
          <p:nvPr/>
        </p:nvGraphicFramePr>
        <p:xfrm>
          <a:off x="952500" y="3382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{A0BC6C4E-E1C7-4262-B082-27BC484E58BE}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Operation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Number of Times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Time per Operation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Total Time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Insert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O(log V)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O(V log V)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Delete minimum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O(log V)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O(V log V)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Decrease priority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O(log V)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O(E log V)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D2E9"/>
        </a:solidFill>
      </p:bgPr>
    </p:bg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28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Cut Property in Action: http://yellkey.com</a:t>
            </a:r>
            <a:r>
              <a:rPr lang="en">
                <a:solidFill>
                  <a:srgbClr val="38761D"/>
                </a:solidFill>
              </a:rPr>
              <a:t>/each</a:t>
            </a:r>
            <a:endParaRPr>
              <a:solidFill>
                <a:srgbClr val="38761D"/>
              </a:solidFill>
            </a:endParaRPr>
          </a:p>
        </p:txBody>
      </p:sp>
      <p:sp>
        <p:nvSpPr>
          <p:cNvPr id="611" name="Google Shape;611;p28"/>
          <p:cNvSpPr txBox="1"/>
          <p:nvPr>
            <p:ph idx="1" type="body"/>
          </p:nvPr>
        </p:nvSpPr>
        <p:spPr>
          <a:xfrm>
            <a:off x="243000" y="556500"/>
            <a:ext cx="89010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Which edge is the minimum weight edge crossing the cut {2, 3, 5, 6}?</a:t>
            </a:r>
            <a:endParaRPr/>
          </a:p>
        </p:txBody>
      </p:sp>
      <p:sp>
        <p:nvSpPr>
          <p:cNvPr id="612" name="Google Shape;612;p28"/>
          <p:cNvSpPr txBox="1"/>
          <p:nvPr/>
        </p:nvSpPr>
        <p:spPr>
          <a:xfrm>
            <a:off x="7654125" y="1462850"/>
            <a:ext cx="13227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0-7  0.16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2-3  0.17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1-7  0.19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0-2  0.26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5-7  0.28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1-3  0.29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1-5  0.32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2-7  0.34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4-5  0.35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1-2  0.36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4-7  0.37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0-4  0.38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6-2  0.40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3-6  0.52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6-0  0.58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6-4  0.93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613" name="Google Shape;61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5725" y="1615063"/>
            <a:ext cx="4810125" cy="254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29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Cut Property in Action</a:t>
            </a:r>
            <a:endParaRPr/>
          </a:p>
        </p:txBody>
      </p:sp>
      <p:sp>
        <p:nvSpPr>
          <p:cNvPr id="619" name="Google Shape;619;p29"/>
          <p:cNvSpPr txBox="1"/>
          <p:nvPr>
            <p:ph idx="1" type="body"/>
          </p:nvPr>
        </p:nvSpPr>
        <p:spPr>
          <a:xfrm>
            <a:off x="243000" y="556500"/>
            <a:ext cx="89010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Which edge is the minimum weight edge crossing the cut {2, 3, 5, 6}?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0-2. Must be part of the MST!</a:t>
            </a:r>
            <a:endParaRPr/>
          </a:p>
        </p:txBody>
      </p:sp>
      <p:sp>
        <p:nvSpPr>
          <p:cNvPr id="620" name="Google Shape;620;p29"/>
          <p:cNvSpPr txBox="1"/>
          <p:nvPr/>
        </p:nvSpPr>
        <p:spPr>
          <a:xfrm>
            <a:off x="7654125" y="1462850"/>
            <a:ext cx="13227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0-7  0.16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2-3  0.17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1-7  0.19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0-2  0.26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5-7  0.28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1-3  0.29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1-5  0.32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2-7  0.34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4-5  0.35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1-2  0.36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4-7  0.37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0-4  0.38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6-2  0.40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3-6  0.52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6-0  0.58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6-4  0.93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621" name="Google Shape;62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5725" y="1615063"/>
            <a:ext cx="4810125" cy="25431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22" name="Google Shape;622;p29"/>
          <p:cNvCxnSpPr/>
          <p:nvPr/>
        </p:nvCxnSpPr>
        <p:spPr>
          <a:xfrm flipH="1" rot="10800000">
            <a:off x="3662675" y="2950550"/>
            <a:ext cx="839400" cy="33060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30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Cut Property Proof</a:t>
            </a:r>
            <a:endParaRPr/>
          </a:p>
        </p:txBody>
      </p:sp>
      <p:sp>
        <p:nvSpPr>
          <p:cNvPr id="628" name="Google Shape;628;p30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Suppose that the minimum crossing edge </a:t>
            </a:r>
            <a:r>
              <a:rPr i="1" lang="en"/>
              <a:t>e</a:t>
            </a:r>
            <a:r>
              <a:rPr lang="en"/>
              <a:t> were not in the MST.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Adding </a:t>
            </a:r>
            <a:r>
              <a:rPr i="1" lang="en"/>
              <a:t>e</a:t>
            </a:r>
            <a:r>
              <a:rPr lang="en"/>
              <a:t> to the MST creates a cycle.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Some other edge </a:t>
            </a:r>
            <a:r>
              <a:rPr i="1" lang="en"/>
              <a:t>f</a:t>
            </a:r>
            <a:r>
              <a:rPr lang="en"/>
              <a:t> must also be a crossing edge.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Removing f and adding e is a lower weight spanning tree.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Contradiction! </a:t>
            </a:r>
            <a:endParaRPr/>
          </a:p>
        </p:txBody>
      </p:sp>
      <p:pic>
        <p:nvPicPr>
          <p:cNvPr id="629" name="Google Shape;62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5550" y="2263550"/>
            <a:ext cx="5372100" cy="266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31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Generic MST Finding Algorithm</a:t>
            </a:r>
            <a:endParaRPr/>
          </a:p>
        </p:txBody>
      </p:sp>
      <p:sp>
        <p:nvSpPr>
          <p:cNvPr id="635" name="Google Shape;635;p31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Start with no edges in the MST.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Find a cut that has no crossing edges in the MST. 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Add smallest crossing edge to the MST.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Repeat until V-1 edges.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This should work, but we need some way of finding a cut with no crossing edges!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Random isn’t a very good idea.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EAD3"/>
        </a:solidFill>
      </p:bgPr>
    </p:bg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32"/>
          <p:cNvSpPr txBox="1"/>
          <p:nvPr>
            <p:ph type="title"/>
          </p:nvPr>
        </p:nvSpPr>
        <p:spPr>
          <a:xfrm>
            <a:off x="928950" y="2143050"/>
            <a:ext cx="7286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Prim’s Algorithm</a:t>
            </a:r>
            <a:endParaRPr sz="48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33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Prim’s Algorithm </a:t>
            </a:r>
            <a:endParaRPr/>
          </a:p>
        </p:txBody>
      </p:sp>
      <p:sp>
        <p:nvSpPr>
          <p:cNvPr id="646" name="Google Shape;646;p33"/>
          <p:cNvSpPr txBox="1"/>
          <p:nvPr>
            <p:ph idx="1" type="body"/>
          </p:nvPr>
        </p:nvSpPr>
        <p:spPr>
          <a:xfrm>
            <a:off x="243000" y="556500"/>
            <a:ext cx="88077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Start from some arbitrary start node.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Repeatedly add shortest edge (mark black) that has one node inside the MST under construction.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Repeat until V-1 edges.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Conceptual Prim’s Algorithm Demo (</a:t>
            </a:r>
            <a:r>
              <a:rPr lang="en" u="sng">
                <a:solidFill>
                  <a:schemeClr val="hlink"/>
                </a:solidFill>
                <a:hlinkClick r:id="rId3"/>
              </a:rPr>
              <a:t>Link</a:t>
            </a:r>
            <a:r>
              <a:rPr lang="en"/>
              <a:t>)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Why does Prim’s work? Special case of generic algorithm.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Suppose we add edge e = v-&gt;w.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Side 1 of cut is all vertices connected to start, side 2 is all the others.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No crossing edge is black (all connected edges on side 1).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No crossing edge has lower weight (consider in increasing order).</a:t>
            </a:r>
            <a:endParaRPr/>
          </a:p>
        </p:txBody>
      </p:sp>
      <p:pic>
        <p:nvPicPr>
          <p:cNvPr id="647" name="Google Shape;647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95150" y="1398841"/>
            <a:ext cx="2590800" cy="215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34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Prim’s vs. Dijkstra’s (visual)</a:t>
            </a:r>
            <a:endParaRPr/>
          </a:p>
        </p:txBody>
      </p:sp>
      <p:sp>
        <p:nvSpPr>
          <p:cNvPr id="653" name="Google Shape;653;p34"/>
          <p:cNvSpPr txBox="1"/>
          <p:nvPr>
            <p:ph idx="1" type="body"/>
          </p:nvPr>
        </p:nvSpPr>
        <p:spPr>
          <a:xfrm>
            <a:off x="1462200" y="4287300"/>
            <a:ext cx="2345700" cy="3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Prim’s Algorithm</a:t>
            </a:r>
            <a:endParaRPr/>
          </a:p>
        </p:txBody>
      </p:sp>
      <p:pic>
        <p:nvPicPr>
          <p:cNvPr descr="Prim's Algorithm Demo created by Kevin Wayne and Bob Sedgewick of Princeton University." id="654" name="Google Shape;654;p34" title="Prim's Algorithm Demo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25" y="857250"/>
            <a:ext cx="4572000" cy="3429000"/>
          </a:xfrm>
          <a:prstGeom prst="rect">
            <a:avLst/>
          </a:prstGeom>
          <a:noFill/>
          <a:ln>
            <a:noFill/>
          </a:ln>
        </p:spPr>
      </p:pic>
      <p:sp>
        <p:nvSpPr>
          <p:cNvPr id="655" name="Google Shape;655;p34"/>
          <p:cNvSpPr txBox="1"/>
          <p:nvPr>
            <p:ph idx="1" type="body"/>
          </p:nvPr>
        </p:nvSpPr>
        <p:spPr>
          <a:xfrm>
            <a:off x="5774634" y="4264700"/>
            <a:ext cx="2345700" cy="3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Dijkstra’s Algorithm</a:t>
            </a:r>
            <a:endParaRPr/>
          </a:p>
        </p:txBody>
      </p:sp>
      <p:pic>
        <p:nvPicPr>
          <p:cNvPr descr="Dijkstra's Algorithm Demo created by Kevin Wayne and Bob Sedgewick of Princeton University." id="656" name="Google Shape;656;p34" title="Dijkstra's Algorithm Demo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59744" y="857250"/>
            <a:ext cx="4572000" cy="3429000"/>
          </a:xfrm>
          <a:prstGeom prst="rect">
            <a:avLst/>
          </a:prstGeom>
          <a:noFill/>
          <a:ln>
            <a:noFill/>
          </a:ln>
        </p:spPr>
      </p:pic>
      <p:sp>
        <p:nvSpPr>
          <p:cNvPr id="657" name="Google Shape;657;p34"/>
          <p:cNvSpPr txBox="1"/>
          <p:nvPr>
            <p:ph idx="1" type="body"/>
          </p:nvPr>
        </p:nvSpPr>
        <p:spPr>
          <a:xfrm>
            <a:off x="2695476" y="4644300"/>
            <a:ext cx="4204500" cy="3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Demos courtesy of Kevin Wayne, Princeton University</a:t>
            </a:r>
            <a:endParaRPr sz="14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35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Prim’s Algorithm Implementation </a:t>
            </a:r>
            <a:endParaRPr/>
          </a:p>
        </p:txBody>
      </p:sp>
      <p:sp>
        <p:nvSpPr>
          <p:cNvPr id="663" name="Google Shape;663;p35"/>
          <p:cNvSpPr txBox="1"/>
          <p:nvPr>
            <p:ph idx="1" type="body"/>
          </p:nvPr>
        </p:nvSpPr>
        <p:spPr>
          <a:xfrm>
            <a:off x="243000" y="556500"/>
            <a:ext cx="86202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natural implementation of the conceptual version of Prim’s algorithm is highly inefficient.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Example: Iterating over purple edges shown is unnecessary and slow.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Can use some cleverness and a PQ to speed things up.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Realistic Implementation Demo (</a:t>
            </a:r>
            <a:r>
              <a:rPr lang="en" u="sng">
                <a:solidFill>
                  <a:schemeClr val="hlink"/>
                </a:solidFill>
                <a:hlinkClick r:id="rId3"/>
              </a:rPr>
              <a:t>Link</a:t>
            </a:r>
            <a:r>
              <a:rPr lang="en"/>
              <a:t>)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Very similar to Dijkstra’s!</a:t>
            </a:r>
            <a:endParaRPr/>
          </a:p>
        </p:txBody>
      </p:sp>
      <p:sp>
        <p:nvSpPr>
          <p:cNvPr id="664" name="Google Shape;664;p35"/>
          <p:cNvSpPr/>
          <p:nvPr/>
        </p:nvSpPr>
        <p:spPr>
          <a:xfrm>
            <a:off x="5186290" y="2750101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1</a:t>
            </a:r>
            <a:endParaRPr sz="1700"/>
          </a:p>
        </p:txBody>
      </p:sp>
      <p:sp>
        <p:nvSpPr>
          <p:cNvPr id="665" name="Google Shape;665;p35"/>
          <p:cNvSpPr/>
          <p:nvPr/>
        </p:nvSpPr>
        <p:spPr>
          <a:xfrm>
            <a:off x="5135937" y="4304625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2</a:t>
            </a:r>
            <a:endParaRPr sz="1700"/>
          </a:p>
        </p:txBody>
      </p:sp>
      <p:sp>
        <p:nvSpPr>
          <p:cNvPr id="666" name="Google Shape;666;p35"/>
          <p:cNvSpPr/>
          <p:nvPr/>
        </p:nvSpPr>
        <p:spPr>
          <a:xfrm>
            <a:off x="7069891" y="2070200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3</a:t>
            </a:r>
            <a:endParaRPr sz="1700"/>
          </a:p>
        </p:txBody>
      </p:sp>
      <p:sp>
        <p:nvSpPr>
          <p:cNvPr id="667" name="Google Shape;667;p35"/>
          <p:cNvSpPr/>
          <p:nvPr/>
        </p:nvSpPr>
        <p:spPr>
          <a:xfrm>
            <a:off x="6996694" y="3527370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4</a:t>
            </a:r>
            <a:endParaRPr sz="1700"/>
          </a:p>
        </p:txBody>
      </p:sp>
      <p:sp>
        <p:nvSpPr>
          <p:cNvPr id="668" name="Google Shape;668;p35"/>
          <p:cNvSpPr/>
          <p:nvPr/>
        </p:nvSpPr>
        <p:spPr>
          <a:xfrm>
            <a:off x="7263466" y="4585466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5</a:t>
            </a:r>
            <a:endParaRPr sz="1700"/>
          </a:p>
        </p:txBody>
      </p:sp>
      <p:sp>
        <p:nvSpPr>
          <p:cNvPr id="669" name="Google Shape;669;p35"/>
          <p:cNvSpPr/>
          <p:nvPr/>
        </p:nvSpPr>
        <p:spPr>
          <a:xfrm>
            <a:off x="8587080" y="3296169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6</a:t>
            </a:r>
            <a:endParaRPr sz="1700"/>
          </a:p>
        </p:txBody>
      </p:sp>
      <p:cxnSp>
        <p:nvCxnSpPr>
          <p:cNvPr id="670" name="Google Shape;670;p35"/>
          <p:cNvCxnSpPr>
            <a:stCxn id="664" idx="2"/>
            <a:endCxn id="665" idx="0"/>
          </p:cNvCxnSpPr>
          <p:nvPr/>
        </p:nvCxnSpPr>
        <p:spPr>
          <a:xfrm flipH="1">
            <a:off x="5329540" y="3054601"/>
            <a:ext cx="50400" cy="1250100"/>
          </a:xfrm>
          <a:prstGeom prst="straightConnector1">
            <a:avLst/>
          </a:prstGeom>
          <a:noFill/>
          <a:ln cap="flat" cmpd="sng" w="38100">
            <a:solidFill>
              <a:srgbClr val="FF43F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1" name="Google Shape;671;p35"/>
          <p:cNvCxnSpPr>
            <a:stCxn id="664" idx="3"/>
            <a:endCxn id="667" idx="1"/>
          </p:cNvCxnSpPr>
          <p:nvPr/>
        </p:nvCxnSpPr>
        <p:spPr>
          <a:xfrm>
            <a:off x="5573590" y="2902351"/>
            <a:ext cx="1423200" cy="777300"/>
          </a:xfrm>
          <a:prstGeom prst="straightConnector1">
            <a:avLst/>
          </a:prstGeom>
          <a:noFill/>
          <a:ln cap="flat" cmpd="sng" w="38100">
            <a:solidFill>
              <a:srgbClr val="FF43F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2" name="Google Shape;672;p35"/>
          <p:cNvCxnSpPr>
            <a:stCxn id="666" idx="2"/>
            <a:endCxn id="667" idx="0"/>
          </p:cNvCxnSpPr>
          <p:nvPr/>
        </p:nvCxnSpPr>
        <p:spPr>
          <a:xfrm flipH="1">
            <a:off x="7190341" y="2374700"/>
            <a:ext cx="73200" cy="1152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3" name="Google Shape;673;p35"/>
          <p:cNvCxnSpPr>
            <a:stCxn id="669" idx="2"/>
            <a:endCxn id="668" idx="3"/>
          </p:cNvCxnSpPr>
          <p:nvPr/>
        </p:nvCxnSpPr>
        <p:spPr>
          <a:xfrm flipH="1">
            <a:off x="7650630" y="3600669"/>
            <a:ext cx="1130100" cy="1137000"/>
          </a:xfrm>
          <a:prstGeom prst="straightConnector1">
            <a:avLst/>
          </a:prstGeom>
          <a:noFill/>
          <a:ln cap="flat" cmpd="sng" w="38100">
            <a:solidFill>
              <a:srgbClr val="FF43F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4" name="Google Shape;674;p35"/>
          <p:cNvCxnSpPr>
            <a:stCxn id="667" idx="2"/>
            <a:endCxn id="668" idx="0"/>
          </p:cNvCxnSpPr>
          <p:nvPr/>
        </p:nvCxnSpPr>
        <p:spPr>
          <a:xfrm>
            <a:off x="7190344" y="3831870"/>
            <a:ext cx="266700" cy="753600"/>
          </a:xfrm>
          <a:prstGeom prst="straightConnector1">
            <a:avLst/>
          </a:prstGeom>
          <a:noFill/>
          <a:ln cap="flat" cmpd="sng" w="38100">
            <a:solidFill>
              <a:srgbClr val="FF43F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5" name="Google Shape;675;p35"/>
          <p:cNvCxnSpPr>
            <a:stCxn id="665" idx="3"/>
            <a:endCxn id="668" idx="1"/>
          </p:cNvCxnSpPr>
          <p:nvPr/>
        </p:nvCxnSpPr>
        <p:spPr>
          <a:xfrm>
            <a:off x="5523237" y="4456875"/>
            <a:ext cx="1740300" cy="280800"/>
          </a:xfrm>
          <a:prstGeom prst="straightConnector1">
            <a:avLst/>
          </a:prstGeom>
          <a:noFill/>
          <a:ln cap="flat" cmpd="sng" w="38100">
            <a:solidFill>
              <a:srgbClr val="FF43F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76" name="Google Shape;676;p35"/>
          <p:cNvSpPr/>
          <p:nvPr/>
        </p:nvSpPr>
        <p:spPr>
          <a:xfrm>
            <a:off x="3596025" y="3644189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0</a:t>
            </a:r>
            <a:endParaRPr sz="1700"/>
          </a:p>
        </p:txBody>
      </p:sp>
      <p:cxnSp>
        <p:nvCxnSpPr>
          <p:cNvPr id="677" name="Google Shape;677;p35"/>
          <p:cNvCxnSpPr>
            <a:stCxn id="676" idx="3"/>
            <a:endCxn id="664" idx="1"/>
          </p:cNvCxnSpPr>
          <p:nvPr/>
        </p:nvCxnSpPr>
        <p:spPr>
          <a:xfrm flipH="1" rot="10800000">
            <a:off x="3983325" y="2902439"/>
            <a:ext cx="1203000" cy="894000"/>
          </a:xfrm>
          <a:prstGeom prst="straightConnector1">
            <a:avLst/>
          </a:prstGeom>
          <a:noFill/>
          <a:ln cap="flat" cmpd="sng" w="38100">
            <a:solidFill>
              <a:srgbClr val="FF43F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78" name="Google Shape;678;p35"/>
          <p:cNvSpPr txBox="1"/>
          <p:nvPr/>
        </p:nvSpPr>
        <p:spPr>
          <a:xfrm>
            <a:off x="3320193" y="3582703"/>
            <a:ext cx="3174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cxnSp>
        <p:nvCxnSpPr>
          <p:cNvPr id="679" name="Google Shape;679;p35"/>
          <p:cNvCxnSpPr>
            <a:stCxn id="676" idx="3"/>
            <a:endCxn id="665" idx="1"/>
          </p:cNvCxnSpPr>
          <p:nvPr/>
        </p:nvCxnSpPr>
        <p:spPr>
          <a:xfrm>
            <a:off x="3983325" y="3796439"/>
            <a:ext cx="1152600" cy="660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0" name="Google Shape;680;p35"/>
          <p:cNvCxnSpPr>
            <a:stCxn id="667" idx="3"/>
            <a:endCxn id="669" idx="1"/>
          </p:cNvCxnSpPr>
          <p:nvPr/>
        </p:nvCxnSpPr>
        <p:spPr>
          <a:xfrm flipH="1" rot="10800000">
            <a:off x="7383994" y="3448320"/>
            <a:ext cx="1203000" cy="231300"/>
          </a:xfrm>
          <a:prstGeom prst="straightConnector1">
            <a:avLst/>
          </a:prstGeom>
          <a:noFill/>
          <a:ln cap="flat" cmpd="sng" w="38100">
            <a:solidFill>
              <a:srgbClr val="FF43F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1" name="Google Shape;681;p35"/>
          <p:cNvCxnSpPr>
            <a:stCxn id="664" idx="3"/>
            <a:endCxn id="666" idx="1"/>
          </p:cNvCxnSpPr>
          <p:nvPr/>
        </p:nvCxnSpPr>
        <p:spPr>
          <a:xfrm flipH="1" rot="10800000">
            <a:off x="5573590" y="2222551"/>
            <a:ext cx="1496400" cy="679800"/>
          </a:xfrm>
          <a:prstGeom prst="straightConnector1">
            <a:avLst/>
          </a:prstGeom>
          <a:noFill/>
          <a:ln cap="flat" cmpd="sng" w="38100">
            <a:solidFill>
              <a:srgbClr val="FF43F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82" name="Google Shape;682;p35"/>
          <p:cNvSpPr/>
          <p:nvPr/>
        </p:nvSpPr>
        <p:spPr>
          <a:xfrm>
            <a:off x="5218190" y="3483143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</a:t>
            </a:r>
            <a:endParaRPr sz="1800"/>
          </a:p>
        </p:txBody>
      </p:sp>
      <p:cxnSp>
        <p:nvCxnSpPr>
          <p:cNvPr id="683" name="Google Shape;683;p35"/>
          <p:cNvCxnSpPr>
            <a:stCxn id="669" idx="0"/>
            <a:endCxn id="666" idx="3"/>
          </p:cNvCxnSpPr>
          <p:nvPr/>
        </p:nvCxnSpPr>
        <p:spPr>
          <a:xfrm rot="10800000">
            <a:off x="7457130" y="2222469"/>
            <a:ext cx="1323600" cy="1073700"/>
          </a:xfrm>
          <a:prstGeom prst="straightConnector1">
            <a:avLst/>
          </a:prstGeom>
          <a:noFill/>
          <a:ln cap="flat" cmpd="sng" w="38100">
            <a:solidFill>
              <a:srgbClr val="FF43F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84" name="Google Shape;684;p35"/>
          <p:cNvSpPr/>
          <p:nvPr/>
        </p:nvSpPr>
        <p:spPr>
          <a:xfrm>
            <a:off x="4447398" y="3233960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685" name="Google Shape;685;p35"/>
          <p:cNvSpPr/>
          <p:nvPr/>
        </p:nvSpPr>
        <p:spPr>
          <a:xfrm>
            <a:off x="4371198" y="3941125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686" name="Google Shape;686;p35"/>
          <p:cNvSpPr/>
          <p:nvPr/>
        </p:nvSpPr>
        <p:spPr>
          <a:xfrm>
            <a:off x="6208400" y="4454875"/>
            <a:ext cx="549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15</a:t>
            </a:r>
            <a:endParaRPr sz="1800"/>
          </a:p>
        </p:txBody>
      </p:sp>
      <p:sp>
        <p:nvSpPr>
          <p:cNvPr id="687" name="Google Shape;687;p35"/>
          <p:cNvSpPr/>
          <p:nvPr/>
        </p:nvSpPr>
        <p:spPr>
          <a:xfrm>
            <a:off x="6158702" y="3173391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688" name="Google Shape;688;p35"/>
          <p:cNvSpPr/>
          <p:nvPr/>
        </p:nvSpPr>
        <p:spPr>
          <a:xfrm>
            <a:off x="7137114" y="2785054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689" name="Google Shape;689;p35"/>
          <p:cNvSpPr/>
          <p:nvPr/>
        </p:nvSpPr>
        <p:spPr>
          <a:xfrm>
            <a:off x="6118417" y="2425033"/>
            <a:ext cx="549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11</a:t>
            </a:r>
            <a:endParaRPr sz="1800"/>
          </a:p>
        </p:txBody>
      </p:sp>
      <p:sp>
        <p:nvSpPr>
          <p:cNvPr id="690" name="Google Shape;690;p35"/>
          <p:cNvSpPr/>
          <p:nvPr/>
        </p:nvSpPr>
        <p:spPr>
          <a:xfrm>
            <a:off x="7859089" y="3437516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691" name="Google Shape;691;p35"/>
          <p:cNvSpPr/>
          <p:nvPr/>
        </p:nvSpPr>
        <p:spPr>
          <a:xfrm>
            <a:off x="8121147" y="4027381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692" name="Google Shape;692;p35"/>
          <p:cNvSpPr/>
          <p:nvPr/>
        </p:nvSpPr>
        <p:spPr>
          <a:xfrm>
            <a:off x="7992472" y="2649644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693" name="Google Shape;693;p35"/>
          <p:cNvSpPr/>
          <p:nvPr/>
        </p:nvSpPr>
        <p:spPr>
          <a:xfrm>
            <a:off x="7153953" y="4017916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4</a:t>
            </a:r>
            <a:endParaRPr sz="1800"/>
          </a:p>
        </p:txBody>
      </p:sp>
      <p:cxnSp>
        <p:nvCxnSpPr>
          <p:cNvPr id="694" name="Google Shape;694;p35"/>
          <p:cNvCxnSpPr>
            <a:stCxn id="667" idx="1"/>
            <a:endCxn id="665" idx="3"/>
          </p:cNvCxnSpPr>
          <p:nvPr/>
        </p:nvCxnSpPr>
        <p:spPr>
          <a:xfrm flipH="1">
            <a:off x="5523094" y="3679620"/>
            <a:ext cx="1473600" cy="777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95" name="Google Shape;695;p35"/>
          <p:cNvSpPr/>
          <p:nvPr/>
        </p:nvSpPr>
        <p:spPr>
          <a:xfrm>
            <a:off x="6140490" y="3931895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36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Prim’s vs. Dijkstra’s</a:t>
            </a:r>
            <a:endParaRPr/>
          </a:p>
        </p:txBody>
      </p:sp>
      <p:sp>
        <p:nvSpPr>
          <p:cNvPr id="701" name="Google Shape;701;p36"/>
          <p:cNvSpPr txBox="1"/>
          <p:nvPr>
            <p:ph idx="1" type="body"/>
          </p:nvPr>
        </p:nvSpPr>
        <p:spPr>
          <a:xfrm>
            <a:off x="243000" y="556500"/>
            <a:ext cx="86577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Prim’s and Dijkstra’s algorithms are exactly the same, except Dijkstra’s considers “distance from the source”, and Prim’s considers “distance from the tree.”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Visit order: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Dijkstra’s algorithm visits vertices in order of distance from the source.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Prim’s algorithm visits vertices in order of distance from the MST under construction.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Relaxation: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Relaxation in Dijkstra’s considers an edge better based on distance to source.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Relaxation in Prim’s considers an edge better based on distance to tree.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Warm-up Problem</a:t>
            </a:r>
            <a:endParaRPr/>
          </a:p>
        </p:txBody>
      </p: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243000" y="556500"/>
            <a:ext cx="86145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Given a undirected graph, determine if it contains any cycles.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May use any data structure or algorithm from the course so far.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Approach 1: Do DFS from 0 (arbitrary vertex).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Keep going until you see a marked vertex.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Potential danger: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1 looks back at 0 and sees marked.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Solution: Just don’t count the node you came from.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Worst case runtime: Θ(V + E) -- do study guide problems to reinforce this.</a:t>
            </a:r>
            <a:endParaRPr/>
          </a:p>
        </p:txBody>
      </p:sp>
      <p:sp>
        <p:nvSpPr>
          <p:cNvPr id="59" name="Google Shape;59;p10"/>
          <p:cNvSpPr/>
          <p:nvPr/>
        </p:nvSpPr>
        <p:spPr>
          <a:xfrm>
            <a:off x="6045090" y="1775926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1</a:t>
            </a:r>
            <a:endParaRPr sz="1700"/>
          </a:p>
        </p:txBody>
      </p:sp>
      <p:sp>
        <p:nvSpPr>
          <p:cNvPr id="60" name="Google Shape;60;p10"/>
          <p:cNvSpPr/>
          <p:nvPr/>
        </p:nvSpPr>
        <p:spPr>
          <a:xfrm>
            <a:off x="6045112" y="2571750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2</a:t>
            </a:r>
            <a:endParaRPr sz="1700"/>
          </a:p>
        </p:txBody>
      </p:sp>
      <p:sp>
        <p:nvSpPr>
          <p:cNvPr id="61" name="Google Shape;61;p10"/>
          <p:cNvSpPr/>
          <p:nvPr/>
        </p:nvSpPr>
        <p:spPr>
          <a:xfrm>
            <a:off x="6917491" y="1536800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3</a:t>
            </a:r>
            <a:endParaRPr sz="1700"/>
          </a:p>
        </p:txBody>
      </p:sp>
      <p:sp>
        <p:nvSpPr>
          <p:cNvPr id="62" name="Google Shape;62;p10"/>
          <p:cNvSpPr/>
          <p:nvPr/>
        </p:nvSpPr>
        <p:spPr>
          <a:xfrm>
            <a:off x="7027031" y="2267245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4</a:t>
            </a:r>
            <a:endParaRPr sz="1700"/>
          </a:p>
        </p:txBody>
      </p:sp>
      <p:sp>
        <p:nvSpPr>
          <p:cNvPr id="63" name="Google Shape;63;p10"/>
          <p:cNvSpPr/>
          <p:nvPr/>
        </p:nvSpPr>
        <p:spPr>
          <a:xfrm>
            <a:off x="7414316" y="3168741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5</a:t>
            </a:r>
            <a:endParaRPr sz="1700"/>
          </a:p>
        </p:txBody>
      </p:sp>
      <p:sp>
        <p:nvSpPr>
          <p:cNvPr id="64" name="Google Shape;64;p10"/>
          <p:cNvSpPr/>
          <p:nvPr/>
        </p:nvSpPr>
        <p:spPr>
          <a:xfrm>
            <a:off x="8322430" y="2097756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6</a:t>
            </a:r>
            <a:endParaRPr sz="1700"/>
          </a:p>
        </p:txBody>
      </p:sp>
      <p:cxnSp>
        <p:nvCxnSpPr>
          <p:cNvPr id="65" name="Google Shape;65;p10"/>
          <p:cNvCxnSpPr>
            <a:stCxn id="64" idx="2"/>
            <a:endCxn id="63" idx="3"/>
          </p:cNvCxnSpPr>
          <p:nvPr/>
        </p:nvCxnSpPr>
        <p:spPr>
          <a:xfrm flipH="1">
            <a:off x="7801480" y="2402256"/>
            <a:ext cx="714600" cy="9186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" name="Google Shape;66;p10"/>
          <p:cNvCxnSpPr>
            <a:stCxn id="62" idx="2"/>
            <a:endCxn id="63" idx="0"/>
          </p:cNvCxnSpPr>
          <p:nvPr/>
        </p:nvCxnSpPr>
        <p:spPr>
          <a:xfrm>
            <a:off x="7220681" y="2571745"/>
            <a:ext cx="387300" cy="5970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7" name="Google Shape;67;p10"/>
          <p:cNvSpPr/>
          <p:nvPr/>
        </p:nvSpPr>
        <p:spPr>
          <a:xfrm>
            <a:off x="5103025" y="2220589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0</a:t>
            </a:r>
            <a:endParaRPr sz="1700"/>
          </a:p>
        </p:txBody>
      </p:sp>
      <p:cxnSp>
        <p:nvCxnSpPr>
          <p:cNvPr id="68" name="Google Shape;68;p10"/>
          <p:cNvCxnSpPr>
            <a:stCxn id="67" idx="3"/>
            <a:endCxn id="59" idx="1"/>
          </p:cNvCxnSpPr>
          <p:nvPr/>
        </p:nvCxnSpPr>
        <p:spPr>
          <a:xfrm flipH="1" rot="10800000">
            <a:off x="5490325" y="1928239"/>
            <a:ext cx="554700" cy="4446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" name="Google Shape;69;p10"/>
          <p:cNvCxnSpPr>
            <a:stCxn id="67" idx="3"/>
            <a:endCxn id="60" idx="1"/>
          </p:cNvCxnSpPr>
          <p:nvPr/>
        </p:nvCxnSpPr>
        <p:spPr>
          <a:xfrm>
            <a:off x="5490325" y="2372839"/>
            <a:ext cx="554700" cy="3513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" name="Google Shape;70;p10"/>
          <p:cNvCxnSpPr>
            <a:stCxn id="62" idx="3"/>
            <a:endCxn id="64" idx="1"/>
          </p:cNvCxnSpPr>
          <p:nvPr/>
        </p:nvCxnSpPr>
        <p:spPr>
          <a:xfrm flipH="1" rot="10800000">
            <a:off x="7414331" y="2249995"/>
            <a:ext cx="908100" cy="1695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" name="Google Shape;71;p10"/>
          <p:cNvCxnSpPr>
            <a:stCxn id="59" idx="3"/>
            <a:endCxn id="61" idx="1"/>
          </p:cNvCxnSpPr>
          <p:nvPr/>
        </p:nvCxnSpPr>
        <p:spPr>
          <a:xfrm flipH="1" rot="10800000">
            <a:off x="6432390" y="1689076"/>
            <a:ext cx="485100" cy="2391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" name="Google Shape;72;p10"/>
          <p:cNvCxnSpPr>
            <a:stCxn id="64" idx="0"/>
            <a:endCxn id="61" idx="3"/>
          </p:cNvCxnSpPr>
          <p:nvPr/>
        </p:nvCxnSpPr>
        <p:spPr>
          <a:xfrm rot="10800000">
            <a:off x="7304680" y="1689156"/>
            <a:ext cx="1211400" cy="4086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37"/>
          <p:cNvSpPr txBox="1"/>
          <p:nvPr/>
        </p:nvSpPr>
        <p:spPr>
          <a:xfrm>
            <a:off x="167250" y="754525"/>
            <a:ext cx="6205200" cy="43446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class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PrimMST {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public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PrimMST(</a:t>
            </a:r>
            <a:r>
              <a:rPr lang="en" sz="15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EdgeWeightedGraph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G) {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edgeTo = </a:t>
            </a:r>
            <a:r>
              <a:rPr b="1" lang="en" sz="15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5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Edge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[G.V()];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distTo = </a:t>
            </a:r>
            <a:r>
              <a:rPr b="1" lang="en" sz="15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5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[G.V()];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marked = </a:t>
            </a:r>
            <a:r>
              <a:rPr b="1" lang="en" sz="15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5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boolean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[G.V()];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fringe = </a:t>
            </a:r>
            <a:r>
              <a:rPr b="1" lang="en" sz="15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5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SpecialPQ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5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&gt;(G.V());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distTo[s] = 0.0;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setDistancesToInfinityExceptS(s);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insertAllVertices(fringe);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i="1" lang="en" sz="1500">
                <a:solidFill>
                  <a:srgbClr val="AC20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/* Get vertices in order of distance from tree. */</a:t>
            </a:r>
            <a:endParaRPr i="1" sz="1500">
              <a:solidFill>
                <a:srgbClr val="AC2020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5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(!fringe.isEmpty()) {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5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v = fringe.delMin();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scan(G, v);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} 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...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07" name="Google Shape;707;p37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Prim’s Implementation (Pseudocode, 1/2)</a:t>
            </a:r>
            <a:endParaRPr/>
          </a:p>
        </p:txBody>
      </p:sp>
      <p:cxnSp>
        <p:nvCxnSpPr>
          <p:cNvPr id="708" name="Google Shape;708;p37"/>
          <p:cNvCxnSpPr/>
          <p:nvPr/>
        </p:nvCxnSpPr>
        <p:spPr>
          <a:xfrm rot="10800000">
            <a:off x="3693625" y="3037425"/>
            <a:ext cx="28575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09" name="Google Shape;709;p37"/>
          <p:cNvSpPr txBox="1"/>
          <p:nvPr/>
        </p:nvSpPr>
        <p:spPr>
          <a:xfrm>
            <a:off x="6580300" y="2602446"/>
            <a:ext cx="2279700" cy="7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Fringe is ordered by distTo tree. Must be a specialPQ like Dijkstra’s.</a:t>
            </a:r>
            <a:endParaRPr/>
          </a:p>
        </p:txBody>
      </p:sp>
      <p:cxnSp>
        <p:nvCxnSpPr>
          <p:cNvPr id="710" name="Google Shape;710;p37"/>
          <p:cNvCxnSpPr/>
          <p:nvPr/>
        </p:nvCxnSpPr>
        <p:spPr>
          <a:xfrm rot="10800000">
            <a:off x="3460875" y="3950517"/>
            <a:ext cx="30585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11" name="Google Shape;711;p37"/>
          <p:cNvSpPr txBox="1"/>
          <p:nvPr/>
        </p:nvSpPr>
        <p:spPr>
          <a:xfrm>
            <a:off x="6591600" y="3541794"/>
            <a:ext cx="2279700" cy="5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vertex closest to tree that is unvisited.</a:t>
            </a:r>
            <a:endParaRPr/>
          </a:p>
        </p:txBody>
      </p:sp>
      <p:cxnSp>
        <p:nvCxnSpPr>
          <p:cNvPr id="712" name="Google Shape;712;p37"/>
          <p:cNvCxnSpPr/>
          <p:nvPr/>
        </p:nvCxnSpPr>
        <p:spPr>
          <a:xfrm rot="10800000">
            <a:off x="2069150" y="4185075"/>
            <a:ext cx="44661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13" name="Google Shape;713;p37"/>
          <p:cNvSpPr txBox="1"/>
          <p:nvPr/>
        </p:nvSpPr>
        <p:spPr>
          <a:xfrm>
            <a:off x="6580300" y="4005638"/>
            <a:ext cx="2279700" cy="7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Scan means to consider all of a vertices outgoing edges.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38"/>
          <p:cNvSpPr txBox="1"/>
          <p:nvPr/>
        </p:nvSpPr>
        <p:spPr>
          <a:xfrm>
            <a:off x="351375" y="1878600"/>
            <a:ext cx="5109600" cy="31167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5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scan(EdgeWeightedGraph G, </a:t>
            </a:r>
            <a:r>
              <a:rPr lang="en" sz="15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v) {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marked[v] = true;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5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(Edge e : G.adj(v)) {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5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w = e.other(v);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5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(marked[w]) { </a:t>
            </a:r>
            <a:r>
              <a:rPr b="1" lang="en" sz="15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continue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; } </a:t>
            </a:r>
            <a:endParaRPr i="1" sz="1500">
              <a:solidFill>
                <a:srgbClr val="AC2020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5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(e.weight() &lt; distTo[w]) {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distTo[w] = e.weight();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edgeTo[w] = e;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pq.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decreasePriority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(w, distTo[w]);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highlight>
                <a:srgbClr val="EFEFEF"/>
              </a:highlight>
            </a:endParaRPr>
          </a:p>
        </p:txBody>
      </p:sp>
      <p:sp>
        <p:nvSpPr>
          <p:cNvPr id="719" name="Google Shape;719;p38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Prim’s Implementation (Pseudocode, 2/2)</a:t>
            </a:r>
            <a:endParaRPr/>
          </a:p>
        </p:txBody>
      </p:sp>
      <p:sp>
        <p:nvSpPr>
          <p:cNvPr id="720" name="Google Shape;720;p38"/>
          <p:cNvSpPr txBox="1"/>
          <p:nvPr/>
        </p:nvSpPr>
        <p:spPr>
          <a:xfrm>
            <a:off x="4752007" y="1018091"/>
            <a:ext cx="38949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Important invariant, fringe must be ordered by current best known distance from tree.</a:t>
            </a:r>
            <a:endParaRPr/>
          </a:p>
        </p:txBody>
      </p:sp>
      <p:cxnSp>
        <p:nvCxnSpPr>
          <p:cNvPr id="721" name="Google Shape;721;p38"/>
          <p:cNvCxnSpPr/>
          <p:nvPr/>
        </p:nvCxnSpPr>
        <p:spPr>
          <a:xfrm rot="10800000">
            <a:off x="3868200" y="3013959"/>
            <a:ext cx="1971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22" name="Google Shape;722;p38"/>
          <p:cNvCxnSpPr/>
          <p:nvPr/>
        </p:nvCxnSpPr>
        <p:spPr>
          <a:xfrm rot="10800000">
            <a:off x="3984505" y="3242559"/>
            <a:ext cx="1866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23" name="Google Shape;723;p38"/>
          <p:cNvSpPr txBox="1"/>
          <p:nvPr/>
        </p:nvSpPr>
        <p:spPr>
          <a:xfrm>
            <a:off x="5991325" y="2821550"/>
            <a:ext cx="3152700" cy="3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Already in MST, so go to next edge.</a:t>
            </a:r>
            <a:endParaRPr/>
          </a:p>
        </p:txBody>
      </p:sp>
      <p:sp>
        <p:nvSpPr>
          <p:cNvPr id="724" name="Google Shape;724;p38"/>
          <p:cNvSpPr txBox="1"/>
          <p:nvPr/>
        </p:nvSpPr>
        <p:spPr>
          <a:xfrm>
            <a:off x="5991325" y="3061439"/>
            <a:ext cx="3152700" cy="7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Better path to a particular vertex found, so update current best known for that vertex.</a:t>
            </a:r>
            <a:endParaRPr/>
          </a:p>
        </p:txBody>
      </p:sp>
      <p:cxnSp>
        <p:nvCxnSpPr>
          <p:cNvPr id="725" name="Google Shape;725;p38"/>
          <p:cNvCxnSpPr/>
          <p:nvPr/>
        </p:nvCxnSpPr>
        <p:spPr>
          <a:xfrm rot="10800000">
            <a:off x="2545400" y="2339700"/>
            <a:ext cx="33054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26" name="Google Shape;726;p38"/>
          <p:cNvSpPr txBox="1"/>
          <p:nvPr/>
        </p:nvSpPr>
        <p:spPr>
          <a:xfrm>
            <a:off x="5991325" y="2135451"/>
            <a:ext cx="31527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Vertex is closest, so add to MST.</a:t>
            </a:r>
            <a:endParaRPr/>
          </a:p>
        </p:txBody>
      </p:sp>
      <p:sp>
        <p:nvSpPr>
          <p:cNvPr id="727" name="Google Shape;727;p38"/>
          <p:cNvSpPr txBox="1"/>
          <p:nvPr/>
        </p:nvSpPr>
        <p:spPr>
          <a:xfrm>
            <a:off x="337600" y="775683"/>
            <a:ext cx="3753000" cy="10602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5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(!fringe.isEmpty()) {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5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v = fringe.delMin();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scan(G, v);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} </a:t>
            </a:r>
            <a:endParaRPr>
              <a:highlight>
                <a:srgbClr val="EFEFEF"/>
              </a:highlight>
            </a:endParaRPr>
          </a:p>
        </p:txBody>
      </p:sp>
      <p:cxnSp>
        <p:nvCxnSpPr>
          <p:cNvPr id="728" name="Google Shape;728;p38"/>
          <p:cNvCxnSpPr/>
          <p:nvPr/>
        </p:nvCxnSpPr>
        <p:spPr>
          <a:xfrm rot="10800000">
            <a:off x="3651225" y="1222200"/>
            <a:ext cx="10584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9DAF8"/>
        </a:solidFill>
      </p:bgPr>
    </p:bg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39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Prim’s Runtime</a:t>
            </a:r>
            <a:endParaRPr/>
          </a:p>
        </p:txBody>
      </p:sp>
      <p:sp>
        <p:nvSpPr>
          <p:cNvPr id="734" name="Google Shape;734;p39"/>
          <p:cNvSpPr txBox="1"/>
          <p:nvPr/>
        </p:nvSpPr>
        <p:spPr>
          <a:xfrm>
            <a:off x="5821953" y="592125"/>
            <a:ext cx="3285900" cy="25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What is the runtime of Prim’s algorithm?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Assume all PQ operations take O(log(V)) time.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Give your answer in Big O notation.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5" name="Google Shape;735;p39"/>
          <p:cNvSpPr txBox="1"/>
          <p:nvPr/>
        </p:nvSpPr>
        <p:spPr>
          <a:xfrm>
            <a:off x="351375" y="1878600"/>
            <a:ext cx="5109600" cy="31167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5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scan(EdgeWeightedGraph G, </a:t>
            </a:r>
            <a:r>
              <a:rPr lang="en" sz="15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v) {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marked[v] = true;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5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(Edge e : G.adj(v)) {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5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w = e.other(v);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5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(marked[w]) { </a:t>
            </a:r>
            <a:r>
              <a:rPr b="1" lang="en" sz="15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continue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; } </a:t>
            </a:r>
            <a:endParaRPr i="1" sz="1500">
              <a:solidFill>
                <a:srgbClr val="AC2020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5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(e.weight() &lt; distTo[w]) {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distTo[w] = e.weight();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edgeTo[w] = e;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pq.decreasePriority(w, distTo[w]);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highlight>
                <a:srgbClr val="EFEFEF"/>
              </a:highlight>
            </a:endParaRPr>
          </a:p>
        </p:txBody>
      </p:sp>
      <p:sp>
        <p:nvSpPr>
          <p:cNvPr id="736" name="Google Shape;736;p39"/>
          <p:cNvSpPr txBox="1"/>
          <p:nvPr/>
        </p:nvSpPr>
        <p:spPr>
          <a:xfrm>
            <a:off x="337600" y="775683"/>
            <a:ext cx="3753000" cy="10602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while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(!fringe.isEmpty()) {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5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v = fringe.delMin();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scan(G, v);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} </a:t>
            </a:r>
            <a:endParaRPr>
              <a:highlight>
                <a:srgbClr val="EFEFEF"/>
              </a:highlight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40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</a:t>
            </a:r>
            <a:r>
              <a:rPr lang="en"/>
              <a:t>’s Algorithm Runtime</a:t>
            </a:r>
            <a:endParaRPr/>
          </a:p>
        </p:txBody>
      </p:sp>
      <p:sp>
        <p:nvSpPr>
          <p:cNvPr id="742" name="Google Shape;742;p40"/>
          <p:cNvSpPr txBox="1"/>
          <p:nvPr>
            <p:ph idx="1" type="body"/>
          </p:nvPr>
        </p:nvSpPr>
        <p:spPr>
          <a:xfrm>
            <a:off x="243000" y="556500"/>
            <a:ext cx="8443800" cy="30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Priority Queue operation count, assuming binary heap based PQ: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Insertion: V, each costing O(log V) time.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Delete-min</a:t>
            </a:r>
            <a:r>
              <a:rPr lang="en"/>
              <a:t>: V, each costing O(log V) time.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Decrease priority: O(E), each costing O(log V) time.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Operation not discussed in lecture, but it was in lab 10.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Overall runtime: O(V*log(V) + V*log(V) + E*logV). 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Assuming E &gt; V, this is just O(E log V).</a:t>
            </a:r>
            <a:endParaRPr/>
          </a:p>
        </p:txBody>
      </p:sp>
      <p:graphicFrame>
        <p:nvGraphicFramePr>
          <p:cNvPr id="743" name="Google Shape;743;p40"/>
          <p:cNvGraphicFramePr/>
          <p:nvPr/>
        </p:nvGraphicFramePr>
        <p:xfrm>
          <a:off x="1302600" y="3507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{A0BC6C4E-E1C7-4262-B082-27BC484E58BE}</a:tableStyleId>
              </a:tblPr>
              <a:tblGrid>
                <a:gridCol w="1877000"/>
                <a:gridCol w="1242200"/>
                <a:gridCol w="1721100"/>
                <a:gridCol w="13981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# Operations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Cost per operation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Total cost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PQ add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O(log V)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O(V log V)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PQ delMin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O(log V)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O(V log V)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PQ decreasePriority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O(</a:t>
                      </a:r>
                      <a:r>
                        <a:rPr lang="en"/>
                        <a:t>E)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O(log V)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O(E log V)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EAD3"/>
        </a:solidFill>
      </p:bgPr>
    </p:bg>
    <p:spTree>
      <p:nvGrpSpPr>
        <p:cNvPr id="747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p41"/>
          <p:cNvSpPr txBox="1"/>
          <p:nvPr>
            <p:ph type="title"/>
          </p:nvPr>
        </p:nvSpPr>
        <p:spPr>
          <a:xfrm>
            <a:off x="928950" y="2143050"/>
            <a:ext cx="7286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Kruskal’s Algorithm</a:t>
            </a:r>
            <a:endParaRPr sz="48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2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p42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Kruskal’s Algorithm</a:t>
            </a:r>
            <a:endParaRPr/>
          </a:p>
        </p:txBody>
      </p:sp>
      <p:sp>
        <p:nvSpPr>
          <p:cNvPr id="754" name="Google Shape;754;p42"/>
          <p:cNvSpPr txBox="1"/>
          <p:nvPr>
            <p:ph idx="1" type="body"/>
          </p:nvPr>
        </p:nvSpPr>
        <p:spPr>
          <a:xfrm>
            <a:off x="243000" y="556500"/>
            <a:ext cx="88077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Initially mark all edges gray.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Consider edges in increasing order of weight.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Add edge to MST (mark black) unless doing so creates a cycle.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Repeat until V-1 edges.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Conceptual Kruskal’s Algorithm Demo (</a:t>
            </a:r>
            <a:r>
              <a:rPr lang="en" u="sng">
                <a:solidFill>
                  <a:schemeClr val="hlink"/>
                </a:solidFill>
                <a:hlinkClick r:id="rId3"/>
              </a:rPr>
              <a:t>Link</a:t>
            </a:r>
            <a:r>
              <a:rPr lang="en"/>
              <a:t>)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Realistic Kruskal’s Algorithm Implementation Demo (</a:t>
            </a:r>
            <a:r>
              <a:rPr lang="en" u="sng">
                <a:solidFill>
                  <a:schemeClr val="hlink"/>
                </a:solidFill>
                <a:hlinkClick r:id="rId4"/>
              </a:rPr>
              <a:t>Link</a:t>
            </a:r>
            <a:r>
              <a:rPr lang="en"/>
              <a:t>)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br>
              <a:rPr lang="en"/>
            </a:br>
            <a:r>
              <a:rPr lang="en"/>
              <a:t>Why does Kruskal’s work? Special case of generic MST algorithm.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Suppose we add edge e = v-&gt;w.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Side 1 of cut is all vertices connected to v, side 2 is everything else.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No crossing edge is black (since we don’t allow cycles).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No crossing edge has lower weight (consider in increasing order).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55" name="Google Shape;755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50179" y="1216896"/>
            <a:ext cx="2905125" cy="22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9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43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Prim’s vs. Kruskal’s</a:t>
            </a:r>
            <a:endParaRPr/>
          </a:p>
        </p:txBody>
      </p:sp>
      <p:pic>
        <p:nvPicPr>
          <p:cNvPr descr="Prim's Algorithm Demo created by Kevin Wayne and Bob Sedgewick of Princeton University." id="761" name="Google Shape;761;p43" title="Prim's Algorithm Demo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25" y="857250"/>
            <a:ext cx="4572000" cy="3429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mo of Kruskal's algorithm produced by Kevin Wayne and Bob Sedgewick at Princeton University." id="762" name="Google Shape;762;p43" title="Kruskal's Algorithm Demo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26775" y="857250"/>
            <a:ext cx="4572000" cy="3429000"/>
          </a:xfrm>
          <a:prstGeom prst="rect">
            <a:avLst/>
          </a:prstGeom>
          <a:noFill/>
          <a:ln>
            <a:noFill/>
          </a:ln>
        </p:spPr>
      </p:pic>
      <p:sp>
        <p:nvSpPr>
          <p:cNvPr id="763" name="Google Shape;763;p43"/>
          <p:cNvSpPr txBox="1"/>
          <p:nvPr>
            <p:ph idx="1" type="body"/>
          </p:nvPr>
        </p:nvSpPr>
        <p:spPr>
          <a:xfrm>
            <a:off x="1462200" y="4287300"/>
            <a:ext cx="2345700" cy="3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Prim’s Algorithm</a:t>
            </a:r>
            <a:endParaRPr/>
          </a:p>
        </p:txBody>
      </p:sp>
      <p:sp>
        <p:nvSpPr>
          <p:cNvPr id="764" name="Google Shape;764;p43"/>
          <p:cNvSpPr txBox="1"/>
          <p:nvPr>
            <p:ph idx="1" type="body"/>
          </p:nvPr>
        </p:nvSpPr>
        <p:spPr>
          <a:xfrm>
            <a:off x="2695476" y="4644300"/>
            <a:ext cx="4204500" cy="3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Demos courtesy of Kevin Wayne, Princeton University</a:t>
            </a:r>
            <a:endParaRPr sz="1400"/>
          </a:p>
        </p:txBody>
      </p:sp>
      <p:sp>
        <p:nvSpPr>
          <p:cNvPr id="765" name="Google Shape;765;p43"/>
          <p:cNvSpPr txBox="1"/>
          <p:nvPr>
            <p:ph idx="1" type="body"/>
          </p:nvPr>
        </p:nvSpPr>
        <p:spPr>
          <a:xfrm>
            <a:off x="5774634" y="4264700"/>
            <a:ext cx="2345700" cy="3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Kruskal’s Algorithm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9DAF8"/>
        </a:solidFill>
      </p:bgPr>
    </p:bg>
    <p:spTree>
      <p:nvGrpSpPr>
        <p:cNvPr id="769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p44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Kruskal’s Implementation (Pseudocode)</a:t>
            </a:r>
            <a:endParaRPr/>
          </a:p>
        </p:txBody>
      </p:sp>
      <p:sp>
        <p:nvSpPr>
          <p:cNvPr id="771" name="Google Shape;771;p44"/>
          <p:cNvSpPr txBox="1"/>
          <p:nvPr/>
        </p:nvSpPr>
        <p:spPr>
          <a:xfrm>
            <a:off x="243000" y="766100"/>
            <a:ext cx="5546100" cy="41751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class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KruskalMST {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private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Edge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&gt; mst = </a:t>
            </a: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ArrayList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Edge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&gt;();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ublic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KruskalMST(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EdgeWeightedGraph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G) {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MinPQ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&lt;Edge&gt; pq = </a:t>
            </a: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MinPQ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Edge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&gt;();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Edge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e : G.edges()) {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q.insert(e);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WeightedQuickUnionPC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uf = 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      new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WeightedQuickUnionPC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(G.V());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(!pq.isEmpty() &amp;&amp; mst.size() &lt; G.V() - 1) {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Edge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e = pq.delMin();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v = e.from();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w = e.to();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(!uf.connected(v, w)) {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 uf.union(v, w);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 mst.add(e); 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 } } }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EFEFEF"/>
              </a:highlight>
            </a:endParaRPr>
          </a:p>
        </p:txBody>
      </p:sp>
      <p:sp>
        <p:nvSpPr>
          <p:cNvPr id="772" name="Google Shape;772;p44"/>
          <p:cNvSpPr txBox="1"/>
          <p:nvPr/>
        </p:nvSpPr>
        <p:spPr>
          <a:xfrm>
            <a:off x="5821953" y="592125"/>
            <a:ext cx="3285900" cy="25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What is the runtime of Kruskal’s algorithm?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Assume all PQ operations take O(log(V)) time.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Assume all WQU operations take O(log* V) time.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Give your answer in Big O notation.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6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p45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Kruskal’s Runtime</a:t>
            </a:r>
            <a:endParaRPr/>
          </a:p>
        </p:txBody>
      </p:sp>
      <p:sp>
        <p:nvSpPr>
          <p:cNvPr id="778" name="Google Shape;778;p45"/>
          <p:cNvSpPr txBox="1"/>
          <p:nvPr>
            <p:ph idx="1" type="body"/>
          </p:nvPr>
        </p:nvSpPr>
        <p:spPr>
          <a:xfrm>
            <a:off x="243000" y="556500"/>
            <a:ext cx="8698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Kruskal’s algorithm on previous slide is O(E log E).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Note: If we use a pre-sorted list of edges (instead of a PQ), then we can simply iterate through the list in O(E) time, so overall runtime is O(E + V log*V + E log*</a:t>
            </a:r>
            <a:r>
              <a:rPr lang="en"/>
              <a:t> V) = O(E log*V)</a:t>
            </a:r>
            <a:r>
              <a:rPr lang="en"/>
              <a:t>.</a:t>
            </a:r>
            <a:endParaRPr/>
          </a:p>
        </p:txBody>
      </p:sp>
      <p:graphicFrame>
        <p:nvGraphicFramePr>
          <p:cNvPr id="779" name="Google Shape;779;p45"/>
          <p:cNvGraphicFramePr/>
          <p:nvPr/>
        </p:nvGraphicFramePr>
        <p:xfrm>
          <a:off x="952500" y="1415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{A0BC6C4E-E1C7-4262-B082-27BC484E58BE}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Operation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Number of Times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Time per Operation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Total Time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Insert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O(log E)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O(E log E)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Delete minimum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O(E)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O(log E)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O(E log E)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union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O(V)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O(log* V)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O(V log* V)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isConnected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O(E)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O(log* V)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O(E log*V)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780" name="Google Shape;780;p45"/>
          <p:cNvCxnSpPr/>
          <p:nvPr/>
        </p:nvCxnSpPr>
        <p:spPr>
          <a:xfrm>
            <a:off x="6244200" y="1278400"/>
            <a:ext cx="566100" cy="725100"/>
          </a:xfrm>
          <a:prstGeom prst="straightConnector1">
            <a:avLst/>
          </a:prstGeom>
          <a:noFill/>
          <a:ln cap="flat" cmpd="sng" w="9525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81" name="Google Shape;781;p45"/>
          <p:cNvSpPr txBox="1"/>
          <p:nvPr/>
        </p:nvSpPr>
        <p:spPr>
          <a:xfrm>
            <a:off x="5962025" y="549150"/>
            <a:ext cx="3166200" cy="7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Fun fact: In HeapSort lecture, we discuss how do this step in O(E) time using “bottom-up heapification”.</a:t>
            </a:r>
            <a:endParaRPr>
              <a:solidFill>
                <a:srgbClr val="BE0712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5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p46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Shortest Paths and MST Algorithms Summary</a:t>
            </a:r>
            <a:endParaRPr/>
          </a:p>
        </p:txBody>
      </p:sp>
      <p:sp>
        <p:nvSpPr>
          <p:cNvPr id="787" name="Google Shape;787;p46"/>
          <p:cNvSpPr txBox="1"/>
          <p:nvPr>
            <p:ph idx="1" type="body"/>
          </p:nvPr>
        </p:nvSpPr>
        <p:spPr>
          <a:xfrm>
            <a:off x="243000" y="3707850"/>
            <a:ext cx="8443800" cy="100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Question: Can we do better than O(E log* V)?</a:t>
            </a:r>
            <a:endParaRPr/>
          </a:p>
        </p:txBody>
      </p:sp>
      <p:graphicFrame>
        <p:nvGraphicFramePr>
          <p:cNvPr id="788" name="Google Shape;788;p46"/>
          <p:cNvGraphicFramePr/>
          <p:nvPr/>
        </p:nvGraphicFramePr>
        <p:xfrm>
          <a:off x="890700" y="975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{A0BC6C4E-E1C7-4262-B082-27BC484E58BE}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Problem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Algorithm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Runtime (if E &gt; V)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Notes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Shortest Paths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Dijkstra’s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O(E log V)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Fails for negative weight edges.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MST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Prim’s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O(E log V)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Analogous to Dijkstra’s.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MST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Kruskal’s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O(E log E)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Uses WQUPC.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MST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Kruskal’s with pre-sorted edges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O(E log* V)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Uses WQUPC.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1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Warm-up Problem</a:t>
            </a:r>
            <a:endParaRPr/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243000" y="556500"/>
            <a:ext cx="86145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Given a undirected graph, determine if it contains any cycles.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May use any data structure or algorithm from the course so far.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Approach 2: Use a WeightedQuickUnionUF object.</a:t>
            </a:r>
            <a:endParaRPr/>
          </a:p>
          <a:p>
            <a:pPr indent="-355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"/>
              <a:t>For each edge, check if the two vertices are connected.</a:t>
            </a:r>
            <a:endParaRPr/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If not, union them.</a:t>
            </a:r>
            <a:endParaRPr/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If so, there is a cycle.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Worst case runtime: O(V + E log* V) if we have path compression.</a:t>
            </a:r>
            <a:endParaRPr/>
          </a:p>
        </p:txBody>
      </p:sp>
      <p:sp>
        <p:nvSpPr>
          <p:cNvPr id="79" name="Google Shape;79;p11"/>
          <p:cNvSpPr/>
          <p:nvPr/>
        </p:nvSpPr>
        <p:spPr>
          <a:xfrm>
            <a:off x="6045090" y="1775926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1</a:t>
            </a:r>
            <a:endParaRPr sz="1700"/>
          </a:p>
        </p:txBody>
      </p:sp>
      <p:sp>
        <p:nvSpPr>
          <p:cNvPr id="80" name="Google Shape;80;p11"/>
          <p:cNvSpPr/>
          <p:nvPr/>
        </p:nvSpPr>
        <p:spPr>
          <a:xfrm>
            <a:off x="6045112" y="2571750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2</a:t>
            </a:r>
            <a:endParaRPr sz="1700"/>
          </a:p>
        </p:txBody>
      </p:sp>
      <p:sp>
        <p:nvSpPr>
          <p:cNvPr id="81" name="Google Shape;81;p11"/>
          <p:cNvSpPr/>
          <p:nvPr/>
        </p:nvSpPr>
        <p:spPr>
          <a:xfrm>
            <a:off x="6917491" y="1536800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3</a:t>
            </a:r>
            <a:endParaRPr sz="1700"/>
          </a:p>
        </p:txBody>
      </p:sp>
      <p:sp>
        <p:nvSpPr>
          <p:cNvPr id="82" name="Google Shape;82;p11"/>
          <p:cNvSpPr/>
          <p:nvPr/>
        </p:nvSpPr>
        <p:spPr>
          <a:xfrm>
            <a:off x="7027031" y="2267245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4</a:t>
            </a:r>
            <a:endParaRPr sz="1700"/>
          </a:p>
        </p:txBody>
      </p:sp>
      <p:sp>
        <p:nvSpPr>
          <p:cNvPr id="83" name="Google Shape;83;p11"/>
          <p:cNvSpPr/>
          <p:nvPr/>
        </p:nvSpPr>
        <p:spPr>
          <a:xfrm>
            <a:off x="7414316" y="3168741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5</a:t>
            </a:r>
            <a:endParaRPr sz="1700"/>
          </a:p>
        </p:txBody>
      </p:sp>
      <p:sp>
        <p:nvSpPr>
          <p:cNvPr id="84" name="Google Shape;84;p11"/>
          <p:cNvSpPr/>
          <p:nvPr/>
        </p:nvSpPr>
        <p:spPr>
          <a:xfrm>
            <a:off x="8322430" y="2097756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6</a:t>
            </a:r>
            <a:endParaRPr sz="1700"/>
          </a:p>
        </p:txBody>
      </p:sp>
      <p:cxnSp>
        <p:nvCxnSpPr>
          <p:cNvPr id="85" name="Google Shape;85;p11"/>
          <p:cNvCxnSpPr>
            <a:stCxn id="84" idx="2"/>
            <a:endCxn id="83" idx="3"/>
          </p:cNvCxnSpPr>
          <p:nvPr/>
        </p:nvCxnSpPr>
        <p:spPr>
          <a:xfrm flipH="1">
            <a:off x="7801480" y="2402256"/>
            <a:ext cx="714600" cy="9186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" name="Google Shape;86;p11"/>
          <p:cNvCxnSpPr>
            <a:stCxn id="82" idx="2"/>
            <a:endCxn id="83" idx="0"/>
          </p:cNvCxnSpPr>
          <p:nvPr/>
        </p:nvCxnSpPr>
        <p:spPr>
          <a:xfrm>
            <a:off x="7220681" y="2571745"/>
            <a:ext cx="387300" cy="5970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7" name="Google Shape;87;p11"/>
          <p:cNvSpPr/>
          <p:nvPr/>
        </p:nvSpPr>
        <p:spPr>
          <a:xfrm>
            <a:off x="5103025" y="2220589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0</a:t>
            </a:r>
            <a:endParaRPr sz="1700"/>
          </a:p>
        </p:txBody>
      </p:sp>
      <p:cxnSp>
        <p:nvCxnSpPr>
          <p:cNvPr id="88" name="Google Shape;88;p11"/>
          <p:cNvCxnSpPr>
            <a:stCxn id="87" idx="3"/>
            <a:endCxn id="79" idx="1"/>
          </p:cNvCxnSpPr>
          <p:nvPr/>
        </p:nvCxnSpPr>
        <p:spPr>
          <a:xfrm flipH="1" rot="10800000">
            <a:off x="5490325" y="1928239"/>
            <a:ext cx="554700" cy="4446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" name="Google Shape;89;p11"/>
          <p:cNvCxnSpPr>
            <a:stCxn id="87" idx="3"/>
            <a:endCxn id="80" idx="1"/>
          </p:cNvCxnSpPr>
          <p:nvPr/>
        </p:nvCxnSpPr>
        <p:spPr>
          <a:xfrm>
            <a:off x="5490325" y="2372839"/>
            <a:ext cx="554700" cy="3513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" name="Google Shape;90;p11"/>
          <p:cNvCxnSpPr>
            <a:stCxn id="82" idx="3"/>
            <a:endCxn id="84" idx="1"/>
          </p:cNvCxnSpPr>
          <p:nvPr/>
        </p:nvCxnSpPr>
        <p:spPr>
          <a:xfrm flipH="1" rot="10800000">
            <a:off x="7414331" y="2249995"/>
            <a:ext cx="908100" cy="1695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" name="Google Shape;91;p11"/>
          <p:cNvCxnSpPr>
            <a:stCxn id="79" idx="3"/>
            <a:endCxn id="81" idx="1"/>
          </p:cNvCxnSpPr>
          <p:nvPr/>
        </p:nvCxnSpPr>
        <p:spPr>
          <a:xfrm flipH="1" rot="10800000">
            <a:off x="6432390" y="1689076"/>
            <a:ext cx="485100" cy="2391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" name="Google Shape;92;p11"/>
          <p:cNvCxnSpPr>
            <a:stCxn id="84" idx="0"/>
            <a:endCxn id="81" idx="3"/>
          </p:cNvCxnSpPr>
          <p:nvPr/>
        </p:nvCxnSpPr>
        <p:spPr>
          <a:xfrm rot="10800000">
            <a:off x="7304680" y="1689156"/>
            <a:ext cx="1211400" cy="4086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792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p47"/>
          <p:cNvSpPr txBox="1"/>
          <p:nvPr>
            <p:ph type="title"/>
          </p:nvPr>
        </p:nvSpPr>
        <p:spPr>
          <a:xfrm>
            <a:off x="166800" y="92500"/>
            <a:ext cx="87639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170 Spoiler: State of the Art Compare-Based MST Algorithms</a:t>
            </a:r>
            <a:endParaRPr/>
          </a:p>
        </p:txBody>
      </p:sp>
      <p:graphicFrame>
        <p:nvGraphicFramePr>
          <p:cNvPr id="794" name="Google Shape;794;p47"/>
          <p:cNvGraphicFramePr/>
          <p:nvPr/>
        </p:nvGraphicFramePr>
        <p:xfrm>
          <a:off x="723900" y="876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{97E27E1B-31E0-444C-A916-C3FB93DB400F}</a:tableStyleId>
              </a:tblPr>
              <a:tblGrid>
                <a:gridCol w="2606275"/>
                <a:gridCol w="2193050"/>
                <a:gridCol w="3019500"/>
              </a:tblGrid>
              <a:tr h="4447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year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worst case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discovered by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4465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1975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 log log V</a:t>
                      </a:r>
                      <a:endParaRPr i="1"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Yao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4465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1984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 log* V</a:t>
                      </a:r>
                      <a:endParaRPr i="1"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Fredman-Tarjan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4465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1986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 log (log* V)</a:t>
                      </a:r>
                      <a:endParaRPr i="1"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Gabow-Galil-Spencer-Tarjan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4465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1997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 </a:t>
                      </a:r>
                      <a:r>
                        <a:rPr i="1" lang="en" sz="18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α(V) log α(V)</a:t>
                      </a:r>
                      <a:endParaRPr i="1"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Chazelle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4465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2000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 </a:t>
                      </a:r>
                      <a:r>
                        <a:rPr i="1" lang="en" sz="18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α(V)</a:t>
                      </a:r>
                      <a:endParaRPr i="1"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Chazelle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4465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2002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</a:t>
                      </a:r>
                      <a:r>
                        <a:rPr i="1"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ptimal (</a:t>
                      </a:r>
                      <a:r>
                        <a:rPr i="1" lang="en" sz="1800" u="sng">
                          <a:solidFill>
                            <a:schemeClr val="hlink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3"/>
                        </a:rPr>
                        <a:t>link</a:t>
                      </a:r>
                      <a:r>
                        <a:rPr i="1"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  <a:endParaRPr i="1"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Pettie-Ramachandran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4465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???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</a:t>
                      </a: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???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???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795" name="Google Shape;795;p47"/>
          <p:cNvSpPr txBox="1"/>
          <p:nvPr/>
        </p:nvSpPr>
        <p:spPr>
          <a:xfrm>
            <a:off x="254300" y="4704750"/>
            <a:ext cx="50274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(Slide Courtesy of Kevin Wayne, Princeton University)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9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p48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Citations</a:t>
            </a:r>
            <a:endParaRPr/>
          </a:p>
        </p:txBody>
      </p:sp>
      <p:sp>
        <p:nvSpPr>
          <p:cNvPr id="801" name="Google Shape;801;p48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Tree fire: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http://www.miamidade.gov/fire/library/hotlines/2011-december_files/tree-fire.jpg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Bicycle routes in Seattle: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https://www.flickr.com/photos/ewedistrict/21980840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Cancer MST: 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http://www.bccrc.ca/ci/ta01_archlevel.html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2"/>
          <p:cNvSpPr txBox="1"/>
          <p:nvPr>
            <p:ph type="ctrTitle"/>
          </p:nvPr>
        </p:nvSpPr>
        <p:spPr>
          <a:xfrm>
            <a:off x="211425" y="1941275"/>
            <a:ext cx="5206200" cy="7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CS61B</a:t>
            </a:r>
            <a:endParaRPr/>
          </a:p>
        </p:txBody>
      </p:sp>
      <p:sp>
        <p:nvSpPr>
          <p:cNvPr id="98" name="Google Shape;98;p12"/>
          <p:cNvSpPr txBox="1"/>
          <p:nvPr>
            <p:ph idx="1" type="subTitle"/>
          </p:nvPr>
        </p:nvSpPr>
        <p:spPr>
          <a:xfrm>
            <a:off x="161925" y="2688525"/>
            <a:ext cx="8871900" cy="20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Lecture 30: Graphs IV: Minimum Spanning Trees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MST, Cut Property, Generic MST Algorithm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Prim’s Algorithm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Kruskal’s Algorithm</a:t>
            </a:r>
            <a:br>
              <a:rPr lang="en"/>
            </a:br>
            <a:endParaRPr/>
          </a:p>
        </p:txBody>
      </p:sp>
      <p:pic>
        <p:nvPicPr>
          <p:cNvPr id="99" name="Google Shape;99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2000" y="316525"/>
            <a:ext cx="3148476" cy="209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3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Spanning Trees</a:t>
            </a:r>
            <a:endParaRPr/>
          </a:p>
        </p:txBody>
      </p:sp>
      <p:sp>
        <p:nvSpPr>
          <p:cNvPr id="105" name="Google Shape;105;p13"/>
          <p:cNvSpPr txBox="1"/>
          <p:nvPr>
            <p:ph idx="1" type="body"/>
          </p:nvPr>
        </p:nvSpPr>
        <p:spPr>
          <a:xfrm>
            <a:off x="243000" y="556500"/>
            <a:ext cx="8778000" cy="189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Given an </a:t>
            </a:r>
            <a:r>
              <a:rPr b="1" lang="en"/>
              <a:t>undirected</a:t>
            </a:r>
            <a:r>
              <a:rPr lang="en"/>
              <a:t> graph, a </a:t>
            </a:r>
            <a:r>
              <a:rPr b="1" i="1" lang="en"/>
              <a:t>spanning tree </a:t>
            </a:r>
            <a:r>
              <a:rPr lang="en"/>
              <a:t>T is a subgraph of G, where T: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Is connected.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Is acyclic.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Includes all of the vertices.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Example: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Spanning tree is the black edges and vertices.</a:t>
            </a:r>
            <a:endParaRPr/>
          </a:p>
        </p:txBody>
      </p:sp>
      <p:sp>
        <p:nvSpPr>
          <p:cNvPr id="106" name="Google Shape;106;p13"/>
          <p:cNvSpPr txBox="1"/>
          <p:nvPr/>
        </p:nvSpPr>
        <p:spPr>
          <a:xfrm>
            <a:off x="50871" y="3733800"/>
            <a:ext cx="9144000" cy="141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b="1" i="1"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minimum spanning tree</a:t>
            </a: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a spanning tree of minimum total weight.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 Directly connecting buildings by power lines.</a:t>
            </a:r>
            <a:endParaRPr sz="2000"/>
          </a:p>
        </p:txBody>
      </p:sp>
      <p:pic>
        <p:nvPicPr>
          <p:cNvPr id="107" name="Google Shape;10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93950" y="1273152"/>
            <a:ext cx="3270525" cy="2597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3"/>
          <p:cNvSpPr/>
          <p:nvPr/>
        </p:nvSpPr>
        <p:spPr>
          <a:xfrm>
            <a:off x="2333525" y="1106275"/>
            <a:ext cx="207300" cy="6309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rgbClr val="BE071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3"/>
          <p:cNvSpPr txBox="1"/>
          <p:nvPr/>
        </p:nvSpPr>
        <p:spPr>
          <a:xfrm>
            <a:off x="2601452" y="1106275"/>
            <a:ext cx="1962000" cy="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These two properties make it a tree.</a:t>
            </a:r>
            <a:endParaRPr>
              <a:solidFill>
                <a:srgbClr val="BE0712"/>
              </a:solidFill>
            </a:endParaRPr>
          </a:p>
        </p:txBody>
      </p:sp>
      <p:sp>
        <p:nvSpPr>
          <p:cNvPr id="110" name="Google Shape;110;p13"/>
          <p:cNvSpPr txBox="1"/>
          <p:nvPr/>
        </p:nvSpPr>
        <p:spPr>
          <a:xfrm>
            <a:off x="3789410" y="1693989"/>
            <a:ext cx="2155200" cy="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This makes it spanning.</a:t>
            </a:r>
            <a:endParaRPr>
              <a:solidFill>
                <a:srgbClr val="BE0712"/>
              </a:solidFill>
            </a:endParaRPr>
          </a:p>
        </p:txBody>
      </p:sp>
      <p:sp>
        <p:nvSpPr>
          <p:cNvPr id="111" name="Google Shape;111;p13"/>
          <p:cNvSpPr/>
          <p:nvPr/>
        </p:nvSpPr>
        <p:spPr>
          <a:xfrm>
            <a:off x="3599800" y="1777250"/>
            <a:ext cx="207300" cy="2451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rgbClr val="BE071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4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Spanning Trees</a:t>
            </a:r>
            <a:endParaRPr/>
          </a:p>
        </p:txBody>
      </p:sp>
      <p:sp>
        <p:nvSpPr>
          <p:cNvPr id="117" name="Google Shape;117;p14"/>
          <p:cNvSpPr/>
          <p:nvPr/>
        </p:nvSpPr>
        <p:spPr>
          <a:xfrm>
            <a:off x="166788" y="1103163"/>
            <a:ext cx="386100" cy="386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4"/>
          <p:cNvSpPr/>
          <p:nvPr/>
        </p:nvSpPr>
        <p:spPr>
          <a:xfrm>
            <a:off x="1197638" y="717063"/>
            <a:ext cx="386100" cy="386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4"/>
          <p:cNvSpPr/>
          <p:nvPr/>
        </p:nvSpPr>
        <p:spPr>
          <a:xfrm>
            <a:off x="2880713" y="789613"/>
            <a:ext cx="386100" cy="386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4"/>
          <p:cNvSpPr/>
          <p:nvPr/>
        </p:nvSpPr>
        <p:spPr>
          <a:xfrm>
            <a:off x="2494613" y="2335888"/>
            <a:ext cx="386100" cy="386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4"/>
          <p:cNvSpPr/>
          <p:nvPr/>
        </p:nvSpPr>
        <p:spPr>
          <a:xfrm>
            <a:off x="916713" y="2337188"/>
            <a:ext cx="386100" cy="386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4"/>
          <p:cNvSpPr/>
          <p:nvPr/>
        </p:nvSpPr>
        <p:spPr>
          <a:xfrm>
            <a:off x="3429113" y="1739238"/>
            <a:ext cx="386100" cy="386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4"/>
          <p:cNvSpPr/>
          <p:nvPr/>
        </p:nvSpPr>
        <p:spPr>
          <a:xfrm>
            <a:off x="1742038" y="1489263"/>
            <a:ext cx="386100" cy="386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4" name="Google Shape;124;p14"/>
          <p:cNvCxnSpPr>
            <a:stCxn id="117" idx="2"/>
            <a:endCxn id="121" idx="1"/>
          </p:cNvCxnSpPr>
          <p:nvPr/>
        </p:nvCxnSpPr>
        <p:spPr>
          <a:xfrm>
            <a:off x="359838" y="1489263"/>
            <a:ext cx="556800" cy="1041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5" name="Google Shape;125;p14"/>
          <p:cNvCxnSpPr>
            <a:stCxn id="117" idx="0"/>
            <a:endCxn id="118" idx="1"/>
          </p:cNvCxnSpPr>
          <p:nvPr/>
        </p:nvCxnSpPr>
        <p:spPr>
          <a:xfrm flipH="1" rot="10800000">
            <a:off x="359838" y="910263"/>
            <a:ext cx="837900" cy="192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" name="Google Shape;126;p14"/>
          <p:cNvCxnSpPr>
            <a:stCxn id="118" idx="3"/>
            <a:endCxn id="119" idx="1"/>
          </p:cNvCxnSpPr>
          <p:nvPr/>
        </p:nvCxnSpPr>
        <p:spPr>
          <a:xfrm>
            <a:off x="1583738" y="910113"/>
            <a:ext cx="1296900" cy="72600"/>
          </a:xfrm>
          <a:prstGeom prst="straightConnector1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7" name="Google Shape;127;p14"/>
          <p:cNvCxnSpPr>
            <a:stCxn id="119" idx="3"/>
            <a:endCxn id="122" idx="0"/>
          </p:cNvCxnSpPr>
          <p:nvPr/>
        </p:nvCxnSpPr>
        <p:spPr>
          <a:xfrm>
            <a:off x="3266813" y="982663"/>
            <a:ext cx="355200" cy="756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8" name="Google Shape;128;p14"/>
          <p:cNvCxnSpPr>
            <a:stCxn id="122" idx="2"/>
            <a:endCxn id="120" idx="3"/>
          </p:cNvCxnSpPr>
          <p:nvPr/>
        </p:nvCxnSpPr>
        <p:spPr>
          <a:xfrm flipH="1">
            <a:off x="2880863" y="2125338"/>
            <a:ext cx="741300" cy="403500"/>
          </a:xfrm>
          <a:prstGeom prst="straightConnector1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" name="Google Shape;129;p14"/>
          <p:cNvCxnSpPr>
            <a:stCxn id="121" idx="3"/>
            <a:endCxn id="123" idx="1"/>
          </p:cNvCxnSpPr>
          <p:nvPr/>
        </p:nvCxnSpPr>
        <p:spPr>
          <a:xfrm flipH="1" rot="10800000">
            <a:off x="1302813" y="1682438"/>
            <a:ext cx="439200" cy="847800"/>
          </a:xfrm>
          <a:prstGeom prst="straightConnector1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0" name="Google Shape;130;p14"/>
          <p:cNvCxnSpPr>
            <a:stCxn id="123" idx="3"/>
            <a:endCxn id="120" idx="1"/>
          </p:cNvCxnSpPr>
          <p:nvPr/>
        </p:nvCxnSpPr>
        <p:spPr>
          <a:xfrm>
            <a:off x="2128138" y="1682313"/>
            <a:ext cx="366600" cy="846600"/>
          </a:xfrm>
          <a:prstGeom prst="straightConnector1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" name="Google Shape;131;p14"/>
          <p:cNvCxnSpPr>
            <a:stCxn id="121" idx="3"/>
            <a:endCxn id="120" idx="1"/>
          </p:cNvCxnSpPr>
          <p:nvPr/>
        </p:nvCxnSpPr>
        <p:spPr>
          <a:xfrm flipH="1" rot="10800000">
            <a:off x="1302813" y="2529038"/>
            <a:ext cx="1191900" cy="1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" name="Google Shape;132;p14"/>
          <p:cNvCxnSpPr>
            <a:stCxn id="118" idx="2"/>
            <a:endCxn id="123" idx="0"/>
          </p:cNvCxnSpPr>
          <p:nvPr/>
        </p:nvCxnSpPr>
        <p:spPr>
          <a:xfrm>
            <a:off x="1390688" y="1103163"/>
            <a:ext cx="544500" cy="386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" name="Google Shape;133;p14"/>
          <p:cNvCxnSpPr>
            <a:stCxn id="123" idx="0"/>
            <a:endCxn id="119" idx="2"/>
          </p:cNvCxnSpPr>
          <p:nvPr/>
        </p:nvCxnSpPr>
        <p:spPr>
          <a:xfrm flipH="1" rot="10800000">
            <a:off x="1935088" y="1175763"/>
            <a:ext cx="1138800" cy="313500"/>
          </a:xfrm>
          <a:prstGeom prst="straightConnector1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4" name="Google Shape;134;p14"/>
          <p:cNvCxnSpPr>
            <a:stCxn id="123" idx="3"/>
            <a:endCxn id="122" idx="1"/>
          </p:cNvCxnSpPr>
          <p:nvPr/>
        </p:nvCxnSpPr>
        <p:spPr>
          <a:xfrm>
            <a:off x="2128138" y="1682313"/>
            <a:ext cx="1301100" cy="249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5" name="Google Shape;135;p14"/>
          <p:cNvSpPr/>
          <p:nvPr/>
        </p:nvSpPr>
        <p:spPr>
          <a:xfrm>
            <a:off x="4871213" y="1114050"/>
            <a:ext cx="386100" cy="386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4"/>
          <p:cNvSpPr/>
          <p:nvPr/>
        </p:nvSpPr>
        <p:spPr>
          <a:xfrm>
            <a:off x="5902063" y="727950"/>
            <a:ext cx="386100" cy="386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4"/>
          <p:cNvSpPr/>
          <p:nvPr/>
        </p:nvSpPr>
        <p:spPr>
          <a:xfrm>
            <a:off x="7585138" y="800500"/>
            <a:ext cx="386100" cy="386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4"/>
          <p:cNvSpPr/>
          <p:nvPr/>
        </p:nvSpPr>
        <p:spPr>
          <a:xfrm>
            <a:off x="7199038" y="2346775"/>
            <a:ext cx="386100" cy="386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4"/>
          <p:cNvSpPr/>
          <p:nvPr/>
        </p:nvSpPr>
        <p:spPr>
          <a:xfrm>
            <a:off x="5621138" y="2348075"/>
            <a:ext cx="386100" cy="386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4"/>
          <p:cNvSpPr/>
          <p:nvPr/>
        </p:nvSpPr>
        <p:spPr>
          <a:xfrm>
            <a:off x="8133538" y="1750125"/>
            <a:ext cx="386100" cy="386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4"/>
          <p:cNvSpPr/>
          <p:nvPr/>
        </p:nvSpPr>
        <p:spPr>
          <a:xfrm>
            <a:off x="6446463" y="1500150"/>
            <a:ext cx="386100" cy="386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2" name="Google Shape;142;p14"/>
          <p:cNvCxnSpPr>
            <a:stCxn id="135" idx="2"/>
            <a:endCxn id="139" idx="1"/>
          </p:cNvCxnSpPr>
          <p:nvPr/>
        </p:nvCxnSpPr>
        <p:spPr>
          <a:xfrm>
            <a:off x="5064263" y="1500150"/>
            <a:ext cx="556800" cy="1041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" name="Google Shape;143;p14"/>
          <p:cNvCxnSpPr>
            <a:stCxn id="135" idx="0"/>
            <a:endCxn id="136" idx="1"/>
          </p:cNvCxnSpPr>
          <p:nvPr/>
        </p:nvCxnSpPr>
        <p:spPr>
          <a:xfrm flipH="1" rot="10800000">
            <a:off x="5064263" y="921150"/>
            <a:ext cx="837900" cy="192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" name="Google Shape;144;p14"/>
          <p:cNvCxnSpPr>
            <a:stCxn id="136" idx="3"/>
            <a:endCxn id="137" idx="1"/>
          </p:cNvCxnSpPr>
          <p:nvPr/>
        </p:nvCxnSpPr>
        <p:spPr>
          <a:xfrm>
            <a:off x="6288163" y="921000"/>
            <a:ext cx="1296900" cy="72600"/>
          </a:xfrm>
          <a:prstGeom prst="straightConnector1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5" name="Google Shape;145;p14"/>
          <p:cNvCxnSpPr>
            <a:stCxn id="137" idx="3"/>
            <a:endCxn id="140" idx="0"/>
          </p:cNvCxnSpPr>
          <p:nvPr/>
        </p:nvCxnSpPr>
        <p:spPr>
          <a:xfrm>
            <a:off x="7971238" y="993550"/>
            <a:ext cx="355200" cy="756600"/>
          </a:xfrm>
          <a:prstGeom prst="straightConnector1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6" name="Google Shape;146;p14"/>
          <p:cNvCxnSpPr>
            <a:stCxn id="140" idx="2"/>
            <a:endCxn id="138" idx="3"/>
          </p:cNvCxnSpPr>
          <p:nvPr/>
        </p:nvCxnSpPr>
        <p:spPr>
          <a:xfrm flipH="1">
            <a:off x="7585288" y="2136225"/>
            <a:ext cx="741300" cy="403500"/>
          </a:xfrm>
          <a:prstGeom prst="straightConnector1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7" name="Google Shape;147;p14"/>
          <p:cNvCxnSpPr>
            <a:stCxn id="139" idx="3"/>
            <a:endCxn id="141" idx="1"/>
          </p:cNvCxnSpPr>
          <p:nvPr/>
        </p:nvCxnSpPr>
        <p:spPr>
          <a:xfrm flipH="1" rot="10800000">
            <a:off x="6007238" y="1693325"/>
            <a:ext cx="439200" cy="847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8" name="Google Shape;148;p14"/>
          <p:cNvCxnSpPr>
            <a:stCxn id="141" idx="3"/>
            <a:endCxn id="138" idx="1"/>
          </p:cNvCxnSpPr>
          <p:nvPr/>
        </p:nvCxnSpPr>
        <p:spPr>
          <a:xfrm>
            <a:off x="6832563" y="1693200"/>
            <a:ext cx="366600" cy="846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9" name="Google Shape;149;p14"/>
          <p:cNvCxnSpPr>
            <a:stCxn id="139" idx="3"/>
            <a:endCxn id="138" idx="1"/>
          </p:cNvCxnSpPr>
          <p:nvPr/>
        </p:nvCxnSpPr>
        <p:spPr>
          <a:xfrm flipH="1" rot="10800000">
            <a:off x="6007238" y="2539925"/>
            <a:ext cx="1191900" cy="1200"/>
          </a:xfrm>
          <a:prstGeom prst="straightConnector1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0" name="Google Shape;150;p14"/>
          <p:cNvCxnSpPr>
            <a:stCxn id="136" idx="2"/>
            <a:endCxn id="141" idx="0"/>
          </p:cNvCxnSpPr>
          <p:nvPr/>
        </p:nvCxnSpPr>
        <p:spPr>
          <a:xfrm>
            <a:off x="6095113" y="1114050"/>
            <a:ext cx="544500" cy="386100"/>
          </a:xfrm>
          <a:prstGeom prst="straightConnector1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1" name="Google Shape;151;p14"/>
          <p:cNvCxnSpPr>
            <a:stCxn id="141" idx="0"/>
            <a:endCxn id="137" idx="2"/>
          </p:cNvCxnSpPr>
          <p:nvPr/>
        </p:nvCxnSpPr>
        <p:spPr>
          <a:xfrm flipH="1" rot="10800000">
            <a:off x="6639513" y="1186650"/>
            <a:ext cx="1138800" cy="313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2" name="Google Shape;152;p14"/>
          <p:cNvCxnSpPr>
            <a:stCxn id="141" idx="3"/>
            <a:endCxn id="140" idx="1"/>
          </p:cNvCxnSpPr>
          <p:nvPr/>
        </p:nvCxnSpPr>
        <p:spPr>
          <a:xfrm>
            <a:off x="6832563" y="1693200"/>
            <a:ext cx="1301100" cy="249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D2E9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5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Many are Spanning Trees?        </a:t>
            </a:r>
            <a:r>
              <a:rPr lang="en"/>
              <a:t>http://yellkey.com</a:t>
            </a:r>
            <a:r>
              <a:rPr lang="en">
                <a:solidFill>
                  <a:srgbClr val="38761D"/>
                </a:solidFill>
              </a:rPr>
              <a:t>/fall</a:t>
            </a:r>
            <a:endParaRPr>
              <a:solidFill>
                <a:srgbClr val="38761D"/>
              </a:solidFill>
            </a:endParaRPr>
          </a:p>
        </p:txBody>
      </p:sp>
      <p:sp>
        <p:nvSpPr>
          <p:cNvPr id="158" name="Google Shape;158;p15"/>
          <p:cNvSpPr/>
          <p:nvPr/>
        </p:nvSpPr>
        <p:spPr>
          <a:xfrm>
            <a:off x="166788" y="1103163"/>
            <a:ext cx="386100" cy="386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5"/>
          <p:cNvSpPr/>
          <p:nvPr/>
        </p:nvSpPr>
        <p:spPr>
          <a:xfrm>
            <a:off x="1197638" y="717063"/>
            <a:ext cx="386100" cy="386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5"/>
          <p:cNvSpPr/>
          <p:nvPr/>
        </p:nvSpPr>
        <p:spPr>
          <a:xfrm>
            <a:off x="2880713" y="789613"/>
            <a:ext cx="386100" cy="386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5"/>
          <p:cNvSpPr/>
          <p:nvPr/>
        </p:nvSpPr>
        <p:spPr>
          <a:xfrm>
            <a:off x="2494613" y="2335888"/>
            <a:ext cx="386100" cy="386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5"/>
          <p:cNvSpPr/>
          <p:nvPr/>
        </p:nvSpPr>
        <p:spPr>
          <a:xfrm>
            <a:off x="916713" y="2337188"/>
            <a:ext cx="386100" cy="386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5"/>
          <p:cNvSpPr/>
          <p:nvPr/>
        </p:nvSpPr>
        <p:spPr>
          <a:xfrm>
            <a:off x="3429113" y="1739238"/>
            <a:ext cx="386100" cy="386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5"/>
          <p:cNvSpPr/>
          <p:nvPr/>
        </p:nvSpPr>
        <p:spPr>
          <a:xfrm>
            <a:off x="1742038" y="1489263"/>
            <a:ext cx="386100" cy="386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5" name="Google Shape;165;p15"/>
          <p:cNvCxnSpPr>
            <a:stCxn id="158" idx="2"/>
            <a:endCxn id="162" idx="1"/>
          </p:cNvCxnSpPr>
          <p:nvPr/>
        </p:nvCxnSpPr>
        <p:spPr>
          <a:xfrm>
            <a:off x="359838" y="1489263"/>
            <a:ext cx="556800" cy="1041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6" name="Google Shape;166;p15"/>
          <p:cNvCxnSpPr>
            <a:stCxn id="158" idx="0"/>
            <a:endCxn id="159" idx="1"/>
          </p:cNvCxnSpPr>
          <p:nvPr/>
        </p:nvCxnSpPr>
        <p:spPr>
          <a:xfrm flipH="1" rot="10800000">
            <a:off x="359838" y="910263"/>
            <a:ext cx="837900" cy="192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7" name="Google Shape;167;p15"/>
          <p:cNvCxnSpPr>
            <a:stCxn id="159" idx="3"/>
            <a:endCxn id="160" idx="1"/>
          </p:cNvCxnSpPr>
          <p:nvPr/>
        </p:nvCxnSpPr>
        <p:spPr>
          <a:xfrm>
            <a:off x="1583738" y="910113"/>
            <a:ext cx="1296900" cy="72600"/>
          </a:xfrm>
          <a:prstGeom prst="straightConnector1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8" name="Google Shape;168;p15"/>
          <p:cNvCxnSpPr>
            <a:stCxn id="160" idx="3"/>
            <a:endCxn id="163" idx="0"/>
          </p:cNvCxnSpPr>
          <p:nvPr/>
        </p:nvCxnSpPr>
        <p:spPr>
          <a:xfrm>
            <a:off x="3266813" y="982663"/>
            <a:ext cx="355200" cy="756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9" name="Google Shape;169;p15"/>
          <p:cNvCxnSpPr>
            <a:stCxn id="163" idx="2"/>
            <a:endCxn id="161" idx="3"/>
          </p:cNvCxnSpPr>
          <p:nvPr/>
        </p:nvCxnSpPr>
        <p:spPr>
          <a:xfrm flipH="1">
            <a:off x="2880863" y="2125338"/>
            <a:ext cx="741300" cy="403500"/>
          </a:xfrm>
          <a:prstGeom prst="straightConnector1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0" name="Google Shape;170;p15"/>
          <p:cNvCxnSpPr>
            <a:stCxn id="162" idx="3"/>
            <a:endCxn id="164" idx="1"/>
          </p:cNvCxnSpPr>
          <p:nvPr/>
        </p:nvCxnSpPr>
        <p:spPr>
          <a:xfrm flipH="1" rot="10800000">
            <a:off x="1302813" y="1682438"/>
            <a:ext cx="439200" cy="847800"/>
          </a:xfrm>
          <a:prstGeom prst="straightConnector1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1" name="Google Shape;171;p15"/>
          <p:cNvCxnSpPr>
            <a:stCxn id="164" idx="3"/>
            <a:endCxn id="161" idx="1"/>
          </p:cNvCxnSpPr>
          <p:nvPr/>
        </p:nvCxnSpPr>
        <p:spPr>
          <a:xfrm>
            <a:off x="2128138" y="1682313"/>
            <a:ext cx="366600" cy="846600"/>
          </a:xfrm>
          <a:prstGeom prst="straightConnector1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2" name="Google Shape;172;p15"/>
          <p:cNvCxnSpPr>
            <a:stCxn id="162" idx="3"/>
            <a:endCxn id="161" idx="1"/>
          </p:cNvCxnSpPr>
          <p:nvPr/>
        </p:nvCxnSpPr>
        <p:spPr>
          <a:xfrm flipH="1" rot="10800000">
            <a:off x="1302813" y="2529038"/>
            <a:ext cx="1191900" cy="1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3" name="Google Shape;173;p15"/>
          <p:cNvCxnSpPr>
            <a:stCxn id="159" idx="2"/>
            <a:endCxn id="164" idx="0"/>
          </p:cNvCxnSpPr>
          <p:nvPr/>
        </p:nvCxnSpPr>
        <p:spPr>
          <a:xfrm>
            <a:off x="1390688" y="1103163"/>
            <a:ext cx="544500" cy="386100"/>
          </a:xfrm>
          <a:prstGeom prst="straightConnector1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4" name="Google Shape;174;p15"/>
          <p:cNvCxnSpPr>
            <a:stCxn id="164" idx="0"/>
            <a:endCxn id="160" idx="2"/>
          </p:cNvCxnSpPr>
          <p:nvPr/>
        </p:nvCxnSpPr>
        <p:spPr>
          <a:xfrm flipH="1" rot="10800000">
            <a:off x="1935088" y="1175763"/>
            <a:ext cx="1138800" cy="313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5" name="Google Shape;175;p15"/>
          <p:cNvCxnSpPr>
            <a:stCxn id="164" idx="3"/>
            <a:endCxn id="163" idx="1"/>
          </p:cNvCxnSpPr>
          <p:nvPr/>
        </p:nvCxnSpPr>
        <p:spPr>
          <a:xfrm>
            <a:off x="2128138" y="1682313"/>
            <a:ext cx="1301100" cy="249900"/>
          </a:xfrm>
          <a:prstGeom prst="straightConnector1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6" name="Google Shape;176;p15"/>
          <p:cNvSpPr/>
          <p:nvPr/>
        </p:nvSpPr>
        <p:spPr>
          <a:xfrm>
            <a:off x="4871213" y="1114050"/>
            <a:ext cx="386100" cy="386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5"/>
          <p:cNvSpPr/>
          <p:nvPr/>
        </p:nvSpPr>
        <p:spPr>
          <a:xfrm>
            <a:off x="5902063" y="727950"/>
            <a:ext cx="386100" cy="386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5"/>
          <p:cNvSpPr/>
          <p:nvPr/>
        </p:nvSpPr>
        <p:spPr>
          <a:xfrm>
            <a:off x="7585138" y="800500"/>
            <a:ext cx="386100" cy="386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5"/>
          <p:cNvSpPr/>
          <p:nvPr/>
        </p:nvSpPr>
        <p:spPr>
          <a:xfrm>
            <a:off x="7199038" y="2346775"/>
            <a:ext cx="386100" cy="386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5"/>
          <p:cNvSpPr/>
          <p:nvPr/>
        </p:nvSpPr>
        <p:spPr>
          <a:xfrm>
            <a:off x="5621138" y="2348075"/>
            <a:ext cx="386100" cy="386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5"/>
          <p:cNvSpPr/>
          <p:nvPr/>
        </p:nvSpPr>
        <p:spPr>
          <a:xfrm>
            <a:off x="8133538" y="1750125"/>
            <a:ext cx="386100" cy="386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5"/>
          <p:cNvSpPr/>
          <p:nvPr/>
        </p:nvSpPr>
        <p:spPr>
          <a:xfrm>
            <a:off x="6446463" y="1500150"/>
            <a:ext cx="386100" cy="386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3" name="Google Shape;183;p15"/>
          <p:cNvCxnSpPr>
            <a:stCxn id="176" idx="2"/>
            <a:endCxn id="180" idx="1"/>
          </p:cNvCxnSpPr>
          <p:nvPr/>
        </p:nvCxnSpPr>
        <p:spPr>
          <a:xfrm>
            <a:off x="5064263" y="1500150"/>
            <a:ext cx="556800" cy="1041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4" name="Google Shape;184;p15"/>
          <p:cNvCxnSpPr>
            <a:stCxn id="176" idx="0"/>
            <a:endCxn id="177" idx="1"/>
          </p:cNvCxnSpPr>
          <p:nvPr/>
        </p:nvCxnSpPr>
        <p:spPr>
          <a:xfrm flipH="1" rot="10800000">
            <a:off x="5064263" y="921150"/>
            <a:ext cx="837900" cy="192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5" name="Google Shape;185;p15"/>
          <p:cNvCxnSpPr>
            <a:stCxn id="177" idx="3"/>
            <a:endCxn id="178" idx="1"/>
          </p:cNvCxnSpPr>
          <p:nvPr/>
        </p:nvCxnSpPr>
        <p:spPr>
          <a:xfrm>
            <a:off x="6288163" y="921000"/>
            <a:ext cx="1296900" cy="72600"/>
          </a:xfrm>
          <a:prstGeom prst="straightConnector1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6" name="Google Shape;186;p15"/>
          <p:cNvCxnSpPr>
            <a:stCxn id="178" idx="3"/>
            <a:endCxn id="181" idx="0"/>
          </p:cNvCxnSpPr>
          <p:nvPr/>
        </p:nvCxnSpPr>
        <p:spPr>
          <a:xfrm>
            <a:off x="7971238" y="993550"/>
            <a:ext cx="355200" cy="756600"/>
          </a:xfrm>
          <a:prstGeom prst="straightConnector1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7" name="Google Shape;187;p15"/>
          <p:cNvCxnSpPr>
            <a:stCxn id="181" idx="2"/>
            <a:endCxn id="179" idx="3"/>
          </p:cNvCxnSpPr>
          <p:nvPr/>
        </p:nvCxnSpPr>
        <p:spPr>
          <a:xfrm flipH="1">
            <a:off x="7585288" y="2136225"/>
            <a:ext cx="741300" cy="403500"/>
          </a:xfrm>
          <a:prstGeom prst="straightConnector1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8" name="Google Shape;188;p15"/>
          <p:cNvCxnSpPr>
            <a:stCxn id="180" idx="3"/>
            <a:endCxn id="182" idx="1"/>
          </p:cNvCxnSpPr>
          <p:nvPr/>
        </p:nvCxnSpPr>
        <p:spPr>
          <a:xfrm flipH="1" rot="10800000">
            <a:off x="6007238" y="1693325"/>
            <a:ext cx="439200" cy="847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9" name="Google Shape;189;p15"/>
          <p:cNvCxnSpPr>
            <a:stCxn id="182" idx="3"/>
            <a:endCxn id="179" idx="1"/>
          </p:cNvCxnSpPr>
          <p:nvPr/>
        </p:nvCxnSpPr>
        <p:spPr>
          <a:xfrm>
            <a:off x="6832563" y="1693200"/>
            <a:ext cx="366600" cy="846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0" name="Google Shape;190;p15"/>
          <p:cNvCxnSpPr>
            <a:stCxn id="180" idx="3"/>
            <a:endCxn id="179" idx="1"/>
          </p:cNvCxnSpPr>
          <p:nvPr/>
        </p:nvCxnSpPr>
        <p:spPr>
          <a:xfrm flipH="1" rot="10800000">
            <a:off x="6007238" y="2539925"/>
            <a:ext cx="1191900" cy="1200"/>
          </a:xfrm>
          <a:prstGeom prst="straightConnector1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1" name="Google Shape;191;p15"/>
          <p:cNvCxnSpPr>
            <a:stCxn id="177" idx="2"/>
            <a:endCxn id="182" idx="0"/>
          </p:cNvCxnSpPr>
          <p:nvPr/>
        </p:nvCxnSpPr>
        <p:spPr>
          <a:xfrm>
            <a:off x="6095113" y="1114050"/>
            <a:ext cx="544500" cy="386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2" name="Google Shape;192;p15"/>
          <p:cNvCxnSpPr>
            <a:stCxn id="182" idx="0"/>
            <a:endCxn id="178" idx="2"/>
          </p:cNvCxnSpPr>
          <p:nvPr/>
        </p:nvCxnSpPr>
        <p:spPr>
          <a:xfrm flipH="1" rot="10800000">
            <a:off x="6639513" y="1186650"/>
            <a:ext cx="1138800" cy="313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3" name="Google Shape;193;p15"/>
          <p:cNvCxnSpPr>
            <a:stCxn id="182" idx="3"/>
            <a:endCxn id="181" idx="1"/>
          </p:cNvCxnSpPr>
          <p:nvPr/>
        </p:nvCxnSpPr>
        <p:spPr>
          <a:xfrm>
            <a:off x="6832563" y="1693200"/>
            <a:ext cx="1301100" cy="249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4" name="Google Shape;194;p15"/>
          <p:cNvSpPr/>
          <p:nvPr/>
        </p:nvSpPr>
        <p:spPr>
          <a:xfrm>
            <a:off x="2558438" y="3336638"/>
            <a:ext cx="386100" cy="386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5"/>
          <p:cNvSpPr/>
          <p:nvPr/>
        </p:nvSpPr>
        <p:spPr>
          <a:xfrm>
            <a:off x="3589288" y="2950538"/>
            <a:ext cx="386100" cy="386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5"/>
          <p:cNvSpPr/>
          <p:nvPr/>
        </p:nvSpPr>
        <p:spPr>
          <a:xfrm>
            <a:off x="5272363" y="3023088"/>
            <a:ext cx="386100" cy="386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5"/>
          <p:cNvSpPr/>
          <p:nvPr/>
        </p:nvSpPr>
        <p:spPr>
          <a:xfrm>
            <a:off x="4886263" y="4569363"/>
            <a:ext cx="386100" cy="386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5"/>
          <p:cNvSpPr/>
          <p:nvPr/>
        </p:nvSpPr>
        <p:spPr>
          <a:xfrm>
            <a:off x="3308363" y="4570663"/>
            <a:ext cx="386100" cy="386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5"/>
          <p:cNvSpPr/>
          <p:nvPr/>
        </p:nvSpPr>
        <p:spPr>
          <a:xfrm>
            <a:off x="5820763" y="3972713"/>
            <a:ext cx="386100" cy="386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5"/>
          <p:cNvSpPr/>
          <p:nvPr/>
        </p:nvSpPr>
        <p:spPr>
          <a:xfrm>
            <a:off x="4133688" y="3722738"/>
            <a:ext cx="386100" cy="386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1" name="Google Shape;201;p15"/>
          <p:cNvCxnSpPr>
            <a:stCxn id="194" idx="2"/>
            <a:endCxn id="198" idx="1"/>
          </p:cNvCxnSpPr>
          <p:nvPr/>
        </p:nvCxnSpPr>
        <p:spPr>
          <a:xfrm>
            <a:off x="2751488" y="3722738"/>
            <a:ext cx="556800" cy="1041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2" name="Google Shape;202;p15"/>
          <p:cNvCxnSpPr>
            <a:stCxn id="194" idx="0"/>
            <a:endCxn id="195" idx="1"/>
          </p:cNvCxnSpPr>
          <p:nvPr/>
        </p:nvCxnSpPr>
        <p:spPr>
          <a:xfrm flipH="1" rot="10800000">
            <a:off x="2751488" y="3143738"/>
            <a:ext cx="837900" cy="192900"/>
          </a:xfrm>
          <a:prstGeom prst="straightConnector1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3" name="Google Shape;203;p15"/>
          <p:cNvCxnSpPr>
            <a:stCxn id="195" idx="3"/>
            <a:endCxn id="196" idx="1"/>
          </p:cNvCxnSpPr>
          <p:nvPr/>
        </p:nvCxnSpPr>
        <p:spPr>
          <a:xfrm>
            <a:off x="3975388" y="3143588"/>
            <a:ext cx="1296900" cy="72600"/>
          </a:xfrm>
          <a:prstGeom prst="straightConnector1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4" name="Google Shape;204;p15"/>
          <p:cNvCxnSpPr>
            <a:stCxn id="196" idx="3"/>
            <a:endCxn id="199" idx="0"/>
          </p:cNvCxnSpPr>
          <p:nvPr/>
        </p:nvCxnSpPr>
        <p:spPr>
          <a:xfrm>
            <a:off x="5658463" y="3216138"/>
            <a:ext cx="355200" cy="756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5" name="Google Shape;205;p15"/>
          <p:cNvCxnSpPr>
            <a:stCxn id="199" idx="2"/>
            <a:endCxn id="197" idx="3"/>
          </p:cNvCxnSpPr>
          <p:nvPr/>
        </p:nvCxnSpPr>
        <p:spPr>
          <a:xfrm flipH="1">
            <a:off x="5272513" y="4358813"/>
            <a:ext cx="741300" cy="403500"/>
          </a:xfrm>
          <a:prstGeom prst="straightConnector1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6" name="Google Shape;206;p15"/>
          <p:cNvCxnSpPr>
            <a:stCxn id="198" idx="3"/>
            <a:endCxn id="200" idx="1"/>
          </p:cNvCxnSpPr>
          <p:nvPr/>
        </p:nvCxnSpPr>
        <p:spPr>
          <a:xfrm flipH="1" rot="10800000">
            <a:off x="3694463" y="3915913"/>
            <a:ext cx="439200" cy="847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7" name="Google Shape;207;p15"/>
          <p:cNvCxnSpPr>
            <a:stCxn id="200" idx="3"/>
            <a:endCxn id="197" idx="1"/>
          </p:cNvCxnSpPr>
          <p:nvPr/>
        </p:nvCxnSpPr>
        <p:spPr>
          <a:xfrm>
            <a:off x="4519788" y="3915788"/>
            <a:ext cx="366600" cy="846600"/>
          </a:xfrm>
          <a:prstGeom prst="straightConnector1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8" name="Google Shape;208;p15"/>
          <p:cNvCxnSpPr>
            <a:stCxn id="198" idx="3"/>
            <a:endCxn id="197" idx="1"/>
          </p:cNvCxnSpPr>
          <p:nvPr/>
        </p:nvCxnSpPr>
        <p:spPr>
          <a:xfrm flipH="1" rot="10800000">
            <a:off x="3694463" y="4762513"/>
            <a:ext cx="1191900" cy="1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9" name="Google Shape;209;p15"/>
          <p:cNvCxnSpPr>
            <a:stCxn id="195" idx="2"/>
            <a:endCxn id="200" idx="0"/>
          </p:cNvCxnSpPr>
          <p:nvPr/>
        </p:nvCxnSpPr>
        <p:spPr>
          <a:xfrm>
            <a:off x="3782338" y="3336638"/>
            <a:ext cx="544500" cy="386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0" name="Google Shape;210;p15"/>
          <p:cNvCxnSpPr>
            <a:stCxn id="200" idx="0"/>
            <a:endCxn id="196" idx="2"/>
          </p:cNvCxnSpPr>
          <p:nvPr/>
        </p:nvCxnSpPr>
        <p:spPr>
          <a:xfrm flipH="1" rot="10800000">
            <a:off x="4326738" y="3409238"/>
            <a:ext cx="1138800" cy="313500"/>
          </a:xfrm>
          <a:prstGeom prst="straightConnector1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1" name="Google Shape;211;p15"/>
          <p:cNvCxnSpPr>
            <a:stCxn id="200" idx="3"/>
            <a:endCxn id="199" idx="1"/>
          </p:cNvCxnSpPr>
          <p:nvPr/>
        </p:nvCxnSpPr>
        <p:spPr>
          <a:xfrm>
            <a:off x="4519788" y="3915788"/>
            <a:ext cx="1301100" cy="249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6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MST Applications</a:t>
            </a:r>
            <a:endParaRPr/>
          </a:p>
        </p:txBody>
      </p:sp>
      <p:sp>
        <p:nvSpPr>
          <p:cNvPr id="217" name="Google Shape;217;p16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Old school handwriting recognition (left (</a:t>
            </a:r>
            <a:r>
              <a:rPr lang="en" u="sng">
                <a:solidFill>
                  <a:schemeClr val="hlink"/>
                </a:solidFill>
                <a:hlinkClick r:id="rId3"/>
              </a:rPr>
              <a:t>link</a:t>
            </a:r>
            <a:r>
              <a:rPr lang="en"/>
              <a:t>))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Medical imaging (e.g. arrangement of nuclei in cancer cells (right))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For more, see: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http://www.ics.uci.edu/~eppstein/gina/mst.html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8" name="Google Shape;218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80025" y="1933775"/>
            <a:ext cx="3814826" cy="2951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43000" y="2344725"/>
            <a:ext cx="4185724" cy="215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