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20C3FD-700A-4B71-84AE-68B380B8B02D}">
  <a:tblStyle styleId="{D620C3FD-700A-4B71-84AE-68B380B8B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5b82971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5b8297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8bbb99e_0_8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98bbb99e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98bbb99e_0_3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98bbb99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98bbb99e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98bbb99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98bbb99e_0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98bbb99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98bbb99e_0_9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98bbb99e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98bbb99e_0_5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98bbb99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98bbb99e_0_5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98bbb99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98bbb99e_0_5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98bbb99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98bbb99e_0_5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98bbb99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68494610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684946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76950e197_11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76950e197_1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68494610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7684946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68494610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684946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768494610_0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7684946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768494610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76849461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768494610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76849461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768494610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76849461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768494610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76849461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68494610_0_3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76849461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768494610_0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76849461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768494610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76849461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98bbb99e_0_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298bbb9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768494610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76849461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98bbb99e_0_9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98bbb99e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298bbb99e_0_9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298bbb99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298bbb99e_0_9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298bbb99e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98bbb99e_0_15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298bbb99e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98bbb99e_0_1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98bbb99e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768494610_0_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76849461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768494610_0_5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76849461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98bbb99e_0_17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98bbb99e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76849461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768494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98bbb99e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98bbb9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768494610_0_5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76849461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98bbb99e_0_17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298bbb99e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98bbb99e_0_18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298bbb99e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98bbb99e_0_17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298bbb99e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768494610_0_6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76849461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768494610_0_6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76849461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298bbb99e_0_19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298bbb99e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98bbb99e_0_18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298bbb99e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298bbb99e_0_19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298bbb99e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298bbb99e_0_19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298bbb99e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8bbb99e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8bbb99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298bbb99e_0_19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298bbb99e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98bbb99e_0_19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298bbb99e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98bbb99e_0_19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98bbb99e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72f8a8e2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72f8a8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8bbb99e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8bbb99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47e2c8f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47e2c8f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8bbb99e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98bbb9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hoj3YQCoE8C-YIScaBkKV-BEeoQbvwT9UbJxOYJaMHU/edit#slide=id.g76e0dad85_2_38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quora.com/Why-is-dynamic-programming-called-dynamic-programm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rosalind.info/static/img/topics/pictures/dynamic-programming.jpg?v=13847014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hoj3YQCoE8C-YIScaBkKV-BEeoQbvwT9UbJxOYJaMHU/edit#slide=id.g76e0dad85_2_3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Jessica from Del-Sigma-Pi (business fraternityish) has an event to announce about machine learning.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Speakers from Amazon, Google, Facebook,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Free food after from food places.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Raffle prizes of various items.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Monday 6:30 PM in Anderson Auditorium in HAAS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“Machine Learning: Workforce of Tomorrow)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SPTs on Directed Acyclic Graphs</a:t>
            </a:r>
            <a:endParaRPr/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Dijkstra’s algorithm to find the SPT (we did this in warm-up problem).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Simpler approach: Just visit vertices in topological order, relaxing all edges from a vertex when it is visited. </a:t>
            </a:r>
            <a:r>
              <a:rPr lang="en"/>
              <a:t>DAGSPT Algorithm: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1789005" y="1937325"/>
            <a:ext cx="5565975" cy="1879300"/>
            <a:chOff x="1289193" y="2118700"/>
            <a:chExt cx="5565975" cy="1879300"/>
          </a:xfrm>
        </p:grpSpPr>
        <p:sp>
          <p:nvSpPr>
            <p:cNvPr id="281" name="Google Shape;281;p17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286" name="Google Shape;286;p17"/>
            <p:cNvCxnSpPr>
              <a:stCxn id="281" idx="2"/>
              <a:endCxn id="282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87" name="Google Shape;287;p17"/>
            <p:cNvCxnSpPr>
              <a:stCxn id="283" idx="2"/>
              <a:endCxn id="284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8" name="Google Shape;288;p17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89" name="Google Shape;289;p17"/>
            <p:cNvCxnSpPr>
              <a:stCxn id="288" idx="3"/>
              <a:endCxn id="281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17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91" name="Google Shape;291;p17"/>
            <p:cNvCxnSpPr>
              <a:stCxn id="288" idx="3"/>
              <a:endCxn id="282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17"/>
            <p:cNvCxnSpPr>
              <a:stCxn id="284" idx="3"/>
              <a:endCxn id="285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17"/>
            <p:cNvCxnSpPr>
              <a:stCxn id="281" idx="3"/>
              <a:endCxn id="283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17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295" name="Google Shape;295;p17"/>
            <p:cNvCxnSpPr>
              <a:stCxn id="285" idx="1"/>
              <a:endCxn id="283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96" name="Google Shape;296;p17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301" name="Google Shape;301;p17"/>
            <p:cNvCxnSpPr>
              <a:stCxn id="284" idx="1"/>
              <a:endCxn id="282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02" name="Google Shape;302;p17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66800" y="3459525"/>
            <a:ext cx="89286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simply Θ(E + V)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1: Have to do a topological sort, which is Θ(E +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2: Initialize some arrays of size V (in total, takes Θ(V) time).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3: Each edge gets relaxed exactly once (each taking constant time), so Θ(E)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Dynamic Programming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DAG SPT Algorithm 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DAG SPT algorithm can be thought of as solving increasingly large subproblems: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Distance from source to source is very easy, and is just zero.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then tackle distances to vertices that are a bit farther to the right.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repeat this until we get all the way to the end of the graph.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 grow larger and larger.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“large” we informally mean depending on more and more of the earlier subproblems.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approach of solving increasingly large subproblems is sometimes called </a:t>
            </a:r>
            <a:r>
              <a:rPr b="1" lang="en"/>
              <a:t>dynamic programming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Dynamic programming is a terrible name for a simple and powerful idea for solving “big problems”: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a collection of subproblems.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Solve subproblems one by one, working from smallest to largest.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answers to the smaller problems to help solve the larger ones.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Identification of the “right” subproblems is often quite tricky.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Largely beyond scope of CS61B.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You’ll study this in much more detail in CS170.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the name so bad? It was by design!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928950" y="1717898"/>
            <a:ext cx="72861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Longest Increasing Subsequence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Longest Increasing Subsequence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sequence of numbers, find the longest increasing subsequence (LIS).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6, 2, 8, 4, 5, 7.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LIS is 2, 4, 5, 7.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Related problem: Find the length of the longest increasing subsequence (LLIS).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the problem above, the LLIS is 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Understanding: LIS / LLIS, yellkey.com</a:t>
            </a:r>
            <a:r>
              <a:rPr lang="en">
                <a:solidFill>
                  <a:srgbClr val="38761D"/>
                </a:solidFill>
              </a:rPr>
              <a:t>/miss</a:t>
            </a:r>
            <a:r>
              <a:rPr lang="en"/>
              <a:t> 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the sequence 5, 2, 8, 6, 3, 6, 9, 7, what is the longest increasing subsequence and the LLIS?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5, 2, 8, 6, 3, 6, 9, 7     LLIS: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3, 6, 9                    LLIS: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2, 3, 6, 9                 LLIS: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2, 3, 5, 6, 6, 7, 8, 9     LLIS: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Something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Understanding: LIS / LLIS, yellkey.com</a:t>
            </a:r>
            <a:r>
              <a:rPr lang="en">
                <a:solidFill>
                  <a:srgbClr val="38761D"/>
                </a:solidFill>
              </a:rPr>
              <a:t>/miss</a:t>
            </a:r>
            <a:r>
              <a:rPr lang="en"/>
              <a:t> 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the sequence 5, 2, 8, 6, 3, 6, 9, 7, what is the longest increasing subsequence and the LLIS?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5, 2, 8, 6, 3, 6, 9, 7     LLIS: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3, 6, 9                    LLIS: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LIS: 2, 3, 6, 9                 LLIS: 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LIS: 2, 3, 5, 6, 6, 7, 8, 9     LLIS: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Something else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sequence of numbers, find the longest increasing subsequence (LIS).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LIS is 2, 4, 5, 7.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LLIS is 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Can conceptualize this sequence as a DAG.</a:t>
            </a: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>
            <a:off x="874638" y="3865225"/>
            <a:ext cx="7246399" cy="305100"/>
            <a:chOff x="874638" y="3865225"/>
            <a:chExt cx="7246399" cy="305100"/>
          </a:xfrm>
        </p:grpSpPr>
        <p:sp>
          <p:nvSpPr>
            <p:cNvPr id="352" name="Google Shape;352;p25"/>
            <p:cNvSpPr/>
            <p:nvPr/>
          </p:nvSpPr>
          <p:spPr>
            <a:xfrm>
              <a:off x="2017821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304187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5447370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874638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8</a:t>
              </a:r>
              <a:endParaRPr sz="1700"/>
            </a:p>
          </p:txBody>
        </p:sp>
        <p:cxnSp>
          <p:nvCxnSpPr>
            <p:cNvPr id="356" name="Google Shape;356;p25"/>
            <p:cNvCxnSpPr>
              <a:stCxn id="355" idx="2"/>
              <a:endCxn id="357" idx="2"/>
            </p:cNvCxnSpPr>
            <p:nvPr/>
          </p:nvCxnSpPr>
          <p:spPr>
            <a:xfrm flipH="1" rot="-5400000">
              <a:off x="2211138" y="3026875"/>
              <a:ext cx="600" cy="22863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25"/>
            <p:cNvCxnSpPr>
              <a:stCxn id="352" idx="2"/>
              <a:endCxn id="354" idx="2"/>
            </p:cNvCxnSpPr>
            <p:nvPr/>
          </p:nvCxnSpPr>
          <p:spPr>
            <a:xfrm flipH="1" rot="-5400000">
              <a:off x="3925971" y="2455225"/>
              <a:ext cx="600" cy="3429600"/>
            </a:xfrm>
            <a:prstGeom prst="curvedConnector3">
              <a:avLst>
                <a:gd fmla="val 7642076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7" name="Google Shape;357;p25"/>
            <p:cNvSpPr/>
            <p:nvPr/>
          </p:nvSpPr>
          <p:spPr>
            <a:xfrm>
              <a:off x="3161004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9</a:t>
              </a:r>
              <a:endParaRPr sz="1700"/>
            </a:p>
          </p:txBody>
        </p:sp>
        <p:cxnSp>
          <p:nvCxnSpPr>
            <p:cNvPr id="359" name="Google Shape;359;p25"/>
            <p:cNvCxnSpPr>
              <a:stCxn id="352" idx="2"/>
              <a:endCxn id="353" idx="2"/>
            </p:cNvCxnSpPr>
            <p:nvPr/>
          </p:nvCxnSpPr>
          <p:spPr>
            <a:xfrm flipH="1" rot="-5400000">
              <a:off x="3354321" y="3026875"/>
              <a:ext cx="600" cy="22863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0" name="Google Shape;360;p25"/>
            <p:cNvCxnSpPr>
              <a:stCxn id="352" idx="3"/>
              <a:endCxn id="357" idx="1"/>
            </p:cNvCxnSpPr>
            <p:nvPr/>
          </p:nvCxnSpPr>
          <p:spPr>
            <a:xfrm>
              <a:off x="2405121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25"/>
            <p:cNvCxnSpPr>
              <a:stCxn id="353" idx="3"/>
              <a:endCxn id="354" idx="1"/>
            </p:cNvCxnSpPr>
            <p:nvPr/>
          </p:nvCxnSpPr>
          <p:spPr>
            <a:xfrm>
              <a:off x="4691487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2" name="Google Shape;362;p25"/>
            <p:cNvSpPr/>
            <p:nvPr/>
          </p:nvSpPr>
          <p:spPr>
            <a:xfrm>
              <a:off x="6590553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7</a:t>
              </a:r>
              <a:endParaRPr sz="1700"/>
            </a:p>
          </p:txBody>
        </p:sp>
        <p:cxnSp>
          <p:nvCxnSpPr>
            <p:cNvPr id="363" name="Google Shape;363;p25"/>
            <p:cNvCxnSpPr>
              <a:stCxn id="354" idx="3"/>
              <a:endCxn id="362" idx="1"/>
            </p:cNvCxnSpPr>
            <p:nvPr/>
          </p:nvCxnSpPr>
          <p:spPr>
            <a:xfrm>
              <a:off x="5834670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25"/>
            <p:cNvCxnSpPr>
              <a:stCxn id="352" idx="2"/>
              <a:endCxn id="362" idx="2"/>
            </p:cNvCxnSpPr>
            <p:nvPr/>
          </p:nvCxnSpPr>
          <p:spPr>
            <a:xfrm flipH="1" rot="-5400000">
              <a:off x="4497471" y="1883725"/>
              <a:ext cx="600" cy="4572600"/>
            </a:xfrm>
            <a:prstGeom prst="curvedConnector3">
              <a:avLst>
                <a:gd fmla="val 10899576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25"/>
            <p:cNvCxnSpPr>
              <a:stCxn id="353" idx="0"/>
              <a:endCxn id="362" idx="0"/>
            </p:cNvCxnSpPr>
            <p:nvPr/>
          </p:nvCxnSpPr>
          <p:spPr>
            <a:xfrm flipH="1" rot="-5400000">
              <a:off x="5640687" y="2722375"/>
              <a:ext cx="600" cy="22863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6" name="Google Shape;366;p25"/>
            <p:cNvSpPr/>
            <p:nvPr/>
          </p:nvSpPr>
          <p:spPr>
            <a:xfrm>
              <a:off x="7733736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cxnSp>
          <p:nvCxnSpPr>
            <p:cNvPr id="367" name="Google Shape;367;p25"/>
            <p:cNvCxnSpPr>
              <a:stCxn id="352" idx="2"/>
              <a:endCxn id="366" idx="2"/>
            </p:cNvCxnSpPr>
            <p:nvPr/>
          </p:nvCxnSpPr>
          <p:spPr>
            <a:xfrm flipH="1" rot="-5400000">
              <a:off x="5069121" y="1312075"/>
              <a:ext cx="600" cy="5715900"/>
            </a:xfrm>
            <a:prstGeom prst="curvedConnector3">
              <a:avLst>
                <a:gd fmla="val 15044993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</a:t>
            </a:r>
            <a:r>
              <a:rPr lang="en"/>
              <a:t>: Describe the </a:t>
            </a:r>
            <a:r>
              <a:rPr b="1" lang="en"/>
              <a:t>LLIS</a:t>
            </a:r>
            <a:r>
              <a:rPr lang="en"/>
              <a:t> problem in terms of a DAG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what property of the DAG are we looking for? Is it shortest paths? Something else?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LIS is 2, 4, 5, 7.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LLIS is 4.</a:t>
            </a:r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>
            <a:off x="874638" y="3865225"/>
            <a:ext cx="7246399" cy="305100"/>
            <a:chOff x="874638" y="3865225"/>
            <a:chExt cx="7246399" cy="305100"/>
          </a:xfrm>
        </p:grpSpPr>
        <p:sp>
          <p:nvSpPr>
            <p:cNvPr id="375" name="Google Shape;375;p26"/>
            <p:cNvSpPr/>
            <p:nvPr/>
          </p:nvSpPr>
          <p:spPr>
            <a:xfrm>
              <a:off x="2017821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304187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5447370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874638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8</a:t>
              </a:r>
              <a:endParaRPr sz="1700"/>
            </a:p>
          </p:txBody>
        </p:sp>
        <p:cxnSp>
          <p:nvCxnSpPr>
            <p:cNvPr id="379" name="Google Shape;379;p26"/>
            <p:cNvCxnSpPr>
              <a:stCxn id="378" idx="2"/>
              <a:endCxn id="380" idx="2"/>
            </p:cNvCxnSpPr>
            <p:nvPr/>
          </p:nvCxnSpPr>
          <p:spPr>
            <a:xfrm flipH="1" rot="-5400000">
              <a:off x="2211138" y="3026875"/>
              <a:ext cx="600" cy="22863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1" name="Google Shape;381;p26"/>
            <p:cNvCxnSpPr>
              <a:stCxn id="375" idx="2"/>
              <a:endCxn id="377" idx="2"/>
            </p:cNvCxnSpPr>
            <p:nvPr/>
          </p:nvCxnSpPr>
          <p:spPr>
            <a:xfrm flipH="1" rot="-5400000">
              <a:off x="3925971" y="2455225"/>
              <a:ext cx="600" cy="3429600"/>
            </a:xfrm>
            <a:prstGeom prst="curvedConnector3">
              <a:avLst>
                <a:gd fmla="val 7642076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0" name="Google Shape;380;p26"/>
            <p:cNvSpPr/>
            <p:nvPr/>
          </p:nvSpPr>
          <p:spPr>
            <a:xfrm>
              <a:off x="3161004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9</a:t>
              </a:r>
              <a:endParaRPr sz="1700"/>
            </a:p>
          </p:txBody>
        </p:sp>
        <p:cxnSp>
          <p:nvCxnSpPr>
            <p:cNvPr id="382" name="Google Shape;382;p26"/>
            <p:cNvCxnSpPr>
              <a:stCxn id="375" idx="2"/>
              <a:endCxn id="376" idx="2"/>
            </p:cNvCxnSpPr>
            <p:nvPr/>
          </p:nvCxnSpPr>
          <p:spPr>
            <a:xfrm flipH="1" rot="-5400000">
              <a:off x="3354321" y="3026875"/>
              <a:ext cx="600" cy="2286300"/>
            </a:xfrm>
            <a:prstGeom prst="curvedConnector3">
              <a:avLst>
                <a:gd fmla="val 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3" name="Google Shape;383;p26"/>
            <p:cNvCxnSpPr>
              <a:stCxn id="375" idx="3"/>
              <a:endCxn id="380" idx="1"/>
            </p:cNvCxnSpPr>
            <p:nvPr/>
          </p:nvCxnSpPr>
          <p:spPr>
            <a:xfrm>
              <a:off x="2405121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4" name="Google Shape;384;p26"/>
            <p:cNvCxnSpPr>
              <a:stCxn id="376" idx="3"/>
              <a:endCxn id="377" idx="1"/>
            </p:cNvCxnSpPr>
            <p:nvPr/>
          </p:nvCxnSpPr>
          <p:spPr>
            <a:xfrm>
              <a:off x="4691487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5" name="Google Shape;385;p26"/>
            <p:cNvSpPr/>
            <p:nvPr/>
          </p:nvSpPr>
          <p:spPr>
            <a:xfrm>
              <a:off x="6590553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7</a:t>
              </a:r>
              <a:endParaRPr sz="1700"/>
            </a:p>
          </p:txBody>
        </p:sp>
        <p:cxnSp>
          <p:nvCxnSpPr>
            <p:cNvPr id="386" name="Google Shape;386;p26"/>
            <p:cNvCxnSpPr>
              <a:stCxn id="377" idx="3"/>
              <a:endCxn id="385" idx="1"/>
            </p:cNvCxnSpPr>
            <p:nvPr/>
          </p:nvCxnSpPr>
          <p:spPr>
            <a:xfrm>
              <a:off x="5834670" y="4017475"/>
              <a:ext cx="756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7" name="Google Shape;387;p26"/>
            <p:cNvCxnSpPr>
              <a:stCxn id="375" idx="2"/>
              <a:endCxn id="385" idx="2"/>
            </p:cNvCxnSpPr>
            <p:nvPr/>
          </p:nvCxnSpPr>
          <p:spPr>
            <a:xfrm flipH="1" rot="-5400000">
              <a:off x="4497471" y="1883725"/>
              <a:ext cx="600" cy="4572600"/>
            </a:xfrm>
            <a:prstGeom prst="curvedConnector3">
              <a:avLst>
                <a:gd fmla="val 10899576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8" name="Google Shape;388;p26"/>
            <p:cNvCxnSpPr>
              <a:stCxn id="376" idx="0"/>
              <a:endCxn id="385" idx="0"/>
            </p:cNvCxnSpPr>
            <p:nvPr/>
          </p:nvCxnSpPr>
          <p:spPr>
            <a:xfrm flipH="1" rot="-5400000">
              <a:off x="5640687" y="2722375"/>
              <a:ext cx="600" cy="2286300"/>
            </a:xfrm>
            <a:prstGeom prst="curvedConnector3">
              <a:avLst>
                <a:gd fmla="val -396875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9" name="Google Shape;389;p26"/>
            <p:cNvSpPr/>
            <p:nvPr/>
          </p:nvSpPr>
          <p:spPr>
            <a:xfrm>
              <a:off x="7733736" y="386522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cxnSp>
          <p:nvCxnSpPr>
            <p:cNvPr id="390" name="Google Shape;390;p26"/>
            <p:cNvCxnSpPr>
              <a:stCxn id="375" idx="2"/>
              <a:endCxn id="389" idx="2"/>
            </p:cNvCxnSpPr>
            <p:nvPr/>
          </p:nvCxnSpPr>
          <p:spPr>
            <a:xfrm flipH="1" rot="-5400000">
              <a:off x="5069121" y="1312075"/>
              <a:ext cx="600" cy="5715900"/>
            </a:xfrm>
            <a:prstGeom prst="curvedConnector3">
              <a:avLst>
                <a:gd fmla="val 15044993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3 coming imminently (tonight or tomorrow morning)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Goal: Describe the LLIS problem in terms of a DAG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length of the longest path from any vertex to any vertex in the entire DAG? (well… plus one)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length of the longest path in the DAG is 3, and therefore the LLIS is 4.</a:t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98" name="Google Shape;398;p27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99" name="Google Shape;399;p27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00" name="Google Shape;400;p27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401" name="Google Shape;401;p27"/>
          <p:cNvCxnSpPr>
            <a:stCxn id="400" idx="2"/>
            <a:endCxn id="402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>
            <a:stCxn id="397" idx="2"/>
            <a:endCxn id="399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7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404" name="Google Shape;404;p27"/>
          <p:cNvCxnSpPr>
            <a:stCxn id="397" idx="2"/>
            <a:endCxn id="398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7"/>
          <p:cNvCxnSpPr>
            <a:stCxn id="397" idx="3"/>
            <a:endCxn id="402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7"/>
          <p:cNvCxnSpPr>
            <a:stCxn id="398" idx="3"/>
            <a:endCxn id="399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7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408" name="Google Shape;408;p27"/>
          <p:cNvCxnSpPr>
            <a:stCxn id="399" idx="3"/>
            <a:endCxn id="407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7"/>
          <p:cNvCxnSpPr>
            <a:stCxn id="397" idx="2"/>
            <a:endCxn id="407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7"/>
          <p:cNvCxnSpPr>
            <a:stCxn id="398" idx="0"/>
            <a:endCxn id="407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7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412" name="Google Shape;412;p27"/>
          <p:cNvCxnSpPr>
            <a:stCxn id="397" idx="2"/>
            <a:endCxn id="411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418" name="Google Shape;418;p28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Challenging Problem: Design an algorithm for finding the length of                       the longest path in a DAG.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length of the longest path in the DAG is 3, and therefore the LLIS is 4.</a:t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20" name="Google Shape;420;p28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21" name="Google Shape;421;p28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22" name="Google Shape;422;p28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423" name="Google Shape;423;p28"/>
          <p:cNvCxnSpPr>
            <a:stCxn id="422" idx="2"/>
            <a:endCxn id="424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8"/>
          <p:cNvCxnSpPr>
            <a:stCxn id="419" idx="2"/>
            <a:endCxn id="421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8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426" name="Google Shape;426;p28"/>
          <p:cNvCxnSpPr>
            <a:stCxn id="419" idx="2"/>
            <a:endCxn id="420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28"/>
          <p:cNvCxnSpPr>
            <a:stCxn id="419" idx="3"/>
            <a:endCxn id="424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8"/>
          <p:cNvCxnSpPr>
            <a:stCxn id="420" idx="3"/>
            <a:endCxn id="421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28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430" name="Google Shape;430;p28"/>
          <p:cNvCxnSpPr>
            <a:stCxn id="421" idx="3"/>
            <a:endCxn id="429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8"/>
          <p:cNvCxnSpPr>
            <a:stCxn id="419" idx="2"/>
            <a:endCxn id="429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8"/>
          <p:cNvCxnSpPr>
            <a:stCxn id="420" idx="0"/>
            <a:endCxn id="429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8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434" name="Google Shape;434;p28"/>
          <p:cNvCxnSpPr>
            <a:stCxn id="419" idx="2"/>
            <a:endCxn id="433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Negative Weight Graph to Find Longest Paths</a:t>
            </a:r>
            <a:endParaRPr/>
          </a:p>
        </p:txBody>
      </p:sp>
      <p:sp>
        <p:nvSpPr>
          <p:cNvPr id="440" name="Google Shape;440;p29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do we find the length of the longest path from any vertex in the DAG?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copy with edge weights set to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 v: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DAGSPT algorithm from v.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 LPLS[v] = abs(min(distTo)), i.e. length of the longest path starting at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max(LPLS), i.e. longest of the longest paths lengths.</a:t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42" name="Google Shape;442;p29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43" name="Google Shape;443;p29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44" name="Google Shape;444;p29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445" name="Google Shape;445;p29"/>
          <p:cNvCxnSpPr>
            <a:stCxn id="444" idx="2"/>
            <a:endCxn id="446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9"/>
          <p:cNvCxnSpPr>
            <a:stCxn id="441" idx="2"/>
            <a:endCxn id="443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29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448" name="Google Shape;448;p29"/>
          <p:cNvCxnSpPr>
            <a:stCxn id="441" idx="2"/>
            <a:endCxn id="442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9"/>
          <p:cNvCxnSpPr>
            <a:stCxn id="441" idx="3"/>
            <a:endCxn id="446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9"/>
          <p:cNvCxnSpPr>
            <a:stCxn id="442" idx="3"/>
            <a:endCxn id="443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9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452" name="Google Shape;452;p29"/>
          <p:cNvCxnSpPr>
            <a:stCxn id="443" idx="3"/>
            <a:endCxn id="451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9"/>
          <p:cNvCxnSpPr>
            <a:stCxn id="441" idx="2"/>
            <a:endCxn id="451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9"/>
          <p:cNvCxnSpPr>
            <a:stCxn id="442" idx="0"/>
            <a:endCxn id="451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29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456" name="Google Shape;456;p29"/>
          <p:cNvCxnSpPr>
            <a:stCxn id="441" idx="2"/>
            <a:endCxn id="455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9"/>
          <p:cNvCxnSpPr/>
          <p:nvPr/>
        </p:nvCxnSpPr>
        <p:spPr>
          <a:xfrm rot="10800000">
            <a:off x="4416806" y="1887525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9"/>
          <p:cNvSpPr txBox="1"/>
          <p:nvPr/>
        </p:nvSpPr>
        <p:spPr>
          <a:xfrm>
            <a:off x="4980875" y="1698775"/>
            <a:ext cx="4317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Recall, this was a dynamic programming algorithm.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1525650" y="4149536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0" name="Google Shape;460;p29"/>
          <p:cNvSpPr txBox="1"/>
          <p:nvPr/>
        </p:nvSpPr>
        <p:spPr>
          <a:xfrm>
            <a:off x="2549762" y="38050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3746287" y="41672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4432087" y="43729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5566204" y="44898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6937804" y="45800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5" name="Google Shape;465;p29"/>
          <p:cNvSpPr txBox="1"/>
          <p:nvPr/>
        </p:nvSpPr>
        <p:spPr>
          <a:xfrm>
            <a:off x="5456912" y="3415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6" name="Google Shape;466;p29"/>
          <p:cNvSpPr txBox="1"/>
          <p:nvPr/>
        </p:nvSpPr>
        <p:spPr>
          <a:xfrm>
            <a:off x="4856195" y="3796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5986561" y="3796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s=8</a:t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74" name="Google Shape;474;p30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75" name="Google Shape;475;p30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76" name="Google Shape;476;p30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477" name="Google Shape;477;p30"/>
          <p:cNvCxnSpPr>
            <a:stCxn id="476" idx="2"/>
            <a:endCxn id="478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0"/>
          <p:cNvCxnSpPr>
            <a:stCxn id="473" idx="2"/>
            <a:endCxn id="475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0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480" name="Google Shape;480;p30"/>
          <p:cNvCxnSpPr>
            <a:stCxn id="473" idx="2"/>
            <a:endCxn id="474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0"/>
          <p:cNvCxnSpPr>
            <a:stCxn id="473" idx="3"/>
            <a:endCxn id="478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0"/>
          <p:cNvCxnSpPr>
            <a:stCxn id="474" idx="3"/>
            <a:endCxn id="475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0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484" name="Google Shape;484;p30"/>
          <p:cNvCxnSpPr>
            <a:stCxn id="475" idx="3"/>
            <a:endCxn id="483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0"/>
          <p:cNvCxnSpPr>
            <a:stCxn id="473" idx="2"/>
            <a:endCxn id="483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0"/>
          <p:cNvCxnSpPr>
            <a:stCxn id="474" idx="0"/>
            <a:endCxn id="483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0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488" name="Google Shape;488;p30"/>
          <p:cNvCxnSpPr>
            <a:stCxn id="473" idx="2"/>
            <a:endCxn id="487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0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0" name="Google Shape;490;p30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2" name="Google Shape;492;p30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3" name="Google Shape;493;p30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4" name="Google Shape;494;p30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5" name="Google Shape;495;p30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96" name="Google Shape;496;p30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-1      8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8 is of length 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4785250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5915616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s=2</a:t>
            </a:r>
            <a:endParaRPr/>
          </a:p>
        </p:txBody>
      </p:sp>
      <p:sp>
        <p:nvSpPr>
          <p:cNvPr id="506" name="Google Shape;506;p31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07" name="Google Shape;507;p31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08" name="Google Shape;508;p31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09" name="Google Shape;509;p31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510" name="Google Shape;510;p31"/>
          <p:cNvCxnSpPr>
            <a:stCxn id="509" idx="2"/>
            <a:endCxn id="511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1"/>
          <p:cNvCxnSpPr>
            <a:stCxn id="506" idx="2"/>
            <a:endCxn id="508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1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513" name="Google Shape;513;p31"/>
          <p:cNvCxnSpPr>
            <a:stCxn id="506" idx="2"/>
            <a:endCxn id="507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1"/>
          <p:cNvCxnSpPr>
            <a:stCxn id="506" idx="3"/>
            <a:endCxn id="511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1"/>
          <p:cNvCxnSpPr>
            <a:stCxn id="507" idx="3"/>
            <a:endCxn id="508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1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517" name="Google Shape;517;p31"/>
          <p:cNvCxnSpPr>
            <a:stCxn id="508" idx="3"/>
            <a:endCxn id="516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1"/>
          <p:cNvCxnSpPr>
            <a:stCxn id="506" idx="2"/>
            <a:endCxn id="516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31"/>
          <p:cNvCxnSpPr>
            <a:stCxn id="507" idx="0"/>
            <a:endCxn id="516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1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521" name="Google Shape;521;p31"/>
          <p:cNvCxnSpPr>
            <a:stCxn id="506" idx="2"/>
            <a:endCxn id="520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1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3" name="Google Shape;523;p31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4" name="Google Shape;524;p31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6" name="Google Shape;526;p31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8" name="Google Shape;528;p31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29" name="Google Shape;529;p31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-1  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-1      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-2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-3      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-1      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31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3.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2 is of length 3.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33" name="Google Shape;533;p31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s=9</a:t>
            </a:r>
            <a:endParaRPr/>
          </a:p>
        </p:txBody>
      </p:sp>
      <p:sp>
        <p:nvSpPr>
          <p:cNvPr id="539" name="Google Shape;539;p32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40" name="Google Shape;540;p32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41" name="Google Shape;541;p32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42" name="Google Shape;542;p32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543" name="Google Shape;543;p32"/>
          <p:cNvCxnSpPr>
            <a:stCxn id="542" idx="2"/>
            <a:endCxn id="544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2"/>
          <p:cNvCxnSpPr>
            <a:stCxn id="539" idx="2"/>
            <a:endCxn id="541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2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546" name="Google Shape;546;p32"/>
          <p:cNvCxnSpPr>
            <a:stCxn id="539" idx="2"/>
            <a:endCxn id="540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2"/>
          <p:cNvCxnSpPr>
            <a:stCxn id="539" idx="3"/>
            <a:endCxn id="544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2"/>
          <p:cNvCxnSpPr>
            <a:stCxn id="540" idx="3"/>
            <a:endCxn id="541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2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550" name="Google Shape;550;p32"/>
          <p:cNvCxnSpPr>
            <a:stCxn id="541" idx="3"/>
            <a:endCxn id="549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2"/>
          <p:cNvCxnSpPr>
            <a:stCxn id="539" idx="2"/>
            <a:endCxn id="549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2"/>
          <p:cNvCxnSpPr>
            <a:stCxn id="540" idx="0"/>
            <a:endCxn id="549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2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554" name="Google Shape;554;p32"/>
          <p:cNvCxnSpPr>
            <a:stCxn id="539" idx="2"/>
            <a:endCxn id="553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32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57" name="Google Shape;557;p32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58" name="Google Shape;558;p32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59" name="Google Shape;559;p32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60" name="Google Shape;560;p32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61" name="Google Shape;561;p32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9 is of length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3, 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s=4</a:t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73" name="Google Shape;573;p33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74" name="Google Shape;574;p33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75" name="Google Shape;575;p33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576" name="Google Shape;576;p33"/>
          <p:cNvCxnSpPr>
            <a:stCxn id="575" idx="2"/>
            <a:endCxn id="577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33"/>
          <p:cNvCxnSpPr>
            <a:stCxn id="572" idx="2"/>
            <a:endCxn id="574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33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579" name="Google Shape;579;p33"/>
          <p:cNvCxnSpPr>
            <a:stCxn id="572" idx="2"/>
            <a:endCxn id="573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33"/>
          <p:cNvCxnSpPr>
            <a:stCxn id="572" idx="3"/>
            <a:endCxn id="577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33"/>
          <p:cNvCxnSpPr>
            <a:stCxn id="573" idx="3"/>
            <a:endCxn id="574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33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583" name="Google Shape;583;p33"/>
          <p:cNvCxnSpPr>
            <a:stCxn id="574" idx="3"/>
            <a:endCxn id="582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3"/>
          <p:cNvCxnSpPr>
            <a:stCxn id="572" idx="2"/>
            <a:endCxn id="582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3"/>
          <p:cNvCxnSpPr>
            <a:stCxn id="573" idx="0"/>
            <a:endCxn id="582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33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587" name="Google Shape;587;p33"/>
          <p:cNvCxnSpPr>
            <a:stCxn id="572" idx="2"/>
            <a:endCxn id="586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33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89" name="Google Shape;589;p33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0" name="Google Shape;590;p33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2" name="Google Shape;592;p33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4" name="Google Shape;594;p33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5" name="Google Shape;595;p33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-1      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-2      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2.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4 is of length 2.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3, 0, 2]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599" name="Google Shape;599;p33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s=5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06" name="Google Shape;606;p34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07" name="Google Shape;607;p34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08" name="Google Shape;608;p34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609" name="Google Shape;609;p34"/>
          <p:cNvCxnSpPr>
            <a:stCxn id="608" idx="2"/>
            <a:endCxn id="610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34"/>
          <p:cNvCxnSpPr>
            <a:stCxn id="605" idx="2"/>
            <a:endCxn id="607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34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612" name="Google Shape;612;p34"/>
          <p:cNvCxnSpPr>
            <a:stCxn id="605" idx="2"/>
            <a:endCxn id="606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4"/>
          <p:cNvCxnSpPr>
            <a:stCxn id="605" idx="3"/>
            <a:endCxn id="610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34"/>
          <p:cNvCxnSpPr>
            <a:stCxn id="606" idx="3"/>
            <a:endCxn id="607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4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616" name="Google Shape;616;p34"/>
          <p:cNvCxnSpPr>
            <a:stCxn id="607" idx="3"/>
            <a:endCxn id="615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4"/>
          <p:cNvCxnSpPr>
            <a:stCxn id="605" idx="2"/>
            <a:endCxn id="615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4"/>
          <p:cNvCxnSpPr>
            <a:stCxn id="606" idx="0"/>
            <a:endCxn id="615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34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620" name="Google Shape;620;p34"/>
          <p:cNvCxnSpPr>
            <a:stCxn id="605" idx="2"/>
            <a:endCxn id="619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34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2" name="Google Shape;622;p34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3" name="Google Shape;623;p34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4" name="Google Shape;624;p34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5" name="Google Shape;625;p34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6" name="Google Shape;626;p34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7" name="Google Shape;627;p34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-1      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34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5 is of length 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4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3, 0, 2, 1]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4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32" name="Google Shape;632;p34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s=7</a:t>
            </a:r>
            <a:endParaRPr/>
          </a:p>
        </p:txBody>
      </p:sp>
      <p:sp>
        <p:nvSpPr>
          <p:cNvPr id="638" name="Google Shape;638;p35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39" name="Google Shape;639;p35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40" name="Google Shape;640;p35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41" name="Google Shape;641;p35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642" name="Google Shape;642;p35"/>
          <p:cNvCxnSpPr>
            <a:stCxn id="641" idx="2"/>
            <a:endCxn id="643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35"/>
          <p:cNvCxnSpPr>
            <a:stCxn id="638" idx="2"/>
            <a:endCxn id="640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5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645" name="Google Shape;645;p35"/>
          <p:cNvCxnSpPr>
            <a:stCxn id="638" idx="2"/>
            <a:endCxn id="639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5"/>
          <p:cNvCxnSpPr>
            <a:stCxn id="638" idx="3"/>
            <a:endCxn id="643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5"/>
          <p:cNvCxnSpPr>
            <a:stCxn id="639" idx="3"/>
            <a:endCxn id="640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35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649" name="Google Shape;649;p35"/>
          <p:cNvCxnSpPr>
            <a:stCxn id="640" idx="3"/>
            <a:endCxn id="648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5"/>
          <p:cNvCxnSpPr>
            <a:stCxn id="638" idx="2"/>
            <a:endCxn id="648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5"/>
          <p:cNvCxnSpPr>
            <a:stCxn id="639" idx="0"/>
            <a:endCxn id="648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35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653" name="Google Shape;653;p35"/>
          <p:cNvCxnSpPr>
            <a:stCxn id="638" idx="2"/>
            <a:endCxn id="652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35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5" name="Google Shape;655;p35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6" name="Google Shape;656;p35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7" name="Google Shape;657;p35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8" name="Google Shape;658;p35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9" name="Google Shape;659;p35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60" name="Google Shape;660;p35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61" name="Google Shape;661;p35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 0      -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35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7 is of length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5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3, 0, 2, 1, 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65" name="Google Shape;665;p35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DAGSPT With s=7</a:t>
            </a:r>
            <a:endParaRPr/>
          </a:p>
        </p:txBody>
      </p:sp>
      <p:sp>
        <p:nvSpPr>
          <p:cNvPr id="671" name="Google Shape;671;p36"/>
          <p:cNvSpPr/>
          <p:nvPr/>
        </p:nvSpPr>
        <p:spPr>
          <a:xfrm>
            <a:off x="2017821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72" name="Google Shape;672;p36"/>
          <p:cNvSpPr/>
          <p:nvPr/>
        </p:nvSpPr>
        <p:spPr>
          <a:xfrm>
            <a:off x="4304187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73" name="Google Shape;673;p36"/>
          <p:cNvSpPr/>
          <p:nvPr/>
        </p:nvSpPr>
        <p:spPr>
          <a:xfrm>
            <a:off x="5447370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74" name="Google Shape;674;p36"/>
          <p:cNvSpPr/>
          <p:nvPr/>
        </p:nvSpPr>
        <p:spPr>
          <a:xfrm>
            <a:off x="874638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675" name="Google Shape;675;p36"/>
          <p:cNvCxnSpPr>
            <a:stCxn id="674" idx="2"/>
            <a:endCxn id="676" idx="2"/>
          </p:cNvCxnSpPr>
          <p:nvPr/>
        </p:nvCxnSpPr>
        <p:spPr>
          <a:xfrm flipH="1" rot="-5400000">
            <a:off x="2211138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6"/>
          <p:cNvCxnSpPr>
            <a:stCxn id="671" idx="2"/>
            <a:endCxn id="673" idx="2"/>
          </p:cNvCxnSpPr>
          <p:nvPr/>
        </p:nvCxnSpPr>
        <p:spPr>
          <a:xfrm flipH="1" rot="-5400000">
            <a:off x="3925971" y="-28797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36"/>
          <p:cNvSpPr/>
          <p:nvPr/>
        </p:nvSpPr>
        <p:spPr>
          <a:xfrm>
            <a:off x="3161004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678" name="Google Shape;678;p36"/>
          <p:cNvCxnSpPr>
            <a:stCxn id="671" idx="2"/>
            <a:endCxn id="672" idx="2"/>
          </p:cNvCxnSpPr>
          <p:nvPr/>
        </p:nvCxnSpPr>
        <p:spPr>
          <a:xfrm flipH="1" rot="-5400000">
            <a:off x="3354321" y="2836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6"/>
          <p:cNvCxnSpPr>
            <a:stCxn id="671" idx="3"/>
            <a:endCxn id="676" idx="1"/>
          </p:cNvCxnSpPr>
          <p:nvPr/>
        </p:nvCxnSpPr>
        <p:spPr>
          <a:xfrm>
            <a:off x="2405121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6"/>
          <p:cNvCxnSpPr>
            <a:stCxn id="672" idx="3"/>
            <a:endCxn id="673" idx="1"/>
          </p:cNvCxnSpPr>
          <p:nvPr/>
        </p:nvCxnSpPr>
        <p:spPr>
          <a:xfrm>
            <a:off x="4691487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36"/>
          <p:cNvSpPr/>
          <p:nvPr/>
        </p:nvSpPr>
        <p:spPr>
          <a:xfrm>
            <a:off x="6590553" y="1122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682" name="Google Shape;682;p36"/>
          <p:cNvCxnSpPr>
            <a:stCxn id="673" idx="3"/>
            <a:endCxn id="681" idx="1"/>
          </p:cNvCxnSpPr>
          <p:nvPr/>
        </p:nvCxnSpPr>
        <p:spPr>
          <a:xfrm>
            <a:off x="5834670" y="12742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6"/>
          <p:cNvCxnSpPr>
            <a:stCxn id="671" idx="2"/>
            <a:endCxn id="681" idx="2"/>
          </p:cNvCxnSpPr>
          <p:nvPr/>
        </p:nvCxnSpPr>
        <p:spPr>
          <a:xfrm flipH="1" rot="-5400000">
            <a:off x="4497471" y="-85947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6"/>
          <p:cNvCxnSpPr>
            <a:stCxn id="672" idx="0"/>
            <a:endCxn id="681" idx="0"/>
          </p:cNvCxnSpPr>
          <p:nvPr/>
        </p:nvCxnSpPr>
        <p:spPr>
          <a:xfrm flipH="1" rot="-5400000">
            <a:off x="5640687" y="-2082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36"/>
          <p:cNvSpPr/>
          <p:nvPr/>
        </p:nvSpPr>
        <p:spPr>
          <a:xfrm>
            <a:off x="7733736" y="11220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686" name="Google Shape;686;p36"/>
          <p:cNvCxnSpPr>
            <a:stCxn id="671" idx="2"/>
            <a:endCxn id="685" idx="2"/>
          </p:cNvCxnSpPr>
          <p:nvPr/>
        </p:nvCxnSpPr>
        <p:spPr>
          <a:xfrm flipH="1" rot="-5400000">
            <a:off x="5069121" y="-143112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36"/>
          <p:cNvSpPr txBox="1"/>
          <p:nvPr/>
        </p:nvSpPr>
        <p:spPr>
          <a:xfrm>
            <a:off x="1525650" y="14063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88" name="Google Shape;688;p36"/>
          <p:cNvSpPr txBox="1"/>
          <p:nvPr/>
        </p:nvSpPr>
        <p:spPr>
          <a:xfrm>
            <a:off x="2549762" y="106184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89" name="Google Shape;689;p36"/>
          <p:cNvSpPr txBox="1"/>
          <p:nvPr/>
        </p:nvSpPr>
        <p:spPr>
          <a:xfrm>
            <a:off x="3746287" y="1424088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0" name="Google Shape;690;p36"/>
          <p:cNvSpPr txBox="1"/>
          <p:nvPr/>
        </p:nvSpPr>
        <p:spPr>
          <a:xfrm>
            <a:off x="4432087" y="16297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1" name="Google Shape;691;p36"/>
          <p:cNvSpPr txBox="1"/>
          <p:nvPr/>
        </p:nvSpPr>
        <p:spPr>
          <a:xfrm>
            <a:off x="5566204" y="17466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2" name="Google Shape;692;p36"/>
          <p:cNvSpPr txBox="1"/>
          <p:nvPr/>
        </p:nvSpPr>
        <p:spPr>
          <a:xfrm>
            <a:off x="6937804" y="18368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3" name="Google Shape;693;p36"/>
          <p:cNvSpPr txBox="1"/>
          <p:nvPr/>
        </p:nvSpPr>
        <p:spPr>
          <a:xfrm>
            <a:off x="5456912" y="6724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176300" y="2321950"/>
            <a:ext cx="237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  distTo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    ∞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   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     0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5" name="Google Shape;695;p36"/>
          <p:cNvSpPr txBox="1"/>
          <p:nvPr/>
        </p:nvSpPr>
        <p:spPr>
          <a:xfrm>
            <a:off x="3244175" y="2607150"/>
            <a:ext cx="4884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abs(min(distTo)) is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Longest path from 3 is of length 0.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2937450" y="4455300"/>
            <a:ext cx="48840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[1, 3, 0, 2, 1, 0, 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4785128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8" name="Google Shape;698;p36"/>
          <p:cNvSpPr txBox="1"/>
          <p:nvPr/>
        </p:nvSpPr>
        <p:spPr>
          <a:xfrm>
            <a:off x="5915494" y="105702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Warmup Problem 1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below, using s as the source?                   In what order will Dijkstra’s algorithm visit the vertices?</a:t>
            </a:r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>
            <a:off x="1789005" y="1937325"/>
            <a:ext cx="5565975" cy="1879300"/>
            <a:chOff x="1289193" y="2118700"/>
            <a:chExt cx="5565975" cy="1879300"/>
          </a:xfrm>
        </p:grpSpPr>
        <p:sp>
          <p:nvSpPr>
            <p:cNvPr id="46" name="Google Shape;46;p10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51" name="Google Shape;51;p10"/>
            <p:cNvCxnSpPr>
              <a:stCxn id="46" idx="2"/>
              <a:endCxn id="47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2" name="Google Shape;52;p10"/>
            <p:cNvCxnSpPr>
              <a:stCxn id="48" idx="2"/>
              <a:endCxn id="49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" name="Google Shape;53;p10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54" name="Google Shape;54;p10"/>
            <p:cNvCxnSpPr>
              <a:stCxn id="53" idx="3"/>
              <a:endCxn id="46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" name="Google Shape;55;p10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56" name="Google Shape;56;p10"/>
            <p:cNvCxnSpPr>
              <a:stCxn id="53" idx="3"/>
              <a:endCxn id="47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" name="Google Shape;57;p10"/>
            <p:cNvCxnSpPr>
              <a:stCxn id="49" idx="3"/>
              <a:endCxn id="50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" name="Google Shape;58;p10"/>
            <p:cNvCxnSpPr>
              <a:stCxn id="46" idx="3"/>
              <a:endCxn id="48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" name="Google Shape;59;p10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60" name="Google Shape;60;p10"/>
            <p:cNvCxnSpPr>
              <a:stCxn id="50" idx="1"/>
              <a:endCxn id="48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1" name="Google Shape;61;p10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66" name="Google Shape;66;p10"/>
            <p:cNvCxnSpPr>
              <a:stCxn id="49" idx="1"/>
              <a:endCxn id="47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69" name="Google Shape;69;p10"/>
          <p:cNvSpPr txBox="1"/>
          <p:nvPr/>
        </p:nvSpPr>
        <p:spPr>
          <a:xfrm>
            <a:off x="155475" y="4625275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from Algorithms, by Vazirani/Papadimitriou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Negative Weight Graph to Find Longest Paths</a:t>
            </a:r>
            <a:endParaRPr/>
          </a:p>
        </p:txBody>
      </p:sp>
      <p:sp>
        <p:nvSpPr>
          <p:cNvPr id="704" name="Google Shape;704;p37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find the length of the longest path from any vertex in the DAG?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copy with edge weights set to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 v: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DAGSPT algorithm from v.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 LPLS[v] = abs(min(distTo)), i.e. length of the longest path starting at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max(LPLS), i.e. longest of the longest paths lengths.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to original LLIS problem is max(LPLS) + 1 = 4. Runtime is O(N</a:t>
            </a:r>
            <a:r>
              <a:rPr baseline="30000" lang="en"/>
              <a:t>3</a:t>
            </a:r>
            <a:r>
              <a:rPr lang="en"/>
              <a:t>).</a:t>
            </a: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06" name="Google Shape;706;p37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07" name="Google Shape;707;p37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08" name="Google Shape;708;p37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709" name="Google Shape;709;p37"/>
          <p:cNvCxnSpPr>
            <a:stCxn id="708" idx="2"/>
            <a:endCxn id="710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7"/>
          <p:cNvCxnSpPr>
            <a:stCxn id="705" idx="2"/>
            <a:endCxn id="707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37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712" name="Google Shape;712;p37"/>
          <p:cNvCxnSpPr>
            <a:stCxn id="705" idx="2"/>
            <a:endCxn id="706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7"/>
          <p:cNvCxnSpPr>
            <a:stCxn id="705" idx="3"/>
            <a:endCxn id="710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37"/>
          <p:cNvCxnSpPr>
            <a:stCxn id="706" idx="3"/>
            <a:endCxn id="707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37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716" name="Google Shape;716;p37"/>
          <p:cNvCxnSpPr>
            <a:stCxn id="707" idx="3"/>
            <a:endCxn id="715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37"/>
          <p:cNvCxnSpPr>
            <a:stCxn id="705" idx="2"/>
            <a:endCxn id="715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7"/>
          <p:cNvCxnSpPr>
            <a:stCxn id="706" idx="0"/>
            <a:endCxn id="715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7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720" name="Google Shape;720;p37"/>
          <p:cNvCxnSpPr>
            <a:stCxn id="705" idx="2"/>
            <a:endCxn id="719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7"/>
          <p:cNvCxnSpPr/>
          <p:nvPr/>
        </p:nvCxnSpPr>
        <p:spPr>
          <a:xfrm rot="10800000">
            <a:off x="4416806" y="1887525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2" name="Google Shape;722;p37"/>
          <p:cNvSpPr txBox="1"/>
          <p:nvPr/>
        </p:nvSpPr>
        <p:spPr>
          <a:xfrm>
            <a:off x="4980875" y="1698775"/>
            <a:ext cx="4317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Recall, this was a dynamic programming algorithm.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23" name="Google Shape;723;p37"/>
          <p:cNvSpPr txBox="1"/>
          <p:nvPr/>
        </p:nvSpPr>
        <p:spPr>
          <a:xfrm>
            <a:off x="1525650" y="4149536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4" name="Google Shape;724;p37"/>
          <p:cNvSpPr txBox="1"/>
          <p:nvPr/>
        </p:nvSpPr>
        <p:spPr>
          <a:xfrm>
            <a:off x="2549762" y="38050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5" name="Google Shape;725;p37"/>
          <p:cNvSpPr txBox="1"/>
          <p:nvPr/>
        </p:nvSpPr>
        <p:spPr>
          <a:xfrm>
            <a:off x="3746287" y="41672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6" name="Google Shape;726;p37"/>
          <p:cNvSpPr txBox="1"/>
          <p:nvPr/>
        </p:nvSpPr>
        <p:spPr>
          <a:xfrm>
            <a:off x="4432087" y="4372973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5566204" y="4489839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8" name="Google Shape;728;p37"/>
          <p:cNvSpPr txBox="1"/>
          <p:nvPr/>
        </p:nvSpPr>
        <p:spPr>
          <a:xfrm>
            <a:off x="6937804" y="4580055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29" name="Google Shape;729;p37"/>
          <p:cNvSpPr txBox="1"/>
          <p:nvPr/>
        </p:nvSpPr>
        <p:spPr>
          <a:xfrm>
            <a:off x="5456912" y="3415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30" name="Google Shape;730;p37"/>
          <p:cNvSpPr txBox="1"/>
          <p:nvPr/>
        </p:nvSpPr>
        <p:spPr>
          <a:xfrm>
            <a:off x="4856195" y="3796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31" name="Google Shape;731;p37"/>
          <p:cNvSpPr txBox="1"/>
          <p:nvPr/>
        </p:nvSpPr>
        <p:spPr>
          <a:xfrm>
            <a:off x="5986561" y="379661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32" name="Google Shape;732;p37"/>
          <p:cNvSpPr txBox="1"/>
          <p:nvPr/>
        </p:nvSpPr>
        <p:spPr>
          <a:xfrm>
            <a:off x="76250" y="4321525"/>
            <a:ext cx="24111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LPLS: [1, 3, 0, 2, 1, 0, 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max(LPLS)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7"/>
          <p:cNvSpPr txBox="1"/>
          <p:nvPr/>
        </p:nvSpPr>
        <p:spPr>
          <a:xfrm>
            <a:off x="7526400" y="2655726"/>
            <a:ext cx="1511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extra slides!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34" name="Google Shape;734;p37"/>
          <p:cNvCxnSpPr>
            <a:stCxn id="733" idx="1"/>
          </p:cNvCxnSpPr>
          <p:nvPr/>
        </p:nvCxnSpPr>
        <p:spPr>
          <a:xfrm flipH="1">
            <a:off x="7344300" y="2850426"/>
            <a:ext cx="182100" cy="249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"/>
          <p:cNvSpPr txBox="1"/>
          <p:nvPr/>
        </p:nvSpPr>
        <p:spPr>
          <a:xfrm>
            <a:off x="6931775" y="3776904"/>
            <a:ext cx="20217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1, 3, 0, 2, 1, 0, 0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 Summary</a:t>
            </a:r>
            <a:endParaRPr/>
          </a:p>
        </p:txBody>
      </p:sp>
      <p:sp>
        <p:nvSpPr>
          <p:cNvPr id="741" name="Google Shape;741;p38"/>
          <p:cNvSpPr txBox="1"/>
          <p:nvPr>
            <p:ph idx="1" type="body"/>
          </p:nvPr>
        </p:nvSpPr>
        <p:spPr>
          <a:xfrm>
            <a:off x="243000" y="556500"/>
            <a:ext cx="84438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sequence of integers, we transformed our problem into a problem on DAGs.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process is sometimes called </a:t>
            </a:r>
            <a:r>
              <a:rPr b="1" lang="en"/>
              <a:t>reduction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“reduced” LLIS to N solutions of the longest paths problem on DAGs.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Solutions to longest path problems were found by executing a dynamic programming algorithm called DAGSPT.</a:t>
            </a:r>
            <a:endParaRPr/>
          </a:p>
        </p:txBody>
      </p:sp>
      <p:sp>
        <p:nvSpPr>
          <p:cNvPr id="742" name="Google Shape;742;p38"/>
          <p:cNvSpPr txBox="1"/>
          <p:nvPr/>
        </p:nvSpPr>
        <p:spPr>
          <a:xfrm>
            <a:off x="208850" y="3774075"/>
            <a:ext cx="18840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8, 2, 9, 4, 5, 7, 3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161659" y="3227925"/>
            <a:ext cx="1749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 on sequence of N items</a:t>
            </a:r>
            <a:endParaRPr/>
          </a:p>
        </p:txBody>
      </p:sp>
      <p:cxnSp>
        <p:nvCxnSpPr>
          <p:cNvPr id="744" name="Google Shape;744;p38"/>
          <p:cNvCxnSpPr>
            <a:stCxn id="742" idx="3"/>
            <a:endCxn id="745" idx="1"/>
          </p:cNvCxnSpPr>
          <p:nvPr/>
        </p:nvCxnSpPr>
        <p:spPr>
          <a:xfrm>
            <a:off x="2092850" y="4067925"/>
            <a:ext cx="330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38"/>
          <p:cNvSpPr txBox="1"/>
          <p:nvPr/>
        </p:nvSpPr>
        <p:spPr>
          <a:xfrm>
            <a:off x="2356099" y="3316067"/>
            <a:ext cx="450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executions of DAGSPT on graph with N vertices</a:t>
            </a:r>
            <a:endParaRPr/>
          </a:p>
        </p:txBody>
      </p:sp>
      <p:cxnSp>
        <p:nvCxnSpPr>
          <p:cNvPr id="747" name="Google Shape;747;p38"/>
          <p:cNvCxnSpPr>
            <a:stCxn id="745" idx="3"/>
            <a:endCxn id="739" idx="1"/>
          </p:cNvCxnSpPr>
          <p:nvPr/>
        </p:nvCxnSpPr>
        <p:spPr>
          <a:xfrm>
            <a:off x="6406775" y="4069029"/>
            <a:ext cx="525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8"/>
          <p:cNvSpPr txBox="1"/>
          <p:nvPr/>
        </p:nvSpPr>
        <p:spPr>
          <a:xfrm>
            <a:off x="6613980" y="4504753"/>
            <a:ext cx="210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max(LPLS) + 1</a:t>
            </a:r>
            <a:endParaRPr/>
          </a:p>
        </p:txBody>
      </p:sp>
      <p:sp>
        <p:nvSpPr>
          <p:cNvPr id="749" name="Google Shape;749;p38"/>
          <p:cNvSpPr txBox="1"/>
          <p:nvPr/>
        </p:nvSpPr>
        <p:spPr>
          <a:xfrm>
            <a:off x="8265300" y="4683425"/>
            <a:ext cx="38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Google Shape;750;p38"/>
          <p:cNvCxnSpPr>
            <a:stCxn id="739" idx="2"/>
            <a:endCxn id="749" idx="1"/>
          </p:cNvCxnSpPr>
          <p:nvPr/>
        </p:nvCxnSpPr>
        <p:spPr>
          <a:xfrm flipH="1" rot="-5400000">
            <a:off x="7850525" y="4456704"/>
            <a:ext cx="507000" cy="32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38"/>
          <p:cNvSpPr txBox="1"/>
          <p:nvPr/>
        </p:nvSpPr>
        <p:spPr>
          <a:xfrm>
            <a:off x="8350320" y="3459500"/>
            <a:ext cx="66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LPLS</a:t>
            </a:r>
            <a:endParaRPr/>
          </a:p>
        </p:txBody>
      </p:sp>
      <p:pic>
        <p:nvPicPr>
          <p:cNvPr id="745" name="Google Shape;7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01" y="3642192"/>
            <a:ext cx="3983774" cy="85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9"/>
          <p:cNvSpPr txBox="1"/>
          <p:nvPr>
            <p:ph type="title"/>
          </p:nvPr>
        </p:nvSpPr>
        <p:spPr>
          <a:xfrm>
            <a:off x="928950" y="1717898"/>
            <a:ext cx="72861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LIS Using Dynamic Programming</a:t>
            </a:r>
            <a:endParaRPr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our LLIS Solution</a:t>
            </a:r>
            <a:endParaRPr/>
          </a:p>
        </p:txBody>
      </p:sp>
      <p:sp>
        <p:nvSpPr>
          <p:cNvPr id="762" name="Google Shape;762;p40"/>
          <p:cNvSpPr txBox="1"/>
          <p:nvPr>
            <p:ph idx="1" type="body"/>
          </p:nvPr>
        </p:nvSpPr>
        <p:spPr>
          <a:xfrm>
            <a:off x="243000" y="556500"/>
            <a:ext cx="8834700" cy="4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LLIS problem: Given a sequence of numbers, find the length of the longest increasing subsequence.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</a:t>
            </a:r>
            <a:r>
              <a:rPr lang="en"/>
              <a:t>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LIS is 2, 4, 5, 7, so the LLIS is 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process we described felt redundant.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DAGSPT for s=4 is a subproblem of DAGSPT for s=2, but we ran both in their entirety.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possible ways to optimize, but we’ll use dynamic programming today.</a:t>
            </a:r>
            <a:endParaRPr/>
          </a:p>
        </p:txBody>
      </p:sp>
      <p:pic>
        <p:nvPicPr>
          <p:cNvPr id="763" name="Google Shape;7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351" y="1279192"/>
            <a:ext cx="3983774" cy="85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an LLIS Subproblem</a:t>
            </a:r>
            <a:endParaRPr/>
          </a:p>
        </p:txBody>
      </p:sp>
      <p:sp>
        <p:nvSpPr>
          <p:cNvPr id="769" name="Google Shape;769;p41"/>
          <p:cNvSpPr txBox="1"/>
          <p:nvPr>
            <p:ph idx="1" type="body"/>
          </p:nvPr>
        </p:nvSpPr>
        <p:spPr>
          <a:xfrm>
            <a:off x="243000" y="556500"/>
            <a:ext cx="8834700" cy="4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Longest Increasing Subsequence Problem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</a:t>
            </a:r>
            <a:r>
              <a:rPr lang="en"/>
              <a:t>8, 2, 9, 4, 5, 7, 3.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LIS is 2, 4, 5, 7, so the LLIS is 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Dynamic programming: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a collection of subproblems.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Solve subproblems one by one, working from smallest to largest.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answers to the smaller problems to help solve the larger ones.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subproblem for LLIS: Length of the Longest Subsequence Ending At (LLSEA)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LLIS </a:t>
            </a:r>
            <a:r>
              <a:rPr b="1" lang="en" u="sng"/>
              <a:t>ending</a:t>
            </a:r>
            <a:r>
              <a:rPr lang="en"/>
              <a:t> at index </a:t>
            </a:r>
            <a:r>
              <a:rPr lang="en"/>
              <a:t>#</a:t>
            </a:r>
            <a:r>
              <a:rPr lang="en"/>
              <a:t>2?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2 (either 8, 9 or 2, 9)</a:t>
            </a:r>
            <a:br>
              <a:rPr lang="en"/>
            </a:br>
            <a:endParaRPr/>
          </a:p>
        </p:txBody>
      </p:sp>
      <p:sp>
        <p:nvSpPr>
          <p:cNvPr id="770" name="Google Shape;770;p41"/>
          <p:cNvSpPr/>
          <p:nvPr/>
        </p:nvSpPr>
        <p:spPr>
          <a:xfrm>
            <a:off x="6305286" y="44748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71" name="Google Shape;771;p41"/>
          <p:cNvSpPr/>
          <p:nvPr/>
        </p:nvSpPr>
        <p:spPr>
          <a:xfrm>
            <a:off x="5141838" y="44748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772" name="Google Shape;772;p41"/>
          <p:cNvCxnSpPr>
            <a:stCxn id="771" idx="2"/>
            <a:endCxn id="773" idx="2"/>
          </p:cNvCxnSpPr>
          <p:nvPr/>
        </p:nvCxnSpPr>
        <p:spPr>
          <a:xfrm flipH="1" rot="-5400000">
            <a:off x="6536688" y="3578125"/>
            <a:ext cx="600" cy="24030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1"/>
          <p:cNvSpPr/>
          <p:nvPr/>
        </p:nvSpPr>
        <p:spPr>
          <a:xfrm>
            <a:off x="7544935" y="4474825"/>
            <a:ext cx="3873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774" name="Google Shape;774;p41"/>
          <p:cNvCxnSpPr>
            <a:stCxn id="770" idx="3"/>
            <a:endCxn id="773" idx="1"/>
          </p:cNvCxnSpPr>
          <p:nvPr/>
        </p:nvCxnSpPr>
        <p:spPr>
          <a:xfrm>
            <a:off x="6692586" y="4627075"/>
            <a:ext cx="85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41"/>
          <p:cNvCxnSpPr/>
          <p:nvPr/>
        </p:nvCxnSpPr>
        <p:spPr>
          <a:xfrm flipH="1">
            <a:off x="4647275" y="2524550"/>
            <a:ext cx="637800" cy="17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41"/>
          <p:cNvSpPr txBox="1"/>
          <p:nvPr/>
        </p:nvSpPr>
        <p:spPr>
          <a:xfrm>
            <a:off x="5374031" y="2136231"/>
            <a:ext cx="3161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Finding the “right” subproblems is often very hard.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77" name="Google Shape;777;p41"/>
          <p:cNvSpPr txBox="1"/>
          <p:nvPr/>
        </p:nvSpPr>
        <p:spPr>
          <a:xfrm>
            <a:off x="7526471" y="4146731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the </a:t>
            </a:r>
            <a:r>
              <a:rPr lang="en"/>
              <a:t>LLSEA</a:t>
            </a:r>
            <a:r>
              <a:rPr lang="en"/>
              <a:t> Problem</a:t>
            </a:r>
            <a:endParaRPr/>
          </a:p>
        </p:txBody>
      </p:sp>
      <p:sp>
        <p:nvSpPr>
          <p:cNvPr id="783" name="Google Shape;783;p42"/>
          <p:cNvSpPr txBox="1"/>
          <p:nvPr>
            <p:ph idx="1" type="body"/>
          </p:nvPr>
        </p:nvSpPr>
        <p:spPr>
          <a:xfrm>
            <a:off x="243000" y="556500"/>
            <a:ext cx="8834700" cy="4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LLSEA</a:t>
            </a:r>
            <a:r>
              <a:rPr lang="en"/>
              <a:t>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</a:t>
            </a:r>
            <a:r>
              <a:rPr b="1" lang="en"/>
              <a:t>9</a:t>
            </a:r>
            <a:r>
              <a:rPr lang="en"/>
              <a:t>, 4, 5, 7, 3, the LLSEA(2) =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Definition: Let Q(K) be the </a:t>
            </a:r>
            <a:r>
              <a:rPr lang="en"/>
              <a:t>LLIS</a:t>
            </a:r>
            <a:r>
              <a:rPr lang="en"/>
              <a:t> </a:t>
            </a:r>
            <a:r>
              <a:rPr b="1" lang="en" u="sng"/>
              <a:t>ending</a:t>
            </a:r>
            <a:r>
              <a:rPr lang="en"/>
              <a:t> at index K, a.k.a. the LLSEA(K). Examples: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Q(1) =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Q(2) =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Q(3) = 2</a:t>
            </a:r>
            <a:br>
              <a:rPr lang="en"/>
            </a:br>
            <a:endParaRPr/>
          </a:p>
        </p:txBody>
      </p:sp>
      <p:sp>
        <p:nvSpPr>
          <p:cNvPr id="784" name="Google Shape;784;p42"/>
          <p:cNvSpPr/>
          <p:nvPr/>
        </p:nvSpPr>
        <p:spPr>
          <a:xfrm>
            <a:off x="3835236" y="3314257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85" name="Google Shape;785;p42"/>
          <p:cNvSpPr/>
          <p:nvPr/>
        </p:nvSpPr>
        <p:spPr>
          <a:xfrm>
            <a:off x="2671788" y="3314257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786" name="Google Shape;786;p42"/>
          <p:cNvCxnSpPr>
            <a:stCxn id="785" idx="2"/>
            <a:endCxn id="787" idx="2"/>
          </p:cNvCxnSpPr>
          <p:nvPr/>
        </p:nvCxnSpPr>
        <p:spPr>
          <a:xfrm flipH="1" rot="-5400000">
            <a:off x="4066638" y="2417557"/>
            <a:ext cx="600" cy="24030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42"/>
          <p:cNvSpPr/>
          <p:nvPr/>
        </p:nvSpPr>
        <p:spPr>
          <a:xfrm>
            <a:off x="5074885" y="3314257"/>
            <a:ext cx="3873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788" name="Google Shape;788;p42"/>
          <p:cNvCxnSpPr>
            <a:stCxn id="784" idx="3"/>
            <a:endCxn id="787" idx="1"/>
          </p:cNvCxnSpPr>
          <p:nvPr/>
        </p:nvCxnSpPr>
        <p:spPr>
          <a:xfrm>
            <a:off x="4222536" y="3466507"/>
            <a:ext cx="85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42"/>
          <p:cNvSpPr/>
          <p:nvPr/>
        </p:nvSpPr>
        <p:spPr>
          <a:xfrm>
            <a:off x="3835199" y="412729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90" name="Google Shape;790;p42"/>
          <p:cNvSpPr/>
          <p:nvPr/>
        </p:nvSpPr>
        <p:spPr>
          <a:xfrm>
            <a:off x="2671750" y="412729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791" name="Google Shape;791;p42"/>
          <p:cNvCxnSpPr>
            <a:stCxn id="790" idx="2"/>
            <a:endCxn id="792" idx="2"/>
          </p:cNvCxnSpPr>
          <p:nvPr/>
        </p:nvCxnSpPr>
        <p:spPr>
          <a:xfrm flipH="1" rot="-5400000">
            <a:off x="4066600" y="3230590"/>
            <a:ext cx="600" cy="24030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42"/>
          <p:cNvSpPr/>
          <p:nvPr/>
        </p:nvSpPr>
        <p:spPr>
          <a:xfrm>
            <a:off x="5074847" y="412729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793" name="Google Shape;793;p42"/>
          <p:cNvCxnSpPr>
            <a:stCxn id="789" idx="3"/>
            <a:endCxn id="792" idx="1"/>
          </p:cNvCxnSpPr>
          <p:nvPr/>
        </p:nvCxnSpPr>
        <p:spPr>
          <a:xfrm>
            <a:off x="4222499" y="4279540"/>
            <a:ext cx="85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42"/>
          <p:cNvSpPr/>
          <p:nvPr/>
        </p:nvSpPr>
        <p:spPr>
          <a:xfrm>
            <a:off x="6123822" y="4127290"/>
            <a:ext cx="3873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95" name="Google Shape;795;p42"/>
          <p:cNvSpPr/>
          <p:nvPr/>
        </p:nvSpPr>
        <p:spPr>
          <a:xfrm>
            <a:off x="3835236" y="2610281"/>
            <a:ext cx="3873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96" name="Google Shape;796;p42"/>
          <p:cNvSpPr/>
          <p:nvPr/>
        </p:nvSpPr>
        <p:spPr>
          <a:xfrm>
            <a:off x="2671788" y="261028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797" name="Google Shape;797;p42"/>
          <p:cNvCxnSpPr>
            <a:stCxn id="789" idx="2"/>
            <a:endCxn id="794" idx="2"/>
          </p:cNvCxnSpPr>
          <p:nvPr/>
        </p:nvCxnSpPr>
        <p:spPr>
          <a:xfrm flipH="1" rot="-5400000">
            <a:off x="5172899" y="3287740"/>
            <a:ext cx="600" cy="22887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42"/>
          <p:cNvSpPr txBox="1"/>
          <p:nvPr/>
        </p:nvSpPr>
        <p:spPr>
          <a:xfrm>
            <a:off x="3799830" y="2821910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K=1</a:t>
            </a:r>
            <a:endParaRPr/>
          </a:p>
        </p:txBody>
      </p:sp>
      <p:sp>
        <p:nvSpPr>
          <p:cNvPr id="799" name="Google Shape;799;p42"/>
          <p:cNvSpPr txBox="1"/>
          <p:nvPr/>
        </p:nvSpPr>
        <p:spPr>
          <a:xfrm>
            <a:off x="5039489" y="2997963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K=2</a:t>
            </a:r>
            <a:endParaRPr/>
          </a:p>
        </p:txBody>
      </p:sp>
      <p:sp>
        <p:nvSpPr>
          <p:cNvPr id="800" name="Google Shape;800;p42"/>
          <p:cNvSpPr txBox="1"/>
          <p:nvPr/>
        </p:nvSpPr>
        <p:spPr>
          <a:xfrm>
            <a:off x="6098338" y="3809678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K=3</a:t>
            </a:r>
            <a:endParaRPr/>
          </a:p>
        </p:txBody>
      </p:sp>
      <p:sp>
        <p:nvSpPr>
          <p:cNvPr id="801" name="Google Shape;801;p42"/>
          <p:cNvSpPr txBox="1"/>
          <p:nvPr/>
        </p:nvSpPr>
        <p:spPr>
          <a:xfrm>
            <a:off x="6855050" y="2947500"/>
            <a:ext cx="215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values are solutions to the LLSEA problem.</a:t>
            </a:r>
            <a:endParaRPr/>
          </a:p>
        </p:txBody>
      </p:sp>
      <p:sp>
        <p:nvSpPr>
          <p:cNvPr id="802" name="Google Shape;802;p42"/>
          <p:cNvSpPr txBox="1"/>
          <p:nvPr/>
        </p:nvSpPr>
        <p:spPr>
          <a:xfrm>
            <a:off x="6243125" y="1392300"/>
            <a:ext cx="2226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This 2 refers to item #2 in the sequence, which has value 9.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03" name="Google Shape;803;p42"/>
          <p:cNvCxnSpPr>
            <a:stCxn id="802" idx="1"/>
          </p:cNvCxnSpPr>
          <p:nvPr/>
        </p:nvCxnSpPr>
        <p:spPr>
          <a:xfrm rot="10800000">
            <a:off x="5817425" y="1463250"/>
            <a:ext cx="425700" cy="316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LLSEA Problem</a:t>
            </a:r>
            <a:r>
              <a:rPr lang="en"/>
              <a:t>, yellkey.com</a:t>
            </a:r>
            <a:r>
              <a:rPr lang="en">
                <a:solidFill>
                  <a:srgbClr val="38761D"/>
                </a:solidFill>
              </a:rPr>
              <a:t>/miss</a:t>
            </a:r>
            <a:endParaRPr/>
          </a:p>
        </p:txBody>
      </p:sp>
      <p:sp>
        <p:nvSpPr>
          <p:cNvPr id="809" name="Google Shape;809;p43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LLSEA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</a:t>
            </a:r>
            <a:r>
              <a:rPr b="1" lang="en"/>
              <a:t>9</a:t>
            </a:r>
            <a:r>
              <a:rPr lang="en"/>
              <a:t>, 4, 5, 7, 3, the LLSEA(2) =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Q(5)?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810" name="Google Shape;810;p43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11" name="Google Shape;811;p43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12" name="Google Shape;812;p43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13" name="Google Shape;813;p43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814" name="Google Shape;814;p43"/>
          <p:cNvCxnSpPr>
            <a:stCxn id="813" idx="2"/>
            <a:endCxn id="815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43"/>
          <p:cNvCxnSpPr>
            <a:stCxn id="810" idx="2"/>
            <a:endCxn id="812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43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817" name="Google Shape;817;p43"/>
          <p:cNvCxnSpPr>
            <a:stCxn id="810" idx="2"/>
            <a:endCxn id="811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3"/>
          <p:cNvCxnSpPr>
            <a:stCxn id="810" idx="3"/>
            <a:endCxn id="815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43"/>
          <p:cNvCxnSpPr>
            <a:stCxn id="811" idx="3"/>
            <a:endCxn id="812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43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821" name="Google Shape;821;p43"/>
          <p:cNvCxnSpPr>
            <a:stCxn id="812" idx="3"/>
            <a:endCxn id="820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43"/>
          <p:cNvCxnSpPr>
            <a:stCxn id="810" idx="2"/>
            <a:endCxn id="820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43"/>
          <p:cNvCxnSpPr>
            <a:stCxn id="811" idx="0"/>
            <a:endCxn id="820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43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825" name="Google Shape;825;p43"/>
          <p:cNvCxnSpPr>
            <a:stCxn id="810" idx="2"/>
            <a:endCxn id="824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43"/>
          <p:cNvSpPr txBox="1"/>
          <p:nvPr/>
        </p:nvSpPr>
        <p:spPr>
          <a:xfrm>
            <a:off x="6776421" y="3516308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  <p:sp>
        <p:nvSpPr>
          <p:cNvPr id="827" name="Google Shape;827;p43"/>
          <p:cNvSpPr txBox="1"/>
          <p:nvPr/>
        </p:nvSpPr>
        <p:spPr>
          <a:xfrm>
            <a:off x="5223450" y="1323625"/>
            <a:ext cx="3384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3"/>
          <p:cNvSpPr txBox="1"/>
          <p:nvPr/>
        </p:nvSpPr>
        <p:spPr>
          <a:xfrm>
            <a:off x="2471100" y="2334977"/>
            <a:ext cx="3095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Q(K) is the solution to LLSEA(K), i.e. the length of the longest increasing subsequence ending at digit #K.</a:t>
            </a:r>
            <a:endParaRPr/>
          </a:p>
        </p:txBody>
      </p:sp>
      <p:sp>
        <p:nvSpPr>
          <p:cNvPr id="829" name="Google Shape;829;p43"/>
          <p:cNvSpPr txBox="1"/>
          <p:nvPr/>
        </p:nvSpPr>
        <p:spPr>
          <a:xfrm>
            <a:off x="6243125" y="1392300"/>
            <a:ext cx="2226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This 2 refers to item #2 in the sequence, which has value 9.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30" name="Google Shape;830;p43"/>
          <p:cNvCxnSpPr>
            <a:stCxn id="829" idx="1"/>
          </p:cNvCxnSpPr>
          <p:nvPr/>
        </p:nvCxnSpPr>
        <p:spPr>
          <a:xfrm rot="10800000">
            <a:off x="5817425" y="1463250"/>
            <a:ext cx="425700" cy="316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 Subproblems, yellkey.com</a:t>
            </a:r>
            <a:r>
              <a:rPr lang="en">
                <a:solidFill>
                  <a:srgbClr val="38761D"/>
                </a:solidFill>
              </a:rPr>
              <a:t>/miss</a:t>
            </a:r>
            <a:endParaRPr/>
          </a:p>
        </p:txBody>
      </p:sp>
      <p:sp>
        <p:nvSpPr>
          <p:cNvPr id="836" name="Google Shape;836;p44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LLSEA Problem: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the sequence 8, 2, </a:t>
            </a:r>
            <a:r>
              <a:rPr b="1" lang="en"/>
              <a:t>9</a:t>
            </a:r>
            <a:r>
              <a:rPr lang="en"/>
              <a:t>, 4, 5, 7, 3, the LLSEA(2) =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</a:t>
            </a:r>
            <a:r>
              <a:rPr lang="en"/>
              <a:t>a</a:t>
            </a:r>
            <a:r>
              <a:rPr lang="en"/>
              <a:t>t is Q(5)?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4</a:t>
            </a:r>
            <a:endParaRPr b="1"/>
          </a:p>
        </p:txBody>
      </p:sp>
      <p:sp>
        <p:nvSpPr>
          <p:cNvPr id="837" name="Google Shape;837;p44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38" name="Google Shape;838;p44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39" name="Google Shape;839;p44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40" name="Google Shape;840;p44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841" name="Google Shape;841;p44"/>
          <p:cNvCxnSpPr>
            <a:stCxn id="840" idx="2"/>
            <a:endCxn id="842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44"/>
          <p:cNvCxnSpPr>
            <a:stCxn id="837" idx="2"/>
            <a:endCxn id="839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44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844" name="Google Shape;844;p44"/>
          <p:cNvCxnSpPr>
            <a:stCxn id="837" idx="2"/>
            <a:endCxn id="838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4"/>
          <p:cNvCxnSpPr>
            <a:stCxn id="837" idx="3"/>
            <a:endCxn id="842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44"/>
          <p:cNvCxnSpPr>
            <a:stCxn id="838" idx="3"/>
            <a:endCxn id="839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44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848" name="Google Shape;848;p44"/>
          <p:cNvCxnSpPr>
            <a:stCxn id="839" idx="3"/>
            <a:endCxn id="847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44"/>
          <p:cNvCxnSpPr>
            <a:stCxn id="837" idx="2"/>
            <a:endCxn id="847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p44"/>
          <p:cNvCxnSpPr>
            <a:stCxn id="838" idx="0"/>
            <a:endCxn id="847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1" name="Google Shape;851;p44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852" name="Google Shape;852;p44"/>
          <p:cNvCxnSpPr>
            <a:stCxn id="837" idx="2"/>
            <a:endCxn id="851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44"/>
          <p:cNvSpPr txBox="1"/>
          <p:nvPr/>
        </p:nvSpPr>
        <p:spPr>
          <a:xfrm>
            <a:off x="6776421" y="3516308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</a:t>
            </a:r>
            <a:endParaRPr/>
          </a:p>
        </p:txBody>
      </p:sp>
      <p:sp>
        <p:nvSpPr>
          <p:cNvPr id="854" name="Google Shape;854;p44"/>
          <p:cNvSpPr txBox="1"/>
          <p:nvPr/>
        </p:nvSpPr>
        <p:spPr>
          <a:xfrm>
            <a:off x="5223450" y="1323625"/>
            <a:ext cx="3384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5"/>
          <p:cNvSpPr txBox="1"/>
          <p:nvPr>
            <p:ph type="title"/>
          </p:nvPr>
        </p:nvSpPr>
        <p:spPr>
          <a:xfrm>
            <a:off x="166800" y="92500"/>
            <a:ext cx="87900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LLSEA Problem and Memoization,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/computer</a:t>
            </a:r>
            <a:endParaRPr/>
          </a:p>
        </p:txBody>
      </p:sp>
      <p:sp>
        <p:nvSpPr>
          <p:cNvPr id="860" name="Google Shape;860;p45"/>
          <p:cNvSpPr txBox="1"/>
          <p:nvPr>
            <p:ph idx="1" type="body"/>
          </p:nvPr>
        </p:nvSpPr>
        <p:spPr>
          <a:xfrm>
            <a:off x="243000" y="556500"/>
            <a:ext cx="88347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Nice Fact: We can use results for small Q to compute results for large Q.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Suppose we know Q(0) through Q(103). What is Q(104) for the graph below? Assume all values to the left of 330 are less than 200.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62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78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49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I don’t even...</a:t>
            </a:r>
            <a:endParaRPr/>
          </a:p>
        </p:txBody>
      </p:sp>
      <p:sp>
        <p:nvSpPr>
          <p:cNvPr id="861" name="Google Shape;861;p45"/>
          <p:cNvSpPr/>
          <p:nvPr/>
        </p:nvSpPr>
        <p:spPr>
          <a:xfrm>
            <a:off x="4512250" y="4246225"/>
            <a:ext cx="67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266</a:t>
            </a:r>
            <a:endParaRPr sz="1700"/>
          </a:p>
        </p:txBody>
      </p:sp>
      <p:sp>
        <p:nvSpPr>
          <p:cNvPr id="862" name="Google Shape;862;p45"/>
          <p:cNvSpPr/>
          <p:nvPr/>
        </p:nvSpPr>
        <p:spPr>
          <a:xfrm>
            <a:off x="7865476" y="4246225"/>
            <a:ext cx="6411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417</a:t>
            </a:r>
            <a:endParaRPr sz="1700"/>
          </a:p>
        </p:txBody>
      </p:sp>
      <p:sp>
        <p:nvSpPr>
          <p:cNvPr id="863" name="Google Shape;863;p45"/>
          <p:cNvSpPr/>
          <p:nvPr/>
        </p:nvSpPr>
        <p:spPr>
          <a:xfrm>
            <a:off x="2835625" y="4246225"/>
            <a:ext cx="64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573</a:t>
            </a:r>
            <a:endParaRPr sz="1700"/>
          </a:p>
        </p:txBody>
      </p:sp>
      <p:sp>
        <p:nvSpPr>
          <p:cNvPr id="864" name="Google Shape;864;p45"/>
          <p:cNvSpPr/>
          <p:nvPr/>
        </p:nvSpPr>
        <p:spPr>
          <a:xfrm>
            <a:off x="6188874" y="4246225"/>
            <a:ext cx="70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203</a:t>
            </a:r>
            <a:endParaRPr sz="1700"/>
          </a:p>
        </p:txBody>
      </p:sp>
      <p:cxnSp>
        <p:nvCxnSpPr>
          <p:cNvPr id="865" name="Google Shape;865;p45"/>
          <p:cNvCxnSpPr>
            <a:stCxn id="861" idx="2"/>
            <a:endCxn id="862" idx="2"/>
          </p:cNvCxnSpPr>
          <p:nvPr/>
        </p:nvCxnSpPr>
        <p:spPr>
          <a:xfrm flipH="1" rot="-5400000">
            <a:off x="6516550" y="2881975"/>
            <a:ext cx="600" cy="3338100"/>
          </a:xfrm>
          <a:prstGeom prst="curvedConnector3">
            <a:avLst>
              <a:gd fmla="val 30808333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6" name="Google Shape;866;p45"/>
          <p:cNvSpPr txBox="1"/>
          <p:nvPr/>
        </p:nvSpPr>
        <p:spPr>
          <a:xfrm>
            <a:off x="7653172" y="3873970"/>
            <a:ext cx="1014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K=104</a:t>
            </a:r>
            <a:endParaRPr sz="1600"/>
          </a:p>
        </p:txBody>
      </p:sp>
      <p:sp>
        <p:nvSpPr>
          <p:cNvPr id="867" name="Google Shape;867;p45"/>
          <p:cNvSpPr txBox="1"/>
          <p:nvPr/>
        </p:nvSpPr>
        <p:spPr>
          <a:xfrm>
            <a:off x="2582548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Q(101) = 77</a:t>
            </a:r>
            <a:endParaRPr sz="1600"/>
          </a:p>
        </p:txBody>
      </p:sp>
      <p:sp>
        <p:nvSpPr>
          <p:cNvPr id="868" name="Google Shape;868;p45"/>
          <p:cNvSpPr/>
          <p:nvPr/>
        </p:nvSpPr>
        <p:spPr>
          <a:xfrm>
            <a:off x="1159024" y="4246225"/>
            <a:ext cx="67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330</a:t>
            </a:r>
            <a:endParaRPr sz="1700"/>
          </a:p>
        </p:txBody>
      </p:sp>
      <p:cxnSp>
        <p:nvCxnSpPr>
          <p:cNvPr id="869" name="Google Shape;869;p45"/>
          <p:cNvCxnSpPr>
            <a:stCxn id="864" idx="3"/>
            <a:endCxn id="862" idx="1"/>
          </p:cNvCxnSpPr>
          <p:nvPr/>
        </p:nvCxnSpPr>
        <p:spPr>
          <a:xfrm>
            <a:off x="6889974" y="4398475"/>
            <a:ext cx="975600" cy="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45"/>
          <p:cNvSpPr txBox="1"/>
          <p:nvPr/>
        </p:nvSpPr>
        <p:spPr>
          <a:xfrm>
            <a:off x="821263" y="3907813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Q(100) =  61</a:t>
            </a:r>
            <a:endParaRPr sz="1600"/>
          </a:p>
        </p:txBody>
      </p:sp>
      <p:sp>
        <p:nvSpPr>
          <p:cNvPr id="871" name="Google Shape;871;p45"/>
          <p:cNvSpPr txBox="1"/>
          <p:nvPr/>
        </p:nvSpPr>
        <p:spPr>
          <a:xfrm>
            <a:off x="247741" y="4167844"/>
            <a:ext cx="946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</p:txBody>
      </p:sp>
      <p:cxnSp>
        <p:nvCxnSpPr>
          <p:cNvPr id="872" name="Google Shape;872;p45"/>
          <p:cNvCxnSpPr>
            <a:stCxn id="868" idx="2"/>
            <a:endCxn id="862" idx="2"/>
          </p:cNvCxnSpPr>
          <p:nvPr/>
        </p:nvCxnSpPr>
        <p:spPr>
          <a:xfrm flipH="1" rot="-5400000">
            <a:off x="4840024" y="1205275"/>
            <a:ext cx="600" cy="6691500"/>
          </a:xfrm>
          <a:prstGeom prst="curvedConnector3">
            <a:avLst>
              <a:gd fmla="val 66225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5"/>
          <p:cNvSpPr txBox="1"/>
          <p:nvPr/>
        </p:nvSpPr>
        <p:spPr>
          <a:xfrm>
            <a:off x="4193668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Q(102) = 48</a:t>
            </a:r>
            <a:endParaRPr sz="1600"/>
          </a:p>
        </p:txBody>
      </p:sp>
      <p:sp>
        <p:nvSpPr>
          <p:cNvPr id="874" name="Google Shape;874;p45"/>
          <p:cNvSpPr txBox="1"/>
          <p:nvPr/>
        </p:nvSpPr>
        <p:spPr>
          <a:xfrm>
            <a:off x="5832500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Q(103) = 44</a:t>
            </a:r>
            <a:endParaRPr sz="1600"/>
          </a:p>
        </p:txBody>
      </p:sp>
      <p:cxnSp>
        <p:nvCxnSpPr>
          <p:cNvPr id="875" name="Google Shape;875;p45"/>
          <p:cNvCxnSpPr>
            <a:stCxn id="868" idx="3"/>
            <a:endCxn id="863" idx="1"/>
          </p:cNvCxnSpPr>
          <p:nvPr/>
        </p:nvCxnSpPr>
        <p:spPr>
          <a:xfrm>
            <a:off x="1830124" y="4398475"/>
            <a:ext cx="100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LLSEA Problem and Memoization</a:t>
            </a:r>
            <a:endParaRPr/>
          </a:p>
        </p:txBody>
      </p:sp>
      <p:sp>
        <p:nvSpPr>
          <p:cNvPr id="881" name="Google Shape;881;p46"/>
          <p:cNvSpPr txBox="1"/>
          <p:nvPr>
            <p:ph idx="1" type="body"/>
          </p:nvPr>
        </p:nvSpPr>
        <p:spPr>
          <a:xfrm>
            <a:off x="243000" y="556500"/>
            <a:ext cx="88347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Suppose we know Q(0) through Q(103). What is Q(104) for the graph below? Assume all values to the left of 330 are less than 200.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62</a:t>
            </a:r>
            <a:r>
              <a:rPr lang="en"/>
              <a:t>: </a:t>
            </a:r>
            <a:r>
              <a:rPr b="1" lang="en"/>
              <a:t>Because of all the increasing subsequences that have an edge pointing to node #104, the longest one was of length 61 (ending at node #100, which contained value 330).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the Q values as </a:t>
            </a:r>
            <a:r>
              <a:rPr b="1" lang="en" u="sng"/>
              <a:t>memoized</a:t>
            </a:r>
            <a:r>
              <a:rPr lang="en"/>
              <a:t> answers to shorter subproblems.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LLIS ending at 417 is the max of 1 + max(</a:t>
            </a:r>
            <a:r>
              <a:rPr i="1" lang="en"/>
              <a:t>LLIS ending at 266</a:t>
            </a:r>
            <a:r>
              <a:rPr lang="en"/>
              <a:t>, </a:t>
            </a:r>
            <a:r>
              <a:rPr i="1" lang="en"/>
              <a:t>LLIS ending at 330</a:t>
            </a:r>
            <a:r>
              <a:rPr lang="en"/>
              <a:t>, …). And we’ve memoized the answers to those subproblems.</a:t>
            </a:r>
            <a:endParaRPr/>
          </a:p>
        </p:txBody>
      </p:sp>
      <p:sp>
        <p:nvSpPr>
          <p:cNvPr id="882" name="Google Shape;882;p46"/>
          <p:cNvSpPr/>
          <p:nvPr/>
        </p:nvSpPr>
        <p:spPr>
          <a:xfrm>
            <a:off x="4512250" y="4246225"/>
            <a:ext cx="67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266</a:t>
            </a:r>
            <a:endParaRPr sz="1700"/>
          </a:p>
        </p:txBody>
      </p:sp>
      <p:sp>
        <p:nvSpPr>
          <p:cNvPr id="883" name="Google Shape;883;p46"/>
          <p:cNvSpPr/>
          <p:nvPr/>
        </p:nvSpPr>
        <p:spPr>
          <a:xfrm>
            <a:off x="7865476" y="4246225"/>
            <a:ext cx="641100" cy="3045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417</a:t>
            </a:r>
            <a:endParaRPr sz="1700"/>
          </a:p>
        </p:txBody>
      </p:sp>
      <p:sp>
        <p:nvSpPr>
          <p:cNvPr id="884" name="Google Shape;884;p46"/>
          <p:cNvSpPr/>
          <p:nvPr/>
        </p:nvSpPr>
        <p:spPr>
          <a:xfrm>
            <a:off x="2835625" y="4246225"/>
            <a:ext cx="64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573</a:t>
            </a:r>
            <a:endParaRPr sz="1700"/>
          </a:p>
        </p:txBody>
      </p:sp>
      <p:sp>
        <p:nvSpPr>
          <p:cNvPr id="885" name="Google Shape;885;p46"/>
          <p:cNvSpPr/>
          <p:nvPr/>
        </p:nvSpPr>
        <p:spPr>
          <a:xfrm>
            <a:off x="6188874" y="4246225"/>
            <a:ext cx="70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203</a:t>
            </a:r>
            <a:endParaRPr sz="1700"/>
          </a:p>
        </p:txBody>
      </p:sp>
      <p:cxnSp>
        <p:nvCxnSpPr>
          <p:cNvPr id="886" name="Google Shape;886;p46"/>
          <p:cNvCxnSpPr>
            <a:stCxn id="882" idx="2"/>
            <a:endCxn id="883" idx="2"/>
          </p:cNvCxnSpPr>
          <p:nvPr/>
        </p:nvCxnSpPr>
        <p:spPr>
          <a:xfrm flipH="1" rot="-5400000">
            <a:off x="6516550" y="2881975"/>
            <a:ext cx="600" cy="3338100"/>
          </a:xfrm>
          <a:prstGeom prst="curvedConnector3">
            <a:avLst>
              <a:gd fmla="val 32170833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46"/>
          <p:cNvSpPr txBox="1"/>
          <p:nvPr/>
        </p:nvSpPr>
        <p:spPr>
          <a:xfrm>
            <a:off x="7653176" y="3873975"/>
            <a:ext cx="142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Q(104)=62</a:t>
            </a:r>
            <a:endParaRPr sz="1600"/>
          </a:p>
        </p:txBody>
      </p:sp>
      <p:sp>
        <p:nvSpPr>
          <p:cNvPr id="888" name="Google Shape;888;p46"/>
          <p:cNvSpPr txBox="1"/>
          <p:nvPr/>
        </p:nvSpPr>
        <p:spPr>
          <a:xfrm>
            <a:off x="2582548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Q(101) = 77</a:t>
            </a:r>
            <a:endParaRPr sz="1600"/>
          </a:p>
        </p:txBody>
      </p:sp>
      <p:sp>
        <p:nvSpPr>
          <p:cNvPr id="889" name="Google Shape;889;p46"/>
          <p:cNvSpPr/>
          <p:nvPr/>
        </p:nvSpPr>
        <p:spPr>
          <a:xfrm>
            <a:off x="1159024" y="4246225"/>
            <a:ext cx="6711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330</a:t>
            </a:r>
            <a:endParaRPr sz="1700"/>
          </a:p>
        </p:txBody>
      </p:sp>
      <p:cxnSp>
        <p:nvCxnSpPr>
          <p:cNvPr id="890" name="Google Shape;890;p46"/>
          <p:cNvCxnSpPr>
            <a:stCxn id="885" idx="3"/>
            <a:endCxn id="883" idx="1"/>
          </p:cNvCxnSpPr>
          <p:nvPr/>
        </p:nvCxnSpPr>
        <p:spPr>
          <a:xfrm>
            <a:off x="6889974" y="4398475"/>
            <a:ext cx="975600" cy="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46"/>
          <p:cNvSpPr txBox="1"/>
          <p:nvPr/>
        </p:nvSpPr>
        <p:spPr>
          <a:xfrm>
            <a:off x="821263" y="3907813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Q(100) =  61</a:t>
            </a:r>
            <a:endParaRPr sz="1600"/>
          </a:p>
        </p:txBody>
      </p:sp>
      <p:sp>
        <p:nvSpPr>
          <p:cNvPr id="892" name="Google Shape;892;p46"/>
          <p:cNvSpPr txBox="1"/>
          <p:nvPr/>
        </p:nvSpPr>
        <p:spPr>
          <a:xfrm>
            <a:off x="247741" y="4167844"/>
            <a:ext cx="946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...</a:t>
            </a:r>
            <a:endParaRPr b="1"/>
          </a:p>
        </p:txBody>
      </p:sp>
      <p:cxnSp>
        <p:nvCxnSpPr>
          <p:cNvPr id="893" name="Google Shape;893;p46"/>
          <p:cNvCxnSpPr>
            <a:stCxn id="889" idx="2"/>
            <a:endCxn id="883" idx="2"/>
          </p:cNvCxnSpPr>
          <p:nvPr/>
        </p:nvCxnSpPr>
        <p:spPr>
          <a:xfrm flipH="1" rot="-5400000">
            <a:off x="4840024" y="1205275"/>
            <a:ext cx="600" cy="6691500"/>
          </a:xfrm>
          <a:prstGeom prst="curvedConnector3">
            <a:avLst>
              <a:gd fmla="val 66225000" name="adj1"/>
            </a:avLst>
          </a:prstGeom>
          <a:noFill/>
          <a:ln cap="flat" cmpd="sng" w="3810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6"/>
          <p:cNvSpPr txBox="1"/>
          <p:nvPr/>
        </p:nvSpPr>
        <p:spPr>
          <a:xfrm>
            <a:off x="4193668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Q(102) = 48</a:t>
            </a:r>
            <a:endParaRPr sz="1600"/>
          </a:p>
        </p:txBody>
      </p:sp>
      <p:sp>
        <p:nvSpPr>
          <p:cNvPr id="895" name="Google Shape;895;p46"/>
          <p:cNvSpPr txBox="1"/>
          <p:nvPr/>
        </p:nvSpPr>
        <p:spPr>
          <a:xfrm>
            <a:off x="5832500" y="3873970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Q(103) = 44</a:t>
            </a:r>
            <a:endParaRPr sz="1600"/>
          </a:p>
        </p:txBody>
      </p:sp>
      <p:cxnSp>
        <p:nvCxnSpPr>
          <p:cNvPr id="896" name="Google Shape;896;p46"/>
          <p:cNvCxnSpPr>
            <a:stCxn id="889" idx="3"/>
            <a:endCxn id="884" idx="1"/>
          </p:cNvCxnSpPr>
          <p:nvPr/>
        </p:nvCxnSpPr>
        <p:spPr>
          <a:xfrm>
            <a:off x="1830124" y="4398475"/>
            <a:ext cx="100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r>
              <a:rPr lang="en"/>
              <a:t>Warmup </a:t>
            </a:r>
            <a:r>
              <a:rPr lang="en"/>
              <a:t>Problem 1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below, using s as the source?                  In what order will Dijkstra’s algorithm visit the vertices?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0, 1, 3, 4, 5, 2</a:t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1789005" y="1937325"/>
            <a:ext cx="5565975" cy="1879300"/>
            <a:chOff x="1289193" y="2118700"/>
            <a:chExt cx="5565975" cy="1879300"/>
          </a:xfrm>
        </p:grpSpPr>
        <p:sp>
          <p:nvSpPr>
            <p:cNvPr id="77" name="Google Shape;77;p11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82" name="Google Shape;82;p11"/>
            <p:cNvCxnSpPr>
              <a:stCxn id="77" idx="2"/>
              <a:endCxn id="78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3" name="Google Shape;83;p11"/>
            <p:cNvCxnSpPr>
              <a:stCxn id="79" idx="2"/>
              <a:endCxn id="80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" name="Google Shape;84;p11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85" name="Google Shape;85;p11"/>
            <p:cNvCxnSpPr>
              <a:stCxn id="84" idx="3"/>
              <a:endCxn id="77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" name="Google Shape;86;p11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87" name="Google Shape;87;p11"/>
            <p:cNvCxnSpPr>
              <a:stCxn id="84" idx="3"/>
              <a:endCxn id="78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1"/>
            <p:cNvCxnSpPr>
              <a:stCxn id="80" idx="3"/>
              <a:endCxn id="81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1"/>
            <p:cNvCxnSpPr>
              <a:stCxn id="77" idx="3"/>
              <a:endCxn id="79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" name="Google Shape;90;p11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91" name="Google Shape;91;p11"/>
            <p:cNvCxnSpPr>
              <a:stCxn id="81" idx="1"/>
              <a:endCxn id="79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2" name="Google Shape;92;p11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97" name="Google Shape;97;p11"/>
            <p:cNvCxnSpPr>
              <a:stCxn id="80" idx="1"/>
              <a:endCxn id="78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8" name="Google Shape;98;p11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LLSEA to solve LLIS</a:t>
            </a:r>
            <a:endParaRPr/>
          </a:p>
        </p:txBody>
      </p:sp>
      <p:sp>
        <p:nvSpPr>
          <p:cNvPr id="902" name="Google Shape;902;p47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Nice Fact #2: We can use our Q values to solve LLIS of the entire sequence.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Q(K) is the length of the longest subsequence ending at K.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length of the longest subsequence is just the maximum of all Q.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 = [1, 1, 2, 2, 3, 4, 2]  (solutions to LLSEA)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LLIS = max(Q) = 4</a:t>
            </a:r>
            <a:endParaRPr/>
          </a:p>
        </p:txBody>
      </p:sp>
      <p:sp>
        <p:nvSpPr>
          <p:cNvPr id="903" name="Google Shape;903;p47"/>
          <p:cNvSpPr/>
          <p:nvPr/>
        </p:nvSpPr>
        <p:spPr>
          <a:xfrm>
            <a:off x="2017821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904" name="Google Shape;904;p47"/>
          <p:cNvSpPr/>
          <p:nvPr/>
        </p:nvSpPr>
        <p:spPr>
          <a:xfrm>
            <a:off x="4304187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905" name="Google Shape;905;p47"/>
          <p:cNvSpPr/>
          <p:nvPr/>
        </p:nvSpPr>
        <p:spPr>
          <a:xfrm>
            <a:off x="5447370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906" name="Google Shape;906;p47"/>
          <p:cNvSpPr/>
          <p:nvPr/>
        </p:nvSpPr>
        <p:spPr>
          <a:xfrm>
            <a:off x="8746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907" name="Google Shape;907;p47"/>
          <p:cNvCxnSpPr>
            <a:stCxn id="906" idx="2"/>
            <a:endCxn id="908" idx="2"/>
          </p:cNvCxnSpPr>
          <p:nvPr/>
        </p:nvCxnSpPr>
        <p:spPr>
          <a:xfrm flipH="1" rot="-5400000">
            <a:off x="2211138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47"/>
          <p:cNvCxnSpPr>
            <a:stCxn id="903" idx="2"/>
            <a:endCxn id="905" idx="2"/>
          </p:cNvCxnSpPr>
          <p:nvPr/>
        </p:nvCxnSpPr>
        <p:spPr>
          <a:xfrm flipH="1" rot="-5400000">
            <a:off x="3925971" y="2455225"/>
            <a:ext cx="600" cy="3429600"/>
          </a:xfrm>
          <a:prstGeom prst="curvedConnector3">
            <a:avLst>
              <a:gd fmla="val 7642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47"/>
          <p:cNvSpPr/>
          <p:nvPr/>
        </p:nvSpPr>
        <p:spPr>
          <a:xfrm>
            <a:off x="3161004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</a:t>
            </a:r>
            <a:endParaRPr sz="1700"/>
          </a:p>
        </p:txBody>
      </p:sp>
      <p:cxnSp>
        <p:nvCxnSpPr>
          <p:cNvPr id="910" name="Google Shape;910;p47"/>
          <p:cNvCxnSpPr>
            <a:stCxn id="903" idx="2"/>
            <a:endCxn id="904" idx="2"/>
          </p:cNvCxnSpPr>
          <p:nvPr/>
        </p:nvCxnSpPr>
        <p:spPr>
          <a:xfrm flipH="1" rot="-5400000">
            <a:off x="3354321" y="3026875"/>
            <a:ext cx="600" cy="22863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7"/>
          <p:cNvCxnSpPr>
            <a:stCxn id="903" idx="3"/>
            <a:endCxn id="908" idx="1"/>
          </p:cNvCxnSpPr>
          <p:nvPr/>
        </p:nvCxnSpPr>
        <p:spPr>
          <a:xfrm>
            <a:off x="2405121" y="4017475"/>
            <a:ext cx="7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47"/>
          <p:cNvCxnSpPr>
            <a:stCxn id="904" idx="3"/>
            <a:endCxn id="905" idx="1"/>
          </p:cNvCxnSpPr>
          <p:nvPr/>
        </p:nvCxnSpPr>
        <p:spPr>
          <a:xfrm>
            <a:off x="4691487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7"/>
          <p:cNvSpPr/>
          <p:nvPr/>
        </p:nvSpPr>
        <p:spPr>
          <a:xfrm>
            <a:off x="659055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914" name="Google Shape;914;p47"/>
          <p:cNvCxnSpPr>
            <a:stCxn id="905" idx="3"/>
            <a:endCxn id="913" idx="1"/>
          </p:cNvCxnSpPr>
          <p:nvPr/>
        </p:nvCxnSpPr>
        <p:spPr>
          <a:xfrm>
            <a:off x="5834670" y="4017475"/>
            <a:ext cx="7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47"/>
          <p:cNvCxnSpPr>
            <a:stCxn id="903" idx="2"/>
            <a:endCxn id="913" idx="2"/>
          </p:cNvCxnSpPr>
          <p:nvPr/>
        </p:nvCxnSpPr>
        <p:spPr>
          <a:xfrm flipH="1" rot="-5400000">
            <a:off x="4497471" y="1883725"/>
            <a:ext cx="600" cy="4572600"/>
          </a:xfrm>
          <a:prstGeom prst="curvedConnector3">
            <a:avLst>
              <a:gd fmla="val 108995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47"/>
          <p:cNvCxnSpPr>
            <a:stCxn id="904" idx="0"/>
            <a:endCxn id="913" idx="0"/>
          </p:cNvCxnSpPr>
          <p:nvPr/>
        </p:nvCxnSpPr>
        <p:spPr>
          <a:xfrm flipH="1" rot="-5400000">
            <a:off x="5640687" y="2722375"/>
            <a:ext cx="600" cy="2286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47"/>
          <p:cNvSpPr/>
          <p:nvPr/>
        </p:nvSpPr>
        <p:spPr>
          <a:xfrm>
            <a:off x="773373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cxnSp>
        <p:nvCxnSpPr>
          <p:cNvPr id="918" name="Google Shape;918;p47"/>
          <p:cNvCxnSpPr>
            <a:stCxn id="903" idx="2"/>
            <a:endCxn id="917" idx="2"/>
          </p:cNvCxnSpPr>
          <p:nvPr/>
        </p:nvCxnSpPr>
        <p:spPr>
          <a:xfrm flipH="1" rot="-5400000">
            <a:off x="5069121" y="1312075"/>
            <a:ext cx="600" cy="5715900"/>
          </a:xfrm>
          <a:prstGeom prst="curvedConnector3">
            <a:avLst>
              <a:gd fmla="val 15044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47"/>
          <p:cNvSpPr txBox="1"/>
          <p:nvPr/>
        </p:nvSpPr>
        <p:spPr>
          <a:xfrm>
            <a:off x="5223450" y="1323625"/>
            <a:ext cx="33846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7"/>
          <p:cNvSpPr txBox="1"/>
          <p:nvPr/>
        </p:nvSpPr>
        <p:spPr>
          <a:xfrm>
            <a:off x="288263" y="3511596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Q(0)=</a:t>
            </a:r>
            <a:r>
              <a:rPr lang="en" sz="1600"/>
              <a:t>1</a:t>
            </a:r>
            <a:endParaRPr sz="1600"/>
          </a:p>
        </p:txBody>
      </p:sp>
      <p:sp>
        <p:nvSpPr>
          <p:cNvPr id="921" name="Google Shape;921;p47"/>
          <p:cNvSpPr txBox="1"/>
          <p:nvPr/>
        </p:nvSpPr>
        <p:spPr>
          <a:xfrm>
            <a:off x="1381652" y="3502713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Q(1)=1</a:t>
            </a:r>
            <a:endParaRPr sz="1600"/>
          </a:p>
        </p:txBody>
      </p:sp>
      <p:sp>
        <p:nvSpPr>
          <p:cNvPr id="922" name="Google Shape;922;p47"/>
          <p:cNvSpPr txBox="1"/>
          <p:nvPr/>
        </p:nvSpPr>
        <p:spPr>
          <a:xfrm>
            <a:off x="2542388" y="3502713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Q(2)=2</a:t>
            </a:r>
            <a:endParaRPr sz="1600"/>
          </a:p>
        </p:txBody>
      </p:sp>
      <p:sp>
        <p:nvSpPr>
          <p:cNvPr id="923" name="Google Shape;923;p47"/>
          <p:cNvSpPr txBox="1"/>
          <p:nvPr/>
        </p:nvSpPr>
        <p:spPr>
          <a:xfrm>
            <a:off x="3734968" y="3502713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Q(3)=2</a:t>
            </a:r>
            <a:endParaRPr sz="1600"/>
          </a:p>
        </p:txBody>
      </p:sp>
      <p:sp>
        <p:nvSpPr>
          <p:cNvPr id="924" name="Google Shape;924;p47"/>
          <p:cNvSpPr txBox="1"/>
          <p:nvPr/>
        </p:nvSpPr>
        <p:spPr>
          <a:xfrm>
            <a:off x="5563773" y="4099844"/>
            <a:ext cx="941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Q(4)=3</a:t>
            </a:r>
            <a:endParaRPr sz="1600"/>
          </a:p>
        </p:txBody>
      </p:sp>
      <p:sp>
        <p:nvSpPr>
          <p:cNvPr id="925" name="Google Shape;925;p47"/>
          <p:cNvSpPr txBox="1"/>
          <p:nvPr/>
        </p:nvSpPr>
        <p:spPr>
          <a:xfrm>
            <a:off x="7924372" y="3511600"/>
            <a:ext cx="864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Q(6)=2</a:t>
            </a:r>
            <a:endParaRPr sz="1600"/>
          </a:p>
        </p:txBody>
      </p:sp>
      <p:sp>
        <p:nvSpPr>
          <p:cNvPr id="926" name="Google Shape;926;p47"/>
          <p:cNvSpPr txBox="1"/>
          <p:nvPr/>
        </p:nvSpPr>
        <p:spPr>
          <a:xfrm>
            <a:off x="6781368" y="3529354"/>
            <a:ext cx="1451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Q(5)=4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Solution for LLIS</a:t>
            </a:r>
            <a:endParaRPr/>
          </a:p>
        </p:txBody>
      </p:sp>
      <p:sp>
        <p:nvSpPr>
          <p:cNvPr id="932" name="Google Shape;932;p48"/>
          <p:cNvSpPr txBox="1"/>
          <p:nvPr>
            <p:ph idx="1" type="body"/>
          </p:nvPr>
        </p:nvSpPr>
        <p:spPr>
          <a:xfrm>
            <a:off x="243000" y="556500"/>
            <a:ext cx="8834700" cy="4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Initialization: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Q, an array of length N. Set Q[0] = 1, and Q[K] = negative infinity.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DAG with N vertices. Draw an edge between vertices if left vertex is less than right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K = 1, …, 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for each L = 0, …, K - 1: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there exists an edge from L to K: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If Q[L] + 1 &gt; Q[K], set Q[K] = Q[L] + 1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Initialization Runtime: Creating Q array and DAG is Θ(N) and Θ(N</a:t>
            </a:r>
            <a:r>
              <a:rPr baseline="30000" lang="en"/>
              <a:t>2</a:t>
            </a:r>
            <a:r>
              <a:rPr lang="en"/>
              <a:t>), respectively.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Execution Runtime: Nested for loop with constant time work, so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33" name="Google Shape;933;p48"/>
          <p:cNvSpPr txBox="1"/>
          <p:nvPr/>
        </p:nvSpPr>
        <p:spPr>
          <a:xfrm>
            <a:off x="6584650" y="3605425"/>
            <a:ext cx="2312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(runtimes are worst case)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DAGLess Dynamic Programming Solution for LLIS</a:t>
            </a:r>
            <a:endParaRPr/>
          </a:p>
        </p:txBody>
      </p:sp>
      <p:sp>
        <p:nvSpPr>
          <p:cNvPr id="939" name="Google Shape;939;p49"/>
          <p:cNvSpPr txBox="1"/>
          <p:nvPr>
            <p:ph idx="1" type="body"/>
          </p:nvPr>
        </p:nvSpPr>
        <p:spPr>
          <a:xfrm>
            <a:off x="243000" y="556500"/>
            <a:ext cx="8834700" cy="4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Initialization: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Q, an array of length N. Set Q[0] = 1, and Q[K] = negative infinity.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For each K = 1, …, 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for each L = 0, …, K - 1: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item L is less than item K: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If Q[L] + 1 &gt; Q[K], set Q[K] = Q[L] + 1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Initialization Runtime: Creating array is Θ(N).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Execution Runtime: Nested for loop with constant time work, so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940" name="Google Shape;940;p49"/>
          <p:cNvSpPr txBox="1"/>
          <p:nvPr/>
        </p:nvSpPr>
        <p:spPr>
          <a:xfrm>
            <a:off x="6584650" y="3300625"/>
            <a:ext cx="2312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(runtimes are worst case)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LLIS Solutions</a:t>
            </a:r>
            <a:endParaRPr/>
          </a:p>
        </p:txBody>
      </p:sp>
      <p:sp>
        <p:nvSpPr>
          <p:cNvPr id="946" name="Google Shape;946;p50"/>
          <p:cNvSpPr txBox="1"/>
          <p:nvPr>
            <p:ph idx="1" type="body"/>
          </p:nvPr>
        </p:nvSpPr>
        <p:spPr>
          <a:xfrm>
            <a:off x="243000" y="556500"/>
            <a:ext cx="8834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Reduce LLIS to N executions of DAGSPT. Runtime was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947" name="Google Shape;947;p50"/>
          <p:cNvSpPr txBox="1"/>
          <p:nvPr/>
        </p:nvSpPr>
        <p:spPr>
          <a:xfrm>
            <a:off x="6931775" y="1567104"/>
            <a:ext cx="20217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1, 3, 0, 2, 1, 0, 0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0"/>
          <p:cNvSpPr txBox="1"/>
          <p:nvPr/>
        </p:nvSpPr>
        <p:spPr>
          <a:xfrm>
            <a:off x="208850" y="1564275"/>
            <a:ext cx="18840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8, 2, 9, 4, 5, 7, 3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0"/>
          <p:cNvSpPr txBox="1"/>
          <p:nvPr/>
        </p:nvSpPr>
        <p:spPr>
          <a:xfrm>
            <a:off x="161659" y="1018125"/>
            <a:ext cx="1749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 on sequence of N items</a:t>
            </a:r>
            <a:endParaRPr/>
          </a:p>
        </p:txBody>
      </p:sp>
      <p:cxnSp>
        <p:nvCxnSpPr>
          <p:cNvPr id="950" name="Google Shape;950;p50"/>
          <p:cNvCxnSpPr>
            <a:stCxn id="948" idx="3"/>
            <a:endCxn id="951" idx="1"/>
          </p:cNvCxnSpPr>
          <p:nvPr/>
        </p:nvCxnSpPr>
        <p:spPr>
          <a:xfrm>
            <a:off x="2092850" y="1858125"/>
            <a:ext cx="330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50"/>
          <p:cNvSpPr txBox="1"/>
          <p:nvPr/>
        </p:nvSpPr>
        <p:spPr>
          <a:xfrm>
            <a:off x="2356099" y="1106267"/>
            <a:ext cx="4509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executions of DAGSPT on graph with N vertices</a:t>
            </a:r>
            <a:endParaRPr/>
          </a:p>
        </p:txBody>
      </p:sp>
      <p:cxnSp>
        <p:nvCxnSpPr>
          <p:cNvPr id="953" name="Google Shape;953;p50"/>
          <p:cNvCxnSpPr>
            <a:stCxn id="951" idx="3"/>
            <a:endCxn id="947" idx="1"/>
          </p:cNvCxnSpPr>
          <p:nvPr/>
        </p:nvCxnSpPr>
        <p:spPr>
          <a:xfrm>
            <a:off x="6406775" y="1859229"/>
            <a:ext cx="525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0"/>
          <p:cNvSpPr txBox="1"/>
          <p:nvPr/>
        </p:nvSpPr>
        <p:spPr>
          <a:xfrm>
            <a:off x="6613980" y="2188536"/>
            <a:ext cx="210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max(LPLS) + 1</a:t>
            </a:r>
            <a:endParaRPr/>
          </a:p>
        </p:txBody>
      </p:sp>
      <p:sp>
        <p:nvSpPr>
          <p:cNvPr id="955" name="Google Shape;955;p50"/>
          <p:cNvSpPr txBox="1"/>
          <p:nvPr/>
        </p:nvSpPr>
        <p:spPr>
          <a:xfrm>
            <a:off x="8265300" y="2340603"/>
            <a:ext cx="38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50"/>
          <p:cNvCxnSpPr>
            <a:stCxn id="947" idx="2"/>
            <a:endCxn id="955" idx="1"/>
          </p:cNvCxnSpPr>
          <p:nvPr/>
        </p:nvCxnSpPr>
        <p:spPr>
          <a:xfrm flipH="1" rot="-5400000">
            <a:off x="7917125" y="2180304"/>
            <a:ext cx="373800" cy="32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50"/>
          <p:cNvSpPr txBox="1"/>
          <p:nvPr/>
        </p:nvSpPr>
        <p:spPr>
          <a:xfrm>
            <a:off x="8350320" y="1249700"/>
            <a:ext cx="66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LPLS</a:t>
            </a:r>
            <a:endParaRPr/>
          </a:p>
        </p:txBody>
      </p:sp>
      <p:pic>
        <p:nvPicPr>
          <p:cNvPr id="951" name="Google Shape;9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001" y="1432392"/>
            <a:ext cx="3983774" cy="85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1"/>
          <p:cNvSpPr/>
          <p:nvPr/>
        </p:nvSpPr>
        <p:spPr>
          <a:xfrm>
            <a:off x="1191500" y="3645275"/>
            <a:ext cx="5568300" cy="143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LLIS Solutions</a:t>
            </a:r>
            <a:endParaRPr/>
          </a:p>
        </p:txBody>
      </p:sp>
      <p:sp>
        <p:nvSpPr>
          <p:cNvPr id="964" name="Google Shape;964;p51"/>
          <p:cNvSpPr txBox="1"/>
          <p:nvPr>
            <p:ph idx="1" type="body"/>
          </p:nvPr>
        </p:nvSpPr>
        <p:spPr>
          <a:xfrm>
            <a:off x="243000" y="556500"/>
            <a:ext cx="8834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2A: Reduce LLIS to N executions of LLSEA, where we use memoization to make solving large instances of LLSEA easy. Runtime is Θ(N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DAG + solutions to Q[0] through Q[K-1] to compute Q[K] in constant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LLIS solution is max of all Q values.</a:t>
            </a:r>
            <a:endParaRPr/>
          </a:p>
        </p:txBody>
      </p:sp>
      <p:sp>
        <p:nvSpPr>
          <p:cNvPr id="965" name="Google Shape;965;p51"/>
          <p:cNvSpPr txBox="1"/>
          <p:nvPr/>
        </p:nvSpPr>
        <p:spPr>
          <a:xfrm>
            <a:off x="1405400" y="3724720"/>
            <a:ext cx="6609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Q[0]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1"/>
          <p:cNvSpPr txBox="1"/>
          <p:nvPr/>
        </p:nvSpPr>
        <p:spPr>
          <a:xfrm>
            <a:off x="1405400" y="4640075"/>
            <a:ext cx="95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Q[K-1]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51"/>
          <p:cNvSpPr txBox="1"/>
          <p:nvPr/>
        </p:nvSpPr>
        <p:spPr>
          <a:xfrm>
            <a:off x="7135625" y="3645275"/>
            <a:ext cx="18840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1, 1, 2, 2, 3, 4, 2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1"/>
          <p:cNvSpPr txBox="1"/>
          <p:nvPr/>
        </p:nvSpPr>
        <p:spPr>
          <a:xfrm>
            <a:off x="2182450" y="4176137"/>
            <a:ext cx="519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969" name="Google Shape;969;p51"/>
          <p:cNvSpPr txBox="1"/>
          <p:nvPr/>
        </p:nvSpPr>
        <p:spPr>
          <a:xfrm>
            <a:off x="106175" y="4057225"/>
            <a:ext cx="950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N times:</a:t>
            </a:r>
            <a:endParaRPr/>
          </a:p>
        </p:txBody>
      </p:sp>
      <p:sp>
        <p:nvSpPr>
          <p:cNvPr id="970" name="Google Shape;970;p51"/>
          <p:cNvSpPr txBox="1"/>
          <p:nvPr/>
        </p:nvSpPr>
        <p:spPr>
          <a:xfrm>
            <a:off x="1405400" y="4171084"/>
            <a:ext cx="6609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51"/>
          <p:cNvCxnSpPr>
            <a:stCxn id="962" idx="3"/>
            <a:endCxn id="967" idx="1"/>
          </p:cNvCxnSpPr>
          <p:nvPr/>
        </p:nvCxnSpPr>
        <p:spPr>
          <a:xfrm flipH="1" rot="10800000">
            <a:off x="6759800" y="3833375"/>
            <a:ext cx="375900" cy="531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51"/>
          <p:cNvSpPr txBox="1"/>
          <p:nvPr/>
        </p:nvSpPr>
        <p:spPr>
          <a:xfrm>
            <a:off x="8638975" y="4411475"/>
            <a:ext cx="38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" name="Google Shape;973;p51"/>
          <p:cNvCxnSpPr>
            <a:stCxn id="967" idx="2"/>
            <a:endCxn id="972" idx="1"/>
          </p:cNvCxnSpPr>
          <p:nvPr/>
        </p:nvCxnSpPr>
        <p:spPr>
          <a:xfrm flipH="1" rot="-5400000">
            <a:off x="8069225" y="4029875"/>
            <a:ext cx="578100" cy="56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51"/>
          <p:cNvSpPr txBox="1"/>
          <p:nvPr/>
        </p:nvSpPr>
        <p:spPr>
          <a:xfrm>
            <a:off x="8520549" y="3299020"/>
            <a:ext cx="66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Q[N]</a:t>
            </a:r>
            <a:endParaRPr/>
          </a:p>
        </p:txBody>
      </p:sp>
      <p:sp>
        <p:nvSpPr>
          <p:cNvPr id="975" name="Google Shape;975;p51"/>
          <p:cNvSpPr txBox="1"/>
          <p:nvPr/>
        </p:nvSpPr>
        <p:spPr>
          <a:xfrm>
            <a:off x="7332453" y="4257668"/>
            <a:ext cx="81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max(Q)</a:t>
            </a:r>
            <a:endParaRPr/>
          </a:p>
        </p:txBody>
      </p:sp>
      <p:sp>
        <p:nvSpPr>
          <p:cNvPr id="976" name="Google Shape;976;p51"/>
          <p:cNvSpPr txBox="1"/>
          <p:nvPr/>
        </p:nvSpPr>
        <p:spPr>
          <a:xfrm>
            <a:off x="7094425" y="3299025"/>
            <a:ext cx="848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Q[0]...</a:t>
            </a:r>
            <a:endParaRPr/>
          </a:p>
        </p:txBody>
      </p:sp>
      <p:pic>
        <p:nvPicPr>
          <p:cNvPr id="977" name="Google Shape;9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00" y="3941816"/>
            <a:ext cx="3854363" cy="8347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8" name="Google Shape;978;p51"/>
          <p:cNvSpPr txBox="1"/>
          <p:nvPr/>
        </p:nvSpPr>
        <p:spPr>
          <a:xfrm>
            <a:off x="208850" y="2859675"/>
            <a:ext cx="18840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8, 2, 9, 4, 5, 7, 3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51"/>
          <p:cNvSpPr txBox="1"/>
          <p:nvPr/>
        </p:nvSpPr>
        <p:spPr>
          <a:xfrm>
            <a:off x="161659" y="2313525"/>
            <a:ext cx="1749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LLIS on sequence of N items</a:t>
            </a:r>
            <a:endParaRPr/>
          </a:p>
        </p:txBody>
      </p:sp>
      <p:cxnSp>
        <p:nvCxnSpPr>
          <p:cNvPr id="980" name="Google Shape;980;p51"/>
          <p:cNvCxnSpPr>
            <a:stCxn id="978" idx="3"/>
            <a:endCxn id="981" idx="1"/>
          </p:cNvCxnSpPr>
          <p:nvPr/>
        </p:nvCxnSpPr>
        <p:spPr>
          <a:xfrm>
            <a:off x="2092850" y="3153525"/>
            <a:ext cx="330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1" name="Google Shape;9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001" y="2727792"/>
            <a:ext cx="3983774" cy="85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2"/>
          <p:cNvSpPr/>
          <p:nvPr/>
        </p:nvSpPr>
        <p:spPr>
          <a:xfrm>
            <a:off x="1191500" y="3645275"/>
            <a:ext cx="5568300" cy="143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LLIS Solutions</a:t>
            </a:r>
            <a:endParaRPr/>
          </a:p>
        </p:txBody>
      </p:sp>
      <p:sp>
        <p:nvSpPr>
          <p:cNvPr id="988" name="Google Shape;988;p52"/>
          <p:cNvSpPr txBox="1"/>
          <p:nvPr>
            <p:ph idx="1" type="body"/>
          </p:nvPr>
        </p:nvSpPr>
        <p:spPr>
          <a:xfrm>
            <a:off x="243000" y="556500"/>
            <a:ext cx="8834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2B: Reduce LLIS to N executions of LLSEA, where we use memoization to make solving large instances of LLSEA easy. Runtime is Θ(N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use solutions to Q[0] through Q[K-1] to compute Q[K] in constant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LLIS solution is max of all Q values.</a:t>
            </a:r>
            <a:endParaRPr/>
          </a:p>
        </p:txBody>
      </p:sp>
      <p:sp>
        <p:nvSpPr>
          <p:cNvPr id="989" name="Google Shape;989;p52"/>
          <p:cNvSpPr txBox="1"/>
          <p:nvPr/>
        </p:nvSpPr>
        <p:spPr>
          <a:xfrm>
            <a:off x="1405400" y="3724720"/>
            <a:ext cx="6609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Q[0]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52"/>
          <p:cNvSpPr txBox="1"/>
          <p:nvPr/>
        </p:nvSpPr>
        <p:spPr>
          <a:xfrm>
            <a:off x="1405400" y="4640075"/>
            <a:ext cx="95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Q[K-1]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52"/>
          <p:cNvSpPr txBox="1"/>
          <p:nvPr/>
        </p:nvSpPr>
        <p:spPr>
          <a:xfrm>
            <a:off x="7135625" y="3645275"/>
            <a:ext cx="18840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1, 1, 2, 2, 3, 4, 2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2"/>
          <p:cNvSpPr txBox="1"/>
          <p:nvPr/>
        </p:nvSpPr>
        <p:spPr>
          <a:xfrm>
            <a:off x="2182450" y="4176137"/>
            <a:ext cx="519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</a:t>
            </a:r>
            <a:endParaRPr sz="1800"/>
          </a:p>
        </p:txBody>
      </p:sp>
      <p:sp>
        <p:nvSpPr>
          <p:cNvPr id="993" name="Google Shape;993;p52"/>
          <p:cNvSpPr txBox="1"/>
          <p:nvPr/>
        </p:nvSpPr>
        <p:spPr>
          <a:xfrm>
            <a:off x="106175" y="4057225"/>
            <a:ext cx="950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N times:</a:t>
            </a:r>
            <a:endParaRPr/>
          </a:p>
        </p:txBody>
      </p:sp>
      <p:sp>
        <p:nvSpPr>
          <p:cNvPr id="994" name="Google Shape;994;p52"/>
          <p:cNvSpPr txBox="1"/>
          <p:nvPr/>
        </p:nvSpPr>
        <p:spPr>
          <a:xfrm>
            <a:off x="1405400" y="4171084"/>
            <a:ext cx="6609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Q[1]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52"/>
          <p:cNvCxnSpPr>
            <a:stCxn id="986" idx="3"/>
            <a:endCxn id="991" idx="1"/>
          </p:cNvCxnSpPr>
          <p:nvPr/>
        </p:nvCxnSpPr>
        <p:spPr>
          <a:xfrm flipH="1" rot="10800000">
            <a:off x="6759800" y="3833375"/>
            <a:ext cx="375900" cy="531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52"/>
          <p:cNvSpPr txBox="1"/>
          <p:nvPr/>
        </p:nvSpPr>
        <p:spPr>
          <a:xfrm>
            <a:off x="8638975" y="4411475"/>
            <a:ext cx="3807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7" name="Google Shape;997;p52"/>
          <p:cNvCxnSpPr>
            <a:stCxn id="991" idx="2"/>
            <a:endCxn id="996" idx="1"/>
          </p:cNvCxnSpPr>
          <p:nvPr/>
        </p:nvCxnSpPr>
        <p:spPr>
          <a:xfrm flipH="1" rot="-5400000">
            <a:off x="8069225" y="4029875"/>
            <a:ext cx="578100" cy="56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2"/>
          <p:cNvSpPr txBox="1"/>
          <p:nvPr/>
        </p:nvSpPr>
        <p:spPr>
          <a:xfrm>
            <a:off x="8520549" y="3299020"/>
            <a:ext cx="660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Q[N]</a:t>
            </a:r>
            <a:endParaRPr/>
          </a:p>
        </p:txBody>
      </p:sp>
      <p:sp>
        <p:nvSpPr>
          <p:cNvPr id="999" name="Google Shape;999;p52"/>
          <p:cNvSpPr txBox="1"/>
          <p:nvPr/>
        </p:nvSpPr>
        <p:spPr>
          <a:xfrm>
            <a:off x="7332453" y="4257668"/>
            <a:ext cx="812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max(Q)</a:t>
            </a:r>
            <a:endParaRPr/>
          </a:p>
        </p:txBody>
      </p:sp>
      <p:sp>
        <p:nvSpPr>
          <p:cNvPr id="1000" name="Google Shape;1000;p52"/>
          <p:cNvSpPr txBox="1"/>
          <p:nvPr/>
        </p:nvSpPr>
        <p:spPr>
          <a:xfrm>
            <a:off x="7094425" y="3299025"/>
            <a:ext cx="8481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Q[0]...</a:t>
            </a:r>
            <a:endParaRPr/>
          </a:p>
        </p:txBody>
      </p:sp>
      <p:sp>
        <p:nvSpPr>
          <p:cNvPr id="1001" name="Google Shape;1001;p52"/>
          <p:cNvSpPr txBox="1"/>
          <p:nvPr/>
        </p:nvSpPr>
        <p:spPr>
          <a:xfrm>
            <a:off x="3788625" y="4070375"/>
            <a:ext cx="1884000" cy="5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8, 2, 9, 4, 5, 7, 3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3"/>
          <p:cNvSpPr txBox="1"/>
          <p:nvPr>
            <p:ph type="title"/>
          </p:nvPr>
        </p:nvSpPr>
        <p:spPr>
          <a:xfrm>
            <a:off x="928950" y="1885601"/>
            <a:ext cx="7286100" cy="15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Runtime for Approach 1 (Extra)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1012" name="Google Shape;1012;p54"/>
          <p:cNvSpPr txBox="1"/>
          <p:nvPr>
            <p:ph idx="1" type="body"/>
          </p:nvPr>
        </p:nvSpPr>
        <p:spPr>
          <a:xfrm>
            <a:off x="243000" y="556500"/>
            <a:ext cx="88347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find the longest path from any vertex in the DAG?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copy with -1 edge weights.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DAGSPT algorithm.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minimum of distTo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abs(minimum of minimums) + 1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show that the runtime of this algorithm is Θ(N</a:t>
            </a:r>
            <a:r>
              <a:rPr baseline="30000" lang="en"/>
              <a:t>3</a:t>
            </a:r>
            <a:r>
              <a:rPr lang="en"/>
              <a:t>). Let’s do it...</a:t>
            </a:r>
            <a:endParaRPr/>
          </a:p>
        </p:txBody>
      </p:sp>
      <p:sp>
        <p:nvSpPr>
          <p:cNvPr id="1013" name="Google Shape;1013;p54"/>
          <p:cNvSpPr/>
          <p:nvPr/>
        </p:nvSpPr>
        <p:spPr>
          <a:xfrm>
            <a:off x="2495286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014" name="Google Shape;1014;p54"/>
          <p:cNvSpPr/>
          <p:nvPr/>
        </p:nvSpPr>
        <p:spPr>
          <a:xfrm>
            <a:off x="4822183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015" name="Google Shape;1015;p54"/>
          <p:cNvSpPr/>
          <p:nvPr/>
        </p:nvSpPr>
        <p:spPr>
          <a:xfrm>
            <a:off x="5985632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1016" name="Google Shape;1016;p54"/>
          <p:cNvSpPr/>
          <p:nvPr/>
        </p:nvSpPr>
        <p:spPr>
          <a:xfrm>
            <a:off x="1331838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1017" name="Google Shape;1017;p54"/>
          <p:cNvCxnSpPr>
            <a:stCxn id="1016" idx="2"/>
            <a:endCxn id="1018" idx="2"/>
          </p:cNvCxnSpPr>
          <p:nvPr/>
        </p:nvCxnSpPr>
        <p:spPr>
          <a:xfrm flipH="1" rot="-5400000">
            <a:off x="2726688" y="2968525"/>
            <a:ext cx="600" cy="24030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54"/>
          <p:cNvCxnSpPr>
            <a:stCxn id="1013" idx="2"/>
            <a:endCxn id="1015" idx="2"/>
          </p:cNvCxnSpPr>
          <p:nvPr/>
        </p:nvCxnSpPr>
        <p:spPr>
          <a:xfrm flipH="1" rot="-5400000">
            <a:off x="4433736" y="2424925"/>
            <a:ext cx="600" cy="3490200"/>
          </a:xfrm>
          <a:prstGeom prst="curvedConnector3">
            <a:avLst>
              <a:gd fmla="val 9299993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54"/>
          <p:cNvSpPr/>
          <p:nvPr/>
        </p:nvSpPr>
        <p:spPr>
          <a:xfrm>
            <a:off x="3734935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</a:t>
            </a:r>
            <a:endParaRPr sz="1700"/>
          </a:p>
        </p:txBody>
      </p:sp>
      <p:cxnSp>
        <p:nvCxnSpPr>
          <p:cNvPr id="1020" name="Google Shape;1020;p54"/>
          <p:cNvCxnSpPr>
            <a:stCxn id="1013" idx="2"/>
            <a:endCxn id="1014" idx="2"/>
          </p:cNvCxnSpPr>
          <p:nvPr/>
        </p:nvCxnSpPr>
        <p:spPr>
          <a:xfrm flipH="1" rot="-5400000">
            <a:off x="3852036" y="3006625"/>
            <a:ext cx="600" cy="23268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54"/>
          <p:cNvCxnSpPr>
            <a:stCxn id="1013" idx="3"/>
            <a:endCxn id="1018" idx="1"/>
          </p:cNvCxnSpPr>
          <p:nvPr/>
        </p:nvCxnSpPr>
        <p:spPr>
          <a:xfrm>
            <a:off x="2882586" y="4017475"/>
            <a:ext cx="85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54"/>
          <p:cNvCxnSpPr>
            <a:stCxn id="1014" idx="3"/>
            <a:endCxn id="1015" idx="1"/>
          </p:cNvCxnSpPr>
          <p:nvPr/>
        </p:nvCxnSpPr>
        <p:spPr>
          <a:xfrm>
            <a:off x="5209483" y="4017475"/>
            <a:ext cx="776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54"/>
          <p:cNvSpPr/>
          <p:nvPr/>
        </p:nvSpPr>
        <p:spPr>
          <a:xfrm>
            <a:off x="7149032" y="3865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</a:t>
            </a:r>
            <a:endParaRPr sz="1700"/>
          </a:p>
        </p:txBody>
      </p:sp>
      <p:cxnSp>
        <p:nvCxnSpPr>
          <p:cNvPr id="1024" name="Google Shape;1024;p54"/>
          <p:cNvCxnSpPr>
            <a:stCxn id="1015" idx="3"/>
            <a:endCxn id="1023" idx="1"/>
          </p:cNvCxnSpPr>
          <p:nvPr/>
        </p:nvCxnSpPr>
        <p:spPr>
          <a:xfrm>
            <a:off x="6372932" y="4017475"/>
            <a:ext cx="776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4"/>
          <p:cNvCxnSpPr>
            <a:stCxn id="1013" idx="2"/>
            <a:endCxn id="1023" idx="2"/>
          </p:cNvCxnSpPr>
          <p:nvPr/>
        </p:nvCxnSpPr>
        <p:spPr>
          <a:xfrm flipH="1" rot="-5400000">
            <a:off x="5015436" y="1843225"/>
            <a:ext cx="600" cy="4653600"/>
          </a:xfrm>
          <a:prstGeom prst="curvedConnector3">
            <a:avLst>
              <a:gd fmla="val 1465666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4"/>
          <p:cNvCxnSpPr>
            <a:stCxn id="1014" idx="0"/>
            <a:endCxn id="1023" idx="0"/>
          </p:cNvCxnSpPr>
          <p:nvPr/>
        </p:nvCxnSpPr>
        <p:spPr>
          <a:xfrm flipH="1" rot="-5400000">
            <a:off x="6178933" y="2702125"/>
            <a:ext cx="600" cy="23268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54"/>
          <p:cNvCxnSpPr/>
          <p:nvPr/>
        </p:nvCxnSpPr>
        <p:spPr>
          <a:xfrm rot="10800000">
            <a:off x="3786694" y="1887525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54"/>
          <p:cNvSpPr txBox="1"/>
          <p:nvPr/>
        </p:nvSpPr>
        <p:spPr>
          <a:xfrm>
            <a:off x="4447475" y="1698775"/>
            <a:ext cx="4317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Recall, this was a dynamic programming algorithm.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29" name="Google Shape;1029;p54"/>
          <p:cNvSpPr txBox="1"/>
          <p:nvPr/>
        </p:nvSpPr>
        <p:spPr>
          <a:xfrm>
            <a:off x="2136211" y="416977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0" name="Google Shape;1030;p54"/>
          <p:cNvSpPr txBox="1"/>
          <p:nvPr/>
        </p:nvSpPr>
        <p:spPr>
          <a:xfrm>
            <a:off x="6063661" y="469775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1" name="Google Shape;1031;p54"/>
          <p:cNvSpPr txBox="1"/>
          <p:nvPr/>
        </p:nvSpPr>
        <p:spPr>
          <a:xfrm>
            <a:off x="5210361" y="4408346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2" name="Google Shape;1032;p54"/>
          <p:cNvSpPr txBox="1"/>
          <p:nvPr/>
        </p:nvSpPr>
        <p:spPr>
          <a:xfrm>
            <a:off x="3129711" y="379280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3" name="Google Shape;1033;p54"/>
          <p:cNvSpPr txBox="1"/>
          <p:nvPr/>
        </p:nvSpPr>
        <p:spPr>
          <a:xfrm>
            <a:off x="4196299" y="4169777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4" name="Google Shape;1034;p54"/>
          <p:cNvSpPr txBox="1"/>
          <p:nvPr/>
        </p:nvSpPr>
        <p:spPr>
          <a:xfrm>
            <a:off x="6118249" y="3407424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5" name="Google Shape;1035;p54"/>
          <p:cNvSpPr txBox="1"/>
          <p:nvPr/>
        </p:nvSpPr>
        <p:spPr>
          <a:xfrm>
            <a:off x="5368812" y="379280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1036" name="Google Shape;1036;p54"/>
          <p:cNvSpPr txBox="1"/>
          <p:nvPr/>
        </p:nvSpPr>
        <p:spPr>
          <a:xfrm>
            <a:off x="6544028" y="3792802"/>
            <a:ext cx="360000" cy="3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1042" name="Google Shape;1042;p55"/>
          <p:cNvSpPr txBox="1"/>
          <p:nvPr>
            <p:ph idx="1" type="body"/>
          </p:nvPr>
        </p:nvSpPr>
        <p:spPr>
          <a:xfrm>
            <a:off x="243000" y="556500"/>
            <a:ext cx="8834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Longest Path 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copy with -1 edge weights.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DAGSPT algorithm.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max of distTo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max of maxes.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our longest path algorithm?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Θ(E + 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Θ(EV + 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Θ(E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Θ(E</a:t>
            </a:r>
            <a:r>
              <a:rPr baseline="30000" lang="en"/>
              <a:t>2</a:t>
            </a:r>
            <a:r>
              <a:rPr lang="en"/>
              <a:t> + EV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pic>
        <p:nvPicPr>
          <p:cNvPr id="1043" name="Google Shape;10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112" y="1584888"/>
            <a:ext cx="4113725" cy="1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55"/>
          <p:cNvSpPr txBox="1"/>
          <p:nvPr/>
        </p:nvSpPr>
        <p:spPr>
          <a:xfrm>
            <a:off x="4834850" y="3750475"/>
            <a:ext cx="37752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DAGSPT takes Θ(E + V) time.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Increasing Subsequence and DAG Connection</a:t>
            </a:r>
            <a:endParaRPr/>
          </a:p>
        </p:txBody>
      </p:sp>
      <p:sp>
        <p:nvSpPr>
          <p:cNvPr id="1050" name="Google Shape;1050;p56"/>
          <p:cNvSpPr txBox="1"/>
          <p:nvPr>
            <p:ph idx="1" type="body"/>
          </p:nvPr>
        </p:nvSpPr>
        <p:spPr>
          <a:xfrm>
            <a:off x="243000" y="556500"/>
            <a:ext cx="88347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Longest Path Algorithm: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copy with -1 edge weights.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DAGSPT algorithm.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max of distTo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max of maxes.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our longest path algorithm?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  Θ(EV + V</a:t>
            </a:r>
            <a:r>
              <a:rPr b="1" baseline="30000" lang="en"/>
              <a:t>2</a:t>
            </a:r>
            <a:r>
              <a:rPr b="1" lang="en"/>
              <a:t>)</a:t>
            </a:r>
            <a:endParaRPr b="1"/>
          </a:p>
        </p:txBody>
      </p:sp>
      <p:graphicFrame>
        <p:nvGraphicFramePr>
          <p:cNvPr id="1051" name="Google Shape;1051;p56"/>
          <p:cNvGraphicFramePr/>
          <p:nvPr/>
        </p:nvGraphicFramePr>
        <p:xfrm>
          <a:off x="3442300" y="2360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{D620C3FD-700A-4B71-84AE-68B380B8B02D}</a:tableStyleId>
              </a:tblPr>
              <a:tblGrid>
                <a:gridCol w="1396850"/>
                <a:gridCol w="1396850"/>
                <a:gridCol w="1396850"/>
                <a:gridCol w="1396850"/>
              </a:tblGrid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Times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 Graph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 + V)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 + V)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DagSPT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 + V)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Θ(EV + V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Max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Warmup Problem 2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topological ordering for the graph below (a.k.a. topological sort).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(If you want the same answer as me, use the algorithm from lecture/section)</a:t>
            </a:r>
            <a:endParaRPr/>
          </a:p>
        </p:txBody>
      </p:sp>
      <p:grpSp>
        <p:nvGrpSpPr>
          <p:cNvPr id="106" name="Google Shape;106;p12"/>
          <p:cNvGrpSpPr/>
          <p:nvPr/>
        </p:nvGrpSpPr>
        <p:grpSpPr>
          <a:xfrm>
            <a:off x="1789005" y="1937325"/>
            <a:ext cx="5565975" cy="1879300"/>
            <a:chOff x="1289193" y="2118700"/>
            <a:chExt cx="5565975" cy="1879300"/>
          </a:xfrm>
        </p:grpSpPr>
        <p:sp>
          <p:nvSpPr>
            <p:cNvPr id="107" name="Google Shape;107;p12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112" name="Google Shape;112;p12"/>
            <p:cNvCxnSpPr>
              <a:stCxn id="107" idx="2"/>
              <a:endCxn id="108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3" name="Google Shape;113;p12"/>
            <p:cNvCxnSpPr>
              <a:stCxn id="109" idx="2"/>
              <a:endCxn id="110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2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115" name="Google Shape;115;p12"/>
            <p:cNvCxnSpPr>
              <a:stCxn id="114" idx="3"/>
              <a:endCxn id="107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2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17" name="Google Shape;117;p12"/>
            <p:cNvCxnSpPr>
              <a:stCxn id="114" idx="3"/>
              <a:endCxn id="108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2"/>
            <p:cNvCxnSpPr>
              <a:stCxn id="110" idx="3"/>
              <a:endCxn id="111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2"/>
            <p:cNvCxnSpPr>
              <a:stCxn id="107" idx="3"/>
              <a:endCxn id="109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12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121" name="Google Shape;121;p12"/>
            <p:cNvCxnSpPr>
              <a:stCxn id="111" idx="1"/>
              <a:endCxn id="109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2" name="Google Shape;122;p12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127" name="Google Shape;127;p12"/>
            <p:cNvCxnSpPr>
              <a:stCxn id="110" idx="1"/>
              <a:endCxn id="108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8" name="Google Shape;128;p12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 Problem</a:t>
            </a:r>
            <a:endParaRPr/>
          </a:p>
        </p:txBody>
      </p:sp>
      <p:sp>
        <p:nvSpPr>
          <p:cNvPr id="1057" name="Google Shape;1057;p5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the sequence 6, 2, 8, 4, 5, 7. To find the LISS: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DAG with edge weights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the DAGSPT algorithm.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the max and record it someplace.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max of maxes.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sequence of numbers of length N, how to we build the DAG?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runtime of your algorithm in terms of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many vertices are there in terms of N?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(i.e. largest) case, how many edges are there in terms of N?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 Problem</a:t>
            </a:r>
            <a:endParaRPr/>
          </a:p>
        </p:txBody>
      </p:sp>
      <p:sp>
        <p:nvSpPr>
          <p:cNvPr id="1063" name="Google Shape;1063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the sequence 6, 2, 8, 4, 5, 7. To find the LISS: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DAG with edge weights 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For each pair of numbers x and y where x comes before 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x &lt; y, then add an edge. Otherwise don’t.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vertices: 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edges: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 Problem</a:t>
            </a:r>
            <a:endParaRPr/>
          </a:p>
        </p:txBody>
      </p:sp>
      <p:sp>
        <p:nvSpPr>
          <p:cNvPr id="1069" name="Google Shape;1069;p59"/>
          <p:cNvSpPr txBox="1"/>
          <p:nvPr>
            <p:ph idx="1" type="body"/>
          </p:nvPr>
        </p:nvSpPr>
        <p:spPr>
          <a:xfrm>
            <a:off x="243000" y="556500"/>
            <a:ext cx="8569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sequence like 6, 2, 8, 4, 5, 7. To find the LLIS: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DAG with edge weights -1.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vertex: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the DAGSPT algorithm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the max and record it someplace.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the max of maxes.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O(N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0" name="Google Shape;1070;p59"/>
          <p:cNvGraphicFramePr/>
          <p:nvPr/>
        </p:nvGraphicFramePr>
        <p:xfrm>
          <a:off x="3029900" y="2894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{D620C3FD-700A-4B71-84AE-68B380B8B02D}</a:tableStyleId>
              </a:tblPr>
              <a:tblGrid>
                <a:gridCol w="1480900"/>
                <a:gridCol w="1480900"/>
                <a:gridCol w="1480900"/>
                <a:gridCol w="1480900"/>
              </a:tblGrid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Times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Graph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 DagSPT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Max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1" name="Google Shape;1071;p59"/>
          <p:cNvSpPr txBox="1"/>
          <p:nvPr/>
        </p:nvSpPr>
        <p:spPr>
          <a:xfrm>
            <a:off x="5395700" y="1316713"/>
            <a:ext cx="3229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) because it’s Θ(EV + V</a:t>
            </a:r>
            <a:r>
              <a:rPr baseline="30000"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where E is O(N</a:t>
            </a:r>
            <a:r>
              <a:rPr baseline="30000"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) and V is Θ(N))</a:t>
            </a:r>
            <a:endParaRPr sz="18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9"/>
          <p:cNvSpPr txBox="1"/>
          <p:nvPr/>
        </p:nvSpPr>
        <p:spPr>
          <a:xfrm>
            <a:off x="5936165" y="2074403"/>
            <a:ext cx="3139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Θ(N) since edgeTo has length N</a:t>
            </a:r>
            <a:endParaRPr/>
          </a:p>
        </p:txBody>
      </p:sp>
      <p:cxnSp>
        <p:nvCxnSpPr>
          <p:cNvPr id="1073" name="Google Shape;1073;p59"/>
          <p:cNvCxnSpPr/>
          <p:nvPr/>
        </p:nvCxnSpPr>
        <p:spPr>
          <a:xfrm rot="10800000">
            <a:off x="5260269" y="2217616"/>
            <a:ext cx="616200" cy="165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9"/>
          <p:cNvCxnSpPr/>
          <p:nvPr/>
        </p:nvCxnSpPr>
        <p:spPr>
          <a:xfrm flipH="1">
            <a:off x="4152250" y="1710569"/>
            <a:ext cx="1203600" cy="170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59"/>
          <p:cNvCxnSpPr/>
          <p:nvPr/>
        </p:nvCxnSpPr>
        <p:spPr>
          <a:xfrm flipH="1">
            <a:off x="4611325" y="1049925"/>
            <a:ext cx="1664700" cy="184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6" name="Google Shape;1076;p59"/>
          <p:cNvSpPr txBox="1"/>
          <p:nvPr/>
        </p:nvSpPr>
        <p:spPr>
          <a:xfrm>
            <a:off x="6357650" y="709898"/>
            <a:ext cx="838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082" name="Google Shape;1082;p6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Rosalind Dynamic Programming Picture: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http://rosalind.info/static/img/topics/pictures/dynamic-programming.jpg?v=1384701438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Warmup Problem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topological ordering for the graph below (a.k.a. topological sort)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0, 3, 1, 2, 4, 5</a:t>
            </a:r>
            <a:endParaRPr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1789005" y="1403925"/>
            <a:ext cx="5565975" cy="1879300"/>
            <a:chOff x="1289193" y="2118700"/>
            <a:chExt cx="5565975" cy="1879300"/>
          </a:xfrm>
        </p:grpSpPr>
        <p:sp>
          <p:nvSpPr>
            <p:cNvPr id="137" name="Google Shape;137;p13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142" name="Google Shape;142;p13"/>
            <p:cNvCxnSpPr>
              <a:stCxn id="137" idx="2"/>
              <a:endCxn id="138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43" name="Google Shape;143;p13"/>
            <p:cNvCxnSpPr>
              <a:stCxn id="139" idx="2"/>
              <a:endCxn id="140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3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145" name="Google Shape;145;p13"/>
            <p:cNvCxnSpPr>
              <a:stCxn id="144" idx="3"/>
              <a:endCxn id="137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13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47" name="Google Shape;147;p13"/>
            <p:cNvCxnSpPr>
              <a:stCxn id="144" idx="3"/>
              <a:endCxn id="138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3"/>
            <p:cNvCxnSpPr>
              <a:stCxn id="140" idx="3"/>
              <a:endCxn id="141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3"/>
            <p:cNvCxnSpPr>
              <a:stCxn id="137" idx="3"/>
              <a:endCxn id="139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13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151" name="Google Shape;151;p13"/>
            <p:cNvCxnSpPr>
              <a:stCxn id="141" idx="1"/>
              <a:endCxn id="139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2" name="Google Shape;152;p13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157" name="Google Shape;157;p13"/>
            <p:cNvCxnSpPr>
              <a:stCxn id="140" idx="1"/>
              <a:endCxn id="138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8" name="Google Shape;158;p13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160" name="Google Shape;160;p13"/>
          <p:cNvSpPr/>
          <p:nvPr/>
        </p:nvSpPr>
        <p:spPr>
          <a:xfrm>
            <a:off x="3658735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161" name="Google Shape;161;p13"/>
          <p:cNvSpPr/>
          <p:nvPr/>
        </p:nvSpPr>
        <p:spPr>
          <a:xfrm>
            <a:off x="2495286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162" name="Google Shape;162;p13"/>
          <p:cNvSpPr/>
          <p:nvPr/>
        </p:nvSpPr>
        <p:spPr>
          <a:xfrm>
            <a:off x="4822183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163" name="Google Shape;163;p13"/>
          <p:cNvSpPr/>
          <p:nvPr/>
        </p:nvSpPr>
        <p:spPr>
          <a:xfrm>
            <a:off x="5985632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164" name="Google Shape;164;p13"/>
          <p:cNvSpPr/>
          <p:nvPr/>
        </p:nvSpPr>
        <p:spPr>
          <a:xfrm>
            <a:off x="7149080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165" name="Google Shape;165;p13"/>
          <p:cNvCxnSpPr>
            <a:stCxn id="160" idx="1"/>
            <a:endCxn id="161" idx="3"/>
          </p:cNvCxnSpPr>
          <p:nvPr/>
        </p:nvCxnSpPr>
        <p:spPr>
          <a:xfrm rot="10800000">
            <a:off x="2882635" y="432227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13"/>
          <p:cNvSpPr/>
          <p:nvPr/>
        </p:nvSpPr>
        <p:spPr>
          <a:xfrm>
            <a:off x="1331838" y="41700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167" name="Google Shape;167;p13"/>
          <p:cNvSpPr txBox="1"/>
          <p:nvPr/>
        </p:nvSpPr>
        <p:spPr>
          <a:xfrm>
            <a:off x="791405" y="424115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8" name="Google Shape;168;p13"/>
          <p:cNvCxnSpPr>
            <a:stCxn id="166" idx="3"/>
            <a:endCxn id="161" idx="1"/>
          </p:cNvCxnSpPr>
          <p:nvPr/>
        </p:nvCxnSpPr>
        <p:spPr>
          <a:xfrm>
            <a:off x="1719138" y="432227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3"/>
          <p:cNvCxnSpPr>
            <a:stCxn id="163" idx="3"/>
            <a:endCxn id="164" idx="1"/>
          </p:cNvCxnSpPr>
          <p:nvPr/>
        </p:nvCxnSpPr>
        <p:spPr>
          <a:xfrm>
            <a:off x="6372932" y="432227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3"/>
          <p:cNvCxnSpPr>
            <a:stCxn id="160" idx="3"/>
            <a:endCxn id="162" idx="1"/>
          </p:cNvCxnSpPr>
          <p:nvPr/>
        </p:nvCxnSpPr>
        <p:spPr>
          <a:xfrm>
            <a:off x="4046035" y="432227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3"/>
          <p:cNvSpPr/>
          <p:nvPr/>
        </p:nvSpPr>
        <p:spPr>
          <a:xfrm>
            <a:off x="3071546" y="419581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72" name="Google Shape;172;p13"/>
          <p:cNvSpPr/>
          <p:nvPr/>
        </p:nvSpPr>
        <p:spPr>
          <a:xfrm>
            <a:off x="1929860" y="4195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73" name="Google Shape;173;p13"/>
          <p:cNvSpPr/>
          <p:nvPr/>
        </p:nvSpPr>
        <p:spPr>
          <a:xfrm>
            <a:off x="4249498" y="418710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74" name="Google Shape;174;p13"/>
          <p:cNvSpPr/>
          <p:nvPr/>
        </p:nvSpPr>
        <p:spPr>
          <a:xfrm>
            <a:off x="6594553" y="4186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5" name="Google Shape;175;p13"/>
          <p:cNvCxnSpPr>
            <a:stCxn id="162" idx="3"/>
            <a:endCxn id="163" idx="1"/>
          </p:cNvCxnSpPr>
          <p:nvPr/>
        </p:nvCxnSpPr>
        <p:spPr>
          <a:xfrm>
            <a:off x="5209483" y="432227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3"/>
          <p:cNvSpPr/>
          <p:nvPr/>
        </p:nvSpPr>
        <p:spPr>
          <a:xfrm>
            <a:off x="5401809" y="419016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77" name="Google Shape;177;p13"/>
          <p:cNvCxnSpPr>
            <a:stCxn id="166" idx="2"/>
            <a:endCxn id="160" idx="2"/>
          </p:cNvCxnSpPr>
          <p:nvPr/>
        </p:nvCxnSpPr>
        <p:spPr>
          <a:xfrm flipH="1" rot="-5400000">
            <a:off x="2688588" y="3311425"/>
            <a:ext cx="600" cy="2326800"/>
          </a:xfrm>
          <a:prstGeom prst="curvedConnector3">
            <a:avLst>
              <a:gd fmla="val 7047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3"/>
          <p:cNvSpPr/>
          <p:nvPr/>
        </p:nvSpPr>
        <p:spPr>
          <a:xfrm>
            <a:off x="2523578" y="474415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179" name="Google Shape;179;p13"/>
          <p:cNvCxnSpPr>
            <a:stCxn id="161" idx="0"/>
            <a:endCxn id="163" idx="0"/>
          </p:cNvCxnSpPr>
          <p:nvPr/>
        </p:nvCxnSpPr>
        <p:spPr>
          <a:xfrm flipH="1" rot="-5400000">
            <a:off x="4433736" y="2425225"/>
            <a:ext cx="600" cy="3490200"/>
          </a:xfrm>
          <a:prstGeom prst="curvedConnector3">
            <a:avLst>
              <a:gd fmla="val -7096256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3"/>
          <p:cNvSpPr/>
          <p:nvPr/>
        </p:nvSpPr>
        <p:spPr>
          <a:xfrm>
            <a:off x="4281745" y="36087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cxnSp>
        <p:nvCxnSpPr>
          <p:cNvPr id="181" name="Google Shape;181;p13"/>
          <p:cNvCxnSpPr>
            <a:stCxn id="162" idx="2"/>
            <a:endCxn id="164" idx="2"/>
          </p:cNvCxnSpPr>
          <p:nvPr/>
        </p:nvCxnSpPr>
        <p:spPr>
          <a:xfrm flipH="1" rot="-5400000">
            <a:off x="6178933" y="3311425"/>
            <a:ext cx="600" cy="2326800"/>
          </a:xfrm>
          <a:prstGeom prst="curvedConnector3">
            <a:avLst>
              <a:gd fmla="val 704707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3"/>
          <p:cNvSpPr/>
          <p:nvPr/>
        </p:nvSpPr>
        <p:spPr>
          <a:xfrm>
            <a:off x="6011541" y="477005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83" name="Google Shape;183;p13"/>
          <p:cNvSpPr txBox="1"/>
          <p:nvPr/>
        </p:nvSpPr>
        <p:spPr>
          <a:xfrm>
            <a:off x="6901250" y="2818525"/>
            <a:ext cx="1993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we can think of topological sort as an ordering of “tasks”.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189" name="Google Shape;189;p14"/>
          <p:cNvSpPr txBox="1"/>
          <p:nvPr>
            <p:ph idx="1" type="subTitle"/>
          </p:nvPr>
        </p:nvSpPr>
        <p:spPr>
          <a:xfrm>
            <a:off x="161925" y="2688525"/>
            <a:ext cx="88719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31: Dynamic Programming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Shortest Paths in a DAG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Programming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Longest Increasing Subsequence (LIS)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 Using Dynamic Programming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13" y="282013"/>
            <a:ext cx="3228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243000" y="556500"/>
            <a:ext cx="87780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special type of graph is the directed acyclic graph (DAG).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such graph can be topological sorted (sometimes called linearization).</a:t>
            </a:r>
            <a:endParaRPr/>
          </a:p>
        </p:txBody>
      </p:sp>
      <p:grpSp>
        <p:nvGrpSpPr>
          <p:cNvPr id="197" name="Google Shape;197;p15"/>
          <p:cNvGrpSpPr/>
          <p:nvPr/>
        </p:nvGrpSpPr>
        <p:grpSpPr>
          <a:xfrm>
            <a:off x="1789005" y="1556325"/>
            <a:ext cx="5565975" cy="1879300"/>
            <a:chOff x="1289193" y="2118700"/>
            <a:chExt cx="5565975" cy="1879300"/>
          </a:xfrm>
        </p:grpSpPr>
        <p:sp>
          <p:nvSpPr>
            <p:cNvPr id="198" name="Google Shape;198;p15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203" name="Google Shape;203;p15"/>
            <p:cNvCxnSpPr>
              <a:stCxn id="198" idx="2"/>
              <a:endCxn id="199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04" name="Google Shape;204;p15"/>
            <p:cNvCxnSpPr>
              <a:stCxn id="200" idx="2"/>
              <a:endCxn id="201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5" name="Google Shape;205;p15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06" name="Google Shape;206;p15"/>
            <p:cNvCxnSpPr>
              <a:stCxn id="205" idx="3"/>
              <a:endCxn id="198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15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08" name="Google Shape;208;p15"/>
            <p:cNvCxnSpPr>
              <a:stCxn id="205" idx="3"/>
              <a:endCxn id="199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15"/>
            <p:cNvCxnSpPr>
              <a:stCxn id="201" idx="3"/>
              <a:endCxn id="202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15"/>
            <p:cNvCxnSpPr>
              <a:stCxn id="198" idx="3"/>
              <a:endCxn id="200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" name="Google Shape;211;p15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212" name="Google Shape;212;p15"/>
            <p:cNvCxnSpPr>
              <a:stCxn id="202" idx="1"/>
              <a:endCxn id="200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3" name="Google Shape;213;p15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218" name="Google Shape;218;p15"/>
            <p:cNvCxnSpPr>
              <a:stCxn id="201" idx="1"/>
              <a:endCxn id="199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9" name="Google Shape;219;p15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221" name="Google Shape;221;p15"/>
          <p:cNvSpPr/>
          <p:nvPr/>
        </p:nvSpPr>
        <p:spPr>
          <a:xfrm>
            <a:off x="4173959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222" name="Google Shape;222;p15"/>
          <p:cNvSpPr/>
          <p:nvPr/>
        </p:nvSpPr>
        <p:spPr>
          <a:xfrm>
            <a:off x="3010510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223" name="Google Shape;223;p15"/>
          <p:cNvSpPr/>
          <p:nvPr/>
        </p:nvSpPr>
        <p:spPr>
          <a:xfrm>
            <a:off x="5337407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224" name="Google Shape;224;p15"/>
          <p:cNvSpPr/>
          <p:nvPr/>
        </p:nvSpPr>
        <p:spPr>
          <a:xfrm>
            <a:off x="6500856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225" name="Google Shape;225;p15"/>
          <p:cNvSpPr/>
          <p:nvPr/>
        </p:nvSpPr>
        <p:spPr>
          <a:xfrm>
            <a:off x="7664304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cxnSp>
        <p:nvCxnSpPr>
          <p:cNvPr id="226" name="Google Shape;226;p15"/>
          <p:cNvCxnSpPr>
            <a:stCxn id="221" idx="1"/>
            <a:endCxn id="222" idx="3"/>
          </p:cNvCxnSpPr>
          <p:nvPr/>
        </p:nvCxnSpPr>
        <p:spPr>
          <a:xfrm rot="10800000">
            <a:off x="3397859" y="4334072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7" name="Google Shape;227;p15"/>
          <p:cNvSpPr/>
          <p:nvPr/>
        </p:nvSpPr>
        <p:spPr>
          <a:xfrm>
            <a:off x="1847062" y="4181822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sp>
        <p:nvSpPr>
          <p:cNvPr id="228" name="Google Shape;228;p15"/>
          <p:cNvSpPr txBox="1"/>
          <p:nvPr/>
        </p:nvSpPr>
        <p:spPr>
          <a:xfrm>
            <a:off x="1611429" y="4100550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29" name="Google Shape;229;p15"/>
          <p:cNvCxnSpPr>
            <a:stCxn id="227" idx="3"/>
            <a:endCxn id="222" idx="1"/>
          </p:cNvCxnSpPr>
          <p:nvPr/>
        </p:nvCxnSpPr>
        <p:spPr>
          <a:xfrm>
            <a:off x="2234362" y="4334072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5"/>
          <p:cNvCxnSpPr>
            <a:stCxn id="224" idx="3"/>
            <a:endCxn id="225" idx="1"/>
          </p:cNvCxnSpPr>
          <p:nvPr/>
        </p:nvCxnSpPr>
        <p:spPr>
          <a:xfrm>
            <a:off x="6888156" y="4334072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5"/>
          <p:cNvCxnSpPr>
            <a:stCxn id="221" idx="3"/>
            <a:endCxn id="223" idx="1"/>
          </p:cNvCxnSpPr>
          <p:nvPr/>
        </p:nvCxnSpPr>
        <p:spPr>
          <a:xfrm>
            <a:off x="4561259" y="4334072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5"/>
          <p:cNvSpPr/>
          <p:nvPr/>
        </p:nvSpPr>
        <p:spPr>
          <a:xfrm>
            <a:off x="3586770" y="420761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33" name="Google Shape;233;p15"/>
          <p:cNvSpPr/>
          <p:nvPr/>
        </p:nvSpPr>
        <p:spPr>
          <a:xfrm>
            <a:off x="2445084" y="420762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4" name="Google Shape;234;p15"/>
          <p:cNvSpPr/>
          <p:nvPr/>
        </p:nvSpPr>
        <p:spPr>
          <a:xfrm>
            <a:off x="4764722" y="4198902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35" name="Google Shape;235;p15"/>
          <p:cNvSpPr/>
          <p:nvPr/>
        </p:nvSpPr>
        <p:spPr>
          <a:xfrm>
            <a:off x="7109777" y="41984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36" name="Google Shape;236;p15"/>
          <p:cNvCxnSpPr>
            <a:stCxn id="223" idx="3"/>
            <a:endCxn id="224" idx="1"/>
          </p:cNvCxnSpPr>
          <p:nvPr/>
        </p:nvCxnSpPr>
        <p:spPr>
          <a:xfrm>
            <a:off x="5724707" y="4334072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5"/>
          <p:cNvSpPr/>
          <p:nvPr/>
        </p:nvSpPr>
        <p:spPr>
          <a:xfrm>
            <a:off x="5917033" y="420196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238" name="Google Shape;238;p15"/>
          <p:cNvCxnSpPr>
            <a:stCxn id="227" idx="2"/>
            <a:endCxn id="221" idx="2"/>
          </p:cNvCxnSpPr>
          <p:nvPr/>
        </p:nvCxnSpPr>
        <p:spPr>
          <a:xfrm flipH="1" rot="-5400000">
            <a:off x="3203812" y="3323222"/>
            <a:ext cx="600" cy="2326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5"/>
          <p:cNvSpPr/>
          <p:nvPr/>
        </p:nvSpPr>
        <p:spPr>
          <a:xfrm>
            <a:off x="3038802" y="475594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40" name="Google Shape;240;p15"/>
          <p:cNvCxnSpPr>
            <a:stCxn id="222" idx="0"/>
            <a:endCxn id="224" idx="0"/>
          </p:cNvCxnSpPr>
          <p:nvPr/>
        </p:nvCxnSpPr>
        <p:spPr>
          <a:xfrm flipH="1" rot="-5400000">
            <a:off x="4948960" y="2437022"/>
            <a:ext cx="600" cy="349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5"/>
          <p:cNvSpPr/>
          <p:nvPr/>
        </p:nvSpPr>
        <p:spPr>
          <a:xfrm>
            <a:off x="4708972" y="38082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cxnSp>
        <p:nvCxnSpPr>
          <p:cNvPr id="242" name="Google Shape;242;p15"/>
          <p:cNvCxnSpPr>
            <a:stCxn id="223" idx="2"/>
            <a:endCxn id="225" idx="2"/>
          </p:cNvCxnSpPr>
          <p:nvPr/>
        </p:nvCxnSpPr>
        <p:spPr>
          <a:xfrm flipH="1" rot="-5400000">
            <a:off x="6694157" y="3323222"/>
            <a:ext cx="600" cy="2326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15"/>
          <p:cNvSpPr/>
          <p:nvPr/>
        </p:nvSpPr>
        <p:spPr>
          <a:xfrm>
            <a:off x="6526764" y="478185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SPTs on Directed Acyclic Graphs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243000" y="556500"/>
            <a:ext cx="87780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Dijkstra’s algorithm to find the SPT (we did this in warm-up problem).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Simpler approach: Just visit vertices in topological order, relaxing all edges from a vertex when it is visited. DAGSPT Algorithm: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grpSp>
        <p:nvGrpSpPr>
          <p:cNvPr id="250" name="Google Shape;250;p16"/>
          <p:cNvGrpSpPr/>
          <p:nvPr/>
        </p:nvGrpSpPr>
        <p:grpSpPr>
          <a:xfrm>
            <a:off x="1789005" y="1937325"/>
            <a:ext cx="5565975" cy="1879300"/>
            <a:chOff x="1289193" y="2118700"/>
            <a:chExt cx="5565975" cy="1879300"/>
          </a:xfrm>
        </p:grpSpPr>
        <p:sp>
          <p:nvSpPr>
            <p:cNvPr id="251" name="Google Shape;251;p16"/>
            <p:cNvSpPr/>
            <p:nvPr/>
          </p:nvSpPr>
          <p:spPr>
            <a:xfrm>
              <a:off x="3199306" y="21389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1</a:t>
              </a:r>
              <a:endParaRPr sz="170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199306" y="36935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3</a:t>
              </a:r>
              <a:endParaRPr sz="170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833587" y="212880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2</a:t>
              </a:r>
              <a:endParaRPr sz="17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843681" y="369349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4</a:t>
              </a:r>
              <a:endParaRPr sz="17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467868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5</a:t>
              </a:r>
              <a:endParaRPr sz="1700"/>
            </a:p>
          </p:txBody>
        </p:sp>
        <p:cxnSp>
          <p:nvCxnSpPr>
            <p:cNvPr id="256" name="Google Shape;256;p16"/>
            <p:cNvCxnSpPr>
              <a:stCxn id="251" idx="2"/>
              <a:endCxn id="252" idx="0"/>
            </p:cNvCxnSpPr>
            <p:nvPr/>
          </p:nvCxnSpPr>
          <p:spPr>
            <a:xfrm>
              <a:off x="3392956" y="2443476"/>
              <a:ext cx="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57" name="Google Shape;257;p16"/>
            <p:cNvCxnSpPr>
              <a:stCxn id="253" idx="2"/>
              <a:endCxn id="254" idx="0"/>
            </p:cNvCxnSpPr>
            <p:nvPr/>
          </p:nvCxnSpPr>
          <p:spPr>
            <a:xfrm>
              <a:off x="5027237" y="2433300"/>
              <a:ext cx="10200" cy="1260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65025" y="2916238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0</a:t>
              </a:r>
              <a:endParaRPr sz="1700"/>
            </a:p>
          </p:txBody>
        </p:sp>
        <p:cxnSp>
          <p:nvCxnSpPr>
            <p:cNvPr id="259" name="Google Shape;259;p16"/>
            <p:cNvCxnSpPr>
              <a:stCxn id="258" idx="3"/>
              <a:endCxn id="251" idx="1"/>
            </p:cNvCxnSpPr>
            <p:nvPr/>
          </p:nvCxnSpPr>
          <p:spPr>
            <a:xfrm flipH="1" rot="10800000">
              <a:off x="1952325" y="22911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16"/>
            <p:cNvSpPr txBox="1"/>
            <p:nvPr/>
          </p:nvSpPr>
          <p:spPr>
            <a:xfrm>
              <a:off x="1289193" y="27060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261" name="Google Shape;261;p16"/>
            <p:cNvCxnSpPr>
              <a:stCxn id="258" idx="3"/>
              <a:endCxn id="252" idx="1"/>
            </p:cNvCxnSpPr>
            <p:nvPr/>
          </p:nvCxnSpPr>
          <p:spPr>
            <a:xfrm>
              <a:off x="1952325" y="3068488"/>
              <a:ext cx="12471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2" name="Google Shape;262;p16"/>
            <p:cNvCxnSpPr>
              <a:stCxn id="254" idx="3"/>
              <a:endCxn id="255" idx="1"/>
            </p:cNvCxnSpPr>
            <p:nvPr/>
          </p:nvCxnSpPr>
          <p:spPr>
            <a:xfrm flipH="1" rot="10800000">
              <a:off x="5230981" y="3068445"/>
              <a:ext cx="12369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16"/>
            <p:cNvCxnSpPr>
              <a:stCxn id="251" idx="3"/>
              <a:endCxn id="253" idx="1"/>
            </p:cNvCxnSpPr>
            <p:nvPr/>
          </p:nvCxnSpPr>
          <p:spPr>
            <a:xfrm flipH="1" rot="10800000">
              <a:off x="3586606" y="2281026"/>
              <a:ext cx="1247100" cy="10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4" name="Google Shape;264;p16"/>
            <p:cNvSpPr/>
            <p:nvPr/>
          </p:nvSpPr>
          <p:spPr>
            <a:xfrm>
              <a:off x="3255028" y="287201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4</a:t>
              </a:r>
              <a:endParaRPr sz="1800"/>
            </a:p>
          </p:txBody>
        </p:sp>
        <p:cxnSp>
          <p:nvCxnSpPr>
            <p:cNvPr id="265" name="Google Shape;265;p16"/>
            <p:cNvCxnSpPr>
              <a:stCxn id="255" idx="1"/>
              <a:endCxn id="253" idx="3"/>
            </p:cNvCxnSpPr>
            <p:nvPr/>
          </p:nvCxnSpPr>
          <p:spPr>
            <a:xfrm rot="10800000">
              <a:off x="5220768" y="2280988"/>
              <a:ext cx="1247100" cy="78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6" name="Google Shape;266;p16"/>
            <p:cNvSpPr/>
            <p:nvPr/>
          </p:nvSpPr>
          <p:spPr>
            <a:xfrm>
              <a:off x="2455266" y="249516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417934" y="330598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720308" y="2493220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104972" y="2118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6</a:t>
              </a:r>
              <a:endParaRPr sz="180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5713741" y="3325565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271" name="Google Shape;271;p16"/>
            <p:cNvCxnSpPr>
              <a:stCxn id="254" idx="1"/>
              <a:endCxn id="252" idx="3"/>
            </p:cNvCxnSpPr>
            <p:nvPr/>
          </p:nvCxnSpPr>
          <p:spPr>
            <a:xfrm rot="10800000">
              <a:off x="3586681" y="3845745"/>
              <a:ext cx="1257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72" name="Google Shape;272;p16"/>
            <p:cNvSpPr/>
            <p:nvPr/>
          </p:nvSpPr>
          <p:spPr>
            <a:xfrm>
              <a:off x="4876084" y="288948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051357" y="3719291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