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5FF3DEC-7117-465A-9EC9-7DAB19DBFE79}">
  <a:tblStyle styleId="{05FF3DEC-7117-465A-9EC9-7DAB19DBFE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6d3fc8d11_29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6d3fc8d11_2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a12f5ae1_0_1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a12f5ae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63de7561_0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63de7561_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a12f5ae1_0_1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a12f5ae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more gentle intro with nicer demos. Too big of a jump all at once.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a12f5ae1_0_2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a12f5ae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more gentle intro with nicer demos. Too big of a jump all at once.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a12f5ae1_0_2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a12f5ae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more gentle intro with nicer demos. Too big of a jump all at once.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643cedf3_2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643cedf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more gentle intro with nicer demos. Too big of a jump all at once.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a12f5ae1_0_2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a12f5ae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more gentle intro with nicer demos. Too big of a jump all at once.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a12f5ae1_0_2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a12f5ae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63de7561_0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63de7561_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63de7561_0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63de7561_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2d4f6d39_013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2d4f6d39_0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a12f5ae1_0_2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a12f5ae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a12f5ae1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a12f5a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a12f5ae1_0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a12f5ae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a12f5ae1_0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a12f5ae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a12f5ae1_0_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a12f5ae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a12f5ae1_0_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a12f5ae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a12f5ae1_0_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a12f5ae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6d3fc8d11_29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6d3fc8d11_2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a12f5ae1_0_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a12f5ae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a12f5ae1_0_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a12f5ae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09413421_06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09413421_0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a12f5ae1_0_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a12f5ae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a12f5ae1_0_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a12f5ae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a12f5ae1_0_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a12f5ae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a12f5ae1_0_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a12f5ae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a12f5ae1_0_1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a12f5ae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after Donald Shell, its inventor. Not named after some sort of sea shell game.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a12f5ae1_0_1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a12f5ae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a12f5ae1_0_1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2a12f5ae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a12f5ae1_0_1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a12f5ae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643cedf3_2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643cedf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3de7561_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63de7561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63de7561_0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63de7561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a12f5ae1_0_2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a12f5ae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63de7561_0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63de7561_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min to get here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3de7561_0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63de7561_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a12f5ae1_0_1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a12f5ae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161925" y="29171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3" name="Google Shape;33;p9"/>
          <p:cNvCxnSpPr/>
          <p:nvPr/>
        </p:nvCxnSpPr>
        <p:spPr>
          <a:xfrm>
            <a:off x="290700" y="28216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6" name="Google Shape;36;p10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presentation/d/1z1lCiLSVLKoyUOIFspy1vxyEbe329ntLAVDQP3xjmnU/edit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algs4.cs.princeton.edu/21elementary/Selection.java.html" TargetMode="External"/><Relationship Id="rId4" Type="http://schemas.openxmlformats.org/officeDocument/2006/relationships/hyperlink" Target="http://goo.gl/8Fbda5" TargetMode="External"/><Relationship Id="rId5" Type="http://schemas.openxmlformats.org/officeDocument/2006/relationships/hyperlink" Target="http://algs4.cs.princeton.edu/24pq/Heap.java.html" TargetMode="External"/><Relationship Id="rId6" Type="http://schemas.openxmlformats.org/officeDocument/2006/relationships/hyperlink" Target="https://docs.google.com/presentation/d/1z1lCiLSVLKoyUOIFspy1vxyEbe329ntLAVDQP3xjmnU/pub?start=false&amp;loop=false&amp;delayms=300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presentation/d/1h-gS13kKWSKd_5gt2FPXLYigFY4jf5rBkNFl3qZzRRw/edit?usp=sharing" TargetMode="External"/><Relationship Id="rId4" Type="http://schemas.openxmlformats.org/officeDocument/2006/relationships/hyperlink" Target="https://docs.google.com/presentation/d/1-RTOdwBNFVIMTxMh3LSJuePMAz5lFGRudwI3myX99gg/edit#slide=id.g8d0b1deb4_036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algs4.cs.princeton.edu/21elementary/Selection.java.html" TargetMode="External"/><Relationship Id="rId4" Type="http://schemas.openxmlformats.org/officeDocument/2006/relationships/hyperlink" Target="http://goo.gl/8Fbda5" TargetMode="External"/><Relationship Id="rId5" Type="http://schemas.openxmlformats.org/officeDocument/2006/relationships/hyperlink" Target="http://algs4.cs.princeton.edu/24pq/Heap.java.html" TargetMode="External"/><Relationship Id="rId6" Type="http://schemas.openxmlformats.org/officeDocument/2006/relationships/hyperlink" Target="https://docs.google.com/presentation/d/1z1lCiLSVLKoyUOIFspy1vxyEbe329ntLAVDQP3xjmnU/pub?start=false&amp;loop=false&amp;delayms=3000" TargetMode="External"/><Relationship Id="rId7" Type="http://schemas.openxmlformats.org/officeDocument/2006/relationships/hyperlink" Target="http://algs4.cs.princeton.edu/14analysis/Mergesort.java.html" TargetMode="External"/><Relationship Id="rId8" Type="http://schemas.openxmlformats.org/officeDocument/2006/relationships/hyperlink" Target="https://docs.google.com/presentation/d/1h-gS13kKWSKd_5gt2FPXLYigFY4jf5rBkNFl3qZzRRw/pub?start=false&amp;loop=false&amp;delayms=3000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goo.gl/bVyVC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goo.gl/bVyVC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presentation/d/10b9aRqpGJu8pUk8OpfqUIEEm8ou-zmmC7b_BE5wgNg0/edit?usp=sharing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grepcode.com/file/repository.grepcode.com/java/root/jdk/openjdk/6-b14/java/util/Arrays.java#Arrays.mergeSort%28java.lang.Object%5B%5D%2Cjava.lang.Object%5B%5D%2Cint%2Cint%2Cint%29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algs4.cs.princeton.edu/21elementary/Selection.java.html" TargetMode="External"/><Relationship Id="rId4" Type="http://schemas.openxmlformats.org/officeDocument/2006/relationships/hyperlink" Target="http://goo.gl/8Fbda5" TargetMode="External"/><Relationship Id="rId10" Type="http://schemas.openxmlformats.org/officeDocument/2006/relationships/hyperlink" Target="https://docs.google.com/presentation/d/10b9aRqpGJu8pUk8OpfqUIEEm8ou-zmmC7b_BE5wgNg0/pub?start=false&amp;loop=false&amp;delayms=3000" TargetMode="External"/><Relationship Id="rId9" Type="http://schemas.openxmlformats.org/officeDocument/2006/relationships/hyperlink" Target="http://algs4.cs.princeton.edu/21elementary/Insertion.java.html" TargetMode="External"/><Relationship Id="rId5" Type="http://schemas.openxmlformats.org/officeDocument/2006/relationships/hyperlink" Target="http://algs4.cs.princeton.edu/24pq/Heap.java.html" TargetMode="External"/><Relationship Id="rId6" Type="http://schemas.openxmlformats.org/officeDocument/2006/relationships/hyperlink" Target="https://docs.google.com/presentation/d/1z1lCiLSVLKoyUOIFspy1vxyEbe329ntLAVDQP3xjmnU/pub?start=false&amp;loop=false&amp;delayms=3000" TargetMode="External"/><Relationship Id="rId7" Type="http://schemas.openxmlformats.org/officeDocument/2006/relationships/hyperlink" Target="http://algs4.cs.princeton.edu/14analysis/Mergesort.java.html" TargetMode="External"/><Relationship Id="rId8" Type="http://schemas.openxmlformats.org/officeDocument/2006/relationships/hyperlink" Target="https://docs.google.com/presentation/d/1h-gS13kKWSKd_5gt2FPXLYigFY4jf5rBkNFl3qZzRRw/pub?start=false&amp;loop=false&amp;delayms=3000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algs4.cs.princeton.edu/home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algs4.cs.princeton.edu/21elementary/Selection.java.html" TargetMode="External"/><Relationship Id="rId4" Type="http://schemas.openxmlformats.org/officeDocument/2006/relationships/hyperlink" Target="http://goo.gl/8Fbda5" TargetMode="External"/><Relationship Id="rId11" Type="http://schemas.openxmlformats.org/officeDocument/2006/relationships/hyperlink" Target="http://algs4.cs.princeton.edu/21elementary/Shell.java.html" TargetMode="External"/><Relationship Id="rId10" Type="http://schemas.openxmlformats.org/officeDocument/2006/relationships/hyperlink" Target="https://docs.google.com/presentation/d/10b9aRqpGJu8pUk8OpfqUIEEm8ou-zmmC7b_BE5wgNg0/pub?start=false&amp;loop=false&amp;delayms=3000" TargetMode="External"/><Relationship Id="rId9" Type="http://schemas.openxmlformats.org/officeDocument/2006/relationships/hyperlink" Target="http://algs4.cs.princeton.edu/21elementary/Insertion.java.html" TargetMode="External"/><Relationship Id="rId5" Type="http://schemas.openxmlformats.org/officeDocument/2006/relationships/hyperlink" Target="http://algs4.cs.princeton.edu/24pq/Heap.java.html" TargetMode="External"/><Relationship Id="rId6" Type="http://schemas.openxmlformats.org/officeDocument/2006/relationships/hyperlink" Target="https://docs.google.com/presentation/d/1z1lCiLSVLKoyUOIFspy1vxyEbe329ntLAVDQP3xjmnU/pub?start=false&amp;loop=false&amp;delayms=3000" TargetMode="External"/><Relationship Id="rId7" Type="http://schemas.openxmlformats.org/officeDocument/2006/relationships/hyperlink" Target="http://algs4.cs.princeton.edu/14analysis/Mergesort.java.html" TargetMode="External"/><Relationship Id="rId8" Type="http://schemas.openxmlformats.org/officeDocument/2006/relationships/hyperlink" Target="https://docs.google.com/presentation/d/1h-gS13kKWSKd_5gt2FPXLYigFY4jf5rBkNFl3qZzRRw/pub?start=false&amp;loop=false&amp;delayms=3000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thetechnicgear.com/wp-content/uploads/2014/02/sorting-lego.jp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oo.gl/g14Ci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oo.gl/EZWwSJ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Pre-Announcements</a:t>
            </a:r>
            <a:endParaRPr/>
          </a:p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friend from this class is here to tell you about an event.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Sutardja senter for Entrepreneurship is holding a hackathon called Cal Innovates.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April 14th/15th [?]. Open to anybody, CS, econ, business, premed, etc.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Recruiters from all sorts of companies will be there.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Prizes will be there, not just electronics gadgets, but also ability to pitch to Skydeck which is a venture capital firm in house at Berkeley.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Register by this Thursday for raffle eligibility.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Innovateatcal.com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Heapsort Runtime: http://yellkey.com</a:t>
            </a:r>
            <a:r>
              <a:rPr lang="en">
                <a:solidFill>
                  <a:srgbClr val="38761D"/>
                </a:solidFill>
              </a:rPr>
              <a:t>/suffer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243000" y="556500"/>
            <a:ext cx="88431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Naive heapsorting N items: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Insert all items into a max heap, and discard input array. Create output array.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N times: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Delete largest item from the max heap.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Put largest item at the end of the unused part of the output array.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TOTAL runtime of naive heapsort?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 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</a:t>
            </a:r>
            <a:r>
              <a:rPr baseline="30000" lang="en"/>
              <a:t>2</a:t>
            </a:r>
            <a:r>
              <a:rPr lang="en"/>
              <a:t>), but faster than selection sort.</a:t>
            </a:r>
            <a:endParaRPr baseline="30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 Runtime Analysis</a:t>
            </a:r>
            <a:endParaRPr/>
          </a:p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243000" y="556500"/>
            <a:ext cx="8747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the magic of the heap to sort our data.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Getting items into the heap O(N log N)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Selecting </a:t>
            </a:r>
            <a:r>
              <a:rPr i="1" lang="en"/>
              <a:t>largest</a:t>
            </a:r>
            <a:r>
              <a:rPr lang="en"/>
              <a:t> item: Θ(1)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Removing </a:t>
            </a:r>
            <a:r>
              <a:rPr i="1" lang="en"/>
              <a:t>largest</a:t>
            </a:r>
            <a:r>
              <a:rPr lang="en"/>
              <a:t> item: O(log N) for each removal.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Informally, overall runtime is O(N log N) + Θ(N) + O(N log N) = </a:t>
            </a:r>
            <a:r>
              <a:rPr b="1" lang="en"/>
              <a:t>O</a:t>
            </a:r>
            <a:r>
              <a:rPr b="1" lang="en"/>
              <a:t>(N log N)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Far better that selection sort!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Memory usage is Θ(N) to build the additional copy of all of our data.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Worse than selection sort, but probably no big deal (??).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eliminate this extra memory cost with same fancy trickery.</a:t>
            </a:r>
            <a:endParaRPr/>
          </a:p>
        </p:txBody>
      </p:sp>
      <p:sp>
        <p:nvSpPr>
          <p:cNvPr id="122" name="Google Shape;122;p25"/>
          <p:cNvSpPr txBox="1"/>
          <p:nvPr/>
        </p:nvSpPr>
        <p:spPr>
          <a:xfrm>
            <a:off x="771525" y="2077175"/>
            <a:ext cx="2838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Informally?? [good eye!]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In-place Heapsort</a:t>
            </a:r>
            <a:endParaRPr/>
          </a:p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243000" y="556500"/>
            <a:ext cx="8747100" cy="4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Alternate approach, treat input array as a heap!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Rather than inserting into a new array of length N + 1, use a process known as “bottom-up heapification” to convert the array into a heap.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To bottom-up heapify, just sink nodes in reverse level order.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Avoids need for extra copy of all data.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Once heapified, algorithm is almost the same as naive heap sort.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In-place heap sort: </a:t>
            </a: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410950" y="29330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896139" y="29330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6"/>
          <p:cNvSpPr/>
          <p:nvPr/>
        </p:nvSpPr>
        <p:spPr>
          <a:xfrm>
            <a:off x="1385480" y="29330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6"/>
          <p:cNvSpPr/>
          <p:nvPr/>
        </p:nvSpPr>
        <p:spPr>
          <a:xfrm>
            <a:off x="1870669" y="29330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6"/>
          <p:cNvSpPr/>
          <p:nvPr/>
        </p:nvSpPr>
        <p:spPr>
          <a:xfrm>
            <a:off x="2355411" y="29330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2840600" y="29330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3329941" y="29330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3815130" y="29330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4304505" y="29330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4007550" y="3650850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4492739" y="3650850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4982080" y="3650850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5467269" y="3650850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5952011" y="3650850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6437200" y="3650850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6926541" y="3650850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7411730" y="3650850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7901105" y="3650850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26"/>
          <p:cNvCxnSpPr>
            <a:stCxn id="133" idx="2"/>
            <a:endCxn id="138" idx="1"/>
          </p:cNvCxnSpPr>
          <p:nvPr/>
        </p:nvCxnSpPr>
        <p:spPr>
          <a:xfrm flipH="1" rot="-5400000">
            <a:off x="3070311" y="2961125"/>
            <a:ext cx="470100" cy="1404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6"/>
          <p:cNvSpPr txBox="1"/>
          <p:nvPr/>
        </p:nvSpPr>
        <p:spPr>
          <a:xfrm>
            <a:off x="1426400" y="3536766"/>
            <a:ext cx="19215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heapification</a:t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3939391" y="4110916"/>
            <a:ext cx="4543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algorithm we don’t leave spot 0 blank.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In-place Heapsort Runtime: http://yellkey.com</a:t>
            </a:r>
            <a:r>
              <a:rPr lang="en">
                <a:solidFill>
                  <a:srgbClr val="38761D"/>
                </a:solidFill>
              </a:rPr>
              <a:t>/fail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243000" y="556500"/>
            <a:ext cx="8747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the magic of the heap to sort our data.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Bottom-up Heapification: O(???)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Selecting </a:t>
            </a:r>
            <a:r>
              <a:rPr i="1" lang="en"/>
              <a:t>largest</a:t>
            </a:r>
            <a:r>
              <a:rPr lang="en"/>
              <a:t> item: Θ(1)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Removing </a:t>
            </a:r>
            <a:r>
              <a:rPr i="1" lang="en"/>
              <a:t>largest</a:t>
            </a:r>
            <a:r>
              <a:rPr lang="en"/>
              <a:t> item: O(log N) for each removal.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the time complexity of in-place heapsort in big O notation.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O(N)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O(N 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O(N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In-place Heapsort Runtime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243000" y="556500"/>
            <a:ext cx="8901000" cy="4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the magic of the heap to sort our data.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Bottom-up Heapification: O(N log N)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Selecting </a:t>
            </a:r>
            <a:r>
              <a:rPr i="1" lang="en"/>
              <a:t>largest</a:t>
            </a:r>
            <a:r>
              <a:rPr lang="en"/>
              <a:t> item: Θ(1)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Removing </a:t>
            </a:r>
            <a:r>
              <a:rPr i="1" lang="en"/>
              <a:t>largest</a:t>
            </a:r>
            <a:r>
              <a:rPr lang="en"/>
              <a:t> item: O(log N) for each removal.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the time complexity of in-place heapsort in big O notation.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O(N log N)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Bottom-up heapification is N sink operations, each taking no more than O(log N) time, so overall runtime for heapification is O(N log N).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Extra for experts, show that bottom-up heapification is Θ(N) in the worst case.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More extra for experts, show heapsort is Θ(N log N) in the worst case.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In-place Heapsort: http://yellkey.com</a:t>
            </a:r>
            <a:r>
              <a:rPr lang="en">
                <a:solidFill>
                  <a:srgbClr val="38761D"/>
                </a:solidFill>
              </a:rPr>
              <a:t>/once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243000" y="556500"/>
            <a:ext cx="8747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b="1" lang="en"/>
              <a:t>memory complexity</a:t>
            </a:r>
            <a:r>
              <a:rPr lang="en"/>
              <a:t> of Heapsort?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Also called “space complexity”.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Θ(1)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 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In-place Heapsort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243000" y="556500"/>
            <a:ext cx="8747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b="1" lang="en"/>
              <a:t>memory complexity</a:t>
            </a:r>
            <a:r>
              <a:rPr lang="en"/>
              <a:t> of Heapsort?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Θ(1)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 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only extra memory we need is a constant number instance variables, e.g. size.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Unimportant caveat: If we employ recursion to implement various heap operations, space complexity is Θ(log N) due to need to track recursive calls. The difference between Θ(log N) and Θ(1) space is effectively nothing.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Sorts So Far</a:t>
            </a:r>
            <a:endParaRPr/>
          </a:p>
        </p:txBody>
      </p:sp>
      <p:graphicFrame>
        <p:nvGraphicFramePr>
          <p:cNvPr id="179" name="Google Shape;179;p31"/>
          <p:cNvGraphicFramePr/>
          <p:nvPr/>
        </p:nvGraphicFramePr>
        <p:xfrm>
          <a:off x="418075" y="703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{05FF3DEC-7117-465A-9EC9-7DAB19DBFE79}</a:tableStyleId>
              </a:tblPr>
              <a:tblGrid>
                <a:gridCol w="1749100"/>
                <a:gridCol w="1344650"/>
                <a:gridCol w="1375900"/>
                <a:gridCol w="900075"/>
                <a:gridCol w="884200"/>
                <a:gridCol w="2053875"/>
              </a:tblGrid>
              <a:tr h="68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Best Case Runtime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Worst Case Runtime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Space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Notes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17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3"/>
                        </a:rPr>
                        <a:t>Selection Sort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</a:t>
                      </a:r>
                      <a:r>
                        <a:rPr baseline="30000" lang="en" sz="1800"/>
                        <a:t>2</a:t>
                      </a:r>
                      <a:r>
                        <a:rPr lang="en" sz="1800"/>
                        <a:t>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Θ(1)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4"/>
                        </a:rPr>
                        <a:t>Link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2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5"/>
                        </a:rPr>
                        <a:t>Heapsort</a:t>
                      </a:r>
                      <a:r>
                        <a:rPr lang="en" sz="1800"/>
                        <a:t> (in place)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Θ(N)*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 log N)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Θ(1)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6"/>
                        </a:rPr>
                        <a:t>Link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Bad cache (61C) performance.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0" name="Google Shape;180;p31"/>
          <p:cNvSpPr txBox="1"/>
          <p:nvPr/>
        </p:nvSpPr>
        <p:spPr>
          <a:xfrm>
            <a:off x="535125" y="4686300"/>
            <a:ext cx="8307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*: An array of all duplicates yields linear runtime for heapsort.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Mergesort</a:t>
            </a:r>
            <a:endParaRPr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Mergesort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243000" y="556500"/>
            <a:ext cx="8747100" cy="4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We’ve seen this one before as well.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Mergesort: </a:t>
            </a: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Split items into 2 roughly even pieces.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Mergesort each half (steps not shown, this is a recursive algorithm!)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Merge the two sorted halves to form the final result.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Time complexity, </a:t>
            </a:r>
            <a:r>
              <a:rPr lang="en" u="sng">
                <a:solidFill>
                  <a:schemeClr val="hlink"/>
                </a:solidFill>
                <a:hlinkClick r:id="rId4"/>
              </a:rPr>
              <a:t>analysis from previous lecture</a:t>
            </a:r>
            <a:r>
              <a:rPr lang="en"/>
              <a:t>: Θ(N log N runtime)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Space complexity with aux array: Costs Θ(N) memory.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Also possible to do in-place merge sort, but algorithm is very complicated, and runtime performance suffers by a significant constant factor.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Proj3: It’s out. If you haven’t started yet, you are behind.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Sorts So Far</a:t>
            </a:r>
            <a:endParaRPr/>
          </a:p>
        </p:txBody>
      </p:sp>
      <p:graphicFrame>
        <p:nvGraphicFramePr>
          <p:cNvPr id="197" name="Google Shape;197;p34"/>
          <p:cNvGraphicFramePr/>
          <p:nvPr/>
        </p:nvGraphicFramePr>
        <p:xfrm>
          <a:off x="418075" y="703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{05FF3DEC-7117-465A-9EC9-7DAB19DBFE79}</a:tableStyleId>
              </a:tblPr>
              <a:tblGrid>
                <a:gridCol w="1749100"/>
                <a:gridCol w="1344650"/>
                <a:gridCol w="1375900"/>
                <a:gridCol w="900075"/>
                <a:gridCol w="884200"/>
                <a:gridCol w="2053875"/>
              </a:tblGrid>
              <a:tr h="68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Best Case Runtime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Worst Case Runtime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Space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Notes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17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3"/>
                        </a:rPr>
                        <a:t>Selection Sort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</a:t>
                      </a:r>
                      <a:r>
                        <a:rPr baseline="30000" lang="en" sz="1800"/>
                        <a:t>2</a:t>
                      </a:r>
                      <a:r>
                        <a:rPr lang="en" sz="1800"/>
                        <a:t>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Θ(1)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4"/>
                        </a:rPr>
                        <a:t>Link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2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5"/>
                        </a:rPr>
                        <a:t>Heapsort</a:t>
                      </a:r>
                      <a:r>
                        <a:rPr lang="en" sz="1800"/>
                        <a:t> (in place)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Θ(N)*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 log N)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Θ(1)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6"/>
                        </a:rPr>
                        <a:t>Link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Bad cache (61C) performance.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2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7"/>
                        </a:rPr>
                        <a:t>Mergesort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 log N)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 log N)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8"/>
                        </a:rPr>
                        <a:t>Link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Faster than heap sort.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8" name="Google Shape;198;p34"/>
          <p:cNvSpPr txBox="1"/>
          <p:nvPr/>
        </p:nvSpPr>
        <p:spPr>
          <a:xfrm>
            <a:off x="535125" y="4686300"/>
            <a:ext cx="8307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*: An array of all duplicates yields linear runtime for heapsort.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Insertion Sort</a:t>
            </a:r>
            <a:endParaRPr sz="4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243000" y="556500"/>
            <a:ext cx="84438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General strategy: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Starting with an empty output sequence.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 each item from input, inserting into output at right point.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Naive approach, build entirely new output: </a:t>
            </a:r>
            <a:r>
              <a:rPr lang="en" u="sng">
                <a:solidFill>
                  <a:schemeClr val="hlink"/>
                </a:solidFill>
                <a:hlinkClick r:id="rId3"/>
              </a:rPr>
              <a:t>Demo (Link)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6"/>
          <p:cNvSpPr/>
          <p:nvPr/>
        </p:nvSpPr>
        <p:spPr>
          <a:xfrm>
            <a:off x="2834175" y="28928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6"/>
          <p:cNvSpPr/>
          <p:nvPr/>
        </p:nvSpPr>
        <p:spPr>
          <a:xfrm>
            <a:off x="3319364" y="28928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6"/>
          <p:cNvSpPr/>
          <p:nvPr/>
        </p:nvSpPr>
        <p:spPr>
          <a:xfrm>
            <a:off x="3808705" y="28928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6"/>
          <p:cNvSpPr/>
          <p:nvPr/>
        </p:nvSpPr>
        <p:spPr>
          <a:xfrm>
            <a:off x="4293894" y="28928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6"/>
          <p:cNvSpPr/>
          <p:nvPr/>
        </p:nvSpPr>
        <p:spPr>
          <a:xfrm>
            <a:off x="4778636" y="28928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6"/>
          <p:cNvSpPr/>
          <p:nvPr/>
        </p:nvSpPr>
        <p:spPr>
          <a:xfrm>
            <a:off x="5263825" y="28928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6"/>
          <p:cNvSpPr/>
          <p:nvPr/>
        </p:nvSpPr>
        <p:spPr>
          <a:xfrm>
            <a:off x="5753166" y="28928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6"/>
          <p:cNvSpPr/>
          <p:nvPr/>
        </p:nvSpPr>
        <p:spPr>
          <a:xfrm>
            <a:off x="6238355" y="28928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6"/>
          <p:cNvSpPr/>
          <p:nvPr/>
        </p:nvSpPr>
        <p:spPr>
          <a:xfrm>
            <a:off x="6727730" y="289287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6"/>
          <p:cNvSpPr txBox="1"/>
          <p:nvPr/>
        </p:nvSpPr>
        <p:spPr>
          <a:xfrm>
            <a:off x="1300800" y="2872650"/>
            <a:ext cx="94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1221525" y="3748200"/>
            <a:ext cx="1172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243000" y="556500"/>
            <a:ext cx="84438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General strategy: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Starting with an empty output sequence.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 each item from input, inserting into output at right point.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Naive approach, build entirely new output: </a:t>
            </a:r>
            <a:r>
              <a:rPr lang="en" u="sng">
                <a:solidFill>
                  <a:schemeClr val="hlink"/>
                </a:solidFill>
                <a:hlinkClick r:id="rId3"/>
              </a:rPr>
              <a:t>Demo (Link)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7"/>
          <p:cNvSpPr/>
          <p:nvPr/>
        </p:nvSpPr>
        <p:spPr>
          <a:xfrm>
            <a:off x="2834175" y="2892875"/>
            <a:ext cx="495300" cy="4953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7"/>
          <p:cNvSpPr/>
          <p:nvPr/>
        </p:nvSpPr>
        <p:spPr>
          <a:xfrm>
            <a:off x="3319364" y="2892875"/>
            <a:ext cx="495300" cy="4953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7"/>
          <p:cNvSpPr/>
          <p:nvPr/>
        </p:nvSpPr>
        <p:spPr>
          <a:xfrm>
            <a:off x="3808705" y="2892875"/>
            <a:ext cx="495300" cy="4953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7"/>
          <p:cNvSpPr/>
          <p:nvPr/>
        </p:nvSpPr>
        <p:spPr>
          <a:xfrm>
            <a:off x="4293894" y="2892875"/>
            <a:ext cx="495300" cy="4953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7"/>
          <p:cNvSpPr/>
          <p:nvPr/>
        </p:nvSpPr>
        <p:spPr>
          <a:xfrm>
            <a:off x="4778636" y="2892875"/>
            <a:ext cx="495300" cy="4953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7"/>
          <p:cNvSpPr/>
          <p:nvPr/>
        </p:nvSpPr>
        <p:spPr>
          <a:xfrm>
            <a:off x="5263825" y="2892875"/>
            <a:ext cx="495300" cy="4953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7"/>
          <p:cNvSpPr/>
          <p:nvPr/>
        </p:nvSpPr>
        <p:spPr>
          <a:xfrm>
            <a:off x="5753166" y="2892875"/>
            <a:ext cx="495300" cy="4953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7"/>
          <p:cNvSpPr/>
          <p:nvPr/>
        </p:nvSpPr>
        <p:spPr>
          <a:xfrm>
            <a:off x="4300092" y="388092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7"/>
          <p:cNvSpPr/>
          <p:nvPr/>
        </p:nvSpPr>
        <p:spPr>
          <a:xfrm>
            <a:off x="6727730" y="2892875"/>
            <a:ext cx="495300" cy="4953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7"/>
          <p:cNvSpPr txBox="1"/>
          <p:nvPr/>
        </p:nvSpPr>
        <p:spPr>
          <a:xfrm>
            <a:off x="1300800" y="2872650"/>
            <a:ext cx="94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1221525" y="3748200"/>
            <a:ext cx="1172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6273248" y="388092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7"/>
          <p:cNvSpPr/>
          <p:nvPr/>
        </p:nvSpPr>
        <p:spPr>
          <a:xfrm>
            <a:off x="3319364" y="388092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7"/>
          <p:cNvSpPr/>
          <p:nvPr/>
        </p:nvSpPr>
        <p:spPr>
          <a:xfrm>
            <a:off x="2824080" y="388092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7"/>
          <p:cNvSpPr/>
          <p:nvPr/>
        </p:nvSpPr>
        <p:spPr>
          <a:xfrm>
            <a:off x="3809462" y="388092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7"/>
          <p:cNvSpPr/>
          <p:nvPr/>
        </p:nvSpPr>
        <p:spPr>
          <a:xfrm>
            <a:off x="5286347" y="388092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7"/>
          <p:cNvSpPr/>
          <p:nvPr/>
        </p:nvSpPr>
        <p:spPr>
          <a:xfrm>
            <a:off x="5774867" y="388092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7"/>
          <p:cNvSpPr/>
          <p:nvPr/>
        </p:nvSpPr>
        <p:spPr>
          <a:xfrm>
            <a:off x="6759208" y="3880925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7"/>
          <p:cNvSpPr/>
          <p:nvPr/>
        </p:nvSpPr>
        <p:spPr>
          <a:xfrm>
            <a:off x="6238355" y="2892875"/>
            <a:ext cx="495300" cy="4953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7"/>
          <p:cNvCxnSpPr>
            <a:stCxn id="245" idx="2"/>
            <a:endCxn id="234" idx="0"/>
          </p:cNvCxnSpPr>
          <p:nvPr/>
        </p:nvCxnSpPr>
        <p:spPr>
          <a:xfrm rot="5400000">
            <a:off x="5270405" y="2665475"/>
            <a:ext cx="492900" cy="1938300"/>
          </a:xfrm>
          <a:prstGeom prst="curvedConnector3">
            <a:avLst>
              <a:gd fmla="val 49985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7"/>
          <p:cNvCxnSpPr>
            <a:stCxn id="230" idx="2"/>
            <a:endCxn id="241" idx="0"/>
          </p:cNvCxnSpPr>
          <p:nvPr/>
        </p:nvCxnSpPr>
        <p:spPr>
          <a:xfrm rot="5400000">
            <a:off x="4052844" y="3392375"/>
            <a:ext cx="492900" cy="484500"/>
          </a:xfrm>
          <a:prstGeom prst="curvedConnector3">
            <a:avLst>
              <a:gd fmla="val 49985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37"/>
          <p:cNvSpPr/>
          <p:nvPr/>
        </p:nvSpPr>
        <p:spPr>
          <a:xfrm>
            <a:off x="4790116" y="3881220"/>
            <a:ext cx="4953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p37"/>
          <p:cNvCxnSpPr>
            <a:stCxn id="235" idx="2"/>
            <a:endCxn id="248" idx="0"/>
          </p:cNvCxnSpPr>
          <p:nvPr/>
        </p:nvCxnSpPr>
        <p:spPr>
          <a:xfrm rot="5400000">
            <a:off x="5760080" y="2665775"/>
            <a:ext cx="492900" cy="1937700"/>
          </a:xfrm>
          <a:prstGeom prst="curvedConnector3">
            <a:avLst>
              <a:gd fmla="val 50015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General strategy: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Starting with an empty output sequence.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 each item from input, inserting into output at right point.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naive approach, if output sequence contains k items, worst cost to insert a single item is k.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Might need to move everything over.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More efficient method: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 everything in place using swapping: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Demo (Link)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In-place Insertion Sort</a:t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243000" y="556500"/>
            <a:ext cx="84438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Two more examples.</a:t>
            </a:r>
            <a:endParaRPr/>
          </a:p>
        </p:txBody>
      </p:sp>
      <p:sp>
        <p:nvSpPr>
          <p:cNvPr id="262" name="Google Shape;262;p39"/>
          <p:cNvSpPr txBox="1"/>
          <p:nvPr/>
        </p:nvSpPr>
        <p:spPr>
          <a:xfrm>
            <a:off x="381000" y="1676400"/>
            <a:ext cx="2749200" cy="14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 O T A T O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O T A T O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T A T 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(1 swap 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O P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A T O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O P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T 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(3 swaps)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O P T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(0 swaps)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 T 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(3 swaps)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39"/>
          <p:cNvSpPr txBox="1"/>
          <p:nvPr/>
        </p:nvSpPr>
        <p:spPr>
          <a:xfrm>
            <a:off x="4523225" y="1641275"/>
            <a:ext cx="37383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 O R T E X A M P L E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O R T E X A M P L E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R T E X A M P L E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(1 swap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T E X A M P L E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 swap )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O R S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X A M P L E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 R 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X A M P L E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 swaps)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O R S 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M P L E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 O R S 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M P L E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 R S T X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P L E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(5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M 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 S T X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L E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 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 S T X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(7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 O P R S T X  (8 swaps)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357243" y="1123792"/>
            <a:ext cx="14004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7 swaps: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4523218" y="1088156"/>
            <a:ext cx="14004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36 swaps:</a:t>
            </a:r>
            <a:endParaRPr/>
          </a:p>
        </p:txBody>
      </p:sp>
      <p:sp>
        <p:nvSpPr>
          <p:cNvPr id="266" name="Google Shape;266;p39"/>
          <p:cNvSpPr txBox="1"/>
          <p:nvPr/>
        </p:nvSpPr>
        <p:spPr>
          <a:xfrm>
            <a:off x="185225" y="3870525"/>
            <a:ext cx="43380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Purple</a:t>
            </a:r>
            <a:r>
              <a:rPr lang="en"/>
              <a:t>: Element that we’re moving left (with swaps).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Black: Elements that got swapped with purple.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Grey</a:t>
            </a:r>
            <a:r>
              <a:rPr lang="en"/>
              <a:t>: Not considered this iteration.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Runtime: http://yellkey.com</a:t>
            </a:r>
            <a:r>
              <a:rPr lang="en">
                <a:solidFill>
                  <a:srgbClr val="38761D"/>
                </a:solidFill>
              </a:rPr>
              <a:t>/sing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runtime of insertion sort?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Ω(1), O(N)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Ω(N), O(N)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Ω(1), O(N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Ω(N), O(N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Ω(N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), O(N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4523218" y="1088156"/>
            <a:ext cx="14004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36 swaps:</a:t>
            </a:r>
            <a:endParaRPr/>
          </a:p>
        </p:txBody>
      </p:sp>
      <p:pic>
        <p:nvPicPr>
          <p:cNvPr id="274" name="Google Shape;2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425" y="1656650"/>
            <a:ext cx="3194250" cy="257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Runtime: http://yellkey.com</a:t>
            </a:r>
            <a:r>
              <a:rPr lang="en">
                <a:solidFill>
                  <a:srgbClr val="38761D"/>
                </a:solidFill>
              </a:rPr>
              <a:t>/sing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runtime of insertion sort?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Ω(1), O(N)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Ω(N), O(N)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Ω(1), O(N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Ω(N), O(N</a:t>
            </a:r>
            <a:r>
              <a:rPr b="1" baseline="30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Ω(N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), O(N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may recall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Ω</a:t>
            </a:r>
            <a:r>
              <a:rPr lang="en"/>
              <a:t> is not “best case”.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technnnniically you could also say </a:t>
            </a:r>
            <a:br>
              <a:rPr lang="en"/>
            </a:br>
            <a:r>
              <a:rPr lang="en"/>
              <a:t> 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Ω(1)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4523218" y="1088156"/>
            <a:ext cx="14004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36 swaps:</a:t>
            </a:r>
            <a:endParaRPr/>
          </a:p>
        </p:txBody>
      </p:sp>
      <p:pic>
        <p:nvPicPr>
          <p:cNvPr id="282" name="Google Shape;2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425" y="1656650"/>
            <a:ext cx="3194250" cy="257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Picking the Best Sort: http://yellkey.com</a:t>
            </a:r>
            <a:r>
              <a:rPr lang="en">
                <a:solidFill>
                  <a:srgbClr val="38761D"/>
                </a:solidFill>
              </a:rPr>
              <a:t>/national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do the following: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Read 1,000,000 integers from a file into an array of length 1,000,000.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Mergesort these integers.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Select one integer randomly and change it.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Sort using algorithm X of your choice.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sorting algorithm would be the fastest choice for X?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Selection Sort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Heapsort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Mergesort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Insertion Sort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Observation: Insertion Sort on Almost Sorted Arrays</a:t>
            </a:r>
            <a:endParaRPr/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arrays that are almost sorted, insertion sort does very little work.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Left array: 5 inversions, so only 5 swaps.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Right array: 3 inversion, so only 3 swaps.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375" y="2519675"/>
            <a:ext cx="2275519" cy="25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991" y="2519675"/>
            <a:ext cx="2289034" cy="26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</a:t>
            </a:r>
            <a:endParaRPr/>
          </a:p>
        </p:txBody>
      </p:sp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161925" y="2612325"/>
            <a:ext cx="8557200" cy="23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32: Sorting 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Sorting Problem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Selection Sort</a:t>
            </a:r>
            <a:r>
              <a:rPr lang="en"/>
              <a:t>, Heapsort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/>
              <a:t>Mergesort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Insertion Sort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Shell’s Sort (Extra)</a:t>
            </a:r>
            <a:endParaRPr/>
          </a:p>
        </p:txBody>
      </p:sp>
      <p:pic>
        <p:nvPicPr>
          <p:cNvPr id="65" name="Google Shape;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125" y="587250"/>
            <a:ext cx="3774875" cy="28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Picking the Best Sort (Poll Everywhere)</a:t>
            </a:r>
            <a:endParaRPr/>
          </a:p>
        </p:txBody>
      </p:sp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do the following: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Read 1,000,000 integers from a file into an array of length 1,000,000.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Mergesort these integers.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Select one integer randomly and change it.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Sort using algorithm X of your choice.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the worst case, we have 999,999 inversions: Θ(N) inversions.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sorting algorithm would be the fastest choice for X? Worst case run-times: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Selection Sort: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Heapsort: Θ(N 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Mergesort:  Θ(N 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Insertion Sort:  Θ(N)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Sweet Spots</a:t>
            </a:r>
            <a:endParaRPr/>
          </a:p>
        </p:txBody>
      </p:sp>
      <p:sp>
        <p:nvSpPr>
          <p:cNvPr id="308" name="Google Shape;308;p45"/>
          <p:cNvSpPr txBox="1"/>
          <p:nvPr>
            <p:ph idx="1" type="body"/>
          </p:nvPr>
        </p:nvSpPr>
        <p:spPr>
          <a:xfrm>
            <a:off x="243000" y="556500"/>
            <a:ext cx="85323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arrays with a small number of inversions, insertion sort is extremely fast.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One exchange per inversion (and number of comparisons is similar). Runtime is Θ(N + K) where K is number of inversions.</a:t>
            </a:r>
            <a:endParaRPr baseline="30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Define an </a:t>
            </a:r>
            <a:r>
              <a:rPr b="1" i="1" lang="en"/>
              <a:t>almost sorted</a:t>
            </a:r>
            <a:r>
              <a:rPr lang="en"/>
              <a:t> array as one in which number of inversions ≤ cN for some c. Insertion sort is excellent on these arrays.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Less obvious: For small arrays (N &lt; 15 or so), insertion sort is fastest.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More of an empirical fact than a theoretical one.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Theoretical analysis beyond scope of the course.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Rough idea: Divide and conquer algorithms like heapsort / mergesort spend too much time dividing, but insertion sort goes straight to the conquest.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Java implementation of Mergesort does this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Sorts So Far</a:t>
            </a:r>
            <a:endParaRPr/>
          </a:p>
        </p:txBody>
      </p:sp>
      <p:graphicFrame>
        <p:nvGraphicFramePr>
          <p:cNvPr id="314" name="Google Shape;314;p46"/>
          <p:cNvGraphicFramePr/>
          <p:nvPr/>
        </p:nvGraphicFramePr>
        <p:xfrm>
          <a:off x="418075" y="1084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{05FF3DEC-7117-465A-9EC9-7DAB19DBFE79}</a:tableStyleId>
              </a:tblPr>
              <a:tblGrid>
                <a:gridCol w="1749100"/>
                <a:gridCol w="1344650"/>
                <a:gridCol w="1375900"/>
                <a:gridCol w="900075"/>
                <a:gridCol w="884200"/>
                <a:gridCol w="2053875"/>
              </a:tblGrid>
              <a:tr h="68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Best Case Runtime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Worst Case Runtime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Space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Notes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17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3"/>
                        </a:rPr>
                        <a:t>Selection Sort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</a:t>
                      </a:r>
                      <a:r>
                        <a:rPr baseline="30000" lang="en" sz="1800"/>
                        <a:t>2</a:t>
                      </a:r>
                      <a:r>
                        <a:rPr lang="en" sz="1800"/>
                        <a:t>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Θ(1)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4"/>
                        </a:rPr>
                        <a:t>Link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2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5"/>
                        </a:rPr>
                        <a:t>Heapsort</a:t>
                      </a:r>
                      <a:r>
                        <a:rPr lang="en" sz="1800"/>
                        <a:t> (in place)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Θ(N)*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 log N)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Θ(1)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6"/>
                        </a:rPr>
                        <a:t>Link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Bad cache (61C) performance.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2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7"/>
                        </a:rPr>
                        <a:t>Mergesort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 log N)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 log N)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8"/>
                        </a:rPr>
                        <a:t>Link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Fastest of these.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9"/>
                        </a:rPr>
                        <a:t>Insertion Sort</a:t>
                      </a:r>
                      <a:r>
                        <a:rPr lang="en" sz="1800"/>
                        <a:t> (in-place)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Θ(1)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10"/>
                        </a:rPr>
                        <a:t>Link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Best for small N or almost sorted. 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928950" y="1734300"/>
            <a:ext cx="7286100" cy="16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Shell’s Sort (Extra)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(Not on Exam)</a:t>
            </a:r>
            <a:endParaRPr sz="4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Insertion Sort: Shell’s Sort</a:t>
            </a:r>
            <a:endParaRPr/>
          </a:p>
        </p:txBody>
      </p:sp>
      <p:sp>
        <p:nvSpPr>
          <p:cNvPr id="325" name="Google Shape;325;p4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Big idea: Fix multiple inversions at once.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Instead of comparing adjacent items, compare items that are one stride length h apart.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with large stride, and decrease towards 1.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 h = 7, 3, 1.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Insertion Sort: Shell’s Sort</a:t>
            </a:r>
            <a:endParaRPr/>
          </a:p>
        </p:txBody>
      </p:sp>
      <p:sp>
        <p:nvSpPr>
          <p:cNvPr id="331" name="Google Shape;331;p49"/>
          <p:cNvSpPr txBox="1"/>
          <p:nvPr>
            <p:ph idx="1" type="body"/>
          </p:nvPr>
        </p:nvSpPr>
        <p:spPr>
          <a:xfrm>
            <a:off x="243000" y="556500"/>
            <a:ext cx="14004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7-sorting: </a:t>
            </a:r>
            <a:endParaRPr/>
          </a:p>
        </p:txBody>
      </p:sp>
      <p:sp>
        <p:nvSpPr>
          <p:cNvPr id="332" name="Google Shape;332;p49"/>
          <p:cNvSpPr txBox="1"/>
          <p:nvPr/>
        </p:nvSpPr>
        <p:spPr>
          <a:xfrm>
            <a:off x="533400" y="963550"/>
            <a:ext cx="48792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 O R T E X A M P L 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O R T E X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P L E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(1 swap, &gt; 1 inversion)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M O R T E X A S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L E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M 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T E X A S P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 swap, &gt; 1 inversion)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M O L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X A S P 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 swap, &gt; 1 inversion)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Google Shape;333;p49"/>
          <p:cNvSpPr txBox="1"/>
          <p:nvPr/>
        </p:nvSpPr>
        <p:spPr>
          <a:xfrm>
            <a:off x="522000" y="2641300"/>
            <a:ext cx="50220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 O L E E X A S P R T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O 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E X A S P R T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 swap,  &gt;1 inversions)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L 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X A S P R T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 swap,  &gt;1 inversions)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E L M 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A S P R T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swaps,  0 inversions)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E 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O X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S P R T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 swaps, &gt;1 inversions)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L E O X M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P R T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swaps,  0 inversions)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L E 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M 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R T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 swaps, &gt;1 inversions)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L E O P M S X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T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swaps,  0 inversions)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L E O P M S X R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swaps,  0 inversions)</a:t>
            </a:r>
            <a:endParaRPr>
              <a:solidFill>
                <a:srgbClr val="99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49"/>
          <p:cNvSpPr txBox="1"/>
          <p:nvPr>
            <p:ph idx="1" type="body"/>
          </p:nvPr>
        </p:nvSpPr>
        <p:spPr>
          <a:xfrm>
            <a:off x="166800" y="2287500"/>
            <a:ext cx="14766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3-sorting:</a:t>
            </a:r>
            <a:endParaRPr/>
          </a:p>
        </p:txBody>
      </p:sp>
      <p:sp>
        <p:nvSpPr>
          <p:cNvPr id="335" name="Google Shape;335;p49"/>
          <p:cNvSpPr txBox="1"/>
          <p:nvPr/>
        </p:nvSpPr>
        <p:spPr>
          <a:xfrm>
            <a:off x="5880850" y="4757025"/>
            <a:ext cx="32784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Algorithms 4th Edition</a:t>
            </a:r>
            <a:endParaRPr/>
          </a:p>
        </p:txBody>
      </p:sp>
      <p:sp>
        <p:nvSpPr>
          <p:cNvPr id="336" name="Google Shape;336;p49"/>
          <p:cNvSpPr txBox="1"/>
          <p:nvPr>
            <p:ph idx="1" type="body"/>
          </p:nvPr>
        </p:nvSpPr>
        <p:spPr>
          <a:xfrm>
            <a:off x="1643400" y="556500"/>
            <a:ext cx="14004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 swaps</a:t>
            </a:r>
            <a:endParaRPr/>
          </a:p>
        </p:txBody>
      </p:sp>
      <p:sp>
        <p:nvSpPr>
          <p:cNvPr id="337" name="Google Shape;337;p49"/>
          <p:cNvSpPr txBox="1"/>
          <p:nvPr>
            <p:ph idx="1" type="body"/>
          </p:nvPr>
        </p:nvSpPr>
        <p:spPr>
          <a:xfrm>
            <a:off x="1548300" y="2271922"/>
            <a:ext cx="14004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5 swaps</a:t>
            </a:r>
            <a:endParaRPr/>
          </a:p>
        </p:txBody>
      </p:sp>
      <p:sp>
        <p:nvSpPr>
          <p:cNvPr id="338" name="Google Shape;338;p49"/>
          <p:cNvSpPr txBox="1"/>
          <p:nvPr/>
        </p:nvSpPr>
        <p:spPr>
          <a:xfrm>
            <a:off x="5544125" y="1201188"/>
            <a:ext cx="24267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E L E O P M S X R 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E L E O P M S X R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L E O P M S X R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E O P M S X R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O P M S X R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E L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P M S X R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E L 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M S X R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E L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 P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S X R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E L M O P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X R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E L M O P S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R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E L M O P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 X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E L M O P R S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49"/>
          <p:cNvSpPr txBox="1"/>
          <p:nvPr>
            <p:ph idx="1" type="body"/>
          </p:nvPr>
        </p:nvSpPr>
        <p:spPr>
          <a:xfrm>
            <a:off x="5188925" y="564288"/>
            <a:ext cx="14766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1-sorting:</a:t>
            </a:r>
            <a:endParaRPr/>
          </a:p>
        </p:txBody>
      </p:sp>
      <p:sp>
        <p:nvSpPr>
          <p:cNvPr id="340" name="Google Shape;340;p49"/>
          <p:cNvSpPr txBox="1"/>
          <p:nvPr>
            <p:ph idx="1" type="body"/>
          </p:nvPr>
        </p:nvSpPr>
        <p:spPr>
          <a:xfrm>
            <a:off x="6570425" y="548710"/>
            <a:ext cx="14004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6 swaps</a:t>
            </a:r>
            <a:endParaRPr/>
          </a:p>
        </p:txBody>
      </p:sp>
      <p:sp>
        <p:nvSpPr>
          <p:cNvPr id="341" name="Google Shape;341;p49"/>
          <p:cNvSpPr txBox="1"/>
          <p:nvPr>
            <p:ph idx="1" type="body"/>
          </p:nvPr>
        </p:nvSpPr>
        <p:spPr>
          <a:xfrm>
            <a:off x="5256725" y="3699200"/>
            <a:ext cx="30951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swaps: 14 (vs. 31)</a:t>
            </a:r>
            <a:endParaRPr/>
          </a:p>
        </p:txBody>
      </p:sp>
      <p:grpSp>
        <p:nvGrpSpPr>
          <p:cNvPr id="342" name="Google Shape;342;p49"/>
          <p:cNvGrpSpPr/>
          <p:nvPr/>
        </p:nvGrpSpPr>
        <p:grpSpPr>
          <a:xfrm>
            <a:off x="7701200" y="69000"/>
            <a:ext cx="1278000" cy="763960"/>
            <a:chOff x="3837025" y="2929900"/>
            <a:chExt cx="1278000" cy="763960"/>
          </a:xfrm>
        </p:grpSpPr>
        <p:cxnSp>
          <p:nvCxnSpPr>
            <p:cNvPr id="343" name="Google Shape;343;p49"/>
            <p:cNvCxnSpPr>
              <a:endCxn id="340" idx="3"/>
            </p:cNvCxnSpPr>
            <p:nvPr/>
          </p:nvCxnSpPr>
          <p:spPr>
            <a:xfrm flipH="1">
              <a:off x="4106650" y="3455960"/>
              <a:ext cx="195300" cy="237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4" name="Google Shape;344;p49"/>
            <p:cNvSpPr txBox="1"/>
            <p:nvPr/>
          </p:nvSpPr>
          <p:spPr>
            <a:xfrm>
              <a:off x="3837025" y="2929900"/>
              <a:ext cx="1278000" cy="64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h=1 is just insertion sort.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Shell’s Sort: Generalization and Performance</a:t>
            </a:r>
            <a:endParaRPr/>
          </a:p>
        </p:txBody>
      </p:sp>
      <p:sp>
        <p:nvSpPr>
          <p:cNvPr id="350" name="Google Shape;350;p5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h=1 is just normal insertion sort.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By using large strides first, fixes most of the inversions.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used 7, 3, 1. Can generalize to 2</a:t>
            </a:r>
            <a:r>
              <a:rPr baseline="30000" lang="en"/>
              <a:t>k</a:t>
            </a:r>
            <a:r>
              <a:rPr lang="en"/>
              <a:t> - 1 from some k down to 1.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Θ(N</a:t>
            </a:r>
            <a:r>
              <a:rPr baseline="30000" lang="en"/>
              <a:t>1.5</a:t>
            </a:r>
            <a:r>
              <a:rPr lang="en"/>
              <a:t>) time in the worst case (see CS170).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stride patterns can be faster.</a:t>
            </a:r>
            <a:endParaRPr/>
          </a:p>
        </p:txBody>
      </p:sp>
      <p:pic>
        <p:nvPicPr>
          <p:cNvPr id="351" name="Google Shape;3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500" y="2897575"/>
            <a:ext cx="2696250" cy="21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Sorts So Far</a:t>
            </a:r>
            <a:endParaRPr/>
          </a:p>
        </p:txBody>
      </p:sp>
      <p:graphicFrame>
        <p:nvGraphicFramePr>
          <p:cNvPr id="357" name="Google Shape;357;p51"/>
          <p:cNvGraphicFramePr/>
          <p:nvPr/>
        </p:nvGraphicFramePr>
        <p:xfrm>
          <a:off x="418075" y="703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{05FF3DEC-7117-465A-9EC9-7DAB19DBFE79}</a:tableStyleId>
              </a:tblPr>
              <a:tblGrid>
                <a:gridCol w="1749100"/>
                <a:gridCol w="1344650"/>
                <a:gridCol w="1375900"/>
                <a:gridCol w="900075"/>
                <a:gridCol w="884200"/>
                <a:gridCol w="2053875"/>
              </a:tblGrid>
              <a:tr h="68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Best Case Runtime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Worst Case Runtime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Space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Notes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17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3"/>
                        </a:rPr>
                        <a:t>Selection Sort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</a:t>
                      </a:r>
                      <a:r>
                        <a:rPr baseline="30000" lang="en" sz="1800"/>
                        <a:t>2</a:t>
                      </a:r>
                      <a:r>
                        <a:rPr lang="en" sz="1800"/>
                        <a:t>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Θ(1)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4"/>
                        </a:rPr>
                        <a:t>Link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2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5"/>
                        </a:rPr>
                        <a:t>Heapsort</a:t>
                      </a:r>
                      <a:r>
                        <a:rPr lang="en" sz="1800"/>
                        <a:t> (in place)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Θ(N)*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 log N)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Θ(1)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6"/>
                        </a:rPr>
                        <a:t>Link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Bad cache (61C) performance.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2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7"/>
                        </a:rPr>
                        <a:t>Mergesort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 log N)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 log N)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8"/>
                        </a:rPr>
                        <a:t>Link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Fastest of these.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9"/>
                        </a:rPr>
                        <a:t>Insertion Sort</a:t>
                      </a:r>
                      <a:r>
                        <a:rPr lang="en" sz="1800"/>
                        <a:t> (in-place)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Θ(1)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10"/>
                        </a:rPr>
                        <a:t>Link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Best for small N or almost sorted. 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2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11"/>
                        </a:rPr>
                        <a:t>Shell’s Sort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Ω(N log N), O(?)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Θ(1)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N/A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Rich theory!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8" name="Google Shape;358;p51"/>
          <p:cNvSpPr txBox="1"/>
          <p:nvPr/>
        </p:nvSpPr>
        <p:spPr>
          <a:xfrm>
            <a:off x="535125" y="4533900"/>
            <a:ext cx="83079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earlier version of this slide assumed that Heapsort was always given an array with no duplicate elements. If we omit this assumption, heapsort’s best case is Θ(N).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364" name="Google Shape;364;p5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Lego man: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http://thetechnicgear.com/wp-content/uploads/2014/02/sorting-lego.jpg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Keynote Animations of Algorithms courtesy of Kevin Wayne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- Definitions</a:t>
            </a:r>
            <a:endParaRPr/>
          </a:p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sort is a permutation (re-arrangement) of a sequence of elements that brings them into order according to some </a:t>
            </a:r>
            <a:r>
              <a:rPr b="1" i="1" lang="en"/>
              <a:t>total order</a:t>
            </a:r>
            <a:r>
              <a:rPr lang="en"/>
              <a:t>. A total order ≼ is: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Total: x ≼ y or y ≼ x for all x, 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Reflexive: x ≼ x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Antisymmetric: x ≼ y and y ≼ x iff x = y (x and y are equivalent).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Transitive: x ≼ y and y ≼ z implies x ≼ z.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Java, total order is typically specified by compareTo or compare methods.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May be inconsistent with equals! For example sorting an array of Strings by length has items that are equivalent, but not equal, e.g. “cat” and “dog”.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Sorting: An Alternate Viewpoint</a:t>
            </a:r>
            <a:endParaRPr/>
          </a:p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243000" y="556500"/>
            <a:ext cx="84438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i="1" lang="en"/>
              <a:t>inversion </a:t>
            </a:r>
            <a:r>
              <a:rPr lang="en"/>
              <a:t>is a pair of elements that are out of order. </a:t>
            </a:r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0" y="1292650"/>
            <a:ext cx="12763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8100" y="1292650"/>
            <a:ext cx="145732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/>
          <p:nvPr/>
        </p:nvSpPr>
        <p:spPr>
          <a:xfrm>
            <a:off x="1940800" y="1292650"/>
            <a:ext cx="47610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0 1 1 2 3 4 8 6 9 5 7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" name="Google Shape;81;p19"/>
          <p:cNvSpPr txBox="1"/>
          <p:nvPr/>
        </p:nvSpPr>
        <p:spPr>
          <a:xfrm>
            <a:off x="4375075" y="2186275"/>
            <a:ext cx="26772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8-6 8-5 8-7 6-5 9-5 9-7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(6 inversions out of 55 max)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82" name="Google Shape;82;p19"/>
          <p:cNvCxnSpPr/>
          <p:nvPr/>
        </p:nvCxnSpPr>
        <p:spPr>
          <a:xfrm rot="10800000">
            <a:off x="4808900" y="1970850"/>
            <a:ext cx="198300" cy="1983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166800" y="3021575"/>
            <a:ext cx="8443800" cy="18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 of sorting: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Given a sequence of elements with Z inversions.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Perform a sequence of operations that reduces inversions to 0.</a:t>
            </a:r>
            <a:endParaRPr/>
          </a:p>
        </p:txBody>
      </p:sp>
      <p:sp>
        <p:nvSpPr>
          <p:cNvPr id="84" name="Google Shape;84;p19"/>
          <p:cNvSpPr txBox="1"/>
          <p:nvPr/>
        </p:nvSpPr>
        <p:spPr>
          <a:xfrm>
            <a:off x="7429625" y="2718500"/>
            <a:ext cx="179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Cramer</a:t>
            </a:r>
            <a:endParaRPr/>
          </a:p>
        </p:txBody>
      </p:sp>
      <p:sp>
        <p:nvSpPr>
          <p:cNvPr id="85" name="Google Shape;85;p19"/>
          <p:cNvSpPr txBox="1"/>
          <p:nvPr/>
        </p:nvSpPr>
        <p:spPr>
          <a:xfrm>
            <a:off x="455550" y="2718500"/>
            <a:ext cx="987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Yoda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Definitions</a:t>
            </a:r>
            <a:endParaRPr/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Characterizations of the runtime efficiency are sometimes called the </a:t>
            </a:r>
            <a:r>
              <a:rPr b="1" lang="en"/>
              <a:t>time complexity</a:t>
            </a:r>
            <a:r>
              <a:rPr lang="en"/>
              <a:t> of an algorithm. Examples: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DFS has time complexity Θ(V+E).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Characterizations of the “extra” memory usage of an algorithm is sometimes called the </a:t>
            </a:r>
            <a:r>
              <a:rPr b="1" lang="en"/>
              <a:t>space complexity</a:t>
            </a:r>
            <a:r>
              <a:rPr lang="en"/>
              <a:t> of an algorithm.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DFS has space complexity Θ(V).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Note that the graph takes up space Θ(V+E), but we don’t count this as part of the runtime of DFS, since we’re only accounting for the extra space that DFS uses.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Selection Sort and Heapsort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We’ve seen this already.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smallest item.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Swap this item to the front and ‘fix’ it.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for unfixed items until all items are fixed.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https://goo.gl/g14Cit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Sort Properties: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Θ(N</a:t>
            </a:r>
            <a:r>
              <a:rPr baseline="30000" lang="en"/>
              <a:t>2</a:t>
            </a:r>
            <a:r>
              <a:rPr lang="en"/>
              <a:t>) time if we use an array (or similar data structure).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Seems inefficient: We look through entire remaining array every time to find the minimum.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Heapsort: Leveraging a Max-Oriented Heap</a:t>
            </a:r>
            <a:endParaRPr/>
          </a:p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243000" y="556500"/>
            <a:ext cx="8843100" cy="45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Idea: Instead of rescanning entire array looking for minimum, maintain a heap so that getting the minimum is fast!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reasons that will become clear soon, we’ll use a max-oriented heap.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Naive heapsorting N items: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Insert all items into a max heap, and discard input array. Create output array.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N times: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Delete largest item from the max heap.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Put largest item at the end of the unused part of the output array.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Naive Heapsort 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https://goo.gl/EZWwSJ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3"/>
          <p:cNvSpPr txBox="1"/>
          <p:nvPr/>
        </p:nvSpPr>
        <p:spPr>
          <a:xfrm>
            <a:off x="4164975" y="2017775"/>
            <a:ext cx="49212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 min heap would work as well, but wouldn’t be able to take advantage of the fancy trick in a few slides.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