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94322F-ACA2-47AB-A118-D972467638DB}">
  <a:tblStyle styleId="{2094322F-ACA2-47AB-A118-D972467638DB}"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42d4f6d39_01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2d4f6d39_0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80c129b03_0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80c129b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80df1e4e4_47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80df1e4e4_4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80c129b03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0c129b0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73638771_109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73638771_10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61758db_1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61758db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2aa371fc6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aa371f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661758db_1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661758db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here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80c129b03_0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80c129b0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661758db_1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661758db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4661758db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661758db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4661758db_1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4661758db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4661758db_14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4661758db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4661758db_1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4661758db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4661758db_1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4661758db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4661758db_15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4661758db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4661758db_16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4661758db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8606c75bb_0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8606c75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8606c75bb_0_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8606c75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g1d6f0e3f4d_33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d6f0e3f4d_3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8606c75bb_0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8606c75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8606c75bb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8606c75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1d6f0e3f4d_3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d6f0e3f4d_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Akin to saying: Do we need to worry about internet posts advocating mass murder? Most random pieces of text are not about mass murder and in fact contain no semantic content at all.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1d713c1a70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d713c1a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1d6f0e3f4d_2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d6f0e3f4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1d713c1a70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d713c1a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g8606c75bb_0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8606c75b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1d6f0e3f4d_2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1d6f0e3f4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8" name="Shape 998"/>
        <p:cNvGrpSpPr/>
        <p:nvPr/>
      </p:nvGrpSpPr>
      <p:grpSpPr>
        <a:xfrm>
          <a:off x="0" y="0"/>
          <a:ext cx="0" cy="0"/>
          <a:chOff x="0" y="0"/>
          <a:chExt cx="0" cy="0"/>
        </a:xfrm>
      </p:grpSpPr>
      <p:sp>
        <p:nvSpPr>
          <p:cNvPr id="999" name="Google Shape;999;g1d6f0e3f4d_2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d6f0e3f4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g773638771_109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773638771_1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1d6f0e3f4d_3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d6f0e3f4d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Google Shape;1018;g1d6f0e3f4d_539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d6f0e3f4d_5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4661758db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4661758d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9816be120_1_3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9816be120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4661758db_17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4661758db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380c129b03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80c129b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Koshka nosil krasivaya shapka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9816be120_1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816be120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661758db_1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661758db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61758db_1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61758db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9816be120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816be1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presentation/d/1QjAs-zx1i0_XWlLqsKtexb-iueao9jNLkN-gW9QxAD0/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informit.com/articles/article.aspx?p=2017754&amp;seqNum=7" TargetMode="External"/><Relationship Id="rId4" Type="http://schemas.openxmlformats.org/officeDocument/2006/relationships/image" Target="../media/image7.png"/><Relationship Id="rId5"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hyperlink" Target="http://www.cs.dartmouth.edu/~doug/mdmspe.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bl.uk/voices-of-science/interviewees/tony-hoare/audio/tony-hoare-inventing-quicksort"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bl.uk/voices-of-science/interviewees/tony-hoare/audio/tony-hoare-inventing-quicksor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3 thoughts:</a:t>
            </a:r>
            <a:endParaRPr/>
          </a:p>
          <a:p>
            <a:pPr indent="-355600" lvl="0" marL="457200" rtl="0" algn="l">
              <a:spcBef>
                <a:spcPts val="600"/>
              </a:spcBef>
              <a:spcAft>
                <a:spcPts val="0"/>
              </a:spcAft>
              <a:buSzPts val="2000"/>
              <a:buChar char="●"/>
            </a:pPr>
            <a:r>
              <a:rPr lang="en"/>
              <a:t>Start today if you haven’t started yet. Not a project you can do last minute.</a:t>
            </a:r>
            <a:endParaRPr/>
          </a:p>
          <a:p>
            <a:pPr indent="-355600" lvl="0" marL="457200" rtl="0" algn="l">
              <a:spcBef>
                <a:spcPts val="0"/>
              </a:spcBef>
              <a:spcAft>
                <a:spcPts val="0"/>
              </a:spcAft>
              <a:buSzPts val="2000"/>
              <a:buChar char="●"/>
            </a:pPr>
            <a:r>
              <a:rPr lang="en"/>
              <a:t>Slides and videos are available to help speed you through getting started.</a:t>
            </a:r>
            <a:endParaRPr/>
          </a:p>
          <a:p>
            <a:pPr indent="-355600" lvl="0" marL="457200" rtl="0" algn="l">
              <a:spcBef>
                <a:spcPts val="0"/>
              </a:spcBef>
              <a:spcAft>
                <a:spcPts val="0"/>
              </a:spcAft>
              <a:buSzPts val="2000"/>
              <a:buChar char="●"/>
            </a:pPr>
            <a:r>
              <a:rPr lang="en"/>
              <a:t>Extra credit deadline is Friday. Covers only rastering.</a:t>
            </a:r>
            <a:endParaRPr/>
          </a:p>
          <a:p>
            <a:pPr indent="-355600" lvl="0" marL="457200" rtl="0" algn="l">
              <a:spcBef>
                <a:spcPts val="0"/>
              </a:spcBef>
              <a:spcAft>
                <a:spcPts val="0"/>
              </a:spcAft>
              <a:buSzPts val="2000"/>
              <a:buChar char="●"/>
            </a:pPr>
            <a:r>
              <a:rPr lang="en"/>
              <a:t>The IntelliJ debugger is your friend. Make good use of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a:t>
            </a:r>
            <a:r>
              <a:rPr lang="en"/>
              <a:t>Student Answer #1</a:t>
            </a:r>
            <a:endParaRPr/>
          </a:p>
        </p:txBody>
      </p:sp>
      <p:sp>
        <p:nvSpPr>
          <p:cNvPr id="226" name="Google Shape;226;p17"/>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227" name="Google Shape;227;p17"/>
          <p:cNvSpPr txBox="1"/>
          <p:nvPr>
            <p:ph idx="1" type="body"/>
          </p:nvPr>
        </p:nvSpPr>
        <p:spPr>
          <a:xfrm>
            <a:off x="350100" y="3148200"/>
            <a:ext cx="8443800" cy="176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Algorithm: make an empty array. Iterate through items if blue, stick at the right end, if red, stick on left end.</a:t>
            </a:r>
            <a:endParaRPr/>
          </a:p>
        </p:txBody>
      </p:sp>
      <p:sp>
        <p:nvSpPr>
          <p:cNvPr id="228" name="Google Shape;228;p17"/>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29" name="Google Shape;229;p17"/>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30" name="Google Shape;230;p17"/>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31" name="Google Shape;231;p17"/>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32" name="Google Shape;232;p17"/>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3" name="Google Shape;233;p17"/>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34" name="Google Shape;234;p17"/>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35" name="Google Shape;235;p17"/>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236" name="Google Shape;236;p17"/>
          <p:cNvSpPr/>
          <p:nvPr/>
        </p:nvSpPr>
        <p:spPr>
          <a:xfrm>
            <a:off x="2353075" y="4361773"/>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37" name="Google Shape;237;p17"/>
          <p:cNvSpPr/>
          <p:nvPr/>
        </p:nvSpPr>
        <p:spPr>
          <a:xfrm>
            <a:off x="2882130" y="4361773"/>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38" name="Google Shape;238;p17"/>
          <p:cNvSpPr/>
          <p:nvPr/>
        </p:nvSpPr>
        <p:spPr>
          <a:xfrm>
            <a:off x="3415711" y="4361773"/>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9" name="Google Shape;239;p17"/>
          <p:cNvSpPr/>
          <p:nvPr/>
        </p:nvSpPr>
        <p:spPr>
          <a:xfrm>
            <a:off x="3944766" y="4361773"/>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40" name="Google Shape;240;p17"/>
          <p:cNvSpPr/>
          <p:nvPr/>
        </p:nvSpPr>
        <p:spPr>
          <a:xfrm>
            <a:off x="4473334" y="4361773"/>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41" name="Google Shape;241;p17"/>
          <p:cNvSpPr/>
          <p:nvPr/>
        </p:nvSpPr>
        <p:spPr>
          <a:xfrm>
            <a:off x="5002388" y="4361773"/>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42" name="Google Shape;242;p17"/>
          <p:cNvSpPr/>
          <p:nvPr/>
        </p:nvSpPr>
        <p:spPr>
          <a:xfrm>
            <a:off x="5535970" y="4361773"/>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6" name="Shape 246"/>
        <p:cNvGrpSpPr/>
        <p:nvPr/>
      </p:nvGrpSpPr>
      <p:grpSpPr>
        <a:xfrm>
          <a:off x="0" y="0"/>
          <a:ext cx="0" cy="0"/>
          <a:chOff x="0" y="0"/>
          <a:chExt cx="0" cy="0"/>
        </a:xfrm>
      </p:grpSpPr>
      <p:sp>
        <p:nvSpPr>
          <p:cNvPr id="247" name="Google Shape;247;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Student Answer #1</a:t>
            </a:r>
            <a:endParaRPr/>
          </a:p>
        </p:txBody>
      </p:sp>
      <p:sp>
        <p:nvSpPr>
          <p:cNvPr id="248" name="Google Shape;248;p18"/>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249" name="Google Shape;249;p18"/>
          <p:cNvSpPr txBox="1"/>
          <p:nvPr>
            <p:ph idx="1" type="body"/>
          </p:nvPr>
        </p:nvSpPr>
        <p:spPr>
          <a:xfrm>
            <a:off x="350100" y="3148200"/>
            <a:ext cx="8443800" cy="176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Algorithm:  Create a pointer to 6. If value is greater than 6, swap to the end of the array, scanning and swapping as you go… Uses no additional space! This algorithm is not fully described here, but typical implementations of partitioning are mor along thes elines.</a:t>
            </a:r>
            <a:endParaRPr/>
          </a:p>
        </p:txBody>
      </p:sp>
      <p:sp>
        <p:nvSpPr>
          <p:cNvPr id="250" name="Google Shape;250;p18"/>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51" name="Google Shape;251;p18"/>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52" name="Google Shape;252;p18"/>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53" name="Google Shape;253;p18"/>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54" name="Google Shape;254;p18"/>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5" name="Google Shape;255;p18"/>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56" name="Google Shape;256;p18"/>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57" name="Google Shape;257;p18"/>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1" name="Shape 261"/>
        <p:cNvGrpSpPr/>
        <p:nvPr/>
      </p:nvGrpSpPr>
      <p:grpSpPr>
        <a:xfrm>
          <a:off x="0" y="0"/>
          <a:ext cx="0" cy="0"/>
          <a:chOff x="0" y="0"/>
          <a:chExt cx="0" cy="0"/>
        </a:xfrm>
      </p:grpSpPr>
      <p:sp>
        <p:nvSpPr>
          <p:cNvPr id="262" name="Google Shape;262;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Simplest (but not fastest) Answer: 3 Scan Approach</a:t>
            </a:r>
            <a:endParaRPr/>
          </a:p>
        </p:txBody>
      </p:sp>
      <p:sp>
        <p:nvSpPr>
          <p:cNvPr id="263" name="Google Shape;263;p19"/>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264" name="Google Shape;264;p19"/>
          <p:cNvSpPr txBox="1"/>
          <p:nvPr>
            <p:ph idx="1" type="body"/>
          </p:nvPr>
        </p:nvSpPr>
        <p:spPr>
          <a:xfrm>
            <a:off x="350100" y="3148200"/>
            <a:ext cx="8443800" cy="176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Algorithm: </a:t>
            </a:r>
            <a:r>
              <a:rPr lang="en"/>
              <a:t>Create another array. Scan and copy all the red items to the first R spaces. Then scan for and copy the white item. Then scan and copy the blue items to the last B spaces.</a:t>
            </a:r>
            <a:endParaRPr/>
          </a:p>
        </p:txBody>
      </p:sp>
      <p:sp>
        <p:nvSpPr>
          <p:cNvPr id="265" name="Google Shape;265;p19"/>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6" name="Google Shape;266;p19"/>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7" name="Google Shape;267;p19"/>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8" name="Google Shape;268;p19"/>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69" name="Google Shape;269;p19"/>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0" name="Google Shape;270;p19"/>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71" name="Google Shape;271;p19"/>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2" name="Google Shape;272;p19"/>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273" name="Google Shape;273;p19"/>
          <p:cNvSpPr txBox="1"/>
          <p:nvPr/>
        </p:nvSpPr>
        <p:spPr>
          <a:xfrm>
            <a:off x="2673266" y="4195827"/>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74" name="Google Shape;274;p19"/>
          <p:cNvSpPr/>
          <p:nvPr/>
        </p:nvSpPr>
        <p:spPr>
          <a:xfrm>
            <a:off x="2710800"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5" name="Google Shape;275;p19"/>
          <p:cNvSpPr/>
          <p:nvPr/>
        </p:nvSpPr>
        <p:spPr>
          <a:xfrm>
            <a:off x="3239855"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76" name="Google Shape;276;p19"/>
          <p:cNvSpPr/>
          <p:nvPr/>
        </p:nvSpPr>
        <p:spPr>
          <a:xfrm>
            <a:off x="3773436"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7" name="Google Shape;277;p19"/>
          <p:cNvSpPr/>
          <p:nvPr/>
        </p:nvSpPr>
        <p:spPr>
          <a:xfrm>
            <a:off x="4302491"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8" name="Google Shape;278;p19"/>
          <p:cNvSpPr/>
          <p:nvPr/>
        </p:nvSpPr>
        <p:spPr>
          <a:xfrm>
            <a:off x="4831059" y="4546985"/>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9" name="Google Shape;279;p19"/>
          <p:cNvSpPr/>
          <p:nvPr/>
        </p:nvSpPr>
        <p:spPr>
          <a:xfrm>
            <a:off x="5360113" y="4546985"/>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80" name="Google Shape;280;p19"/>
          <p:cNvSpPr/>
          <p:nvPr/>
        </p:nvSpPr>
        <p:spPr>
          <a:xfrm>
            <a:off x="5893695" y="4546985"/>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4" name="Shape 284"/>
        <p:cNvGrpSpPr/>
        <p:nvPr/>
      </p:nvGrpSpPr>
      <p:grpSpPr>
        <a:xfrm>
          <a:off x="0" y="0"/>
          <a:ext cx="0" cy="0"/>
          <a:chOff x="0" y="0"/>
          <a:chExt cx="0" cy="0"/>
        </a:xfrm>
      </p:grpSpPr>
      <p:sp>
        <p:nvSpPr>
          <p:cNvPr id="285" name="Google Shape;285;p2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Quicksort</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291" name="Google Shape;291;p21"/>
          <p:cNvSpPr txBox="1"/>
          <p:nvPr>
            <p:ph idx="1" type="body"/>
          </p:nvPr>
        </p:nvSpPr>
        <p:spPr>
          <a:xfrm>
            <a:off x="243000" y="2169225"/>
            <a:ext cx="8555700" cy="13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Observations:</a:t>
            </a:r>
            <a:endParaRPr/>
          </a:p>
          <a:p>
            <a:pPr indent="-355600" lvl="0" marL="457200" rtl="0" algn="l">
              <a:spcBef>
                <a:spcPts val="600"/>
              </a:spcBef>
              <a:spcAft>
                <a:spcPts val="0"/>
              </a:spcAft>
              <a:buSzPts val="2000"/>
              <a:buChar char="●"/>
            </a:pPr>
            <a:r>
              <a:rPr lang="en"/>
              <a:t>5 is “in its place.” Exactly where it’d be if the array were sorted.</a:t>
            </a:r>
            <a:endParaRPr/>
          </a:p>
          <a:p>
            <a:pPr indent="-355600" lvl="0" marL="457200" rtl="0" algn="l">
              <a:spcBef>
                <a:spcPts val="0"/>
              </a:spcBef>
              <a:spcAft>
                <a:spcPts val="0"/>
              </a:spcAft>
              <a:buSzPts val="2000"/>
              <a:buChar char="●"/>
            </a:pPr>
            <a:r>
              <a:rPr lang="en"/>
              <a:t>Can sort two halves separately, e.g. through recursive use of partitioning.</a:t>
            </a:r>
            <a:endParaRPr/>
          </a:p>
        </p:txBody>
      </p:sp>
      <p:sp>
        <p:nvSpPr>
          <p:cNvPr id="292" name="Google Shape;292;p21"/>
          <p:cNvSpPr/>
          <p:nvPr/>
        </p:nvSpPr>
        <p:spPr>
          <a:xfrm>
            <a:off x="24379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93" name="Google Shape;293;p21"/>
          <p:cNvSpPr/>
          <p:nvPr/>
        </p:nvSpPr>
        <p:spPr>
          <a:xfrm>
            <a:off x="29705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94" name="Google Shape;294;p21"/>
          <p:cNvSpPr/>
          <p:nvPr/>
        </p:nvSpPr>
        <p:spPr>
          <a:xfrm>
            <a:off x="35031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5" name="Google Shape;295;p21"/>
          <p:cNvSpPr/>
          <p:nvPr/>
        </p:nvSpPr>
        <p:spPr>
          <a:xfrm>
            <a:off x="4035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96" name="Google Shape;296;p21"/>
          <p:cNvSpPr/>
          <p:nvPr/>
        </p:nvSpPr>
        <p:spPr>
          <a:xfrm>
            <a:off x="51009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97" name="Google Shape;297;p21"/>
          <p:cNvSpPr/>
          <p:nvPr/>
        </p:nvSpPr>
        <p:spPr>
          <a:xfrm>
            <a:off x="5633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98" name="Google Shape;298;p21"/>
          <p:cNvSpPr/>
          <p:nvPr/>
        </p:nvSpPr>
        <p:spPr>
          <a:xfrm>
            <a:off x="61661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99" name="Google Shape;299;p21"/>
          <p:cNvSpPr/>
          <p:nvPr/>
        </p:nvSpPr>
        <p:spPr>
          <a:xfrm>
            <a:off x="4568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nvGrpSpPr>
          <p:cNvPr id="300" name="Google Shape;300;p21"/>
          <p:cNvGrpSpPr/>
          <p:nvPr/>
        </p:nvGrpSpPr>
        <p:grpSpPr>
          <a:xfrm>
            <a:off x="2437888" y="1583425"/>
            <a:ext cx="4268202" cy="495300"/>
            <a:chOff x="2437888" y="1583425"/>
            <a:chExt cx="4268202" cy="495300"/>
          </a:xfrm>
        </p:grpSpPr>
        <p:sp>
          <p:nvSpPr>
            <p:cNvPr id="301" name="Google Shape;301;p21"/>
            <p:cNvSpPr/>
            <p:nvPr/>
          </p:nvSpPr>
          <p:spPr>
            <a:xfrm>
              <a:off x="24378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02" name="Google Shape;302;p21"/>
            <p:cNvSpPr/>
            <p:nvPr/>
          </p:nvSpPr>
          <p:spPr>
            <a:xfrm>
              <a:off x="29704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3" name="Google Shape;303;p21"/>
            <p:cNvSpPr/>
            <p:nvPr/>
          </p:nvSpPr>
          <p:spPr>
            <a:xfrm>
              <a:off x="35030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04" name="Google Shape;304;p21"/>
            <p:cNvSpPr/>
            <p:nvPr/>
          </p:nvSpPr>
          <p:spPr>
            <a:xfrm>
              <a:off x="40356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05" name="Google Shape;305;p21"/>
            <p:cNvSpPr/>
            <p:nvPr/>
          </p:nvSpPr>
          <p:spPr>
            <a:xfrm>
              <a:off x="51008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06" name="Google Shape;306;p21"/>
            <p:cNvSpPr/>
            <p:nvPr/>
          </p:nvSpPr>
          <p:spPr>
            <a:xfrm>
              <a:off x="56334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07" name="Google Shape;307;p21"/>
            <p:cNvSpPr/>
            <p:nvPr/>
          </p:nvSpPr>
          <p:spPr>
            <a:xfrm>
              <a:off x="61660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08" name="Google Shape;308;p21"/>
            <p:cNvSpPr/>
            <p:nvPr/>
          </p:nvSpPr>
          <p:spPr>
            <a:xfrm>
              <a:off x="4568288" y="15834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nvGrpSpPr>
          <p:cNvPr id="309" name="Google Shape;309;p21"/>
          <p:cNvGrpSpPr/>
          <p:nvPr/>
        </p:nvGrpSpPr>
        <p:grpSpPr>
          <a:xfrm>
            <a:off x="411438" y="3669400"/>
            <a:ext cx="7542427" cy="495300"/>
            <a:chOff x="411438" y="3669400"/>
            <a:chExt cx="7542427" cy="495300"/>
          </a:xfrm>
        </p:grpSpPr>
        <p:sp>
          <p:nvSpPr>
            <p:cNvPr id="310" name="Google Shape;310;p21"/>
            <p:cNvSpPr/>
            <p:nvPr/>
          </p:nvSpPr>
          <p:spPr>
            <a:xfrm>
              <a:off x="411438"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11" name="Google Shape;311;p21"/>
            <p:cNvSpPr/>
            <p:nvPr/>
          </p:nvSpPr>
          <p:spPr>
            <a:xfrm>
              <a:off x="9440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2" name="Google Shape;312;p21"/>
            <p:cNvSpPr/>
            <p:nvPr/>
          </p:nvSpPr>
          <p:spPr>
            <a:xfrm>
              <a:off x="14766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13" name="Google Shape;313;p21"/>
            <p:cNvSpPr/>
            <p:nvPr/>
          </p:nvSpPr>
          <p:spPr>
            <a:xfrm>
              <a:off x="20092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4" name="Google Shape;314;p21"/>
            <p:cNvSpPr/>
            <p:nvPr/>
          </p:nvSpPr>
          <p:spPr>
            <a:xfrm>
              <a:off x="2541838"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15" name="Google Shape;315;p21"/>
            <p:cNvSpPr/>
            <p:nvPr/>
          </p:nvSpPr>
          <p:spPr>
            <a:xfrm>
              <a:off x="6348664"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16" name="Google Shape;316;p21"/>
            <p:cNvSpPr/>
            <p:nvPr/>
          </p:nvSpPr>
          <p:spPr>
            <a:xfrm>
              <a:off x="68812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17" name="Google Shape;317;p21"/>
            <p:cNvSpPr/>
            <p:nvPr/>
          </p:nvSpPr>
          <p:spPr>
            <a:xfrm>
              <a:off x="74138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18" name="Google Shape;318;p21"/>
            <p:cNvSpPr/>
            <p:nvPr/>
          </p:nvSpPr>
          <p:spPr>
            <a:xfrm>
              <a:off x="5816063"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19" name="Google Shape;319;p21"/>
          <p:cNvGrpSpPr/>
          <p:nvPr/>
        </p:nvGrpSpPr>
        <p:grpSpPr>
          <a:xfrm>
            <a:off x="411438" y="4431400"/>
            <a:ext cx="7542427" cy="495300"/>
            <a:chOff x="411438" y="4431400"/>
            <a:chExt cx="7542427" cy="495300"/>
          </a:xfrm>
        </p:grpSpPr>
        <p:sp>
          <p:nvSpPr>
            <p:cNvPr id="320" name="Google Shape;320;p21"/>
            <p:cNvSpPr/>
            <p:nvPr/>
          </p:nvSpPr>
          <p:spPr>
            <a:xfrm>
              <a:off x="4114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1" name="Google Shape;321;p21"/>
            <p:cNvSpPr/>
            <p:nvPr/>
          </p:nvSpPr>
          <p:spPr>
            <a:xfrm>
              <a:off x="9440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22" name="Google Shape;322;p21"/>
            <p:cNvSpPr/>
            <p:nvPr/>
          </p:nvSpPr>
          <p:spPr>
            <a:xfrm>
              <a:off x="1476638"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23" name="Google Shape;323;p21"/>
            <p:cNvSpPr/>
            <p:nvPr/>
          </p:nvSpPr>
          <p:spPr>
            <a:xfrm>
              <a:off x="20092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24" name="Google Shape;324;p21"/>
            <p:cNvSpPr/>
            <p:nvPr/>
          </p:nvSpPr>
          <p:spPr>
            <a:xfrm>
              <a:off x="2541838"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25" name="Google Shape;325;p21"/>
            <p:cNvSpPr/>
            <p:nvPr/>
          </p:nvSpPr>
          <p:spPr>
            <a:xfrm>
              <a:off x="63486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26" name="Google Shape;326;p21"/>
            <p:cNvSpPr/>
            <p:nvPr/>
          </p:nvSpPr>
          <p:spPr>
            <a:xfrm>
              <a:off x="6881264"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27" name="Google Shape;327;p21"/>
            <p:cNvSpPr/>
            <p:nvPr/>
          </p:nvSpPr>
          <p:spPr>
            <a:xfrm>
              <a:off x="74138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28" name="Google Shape;328;p21"/>
            <p:cNvSpPr/>
            <p:nvPr/>
          </p:nvSpPr>
          <p:spPr>
            <a:xfrm>
              <a:off x="5816063"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29" name="Google Shape;329;p21"/>
          <p:cNvGrpSpPr/>
          <p:nvPr/>
        </p:nvGrpSpPr>
        <p:grpSpPr>
          <a:xfrm>
            <a:off x="2708000" y="1281025"/>
            <a:ext cx="3728101" cy="302400"/>
            <a:chOff x="2708000" y="1281025"/>
            <a:chExt cx="3728101" cy="302400"/>
          </a:xfrm>
        </p:grpSpPr>
        <p:cxnSp>
          <p:nvCxnSpPr>
            <p:cNvPr id="330" name="Google Shape;330;p21"/>
            <p:cNvCxnSpPr>
              <a:stCxn id="293" idx="2"/>
              <a:endCxn id="301" idx="0"/>
            </p:cNvCxnSpPr>
            <p:nvPr/>
          </p:nvCxnSpPr>
          <p:spPr>
            <a:xfrm flipH="1">
              <a:off x="27080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1"/>
            <p:cNvCxnSpPr>
              <a:stCxn id="294" idx="2"/>
              <a:endCxn id="302" idx="0"/>
            </p:cNvCxnSpPr>
            <p:nvPr/>
          </p:nvCxnSpPr>
          <p:spPr>
            <a:xfrm flipH="1">
              <a:off x="32406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1"/>
            <p:cNvCxnSpPr>
              <a:stCxn id="295" idx="2"/>
              <a:endCxn id="303" idx="0"/>
            </p:cNvCxnSpPr>
            <p:nvPr/>
          </p:nvCxnSpPr>
          <p:spPr>
            <a:xfrm flipH="1">
              <a:off x="37732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1"/>
            <p:cNvCxnSpPr>
              <a:stCxn id="297" idx="2"/>
              <a:endCxn id="304" idx="0"/>
            </p:cNvCxnSpPr>
            <p:nvPr/>
          </p:nvCxnSpPr>
          <p:spPr>
            <a:xfrm flipH="1">
              <a:off x="4305701" y="1281025"/>
              <a:ext cx="1597800" cy="3024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1"/>
            <p:cNvCxnSpPr>
              <a:stCxn id="299" idx="2"/>
              <a:endCxn id="305" idx="0"/>
            </p:cNvCxnSpPr>
            <p:nvPr/>
          </p:nvCxnSpPr>
          <p:spPr>
            <a:xfrm>
              <a:off x="48383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1"/>
            <p:cNvCxnSpPr>
              <a:stCxn id="296" idx="2"/>
              <a:endCxn id="306" idx="0"/>
            </p:cNvCxnSpPr>
            <p:nvPr/>
          </p:nvCxnSpPr>
          <p:spPr>
            <a:xfrm>
              <a:off x="53709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1"/>
            <p:cNvCxnSpPr>
              <a:stCxn id="298" idx="2"/>
              <a:endCxn id="307" idx="0"/>
            </p:cNvCxnSpPr>
            <p:nvPr/>
          </p:nvCxnSpPr>
          <p:spPr>
            <a:xfrm>
              <a:off x="6436102" y="1281025"/>
              <a:ext cx="0" cy="302400"/>
            </a:xfrm>
            <a:prstGeom prst="straightConnector1">
              <a:avLst/>
            </a:prstGeom>
            <a:noFill/>
            <a:ln cap="flat" cmpd="sng" w="19050">
              <a:solidFill>
                <a:schemeClr val="dk2"/>
              </a:solidFill>
              <a:prstDash val="solid"/>
              <a:round/>
              <a:headEnd len="med" w="med" type="none"/>
              <a:tailEnd len="med" w="med" type="triangle"/>
            </a:ln>
          </p:spPr>
        </p:cxnSp>
      </p:grpSp>
      <p:sp>
        <p:nvSpPr>
          <p:cNvPr id="337" name="Google Shape;337;p21"/>
          <p:cNvSpPr txBox="1"/>
          <p:nvPr/>
        </p:nvSpPr>
        <p:spPr>
          <a:xfrm>
            <a:off x="6877075" y="1095575"/>
            <a:ext cx="22668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 How would we use this operation for sorting?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343" name="Google Shape;343;p22"/>
          <p:cNvSpPr txBox="1"/>
          <p:nvPr/>
        </p:nvSpPr>
        <p:spPr>
          <a:xfrm>
            <a:off x="243000" y="556500"/>
            <a:ext cx="8443800" cy="1613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latin typeface="Calibri"/>
                <a:ea typeface="Calibri"/>
                <a:cs typeface="Calibri"/>
                <a:sym typeface="Calibri"/>
              </a:rPr>
              <a:t>Quic</a:t>
            </a:r>
            <a:r>
              <a:rPr lang="en" sz="2000">
                <a:latin typeface="Calibri"/>
                <a:ea typeface="Calibri"/>
                <a:cs typeface="Calibri"/>
                <a:sym typeface="Calibri"/>
              </a:rPr>
              <a:t>k</a:t>
            </a:r>
            <a:r>
              <a:rPr lang="en" sz="2000">
                <a:solidFill>
                  <a:srgbClr val="000000"/>
                </a:solidFill>
                <a:latin typeface="Calibri"/>
                <a:ea typeface="Calibri"/>
                <a:cs typeface="Calibri"/>
                <a:sym typeface="Calibri"/>
              </a:rPr>
              <a:t>sorting N items: </a:t>
            </a:r>
            <a:r>
              <a:rPr lang="en" sz="2000">
                <a:latin typeface="Calibri"/>
                <a:ea typeface="Calibri"/>
                <a:cs typeface="Calibri"/>
                <a:sym typeface="Calibri"/>
              </a:rPr>
              <a:t>(</a:t>
            </a:r>
            <a:r>
              <a:rPr lang="en" sz="2000" u="sng">
                <a:solidFill>
                  <a:schemeClr val="hlink"/>
                </a:solidFill>
                <a:latin typeface="Calibri"/>
                <a:ea typeface="Calibri"/>
                <a:cs typeface="Calibri"/>
                <a:sym typeface="Calibri"/>
                <a:hlinkClick r:id="rId3"/>
              </a:rPr>
              <a:t>Demo</a:t>
            </a:r>
            <a:r>
              <a:rPr lang="en" sz="2000">
                <a:latin typeface="Calibri"/>
                <a:ea typeface="Calibri"/>
                <a:cs typeface="Calibri"/>
                <a:sym typeface="Calibri"/>
              </a:rPr>
              <a:t>)</a:t>
            </a:r>
            <a:endParaRPr sz="2000">
              <a:solidFill>
                <a:srgbClr val="000000"/>
              </a:solidFill>
              <a:latin typeface="Calibri"/>
              <a:ea typeface="Calibri"/>
              <a:cs typeface="Calibri"/>
              <a:sym typeface="Calibri"/>
            </a:endParaRPr>
          </a:p>
          <a:p>
            <a:pPr indent="-355600" lvl="0" marL="457200" rtl="0" algn="l">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Partition on leftmost item. </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left half.</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right half.</a:t>
            </a:r>
            <a:endParaRPr sz="2400">
              <a:solidFill>
                <a:srgbClr val="000000"/>
              </a:solidFill>
              <a:latin typeface="Calibri"/>
              <a:ea typeface="Calibri"/>
              <a:cs typeface="Calibri"/>
              <a:sym typeface="Calibri"/>
            </a:endParaRPr>
          </a:p>
        </p:txBody>
      </p:sp>
      <p:sp>
        <p:nvSpPr>
          <p:cNvPr id="344" name="Google Shape;344;p22"/>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5" name="Google Shape;345;p22"/>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6" name="Google Shape;346;p22"/>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7" name="Google Shape;347;p22"/>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8" name="Google Shape;348;p22"/>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9" name="Google Shape;349;p22"/>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50" name="Google Shape;350;p22"/>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51" name="Google Shape;351;p22"/>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2" name="Google Shape;352;p22"/>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3" name="Google Shape;353;p22"/>
          <p:cNvSpPr txBox="1"/>
          <p:nvPr/>
        </p:nvSpPr>
        <p:spPr>
          <a:xfrm>
            <a:off x="862300" y="31141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354" name="Google Shape;354;p22"/>
          <p:cNvSpPr/>
          <p:nvPr/>
        </p:nvSpPr>
        <p:spPr>
          <a:xfrm>
            <a:off x="237758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55" name="Google Shape;355;p22"/>
          <p:cNvSpPr/>
          <p:nvPr/>
        </p:nvSpPr>
        <p:spPr>
          <a:xfrm>
            <a:off x="286277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6" name="Google Shape;356;p22"/>
          <p:cNvSpPr/>
          <p:nvPr/>
        </p:nvSpPr>
        <p:spPr>
          <a:xfrm>
            <a:off x="335211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7" name="Google Shape;357;p22"/>
          <p:cNvSpPr/>
          <p:nvPr/>
        </p:nvSpPr>
        <p:spPr>
          <a:xfrm>
            <a:off x="3837306"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58" name="Google Shape;358;p22"/>
          <p:cNvSpPr/>
          <p:nvPr/>
        </p:nvSpPr>
        <p:spPr>
          <a:xfrm>
            <a:off x="432204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59" name="Google Shape;359;p22"/>
          <p:cNvSpPr/>
          <p:nvPr/>
        </p:nvSpPr>
        <p:spPr>
          <a:xfrm>
            <a:off x="480723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60" name="Google Shape;360;p22"/>
          <p:cNvSpPr/>
          <p:nvPr/>
        </p:nvSpPr>
        <p:spPr>
          <a:xfrm>
            <a:off x="529657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61" name="Google Shape;361;p22"/>
          <p:cNvSpPr/>
          <p:nvPr/>
        </p:nvSpPr>
        <p:spPr>
          <a:xfrm>
            <a:off x="5781767" y="40266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62" name="Google Shape;362;p22"/>
          <p:cNvSpPr/>
          <p:nvPr/>
        </p:nvSpPr>
        <p:spPr>
          <a:xfrm>
            <a:off x="6271142" y="40266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63" name="Google Shape;363;p22"/>
          <p:cNvSpPr/>
          <p:nvPr/>
        </p:nvSpPr>
        <p:spPr>
          <a:xfrm rot="-5400000">
            <a:off x="3938777" y="21575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rot="-5400000">
            <a:off x="6376127" y="36116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txBox="1"/>
          <p:nvPr/>
        </p:nvSpPr>
        <p:spPr>
          <a:xfrm>
            <a:off x="4160175" y="34759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366" name="Google Shape;366;p22"/>
          <p:cNvSpPr txBox="1"/>
          <p:nvPr/>
        </p:nvSpPr>
        <p:spPr>
          <a:xfrm>
            <a:off x="6555525" y="35106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367" name="Google Shape;367;p22"/>
          <p:cNvSpPr/>
          <p:nvPr/>
        </p:nvSpPr>
        <p:spPr>
          <a:xfrm rot="-5400000">
            <a:off x="5881512" y="36349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txBox="1"/>
          <p:nvPr/>
        </p:nvSpPr>
        <p:spPr>
          <a:xfrm>
            <a:off x="5723676" y="31367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369" name="Google Shape;369;p22"/>
          <p:cNvCxnSpPr>
            <a:stCxn id="344" idx="1"/>
            <a:endCxn id="354" idx="1"/>
          </p:cNvCxnSpPr>
          <p:nvPr/>
        </p:nvCxnSpPr>
        <p:spPr>
          <a:xfrm>
            <a:off x="2377588" y="2369275"/>
            <a:ext cx="600" cy="1905000"/>
          </a:xfrm>
          <a:prstGeom prst="bentConnector3">
            <a:avLst>
              <a:gd fmla="val -396875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375" name="Google Shape;375;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was the name chosen by Tony Hoare for partition sort.</a:t>
            </a:r>
            <a:endParaRPr/>
          </a:p>
          <a:p>
            <a:pPr indent="-355600" lvl="0" marL="457200" rtl="0" algn="l">
              <a:spcBef>
                <a:spcPts val="600"/>
              </a:spcBef>
              <a:spcAft>
                <a:spcPts val="0"/>
              </a:spcAft>
              <a:buSzPts val="2000"/>
              <a:buChar char="●"/>
            </a:pPr>
            <a:r>
              <a:rPr lang="en"/>
              <a:t>For most common situations, it is empirically the fastest sort.</a:t>
            </a:r>
            <a:endParaRPr/>
          </a:p>
          <a:p>
            <a:pPr indent="-355600" lvl="1" marL="914400" rtl="0" algn="l">
              <a:spcBef>
                <a:spcPts val="0"/>
              </a:spcBef>
              <a:spcAft>
                <a:spcPts val="0"/>
              </a:spcAft>
              <a:buSzPts val="2000"/>
              <a:buChar char="○"/>
            </a:pPr>
            <a:r>
              <a:rPr lang="en"/>
              <a:t>Tony was lucky that the name was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fast is Quicksort?</a:t>
            </a:r>
            <a:r>
              <a:rPr lang="en"/>
              <a:t> Need to count number and difficulty of partition operations.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Partitioning costs Θ(K) time, where Θ(K) is the number of elements being partitioned (as we saw in our earlier “interview question”).</a:t>
            </a:r>
            <a:endParaRPr/>
          </a:p>
          <a:p>
            <a:pPr indent="-355600" lvl="0" marL="457200" rtl="0" algn="l">
              <a:spcBef>
                <a:spcPts val="0"/>
              </a:spcBef>
              <a:spcAft>
                <a:spcPts val="0"/>
              </a:spcAft>
              <a:buSzPts val="2000"/>
              <a:buChar char="●"/>
            </a:pPr>
            <a:r>
              <a:rPr lang="en"/>
              <a:t>The interesting twist: Overall runtime will depend crucially on where pivot ends 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79" name="Shape 379"/>
        <p:cNvGrpSpPr/>
        <p:nvPr/>
      </p:nvGrpSpPr>
      <p:grpSpPr>
        <a:xfrm>
          <a:off x="0" y="0"/>
          <a:ext cx="0" cy="0"/>
          <a:chOff x="0" y="0"/>
          <a:chExt cx="0" cy="0"/>
        </a:xfrm>
      </p:grpSpPr>
      <p:sp>
        <p:nvSpPr>
          <p:cNvPr id="380" name="Google Shape;380;p24"/>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Quicksort Runtime</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Pivot Always Lands in the Middle </a:t>
            </a:r>
            <a:endParaRPr/>
          </a:p>
        </p:txBody>
      </p:sp>
      <p:sp>
        <p:nvSpPr>
          <p:cNvPr id="386" name="Google Shape;386;p25"/>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87" name="Google Shape;387;p25"/>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88" name="Google Shape;388;p25"/>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89" name="Google Shape;389;p25"/>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0" name="Google Shape;390;p25"/>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1" name="Google Shape;391;p25"/>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2" name="Google Shape;392;p25"/>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3" name="Google Shape;393;p25"/>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4" name="Google Shape;394;p25"/>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5" name="Google Shape;395;p25"/>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6" name="Google Shape;396;p25"/>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7" name="Google Shape;397;p25"/>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8" name="Google Shape;398;p25"/>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399" name="Google Shape;399;p25"/>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0" name="Google Shape;400;p25"/>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401" name="Google Shape;401;p25"/>
          <p:cNvGrpSpPr/>
          <p:nvPr/>
        </p:nvGrpSpPr>
        <p:grpSpPr>
          <a:xfrm>
            <a:off x="1779763" y="1131325"/>
            <a:ext cx="5585872" cy="609600"/>
            <a:chOff x="1675900" y="1131325"/>
            <a:chExt cx="5585872" cy="609600"/>
          </a:xfrm>
        </p:grpSpPr>
        <p:sp>
          <p:nvSpPr>
            <p:cNvPr id="402" name="Google Shape;402;p25"/>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3" name="Google Shape;403;p25"/>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4" name="Google Shape;404;p25"/>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5" name="Google Shape;405;p25"/>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6" name="Google Shape;406;p25"/>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7" name="Google Shape;407;p25"/>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8" name="Google Shape;408;p25"/>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09" name="Google Shape;409;p25"/>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0" name="Google Shape;410;p25"/>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1" name="Google Shape;411;p25"/>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2" name="Google Shape;412;p25"/>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3" name="Google Shape;413;p25"/>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4" name="Google Shape;414;p25"/>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5" name="Google Shape;415;p25"/>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16" name="Google Shape;416;p25"/>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17" name="Google Shape;417;p25"/>
            <p:cNvCxnSpPr>
              <a:stCxn id="386" idx="2"/>
              <a:endCxn id="409"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18" name="Google Shape;418;p25"/>
          <p:cNvGrpSpPr/>
          <p:nvPr/>
        </p:nvGrpSpPr>
        <p:grpSpPr>
          <a:xfrm>
            <a:off x="1779763" y="1740925"/>
            <a:ext cx="5580797" cy="609600"/>
            <a:chOff x="1675900" y="1740925"/>
            <a:chExt cx="5580797" cy="609600"/>
          </a:xfrm>
        </p:grpSpPr>
        <p:sp>
          <p:nvSpPr>
            <p:cNvPr id="419" name="Google Shape;419;p25"/>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0" name="Google Shape;420;p25"/>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1" name="Google Shape;421;p25"/>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2" name="Google Shape;422;p25"/>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3" name="Google Shape;423;p25"/>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4" name="Google Shape;424;p25"/>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5" name="Google Shape;425;p25"/>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6" name="Google Shape;426;p25"/>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7" name="Google Shape;427;p25"/>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8" name="Google Shape;428;p25"/>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9" name="Google Shape;429;p25"/>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0" name="Google Shape;430;p25"/>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1" name="Google Shape;431;p25"/>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2" name="Google Shape;432;p25"/>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3" name="Google Shape;433;p25"/>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34" name="Google Shape;434;p25"/>
            <p:cNvCxnSpPr>
              <a:stCxn id="402" idx="2"/>
              <a:endCxn id="424"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35" name="Google Shape;435;p25"/>
            <p:cNvCxnSpPr>
              <a:stCxn id="410" idx="2"/>
              <a:endCxn id="432"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36" name="Google Shape;436;p25"/>
          <p:cNvGrpSpPr/>
          <p:nvPr/>
        </p:nvGrpSpPr>
        <p:grpSpPr>
          <a:xfrm>
            <a:off x="1778364" y="2350525"/>
            <a:ext cx="5580796" cy="696300"/>
            <a:chOff x="1674501" y="2350525"/>
            <a:chExt cx="5580796" cy="696300"/>
          </a:xfrm>
        </p:grpSpPr>
        <p:sp>
          <p:nvSpPr>
            <p:cNvPr id="437" name="Google Shape;437;p25"/>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8" name="Google Shape;438;p25"/>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9" name="Google Shape;439;p25"/>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0" name="Google Shape;440;p25"/>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1" name="Google Shape;441;p25"/>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2" name="Google Shape;442;p25"/>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3" name="Google Shape;443;p25"/>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4" name="Google Shape;444;p25"/>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5" name="Google Shape;445;p25"/>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6" name="Google Shape;446;p25"/>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7" name="Google Shape;447;p25"/>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8" name="Google Shape;448;p25"/>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9" name="Google Shape;449;p25"/>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0" name="Google Shape;450;p25"/>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1" name="Google Shape;451;p25"/>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52" name="Google Shape;452;p25"/>
            <p:cNvCxnSpPr>
              <a:stCxn id="419" idx="2"/>
              <a:endCxn id="438"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53" name="Google Shape;453;p25"/>
            <p:cNvCxnSpPr>
              <a:stCxn id="421" idx="2"/>
              <a:endCxn id="440"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54" name="Google Shape;454;p25"/>
            <p:cNvCxnSpPr>
              <a:stCxn id="427" idx="2"/>
              <a:endCxn id="451"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55" name="Google Shape;455;p25"/>
            <p:cNvCxnSpPr>
              <a:stCxn id="429" idx="2"/>
              <a:endCxn id="448"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56" name="Google Shape;456;p25"/>
          <p:cNvGrpSpPr/>
          <p:nvPr/>
        </p:nvGrpSpPr>
        <p:grpSpPr>
          <a:xfrm>
            <a:off x="1778364" y="3615625"/>
            <a:ext cx="5580796" cy="345600"/>
            <a:chOff x="1674501" y="3615625"/>
            <a:chExt cx="5580796" cy="345600"/>
          </a:xfrm>
        </p:grpSpPr>
        <p:sp>
          <p:nvSpPr>
            <p:cNvPr id="457" name="Google Shape;457;p25"/>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8" name="Google Shape;458;p25"/>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9" name="Google Shape;459;p25"/>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0" name="Google Shape;460;p25"/>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1" name="Google Shape;461;p25"/>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2" name="Google Shape;462;p25"/>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3" name="Google Shape;463;p25"/>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4" name="Google Shape;464;p25"/>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5" name="Google Shape;465;p25"/>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6" name="Google Shape;466;p25"/>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7" name="Google Shape;467;p25"/>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8" name="Google Shape;468;p25"/>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9" name="Google Shape;469;p25"/>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0" name="Google Shape;470;p25"/>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1" name="Google Shape;471;p25"/>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472" name="Google Shape;472;p25"/>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476" name="Shape 476"/>
        <p:cNvGrpSpPr/>
        <p:nvPr/>
      </p:nvGrpSpPr>
      <p:grpSpPr>
        <a:xfrm>
          <a:off x="0" y="0"/>
          <a:ext cx="0" cy="0"/>
          <a:chOff x="0" y="0"/>
          <a:chExt cx="0" cy="0"/>
        </a:xfrm>
      </p:grpSpPr>
      <p:sp>
        <p:nvSpPr>
          <p:cNvPr id="477" name="Google Shape;477;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478" name="Google Shape;478;p26"/>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9" name="Google Shape;479;p26"/>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0" name="Google Shape;480;p26"/>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1" name="Google Shape;481;p26"/>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2" name="Google Shape;482;p26"/>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3" name="Google Shape;483;p26"/>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4" name="Google Shape;484;p26"/>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5" name="Google Shape;485;p26"/>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6" name="Google Shape;486;p26"/>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7" name="Google Shape;487;p26"/>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8" name="Google Shape;488;p26"/>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9" name="Google Shape;489;p26"/>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0" name="Google Shape;490;p26"/>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1" name="Google Shape;491;p26"/>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2" name="Google Shape;492;p26"/>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493" name="Google Shape;493;p26"/>
          <p:cNvGrpSpPr/>
          <p:nvPr/>
        </p:nvGrpSpPr>
        <p:grpSpPr>
          <a:xfrm>
            <a:off x="1779763" y="1131325"/>
            <a:ext cx="5585872" cy="609600"/>
            <a:chOff x="1675900" y="1131325"/>
            <a:chExt cx="5585872" cy="609600"/>
          </a:xfrm>
        </p:grpSpPr>
        <p:sp>
          <p:nvSpPr>
            <p:cNvPr id="494" name="Google Shape;494;p26"/>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5" name="Google Shape;495;p26"/>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6" name="Google Shape;496;p26"/>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7" name="Google Shape;497;p26"/>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8" name="Google Shape;498;p26"/>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9" name="Google Shape;499;p26"/>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0" name="Google Shape;500;p26"/>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1" name="Google Shape;501;p26"/>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2" name="Google Shape;502;p26"/>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3" name="Google Shape;503;p26"/>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4" name="Google Shape;504;p26"/>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5" name="Google Shape;505;p26"/>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6" name="Google Shape;506;p26"/>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7" name="Google Shape;507;p26"/>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8" name="Google Shape;508;p26"/>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09" name="Google Shape;509;p26"/>
            <p:cNvCxnSpPr>
              <a:stCxn id="478" idx="2"/>
              <a:endCxn id="501"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10" name="Google Shape;510;p26"/>
          <p:cNvGrpSpPr/>
          <p:nvPr/>
        </p:nvGrpSpPr>
        <p:grpSpPr>
          <a:xfrm>
            <a:off x="1779763" y="1740925"/>
            <a:ext cx="5580797" cy="609600"/>
            <a:chOff x="1675900" y="1740925"/>
            <a:chExt cx="5580797" cy="609600"/>
          </a:xfrm>
        </p:grpSpPr>
        <p:sp>
          <p:nvSpPr>
            <p:cNvPr id="511" name="Google Shape;511;p26"/>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2" name="Google Shape;512;p26"/>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3" name="Google Shape;513;p26"/>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4" name="Google Shape;514;p26"/>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5" name="Google Shape;515;p26"/>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6" name="Google Shape;516;p26"/>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7" name="Google Shape;517;p26"/>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8" name="Google Shape;518;p26"/>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9" name="Google Shape;519;p26"/>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0" name="Google Shape;520;p26"/>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1" name="Google Shape;521;p26"/>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2" name="Google Shape;522;p26"/>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3" name="Google Shape;523;p26"/>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4" name="Google Shape;524;p26"/>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5" name="Google Shape;525;p26"/>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26" name="Google Shape;526;p26"/>
            <p:cNvCxnSpPr>
              <a:stCxn id="494" idx="2"/>
              <a:endCxn id="516"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27" name="Google Shape;527;p26"/>
            <p:cNvCxnSpPr>
              <a:stCxn id="502" idx="2"/>
              <a:endCxn id="524"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28" name="Google Shape;528;p26"/>
          <p:cNvGrpSpPr/>
          <p:nvPr/>
        </p:nvGrpSpPr>
        <p:grpSpPr>
          <a:xfrm>
            <a:off x="1778364" y="2350525"/>
            <a:ext cx="5580796" cy="696300"/>
            <a:chOff x="1674501" y="2350525"/>
            <a:chExt cx="5580796" cy="696300"/>
          </a:xfrm>
        </p:grpSpPr>
        <p:sp>
          <p:nvSpPr>
            <p:cNvPr id="529" name="Google Shape;529;p26"/>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0" name="Google Shape;530;p26"/>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1" name="Google Shape;531;p26"/>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2" name="Google Shape;532;p26"/>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3" name="Google Shape;533;p26"/>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4" name="Google Shape;534;p26"/>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5" name="Google Shape;535;p26"/>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6" name="Google Shape;536;p26"/>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7" name="Google Shape;537;p26"/>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8" name="Google Shape;538;p26"/>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9" name="Google Shape;539;p26"/>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0" name="Google Shape;540;p26"/>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1" name="Google Shape;541;p26"/>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2" name="Google Shape;542;p26"/>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3" name="Google Shape;543;p26"/>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44" name="Google Shape;544;p26"/>
            <p:cNvCxnSpPr>
              <a:stCxn id="511" idx="2"/>
              <a:endCxn id="530"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45" name="Google Shape;545;p26"/>
            <p:cNvCxnSpPr>
              <a:stCxn id="513" idx="2"/>
              <a:endCxn id="532"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46" name="Google Shape;546;p26"/>
            <p:cNvCxnSpPr>
              <a:stCxn id="519" idx="2"/>
              <a:endCxn id="543"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47" name="Google Shape;547;p26"/>
            <p:cNvCxnSpPr>
              <a:stCxn id="521" idx="2"/>
              <a:endCxn id="540"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48" name="Google Shape;548;p26"/>
          <p:cNvGrpSpPr/>
          <p:nvPr/>
        </p:nvGrpSpPr>
        <p:grpSpPr>
          <a:xfrm>
            <a:off x="1778364" y="3615625"/>
            <a:ext cx="5580796" cy="345600"/>
            <a:chOff x="1674501" y="3615625"/>
            <a:chExt cx="5580796" cy="345600"/>
          </a:xfrm>
        </p:grpSpPr>
        <p:sp>
          <p:nvSpPr>
            <p:cNvPr id="549" name="Google Shape;549;p26"/>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0" name="Google Shape;550;p26"/>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1" name="Google Shape;551;p26"/>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2" name="Google Shape;552;p26"/>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3" name="Google Shape;553;p26"/>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4" name="Google Shape;554;p26"/>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5" name="Google Shape;555;p26"/>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6" name="Google Shape;556;p26"/>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7" name="Google Shape;557;p26"/>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8" name="Google Shape;558;p26"/>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9" name="Google Shape;559;p26"/>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0" name="Google Shape;560;p26"/>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1" name="Google Shape;561;p26"/>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2" name="Google Shape;562;p26"/>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3" name="Google Shape;563;p26"/>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564" name="Google Shape;564;p26"/>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565" name="Google Shape;565;p26"/>
          <p:cNvSpPr txBox="1"/>
          <p:nvPr>
            <p:ph idx="1" type="body"/>
          </p:nvPr>
        </p:nvSpPr>
        <p:spPr>
          <a:xfrm>
            <a:off x="243000" y="4100700"/>
            <a:ext cx="8443800" cy="60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best case runtime?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9"/>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8" name="Google Shape;38;p9"/>
          <p:cNvSpPr txBox="1"/>
          <p:nvPr>
            <p:ph idx="1" type="subTitle"/>
          </p:nvPr>
        </p:nvSpPr>
        <p:spPr>
          <a:xfrm>
            <a:off x="161925" y="2612325"/>
            <a:ext cx="8557200" cy="22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33: Sorting II: Quicksort</a:t>
            </a:r>
            <a:endParaRPr/>
          </a:p>
          <a:p>
            <a:pPr indent="-381000" lvl="0" marL="457200" rtl="0" algn="l">
              <a:spcBef>
                <a:spcPts val="0"/>
              </a:spcBef>
              <a:spcAft>
                <a:spcPts val="0"/>
              </a:spcAft>
              <a:buSzPts val="2400"/>
              <a:buChar char="●"/>
            </a:pPr>
            <a:r>
              <a:rPr lang="en"/>
              <a:t>Backstory, Partitioning</a:t>
            </a:r>
            <a:endParaRPr/>
          </a:p>
          <a:p>
            <a:pPr indent="-381000" lvl="0" marL="457200" rtl="0" algn="l">
              <a:spcBef>
                <a:spcPts val="0"/>
              </a:spcBef>
              <a:spcAft>
                <a:spcPts val="0"/>
              </a:spcAft>
              <a:buSzPts val="2400"/>
              <a:buChar char="●"/>
            </a:pPr>
            <a:r>
              <a:rPr lang="en"/>
              <a:t>Quicksort</a:t>
            </a:r>
            <a:endParaRPr/>
          </a:p>
          <a:p>
            <a:pPr indent="-381000" lvl="0" marL="457200" rtl="0" algn="l">
              <a:spcBef>
                <a:spcPts val="0"/>
              </a:spcBef>
              <a:spcAft>
                <a:spcPts val="0"/>
              </a:spcAft>
              <a:buSzPts val="2400"/>
              <a:buChar char="●"/>
            </a:pPr>
            <a:r>
              <a:rPr lang="en"/>
              <a:t>Quicksort Performance Caveats and Conclusion</a:t>
            </a:r>
            <a:endParaRPr/>
          </a:p>
        </p:txBody>
      </p:sp>
      <p:pic>
        <p:nvPicPr>
          <p:cNvPr id="39" name="Google Shape;39;p9"/>
          <p:cNvPicPr preferRelativeResize="0"/>
          <p:nvPr/>
        </p:nvPicPr>
        <p:blipFill>
          <a:blip r:embed="rId3">
            <a:alphaModFix/>
          </a:blip>
          <a:stretch>
            <a:fillRect/>
          </a:stretch>
        </p:blipFill>
        <p:spPr>
          <a:xfrm>
            <a:off x="6696800" y="424775"/>
            <a:ext cx="1786225" cy="208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9" name="Shape 569"/>
        <p:cNvGrpSpPr/>
        <p:nvPr/>
      </p:nvGrpSpPr>
      <p:grpSpPr>
        <a:xfrm>
          <a:off x="0" y="0"/>
          <a:ext cx="0" cy="0"/>
          <a:chOff x="0" y="0"/>
          <a:chExt cx="0" cy="0"/>
        </a:xfrm>
      </p:grpSpPr>
      <p:sp>
        <p:nvSpPr>
          <p:cNvPr id="570" name="Google Shape;570;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571" name="Google Shape;571;p27"/>
          <p:cNvSpPr/>
          <p:nvPr/>
        </p:nvSpPr>
        <p:spPr>
          <a:xfrm>
            <a:off x="408163" y="13191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2" name="Google Shape;572;p27"/>
          <p:cNvSpPr/>
          <p:nvPr/>
        </p:nvSpPr>
        <p:spPr>
          <a:xfrm>
            <a:off x="779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3" name="Google Shape;573;p27"/>
          <p:cNvSpPr/>
          <p:nvPr/>
        </p:nvSpPr>
        <p:spPr>
          <a:xfrm>
            <a:off x="1523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4" name="Google Shape;574;p27"/>
          <p:cNvSpPr/>
          <p:nvPr/>
        </p:nvSpPr>
        <p:spPr>
          <a:xfrm>
            <a:off x="2266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5" name="Google Shape;575;p27"/>
          <p:cNvSpPr/>
          <p:nvPr/>
        </p:nvSpPr>
        <p:spPr>
          <a:xfrm>
            <a:off x="2638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6" name="Google Shape;576;p27"/>
          <p:cNvSpPr/>
          <p:nvPr/>
        </p:nvSpPr>
        <p:spPr>
          <a:xfrm>
            <a:off x="1895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7" name="Google Shape;577;p27"/>
          <p:cNvSpPr/>
          <p:nvPr/>
        </p:nvSpPr>
        <p:spPr>
          <a:xfrm>
            <a:off x="1151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8" name="Google Shape;578;p27"/>
          <p:cNvSpPr/>
          <p:nvPr/>
        </p:nvSpPr>
        <p:spPr>
          <a:xfrm>
            <a:off x="3010163"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9" name="Google Shape;579;p27"/>
          <p:cNvSpPr/>
          <p:nvPr/>
        </p:nvSpPr>
        <p:spPr>
          <a:xfrm>
            <a:off x="3381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0" name="Google Shape;580;p27"/>
          <p:cNvSpPr/>
          <p:nvPr/>
        </p:nvSpPr>
        <p:spPr>
          <a:xfrm>
            <a:off x="4125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1" name="Google Shape;581;p27"/>
          <p:cNvSpPr/>
          <p:nvPr/>
        </p:nvSpPr>
        <p:spPr>
          <a:xfrm>
            <a:off x="4868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2" name="Google Shape;582;p27"/>
          <p:cNvSpPr/>
          <p:nvPr/>
        </p:nvSpPr>
        <p:spPr>
          <a:xfrm>
            <a:off x="5240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3" name="Google Shape;583;p27"/>
          <p:cNvSpPr/>
          <p:nvPr/>
        </p:nvSpPr>
        <p:spPr>
          <a:xfrm>
            <a:off x="5612159"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4" name="Google Shape;584;p27"/>
          <p:cNvSpPr/>
          <p:nvPr/>
        </p:nvSpPr>
        <p:spPr>
          <a:xfrm>
            <a:off x="4497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5" name="Google Shape;585;p27"/>
          <p:cNvSpPr/>
          <p:nvPr/>
        </p:nvSpPr>
        <p:spPr>
          <a:xfrm>
            <a:off x="3753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586" name="Google Shape;586;p27"/>
          <p:cNvGrpSpPr/>
          <p:nvPr/>
        </p:nvGrpSpPr>
        <p:grpSpPr>
          <a:xfrm>
            <a:off x="408163" y="1664725"/>
            <a:ext cx="5585872" cy="609600"/>
            <a:chOff x="1675900" y="1131325"/>
            <a:chExt cx="5585872" cy="609600"/>
          </a:xfrm>
        </p:grpSpPr>
        <p:sp>
          <p:nvSpPr>
            <p:cNvPr id="587" name="Google Shape;587;p27"/>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8" name="Google Shape;588;p27"/>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9" name="Google Shape;589;p27"/>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0" name="Google Shape;590;p27"/>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1" name="Google Shape;591;p27"/>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2" name="Google Shape;592;p27"/>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3" name="Google Shape;593;p27"/>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4" name="Google Shape;594;p27"/>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5" name="Google Shape;595;p27"/>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6" name="Google Shape;596;p27"/>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7" name="Google Shape;597;p27"/>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8" name="Google Shape;598;p27"/>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9" name="Google Shape;599;p27"/>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0" name="Google Shape;600;p27"/>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1" name="Google Shape;601;p27"/>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02" name="Google Shape;602;p27"/>
            <p:cNvCxnSpPr>
              <a:stCxn id="571" idx="2"/>
              <a:endCxn id="594"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03" name="Google Shape;603;p27"/>
          <p:cNvGrpSpPr/>
          <p:nvPr/>
        </p:nvGrpSpPr>
        <p:grpSpPr>
          <a:xfrm>
            <a:off x="408163" y="2274325"/>
            <a:ext cx="5580797" cy="609600"/>
            <a:chOff x="1675900" y="1740925"/>
            <a:chExt cx="5580797" cy="609600"/>
          </a:xfrm>
        </p:grpSpPr>
        <p:sp>
          <p:nvSpPr>
            <p:cNvPr id="604" name="Google Shape;604;p27"/>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5" name="Google Shape;605;p27"/>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6" name="Google Shape;606;p27"/>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7" name="Google Shape;607;p27"/>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8" name="Google Shape;608;p27"/>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9" name="Google Shape;609;p27"/>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0" name="Google Shape;610;p27"/>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1" name="Google Shape;611;p27"/>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2" name="Google Shape;612;p27"/>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3" name="Google Shape;613;p27"/>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4" name="Google Shape;614;p27"/>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5" name="Google Shape;615;p27"/>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6" name="Google Shape;616;p27"/>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7" name="Google Shape;617;p27"/>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8" name="Google Shape;618;p27"/>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19" name="Google Shape;619;p27"/>
            <p:cNvCxnSpPr>
              <a:stCxn id="587" idx="2"/>
              <a:endCxn id="609"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20" name="Google Shape;620;p27"/>
            <p:cNvCxnSpPr>
              <a:stCxn id="595" idx="2"/>
              <a:endCxn id="617"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21" name="Google Shape;621;p27"/>
          <p:cNvGrpSpPr/>
          <p:nvPr/>
        </p:nvGrpSpPr>
        <p:grpSpPr>
          <a:xfrm>
            <a:off x="406764" y="2883925"/>
            <a:ext cx="5580796" cy="696300"/>
            <a:chOff x="1674501" y="2350525"/>
            <a:chExt cx="5580796" cy="696300"/>
          </a:xfrm>
        </p:grpSpPr>
        <p:sp>
          <p:nvSpPr>
            <p:cNvPr id="622" name="Google Shape;622;p27"/>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3" name="Google Shape;623;p27"/>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4" name="Google Shape;624;p27"/>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5" name="Google Shape;625;p27"/>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6" name="Google Shape;626;p27"/>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7" name="Google Shape;627;p27"/>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8" name="Google Shape;628;p27"/>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9" name="Google Shape;629;p27"/>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0" name="Google Shape;630;p27"/>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1" name="Google Shape;631;p27"/>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2" name="Google Shape;632;p27"/>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3" name="Google Shape;633;p27"/>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4" name="Google Shape;634;p27"/>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5" name="Google Shape;635;p27"/>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6" name="Google Shape;636;p27"/>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37" name="Google Shape;637;p27"/>
            <p:cNvCxnSpPr>
              <a:stCxn id="604" idx="2"/>
              <a:endCxn id="623"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38" name="Google Shape;638;p27"/>
            <p:cNvCxnSpPr>
              <a:stCxn id="606" idx="2"/>
              <a:endCxn id="625"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39" name="Google Shape;639;p27"/>
            <p:cNvCxnSpPr>
              <a:stCxn id="612" idx="2"/>
              <a:endCxn id="636"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40" name="Google Shape;640;p27"/>
            <p:cNvCxnSpPr>
              <a:stCxn id="614" idx="2"/>
              <a:endCxn id="633"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41" name="Google Shape;641;p27"/>
          <p:cNvGrpSpPr/>
          <p:nvPr/>
        </p:nvGrpSpPr>
        <p:grpSpPr>
          <a:xfrm>
            <a:off x="406764" y="4149025"/>
            <a:ext cx="5580796" cy="345600"/>
            <a:chOff x="1674501" y="3615625"/>
            <a:chExt cx="5580796" cy="345600"/>
          </a:xfrm>
        </p:grpSpPr>
        <p:sp>
          <p:nvSpPr>
            <p:cNvPr id="642" name="Google Shape;642;p27"/>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3" name="Google Shape;643;p27"/>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4" name="Google Shape;644;p27"/>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5" name="Google Shape;645;p27"/>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6" name="Google Shape;646;p27"/>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7" name="Google Shape;647;p27"/>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8" name="Google Shape;648;p27"/>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9" name="Google Shape;649;p27"/>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0" name="Google Shape;650;p27"/>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1" name="Google Shape;651;p27"/>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2" name="Google Shape;652;p27"/>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3" name="Google Shape;653;p27"/>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4" name="Google Shape;654;p27"/>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5" name="Google Shape;655;p27"/>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6" name="Google Shape;656;p27"/>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657" name="Google Shape;657;p27"/>
          <p:cNvSpPr txBox="1"/>
          <p:nvPr/>
        </p:nvSpPr>
        <p:spPr>
          <a:xfrm>
            <a:off x="1755763" y="37121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658" name="Google Shape;658;p27"/>
          <p:cNvSpPr txBox="1"/>
          <p:nvPr/>
        </p:nvSpPr>
        <p:spPr>
          <a:xfrm>
            <a:off x="6324650" y="773950"/>
            <a:ext cx="25356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Total work at each level:</a:t>
            </a:r>
            <a:endParaRPr sz="1800">
              <a:latin typeface="Calibri"/>
              <a:ea typeface="Calibri"/>
              <a:cs typeface="Calibri"/>
              <a:sym typeface="Calibri"/>
            </a:endParaRPr>
          </a:p>
        </p:txBody>
      </p:sp>
      <p:sp>
        <p:nvSpPr>
          <p:cNvPr id="659" name="Google Shape;659;p27"/>
          <p:cNvSpPr txBox="1"/>
          <p:nvPr/>
        </p:nvSpPr>
        <p:spPr>
          <a:xfrm>
            <a:off x="7434425" y="1184025"/>
            <a:ext cx="747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 </a:t>
            </a:r>
            <a:r>
              <a:rPr lang="en" sz="1800">
                <a:latin typeface="Calibri"/>
                <a:ea typeface="Calibri"/>
                <a:cs typeface="Calibri"/>
                <a:sym typeface="Calibri"/>
              </a:rPr>
              <a:t>N</a:t>
            </a:r>
            <a:endParaRPr sz="1800">
              <a:latin typeface="Calibri"/>
              <a:ea typeface="Calibri"/>
              <a:cs typeface="Calibri"/>
              <a:sym typeface="Calibri"/>
            </a:endParaRPr>
          </a:p>
        </p:txBody>
      </p:sp>
      <p:sp>
        <p:nvSpPr>
          <p:cNvPr id="660" name="Google Shape;660;p27"/>
          <p:cNvSpPr txBox="1"/>
          <p:nvPr/>
        </p:nvSpPr>
        <p:spPr>
          <a:xfrm>
            <a:off x="6824825" y="18698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661" name="Google Shape;661;p27"/>
          <p:cNvSpPr txBox="1"/>
          <p:nvPr/>
        </p:nvSpPr>
        <p:spPr>
          <a:xfrm>
            <a:off x="6977225" y="24794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N/4 * 4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662" name="Google Shape;662;p27"/>
          <p:cNvSpPr txBox="1"/>
          <p:nvPr/>
        </p:nvSpPr>
        <p:spPr>
          <a:xfrm>
            <a:off x="6284675" y="3749400"/>
            <a:ext cx="28593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Overall runtime:</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Θ(NH) where H = </a:t>
            </a:r>
            <a:r>
              <a:rPr lang="en" sz="1800">
                <a:solidFill>
                  <a:schemeClr val="dk1"/>
                </a:solidFill>
                <a:latin typeface="Calibri"/>
                <a:ea typeface="Calibri"/>
                <a:cs typeface="Calibri"/>
                <a:sym typeface="Calibri"/>
              </a:rPr>
              <a:t>Θ(</a:t>
            </a:r>
            <a:r>
              <a:rPr lang="en" sz="1800">
                <a:latin typeface="Calibri"/>
                <a:ea typeface="Calibri"/>
                <a:cs typeface="Calibri"/>
                <a:sym typeface="Calibri"/>
              </a:rPr>
              <a:t>log</a:t>
            </a:r>
            <a:r>
              <a:rPr lang="en" sz="1800">
                <a:latin typeface="Calibri"/>
                <a:ea typeface="Calibri"/>
                <a:cs typeface="Calibri"/>
                <a:sym typeface="Calibri"/>
              </a:rPr>
              <a:t> 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so: Θ(N log N)</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66" name="Shape 666"/>
        <p:cNvGrpSpPr/>
        <p:nvPr/>
      </p:nvGrpSpPr>
      <p:grpSpPr>
        <a:xfrm>
          <a:off x="0" y="0"/>
          <a:ext cx="0" cy="0"/>
          <a:chOff x="0" y="0"/>
          <a:chExt cx="0" cy="0"/>
        </a:xfrm>
      </p:grpSpPr>
      <p:sp>
        <p:nvSpPr>
          <p:cNvPr id="667" name="Google Shape;667;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Pivot Always Lands at Beginning of Array</a:t>
            </a:r>
            <a:endParaRPr/>
          </a:p>
        </p:txBody>
      </p:sp>
      <p:grpSp>
        <p:nvGrpSpPr>
          <p:cNvPr id="668" name="Google Shape;668;p28"/>
          <p:cNvGrpSpPr/>
          <p:nvPr/>
        </p:nvGrpSpPr>
        <p:grpSpPr>
          <a:xfrm>
            <a:off x="4599288" y="799625"/>
            <a:ext cx="2235369" cy="345600"/>
            <a:chOff x="1779763" y="785725"/>
            <a:chExt cx="2235369" cy="345600"/>
          </a:xfrm>
        </p:grpSpPr>
        <p:sp>
          <p:nvSpPr>
            <p:cNvPr id="669" name="Google Shape;669;p28"/>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0" name="Google Shape;670;p28"/>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1" name="Google Shape;671;p28"/>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2" name="Google Shape;672;p28"/>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3" name="Google Shape;673;p28"/>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4" name="Google Shape;674;p28"/>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675" name="Google Shape;675;p28"/>
          <p:cNvGrpSpPr/>
          <p:nvPr/>
        </p:nvGrpSpPr>
        <p:grpSpPr>
          <a:xfrm>
            <a:off x="4599288" y="1422792"/>
            <a:ext cx="2235369" cy="345600"/>
            <a:chOff x="1779763" y="1344828"/>
            <a:chExt cx="2235369" cy="345600"/>
          </a:xfrm>
        </p:grpSpPr>
        <p:sp>
          <p:nvSpPr>
            <p:cNvPr id="676" name="Google Shape;676;p28"/>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7" name="Google Shape;677;p28"/>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8" name="Google Shape;678;p28"/>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9" name="Google Shape;679;p28"/>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0" name="Google Shape;680;p28"/>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1" name="Google Shape;681;p28"/>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682" name="Google Shape;682;p28"/>
          <p:cNvGrpSpPr/>
          <p:nvPr/>
        </p:nvGrpSpPr>
        <p:grpSpPr>
          <a:xfrm>
            <a:off x="4599288" y="2045958"/>
            <a:ext cx="2235369" cy="345600"/>
            <a:chOff x="1779763" y="2089175"/>
            <a:chExt cx="2235369" cy="345600"/>
          </a:xfrm>
        </p:grpSpPr>
        <p:sp>
          <p:nvSpPr>
            <p:cNvPr id="683" name="Google Shape;683;p28"/>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4" name="Google Shape;684;p28"/>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5" name="Google Shape;685;p28"/>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6" name="Google Shape;686;p28"/>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7" name="Google Shape;687;p28"/>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8" name="Google Shape;688;p28"/>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689" name="Google Shape;689;p28"/>
          <p:cNvGrpSpPr/>
          <p:nvPr/>
        </p:nvGrpSpPr>
        <p:grpSpPr>
          <a:xfrm>
            <a:off x="4599288" y="2669125"/>
            <a:ext cx="2235369" cy="345600"/>
            <a:chOff x="1779763" y="2764075"/>
            <a:chExt cx="2235369" cy="345600"/>
          </a:xfrm>
        </p:grpSpPr>
        <p:sp>
          <p:nvSpPr>
            <p:cNvPr id="690" name="Google Shape;690;p28"/>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1" name="Google Shape;691;p28"/>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2" name="Google Shape;692;p28"/>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3" name="Google Shape;693;p28"/>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4" name="Google Shape;694;p28"/>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5" name="Google Shape;695;p28"/>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696" name="Google Shape;696;p28"/>
          <p:cNvGrpSpPr/>
          <p:nvPr/>
        </p:nvGrpSpPr>
        <p:grpSpPr>
          <a:xfrm>
            <a:off x="4599288" y="3292292"/>
            <a:ext cx="2235369" cy="345600"/>
            <a:chOff x="1779763" y="3475577"/>
            <a:chExt cx="2235369" cy="345600"/>
          </a:xfrm>
        </p:grpSpPr>
        <p:sp>
          <p:nvSpPr>
            <p:cNvPr id="697" name="Google Shape;697;p28"/>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8" name="Google Shape;698;p28"/>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9" name="Google Shape;699;p28"/>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0" name="Google Shape;700;p28"/>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1" name="Google Shape;701;p28"/>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2" name="Google Shape;702;p28"/>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03" name="Google Shape;703;p28"/>
          <p:cNvGrpSpPr/>
          <p:nvPr/>
        </p:nvGrpSpPr>
        <p:grpSpPr>
          <a:xfrm>
            <a:off x="4599288" y="3915458"/>
            <a:ext cx="2235369" cy="345600"/>
            <a:chOff x="1779763" y="4067525"/>
            <a:chExt cx="2235369" cy="345600"/>
          </a:xfrm>
        </p:grpSpPr>
        <p:sp>
          <p:nvSpPr>
            <p:cNvPr id="704" name="Google Shape;704;p28"/>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5" name="Google Shape;705;p28"/>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6" name="Google Shape;706;p28"/>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7" name="Google Shape;707;p28"/>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8" name="Google Shape;708;p28"/>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9" name="Google Shape;709;p28"/>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10" name="Google Shape;710;p28"/>
          <p:cNvGrpSpPr/>
          <p:nvPr/>
        </p:nvGrpSpPr>
        <p:grpSpPr>
          <a:xfrm>
            <a:off x="4599288" y="4538625"/>
            <a:ext cx="2235369" cy="345600"/>
            <a:chOff x="1779763" y="4677125"/>
            <a:chExt cx="2235369" cy="345600"/>
          </a:xfrm>
        </p:grpSpPr>
        <p:sp>
          <p:nvSpPr>
            <p:cNvPr id="711" name="Google Shape;711;p28"/>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2" name="Google Shape;712;p28"/>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3" name="Google Shape;713;p28"/>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4" name="Google Shape;714;p28"/>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5" name="Google Shape;715;p28"/>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6" name="Google Shape;716;p28"/>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717" name="Google Shape;717;p28"/>
          <p:cNvCxnSpPr>
            <a:stCxn id="669" idx="2"/>
            <a:endCxn id="676"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18" name="Google Shape;718;p28"/>
          <p:cNvCxnSpPr>
            <a:endCxn id="684"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19" name="Google Shape;719;p28"/>
          <p:cNvCxnSpPr>
            <a:stCxn id="688" idx="2"/>
            <a:endCxn id="695"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20" name="Google Shape;720;p28"/>
          <p:cNvCxnSpPr>
            <a:endCxn id="699"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21" name="Google Shape;721;p28"/>
          <p:cNvCxnSpPr>
            <a:endCxn id="708"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22" name="Google Shape;722;p28"/>
          <p:cNvCxnSpPr>
            <a:endCxn id="714"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723" name="Google Shape;723;p28"/>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7" name="Shape 727"/>
        <p:cNvGrpSpPr/>
        <p:nvPr/>
      </p:nvGrpSpPr>
      <p:grpSpPr>
        <a:xfrm>
          <a:off x="0" y="0"/>
          <a:ext cx="0" cy="0"/>
          <a:chOff x="0" y="0"/>
          <a:chExt cx="0" cy="0"/>
        </a:xfrm>
      </p:grpSpPr>
      <p:sp>
        <p:nvSpPr>
          <p:cNvPr id="728" name="Google Shape;728;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a:t>
            </a:r>
            <a:r>
              <a:rPr lang="en"/>
              <a:t>: Pivot Always Lands at Beginning of Array</a:t>
            </a:r>
            <a:endParaRPr/>
          </a:p>
        </p:txBody>
      </p:sp>
      <p:grpSp>
        <p:nvGrpSpPr>
          <p:cNvPr id="729" name="Google Shape;729;p29"/>
          <p:cNvGrpSpPr/>
          <p:nvPr/>
        </p:nvGrpSpPr>
        <p:grpSpPr>
          <a:xfrm>
            <a:off x="4599288" y="799625"/>
            <a:ext cx="2235369" cy="345600"/>
            <a:chOff x="1779763" y="785725"/>
            <a:chExt cx="2235369" cy="345600"/>
          </a:xfrm>
        </p:grpSpPr>
        <p:sp>
          <p:nvSpPr>
            <p:cNvPr id="730" name="Google Shape;730;p29"/>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1" name="Google Shape;731;p29"/>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2" name="Google Shape;732;p29"/>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3" name="Google Shape;733;p29"/>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4" name="Google Shape;734;p29"/>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5" name="Google Shape;735;p29"/>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36" name="Google Shape;736;p29"/>
          <p:cNvGrpSpPr/>
          <p:nvPr/>
        </p:nvGrpSpPr>
        <p:grpSpPr>
          <a:xfrm>
            <a:off x="4599288" y="1422792"/>
            <a:ext cx="2235369" cy="345600"/>
            <a:chOff x="1779763" y="1344828"/>
            <a:chExt cx="2235369" cy="345600"/>
          </a:xfrm>
        </p:grpSpPr>
        <p:sp>
          <p:nvSpPr>
            <p:cNvPr id="737" name="Google Shape;737;p29"/>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8" name="Google Shape;738;p29"/>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9" name="Google Shape;739;p29"/>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0" name="Google Shape;740;p29"/>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1" name="Google Shape;741;p29"/>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2" name="Google Shape;742;p29"/>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43" name="Google Shape;743;p29"/>
          <p:cNvGrpSpPr/>
          <p:nvPr/>
        </p:nvGrpSpPr>
        <p:grpSpPr>
          <a:xfrm>
            <a:off x="4599288" y="2045958"/>
            <a:ext cx="2235369" cy="345600"/>
            <a:chOff x="1779763" y="2089175"/>
            <a:chExt cx="2235369" cy="345600"/>
          </a:xfrm>
        </p:grpSpPr>
        <p:sp>
          <p:nvSpPr>
            <p:cNvPr id="744" name="Google Shape;744;p29"/>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5" name="Google Shape;745;p29"/>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6" name="Google Shape;746;p29"/>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7" name="Google Shape;747;p29"/>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8" name="Google Shape;748;p29"/>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9" name="Google Shape;749;p29"/>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50" name="Google Shape;750;p29"/>
          <p:cNvGrpSpPr/>
          <p:nvPr/>
        </p:nvGrpSpPr>
        <p:grpSpPr>
          <a:xfrm>
            <a:off x="4599288" y="2669125"/>
            <a:ext cx="2235369" cy="345600"/>
            <a:chOff x="1779763" y="2764075"/>
            <a:chExt cx="2235369" cy="345600"/>
          </a:xfrm>
        </p:grpSpPr>
        <p:sp>
          <p:nvSpPr>
            <p:cNvPr id="751" name="Google Shape;751;p29"/>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2" name="Google Shape;752;p29"/>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3" name="Google Shape;753;p29"/>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4" name="Google Shape;754;p29"/>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5" name="Google Shape;755;p29"/>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6" name="Google Shape;756;p29"/>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57" name="Google Shape;757;p29"/>
          <p:cNvGrpSpPr/>
          <p:nvPr/>
        </p:nvGrpSpPr>
        <p:grpSpPr>
          <a:xfrm>
            <a:off x="4599288" y="3292292"/>
            <a:ext cx="2235369" cy="345600"/>
            <a:chOff x="1779763" y="3475577"/>
            <a:chExt cx="2235369" cy="345600"/>
          </a:xfrm>
        </p:grpSpPr>
        <p:sp>
          <p:nvSpPr>
            <p:cNvPr id="758" name="Google Shape;758;p29"/>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9" name="Google Shape;759;p29"/>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0" name="Google Shape;760;p29"/>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1" name="Google Shape;761;p29"/>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2" name="Google Shape;762;p29"/>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3" name="Google Shape;763;p29"/>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64" name="Google Shape;764;p29"/>
          <p:cNvGrpSpPr/>
          <p:nvPr/>
        </p:nvGrpSpPr>
        <p:grpSpPr>
          <a:xfrm>
            <a:off x="4599288" y="3915458"/>
            <a:ext cx="2235369" cy="345600"/>
            <a:chOff x="1779763" y="4067525"/>
            <a:chExt cx="2235369" cy="345600"/>
          </a:xfrm>
        </p:grpSpPr>
        <p:sp>
          <p:nvSpPr>
            <p:cNvPr id="765" name="Google Shape;765;p29"/>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6" name="Google Shape;766;p29"/>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7" name="Google Shape;767;p29"/>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8" name="Google Shape;768;p29"/>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9" name="Google Shape;769;p29"/>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0" name="Google Shape;770;p29"/>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71" name="Google Shape;771;p29"/>
          <p:cNvGrpSpPr/>
          <p:nvPr/>
        </p:nvGrpSpPr>
        <p:grpSpPr>
          <a:xfrm>
            <a:off x="4599288" y="4538625"/>
            <a:ext cx="2235369" cy="345600"/>
            <a:chOff x="1779763" y="4677125"/>
            <a:chExt cx="2235369" cy="345600"/>
          </a:xfrm>
        </p:grpSpPr>
        <p:sp>
          <p:nvSpPr>
            <p:cNvPr id="772" name="Google Shape;772;p29"/>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3" name="Google Shape;773;p29"/>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4" name="Google Shape;774;p29"/>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5" name="Google Shape;775;p29"/>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6" name="Google Shape;776;p29"/>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7" name="Google Shape;777;p29"/>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778" name="Google Shape;778;p29"/>
          <p:cNvCxnSpPr>
            <a:stCxn id="730" idx="2"/>
            <a:endCxn id="737"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79" name="Google Shape;779;p29"/>
          <p:cNvCxnSpPr>
            <a:endCxn id="745"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80" name="Google Shape;780;p29"/>
          <p:cNvCxnSpPr>
            <a:stCxn id="749" idx="2"/>
            <a:endCxn id="756"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81" name="Google Shape;781;p29"/>
          <p:cNvCxnSpPr>
            <a:endCxn id="760"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82" name="Google Shape;782;p29"/>
          <p:cNvCxnSpPr>
            <a:endCxn id="769"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83" name="Google Shape;783;p29"/>
          <p:cNvCxnSpPr>
            <a:endCxn id="775"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784" name="Google Shape;784;p29"/>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355600" lvl="0" marL="457200" rtl="0" algn="l">
              <a:spcBef>
                <a:spcPts val="600"/>
              </a:spcBef>
              <a:spcAft>
                <a:spcPts val="0"/>
              </a:spcAft>
              <a:buSzPts val="2000"/>
              <a:buChar char="●"/>
            </a:pPr>
            <a:r>
              <a:rPr lang="en"/>
              <a:t>1 2 3 4 5 6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a:p>
            <a:pPr indent="-355600" lvl="0" marL="457200" rtl="0" algn="l">
              <a:spcBef>
                <a:spcPts val="600"/>
              </a:spcBef>
              <a:spcAft>
                <a:spcPts val="0"/>
              </a:spcAft>
              <a:buSzPts val="2000"/>
              <a:buChar char="●"/>
            </a:pPr>
            <a:r>
              <a:rPr lang="en"/>
              <a:t>N</a:t>
            </a:r>
            <a:r>
              <a:rPr baseline="30000" lang="en"/>
              <a:t>2</a:t>
            </a:r>
            <a:endParaRPr baseline="30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790" name="Google Shape;790;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that Θ(N log N) vs. Θ(N</a:t>
            </a:r>
            <a:r>
              <a:rPr baseline="30000" lang="en"/>
              <a:t>2</a:t>
            </a:r>
            <a:r>
              <a:rPr lang="en"/>
              <a:t>) is a </a:t>
            </a:r>
            <a:r>
              <a:rPr b="1" lang="en" u="sng"/>
              <a:t>really big deal</a:t>
            </a:r>
            <a:r>
              <a:rPr lang="en"/>
              <a:t>. So how can Quicksort be the fastest sort empirically? Because on average it is </a:t>
            </a:r>
            <a:r>
              <a:rPr lang="en"/>
              <a:t>Θ(N log N).</a:t>
            </a:r>
            <a:endParaRPr/>
          </a:p>
          <a:p>
            <a:pPr indent="-355600" lvl="0" marL="457200" rtl="0" algn="l">
              <a:spcBef>
                <a:spcPts val="600"/>
              </a:spcBef>
              <a:spcAft>
                <a:spcPts val="0"/>
              </a:spcAft>
              <a:buSzPts val="2000"/>
              <a:buChar char="●"/>
            </a:pPr>
            <a:r>
              <a:rPr lang="en"/>
              <a:t>Rigorous proof requires probability theory + calculus, but intuition + empirical analysis will hopefully convince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 #1: 10% Case</a:t>
            </a:r>
            <a:endParaRPr/>
          </a:p>
        </p:txBody>
      </p:sp>
      <p:sp>
        <p:nvSpPr>
          <p:cNvPr id="796" name="Google Shape;796;p31"/>
          <p:cNvSpPr txBox="1"/>
          <p:nvPr>
            <p:ph idx="1" type="body"/>
          </p:nvPr>
        </p:nvSpPr>
        <p:spPr>
          <a:xfrm>
            <a:off x="243000" y="556500"/>
            <a:ext cx="8443800" cy="5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pivot always ends up at least 10% from either edge (not to scale).</a:t>
            </a:r>
            <a:endParaRPr/>
          </a:p>
        </p:txBody>
      </p:sp>
      <p:sp>
        <p:nvSpPr>
          <p:cNvPr id="797" name="Google Shape;797;p31"/>
          <p:cNvSpPr/>
          <p:nvPr/>
        </p:nvSpPr>
        <p:spPr>
          <a:xfrm>
            <a:off x="255300" y="12909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8" name="Google Shape;798;p31"/>
          <p:cNvSpPr/>
          <p:nvPr/>
        </p:nvSpPr>
        <p:spPr>
          <a:xfrm>
            <a:off x="219166" y="12909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799" name="Google Shape;799;p31"/>
          <p:cNvGrpSpPr/>
          <p:nvPr/>
        </p:nvGrpSpPr>
        <p:grpSpPr>
          <a:xfrm>
            <a:off x="248634" y="1636575"/>
            <a:ext cx="5118366" cy="609600"/>
            <a:chOff x="248634" y="1636575"/>
            <a:chExt cx="5118366" cy="609600"/>
          </a:xfrm>
        </p:grpSpPr>
        <p:sp>
          <p:nvSpPr>
            <p:cNvPr id="800" name="Google Shape;800;p31"/>
            <p:cNvSpPr/>
            <p:nvPr/>
          </p:nvSpPr>
          <p:spPr>
            <a:xfrm>
              <a:off x="255300" y="19005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1" name="Google Shape;801;p31"/>
            <p:cNvSpPr/>
            <p:nvPr/>
          </p:nvSpPr>
          <p:spPr>
            <a:xfrm>
              <a:off x="904600" y="19005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02" name="Google Shape;802;p31"/>
            <p:cNvCxnSpPr>
              <a:stCxn id="798" idx="2"/>
              <a:endCxn id="801" idx="0"/>
            </p:cNvCxnSpPr>
            <p:nvPr/>
          </p:nvCxnSpPr>
          <p:spPr>
            <a:xfrm flipH="1" rot="-5400000">
              <a:off x="486766" y="1425825"/>
              <a:ext cx="264000" cy="685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03" name="Google Shape;803;p31"/>
            <p:cNvSpPr/>
            <p:nvPr/>
          </p:nvSpPr>
          <p:spPr>
            <a:xfrm>
              <a:off x="248634"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4" name="Google Shape;804;p31"/>
            <p:cNvSpPr/>
            <p:nvPr/>
          </p:nvSpPr>
          <p:spPr>
            <a:xfrm>
              <a:off x="1018309"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805" name="Google Shape;805;p31"/>
          <p:cNvSpPr/>
          <p:nvPr/>
        </p:nvSpPr>
        <p:spPr>
          <a:xfrm>
            <a:off x="7148590" y="1290975"/>
            <a:ext cx="405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grpSp>
        <p:nvGrpSpPr>
          <p:cNvPr id="806" name="Google Shape;806;p31"/>
          <p:cNvGrpSpPr/>
          <p:nvPr/>
        </p:nvGrpSpPr>
        <p:grpSpPr>
          <a:xfrm>
            <a:off x="248634" y="2246175"/>
            <a:ext cx="5118366" cy="685925"/>
            <a:chOff x="248634" y="2246175"/>
            <a:chExt cx="5118366" cy="685925"/>
          </a:xfrm>
        </p:grpSpPr>
        <p:sp>
          <p:nvSpPr>
            <p:cNvPr id="807" name="Google Shape;807;p31"/>
            <p:cNvSpPr/>
            <p:nvPr/>
          </p:nvSpPr>
          <p:spPr>
            <a:xfrm>
              <a:off x="255300" y="25863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8" name="Google Shape;808;p31"/>
            <p:cNvSpPr/>
            <p:nvPr/>
          </p:nvSpPr>
          <p:spPr>
            <a:xfrm>
              <a:off x="904600" y="2246600"/>
              <a:ext cx="113700" cy="6855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9" name="Google Shape;809;p31"/>
            <p:cNvSpPr/>
            <p:nvPr/>
          </p:nvSpPr>
          <p:spPr>
            <a:xfrm>
              <a:off x="1426700" y="25863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0" name="Google Shape;810;p31"/>
            <p:cNvSpPr/>
            <p:nvPr/>
          </p:nvSpPr>
          <p:spPr>
            <a:xfrm>
              <a:off x="369875" y="2586375"/>
              <a:ext cx="113700" cy="3402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11" name="Google Shape;811;p31"/>
            <p:cNvCxnSpPr>
              <a:stCxn id="803" idx="2"/>
              <a:endCxn id="810" idx="0"/>
            </p:cNvCxnSpPr>
            <p:nvPr/>
          </p:nvCxnSpPr>
          <p:spPr>
            <a:xfrm flipH="1" rot="-5400000">
              <a:off x="195984" y="2355675"/>
              <a:ext cx="340200" cy="121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12" name="Google Shape;812;p31"/>
            <p:cNvCxnSpPr>
              <a:stCxn id="804" idx="2"/>
              <a:endCxn id="809" idx="0"/>
            </p:cNvCxnSpPr>
            <p:nvPr/>
          </p:nvCxnSpPr>
          <p:spPr>
            <a:xfrm flipH="1" rot="-5400000">
              <a:off x="1109209" y="2212125"/>
              <a:ext cx="340200" cy="4083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13" name="Google Shape;813;p31"/>
            <p:cNvSpPr/>
            <p:nvPr/>
          </p:nvSpPr>
          <p:spPr>
            <a:xfrm>
              <a:off x="248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4" name="Google Shape;814;p31"/>
            <p:cNvSpPr/>
            <p:nvPr/>
          </p:nvSpPr>
          <p:spPr>
            <a:xfrm>
              <a:off x="49112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5" name="Google Shape;815;p31"/>
            <p:cNvSpPr/>
            <p:nvPr/>
          </p:nvSpPr>
          <p:spPr>
            <a:xfrm>
              <a:off x="1010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6" name="Google Shape;816;p31"/>
            <p:cNvSpPr/>
            <p:nvPr/>
          </p:nvSpPr>
          <p:spPr>
            <a:xfrm>
              <a:off x="15440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817" name="Google Shape;817;p31"/>
          <p:cNvGrpSpPr/>
          <p:nvPr/>
        </p:nvGrpSpPr>
        <p:grpSpPr>
          <a:xfrm>
            <a:off x="5952095" y="1636575"/>
            <a:ext cx="1398995" cy="610025"/>
            <a:chOff x="5952095" y="1636575"/>
            <a:chExt cx="1398995" cy="610025"/>
          </a:xfrm>
        </p:grpSpPr>
        <p:sp>
          <p:nvSpPr>
            <p:cNvPr id="818" name="Google Shape;818;p31"/>
            <p:cNvSpPr/>
            <p:nvPr/>
          </p:nvSpPr>
          <p:spPr>
            <a:xfrm>
              <a:off x="59520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a:t>
              </a:r>
              <a:endParaRPr/>
            </a:p>
          </p:txBody>
        </p:sp>
        <p:cxnSp>
          <p:nvCxnSpPr>
            <p:cNvPr id="819" name="Google Shape;819;p31"/>
            <p:cNvCxnSpPr>
              <a:stCxn id="805" idx="2"/>
              <a:endCxn id="818" idx="0"/>
            </p:cNvCxnSpPr>
            <p:nvPr/>
          </p:nvCxnSpPr>
          <p:spPr>
            <a:xfrm flipH="1">
              <a:off x="6375490" y="1636575"/>
              <a:ext cx="9756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820" name="Google Shape;820;p31"/>
          <p:cNvGrpSpPr/>
          <p:nvPr/>
        </p:nvGrpSpPr>
        <p:grpSpPr>
          <a:xfrm>
            <a:off x="7351090" y="1636575"/>
            <a:ext cx="1276405" cy="610025"/>
            <a:chOff x="7351090" y="1636575"/>
            <a:chExt cx="1276405" cy="610025"/>
          </a:xfrm>
        </p:grpSpPr>
        <p:sp>
          <p:nvSpPr>
            <p:cNvPr id="821" name="Google Shape;821;p31"/>
            <p:cNvSpPr/>
            <p:nvPr/>
          </p:nvSpPr>
          <p:spPr>
            <a:xfrm>
              <a:off x="77808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a:t>
              </a:r>
              <a:endParaRPr/>
            </a:p>
          </p:txBody>
        </p:sp>
        <p:cxnSp>
          <p:nvCxnSpPr>
            <p:cNvPr id="822" name="Google Shape;822;p31"/>
            <p:cNvCxnSpPr>
              <a:stCxn id="805" idx="2"/>
              <a:endCxn id="821" idx="0"/>
            </p:cNvCxnSpPr>
            <p:nvPr/>
          </p:nvCxnSpPr>
          <p:spPr>
            <a:xfrm>
              <a:off x="7351090" y="1636575"/>
              <a:ext cx="8532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823" name="Google Shape;823;p31"/>
          <p:cNvGrpSpPr/>
          <p:nvPr/>
        </p:nvGrpSpPr>
        <p:grpSpPr>
          <a:xfrm>
            <a:off x="5547475" y="2246600"/>
            <a:ext cx="827920" cy="685375"/>
            <a:chOff x="5547475" y="2246600"/>
            <a:chExt cx="827920" cy="685375"/>
          </a:xfrm>
        </p:grpSpPr>
        <p:sp>
          <p:nvSpPr>
            <p:cNvPr id="824" name="Google Shape;824;p31"/>
            <p:cNvSpPr/>
            <p:nvPr/>
          </p:nvSpPr>
          <p:spPr>
            <a:xfrm>
              <a:off x="5547475" y="2586375"/>
              <a:ext cx="7044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N/100</a:t>
              </a:r>
              <a:endParaRPr/>
            </a:p>
          </p:txBody>
        </p:sp>
        <p:cxnSp>
          <p:nvCxnSpPr>
            <p:cNvPr id="825" name="Google Shape;825;p31"/>
            <p:cNvCxnSpPr>
              <a:stCxn id="818" idx="2"/>
              <a:endCxn id="824" idx="0"/>
            </p:cNvCxnSpPr>
            <p:nvPr/>
          </p:nvCxnSpPr>
          <p:spPr>
            <a:xfrm flipH="1">
              <a:off x="5899595" y="2246600"/>
              <a:ext cx="4758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26" name="Google Shape;826;p31"/>
          <p:cNvGrpSpPr/>
          <p:nvPr/>
        </p:nvGrpSpPr>
        <p:grpSpPr>
          <a:xfrm>
            <a:off x="6370040" y="2246600"/>
            <a:ext cx="822000" cy="685375"/>
            <a:chOff x="6370040" y="2246600"/>
            <a:chExt cx="822000" cy="685375"/>
          </a:xfrm>
        </p:grpSpPr>
        <p:sp>
          <p:nvSpPr>
            <p:cNvPr id="827" name="Google Shape;827;p31"/>
            <p:cNvSpPr/>
            <p:nvPr/>
          </p:nvSpPr>
          <p:spPr>
            <a:xfrm>
              <a:off x="6370040"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828" name="Google Shape;828;p31"/>
            <p:cNvCxnSpPr>
              <a:stCxn id="818" idx="2"/>
              <a:endCxn id="827" idx="0"/>
            </p:cNvCxnSpPr>
            <p:nvPr/>
          </p:nvCxnSpPr>
          <p:spPr>
            <a:xfrm>
              <a:off x="6375395" y="2246600"/>
              <a:ext cx="4056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29" name="Google Shape;829;p31"/>
          <p:cNvGrpSpPr/>
          <p:nvPr/>
        </p:nvGrpSpPr>
        <p:grpSpPr>
          <a:xfrm>
            <a:off x="7300075" y="2246600"/>
            <a:ext cx="904120" cy="685375"/>
            <a:chOff x="7300075" y="2246600"/>
            <a:chExt cx="904120" cy="685375"/>
          </a:xfrm>
        </p:grpSpPr>
        <p:sp>
          <p:nvSpPr>
            <p:cNvPr id="830" name="Google Shape;830;p31"/>
            <p:cNvSpPr/>
            <p:nvPr/>
          </p:nvSpPr>
          <p:spPr>
            <a:xfrm>
              <a:off x="7300075"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831" name="Google Shape;831;p31"/>
            <p:cNvCxnSpPr>
              <a:stCxn id="821" idx="2"/>
              <a:endCxn id="830" idx="0"/>
            </p:cNvCxnSpPr>
            <p:nvPr/>
          </p:nvCxnSpPr>
          <p:spPr>
            <a:xfrm flipH="1">
              <a:off x="7710995" y="2246600"/>
              <a:ext cx="4932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32" name="Google Shape;832;p31"/>
          <p:cNvGrpSpPr/>
          <p:nvPr/>
        </p:nvGrpSpPr>
        <p:grpSpPr>
          <a:xfrm>
            <a:off x="8193950" y="2246600"/>
            <a:ext cx="930600" cy="685375"/>
            <a:chOff x="8193950" y="2246600"/>
            <a:chExt cx="930600" cy="685375"/>
          </a:xfrm>
        </p:grpSpPr>
        <p:sp>
          <p:nvSpPr>
            <p:cNvPr id="833" name="Google Shape;833;p31"/>
            <p:cNvSpPr/>
            <p:nvPr/>
          </p:nvSpPr>
          <p:spPr>
            <a:xfrm>
              <a:off x="8193950" y="2586375"/>
              <a:ext cx="930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81N/100</a:t>
              </a:r>
              <a:endParaRPr/>
            </a:p>
          </p:txBody>
        </p:sp>
        <p:cxnSp>
          <p:nvCxnSpPr>
            <p:cNvPr id="834" name="Google Shape;834;p31"/>
            <p:cNvCxnSpPr>
              <a:stCxn id="821" idx="2"/>
              <a:endCxn id="833" idx="0"/>
            </p:cNvCxnSpPr>
            <p:nvPr/>
          </p:nvCxnSpPr>
          <p:spPr>
            <a:xfrm>
              <a:off x="8204195" y="2246600"/>
              <a:ext cx="455100" cy="339900"/>
            </a:xfrm>
            <a:prstGeom prst="straightConnector1">
              <a:avLst/>
            </a:prstGeom>
            <a:noFill/>
            <a:ln cap="flat" cmpd="sng" w="19050">
              <a:solidFill>
                <a:schemeClr val="dk2"/>
              </a:solidFill>
              <a:prstDash val="solid"/>
              <a:round/>
              <a:headEnd len="med" w="med" type="none"/>
              <a:tailEnd len="med" w="med" type="triangle"/>
            </a:ln>
          </p:spPr>
        </p:cxnSp>
      </p:grpSp>
      <p:sp>
        <p:nvSpPr>
          <p:cNvPr id="835" name="Google Shape;835;p31"/>
          <p:cNvSpPr txBox="1"/>
          <p:nvPr>
            <p:ph idx="1" type="body"/>
          </p:nvPr>
        </p:nvSpPr>
        <p:spPr>
          <a:xfrm>
            <a:off x="243000" y="3236900"/>
            <a:ext cx="8881500" cy="11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Work at each level: O(N)</a:t>
            </a:r>
            <a:endParaRPr/>
          </a:p>
          <a:p>
            <a:pPr indent="-355600" lvl="0" marL="457200" rtl="0" algn="l">
              <a:spcBef>
                <a:spcPts val="600"/>
              </a:spcBef>
              <a:spcAft>
                <a:spcPts val="0"/>
              </a:spcAft>
              <a:buSzPts val="2000"/>
              <a:buChar char="●"/>
            </a:pPr>
            <a:r>
              <a:rPr lang="en"/>
              <a:t>Runtime is O(NH). </a:t>
            </a:r>
            <a:endParaRPr/>
          </a:p>
          <a:p>
            <a:pPr indent="-355600" lvl="1" marL="914400" rtl="0" algn="l">
              <a:spcBef>
                <a:spcPts val="0"/>
              </a:spcBef>
              <a:spcAft>
                <a:spcPts val="0"/>
              </a:spcAft>
              <a:buSzPts val="2000"/>
              <a:buChar char="○"/>
            </a:pPr>
            <a:r>
              <a:rPr lang="en"/>
              <a:t>H is approximately log </a:t>
            </a:r>
            <a:r>
              <a:rPr baseline="-25000" lang="en"/>
              <a:t>10/9</a:t>
            </a:r>
            <a:r>
              <a:rPr lang="en"/>
              <a:t> N = O(log N)</a:t>
            </a:r>
            <a:endParaRPr/>
          </a:p>
          <a:p>
            <a:pPr indent="-355600" lvl="0" marL="457200" rtl="0" algn="l">
              <a:spcBef>
                <a:spcPts val="0"/>
              </a:spcBef>
              <a:spcAft>
                <a:spcPts val="0"/>
              </a:spcAft>
              <a:buSzPts val="2000"/>
              <a:buChar char="●"/>
            </a:pPr>
            <a:r>
              <a:rPr lang="en"/>
              <a:t>Overall: O(N log N).</a:t>
            </a:r>
            <a:endParaRPr/>
          </a:p>
        </p:txBody>
      </p:sp>
      <p:sp>
        <p:nvSpPr>
          <p:cNvPr id="836" name="Google Shape;836;p31"/>
          <p:cNvSpPr txBox="1"/>
          <p:nvPr/>
        </p:nvSpPr>
        <p:spPr>
          <a:xfrm>
            <a:off x="6046625" y="3376125"/>
            <a:ext cx="29103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Punchline: Even if you are unlucky enough to have a pivot that never lands anywhere near the middle, but at least always 10% from the edge, runtime is still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xEl>
                                              <p:pRg end="0" st="0"/>
                                            </p:txEl>
                                          </p:spTgt>
                                        </p:tgtEl>
                                        <p:attrNameLst>
                                          <p:attrName>style.visibility</p:attrName>
                                        </p:attrNameLst>
                                      </p:cBhvr>
                                      <p:to>
                                        <p:strVal val="visible"/>
                                      </p:to>
                                    </p:set>
                                    <p:animEffect filter="fade" transition="in">
                                      <p:cBhvr>
                                        <p:cTn dur="1"/>
                                        <p:tgtEl>
                                          <p:spTgt spid="8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xEl>
                                              <p:pRg end="1" st="1"/>
                                            </p:txEl>
                                          </p:spTgt>
                                        </p:tgtEl>
                                        <p:attrNameLst>
                                          <p:attrName>style.visibility</p:attrName>
                                        </p:attrNameLst>
                                      </p:cBhvr>
                                      <p:to>
                                        <p:strVal val="visible"/>
                                      </p:to>
                                    </p:set>
                                    <p:animEffect filter="fade" transition="in">
                                      <p:cBhvr>
                                        <p:cTn dur="1"/>
                                        <p:tgtEl>
                                          <p:spTgt spid="8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xEl>
                                              <p:pRg end="2" st="2"/>
                                            </p:txEl>
                                          </p:spTgt>
                                        </p:tgtEl>
                                        <p:attrNameLst>
                                          <p:attrName>style.visibility</p:attrName>
                                        </p:attrNameLst>
                                      </p:cBhvr>
                                      <p:to>
                                        <p:strVal val="visible"/>
                                      </p:to>
                                    </p:set>
                                    <p:animEffect filter="fade" transition="in">
                                      <p:cBhvr>
                                        <p:cTn dur="1"/>
                                        <p:tgtEl>
                                          <p:spTgt spid="8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xEl>
                                              <p:pRg end="3" st="3"/>
                                            </p:txEl>
                                          </p:spTgt>
                                        </p:tgtEl>
                                        <p:attrNameLst>
                                          <p:attrName>style.visibility</p:attrName>
                                        </p:attrNameLst>
                                      </p:cBhvr>
                                      <p:to>
                                        <p:strVal val="visible"/>
                                      </p:to>
                                    </p:set>
                                    <p:animEffect filter="fade" transition="in">
                                      <p:cBhvr>
                                        <p:cTn dur="1"/>
                                        <p:tgtEl>
                                          <p:spTgt spid="8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
                                        <p:tgtEl>
                                          <p:spTgt spid="8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32"/>
          <p:cNvSpPr txBox="1"/>
          <p:nvPr>
            <p:ph type="title"/>
          </p:nvPr>
        </p:nvSpPr>
        <p:spPr>
          <a:xfrm>
            <a:off x="166800" y="92500"/>
            <a:ext cx="88059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 #2: Quicksort is BST Sort</a:t>
            </a:r>
            <a:endParaRPr/>
          </a:p>
        </p:txBody>
      </p:sp>
      <p:sp>
        <p:nvSpPr>
          <p:cNvPr id="842" name="Google Shape;842;p32"/>
          <p:cNvSpPr/>
          <p:nvPr/>
        </p:nvSpPr>
        <p:spPr>
          <a:xfrm>
            <a:off x="8377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843" name="Google Shape;843;p32"/>
          <p:cNvSpPr/>
          <p:nvPr/>
        </p:nvSpPr>
        <p:spPr>
          <a:xfrm>
            <a:off x="13703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44" name="Google Shape;844;p32"/>
          <p:cNvSpPr/>
          <p:nvPr/>
        </p:nvSpPr>
        <p:spPr>
          <a:xfrm>
            <a:off x="19029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45" name="Google Shape;845;p32"/>
          <p:cNvSpPr/>
          <p:nvPr/>
        </p:nvSpPr>
        <p:spPr>
          <a:xfrm>
            <a:off x="2435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46" name="Google Shape;846;p32"/>
          <p:cNvSpPr/>
          <p:nvPr/>
        </p:nvSpPr>
        <p:spPr>
          <a:xfrm>
            <a:off x="3500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47" name="Google Shape;847;p32"/>
          <p:cNvSpPr/>
          <p:nvPr/>
        </p:nvSpPr>
        <p:spPr>
          <a:xfrm>
            <a:off x="4033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48" name="Google Shape;848;p32"/>
          <p:cNvSpPr/>
          <p:nvPr/>
        </p:nvSpPr>
        <p:spPr>
          <a:xfrm>
            <a:off x="45659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849" name="Google Shape;849;p32"/>
          <p:cNvSpPr/>
          <p:nvPr/>
        </p:nvSpPr>
        <p:spPr>
          <a:xfrm>
            <a:off x="29681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50" name="Google Shape;850;p32"/>
          <p:cNvSpPr/>
          <p:nvPr/>
        </p:nvSpPr>
        <p:spPr>
          <a:xfrm>
            <a:off x="381275"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51" name="Google Shape;851;p32"/>
          <p:cNvSpPr/>
          <p:nvPr/>
        </p:nvSpPr>
        <p:spPr>
          <a:xfrm>
            <a:off x="9138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52" name="Google Shape;852;p32"/>
          <p:cNvSpPr/>
          <p:nvPr/>
        </p:nvSpPr>
        <p:spPr>
          <a:xfrm>
            <a:off x="14464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53" name="Google Shape;853;p32"/>
          <p:cNvSpPr/>
          <p:nvPr/>
        </p:nvSpPr>
        <p:spPr>
          <a:xfrm>
            <a:off x="1979076"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54" name="Google Shape;854;p32"/>
          <p:cNvSpPr/>
          <p:nvPr/>
        </p:nvSpPr>
        <p:spPr>
          <a:xfrm>
            <a:off x="3346701"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55" name="Google Shape;855;p32"/>
          <p:cNvSpPr/>
          <p:nvPr/>
        </p:nvSpPr>
        <p:spPr>
          <a:xfrm>
            <a:off x="3879301"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56" name="Google Shape;856;p32"/>
          <p:cNvSpPr/>
          <p:nvPr/>
        </p:nvSpPr>
        <p:spPr>
          <a:xfrm>
            <a:off x="4411902"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857" name="Google Shape;857;p32"/>
          <p:cNvGrpSpPr/>
          <p:nvPr/>
        </p:nvGrpSpPr>
        <p:grpSpPr>
          <a:xfrm>
            <a:off x="76475" y="2380007"/>
            <a:ext cx="1072600" cy="495300"/>
            <a:chOff x="152675" y="2380007"/>
            <a:chExt cx="1072600" cy="495300"/>
          </a:xfrm>
        </p:grpSpPr>
        <p:sp>
          <p:nvSpPr>
            <p:cNvPr id="858" name="Google Shape;858;p32"/>
            <p:cNvSpPr/>
            <p:nvPr/>
          </p:nvSpPr>
          <p:spPr>
            <a:xfrm>
              <a:off x="152675" y="2380007"/>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59" name="Google Shape;859;p32"/>
            <p:cNvSpPr/>
            <p:nvPr/>
          </p:nvSpPr>
          <p:spPr>
            <a:xfrm>
              <a:off x="685275"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860" name="Google Shape;860;p32"/>
          <p:cNvSpPr/>
          <p:nvPr/>
        </p:nvSpPr>
        <p:spPr>
          <a:xfrm>
            <a:off x="1977492"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61" name="Google Shape;861;p32"/>
          <p:cNvSpPr/>
          <p:nvPr/>
        </p:nvSpPr>
        <p:spPr>
          <a:xfrm>
            <a:off x="3345909"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862" name="Google Shape;862;p32"/>
          <p:cNvSpPr/>
          <p:nvPr/>
        </p:nvSpPr>
        <p:spPr>
          <a:xfrm>
            <a:off x="4714327"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63" name="Google Shape;863;p32"/>
          <p:cNvSpPr/>
          <p:nvPr/>
        </p:nvSpPr>
        <p:spPr>
          <a:xfrm>
            <a:off x="2662876" y="157436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864" name="Google Shape;864;p32"/>
          <p:cNvSpPr/>
          <p:nvPr/>
        </p:nvSpPr>
        <p:spPr>
          <a:xfrm>
            <a:off x="1293284"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865" name="Google Shape;865;p32"/>
          <p:cNvSpPr/>
          <p:nvPr/>
        </p:nvSpPr>
        <p:spPr>
          <a:xfrm>
            <a:off x="2661701"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866" name="Google Shape;866;p32"/>
          <p:cNvSpPr/>
          <p:nvPr/>
        </p:nvSpPr>
        <p:spPr>
          <a:xfrm>
            <a:off x="4030118"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7</a:t>
            </a:r>
            <a:endParaRPr sz="1800">
              <a:solidFill>
                <a:srgbClr val="FFFFFF"/>
              </a:solidFill>
              <a:latin typeface="Calibri"/>
              <a:ea typeface="Calibri"/>
              <a:cs typeface="Calibri"/>
              <a:sym typeface="Calibri"/>
            </a:endParaRPr>
          </a:p>
        </p:txBody>
      </p:sp>
      <p:sp>
        <p:nvSpPr>
          <p:cNvPr id="867" name="Google Shape;867;p32"/>
          <p:cNvSpPr/>
          <p:nvPr/>
        </p:nvSpPr>
        <p:spPr>
          <a:xfrm>
            <a:off x="7274975"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nvGrpSpPr>
          <p:cNvPr id="868" name="Google Shape;868;p32"/>
          <p:cNvGrpSpPr/>
          <p:nvPr/>
        </p:nvGrpSpPr>
        <p:grpSpPr>
          <a:xfrm>
            <a:off x="6512975" y="1281025"/>
            <a:ext cx="1032000" cy="762000"/>
            <a:chOff x="6665375" y="1281025"/>
            <a:chExt cx="1032000" cy="762000"/>
          </a:xfrm>
        </p:grpSpPr>
        <p:sp>
          <p:nvSpPr>
            <p:cNvPr id="869" name="Google Shape;869;p32"/>
            <p:cNvSpPr/>
            <p:nvPr/>
          </p:nvSpPr>
          <p:spPr>
            <a:xfrm>
              <a:off x="6665375"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cxnSp>
          <p:nvCxnSpPr>
            <p:cNvPr id="870" name="Google Shape;870;p32"/>
            <p:cNvCxnSpPr>
              <a:stCxn id="867" idx="2"/>
              <a:endCxn id="869" idx="0"/>
            </p:cNvCxnSpPr>
            <p:nvPr/>
          </p:nvCxnSpPr>
          <p:spPr>
            <a:xfrm flipH="1">
              <a:off x="6935375" y="1281025"/>
              <a:ext cx="7620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871" name="Google Shape;871;p32"/>
          <p:cNvGrpSpPr/>
          <p:nvPr/>
        </p:nvGrpSpPr>
        <p:grpSpPr>
          <a:xfrm>
            <a:off x="7544975" y="1281025"/>
            <a:ext cx="1038601" cy="762000"/>
            <a:chOff x="7697375" y="1281025"/>
            <a:chExt cx="1038601" cy="762000"/>
          </a:xfrm>
        </p:grpSpPr>
        <p:sp>
          <p:nvSpPr>
            <p:cNvPr id="872" name="Google Shape;872;p32"/>
            <p:cNvSpPr/>
            <p:nvPr/>
          </p:nvSpPr>
          <p:spPr>
            <a:xfrm>
              <a:off x="8195976"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cxnSp>
          <p:nvCxnSpPr>
            <p:cNvPr id="873" name="Google Shape;873;p32"/>
            <p:cNvCxnSpPr>
              <a:stCxn id="867" idx="2"/>
              <a:endCxn id="872" idx="0"/>
            </p:cNvCxnSpPr>
            <p:nvPr/>
          </p:nvCxnSpPr>
          <p:spPr>
            <a:xfrm>
              <a:off x="7697375" y="1281025"/>
              <a:ext cx="7686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874" name="Google Shape;874;p32"/>
          <p:cNvGrpSpPr/>
          <p:nvPr/>
        </p:nvGrpSpPr>
        <p:grpSpPr>
          <a:xfrm>
            <a:off x="6073425" y="2043025"/>
            <a:ext cx="709550" cy="832275"/>
            <a:chOff x="6225825" y="2043025"/>
            <a:chExt cx="709550" cy="832275"/>
          </a:xfrm>
        </p:grpSpPr>
        <p:sp>
          <p:nvSpPr>
            <p:cNvPr id="875" name="Google Shape;875;p32"/>
            <p:cNvSpPr/>
            <p:nvPr/>
          </p:nvSpPr>
          <p:spPr>
            <a:xfrm>
              <a:off x="6225825" y="23800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876" name="Google Shape;876;p32"/>
            <p:cNvCxnSpPr>
              <a:stCxn id="869" idx="2"/>
              <a:endCxn id="875" idx="0"/>
            </p:cNvCxnSpPr>
            <p:nvPr/>
          </p:nvCxnSpPr>
          <p:spPr>
            <a:xfrm flipH="1">
              <a:off x="6495875" y="2043025"/>
              <a:ext cx="4395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877" name="Google Shape;877;p32"/>
          <p:cNvGrpSpPr/>
          <p:nvPr/>
        </p:nvGrpSpPr>
        <p:grpSpPr>
          <a:xfrm>
            <a:off x="6782975" y="2043025"/>
            <a:ext cx="600175" cy="832275"/>
            <a:chOff x="6935375" y="2043025"/>
            <a:chExt cx="600175" cy="832275"/>
          </a:xfrm>
        </p:grpSpPr>
        <p:sp>
          <p:nvSpPr>
            <p:cNvPr id="878" name="Google Shape;878;p32"/>
            <p:cNvSpPr/>
            <p:nvPr/>
          </p:nvSpPr>
          <p:spPr>
            <a:xfrm>
              <a:off x="6995550"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cxnSp>
          <p:nvCxnSpPr>
            <p:cNvPr id="879" name="Google Shape;879;p32"/>
            <p:cNvCxnSpPr>
              <a:stCxn id="869" idx="2"/>
              <a:endCxn id="878" idx="0"/>
            </p:cNvCxnSpPr>
            <p:nvPr/>
          </p:nvCxnSpPr>
          <p:spPr>
            <a:xfrm>
              <a:off x="6935375" y="2043025"/>
              <a:ext cx="3303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880" name="Google Shape;880;p32"/>
          <p:cNvGrpSpPr/>
          <p:nvPr/>
        </p:nvGrpSpPr>
        <p:grpSpPr>
          <a:xfrm>
            <a:off x="7641663" y="2043025"/>
            <a:ext cx="671913" cy="832275"/>
            <a:chOff x="7794063" y="2043025"/>
            <a:chExt cx="671913" cy="832275"/>
          </a:xfrm>
        </p:grpSpPr>
        <p:sp>
          <p:nvSpPr>
            <p:cNvPr id="881" name="Google Shape;881;p32"/>
            <p:cNvSpPr/>
            <p:nvPr/>
          </p:nvSpPr>
          <p:spPr>
            <a:xfrm>
              <a:off x="7794063"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cxnSp>
          <p:nvCxnSpPr>
            <p:cNvPr id="882" name="Google Shape;882;p32"/>
            <p:cNvCxnSpPr>
              <a:stCxn id="872" idx="2"/>
              <a:endCxn id="881" idx="0"/>
            </p:cNvCxnSpPr>
            <p:nvPr/>
          </p:nvCxnSpPr>
          <p:spPr>
            <a:xfrm flipH="1">
              <a:off x="8063976" y="2043025"/>
              <a:ext cx="4020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883" name="Google Shape;883;p32"/>
          <p:cNvGrpSpPr/>
          <p:nvPr/>
        </p:nvGrpSpPr>
        <p:grpSpPr>
          <a:xfrm>
            <a:off x="8313576" y="2043025"/>
            <a:ext cx="666600" cy="832275"/>
            <a:chOff x="8465976" y="2043025"/>
            <a:chExt cx="666600" cy="832275"/>
          </a:xfrm>
        </p:grpSpPr>
        <p:sp>
          <p:nvSpPr>
            <p:cNvPr id="884" name="Google Shape;884;p32"/>
            <p:cNvSpPr/>
            <p:nvPr/>
          </p:nvSpPr>
          <p:spPr>
            <a:xfrm>
              <a:off x="8592576"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885" name="Google Shape;885;p32"/>
            <p:cNvCxnSpPr>
              <a:stCxn id="872" idx="2"/>
              <a:endCxn id="884" idx="0"/>
            </p:cNvCxnSpPr>
            <p:nvPr/>
          </p:nvCxnSpPr>
          <p:spPr>
            <a:xfrm>
              <a:off x="8465976" y="2043025"/>
              <a:ext cx="3966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886" name="Google Shape;886;p32"/>
          <p:cNvGrpSpPr/>
          <p:nvPr/>
        </p:nvGrpSpPr>
        <p:grpSpPr>
          <a:xfrm>
            <a:off x="5618300" y="2875200"/>
            <a:ext cx="725100" cy="837900"/>
            <a:chOff x="5770700" y="2875200"/>
            <a:chExt cx="725100" cy="837900"/>
          </a:xfrm>
        </p:grpSpPr>
        <p:sp>
          <p:nvSpPr>
            <p:cNvPr id="887" name="Google Shape;887;p32"/>
            <p:cNvSpPr/>
            <p:nvPr/>
          </p:nvSpPr>
          <p:spPr>
            <a:xfrm>
              <a:off x="5770700" y="32178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cxnSp>
          <p:nvCxnSpPr>
            <p:cNvPr id="888" name="Google Shape;888;p32"/>
            <p:cNvCxnSpPr>
              <a:endCxn id="887" idx="0"/>
            </p:cNvCxnSpPr>
            <p:nvPr/>
          </p:nvCxnSpPr>
          <p:spPr>
            <a:xfrm flipH="1">
              <a:off x="6040700" y="2875200"/>
              <a:ext cx="455100" cy="342600"/>
            </a:xfrm>
            <a:prstGeom prst="straightConnector1">
              <a:avLst/>
            </a:prstGeom>
            <a:noFill/>
            <a:ln cap="flat" cmpd="sng" w="19050">
              <a:solidFill>
                <a:schemeClr val="dk2"/>
              </a:solidFill>
              <a:prstDash val="solid"/>
              <a:round/>
              <a:headEnd len="med" w="med" type="none"/>
              <a:tailEnd len="med" w="med" type="triangle"/>
            </a:ln>
          </p:spPr>
        </p:cxnSp>
      </p:grpSp>
      <p:pic>
        <p:nvPicPr>
          <p:cNvPr id="889" name="Google Shape;889;p32"/>
          <p:cNvPicPr preferRelativeResize="0"/>
          <p:nvPr/>
        </p:nvPicPr>
        <p:blipFill>
          <a:blip r:embed="rId3">
            <a:alphaModFix/>
          </a:blip>
          <a:stretch>
            <a:fillRect/>
          </a:stretch>
        </p:blipFill>
        <p:spPr>
          <a:xfrm>
            <a:off x="1232097" y="3056200"/>
            <a:ext cx="2190000" cy="2006900"/>
          </a:xfrm>
          <a:prstGeom prst="rect">
            <a:avLst/>
          </a:prstGeom>
          <a:noFill/>
          <a:ln>
            <a:noFill/>
          </a:ln>
        </p:spPr>
      </p:pic>
      <p:grpSp>
        <p:nvGrpSpPr>
          <p:cNvPr id="890" name="Google Shape;890;p32"/>
          <p:cNvGrpSpPr/>
          <p:nvPr/>
        </p:nvGrpSpPr>
        <p:grpSpPr>
          <a:xfrm>
            <a:off x="3544850" y="3725150"/>
            <a:ext cx="5481000" cy="1364500"/>
            <a:chOff x="3773450" y="3648950"/>
            <a:chExt cx="5481000" cy="1364500"/>
          </a:xfrm>
        </p:grpSpPr>
        <p:sp>
          <p:nvSpPr>
            <p:cNvPr id="891" name="Google Shape;891;p32"/>
            <p:cNvSpPr txBox="1"/>
            <p:nvPr/>
          </p:nvSpPr>
          <p:spPr>
            <a:xfrm>
              <a:off x="3773450" y="3648950"/>
              <a:ext cx="54810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Key idea: compareTo calls are same for BST insert and Quicksort.</a:t>
              </a:r>
              <a:endParaRPr/>
            </a:p>
            <a:p>
              <a:pPr indent="-317500" lvl="0" marL="457200" rtl="0" algn="l">
                <a:spcBef>
                  <a:spcPts val="0"/>
                </a:spcBef>
                <a:spcAft>
                  <a:spcPts val="0"/>
                </a:spcAft>
                <a:buSzPts val="1400"/>
                <a:buChar char="●"/>
              </a:pPr>
              <a:r>
                <a:rPr lang="en"/>
                <a:t>Every number gets compared to 5 in both.</a:t>
              </a:r>
              <a:endParaRPr/>
            </a:p>
            <a:p>
              <a:pPr indent="-317500" lvl="0" marL="457200" rtl="0" algn="l">
                <a:spcBef>
                  <a:spcPts val="0"/>
                </a:spcBef>
                <a:spcAft>
                  <a:spcPts val="0"/>
                </a:spcAft>
                <a:buSzPts val="1400"/>
                <a:buChar char="●"/>
              </a:pPr>
              <a:r>
                <a:rPr lang="en"/>
                <a:t>3 gets compared to only 1, 2, 4, and 5 in both.</a:t>
              </a:r>
              <a:endParaRPr/>
            </a:p>
          </p:txBody>
        </p:sp>
        <p:sp>
          <p:nvSpPr>
            <p:cNvPr id="892" name="Google Shape;892;p32"/>
            <p:cNvSpPr txBox="1"/>
            <p:nvPr/>
          </p:nvSpPr>
          <p:spPr>
            <a:xfrm>
              <a:off x="3773648" y="4518150"/>
              <a:ext cx="5205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Random insertion into a BST takes O(N log N) time.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1000"/>
                                        <p:tgtEl>
                                          <p:spTgt spid="8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
                                        <p:tgtEl>
                                          <p:spTgt spid="8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33"/>
          <p:cNvSpPr txBox="1"/>
          <p:nvPr>
            <p:ph type="title"/>
          </p:nvPr>
        </p:nvSpPr>
        <p:spPr>
          <a:xfrm>
            <a:off x="166800" y="92500"/>
            <a:ext cx="88059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Empirical Quicksort Runtimes</a:t>
            </a:r>
            <a:endParaRPr/>
          </a:p>
        </p:txBody>
      </p:sp>
      <p:sp>
        <p:nvSpPr>
          <p:cNvPr id="898" name="Google Shape;898;p33"/>
          <p:cNvSpPr txBox="1"/>
          <p:nvPr/>
        </p:nvSpPr>
        <p:spPr>
          <a:xfrm>
            <a:off x="242400" y="4307775"/>
            <a:ext cx="8730300" cy="75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For more, see: </a:t>
            </a:r>
            <a:r>
              <a:rPr lang="en" u="sng">
                <a:solidFill>
                  <a:schemeClr val="hlink"/>
                </a:solidFill>
                <a:hlinkClick r:id="rId3"/>
              </a:rPr>
              <a:t>http://www.informit.com/articles/article.aspx?p=2017754&amp;seqNum=7</a:t>
            </a:r>
            <a:endParaRPr/>
          </a:p>
        </p:txBody>
      </p:sp>
      <p:pic>
        <p:nvPicPr>
          <p:cNvPr id="899" name="Google Shape;899;p33"/>
          <p:cNvPicPr preferRelativeResize="0"/>
          <p:nvPr/>
        </p:nvPicPr>
        <p:blipFill>
          <a:blip r:embed="rId4">
            <a:alphaModFix/>
          </a:blip>
          <a:stretch>
            <a:fillRect/>
          </a:stretch>
        </p:blipFill>
        <p:spPr>
          <a:xfrm>
            <a:off x="1867725" y="2178175"/>
            <a:ext cx="5276850" cy="1695450"/>
          </a:xfrm>
          <a:prstGeom prst="rect">
            <a:avLst/>
          </a:prstGeom>
          <a:noFill/>
          <a:ln>
            <a:noFill/>
          </a:ln>
        </p:spPr>
      </p:pic>
      <p:sp>
        <p:nvSpPr>
          <p:cNvPr id="900" name="Google Shape;900;p33"/>
          <p:cNvSpPr txBox="1"/>
          <p:nvPr/>
        </p:nvSpPr>
        <p:spPr>
          <a:xfrm>
            <a:off x="1760650" y="3587150"/>
            <a:ext cx="6432900" cy="8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Empirical histogram for quicksort compare counts (10,000 trials with N = 1000)</a:t>
            </a:r>
            <a:endParaRPr/>
          </a:p>
        </p:txBody>
      </p:sp>
      <p:sp>
        <p:nvSpPr>
          <p:cNvPr id="901" name="Google Shape;901;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items:</a:t>
            </a:r>
            <a:endParaRPr/>
          </a:p>
          <a:p>
            <a:pPr indent="-355600" lvl="0" marL="457200" rtl="0" algn="l">
              <a:spcBef>
                <a:spcPts val="600"/>
              </a:spcBef>
              <a:spcAft>
                <a:spcPts val="0"/>
              </a:spcAft>
              <a:buSzPts val="2000"/>
              <a:buChar char="●"/>
            </a:pPr>
            <a:r>
              <a:rPr lang="en"/>
              <a:t>Mean number of compares to complete Quicksort: ~2N ln N</a:t>
            </a:r>
            <a:endParaRPr/>
          </a:p>
          <a:p>
            <a:pPr indent="-355600" lvl="0" marL="457200" rtl="0" algn="l">
              <a:spcBef>
                <a:spcPts val="0"/>
              </a:spcBef>
              <a:spcAft>
                <a:spcPts val="0"/>
              </a:spcAft>
              <a:buSzPts val="2000"/>
              <a:buChar char="●"/>
            </a:pPr>
            <a:r>
              <a:rPr lang="en"/>
              <a:t>Standard deviation: </a:t>
            </a:r>
            <a:endParaRPr/>
          </a:p>
        </p:txBody>
      </p:sp>
      <p:grpSp>
        <p:nvGrpSpPr>
          <p:cNvPr id="902" name="Google Shape;902;p33"/>
          <p:cNvGrpSpPr/>
          <p:nvPr/>
        </p:nvGrpSpPr>
        <p:grpSpPr>
          <a:xfrm>
            <a:off x="3138775" y="1643125"/>
            <a:ext cx="5471125" cy="583300"/>
            <a:chOff x="3138775" y="1643125"/>
            <a:chExt cx="5471125" cy="583300"/>
          </a:xfrm>
        </p:grpSpPr>
        <p:cxnSp>
          <p:nvCxnSpPr>
            <p:cNvPr id="903" name="Google Shape;903;p33"/>
            <p:cNvCxnSpPr/>
            <p:nvPr/>
          </p:nvCxnSpPr>
          <p:spPr>
            <a:xfrm flipH="1">
              <a:off x="3138775" y="1973525"/>
              <a:ext cx="2220300" cy="252900"/>
            </a:xfrm>
            <a:prstGeom prst="straightConnector1">
              <a:avLst/>
            </a:prstGeom>
            <a:noFill/>
            <a:ln cap="flat" cmpd="sng" w="9525">
              <a:solidFill>
                <a:srgbClr val="BE0712"/>
              </a:solidFill>
              <a:prstDash val="solid"/>
              <a:round/>
              <a:headEnd len="med" w="med" type="none"/>
              <a:tailEnd len="med" w="med" type="triangle"/>
            </a:ln>
          </p:spPr>
        </p:cxnSp>
        <p:sp>
          <p:nvSpPr>
            <p:cNvPr id="904" name="Google Shape;904;p33"/>
            <p:cNvSpPr txBox="1"/>
            <p:nvPr/>
          </p:nvSpPr>
          <p:spPr>
            <a:xfrm>
              <a:off x="5321600" y="1643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Lots of </a:t>
              </a:r>
              <a:r>
                <a:rPr lang="en">
                  <a:solidFill>
                    <a:srgbClr val="BE0712"/>
                  </a:solidFill>
                </a:rPr>
                <a:t>arrays take 12,000ish compares to sort with Quicksort.</a:t>
              </a:r>
              <a:endParaRPr>
                <a:solidFill>
                  <a:srgbClr val="BE0712"/>
                </a:solidFill>
              </a:endParaRPr>
            </a:p>
          </p:txBody>
        </p:sp>
      </p:grpSp>
      <p:grpSp>
        <p:nvGrpSpPr>
          <p:cNvPr id="905" name="Google Shape;905;p33"/>
          <p:cNvGrpSpPr/>
          <p:nvPr/>
        </p:nvGrpSpPr>
        <p:grpSpPr>
          <a:xfrm>
            <a:off x="4553425" y="2401313"/>
            <a:ext cx="3288300" cy="1127638"/>
            <a:chOff x="4553425" y="2401313"/>
            <a:chExt cx="3288300" cy="1127638"/>
          </a:xfrm>
        </p:grpSpPr>
        <p:cxnSp>
          <p:nvCxnSpPr>
            <p:cNvPr id="906" name="Google Shape;906;p33"/>
            <p:cNvCxnSpPr/>
            <p:nvPr/>
          </p:nvCxnSpPr>
          <p:spPr>
            <a:xfrm>
              <a:off x="5396450" y="3022850"/>
              <a:ext cx="576600" cy="506100"/>
            </a:xfrm>
            <a:prstGeom prst="straightConnector1">
              <a:avLst/>
            </a:prstGeom>
            <a:noFill/>
            <a:ln cap="flat" cmpd="sng" w="9525">
              <a:solidFill>
                <a:srgbClr val="BE0712"/>
              </a:solidFill>
              <a:prstDash val="solid"/>
              <a:round/>
              <a:headEnd len="med" w="med" type="none"/>
              <a:tailEnd len="med" w="med" type="triangle"/>
            </a:ln>
          </p:spPr>
        </p:cxnSp>
        <p:sp>
          <p:nvSpPr>
            <p:cNvPr id="907" name="Google Shape;907;p33"/>
            <p:cNvSpPr txBox="1"/>
            <p:nvPr/>
          </p:nvSpPr>
          <p:spPr>
            <a:xfrm>
              <a:off x="4553425" y="2401313"/>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very small number take</a:t>
              </a:r>
              <a:r>
                <a:rPr lang="en">
                  <a:solidFill>
                    <a:srgbClr val="BE0712"/>
                  </a:solidFill>
                </a:rPr>
                <a:t> 15,000ish compares to sort with Quicksort.</a:t>
              </a:r>
              <a:endParaRPr>
                <a:solidFill>
                  <a:srgbClr val="BE0712"/>
                </a:solidFill>
              </a:endParaRPr>
            </a:p>
          </p:txBody>
        </p:sp>
      </p:grpSp>
      <p:grpSp>
        <p:nvGrpSpPr>
          <p:cNvPr id="908" name="Google Shape;908;p33"/>
          <p:cNvGrpSpPr/>
          <p:nvPr/>
        </p:nvGrpSpPr>
        <p:grpSpPr>
          <a:xfrm>
            <a:off x="3550800" y="3625175"/>
            <a:ext cx="5421900" cy="1136525"/>
            <a:chOff x="3550800" y="3625175"/>
            <a:chExt cx="5421900" cy="1136525"/>
          </a:xfrm>
        </p:grpSpPr>
        <p:cxnSp>
          <p:nvCxnSpPr>
            <p:cNvPr id="909" name="Google Shape;909;p33"/>
            <p:cNvCxnSpPr/>
            <p:nvPr/>
          </p:nvCxnSpPr>
          <p:spPr>
            <a:xfrm flipH="1" rot="10800000">
              <a:off x="7972900" y="3625175"/>
              <a:ext cx="981900" cy="653100"/>
            </a:xfrm>
            <a:prstGeom prst="straightConnector1">
              <a:avLst/>
            </a:prstGeom>
            <a:noFill/>
            <a:ln cap="flat" cmpd="sng" w="9525">
              <a:solidFill>
                <a:srgbClr val="BE0712"/>
              </a:solidFill>
              <a:prstDash val="solid"/>
              <a:round/>
              <a:headEnd len="med" w="med" type="none"/>
              <a:tailEnd len="med" w="med" type="triangle"/>
            </a:ln>
          </p:spPr>
        </p:cxnSp>
        <p:sp>
          <p:nvSpPr>
            <p:cNvPr id="910" name="Google Shape;910;p33"/>
            <p:cNvSpPr txBox="1"/>
            <p:nvPr/>
          </p:nvSpPr>
          <p:spPr>
            <a:xfrm>
              <a:off x="3550800" y="4183900"/>
              <a:ext cx="54219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Chance of taking 1,000,000ish compares is effectively zero.</a:t>
              </a:r>
              <a:endParaRPr>
                <a:solidFill>
                  <a:srgbClr val="BE0712"/>
                </a:solidFill>
              </a:endParaRPr>
            </a:p>
          </p:txBody>
        </p:sp>
      </p:grpSp>
      <p:pic>
        <p:nvPicPr>
          <p:cNvPr id="911" name="Google Shape;911;p33"/>
          <p:cNvPicPr preferRelativeResize="0"/>
          <p:nvPr/>
        </p:nvPicPr>
        <p:blipFill>
          <a:blip r:embed="rId5">
            <a:alphaModFix/>
          </a:blip>
          <a:stretch>
            <a:fillRect/>
          </a:stretch>
        </p:blipFill>
        <p:spPr>
          <a:xfrm>
            <a:off x="2846200" y="1389936"/>
            <a:ext cx="2984851" cy="38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
                                        <p:tgtEl>
                                          <p:spTgt spid="9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
                                        <p:tgtEl>
                                          <p:spTgt spid="9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917" name="Google Shape;917;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a:t>
            </a:r>
            <a:r>
              <a:rPr baseline="30000" lang="en"/>
              <a:t>2</a:t>
            </a:r>
            <a:r>
              <a:rPr lang="en"/>
              <a:t>)</a:t>
            </a:r>
            <a:endParaRPr/>
          </a:p>
          <a:p>
            <a:pPr indent="-355600" lvl="0" marL="457200" rtl="0" algn="l">
              <a:spcBef>
                <a:spcPts val="0"/>
              </a:spcBef>
              <a:spcAft>
                <a:spcPts val="0"/>
              </a:spcAft>
              <a:buSzPts val="2000"/>
              <a:buChar char="●"/>
            </a:pPr>
            <a:r>
              <a:rPr b="1" lang="en"/>
              <a:t>Randomly chosen array case: Θ(N log N) expected</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is it faster than mergesort?</a:t>
            </a:r>
            <a:endParaRPr/>
          </a:p>
          <a:p>
            <a:pPr indent="-355600" lvl="0" marL="457200" rtl="0" algn="l">
              <a:spcBef>
                <a:spcPts val="600"/>
              </a:spcBef>
              <a:spcAft>
                <a:spcPts val="0"/>
              </a:spcAft>
              <a:buSzPts val="2000"/>
              <a:buChar char="●"/>
            </a:pPr>
            <a:r>
              <a:rPr lang="en"/>
              <a:t>Requires empirical analysis. No obvious reason why.</a:t>
            </a:r>
            <a:endParaRPr/>
          </a:p>
        </p:txBody>
      </p:sp>
      <p:cxnSp>
        <p:nvCxnSpPr>
          <p:cNvPr id="918" name="Google Shape;918;p34"/>
          <p:cNvCxnSpPr/>
          <p:nvPr/>
        </p:nvCxnSpPr>
        <p:spPr>
          <a:xfrm flipH="1">
            <a:off x="5448475" y="1458250"/>
            <a:ext cx="369600" cy="290700"/>
          </a:xfrm>
          <a:prstGeom prst="straightConnector1">
            <a:avLst/>
          </a:prstGeom>
          <a:noFill/>
          <a:ln cap="flat" cmpd="sng" w="9525">
            <a:solidFill>
              <a:srgbClr val="BE0712"/>
            </a:solidFill>
            <a:prstDash val="solid"/>
            <a:round/>
            <a:headEnd len="med" w="med" type="none"/>
            <a:tailEnd len="med" w="med" type="triangle"/>
          </a:ln>
        </p:spPr>
      </p:cxnSp>
      <p:sp>
        <p:nvSpPr>
          <p:cNvPr id="919" name="Google Shape;919;p34"/>
          <p:cNvSpPr txBox="1"/>
          <p:nvPr/>
        </p:nvSpPr>
        <p:spPr>
          <a:xfrm>
            <a:off x="5740192" y="11759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With extremely high probability!!</a:t>
            </a:r>
            <a:endParaRPr>
              <a:solidFill>
                <a:srgbClr val="BE0712"/>
              </a:solidFill>
            </a:endParaRPr>
          </a:p>
        </p:txBody>
      </p:sp>
      <p:cxnSp>
        <p:nvCxnSpPr>
          <p:cNvPr id="920" name="Google Shape;920;p34"/>
          <p:cNvCxnSpPr/>
          <p:nvPr/>
        </p:nvCxnSpPr>
        <p:spPr>
          <a:xfrm flipH="1">
            <a:off x="2783650" y="1045775"/>
            <a:ext cx="897900" cy="498900"/>
          </a:xfrm>
          <a:prstGeom prst="straightConnector1">
            <a:avLst/>
          </a:prstGeom>
          <a:noFill/>
          <a:ln cap="flat" cmpd="sng" w="9525">
            <a:solidFill>
              <a:srgbClr val="BE0712"/>
            </a:solidFill>
            <a:prstDash val="solid"/>
            <a:round/>
            <a:headEnd len="med" w="med" type="none"/>
            <a:tailEnd len="med" w="med" type="triangle"/>
          </a:ln>
        </p:spPr>
      </p:cxnSp>
      <p:sp>
        <p:nvSpPr>
          <p:cNvPr id="921" name="Google Shape;921;p34"/>
          <p:cNvSpPr txBox="1"/>
          <p:nvPr/>
        </p:nvSpPr>
        <p:spPr>
          <a:xfrm>
            <a:off x="3647150" y="734125"/>
            <a:ext cx="5039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For our pivot/partitioning strategies: Sorted or close to sorted.</a:t>
            </a:r>
            <a:endParaRPr>
              <a:solidFill>
                <a:srgbClr val="BE071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Google Shape;92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927" name="Google Shape;927;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928" name="Google Shape;928;p35"/>
          <p:cNvGraphicFramePr/>
          <p:nvPr/>
        </p:nvGraphicFramePr>
        <p:xfrm>
          <a:off x="826864" y="3081414"/>
          <a:ext cx="3000000" cy="3000000"/>
        </p:xfrm>
        <a:graphic>
          <a:graphicData uri="http://schemas.openxmlformats.org/drawingml/2006/table">
            <a:tbl>
              <a:tblPr>
                <a:noFill/>
                <a:tableStyleId>{2094322F-ACA2-47AB-A118-D972467638DB}</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Time</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r>
              <a:tr h="3810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Quicksort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32" name="Shape 932"/>
        <p:cNvGrpSpPr/>
        <p:nvPr/>
      </p:nvGrpSpPr>
      <p:grpSpPr>
        <a:xfrm>
          <a:off x="0" y="0"/>
          <a:ext cx="0" cy="0"/>
          <a:chOff x="0" y="0"/>
          <a:chExt cx="0" cy="0"/>
        </a:xfrm>
      </p:grpSpPr>
      <p:sp>
        <p:nvSpPr>
          <p:cNvPr id="933" name="Google Shape;933;p36"/>
          <p:cNvSpPr txBox="1"/>
          <p:nvPr>
            <p:ph type="title"/>
          </p:nvPr>
        </p:nvSpPr>
        <p:spPr>
          <a:xfrm>
            <a:off x="928950" y="1577275"/>
            <a:ext cx="7286100" cy="172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Avoiding the Quicksort Worst Case</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901125" y="2108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Backstory, Partitioning</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7" name="Shape 937"/>
        <p:cNvGrpSpPr/>
        <p:nvPr/>
      </p:nvGrpSpPr>
      <p:grpSpPr>
        <a:xfrm>
          <a:off x="0" y="0"/>
          <a:ext cx="0" cy="0"/>
          <a:chOff x="0" y="0"/>
          <a:chExt cx="0" cy="0"/>
        </a:xfrm>
      </p:grpSpPr>
      <p:sp>
        <p:nvSpPr>
          <p:cNvPr id="938" name="Google Shape;938;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939" name="Google Shape;939;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performance of Quicksort (both order of growth and constant factors) depend critically on:</a:t>
            </a:r>
            <a:endParaRPr/>
          </a:p>
          <a:p>
            <a:pPr indent="-355600" lvl="0" marL="457200" rtl="0" algn="l">
              <a:spcBef>
                <a:spcPts val="600"/>
              </a:spcBef>
              <a:spcAft>
                <a:spcPts val="0"/>
              </a:spcAft>
              <a:buSzPts val="2000"/>
              <a:buChar char="●"/>
            </a:pPr>
            <a:r>
              <a:rPr lang="en"/>
              <a:t>How you select your pivot.</a:t>
            </a:r>
            <a:endParaRPr/>
          </a:p>
          <a:p>
            <a:pPr indent="-355600" lvl="0" marL="457200" rtl="0" algn="l">
              <a:spcBef>
                <a:spcPts val="0"/>
              </a:spcBef>
              <a:spcAft>
                <a:spcPts val="0"/>
              </a:spcAft>
              <a:buSzPts val="2000"/>
              <a:buChar char="●"/>
            </a:pPr>
            <a:r>
              <a:rPr lang="en"/>
              <a:t>How you partition around that pivot.</a:t>
            </a:r>
            <a:endParaRPr/>
          </a:p>
          <a:p>
            <a:pPr indent="-355600" lvl="0" marL="457200" rtl="0" algn="l">
              <a:spcBef>
                <a:spcPts val="0"/>
              </a:spcBef>
              <a:spcAft>
                <a:spcPts val="0"/>
              </a:spcAft>
              <a:buSzPts val="2000"/>
              <a:buChar char="●"/>
            </a:pPr>
            <a:r>
              <a:rPr lang="en"/>
              <a:t>Other optimizations you might add to speed things up.</a:t>
            </a:r>
            <a:br>
              <a:rPr lang="en"/>
            </a:br>
            <a:endParaRPr/>
          </a:p>
          <a:p>
            <a:pPr indent="0" lvl="0" marL="0" rtl="0" algn="l">
              <a:spcBef>
                <a:spcPts val="600"/>
              </a:spcBef>
              <a:spcAft>
                <a:spcPts val="0"/>
              </a:spcAft>
              <a:buNone/>
            </a:pPr>
            <a:r>
              <a:rPr lang="en"/>
              <a:t>Bad choices can be very bad indeed, resulting in Θ(N</a:t>
            </a:r>
            <a:r>
              <a:rPr baseline="30000" lang="en"/>
              <a:t>2</a:t>
            </a:r>
            <a:r>
              <a:rPr lang="en"/>
              <a:t>) runtimes.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43" name="Shape 943"/>
        <p:cNvGrpSpPr/>
        <p:nvPr/>
      </p:nvGrpSpPr>
      <p:grpSpPr>
        <a:xfrm>
          <a:off x="0" y="0"/>
          <a:ext cx="0" cy="0"/>
          <a:chOff x="0" y="0"/>
          <a:chExt cx="0" cy="0"/>
        </a:xfrm>
      </p:grpSpPr>
      <p:sp>
        <p:nvSpPr>
          <p:cNvPr id="944" name="Google Shape;944;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the Worst Case</a:t>
            </a:r>
            <a:endParaRPr/>
          </a:p>
        </p:txBody>
      </p:sp>
      <p:sp>
        <p:nvSpPr>
          <p:cNvPr id="945" name="Google Shape;945;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 (or almost sorted order).</a:t>
            </a:r>
            <a:endParaRPr/>
          </a:p>
          <a:p>
            <a:pPr indent="-355600" lvl="0" marL="457200" rtl="0" algn="l">
              <a:spcBef>
                <a:spcPts val="0"/>
              </a:spcBef>
              <a:spcAft>
                <a:spcPts val="0"/>
              </a:spcAft>
              <a:buSzPts val="20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55600" lvl="0" marL="457200" rtl="0" algn="l">
              <a:spcBef>
                <a:spcPts val="600"/>
              </a:spcBef>
              <a:spcAft>
                <a:spcPts val="0"/>
              </a:spcAft>
              <a:buSzPts val="2000"/>
              <a:buChar char="●"/>
            </a:pPr>
            <a:r>
              <a:rPr lang="en"/>
              <a:t>Leftmost item is always chosen as the pivot.</a:t>
            </a:r>
            <a:endParaRPr/>
          </a:p>
          <a:p>
            <a:pPr indent="-355600" lvl="0" marL="457200" rtl="0" algn="l">
              <a:spcBef>
                <a:spcPts val="0"/>
              </a:spcBef>
              <a:spcAft>
                <a:spcPts val="0"/>
              </a:spcAft>
              <a:buSzPts val="2000"/>
              <a:buChar char="●"/>
            </a:pPr>
            <a:r>
              <a:rPr lang="en"/>
              <a:t>Our partiti</a:t>
            </a:r>
            <a:r>
              <a:rPr lang="en"/>
              <a:t>o</a:t>
            </a:r>
            <a:r>
              <a:rPr lang="en"/>
              <a:t>ning algorithm preserves the relative order of &lt;= and &gt;= items.</a:t>
            </a:r>
            <a:endParaRPr/>
          </a:p>
          <a:p>
            <a:pPr indent="0" lvl="0" marL="0" rtl="0" algn="l">
              <a:spcBef>
                <a:spcPts val="600"/>
              </a:spcBef>
              <a:spcAft>
                <a:spcPts val="0"/>
              </a:spcAft>
              <a:buNone/>
            </a:pPr>
            <a:r>
              <a:t/>
            </a:r>
            <a:endParaRPr/>
          </a:p>
        </p:txBody>
      </p:sp>
      <p:sp>
        <p:nvSpPr>
          <p:cNvPr id="946" name="Google Shape;946;p38"/>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47" name="Google Shape;947;p38"/>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48" name="Google Shape;948;p38"/>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49" name="Google Shape;949;p38"/>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50" name="Google Shape;950;p38"/>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51" name="Google Shape;951;p38"/>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52" name="Google Shape;952;p38"/>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53" name="Google Shape;953;p38"/>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54" name="Google Shape;954;p38"/>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55" name="Google Shape;955;p38"/>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56" name="Google Shape;956;p38"/>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57" name="Google Shape;957;p38"/>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58" name="Google Shape;958;p38"/>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59" name="Google Shape;959;p38"/>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3" name="Shape 963"/>
        <p:cNvGrpSpPr/>
        <p:nvPr/>
      </p:nvGrpSpPr>
      <p:grpSpPr>
        <a:xfrm>
          <a:off x="0" y="0"/>
          <a:ext cx="0" cy="0"/>
          <a:chOff x="0" y="0"/>
          <a:chExt cx="0" cy="0"/>
        </a:xfrm>
      </p:grpSpPr>
      <p:sp>
        <p:nvSpPr>
          <p:cNvPr id="964" name="Google Shape;96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the Worst Case: My Answers </a:t>
            </a:r>
            <a:endParaRPr/>
          </a:p>
        </p:txBody>
      </p:sp>
      <p:sp>
        <p:nvSpPr>
          <p:cNvPr id="965" name="Google Shape;965;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can we do to avoid running into the worst case for QuickSort?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Preprocess the array</a:t>
            </a:r>
            <a:r>
              <a:rPr lang="en"/>
              <a:t>: Could analyze array to see if Quicksort will be slow. No obvious way to do this, though (can’t just check if array is sorted, almost sorted arrays are almost slow).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1: Randomness (My Preferred Approach)</a:t>
            </a:r>
            <a:endParaRPr/>
          </a:p>
        </p:txBody>
      </p:sp>
      <p:sp>
        <p:nvSpPr>
          <p:cNvPr id="971" name="Google Shape;971;p40"/>
          <p:cNvSpPr txBox="1"/>
          <p:nvPr>
            <p:ph idx="1" type="body"/>
          </p:nvPr>
        </p:nvSpPr>
        <p:spPr>
          <a:xfrm>
            <a:off x="243000" y="556500"/>
            <a:ext cx="8745300" cy="18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a:t>
            </a:r>
            <a:endParaRPr/>
          </a:p>
          <a:p>
            <a:pPr indent="-355600" lvl="0" marL="457200" rtl="0" algn="l">
              <a:spcBef>
                <a:spcPts val="0"/>
              </a:spcBef>
              <a:spcAft>
                <a:spcPts val="0"/>
              </a:spcAft>
              <a:buSzPts val="2000"/>
              <a:buChar char="●"/>
            </a:pPr>
            <a:r>
              <a:rPr lang="en"/>
              <a:t>Bad elements: Array with all duplicates. </a:t>
            </a:r>
            <a:endParaRPr/>
          </a:p>
        </p:txBody>
      </p:sp>
      <p:pic>
        <p:nvPicPr>
          <p:cNvPr id="972" name="Google Shape;972;p40"/>
          <p:cNvPicPr preferRelativeResize="0"/>
          <p:nvPr/>
        </p:nvPicPr>
        <p:blipFill>
          <a:blip r:embed="rId3">
            <a:alphaModFix/>
          </a:blip>
          <a:stretch>
            <a:fillRect/>
          </a:stretch>
        </p:blipFill>
        <p:spPr>
          <a:xfrm>
            <a:off x="6573875" y="1625475"/>
            <a:ext cx="2414425" cy="3219250"/>
          </a:xfrm>
          <a:prstGeom prst="rect">
            <a:avLst/>
          </a:prstGeom>
          <a:noFill/>
          <a:ln>
            <a:noFill/>
          </a:ln>
        </p:spPr>
      </p:pic>
      <p:sp>
        <p:nvSpPr>
          <p:cNvPr id="973" name="Google Shape;973;p40"/>
          <p:cNvSpPr txBox="1"/>
          <p:nvPr/>
        </p:nvSpPr>
        <p:spPr>
          <a:xfrm>
            <a:off x="228600" y="2223500"/>
            <a:ext cx="6421500" cy="2528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Dealing with bad ordering:</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Strategy #1: Pick pivots randomly.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Strategy #2: Shuffle before you sort.</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The second strategy requires care in partitioning code to avoid Θ(N</a:t>
            </a:r>
            <a:r>
              <a:rPr baseline="30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behavior on arrays of duplicates.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Common bug in textbooks! See A level problems.</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0" st="0"/>
                                            </p:txEl>
                                          </p:spTgt>
                                        </p:tgtEl>
                                        <p:attrNameLst>
                                          <p:attrName>style.visibility</p:attrName>
                                        </p:attrNameLst>
                                      </p:cBhvr>
                                      <p:to>
                                        <p:strVal val="visible"/>
                                      </p:to>
                                    </p:set>
                                    <p:animEffect filter="fade" transition="in">
                                      <p:cBhvr>
                                        <p:cTn dur="1"/>
                                        <p:tgtEl>
                                          <p:spTgt spid="9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1" st="1"/>
                                            </p:txEl>
                                          </p:spTgt>
                                        </p:tgtEl>
                                        <p:attrNameLst>
                                          <p:attrName>style.visibility</p:attrName>
                                        </p:attrNameLst>
                                      </p:cBhvr>
                                      <p:to>
                                        <p:strVal val="visible"/>
                                      </p:to>
                                    </p:set>
                                    <p:animEffect filter="fade" transition="in">
                                      <p:cBhvr>
                                        <p:cTn dur="1"/>
                                        <p:tgtEl>
                                          <p:spTgt spid="9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xEl>
                                              <p:pRg end="2" st="2"/>
                                            </p:txEl>
                                          </p:spTgt>
                                        </p:tgtEl>
                                        <p:attrNameLst>
                                          <p:attrName>style.visibility</p:attrName>
                                        </p:attrNameLst>
                                      </p:cBhvr>
                                      <p:to>
                                        <p:strVal val="visible"/>
                                      </p:to>
                                    </p:set>
                                    <p:animEffect filter="fade" transition="in">
                                      <p:cBhvr>
                                        <p:cTn dur="1"/>
                                        <p:tgtEl>
                                          <p:spTgt spid="9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0" st="0"/>
                                            </p:txEl>
                                          </p:spTgt>
                                        </p:tgtEl>
                                        <p:attrNameLst>
                                          <p:attrName>style.visibility</p:attrName>
                                        </p:attrNameLst>
                                      </p:cBhvr>
                                      <p:to>
                                        <p:strVal val="visible"/>
                                      </p:to>
                                    </p:set>
                                    <p:animEffect filter="fade" transition="in">
                                      <p:cBhvr>
                                        <p:cTn dur="1"/>
                                        <p:tgtEl>
                                          <p:spTgt spid="9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1" st="1"/>
                                            </p:txEl>
                                          </p:spTgt>
                                        </p:tgtEl>
                                        <p:attrNameLst>
                                          <p:attrName>style.visibility</p:attrName>
                                        </p:attrNameLst>
                                      </p:cBhvr>
                                      <p:to>
                                        <p:strVal val="visible"/>
                                      </p:to>
                                    </p:set>
                                    <p:animEffect filter="fade" transition="in">
                                      <p:cBhvr>
                                        <p:cTn dur="1"/>
                                        <p:tgtEl>
                                          <p:spTgt spid="9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2" st="2"/>
                                            </p:txEl>
                                          </p:spTgt>
                                        </p:tgtEl>
                                        <p:attrNameLst>
                                          <p:attrName>style.visibility</p:attrName>
                                        </p:attrNameLst>
                                      </p:cBhvr>
                                      <p:to>
                                        <p:strVal val="visible"/>
                                      </p:to>
                                    </p:set>
                                    <p:animEffect filter="fade" transition="in">
                                      <p:cBhvr>
                                        <p:cTn dur="1"/>
                                        <p:tgtEl>
                                          <p:spTgt spid="9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3" st="3"/>
                                            </p:txEl>
                                          </p:spTgt>
                                        </p:tgtEl>
                                        <p:attrNameLst>
                                          <p:attrName>style.visibility</p:attrName>
                                        </p:attrNameLst>
                                      </p:cBhvr>
                                      <p:to>
                                        <p:strVal val="visible"/>
                                      </p:to>
                                    </p:set>
                                    <p:animEffect filter="fade" transition="in">
                                      <p:cBhvr>
                                        <p:cTn dur="1"/>
                                        <p:tgtEl>
                                          <p:spTgt spid="9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4" st="4"/>
                                            </p:txEl>
                                          </p:spTgt>
                                        </p:tgtEl>
                                        <p:attrNameLst>
                                          <p:attrName>style.visibility</p:attrName>
                                        </p:attrNameLst>
                                      </p:cBhvr>
                                      <p:to>
                                        <p:strVal val="visible"/>
                                      </p:to>
                                    </p:set>
                                    <p:animEffect filter="fade" transition="in">
                                      <p:cBhvr>
                                        <p:cTn dur="1"/>
                                        <p:tgtEl>
                                          <p:spTgt spid="9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xEl>
                                              <p:pRg end="5" st="5"/>
                                            </p:txEl>
                                          </p:spTgt>
                                        </p:tgtEl>
                                        <p:attrNameLst>
                                          <p:attrName>style.visibility</p:attrName>
                                        </p:attrNameLst>
                                      </p:cBhvr>
                                      <p:to>
                                        <p:strVal val="visible"/>
                                      </p:to>
                                    </p:set>
                                    <p:animEffect filter="fade" transition="in">
                                      <p:cBhvr>
                                        <p:cTn dur="1"/>
                                        <p:tgtEl>
                                          <p:spTgt spid="9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41"/>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(constant time pivot pick)</a:t>
            </a:r>
            <a:endParaRPr/>
          </a:p>
        </p:txBody>
      </p:sp>
      <p:sp>
        <p:nvSpPr>
          <p:cNvPr id="979" name="Google Shape;979;p41"/>
          <p:cNvSpPr txBox="1"/>
          <p:nvPr>
            <p:ph idx="1" type="body"/>
          </p:nvPr>
        </p:nvSpPr>
        <p:spPr>
          <a:xfrm>
            <a:off x="243000" y="556500"/>
            <a:ext cx="8745300" cy="172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Randomness is necessary for best Quicksort performance! For any pivot selection procedure that is:</a:t>
            </a:r>
            <a:endParaRPr/>
          </a:p>
          <a:p>
            <a:pPr indent="-355600" lvl="0" marL="457200" rtl="0" algn="l">
              <a:spcBef>
                <a:spcPts val="600"/>
              </a:spcBef>
              <a:spcAft>
                <a:spcPts val="0"/>
              </a:spcAft>
              <a:buSzPts val="2000"/>
              <a:buChar char="●"/>
            </a:pPr>
            <a:r>
              <a:rPr lang="en"/>
              <a:t>Deterministic</a:t>
            </a:r>
            <a:endParaRPr/>
          </a:p>
          <a:p>
            <a:pPr indent="-355600" lvl="0" marL="457200" rtl="0" algn="l">
              <a:spcBef>
                <a:spcPts val="0"/>
              </a:spcBef>
              <a:spcAft>
                <a:spcPts val="0"/>
              </a:spcAft>
              <a:buSzPts val="2000"/>
              <a:buChar char="●"/>
            </a:pPr>
            <a:r>
              <a:rPr lang="en"/>
              <a:t>Constant Time</a:t>
            </a:r>
            <a:endParaRPr/>
          </a:p>
        </p:txBody>
      </p:sp>
      <p:sp>
        <p:nvSpPr>
          <p:cNvPr id="980" name="Google Shape;980;p41"/>
          <p:cNvSpPr txBox="1"/>
          <p:nvPr/>
        </p:nvSpPr>
        <p:spPr>
          <a:xfrm>
            <a:off x="2722075" y="4700875"/>
            <a:ext cx="1848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Dangerous input</a:t>
            </a:r>
            <a:endParaRPr/>
          </a:p>
        </p:txBody>
      </p:sp>
      <p:sp>
        <p:nvSpPr>
          <p:cNvPr id="981" name="Google Shape;981;p41"/>
          <p:cNvSpPr/>
          <p:nvPr/>
        </p:nvSpPr>
        <p:spPr>
          <a:xfrm>
            <a:off x="20718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82" name="Google Shape;982;p41"/>
          <p:cNvSpPr/>
          <p:nvPr/>
        </p:nvSpPr>
        <p:spPr>
          <a:xfrm>
            <a:off x="24503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83" name="Google Shape;983;p41"/>
          <p:cNvSpPr/>
          <p:nvPr/>
        </p:nvSpPr>
        <p:spPr>
          <a:xfrm>
            <a:off x="28287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84" name="Google Shape;984;p41"/>
          <p:cNvSpPr/>
          <p:nvPr/>
        </p:nvSpPr>
        <p:spPr>
          <a:xfrm>
            <a:off x="32072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85" name="Google Shape;985;p41"/>
          <p:cNvSpPr/>
          <p:nvPr/>
        </p:nvSpPr>
        <p:spPr>
          <a:xfrm>
            <a:off x="3964298"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86" name="Google Shape;986;p41"/>
          <p:cNvSpPr/>
          <p:nvPr/>
        </p:nvSpPr>
        <p:spPr>
          <a:xfrm>
            <a:off x="43427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87" name="Google Shape;987;p41"/>
          <p:cNvSpPr/>
          <p:nvPr/>
        </p:nvSpPr>
        <p:spPr>
          <a:xfrm>
            <a:off x="47212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88" name="Google Shape;988;p41"/>
          <p:cNvSpPr/>
          <p:nvPr/>
        </p:nvSpPr>
        <p:spPr>
          <a:xfrm>
            <a:off x="3585798" y="4226650"/>
            <a:ext cx="383700" cy="3519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cxnSp>
        <p:nvCxnSpPr>
          <p:cNvPr id="989" name="Google Shape;989;p41"/>
          <p:cNvCxnSpPr>
            <a:stCxn id="987" idx="3"/>
            <a:endCxn id="990" idx="2"/>
          </p:cNvCxnSpPr>
          <p:nvPr/>
        </p:nvCxnSpPr>
        <p:spPr>
          <a:xfrm flipH="1" rot="10800000">
            <a:off x="5104997" y="4015000"/>
            <a:ext cx="2194200" cy="387600"/>
          </a:xfrm>
          <a:prstGeom prst="bentConnector2">
            <a:avLst/>
          </a:prstGeom>
          <a:noFill/>
          <a:ln cap="flat" cmpd="sng" w="19050">
            <a:solidFill>
              <a:schemeClr val="dk2"/>
            </a:solidFill>
            <a:prstDash val="solid"/>
            <a:round/>
            <a:headEnd len="med" w="med" type="none"/>
            <a:tailEnd len="med" w="med" type="triangle"/>
          </a:ln>
        </p:spPr>
      </p:cxnSp>
      <p:pic>
        <p:nvPicPr>
          <p:cNvPr id="990" name="Google Shape;990;p41"/>
          <p:cNvPicPr preferRelativeResize="0"/>
          <p:nvPr/>
        </p:nvPicPr>
        <p:blipFill>
          <a:blip r:embed="rId3">
            <a:alphaModFix/>
          </a:blip>
          <a:stretch>
            <a:fillRect/>
          </a:stretch>
        </p:blipFill>
        <p:spPr>
          <a:xfrm>
            <a:off x="5738825" y="1566275"/>
            <a:ext cx="3120600" cy="2448800"/>
          </a:xfrm>
          <a:prstGeom prst="rect">
            <a:avLst/>
          </a:prstGeom>
          <a:noFill/>
          <a:ln>
            <a:noFill/>
          </a:ln>
        </p:spPr>
      </p:pic>
      <p:sp>
        <p:nvSpPr>
          <p:cNvPr id="991" name="Google Shape;991;p41"/>
          <p:cNvSpPr txBox="1"/>
          <p:nvPr/>
        </p:nvSpPr>
        <p:spPr>
          <a:xfrm>
            <a:off x="216211" y="2504975"/>
            <a:ext cx="5495700" cy="149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The resulting Quicksort has a family of dangerous inputs that an adversary could easily generate.</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See McIlroy’s “</a:t>
            </a:r>
            <a:r>
              <a:rPr lang="en" sz="2000" u="sng">
                <a:solidFill>
                  <a:schemeClr val="hlink"/>
                </a:solidFill>
                <a:latin typeface="Calibri"/>
                <a:ea typeface="Calibri"/>
                <a:cs typeface="Calibri"/>
                <a:sym typeface="Calibri"/>
                <a:hlinkClick r:id="rId4"/>
              </a:rPr>
              <a:t>A Killer Adversary for Quicksort</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Google Shape;996;p42"/>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2b: Smarter Pivot Selection (linear time pivot pick)</a:t>
            </a:r>
            <a:endParaRPr/>
          </a:p>
        </p:txBody>
      </p:sp>
      <p:sp>
        <p:nvSpPr>
          <p:cNvPr id="997" name="Google Shape;997;p42"/>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Could calculate the actual median in linear time. </a:t>
            </a:r>
            <a:endParaRPr/>
          </a:p>
          <a:p>
            <a:pPr indent="-355600" lvl="0" marL="457200" rtl="0" algn="l">
              <a:spcBef>
                <a:spcPts val="600"/>
              </a:spcBef>
              <a:spcAft>
                <a:spcPts val="0"/>
              </a:spcAft>
              <a:buSzPts val="2000"/>
              <a:buChar char="●"/>
            </a:pPr>
            <a:r>
              <a:rPr lang="en"/>
              <a:t>“Exact median Quicksort” is safe: Worst case </a:t>
            </a:r>
            <a:r>
              <a:rPr lang="en"/>
              <a:t>Θ(</a:t>
            </a:r>
            <a:r>
              <a:rPr lang="en"/>
              <a:t>N log N), but it is slower than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Raises interesting question though: How do you compute the median of an array? </a:t>
            </a:r>
            <a:r>
              <a:rPr lang="en"/>
              <a:t>Will talk about how to do this next lecture.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Google Shape;1002;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3: Introspection</a:t>
            </a:r>
            <a:endParaRPr/>
          </a:p>
        </p:txBody>
      </p:sp>
      <p:sp>
        <p:nvSpPr>
          <p:cNvPr id="1003" name="Google Shape;1003;p43"/>
          <p:cNvSpPr txBox="1"/>
          <p:nvPr>
            <p:ph idx="1" type="body"/>
          </p:nvPr>
        </p:nvSpPr>
        <p:spPr>
          <a:xfrm>
            <a:off x="243000" y="556500"/>
            <a:ext cx="8745300" cy="341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also simply watch your recursion depth.</a:t>
            </a:r>
            <a:endParaRPr/>
          </a:p>
          <a:p>
            <a:pPr indent="-355600" lvl="0" marL="457200" rtl="0" algn="l">
              <a:spcBef>
                <a:spcPts val="600"/>
              </a:spcBef>
              <a:spcAft>
                <a:spcPts val="0"/>
              </a:spcAft>
              <a:buSzPts val="2000"/>
              <a:buChar char="●"/>
            </a:pPr>
            <a:r>
              <a:rPr lang="en"/>
              <a:t>If it exceeds some critical value (say 10 ln N), switch to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Perfectly reasonable approach, though not super common in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xEl>
                                              <p:pRg end="0" st="0"/>
                                            </p:txEl>
                                          </p:spTgt>
                                        </p:tgtEl>
                                        <p:attrNameLst>
                                          <p:attrName>style.visibility</p:attrName>
                                        </p:attrNameLst>
                                      </p:cBhvr>
                                      <p:to>
                                        <p:strVal val="visible"/>
                                      </p:to>
                                    </p:set>
                                    <p:animEffect filter="fade" transition="in">
                                      <p:cBhvr>
                                        <p:cTn dur="1"/>
                                        <p:tgtEl>
                                          <p:spTgt spid="10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xEl>
                                              <p:pRg end="1" st="1"/>
                                            </p:txEl>
                                          </p:spTgt>
                                        </p:tgtEl>
                                        <p:attrNameLst>
                                          <p:attrName>style.visibility</p:attrName>
                                        </p:attrNameLst>
                                      </p:cBhvr>
                                      <p:to>
                                        <p:strVal val="visible"/>
                                      </p:to>
                                    </p:set>
                                    <p:animEffect filter="fade" transition="in">
                                      <p:cBhvr>
                                        <p:cTn dur="1"/>
                                        <p:tgtEl>
                                          <p:spTgt spid="10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xEl>
                                              <p:pRg end="2" st="2"/>
                                            </p:txEl>
                                          </p:spTgt>
                                        </p:tgtEl>
                                        <p:attrNameLst>
                                          <p:attrName>style.visibility</p:attrName>
                                        </p:attrNameLst>
                                      </p:cBhvr>
                                      <p:to>
                                        <p:strVal val="visible"/>
                                      </p:to>
                                    </p:set>
                                    <p:animEffect filter="fade" transition="in">
                                      <p:cBhvr>
                                        <p:cTn dur="1"/>
                                        <p:tgtEl>
                                          <p:spTgt spid="10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xEl>
                                              <p:pRg end="3" st="3"/>
                                            </p:txEl>
                                          </p:spTgt>
                                        </p:tgtEl>
                                        <p:attrNameLst>
                                          <p:attrName>style.visibility</p:attrName>
                                        </p:attrNameLst>
                                      </p:cBhvr>
                                      <p:to>
                                        <p:strVal val="visible"/>
                                      </p:to>
                                    </p:set>
                                    <p:animEffect filter="fade" transition="in">
                                      <p:cBhvr>
                                        <p:cTn dur="1"/>
                                        <p:tgtEl>
                                          <p:spTgt spid="10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Google Shape;1008;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1009" name="Google Shape;1009;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355600" lvl="1" marL="914400" rtl="0" algn="l">
              <a:spcBef>
                <a:spcPts val="0"/>
              </a:spcBef>
              <a:spcAft>
                <a:spcPts val="0"/>
              </a:spcAft>
              <a:buSzPts val="2000"/>
              <a:buChar char="○"/>
            </a:pPr>
            <a:r>
              <a:rPr lang="en"/>
              <a:t>Next time: Alternate strategy for partitioning, pivot identification.</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1010" name="Google Shape;1010;p44"/>
          <p:cNvGraphicFramePr/>
          <p:nvPr/>
        </p:nvGraphicFramePr>
        <p:xfrm>
          <a:off x="826864" y="3081414"/>
          <a:ext cx="3000000" cy="3000000"/>
        </p:xfrm>
        <a:graphic>
          <a:graphicData uri="http://schemas.openxmlformats.org/drawingml/2006/table">
            <a:tbl>
              <a:tblPr>
                <a:noFill/>
                <a:tableStyleId>{2094322F-ACA2-47AB-A118-D972467638DB}</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Time</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r>
              <a:tr h="3810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Random Quicksort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016" name="Google Shape;1016;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Quickman from Mega Man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Google Shape;1021;p4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Deleted 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So Far</a:t>
            </a:r>
            <a:endParaRPr/>
          </a:p>
        </p:txBody>
      </p:sp>
      <p:sp>
        <p:nvSpPr>
          <p:cNvPr id="50" name="Google Shape;50;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Core ideas:</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1" marL="914400" rtl="0" algn="l">
              <a:spcBef>
                <a:spcPts val="0"/>
              </a:spcBef>
              <a:spcAft>
                <a:spcPts val="0"/>
              </a:spcAft>
              <a:buSzPts val="2000"/>
              <a:buChar char="○"/>
            </a:pPr>
            <a:r>
              <a:rPr lang="en"/>
              <a:t>Heapsort variant: Use MaxPQ to find max element and put at the back.</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Insertion sort: Figure out where to insert the current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Quicksort:</a:t>
            </a:r>
            <a:endParaRPr/>
          </a:p>
          <a:p>
            <a:pPr indent="-355600" lvl="0" marL="457200" rtl="0" algn="l">
              <a:spcBef>
                <a:spcPts val="600"/>
              </a:spcBef>
              <a:spcAft>
                <a:spcPts val="0"/>
              </a:spcAft>
              <a:buSzPts val="2000"/>
              <a:buChar char="●"/>
            </a:pPr>
            <a:r>
              <a:rPr lang="en"/>
              <a:t>Much stranger core idea: Partitioning.</a:t>
            </a:r>
            <a:endParaRPr/>
          </a:p>
          <a:p>
            <a:pPr indent="-355600" lvl="0" marL="457200" rtl="0" algn="l">
              <a:spcBef>
                <a:spcPts val="0"/>
              </a:spcBef>
              <a:spcAft>
                <a:spcPts val="0"/>
              </a:spcAft>
              <a:buSzPts val="2000"/>
              <a:buChar char="●"/>
            </a:pPr>
            <a:r>
              <a:rPr lang="en"/>
              <a:t>Invented by Sir Tony Hoare in 1960, at the time a novice programmer.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Quicksort Origins</a:t>
            </a:r>
            <a:endParaRPr/>
          </a:p>
        </p:txBody>
      </p:sp>
      <p:sp>
        <p:nvSpPr>
          <p:cNvPr id="1027" name="Google Shape;1027;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Amusingly, Quicksort was the wrong tool for the job. Two issues:</a:t>
            </a:r>
            <a:endParaRPr/>
          </a:p>
          <a:p>
            <a:pPr indent="-355600" lvl="0" marL="457200" rtl="0" algn="l">
              <a:spcBef>
                <a:spcPts val="600"/>
              </a:spcBef>
              <a:spcAft>
                <a:spcPts val="0"/>
              </a:spcAft>
              <a:buSzPts val="2000"/>
              <a:buChar char="●"/>
            </a:pPr>
            <a:r>
              <a:rPr lang="en"/>
              <a:t>Language that Tony was using didn’t support recursion (so he couldn’t easily implement Quicksort).</a:t>
            </a:r>
            <a:endParaRPr/>
          </a:p>
          <a:p>
            <a:pPr indent="-355600" lvl="0" marL="457200" rtl="0" algn="l">
              <a:spcBef>
                <a:spcPts val="0"/>
              </a:spcBef>
              <a:spcAft>
                <a:spcPts val="0"/>
              </a:spcAft>
              <a:buSzPts val="2000"/>
              <a:buChar char="●"/>
            </a:pPr>
            <a:r>
              <a:rPr lang="en"/>
              <a:t>Sentences are usually shorter than 15 words.</a:t>
            </a:r>
            <a:endParaRPr/>
          </a:p>
          <a:p>
            <a:pPr indent="0" lvl="0" marL="0" rtl="0" algn="l">
              <a:spcBef>
                <a:spcPts val="600"/>
              </a:spcBef>
              <a:spcAft>
                <a:spcPts val="0"/>
              </a:spcAft>
              <a:buNone/>
            </a:pPr>
            <a:r>
              <a:t/>
            </a:r>
            <a:endParaRPr/>
          </a:p>
        </p:txBody>
      </p:sp>
      <p:pic>
        <p:nvPicPr>
          <p:cNvPr id="1028" name="Google Shape;1028;p47"/>
          <p:cNvPicPr preferRelativeResize="0"/>
          <p:nvPr/>
        </p:nvPicPr>
        <p:blipFill>
          <a:blip r:embed="rId3">
            <a:alphaModFix/>
          </a:blip>
          <a:stretch>
            <a:fillRect/>
          </a:stretch>
        </p:blipFill>
        <p:spPr>
          <a:xfrm>
            <a:off x="1631575" y="2485550"/>
            <a:ext cx="5880849" cy="242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034" name="Google Shape;1034;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Quickman from Mega Man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56" name="Google Shape;56;p12"/>
          <p:cNvSpPr txBox="1"/>
          <p:nvPr>
            <p:ph idx="1" type="body"/>
          </p:nvPr>
        </p:nvSpPr>
        <p:spPr>
          <a:xfrm>
            <a:off x="243000" y="556500"/>
            <a:ext cx="8443800" cy="89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br>
              <a:rPr lang="en"/>
            </a:br>
            <a:endParaRPr/>
          </a:p>
        </p:txBody>
      </p:sp>
      <p:graphicFrame>
        <p:nvGraphicFramePr>
          <p:cNvPr id="57" name="Google Shape;57;p12"/>
          <p:cNvGraphicFramePr/>
          <p:nvPr/>
        </p:nvGraphicFramePr>
        <p:xfrm>
          <a:off x="2096235" y="2213950"/>
          <a:ext cx="3000000" cy="3000000"/>
        </p:xfrm>
        <a:graphic>
          <a:graphicData uri="http://schemas.openxmlformats.org/drawingml/2006/table">
            <a:tbl>
              <a:tblPr>
                <a:noFill/>
                <a:tableStyleId>{2094322F-ACA2-47AB-A118-D972467638DB}</a:tableStyleId>
              </a:tblPr>
              <a:tblGrid>
                <a:gridCol w="1618250"/>
                <a:gridCol w="1618250"/>
              </a:tblGrid>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beautiful</a:t>
                      </a:r>
                      <a:endParaRPr/>
                    </a:p>
                  </a:txBody>
                  <a:tcPr marT="91425" marB="91425" marR="91425" marL="91425" anchor="ctr"/>
                </a:tc>
                <a:tc>
                  <a:txBody>
                    <a:bodyPr>
                      <a:noAutofit/>
                    </a:bodyPr>
                    <a:lstStyle/>
                    <a:p>
                      <a:pPr indent="0" lvl="0" marL="0" rtl="0" algn="ctr">
                        <a:spcBef>
                          <a:spcPts val="0"/>
                        </a:spcBef>
                        <a:spcAft>
                          <a:spcPts val="0"/>
                        </a:spcAft>
                        <a:buNone/>
                      </a:pPr>
                      <a:r>
                        <a:rPr lang="en"/>
                        <a:t>красивая</a:t>
                      </a:r>
                      <a:r>
                        <a:rPr lang="en"/>
                        <a:t> </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cat</a:t>
                      </a:r>
                      <a:endParaRPr/>
                    </a:p>
                  </a:txBody>
                  <a:tcPr marT="91425" marB="91425" marR="91425" marL="91425" anchor="ctr"/>
                </a:tc>
                <a:tc>
                  <a:txBody>
                    <a:bodyPr>
                      <a:noAutofit/>
                    </a:bodyPr>
                    <a:lstStyle/>
                    <a:p>
                      <a:pPr indent="0" lvl="0" marL="0" rtl="0" algn="ctr">
                        <a:spcBef>
                          <a:spcPts val="0"/>
                        </a:spcBef>
                        <a:spcAft>
                          <a:spcPts val="0"/>
                        </a:spcAft>
                        <a:buNone/>
                      </a:pPr>
                      <a:r>
                        <a:rPr lang="en">
                          <a:solidFill>
                            <a:schemeClr val="dk1"/>
                          </a:solidFill>
                        </a:rPr>
                        <a:t>кошка</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58" name="Google Shape;58;p12"/>
          <p:cNvSpPr txBox="1"/>
          <p:nvPr/>
        </p:nvSpPr>
        <p:spPr>
          <a:xfrm>
            <a:off x="228600" y="1371600"/>
            <a:ext cx="3610500" cy="66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chemeClr val="dk1"/>
                </a:solidFill>
                <a:latin typeface="Calibri"/>
                <a:ea typeface="Calibri"/>
                <a:cs typeface="Calibri"/>
                <a:sym typeface="Calibri"/>
              </a:rPr>
              <a:t>“The cat wore a beautiful hat.”</a:t>
            </a:r>
            <a:endParaRPr/>
          </a:p>
        </p:txBody>
      </p:sp>
      <p:sp>
        <p:nvSpPr>
          <p:cNvPr id="59" name="Google Shape;59;p12"/>
          <p:cNvSpPr txBox="1"/>
          <p:nvPr/>
        </p:nvSpPr>
        <p:spPr>
          <a:xfrm>
            <a:off x="2123156" y="3295154"/>
            <a:ext cx="323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2"/>
          <p:cNvCxnSpPr>
            <a:stCxn id="61" idx="2"/>
            <a:endCxn id="59" idx="1"/>
          </p:cNvCxnSpPr>
          <p:nvPr/>
        </p:nvCxnSpPr>
        <p:spPr>
          <a:xfrm flipH="1" rot="-5400000">
            <a:off x="1033525" y="2411151"/>
            <a:ext cx="1463400" cy="715800"/>
          </a:xfrm>
          <a:prstGeom prst="bentConnector2">
            <a:avLst/>
          </a:prstGeom>
          <a:noFill/>
          <a:ln cap="flat" cmpd="sng" w="19050">
            <a:solidFill>
              <a:schemeClr val="dk2"/>
            </a:solidFill>
            <a:prstDash val="solid"/>
            <a:round/>
            <a:headEnd len="med" w="med" type="none"/>
            <a:tailEnd len="med" w="med" type="triangle"/>
          </a:ln>
        </p:spPr>
      </p:cxnSp>
      <p:sp>
        <p:nvSpPr>
          <p:cNvPr id="62" name="Google Shape;62;p12"/>
          <p:cNvSpPr txBox="1"/>
          <p:nvPr/>
        </p:nvSpPr>
        <p:spPr>
          <a:xfrm>
            <a:off x="5009035" y="3357400"/>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nvSpPr>
        <p:spPr>
          <a:xfrm>
            <a:off x="2501210" y="4328825"/>
            <a:ext cx="256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Dictionary of D english words</a:t>
            </a:r>
            <a:endParaRPr/>
          </a:p>
        </p:txBody>
      </p:sp>
      <p:sp>
        <p:nvSpPr>
          <p:cNvPr id="64" name="Google Shape;64;p12"/>
          <p:cNvSpPr txBox="1"/>
          <p:nvPr/>
        </p:nvSpPr>
        <p:spPr>
          <a:xfrm>
            <a:off x="243000" y="2037300"/>
            <a:ext cx="877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words</a:t>
            </a:r>
            <a:endParaRPr/>
          </a:p>
        </p:txBody>
      </p:sp>
      <p:pic>
        <p:nvPicPr>
          <p:cNvPr id="65" name="Google Shape;65;p12"/>
          <p:cNvPicPr preferRelativeResize="0"/>
          <p:nvPr/>
        </p:nvPicPr>
        <p:blipFill>
          <a:blip r:embed="rId4">
            <a:alphaModFix/>
          </a:blip>
          <a:stretch>
            <a:fillRect/>
          </a:stretch>
        </p:blipFill>
        <p:spPr>
          <a:xfrm>
            <a:off x="147355" y="3618995"/>
            <a:ext cx="1858495" cy="1392075"/>
          </a:xfrm>
          <a:prstGeom prst="rect">
            <a:avLst/>
          </a:prstGeom>
          <a:noFill/>
          <a:ln>
            <a:noFill/>
          </a:ln>
        </p:spPr>
      </p:pic>
      <p:grpSp>
        <p:nvGrpSpPr>
          <p:cNvPr id="66" name="Google Shape;66;p12"/>
          <p:cNvGrpSpPr/>
          <p:nvPr/>
        </p:nvGrpSpPr>
        <p:grpSpPr>
          <a:xfrm>
            <a:off x="5332735" y="3500650"/>
            <a:ext cx="3130975" cy="1449912"/>
            <a:chOff x="5332735" y="3500650"/>
            <a:chExt cx="3130975" cy="1449912"/>
          </a:xfrm>
        </p:grpSpPr>
        <p:sp>
          <p:nvSpPr>
            <p:cNvPr id="67" name="Google Shape;67;p12"/>
            <p:cNvSpPr txBox="1"/>
            <p:nvPr/>
          </p:nvSpPr>
          <p:spPr>
            <a:xfrm>
              <a:off x="6179510" y="3929062"/>
              <a:ext cx="2284200" cy="102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“К</a:t>
              </a:r>
              <a:r>
                <a:rPr lang="en" sz="2000">
                  <a:solidFill>
                    <a:schemeClr val="dk1"/>
                  </a:solidFill>
                  <a:latin typeface="Calibri"/>
                  <a:ea typeface="Calibri"/>
                  <a:cs typeface="Calibri"/>
                  <a:sym typeface="Calibri"/>
                </a:rPr>
                <a:t>ошка носил  красивая шапка.</a:t>
              </a:r>
              <a:r>
                <a:rPr lang="en" sz="2000">
                  <a:solidFill>
                    <a:schemeClr val="dk1"/>
                  </a:solidFill>
                  <a:latin typeface="Calibri"/>
                  <a:ea typeface="Calibri"/>
                  <a:cs typeface="Calibri"/>
                  <a:sym typeface="Calibri"/>
                </a:rPr>
                <a:t>”</a:t>
              </a:r>
              <a:endParaRPr/>
            </a:p>
          </p:txBody>
        </p:sp>
        <p:cxnSp>
          <p:nvCxnSpPr>
            <p:cNvPr id="68" name="Google Shape;68;p12"/>
            <p:cNvCxnSpPr>
              <a:stCxn id="62" idx="3"/>
              <a:endCxn id="67" idx="1"/>
            </p:cNvCxnSpPr>
            <p:nvPr/>
          </p:nvCxnSpPr>
          <p:spPr>
            <a:xfrm>
              <a:off x="5332735" y="3500650"/>
              <a:ext cx="846900" cy="939300"/>
            </a:xfrm>
            <a:prstGeom prst="bentConnector3">
              <a:avLst>
                <a:gd fmla="val 49993" name="adj1"/>
              </a:avLst>
            </a:prstGeom>
            <a:noFill/>
            <a:ln cap="flat" cmpd="sng" w="19050">
              <a:solidFill>
                <a:schemeClr val="dk2"/>
              </a:solidFill>
              <a:prstDash val="solid"/>
              <a:round/>
              <a:headEnd len="med" w="med" type="none"/>
              <a:tailEnd len="med" w="med" type="triangle"/>
            </a:ln>
          </p:spPr>
        </p:cxnSp>
      </p:grpSp>
      <p:sp>
        <p:nvSpPr>
          <p:cNvPr id="69" name="Google Shape;69;p12"/>
          <p:cNvSpPr txBox="1"/>
          <p:nvPr/>
        </p:nvSpPr>
        <p:spPr>
          <a:xfrm>
            <a:off x="5157610" y="1104267"/>
            <a:ext cx="2721600" cy="665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How would you do this?</a:t>
            </a:r>
            <a:endParaRPr/>
          </a:p>
        </p:txBody>
      </p:sp>
      <p:sp>
        <p:nvSpPr>
          <p:cNvPr id="70" name="Google Shape;70;p12"/>
          <p:cNvSpPr txBox="1"/>
          <p:nvPr>
            <p:ph idx="1" type="body"/>
          </p:nvPr>
        </p:nvSpPr>
        <p:spPr>
          <a:xfrm>
            <a:off x="5387735" y="1496050"/>
            <a:ext cx="3711900" cy="1575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Binary search for each word.</a:t>
            </a:r>
            <a:endParaRPr/>
          </a:p>
          <a:p>
            <a:pPr indent="-355600" lvl="1" marL="914400" rtl="0" algn="l">
              <a:spcBef>
                <a:spcPts val="0"/>
              </a:spcBef>
              <a:spcAft>
                <a:spcPts val="0"/>
              </a:spcAft>
              <a:buSzPts val="2000"/>
              <a:buChar char="○"/>
            </a:pPr>
            <a:r>
              <a:rPr lang="en"/>
              <a:t>Find “the” in log D time.</a:t>
            </a:r>
            <a:endParaRPr/>
          </a:p>
          <a:p>
            <a:pPr indent="-355600" lvl="1" marL="914400" rtl="0" algn="l">
              <a:spcBef>
                <a:spcPts val="0"/>
              </a:spcBef>
              <a:spcAft>
                <a:spcPts val="0"/>
              </a:spcAft>
              <a:buSzPts val="2000"/>
              <a:buChar char="○"/>
            </a:pPr>
            <a:r>
              <a:rPr lang="en"/>
              <a:t>Find “cat” in log D time...</a:t>
            </a:r>
            <a:endParaRPr/>
          </a:p>
          <a:p>
            <a:pPr indent="-355600" lvl="0" marL="457200" rtl="0" algn="l">
              <a:spcBef>
                <a:spcPts val="0"/>
              </a:spcBef>
              <a:spcAft>
                <a:spcPts val="0"/>
              </a:spcAft>
              <a:buSzPts val="2000"/>
              <a:buChar char="●"/>
            </a:pPr>
            <a:r>
              <a:rPr lang="en"/>
              <a:t>Total time: N log D</a:t>
            </a:r>
            <a:endParaRPr/>
          </a:p>
          <a:p>
            <a:pPr indent="0" lvl="0" marL="0" rtl="0" algn="l">
              <a:spcBef>
                <a:spcPts val="600"/>
              </a:spcBef>
              <a:spcAft>
                <a:spcPts val="0"/>
              </a:spcAft>
              <a:buNone/>
            </a:pPr>
            <a:r>
              <a:t/>
            </a:r>
            <a:endParaRPr/>
          </a:p>
        </p:txBody>
      </p:sp>
      <p:sp>
        <p:nvSpPr>
          <p:cNvPr id="61" name="Google Shape;61;p12"/>
          <p:cNvSpPr txBox="1"/>
          <p:nvPr/>
        </p:nvSpPr>
        <p:spPr>
          <a:xfrm>
            <a:off x="1245475" y="1750851"/>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 for Quicksort’s Invention</a:t>
            </a:r>
            <a:r>
              <a:rPr lang="en"/>
              <a:t> (</a:t>
            </a:r>
            <a:r>
              <a:rPr lang="en" u="sng">
                <a:solidFill>
                  <a:schemeClr val="hlink"/>
                </a:solidFill>
                <a:hlinkClick r:id="rId3"/>
              </a:rPr>
              <a:t>Source</a:t>
            </a:r>
            <a:r>
              <a:rPr lang="en"/>
              <a:t>)</a:t>
            </a:r>
            <a:endParaRPr/>
          </a:p>
        </p:txBody>
      </p:sp>
      <p:sp>
        <p:nvSpPr>
          <p:cNvPr id="76" name="Google Shape;76;p13"/>
          <p:cNvSpPr txBox="1"/>
          <p:nvPr>
            <p:ph idx="1" type="body"/>
          </p:nvPr>
        </p:nvSpPr>
        <p:spPr>
          <a:xfrm>
            <a:off x="243000" y="3200850"/>
            <a:ext cx="9018000" cy="19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Limitation at the time:</a:t>
            </a:r>
            <a:endParaRPr/>
          </a:p>
          <a:p>
            <a:pPr indent="-355600" lvl="0" marL="457200" rtl="0" algn="l">
              <a:spcBef>
                <a:spcPts val="600"/>
              </a:spcBef>
              <a:spcAft>
                <a:spcPts val="0"/>
              </a:spcAft>
              <a:buSzPts val="2000"/>
              <a:buChar char="●"/>
            </a:pPr>
            <a:r>
              <a:rPr lang="en"/>
              <a:t>Dictionary stored on long piece of tape, sentence is an array in RAM.</a:t>
            </a:r>
            <a:endParaRPr/>
          </a:p>
          <a:p>
            <a:pPr indent="-355600" lvl="1" marL="914400" rtl="0" algn="l">
              <a:spcBef>
                <a:spcPts val="0"/>
              </a:spcBef>
              <a:spcAft>
                <a:spcPts val="0"/>
              </a:spcAft>
              <a:buSzPts val="2000"/>
              <a:buChar char="○"/>
            </a:pPr>
            <a:r>
              <a:rPr lang="en"/>
              <a:t>Binary search of tape is not log time (requires physical movement!).</a:t>
            </a:r>
            <a:endParaRPr/>
          </a:p>
          <a:p>
            <a:pPr indent="-355600" lvl="0" marL="457200" rtl="0" algn="l">
              <a:spcBef>
                <a:spcPts val="0"/>
              </a:spcBef>
              <a:spcAft>
                <a:spcPts val="0"/>
              </a:spcAft>
              <a:buSzPts val="2000"/>
              <a:buChar char="●"/>
            </a:pPr>
            <a:r>
              <a:rPr lang="en"/>
              <a:t>Better: </a:t>
            </a:r>
            <a:r>
              <a:rPr b="1" lang="en"/>
              <a:t>Sort the sentence</a:t>
            </a:r>
            <a:r>
              <a:rPr lang="en"/>
              <a:t> and scan dictionary tape once. Takes N log N + D time.</a:t>
            </a:r>
            <a:endParaRPr/>
          </a:p>
          <a:p>
            <a:pPr indent="-355600" lvl="1" marL="914400" rtl="0" algn="l">
              <a:spcBef>
                <a:spcPts val="0"/>
              </a:spcBef>
              <a:spcAft>
                <a:spcPts val="0"/>
              </a:spcAft>
              <a:buSzPts val="2000"/>
              <a:buChar char="○"/>
            </a:pPr>
            <a:r>
              <a:rPr lang="en"/>
              <a:t>But Tony had to figure out how to sort an array (without Google!)...</a:t>
            </a:r>
            <a:br>
              <a:rPr lang="en"/>
            </a:br>
            <a:endParaRPr/>
          </a:p>
        </p:txBody>
      </p:sp>
      <p:sp>
        <p:nvSpPr>
          <p:cNvPr id="77" name="Google Shape;77;p13"/>
          <p:cNvSpPr txBox="1"/>
          <p:nvPr>
            <p:ph idx="1" type="body"/>
          </p:nvPr>
        </p:nvSpPr>
        <p:spPr>
          <a:xfrm>
            <a:off x="243000" y="556500"/>
            <a:ext cx="8443800" cy="28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 N binary searches of D length dictionary.</a:t>
            </a:r>
            <a:endParaRPr/>
          </a:p>
          <a:p>
            <a:pPr indent="-355600" lvl="0" marL="457200" rtl="0" algn="l">
              <a:spcBef>
                <a:spcPts val="600"/>
              </a:spcBef>
              <a:spcAft>
                <a:spcPts val="0"/>
              </a:spcAft>
              <a:buSzPts val="2000"/>
              <a:buChar char="●"/>
            </a:pPr>
            <a:r>
              <a:rPr lang="en"/>
              <a:t>Total runtime: N log D</a:t>
            </a:r>
            <a:endParaRPr/>
          </a:p>
          <a:p>
            <a:pPr indent="-355600" lvl="0" marL="457200" rtl="0" algn="l">
              <a:spcBef>
                <a:spcPts val="0"/>
              </a:spcBef>
              <a:spcAft>
                <a:spcPts val="0"/>
              </a:spcAft>
              <a:buSzPts val="2000"/>
              <a:buChar char="●"/>
            </a:pPr>
            <a:r>
              <a:rPr lang="en"/>
              <a:t>ASSUMES log time binary search!</a:t>
            </a:r>
            <a:endParaRPr/>
          </a:p>
        </p:txBody>
      </p:sp>
      <p:graphicFrame>
        <p:nvGraphicFramePr>
          <p:cNvPr id="78" name="Google Shape;78;p13"/>
          <p:cNvGraphicFramePr/>
          <p:nvPr/>
        </p:nvGraphicFramePr>
        <p:xfrm>
          <a:off x="5784785" y="1558650"/>
          <a:ext cx="3000000" cy="3000000"/>
        </p:xfrm>
        <a:graphic>
          <a:graphicData uri="http://schemas.openxmlformats.org/drawingml/2006/table">
            <a:tbl>
              <a:tblPr>
                <a:noFill/>
                <a:tableStyleId>{2094322F-ACA2-47AB-A118-D972467638DB}</a:tableStyleId>
              </a:tblPr>
              <a:tblGrid>
                <a:gridCol w="1618250"/>
                <a:gridCol w="1618250"/>
              </a:tblGrid>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beautiful</a:t>
                      </a:r>
                      <a:endParaRPr/>
                    </a:p>
                  </a:txBody>
                  <a:tcPr marT="91425" marB="91425" marR="91425" marL="91425" anchor="ctr"/>
                </a:tc>
                <a:tc>
                  <a:txBody>
                    <a:bodyPr>
                      <a:noAutofit/>
                    </a:bodyPr>
                    <a:lstStyle/>
                    <a:p>
                      <a:pPr indent="0" lvl="0" marL="0" rtl="0" algn="ctr">
                        <a:spcBef>
                          <a:spcPts val="0"/>
                        </a:spcBef>
                        <a:spcAft>
                          <a:spcPts val="0"/>
                        </a:spcAft>
                        <a:buNone/>
                      </a:pPr>
                      <a:r>
                        <a:rPr lang="en"/>
                        <a:t>красивая </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cat</a:t>
                      </a:r>
                      <a:endParaRPr/>
                    </a:p>
                  </a:txBody>
                  <a:tcPr marT="91425" marB="91425" marR="91425" marL="91425" anchor="ctr"/>
                </a:tc>
                <a:tc>
                  <a:txBody>
                    <a:bodyPr>
                      <a:noAutofit/>
                    </a:bodyPr>
                    <a:lstStyle/>
                    <a:p>
                      <a:pPr indent="0" lvl="0" marL="0" rtl="0" algn="ctr">
                        <a:spcBef>
                          <a:spcPts val="0"/>
                        </a:spcBef>
                        <a:spcAft>
                          <a:spcPts val="0"/>
                        </a:spcAft>
                        <a:buNone/>
                      </a:pPr>
                      <a:r>
                        <a:rPr lang="en">
                          <a:solidFill>
                            <a:schemeClr val="dk1"/>
                          </a:solidFill>
                        </a:rPr>
                        <a:t>кошка</a:t>
                      </a:r>
                      <a:endParaRPr/>
                    </a:p>
                  </a:txBody>
                  <a:tcPr marT="91425" marB="91425" marR="91425" marL="91425" anchor="ctr"/>
                </a:tc>
              </a:tr>
              <a:tr h="428775">
                <a:tc>
                  <a:txBody>
                    <a:bodyPr>
                      <a:noAutofit/>
                    </a:bodyPr>
                    <a:lstStyle/>
                    <a:p>
                      <a:pPr indent="0" lvl="0" marL="0" rtl="0" algn="ctr">
                        <a:spcBef>
                          <a:spcPts val="0"/>
                        </a:spcBef>
                        <a:spcAft>
                          <a:spcPts val="0"/>
                        </a:spcAft>
                        <a:buNone/>
                      </a:pPr>
                      <a:r>
                        <a:rPr lang="en"/>
                        <a:t>...</a:t>
                      </a:r>
                      <a:endParaRPr/>
                    </a:p>
                  </a:txBody>
                  <a:tcPr marT="91425" marB="91425" marR="91425" marL="91425" anchor="ctr"/>
                </a:tc>
                <a:tc>
                  <a:txBody>
                    <a:bodyPr>
                      <a:noAutofit/>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Core Idea of Tony’s Sort: Partitioning</a:t>
            </a:r>
            <a:endParaRPr/>
          </a:p>
        </p:txBody>
      </p:sp>
      <p:sp>
        <p:nvSpPr>
          <p:cNvPr id="84" name="Google Shape;84;p14"/>
          <p:cNvSpPr txBox="1"/>
          <p:nvPr>
            <p:ph idx="1" type="body"/>
          </p:nvPr>
        </p:nvSpPr>
        <p:spPr>
          <a:xfrm>
            <a:off x="243000" y="556500"/>
            <a:ext cx="8770800" cy="18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55600" lvl="0" marL="457200" rtl="0" algn="l">
              <a:spcBef>
                <a:spcPts val="600"/>
              </a:spcBef>
              <a:spcAft>
                <a:spcPts val="0"/>
              </a:spcAft>
              <a:buSzPts val="2000"/>
              <a:buChar char="●"/>
            </a:pPr>
            <a:r>
              <a:rPr lang="en"/>
              <a:t>x moves to position j (may be the same as i)</a:t>
            </a:r>
            <a:endParaRPr/>
          </a:p>
          <a:p>
            <a:pPr indent="-355600" lvl="0" marL="457200" rtl="0" algn="l">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55600" lvl="0" marL="457200" rtl="0" algn="l">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85" name="Google Shape;85;p14"/>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86" name="Google Shape;86;p14"/>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87" name="Google Shape;87;p14"/>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88" name="Google Shape;88;p14"/>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9" name="Google Shape;89;p14"/>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90" name="Google Shape;90;p14"/>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91" name="Google Shape;91;p14"/>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92" name="Google Shape;92;p14"/>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93" name="Google Shape;93;p14"/>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94" name="Google Shape;94;p14"/>
          <p:cNvGrpSpPr/>
          <p:nvPr/>
        </p:nvGrpSpPr>
        <p:grpSpPr>
          <a:xfrm>
            <a:off x="118850" y="2435550"/>
            <a:ext cx="8666745" cy="1666825"/>
            <a:chOff x="118850" y="2435550"/>
            <a:chExt cx="8666745" cy="1666825"/>
          </a:xfrm>
        </p:grpSpPr>
        <p:grpSp>
          <p:nvGrpSpPr>
            <p:cNvPr id="95" name="Google Shape;95;p14"/>
            <p:cNvGrpSpPr/>
            <p:nvPr/>
          </p:nvGrpSpPr>
          <p:grpSpPr>
            <a:xfrm>
              <a:off x="118850" y="2731650"/>
              <a:ext cx="8666745" cy="1370725"/>
              <a:chOff x="118850" y="2731650"/>
              <a:chExt cx="8666745" cy="1370725"/>
            </a:xfrm>
          </p:grpSpPr>
          <p:sp>
            <p:nvSpPr>
              <p:cNvPr id="96" name="Google Shape;96;p14"/>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7" name="Google Shape;97;p14"/>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98" name="Google Shape;98;p14"/>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99" name="Google Shape;99;p14"/>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00" name="Google Shape;100;p14"/>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01" name="Google Shape;101;p14"/>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02" name="Google Shape;102;p14"/>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03" name="Google Shape;103;p14"/>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04" name="Google Shape;104;p14"/>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05" name="Google Shape;105;p14"/>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06" name="Google Shape;106;p14"/>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07" name="Google Shape;107;p14"/>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08" name="Google Shape;108;p14"/>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09" name="Google Shape;109;p14"/>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10" name="Google Shape;110;p14"/>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11" name="Google Shape;111;p14"/>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12" name="Google Shape;112;p14"/>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13" name="Google Shape;113;p14"/>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14" name="Google Shape;114;p14"/>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15" name="Google Shape;115;p14"/>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16" name="Google Shape;116;p14"/>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17" name="Google Shape;117;p14"/>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18" name="Google Shape;118;p14"/>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19" name="Google Shape;119;p14"/>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20" name="Google Shape;120;p14"/>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1" name="Google Shape;121;p14"/>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22" name="Google Shape;122;p14"/>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23" name="Google Shape;123;p14"/>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24" name="Google Shape;124;p14"/>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25" name="Google Shape;125;p14"/>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26" name="Google Shape;126;p14"/>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27" name="Google Shape;127;p14"/>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28" name="Google Shape;128;p14"/>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29" name="Google Shape;129;p14"/>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0" name="Google Shape;130;p14"/>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1" name="Google Shape;131;p14"/>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32" name="Google Shape;132;p14"/>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
        <p:nvSpPr>
          <p:cNvPr id="133" name="Google Shape;133;p14"/>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Core Idea of Tony’s Sort: Partitioning</a:t>
            </a:r>
            <a:endParaRPr/>
          </a:p>
        </p:txBody>
      </p:sp>
      <p:sp>
        <p:nvSpPr>
          <p:cNvPr id="139" name="Google Shape;139;p15"/>
          <p:cNvSpPr txBox="1"/>
          <p:nvPr>
            <p:ph idx="1" type="body"/>
          </p:nvPr>
        </p:nvSpPr>
        <p:spPr>
          <a:xfrm>
            <a:off x="243000" y="556500"/>
            <a:ext cx="8832300" cy="18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55600" lvl="0" marL="457200" rtl="0" algn="l">
              <a:spcBef>
                <a:spcPts val="600"/>
              </a:spcBef>
              <a:spcAft>
                <a:spcPts val="0"/>
              </a:spcAft>
              <a:buSzPts val="2000"/>
              <a:buChar char="●"/>
            </a:pPr>
            <a:r>
              <a:rPr lang="en"/>
              <a:t>x moves to position j (may be the same as i)</a:t>
            </a:r>
            <a:endParaRPr/>
          </a:p>
          <a:p>
            <a:pPr indent="-355600" lvl="0" marL="457200" rtl="0" algn="l">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55600" lvl="0" marL="457200" rtl="0" algn="l">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40" name="Google Shape;140;p15"/>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1" name="Google Shape;141;p15"/>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42" name="Google Shape;142;p15"/>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3" name="Google Shape;143;p15"/>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4" name="Google Shape;144;p15"/>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5" name="Google Shape;145;p15"/>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46" name="Google Shape;146;p15"/>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47" name="Google Shape;147;p15"/>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148" name="Google Shape;148;p15"/>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49" name="Google Shape;149;p15"/>
          <p:cNvGrpSpPr/>
          <p:nvPr/>
        </p:nvGrpSpPr>
        <p:grpSpPr>
          <a:xfrm>
            <a:off x="118850" y="2435550"/>
            <a:ext cx="8666745" cy="1666825"/>
            <a:chOff x="118850" y="2435550"/>
            <a:chExt cx="8666745" cy="1666825"/>
          </a:xfrm>
        </p:grpSpPr>
        <p:grpSp>
          <p:nvGrpSpPr>
            <p:cNvPr id="150" name="Google Shape;150;p15"/>
            <p:cNvGrpSpPr/>
            <p:nvPr/>
          </p:nvGrpSpPr>
          <p:grpSpPr>
            <a:xfrm>
              <a:off x="118850" y="2731650"/>
              <a:ext cx="8666745" cy="1370725"/>
              <a:chOff x="118850" y="2731650"/>
              <a:chExt cx="8666745" cy="1370725"/>
            </a:xfrm>
          </p:grpSpPr>
          <p:sp>
            <p:nvSpPr>
              <p:cNvPr id="151" name="Google Shape;151;p15"/>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52" name="Google Shape;152;p15"/>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53" name="Google Shape;153;p15"/>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54" name="Google Shape;154;p15"/>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5" name="Google Shape;155;p15"/>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6" name="Google Shape;156;p15"/>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57" name="Google Shape;157;p15"/>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8" name="Google Shape;158;p15"/>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59" name="Google Shape;159;p15"/>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60" name="Google Shape;160;p15"/>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1" name="Google Shape;161;p15"/>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62" name="Google Shape;162;p15"/>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3" name="Google Shape;163;p15"/>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64" name="Google Shape;164;p15"/>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65" name="Google Shape;165;p15"/>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66" name="Google Shape;166;p15"/>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67" name="Google Shape;167;p15"/>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68" name="Google Shape;168;p15"/>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9" name="Google Shape;169;p15"/>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70" name="Google Shape;170;p15"/>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71" name="Google Shape;171;p15"/>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72" name="Google Shape;172;p15"/>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73" name="Google Shape;173;p15"/>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74" name="Google Shape;174;p15"/>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75" name="Google Shape;175;p15"/>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76" name="Google Shape;176;p15"/>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77" name="Google Shape;177;p15"/>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78" name="Google Shape;178;p15"/>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79" name="Google Shape;179;p15"/>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80" name="Google Shape;180;p15"/>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81" name="Google Shape;181;p15"/>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82" name="Google Shape;182;p15"/>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83" name="Google Shape;183;p15"/>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84" name="Google Shape;184;p15"/>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85" name="Google Shape;185;p15"/>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86" name="Google Shape;186;p15"/>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87" name="Google Shape;187;p15"/>
          <p:cNvCxnSpPr/>
          <p:nvPr/>
        </p:nvCxnSpPr>
        <p:spPr>
          <a:xfrm flipH="1">
            <a:off x="6668858" y="3457726"/>
            <a:ext cx="510900" cy="843300"/>
          </a:xfrm>
          <a:prstGeom prst="straightConnector1">
            <a:avLst/>
          </a:prstGeom>
          <a:noFill/>
          <a:ln cap="flat" cmpd="sng" w="19050">
            <a:solidFill>
              <a:srgbClr val="FF0000"/>
            </a:solidFill>
            <a:prstDash val="solid"/>
            <a:round/>
            <a:headEnd len="med" w="med" type="none"/>
            <a:tailEnd len="med" w="med" type="none"/>
          </a:ln>
        </p:spPr>
      </p:cxnSp>
      <p:cxnSp>
        <p:nvCxnSpPr>
          <p:cNvPr id="188" name="Google Shape;188;p15"/>
          <p:cNvCxnSpPr/>
          <p:nvPr/>
        </p:nvCxnSpPr>
        <p:spPr>
          <a:xfrm>
            <a:off x="6657083" y="3529001"/>
            <a:ext cx="570300" cy="783900"/>
          </a:xfrm>
          <a:prstGeom prst="straightConnector1">
            <a:avLst/>
          </a:prstGeom>
          <a:noFill/>
          <a:ln cap="flat" cmpd="sng" w="19050">
            <a:solidFill>
              <a:srgbClr val="FF0000"/>
            </a:solidFill>
            <a:prstDash val="solid"/>
            <a:round/>
            <a:headEnd len="med" w="med" type="none"/>
            <a:tailEnd len="med" w="med" type="none"/>
          </a:ln>
        </p:spPr>
      </p:cxnSp>
      <p:sp>
        <p:nvSpPr>
          <p:cNvPr id="189" name="Google Shape;189;p15"/>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cxnSp>
        <p:nvCxnSpPr>
          <p:cNvPr id="190" name="Google Shape;190;p15"/>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(Partitioning)</a:t>
            </a:r>
            <a:endParaRPr/>
          </a:p>
        </p:txBody>
      </p:sp>
      <p:sp>
        <p:nvSpPr>
          <p:cNvPr id="196" name="Google Shape;196;p16"/>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197" name="Google Shape;197;p16"/>
          <p:cNvSpPr/>
          <p:nvPr/>
        </p:nvSpPr>
        <p:spPr>
          <a:xfrm>
            <a:off x="4994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98" name="Google Shape;198;p16"/>
          <p:cNvSpPr/>
          <p:nvPr/>
        </p:nvSpPr>
        <p:spPr>
          <a:xfrm>
            <a:off x="10284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99" name="Google Shape;199;p16"/>
          <p:cNvSpPr/>
          <p:nvPr/>
        </p:nvSpPr>
        <p:spPr>
          <a:xfrm>
            <a:off x="15620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00" name="Google Shape;200;p16"/>
          <p:cNvSpPr/>
          <p:nvPr/>
        </p:nvSpPr>
        <p:spPr>
          <a:xfrm>
            <a:off x="20911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1" name="Google Shape;201;p16"/>
          <p:cNvSpPr/>
          <p:nvPr/>
        </p:nvSpPr>
        <p:spPr>
          <a:xfrm>
            <a:off x="26196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02" name="Google Shape;202;p16"/>
          <p:cNvSpPr/>
          <p:nvPr/>
        </p:nvSpPr>
        <p:spPr>
          <a:xfrm>
            <a:off x="31487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03" name="Google Shape;203;p16"/>
          <p:cNvSpPr/>
          <p:nvPr/>
        </p:nvSpPr>
        <p:spPr>
          <a:xfrm>
            <a:off x="36823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04" name="Google Shape;204;p16"/>
          <p:cNvSpPr/>
          <p:nvPr/>
        </p:nvSpPr>
        <p:spPr>
          <a:xfrm>
            <a:off x="50977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05" name="Google Shape;205;p16"/>
          <p:cNvSpPr/>
          <p:nvPr/>
        </p:nvSpPr>
        <p:spPr>
          <a:xfrm>
            <a:off x="56267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6" name="Google Shape;206;p16"/>
          <p:cNvSpPr/>
          <p:nvPr/>
        </p:nvSpPr>
        <p:spPr>
          <a:xfrm>
            <a:off x="61603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07" name="Google Shape;207;p16"/>
          <p:cNvSpPr/>
          <p:nvPr/>
        </p:nvSpPr>
        <p:spPr>
          <a:xfrm>
            <a:off x="66894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08" name="Google Shape;208;p16"/>
          <p:cNvSpPr/>
          <p:nvPr/>
        </p:nvSpPr>
        <p:spPr>
          <a:xfrm>
            <a:off x="72179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09" name="Google Shape;209;p16"/>
          <p:cNvSpPr/>
          <p:nvPr/>
        </p:nvSpPr>
        <p:spPr>
          <a:xfrm>
            <a:off x="77470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10" name="Google Shape;210;p16"/>
          <p:cNvSpPr/>
          <p:nvPr/>
        </p:nvSpPr>
        <p:spPr>
          <a:xfrm>
            <a:off x="82806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11" name="Google Shape;211;p16"/>
          <p:cNvSpPr txBox="1"/>
          <p:nvPr/>
        </p:nvSpPr>
        <p:spPr>
          <a:xfrm>
            <a:off x="447359" y="3844596"/>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of a valid output</a:t>
            </a:r>
            <a:endParaRPr/>
          </a:p>
        </p:txBody>
      </p:sp>
      <p:sp>
        <p:nvSpPr>
          <p:cNvPr id="212" name="Google Shape;212;p16"/>
          <p:cNvSpPr txBox="1"/>
          <p:nvPr/>
        </p:nvSpPr>
        <p:spPr>
          <a:xfrm>
            <a:off x="5097734" y="3838000"/>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e</a:t>
            </a:r>
            <a:r>
              <a:rPr lang="en"/>
              <a:t>xample of a valid</a:t>
            </a:r>
            <a:r>
              <a:rPr lang="en"/>
              <a:t> </a:t>
            </a:r>
            <a:r>
              <a:rPr lang="en"/>
              <a:t>output</a:t>
            </a:r>
            <a:endParaRPr/>
          </a:p>
        </p:txBody>
      </p:sp>
      <p:sp>
        <p:nvSpPr>
          <p:cNvPr id="213" name="Google Shape;213;p16"/>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14" name="Google Shape;214;p16"/>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15" name="Google Shape;215;p16"/>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16" name="Google Shape;216;p16"/>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17" name="Google Shape;217;p16"/>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8" name="Google Shape;218;p16"/>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19" name="Google Shape;219;p16"/>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20" name="Google Shape;220;p16"/>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