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57C7089-187E-47AF-B475-7024762D4D64}">
  <a:tblStyle styleId="{157C7089-187E-47AF-B475-7024762D4D64}"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149C896-7DCD-42FA-87CF-5B811237BAC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g42d4f6d39_013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42d4f6d39_0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dd4c9e30c37d0ef_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dd4c9e30c37d0ef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https://i.ytimg.com/vi/lEF3SPhz5Q8/maxresdefault.jpg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dd4c9e30c37d0ef_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dd4c9e30c37d0ef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Einstein, Schrodinger, Fermi, Heisenberg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6eb7e24aa_0_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6eb7e24a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12af6a6403_0_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af6a640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dd4c9e30c37d0ef_1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dd4c9e30c37d0ef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984e2b919_0_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84e2b91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984e2b919_0_9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84e2b91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984e2b919_0_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84e2b91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984e2b919_0_10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84e2b91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12af6a6403_0_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af6a640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409413421_06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409413421_0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http://www.constructionphotography.com/ImageThumbs/A168-02831/3/A168-02831_plastic_bottles_sorted_by_colour_compressed_into_bales_and_ready_for_recycling.jpg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984e2b919_0_1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984e2b91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984e2b919_0_16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984e2b91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465e07215_0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465e07215_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465e07215_0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65e07215_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465e07215_0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465e07215_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65fbc6ea_13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465fbc6ea_1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465e07215_08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465e07215_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465fbc6ea_12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465fbc6ea_1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4671a419d_02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4671a419d_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minutes to here without the earlier question on stability.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12af6a6403_0_1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2af6a640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d76fccf63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d76fccf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12b16f43a3_0_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2b16f43a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12af6a6403_0_1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2af6a640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12af6a6403_0_1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2af6a640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12af6a6403_0_1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2af6a640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12af6a6403_0_1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2af6a640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12af6a6403_0_1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2af6a640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Nisbett and Wilson (1977), two well-known psychologists, presented subjects with packs of nylon stockings in a row and asked them to choose the best one. Subjects had a strong tendency to prefer stockings toward the right side of the array (even though, unbeknownst to the subjects, all the stockings were actually identical). However, when the experimenters asked the subjects if the position of the choices affected their decision, almost everyone denied it and ridiculed the idea that something as trivial as position would affect their choice. The research showed that people do not have conscious access to their underlying cognitive processes that gave rise to biases such as, in this case, preference for choosing options at the end of the array. This theory has been followed up by many other supporting studies, and the paper itself has been cited more than 6500 times.</a:t>
            </a:r>
            <a:endParaRPr/>
          </a:p>
          <a:p>
            <a:pPr indent="0" lvl="0" marL="0" rtl="0" algn="l">
              <a:spcBef>
                <a:spcPts val="0"/>
              </a:spcBef>
              <a:spcAft>
                <a:spcPts val="0"/>
              </a:spcAft>
              <a:buClr>
                <a:schemeClr val="dk1"/>
              </a:buClr>
              <a:buSzPts val="1100"/>
              <a:buFont typeface="Arial"/>
              <a:buNone/>
            </a:pPr>
            <a:r>
              <a:rPr lang="en"/>
              <a:t> If someone at Microsoft who knew about this research attempted to implement this flawed sorting algorithm that biases Internet Explorer at the end so that (1) consumers will not even be consciously aware that they chose Internet Explorer because of its presentation position instead of its quality, and (2) if uncovered, it could be passed off as an innocuous, accidental programming bug. </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984e2b919_0_1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984e2b91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4671a419d_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4671a419d_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2fc129f8d_0_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fc129f8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2fc129f8d_0_3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fc129f8d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6eb7e24aa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6eb7e24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6eb7e24aa_0_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6eb7e24a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12b16f43a3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b16f43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6eb7e24aa_0_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eb7e24a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1d76fccf63_0_2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d76fccf6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1d76fccf63_0_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d76fccf6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https://i.ytimg.com/vi/lEF3SPhz5Q8/maxresdefault.jpg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1" name="Google Shape;11;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12"/>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3"/>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4" name="Google Shape;14;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5" name="Google Shape;15;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8" name="Google Shape;18;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9" name="Google Shape;19;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 name="Shape 20"/>
        <p:cNvGrpSpPr/>
        <p:nvPr/>
      </p:nvGrpSpPr>
      <p:grpSpPr>
        <a:xfrm>
          <a:off x="0" y="0"/>
          <a:ext cx="0" cy="0"/>
          <a:chOff x="0" y="0"/>
          <a:chExt cx="0" cy="0"/>
        </a:xfrm>
      </p:grpSpPr>
      <p:sp>
        <p:nvSpPr>
          <p:cNvPr id="21" name="Google Shape;21;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 name="Shape 22"/>
        <p:cNvGrpSpPr/>
        <p:nvPr/>
      </p:nvGrpSpPr>
      <p:grpSpPr>
        <a:xfrm>
          <a:off x="0" y="0"/>
          <a:ext cx="0" cy="0"/>
          <a:chOff x="0" y="0"/>
          <a:chExt cx="0" cy="0"/>
        </a:xfrm>
      </p:grpSpPr>
      <p:sp>
        <p:nvSpPr>
          <p:cNvPr id="23" name="Google Shape;23;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 name="Shape 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8" name="Shape 28"/>
        <p:cNvGrpSpPr/>
        <p:nvPr/>
      </p:nvGrpSpPr>
      <p:grpSpPr>
        <a:xfrm>
          <a:off x="0" y="0"/>
          <a:ext cx="0" cy="0"/>
          <a:chOff x="0" y="0"/>
          <a:chExt cx="0" cy="0"/>
        </a:xfrm>
      </p:grpSpPr>
      <p:sp>
        <p:nvSpPr>
          <p:cNvPr id="29" name="Google Shape;29;p9"/>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30" name="Google Shape;30;p9"/>
          <p:cNvSpPr txBox="1"/>
          <p:nvPr>
            <p:ph idx="1" type="subTitle"/>
          </p:nvPr>
        </p:nvSpPr>
        <p:spPr>
          <a:xfrm>
            <a:off x="161925" y="2917125"/>
            <a:ext cx="5380800" cy="784800"/>
          </a:xfrm>
          <a:prstGeom prst="rect">
            <a:avLst/>
          </a:prstGeom>
          <a:noFill/>
          <a:ln>
            <a:noFill/>
          </a:ln>
        </p:spPr>
        <p:txBody>
          <a:bodyPr anchorCtr="0" anchor="t" bIns="91425" lIns="91425" spcFirstLastPara="1" rIns="91425" wrap="square" tIns="91425"/>
          <a:lstStyle>
            <a:lvl1pPr lvl="0" rtl="0">
              <a:lnSpc>
                <a:spcPct val="100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31" name="Google Shape;31;p9"/>
          <p:cNvCxnSpPr/>
          <p:nvPr/>
        </p:nvCxnSpPr>
        <p:spPr>
          <a:xfrm>
            <a:off x="290700" y="28216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2" name="Shape 32"/>
        <p:cNvGrpSpPr/>
        <p:nvPr/>
      </p:nvGrpSpPr>
      <p:grpSpPr>
        <a:xfrm>
          <a:off x="0" y="0"/>
          <a:ext cx="0" cy="0"/>
          <a:chOff x="0" y="0"/>
          <a:chExt cx="0" cy="0"/>
        </a:xfrm>
      </p:grpSpPr>
      <p:sp>
        <p:nvSpPr>
          <p:cNvPr id="33" name="Google Shape;33;p10"/>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34" name="Google Shape;34;p10"/>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35" name="Google Shape;35;p10"/>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lstStyle>
            <a:lvl1pPr indent="-381000" lvl="0" marL="457200" rtl="0">
              <a:spcBef>
                <a:spcPts val="600"/>
              </a:spcBef>
              <a:spcAft>
                <a:spcPts val="0"/>
              </a:spcAft>
              <a:buSzPts val="2400"/>
              <a:buFont typeface="Calibri"/>
              <a:buChar char="●"/>
              <a:defRPr sz="2400">
                <a:latin typeface="Calibri"/>
                <a:ea typeface="Calibri"/>
                <a:cs typeface="Calibri"/>
                <a:sym typeface="Calibri"/>
              </a:defRPr>
            </a:lvl1pPr>
            <a:lvl2pPr indent="-368300" lvl="1" marL="914400" rtl="0">
              <a:spcBef>
                <a:spcPts val="0"/>
              </a:spcBef>
              <a:spcAft>
                <a:spcPts val="0"/>
              </a:spcAft>
              <a:buSzPts val="2200"/>
              <a:buFont typeface="Calibri"/>
              <a:buChar char="○"/>
              <a:defRPr sz="2200">
                <a:latin typeface="Calibri"/>
                <a:ea typeface="Calibri"/>
                <a:cs typeface="Calibri"/>
                <a:sym typeface="Calibri"/>
              </a:defRPr>
            </a:lvl2pPr>
            <a:lvl3pPr indent="-355600" lvl="2" marL="1371600" rtl="0">
              <a:spcBef>
                <a:spcPts val="0"/>
              </a:spcBef>
              <a:spcAft>
                <a:spcPts val="0"/>
              </a:spcAft>
              <a:buSzPts val="2000"/>
              <a:buFont typeface="Calibri"/>
              <a:buChar char="■"/>
              <a:defRPr sz="20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6" name="Shape 36"/>
        <p:cNvGrpSpPr/>
        <p:nvPr/>
      </p:nvGrpSpPr>
      <p:grpSpPr>
        <a:xfrm>
          <a:off x="0" y="0"/>
          <a:ext cx="0" cy="0"/>
          <a:chOff x="0" y="0"/>
          <a:chExt cx="0" cy="0"/>
        </a:xfrm>
      </p:grpSpPr>
      <p:sp>
        <p:nvSpPr>
          <p:cNvPr id="37" name="Google Shape;37;p1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8" name="Google Shape;38;p11"/>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9" name="Google Shape;39;p11"/>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 name="Shape 25"/>
        <p:cNvGrpSpPr/>
        <p:nvPr/>
      </p:nvGrpSpPr>
      <p:grpSpPr>
        <a:xfrm>
          <a:off x="0" y="0"/>
          <a:ext cx="0" cy="0"/>
          <a:chOff x="0" y="0"/>
          <a:chExt cx="0" cy="0"/>
        </a:xfrm>
      </p:grpSpPr>
      <p:sp>
        <p:nvSpPr>
          <p:cNvPr id="26" name="Google Shape;26;p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7" name="Google Shape;27;p8"/>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cs.princeton.edu/~wayne/cs423/lectures/selection-4up.pdf"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goo.gl/3sYnv3" TargetMode="Externa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hyperlink" Target="https://docs.google.com/presentation/d/1uXMsukvTUI0m5_6QfaYDmPDPXBXGRix7juEd7ekBjG0/pub?start=false&amp;loop=false&amp;delayms=3000&amp;slide=id.g46b429e30_0110" TargetMode="External"/><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4.png"/><Relationship Id="rId7"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hyperlink" Target="http://www.robweir.com/blog/2010/03/new-microsoft-shuffle.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hyperlink" Target="http://psych.fullerton.edu/mbirnbaum/papers/Nihm_BPS_1984.pdf" TargetMode="External"/><Relationship Id="rId4" Type="http://schemas.openxmlformats.org/officeDocument/2006/relationships/image" Target="../media/image6.png"/><Relationship Id="rId5"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www.youtube.com/watch?v=kPRA0W1kECg" TargetMode="External"/><Relationship Id="rId4" Type="http://schemas.openxmlformats.org/officeDocument/2006/relationships/hyperlink" Target="https://www.youtube.com/watch?v=kPRA0W1kECg&amp;t=0m9s" TargetMode="External"/><Relationship Id="rId10" Type="http://schemas.openxmlformats.org/officeDocument/2006/relationships/hyperlink" Target="https://www.youtube.com/watch?v=kPRA0W1kECg&amp;t=3m37s" TargetMode="External"/><Relationship Id="rId9" Type="http://schemas.openxmlformats.org/officeDocument/2006/relationships/hyperlink" Target="https://www.youtube.com/watch?v=kPRA0W1kECg&amp;t=2m10s" TargetMode="External"/><Relationship Id="rId5" Type="http://schemas.openxmlformats.org/officeDocument/2006/relationships/hyperlink" Target="https://www.youtube.com/watch?v=kPRA0W1kECg&amp;t=0m38s" TargetMode="External"/><Relationship Id="rId6" Type="http://schemas.openxmlformats.org/officeDocument/2006/relationships/hyperlink" Target="https://www.youtube.com/watch?v=kPRA0W1kECg&amp;t=1m05s" TargetMode="External"/><Relationship Id="rId7" Type="http://schemas.openxmlformats.org/officeDocument/2006/relationships/hyperlink" Target="https://www.youtube.com/watch?v=kPRA0W1kECg&amp;t=1m28s" TargetMode="External"/><Relationship Id="rId8" Type="http://schemas.openxmlformats.org/officeDocument/2006/relationships/hyperlink" Target="https://www.youtube.com/watch?v=kPRA0W1kECg&amp;t=1m54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www.constructionphotography.com/ImageThumbs/A168-02831/3/A168-02831_plastic_bottles_sorted_by_colour_compressed_into_bales_and_ready_for_recycling.jpg"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ocs.google.com/presentation/d/1DOnWS59PJOa-LaBfttPRseIpwLGefZkn450TMSSUiQY/pub?start=false&amp;loop=false&amp;delayms=300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eb.archive.org/web/20100428064017/http://permalink.gmane.org/gmane.comp.java.openjdk.core-libs.devel/262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50" name="Google Shape;50;p1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Project 3 autograder has been updated to do randomized testing.</a:t>
            </a:r>
            <a:endParaRPr/>
          </a:p>
          <a:p>
            <a:pPr indent="-355600" lvl="0" marL="457200" rtl="0" algn="l">
              <a:spcBef>
                <a:spcPts val="600"/>
              </a:spcBef>
              <a:spcAft>
                <a:spcPts val="0"/>
              </a:spcAft>
              <a:buSzPts val="2000"/>
              <a:buChar char="●"/>
            </a:pPr>
            <a:r>
              <a:rPr lang="en"/>
              <a:t>In general, it is not reasonable to hardcode answers to projects in any class, ever (e.g. a program which consists of if statements).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More people are failing the 3x test than we expected, will investigate.</a:t>
            </a:r>
            <a:endParaRPr/>
          </a:p>
          <a:p>
            <a:pPr indent="-355600" lvl="0" marL="457200" rtl="0" algn="l">
              <a:spcBef>
                <a:spcPts val="600"/>
              </a:spcBef>
              <a:spcAft>
                <a:spcPts val="0"/>
              </a:spcAft>
              <a:buSzPts val="2000"/>
              <a:buChar char="●"/>
            </a:pPr>
            <a:r>
              <a:rPr lang="en"/>
              <a:t>Possible culprit: You might be tested against a solution that uses Euclidean rather than Great Circle distance, which is slower.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Extra deadline for part 1 is today.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2" name="Shape 112"/>
        <p:cNvGrpSpPr/>
        <p:nvPr/>
      </p:nvGrpSpPr>
      <p:grpSpPr>
        <a:xfrm>
          <a:off x="0" y="0"/>
          <a:ext cx="0" cy="0"/>
          <a:chOff x="0" y="0"/>
          <a:chExt cx="0" cy="0"/>
        </a:xfrm>
      </p:grpSpPr>
      <p:sp>
        <p:nvSpPr>
          <p:cNvPr id="113" name="Google Shape;113;p24"/>
          <p:cNvSpPr txBox="1"/>
          <p:nvPr>
            <p:ph type="title"/>
          </p:nvPr>
        </p:nvSpPr>
        <p:spPr>
          <a:xfrm>
            <a:off x="166800" y="92500"/>
            <a:ext cx="84555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Philosophy 2a: Smarter Pivot Selection (linear time pivot pick)</a:t>
            </a:r>
            <a:endParaRPr/>
          </a:p>
        </p:txBody>
      </p:sp>
      <p:sp>
        <p:nvSpPr>
          <p:cNvPr id="114" name="Google Shape;114;p24"/>
          <p:cNvSpPr txBox="1"/>
          <p:nvPr>
            <p:ph idx="1" type="body"/>
          </p:nvPr>
        </p:nvSpPr>
        <p:spPr>
          <a:xfrm>
            <a:off x="243000" y="556500"/>
            <a:ext cx="8745300" cy="4010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best possible pivot is the median.</a:t>
            </a:r>
            <a:endParaRPr/>
          </a:p>
          <a:p>
            <a:pPr indent="-355600" lvl="0" marL="457200" rtl="0" algn="l">
              <a:spcBef>
                <a:spcPts val="600"/>
              </a:spcBef>
              <a:spcAft>
                <a:spcPts val="0"/>
              </a:spcAft>
              <a:buSzPts val="2000"/>
              <a:buChar char="●"/>
            </a:pPr>
            <a:r>
              <a:rPr lang="en"/>
              <a:t>Splits problem into two problems of size N/2.</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Obvious approach: Just calculate the actual median and use that as pivot.</a:t>
            </a:r>
            <a:endParaRPr/>
          </a:p>
          <a:p>
            <a:pPr indent="-355600" lvl="0" marL="457200" rtl="0" algn="l">
              <a:spcBef>
                <a:spcPts val="600"/>
              </a:spcBef>
              <a:spcAft>
                <a:spcPts val="0"/>
              </a:spcAft>
              <a:buSzPts val="2000"/>
              <a:buChar char="●"/>
            </a:pPr>
            <a:r>
              <a:rPr lang="en"/>
              <a:t>But how?</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Goal: Come up with an algorithm for finding the median of an array. Bonus points if your algorithm takes linear time.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Your answer: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Median Identification</a:t>
            </a:r>
            <a:endParaRPr/>
          </a:p>
        </p:txBody>
      </p:sp>
      <p:sp>
        <p:nvSpPr>
          <p:cNvPr id="120" name="Google Shape;120;p25"/>
          <p:cNvSpPr txBox="1"/>
          <p:nvPr>
            <p:ph idx="1" type="body"/>
          </p:nvPr>
        </p:nvSpPr>
        <p:spPr>
          <a:xfrm>
            <a:off x="243000" y="556500"/>
            <a:ext cx="8782800" cy="1999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Is it possible to find the median in Θ(N) time?</a:t>
            </a:r>
            <a:endParaRPr/>
          </a:p>
          <a:p>
            <a:pPr indent="-355600" lvl="0" marL="457200" rtl="0" algn="l">
              <a:spcBef>
                <a:spcPts val="600"/>
              </a:spcBef>
              <a:spcAft>
                <a:spcPts val="0"/>
              </a:spcAft>
              <a:buSzPts val="2000"/>
              <a:buChar char="●"/>
            </a:pPr>
            <a:r>
              <a:rPr lang="en"/>
              <a:t>Yes! Use ‘</a:t>
            </a:r>
            <a:r>
              <a:rPr lang="en" u="sng">
                <a:solidFill>
                  <a:schemeClr val="hlink"/>
                </a:solidFill>
                <a:hlinkClick r:id="rId3"/>
              </a:rPr>
              <a:t>BFPRT</a:t>
            </a:r>
            <a:r>
              <a:rPr lang="en"/>
              <a:t>’ (called PICK in original paper).</a:t>
            </a:r>
            <a:endParaRPr/>
          </a:p>
          <a:p>
            <a:pPr indent="-355600" lvl="0" marL="457200" rtl="0" algn="l">
              <a:spcBef>
                <a:spcPts val="0"/>
              </a:spcBef>
              <a:spcAft>
                <a:spcPts val="0"/>
              </a:spcAft>
              <a:buSzPts val="2000"/>
              <a:buChar char="●"/>
            </a:pPr>
            <a:r>
              <a:rPr lang="en"/>
              <a:t>Algorithm developed in 1972 by a team including my former TA, Bob Tarjan (well before I was born). </a:t>
            </a:r>
            <a:endParaRPr/>
          </a:p>
          <a:p>
            <a:pPr indent="-355600" lvl="0" marL="457200" rtl="0" algn="l">
              <a:spcBef>
                <a:spcPts val="0"/>
              </a:spcBef>
              <a:spcAft>
                <a:spcPts val="0"/>
              </a:spcAft>
              <a:buSzPts val="2000"/>
              <a:buChar char="●"/>
            </a:pPr>
            <a:r>
              <a:rPr lang="en"/>
              <a:t>In practice, rarely used.</a:t>
            </a:r>
            <a:endParaRPr/>
          </a:p>
        </p:txBody>
      </p:sp>
      <p:pic>
        <p:nvPicPr>
          <p:cNvPr id="121" name="Google Shape;121;p25"/>
          <p:cNvPicPr preferRelativeResize="0"/>
          <p:nvPr/>
        </p:nvPicPr>
        <p:blipFill>
          <a:blip r:embed="rId4">
            <a:alphaModFix/>
          </a:blip>
          <a:stretch>
            <a:fillRect/>
          </a:stretch>
        </p:blipFill>
        <p:spPr>
          <a:xfrm>
            <a:off x="4020875" y="1817950"/>
            <a:ext cx="5062224" cy="2769900"/>
          </a:xfrm>
          <a:prstGeom prst="rect">
            <a:avLst/>
          </a:prstGeom>
          <a:noFill/>
          <a:ln>
            <a:noFill/>
          </a:ln>
        </p:spPr>
      </p:pic>
      <p:sp>
        <p:nvSpPr>
          <p:cNvPr id="122" name="Google Shape;122;p25"/>
          <p:cNvSpPr txBox="1"/>
          <p:nvPr>
            <p:ph idx="1" type="body"/>
          </p:nvPr>
        </p:nvSpPr>
        <p:spPr>
          <a:xfrm>
            <a:off x="241702" y="2600897"/>
            <a:ext cx="3840300" cy="1180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Historical note: The authors of this paper include FOUR Turing Award winners (and Pratt is no slouch!)</a:t>
            </a:r>
            <a:endParaRPr/>
          </a:p>
        </p:txBody>
      </p:sp>
      <p:sp>
        <p:nvSpPr>
          <p:cNvPr id="123" name="Google Shape;123;p25"/>
          <p:cNvSpPr txBox="1"/>
          <p:nvPr>
            <p:ph idx="1" type="body"/>
          </p:nvPr>
        </p:nvSpPr>
        <p:spPr>
          <a:xfrm>
            <a:off x="232438" y="4419600"/>
            <a:ext cx="8523000" cy="49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see how Exact Median Quicksort performs.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 vs. Mergesort</a:t>
            </a:r>
            <a:endParaRPr/>
          </a:p>
        </p:txBody>
      </p:sp>
      <p:graphicFrame>
        <p:nvGraphicFramePr>
          <p:cNvPr id="129" name="Google Shape;129;p26"/>
          <p:cNvGraphicFramePr/>
          <p:nvPr/>
        </p:nvGraphicFramePr>
        <p:xfrm>
          <a:off x="316925" y="704850"/>
          <a:ext cx="3000000" cy="3000000"/>
        </p:xfrm>
        <a:graphic>
          <a:graphicData uri="http://schemas.openxmlformats.org/drawingml/2006/table">
            <a:tbl>
              <a:tblPr>
                <a:noFill/>
                <a:tableStyleId>{3149C896-7DCD-42FA-87CF-5B811237BAC8}</a:tableStyleId>
              </a:tblPr>
              <a:tblGrid>
                <a:gridCol w="1584175"/>
                <a:gridCol w="1333200"/>
                <a:gridCol w="1118150"/>
                <a:gridCol w="1407600"/>
                <a:gridCol w="1656325"/>
                <a:gridCol w="1240700"/>
              </a:tblGrid>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Pivot Selection Strategy</a:t>
                      </a:r>
                      <a:endParaRPr/>
                    </a:p>
                  </a:txBody>
                  <a:tcPr marT="91425" marB="91425" marR="91425" marL="91425"/>
                </a:tc>
                <a:tc>
                  <a:txBody>
                    <a:bodyPr>
                      <a:noAutofit/>
                    </a:bodyPr>
                    <a:lstStyle/>
                    <a:p>
                      <a:pPr indent="0" lvl="0" marL="0" rtl="0" algn="l">
                        <a:spcBef>
                          <a:spcPts val="0"/>
                        </a:spcBef>
                        <a:spcAft>
                          <a:spcPts val="0"/>
                        </a:spcAft>
                        <a:buNone/>
                      </a:pPr>
                      <a:r>
                        <a:rPr lang="en"/>
                        <a:t>Partition</a:t>
                      </a:r>
                      <a:endParaRPr/>
                    </a:p>
                    <a:p>
                      <a:pPr indent="0" lvl="0" marL="0" rtl="0" algn="l">
                        <a:spcBef>
                          <a:spcPts val="0"/>
                        </a:spcBef>
                        <a:spcAft>
                          <a:spcPts val="0"/>
                        </a:spcAft>
                        <a:buNone/>
                      </a:pPr>
                      <a:r>
                        <a:rPr lang="en"/>
                        <a:t>Algorithm</a:t>
                      </a:r>
                      <a:endParaRPr/>
                    </a:p>
                  </a:txBody>
                  <a:tcPr marT="91425" marB="91425" marR="91425" marL="91425"/>
                </a:tc>
                <a:tc>
                  <a:txBody>
                    <a:bodyPr>
                      <a:noAutofit/>
                    </a:bodyPr>
                    <a:lstStyle/>
                    <a:p>
                      <a:pPr indent="0" lvl="0" marL="0" rtl="0" algn="l">
                        <a:spcBef>
                          <a:spcPts val="0"/>
                        </a:spcBef>
                        <a:spcAft>
                          <a:spcPts val="0"/>
                        </a:spcAft>
                        <a:buNone/>
                      </a:pPr>
                      <a:r>
                        <a:rPr lang="en"/>
                        <a:t>Worst Case Avoidance Strategy</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Time to sort 1000 arrays of 10000 ints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Worst Case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noAutofit/>
                    </a:bodyPr>
                    <a:lstStyle/>
                    <a:p>
                      <a:pPr indent="0" lvl="0" marL="0" rtl="0" algn="l">
                        <a:spcBef>
                          <a:spcPts val="0"/>
                        </a:spcBef>
                        <a:spcAft>
                          <a:spcPts val="0"/>
                        </a:spcAft>
                        <a:buNone/>
                      </a:pPr>
                      <a:r>
                        <a:rPr lang="en"/>
                        <a:t>Mergesort</a:t>
                      </a:r>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solidFill>
                      <a:srgbClr val="000000"/>
                    </a:solidFill>
                  </a:tcPr>
                </a:tc>
                <a:tc>
                  <a:txBody>
                    <a:bodyPr>
                      <a:noAutofit/>
                    </a:bodyPr>
                    <a:lstStyle/>
                    <a:p>
                      <a:pPr indent="0" lvl="0" marL="0" rtl="0" algn="l">
                        <a:spcBef>
                          <a:spcPts val="0"/>
                        </a:spcBef>
                        <a:spcAft>
                          <a:spcPts val="0"/>
                        </a:spcAft>
                        <a:buNone/>
                      </a:pPr>
                      <a:r>
                        <a:rPr lang="en"/>
                        <a:t>2.1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Θ(N log 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Quicksort L3S</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Leftmost</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3-scan</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Shuffle</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4.4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Θ(N</a:t>
                      </a:r>
                      <a:r>
                        <a:rPr baseline="30000" lang="en"/>
                        <a:t>2</a:t>
                      </a: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Quicksort LTHS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Leftmost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Tony Hoare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Shuffle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1.7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Θ(N</a:t>
                      </a:r>
                      <a:r>
                        <a:rPr baseline="30000" lang="en"/>
                        <a:t>2</a:t>
                      </a: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Quicksort PickTH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Exact Median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Tony Hoare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Exact Median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10.0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Θ(N log 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30" name="Google Shape;130;p26"/>
          <p:cNvSpPr txBox="1"/>
          <p:nvPr/>
        </p:nvSpPr>
        <p:spPr>
          <a:xfrm>
            <a:off x="23" y="4559300"/>
            <a:ext cx="49824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These are unoptimized versions of mergesort and quicksort, i.e. no switching to insertion sort for small arrays. </a:t>
            </a:r>
            <a:endParaRPr/>
          </a:p>
        </p:txBody>
      </p:sp>
      <p:sp>
        <p:nvSpPr>
          <p:cNvPr id="131" name="Google Shape;131;p26"/>
          <p:cNvSpPr txBox="1"/>
          <p:nvPr>
            <p:ph idx="1" type="body"/>
          </p:nvPr>
        </p:nvSpPr>
        <p:spPr>
          <a:xfrm>
            <a:off x="243000" y="3085950"/>
            <a:ext cx="8443800" cy="162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Quicksort using PICK to find the exact median (Quicksort PickTH) is terrible!</a:t>
            </a:r>
            <a:endParaRPr/>
          </a:p>
          <a:p>
            <a:pPr indent="-355600" lvl="0" marL="457200" rtl="0" algn="l">
              <a:spcBef>
                <a:spcPts val="600"/>
              </a:spcBef>
              <a:spcAft>
                <a:spcPts val="0"/>
              </a:spcAft>
              <a:buSzPts val="2000"/>
              <a:buChar char="●"/>
            </a:pPr>
            <a:r>
              <a:rPr lang="en"/>
              <a:t>Cost to compute medians is too high.</a:t>
            </a:r>
            <a:endParaRPr/>
          </a:p>
          <a:p>
            <a:pPr indent="-355600" lvl="0" marL="457200" rtl="0" algn="l">
              <a:spcBef>
                <a:spcPts val="0"/>
              </a:spcBef>
              <a:spcAft>
                <a:spcPts val="0"/>
              </a:spcAft>
              <a:buSzPts val="2000"/>
              <a:buChar char="●"/>
            </a:pPr>
            <a:r>
              <a:rPr lang="en"/>
              <a:t>Have to live with worst case Θ(N</a:t>
            </a:r>
            <a:r>
              <a:rPr baseline="30000" lang="en"/>
              <a:t>2</a:t>
            </a:r>
            <a:r>
              <a:rPr lang="en"/>
              <a:t>) if we want good practical performance.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35" name="Shape 135"/>
        <p:cNvGrpSpPr/>
        <p:nvPr/>
      </p:nvGrpSpPr>
      <p:grpSpPr>
        <a:xfrm>
          <a:off x="0" y="0"/>
          <a:ext cx="0" cy="0"/>
          <a:chOff x="0" y="0"/>
          <a:chExt cx="0" cy="0"/>
        </a:xfrm>
      </p:grpSpPr>
      <p:sp>
        <p:nvSpPr>
          <p:cNvPr id="136" name="Google Shape;136;p27"/>
          <p:cNvSpPr txBox="1"/>
          <p:nvPr>
            <p:ph type="title"/>
          </p:nvPr>
        </p:nvSpPr>
        <p:spPr>
          <a:xfrm>
            <a:off x="928950" y="2170925"/>
            <a:ext cx="7286100" cy="90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Quick Select</a:t>
            </a:r>
            <a:endParaRPr sz="4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Selection Problem</a:t>
            </a:r>
            <a:endParaRPr/>
          </a:p>
        </p:txBody>
      </p:sp>
      <p:sp>
        <p:nvSpPr>
          <p:cNvPr id="142" name="Google Shape;142;p28"/>
          <p:cNvSpPr txBox="1"/>
          <p:nvPr>
            <p:ph idx="1" type="body"/>
          </p:nvPr>
        </p:nvSpPr>
        <p:spPr>
          <a:xfrm>
            <a:off x="243000" y="556500"/>
            <a:ext cx="84915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Computing the exact median would be great for picking an item to partition around. Gives us a “safe quick sort”.</a:t>
            </a:r>
            <a:endParaRPr/>
          </a:p>
          <a:p>
            <a:pPr indent="-355600" lvl="0" marL="457200" rtl="0" algn="l">
              <a:spcBef>
                <a:spcPts val="600"/>
              </a:spcBef>
              <a:spcAft>
                <a:spcPts val="0"/>
              </a:spcAft>
              <a:buSzPts val="2000"/>
              <a:buChar char="●"/>
            </a:pPr>
            <a:r>
              <a:rPr lang="en"/>
              <a:t>Unfortunately, it turns out that exact median computation is too slow.</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However, it turns out that partitioning can be used to find the exact median.</a:t>
            </a:r>
            <a:endParaRPr/>
          </a:p>
          <a:p>
            <a:pPr indent="-355600" lvl="0" marL="457200" rtl="0" algn="l">
              <a:spcBef>
                <a:spcPts val="600"/>
              </a:spcBef>
              <a:spcAft>
                <a:spcPts val="0"/>
              </a:spcAft>
              <a:buSzPts val="2000"/>
              <a:buChar char="●"/>
            </a:pPr>
            <a:r>
              <a:rPr lang="en"/>
              <a:t>The resulting algorithm is the best known median identification algorithm.</a:t>
            </a:r>
            <a:endParaRPr/>
          </a:p>
        </p:txBody>
      </p:sp>
      <p:pic>
        <p:nvPicPr>
          <p:cNvPr id="143" name="Google Shape;143;p28"/>
          <p:cNvPicPr preferRelativeResize="0"/>
          <p:nvPr/>
        </p:nvPicPr>
        <p:blipFill>
          <a:blip r:embed="rId3">
            <a:alphaModFix/>
          </a:blip>
          <a:stretch>
            <a:fillRect/>
          </a:stretch>
        </p:blipFill>
        <p:spPr>
          <a:xfrm>
            <a:off x="6460097" y="2961125"/>
            <a:ext cx="2190000" cy="2006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1"/>
                                        <p:tgtEl>
                                          <p:spTgt spid="1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1"/>
                                        <p:tgtEl>
                                          <p:spTgt spid="1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Effect filter="fade" transition="in">
                                      <p:cBhvr>
                                        <p:cTn dur="1"/>
                                        <p:tgtEl>
                                          <p:spTgt spid="1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Effect filter="fade" transition="in">
                                      <p:cBhvr>
                                        <p:cTn dur="1"/>
                                        <p:tgtEl>
                                          <p:spTgt spid="1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animEffect filter="fade" transition="in">
                                      <p:cBhvr>
                                        <p:cTn dur="1"/>
                                        <p:tgtEl>
                                          <p:spTgt spid="1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 Select</a:t>
            </a:r>
            <a:endParaRPr/>
          </a:p>
        </p:txBody>
      </p:sp>
      <p:sp>
        <p:nvSpPr>
          <p:cNvPr id="149" name="Google Shape;149;p29"/>
          <p:cNvSpPr txBox="1"/>
          <p:nvPr>
            <p:ph idx="1" type="body"/>
          </p:nvPr>
        </p:nvSpPr>
        <p:spPr>
          <a:xfrm>
            <a:off x="243000" y="556500"/>
            <a:ext cx="8443800" cy="60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Goal, find the median:</a:t>
            </a:r>
            <a:endParaRPr/>
          </a:p>
        </p:txBody>
      </p:sp>
      <p:sp>
        <p:nvSpPr>
          <p:cNvPr id="150" name="Google Shape;150;p29"/>
          <p:cNvSpPr txBox="1"/>
          <p:nvPr/>
        </p:nvSpPr>
        <p:spPr>
          <a:xfrm>
            <a:off x="228600" y="1143000"/>
            <a:ext cx="4438800" cy="11004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Partition, pivot lands at 2.</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Not the median. Why?</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So what next?</a:t>
            </a:r>
            <a:endParaRPr sz="2000">
              <a:solidFill>
                <a:schemeClr val="dk1"/>
              </a:solidFill>
              <a:latin typeface="Calibri"/>
              <a:ea typeface="Calibri"/>
              <a:cs typeface="Calibri"/>
              <a:sym typeface="Calibri"/>
            </a:endParaRPr>
          </a:p>
        </p:txBody>
      </p:sp>
      <p:sp>
        <p:nvSpPr>
          <p:cNvPr id="151" name="Google Shape;151;p29"/>
          <p:cNvSpPr txBox="1"/>
          <p:nvPr/>
        </p:nvSpPr>
        <p:spPr>
          <a:xfrm>
            <a:off x="228600" y="2360663"/>
            <a:ext cx="4438800" cy="11004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Now pivot lands at 6. </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Not the median.</a:t>
            </a:r>
            <a:endParaRPr sz="2000">
              <a:solidFill>
                <a:schemeClr val="dk1"/>
              </a:solidFill>
              <a:latin typeface="Calibri"/>
              <a:ea typeface="Calibri"/>
              <a:cs typeface="Calibri"/>
              <a:sym typeface="Calibri"/>
            </a:endParaRPr>
          </a:p>
        </p:txBody>
      </p:sp>
      <p:sp>
        <p:nvSpPr>
          <p:cNvPr id="152" name="Google Shape;152;p29"/>
          <p:cNvSpPr txBox="1"/>
          <p:nvPr/>
        </p:nvSpPr>
        <p:spPr>
          <a:xfrm>
            <a:off x="2291098" y="1834568"/>
            <a:ext cx="6644100" cy="4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Partition right subproblem, median can’t be to the left!</a:t>
            </a:r>
            <a:endParaRPr sz="2000">
              <a:latin typeface="Calibri"/>
              <a:ea typeface="Calibri"/>
              <a:cs typeface="Calibri"/>
              <a:sym typeface="Calibri"/>
            </a:endParaRPr>
          </a:p>
        </p:txBody>
      </p:sp>
      <p:sp>
        <p:nvSpPr>
          <p:cNvPr id="153" name="Google Shape;153;p29"/>
          <p:cNvSpPr txBox="1"/>
          <p:nvPr/>
        </p:nvSpPr>
        <p:spPr>
          <a:xfrm>
            <a:off x="228600" y="3579863"/>
            <a:ext cx="4438800" cy="11004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Pivot lands at 4. Are we done?</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Yep, 9/2 = 4.</a:t>
            </a:r>
            <a:endParaRPr sz="2000">
              <a:solidFill>
                <a:schemeClr val="dk1"/>
              </a:solidFill>
              <a:latin typeface="Calibri"/>
              <a:ea typeface="Calibri"/>
              <a:cs typeface="Calibri"/>
              <a:sym typeface="Calibri"/>
            </a:endParaRPr>
          </a:p>
        </p:txBody>
      </p:sp>
      <p:grpSp>
        <p:nvGrpSpPr>
          <p:cNvPr id="154" name="Google Shape;154;p29"/>
          <p:cNvGrpSpPr/>
          <p:nvPr/>
        </p:nvGrpSpPr>
        <p:grpSpPr>
          <a:xfrm>
            <a:off x="4011500" y="2306811"/>
            <a:ext cx="4796470" cy="495300"/>
            <a:chOff x="4011500" y="2306811"/>
            <a:chExt cx="4796470" cy="495300"/>
          </a:xfrm>
        </p:grpSpPr>
        <p:grpSp>
          <p:nvGrpSpPr>
            <p:cNvPr id="155" name="Google Shape;155;p29"/>
            <p:cNvGrpSpPr/>
            <p:nvPr/>
          </p:nvGrpSpPr>
          <p:grpSpPr>
            <a:xfrm>
              <a:off x="4011500" y="2306811"/>
              <a:ext cx="3722895" cy="495300"/>
              <a:chOff x="4240100" y="2306811"/>
              <a:chExt cx="3722895" cy="495300"/>
            </a:xfrm>
          </p:grpSpPr>
          <p:grpSp>
            <p:nvGrpSpPr>
              <p:cNvPr id="156" name="Google Shape;156;p29"/>
              <p:cNvGrpSpPr/>
              <p:nvPr/>
            </p:nvGrpSpPr>
            <p:grpSpPr>
              <a:xfrm>
                <a:off x="5302736" y="2306811"/>
                <a:ext cx="2660259" cy="495300"/>
                <a:chOff x="5302736" y="1579325"/>
                <a:chExt cx="2660259" cy="495300"/>
              </a:xfrm>
            </p:grpSpPr>
            <p:sp>
              <p:nvSpPr>
                <p:cNvPr id="157" name="Google Shape;157;p29"/>
                <p:cNvSpPr/>
                <p:nvPr/>
              </p:nvSpPr>
              <p:spPr>
                <a:xfrm>
                  <a:off x="5302736"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58" name="Google Shape;158;p29"/>
                <p:cNvSpPr/>
                <p:nvPr/>
              </p:nvSpPr>
              <p:spPr>
                <a:xfrm>
                  <a:off x="5831791" y="15793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59" name="Google Shape;159;p29"/>
                <p:cNvSpPr/>
                <p:nvPr/>
              </p:nvSpPr>
              <p:spPr>
                <a:xfrm>
                  <a:off x="6360359"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160" name="Google Shape;160;p29"/>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61" name="Google Shape;161;p29"/>
                <p:cNvSpPr/>
                <p:nvPr/>
              </p:nvSpPr>
              <p:spPr>
                <a:xfrm>
                  <a:off x="7422995"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grpSp>
          <p:grpSp>
            <p:nvGrpSpPr>
              <p:cNvPr id="162" name="Google Shape;162;p29"/>
              <p:cNvGrpSpPr/>
              <p:nvPr/>
            </p:nvGrpSpPr>
            <p:grpSpPr>
              <a:xfrm>
                <a:off x="4240100" y="2306811"/>
                <a:ext cx="1069055" cy="495300"/>
                <a:chOff x="4240100" y="1579325"/>
                <a:chExt cx="1069055" cy="495300"/>
              </a:xfrm>
            </p:grpSpPr>
            <p:sp>
              <p:nvSpPr>
                <p:cNvPr id="163" name="Google Shape;163;p29"/>
                <p:cNvSpPr/>
                <p:nvPr/>
              </p:nvSpPr>
              <p:spPr>
                <a:xfrm>
                  <a:off x="4769155"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64" name="Google Shape;164;p29"/>
                <p:cNvSpPr/>
                <p:nvPr/>
              </p:nvSpPr>
              <p:spPr>
                <a:xfrm>
                  <a:off x="4240100"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grpSp>
        <p:grpSp>
          <p:nvGrpSpPr>
            <p:cNvPr id="165" name="Google Shape;165;p29"/>
            <p:cNvGrpSpPr/>
            <p:nvPr/>
          </p:nvGrpSpPr>
          <p:grpSpPr>
            <a:xfrm>
              <a:off x="7734388" y="2306811"/>
              <a:ext cx="1073582" cy="495300"/>
              <a:chOff x="6889413" y="1579325"/>
              <a:chExt cx="1073582" cy="495300"/>
            </a:xfrm>
          </p:grpSpPr>
          <p:sp>
            <p:nvSpPr>
              <p:cNvPr id="166" name="Google Shape;166;p29"/>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817</a:t>
                </a:r>
                <a:endParaRPr sz="1800">
                  <a:latin typeface="Calibri"/>
                  <a:ea typeface="Calibri"/>
                  <a:cs typeface="Calibri"/>
                  <a:sym typeface="Calibri"/>
                </a:endParaRPr>
              </a:p>
            </p:txBody>
          </p:sp>
          <p:sp>
            <p:nvSpPr>
              <p:cNvPr id="167" name="Google Shape;167;p29"/>
              <p:cNvSpPr/>
              <p:nvPr/>
            </p:nvSpPr>
            <p:spPr>
              <a:xfrm>
                <a:off x="7422995"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913</a:t>
                </a:r>
                <a:endParaRPr sz="1800">
                  <a:latin typeface="Calibri"/>
                  <a:ea typeface="Calibri"/>
                  <a:cs typeface="Calibri"/>
                  <a:sym typeface="Calibri"/>
                </a:endParaRPr>
              </a:p>
            </p:txBody>
          </p:sp>
        </p:grpSp>
      </p:grpSp>
      <p:grpSp>
        <p:nvGrpSpPr>
          <p:cNvPr id="168" name="Google Shape;168;p29"/>
          <p:cNvGrpSpPr/>
          <p:nvPr/>
        </p:nvGrpSpPr>
        <p:grpSpPr>
          <a:xfrm>
            <a:off x="4011500" y="2951761"/>
            <a:ext cx="4796470" cy="495300"/>
            <a:chOff x="4011500" y="2951761"/>
            <a:chExt cx="4796470" cy="495300"/>
          </a:xfrm>
        </p:grpSpPr>
        <p:grpSp>
          <p:nvGrpSpPr>
            <p:cNvPr id="169" name="Google Shape;169;p29"/>
            <p:cNvGrpSpPr/>
            <p:nvPr/>
          </p:nvGrpSpPr>
          <p:grpSpPr>
            <a:xfrm>
              <a:off x="4011500" y="2951761"/>
              <a:ext cx="3722895" cy="495300"/>
              <a:chOff x="4240100" y="2951761"/>
              <a:chExt cx="3722895" cy="495300"/>
            </a:xfrm>
          </p:grpSpPr>
          <p:grpSp>
            <p:nvGrpSpPr>
              <p:cNvPr id="170" name="Google Shape;170;p29"/>
              <p:cNvGrpSpPr/>
              <p:nvPr/>
            </p:nvGrpSpPr>
            <p:grpSpPr>
              <a:xfrm>
                <a:off x="5302736" y="2951761"/>
                <a:ext cx="2660259" cy="495300"/>
                <a:chOff x="5302736" y="1579325"/>
                <a:chExt cx="2660259" cy="495300"/>
              </a:xfrm>
            </p:grpSpPr>
            <p:sp>
              <p:nvSpPr>
                <p:cNvPr id="171" name="Google Shape;171;p29"/>
                <p:cNvSpPr/>
                <p:nvPr/>
              </p:nvSpPr>
              <p:spPr>
                <a:xfrm>
                  <a:off x="5302736"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2" name="Google Shape;172;p29"/>
                <p:cNvSpPr/>
                <p:nvPr/>
              </p:nvSpPr>
              <p:spPr>
                <a:xfrm>
                  <a:off x="5831791"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173" name="Google Shape;173;p29"/>
                <p:cNvSpPr/>
                <p:nvPr/>
              </p:nvSpPr>
              <p:spPr>
                <a:xfrm>
                  <a:off x="6360359"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74" name="Google Shape;174;p29"/>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75" name="Google Shape;175;p29"/>
                <p:cNvSpPr/>
                <p:nvPr/>
              </p:nvSpPr>
              <p:spPr>
                <a:xfrm>
                  <a:off x="7422995" y="15793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grpSp>
          <p:grpSp>
            <p:nvGrpSpPr>
              <p:cNvPr id="176" name="Google Shape;176;p29"/>
              <p:cNvGrpSpPr/>
              <p:nvPr/>
            </p:nvGrpSpPr>
            <p:grpSpPr>
              <a:xfrm>
                <a:off x="4240100" y="2951761"/>
                <a:ext cx="1069055" cy="495300"/>
                <a:chOff x="4240100" y="1579325"/>
                <a:chExt cx="1069055" cy="495300"/>
              </a:xfrm>
            </p:grpSpPr>
            <p:sp>
              <p:nvSpPr>
                <p:cNvPr id="177" name="Google Shape;177;p29"/>
                <p:cNvSpPr/>
                <p:nvPr/>
              </p:nvSpPr>
              <p:spPr>
                <a:xfrm>
                  <a:off x="4769155"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78" name="Google Shape;178;p29"/>
                <p:cNvSpPr/>
                <p:nvPr/>
              </p:nvSpPr>
              <p:spPr>
                <a:xfrm>
                  <a:off x="4240100"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grpSp>
        <p:grpSp>
          <p:nvGrpSpPr>
            <p:cNvPr id="179" name="Google Shape;179;p29"/>
            <p:cNvGrpSpPr/>
            <p:nvPr/>
          </p:nvGrpSpPr>
          <p:grpSpPr>
            <a:xfrm>
              <a:off x="7734388" y="2951761"/>
              <a:ext cx="1073582" cy="495300"/>
              <a:chOff x="6889413" y="1579325"/>
              <a:chExt cx="1073582" cy="495300"/>
            </a:xfrm>
          </p:grpSpPr>
          <p:sp>
            <p:nvSpPr>
              <p:cNvPr id="180" name="Google Shape;180;p29"/>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817</a:t>
                </a:r>
                <a:endParaRPr sz="1800">
                  <a:latin typeface="Calibri"/>
                  <a:ea typeface="Calibri"/>
                  <a:cs typeface="Calibri"/>
                  <a:sym typeface="Calibri"/>
                </a:endParaRPr>
              </a:p>
            </p:txBody>
          </p:sp>
          <p:sp>
            <p:nvSpPr>
              <p:cNvPr id="181" name="Google Shape;181;p29"/>
              <p:cNvSpPr/>
              <p:nvPr/>
            </p:nvSpPr>
            <p:spPr>
              <a:xfrm>
                <a:off x="7422995"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913</a:t>
                </a:r>
                <a:endParaRPr sz="1800">
                  <a:latin typeface="Calibri"/>
                  <a:ea typeface="Calibri"/>
                  <a:cs typeface="Calibri"/>
                  <a:sym typeface="Calibri"/>
                </a:endParaRPr>
              </a:p>
            </p:txBody>
          </p:sp>
        </p:grpSp>
      </p:grpSp>
      <p:grpSp>
        <p:nvGrpSpPr>
          <p:cNvPr id="182" name="Google Shape;182;p29"/>
          <p:cNvGrpSpPr/>
          <p:nvPr/>
        </p:nvGrpSpPr>
        <p:grpSpPr>
          <a:xfrm>
            <a:off x="4011500" y="1313632"/>
            <a:ext cx="4796470" cy="495300"/>
            <a:chOff x="4011500" y="1313632"/>
            <a:chExt cx="4796470" cy="495300"/>
          </a:xfrm>
        </p:grpSpPr>
        <p:grpSp>
          <p:nvGrpSpPr>
            <p:cNvPr id="183" name="Google Shape;183;p29"/>
            <p:cNvGrpSpPr/>
            <p:nvPr/>
          </p:nvGrpSpPr>
          <p:grpSpPr>
            <a:xfrm>
              <a:off x="4011500" y="1313632"/>
              <a:ext cx="3722895" cy="495300"/>
              <a:chOff x="4240100" y="1579325"/>
              <a:chExt cx="3722895" cy="495300"/>
            </a:xfrm>
          </p:grpSpPr>
          <p:sp>
            <p:nvSpPr>
              <p:cNvPr id="184" name="Google Shape;184;p29"/>
              <p:cNvSpPr/>
              <p:nvPr/>
            </p:nvSpPr>
            <p:spPr>
              <a:xfrm>
                <a:off x="4240100"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85" name="Google Shape;185;p29"/>
              <p:cNvSpPr/>
              <p:nvPr/>
            </p:nvSpPr>
            <p:spPr>
              <a:xfrm>
                <a:off x="4769155"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86" name="Google Shape;186;p29"/>
              <p:cNvSpPr/>
              <p:nvPr/>
            </p:nvSpPr>
            <p:spPr>
              <a:xfrm>
                <a:off x="5302736" y="15793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87" name="Google Shape;187;p29"/>
              <p:cNvSpPr/>
              <p:nvPr/>
            </p:nvSpPr>
            <p:spPr>
              <a:xfrm>
                <a:off x="5831791"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88" name="Google Shape;188;p29"/>
              <p:cNvSpPr/>
              <p:nvPr/>
            </p:nvSpPr>
            <p:spPr>
              <a:xfrm>
                <a:off x="6360359"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189" name="Google Shape;189;p29"/>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90" name="Google Shape;190;p29"/>
              <p:cNvSpPr/>
              <p:nvPr/>
            </p:nvSpPr>
            <p:spPr>
              <a:xfrm>
                <a:off x="7422995"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grpSp>
        <p:grpSp>
          <p:nvGrpSpPr>
            <p:cNvPr id="191" name="Google Shape;191;p29"/>
            <p:cNvGrpSpPr/>
            <p:nvPr/>
          </p:nvGrpSpPr>
          <p:grpSpPr>
            <a:xfrm>
              <a:off x="7734388" y="1313632"/>
              <a:ext cx="1073582" cy="495300"/>
              <a:chOff x="6889413" y="1579325"/>
              <a:chExt cx="1073582" cy="495300"/>
            </a:xfrm>
          </p:grpSpPr>
          <p:sp>
            <p:nvSpPr>
              <p:cNvPr id="192" name="Google Shape;192;p29"/>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817</a:t>
                </a:r>
                <a:endParaRPr sz="1800">
                  <a:latin typeface="Calibri"/>
                  <a:ea typeface="Calibri"/>
                  <a:cs typeface="Calibri"/>
                  <a:sym typeface="Calibri"/>
                </a:endParaRPr>
              </a:p>
            </p:txBody>
          </p:sp>
          <p:sp>
            <p:nvSpPr>
              <p:cNvPr id="193" name="Google Shape;193;p29"/>
              <p:cNvSpPr/>
              <p:nvPr/>
            </p:nvSpPr>
            <p:spPr>
              <a:xfrm>
                <a:off x="7422995"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913</a:t>
                </a:r>
                <a:endParaRPr sz="1800">
                  <a:latin typeface="Calibri"/>
                  <a:ea typeface="Calibri"/>
                  <a:cs typeface="Calibri"/>
                  <a:sym typeface="Calibri"/>
                </a:endParaRPr>
              </a:p>
            </p:txBody>
          </p:sp>
        </p:grpSp>
      </p:grpSp>
      <p:grpSp>
        <p:nvGrpSpPr>
          <p:cNvPr id="194" name="Google Shape;194;p29"/>
          <p:cNvGrpSpPr/>
          <p:nvPr/>
        </p:nvGrpSpPr>
        <p:grpSpPr>
          <a:xfrm>
            <a:off x="4011500" y="664925"/>
            <a:ext cx="4802895" cy="495300"/>
            <a:chOff x="4011500" y="664925"/>
            <a:chExt cx="4802895" cy="495300"/>
          </a:xfrm>
        </p:grpSpPr>
        <p:grpSp>
          <p:nvGrpSpPr>
            <p:cNvPr id="195" name="Google Shape;195;p29"/>
            <p:cNvGrpSpPr/>
            <p:nvPr/>
          </p:nvGrpSpPr>
          <p:grpSpPr>
            <a:xfrm>
              <a:off x="4011500" y="664925"/>
              <a:ext cx="3722895" cy="495300"/>
              <a:chOff x="4240100" y="664925"/>
              <a:chExt cx="3722895" cy="495300"/>
            </a:xfrm>
          </p:grpSpPr>
          <p:sp>
            <p:nvSpPr>
              <p:cNvPr id="196" name="Google Shape;196;p29"/>
              <p:cNvSpPr/>
              <p:nvPr/>
            </p:nvSpPr>
            <p:spPr>
              <a:xfrm>
                <a:off x="4240100" y="6649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97" name="Google Shape;197;p29"/>
              <p:cNvSpPr/>
              <p:nvPr/>
            </p:nvSpPr>
            <p:spPr>
              <a:xfrm>
                <a:off x="4769155" y="6649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98" name="Google Shape;198;p29"/>
              <p:cNvSpPr/>
              <p:nvPr/>
            </p:nvSpPr>
            <p:spPr>
              <a:xfrm>
                <a:off x="5302736" y="6649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199" name="Google Shape;199;p29"/>
              <p:cNvSpPr/>
              <p:nvPr/>
            </p:nvSpPr>
            <p:spPr>
              <a:xfrm>
                <a:off x="5831791" y="6649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00" name="Google Shape;200;p29"/>
              <p:cNvSpPr/>
              <p:nvPr/>
            </p:nvSpPr>
            <p:spPr>
              <a:xfrm>
                <a:off x="6360359" y="6649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01" name="Google Shape;201;p29"/>
              <p:cNvSpPr/>
              <p:nvPr/>
            </p:nvSpPr>
            <p:spPr>
              <a:xfrm>
                <a:off x="6889413" y="6649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02" name="Google Shape;202;p29"/>
              <p:cNvSpPr/>
              <p:nvPr/>
            </p:nvSpPr>
            <p:spPr>
              <a:xfrm>
                <a:off x="7422995" y="6649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grpSp>
        <p:grpSp>
          <p:nvGrpSpPr>
            <p:cNvPr id="203" name="Google Shape;203;p29"/>
            <p:cNvGrpSpPr/>
            <p:nvPr/>
          </p:nvGrpSpPr>
          <p:grpSpPr>
            <a:xfrm>
              <a:off x="7740813" y="664925"/>
              <a:ext cx="1073582" cy="495300"/>
              <a:chOff x="6743438" y="798400"/>
              <a:chExt cx="1073582" cy="495300"/>
            </a:xfrm>
          </p:grpSpPr>
          <p:sp>
            <p:nvSpPr>
              <p:cNvPr id="204" name="Google Shape;204;p29"/>
              <p:cNvSpPr/>
              <p:nvPr/>
            </p:nvSpPr>
            <p:spPr>
              <a:xfrm>
                <a:off x="6743438" y="798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817</a:t>
                </a:r>
                <a:endParaRPr sz="1800">
                  <a:latin typeface="Calibri"/>
                  <a:ea typeface="Calibri"/>
                  <a:cs typeface="Calibri"/>
                  <a:sym typeface="Calibri"/>
                </a:endParaRPr>
              </a:p>
            </p:txBody>
          </p:sp>
          <p:sp>
            <p:nvSpPr>
              <p:cNvPr id="205" name="Google Shape;205;p29"/>
              <p:cNvSpPr/>
              <p:nvPr/>
            </p:nvSpPr>
            <p:spPr>
              <a:xfrm>
                <a:off x="7277020" y="798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913</a:t>
                </a:r>
                <a:endParaRPr sz="1800">
                  <a:latin typeface="Calibri"/>
                  <a:ea typeface="Calibri"/>
                  <a:cs typeface="Calibri"/>
                  <a:sym typeface="Calibri"/>
                </a:endParaRPr>
              </a:p>
            </p:txBody>
          </p:sp>
        </p:grpSp>
      </p:grpSp>
      <p:grpSp>
        <p:nvGrpSpPr>
          <p:cNvPr id="206" name="Google Shape;206;p29"/>
          <p:cNvGrpSpPr/>
          <p:nvPr/>
        </p:nvGrpSpPr>
        <p:grpSpPr>
          <a:xfrm>
            <a:off x="4011500" y="3833643"/>
            <a:ext cx="4800642" cy="495307"/>
            <a:chOff x="4011500" y="3833643"/>
            <a:chExt cx="4800642" cy="495307"/>
          </a:xfrm>
        </p:grpSpPr>
        <p:grpSp>
          <p:nvGrpSpPr>
            <p:cNvPr id="207" name="Google Shape;207;p29"/>
            <p:cNvGrpSpPr/>
            <p:nvPr/>
          </p:nvGrpSpPr>
          <p:grpSpPr>
            <a:xfrm>
              <a:off x="4011500" y="3833650"/>
              <a:ext cx="3729325" cy="495300"/>
              <a:chOff x="4240100" y="3833650"/>
              <a:chExt cx="3729325" cy="495300"/>
            </a:xfrm>
          </p:grpSpPr>
          <p:grpSp>
            <p:nvGrpSpPr>
              <p:cNvPr id="208" name="Google Shape;208;p29"/>
              <p:cNvGrpSpPr/>
              <p:nvPr/>
            </p:nvGrpSpPr>
            <p:grpSpPr>
              <a:xfrm>
                <a:off x="5302736" y="3833650"/>
                <a:ext cx="2126677" cy="495300"/>
                <a:chOff x="5302736" y="1579325"/>
                <a:chExt cx="2126677" cy="495300"/>
              </a:xfrm>
            </p:grpSpPr>
            <p:sp>
              <p:nvSpPr>
                <p:cNvPr id="209" name="Google Shape;209;p29"/>
                <p:cNvSpPr/>
                <p:nvPr/>
              </p:nvSpPr>
              <p:spPr>
                <a:xfrm>
                  <a:off x="5302736"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10" name="Google Shape;210;p29"/>
                <p:cNvSpPr/>
                <p:nvPr/>
              </p:nvSpPr>
              <p:spPr>
                <a:xfrm>
                  <a:off x="5831791" y="15793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211" name="Google Shape;211;p29"/>
                <p:cNvSpPr/>
                <p:nvPr/>
              </p:nvSpPr>
              <p:spPr>
                <a:xfrm>
                  <a:off x="6360359"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12" name="Google Shape;212;p29"/>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grpSp>
          <p:grpSp>
            <p:nvGrpSpPr>
              <p:cNvPr id="213" name="Google Shape;213;p29"/>
              <p:cNvGrpSpPr/>
              <p:nvPr/>
            </p:nvGrpSpPr>
            <p:grpSpPr>
              <a:xfrm>
                <a:off x="4240100" y="3833650"/>
                <a:ext cx="1069055" cy="495300"/>
                <a:chOff x="4240100" y="1579325"/>
                <a:chExt cx="1069055" cy="495300"/>
              </a:xfrm>
            </p:grpSpPr>
            <p:sp>
              <p:nvSpPr>
                <p:cNvPr id="214" name="Google Shape;214;p29"/>
                <p:cNvSpPr/>
                <p:nvPr/>
              </p:nvSpPr>
              <p:spPr>
                <a:xfrm>
                  <a:off x="4769155"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15" name="Google Shape;215;p29"/>
                <p:cNvSpPr/>
                <p:nvPr/>
              </p:nvSpPr>
              <p:spPr>
                <a:xfrm>
                  <a:off x="4240100"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sp>
            <p:nvSpPr>
              <p:cNvPr id="216" name="Google Shape;216;p29"/>
              <p:cNvSpPr/>
              <p:nvPr/>
            </p:nvSpPr>
            <p:spPr>
              <a:xfrm>
                <a:off x="7429425" y="383365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grpSp>
          <p:nvGrpSpPr>
            <p:cNvPr id="217" name="Google Shape;217;p29"/>
            <p:cNvGrpSpPr/>
            <p:nvPr/>
          </p:nvGrpSpPr>
          <p:grpSpPr>
            <a:xfrm>
              <a:off x="7743088" y="3833643"/>
              <a:ext cx="1069055" cy="495300"/>
              <a:chOff x="4240100" y="1579325"/>
              <a:chExt cx="1069055" cy="495300"/>
            </a:xfrm>
          </p:grpSpPr>
          <p:sp>
            <p:nvSpPr>
              <p:cNvPr id="218" name="Google Shape;218;p29"/>
              <p:cNvSpPr/>
              <p:nvPr/>
            </p:nvSpPr>
            <p:spPr>
              <a:xfrm>
                <a:off x="4240100"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19" name="Google Shape;219;p29"/>
              <p:cNvSpPr/>
              <p:nvPr/>
            </p:nvSpPr>
            <p:spPr>
              <a:xfrm>
                <a:off x="4769155"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grpSp>
      </p:grpSp>
      <p:grpSp>
        <p:nvGrpSpPr>
          <p:cNvPr id="220" name="Google Shape;220;p29"/>
          <p:cNvGrpSpPr/>
          <p:nvPr/>
        </p:nvGrpSpPr>
        <p:grpSpPr>
          <a:xfrm>
            <a:off x="4011500" y="4469993"/>
            <a:ext cx="4794205" cy="495300"/>
            <a:chOff x="4011500" y="4469993"/>
            <a:chExt cx="4794205" cy="495300"/>
          </a:xfrm>
        </p:grpSpPr>
        <p:grpSp>
          <p:nvGrpSpPr>
            <p:cNvPr id="221" name="Google Shape;221;p29"/>
            <p:cNvGrpSpPr/>
            <p:nvPr/>
          </p:nvGrpSpPr>
          <p:grpSpPr>
            <a:xfrm>
              <a:off x="4011500" y="4469993"/>
              <a:ext cx="3729325" cy="495300"/>
              <a:chOff x="4240100" y="4469993"/>
              <a:chExt cx="3729325" cy="495300"/>
            </a:xfrm>
          </p:grpSpPr>
          <p:grpSp>
            <p:nvGrpSpPr>
              <p:cNvPr id="222" name="Google Shape;222;p29"/>
              <p:cNvGrpSpPr/>
              <p:nvPr/>
            </p:nvGrpSpPr>
            <p:grpSpPr>
              <a:xfrm>
                <a:off x="5302736" y="4469993"/>
                <a:ext cx="2126677" cy="495300"/>
                <a:chOff x="5302736" y="1579325"/>
                <a:chExt cx="2126677" cy="495300"/>
              </a:xfrm>
            </p:grpSpPr>
            <p:sp>
              <p:nvSpPr>
                <p:cNvPr id="223" name="Google Shape;223;p29"/>
                <p:cNvSpPr/>
                <p:nvPr/>
              </p:nvSpPr>
              <p:spPr>
                <a:xfrm>
                  <a:off x="5302736"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24" name="Google Shape;224;p29"/>
                <p:cNvSpPr/>
                <p:nvPr/>
              </p:nvSpPr>
              <p:spPr>
                <a:xfrm>
                  <a:off x="5831791"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25" name="Google Shape;225;p29"/>
                <p:cNvSpPr/>
                <p:nvPr/>
              </p:nvSpPr>
              <p:spPr>
                <a:xfrm>
                  <a:off x="6360359" y="15793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14</a:t>
                  </a:r>
                  <a:endParaRPr sz="1800">
                    <a:latin typeface="Calibri"/>
                    <a:ea typeface="Calibri"/>
                    <a:cs typeface="Calibri"/>
                    <a:sym typeface="Calibri"/>
                  </a:endParaRPr>
                </a:p>
              </p:txBody>
            </p:sp>
            <p:sp>
              <p:nvSpPr>
                <p:cNvPr id="226" name="Google Shape;226;p29"/>
                <p:cNvSpPr/>
                <p:nvPr/>
              </p:nvSpPr>
              <p:spPr>
                <a:xfrm>
                  <a:off x="6889413" y="15793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grpSp>
          <p:grpSp>
            <p:nvGrpSpPr>
              <p:cNvPr id="227" name="Google Shape;227;p29"/>
              <p:cNvGrpSpPr/>
              <p:nvPr/>
            </p:nvGrpSpPr>
            <p:grpSpPr>
              <a:xfrm>
                <a:off x="4240100" y="4469993"/>
                <a:ext cx="1069055" cy="495300"/>
                <a:chOff x="4240100" y="1579325"/>
                <a:chExt cx="1069055" cy="495300"/>
              </a:xfrm>
            </p:grpSpPr>
            <p:sp>
              <p:nvSpPr>
                <p:cNvPr id="228" name="Google Shape;228;p29"/>
                <p:cNvSpPr/>
                <p:nvPr/>
              </p:nvSpPr>
              <p:spPr>
                <a:xfrm>
                  <a:off x="4769155"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29" name="Google Shape;229;p29"/>
                <p:cNvSpPr/>
                <p:nvPr/>
              </p:nvSpPr>
              <p:spPr>
                <a:xfrm>
                  <a:off x="4240100"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sp>
            <p:nvSpPr>
              <p:cNvPr id="230" name="Google Shape;230;p29"/>
              <p:cNvSpPr/>
              <p:nvPr/>
            </p:nvSpPr>
            <p:spPr>
              <a:xfrm>
                <a:off x="7429425" y="4469993"/>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grpSp>
        <p:grpSp>
          <p:nvGrpSpPr>
            <p:cNvPr id="231" name="Google Shape;231;p29"/>
            <p:cNvGrpSpPr/>
            <p:nvPr/>
          </p:nvGrpSpPr>
          <p:grpSpPr>
            <a:xfrm>
              <a:off x="7736650" y="4469993"/>
              <a:ext cx="1069055" cy="495300"/>
              <a:chOff x="4240100" y="1579325"/>
              <a:chExt cx="1069055" cy="495300"/>
            </a:xfrm>
          </p:grpSpPr>
          <p:sp>
            <p:nvSpPr>
              <p:cNvPr id="232" name="Google Shape;232;p29"/>
              <p:cNvSpPr/>
              <p:nvPr/>
            </p:nvSpPr>
            <p:spPr>
              <a:xfrm>
                <a:off x="4240100"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33" name="Google Shape;233;p29"/>
              <p:cNvSpPr/>
              <p:nvPr/>
            </p:nvSpPr>
            <p:spPr>
              <a:xfrm>
                <a:off x="4769155" y="1579325"/>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1"/>
                                        <p:tgtEl>
                                          <p:spTgt spid="15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237" name="Shape 237"/>
        <p:cNvGrpSpPr/>
        <p:nvPr/>
      </p:nvGrpSpPr>
      <p:grpSpPr>
        <a:xfrm>
          <a:off x="0" y="0"/>
          <a:ext cx="0" cy="0"/>
          <a:chOff x="0" y="0"/>
          <a:chExt cx="0" cy="0"/>
        </a:xfrm>
      </p:grpSpPr>
      <p:sp>
        <p:nvSpPr>
          <p:cNvPr id="238" name="Google Shape;238;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Worst case performance?</a:t>
            </a:r>
            <a:endParaRPr/>
          </a:p>
        </p:txBody>
      </p:sp>
      <p:sp>
        <p:nvSpPr>
          <p:cNvPr id="239" name="Google Shape;239;p3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worst case performance for Quick Select? Give an array that causes this worst case (assuming we always pick leftmost item as pivot).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3" name="Shape 243"/>
        <p:cNvGrpSpPr/>
        <p:nvPr/>
      </p:nvGrpSpPr>
      <p:grpSpPr>
        <a:xfrm>
          <a:off x="0" y="0"/>
          <a:ext cx="0" cy="0"/>
          <a:chOff x="0" y="0"/>
          <a:chExt cx="0" cy="0"/>
        </a:xfrm>
      </p:grpSpPr>
      <p:sp>
        <p:nvSpPr>
          <p:cNvPr id="244" name="Google Shape;244;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Worst case performance?</a:t>
            </a:r>
            <a:endParaRPr/>
          </a:p>
        </p:txBody>
      </p:sp>
      <p:sp>
        <p:nvSpPr>
          <p:cNvPr id="245" name="Google Shape;245;p3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worst case performance for Quick Select? Give an array that causes this worst case </a:t>
            </a:r>
            <a:r>
              <a:rPr lang="en"/>
              <a:t>(assuming we always pick leftmost item as pivot).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Worst asymptotic performance Θ(N</a:t>
            </a:r>
            <a:r>
              <a:rPr baseline="30000" lang="en"/>
              <a:t>2</a:t>
            </a:r>
            <a:r>
              <a:rPr lang="en"/>
              <a:t>) occurs if array is in sorted order.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[1 2 3 4 5 6 7 8 9 10 … N]</a:t>
            </a:r>
            <a:endParaRPr/>
          </a:p>
          <a:p>
            <a:pPr indent="0" lvl="0" marL="0" rtl="0" algn="l">
              <a:spcBef>
                <a:spcPts val="600"/>
              </a:spcBef>
              <a:spcAft>
                <a:spcPts val="0"/>
              </a:spcAft>
              <a:buClr>
                <a:schemeClr val="dk1"/>
              </a:buClr>
              <a:buSzPts val="1100"/>
              <a:buFont typeface="Arial"/>
              <a:buNone/>
            </a:pPr>
            <a:r>
              <a:rPr lang="en"/>
              <a:t>[1 </a:t>
            </a:r>
            <a:r>
              <a:rPr b="1" lang="en"/>
              <a:t>2 3 4 5 6 7 8 9 10 … N</a:t>
            </a:r>
            <a:r>
              <a:rPr lang="en"/>
              <a:t>]</a:t>
            </a:r>
            <a:endParaRPr/>
          </a:p>
          <a:p>
            <a:pPr indent="0" lvl="0" marL="0" rtl="0" algn="l">
              <a:spcBef>
                <a:spcPts val="600"/>
              </a:spcBef>
              <a:spcAft>
                <a:spcPts val="0"/>
              </a:spcAft>
              <a:buClr>
                <a:schemeClr val="dk1"/>
              </a:buClr>
              <a:buSzPts val="1100"/>
              <a:buFont typeface="Arial"/>
              <a:buNone/>
            </a:pPr>
            <a:r>
              <a:rPr lang="en"/>
              <a:t>[1 2</a:t>
            </a:r>
            <a:r>
              <a:rPr b="1" lang="en"/>
              <a:t> 3 4 5 6 7 8 9 10 … N</a:t>
            </a:r>
            <a:r>
              <a:rPr lang="en"/>
              <a:t>]</a:t>
            </a:r>
            <a:endParaRPr/>
          </a:p>
          <a:p>
            <a:pPr indent="0" lvl="0" marL="0" rtl="0" algn="l">
              <a:spcBef>
                <a:spcPts val="600"/>
              </a:spcBef>
              <a:spcAft>
                <a:spcPts val="0"/>
              </a:spcAft>
              <a:buNone/>
            </a:pPr>
            <a:r>
              <a:rPr lang="en"/>
              <a:t>…</a:t>
            </a:r>
            <a:endParaRPr/>
          </a:p>
          <a:p>
            <a:pPr indent="0" lvl="0" marL="0" rtl="0" algn="l">
              <a:spcBef>
                <a:spcPts val="600"/>
              </a:spcBef>
              <a:spcAft>
                <a:spcPts val="0"/>
              </a:spcAft>
              <a:buNone/>
            </a:pPr>
            <a:r>
              <a:rPr lang="en"/>
              <a:t>[1 2 3 4 5 … </a:t>
            </a:r>
            <a:r>
              <a:rPr b="1" lang="en"/>
              <a:t>N/2</a:t>
            </a:r>
            <a:r>
              <a:rPr lang="en"/>
              <a:t> … 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grpSp>
        <p:nvGrpSpPr>
          <p:cNvPr id="250" name="Google Shape;250;p32"/>
          <p:cNvGrpSpPr/>
          <p:nvPr/>
        </p:nvGrpSpPr>
        <p:grpSpPr>
          <a:xfrm>
            <a:off x="900363" y="2056700"/>
            <a:ext cx="5111700" cy="655969"/>
            <a:chOff x="1890963" y="1602881"/>
            <a:chExt cx="5111700" cy="655969"/>
          </a:xfrm>
        </p:grpSpPr>
        <p:grpSp>
          <p:nvGrpSpPr>
            <p:cNvPr id="251" name="Google Shape;251;p32"/>
            <p:cNvGrpSpPr/>
            <p:nvPr/>
          </p:nvGrpSpPr>
          <p:grpSpPr>
            <a:xfrm>
              <a:off x="1890963" y="1913250"/>
              <a:ext cx="5111700" cy="345600"/>
              <a:chOff x="1890963" y="1913250"/>
              <a:chExt cx="5111700" cy="345600"/>
            </a:xfrm>
          </p:grpSpPr>
          <p:sp>
            <p:nvSpPr>
              <p:cNvPr id="252" name="Google Shape;252;p32"/>
              <p:cNvSpPr/>
              <p:nvPr/>
            </p:nvSpPr>
            <p:spPr>
              <a:xfrm>
                <a:off x="1890963" y="1913250"/>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253" name="Google Shape;253;p32"/>
              <p:cNvSpPr/>
              <p:nvPr/>
            </p:nvSpPr>
            <p:spPr>
              <a:xfrm>
                <a:off x="4047604" y="1913250"/>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cxnSp>
          <p:nvCxnSpPr>
            <p:cNvPr id="254" name="Google Shape;254;p32"/>
            <p:cNvCxnSpPr>
              <a:stCxn id="255" idx="2"/>
              <a:endCxn id="253" idx="0"/>
            </p:cNvCxnSpPr>
            <p:nvPr/>
          </p:nvCxnSpPr>
          <p:spPr>
            <a:xfrm flipH="1" rot="-5400000">
              <a:off x="2870929" y="679781"/>
              <a:ext cx="310500" cy="2156700"/>
            </a:xfrm>
            <a:prstGeom prst="curvedConnector3">
              <a:avLst>
                <a:gd fmla="val 49979" name="adj1"/>
              </a:avLst>
            </a:prstGeom>
            <a:noFill/>
            <a:ln cap="flat" cmpd="sng" w="19050">
              <a:solidFill>
                <a:schemeClr val="dk2"/>
              </a:solidFill>
              <a:prstDash val="solid"/>
              <a:round/>
              <a:headEnd len="med" w="med" type="none"/>
              <a:tailEnd len="med" w="med" type="triangle"/>
            </a:ln>
          </p:spPr>
        </p:cxnSp>
      </p:grpSp>
      <p:sp>
        <p:nvSpPr>
          <p:cNvPr id="256" name="Google Shape;256;p32"/>
          <p:cNvSpPr/>
          <p:nvPr/>
        </p:nvSpPr>
        <p:spPr>
          <a:xfrm>
            <a:off x="3170266" y="2372323"/>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57" name="Google Shape;257;p32"/>
          <p:cNvSpPr/>
          <p:nvPr/>
        </p:nvSpPr>
        <p:spPr>
          <a:xfrm>
            <a:off x="900525" y="2367075"/>
            <a:ext cx="2156700" cy="3456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Expected Performance</a:t>
            </a:r>
            <a:endParaRPr/>
          </a:p>
        </p:txBody>
      </p:sp>
      <p:sp>
        <p:nvSpPr>
          <p:cNvPr id="259" name="Google Shape;259;p32"/>
          <p:cNvSpPr txBox="1"/>
          <p:nvPr>
            <p:ph idx="1" type="body"/>
          </p:nvPr>
        </p:nvSpPr>
        <p:spPr>
          <a:xfrm>
            <a:off x="243000" y="556500"/>
            <a:ext cx="8443800" cy="105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 average, Quick Select will take Θ(N) time.</a:t>
            </a:r>
            <a:endParaRPr/>
          </a:p>
          <a:p>
            <a:pPr indent="-355600" lvl="0" marL="457200" rtl="0" algn="l">
              <a:spcBef>
                <a:spcPts val="600"/>
              </a:spcBef>
              <a:spcAft>
                <a:spcPts val="0"/>
              </a:spcAft>
              <a:buSzPts val="2000"/>
              <a:buChar char="●"/>
            </a:pPr>
            <a:r>
              <a:rPr lang="en"/>
              <a:t>Intuitive picture (not a proof!):</a:t>
            </a:r>
            <a:endParaRPr/>
          </a:p>
          <a:p>
            <a:pPr indent="0" lvl="0" marL="0" rtl="0" algn="l">
              <a:spcBef>
                <a:spcPts val="600"/>
              </a:spcBef>
              <a:spcAft>
                <a:spcPts val="0"/>
              </a:spcAft>
              <a:buNone/>
            </a:pPr>
            <a:r>
              <a:t/>
            </a:r>
            <a:endParaRPr/>
          </a:p>
        </p:txBody>
      </p:sp>
      <p:grpSp>
        <p:nvGrpSpPr>
          <p:cNvPr id="260" name="Google Shape;260;p32"/>
          <p:cNvGrpSpPr/>
          <p:nvPr/>
        </p:nvGrpSpPr>
        <p:grpSpPr>
          <a:xfrm>
            <a:off x="900379" y="1711100"/>
            <a:ext cx="5147834" cy="345600"/>
            <a:chOff x="1890979" y="1253900"/>
            <a:chExt cx="5147834" cy="345600"/>
          </a:xfrm>
        </p:grpSpPr>
        <p:sp>
          <p:nvSpPr>
            <p:cNvPr id="261" name="Google Shape;261;p32"/>
            <p:cNvSpPr/>
            <p:nvPr/>
          </p:nvSpPr>
          <p:spPr>
            <a:xfrm>
              <a:off x="1927113" y="1253900"/>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55" name="Google Shape;255;p32"/>
            <p:cNvSpPr/>
            <p:nvPr/>
          </p:nvSpPr>
          <p:spPr>
            <a:xfrm>
              <a:off x="1890979" y="1253900"/>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262" name="Google Shape;262;p32"/>
          <p:cNvGrpSpPr/>
          <p:nvPr/>
        </p:nvGrpSpPr>
        <p:grpSpPr>
          <a:xfrm>
            <a:off x="900363" y="2717923"/>
            <a:ext cx="5111700" cy="661227"/>
            <a:chOff x="1890963" y="2260723"/>
            <a:chExt cx="5111700" cy="661227"/>
          </a:xfrm>
        </p:grpSpPr>
        <p:grpSp>
          <p:nvGrpSpPr>
            <p:cNvPr id="263" name="Google Shape;263;p32"/>
            <p:cNvGrpSpPr/>
            <p:nvPr/>
          </p:nvGrpSpPr>
          <p:grpSpPr>
            <a:xfrm>
              <a:off x="1890963" y="2572600"/>
              <a:ext cx="5111700" cy="349350"/>
              <a:chOff x="1776663" y="2925000"/>
              <a:chExt cx="5111700" cy="349350"/>
            </a:xfrm>
          </p:grpSpPr>
          <p:grpSp>
            <p:nvGrpSpPr>
              <p:cNvPr id="264" name="Google Shape;264;p32"/>
              <p:cNvGrpSpPr/>
              <p:nvPr/>
            </p:nvGrpSpPr>
            <p:grpSpPr>
              <a:xfrm>
                <a:off x="1776663" y="2925000"/>
                <a:ext cx="5111700" cy="349350"/>
                <a:chOff x="1890963" y="1913250"/>
                <a:chExt cx="5111700" cy="349350"/>
              </a:xfrm>
            </p:grpSpPr>
            <p:sp>
              <p:nvSpPr>
                <p:cNvPr id="265" name="Google Shape;265;p32"/>
                <p:cNvSpPr/>
                <p:nvPr/>
              </p:nvSpPr>
              <p:spPr>
                <a:xfrm>
                  <a:off x="1890963" y="1913250"/>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66" name="Google Shape;266;p32"/>
                <p:cNvSpPr/>
                <p:nvPr/>
              </p:nvSpPr>
              <p:spPr>
                <a:xfrm>
                  <a:off x="4047204" y="1917000"/>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267" name="Google Shape;267;p32"/>
              <p:cNvSpPr/>
              <p:nvPr/>
            </p:nvSpPr>
            <p:spPr>
              <a:xfrm>
                <a:off x="1776825" y="2925000"/>
                <a:ext cx="2156100" cy="3456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32"/>
            <p:cNvSpPr/>
            <p:nvPr/>
          </p:nvSpPr>
          <p:spPr>
            <a:xfrm>
              <a:off x="5493141" y="2572600"/>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269" name="Google Shape;269;p32"/>
            <p:cNvCxnSpPr>
              <a:stCxn id="256" idx="2"/>
              <a:endCxn id="268" idx="0"/>
            </p:cNvCxnSpPr>
            <p:nvPr/>
          </p:nvCxnSpPr>
          <p:spPr>
            <a:xfrm flipH="1" rot="-5400000">
              <a:off x="4727866" y="1750573"/>
              <a:ext cx="312000" cy="1332300"/>
            </a:xfrm>
            <a:prstGeom prst="curvedConnector3">
              <a:avLst>
                <a:gd fmla="val 49980" name="adj1"/>
              </a:avLst>
            </a:prstGeom>
            <a:noFill/>
            <a:ln cap="flat" cmpd="sng" w="19050">
              <a:solidFill>
                <a:schemeClr val="dk2"/>
              </a:solidFill>
              <a:prstDash val="solid"/>
              <a:round/>
              <a:headEnd len="med" w="med" type="none"/>
              <a:tailEnd len="med" w="med" type="triangle"/>
            </a:ln>
          </p:spPr>
        </p:cxnSp>
      </p:grpSp>
      <p:sp>
        <p:nvSpPr>
          <p:cNvPr id="270" name="Google Shape;270;p32"/>
          <p:cNvSpPr/>
          <p:nvPr/>
        </p:nvSpPr>
        <p:spPr>
          <a:xfrm>
            <a:off x="4616250" y="3029800"/>
            <a:ext cx="1395900" cy="3456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2"/>
          <p:cNvSpPr/>
          <p:nvPr/>
        </p:nvSpPr>
        <p:spPr>
          <a:xfrm>
            <a:off x="3170265" y="3033554"/>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nvGrpSpPr>
          <p:cNvPr id="272" name="Google Shape;272;p32"/>
          <p:cNvGrpSpPr/>
          <p:nvPr/>
        </p:nvGrpSpPr>
        <p:grpSpPr>
          <a:xfrm>
            <a:off x="900363" y="3379154"/>
            <a:ext cx="5111787" cy="682046"/>
            <a:chOff x="1890963" y="2921954"/>
            <a:chExt cx="5111787" cy="682046"/>
          </a:xfrm>
        </p:grpSpPr>
        <p:grpSp>
          <p:nvGrpSpPr>
            <p:cNvPr id="273" name="Google Shape;273;p32"/>
            <p:cNvGrpSpPr/>
            <p:nvPr/>
          </p:nvGrpSpPr>
          <p:grpSpPr>
            <a:xfrm>
              <a:off x="1890963" y="3258400"/>
              <a:ext cx="5111787" cy="345600"/>
              <a:chOff x="1890963" y="3258400"/>
              <a:chExt cx="5111787" cy="345600"/>
            </a:xfrm>
          </p:grpSpPr>
          <p:grpSp>
            <p:nvGrpSpPr>
              <p:cNvPr id="274" name="Google Shape;274;p32"/>
              <p:cNvGrpSpPr/>
              <p:nvPr/>
            </p:nvGrpSpPr>
            <p:grpSpPr>
              <a:xfrm>
                <a:off x="1890963" y="3258400"/>
                <a:ext cx="5111700" cy="345600"/>
                <a:chOff x="1890963" y="2572600"/>
                <a:chExt cx="5111700" cy="345600"/>
              </a:xfrm>
            </p:grpSpPr>
            <p:grpSp>
              <p:nvGrpSpPr>
                <p:cNvPr id="275" name="Google Shape;275;p32"/>
                <p:cNvGrpSpPr/>
                <p:nvPr/>
              </p:nvGrpSpPr>
              <p:grpSpPr>
                <a:xfrm>
                  <a:off x="1890963" y="2572600"/>
                  <a:ext cx="5111700" cy="345600"/>
                  <a:chOff x="1776663" y="2925000"/>
                  <a:chExt cx="5111700" cy="345600"/>
                </a:xfrm>
              </p:grpSpPr>
              <p:sp>
                <p:nvSpPr>
                  <p:cNvPr id="276" name="Google Shape;276;p32"/>
                  <p:cNvSpPr/>
                  <p:nvPr/>
                </p:nvSpPr>
                <p:spPr>
                  <a:xfrm>
                    <a:off x="1776663" y="2925000"/>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77" name="Google Shape;277;p32"/>
                  <p:cNvSpPr/>
                  <p:nvPr/>
                </p:nvSpPr>
                <p:spPr>
                  <a:xfrm>
                    <a:off x="1776825" y="2925000"/>
                    <a:ext cx="2179800" cy="3456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32"/>
                <p:cNvSpPr/>
                <p:nvPr/>
              </p:nvSpPr>
              <p:spPr>
                <a:xfrm>
                  <a:off x="5493141" y="2572600"/>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279" name="Google Shape;279;p32"/>
              <p:cNvSpPr/>
              <p:nvPr/>
            </p:nvSpPr>
            <p:spPr>
              <a:xfrm>
                <a:off x="5606850" y="3258400"/>
                <a:ext cx="1395900" cy="3456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2"/>
              <p:cNvSpPr/>
              <p:nvPr/>
            </p:nvSpPr>
            <p:spPr>
              <a:xfrm>
                <a:off x="4855429" y="3258400"/>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cxnSp>
          <p:nvCxnSpPr>
            <p:cNvPr id="281" name="Google Shape;281;p32"/>
            <p:cNvCxnSpPr>
              <a:stCxn id="271" idx="2"/>
              <a:endCxn id="280" idx="0"/>
            </p:cNvCxnSpPr>
            <p:nvPr/>
          </p:nvCxnSpPr>
          <p:spPr>
            <a:xfrm flipH="1" rot="-5400000">
              <a:off x="4396815" y="2742854"/>
              <a:ext cx="336300" cy="694500"/>
            </a:xfrm>
            <a:prstGeom prst="curvedConnector3">
              <a:avLst>
                <a:gd fmla="val 50022" name="adj1"/>
              </a:avLst>
            </a:prstGeom>
            <a:noFill/>
            <a:ln cap="flat" cmpd="sng" w="19050">
              <a:solidFill>
                <a:schemeClr val="dk2"/>
              </a:solidFill>
              <a:prstDash val="solid"/>
              <a:round/>
              <a:headEnd len="med" w="med" type="none"/>
              <a:tailEnd len="med" w="med" type="triangle"/>
            </a:ln>
          </p:spPr>
        </p:cxnSp>
      </p:grpSp>
      <p:sp>
        <p:nvSpPr>
          <p:cNvPr id="282" name="Google Shape;282;p32"/>
          <p:cNvSpPr/>
          <p:nvPr/>
        </p:nvSpPr>
        <p:spPr>
          <a:xfrm>
            <a:off x="3194102" y="3719604"/>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83" name="Google Shape;283;p32"/>
          <p:cNvSpPr/>
          <p:nvPr/>
        </p:nvSpPr>
        <p:spPr>
          <a:xfrm>
            <a:off x="3992725" y="3724375"/>
            <a:ext cx="492000" cy="3330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2"/>
          <p:cNvSpPr/>
          <p:nvPr/>
        </p:nvSpPr>
        <p:spPr>
          <a:xfrm>
            <a:off x="3080391" y="3719613"/>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nvGrpSpPr>
          <p:cNvPr id="285" name="Google Shape;285;p32"/>
          <p:cNvGrpSpPr/>
          <p:nvPr/>
        </p:nvGrpSpPr>
        <p:grpSpPr>
          <a:xfrm>
            <a:off x="900362" y="4065204"/>
            <a:ext cx="5111787" cy="684625"/>
            <a:chOff x="852738" y="4278854"/>
            <a:chExt cx="5111787" cy="684625"/>
          </a:xfrm>
        </p:grpSpPr>
        <p:grpSp>
          <p:nvGrpSpPr>
            <p:cNvPr id="286" name="Google Shape;286;p32"/>
            <p:cNvGrpSpPr/>
            <p:nvPr/>
          </p:nvGrpSpPr>
          <p:grpSpPr>
            <a:xfrm>
              <a:off x="852738" y="4609725"/>
              <a:ext cx="5111787" cy="349612"/>
              <a:chOff x="852738" y="4601525"/>
              <a:chExt cx="5111787" cy="349612"/>
            </a:xfrm>
          </p:grpSpPr>
          <p:grpSp>
            <p:nvGrpSpPr>
              <p:cNvPr id="287" name="Google Shape;287;p32"/>
              <p:cNvGrpSpPr/>
              <p:nvPr/>
            </p:nvGrpSpPr>
            <p:grpSpPr>
              <a:xfrm>
                <a:off x="852738" y="4601525"/>
                <a:ext cx="5111787" cy="345600"/>
                <a:chOff x="1890963" y="3258400"/>
                <a:chExt cx="5111787" cy="345600"/>
              </a:xfrm>
            </p:grpSpPr>
            <p:grpSp>
              <p:nvGrpSpPr>
                <p:cNvPr id="288" name="Google Shape;288;p32"/>
                <p:cNvGrpSpPr/>
                <p:nvPr/>
              </p:nvGrpSpPr>
              <p:grpSpPr>
                <a:xfrm>
                  <a:off x="1890963" y="3258400"/>
                  <a:ext cx="5111700" cy="345600"/>
                  <a:chOff x="1890963" y="2572600"/>
                  <a:chExt cx="5111700" cy="345600"/>
                </a:xfrm>
              </p:grpSpPr>
              <p:grpSp>
                <p:nvGrpSpPr>
                  <p:cNvPr id="289" name="Google Shape;289;p32"/>
                  <p:cNvGrpSpPr/>
                  <p:nvPr/>
                </p:nvGrpSpPr>
                <p:grpSpPr>
                  <a:xfrm>
                    <a:off x="1890963" y="2572600"/>
                    <a:ext cx="5111700" cy="345600"/>
                    <a:chOff x="1776663" y="2925000"/>
                    <a:chExt cx="5111700" cy="345600"/>
                  </a:xfrm>
                </p:grpSpPr>
                <p:sp>
                  <p:nvSpPr>
                    <p:cNvPr id="290" name="Google Shape;290;p32"/>
                    <p:cNvSpPr/>
                    <p:nvPr/>
                  </p:nvSpPr>
                  <p:spPr>
                    <a:xfrm>
                      <a:off x="1776663" y="2925000"/>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91" name="Google Shape;291;p32"/>
                    <p:cNvSpPr/>
                    <p:nvPr/>
                  </p:nvSpPr>
                  <p:spPr>
                    <a:xfrm>
                      <a:off x="1776825" y="2925000"/>
                      <a:ext cx="2179800" cy="3456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32"/>
                  <p:cNvSpPr/>
                  <p:nvPr/>
                </p:nvSpPr>
                <p:spPr>
                  <a:xfrm>
                    <a:off x="5493141" y="2572600"/>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293" name="Google Shape;293;p32"/>
                <p:cNvSpPr/>
                <p:nvPr/>
              </p:nvSpPr>
              <p:spPr>
                <a:xfrm>
                  <a:off x="5606850" y="3258400"/>
                  <a:ext cx="1395900" cy="3456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2"/>
                <p:cNvSpPr/>
                <p:nvPr/>
              </p:nvSpPr>
              <p:spPr>
                <a:xfrm>
                  <a:off x="4855429" y="3258400"/>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295" name="Google Shape;295;p32"/>
              <p:cNvSpPr/>
              <p:nvPr/>
            </p:nvSpPr>
            <p:spPr>
              <a:xfrm>
                <a:off x="3945100" y="4610300"/>
                <a:ext cx="492000" cy="333000"/>
              </a:xfrm>
              <a:prstGeom prst="rect">
                <a:avLst/>
              </a:prstGeom>
              <a:solidFill>
                <a:srgbClr val="66666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2"/>
              <p:cNvSpPr/>
              <p:nvPr/>
            </p:nvSpPr>
            <p:spPr>
              <a:xfrm>
                <a:off x="3032766" y="4605538"/>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cxnSp>
          <p:nvCxnSpPr>
            <p:cNvPr id="297" name="Google Shape;297;p32"/>
            <p:cNvCxnSpPr>
              <a:stCxn id="282" idx="2"/>
              <a:endCxn id="298" idx="0"/>
            </p:cNvCxnSpPr>
            <p:nvPr/>
          </p:nvCxnSpPr>
          <p:spPr>
            <a:xfrm flipH="1" rot="-5400000">
              <a:off x="3086027" y="4396154"/>
              <a:ext cx="339000" cy="104400"/>
            </a:xfrm>
            <a:prstGeom prst="curvedConnector3">
              <a:avLst>
                <a:gd fmla="val 50004" name="adj1"/>
              </a:avLst>
            </a:prstGeom>
            <a:noFill/>
            <a:ln cap="flat" cmpd="sng" w="19050">
              <a:solidFill>
                <a:schemeClr val="dk2"/>
              </a:solidFill>
              <a:prstDash val="solid"/>
              <a:round/>
              <a:headEnd len="med" w="med" type="none"/>
              <a:tailEnd len="med" w="med" type="triangle"/>
            </a:ln>
          </p:spPr>
        </p:cxnSp>
        <p:sp>
          <p:nvSpPr>
            <p:cNvPr id="298" name="Google Shape;298;p32"/>
            <p:cNvSpPr/>
            <p:nvPr/>
          </p:nvSpPr>
          <p:spPr>
            <a:xfrm>
              <a:off x="3250954" y="4617879"/>
              <a:ext cx="113700" cy="345600"/>
            </a:xfrm>
            <a:prstGeom prst="rect">
              <a:avLst/>
            </a:prstGeom>
            <a:solidFill>
              <a:srgbClr val="9900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299" name="Google Shape;299;p32"/>
          <p:cNvGrpSpPr/>
          <p:nvPr/>
        </p:nvGrpSpPr>
        <p:grpSpPr>
          <a:xfrm>
            <a:off x="6048200" y="1391100"/>
            <a:ext cx="2869650" cy="2747100"/>
            <a:chOff x="6048200" y="1391100"/>
            <a:chExt cx="2869650" cy="2747100"/>
          </a:xfrm>
        </p:grpSpPr>
        <p:sp>
          <p:nvSpPr>
            <p:cNvPr id="300" name="Google Shape;300;p32"/>
            <p:cNvSpPr txBox="1"/>
            <p:nvPr/>
          </p:nvSpPr>
          <p:spPr>
            <a:xfrm>
              <a:off x="6048200" y="2349200"/>
              <a:ext cx="13959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 compares</a:t>
              </a:r>
              <a:endParaRPr/>
            </a:p>
          </p:txBody>
        </p:sp>
        <p:sp>
          <p:nvSpPr>
            <p:cNvPr id="301" name="Google Shape;301;p32"/>
            <p:cNvSpPr txBox="1"/>
            <p:nvPr/>
          </p:nvSpPr>
          <p:spPr>
            <a:xfrm>
              <a:off x="6062575" y="3077800"/>
              <a:ext cx="15528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~N/2 compares</a:t>
              </a:r>
              <a:endParaRPr/>
            </a:p>
          </p:txBody>
        </p:sp>
        <p:sp>
          <p:nvSpPr>
            <p:cNvPr id="302" name="Google Shape;302;p32"/>
            <p:cNvSpPr txBox="1"/>
            <p:nvPr/>
          </p:nvSpPr>
          <p:spPr>
            <a:xfrm>
              <a:off x="6048200" y="3730200"/>
              <a:ext cx="15528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~N/4 compares</a:t>
              </a:r>
              <a:endParaRPr/>
            </a:p>
          </p:txBody>
        </p:sp>
        <p:cxnSp>
          <p:nvCxnSpPr>
            <p:cNvPr id="303" name="Google Shape;303;p32"/>
            <p:cNvCxnSpPr/>
            <p:nvPr/>
          </p:nvCxnSpPr>
          <p:spPr>
            <a:xfrm flipH="1">
              <a:off x="6169500" y="1904025"/>
              <a:ext cx="1113000" cy="358800"/>
            </a:xfrm>
            <a:prstGeom prst="straightConnector1">
              <a:avLst/>
            </a:prstGeom>
            <a:noFill/>
            <a:ln cap="flat" cmpd="sng" w="19050">
              <a:solidFill>
                <a:schemeClr val="dk2"/>
              </a:solidFill>
              <a:prstDash val="solid"/>
              <a:round/>
              <a:headEnd len="med" w="med" type="none"/>
              <a:tailEnd len="med" w="med" type="triangle"/>
            </a:ln>
          </p:spPr>
        </p:cxnSp>
        <p:sp>
          <p:nvSpPr>
            <p:cNvPr id="304" name="Google Shape;304;p32"/>
            <p:cNvSpPr txBox="1"/>
            <p:nvPr/>
          </p:nvSpPr>
          <p:spPr>
            <a:xfrm>
              <a:off x="7365050" y="1391100"/>
              <a:ext cx="1552800" cy="1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 average, pivot ends up about halfway</a:t>
              </a:r>
              <a:endParaRPr/>
            </a:p>
          </p:txBody>
        </p:sp>
      </p:grpSp>
      <p:sp>
        <p:nvSpPr>
          <p:cNvPr id="305" name="Google Shape;305;p32"/>
          <p:cNvSpPr txBox="1"/>
          <p:nvPr/>
        </p:nvSpPr>
        <p:spPr>
          <a:xfrm>
            <a:off x="5178650" y="858600"/>
            <a:ext cx="38517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N + N/2 + N/4 + … + 1 = Θ(N)</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 With Quickselect?</a:t>
            </a:r>
            <a:endParaRPr/>
          </a:p>
        </p:txBody>
      </p:sp>
      <p:sp>
        <p:nvSpPr>
          <p:cNvPr id="311" name="Google Shape;311;p33"/>
          <p:cNvSpPr txBox="1"/>
          <p:nvPr>
            <p:ph idx="1" type="body"/>
          </p:nvPr>
        </p:nvSpPr>
        <p:spPr>
          <a:xfrm>
            <a:off x="243000" y="3157050"/>
            <a:ext cx="8443800" cy="1553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Quicksort with PICK to find exact median was terrible.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if we used Quickselect to find the exact median? </a:t>
            </a:r>
            <a:endParaRPr/>
          </a:p>
          <a:p>
            <a:pPr indent="-355600" lvl="0" marL="457200" rtl="0" algn="l">
              <a:spcBef>
                <a:spcPts val="600"/>
              </a:spcBef>
              <a:spcAft>
                <a:spcPts val="0"/>
              </a:spcAft>
              <a:buSzPts val="2000"/>
              <a:buChar char="●"/>
            </a:pPr>
            <a:r>
              <a:rPr lang="en"/>
              <a:t>Resulting algorithm is still quite slow. Also: a little strange to do a bunch of partitions to identify the optimal item to partition around.</a:t>
            </a:r>
            <a:endParaRPr/>
          </a:p>
        </p:txBody>
      </p:sp>
      <p:graphicFrame>
        <p:nvGraphicFramePr>
          <p:cNvPr id="312" name="Google Shape;312;p33"/>
          <p:cNvGraphicFramePr/>
          <p:nvPr/>
        </p:nvGraphicFramePr>
        <p:xfrm>
          <a:off x="316925" y="704850"/>
          <a:ext cx="3000000" cy="3000000"/>
        </p:xfrm>
        <a:graphic>
          <a:graphicData uri="http://schemas.openxmlformats.org/drawingml/2006/table">
            <a:tbl>
              <a:tblPr>
                <a:noFill/>
                <a:tableStyleId>{3149C896-7DCD-42FA-87CF-5B811237BAC8}</a:tableStyleId>
              </a:tblPr>
              <a:tblGrid>
                <a:gridCol w="1584175"/>
                <a:gridCol w="1333200"/>
                <a:gridCol w="1118150"/>
                <a:gridCol w="1407600"/>
                <a:gridCol w="1656325"/>
                <a:gridCol w="1240700"/>
              </a:tblGrid>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Pivot Selection Strategy</a:t>
                      </a:r>
                      <a:endParaRPr/>
                    </a:p>
                  </a:txBody>
                  <a:tcPr marT="91425" marB="91425" marR="91425" marL="91425"/>
                </a:tc>
                <a:tc>
                  <a:txBody>
                    <a:bodyPr>
                      <a:noAutofit/>
                    </a:bodyPr>
                    <a:lstStyle/>
                    <a:p>
                      <a:pPr indent="0" lvl="0" marL="0" rtl="0" algn="l">
                        <a:spcBef>
                          <a:spcPts val="0"/>
                        </a:spcBef>
                        <a:spcAft>
                          <a:spcPts val="0"/>
                        </a:spcAft>
                        <a:buNone/>
                      </a:pPr>
                      <a:r>
                        <a:rPr lang="en"/>
                        <a:t>Partition</a:t>
                      </a:r>
                      <a:endParaRPr/>
                    </a:p>
                    <a:p>
                      <a:pPr indent="0" lvl="0" marL="0" rtl="0" algn="l">
                        <a:spcBef>
                          <a:spcPts val="0"/>
                        </a:spcBef>
                        <a:spcAft>
                          <a:spcPts val="0"/>
                        </a:spcAft>
                        <a:buNone/>
                      </a:pPr>
                      <a:r>
                        <a:rPr lang="en"/>
                        <a:t>Algorithm</a:t>
                      </a:r>
                      <a:endParaRPr/>
                    </a:p>
                  </a:txBody>
                  <a:tcPr marT="91425" marB="91425" marR="91425" marL="91425"/>
                </a:tc>
                <a:tc>
                  <a:txBody>
                    <a:bodyPr>
                      <a:noAutofit/>
                    </a:bodyPr>
                    <a:lstStyle/>
                    <a:p>
                      <a:pPr indent="0" lvl="0" marL="0" rtl="0" algn="l">
                        <a:spcBef>
                          <a:spcPts val="0"/>
                        </a:spcBef>
                        <a:spcAft>
                          <a:spcPts val="0"/>
                        </a:spcAft>
                        <a:buNone/>
                      </a:pPr>
                      <a:r>
                        <a:rPr lang="en"/>
                        <a:t>Worst Case Avoidance Strategy</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Time to sort 1000 arrays of 10000 ints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Worst Case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noAutofit/>
                    </a:bodyPr>
                    <a:lstStyle/>
                    <a:p>
                      <a:pPr indent="0" lvl="0" marL="0" rtl="0" algn="l">
                        <a:spcBef>
                          <a:spcPts val="0"/>
                        </a:spcBef>
                        <a:spcAft>
                          <a:spcPts val="0"/>
                        </a:spcAft>
                        <a:buNone/>
                      </a:pPr>
                      <a:r>
                        <a:rPr lang="en"/>
                        <a:t>Mergesort</a:t>
                      </a:r>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solidFill>
                      <a:srgbClr val="000000"/>
                    </a:solidFill>
                  </a:tcPr>
                </a:tc>
                <a:tc>
                  <a:txBody>
                    <a:bodyPr>
                      <a:noAutofit/>
                    </a:bodyPr>
                    <a:lstStyle/>
                    <a:p>
                      <a:pPr indent="0" lvl="0" marL="0" rtl="0" algn="l">
                        <a:spcBef>
                          <a:spcPts val="0"/>
                        </a:spcBef>
                        <a:spcAft>
                          <a:spcPts val="0"/>
                        </a:spcAft>
                        <a:buNone/>
                      </a:pPr>
                      <a:r>
                        <a:rPr lang="en"/>
                        <a:t>2.1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Θ(N log 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Quicksort L3S</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Leftmost</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3-scan</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Shuffle</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4.4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Θ(N</a:t>
                      </a:r>
                      <a:r>
                        <a:rPr baseline="30000" lang="en"/>
                        <a:t>2</a:t>
                      </a: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Quicksort LTHS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Leftmost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Tony Hoare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Shuffle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1.7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Θ(N</a:t>
                      </a:r>
                      <a:r>
                        <a:rPr baseline="30000" lang="en"/>
                        <a:t>2</a:t>
                      </a:r>
                      <a:r>
                        <a:rPr lang="en"/>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Quicksort PickTH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Exact Median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Tony Hoare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Exact Median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10.0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Θ(N log 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6"/>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a:t>
            </a:r>
            <a:endParaRPr/>
          </a:p>
        </p:txBody>
      </p:sp>
      <p:sp>
        <p:nvSpPr>
          <p:cNvPr id="56" name="Google Shape;56;p16"/>
          <p:cNvSpPr txBox="1"/>
          <p:nvPr>
            <p:ph idx="1" type="subTitle"/>
          </p:nvPr>
        </p:nvSpPr>
        <p:spPr>
          <a:xfrm>
            <a:off x="161925" y="2612325"/>
            <a:ext cx="8870700" cy="23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34: Sorting III</a:t>
            </a:r>
            <a:endParaRPr/>
          </a:p>
          <a:p>
            <a:pPr indent="-381000" lvl="0" marL="457200" rtl="0" algn="l">
              <a:spcBef>
                <a:spcPts val="0"/>
              </a:spcBef>
              <a:spcAft>
                <a:spcPts val="0"/>
              </a:spcAft>
              <a:buSzPts val="2400"/>
              <a:buChar char="●"/>
            </a:pPr>
            <a:r>
              <a:rPr lang="en"/>
              <a:t>Quicksort Flavors vs. Mergesort</a:t>
            </a:r>
            <a:endParaRPr/>
          </a:p>
          <a:p>
            <a:pPr indent="-381000" lvl="0" marL="457200" rtl="0" algn="l">
              <a:spcBef>
                <a:spcPts val="0"/>
              </a:spcBef>
              <a:spcAft>
                <a:spcPts val="0"/>
              </a:spcAft>
              <a:buSzPts val="2400"/>
              <a:buChar char="●"/>
            </a:pPr>
            <a:r>
              <a:rPr lang="en"/>
              <a:t>Selection (Quick Select)</a:t>
            </a:r>
            <a:endParaRPr/>
          </a:p>
          <a:p>
            <a:pPr indent="-381000" lvl="0" marL="457200" rtl="0" algn="l">
              <a:spcBef>
                <a:spcPts val="0"/>
              </a:spcBef>
              <a:spcAft>
                <a:spcPts val="0"/>
              </a:spcAft>
              <a:buSzPts val="2400"/>
              <a:buChar char="●"/>
            </a:pPr>
            <a:r>
              <a:rPr lang="en"/>
              <a:t>Stability, Adaptiveness, and Optimization</a:t>
            </a:r>
            <a:endParaRPr/>
          </a:p>
          <a:p>
            <a:pPr indent="-381000" lvl="0" marL="457200" rtl="0" algn="l">
              <a:spcBef>
                <a:spcPts val="0"/>
              </a:spcBef>
              <a:spcAft>
                <a:spcPts val="0"/>
              </a:spcAft>
              <a:buSzPts val="2400"/>
              <a:buChar char="●"/>
            </a:pPr>
            <a:r>
              <a:rPr lang="en"/>
              <a:t>Shuffling</a:t>
            </a:r>
            <a:endParaRPr/>
          </a:p>
        </p:txBody>
      </p:sp>
      <p:pic>
        <p:nvPicPr>
          <p:cNvPr id="57" name="Google Shape;57;p16"/>
          <p:cNvPicPr preferRelativeResize="0"/>
          <p:nvPr/>
        </p:nvPicPr>
        <p:blipFill>
          <a:blip r:embed="rId3">
            <a:alphaModFix/>
          </a:blip>
          <a:stretch>
            <a:fillRect/>
          </a:stretch>
        </p:blipFill>
        <p:spPr>
          <a:xfrm>
            <a:off x="5117425" y="782850"/>
            <a:ext cx="3837250" cy="2558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316" name="Shape 316"/>
        <p:cNvGrpSpPr/>
        <p:nvPr/>
      </p:nvGrpSpPr>
      <p:grpSpPr>
        <a:xfrm>
          <a:off x="0" y="0"/>
          <a:ext cx="0" cy="0"/>
          <a:chOff x="0" y="0"/>
          <a:chExt cx="0" cy="0"/>
        </a:xfrm>
      </p:grpSpPr>
      <p:sp>
        <p:nvSpPr>
          <p:cNvPr id="317" name="Google Shape;317;p34"/>
          <p:cNvSpPr txBox="1"/>
          <p:nvPr>
            <p:ph type="title"/>
          </p:nvPr>
        </p:nvSpPr>
        <p:spPr>
          <a:xfrm>
            <a:off x="928950" y="1567875"/>
            <a:ext cx="7286100" cy="18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Stability, Adaptiveness, Optimization</a:t>
            </a:r>
            <a:endParaRPr sz="4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Summary (so far)</a:t>
            </a:r>
            <a:endParaRPr/>
          </a:p>
        </p:txBody>
      </p:sp>
      <p:sp>
        <p:nvSpPr>
          <p:cNvPr id="323" name="Google Shape;323;p3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Listed by mechanism:</a:t>
            </a:r>
            <a:endParaRPr/>
          </a:p>
          <a:p>
            <a:pPr indent="-355600" lvl="0" marL="457200" rtl="0" algn="l">
              <a:spcBef>
                <a:spcPts val="600"/>
              </a:spcBef>
              <a:spcAft>
                <a:spcPts val="0"/>
              </a:spcAft>
              <a:buSzPts val="2000"/>
              <a:buChar char="●"/>
            </a:pPr>
            <a:r>
              <a:rPr lang="en"/>
              <a:t>Selection sort: Find the smallest item and put it at the front.</a:t>
            </a:r>
            <a:endParaRPr/>
          </a:p>
          <a:p>
            <a:pPr indent="-355600" lvl="0" marL="457200" rtl="0" algn="l">
              <a:spcBef>
                <a:spcPts val="0"/>
              </a:spcBef>
              <a:spcAft>
                <a:spcPts val="0"/>
              </a:spcAft>
              <a:buSzPts val="2000"/>
              <a:buChar char="●"/>
            </a:pPr>
            <a:r>
              <a:rPr lang="en"/>
              <a:t>Insertion sort: Figure out where to insert the current item.</a:t>
            </a:r>
            <a:endParaRPr/>
          </a:p>
          <a:p>
            <a:pPr indent="-355600" lvl="0" marL="457200" rtl="0" algn="l">
              <a:spcBef>
                <a:spcPts val="0"/>
              </a:spcBef>
              <a:spcAft>
                <a:spcPts val="0"/>
              </a:spcAft>
              <a:buSzPts val="2000"/>
              <a:buChar char="●"/>
            </a:pPr>
            <a:r>
              <a:rPr lang="en"/>
              <a:t>Merge sort: Merge two sorted halves into one sorted whole.</a:t>
            </a:r>
            <a:endParaRPr/>
          </a:p>
          <a:p>
            <a:pPr indent="-355600" lvl="0" marL="457200" rtl="0" algn="l">
              <a:spcBef>
                <a:spcPts val="0"/>
              </a:spcBef>
              <a:spcAft>
                <a:spcPts val="0"/>
              </a:spcAft>
              <a:buSzPts val="2000"/>
              <a:buChar char="●"/>
            </a:pPr>
            <a:r>
              <a:rPr lang="en"/>
              <a:t>Partition (quick) sort: Partition items around a pivot.</a:t>
            </a:r>
            <a:endParaRPr/>
          </a:p>
          <a:p>
            <a:pPr indent="0" lvl="0" marL="0" rtl="0" algn="l">
              <a:spcBef>
                <a:spcPts val="600"/>
              </a:spcBef>
              <a:spcAft>
                <a:spcPts val="0"/>
              </a:spcAft>
              <a:buNone/>
            </a:pPr>
            <a:r>
              <a:rPr lang="en"/>
              <a:t>Listed by memory and runtime:</a:t>
            </a:r>
            <a:endParaRPr/>
          </a:p>
          <a:p>
            <a:pPr indent="0" lvl="0" marL="0" rtl="0" algn="l">
              <a:spcBef>
                <a:spcPts val="600"/>
              </a:spcBef>
              <a:spcAft>
                <a:spcPts val="0"/>
              </a:spcAft>
              <a:buNone/>
            </a:pPr>
            <a:r>
              <a:t/>
            </a:r>
            <a:endParaRPr/>
          </a:p>
        </p:txBody>
      </p:sp>
      <p:graphicFrame>
        <p:nvGraphicFramePr>
          <p:cNvPr id="324" name="Google Shape;324;p35"/>
          <p:cNvGraphicFramePr/>
          <p:nvPr/>
        </p:nvGraphicFramePr>
        <p:xfrm>
          <a:off x="826864" y="3081414"/>
          <a:ext cx="3000000" cy="3000000"/>
        </p:xfrm>
        <a:graphic>
          <a:graphicData uri="http://schemas.openxmlformats.org/drawingml/2006/table">
            <a:tbl>
              <a:tblPr>
                <a:noFill/>
                <a:tableStyleId>{157C7089-187E-47AF-B475-7024762D4D64}</a:tableStyleId>
              </a:tblPr>
              <a:tblGrid>
                <a:gridCol w="1809750"/>
                <a:gridCol w="1809750"/>
                <a:gridCol w="1809750"/>
                <a:gridCol w="1809750"/>
              </a:tblGrid>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Memory</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rPr>
                        <a:t># Compares</a:t>
                      </a:r>
                      <a:endParaRPr/>
                    </a:p>
                  </a:txBody>
                  <a:tcPr marT="91425" marB="91425" marR="91425" marL="91425"/>
                </a:tc>
                <a:tc>
                  <a:txBody>
                    <a:bodyPr>
                      <a:noAutofit/>
                    </a:bodyPr>
                    <a:lstStyle/>
                    <a:p>
                      <a:pPr indent="0" lvl="0" marL="0" rtl="0" algn="l">
                        <a:spcBef>
                          <a:spcPts val="0"/>
                        </a:spcBef>
                        <a:spcAft>
                          <a:spcPts val="0"/>
                        </a:spcAft>
                        <a:buNone/>
                      </a:pPr>
                      <a:r>
                        <a:rPr lang="en"/>
                        <a:t>Notes</a:t>
                      </a:r>
                      <a:endParaRPr/>
                    </a:p>
                  </a:txBody>
                  <a:tcPr marT="91425" marB="91425" marR="91425" marL="91425"/>
                </a:tc>
              </a:tr>
              <a:tr h="381000">
                <a:tc>
                  <a:txBody>
                    <a:bodyPr>
                      <a:noAutofit/>
                    </a:bodyPr>
                    <a:lstStyle/>
                    <a:p>
                      <a:pPr indent="0" lvl="0" marL="0" rtl="0" algn="l">
                        <a:spcBef>
                          <a:spcPts val="0"/>
                        </a:spcBef>
                        <a:spcAft>
                          <a:spcPts val="0"/>
                        </a:spcAft>
                        <a:buNone/>
                      </a:pPr>
                      <a:r>
                        <a:rPr lang="en"/>
                        <a:t>Heapsort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 worst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Bad caching (61C)</a:t>
                      </a:r>
                      <a:endParaRPr/>
                    </a:p>
                  </a:txBody>
                  <a:tcPr marT="91425" marB="91425" marR="91425" marL="91425"/>
                </a:tc>
              </a:tr>
              <a:tr h="381000">
                <a:tc>
                  <a:txBody>
                    <a:bodyPr>
                      <a:noAutofit/>
                    </a:bodyPr>
                    <a:lstStyle/>
                    <a:p>
                      <a:pPr indent="0" lvl="0" marL="0" rtl="0" algn="l">
                        <a:spcBef>
                          <a:spcPts val="0"/>
                        </a:spcBef>
                        <a:spcAft>
                          <a:spcPts val="0"/>
                        </a:spcAft>
                        <a:buNone/>
                      </a:pPr>
                      <a:r>
                        <a:rPr lang="en"/>
                        <a:t>Insertion</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r>
                        <a:rPr baseline="30000" lang="en">
                          <a:solidFill>
                            <a:schemeClr val="dk1"/>
                          </a:solidFill>
                          <a:latin typeface="Calibri"/>
                          <a:ea typeface="Calibri"/>
                          <a:cs typeface="Calibri"/>
                          <a:sym typeface="Calibri"/>
                        </a:rPr>
                        <a:t>2</a:t>
                      </a:r>
                      <a:r>
                        <a:rPr lang="en">
                          <a:solidFill>
                            <a:schemeClr val="dk1"/>
                          </a:solidFill>
                          <a:latin typeface="Calibri"/>
                          <a:ea typeface="Calibri"/>
                          <a:cs typeface="Calibri"/>
                          <a:sym typeface="Calibri"/>
                        </a:rPr>
                        <a:t>) worst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if almost sorted</a:t>
                      </a:r>
                      <a:endParaRPr/>
                    </a:p>
                  </a:txBody>
                  <a:tcPr marT="91425" marB="91425" marR="91425" marL="91425"/>
                </a:tc>
              </a:tr>
              <a:tr h="381000">
                <a:tc>
                  <a:txBody>
                    <a:bodyPr>
                      <a:noAutofit/>
                    </a:bodyPr>
                    <a:lstStyle/>
                    <a:p>
                      <a:pPr indent="0" lvl="0" marL="0" rtl="0" algn="l">
                        <a:spcBef>
                          <a:spcPts val="0"/>
                        </a:spcBef>
                        <a:spcAft>
                          <a:spcPts val="0"/>
                        </a:spcAft>
                        <a:buNone/>
                      </a:pPr>
                      <a:r>
                        <a:rPr lang="en"/>
                        <a:t>Mergesort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 worst</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n"/>
                        <a:t>Random Quicksort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Θ(log N) (call stack)</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 expected</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Fastest sort</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Desirable Sorting Properties: Stability</a:t>
            </a:r>
            <a:endParaRPr/>
          </a:p>
        </p:txBody>
      </p:sp>
      <p:sp>
        <p:nvSpPr>
          <p:cNvPr id="330" name="Google Shape;330;p36"/>
          <p:cNvSpPr txBox="1"/>
          <p:nvPr>
            <p:ph idx="1" type="body"/>
          </p:nvPr>
        </p:nvSpPr>
        <p:spPr>
          <a:xfrm>
            <a:off x="243000" y="556500"/>
            <a:ext cx="8622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sort is said to be stable if order of equivalent items is preserved.</a:t>
            </a:r>
            <a:endParaRPr/>
          </a:p>
        </p:txBody>
      </p:sp>
      <p:graphicFrame>
        <p:nvGraphicFramePr>
          <p:cNvPr id="331" name="Google Shape;331;p36"/>
          <p:cNvGraphicFramePr/>
          <p:nvPr/>
        </p:nvGraphicFramePr>
        <p:xfrm>
          <a:off x="787450" y="1498850"/>
          <a:ext cx="3000000" cy="3000000"/>
        </p:xfrm>
        <a:graphic>
          <a:graphicData uri="http://schemas.openxmlformats.org/drawingml/2006/table">
            <a:tbl>
              <a:tblPr>
                <a:noFill/>
                <a:tableStyleId>{157C7089-187E-47AF-B475-7024762D4D64}</a:tableStyleId>
              </a:tblPr>
              <a:tblGrid>
                <a:gridCol w="1166800"/>
                <a:gridCol w="1166800"/>
              </a:tblGrid>
              <a:tr h="374575">
                <a:tc>
                  <a:txBody>
                    <a:bodyPr>
                      <a:noAutofit/>
                    </a:bodyPr>
                    <a:lstStyle/>
                    <a:p>
                      <a:pPr indent="0" lvl="0" marL="0" rtl="0" algn="l">
                        <a:spcBef>
                          <a:spcPts val="0"/>
                        </a:spcBef>
                        <a:spcAft>
                          <a:spcPts val="0"/>
                        </a:spcAft>
                        <a:buNone/>
                      </a:pPr>
                      <a:r>
                        <a:rPr lang="en"/>
                        <a:t>Bas</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Fikriyya</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4</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Jana</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Jouni</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Lara</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1</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Nikolaj</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4</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Rosella</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Sigurd</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2</a:t>
                      </a:r>
                      <a:endParaRPr/>
                    </a:p>
                  </a:txBody>
                  <a:tcPr marT="91425" marB="91425" marR="91425" marL="91425">
                    <a:solidFill>
                      <a:srgbClr val="EFEFEF"/>
                    </a:solidFill>
                  </a:tcPr>
                </a:tc>
              </a:tr>
            </a:tbl>
          </a:graphicData>
        </a:graphic>
      </p:graphicFrame>
      <p:sp>
        <p:nvSpPr>
          <p:cNvPr id="332" name="Google Shape;332;p36"/>
          <p:cNvSpPr txBox="1"/>
          <p:nvPr/>
        </p:nvSpPr>
        <p:spPr>
          <a:xfrm>
            <a:off x="531650" y="1119300"/>
            <a:ext cx="30168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sort(studentRecords, BY_NAME);</a:t>
            </a:r>
            <a:endParaRPr/>
          </a:p>
        </p:txBody>
      </p:sp>
      <p:graphicFrame>
        <p:nvGraphicFramePr>
          <p:cNvPr id="333" name="Google Shape;333;p36"/>
          <p:cNvGraphicFramePr/>
          <p:nvPr/>
        </p:nvGraphicFramePr>
        <p:xfrm>
          <a:off x="6062800" y="1498850"/>
          <a:ext cx="3000000" cy="3000000"/>
        </p:xfrm>
        <a:graphic>
          <a:graphicData uri="http://schemas.openxmlformats.org/drawingml/2006/table">
            <a:tbl>
              <a:tblPr>
                <a:noFill/>
                <a:tableStyleId>{157C7089-187E-47AF-B475-7024762D4D64}</a:tableStyleId>
              </a:tblPr>
              <a:tblGrid>
                <a:gridCol w="1166800"/>
                <a:gridCol w="1166800"/>
              </a:tblGrid>
              <a:tr h="374575">
                <a:tc>
                  <a:txBody>
                    <a:bodyPr>
                      <a:noAutofit/>
                    </a:bodyPr>
                    <a:lstStyle/>
                    <a:p>
                      <a:pPr indent="0" lvl="0" marL="0" rtl="0" algn="l">
                        <a:spcBef>
                          <a:spcPts val="0"/>
                        </a:spcBef>
                        <a:spcAft>
                          <a:spcPts val="0"/>
                        </a:spcAft>
                        <a:buNone/>
                      </a:pPr>
                      <a:r>
                        <a:rPr lang="en"/>
                        <a:t>Lara</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1</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Sigurd</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2</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Bas</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Jana</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Jouni</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Rosella</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Fikriyya</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4</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Nikolaj</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4</a:t>
                      </a:r>
                      <a:endParaRPr/>
                    </a:p>
                  </a:txBody>
                  <a:tcPr marT="91425" marB="91425" marR="91425" marL="91425">
                    <a:solidFill>
                      <a:srgbClr val="EFEFEF"/>
                    </a:solidFill>
                  </a:tcPr>
                </a:tc>
              </a:tr>
            </a:tbl>
          </a:graphicData>
        </a:graphic>
      </p:graphicFrame>
      <p:sp>
        <p:nvSpPr>
          <p:cNvPr id="334" name="Google Shape;334;p36"/>
          <p:cNvSpPr txBox="1"/>
          <p:nvPr/>
        </p:nvSpPr>
        <p:spPr>
          <a:xfrm>
            <a:off x="5778101" y="1121375"/>
            <a:ext cx="33660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sort(studentRecords, BY_SECTION);</a:t>
            </a:r>
            <a:endParaRPr/>
          </a:p>
        </p:txBody>
      </p:sp>
      <p:cxnSp>
        <p:nvCxnSpPr>
          <p:cNvPr id="335" name="Google Shape;335;p36"/>
          <p:cNvCxnSpPr/>
          <p:nvPr/>
        </p:nvCxnSpPr>
        <p:spPr>
          <a:xfrm>
            <a:off x="3140500" y="2493750"/>
            <a:ext cx="2918100" cy="385200"/>
          </a:xfrm>
          <a:prstGeom prst="straightConnector1">
            <a:avLst/>
          </a:prstGeom>
          <a:noFill/>
          <a:ln cap="flat" cmpd="sng" w="19050">
            <a:solidFill>
              <a:schemeClr val="dk2"/>
            </a:solidFill>
            <a:prstDash val="solid"/>
            <a:round/>
            <a:headEnd len="med" w="med" type="none"/>
            <a:tailEnd len="med" w="med" type="triangle"/>
          </a:ln>
        </p:spPr>
      </p:cxnSp>
      <p:cxnSp>
        <p:nvCxnSpPr>
          <p:cNvPr id="336" name="Google Shape;336;p36"/>
          <p:cNvCxnSpPr/>
          <p:nvPr/>
        </p:nvCxnSpPr>
        <p:spPr>
          <a:xfrm>
            <a:off x="3115775" y="2901775"/>
            <a:ext cx="2955000" cy="372900"/>
          </a:xfrm>
          <a:prstGeom prst="straightConnector1">
            <a:avLst/>
          </a:prstGeom>
          <a:noFill/>
          <a:ln cap="flat" cmpd="sng" w="19050">
            <a:solidFill>
              <a:schemeClr val="dk2"/>
            </a:solidFill>
            <a:prstDash val="solid"/>
            <a:round/>
            <a:headEnd len="med" w="med" type="none"/>
            <a:tailEnd len="med" w="med" type="triangle"/>
          </a:ln>
        </p:spPr>
      </p:cxnSp>
      <p:cxnSp>
        <p:nvCxnSpPr>
          <p:cNvPr id="337" name="Google Shape;337;p36"/>
          <p:cNvCxnSpPr/>
          <p:nvPr/>
        </p:nvCxnSpPr>
        <p:spPr>
          <a:xfrm flipH="1" rot="10800000">
            <a:off x="3128150" y="3682700"/>
            <a:ext cx="2930400" cy="381300"/>
          </a:xfrm>
          <a:prstGeom prst="straightConnector1">
            <a:avLst/>
          </a:prstGeom>
          <a:noFill/>
          <a:ln cap="flat" cmpd="sng" w="19050">
            <a:solidFill>
              <a:schemeClr val="dk2"/>
            </a:solidFill>
            <a:prstDash val="solid"/>
            <a:round/>
            <a:headEnd len="med" w="med" type="none"/>
            <a:tailEnd len="med" w="med" type="triangle"/>
          </a:ln>
        </p:spPr>
      </p:cxnSp>
      <p:cxnSp>
        <p:nvCxnSpPr>
          <p:cNvPr id="338" name="Google Shape;338;p36"/>
          <p:cNvCxnSpPr/>
          <p:nvPr/>
        </p:nvCxnSpPr>
        <p:spPr>
          <a:xfrm>
            <a:off x="3115775" y="1702450"/>
            <a:ext cx="2942700" cy="756300"/>
          </a:xfrm>
          <a:prstGeom prst="straightConnector1">
            <a:avLst/>
          </a:prstGeom>
          <a:noFill/>
          <a:ln cap="flat" cmpd="sng" w="19050">
            <a:solidFill>
              <a:schemeClr val="dk2"/>
            </a:solidFill>
            <a:prstDash val="solid"/>
            <a:round/>
            <a:headEnd len="med" w="med" type="none"/>
            <a:tailEnd len="med" w="med" type="triangle"/>
          </a:ln>
        </p:spPr>
      </p:cxnSp>
      <p:sp>
        <p:nvSpPr>
          <p:cNvPr id="339" name="Google Shape;339;p36"/>
          <p:cNvSpPr txBox="1"/>
          <p:nvPr/>
        </p:nvSpPr>
        <p:spPr>
          <a:xfrm>
            <a:off x="358550" y="4496750"/>
            <a:ext cx="8785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40" name="Google Shape;340;p36"/>
          <p:cNvSpPr txBox="1"/>
          <p:nvPr/>
        </p:nvSpPr>
        <p:spPr>
          <a:xfrm>
            <a:off x="358550" y="4572950"/>
            <a:ext cx="8785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Equivalent items don’t ‘cross over’ when being stably sorted.</a:t>
            </a:r>
            <a:endParaRPr sz="18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Desirable Sorting Properties: Stability</a:t>
            </a:r>
            <a:endParaRPr/>
          </a:p>
        </p:txBody>
      </p:sp>
      <p:sp>
        <p:nvSpPr>
          <p:cNvPr id="346" name="Google Shape;346;p37"/>
          <p:cNvSpPr txBox="1"/>
          <p:nvPr>
            <p:ph idx="1" type="body"/>
          </p:nvPr>
        </p:nvSpPr>
        <p:spPr>
          <a:xfrm>
            <a:off x="243000" y="556500"/>
            <a:ext cx="8622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sort is said to be stable if order of equivalent items is preserved.</a:t>
            </a:r>
            <a:endParaRPr/>
          </a:p>
        </p:txBody>
      </p:sp>
      <p:graphicFrame>
        <p:nvGraphicFramePr>
          <p:cNvPr id="347" name="Google Shape;347;p37"/>
          <p:cNvGraphicFramePr/>
          <p:nvPr/>
        </p:nvGraphicFramePr>
        <p:xfrm>
          <a:off x="787450" y="1498850"/>
          <a:ext cx="3000000" cy="3000000"/>
        </p:xfrm>
        <a:graphic>
          <a:graphicData uri="http://schemas.openxmlformats.org/drawingml/2006/table">
            <a:tbl>
              <a:tblPr>
                <a:noFill/>
                <a:tableStyleId>{157C7089-187E-47AF-B475-7024762D4D64}</a:tableStyleId>
              </a:tblPr>
              <a:tblGrid>
                <a:gridCol w="1166800"/>
                <a:gridCol w="1166800"/>
              </a:tblGrid>
              <a:tr h="374575">
                <a:tc>
                  <a:txBody>
                    <a:bodyPr>
                      <a:noAutofit/>
                    </a:bodyPr>
                    <a:lstStyle/>
                    <a:p>
                      <a:pPr indent="0" lvl="0" marL="0" rtl="0" algn="l">
                        <a:spcBef>
                          <a:spcPts val="0"/>
                        </a:spcBef>
                        <a:spcAft>
                          <a:spcPts val="0"/>
                        </a:spcAft>
                        <a:buNone/>
                      </a:pPr>
                      <a:r>
                        <a:rPr lang="en"/>
                        <a:t>Bas</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Fikriyya</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4</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Jana</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Jouni</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Lara</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1</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Nikolaj</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4</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Rosella</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Sigurd</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2</a:t>
                      </a:r>
                      <a:endParaRPr/>
                    </a:p>
                  </a:txBody>
                  <a:tcPr marT="91425" marB="91425" marR="91425" marL="91425">
                    <a:solidFill>
                      <a:srgbClr val="EFEFEF"/>
                    </a:solidFill>
                  </a:tcPr>
                </a:tc>
              </a:tr>
            </a:tbl>
          </a:graphicData>
        </a:graphic>
      </p:graphicFrame>
      <p:sp>
        <p:nvSpPr>
          <p:cNvPr id="348" name="Google Shape;348;p37"/>
          <p:cNvSpPr txBox="1"/>
          <p:nvPr/>
        </p:nvSpPr>
        <p:spPr>
          <a:xfrm>
            <a:off x="531650" y="1119300"/>
            <a:ext cx="30168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sort(studentRecords, BY_NAME);</a:t>
            </a:r>
            <a:endParaRPr/>
          </a:p>
        </p:txBody>
      </p:sp>
      <p:graphicFrame>
        <p:nvGraphicFramePr>
          <p:cNvPr id="349" name="Google Shape;349;p37"/>
          <p:cNvGraphicFramePr/>
          <p:nvPr/>
        </p:nvGraphicFramePr>
        <p:xfrm>
          <a:off x="6062800" y="1498850"/>
          <a:ext cx="3000000" cy="3000000"/>
        </p:xfrm>
        <a:graphic>
          <a:graphicData uri="http://schemas.openxmlformats.org/drawingml/2006/table">
            <a:tbl>
              <a:tblPr>
                <a:noFill/>
                <a:tableStyleId>{157C7089-187E-47AF-B475-7024762D4D64}</a:tableStyleId>
              </a:tblPr>
              <a:tblGrid>
                <a:gridCol w="1166800"/>
                <a:gridCol w="1166800"/>
              </a:tblGrid>
              <a:tr h="374575">
                <a:tc>
                  <a:txBody>
                    <a:bodyPr>
                      <a:noAutofit/>
                    </a:bodyPr>
                    <a:lstStyle/>
                    <a:p>
                      <a:pPr indent="0" lvl="0" marL="0" rtl="0" algn="l">
                        <a:spcBef>
                          <a:spcPts val="0"/>
                        </a:spcBef>
                        <a:spcAft>
                          <a:spcPts val="0"/>
                        </a:spcAft>
                        <a:buNone/>
                      </a:pPr>
                      <a:r>
                        <a:rPr lang="en"/>
                        <a:t>Lara</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1</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Sigurd</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2</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Jouni</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Rosella</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Bas</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Jana</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3</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Fikriyya</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4</a:t>
                      </a:r>
                      <a:endParaRPr/>
                    </a:p>
                  </a:txBody>
                  <a:tcPr marT="91425" marB="91425" marR="91425" marL="91425">
                    <a:solidFill>
                      <a:srgbClr val="EFEFEF"/>
                    </a:solidFill>
                  </a:tcPr>
                </a:tc>
              </a:tr>
              <a:tr h="360175">
                <a:tc>
                  <a:txBody>
                    <a:bodyPr>
                      <a:noAutofit/>
                    </a:bodyPr>
                    <a:lstStyle/>
                    <a:p>
                      <a:pPr indent="0" lvl="0" marL="0" rtl="0" algn="l">
                        <a:spcBef>
                          <a:spcPts val="0"/>
                        </a:spcBef>
                        <a:spcAft>
                          <a:spcPts val="0"/>
                        </a:spcAft>
                        <a:buNone/>
                      </a:pPr>
                      <a:r>
                        <a:rPr lang="en"/>
                        <a:t>Nikolaj</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
                        <a:t>4</a:t>
                      </a:r>
                      <a:endParaRPr/>
                    </a:p>
                  </a:txBody>
                  <a:tcPr marT="91425" marB="91425" marR="91425" marL="91425">
                    <a:solidFill>
                      <a:srgbClr val="EFEFEF"/>
                    </a:solidFill>
                  </a:tcPr>
                </a:tc>
              </a:tr>
            </a:tbl>
          </a:graphicData>
        </a:graphic>
      </p:graphicFrame>
      <p:sp>
        <p:nvSpPr>
          <p:cNvPr id="350" name="Google Shape;350;p37"/>
          <p:cNvSpPr txBox="1"/>
          <p:nvPr/>
        </p:nvSpPr>
        <p:spPr>
          <a:xfrm>
            <a:off x="5778101" y="1121375"/>
            <a:ext cx="33660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sort(studentRecords, BY_SECTION);</a:t>
            </a:r>
            <a:endParaRPr/>
          </a:p>
        </p:txBody>
      </p:sp>
      <p:cxnSp>
        <p:nvCxnSpPr>
          <p:cNvPr id="351" name="Google Shape;351;p37"/>
          <p:cNvCxnSpPr/>
          <p:nvPr/>
        </p:nvCxnSpPr>
        <p:spPr>
          <a:xfrm>
            <a:off x="3140500" y="2493750"/>
            <a:ext cx="2918100" cy="1149900"/>
          </a:xfrm>
          <a:prstGeom prst="straightConnector1">
            <a:avLst/>
          </a:prstGeom>
          <a:noFill/>
          <a:ln cap="flat" cmpd="sng" w="19050">
            <a:solidFill>
              <a:schemeClr val="dk2"/>
            </a:solidFill>
            <a:prstDash val="solid"/>
            <a:round/>
            <a:headEnd len="med" w="med" type="none"/>
            <a:tailEnd len="med" w="med" type="triangle"/>
          </a:ln>
        </p:spPr>
      </p:cxnSp>
      <p:cxnSp>
        <p:nvCxnSpPr>
          <p:cNvPr id="352" name="Google Shape;352;p37"/>
          <p:cNvCxnSpPr/>
          <p:nvPr/>
        </p:nvCxnSpPr>
        <p:spPr>
          <a:xfrm flipH="1" rot="10800000">
            <a:off x="3115775" y="2493775"/>
            <a:ext cx="2942700" cy="408000"/>
          </a:xfrm>
          <a:prstGeom prst="straightConnector1">
            <a:avLst/>
          </a:prstGeom>
          <a:noFill/>
          <a:ln cap="flat" cmpd="sng" w="19050">
            <a:solidFill>
              <a:schemeClr val="dk2"/>
            </a:solidFill>
            <a:prstDash val="solid"/>
            <a:round/>
            <a:headEnd len="med" w="med" type="none"/>
            <a:tailEnd len="med" w="med" type="triangle"/>
          </a:ln>
        </p:spPr>
      </p:cxnSp>
      <p:cxnSp>
        <p:nvCxnSpPr>
          <p:cNvPr id="353" name="Google Shape;353;p37"/>
          <p:cNvCxnSpPr/>
          <p:nvPr/>
        </p:nvCxnSpPr>
        <p:spPr>
          <a:xfrm flipH="1" rot="10800000">
            <a:off x="3128150" y="2901800"/>
            <a:ext cx="2930400" cy="1162200"/>
          </a:xfrm>
          <a:prstGeom prst="straightConnector1">
            <a:avLst/>
          </a:prstGeom>
          <a:noFill/>
          <a:ln cap="flat" cmpd="sng" w="19050">
            <a:solidFill>
              <a:schemeClr val="dk2"/>
            </a:solidFill>
            <a:prstDash val="solid"/>
            <a:round/>
            <a:headEnd len="med" w="med" type="none"/>
            <a:tailEnd len="med" w="med" type="triangle"/>
          </a:ln>
        </p:spPr>
      </p:cxnSp>
      <p:cxnSp>
        <p:nvCxnSpPr>
          <p:cNvPr id="354" name="Google Shape;354;p37"/>
          <p:cNvCxnSpPr/>
          <p:nvPr/>
        </p:nvCxnSpPr>
        <p:spPr>
          <a:xfrm>
            <a:off x="3115775" y="1702450"/>
            <a:ext cx="2955000" cy="1557900"/>
          </a:xfrm>
          <a:prstGeom prst="straightConnector1">
            <a:avLst/>
          </a:prstGeom>
          <a:noFill/>
          <a:ln cap="flat" cmpd="sng" w="19050">
            <a:solidFill>
              <a:schemeClr val="dk2"/>
            </a:solidFill>
            <a:prstDash val="solid"/>
            <a:round/>
            <a:headEnd len="med" w="med" type="none"/>
            <a:tailEnd len="med" w="med" type="triangle"/>
          </a:ln>
        </p:spPr>
      </p:cxnSp>
      <p:sp>
        <p:nvSpPr>
          <p:cNvPr id="355" name="Google Shape;355;p37"/>
          <p:cNvSpPr txBox="1"/>
          <p:nvPr/>
        </p:nvSpPr>
        <p:spPr>
          <a:xfrm>
            <a:off x="358550" y="4572950"/>
            <a:ext cx="8785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Sorting instability can be really annoying! Wanted students listed alphabetically by section.</a:t>
            </a:r>
            <a:endParaRPr sz="18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359" name="Shape 359"/>
        <p:cNvGrpSpPr/>
        <p:nvPr/>
      </p:nvGrpSpPr>
      <p:grpSpPr>
        <a:xfrm>
          <a:off x="0" y="0"/>
          <a:ext cx="0" cy="0"/>
          <a:chOff x="0" y="0"/>
          <a:chExt cx="0" cy="0"/>
        </a:xfrm>
      </p:grpSpPr>
      <p:sp>
        <p:nvSpPr>
          <p:cNvPr id="360" name="Google Shape;360;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Stability</a:t>
            </a:r>
            <a:endParaRPr/>
          </a:p>
        </p:txBody>
      </p:sp>
      <p:sp>
        <p:nvSpPr>
          <p:cNvPr id="361" name="Google Shape;361;p3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Is insertion sort stable?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Is Quicksort stable?</a:t>
            </a:r>
            <a:endParaRPr/>
          </a:p>
          <a:p>
            <a:pPr indent="-355600" lvl="0" marL="457200" rtl="0" algn="l">
              <a:spcBef>
                <a:spcPts val="600"/>
              </a:spcBef>
              <a:spcAft>
                <a:spcPts val="0"/>
              </a:spcAft>
              <a:buSzPts val="2000"/>
              <a:buChar char="●"/>
            </a:pPr>
            <a:r>
              <a:rPr lang="en"/>
              <a:t>Consider --------&gt;</a:t>
            </a:r>
            <a:endParaRPr/>
          </a:p>
        </p:txBody>
      </p:sp>
      <p:sp>
        <p:nvSpPr>
          <p:cNvPr id="362" name="Google Shape;362;p38"/>
          <p:cNvSpPr txBox="1"/>
          <p:nvPr/>
        </p:nvSpPr>
        <p:spPr>
          <a:xfrm>
            <a:off x="4535600" y="751075"/>
            <a:ext cx="3738300" cy="24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999999"/>
                </a:solidFill>
                <a:latin typeface="Consolas"/>
                <a:ea typeface="Consolas"/>
                <a:cs typeface="Consolas"/>
                <a:sym typeface="Consolas"/>
              </a:rPr>
              <a:t>S O R T E X A M P L E</a:t>
            </a:r>
            <a:endParaRPr>
              <a:solidFill>
                <a:srgbClr val="999999"/>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S</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O R T E X A M P L E  </a:t>
            </a:r>
            <a:r>
              <a:rPr lang="en">
                <a:solidFill>
                  <a:srgbClr val="000000"/>
                </a:solidFill>
                <a:latin typeface="Consolas"/>
                <a:ea typeface="Consolas"/>
                <a:cs typeface="Consolas"/>
                <a:sym typeface="Consolas"/>
              </a:rPr>
              <a:t>(0 swaps)</a:t>
            </a:r>
            <a:endParaRPr>
              <a:solidFill>
                <a:srgbClr val="999999"/>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O</a:t>
            </a:r>
            <a:r>
              <a:rPr lang="en">
                <a:solidFill>
                  <a:srgbClr val="000000"/>
                </a:solidFill>
                <a:latin typeface="Consolas"/>
                <a:ea typeface="Consolas"/>
                <a:cs typeface="Consolas"/>
                <a:sym typeface="Consolas"/>
              </a:rPr>
              <a:t> S </a:t>
            </a:r>
            <a:r>
              <a:rPr lang="en">
                <a:solidFill>
                  <a:srgbClr val="CCCCCC"/>
                </a:solidFill>
                <a:latin typeface="Consolas"/>
                <a:ea typeface="Consolas"/>
                <a:cs typeface="Consolas"/>
                <a:sym typeface="Consolas"/>
              </a:rPr>
              <a:t>R T E X A M P L E  </a:t>
            </a:r>
            <a:r>
              <a:rPr lang="en">
                <a:latin typeface="Consolas"/>
                <a:ea typeface="Consolas"/>
                <a:cs typeface="Consolas"/>
                <a:sym typeface="Consolas"/>
              </a:rPr>
              <a:t>(1 swap )</a:t>
            </a:r>
            <a:endParaRPr>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O </a:t>
            </a:r>
            <a:r>
              <a:rPr lang="en">
                <a:solidFill>
                  <a:srgbClr val="9900FF"/>
                </a:solidFill>
                <a:latin typeface="Consolas"/>
                <a:ea typeface="Consolas"/>
                <a:cs typeface="Consolas"/>
                <a:sym typeface="Consolas"/>
              </a:rPr>
              <a:t>R</a:t>
            </a:r>
            <a:r>
              <a:rPr lang="en">
                <a:solidFill>
                  <a:srgbClr val="000000"/>
                </a:solidFill>
                <a:latin typeface="Consolas"/>
                <a:ea typeface="Consolas"/>
                <a:cs typeface="Consolas"/>
                <a:sym typeface="Consolas"/>
              </a:rPr>
              <a:t> S </a:t>
            </a:r>
            <a:r>
              <a:rPr lang="en">
                <a:solidFill>
                  <a:srgbClr val="B7B7B7"/>
                </a:solidFill>
                <a:latin typeface="Consolas"/>
                <a:ea typeface="Consolas"/>
                <a:cs typeface="Consolas"/>
                <a:sym typeface="Consolas"/>
              </a:rPr>
              <a:t>T E X A M P L E </a:t>
            </a:r>
            <a:r>
              <a:rPr lang="en">
                <a:solidFill>
                  <a:srgbClr val="CCCCCC"/>
                </a:solidFill>
                <a:latin typeface="Consolas"/>
                <a:ea typeface="Consolas"/>
                <a:cs typeface="Consolas"/>
                <a:sym typeface="Consolas"/>
              </a:rPr>
              <a:t> </a:t>
            </a:r>
            <a:r>
              <a:rPr lang="en">
                <a:solidFill>
                  <a:srgbClr val="000000"/>
                </a:solidFill>
                <a:latin typeface="Consolas"/>
                <a:ea typeface="Consolas"/>
                <a:cs typeface="Consolas"/>
                <a:sym typeface="Consolas"/>
              </a:rPr>
              <a:t>(1 swap )</a:t>
            </a:r>
            <a:endParaRPr>
              <a:solidFill>
                <a:srgbClr val="B7B7B7"/>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O R S </a:t>
            </a:r>
            <a:r>
              <a:rPr lang="en">
                <a:solidFill>
                  <a:srgbClr val="9900FF"/>
                </a:solidFill>
                <a:latin typeface="Consolas"/>
                <a:ea typeface="Consolas"/>
                <a:cs typeface="Consolas"/>
                <a:sym typeface="Consolas"/>
              </a:rPr>
              <a:t>T</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E X A M P L E  </a:t>
            </a:r>
            <a:r>
              <a:rPr lang="en">
                <a:solidFill>
                  <a:srgbClr val="000000"/>
                </a:solidFill>
                <a:latin typeface="Consolas"/>
                <a:ea typeface="Consolas"/>
                <a:cs typeface="Consolas"/>
                <a:sym typeface="Consolas"/>
              </a:rPr>
              <a:t>(0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E</a:t>
            </a:r>
            <a:r>
              <a:rPr lang="en">
                <a:solidFill>
                  <a:srgbClr val="000000"/>
                </a:solidFill>
                <a:latin typeface="Consolas"/>
                <a:ea typeface="Consolas"/>
                <a:cs typeface="Consolas"/>
                <a:sym typeface="Consolas"/>
              </a:rPr>
              <a:t> O R S </a:t>
            </a:r>
            <a:r>
              <a:rPr lang="en">
                <a:latin typeface="Consolas"/>
                <a:ea typeface="Consolas"/>
                <a:cs typeface="Consolas"/>
                <a:sym typeface="Consolas"/>
              </a:rPr>
              <a:t>T</a:t>
            </a:r>
            <a:r>
              <a:rPr lang="en">
                <a:solidFill>
                  <a:srgbClr val="000000"/>
                </a:solidFill>
                <a:latin typeface="Consolas"/>
                <a:ea typeface="Consolas"/>
                <a:cs typeface="Consolas"/>
                <a:sym typeface="Consolas"/>
              </a:rPr>
              <a:t> </a:t>
            </a:r>
            <a:r>
              <a:rPr lang="en">
                <a:solidFill>
                  <a:srgbClr val="B7B7B7"/>
                </a:solidFill>
                <a:latin typeface="Consolas"/>
                <a:ea typeface="Consolas"/>
                <a:cs typeface="Consolas"/>
                <a:sym typeface="Consolas"/>
              </a:rPr>
              <a:t>X A M P L E </a:t>
            </a:r>
            <a:r>
              <a:rPr lang="en">
                <a:solidFill>
                  <a:srgbClr val="CCCCCC"/>
                </a:solidFill>
                <a:latin typeface="Consolas"/>
                <a:ea typeface="Consolas"/>
                <a:cs typeface="Consolas"/>
                <a:sym typeface="Consolas"/>
              </a:rPr>
              <a:t> </a:t>
            </a:r>
            <a:r>
              <a:rPr lang="en">
                <a:solidFill>
                  <a:srgbClr val="000000"/>
                </a:solidFill>
                <a:latin typeface="Consolas"/>
                <a:ea typeface="Consolas"/>
                <a:cs typeface="Consolas"/>
                <a:sym typeface="Consolas"/>
              </a:rPr>
              <a:t>(4 swaps)</a:t>
            </a:r>
            <a:endParaRPr>
              <a:solidFill>
                <a:srgbClr val="B7B7B7"/>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E O R S T</a:t>
            </a:r>
            <a:r>
              <a:rPr lang="en">
                <a:solidFill>
                  <a:srgbClr val="000000"/>
                </a:solidFill>
                <a:latin typeface="Consolas"/>
                <a:ea typeface="Consolas"/>
                <a:cs typeface="Consolas"/>
                <a:sym typeface="Consolas"/>
              </a:rPr>
              <a:t> </a:t>
            </a:r>
            <a:r>
              <a:rPr lang="en">
                <a:solidFill>
                  <a:srgbClr val="9900FF"/>
                </a:solidFill>
                <a:latin typeface="Consolas"/>
                <a:ea typeface="Consolas"/>
                <a:cs typeface="Consolas"/>
                <a:sym typeface="Consolas"/>
              </a:rPr>
              <a:t>X</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A M P L E  </a:t>
            </a:r>
            <a:r>
              <a:rPr lang="en">
                <a:solidFill>
                  <a:srgbClr val="000000"/>
                </a:solidFill>
                <a:latin typeface="Consolas"/>
                <a:ea typeface="Consolas"/>
                <a:cs typeface="Consolas"/>
                <a:sym typeface="Consolas"/>
              </a:rPr>
              <a:t>(0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A</a:t>
            </a:r>
            <a:r>
              <a:rPr lang="en">
                <a:solidFill>
                  <a:srgbClr val="000000"/>
                </a:solidFill>
                <a:latin typeface="Consolas"/>
                <a:ea typeface="Consolas"/>
                <a:cs typeface="Consolas"/>
                <a:sym typeface="Consolas"/>
              </a:rPr>
              <a:t> E O R S T </a:t>
            </a:r>
            <a:r>
              <a:rPr lang="en">
                <a:latin typeface="Consolas"/>
                <a:ea typeface="Consolas"/>
                <a:cs typeface="Consolas"/>
                <a:sym typeface="Consolas"/>
              </a:rPr>
              <a:t>X</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M P L E  </a:t>
            </a:r>
            <a:r>
              <a:rPr lang="en">
                <a:solidFill>
                  <a:srgbClr val="000000"/>
                </a:solidFill>
                <a:latin typeface="Consolas"/>
                <a:ea typeface="Consolas"/>
                <a:cs typeface="Consolas"/>
                <a:sym typeface="Consolas"/>
              </a:rPr>
              <a:t>(6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M</a:t>
            </a:r>
            <a:r>
              <a:rPr lang="en">
                <a:solidFill>
                  <a:srgbClr val="000000"/>
                </a:solidFill>
                <a:latin typeface="Consolas"/>
                <a:ea typeface="Consolas"/>
                <a:cs typeface="Consolas"/>
                <a:sym typeface="Consolas"/>
              </a:rPr>
              <a:t> O R S T X </a:t>
            </a:r>
            <a:r>
              <a:rPr lang="en">
                <a:solidFill>
                  <a:srgbClr val="CCCCCC"/>
                </a:solidFill>
                <a:latin typeface="Consolas"/>
                <a:ea typeface="Consolas"/>
                <a:cs typeface="Consolas"/>
                <a:sym typeface="Consolas"/>
              </a:rPr>
              <a:t>P L E  </a:t>
            </a:r>
            <a:r>
              <a:rPr lang="en">
                <a:solidFill>
                  <a:srgbClr val="000000"/>
                </a:solidFill>
                <a:latin typeface="Consolas"/>
                <a:ea typeface="Consolas"/>
                <a:cs typeface="Consolas"/>
                <a:sym typeface="Consolas"/>
              </a:rPr>
              <a:t>(5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A E M O </a:t>
            </a:r>
            <a:r>
              <a:rPr lang="en">
                <a:solidFill>
                  <a:srgbClr val="9900FF"/>
                </a:solidFill>
                <a:latin typeface="Consolas"/>
                <a:ea typeface="Consolas"/>
                <a:cs typeface="Consolas"/>
                <a:sym typeface="Consolas"/>
              </a:rPr>
              <a:t>P</a:t>
            </a:r>
            <a:r>
              <a:rPr lang="en">
                <a:solidFill>
                  <a:srgbClr val="000000"/>
                </a:solidFill>
                <a:latin typeface="Consolas"/>
                <a:ea typeface="Consolas"/>
                <a:cs typeface="Consolas"/>
                <a:sym typeface="Consolas"/>
              </a:rPr>
              <a:t> R S T X </a:t>
            </a:r>
            <a:r>
              <a:rPr lang="en">
                <a:solidFill>
                  <a:srgbClr val="CCCCCC"/>
                </a:solidFill>
                <a:latin typeface="Consolas"/>
                <a:ea typeface="Consolas"/>
                <a:cs typeface="Consolas"/>
                <a:sym typeface="Consolas"/>
              </a:rPr>
              <a:t>L E  </a:t>
            </a:r>
            <a:r>
              <a:rPr lang="en">
                <a:solidFill>
                  <a:srgbClr val="000000"/>
                </a:solidFill>
                <a:latin typeface="Consolas"/>
                <a:ea typeface="Consolas"/>
                <a:cs typeface="Consolas"/>
                <a:sym typeface="Consolas"/>
              </a:rPr>
              <a:t>(4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L</a:t>
            </a:r>
            <a:r>
              <a:rPr lang="en">
                <a:solidFill>
                  <a:srgbClr val="FF0000"/>
                </a:solidFill>
                <a:latin typeface="Consolas"/>
                <a:ea typeface="Consolas"/>
                <a:cs typeface="Consolas"/>
                <a:sym typeface="Consolas"/>
              </a:rPr>
              <a:t> </a:t>
            </a:r>
            <a:r>
              <a:rPr lang="en">
                <a:solidFill>
                  <a:srgbClr val="000000"/>
                </a:solidFill>
                <a:latin typeface="Consolas"/>
                <a:ea typeface="Consolas"/>
                <a:cs typeface="Consolas"/>
                <a:sym typeface="Consolas"/>
              </a:rPr>
              <a:t>M O </a:t>
            </a:r>
            <a:r>
              <a:rPr lang="en">
                <a:latin typeface="Consolas"/>
                <a:ea typeface="Consolas"/>
                <a:cs typeface="Consolas"/>
                <a:sym typeface="Consolas"/>
              </a:rPr>
              <a:t>P</a:t>
            </a:r>
            <a:r>
              <a:rPr lang="en">
                <a:solidFill>
                  <a:srgbClr val="000000"/>
                </a:solidFill>
                <a:latin typeface="Consolas"/>
                <a:ea typeface="Consolas"/>
                <a:cs typeface="Consolas"/>
                <a:sym typeface="Consolas"/>
              </a:rPr>
              <a:t> R S T X </a:t>
            </a:r>
            <a:r>
              <a:rPr lang="en">
                <a:solidFill>
                  <a:srgbClr val="CCCCCC"/>
                </a:solidFill>
                <a:latin typeface="Consolas"/>
                <a:ea typeface="Consolas"/>
                <a:cs typeface="Consolas"/>
                <a:sym typeface="Consolas"/>
              </a:rPr>
              <a:t>E  </a:t>
            </a:r>
            <a:r>
              <a:rPr lang="en">
                <a:solidFill>
                  <a:srgbClr val="000000"/>
                </a:solidFill>
                <a:latin typeface="Consolas"/>
                <a:ea typeface="Consolas"/>
                <a:cs typeface="Consolas"/>
                <a:sym typeface="Consolas"/>
              </a:rPr>
              <a:t>(7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E</a:t>
            </a:r>
            <a:r>
              <a:rPr lang="en">
                <a:solidFill>
                  <a:srgbClr val="000000"/>
                </a:solidFill>
                <a:latin typeface="Consolas"/>
                <a:ea typeface="Consolas"/>
                <a:cs typeface="Consolas"/>
                <a:sym typeface="Consolas"/>
              </a:rPr>
              <a:t> </a:t>
            </a:r>
            <a:r>
              <a:rPr lang="en">
                <a:latin typeface="Consolas"/>
                <a:ea typeface="Consolas"/>
                <a:cs typeface="Consolas"/>
                <a:sym typeface="Consolas"/>
              </a:rPr>
              <a:t>L</a:t>
            </a:r>
            <a:r>
              <a:rPr lang="en">
                <a:solidFill>
                  <a:srgbClr val="FF0000"/>
                </a:solidFill>
                <a:latin typeface="Consolas"/>
                <a:ea typeface="Consolas"/>
                <a:cs typeface="Consolas"/>
                <a:sym typeface="Consolas"/>
              </a:rPr>
              <a:t> </a:t>
            </a:r>
            <a:r>
              <a:rPr lang="en">
                <a:solidFill>
                  <a:srgbClr val="000000"/>
                </a:solidFill>
                <a:latin typeface="Consolas"/>
                <a:ea typeface="Consolas"/>
                <a:cs typeface="Consolas"/>
                <a:sym typeface="Consolas"/>
              </a:rPr>
              <a:t>M O P R S T X  (8 swaps)</a:t>
            </a:r>
            <a:endParaRPr>
              <a:solidFill>
                <a:srgbClr val="000000"/>
              </a:solidFill>
              <a:latin typeface="Consolas"/>
              <a:ea typeface="Consolas"/>
              <a:cs typeface="Consolas"/>
              <a:sym typeface="Consolas"/>
            </a:endParaRPr>
          </a:p>
        </p:txBody>
      </p:sp>
      <p:sp>
        <p:nvSpPr>
          <p:cNvPr id="363" name="Google Shape;363;p38"/>
          <p:cNvSpPr/>
          <p:nvPr/>
        </p:nvSpPr>
        <p:spPr>
          <a:xfrm>
            <a:off x="2710550" y="3566036"/>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64" name="Google Shape;364;p38"/>
          <p:cNvSpPr/>
          <p:nvPr/>
        </p:nvSpPr>
        <p:spPr>
          <a:xfrm>
            <a:off x="3239605" y="3566036"/>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65" name="Google Shape;365;p38"/>
          <p:cNvSpPr/>
          <p:nvPr/>
        </p:nvSpPr>
        <p:spPr>
          <a:xfrm>
            <a:off x="3773186" y="3566036"/>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66" name="Google Shape;366;p38"/>
          <p:cNvSpPr/>
          <p:nvPr/>
        </p:nvSpPr>
        <p:spPr>
          <a:xfrm>
            <a:off x="4302241" y="3566036"/>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67" name="Google Shape;367;p38"/>
          <p:cNvSpPr/>
          <p:nvPr/>
        </p:nvSpPr>
        <p:spPr>
          <a:xfrm>
            <a:off x="4830809" y="3566036"/>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68" name="Google Shape;368;p38"/>
          <p:cNvSpPr/>
          <p:nvPr/>
        </p:nvSpPr>
        <p:spPr>
          <a:xfrm>
            <a:off x="5359863" y="3566036"/>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69" name="Google Shape;369;p38"/>
          <p:cNvSpPr/>
          <p:nvPr/>
        </p:nvSpPr>
        <p:spPr>
          <a:xfrm>
            <a:off x="5893445" y="3566036"/>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73" name="Shape 373"/>
        <p:cNvGrpSpPr/>
        <p:nvPr/>
      </p:nvGrpSpPr>
      <p:grpSpPr>
        <a:xfrm>
          <a:off x="0" y="0"/>
          <a:ext cx="0" cy="0"/>
          <a:chOff x="0" y="0"/>
          <a:chExt cx="0" cy="0"/>
        </a:xfrm>
      </p:grpSpPr>
      <p:sp>
        <p:nvSpPr>
          <p:cNvPr id="374" name="Google Shape;374;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Stability</a:t>
            </a:r>
            <a:endParaRPr/>
          </a:p>
        </p:txBody>
      </p:sp>
      <p:sp>
        <p:nvSpPr>
          <p:cNvPr id="375" name="Google Shape;375;p39"/>
          <p:cNvSpPr txBox="1"/>
          <p:nvPr>
            <p:ph idx="1" type="body"/>
          </p:nvPr>
        </p:nvSpPr>
        <p:spPr>
          <a:xfrm>
            <a:off x="243000" y="556500"/>
            <a:ext cx="42282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Is insertion sort stable?</a:t>
            </a:r>
            <a:endParaRPr/>
          </a:p>
          <a:p>
            <a:pPr indent="-355600" lvl="0" marL="457200" rtl="0" algn="l">
              <a:spcBef>
                <a:spcPts val="600"/>
              </a:spcBef>
              <a:spcAft>
                <a:spcPts val="0"/>
              </a:spcAft>
              <a:buSzPts val="2000"/>
              <a:buChar char="●"/>
            </a:pPr>
            <a:r>
              <a:rPr lang="en"/>
              <a:t>Yes.</a:t>
            </a:r>
            <a:endParaRPr/>
          </a:p>
          <a:p>
            <a:pPr indent="-355600" lvl="0" marL="457200" rtl="0" algn="l">
              <a:spcBef>
                <a:spcPts val="0"/>
              </a:spcBef>
              <a:spcAft>
                <a:spcPts val="0"/>
              </a:spcAft>
              <a:buSzPts val="2000"/>
              <a:buChar char="●"/>
            </a:pPr>
            <a:r>
              <a:rPr lang="en"/>
              <a:t>Equivalent items never move past their equivalent brethren.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Is Quicksort stable?</a:t>
            </a:r>
            <a:endParaRPr/>
          </a:p>
          <a:p>
            <a:pPr indent="-355600" lvl="0" marL="457200" rtl="0" algn="l">
              <a:spcBef>
                <a:spcPts val="600"/>
              </a:spcBef>
              <a:spcAft>
                <a:spcPts val="0"/>
              </a:spcAft>
              <a:buSzPts val="2000"/>
              <a:buChar char="●"/>
            </a:pPr>
            <a:r>
              <a:rPr lang="en"/>
              <a:t>Depends on your partitioning strategy.</a:t>
            </a:r>
            <a:endParaRPr/>
          </a:p>
        </p:txBody>
      </p:sp>
      <p:sp>
        <p:nvSpPr>
          <p:cNvPr id="376" name="Google Shape;376;p39"/>
          <p:cNvSpPr txBox="1"/>
          <p:nvPr/>
        </p:nvSpPr>
        <p:spPr>
          <a:xfrm>
            <a:off x="4535600" y="751075"/>
            <a:ext cx="3738300" cy="24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999999"/>
                </a:solidFill>
                <a:latin typeface="Consolas"/>
                <a:ea typeface="Consolas"/>
                <a:cs typeface="Consolas"/>
                <a:sym typeface="Consolas"/>
              </a:rPr>
              <a:t>S O R T E X A M P L E</a:t>
            </a:r>
            <a:endParaRPr>
              <a:solidFill>
                <a:srgbClr val="999999"/>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S</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O R T E X A M P L E  </a:t>
            </a:r>
            <a:r>
              <a:rPr lang="en">
                <a:solidFill>
                  <a:srgbClr val="000000"/>
                </a:solidFill>
                <a:latin typeface="Consolas"/>
                <a:ea typeface="Consolas"/>
                <a:cs typeface="Consolas"/>
                <a:sym typeface="Consolas"/>
              </a:rPr>
              <a:t>(0 swaps)</a:t>
            </a:r>
            <a:endParaRPr>
              <a:solidFill>
                <a:srgbClr val="999999"/>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O</a:t>
            </a:r>
            <a:r>
              <a:rPr lang="en">
                <a:solidFill>
                  <a:srgbClr val="000000"/>
                </a:solidFill>
                <a:latin typeface="Consolas"/>
                <a:ea typeface="Consolas"/>
                <a:cs typeface="Consolas"/>
                <a:sym typeface="Consolas"/>
              </a:rPr>
              <a:t> S </a:t>
            </a:r>
            <a:r>
              <a:rPr lang="en">
                <a:solidFill>
                  <a:srgbClr val="CCCCCC"/>
                </a:solidFill>
                <a:latin typeface="Consolas"/>
                <a:ea typeface="Consolas"/>
                <a:cs typeface="Consolas"/>
                <a:sym typeface="Consolas"/>
              </a:rPr>
              <a:t>R T E X A M P L E  </a:t>
            </a:r>
            <a:r>
              <a:rPr lang="en">
                <a:latin typeface="Consolas"/>
                <a:ea typeface="Consolas"/>
                <a:cs typeface="Consolas"/>
                <a:sym typeface="Consolas"/>
              </a:rPr>
              <a:t>(1 swap )</a:t>
            </a:r>
            <a:endParaRPr>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O </a:t>
            </a:r>
            <a:r>
              <a:rPr lang="en">
                <a:solidFill>
                  <a:srgbClr val="9900FF"/>
                </a:solidFill>
                <a:latin typeface="Consolas"/>
                <a:ea typeface="Consolas"/>
                <a:cs typeface="Consolas"/>
                <a:sym typeface="Consolas"/>
              </a:rPr>
              <a:t>R</a:t>
            </a:r>
            <a:r>
              <a:rPr lang="en">
                <a:solidFill>
                  <a:srgbClr val="000000"/>
                </a:solidFill>
                <a:latin typeface="Consolas"/>
                <a:ea typeface="Consolas"/>
                <a:cs typeface="Consolas"/>
                <a:sym typeface="Consolas"/>
              </a:rPr>
              <a:t> S </a:t>
            </a:r>
            <a:r>
              <a:rPr lang="en">
                <a:solidFill>
                  <a:srgbClr val="B7B7B7"/>
                </a:solidFill>
                <a:latin typeface="Consolas"/>
                <a:ea typeface="Consolas"/>
                <a:cs typeface="Consolas"/>
                <a:sym typeface="Consolas"/>
              </a:rPr>
              <a:t>T E X A M P L E </a:t>
            </a:r>
            <a:r>
              <a:rPr lang="en">
                <a:solidFill>
                  <a:srgbClr val="CCCCCC"/>
                </a:solidFill>
                <a:latin typeface="Consolas"/>
                <a:ea typeface="Consolas"/>
                <a:cs typeface="Consolas"/>
                <a:sym typeface="Consolas"/>
              </a:rPr>
              <a:t> </a:t>
            </a:r>
            <a:r>
              <a:rPr lang="en">
                <a:solidFill>
                  <a:srgbClr val="000000"/>
                </a:solidFill>
                <a:latin typeface="Consolas"/>
                <a:ea typeface="Consolas"/>
                <a:cs typeface="Consolas"/>
                <a:sym typeface="Consolas"/>
              </a:rPr>
              <a:t>(1 swap )</a:t>
            </a:r>
            <a:endParaRPr>
              <a:solidFill>
                <a:srgbClr val="B7B7B7"/>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O R S </a:t>
            </a:r>
            <a:r>
              <a:rPr lang="en">
                <a:solidFill>
                  <a:srgbClr val="9900FF"/>
                </a:solidFill>
                <a:latin typeface="Consolas"/>
                <a:ea typeface="Consolas"/>
                <a:cs typeface="Consolas"/>
                <a:sym typeface="Consolas"/>
              </a:rPr>
              <a:t>T</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E X A M P L E  </a:t>
            </a:r>
            <a:r>
              <a:rPr lang="en">
                <a:solidFill>
                  <a:srgbClr val="000000"/>
                </a:solidFill>
                <a:latin typeface="Consolas"/>
                <a:ea typeface="Consolas"/>
                <a:cs typeface="Consolas"/>
                <a:sym typeface="Consolas"/>
              </a:rPr>
              <a:t>(0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E</a:t>
            </a:r>
            <a:r>
              <a:rPr lang="en">
                <a:solidFill>
                  <a:srgbClr val="000000"/>
                </a:solidFill>
                <a:latin typeface="Consolas"/>
                <a:ea typeface="Consolas"/>
                <a:cs typeface="Consolas"/>
                <a:sym typeface="Consolas"/>
              </a:rPr>
              <a:t> O R S </a:t>
            </a:r>
            <a:r>
              <a:rPr lang="en">
                <a:latin typeface="Consolas"/>
                <a:ea typeface="Consolas"/>
                <a:cs typeface="Consolas"/>
                <a:sym typeface="Consolas"/>
              </a:rPr>
              <a:t>T</a:t>
            </a:r>
            <a:r>
              <a:rPr lang="en">
                <a:solidFill>
                  <a:srgbClr val="000000"/>
                </a:solidFill>
                <a:latin typeface="Consolas"/>
                <a:ea typeface="Consolas"/>
                <a:cs typeface="Consolas"/>
                <a:sym typeface="Consolas"/>
              </a:rPr>
              <a:t> </a:t>
            </a:r>
            <a:r>
              <a:rPr lang="en">
                <a:solidFill>
                  <a:srgbClr val="B7B7B7"/>
                </a:solidFill>
                <a:latin typeface="Consolas"/>
                <a:ea typeface="Consolas"/>
                <a:cs typeface="Consolas"/>
                <a:sym typeface="Consolas"/>
              </a:rPr>
              <a:t>X A M P L E </a:t>
            </a:r>
            <a:r>
              <a:rPr lang="en">
                <a:solidFill>
                  <a:srgbClr val="CCCCCC"/>
                </a:solidFill>
                <a:latin typeface="Consolas"/>
                <a:ea typeface="Consolas"/>
                <a:cs typeface="Consolas"/>
                <a:sym typeface="Consolas"/>
              </a:rPr>
              <a:t> </a:t>
            </a:r>
            <a:r>
              <a:rPr lang="en">
                <a:solidFill>
                  <a:srgbClr val="000000"/>
                </a:solidFill>
                <a:latin typeface="Consolas"/>
                <a:ea typeface="Consolas"/>
                <a:cs typeface="Consolas"/>
                <a:sym typeface="Consolas"/>
              </a:rPr>
              <a:t>(4 swaps)</a:t>
            </a:r>
            <a:endParaRPr>
              <a:solidFill>
                <a:srgbClr val="B7B7B7"/>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E O R S T</a:t>
            </a:r>
            <a:r>
              <a:rPr lang="en">
                <a:solidFill>
                  <a:srgbClr val="000000"/>
                </a:solidFill>
                <a:latin typeface="Consolas"/>
                <a:ea typeface="Consolas"/>
                <a:cs typeface="Consolas"/>
                <a:sym typeface="Consolas"/>
              </a:rPr>
              <a:t> </a:t>
            </a:r>
            <a:r>
              <a:rPr lang="en">
                <a:solidFill>
                  <a:srgbClr val="9900FF"/>
                </a:solidFill>
                <a:latin typeface="Consolas"/>
                <a:ea typeface="Consolas"/>
                <a:cs typeface="Consolas"/>
                <a:sym typeface="Consolas"/>
              </a:rPr>
              <a:t>X</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A M P L E  </a:t>
            </a:r>
            <a:r>
              <a:rPr lang="en">
                <a:solidFill>
                  <a:srgbClr val="000000"/>
                </a:solidFill>
                <a:latin typeface="Consolas"/>
                <a:ea typeface="Consolas"/>
                <a:cs typeface="Consolas"/>
                <a:sym typeface="Consolas"/>
              </a:rPr>
              <a:t>(0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A</a:t>
            </a:r>
            <a:r>
              <a:rPr lang="en">
                <a:solidFill>
                  <a:srgbClr val="000000"/>
                </a:solidFill>
                <a:latin typeface="Consolas"/>
                <a:ea typeface="Consolas"/>
                <a:cs typeface="Consolas"/>
                <a:sym typeface="Consolas"/>
              </a:rPr>
              <a:t> E O R S T </a:t>
            </a:r>
            <a:r>
              <a:rPr lang="en">
                <a:latin typeface="Consolas"/>
                <a:ea typeface="Consolas"/>
                <a:cs typeface="Consolas"/>
                <a:sym typeface="Consolas"/>
              </a:rPr>
              <a:t>X</a:t>
            </a:r>
            <a:r>
              <a:rPr lang="en">
                <a:solidFill>
                  <a:srgbClr val="000000"/>
                </a:solidFill>
                <a:latin typeface="Consolas"/>
                <a:ea typeface="Consolas"/>
                <a:cs typeface="Consolas"/>
                <a:sym typeface="Consolas"/>
              </a:rPr>
              <a:t> </a:t>
            </a:r>
            <a:r>
              <a:rPr lang="en">
                <a:solidFill>
                  <a:srgbClr val="CCCCCC"/>
                </a:solidFill>
                <a:latin typeface="Consolas"/>
                <a:ea typeface="Consolas"/>
                <a:cs typeface="Consolas"/>
                <a:sym typeface="Consolas"/>
              </a:rPr>
              <a:t>M P L E  </a:t>
            </a:r>
            <a:r>
              <a:rPr lang="en">
                <a:solidFill>
                  <a:srgbClr val="000000"/>
                </a:solidFill>
                <a:latin typeface="Consolas"/>
                <a:ea typeface="Consolas"/>
                <a:cs typeface="Consolas"/>
                <a:sym typeface="Consolas"/>
              </a:rPr>
              <a:t>(6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M</a:t>
            </a:r>
            <a:r>
              <a:rPr lang="en">
                <a:solidFill>
                  <a:srgbClr val="000000"/>
                </a:solidFill>
                <a:latin typeface="Consolas"/>
                <a:ea typeface="Consolas"/>
                <a:cs typeface="Consolas"/>
                <a:sym typeface="Consolas"/>
              </a:rPr>
              <a:t> O R S T X </a:t>
            </a:r>
            <a:r>
              <a:rPr lang="en">
                <a:solidFill>
                  <a:srgbClr val="CCCCCC"/>
                </a:solidFill>
                <a:latin typeface="Consolas"/>
                <a:ea typeface="Consolas"/>
                <a:cs typeface="Consolas"/>
                <a:sym typeface="Consolas"/>
              </a:rPr>
              <a:t>P L E  </a:t>
            </a:r>
            <a:r>
              <a:rPr lang="en">
                <a:solidFill>
                  <a:srgbClr val="000000"/>
                </a:solidFill>
                <a:latin typeface="Consolas"/>
                <a:ea typeface="Consolas"/>
                <a:cs typeface="Consolas"/>
                <a:sym typeface="Consolas"/>
              </a:rPr>
              <a:t>(5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A E M O </a:t>
            </a:r>
            <a:r>
              <a:rPr lang="en">
                <a:solidFill>
                  <a:srgbClr val="9900FF"/>
                </a:solidFill>
                <a:latin typeface="Consolas"/>
                <a:ea typeface="Consolas"/>
                <a:cs typeface="Consolas"/>
                <a:sym typeface="Consolas"/>
              </a:rPr>
              <a:t>P</a:t>
            </a:r>
            <a:r>
              <a:rPr lang="en">
                <a:solidFill>
                  <a:srgbClr val="000000"/>
                </a:solidFill>
                <a:latin typeface="Consolas"/>
                <a:ea typeface="Consolas"/>
                <a:cs typeface="Consolas"/>
                <a:sym typeface="Consolas"/>
              </a:rPr>
              <a:t> R S T X </a:t>
            </a:r>
            <a:r>
              <a:rPr lang="en">
                <a:solidFill>
                  <a:srgbClr val="CCCCCC"/>
                </a:solidFill>
                <a:latin typeface="Consolas"/>
                <a:ea typeface="Consolas"/>
                <a:cs typeface="Consolas"/>
                <a:sym typeface="Consolas"/>
              </a:rPr>
              <a:t>L E  </a:t>
            </a:r>
            <a:r>
              <a:rPr lang="en">
                <a:solidFill>
                  <a:srgbClr val="000000"/>
                </a:solidFill>
                <a:latin typeface="Consolas"/>
                <a:ea typeface="Consolas"/>
                <a:cs typeface="Consolas"/>
                <a:sym typeface="Consolas"/>
              </a:rPr>
              <a:t>(4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L</a:t>
            </a:r>
            <a:r>
              <a:rPr lang="en">
                <a:solidFill>
                  <a:srgbClr val="FF0000"/>
                </a:solidFill>
                <a:latin typeface="Consolas"/>
                <a:ea typeface="Consolas"/>
                <a:cs typeface="Consolas"/>
                <a:sym typeface="Consolas"/>
              </a:rPr>
              <a:t> </a:t>
            </a:r>
            <a:r>
              <a:rPr lang="en">
                <a:solidFill>
                  <a:srgbClr val="000000"/>
                </a:solidFill>
                <a:latin typeface="Consolas"/>
                <a:ea typeface="Consolas"/>
                <a:cs typeface="Consolas"/>
                <a:sym typeface="Consolas"/>
              </a:rPr>
              <a:t>M O </a:t>
            </a:r>
            <a:r>
              <a:rPr lang="en">
                <a:latin typeface="Consolas"/>
                <a:ea typeface="Consolas"/>
                <a:cs typeface="Consolas"/>
                <a:sym typeface="Consolas"/>
              </a:rPr>
              <a:t>P</a:t>
            </a:r>
            <a:r>
              <a:rPr lang="en">
                <a:solidFill>
                  <a:srgbClr val="000000"/>
                </a:solidFill>
                <a:latin typeface="Consolas"/>
                <a:ea typeface="Consolas"/>
                <a:cs typeface="Consolas"/>
                <a:sym typeface="Consolas"/>
              </a:rPr>
              <a:t> R S T X </a:t>
            </a:r>
            <a:r>
              <a:rPr lang="en">
                <a:solidFill>
                  <a:srgbClr val="CCCCCC"/>
                </a:solidFill>
                <a:latin typeface="Consolas"/>
                <a:ea typeface="Consolas"/>
                <a:cs typeface="Consolas"/>
                <a:sym typeface="Consolas"/>
              </a:rPr>
              <a:t>E  </a:t>
            </a:r>
            <a:r>
              <a:rPr lang="en">
                <a:solidFill>
                  <a:srgbClr val="000000"/>
                </a:solidFill>
                <a:latin typeface="Consolas"/>
                <a:ea typeface="Consolas"/>
                <a:cs typeface="Consolas"/>
                <a:sym typeface="Consolas"/>
              </a:rPr>
              <a:t>(7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E</a:t>
            </a:r>
            <a:r>
              <a:rPr lang="en">
                <a:solidFill>
                  <a:srgbClr val="000000"/>
                </a:solidFill>
                <a:latin typeface="Consolas"/>
                <a:ea typeface="Consolas"/>
                <a:cs typeface="Consolas"/>
                <a:sym typeface="Consolas"/>
              </a:rPr>
              <a:t> </a:t>
            </a:r>
            <a:r>
              <a:rPr lang="en">
                <a:latin typeface="Consolas"/>
                <a:ea typeface="Consolas"/>
                <a:cs typeface="Consolas"/>
                <a:sym typeface="Consolas"/>
              </a:rPr>
              <a:t>L</a:t>
            </a:r>
            <a:r>
              <a:rPr lang="en">
                <a:solidFill>
                  <a:srgbClr val="FF0000"/>
                </a:solidFill>
                <a:latin typeface="Consolas"/>
                <a:ea typeface="Consolas"/>
                <a:cs typeface="Consolas"/>
                <a:sym typeface="Consolas"/>
              </a:rPr>
              <a:t> </a:t>
            </a:r>
            <a:r>
              <a:rPr lang="en">
                <a:solidFill>
                  <a:srgbClr val="000000"/>
                </a:solidFill>
                <a:latin typeface="Consolas"/>
                <a:ea typeface="Consolas"/>
                <a:cs typeface="Consolas"/>
                <a:sym typeface="Consolas"/>
              </a:rPr>
              <a:t>M O P R S T X  (8 swaps)</a:t>
            </a:r>
            <a:endParaRPr>
              <a:solidFill>
                <a:srgbClr val="000000"/>
              </a:solidFill>
              <a:latin typeface="Consolas"/>
              <a:ea typeface="Consolas"/>
              <a:cs typeface="Consolas"/>
              <a:sym typeface="Consolas"/>
            </a:endParaRPr>
          </a:p>
        </p:txBody>
      </p:sp>
      <p:sp>
        <p:nvSpPr>
          <p:cNvPr id="377" name="Google Shape;377;p39"/>
          <p:cNvSpPr/>
          <p:nvPr/>
        </p:nvSpPr>
        <p:spPr>
          <a:xfrm>
            <a:off x="2710550" y="3566036"/>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78" name="Google Shape;378;p39"/>
          <p:cNvSpPr/>
          <p:nvPr/>
        </p:nvSpPr>
        <p:spPr>
          <a:xfrm>
            <a:off x="3239605" y="3566036"/>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79" name="Google Shape;379;p39"/>
          <p:cNvSpPr/>
          <p:nvPr/>
        </p:nvSpPr>
        <p:spPr>
          <a:xfrm>
            <a:off x="3773186" y="3566036"/>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80" name="Google Shape;380;p39"/>
          <p:cNvSpPr/>
          <p:nvPr/>
        </p:nvSpPr>
        <p:spPr>
          <a:xfrm>
            <a:off x="4302241" y="3566036"/>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81" name="Google Shape;381;p39"/>
          <p:cNvSpPr/>
          <p:nvPr/>
        </p:nvSpPr>
        <p:spPr>
          <a:xfrm>
            <a:off x="4830809" y="3566036"/>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82" name="Google Shape;382;p39"/>
          <p:cNvSpPr/>
          <p:nvPr/>
        </p:nvSpPr>
        <p:spPr>
          <a:xfrm>
            <a:off x="5359863" y="3566036"/>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83" name="Google Shape;383;p39"/>
          <p:cNvSpPr/>
          <p:nvPr/>
        </p:nvSpPr>
        <p:spPr>
          <a:xfrm>
            <a:off x="5893445" y="3566036"/>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84" name="Google Shape;384;p39"/>
          <p:cNvSpPr/>
          <p:nvPr/>
        </p:nvSpPr>
        <p:spPr>
          <a:xfrm>
            <a:off x="4937042" y="440787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85" name="Google Shape;385;p39"/>
          <p:cNvSpPr/>
          <p:nvPr/>
        </p:nvSpPr>
        <p:spPr>
          <a:xfrm>
            <a:off x="5466097" y="440787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86" name="Google Shape;386;p39"/>
          <p:cNvSpPr/>
          <p:nvPr/>
        </p:nvSpPr>
        <p:spPr>
          <a:xfrm>
            <a:off x="5999678" y="440787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87" name="Google Shape;387;p39"/>
          <p:cNvSpPr/>
          <p:nvPr/>
        </p:nvSpPr>
        <p:spPr>
          <a:xfrm>
            <a:off x="6528734" y="440787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88" name="Google Shape;388;p39"/>
          <p:cNvSpPr/>
          <p:nvPr/>
        </p:nvSpPr>
        <p:spPr>
          <a:xfrm>
            <a:off x="7057301" y="4407878"/>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89" name="Google Shape;389;p39"/>
          <p:cNvSpPr/>
          <p:nvPr/>
        </p:nvSpPr>
        <p:spPr>
          <a:xfrm>
            <a:off x="7586355" y="440787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90" name="Google Shape;390;p39"/>
          <p:cNvSpPr/>
          <p:nvPr/>
        </p:nvSpPr>
        <p:spPr>
          <a:xfrm>
            <a:off x="8119937" y="440787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91" name="Google Shape;391;p39"/>
          <p:cNvSpPr/>
          <p:nvPr/>
        </p:nvSpPr>
        <p:spPr>
          <a:xfrm>
            <a:off x="499425" y="44211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92" name="Google Shape;392;p39"/>
          <p:cNvSpPr/>
          <p:nvPr/>
        </p:nvSpPr>
        <p:spPr>
          <a:xfrm>
            <a:off x="1028480" y="44211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93" name="Google Shape;393;p39"/>
          <p:cNvSpPr/>
          <p:nvPr/>
        </p:nvSpPr>
        <p:spPr>
          <a:xfrm>
            <a:off x="1562061" y="44211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94" name="Google Shape;394;p39"/>
          <p:cNvSpPr/>
          <p:nvPr/>
        </p:nvSpPr>
        <p:spPr>
          <a:xfrm>
            <a:off x="2091116" y="44211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95" name="Google Shape;395;p39"/>
          <p:cNvSpPr/>
          <p:nvPr/>
        </p:nvSpPr>
        <p:spPr>
          <a:xfrm>
            <a:off x="2619684" y="4421100"/>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96" name="Google Shape;396;p39"/>
          <p:cNvSpPr/>
          <p:nvPr/>
        </p:nvSpPr>
        <p:spPr>
          <a:xfrm>
            <a:off x="3148738" y="4421100"/>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97" name="Google Shape;397;p39"/>
          <p:cNvSpPr/>
          <p:nvPr/>
        </p:nvSpPr>
        <p:spPr>
          <a:xfrm>
            <a:off x="3682320" y="4421100"/>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cxnSp>
        <p:nvCxnSpPr>
          <p:cNvPr id="398" name="Google Shape;398;p39"/>
          <p:cNvCxnSpPr>
            <a:stCxn id="379" idx="2"/>
            <a:endCxn id="386" idx="0"/>
          </p:cNvCxnSpPr>
          <p:nvPr/>
        </p:nvCxnSpPr>
        <p:spPr>
          <a:xfrm>
            <a:off x="4043186" y="4061336"/>
            <a:ext cx="2226600" cy="346500"/>
          </a:xfrm>
          <a:prstGeom prst="straightConnector1">
            <a:avLst/>
          </a:prstGeom>
          <a:noFill/>
          <a:ln cap="flat" cmpd="sng" w="28575">
            <a:solidFill>
              <a:schemeClr val="dk2"/>
            </a:solidFill>
            <a:prstDash val="solid"/>
            <a:round/>
            <a:headEnd len="med" w="med" type="none"/>
            <a:tailEnd len="med" w="med" type="triangle"/>
          </a:ln>
        </p:spPr>
      </p:cxnSp>
      <p:cxnSp>
        <p:nvCxnSpPr>
          <p:cNvPr id="399" name="Google Shape;399;p39"/>
          <p:cNvCxnSpPr>
            <a:stCxn id="383" idx="2"/>
            <a:endCxn id="385" idx="0"/>
          </p:cNvCxnSpPr>
          <p:nvPr/>
        </p:nvCxnSpPr>
        <p:spPr>
          <a:xfrm flipH="1">
            <a:off x="5736245" y="4061336"/>
            <a:ext cx="427200" cy="346500"/>
          </a:xfrm>
          <a:prstGeom prst="straightConnector1">
            <a:avLst/>
          </a:prstGeom>
          <a:noFill/>
          <a:ln cap="flat" cmpd="sng" w="28575">
            <a:solidFill>
              <a:schemeClr val="dk2"/>
            </a:solidFill>
            <a:prstDash val="solid"/>
            <a:round/>
            <a:headEnd len="med" w="med" type="none"/>
            <a:tailEnd len="med" w="med" type="triangle"/>
          </a:ln>
        </p:spPr>
      </p:cxnSp>
      <p:sp>
        <p:nvSpPr>
          <p:cNvPr id="400" name="Google Shape;400;p39"/>
          <p:cNvSpPr txBox="1"/>
          <p:nvPr/>
        </p:nvSpPr>
        <p:spPr>
          <a:xfrm>
            <a:off x="7033221" y="4060650"/>
            <a:ext cx="16566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Hoare partitioning.</a:t>
            </a:r>
            <a:endParaRPr/>
          </a:p>
        </p:txBody>
      </p:sp>
      <p:sp>
        <p:nvSpPr>
          <p:cNvPr id="401" name="Google Shape;401;p39"/>
          <p:cNvSpPr txBox="1"/>
          <p:nvPr/>
        </p:nvSpPr>
        <p:spPr>
          <a:xfrm>
            <a:off x="437172" y="4072605"/>
            <a:ext cx="21294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Three array partitioning.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Stability</a:t>
            </a:r>
            <a:endParaRPr/>
          </a:p>
        </p:txBody>
      </p:sp>
      <p:graphicFrame>
        <p:nvGraphicFramePr>
          <p:cNvPr id="407" name="Google Shape;407;p40"/>
          <p:cNvGraphicFramePr/>
          <p:nvPr/>
        </p:nvGraphicFramePr>
        <p:xfrm>
          <a:off x="810464" y="808414"/>
          <a:ext cx="3000000" cy="3000000"/>
        </p:xfrm>
        <a:graphic>
          <a:graphicData uri="http://schemas.openxmlformats.org/drawingml/2006/table">
            <a:tbl>
              <a:tblPr>
                <a:noFill/>
                <a:tableStyleId>{157C7089-187E-47AF-B475-7024762D4D64}</a:tableStyleId>
              </a:tblPr>
              <a:tblGrid>
                <a:gridCol w="1740050"/>
                <a:gridCol w="906625"/>
                <a:gridCol w="1813075"/>
                <a:gridCol w="1769800"/>
                <a:gridCol w="1448350"/>
              </a:tblGrid>
              <a:tr h="3962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Memory</a:t>
                      </a:r>
                      <a:endParaRPr/>
                    </a:p>
                  </a:txBody>
                  <a:tcPr marT="91425" marB="91425" marR="91425" marL="91425"/>
                </a:tc>
                <a:tc>
                  <a:txBody>
                    <a:bodyPr>
                      <a:noAutofit/>
                    </a:bodyPr>
                    <a:lstStyle/>
                    <a:p>
                      <a:pPr indent="0" lvl="0" marL="0" rtl="0" algn="l">
                        <a:spcBef>
                          <a:spcPts val="0"/>
                        </a:spcBef>
                        <a:spcAft>
                          <a:spcPts val="0"/>
                        </a:spcAft>
                        <a:buNone/>
                      </a:pPr>
                      <a:r>
                        <a:rPr lang="en"/>
                        <a:t># Compares</a:t>
                      </a:r>
                      <a:endParaRPr/>
                    </a:p>
                  </a:txBody>
                  <a:tcPr marT="91425" marB="91425" marR="91425" marL="91425"/>
                </a:tc>
                <a:tc>
                  <a:txBody>
                    <a:bodyPr>
                      <a:noAutofit/>
                    </a:bodyPr>
                    <a:lstStyle/>
                    <a:p>
                      <a:pPr indent="0" lvl="0" marL="0" rtl="0" algn="l">
                        <a:spcBef>
                          <a:spcPts val="0"/>
                        </a:spcBef>
                        <a:spcAft>
                          <a:spcPts val="0"/>
                        </a:spcAft>
                        <a:buNone/>
                      </a:pPr>
                      <a:r>
                        <a:rPr lang="en"/>
                        <a:t>Notes</a:t>
                      </a:r>
                      <a:endParaRPr/>
                    </a:p>
                  </a:txBody>
                  <a:tcPr marT="91425" marB="91425" marR="91425" marL="91425"/>
                </a:tc>
                <a:tc>
                  <a:txBody>
                    <a:bodyPr>
                      <a:noAutofit/>
                    </a:bodyPr>
                    <a:lstStyle/>
                    <a:p>
                      <a:pPr indent="0" lvl="0" marL="0" rtl="0" algn="l">
                        <a:spcBef>
                          <a:spcPts val="0"/>
                        </a:spcBef>
                        <a:spcAft>
                          <a:spcPts val="0"/>
                        </a:spcAft>
                        <a:buNone/>
                      </a:pPr>
                      <a:r>
                        <a:rPr lang="en"/>
                        <a:t>Stable?</a:t>
                      </a:r>
                      <a:endParaRPr/>
                    </a:p>
                  </a:txBody>
                  <a:tcPr marT="91425" marB="91425" marR="91425" marL="91425"/>
                </a:tc>
              </a:tr>
              <a:tr h="396200">
                <a:tc>
                  <a:txBody>
                    <a:bodyPr>
                      <a:noAutofit/>
                    </a:bodyPr>
                    <a:lstStyle/>
                    <a:p>
                      <a:pPr indent="0" lvl="0" marL="0" rtl="0" algn="l">
                        <a:spcBef>
                          <a:spcPts val="0"/>
                        </a:spcBef>
                        <a:spcAft>
                          <a:spcPts val="0"/>
                        </a:spcAft>
                        <a:buNone/>
                      </a:pPr>
                      <a:r>
                        <a:rPr lang="en"/>
                        <a:t>Heapsort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Bad caching (61C)</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No</a:t>
                      </a:r>
                      <a:endParaRPr>
                        <a:solidFill>
                          <a:schemeClr val="dk1"/>
                        </a:solidFill>
                        <a:latin typeface="Calibri"/>
                        <a:ea typeface="Calibri"/>
                        <a:cs typeface="Calibri"/>
                        <a:sym typeface="Calibri"/>
                      </a:endParaRPr>
                    </a:p>
                  </a:txBody>
                  <a:tcPr marT="91425" marB="91425" marR="91425" marL="91425"/>
                </a:tc>
              </a:tr>
              <a:tr h="381000">
                <a:tc>
                  <a:txBody>
                    <a:bodyPr>
                      <a:noAutofit/>
                    </a:bodyPr>
                    <a:lstStyle/>
                    <a:p>
                      <a:pPr indent="0" lvl="0" marL="0" rtl="0" algn="l">
                        <a:spcBef>
                          <a:spcPts val="0"/>
                        </a:spcBef>
                        <a:spcAft>
                          <a:spcPts val="0"/>
                        </a:spcAft>
                        <a:buNone/>
                      </a:pPr>
                      <a:r>
                        <a:rPr lang="en"/>
                        <a:t>Insertion</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r>
                        <a:rPr baseline="30000" lang="en">
                          <a:solidFill>
                            <a:schemeClr val="dk1"/>
                          </a:solidFill>
                          <a:latin typeface="Calibri"/>
                          <a:ea typeface="Calibri"/>
                          <a:cs typeface="Calibri"/>
                          <a:sym typeface="Calibri"/>
                        </a:rPr>
                        <a:t>2</a:t>
                      </a:r>
                      <a:r>
                        <a:rPr lang="en">
                          <a:solidFill>
                            <a:schemeClr val="dk1"/>
                          </a:solidFill>
                          <a:latin typeface="Calibri"/>
                          <a:ea typeface="Calibri"/>
                          <a:cs typeface="Calibri"/>
                          <a:sym typeface="Calibri"/>
                        </a:rPr>
                        <a: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if almost sorted</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Yes</a:t>
                      </a:r>
                      <a:endParaRPr>
                        <a:solidFill>
                          <a:schemeClr val="dk1"/>
                        </a:solidFill>
                        <a:latin typeface="Calibri"/>
                        <a:ea typeface="Calibri"/>
                        <a:cs typeface="Calibri"/>
                        <a:sym typeface="Calibri"/>
                      </a:endParaRPr>
                    </a:p>
                  </a:txBody>
                  <a:tcPr marT="91425" marB="91425" marR="91425" marL="91425"/>
                </a:tc>
              </a:tr>
              <a:tr h="396200">
                <a:tc>
                  <a:txBody>
                    <a:bodyPr>
                      <a:noAutofit/>
                    </a:bodyPr>
                    <a:lstStyle/>
                    <a:p>
                      <a:pPr indent="0" lvl="0" marL="0" rtl="0" algn="l">
                        <a:spcBef>
                          <a:spcPts val="0"/>
                        </a:spcBef>
                        <a:spcAft>
                          <a:spcPts val="0"/>
                        </a:spcAft>
                        <a:buNone/>
                      </a:pPr>
                      <a:r>
                        <a:rPr lang="en"/>
                        <a:t>Mergesort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latin typeface="Calibri"/>
                          <a:ea typeface="Calibri"/>
                          <a:cs typeface="Calibri"/>
                          <a:sym typeface="Calibri"/>
                        </a:rPr>
                        <a:t>Yes</a:t>
                      </a:r>
                      <a:endParaRPr>
                        <a:latin typeface="Calibri"/>
                        <a:ea typeface="Calibri"/>
                        <a:cs typeface="Calibri"/>
                        <a:sym typeface="Calibri"/>
                      </a:endParaRPr>
                    </a:p>
                  </a:txBody>
                  <a:tcPr marT="91425" marB="91425" marR="91425" marL="91425"/>
                </a:tc>
              </a:tr>
              <a:tr h="381000">
                <a:tc>
                  <a:txBody>
                    <a:bodyPr>
                      <a:noAutofit/>
                    </a:bodyPr>
                    <a:lstStyle/>
                    <a:p>
                      <a:pPr indent="0" lvl="0" marL="0" rtl="0" algn="l">
                        <a:spcBef>
                          <a:spcPts val="0"/>
                        </a:spcBef>
                        <a:spcAft>
                          <a:spcPts val="0"/>
                        </a:spcAft>
                        <a:buNone/>
                      </a:pPr>
                      <a:r>
                        <a:rPr lang="en">
                          <a:solidFill>
                            <a:schemeClr val="dk1"/>
                          </a:solidFill>
                        </a:rPr>
                        <a:t>Quicksort LTHS</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Θ(log N)</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 expected</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Fastest sort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No</a:t>
                      </a:r>
                      <a:endParaRPr>
                        <a:solidFill>
                          <a:schemeClr val="dk1"/>
                        </a:solidFill>
                        <a:latin typeface="Calibri"/>
                        <a:ea typeface="Calibri"/>
                        <a:cs typeface="Calibri"/>
                        <a:sym typeface="Calibri"/>
                      </a:endParaRPr>
                    </a:p>
                  </a:txBody>
                  <a:tcPr marT="91425" marB="91425" marR="91425" marL="91425"/>
                </a:tc>
              </a:tr>
            </a:tbl>
          </a:graphicData>
        </a:graphic>
      </p:graphicFrame>
      <p:cxnSp>
        <p:nvCxnSpPr>
          <p:cNvPr id="408" name="Google Shape;408;p40"/>
          <p:cNvCxnSpPr/>
          <p:nvPr/>
        </p:nvCxnSpPr>
        <p:spPr>
          <a:xfrm flipH="1" rot="10800000">
            <a:off x="6651925" y="2708075"/>
            <a:ext cx="531600" cy="482100"/>
          </a:xfrm>
          <a:prstGeom prst="straightConnector1">
            <a:avLst/>
          </a:prstGeom>
          <a:noFill/>
          <a:ln cap="flat" cmpd="sng" w="19050">
            <a:solidFill>
              <a:srgbClr val="E06666"/>
            </a:solidFill>
            <a:prstDash val="solid"/>
            <a:round/>
            <a:headEnd len="med" w="med" type="none"/>
            <a:tailEnd len="med" w="med" type="triangle"/>
          </a:ln>
        </p:spPr>
      </p:cxnSp>
      <p:sp>
        <p:nvSpPr>
          <p:cNvPr id="409" name="Google Shape;409;p40"/>
          <p:cNvSpPr txBox="1"/>
          <p:nvPr/>
        </p:nvSpPr>
        <p:spPr>
          <a:xfrm>
            <a:off x="3842625" y="3171750"/>
            <a:ext cx="4280400" cy="12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You can create a stable Quicksort. However, unstable partitioning schemes (like Hoare partitioning) tend to be faster. All reasonable partitioning schemes yield </a:t>
            </a:r>
            <a:r>
              <a:rPr lang="en">
                <a:solidFill>
                  <a:srgbClr val="BE0712"/>
                </a:solidFill>
                <a:latin typeface="Calibri"/>
                <a:ea typeface="Calibri"/>
                <a:cs typeface="Calibri"/>
                <a:sym typeface="Calibri"/>
              </a:rPr>
              <a:t>Θ(N log N) expected </a:t>
            </a:r>
            <a:r>
              <a:rPr lang="en">
                <a:solidFill>
                  <a:srgbClr val="BE0712"/>
                </a:solidFill>
              </a:rPr>
              <a:t>runtime</a:t>
            </a:r>
            <a:r>
              <a:rPr lang="en">
                <a:solidFill>
                  <a:srgbClr val="BE0712"/>
                </a:solidFill>
                <a:latin typeface="Calibri"/>
                <a:ea typeface="Calibri"/>
                <a:cs typeface="Calibri"/>
                <a:sym typeface="Calibri"/>
              </a:rPr>
              <a:t>, </a:t>
            </a:r>
            <a:r>
              <a:rPr lang="en">
                <a:solidFill>
                  <a:srgbClr val="BE0712"/>
                </a:solidFill>
              </a:rPr>
              <a:t>but with different constants.</a:t>
            </a:r>
            <a:endParaRPr>
              <a:solidFill>
                <a:srgbClr val="BE0712"/>
              </a:solidFill>
            </a:endParaRPr>
          </a:p>
        </p:txBody>
      </p:sp>
      <p:cxnSp>
        <p:nvCxnSpPr>
          <p:cNvPr id="410" name="Google Shape;410;p40"/>
          <p:cNvCxnSpPr/>
          <p:nvPr/>
        </p:nvCxnSpPr>
        <p:spPr>
          <a:xfrm flipH="1" rot="10800000">
            <a:off x="2340150" y="2732337"/>
            <a:ext cx="531600" cy="482100"/>
          </a:xfrm>
          <a:prstGeom prst="straightConnector1">
            <a:avLst/>
          </a:prstGeom>
          <a:noFill/>
          <a:ln cap="flat" cmpd="sng" w="19050">
            <a:solidFill>
              <a:srgbClr val="E06666"/>
            </a:solidFill>
            <a:prstDash val="solid"/>
            <a:round/>
            <a:headEnd len="med" w="med" type="none"/>
            <a:tailEnd len="med" w="med" type="triangle"/>
          </a:ln>
        </p:spPr>
      </p:cxnSp>
      <p:sp>
        <p:nvSpPr>
          <p:cNvPr id="411" name="Google Shape;411;p40"/>
          <p:cNvSpPr txBox="1"/>
          <p:nvPr/>
        </p:nvSpPr>
        <p:spPr>
          <a:xfrm>
            <a:off x="166800" y="3171750"/>
            <a:ext cx="2705100" cy="13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This is due to the cost of tracking recursive calls by the computer, and is also an “expected” amount. The difference between log N and constant memory is trivial.</a:t>
            </a:r>
            <a:endParaRPr>
              <a:solidFill>
                <a:srgbClr val="BE071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Optimizing Sorts</a:t>
            </a:r>
            <a:endParaRPr/>
          </a:p>
        </p:txBody>
      </p:sp>
      <p:sp>
        <p:nvSpPr>
          <p:cNvPr id="417" name="Google Shape;417;p4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Additional tricks we can play:</a:t>
            </a:r>
            <a:endParaRPr/>
          </a:p>
          <a:p>
            <a:pPr indent="-355600" lvl="0" marL="457200" rtl="0" algn="l">
              <a:spcBef>
                <a:spcPts val="600"/>
              </a:spcBef>
              <a:spcAft>
                <a:spcPts val="0"/>
              </a:spcAft>
              <a:buSzPts val="2000"/>
              <a:buChar char="●"/>
            </a:pPr>
            <a:r>
              <a:rPr lang="en"/>
              <a:t>Switch to insertion sort:</a:t>
            </a:r>
            <a:endParaRPr/>
          </a:p>
          <a:p>
            <a:pPr indent="-355600" lvl="1" marL="914400" rtl="0" algn="l">
              <a:spcBef>
                <a:spcPts val="0"/>
              </a:spcBef>
              <a:spcAft>
                <a:spcPts val="0"/>
              </a:spcAft>
              <a:buSzPts val="2000"/>
              <a:buChar char="○"/>
            </a:pPr>
            <a:r>
              <a:rPr lang="en"/>
              <a:t>When a subproblem reaches size 15 or lower, use insertion sort.</a:t>
            </a:r>
            <a:endParaRPr/>
          </a:p>
          <a:p>
            <a:pPr indent="-355600" lvl="0" marL="457200" rtl="0" algn="l">
              <a:spcBef>
                <a:spcPts val="0"/>
              </a:spcBef>
              <a:spcAft>
                <a:spcPts val="0"/>
              </a:spcAft>
              <a:buSzPts val="2000"/>
              <a:buChar char="●"/>
            </a:pPr>
            <a:r>
              <a:rPr lang="en"/>
              <a:t>Make sort </a:t>
            </a:r>
            <a:r>
              <a:rPr b="1" i="1" lang="en"/>
              <a:t>adaptive</a:t>
            </a:r>
            <a:r>
              <a:rPr lang="en"/>
              <a:t>: Exploit existing order in array (Insertion Sort, SmoothSort, TimSort (</a:t>
            </a:r>
            <a:r>
              <a:rPr i="1" lang="en"/>
              <a:t>the </a:t>
            </a:r>
            <a:r>
              <a:rPr lang="en"/>
              <a:t>sort in Python and Java)).</a:t>
            </a:r>
            <a:endParaRPr/>
          </a:p>
          <a:p>
            <a:pPr indent="-355600" lvl="0" marL="457200" rtl="0" algn="l">
              <a:spcBef>
                <a:spcPts val="0"/>
              </a:spcBef>
              <a:spcAft>
                <a:spcPts val="0"/>
              </a:spcAft>
              <a:buSzPts val="2000"/>
              <a:buChar char="●"/>
            </a:pPr>
            <a:r>
              <a:rPr lang="en"/>
              <a:t>Exploit restrictions on set of keys. If number of keys is some constant, e.g. [3, 4, 1, 2, 4, 3, …, 2, 2, 2, 1, 4, 3, 2, 3], can sort faster (see 3-way quicksort -- if you’re curious, see:  </a:t>
            </a:r>
            <a:r>
              <a:rPr lang="en" u="sng">
                <a:solidFill>
                  <a:schemeClr val="hlink"/>
                </a:solidFill>
                <a:hlinkClick r:id="rId3"/>
              </a:rPr>
              <a:t>http://goo.gl/3sYnv3</a:t>
            </a:r>
            <a:r>
              <a:rPr lang="en"/>
              <a:t>).</a:t>
            </a:r>
            <a:endParaRPr/>
          </a:p>
          <a:p>
            <a:pPr indent="-355600" lvl="0" marL="457200" rtl="0" algn="l">
              <a:spcBef>
                <a:spcPts val="0"/>
              </a:spcBef>
              <a:spcAft>
                <a:spcPts val="0"/>
              </a:spcAft>
              <a:buSzPts val="2000"/>
              <a:buChar char="●"/>
            </a:pPr>
            <a:r>
              <a:rPr lang="en"/>
              <a:t>For Quicksort: Make the algorithm introspective, switching to a different sorting method if recursion goes too deep. Only a problem for deterministic flavors of Quicksort.</a:t>
            </a:r>
            <a:endParaRPr/>
          </a:p>
        </p:txBody>
      </p:sp>
      <p:pic>
        <p:nvPicPr>
          <p:cNvPr id="418" name="Google Shape;418;p41"/>
          <p:cNvPicPr preferRelativeResize="0"/>
          <p:nvPr/>
        </p:nvPicPr>
        <p:blipFill>
          <a:blip r:embed="rId4">
            <a:alphaModFix/>
          </a:blip>
          <a:stretch>
            <a:fillRect/>
          </a:stretch>
        </p:blipFill>
        <p:spPr>
          <a:xfrm>
            <a:off x="7842450" y="0"/>
            <a:ext cx="1301550" cy="1148200"/>
          </a:xfrm>
          <a:prstGeom prst="rect">
            <a:avLst/>
          </a:prstGeom>
          <a:noFill/>
          <a:ln>
            <a:noFill/>
          </a:ln>
        </p:spPr>
      </p:pic>
      <p:cxnSp>
        <p:nvCxnSpPr>
          <p:cNvPr id="419" name="Google Shape;419;p41"/>
          <p:cNvCxnSpPr>
            <a:stCxn id="418" idx="2"/>
          </p:cNvCxnSpPr>
          <p:nvPr/>
        </p:nvCxnSpPr>
        <p:spPr>
          <a:xfrm rot="5400000">
            <a:off x="6879375" y="585550"/>
            <a:ext cx="1051200" cy="2176500"/>
          </a:xfrm>
          <a:prstGeom prst="bentConnector2">
            <a:avLst/>
          </a:prstGeom>
          <a:noFill/>
          <a:ln cap="flat" cmpd="sng" w="1905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0" st="0"/>
                                            </p:txEl>
                                          </p:spTgt>
                                        </p:tgtEl>
                                        <p:attrNameLst>
                                          <p:attrName>style.visibility</p:attrName>
                                        </p:attrNameLst>
                                      </p:cBhvr>
                                      <p:to>
                                        <p:strVal val="visible"/>
                                      </p:to>
                                    </p:set>
                                    <p:animEffect filter="fade" transition="in">
                                      <p:cBhvr>
                                        <p:cTn dur="1000"/>
                                        <p:tgtEl>
                                          <p:spTgt spid="4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1" st="1"/>
                                            </p:txEl>
                                          </p:spTgt>
                                        </p:tgtEl>
                                        <p:attrNameLst>
                                          <p:attrName>style.visibility</p:attrName>
                                        </p:attrNameLst>
                                      </p:cBhvr>
                                      <p:to>
                                        <p:strVal val="visible"/>
                                      </p:to>
                                    </p:set>
                                    <p:animEffect filter="fade" transition="in">
                                      <p:cBhvr>
                                        <p:cTn dur="1000"/>
                                        <p:tgtEl>
                                          <p:spTgt spid="4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2" st="2"/>
                                            </p:txEl>
                                          </p:spTgt>
                                        </p:tgtEl>
                                        <p:attrNameLst>
                                          <p:attrName>style.visibility</p:attrName>
                                        </p:attrNameLst>
                                      </p:cBhvr>
                                      <p:to>
                                        <p:strVal val="visible"/>
                                      </p:to>
                                    </p:set>
                                    <p:animEffect filter="fade" transition="in">
                                      <p:cBhvr>
                                        <p:cTn dur="1000"/>
                                        <p:tgtEl>
                                          <p:spTgt spid="4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3" st="3"/>
                                            </p:txEl>
                                          </p:spTgt>
                                        </p:tgtEl>
                                        <p:attrNameLst>
                                          <p:attrName>style.visibility</p:attrName>
                                        </p:attrNameLst>
                                      </p:cBhvr>
                                      <p:to>
                                        <p:strVal val="visible"/>
                                      </p:to>
                                    </p:set>
                                    <p:animEffect filter="fade" transition="in">
                                      <p:cBhvr>
                                        <p:cTn dur="1000"/>
                                        <p:tgtEl>
                                          <p:spTgt spid="4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4" st="4"/>
                                            </p:txEl>
                                          </p:spTgt>
                                        </p:tgtEl>
                                        <p:attrNameLst>
                                          <p:attrName>style.visibility</p:attrName>
                                        </p:attrNameLst>
                                      </p:cBhvr>
                                      <p:to>
                                        <p:strVal val="visible"/>
                                      </p:to>
                                    </p:set>
                                    <p:animEffect filter="fade" transition="in">
                                      <p:cBhvr>
                                        <p:cTn dur="1000"/>
                                        <p:tgtEl>
                                          <p:spTgt spid="4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5" st="5"/>
                                            </p:txEl>
                                          </p:spTgt>
                                        </p:tgtEl>
                                        <p:attrNameLst>
                                          <p:attrName>style.visibility</p:attrName>
                                        </p:attrNameLst>
                                      </p:cBhvr>
                                      <p:to>
                                        <p:strVal val="visible"/>
                                      </p:to>
                                    </p:set>
                                    <p:animEffect filter="fade" transition="in">
                                      <p:cBhvr>
                                        <p:cTn dur="1000"/>
                                        <p:tgtEl>
                                          <p:spTgt spid="41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423" name="Shape 423"/>
        <p:cNvGrpSpPr/>
        <p:nvPr/>
      </p:nvGrpSpPr>
      <p:grpSpPr>
        <a:xfrm>
          <a:off x="0" y="0"/>
          <a:ext cx="0" cy="0"/>
          <a:chOff x="0" y="0"/>
          <a:chExt cx="0" cy="0"/>
        </a:xfrm>
      </p:grpSpPr>
      <p:sp>
        <p:nvSpPr>
          <p:cNvPr id="424" name="Google Shape;424;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Arrays.sort</a:t>
            </a:r>
            <a:endParaRPr/>
          </a:p>
        </p:txBody>
      </p:sp>
      <p:sp>
        <p:nvSpPr>
          <p:cNvPr id="425" name="Google Shape;425;p4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Java, Arrays.sort(someArray) uses:</a:t>
            </a:r>
            <a:endParaRPr/>
          </a:p>
          <a:p>
            <a:pPr indent="-355600" lvl="0" marL="457200" rtl="0" algn="l">
              <a:spcBef>
                <a:spcPts val="600"/>
              </a:spcBef>
              <a:spcAft>
                <a:spcPts val="0"/>
              </a:spcAft>
              <a:buSzPts val="2000"/>
              <a:buChar char="●"/>
            </a:pPr>
            <a:r>
              <a:rPr lang="en"/>
              <a:t>Mergesort (specifically the TimSort variant) if someArray consists of Objects.</a:t>
            </a:r>
            <a:endParaRPr/>
          </a:p>
          <a:p>
            <a:pPr indent="-355600" lvl="0" marL="457200" rtl="0" algn="l">
              <a:spcBef>
                <a:spcPts val="0"/>
              </a:spcBef>
              <a:spcAft>
                <a:spcPts val="0"/>
              </a:spcAft>
              <a:buSzPts val="2000"/>
              <a:buChar char="●"/>
            </a:pPr>
            <a:r>
              <a:rPr lang="en"/>
              <a:t>Quicksort if someArray consists of primitives.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Why? See A level problems.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426" name="Google Shape;426;p42"/>
          <p:cNvPicPr preferRelativeResize="0"/>
          <p:nvPr/>
        </p:nvPicPr>
        <p:blipFill>
          <a:blip r:embed="rId3">
            <a:alphaModFix/>
          </a:blip>
          <a:stretch>
            <a:fillRect/>
          </a:stretch>
        </p:blipFill>
        <p:spPr>
          <a:xfrm>
            <a:off x="90600" y="3293525"/>
            <a:ext cx="9010550" cy="792034"/>
          </a:xfrm>
          <a:prstGeom prst="rect">
            <a:avLst/>
          </a:prstGeom>
          <a:noFill/>
          <a:ln>
            <a:noFill/>
          </a:ln>
        </p:spPr>
      </p:pic>
      <p:pic>
        <p:nvPicPr>
          <p:cNvPr id="427" name="Google Shape;427;p42"/>
          <p:cNvPicPr preferRelativeResize="0"/>
          <p:nvPr/>
        </p:nvPicPr>
        <p:blipFill>
          <a:blip r:embed="rId4">
            <a:alphaModFix/>
          </a:blip>
          <a:stretch>
            <a:fillRect/>
          </a:stretch>
        </p:blipFill>
        <p:spPr>
          <a:xfrm>
            <a:off x="700088" y="4282550"/>
            <a:ext cx="7743825" cy="561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431" name="Shape 431"/>
        <p:cNvGrpSpPr/>
        <p:nvPr/>
      </p:nvGrpSpPr>
      <p:grpSpPr>
        <a:xfrm>
          <a:off x="0" y="0"/>
          <a:ext cx="0" cy="0"/>
          <a:chOff x="0" y="0"/>
          <a:chExt cx="0" cy="0"/>
        </a:xfrm>
      </p:grpSpPr>
      <p:sp>
        <p:nvSpPr>
          <p:cNvPr id="432" name="Google Shape;432;p43"/>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Shuffling</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Summary (so far)</a:t>
            </a:r>
            <a:endParaRPr/>
          </a:p>
        </p:txBody>
      </p:sp>
      <p:sp>
        <p:nvSpPr>
          <p:cNvPr id="63" name="Google Shape;63;p1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Listed by mechanism:</a:t>
            </a:r>
            <a:endParaRPr/>
          </a:p>
          <a:p>
            <a:pPr indent="-355600" lvl="0" marL="457200" rtl="0" algn="l">
              <a:spcBef>
                <a:spcPts val="600"/>
              </a:spcBef>
              <a:spcAft>
                <a:spcPts val="0"/>
              </a:spcAft>
              <a:buSzPts val="2000"/>
              <a:buChar char="●"/>
            </a:pPr>
            <a:r>
              <a:rPr lang="en"/>
              <a:t>Selection sort: Find the smallest item and put it at the front.</a:t>
            </a:r>
            <a:endParaRPr/>
          </a:p>
          <a:p>
            <a:pPr indent="-355600" lvl="0" marL="457200" rtl="0" algn="l">
              <a:spcBef>
                <a:spcPts val="0"/>
              </a:spcBef>
              <a:spcAft>
                <a:spcPts val="0"/>
              </a:spcAft>
              <a:buSzPts val="2000"/>
              <a:buChar char="●"/>
            </a:pPr>
            <a:r>
              <a:rPr lang="en"/>
              <a:t>Insertion sort: Figure out where to insert the current item.</a:t>
            </a:r>
            <a:endParaRPr/>
          </a:p>
          <a:p>
            <a:pPr indent="-355600" lvl="0" marL="457200" rtl="0" algn="l">
              <a:spcBef>
                <a:spcPts val="0"/>
              </a:spcBef>
              <a:spcAft>
                <a:spcPts val="0"/>
              </a:spcAft>
              <a:buSzPts val="2000"/>
              <a:buChar char="●"/>
            </a:pPr>
            <a:r>
              <a:rPr lang="en"/>
              <a:t>Merge sort: Merge two sorted halves into one sorted whole.</a:t>
            </a:r>
            <a:endParaRPr/>
          </a:p>
          <a:p>
            <a:pPr indent="-355600" lvl="0" marL="457200" rtl="0" algn="l">
              <a:spcBef>
                <a:spcPts val="0"/>
              </a:spcBef>
              <a:spcAft>
                <a:spcPts val="0"/>
              </a:spcAft>
              <a:buSzPts val="2000"/>
              <a:buChar char="●"/>
            </a:pPr>
            <a:r>
              <a:rPr lang="en"/>
              <a:t>Partition (quick) sort: Partition items around a pivot.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Listed by memory and runtime:</a:t>
            </a:r>
            <a:endParaRPr/>
          </a:p>
          <a:p>
            <a:pPr indent="0" lvl="0" marL="0" rtl="0" algn="l">
              <a:spcBef>
                <a:spcPts val="600"/>
              </a:spcBef>
              <a:spcAft>
                <a:spcPts val="0"/>
              </a:spcAft>
              <a:buNone/>
            </a:pPr>
            <a:r>
              <a:t/>
            </a:r>
            <a:endParaRPr/>
          </a:p>
        </p:txBody>
      </p:sp>
      <p:graphicFrame>
        <p:nvGraphicFramePr>
          <p:cNvPr id="64" name="Google Shape;64;p17"/>
          <p:cNvGraphicFramePr/>
          <p:nvPr/>
        </p:nvGraphicFramePr>
        <p:xfrm>
          <a:off x="826864" y="3091805"/>
          <a:ext cx="3000000" cy="3000000"/>
        </p:xfrm>
        <a:graphic>
          <a:graphicData uri="http://schemas.openxmlformats.org/drawingml/2006/table">
            <a:tbl>
              <a:tblPr>
                <a:noFill/>
                <a:tableStyleId>{157C7089-187E-47AF-B475-7024762D4D64}</a:tableStyleId>
              </a:tblPr>
              <a:tblGrid>
                <a:gridCol w="1809750"/>
                <a:gridCol w="1809750"/>
                <a:gridCol w="1809750"/>
                <a:gridCol w="1809750"/>
              </a:tblGrid>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Memory</a:t>
                      </a:r>
                      <a:endParaRPr/>
                    </a:p>
                  </a:txBody>
                  <a:tcPr marT="91425" marB="91425" marR="91425" marL="91425"/>
                </a:tc>
                <a:tc>
                  <a:txBody>
                    <a:bodyPr>
                      <a:noAutofit/>
                    </a:bodyPr>
                    <a:lstStyle/>
                    <a:p>
                      <a:pPr indent="0" lvl="0" marL="0" rtl="0" algn="l">
                        <a:spcBef>
                          <a:spcPts val="0"/>
                        </a:spcBef>
                        <a:spcAft>
                          <a:spcPts val="0"/>
                        </a:spcAft>
                        <a:buNone/>
                      </a:pPr>
                      <a:r>
                        <a:rPr lang="en"/>
                        <a:t>Time</a:t>
                      </a:r>
                      <a:endParaRPr/>
                    </a:p>
                  </a:txBody>
                  <a:tcPr marT="91425" marB="91425" marR="91425" marL="91425"/>
                </a:tc>
                <a:tc>
                  <a:txBody>
                    <a:bodyPr>
                      <a:noAutofit/>
                    </a:bodyPr>
                    <a:lstStyle/>
                    <a:p>
                      <a:pPr indent="0" lvl="0" marL="0" rtl="0" algn="l">
                        <a:spcBef>
                          <a:spcPts val="0"/>
                        </a:spcBef>
                        <a:spcAft>
                          <a:spcPts val="0"/>
                        </a:spcAft>
                        <a:buNone/>
                      </a:pPr>
                      <a:r>
                        <a:rPr lang="en"/>
                        <a:t>Notes</a:t>
                      </a:r>
                      <a:endParaRPr/>
                    </a:p>
                  </a:txBody>
                  <a:tcPr marT="91425" marB="91425" marR="91425" marL="91425"/>
                </a:tc>
              </a:tr>
              <a:tr h="381000">
                <a:tc>
                  <a:txBody>
                    <a:bodyPr>
                      <a:noAutofit/>
                    </a:bodyPr>
                    <a:lstStyle/>
                    <a:p>
                      <a:pPr indent="0" lvl="0" marL="0" rtl="0" algn="l">
                        <a:spcBef>
                          <a:spcPts val="0"/>
                        </a:spcBef>
                        <a:spcAft>
                          <a:spcPts val="0"/>
                        </a:spcAft>
                        <a:buNone/>
                      </a:pPr>
                      <a:r>
                        <a:rPr lang="en"/>
                        <a:t>Heapsort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Bad caching (61C)</a:t>
                      </a:r>
                      <a:endParaRPr/>
                    </a:p>
                  </a:txBody>
                  <a:tcPr marT="91425" marB="91425" marR="91425" marL="91425"/>
                </a:tc>
              </a:tr>
              <a:tr h="381000">
                <a:tc>
                  <a:txBody>
                    <a:bodyPr>
                      <a:noAutofit/>
                    </a:bodyPr>
                    <a:lstStyle/>
                    <a:p>
                      <a:pPr indent="0" lvl="0" marL="0" rtl="0" algn="l">
                        <a:spcBef>
                          <a:spcPts val="0"/>
                        </a:spcBef>
                        <a:spcAft>
                          <a:spcPts val="0"/>
                        </a:spcAft>
                        <a:buNone/>
                      </a:pPr>
                      <a:r>
                        <a:rPr lang="en"/>
                        <a:t>Insertion</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r>
                        <a:rPr baseline="30000" lang="en">
                          <a:solidFill>
                            <a:schemeClr val="dk1"/>
                          </a:solidFill>
                          <a:latin typeface="Calibri"/>
                          <a:ea typeface="Calibri"/>
                          <a:cs typeface="Calibri"/>
                          <a:sym typeface="Calibri"/>
                        </a:rPr>
                        <a:t>2</a:t>
                      </a:r>
                      <a:r>
                        <a:rPr lang="en">
                          <a:solidFill>
                            <a:schemeClr val="dk1"/>
                          </a:solidFill>
                          <a:latin typeface="Calibri"/>
                          <a:ea typeface="Calibri"/>
                          <a:cs typeface="Calibri"/>
                          <a:sym typeface="Calibri"/>
                        </a:rPr>
                        <a: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if almost sorted</a:t>
                      </a:r>
                      <a:endParaRPr/>
                    </a:p>
                  </a:txBody>
                  <a:tcPr marT="91425" marB="91425" marR="91425" marL="91425"/>
                </a:tc>
              </a:tr>
              <a:tr h="381000">
                <a:tc>
                  <a:txBody>
                    <a:bodyPr>
                      <a:noAutofit/>
                    </a:bodyPr>
                    <a:lstStyle/>
                    <a:p>
                      <a:pPr indent="0" lvl="0" marL="0" rtl="0" algn="l">
                        <a:spcBef>
                          <a:spcPts val="0"/>
                        </a:spcBef>
                        <a:spcAft>
                          <a:spcPts val="0"/>
                        </a:spcAft>
                        <a:buNone/>
                      </a:pPr>
                      <a:r>
                        <a:rPr lang="en"/>
                        <a:t>Mergesort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n"/>
                        <a:t>Random Quicksort</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Θ(log N) expected</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 expected</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Fastest sort</a:t>
                      </a:r>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Shuffling</a:t>
            </a:r>
            <a:endParaRPr/>
          </a:p>
        </p:txBody>
      </p:sp>
      <p:sp>
        <p:nvSpPr>
          <p:cNvPr id="438" name="Google Shape;438;p44"/>
          <p:cNvSpPr txBox="1"/>
          <p:nvPr>
            <p:ph idx="1" type="body"/>
          </p:nvPr>
        </p:nvSpPr>
        <p:spPr>
          <a:xfrm>
            <a:off x="243000" y="556500"/>
            <a:ext cx="87222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do we shuffle an array?</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439" name="Google Shape;439;p44"/>
          <p:cNvPicPr preferRelativeResize="0"/>
          <p:nvPr/>
        </p:nvPicPr>
        <p:blipFill>
          <a:blip r:embed="rId3">
            <a:alphaModFix/>
          </a:blip>
          <a:stretch>
            <a:fillRect/>
          </a:stretch>
        </p:blipFill>
        <p:spPr>
          <a:xfrm>
            <a:off x="963850" y="2408150"/>
            <a:ext cx="1381125" cy="1095375"/>
          </a:xfrm>
          <a:prstGeom prst="rect">
            <a:avLst/>
          </a:prstGeom>
          <a:noFill/>
          <a:ln>
            <a:noFill/>
          </a:ln>
        </p:spPr>
      </p:pic>
      <p:pic>
        <p:nvPicPr>
          <p:cNvPr id="440" name="Google Shape;440;p44"/>
          <p:cNvPicPr preferRelativeResize="0"/>
          <p:nvPr/>
        </p:nvPicPr>
        <p:blipFill>
          <a:blip r:embed="rId4">
            <a:alphaModFix/>
          </a:blip>
          <a:stretch>
            <a:fillRect/>
          </a:stretch>
        </p:blipFill>
        <p:spPr>
          <a:xfrm>
            <a:off x="2974700" y="2246225"/>
            <a:ext cx="1857375" cy="1571625"/>
          </a:xfrm>
          <a:prstGeom prst="rect">
            <a:avLst/>
          </a:prstGeom>
          <a:noFill/>
          <a:ln>
            <a:noFill/>
          </a:ln>
        </p:spPr>
      </p:pic>
      <p:pic>
        <p:nvPicPr>
          <p:cNvPr id="441" name="Google Shape;441;p44"/>
          <p:cNvPicPr preferRelativeResize="0"/>
          <p:nvPr/>
        </p:nvPicPr>
        <p:blipFill>
          <a:blip r:embed="rId5">
            <a:alphaModFix/>
          </a:blip>
          <a:stretch>
            <a:fillRect/>
          </a:stretch>
        </p:blipFill>
        <p:spPr>
          <a:xfrm>
            <a:off x="5786250" y="2493650"/>
            <a:ext cx="819150" cy="895350"/>
          </a:xfrm>
          <a:prstGeom prst="rect">
            <a:avLst/>
          </a:prstGeom>
          <a:noFill/>
          <a:ln>
            <a:noFill/>
          </a:ln>
        </p:spPr>
      </p:pic>
      <p:pic>
        <p:nvPicPr>
          <p:cNvPr id="442" name="Google Shape;442;p44"/>
          <p:cNvPicPr preferRelativeResize="0"/>
          <p:nvPr/>
        </p:nvPicPr>
        <p:blipFill>
          <a:blip r:embed="rId6">
            <a:alphaModFix/>
          </a:blip>
          <a:stretch>
            <a:fillRect/>
          </a:stretch>
        </p:blipFill>
        <p:spPr>
          <a:xfrm>
            <a:off x="7416100" y="2482025"/>
            <a:ext cx="1352550" cy="952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4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Shuffling</a:t>
            </a:r>
            <a:endParaRPr/>
          </a:p>
        </p:txBody>
      </p:sp>
      <p:sp>
        <p:nvSpPr>
          <p:cNvPr id="448" name="Google Shape;448;p45"/>
          <p:cNvSpPr txBox="1"/>
          <p:nvPr>
            <p:ph idx="1" type="body"/>
          </p:nvPr>
        </p:nvSpPr>
        <p:spPr>
          <a:xfrm>
            <a:off x="243000" y="556500"/>
            <a:ext cx="87222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do we shuffle an array?</a:t>
            </a:r>
            <a:endParaRPr/>
          </a:p>
          <a:p>
            <a:pPr indent="-381000" lvl="0" marL="457200" rtl="0" algn="l">
              <a:spcBef>
                <a:spcPts val="600"/>
              </a:spcBef>
              <a:spcAft>
                <a:spcPts val="0"/>
              </a:spcAft>
              <a:buSzPts val="2400"/>
              <a:buChar char="●"/>
            </a:pPr>
            <a:r>
              <a:rPr lang="en"/>
              <a:t>Easiest way: </a:t>
            </a:r>
            <a:endParaRPr/>
          </a:p>
          <a:p>
            <a:pPr indent="-368300" lvl="1" marL="914400" rtl="0" algn="l">
              <a:spcBef>
                <a:spcPts val="0"/>
              </a:spcBef>
              <a:spcAft>
                <a:spcPts val="0"/>
              </a:spcAft>
              <a:buSzPts val="2200"/>
              <a:buChar char="○"/>
            </a:pPr>
            <a:r>
              <a:rPr lang="en"/>
              <a:t>Generate N random numbers, and attach one to each array item.</a:t>
            </a:r>
            <a:endParaRPr/>
          </a:p>
          <a:p>
            <a:pPr indent="-368300" lvl="1" marL="914400" rtl="0" algn="l">
              <a:spcBef>
                <a:spcPts val="0"/>
              </a:spcBef>
              <a:spcAft>
                <a:spcPts val="0"/>
              </a:spcAft>
              <a:buSzPts val="2200"/>
              <a:buChar char="○"/>
            </a:pPr>
            <a:r>
              <a:rPr lang="en"/>
              <a:t>Sort the items by the attached random number.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449" name="Google Shape;449;p45"/>
          <p:cNvPicPr preferRelativeResize="0"/>
          <p:nvPr/>
        </p:nvPicPr>
        <p:blipFill>
          <a:blip r:embed="rId3">
            <a:alphaModFix/>
          </a:blip>
          <a:stretch>
            <a:fillRect/>
          </a:stretch>
        </p:blipFill>
        <p:spPr>
          <a:xfrm>
            <a:off x="963850" y="2408150"/>
            <a:ext cx="1381125" cy="1095375"/>
          </a:xfrm>
          <a:prstGeom prst="rect">
            <a:avLst/>
          </a:prstGeom>
          <a:noFill/>
          <a:ln>
            <a:noFill/>
          </a:ln>
        </p:spPr>
      </p:pic>
      <p:pic>
        <p:nvPicPr>
          <p:cNvPr id="450" name="Google Shape;450;p45"/>
          <p:cNvPicPr preferRelativeResize="0"/>
          <p:nvPr/>
        </p:nvPicPr>
        <p:blipFill>
          <a:blip r:embed="rId4">
            <a:alphaModFix/>
          </a:blip>
          <a:stretch>
            <a:fillRect/>
          </a:stretch>
        </p:blipFill>
        <p:spPr>
          <a:xfrm>
            <a:off x="2974700" y="2246225"/>
            <a:ext cx="1857375" cy="1571625"/>
          </a:xfrm>
          <a:prstGeom prst="rect">
            <a:avLst/>
          </a:prstGeom>
          <a:noFill/>
          <a:ln>
            <a:noFill/>
          </a:ln>
        </p:spPr>
      </p:pic>
      <p:pic>
        <p:nvPicPr>
          <p:cNvPr id="451" name="Google Shape;451;p45"/>
          <p:cNvPicPr preferRelativeResize="0"/>
          <p:nvPr/>
        </p:nvPicPr>
        <p:blipFill>
          <a:blip r:embed="rId5">
            <a:alphaModFix/>
          </a:blip>
          <a:stretch>
            <a:fillRect/>
          </a:stretch>
        </p:blipFill>
        <p:spPr>
          <a:xfrm>
            <a:off x="5786250" y="2493650"/>
            <a:ext cx="819150" cy="895350"/>
          </a:xfrm>
          <a:prstGeom prst="rect">
            <a:avLst/>
          </a:prstGeom>
          <a:noFill/>
          <a:ln>
            <a:noFill/>
          </a:ln>
        </p:spPr>
      </p:pic>
      <p:pic>
        <p:nvPicPr>
          <p:cNvPr id="452" name="Google Shape;452;p45"/>
          <p:cNvPicPr preferRelativeResize="0"/>
          <p:nvPr/>
        </p:nvPicPr>
        <p:blipFill>
          <a:blip r:embed="rId6">
            <a:alphaModFix/>
          </a:blip>
          <a:stretch>
            <a:fillRect/>
          </a:stretch>
        </p:blipFill>
        <p:spPr>
          <a:xfrm>
            <a:off x="7416100" y="2482025"/>
            <a:ext cx="1352550" cy="952500"/>
          </a:xfrm>
          <a:prstGeom prst="rect">
            <a:avLst/>
          </a:prstGeom>
          <a:noFill/>
          <a:ln>
            <a:noFill/>
          </a:ln>
        </p:spPr>
      </p:pic>
      <p:sp>
        <p:nvSpPr>
          <p:cNvPr id="453" name="Google Shape;453;p45"/>
          <p:cNvSpPr txBox="1"/>
          <p:nvPr/>
        </p:nvSpPr>
        <p:spPr>
          <a:xfrm>
            <a:off x="1162475" y="3625325"/>
            <a:ext cx="8193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0.8741</a:t>
            </a:r>
            <a:endParaRPr/>
          </a:p>
        </p:txBody>
      </p:sp>
      <p:sp>
        <p:nvSpPr>
          <p:cNvPr id="454" name="Google Shape;454;p45"/>
          <p:cNvSpPr txBox="1"/>
          <p:nvPr/>
        </p:nvSpPr>
        <p:spPr>
          <a:xfrm>
            <a:off x="3493738" y="3817850"/>
            <a:ext cx="8193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0.5512</a:t>
            </a:r>
            <a:endParaRPr/>
          </a:p>
        </p:txBody>
      </p:sp>
      <p:sp>
        <p:nvSpPr>
          <p:cNvPr id="455" name="Google Shape;455;p45"/>
          <p:cNvSpPr txBox="1"/>
          <p:nvPr/>
        </p:nvSpPr>
        <p:spPr>
          <a:xfrm>
            <a:off x="5824988" y="3503750"/>
            <a:ext cx="8193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0.211</a:t>
            </a:r>
            <a:endParaRPr/>
          </a:p>
        </p:txBody>
      </p:sp>
      <p:sp>
        <p:nvSpPr>
          <p:cNvPr id="456" name="Google Shape;456;p45"/>
          <p:cNvSpPr txBox="1"/>
          <p:nvPr/>
        </p:nvSpPr>
        <p:spPr>
          <a:xfrm>
            <a:off x="7682713" y="3503750"/>
            <a:ext cx="8193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0.366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Shuffling</a:t>
            </a:r>
            <a:endParaRPr/>
          </a:p>
        </p:txBody>
      </p:sp>
      <p:sp>
        <p:nvSpPr>
          <p:cNvPr id="462" name="Google Shape;462;p46"/>
          <p:cNvSpPr txBox="1"/>
          <p:nvPr>
            <p:ph idx="1" type="body"/>
          </p:nvPr>
        </p:nvSpPr>
        <p:spPr>
          <a:xfrm>
            <a:off x="243000" y="556500"/>
            <a:ext cx="87222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do we shuffle an array?</a:t>
            </a:r>
            <a:endParaRPr/>
          </a:p>
          <a:p>
            <a:pPr indent="-381000" lvl="0" marL="457200" rtl="0" algn="l">
              <a:spcBef>
                <a:spcPts val="600"/>
              </a:spcBef>
              <a:spcAft>
                <a:spcPts val="0"/>
              </a:spcAft>
              <a:buSzPts val="2400"/>
              <a:buChar char="●"/>
            </a:pPr>
            <a:r>
              <a:rPr lang="en"/>
              <a:t>Easiest way: </a:t>
            </a:r>
            <a:endParaRPr/>
          </a:p>
          <a:p>
            <a:pPr indent="-368300" lvl="1" marL="914400" rtl="0" algn="l">
              <a:spcBef>
                <a:spcPts val="0"/>
              </a:spcBef>
              <a:spcAft>
                <a:spcPts val="0"/>
              </a:spcAft>
              <a:buSzPts val="2200"/>
              <a:buChar char="○"/>
            </a:pPr>
            <a:r>
              <a:rPr lang="en"/>
              <a:t>Generate N random numbers, and attach one to each array item.</a:t>
            </a:r>
            <a:endParaRPr/>
          </a:p>
          <a:p>
            <a:pPr indent="-368300" lvl="1" marL="914400" rtl="0" algn="l">
              <a:spcBef>
                <a:spcPts val="0"/>
              </a:spcBef>
              <a:spcAft>
                <a:spcPts val="0"/>
              </a:spcAft>
              <a:buSzPts val="2200"/>
              <a:buChar char="○"/>
            </a:pPr>
            <a:r>
              <a:rPr lang="en"/>
              <a:t>Sort the items by the attached random number.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How do we get random numbers? See </a:t>
            </a:r>
            <a:r>
              <a:rPr lang="en" u="sng">
                <a:solidFill>
                  <a:schemeClr val="hlink"/>
                </a:solidFill>
                <a:hlinkClick r:id="rId3"/>
              </a:rPr>
              <a:t>Fa14 lecture 33</a:t>
            </a:r>
            <a:r>
              <a:rPr lang="en"/>
              <a:t>.</a:t>
            </a:r>
            <a:endParaRPr/>
          </a:p>
        </p:txBody>
      </p:sp>
      <p:grpSp>
        <p:nvGrpSpPr>
          <p:cNvPr id="463" name="Google Shape;463;p46"/>
          <p:cNvGrpSpPr/>
          <p:nvPr/>
        </p:nvGrpSpPr>
        <p:grpSpPr>
          <a:xfrm>
            <a:off x="7297113" y="2384325"/>
            <a:ext cx="1381125" cy="1531275"/>
            <a:chOff x="7401813" y="3887075"/>
            <a:chExt cx="1381125" cy="1531275"/>
          </a:xfrm>
        </p:grpSpPr>
        <p:pic>
          <p:nvPicPr>
            <p:cNvPr id="464" name="Google Shape;464;p46"/>
            <p:cNvPicPr preferRelativeResize="0"/>
            <p:nvPr/>
          </p:nvPicPr>
          <p:blipFill>
            <a:blip r:embed="rId4">
              <a:alphaModFix/>
            </a:blip>
            <a:stretch>
              <a:fillRect/>
            </a:stretch>
          </p:blipFill>
          <p:spPr>
            <a:xfrm>
              <a:off x="7401813" y="3887075"/>
              <a:ext cx="1381125" cy="1095375"/>
            </a:xfrm>
            <a:prstGeom prst="rect">
              <a:avLst/>
            </a:prstGeom>
            <a:noFill/>
            <a:ln>
              <a:noFill/>
            </a:ln>
          </p:spPr>
        </p:pic>
        <p:sp>
          <p:nvSpPr>
            <p:cNvPr id="465" name="Google Shape;465;p46"/>
            <p:cNvSpPr txBox="1"/>
            <p:nvPr/>
          </p:nvSpPr>
          <p:spPr>
            <a:xfrm>
              <a:off x="7600438" y="5104250"/>
              <a:ext cx="8193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0.8741</a:t>
              </a:r>
              <a:endParaRPr/>
            </a:p>
          </p:txBody>
        </p:sp>
      </p:grpSp>
      <p:grpSp>
        <p:nvGrpSpPr>
          <p:cNvPr id="466" name="Google Shape;466;p46"/>
          <p:cNvGrpSpPr/>
          <p:nvPr/>
        </p:nvGrpSpPr>
        <p:grpSpPr>
          <a:xfrm>
            <a:off x="4774575" y="2207088"/>
            <a:ext cx="1857375" cy="1885725"/>
            <a:chOff x="2974700" y="2246225"/>
            <a:chExt cx="1857375" cy="1885725"/>
          </a:xfrm>
        </p:grpSpPr>
        <p:pic>
          <p:nvPicPr>
            <p:cNvPr id="467" name="Google Shape;467;p46"/>
            <p:cNvPicPr preferRelativeResize="0"/>
            <p:nvPr/>
          </p:nvPicPr>
          <p:blipFill>
            <a:blip r:embed="rId5">
              <a:alphaModFix/>
            </a:blip>
            <a:stretch>
              <a:fillRect/>
            </a:stretch>
          </p:blipFill>
          <p:spPr>
            <a:xfrm>
              <a:off x="2974700" y="2246225"/>
              <a:ext cx="1857375" cy="1571625"/>
            </a:xfrm>
            <a:prstGeom prst="rect">
              <a:avLst/>
            </a:prstGeom>
            <a:noFill/>
            <a:ln>
              <a:noFill/>
            </a:ln>
          </p:spPr>
        </p:pic>
        <p:sp>
          <p:nvSpPr>
            <p:cNvPr id="468" name="Google Shape;468;p46"/>
            <p:cNvSpPr txBox="1"/>
            <p:nvPr/>
          </p:nvSpPr>
          <p:spPr>
            <a:xfrm>
              <a:off x="3493738" y="3817850"/>
              <a:ext cx="8193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0.5512</a:t>
              </a:r>
              <a:endParaRPr/>
            </a:p>
          </p:txBody>
        </p:sp>
      </p:grpSp>
      <p:grpSp>
        <p:nvGrpSpPr>
          <p:cNvPr id="469" name="Google Shape;469;p46"/>
          <p:cNvGrpSpPr/>
          <p:nvPr/>
        </p:nvGrpSpPr>
        <p:grpSpPr>
          <a:xfrm>
            <a:off x="734375" y="2487838"/>
            <a:ext cx="858038" cy="1324200"/>
            <a:chOff x="5786250" y="2493650"/>
            <a:chExt cx="858038" cy="1324200"/>
          </a:xfrm>
        </p:grpSpPr>
        <p:pic>
          <p:nvPicPr>
            <p:cNvPr id="470" name="Google Shape;470;p46"/>
            <p:cNvPicPr preferRelativeResize="0"/>
            <p:nvPr/>
          </p:nvPicPr>
          <p:blipFill>
            <a:blip r:embed="rId6">
              <a:alphaModFix/>
            </a:blip>
            <a:stretch>
              <a:fillRect/>
            </a:stretch>
          </p:blipFill>
          <p:spPr>
            <a:xfrm>
              <a:off x="5786250" y="2493650"/>
              <a:ext cx="819150" cy="895350"/>
            </a:xfrm>
            <a:prstGeom prst="rect">
              <a:avLst/>
            </a:prstGeom>
            <a:noFill/>
            <a:ln>
              <a:noFill/>
            </a:ln>
          </p:spPr>
        </p:pic>
        <p:sp>
          <p:nvSpPr>
            <p:cNvPr id="471" name="Google Shape;471;p46"/>
            <p:cNvSpPr txBox="1"/>
            <p:nvPr/>
          </p:nvSpPr>
          <p:spPr>
            <a:xfrm>
              <a:off x="5824988" y="3503750"/>
              <a:ext cx="8193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0.211</a:t>
              </a:r>
              <a:endParaRPr/>
            </a:p>
          </p:txBody>
        </p:sp>
      </p:grpSp>
      <p:grpSp>
        <p:nvGrpSpPr>
          <p:cNvPr id="472" name="Google Shape;472;p46"/>
          <p:cNvGrpSpPr/>
          <p:nvPr/>
        </p:nvGrpSpPr>
        <p:grpSpPr>
          <a:xfrm>
            <a:off x="2507225" y="2482038"/>
            <a:ext cx="1352550" cy="1335825"/>
            <a:chOff x="7416100" y="2482025"/>
            <a:chExt cx="1352550" cy="1335825"/>
          </a:xfrm>
        </p:grpSpPr>
        <p:pic>
          <p:nvPicPr>
            <p:cNvPr id="473" name="Google Shape;473;p46"/>
            <p:cNvPicPr preferRelativeResize="0"/>
            <p:nvPr/>
          </p:nvPicPr>
          <p:blipFill>
            <a:blip r:embed="rId7">
              <a:alphaModFix/>
            </a:blip>
            <a:stretch>
              <a:fillRect/>
            </a:stretch>
          </p:blipFill>
          <p:spPr>
            <a:xfrm>
              <a:off x="7416100" y="2482025"/>
              <a:ext cx="1352550" cy="952500"/>
            </a:xfrm>
            <a:prstGeom prst="rect">
              <a:avLst/>
            </a:prstGeom>
            <a:noFill/>
            <a:ln>
              <a:noFill/>
            </a:ln>
          </p:spPr>
        </p:pic>
        <p:sp>
          <p:nvSpPr>
            <p:cNvPr id="474" name="Google Shape;474;p46"/>
            <p:cNvSpPr txBox="1"/>
            <p:nvPr/>
          </p:nvSpPr>
          <p:spPr>
            <a:xfrm>
              <a:off x="7682713" y="3503750"/>
              <a:ext cx="8193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0.366</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 we NOT shuffle? </a:t>
            </a:r>
            <a:endParaRPr/>
          </a:p>
        </p:txBody>
      </p:sp>
      <p:sp>
        <p:nvSpPr>
          <p:cNvPr id="480" name="Google Shape;480;p47"/>
          <p:cNvSpPr txBox="1"/>
          <p:nvPr>
            <p:ph idx="1" type="body"/>
          </p:nvPr>
        </p:nvSpPr>
        <p:spPr>
          <a:xfrm>
            <a:off x="243000" y="4020525"/>
            <a:ext cx="8443800" cy="68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response to anti-trust investigation, Microsoft agreed to provide a random browser selection website. </a:t>
            </a:r>
            <a:endParaRPr/>
          </a:p>
        </p:txBody>
      </p:sp>
      <p:pic>
        <p:nvPicPr>
          <p:cNvPr id="481" name="Google Shape;481;p47"/>
          <p:cNvPicPr preferRelativeResize="0"/>
          <p:nvPr/>
        </p:nvPicPr>
        <p:blipFill>
          <a:blip r:embed="rId3">
            <a:alphaModFix/>
          </a:blip>
          <a:stretch>
            <a:fillRect/>
          </a:stretch>
        </p:blipFill>
        <p:spPr>
          <a:xfrm>
            <a:off x="1314010" y="708898"/>
            <a:ext cx="6515976" cy="3409425"/>
          </a:xfrm>
          <a:prstGeom prst="rect">
            <a:avLst/>
          </a:prstGeom>
          <a:noFill/>
          <a:ln>
            <a:noFill/>
          </a:ln>
        </p:spPr>
      </p:pic>
      <p:grpSp>
        <p:nvGrpSpPr>
          <p:cNvPr id="482" name="Google Shape;482;p47"/>
          <p:cNvGrpSpPr/>
          <p:nvPr/>
        </p:nvGrpSpPr>
        <p:grpSpPr>
          <a:xfrm>
            <a:off x="7531125" y="820125"/>
            <a:ext cx="1612800" cy="721750"/>
            <a:chOff x="7531125" y="820125"/>
            <a:chExt cx="1612800" cy="721750"/>
          </a:xfrm>
        </p:grpSpPr>
        <p:cxnSp>
          <p:nvCxnSpPr>
            <p:cNvPr id="483" name="Google Shape;483;p47"/>
            <p:cNvCxnSpPr/>
            <p:nvPr/>
          </p:nvCxnSpPr>
          <p:spPr>
            <a:xfrm flipH="1">
              <a:off x="7531125" y="1280875"/>
              <a:ext cx="450600" cy="261000"/>
            </a:xfrm>
            <a:prstGeom prst="straightConnector1">
              <a:avLst/>
            </a:prstGeom>
            <a:noFill/>
            <a:ln cap="flat" cmpd="sng" w="19050">
              <a:solidFill>
                <a:schemeClr val="dk2"/>
              </a:solidFill>
              <a:prstDash val="solid"/>
              <a:round/>
              <a:headEnd len="med" w="med" type="none"/>
              <a:tailEnd len="med" w="med" type="triangle"/>
            </a:ln>
          </p:spPr>
        </p:cxnSp>
        <p:sp>
          <p:nvSpPr>
            <p:cNvPr id="484" name="Google Shape;484;p47"/>
            <p:cNvSpPr txBox="1"/>
            <p:nvPr/>
          </p:nvSpPr>
          <p:spPr>
            <a:xfrm>
              <a:off x="7981725" y="820125"/>
              <a:ext cx="1162200" cy="6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Appeared last 50% of the time.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(Bad) Randomization Approach</a:t>
            </a:r>
            <a:endParaRPr/>
          </a:p>
        </p:txBody>
      </p:sp>
      <p:sp>
        <p:nvSpPr>
          <p:cNvPr id="490" name="Google Shape;490;p48"/>
          <p:cNvSpPr txBox="1"/>
          <p:nvPr>
            <p:ph idx="1" type="body"/>
          </p:nvPr>
        </p:nvSpPr>
        <p:spPr>
          <a:xfrm>
            <a:off x="243000" y="556500"/>
            <a:ext cx="8443800" cy="69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Implementation: Make compareTo() return a random answer.</a:t>
            </a:r>
            <a:endParaRPr/>
          </a:p>
        </p:txBody>
      </p:sp>
      <p:pic>
        <p:nvPicPr>
          <p:cNvPr id="491" name="Google Shape;491;p48"/>
          <p:cNvPicPr preferRelativeResize="0"/>
          <p:nvPr/>
        </p:nvPicPr>
        <p:blipFill>
          <a:blip r:embed="rId3">
            <a:alphaModFix/>
          </a:blip>
          <a:stretch>
            <a:fillRect/>
          </a:stretch>
        </p:blipFill>
        <p:spPr>
          <a:xfrm>
            <a:off x="2433625" y="1112375"/>
            <a:ext cx="4276725" cy="1514475"/>
          </a:xfrm>
          <a:prstGeom prst="rect">
            <a:avLst/>
          </a:prstGeom>
          <a:noFill/>
          <a:ln>
            <a:noFill/>
          </a:ln>
        </p:spPr>
      </p:pic>
      <p:pic>
        <p:nvPicPr>
          <p:cNvPr id="492" name="Google Shape;492;p48"/>
          <p:cNvPicPr preferRelativeResize="0"/>
          <p:nvPr/>
        </p:nvPicPr>
        <p:blipFill>
          <a:blip r:embed="rId4">
            <a:alphaModFix/>
          </a:blip>
          <a:stretch>
            <a:fillRect/>
          </a:stretch>
        </p:blipFill>
        <p:spPr>
          <a:xfrm>
            <a:off x="1485900" y="3276600"/>
            <a:ext cx="6172200" cy="1866900"/>
          </a:xfrm>
          <a:prstGeom prst="rect">
            <a:avLst/>
          </a:prstGeom>
          <a:noFill/>
          <a:ln>
            <a:noFill/>
          </a:ln>
        </p:spPr>
      </p:pic>
      <p:grpSp>
        <p:nvGrpSpPr>
          <p:cNvPr id="493" name="Google Shape;493;p48"/>
          <p:cNvGrpSpPr/>
          <p:nvPr/>
        </p:nvGrpSpPr>
        <p:grpSpPr>
          <a:xfrm>
            <a:off x="7378725" y="2953725"/>
            <a:ext cx="1612800" cy="721750"/>
            <a:chOff x="7531125" y="820125"/>
            <a:chExt cx="1612800" cy="721750"/>
          </a:xfrm>
        </p:grpSpPr>
        <p:cxnSp>
          <p:nvCxnSpPr>
            <p:cNvPr id="494" name="Google Shape;494;p48"/>
            <p:cNvCxnSpPr/>
            <p:nvPr/>
          </p:nvCxnSpPr>
          <p:spPr>
            <a:xfrm flipH="1">
              <a:off x="7531125" y="1280875"/>
              <a:ext cx="450600" cy="261000"/>
            </a:xfrm>
            <a:prstGeom prst="straightConnector1">
              <a:avLst/>
            </a:prstGeom>
            <a:noFill/>
            <a:ln cap="flat" cmpd="sng" w="19050">
              <a:solidFill>
                <a:schemeClr val="dk2"/>
              </a:solidFill>
              <a:prstDash val="solid"/>
              <a:round/>
              <a:headEnd len="med" w="med" type="none"/>
              <a:tailEnd len="med" w="med" type="triangle"/>
            </a:ln>
          </p:spPr>
        </p:cxnSp>
        <p:sp>
          <p:nvSpPr>
            <p:cNvPr id="495" name="Google Shape;495;p48"/>
            <p:cNvSpPr txBox="1"/>
            <p:nvPr/>
          </p:nvSpPr>
          <p:spPr>
            <a:xfrm>
              <a:off x="7981725" y="820125"/>
              <a:ext cx="1162200" cy="6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Appeared last 50% of the time.</a:t>
              </a:r>
              <a:endParaRPr/>
            </a:p>
          </p:txBody>
        </p:sp>
      </p:grpSp>
      <p:sp>
        <p:nvSpPr>
          <p:cNvPr id="496" name="Google Shape;496;p48"/>
          <p:cNvSpPr txBox="1"/>
          <p:nvPr/>
        </p:nvSpPr>
        <p:spPr>
          <a:xfrm>
            <a:off x="0" y="2438400"/>
            <a:ext cx="9144000" cy="5877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Calibri"/>
                <a:ea typeface="Calibri"/>
                <a:cs typeface="Calibri"/>
                <a:sym typeface="Calibri"/>
              </a:rPr>
              <a:t>For more, see: </a:t>
            </a:r>
            <a:r>
              <a:rPr lang="en" sz="1800" u="sng">
                <a:solidFill>
                  <a:schemeClr val="hlink"/>
                </a:solidFill>
                <a:latin typeface="Calibri"/>
                <a:ea typeface="Calibri"/>
                <a:cs typeface="Calibri"/>
                <a:sym typeface="Calibri"/>
                <a:hlinkClick r:id="rId5"/>
              </a:rPr>
              <a:t>http://www.robweir.com/blog/2010/03/new-microsoft-shuffle.html</a:t>
            </a: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(Bad) Randomization Approach</a:t>
            </a:r>
            <a:endParaRPr/>
          </a:p>
        </p:txBody>
      </p:sp>
      <p:sp>
        <p:nvSpPr>
          <p:cNvPr id="502" name="Google Shape;502;p49"/>
          <p:cNvSpPr txBox="1"/>
          <p:nvPr>
            <p:ph idx="1" type="body"/>
          </p:nvPr>
        </p:nvSpPr>
        <p:spPr>
          <a:xfrm>
            <a:off x="243000" y="556500"/>
            <a:ext cx="8443800" cy="239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Implementation: Make compareTo() return a random answer.</a:t>
            </a:r>
            <a:endParaRPr/>
          </a:p>
          <a:p>
            <a:pPr indent="-381000" lvl="0" marL="457200" rtl="0" algn="l">
              <a:spcBef>
                <a:spcPts val="600"/>
              </a:spcBef>
              <a:spcAft>
                <a:spcPts val="0"/>
              </a:spcAft>
              <a:buSzPts val="2400"/>
              <a:buChar char="●"/>
            </a:pPr>
            <a:r>
              <a:rPr lang="en"/>
              <a:t>Doesn’t play well with insertion sort.</a:t>
            </a:r>
            <a:endParaRPr/>
          </a:p>
          <a:p>
            <a:pPr indent="-381000" lvl="0" marL="457200" rtl="0" algn="l">
              <a:spcBef>
                <a:spcPts val="0"/>
              </a:spcBef>
              <a:spcAft>
                <a:spcPts val="0"/>
              </a:spcAft>
              <a:buSzPts val="2400"/>
              <a:buChar char="●"/>
            </a:pPr>
            <a:r>
              <a:rPr lang="en"/>
              <a:t>We use insertion sort for N &lt; ~15.</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Simple programming error… or was it?</a:t>
            </a:r>
            <a:endParaRPr/>
          </a:p>
          <a:p>
            <a:pPr indent="-317500" lvl="0" marL="457200" rtl="0" algn="l">
              <a:spcBef>
                <a:spcPts val="600"/>
              </a:spcBef>
              <a:spcAft>
                <a:spcPts val="0"/>
              </a:spcAft>
              <a:buSzPts val="1400"/>
              <a:buChar char="●"/>
            </a:pPr>
            <a:r>
              <a:rPr lang="en" sz="1400" u="sng">
                <a:solidFill>
                  <a:schemeClr val="hlink"/>
                </a:solidFill>
                <a:hlinkClick r:id="rId3"/>
              </a:rPr>
              <a:t>http://psych.fullerton.edu/mbirnbaum/papers/Nihm_BPS_1984.pdf</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a:p>
        </p:txBody>
      </p:sp>
      <p:pic>
        <p:nvPicPr>
          <p:cNvPr id="503" name="Google Shape;503;p49"/>
          <p:cNvPicPr preferRelativeResize="0"/>
          <p:nvPr/>
        </p:nvPicPr>
        <p:blipFill>
          <a:blip r:embed="rId4">
            <a:alphaModFix/>
          </a:blip>
          <a:stretch>
            <a:fillRect/>
          </a:stretch>
        </p:blipFill>
        <p:spPr>
          <a:xfrm>
            <a:off x="1485900" y="3276600"/>
            <a:ext cx="6172200" cy="1866900"/>
          </a:xfrm>
          <a:prstGeom prst="rect">
            <a:avLst/>
          </a:prstGeom>
          <a:noFill/>
          <a:ln>
            <a:noFill/>
          </a:ln>
        </p:spPr>
      </p:pic>
      <p:grpSp>
        <p:nvGrpSpPr>
          <p:cNvPr id="504" name="Google Shape;504;p49"/>
          <p:cNvGrpSpPr/>
          <p:nvPr/>
        </p:nvGrpSpPr>
        <p:grpSpPr>
          <a:xfrm>
            <a:off x="7378725" y="2953725"/>
            <a:ext cx="1612800" cy="721750"/>
            <a:chOff x="7531125" y="820125"/>
            <a:chExt cx="1612800" cy="721750"/>
          </a:xfrm>
        </p:grpSpPr>
        <p:cxnSp>
          <p:nvCxnSpPr>
            <p:cNvPr id="505" name="Google Shape;505;p49"/>
            <p:cNvCxnSpPr/>
            <p:nvPr/>
          </p:nvCxnSpPr>
          <p:spPr>
            <a:xfrm flipH="1">
              <a:off x="7531125" y="1280875"/>
              <a:ext cx="450600" cy="261000"/>
            </a:xfrm>
            <a:prstGeom prst="straightConnector1">
              <a:avLst/>
            </a:prstGeom>
            <a:noFill/>
            <a:ln cap="flat" cmpd="sng" w="19050">
              <a:solidFill>
                <a:schemeClr val="dk2"/>
              </a:solidFill>
              <a:prstDash val="solid"/>
              <a:round/>
              <a:headEnd len="med" w="med" type="none"/>
              <a:tailEnd len="med" w="med" type="triangle"/>
            </a:ln>
          </p:spPr>
        </p:cxnSp>
        <p:sp>
          <p:nvSpPr>
            <p:cNvPr id="506" name="Google Shape;506;p49"/>
            <p:cNvSpPr txBox="1"/>
            <p:nvPr/>
          </p:nvSpPr>
          <p:spPr>
            <a:xfrm>
              <a:off x="7981725" y="820125"/>
              <a:ext cx="1162200" cy="6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Appeared last 50% of the time.</a:t>
              </a:r>
              <a:endParaRPr/>
            </a:p>
          </p:txBody>
        </p:sp>
      </p:grpSp>
      <p:pic>
        <p:nvPicPr>
          <p:cNvPr id="507" name="Google Shape;507;p49"/>
          <p:cNvPicPr preferRelativeResize="0"/>
          <p:nvPr/>
        </p:nvPicPr>
        <p:blipFill>
          <a:blip r:embed="rId5">
            <a:alphaModFix/>
          </a:blip>
          <a:stretch>
            <a:fillRect/>
          </a:stretch>
        </p:blipFill>
        <p:spPr>
          <a:xfrm>
            <a:off x="7162725" y="1124925"/>
            <a:ext cx="1828800" cy="1828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511" name="Shape 511"/>
        <p:cNvGrpSpPr/>
        <p:nvPr/>
      </p:nvGrpSpPr>
      <p:grpSpPr>
        <a:xfrm>
          <a:off x="0" y="0"/>
          <a:ext cx="0" cy="0"/>
          <a:chOff x="0" y="0"/>
          <a:chExt cx="0" cy="0"/>
        </a:xfrm>
      </p:grpSpPr>
      <p:sp>
        <p:nvSpPr>
          <p:cNvPr id="512" name="Google Shape;512;p50"/>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Sounds of Sorting (Fun)</a:t>
            </a:r>
            <a:endParaRPr sz="4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5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Sounds of Sorting Algorithms (of 125 items)</a:t>
            </a:r>
            <a:endParaRPr/>
          </a:p>
        </p:txBody>
      </p:sp>
      <p:sp>
        <p:nvSpPr>
          <p:cNvPr id="518" name="Google Shape;518;p5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Starts with selection sort: </a:t>
            </a:r>
            <a:r>
              <a:rPr lang="en" sz="1400" u="sng">
                <a:solidFill>
                  <a:schemeClr val="hlink"/>
                </a:solidFill>
                <a:hlinkClick r:id="rId3"/>
              </a:rPr>
              <a:t>https://www.youtube.com/watch?v=kPRA0W1kECg</a:t>
            </a:r>
            <a:endParaRPr sz="1400"/>
          </a:p>
          <a:p>
            <a:pPr indent="0" lvl="0" marL="0" rtl="0" algn="l">
              <a:spcBef>
                <a:spcPts val="600"/>
              </a:spcBef>
              <a:spcAft>
                <a:spcPts val="0"/>
              </a:spcAft>
              <a:buNone/>
            </a:pPr>
            <a:r>
              <a:rPr lang="en" sz="1400"/>
              <a:t>Insertion sort: </a:t>
            </a:r>
            <a:r>
              <a:rPr lang="en" sz="1400" u="sng">
                <a:solidFill>
                  <a:schemeClr val="hlink"/>
                </a:solidFill>
                <a:hlinkClick r:id="rId4"/>
              </a:rPr>
              <a:t>https://www.youtube.com/watch?v=kPRA0W1kECg&amp;t=0m9s</a:t>
            </a:r>
            <a:endParaRPr sz="1400"/>
          </a:p>
          <a:p>
            <a:pPr indent="0" lvl="0" marL="0" rtl="0" algn="l">
              <a:spcBef>
                <a:spcPts val="600"/>
              </a:spcBef>
              <a:spcAft>
                <a:spcPts val="0"/>
              </a:spcAft>
              <a:buNone/>
            </a:pPr>
            <a:r>
              <a:rPr lang="en" sz="1400"/>
              <a:t>Quicksort: </a:t>
            </a:r>
            <a:r>
              <a:rPr lang="en" sz="1400" u="sng">
                <a:solidFill>
                  <a:schemeClr val="hlink"/>
                </a:solidFill>
                <a:hlinkClick r:id="rId5"/>
              </a:rPr>
              <a:t>https://www.youtube.com/watch?v=kPRA0W1kECg&amp;t=0m38s</a:t>
            </a:r>
            <a:endParaRPr sz="1400"/>
          </a:p>
          <a:p>
            <a:pPr indent="0" lvl="0" marL="0" rtl="0" algn="l">
              <a:spcBef>
                <a:spcPts val="600"/>
              </a:spcBef>
              <a:spcAft>
                <a:spcPts val="0"/>
              </a:spcAft>
              <a:buNone/>
            </a:pPr>
            <a:r>
              <a:rPr lang="en" sz="1400"/>
              <a:t>Mergesort: </a:t>
            </a:r>
            <a:r>
              <a:rPr lang="en" sz="1400" u="sng">
                <a:solidFill>
                  <a:schemeClr val="hlink"/>
                </a:solidFill>
                <a:hlinkClick r:id="rId6"/>
              </a:rPr>
              <a:t>https://www.youtube.com/watch?v=kPRA0W1kECg&amp;t=1m05s</a:t>
            </a:r>
            <a:endParaRPr sz="1400"/>
          </a:p>
          <a:p>
            <a:pPr indent="0" lvl="0" marL="0" rtl="0" algn="l">
              <a:spcBef>
                <a:spcPts val="600"/>
              </a:spcBef>
              <a:spcAft>
                <a:spcPts val="0"/>
              </a:spcAft>
              <a:buNone/>
            </a:pPr>
            <a:r>
              <a:rPr lang="en" sz="1400"/>
              <a:t>Heapsort: </a:t>
            </a:r>
            <a:r>
              <a:rPr lang="en" sz="1400" u="sng">
                <a:solidFill>
                  <a:schemeClr val="hlink"/>
                </a:solidFill>
                <a:hlinkClick r:id="rId7"/>
              </a:rPr>
              <a:t>https://www.youtube.com/watch?v=kPRA0W1kECg&amp;t=1m28s</a:t>
            </a:r>
            <a:endParaRPr sz="1400"/>
          </a:p>
          <a:p>
            <a:pPr indent="0" lvl="0" marL="0" rtl="0" algn="l">
              <a:spcBef>
                <a:spcPts val="600"/>
              </a:spcBef>
              <a:spcAft>
                <a:spcPts val="0"/>
              </a:spcAft>
              <a:buNone/>
            </a:pPr>
            <a:r>
              <a:rPr lang="en" sz="1400"/>
              <a:t>LSD sort: </a:t>
            </a:r>
            <a:r>
              <a:rPr lang="en" sz="1400" u="sng">
                <a:solidFill>
                  <a:schemeClr val="hlink"/>
                </a:solidFill>
                <a:hlinkClick r:id="rId8"/>
              </a:rPr>
              <a:t>https://www.youtube.com/watch?v=kPRA0W1kECg&amp;t=1m54s</a:t>
            </a:r>
            <a:r>
              <a:rPr lang="en" sz="1400"/>
              <a:t> [coming next Wednesday]</a:t>
            </a:r>
            <a:endParaRPr sz="1400"/>
          </a:p>
          <a:p>
            <a:pPr indent="0" lvl="0" marL="0" rtl="0" algn="l">
              <a:spcBef>
                <a:spcPts val="600"/>
              </a:spcBef>
              <a:spcAft>
                <a:spcPts val="0"/>
              </a:spcAft>
              <a:buNone/>
            </a:pPr>
            <a:r>
              <a:rPr lang="en" sz="1400"/>
              <a:t>MSD sort: </a:t>
            </a:r>
            <a:r>
              <a:rPr lang="en" sz="1400" u="sng">
                <a:solidFill>
                  <a:schemeClr val="hlink"/>
                </a:solidFill>
                <a:hlinkClick r:id="rId9"/>
              </a:rPr>
              <a:t>https://www.youtube.com/watch?v=kPRA0W1kECg&amp;t=2m10s</a:t>
            </a:r>
            <a:r>
              <a:rPr lang="en" sz="1400"/>
              <a:t> [coming next Wednesday]</a:t>
            </a:r>
            <a:endParaRPr sz="1400"/>
          </a:p>
          <a:p>
            <a:pPr indent="0" lvl="0" marL="0" rtl="0" algn="l">
              <a:spcBef>
                <a:spcPts val="600"/>
              </a:spcBef>
              <a:spcAft>
                <a:spcPts val="0"/>
              </a:spcAft>
              <a:buNone/>
            </a:pPr>
            <a:r>
              <a:rPr lang="en" sz="1400"/>
              <a:t>Shell’s sort: </a:t>
            </a:r>
            <a:r>
              <a:rPr lang="en" sz="1400" u="sng">
                <a:solidFill>
                  <a:schemeClr val="hlink"/>
                </a:solidFill>
                <a:hlinkClick r:id="rId10"/>
              </a:rPr>
              <a:t>https://www.youtube.com/watch?v=kPRA0W1kECg&amp;t=3m37s</a:t>
            </a:r>
            <a:r>
              <a:rPr lang="en" sz="1400"/>
              <a:t> [bonus from last time]</a:t>
            </a:r>
            <a:endParaRPr sz="1400"/>
          </a:p>
          <a:p>
            <a:pPr indent="0" lvl="0" marL="0" rtl="0" algn="l">
              <a:spcBef>
                <a:spcPts val="600"/>
              </a:spcBef>
              <a:spcAft>
                <a:spcPts val="0"/>
              </a:spcAft>
              <a:buNone/>
            </a:pPr>
            <a:r>
              <a:rPr lang="en" sz="1400"/>
              <a:t>Questions to ponder (later… after class): </a:t>
            </a:r>
            <a:endParaRPr sz="1400"/>
          </a:p>
          <a:p>
            <a:pPr indent="-317500" lvl="0" marL="457200" rtl="0" algn="l">
              <a:spcBef>
                <a:spcPts val="600"/>
              </a:spcBef>
              <a:spcAft>
                <a:spcPts val="0"/>
              </a:spcAft>
              <a:buSzPts val="1400"/>
              <a:buChar char="●"/>
            </a:pPr>
            <a:r>
              <a:rPr lang="en" sz="1400"/>
              <a:t>How many items for selection sort?</a:t>
            </a:r>
            <a:endParaRPr sz="1400"/>
          </a:p>
          <a:p>
            <a:pPr indent="-317500" lvl="0" marL="457200" rtl="0" algn="l">
              <a:spcBef>
                <a:spcPts val="0"/>
              </a:spcBef>
              <a:spcAft>
                <a:spcPts val="0"/>
              </a:spcAft>
              <a:buSzPts val="1400"/>
              <a:buChar char="●"/>
            </a:pPr>
            <a:r>
              <a:rPr lang="en" sz="1400"/>
              <a:t>Why does insertion sort take longer / more compares than selection sort?</a:t>
            </a:r>
            <a:endParaRPr sz="1400"/>
          </a:p>
          <a:p>
            <a:pPr indent="-317500" lvl="0" marL="457200" rtl="0" algn="l">
              <a:spcBef>
                <a:spcPts val="0"/>
              </a:spcBef>
              <a:spcAft>
                <a:spcPts val="0"/>
              </a:spcAft>
              <a:buSzPts val="1400"/>
              <a:buChar char="●"/>
            </a:pPr>
            <a:r>
              <a:rPr lang="en" sz="1400"/>
              <a:t>At what time stamp does the first partition complete for Quicksort?</a:t>
            </a:r>
            <a:endParaRPr sz="1400"/>
          </a:p>
          <a:p>
            <a:pPr indent="-317500" lvl="0" marL="457200" rtl="0" algn="l">
              <a:spcBef>
                <a:spcPts val="0"/>
              </a:spcBef>
              <a:spcAft>
                <a:spcPts val="0"/>
              </a:spcAft>
              <a:buSzPts val="1400"/>
              <a:buChar char="●"/>
            </a:pPr>
            <a:r>
              <a:rPr lang="en" sz="1400"/>
              <a:t>Could the size of the input to mergesort be a power of 2?</a:t>
            </a:r>
            <a:endParaRPr sz="1400"/>
          </a:p>
          <a:p>
            <a:pPr indent="-317500" lvl="0" marL="457200" rtl="0" algn="l">
              <a:spcBef>
                <a:spcPts val="0"/>
              </a:spcBef>
              <a:spcAft>
                <a:spcPts val="0"/>
              </a:spcAft>
              <a:buSzPts val="1400"/>
              <a:buChar char="●"/>
            </a:pPr>
            <a:r>
              <a:rPr lang="en" sz="1400"/>
              <a:t>What do the colors mean for heapsort?</a:t>
            </a:r>
            <a:endParaRPr sz="1400"/>
          </a:p>
          <a:p>
            <a:pPr indent="-317500" lvl="0" marL="457200" rtl="0" algn="l">
              <a:spcBef>
                <a:spcPts val="0"/>
              </a:spcBef>
              <a:spcAft>
                <a:spcPts val="0"/>
              </a:spcAft>
              <a:buSzPts val="1400"/>
              <a:buChar char="●"/>
            </a:pPr>
            <a:r>
              <a:rPr lang="en" sz="1400"/>
              <a:t>How many characters are in the alphabet used for the LSD sort problem?</a:t>
            </a:r>
            <a:endParaRPr sz="1400"/>
          </a:p>
          <a:p>
            <a:pPr indent="-317500" lvl="0" marL="457200" rtl="0" algn="l">
              <a:spcBef>
                <a:spcPts val="0"/>
              </a:spcBef>
              <a:spcAft>
                <a:spcPts val="0"/>
              </a:spcAft>
              <a:buSzPts val="1400"/>
              <a:buChar char="●"/>
            </a:pPr>
            <a:r>
              <a:rPr lang="en" sz="1400"/>
              <a:t>How many digits are in the keys used for the LSD sort problem?</a:t>
            </a: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5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524" name="Google Shape;524;p5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Title image: </a:t>
            </a:r>
            <a:r>
              <a:rPr lang="en" sz="1400" u="sng">
                <a:solidFill>
                  <a:schemeClr val="hlink"/>
                </a:solidFill>
                <a:hlinkClick r:id="rId3"/>
              </a:rPr>
              <a:t>http://www.constructionphotography.com/ImageThumbs/A168-02831/3/A168-02831_plastic_bottles_sorted_by_colour_compressed_into_bales_and_ready_for_recycling.jpg</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5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Puppies, Cats, and Dogs</a:t>
            </a:r>
            <a:endParaRPr/>
          </a:p>
        </p:txBody>
      </p:sp>
      <p:sp>
        <p:nvSpPr>
          <p:cNvPr id="530" name="Google Shape;530;p5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solution to the sorting problem also provides a solution to puppy, cat, dog.</a:t>
            </a:r>
            <a:endParaRPr/>
          </a:p>
          <a:p>
            <a:pPr indent="-355600" lvl="0" marL="457200" rtl="0" algn="l">
              <a:spcBef>
                <a:spcPts val="600"/>
              </a:spcBef>
              <a:spcAft>
                <a:spcPts val="0"/>
              </a:spcAft>
              <a:buSzPts val="2000"/>
              <a:buChar char="●"/>
            </a:pPr>
            <a:r>
              <a:rPr lang="en"/>
              <a:t>Thus: Sorting must be at least as hard as puppy, cat, dog.</a:t>
            </a:r>
            <a:endParaRPr/>
          </a:p>
          <a:p>
            <a:pPr indent="-355600" lvl="0" marL="457200" rtl="0" algn="l">
              <a:spcBef>
                <a:spcPts val="0"/>
              </a:spcBef>
              <a:spcAft>
                <a:spcPts val="0"/>
              </a:spcAft>
              <a:buSzPts val="2000"/>
              <a:buChar char="●"/>
            </a:pPr>
            <a:r>
              <a:rPr lang="en"/>
              <a:t>Because [difficulty of sorting] ≥ [difficulty of puppy, cat, dog], any lower bound on difficulty of puppy, cat, dog must ALSO apply to sorting.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Physics analogy: Climbing a hill with your legs is one way to solve the problem of getting up a hill.</a:t>
            </a:r>
            <a:endParaRPr/>
          </a:p>
          <a:p>
            <a:pPr indent="-355600" lvl="0" marL="457200" rtl="0" algn="l">
              <a:spcBef>
                <a:spcPts val="600"/>
              </a:spcBef>
              <a:spcAft>
                <a:spcPts val="0"/>
              </a:spcAft>
              <a:buSzPts val="2000"/>
              <a:buChar char="●"/>
            </a:pPr>
            <a:r>
              <a:rPr lang="en"/>
              <a:t>Thus: Using “climbing a hill with your legs” must be at least as hard as “getting up a hill”. </a:t>
            </a:r>
            <a:endParaRPr/>
          </a:p>
          <a:p>
            <a:pPr indent="-355600" lvl="0" marL="457200" rtl="0" algn="l">
              <a:spcBef>
                <a:spcPts val="0"/>
              </a:spcBef>
              <a:spcAft>
                <a:spcPts val="0"/>
              </a:spcAft>
              <a:buSzPts val="2000"/>
              <a:buChar char="●"/>
            </a:pPr>
            <a:r>
              <a:rPr lang="en"/>
              <a:t>Because CAHWYL ≥ GUAH, any lower bound on energy to GUAH must also apply to CAHWYL.</a:t>
            </a:r>
            <a:endParaRPr/>
          </a:p>
          <a:p>
            <a:pPr indent="-355600" lvl="0" marL="457200" rtl="0" algn="l">
              <a:spcBef>
                <a:spcPts val="0"/>
              </a:spcBef>
              <a:spcAft>
                <a:spcPts val="0"/>
              </a:spcAft>
              <a:buSzPts val="2000"/>
              <a:buChar char="●"/>
            </a:pPr>
            <a:r>
              <a:rPr lang="en"/>
              <a:t>Example bound: Takes m*g*h energy to climb hill, so using legs to climb the hill takes at least m*g*h energy.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 Flavors</a:t>
            </a:r>
            <a:endParaRPr/>
          </a:p>
        </p:txBody>
      </p:sp>
      <p:sp>
        <p:nvSpPr>
          <p:cNvPr id="70" name="Google Shape;70;p1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said Quicksort is the fastest, but this is only true if we make the right decisions about:</a:t>
            </a:r>
            <a:endParaRPr/>
          </a:p>
          <a:p>
            <a:pPr indent="-355600" lvl="0" marL="457200" rtl="0" algn="l">
              <a:spcBef>
                <a:spcPts val="600"/>
              </a:spcBef>
              <a:spcAft>
                <a:spcPts val="0"/>
              </a:spcAft>
              <a:buSzPts val="2000"/>
              <a:buChar char="●"/>
            </a:pPr>
            <a:r>
              <a:rPr lang="en"/>
              <a:t>Pivot selection.</a:t>
            </a:r>
            <a:endParaRPr/>
          </a:p>
          <a:p>
            <a:pPr indent="-355600" lvl="0" marL="457200" rtl="0" algn="l">
              <a:spcBef>
                <a:spcPts val="0"/>
              </a:spcBef>
              <a:spcAft>
                <a:spcPts val="0"/>
              </a:spcAft>
              <a:buSzPts val="2000"/>
              <a:buChar char="●"/>
            </a:pPr>
            <a:r>
              <a:rPr lang="en"/>
              <a:t>Partition algorithm.</a:t>
            </a:r>
            <a:endParaRPr/>
          </a:p>
          <a:p>
            <a:pPr indent="-355600" lvl="0" marL="457200" rtl="0" algn="l">
              <a:spcBef>
                <a:spcPts val="0"/>
              </a:spcBef>
              <a:spcAft>
                <a:spcPts val="0"/>
              </a:spcAft>
              <a:buSzPts val="2000"/>
              <a:buChar char="●"/>
            </a:pPr>
            <a:r>
              <a:rPr lang="en"/>
              <a:t>How we deal with avoiding the worst case (can be covered by the above choices).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speed test Mergesort vs. Quicksort from last time, which had:</a:t>
            </a:r>
            <a:endParaRPr/>
          </a:p>
          <a:p>
            <a:pPr indent="-355600" lvl="0" marL="457200" rtl="0" algn="l">
              <a:spcBef>
                <a:spcPts val="600"/>
              </a:spcBef>
              <a:spcAft>
                <a:spcPts val="0"/>
              </a:spcAft>
              <a:buSzPts val="2000"/>
              <a:buChar char="●"/>
            </a:pPr>
            <a:r>
              <a:rPr lang="en"/>
              <a:t>Pivot selection: Always use </a:t>
            </a:r>
            <a:r>
              <a:rPr b="1" lang="en"/>
              <a:t>leftmost</a:t>
            </a:r>
            <a:r>
              <a:rPr lang="en"/>
              <a:t>.</a:t>
            </a:r>
            <a:endParaRPr/>
          </a:p>
          <a:p>
            <a:pPr indent="-355600" lvl="0" marL="457200" rtl="0" algn="l">
              <a:spcBef>
                <a:spcPts val="0"/>
              </a:spcBef>
              <a:spcAft>
                <a:spcPts val="0"/>
              </a:spcAft>
              <a:buSzPts val="2000"/>
              <a:buChar char="●"/>
            </a:pPr>
            <a:r>
              <a:rPr lang="en"/>
              <a:t>Partition algorithm: Make an array copy then do </a:t>
            </a:r>
            <a:r>
              <a:rPr b="1" lang="en"/>
              <a:t>three</a:t>
            </a:r>
            <a:r>
              <a:rPr lang="en"/>
              <a:t> scans for red, white, and blue items (white scan trivially finishes in one compare).</a:t>
            </a:r>
            <a:endParaRPr/>
          </a:p>
          <a:p>
            <a:pPr indent="-355600" lvl="0" marL="457200" rtl="0" algn="l">
              <a:spcBef>
                <a:spcPts val="0"/>
              </a:spcBef>
              <a:spcAft>
                <a:spcPts val="0"/>
              </a:spcAft>
              <a:buSzPts val="2000"/>
              <a:buChar char="●"/>
            </a:pPr>
            <a:r>
              <a:rPr b="1" lang="en"/>
              <a:t>Shuffle </a:t>
            </a:r>
            <a:r>
              <a:rPr lang="en"/>
              <a:t>before starting (to avoid worst case).</a:t>
            </a:r>
            <a:endParaRPr/>
          </a:p>
        </p:txBody>
      </p:sp>
      <p:sp>
        <p:nvSpPr>
          <p:cNvPr id="71" name="Google Shape;71;p18"/>
          <p:cNvSpPr txBox="1"/>
          <p:nvPr/>
        </p:nvSpPr>
        <p:spPr>
          <a:xfrm>
            <a:off x="5305725" y="2515325"/>
            <a:ext cx="3090600" cy="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We’ll call this QuicksortL3S</a:t>
            </a:r>
            <a:endParaRPr>
              <a:solidFill>
                <a:srgbClr val="BE0712"/>
              </a:solidFill>
            </a:endParaRPr>
          </a:p>
        </p:txBody>
      </p:sp>
      <p:cxnSp>
        <p:nvCxnSpPr>
          <p:cNvPr id="72" name="Google Shape;72;p18"/>
          <p:cNvCxnSpPr/>
          <p:nvPr/>
        </p:nvCxnSpPr>
        <p:spPr>
          <a:xfrm flipH="1">
            <a:off x="4351475" y="2858850"/>
            <a:ext cx="1145100" cy="2481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 vs. Mergesort</a:t>
            </a:r>
            <a:endParaRPr/>
          </a:p>
        </p:txBody>
      </p:sp>
      <p:sp>
        <p:nvSpPr>
          <p:cNvPr id="78" name="Google Shape;78;p19"/>
          <p:cNvSpPr txBox="1"/>
          <p:nvPr>
            <p:ph idx="1" type="body"/>
          </p:nvPr>
        </p:nvSpPr>
        <p:spPr>
          <a:xfrm>
            <a:off x="243000" y="2346200"/>
            <a:ext cx="8443800" cy="2364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Quicksort didn’t do so well!</a:t>
            </a:r>
            <a:endParaRPr/>
          </a:p>
        </p:txBody>
      </p:sp>
      <p:graphicFrame>
        <p:nvGraphicFramePr>
          <p:cNvPr id="79" name="Google Shape;79;p19"/>
          <p:cNvGraphicFramePr/>
          <p:nvPr/>
        </p:nvGraphicFramePr>
        <p:xfrm>
          <a:off x="774125" y="704850"/>
          <a:ext cx="3000000" cy="3000000"/>
        </p:xfrm>
        <a:graphic>
          <a:graphicData uri="http://schemas.openxmlformats.org/drawingml/2006/table">
            <a:tbl>
              <a:tblPr>
                <a:noFill/>
                <a:tableStyleId>{3149C896-7DCD-42FA-87CF-5B811237BAC8}</a:tableStyleId>
              </a:tblPr>
              <a:tblGrid>
                <a:gridCol w="1488175"/>
                <a:gridCol w="1371375"/>
                <a:gridCol w="1429775"/>
                <a:gridCol w="1429775"/>
                <a:gridCol w="1750775"/>
              </a:tblGrid>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Pivot Selection Strategy</a:t>
                      </a:r>
                      <a:endParaRPr/>
                    </a:p>
                  </a:txBody>
                  <a:tcPr marT="91425" marB="91425" marR="91425" marL="91425"/>
                </a:tc>
                <a:tc>
                  <a:txBody>
                    <a:bodyPr>
                      <a:noAutofit/>
                    </a:bodyPr>
                    <a:lstStyle/>
                    <a:p>
                      <a:pPr indent="0" lvl="0" marL="0" rtl="0" algn="l">
                        <a:spcBef>
                          <a:spcPts val="0"/>
                        </a:spcBef>
                        <a:spcAft>
                          <a:spcPts val="0"/>
                        </a:spcAft>
                        <a:buNone/>
                      </a:pPr>
                      <a:r>
                        <a:rPr lang="en"/>
                        <a:t>Partition</a:t>
                      </a:r>
                      <a:endParaRPr/>
                    </a:p>
                    <a:p>
                      <a:pPr indent="0" lvl="0" marL="0" rtl="0" algn="l">
                        <a:spcBef>
                          <a:spcPts val="0"/>
                        </a:spcBef>
                        <a:spcAft>
                          <a:spcPts val="0"/>
                        </a:spcAft>
                        <a:buNone/>
                      </a:pPr>
                      <a:r>
                        <a:rPr lang="en"/>
                        <a:t>Algorithm</a:t>
                      </a:r>
                      <a:endParaRPr/>
                    </a:p>
                  </a:txBody>
                  <a:tcPr marT="91425" marB="91425" marR="91425" marL="91425"/>
                </a:tc>
                <a:tc>
                  <a:txBody>
                    <a:bodyPr>
                      <a:noAutofit/>
                    </a:bodyPr>
                    <a:lstStyle/>
                    <a:p>
                      <a:pPr indent="0" lvl="0" marL="0" rtl="0" algn="l">
                        <a:spcBef>
                          <a:spcPts val="0"/>
                        </a:spcBef>
                        <a:spcAft>
                          <a:spcPts val="0"/>
                        </a:spcAft>
                        <a:buNone/>
                      </a:pPr>
                      <a:r>
                        <a:rPr lang="en"/>
                        <a:t>Worst Case Avoidance Strategy</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Time to sort 1000 arrays of 10000 ints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Mergesort</a:t>
                      </a:r>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solidFill>
                      <a:srgbClr val="000000"/>
                    </a:solidFill>
                  </a:tcPr>
                </a:tc>
                <a:tc>
                  <a:txBody>
                    <a:bodyPr>
                      <a:noAutofit/>
                    </a:bodyPr>
                    <a:lstStyle/>
                    <a:p>
                      <a:pPr indent="0" lvl="0" marL="0" rtl="0" algn="l">
                        <a:spcBef>
                          <a:spcPts val="0"/>
                        </a:spcBef>
                        <a:spcAft>
                          <a:spcPts val="0"/>
                        </a:spcAft>
                        <a:buNone/>
                      </a:pPr>
                      <a:r>
                        <a:rPr lang="en"/>
                        <a:t>2</a:t>
                      </a:r>
                      <a:r>
                        <a:rPr lang="en"/>
                        <a:t>.1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Quicksort </a:t>
                      </a:r>
                      <a:r>
                        <a:rPr lang="en"/>
                        <a:t>L</a:t>
                      </a:r>
                      <a:r>
                        <a:rPr lang="en"/>
                        <a:t>3S</a:t>
                      </a:r>
                      <a:endParaRPr/>
                    </a:p>
                  </a:txBody>
                  <a:tcPr marT="91425" marB="91425" marR="91425" marL="91425"/>
                </a:tc>
                <a:tc>
                  <a:txBody>
                    <a:bodyPr>
                      <a:noAutofit/>
                    </a:bodyPr>
                    <a:lstStyle/>
                    <a:p>
                      <a:pPr indent="0" lvl="0" marL="0" rtl="0" algn="l">
                        <a:spcBef>
                          <a:spcPts val="0"/>
                        </a:spcBef>
                        <a:spcAft>
                          <a:spcPts val="0"/>
                        </a:spcAft>
                        <a:buNone/>
                      </a:pPr>
                      <a:r>
                        <a:rPr lang="en"/>
                        <a:t>Leftmost</a:t>
                      </a:r>
                      <a:endParaRPr/>
                    </a:p>
                  </a:txBody>
                  <a:tcPr marT="91425" marB="91425" marR="91425" marL="91425"/>
                </a:tc>
                <a:tc>
                  <a:txBody>
                    <a:bodyPr>
                      <a:noAutofit/>
                    </a:bodyPr>
                    <a:lstStyle/>
                    <a:p>
                      <a:pPr indent="0" lvl="0" marL="0" rtl="0" algn="l">
                        <a:spcBef>
                          <a:spcPts val="0"/>
                        </a:spcBef>
                        <a:spcAft>
                          <a:spcPts val="0"/>
                        </a:spcAft>
                        <a:buNone/>
                      </a:pPr>
                      <a:r>
                        <a:rPr lang="en"/>
                        <a:t>3-scan</a:t>
                      </a:r>
                      <a:endParaRPr/>
                    </a:p>
                  </a:txBody>
                  <a:tcPr marT="91425" marB="91425" marR="91425" marL="91425"/>
                </a:tc>
                <a:tc>
                  <a:txBody>
                    <a:bodyPr>
                      <a:noAutofit/>
                    </a:bodyPr>
                    <a:lstStyle/>
                    <a:p>
                      <a:pPr indent="0" lvl="0" marL="0" rtl="0" algn="l">
                        <a:spcBef>
                          <a:spcPts val="0"/>
                        </a:spcBef>
                        <a:spcAft>
                          <a:spcPts val="0"/>
                        </a:spcAft>
                        <a:buNone/>
                      </a:pPr>
                      <a:r>
                        <a:rPr lang="en"/>
                        <a:t>Shuffle</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4.4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80" name="Google Shape;80;p19"/>
          <p:cNvSpPr txBox="1"/>
          <p:nvPr/>
        </p:nvSpPr>
        <p:spPr>
          <a:xfrm>
            <a:off x="23" y="4559300"/>
            <a:ext cx="49824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These are unoptimized versions of mergesort and quicksort, i.e. no switching to insertion sort for small arrays.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Tony Hoare’s In-place Partitioning Scheme</a:t>
            </a:r>
            <a:endParaRPr/>
          </a:p>
        </p:txBody>
      </p:sp>
      <p:sp>
        <p:nvSpPr>
          <p:cNvPr id="86" name="Google Shape;86;p20"/>
          <p:cNvSpPr txBox="1"/>
          <p:nvPr>
            <p:ph idx="1" type="body"/>
          </p:nvPr>
        </p:nvSpPr>
        <p:spPr>
          <a:xfrm>
            <a:off x="243000" y="556500"/>
            <a:ext cx="8745000" cy="451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Tony originally proposed a scheme where two pointers walk towards each other.</a:t>
            </a:r>
            <a:endParaRPr/>
          </a:p>
          <a:p>
            <a:pPr indent="-355600" lvl="0" marL="457200" rtl="0" algn="l">
              <a:spcBef>
                <a:spcPts val="600"/>
              </a:spcBef>
              <a:spcAft>
                <a:spcPts val="0"/>
              </a:spcAft>
              <a:buSzPts val="2000"/>
              <a:buChar char="●"/>
            </a:pPr>
            <a:r>
              <a:rPr lang="en"/>
              <a:t>Left pointer loves small items.</a:t>
            </a:r>
            <a:endParaRPr/>
          </a:p>
          <a:p>
            <a:pPr indent="-355600" lvl="0" marL="457200" rtl="0" algn="l">
              <a:spcBef>
                <a:spcPts val="0"/>
              </a:spcBef>
              <a:spcAft>
                <a:spcPts val="0"/>
              </a:spcAft>
              <a:buSzPts val="2000"/>
              <a:buChar char="●"/>
            </a:pPr>
            <a:r>
              <a:rPr lang="en"/>
              <a:t>Right pointer loves large items.</a:t>
            </a:r>
            <a:endParaRPr/>
          </a:p>
          <a:p>
            <a:pPr indent="-355600" lvl="0" marL="457200" rtl="0" algn="l">
              <a:spcBef>
                <a:spcPts val="0"/>
              </a:spcBef>
              <a:spcAft>
                <a:spcPts val="0"/>
              </a:spcAft>
              <a:buSzPts val="2000"/>
              <a:buChar char="●"/>
            </a:pPr>
            <a:r>
              <a:rPr lang="en"/>
              <a:t>Big idea: Walk towards each other, swapping anything they don’t like.</a:t>
            </a:r>
            <a:endParaRPr/>
          </a:p>
          <a:p>
            <a:pPr indent="-355600" lvl="1" marL="914400" rtl="0" algn="l">
              <a:spcBef>
                <a:spcPts val="0"/>
              </a:spcBef>
              <a:spcAft>
                <a:spcPts val="0"/>
              </a:spcAft>
              <a:buSzPts val="2000"/>
              <a:buChar char="○"/>
            </a:pPr>
            <a:r>
              <a:rPr lang="en"/>
              <a:t>End result is that things on left are “small” and things on the right are “large”.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Full details here: </a:t>
            </a:r>
            <a:r>
              <a:rPr lang="en" u="sng">
                <a:solidFill>
                  <a:schemeClr val="hlink"/>
                </a:solidFill>
                <a:hlinkClick r:id="rId3"/>
              </a:rPr>
              <a:t>Demo</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Using this partitioning scheme yields a very fast Quicksort.</a:t>
            </a:r>
            <a:endParaRPr/>
          </a:p>
          <a:p>
            <a:pPr indent="-355600" lvl="0" marL="457200" rtl="0" algn="l">
              <a:spcBef>
                <a:spcPts val="600"/>
              </a:spcBef>
              <a:spcAft>
                <a:spcPts val="0"/>
              </a:spcAft>
              <a:buSzPts val="2000"/>
              <a:buChar char="●"/>
            </a:pPr>
            <a:r>
              <a:rPr lang="en"/>
              <a:t>Though faster schemes have been found since.</a:t>
            </a:r>
            <a:endParaRPr/>
          </a:p>
          <a:p>
            <a:pPr indent="-355600" lvl="0" marL="457200" rtl="0" algn="l">
              <a:spcBef>
                <a:spcPts val="0"/>
              </a:spcBef>
              <a:spcAft>
                <a:spcPts val="0"/>
              </a:spcAft>
              <a:buSzPts val="2000"/>
              <a:buChar char="●"/>
            </a:pPr>
            <a:r>
              <a:rPr lang="en"/>
              <a:t>Overall runtime still depends crucially on pivot selection strategy!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 vs. Mergesort</a:t>
            </a:r>
            <a:endParaRPr/>
          </a:p>
        </p:txBody>
      </p:sp>
      <p:sp>
        <p:nvSpPr>
          <p:cNvPr id="92" name="Google Shape;92;p21"/>
          <p:cNvSpPr txBox="1"/>
          <p:nvPr>
            <p:ph idx="1" type="body"/>
          </p:nvPr>
        </p:nvSpPr>
        <p:spPr>
          <a:xfrm>
            <a:off x="243000" y="2693550"/>
            <a:ext cx="8443800" cy="201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Using Tony Hoare’s two pointer scheme, Quicksort is better than mergesort!</a:t>
            </a:r>
            <a:endParaRPr/>
          </a:p>
          <a:p>
            <a:pPr indent="-355600" lvl="0" marL="457200" rtl="0" algn="l">
              <a:spcBef>
                <a:spcPts val="600"/>
              </a:spcBef>
              <a:spcAft>
                <a:spcPts val="0"/>
              </a:spcAft>
              <a:buSzPts val="2000"/>
              <a:buChar char="●"/>
            </a:pPr>
            <a:r>
              <a:rPr lang="en"/>
              <a:t>More recent pivot/partitioning schemes do somewhat better. </a:t>
            </a:r>
            <a:endParaRPr/>
          </a:p>
          <a:p>
            <a:pPr indent="-355600" lvl="1" marL="914400" rtl="0" algn="l">
              <a:spcBef>
                <a:spcPts val="0"/>
              </a:spcBef>
              <a:spcAft>
                <a:spcPts val="0"/>
              </a:spcAft>
              <a:buSzPts val="2000"/>
              <a:buChar char="○"/>
            </a:pPr>
            <a:r>
              <a:rPr lang="en"/>
              <a:t>Best known Quicksort uses a two-pivot scheme.</a:t>
            </a:r>
            <a:endParaRPr/>
          </a:p>
          <a:p>
            <a:pPr indent="-355600" lvl="1" marL="914400" rtl="0" algn="l">
              <a:spcBef>
                <a:spcPts val="0"/>
              </a:spcBef>
              <a:spcAft>
                <a:spcPts val="0"/>
              </a:spcAft>
              <a:buSzPts val="2000"/>
              <a:buChar char="○"/>
            </a:pPr>
            <a:r>
              <a:rPr lang="en"/>
              <a:t>Interesting note, this version of Quicksort was introduced to the world by a previously unknown guy, in a Java developers forum (</a:t>
            </a:r>
            <a:r>
              <a:rPr lang="en" u="sng">
                <a:solidFill>
                  <a:schemeClr val="hlink"/>
                </a:solidFill>
                <a:hlinkClick r:id="rId3"/>
              </a:rPr>
              <a:t>Link</a:t>
            </a:r>
            <a:r>
              <a:rPr lang="en"/>
              <a:t>).</a:t>
            </a:r>
            <a:endParaRPr/>
          </a:p>
        </p:txBody>
      </p:sp>
      <p:graphicFrame>
        <p:nvGraphicFramePr>
          <p:cNvPr id="93" name="Google Shape;93;p21"/>
          <p:cNvGraphicFramePr/>
          <p:nvPr/>
        </p:nvGraphicFramePr>
        <p:xfrm>
          <a:off x="774125" y="704850"/>
          <a:ext cx="3000000" cy="3000000"/>
        </p:xfrm>
        <a:graphic>
          <a:graphicData uri="http://schemas.openxmlformats.org/drawingml/2006/table">
            <a:tbl>
              <a:tblPr>
                <a:noFill/>
                <a:tableStyleId>{3149C896-7DCD-42FA-87CF-5B811237BAC8}</a:tableStyleId>
              </a:tblPr>
              <a:tblGrid>
                <a:gridCol w="1488175"/>
                <a:gridCol w="1371375"/>
                <a:gridCol w="1429775"/>
                <a:gridCol w="1429775"/>
                <a:gridCol w="1750775"/>
              </a:tblGrid>
              <a:tr h="381000">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Pivot Selection Strategy</a:t>
                      </a:r>
                      <a:endParaRPr/>
                    </a:p>
                  </a:txBody>
                  <a:tcPr marT="91425" marB="91425" marR="91425" marL="91425"/>
                </a:tc>
                <a:tc>
                  <a:txBody>
                    <a:bodyPr>
                      <a:noAutofit/>
                    </a:bodyPr>
                    <a:lstStyle/>
                    <a:p>
                      <a:pPr indent="0" lvl="0" marL="0" rtl="0" algn="l">
                        <a:spcBef>
                          <a:spcPts val="0"/>
                        </a:spcBef>
                        <a:spcAft>
                          <a:spcPts val="0"/>
                        </a:spcAft>
                        <a:buNone/>
                      </a:pPr>
                      <a:r>
                        <a:rPr lang="en"/>
                        <a:t>Partition</a:t>
                      </a:r>
                      <a:endParaRPr/>
                    </a:p>
                    <a:p>
                      <a:pPr indent="0" lvl="0" marL="0" rtl="0" algn="l">
                        <a:spcBef>
                          <a:spcPts val="0"/>
                        </a:spcBef>
                        <a:spcAft>
                          <a:spcPts val="0"/>
                        </a:spcAft>
                        <a:buNone/>
                      </a:pPr>
                      <a:r>
                        <a:rPr lang="en"/>
                        <a:t>Algorithm</a:t>
                      </a:r>
                      <a:endParaRPr/>
                    </a:p>
                  </a:txBody>
                  <a:tcPr marT="91425" marB="91425" marR="91425" marL="91425"/>
                </a:tc>
                <a:tc>
                  <a:txBody>
                    <a:bodyPr>
                      <a:noAutofit/>
                    </a:bodyPr>
                    <a:lstStyle/>
                    <a:p>
                      <a:pPr indent="0" lvl="0" marL="0" rtl="0" algn="l">
                        <a:spcBef>
                          <a:spcPts val="0"/>
                        </a:spcBef>
                        <a:spcAft>
                          <a:spcPts val="0"/>
                        </a:spcAft>
                        <a:buNone/>
                      </a:pPr>
                      <a:r>
                        <a:rPr lang="en"/>
                        <a:t>Worst Case Avoidance Strategy</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Time to sort 1000 arrays of 10000 ints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Mergesort</a:t>
                      </a:r>
                      <a:endParaRPr/>
                    </a:p>
                  </a:txBody>
                  <a:tcPr marT="91425" marB="91425" marR="91425" marL="91425"/>
                </a:tc>
                <a:tc>
                  <a:txBody>
                    <a:bodyPr>
                      <a:noAutofit/>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solidFill>
                            <a:srgbClr val="FFFFFF"/>
                          </a:solidFill>
                        </a:rPr>
                        <a:t>N/A</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solidFill>
                      <a:srgbClr val="000000"/>
                    </a:solidFill>
                  </a:tcPr>
                </a:tc>
                <a:tc>
                  <a:txBody>
                    <a:bodyPr>
                      <a:noAutofit/>
                    </a:bodyPr>
                    <a:lstStyle/>
                    <a:p>
                      <a:pPr indent="0" lvl="0" marL="0" rtl="0" algn="l">
                        <a:spcBef>
                          <a:spcPts val="0"/>
                        </a:spcBef>
                        <a:spcAft>
                          <a:spcPts val="0"/>
                        </a:spcAft>
                        <a:buNone/>
                      </a:pPr>
                      <a:r>
                        <a:rPr lang="en"/>
                        <a:t>2.1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Quicksort L3S</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Leftmost</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3-scan</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Shuffle</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4.4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Quicksort LTHS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Leftmost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Tony Hoare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Shuffle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1.7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94" name="Google Shape;94;p21"/>
          <p:cNvSpPr txBox="1"/>
          <p:nvPr/>
        </p:nvSpPr>
        <p:spPr>
          <a:xfrm>
            <a:off x="23" y="4559300"/>
            <a:ext cx="49824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These are unoptimized versions of mergesort and quicksort, i.e. no switching to insertion sort for small arrays.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8" name="Shape 98"/>
        <p:cNvGrpSpPr/>
        <p:nvPr/>
      </p:nvGrpSpPr>
      <p:grpSpPr>
        <a:xfrm>
          <a:off x="0" y="0"/>
          <a:ext cx="0" cy="0"/>
          <a:chOff x="0" y="0"/>
          <a:chExt cx="0" cy="0"/>
        </a:xfrm>
      </p:grpSpPr>
      <p:sp>
        <p:nvSpPr>
          <p:cNvPr id="99" name="Google Shape;99;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If We Don’t Want Randomness?</a:t>
            </a:r>
            <a:endParaRPr/>
          </a:p>
        </p:txBody>
      </p:sp>
      <p:sp>
        <p:nvSpPr>
          <p:cNvPr id="100" name="Google Shape;100;p2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Our approach so far: Use randomness to avoid worst case behavior, but some people don’t like having randomness in their sorting routine.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Another approach: Use the median (or an approximation) as our pivot.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Four philosophies:</a:t>
            </a:r>
            <a:endParaRPr/>
          </a:p>
          <a:p>
            <a:pPr indent="0" lvl="0" marL="0" rtl="0" algn="l">
              <a:spcBef>
                <a:spcPts val="600"/>
              </a:spcBef>
              <a:spcAft>
                <a:spcPts val="0"/>
              </a:spcAft>
              <a:buNone/>
            </a:pPr>
            <a:r>
              <a:rPr lang="en"/>
              <a:t>1. </a:t>
            </a:r>
            <a:r>
              <a:rPr b="1" lang="en"/>
              <a:t>Randomness</a:t>
            </a:r>
            <a:r>
              <a:rPr lang="en"/>
              <a:t>: Pick a random pivot or shuffle before sorting.</a:t>
            </a:r>
            <a:endParaRPr/>
          </a:p>
          <a:p>
            <a:pPr indent="0" lvl="0" marL="0" rtl="0" algn="l">
              <a:spcBef>
                <a:spcPts val="600"/>
              </a:spcBef>
              <a:spcAft>
                <a:spcPts val="0"/>
              </a:spcAft>
              <a:buNone/>
            </a:pPr>
            <a:r>
              <a:rPr lang="en"/>
              <a:t>2. </a:t>
            </a:r>
            <a:r>
              <a:rPr b="1" lang="en"/>
              <a:t>Smarter pivot selection</a:t>
            </a:r>
            <a:r>
              <a:rPr lang="en"/>
              <a:t>: Calculate or approximate the median.</a:t>
            </a:r>
            <a:endParaRPr/>
          </a:p>
          <a:p>
            <a:pPr indent="0" lvl="0" marL="0" rtl="0" algn="l">
              <a:spcBef>
                <a:spcPts val="600"/>
              </a:spcBef>
              <a:spcAft>
                <a:spcPts val="0"/>
              </a:spcAft>
              <a:buNone/>
            </a:pPr>
            <a:r>
              <a:rPr lang="en"/>
              <a:t>3. </a:t>
            </a:r>
            <a:r>
              <a:rPr b="1" lang="en"/>
              <a:t>Introspection</a:t>
            </a:r>
            <a:r>
              <a:rPr lang="en"/>
              <a:t>: Switch to a safer sort if recursion goes to deep.</a:t>
            </a:r>
            <a:endParaRPr/>
          </a:p>
          <a:p>
            <a:pPr indent="0" lvl="0" marL="0" rtl="0" algn="l">
              <a:spcBef>
                <a:spcPts val="600"/>
              </a:spcBef>
              <a:spcAft>
                <a:spcPts val="0"/>
              </a:spcAft>
              <a:buNone/>
            </a:pPr>
            <a:r>
              <a:rPr lang="en"/>
              <a:t>4. </a:t>
            </a:r>
            <a:r>
              <a:rPr b="1" lang="en"/>
              <a:t>Try to cheat</a:t>
            </a:r>
            <a:r>
              <a:rPr lang="en"/>
              <a:t>: If the array is already sorted, don’t sort (this doesn’t work).</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cxnSp>
        <p:nvCxnSpPr>
          <p:cNvPr id="101" name="Google Shape;101;p22"/>
          <p:cNvCxnSpPr/>
          <p:nvPr/>
        </p:nvCxnSpPr>
        <p:spPr>
          <a:xfrm flipH="1">
            <a:off x="6660650" y="2810138"/>
            <a:ext cx="280500" cy="171300"/>
          </a:xfrm>
          <a:prstGeom prst="straightConnector1">
            <a:avLst/>
          </a:prstGeom>
          <a:noFill/>
          <a:ln cap="flat" cmpd="sng" w="9525">
            <a:solidFill>
              <a:srgbClr val="BE0712"/>
            </a:solidFill>
            <a:prstDash val="solid"/>
            <a:round/>
            <a:headEnd len="med" w="med" type="none"/>
            <a:tailEnd len="med" w="med" type="triangle"/>
          </a:ln>
        </p:spPr>
      </p:cxnSp>
      <p:sp>
        <p:nvSpPr>
          <p:cNvPr id="102" name="Google Shape;102;p22"/>
          <p:cNvSpPr txBox="1"/>
          <p:nvPr/>
        </p:nvSpPr>
        <p:spPr>
          <a:xfrm>
            <a:off x="6317700" y="2420488"/>
            <a:ext cx="27762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This is what we’ve been using.</a:t>
            </a:r>
            <a:endParaRPr>
              <a:solidFill>
                <a:srgbClr val="BE071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06" name="Shape 106"/>
        <p:cNvGrpSpPr/>
        <p:nvPr/>
      </p:nvGrpSpPr>
      <p:grpSpPr>
        <a:xfrm>
          <a:off x="0" y="0"/>
          <a:ext cx="0" cy="0"/>
          <a:chOff x="0" y="0"/>
          <a:chExt cx="0" cy="0"/>
        </a:xfrm>
      </p:grpSpPr>
      <p:sp>
        <p:nvSpPr>
          <p:cNvPr id="107" name="Google Shape;107;p23"/>
          <p:cNvSpPr txBox="1"/>
          <p:nvPr>
            <p:ph type="title"/>
          </p:nvPr>
        </p:nvSpPr>
        <p:spPr>
          <a:xfrm>
            <a:off x="166800" y="92500"/>
            <a:ext cx="84555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Philosophy 2a: Smarter Pivot Selection (linear time pivot pick)</a:t>
            </a:r>
            <a:endParaRPr/>
          </a:p>
        </p:txBody>
      </p:sp>
      <p:sp>
        <p:nvSpPr>
          <p:cNvPr id="108" name="Google Shape;108;p23"/>
          <p:cNvSpPr txBox="1"/>
          <p:nvPr>
            <p:ph idx="1" type="body"/>
          </p:nvPr>
        </p:nvSpPr>
        <p:spPr>
          <a:xfrm>
            <a:off x="243000" y="556500"/>
            <a:ext cx="8745300" cy="4010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best possible pivot is the median.</a:t>
            </a:r>
            <a:endParaRPr/>
          </a:p>
          <a:p>
            <a:pPr indent="-355600" lvl="0" marL="457200" rtl="0" algn="l">
              <a:spcBef>
                <a:spcPts val="600"/>
              </a:spcBef>
              <a:spcAft>
                <a:spcPts val="0"/>
              </a:spcAft>
              <a:buSzPts val="2000"/>
              <a:buChar char="●"/>
            </a:pPr>
            <a:r>
              <a:rPr lang="en"/>
              <a:t>Splits problem into two problems of size N/2.</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Obvious approach: Just calculate the actual median and use that as pivot.</a:t>
            </a:r>
            <a:endParaRPr/>
          </a:p>
          <a:p>
            <a:pPr indent="-355600" lvl="0" marL="457200" rtl="0" algn="l">
              <a:spcBef>
                <a:spcPts val="600"/>
              </a:spcBef>
              <a:spcAft>
                <a:spcPts val="0"/>
              </a:spcAft>
              <a:buSzPts val="2000"/>
              <a:buChar char="●"/>
            </a:pPr>
            <a:r>
              <a:rPr lang="en"/>
              <a:t>But how?</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Goal: Come up with an algorithm for finding the median of an array. Bonus points if your algorithm takes linear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