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67FDBF-1004-4D56-BC8A-1DDFCC56D6AD}">
  <a:tblStyle styleId="{0467FDBF-1004-4D56-BC8A-1DDFCC56D6A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1d7ce38570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1d7ce38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2b7767647_0_1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b776764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d7ce38570_0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7ce3857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d7ce38570_0_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7ce385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d7ce38570_0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7ce3857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d7ce38570_0_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d7ce3857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d7ce38570_0_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7ce385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984e2b919_0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84e2b91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890bee631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90bee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5b5392c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5b5392c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65e07215_0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65e07215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g42d4f6d39_013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42d4f6d39_0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1d7ce38570_0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7ce3857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fc129f8d_0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c129f8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2fc129f8d_0_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c129f8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2fc129f8d_0_1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c129f8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2fc129f8d_0_3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c129f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2fc129f8d_0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c129f8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fc129f8d_0_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fc129f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2fc129f8d_0_1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c129f8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69a55e71_0_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69a55e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69a55e71_0_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69a55e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http://www.constructionphotography.com/ImageThumbs/A168-02831/3/A168-02831_plastic_bottles_sorted_by_colour_compressed_into_bales_and_ready_for_recycling.jpg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69a55e71_0_1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69a55e7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12b7767647_0_3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b7767647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2b7767647_0_3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b776764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69a55e71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69a55e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fc129f8d_0_3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c129f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12b7767647_0_4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b776764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12b7767647_0_4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b7767647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12b7767647_0_1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b77676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2b7767647_0_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b776764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2fc129f8d_0_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c129f8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12b7767647_0_3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12b776764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12b7767647_0_3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b776764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3891c527ff_16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891c527ff_1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891c527ff_16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891c527ff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3891c527ff_16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891c527ff_1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3891c527ff_16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891c527ff_1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891c527ff_16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891c527ff_1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This lecture runs slowly.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1d7ce1e520_46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d7ce1e520_4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ce1e520_46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ce1e520_4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4671a419d_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671a419d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12b7767647_0_2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2b776764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12b7767647_0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b77676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12b7767647_0_2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b776764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2b7767647_0_2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2b776764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12b7767647_0_2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b776764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12b7767647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2b776764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12b7767647_0_2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2b776764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2b7767647_0_2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2b776764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2b7767647_0_2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2b776764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12b7767647_0_2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2b776764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12b7767647_0_2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2b776764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12b7767647_0_2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2b776764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12b7767647_0_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b77676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12b7767647_0_3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2b776764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2b7767647_0_3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2b776764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2fc129f8d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fc129f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2b7767647_0_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b77676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2b7767647_0_2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b776764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12b7767647_0_1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b776764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posteriorscience.net/?p=20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oeis.org/A03660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www.coursera.org/specializations/algorithms" TargetMode="External"/><Relationship Id="rId4" Type="http://schemas.openxmlformats.org/officeDocument/2006/relationships/hyperlink" Target="https://www.coursera.org/learn/analytic-combinatoric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youtube.com/watch?v=kPRA0W1kECg" TargetMode="External"/><Relationship Id="rId4" Type="http://schemas.openxmlformats.org/officeDocument/2006/relationships/hyperlink" Target="https://www.youtube.com/watch?v=kPRA0W1kECg&amp;t=0m9s" TargetMode="External"/><Relationship Id="rId10" Type="http://schemas.openxmlformats.org/officeDocument/2006/relationships/hyperlink" Target="https://www.youtube.com/watch?v=kPRA0W1kECg&amp;t=3m37s" TargetMode="External"/><Relationship Id="rId9" Type="http://schemas.openxmlformats.org/officeDocument/2006/relationships/hyperlink" Target="https://www.youtube.com/watch?v=kPRA0W1kECg&amp;t=2m10s" TargetMode="External"/><Relationship Id="rId5" Type="http://schemas.openxmlformats.org/officeDocument/2006/relationships/hyperlink" Target="https://www.youtube.com/watch?v=kPRA0W1kECg&amp;t=0m38s" TargetMode="External"/><Relationship Id="rId6" Type="http://schemas.openxmlformats.org/officeDocument/2006/relationships/hyperlink" Target="https://www.youtube.com/watch?v=kPRA0W1kECg&amp;t=1m05s" TargetMode="External"/><Relationship Id="rId7" Type="http://schemas.openxmlformats.org/officeDocument/2006/relationships/hyperlink" Target="https://www.youtube.com/watch?v=kPRA0W1kECg&amp;t=1m28s" TargetMode="External"/><Relationship Id="rId8" Type="http://schemas.openxmlformats.org/officeDocument/2006/relationships/hyperlink" Target="https://www.youtube.com/watch?v=kPRA0W1kECg&amp;t=1m54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6.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www.angelfire.com/blog/ronz/Articles/999SortingNetworksReferen.html" TargetMode="External"/><Relationship Id="rId4" Type="http://schemas.openxmlformats.org/officeDocument/2006/relationships/hyperlink" Target="http://www.clker.com/cliparts/6/9/3/2/1197122947130754155jean_victor_balin_Cubes.svg.hi.png" TargetMode="External"/><Relationship Id="rId5" Type="http://schemas.openxmlformats.org/officeDocument/2006/relationships/hyperlink" Target="http://www.clipartbest.com/cliparts/94T/bAe/94TbAejig.png" TargetMode="External"/><Relationship Id="rId6" Type="http://schemas.openxmlformats.org/officeDocument/2006/relationships/hyperlink" Target="http://assets.nydailynews.com/polopoly_fs/1.1245686!/img/httpImage/image.jpg_gen/derivatives/article_970/afp-cute-puppy.jpg" TargetMode="External"/><Relationship Id="rId7" Type="http://schemas.openxmlformats.org/officeDocument/2006/relationships/hyperlink" Target="http://animalia-life.com/cat.html" TargetMode="External"/><Relationship Id="rId8" Type="http://schemas.openxmlformats.org/officeDocument/2006/relationships/hyperlink" Target="http://animalia-life.com/dog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 on Proj 3</a:t>
            </a:r>
            <a:endParaRPr/>
          </a:p>
        </p:txBody>
      </p:sp>
      <p:sp>
        <p:nvSpPr>
          <p:cNvPr id="30" name="Google Shape;30;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Project 3:</a:t>
            </a:r>
            <a:endParaRPr/>
          </a:p>
          <a:p>
            <a:pPr indent="-355600" lvl="0" marL="457200" rtl="0" algn="l">
              <a:spcBef>
                <a:spcPts val="600"/>
              </a:spcBef>
              <a:spcAft>
                <a:spcPts val="0"/>
              </a:spcAft>
              <a:buSzPts val="2000"/>
              <a:buChar char="●"/>
            </a:pPr>
            <a:r>
              <a:rPr lang="en"/>
              <a:t>Interesting watch about why MIT stopped teaching the old school “pure” programming class (similar to your experience in 61A filling in functions) vs. the kludgier tool-heavy projects of 61B: </a:t>
            </a:r>
            <a:r>
              <a:rPr lang="en" u="sng">
                <a:solidFill>
                  <a:schemeClr val="hlink"/>
                </a:solidFill>
                <a:hlinkClick r:id="rId3"/>
              </a:rPr>
              <a:t>http://www.posteriorscience.net/?p=206</a:t>
            </a:r>
            <a:endParaRPr/>
          </a:p>
          <a:p>
            <a:pPr indent="-355600" lvl="0" marL="457200" marR="0" rtl="0" algn="l">
              <a:lnSpc>
                <a:spcPct val="100000"/>
              </a:lnSpc>
              <a:spcBef>
                <a:spcPts val="0"/>
              </a:spcBef>
              <a:spcAft>
                <a:spcPts val="0"/>
              </a:spcAft>
              <a:buSzPts val="2000"/>
              <a:buChar char="●"/>
            </a:pPr>
            <a:r>
              <a:rPr lang="en"/>
              <a:t>“Sussman said that in the 80s and 90s, engineers built complex systems by combining simple and well-understood parts. The goal of SICP was to provide the abstraction language for reasoning about such systems.”</a:t>
            </a:r>
            <a:endParaRPr/>
          </a:p>
          <a:p>
            <a:pPr indent="-355600" lvl="0" marL="457200" marR="0" rtl="0" algn="l">
              <a:lnSpc>
                <a:spcPct val="100000"/>
              </a:lnSpc>
              <a:spcBef>
                <a:spcPts val="0"/>
              </a:spcBef>
              <a:spcAft>
                <a:spcPts val="0"/>
              </a:spcAft>
              <a:buSzPts val="2000"/>
              <a:buChar char="●"/>
            </a:pPr>
            <a:r>
              <a:rPr lang="en"/>
              <a:t>“Today, this is no longer the case. Sussman pointed out that engineers now routinely write code for complicated hardware that they don’t fully understand (and often can’t understand because of trade secrecy.)”</a:t>
            </a:r>
            <a:endParaRPr/>
          </a:p>
          <a:p>
            <a:pPr indent="-355600" lvl="0" marL="457200" marR="0" rtl="0" algn="l">
              <a:lnSpc>
                <a:spcPct val="100000"/>
              </a:lnSpc>
              <a:spcBef>
                <a:spcPts val="0"/>
              </a:spcBef>
              <a:spcAft>
                <a:spcPts val="0"/>
              </a:spcAft>
              <a:buSzPts val="2000"/>
              <a:buChar char="●"/>
            </a:pPr>
            <a:r>
              <a:rPr lang="en"/>
              <a:t>“Programming today is “More like science. You grab this piece of library and you poke at it. You write programs that poke it and see what it does. And you say, ‘Can I tweak it to do the thing I want?'”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Math Problem</a:t>
            </a:r>
            <a:endParaRPr/>
          </a:p>
        </p:txBody>
      </p:sp>
      <p:sp>
        <p:nvSpPr>
          <p:cNvPr id="88" name="Google Shape;88;p17"/>
          <p:cNvSpPr txBox="1"/>
          <p:nvPr>
            <p:ph idx="1" type="body"/>
          </p:nvPr>
        </p:nvSpPr>
        <p:spPr>
          <a:xfrm>
            <a:off x="243000" y="556500"/>
            <a:ext cx="8443800" cy="463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Given that N! &gt; (N/2)</a:t>
            </a:r>
            <a:r>
              <a:rPr baseline="30000" lang="en"/>
              <a:t>N/2</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Show that log(N!) ∈ Ω(N log N).</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89" name="Google Shape;89;p17"/>
          <p:cNvSpPr txBox="1"/>
          <p:nvPr/>
        </p:nvSpPr>
        <p:spPr>
          <a:xfrm>
            <a:off x="249925" y="2131975"/>
            <a:ext cx="8229600" cy="2939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We have that N! &gt; (N/2)</a:t>
            </a:r>
            <a:r>
              <a:rPr baseline="30000" lang="en" sz="2000">
                <a:solidFill>
                  <a:schemeClr val="dk1"/>
                </a:solidFill>
                <a:latin typeface="Calibri"/>
                <a:ea typeface="Calibri"/>
                <a:cs typeface="Calibri"/>
                <a:sym typeface="Calibri"/>
              </a:rPr>
              <a:t>N/2</a:t>
            </a:r>
            <a:endParaRPr baseline="30000"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Taking the log of both sides, we have that log(N!) &gt; log((N/2)</a:t>
            </a:r>
            <a:r>
              <a:rPr baseline="30000" lang="en" sz="2000">
                <a:solidFill>
                  <a:schemeClr val="dk1"/>
                </a:solidFill>
                <a:latin typeface="Calibri"/>
                <a:ea typeface="Calibri"/>
                <a:cs typeface="Calibri"/>
                <a:sym typeface="Calibri"/>
              </a:rPr>
              <a:t>N/2</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Bringing down the exponent we have that log(N!) &gt; N/2 log(N/2).</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Discarding the unnecessary constant, we have log(N!) ∈ Ω(N log (N/2)).</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From there, we have that log(N!) ∈ Ω(N log N).</a:t>
            </a:r>
            <a:endParaRPr sz="2000">
              <a:solidFill>
                <a:schemeClr val="dk1"/>
              </a:solidFill>
              <a:latin typeface="Calibri"/>
              <a:ea typeface="Calibri"/>
              <a:cs typeface="Calibri"/>
              <a:sym typeface="Calibri"/>
            </a:endParaRPr>
          </a:p>
        </p:txBody>
      </p:sp>
      <p:sp>
        <p:nvSpPr>
          <p:cNvPr id="90" name="Google Shape;90;p17"/>
          <p:cNvSpPr txBox="1"/>
          <p:nvPr/>
        </p:nvSpPr>
        <p:spPr>
          <a:xfrm>
            <a:off x="6580600" y="3791075"/>
            <a:ext cx="25635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Since log(N/2) is the same thing asymptotically as log(N).</a:t>
            </a:r>
            <a:endParaRPr>
              <a:solidFill>
                <a:srgbClr val="BE0712"/>
              </a:solidFill>
            </a:endParaRPr>
          </a:p>
        </p:txBody>
      </p:sp>
      <p:cxnSp>
        <p:nvCxnSpPr>
          <p:cNvPr id="91" name="Google Shape;91;p17"/>
          <p:cNvCxnSpPr/>
          <p:nvPr/>
        </p:nvCxnSpPr>
        <p:spPr>
          <a:xfrm rot="10800000">
            <a:off x="5704075" y="3893525"/>
            <a:ext cx="941700" cy="212700"/>
          </a:xfrm>
          <a:prstGeom prst="straightConnector1">
            <a:avLst/>
          </a:prstGeom>
          <a:noFill/>
          <a:ln cap="flat" cmpd="sng" w="9525">
            <a:solidFill>
              <a:srgbClr val="BE0712"/>
            </a:solidFill>
            <a:prstDash val="solid"/>
            <a:round/>
            <a:headEnd len="med" w="med" type="none"/>
            <a:tailEnd len="med" w="med" type="triangle"/>
          </a:ln>
        </p:spPr>
      </p:cxnSp>
      <p:sp>
        <p:nvSpPr>
          <p:cNvPr id="92" name="Google Shape;92;p17"/>
          <p:cNvSpPr txBox="1"/>
          <p:nvPr/>
        </p:nvSpPr>
        <p:spPr>
          <a:xfrm>
            <a:off x="226374" y="4399975"/>
            <a:ext cx="8834100" cy="59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In other words, log(N!) grows at least as quickly as N log N.</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
                                        <p:tgtEl>
                                          <p:spTgt spid="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Math Problem</a:t>
            </a:r>
            <a:endParaRPr/>
          </a:p>
        </p:txBody>
      </p:sp>
      <p:sp>
        <p:nvSpPr>
          <p:cNvPr id="98" name="Google Shape;98;p18"/>
          <p:cNvSpPr txBox="1"/>
          <p:nvPr>
            <p:ph idx="1" type="body"/>
          </p:nvPr>
        </p:nvSpPr>
        <p:spPr>
          <a:xfrm>
            <a:off x="243000" y="556500"/>
            <a:ext cx="8443800" cy="40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previous problem, we showed that log(N!) ∈ Ω(N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Now s</a:t>
            </a:r>
            <a:r>
              <a:rPr lang="en"/>
              <a:t>how that N log N ∈ Ω(log(N!)).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
                                        <p:tgtEl>
                                          <p:spTgt spid="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Math Problem</a:t>
            </a:r>
            <a:endParaRPr/>
          </a:p>
        </p:txBody>
      </p:sp>
      <p:sp>
        <p:nvSpPr>
          <p:cNvPr id="104" name="Google Shape;104;p19"/>
          <p:cNvSpPr txBox="1"/>
          <p:nvPr>
            <p:ph idx="1" type="body"/>
          </p:nvPr>
        </p:nvSpPr>
        <p:spPr>
          <a:xfrm>
            <a:off x="243000" y="556500"/>
            <a:ext cx="8443800" cy="56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Show that N log N ∈ Ω(log(N!))</a:t>
            </a:r>
            <a:endParaRPr/>
          </a:p>
        </p:txBody>
      </p:sp>
      <p:sp>
        <p:nvSpPr>
          <p:cNvPr id="105" name="Google Shape;105;p19"/>
          <p:cNvSpPr txBox="1"/>
          <p:nvPr/>
        </p:nvSpPr>
        <p:spPr>
          <a:xfrm>
            <a:off x="239589" y="1295400"/>
            <a:ext cx="8539500" cy="300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Proof:</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log(N!) = log(N) + log(N-1) + log(N-2) + …. + log(1)</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 log N = log(N) + log(N) + log(N) + … log(N)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Therefore N log N ∈ Ω(log(N!))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
                                        <p:tgtEl>
                                          <p:spTgt spid="1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Omega and Theta: yellkey.com</a:t>
            </a:r>
            <a:r>
              <a:rPr lang="en">
                <a:solidFill>
                  <a:srgbClr val="38761D"/>
                </a:solidFill>
              </a:rPr>
              <a:t>/quickly</a:t>
            </a:r>
            <a:endParaRPr>
              <a:solidFill>
                <a:srgbClr val="38761D"/>
              </a:solidFill>
            </a:endParaRPr>
          </a:p>
        </p:txBody>
      </p:sp>
      <p:sp>
        <p:nvSpPr>
          <p:cNvPr id="111" name="Google Shape;111;p20"/>
          <p:cNvSpPr txBox="1"/>
          <p:nvPr>
            <p:ph idx="1" type="body"/>
          </p:nvPr>
        </p:nvSpPr>
        <p:spPr>
          <a:xfrm>
            <a:off x="243000" y="556500"/>
            <a:ext cx="8443800" cy="40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a:t>
            </a:r>
            <a:endParaRPr/>
          </a:p>
          <a:p>
            <a:pPr indent="-355600" lvl="0" marL="457200" rtl="0" algn="l">
              <a:spcBef>
                <a:spcPts val="600"/>
              </a:spcBef>
              <a:spcAft>
                <a:spcPts val="0"/>
              </a:spcAft>
              <a:buSzPts val="2000"/>
              <a:buChar char="●"/>
            </a:pPr>
            <a:r>
              <a:rPr lang="en"/>
              <a:t>N log N ∈ Ω(log(N!))</a:t>
            </a:r>
            <a:endParaRPr/>
          </a:p>
          <a:p>
            <a:pPr indent="-355600" lvl="0" marL="457200" rtl="0" algn="l">
              <a:spcBef>
                <a:spcPts val="0"/>
              </a:spcBef>
              <a:spcAft>
                <a:spcPts val="0"/>
              </a:spcAft>
              <a:buSzPts val="2000"/>
              <a:buChar char="●"/>
            </a:pPr>
            <a:r>
              <a:rPr lang="en"/>
              <a:t>log(N!) ∈ Ω(N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we say?</a:t>
            </a:r>
            <a:endParaRPr/>
          </a:p>
          <a:p>
            <a:pPr indent="-355600" lvl="0" marL="457200" rtl="0" algn="l">
              <a:spcBef>
                <a:spcPts val="600"/>
              </a:spcBef>
              <a:spcAft>
                <a:spcPts val="0"/>
              </a:spcAft>
              <a:buSzPts val="2000"/>
              <a:buAutoNum type="alphaUcPeriod"/>
            </a:pPr>
            <a:r>
              <a:rPr lang="en"/>
              <a:t>N log N ∈ Θ(log N!)</a:t>
            </a:r>
            <a:endParaRPr/>
          </a:p>
          <a:p>
            <a:pPr indent="-355600" lvl="0" marL="457200" rtl="0" algn="l">
              <a:spcBef>
                <a:spcPts val="0"/>
              </a:spcBef>
              <a:spcAft>
                <a:spcPts val="0"/>
              </a:spcAft>
              <a:buSzPts val="2000"/>
              <a:buAutoNum type="alphaUcPeriod"/>
            </a:pPr>
            <a:r>
              <a:rPr lang="en"/>
              <a:t>log N! ∈ Θ(N log N)</a:t>
            </a:r>
            <a:endParaRPr/>
          </a:p>
          <a:p>
            <a:pPr indent="-355600" lvl="0" marL="457200" rtl="0" algn="l">
              <a:spcBef>
                <a:spcPts val="0"/>
              </a:spcBef>
              <a:spcAft>
                <a:spcPts val="0"/>
              </a:spcAft>
              <a:buSzPts val="2000"/>
              <a:buAutoNum type="alphaUcPeriod"/>
            </a:pPr>
            <a:r>
              <a:rPr lang="en"/>
              <a:t>Both A and B</a:t>
            </a:r>
            <a:endParaRPr/>
          </a:p>
          <a:p>
            <a:pPr indent="-355600" lvl="0" marL="457200" rtl="0" algn="l">
              <a:spcBef>
                <a:spcPts val="0"/>
              </a:spcBef>
              <a:spcAft>
                <a:spcPts val="0"/>
              </a:spcAft>
              <a:buSzPts val="2000"/>
              <a:buAutoNum type="alphaUcPeriod"/>
            </a:pPr>
            <a:r>
              <a:rPr lang="en"/>
              <a:t>Neither</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
                                        <p:tgtEl>
                                          <p:spTgt spid="1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animEffect filter="fade" transition="in">
                                      <p:cBhvr>
                                        <p:cTn dur="1"/>
                                        <p:tgtEl>
                                          <p:spTgt spid="1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
                                        <p:tgtEl>
                                          <p:spTgt spid="1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animEffect filter="fade" transition="in">
                                      <p:cBhvr>
                                        <p:cTn dur="1"/>
                                        <p:tgtEl>
                                          <p:spTgt spid="11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Omega and Theta</a:t>
            </a:r>
            <a:endParaRPr/>
          </a:p>
        </p:txBody>
      </p:sp>
      <p:sp>
        <p:nvSpPr>
          <p:cNvPr id="117" name="Google Shape;117;p21"/>
          <p:cNvSpPr txBox="1"/>
          <p:nvPr>
            <p:ph idx="1" type="body"/>
          </p:nvPr>
        </p:nvSpPr>
        <p:spPr>
          <a:xfrm>
            <a:off x="243000" y="556500"/>
            <a:ext cx="8443800" cy="40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a:t>
            </a:r>
            <a:endParaRPr/>
          </a:p>
          <a:p>
            <a:pPr indent="-355600" lvl="0" marL="457200" rtl="0" algn="l">
              <a:spcBef>
                <a:spcPts val="600"/>
              </a:spcBef>
              <a:spcAft>
                <a:spcPts val="0"/>
              </a:spcAft>
              <a:buSzPts val="2000"/>
              <a:buChar char="●"/>
            </a:pPr>
            <a:r>
              <a:rPr lang="en"/>
              <a:t>N log N ∈ Ω(log(N!))</a:t>
            </a:r>
            <a:endParaRPr/>
          </a:p>
          <a:p>
            <a:pPr indent="-355600" lvl="0" marL="457200" rtl="0" algn="l">
              <a:spcBef>
                <a:spcPts val="0"/>
              </a:spcBef>
              <a:spcAft>
                <a:spcPts val="0"/>
              </a:spcAft>
              <a:buSzPts val="2000"/>
              <a:buChar char="●"/>
            </a:pPr>
            <a:r>
              <a:rPr lang="en"/>
              <a:t>log(N!) ∈ Ω(N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we say?</a:t>
            </a:r>
            <a:endParaRPr/>
          </a:p>
          <a:p>
            <a:pPr indent="-355600" lvl="0" marL="457200" rtl="0" algn="l">
              <a:spcBef>
                <a:spcPts val="600"/>
              </a:spcBef>
              <a:spcAft>
                <a:spcPts val="0"/>
              </a:spcAft>
              <a:buSzPts val="2000"/>
              <a:buAutoNum type="alphaUcPeriod"/>
            </a:pPr>
            <a:r>
              <a:rPr lang="en"/>
              <a:t>N log N ∈ Θ(log N!)</a:t>
            </a:r>
            <a:endParaRPr/>
          </a:p>
          <a:p>
            <a:pPr indent="-355600" lvl="0" marL="457200" rtl="0" algn="l">
              <a:spcBef>
                <a:spcPts val="0"/>
              </a:spcBef>
              <a:spcAft>
                <a:spcPts val="0"/>
              </a:spcAft>
              <a:buSzPts val="2000"/>
              <a:buAutoNum type="alphaUcPeriod"/>
            </a:pPr>
            <a:r>
              <a:rPr lang="en"/>
              <a:t>log N! ∈ Θ(N log N)</a:t>
            </a:r>
            <a:endParaRPr/>
          </a:p>
          <a:p>
            <a:pPr indent="-355600" lvl="0" marL="457200" rtl="0" algn="l">
              <a:spcBef>
                <a:spcPts val="0"/>
              </a:spcBef>
              <a:spcAft>
                <a:spcPts val="0"/>
              </a:spcAft>
              <a:buSzPts val="2000"/>
              <a:buAutoNum type="alphaUcPeriod"/>
            </a:pPr>
            <a:r>
              <a:rPr b="1" lang="en"/>
              <a:t>Both A and B</a:t>
            </a:r>
            <a:endParaRPr b="1"/>
          </a:p>
          <a:p>
            <a:pPr indent="-355600" lvl="0" marL="457200" rtl="0" algn="l">
              <a:spcBef>
                <a:spcPts val="0"/>
              </a:spcBef>
              <a:spcAft>
                <a:spcPts val="0"/>
              </a:spcAft>
              <a:buSzPts val="2000"/>
              <a:buAutoNum type="alphaUcPeriod"/>
            </a:pPr>
            <a:r>
              <a:rPr lang="en"/>
              <a:t>Neither</a:t>
            </a:r>
            <a:endParaRPr/>
          </a:p>
          <a:p>
            <a:pPr indent="0" lvl="0" marL="0" rtl="0" algn="l">
              <a:spcBef>
                <a:spcPts val="600"/>
              </a:spcBef>
              <a:spcAft>
                <a:spcPts val="0"/>
              </a:spcAft>
              <a:buNone/>
            </a:pPr>
            <a:r>
              <a:t/>
            </a:r>
            <a:endParaRPr/>
          </a:p>
        </p:txBody>
      </p:sp>
      <p:cxnSp>
        <p:nvCxnSpPr>
          <p:cNvPr id="118" name="Google Shape;118;p21"/>
          <p:cNvCxnSpPr/>
          <p:nvPr/>
        </p:nvCxnSpPr>
        <p:spPr>
          <a:xfrm flipH="1">
            <a:off x="3043950" y="1008150"/>
            <a:ext cx="830400" cy="248100"/>
          </a:xfrm>
          <a:prstGeom prst="straightConnector1">
            <a:avLst/>
          </a:prstGeom>
          <a:noFill/>
          <a:ln cap="flat" cmpd="sng" w="9525">
            <a:solidFill>
              <a:srgbClr val="BE0712"/>
            </a:solidFill>
            <a:prstDash val="solid"/>
            <a:round/>
            <a:headEnd len="med" w="med" type="none"/>
            <a:tailEnd len="med" w="med" type="triangle"/>
          </a:ln>
        </p:spPr>
      </p:cxnSp>
      <p:sp>
        <p:nvSpPr>
          <p:cNvPr id="119" name="Google Shape;119;p21"/>
          <p:cNvSpPr txBox="1"/>
          <p:nvPr/>
        </p:nvSpPr>
        <p:spPr>
          <a:xfrm>
            <a:off x="3874350" y="736150"/>
            <a:ext cx="2475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Informally: N log N </a:t>
            </a:r>
            <a:r>
              <a:rPr lang="en">
                <a:solidFill>
                  <a:srgbClr val="BE0712"/>
                </a:solidFill>
              </a:rPr>
              <a:t>≥ </a:t>
            </a:r>
            <a:r>
              <a:rPr lang="en">
                <a:solidFill>
                  <a:srgbClr val="BE0712"/>
                </a:solidFill>
              </a:rPr>
              <a:t>log(N!)</a:t>
            </a:r>
            <a:endParaRPr>
              <a:solidFill>
                <a:srgbClr val="BE0712"/>
              </a:solidFill>
            </a:endParaRPr>
          </a:p>
        </p:txBody>
      </p:sp>
      <p:cxnSp>
        <p:nvCxnSpPr>
          <p:cNvPr id="120" name="Google Shape;120;p21"/>
          <p:cNvCxnSpPr/>
          <p:nvPr/>
        </p:nvCxnSpPr>
        <p:spPr>
          <a:xfrm rot="10800000">
            <a:off x="2948175" y="1549325"/>
            <a:ext cx="840300" cy="165000"/>
          </a:xfrm>
          <a:prstGeom prst="straightConnector1">
            <a:avLst/>
          </a:prstGeom>
          <a:noFill/>
          <a:ln cap="flat" cmpd="sng" w="9525">
            <a:solidFill>
              <a:srgbClr val="BE0712"/>
            </a:solidFill>
            <a:prstDash val="solid"/>
            <a:round/>
            <a:headEnd len="med" w="med" type="none"/>
            <a:tailEnd len="med" w="med" type="triangle"/>
          </a:ln>
        </p:spPr>
      </p:cxnSp>
      <p:sp>
        <p:nvSpPr>
          <p:cNvPr id="121" name="Google Shape;121;p21"/>
          <p:cNvSpPr txBox="1"/>
          <p:nvPr/>
        </p:nvSpPr>
        <p:spPr>
          <a:xfrm>
            <a:off x="3736300" y="2675850"/>
            <a:ext cx="256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Informally: N log N = log(N!)</a:t>
            </a:r>
            <a:endParaRPr>
              <a:solidFill>
                <a:srgbClr val="BE0712"/>
              </a:solidFill>
            </a:endParaRPr>
          </a:p>
        </p:txBody>
      </p:sp>
      <p:sp>
        <p:nvSpPr>
          <p:cNvPr id="122" name="Google Shape;122;p21"/>
          <p:cNvSpPr txBox="1"/>
          <p:nvPr/>
        </p:nvSpPr>
        <p:spPr>
          <a:xfrm>
            <a:off x="3830250" y="1549325"/>
            <a:ext cx="256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Informally: </a:t>
            </a:r>
            <a:r>
              <a:rPr lang="en">
                <a:solidFill>
                  <a:srgbClr val="BE0712"/>
                </a:solidFill>
              </a:rPr>
              <a:t>log(N!) </a:t>
            </a:r>
            <a:r>
              <a:rPr lang="en">
                <a:solidFill>
                  <a:srgbClr val="BE0712"/>
                </a:solidFill>
              </a:rPr>
              <a:t>≥ </a:t>
            </a:r>
            <a:r>
              <a:rPr lang="en">
                <a:solidFill>
                  <a:srgbClr val="BE0712"/>
                </a:solidFill>
              </a:rPr>
              <a:t> N log N</a:t>
            </a:r>
            <a:endParaRPr>
              <a:solidFill>
                <a:srgbClr val="BE0712"/>
              </a:solidFill>
            </a:endParaRPr>
          </a:p>
        </p:txBody>
      </p:sp>
      <p:cxnSp>
        <p:nvCxnSpPr>
          <p:cNvPr id="123" name="Google Shape;123;p21"/>
          <p:cNvCxnSpPr>
            <a:stCxn id="121" idx="1"/>
          </p:cNvCxnSpPr>
          <p:nvPr/>
        </p:nvCxnSpPr>
        <p:spPr>
          <a:xfrm rot="10800000">
            <a:off x="2948200" y="2675700"/>
            <a:ext cx="788100" cy="183900"/>
          </a:xfrm>
          <a:prstGeom prst="straightConnector1">
            <a:avLst/>
          </a:prstGeom>
          <a:noFill/>
          <a:ln cap="flat" cmpd="sng" w="9525">
            <a:solidFill>
              <a:srgbClr val="BE0712"/>
            </a:solidFill>
            <a:prstDash val="solid"/>
            <a:round/>
            <a:headEnd len="med" w="med" type="none"/>
            <a:tailEnd len="med" w="med" type="triangle"/>
          </a:ln>
        </p:spPr>
      </p:cxnSp>
      <p:cxnSp>
        <p:nvCxnSpPr>
          <p:cNvPr id="124" name="Google Shape;124;p21"/>
          <p:cNvCxnSpPr>
            <a:stCxn id="121" idx="1"/>
          </p:cNvCxnSpPr>
          <p:nvPr/>
        </p:nvCxnSpPr>
        <p:spPr>
          <a:xfrm flipH="1">
            <a:off x="2967700" y="2859600"/>
            <a:ext cx="768600" cy="1431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30" name="Google Shape;130;p22"/>
          <p:cNvSpPr txBox="1"/>
          <p:nvPr>
            <p:ph idx="1" type="body"/>
          </p:nvPr>
        </p:nvSpPr>
        <p:spPr>
          <a:xfrm>
            <a:off x="243000" y="556500"/>
            <a:ext cx="8443800" cy="463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We’ve shown that </a:t>
            </a:r>
            <a:r>
              <a:rPr lang="en"/>
              <a:t>log(N!) ∈ Θ(N log N).</a:t>
            </a:r>
            <a:endParaRPr/>
          </a:p>
          <a:p>
            <a:pPr indent="-355600" lvl="0" marL="457200" rtl="0" algn="l">
              <a:spcBef>
                <a:spcPts val="600"/>
              </a:spcBef>
              <a:spcAft>
                <a:spcPts val="0"/>
              </a:spcAft>
              <a:buSzPts val="2000"/>
              <a:buChar char="●"/>
            </a:pPr>
            <a:r>
              <a:rPr lang="en"/>
              <a:t>In other words, these two functions grow at the same rate asymptotically.</a:t>
            </a:r>
            <a:r>
              <a:rPr lang="en"/>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rPr lang="en"/>
              <a:t>As for why we did this, w</a:t>
            </a:r>
            <a:r>
              <a:rPr lang="en"/>
              <a:t>e will see in a little while...</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928950" y="1554275"/>
            <a:ext cx="7286100" cy="175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Theoretical Bounds on Sorting</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141" name="Google Shape;141;p24"/>
          <p:cNvSpPr txBox="1"/>
          <p:nvPr>
            <p:ph idx="1" type="body"/>
          </p:nvPr>
        </p:nvSpPr>
        <p:spPr>
          <a:xfrm>
            <a:off x="243000" y="556500"/>
            <a:ext cx="8758200" cy="414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shown several sorts to require Θ(N log N) worst case time.</a:t>
            </a:r>
            <a:endParaRPr/>
          </a:p>
          <a:p>
            <a:pPr indent="-355600" lvl="0" marL="457200" rtl="0" algn="l">
              <a:spcBef>
                <a:spcPts val="600"/>
              </a:spcBef>
              <a:spcAft>
                <a:spcPts val="0"/>
              </a:spcAft>
              <a:buSzPts val="2000"/>
              <a:buChar char="●"/>
            </a:pPr>
            <a:r>
              <a:rPr lang="en"/>
              <a:t>Can we build a better sorting algorithm?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 the ultimate comparison sort (TUCS) be the asymptotically fastest possible comparison sorting algorithm, possibly yet to be discovered, and let R(N) be its worst case runtime.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the best Ω and O bounds you can for R(N).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It might seem strange to give Ω and O bounds for an algorithm whose details are completely unknown, but you can, I promise!</a:t>
            </a:r>
            <a:endParaRPr/>
          </a:p>
        </p:txBody>
      </p:sp>
      <p:grpSp>
        <p:nvGrpSpPr>
          <p:cNvPr id="142" name="Google Shape;142;p24"/>
          <p:cNvGrpSpPr/>
          <p:nvPr/>
        </p:nvGrpSpPr>
        <p:grpSpPr>
          <a:xfrm>
            <a:off x="3247700" y="1214987"/>
            <a:ext cx="5753450" cy="736788"/>
            <a:chOff x="3247700" y="1214987"/>
            <a:chExt cx="5753450" cy="736788"/>
          </a:xfrm>
        </p:grpSpPr>
        <p:cxnSp>
          <p:nvCxnSpPr>
            <p:cNvPr id="143" name="Google Shape;143;p24"/>
            <p:cNvCxnSpPr/>
            <p:nvPr/>
          </p:nvCxnSpPr>
          <p:spPr>
            <a:xfrm flipH="1">
              <a:off x="3247700" y="1637675"/>
              <a:ext cx="1580400" cy="314100"/>
            </a:xfrm>
            <a:prstGeom prst="straightConnector1">
              <a:avLst/>
            </a:prstGeom>
            <a:noFill/>
            <a:ln cap="flat" cmpd="sng" w="9525">
              <a:solidFill>
                <a:srgbClr val="BE0712"/>
              </a:solidFill>
              <a:prstDash val="solid"/>
              <a:round/>
              <a:headEnd len="med" w="med" type="none"/>
              <a:tailEnd len="med" w="med" type="triangle"/>
            </a:ln>
          </p:spPr>
        </p:cxnSp>
        <p:sp>
          <p:nvSpPr>
            <p:cNvPr id="144" name="Google Shape;144;p24"/>
            <p:cNvSpPr txBox="1"/>
            <p:nvPr/>
          </p:nvSpPr>
          <p:spPr>
            <a:xfrm>
              <a:off x="4888750" y="1214987"/>
              <a:ext cx="41124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By comparison sort, I mean that it uses e.g. the compareTo method in Java to make decisions.</a:t>
              </a:r>
              <a:endParaRPr>
                <a:solidFill>
                  <a:srgbClr val="BE071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1"/>
                                        <p:tgtEl>
                                          <p:spTgt spid="1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150" name="Google Shape;150;p25"/>
          <p:cNvSpPr txBox="1"/>
          <p:nvPr>
            <p:ph idx="1" type="body"/>
          </p:nvPr>
        </p:nvSpPr>
        <p:spPr>
          <a:xfrm>
            <a:off x="243000" y="556500"/>
            <a:ext cx="8758200" cy="27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shown several sorts to require Θ(N log N) worst case time.</a:t>
            </a:r>
            <a:endParaRPr/>
          </a:p>
          <a:p>
            <a:pPr indent="-355600" lvl="0" marL="457200" rtl="0" algn="l">
              <a:spcBef>
                <a:spcPts val="600"/>
              </a:spcBef>
              <a:spcAft>
                <a:spcPts val="0"/>
              </a:spcAft>
              <a:buSzPts val="2000"/>
              <a:buChar char="●"/>
            </a:pPr>
            <a:r>
              <a:rPr lang="en"/>
              <a:t>Can we build a better sorting algorithm?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 the ultimate comparison sort (TUCS) be the asymptotically fastest possible comparison sorting algorithm, possibly yet to be discovered, and let R(N) be its worst case runtime.</a:t>
            </a:r>
            <a:endParaRPr/>
          </a:p>
        </p:txBody>
      </p:sp>
      <p:sp>
        <p:nvSpPr>
          <p:cNvPr id="151" name="Google Shape;151;p25"/>
          <p:cNvSpPr txBox="1"/>
          <p:nvPr/>
        </p:nvSpPr>
        <p:spPr>
          <a:xfrm>
            <a:off x="245150" y="3534075"/>
            <a:ext cx="6911700" cy="1496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Worst case run-time of TUCS, R(N) is Ω(1). </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Obvious: Problem doesn’t get easier with N.</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Can we make a stronger statement than Ω(1)?</a:t>
            </a:r>
            <a:endParaRPr sz="2000">
              <a:solidFill>
                <a:schemeClr val="dk1"/>
              </a:solidFill>
              <a:latin typeface="Calibri"/>
              <a:ea typeface="Calibri"/>
              <a:cs typeface="Calibri"/>
              <a:sym typeface="Calibri"/>
            </a:endParaRPr>
          </a:p>
        </p:txBody>
      </p:sp>
      <p:grpSp>
        <p:nvGrpSpPr>
          <p:cNvPr id="152" name="Google Shape;152;p25"/>
          <p:cNvGrpSpPr/>
          <p:nvPr/>
        </p:nvGrpSpPr>
        <p:grpSpPr>
          <a:xfrm>
            <a:off x="7245425" y="2571975"/>
            <a:ext cx="1372500" cy="1693800"/>
            <a:chOff x="7245425" y="2571975"/>
            <a:chExt cx="1372500" cy="1693800"/>
          </a:xfrm>
        </p:grpSpPr>
        <p:sp>
          <p:nvSpPr>
            <p:cNvPr id="153" name="Google Shape;153;p25"/>
            <p:cNvSpPr/>
            <p:nvPr/>
          </p:nvSpPr>
          <p:spPr>
            <a:xfrm>
              <a:off x="7245425" y="2571975"/>
              <a:ext cx="1372500" cy="16938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5"/>
            <p:cNvCxnSpPr/>
            <p:nvPr/>
          </p:nvCxnSpPr>
          <p:spPr>
            <a:xfrm>
              <a:off x="7628697" y="30087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155" name="Google Shape;155;p25"/>
            <p:cNvCxnSpPr/>
            <p:nvPr/>
          </p:nvCxnSpPr>
          <p:spPr>
            <a:xfrm>
              <a:off x="7950150" y="30170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156" name="Google Shape;156;p25"/>
            <p:cNvCxnSpPr/>
            <p:nvPr/>
          </p:nvCxnSpPr>
          <p:spPr>
            <a:xfrm>
              <a:off x="7634797" y="3874218"/>
              <a:ext cx="606000" cy="0"/>
            </a:xfrm>
            <a:prstGeom prst="straightConnector1">
              <a:avLst/>
            </a:prstGeom>
            <a:noFill/>
            <a:ln cap="flat" cmpd="sng" w="28575">
              <a:solidFill>
                <a:srgbClr val="BE0712"/>
              </a:solidFill>
              <a:prstDash val="solid"/>
              <a:round/>
              <a:headEnd len="med" w="med" type="none"/>
              <a:tailEnd len="med" w="med" type="none"/>
            </a:ln>
          </p:spPr>
        </p:cxnSp>
      </p:grpSp>
      <p:sp>
        <p:nvSpPr>
          <p:cNvPr id="157" name="Google Shape;157;p25"/>
          <p:cNvSpPr txBox="1"/>
          <p:nvPr/>
        </p:nvSpPr>
        <p:spPr>
          <a:xfrm>
            <a:off x="7342313" y="2522278"/>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 log N)</a:t>
            </a:r>
            <a:endParaRPr sz="1800">
              <a:solidFill>
                <a:srgbClr val="BE0712"/>
              </a:solidFill>
            </a:endParaRPr>
          </a:p>
        </p:txBody>
      </p:sp>
      <p:sp>
        <p:nvSpPr>
          <p:cNvPr id="158" name="Google Shape;158;p25"/>
          <p:cNvSpPr txBox="1"/>
          <p:nvPr/>
        </p:nvSpPr>
        <p:spPr>
          <a:xfrm>
            <a:off x="7671901" y="3773175"/>
            <a:ext cx="9099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Ω(1)</a:t>
            </a:r>
            <a:endParaRPr sz="1800">
              <a:solidFill>
                <a:srgbClr val="BE0712"/>
              </a:solidFill>
            </a:endParaRPr>
          </a:p>
        </p:txBody>
      </p:sp>
      <p:sp>
        <p:nvSpPr>
          <p:cNvPr id="159" name="Google Shape;159;p25"/>
          <p:cNvSpPr txBox="1"/>
          <p:nvPr/>
        </p:nvSpPr>
        <p:spPr>
          <a:xfrm>
            <a:off x="7150400" y="4202700"/>
            <a:ext cx="15891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TUCS Worst</a:t>
            </a:r>
            <a:endParaRPr/>
          </a:p>
          <a:p>
            <a:pPr indent="0" lvl="0" marL="0" rtl="0" algn="l">
              <a:spcBef>
                <a:spcPts val="0"/>
              </a:spcBef>
              <a:spcAft>
                <a:spcPts val="0"/>
              </a:spcAft>
              <a:buNone/>
            </a:pPr>
            <a:r>
              <a:rPr lang="en"/>
              <a:t> Case Θ </a:t>
            </a:r>
            <a:r>
              <a:rPr lang="en">
                <a:solidFill>
                  <a:schemeClr val="dk1"/>
                </a:solidFill>
              </a:rPr>
              <a:t>Runtime</a:t>
            </a:r>
            <a:r>
              <a:rPr lang="en"/>
              <a:t> </a:t>
            </a:r>
            <a:endParaRPr/>
          </a:p>
        </p:txBody>
      </p:sp>
      <p:grpSp>
        <p:nvGrpSpPr>
          <p:cNvPr id="160" name="Google Shape;160;p25"/>
          <p:cNvGrpSpPr/>
          <p:nvPr/>
        </p:nvGrpSpPr>
        <p:grpSpPr>
          <a:xfrm>
            <a:off x="3247700" y="1214987"/>
            <a:ext cx="5753450" cy="736788"/>
            <a:chOff x="3247700" y="1214987"/>
            <a:chExt cx="5753450" cy="736788"/>
          </a:xfrm>
        </p:grpSpPr>
        <p:cxnSp>
          <p:nvCxnSpPr>
            <p:cNvPr id="161" name="Google Shape;161;p25"/>
            <p:cNvCxnSpPr/>
            <p:nvPr/>
          </p:nvCxnSpPr>
          <p:spPr>
            <a:xfrm flipH="1">
              <a:off x="3247700" y="1637675"/>
              <a:ext cx="1580400" cy="314100"/>
            </a:xfrm>
            <a:prstGeom prst="straightConnector1">
              <a:avLst/>
            </a:prstGeom>
            <a:noFill/>
            <a:ln cap="flat" cmpd="sng" w="9525">
              <a:solidFill>
                <a:srgbClr val="BE0712"/>
              </a:solidFill>
              <a:prstDash val="solid"/>
              <a:round/>
              <a:headEnd len="med" w="med" type="none"/>
              <a:tailEnd len="med" w="med" type="triangle"/>
            </a:ln>
          </p:spPr>
        </p:cxnSp>
        <p:sp>
          <p:nvSpPr>
            <p:cNvPr id="162" name="Google Shape;162;p25"/>
            <p:cNvSpPr txBox="1"/>
            <p:nvPr/>
          </p:nvSpPr>
          <p:spPr>
            <a:xfrm>
              <a:off x="4888750" y="1214987"/>
              <a:ext cx="41124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By comparison sort, I mean that it uses e.g. the compareTo method in Java to make decisions.</a:t>
              </a:r>
              <a:endParaRPr>
                <a:solidFill>
                  <a:srgbClr val="BE0712"/>
                </a:solidFill>
              </a:endParaRPr>
            </a:p>
          </p:txBody>
        </p:sp>
      </p:grpSp>
      <p:sp>
        <p:nvSpPr>
          <p:cNvPr id="163" name="Google Shape;163;p25"/>
          <p:cNvSpPr txBox="1"/>
          <p:nvPr/>
        </p:nvSpPr>
        <p:spPr>
          <a:xfrm>
            <a:off x="256276" y="2703393"/>
            <a:ext cx="7150500" cy="821400"/>
          </a:xfrm>
          <a:prstGeom prst="rect">
            <a:avLst/>
          </a:prstGeom>
          <a:noFill/>
          <a:ln>
            <a:noFill/>
          </a:ln>
        </p:spPr>
        <p:txBody>
          <a:bodyPr anchorCtr="0" anchor="ctr"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Worst case run-time of TUCS, R(N) is O(N log N). </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Obvious: Mergesort is Θ(N log N) so R(N) can’t be worse!</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169" name="Google Shape;169;p26"/>
          <p:cNvSpPr txBox="1"/>
          <p:nvPr>
            <p:ph idx="1" type="body"/>
          </p:nvPr>
        </p:nvSpPr>
        <p:spPr>
          <a:xfrm>
            <a:off x="243000" y="556500"/>
            <a:ext cx="8901000" cy="214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TUCS be the asymptotically fastest possible comparison sorting algorithm, possibly yet to be discovered.</a:t>
            </a:r>
            <a:endParaRPr/>
          </a:p>
          <a:p>
            <a:pPr indent="-355600" lvl="0" marL="457200" rtl="0" algn="l">
              <a:spcBef>
                <a:spcPts val="600"/>
              </a:spcBef>
              <a:spcAft>
                <a:spcPts val="0"/>
              </a:spcAft>
              <a:buSzPts val="2000"/>
              <a:buChar char="●"/>
            </a:pPr>
            <a:r>
              <a:rPr lang="en"/>
              <a:t>Worst case run-time of TUCS, R(N) is O(N log N). Why?</a:t>
            </a:r>
            <a:endParaRPr/>
          </a:p>
          <a:p>
            <a:pPr indent="-355600" lvl="0" marL="457200" rtl="0" algn="l">
              <a:spcBef>
                <a:spcPts val="0"/>
              </a:spcBef>
              <a:spcAft>
                <a:spcPts val="0"/>
              </a:spcAft>
              <a:buSzPts val="2000"/>
              <a:buChar char="●"/>
            </a:pPr>
            <a:r>
              <a:rPr lang="en"/>
              <a:t>Worst case run-time of TUCS, R(N) is also Ω(N).</a:t>
            </a:r>
            <a:endParaRPr/>
          </a:p>
          <a:p>
            <a:pPr indent="-355600" lvl="1" marL="914400" rtl="0" algn="l">
              <a:spcBef>
                <a:spcPts val="0"/>
              </a:spcBef>
              <a:spcAft>
                <a:spcPts val="0"/>
              </a:spcAft>
              <a:buSzPts val="2000"/>
              <a:buChar char="○"/>
            </a:pPr>
            <a:r>
              <a:rPr lang="en"/>
              <a:t>Have to at least look at every item.</a:t>
            </a:r>
            <a:endParaRPr/>
          </a:p>
        </p:txBody>
      </p:sp>
      <p:sp>
        <p:nvSpPr>
          <p:cNvPr id="170" name="Google Shape;170;p26"/>
          <p:cNvSpPr/>
          <p:nvPr/>
        </p:nvSpPr>
        <p:spPr>
          <a:xfrm>
            <a:off x="7245425" y="1505175"/>
            <a:ext cx="1372500" cy="16938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6"/>
          <p:cNvCxnSpPr/>
          <p:nvPr/>
        </p:nvCxnSpPr>
        <p:spPr>
          <a:xfrm>
            <a:off x="7628697" y="19419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172" name="Google Shape;172;p26"/>
          <p:cNvCxnSpPr/>
          <p:nvPr/>
        </p:nvCxnSpPr>
        <p:spPr>
          <a:xfrm>
            <a:off x="7950150" y="19502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173" name="Google Shape;173;p26"/>
          <p:cNvCxnSpPr/>
          <p:nvPr/>
        </p:nvCxnSpPr>
        <p:spPr>
          <a:xfrm>
            <a:off x="7634797" y="2807418"/>
            <a:ext cx="606000" cy="0"/>
          </a:xfrm>
          <a:prstGeom prst="straightConnector1">
            <a:avLst/>
          </a:prstGeom>
          <a:noFill/>
          <a:ln cap="flat" cmpd="sng" w="28575">
            <a:solidFill>
              <a:srgbClr val="BE0712"/>
            </a:solidFill>
            <a:prstDash val="solid"/>
            <a:round/>
            <a:headEnd len="med" w="med" type="none"/>
            <a:tailEnd len="med" w="med" type="none"/>
          </a:ln>
        </p:spPr>
      </p:cxnSp>
      <p:sp>
        <p:nvSpPr>
          <p:cNvPr id="174" name="Google Shape;174;p26"/>
          <p:cNvSpPr txBox="1"/>
          <p:nvPr/>
        </p:nvSpPr>
        <p:spPr>
          <a:xfrm>
            <a:off x="7342313" y="1455478"/>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 log N)</a:t>
            </a:r>
            <a:endParaRPr sz="1800">
              <a:solidFill>
                <a:srgbClr val="BE0712"/>
              </a:solidFill>
            </a:endParaRPr>
          </a:p>
        </p:txBody>
      </p:sp>
      <p:sp>
        <p:nvSpPr>
          <p:cNvPr id="175" name="Google Shape;175;p26"/>
          <p:cNvSpPr txBox="1"/>
          <p:nvPr/>
        </p:nvSpPr>
        <p:spPr>
          <a:xfrm>
            <a:off x="7671901" y="2706375"/>
            <a:ext cx="7245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a:t>
            </a:r>
            <a:endParaRPr sz="1800">
              <a:solidFill>
                <a:srgbClr val="BE0712"/>
              </a:solidFill>
            </a:endParaRPr>
          </a:p>
        </p:txBody>
      </p:sp>
      <p:sp>
        <p:nvSpPr>
          <p:cNvPr id="176" name="Google Shape;176;p26"/>
          <p:cNvSpPr txBox="1"/>
          <p:nvPr/>
        </p:nvSpPr>
        <p:spPr>
          <a:xfrm>
            <a:off x="7150400" y="3135900"/>
            <a:ext cx="15891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TUCS Worst</a:t>
            </a:r>
            <a:endParaRPr/>
          </a:p>
          <a:p>
            <a:pPr indent="0" lvl="0" marL="0" rtl="0" algn="l">
              <a:spcBef>
                <a:spcPts val="0"/>
              </a:spcBef>
              <a:spcAft>
                <a:spcPts val="0"/>
              </a:spcAft>
              <a:buNone/>
            </a:pPr>
            <a:r>
              <a:rPr lang="en"/>
              <a:t> Case Θ </a:t>
            </a:r>
            <a:r>
              <a:rPr lang="en">
                <a:solidFill>
                  <a:schemeClr val="dk1"/>
                </a:solidFill>
              </a:rPr>
              <a:t>Runtime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6" name="Google Shape;36;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3 due Wednesday.</a:t>
            </a:r>
            <a:endParaRPr/>
          </a:p>
          <a:p>
            <a:pPr indent="-355600" lvl="0" marL="457200" rtl="0" algn="l">
              <a:spcBef>
                <a:spcPts val="600"/>
              </a:spcBef>
              <a:spcAft>
                <a:spcPts val="0"/>
              </a:spcAft>
              <a:buSzPts val="2000"/>
              <a:buChar char="●"/>
            </a:pPr>
            <a:r>
              <a:rPr lang="en"/>
              <a:t>24 hour grace period for the first 24 hours.</a:t>
            </a:r>
            <a:endParaRPr/>
          </a:p>
          <a:p>
            <a:pPr indent="-355600" lvl="0" marL="457200" rtl="0" algn="l">
              <a:spcBef>
                <a:spcPts val="0"/>
              </a:spcBef>
              <a:spcAft>
                <a:spcPts val="0"/>
              </a:spcAft>
              <a:buSzPts val="2000"/>
              <a:buChar char="●"/>
            </a:pPr>
            <a:r>
              <a:rPr lang="en"/>
              <a:t>5/12ths percent per hour after that.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HW5 released Wednesday: Seam Carving</a:t>
            </a:r>
            <a:endParaRPr/>
          </a:p>
          <a:p>
            <a:pPr indent="-355600" lvl="0" marL="457200" rtl="0" algn="l">
              <a:spcBef>
                <a:spcPts val="600"/>
              </a:spcBef>
              <a:spcAft>
                <a:spcPts val="0"/>
              </a:spcAft>
              <a:buSzPts val="2000"/>
              <a:buChar char="●"/>
            </a:pPr>
            <a:r>
              <a:rPr lang="en"/>
              <a:t>Roughly the size of Percolation (HW2).</a:t>
            </a:r>
            <a:endParaRPr/>
          </a:p>
          <a:p>
            <a:pPr indent="-355600" lvl="0" marL="457200" rtl="0" algn="l">
              <a:spcBef>
                <a:spcPts val="0"/>
              </a:spcBef>
              <a:spcAft>
                <a:spcPts val="0"/>
              </a:spcAft>
              <a:buSzPts val="2000"/>
              <a:buChar char="●"/>
            </a:pPr>
            <a:r>
              <a:rPr lang="en"/>
              <a:t>Due next Wednesday.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Today’s lecture a little less dense than usual given proj3 due date.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182" name="Google Shape;182;p27"/>
          <p:cNvSpPr txBox="1"/>
          <p:nvPr>
            <p:ph idx="1" type="body"/>
          </p:nvPr>
        </p:nvSpPr>
        <p:spPr>
          <a:xfrm>
            <a:off x="243000" y="556500"/>
            <a:ext cx="8727600" cy="120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We know that TUCS “lives” between N and N log N.</a:t>
            </a:r>
            <a:endParaRPr/>
          </a:p>
          <a:p>
            <a:pPr indent="-355600" lvl="0" marL="457200" rtl="0" algn="l">
              <a:spcBef>
                <a:spcPts val="600"/>
              </a:spcBef>
              <a:spcAft>
                <a:spcPts val="0"/>
              </a:spcAft>
              <a:buSzPts val="2000"/>
              <a:buChar char="●"/>
            </a:pPr>
            <a:r>
              <a:rPr lang="en"/>
              <a:t>Worst case asymptotic runtime of TUCS is between Θ(N) and Θ(N log N).</a:t>
            </a:r>
            <a:endParaRPr/>
          </a:p>
        </p:txBody>
      </p:sp>
      <p:sp>
        <p:nvSpPr>
          <p:cNvPr id="183" name="Google Shape;183;p27"/>
          <p:cNvSpPr/>
          <p:nvPr/>
        </p:nvSpPr>
        <p:spPr>
          <a:xfrm>
            <a:off x="7559768" y="1505175"/>
            <a:ext cx="1372500" cy="16938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7"/>
          <p:cNvCxnSpPr/>
          <p:nvPr/>
        </p:nvCxnSpPr>
        <p:spPr>
          <a:xfrm>
            <a:off x="7933497" y="19419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185" name="Google Shape;185;p27"/>
          <p:cNvCxnSpPr/>
          <p:nvPr/>
        </p:nvCxnSpPr>
        <p:spPr>
          <a:xfrm>
            <a:off x="8264493" y="19502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186" name="Google Shape;186;p27"/>
          <p:cNvCxnSpPr/>
          <p:nvPr/>
        </p:nvCxnSpPr>
        <p:spPr>
          <a:xfrm>
            <a:off x="7949140" y="2807418"/>
            <a:ext cx="606000" cy="0"/>
          </a:xfrm>
          <a:prstGeom prst="straightConnector1">
            <a:avLst/>
          </a:prstGeom>
          <a:noFill/>
          <a:ln cap="flat" cmpd="sng" w="28575">
            <a:solidFill>
              <a:srgbClr val="BE0712"/>
            </a:solidFill>
            <a:prstDash val="solid"/>
            <a:round/>
            <a:headEnd len="med" w="med" type="none"/>
            <a:tailEnd len="med" w="med" type="none"/>
          </a:ln>
        </p:spPr>
      </p:cxnSp>
      <p:sp>
        <p:nvSpPr>
          <p:cNvPr id="187" name="Google Shape;187;p27"/>
          <p:cNvSpPr txBox="1"/>
          <p:nvPr/>
        </p:nvSpPr>
        <p:spPr>
          <a:xfrm>
            <a:off x="7656655" y="1455478"/>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 log N)</a:t>
            </a:r>
            <a:endParaRPr sz="1800">
              <a:solidFill>
                <a:srgbClr val="BE0712"/>
              </a:solidFill>
            </a:endParaRPr>
          </a:p>
        </p:txBody>
      </p:sp>
      <p:sp>
        <p:nvSpPr>
          <p:cNvPr id="188" name="Google Shape;188;p27"/>
          <p:cNvSpPr txBox="1"/>
          <p:nvPr/>
        </p:nvSpPr>
        <p:spPr>
          <a:xfrm>
            <a:off x="7986243" y="2706375"/>
            <a:ext cx="7245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a:t>
            </a:r>
            <a:endParaRPr sz="1800">
              <a:solidFill>
                <a:srgbClr val="BE0712"/>
              </a:solidFill>
            </a:endParaRPr>
          </a:p>
        </p:txBody>
      </p:sp>
      <p:sp>
        <p:nvSpPr>
          <p:cNvPr id="189" name="Google Shape;189;p27"/>
          <p:cNvSpPr txBox="1"/>
          <p:nvPr/>
        </p:nvSpPr>
        <p:spPr>
          <a:xfrm>
            <a:off x="7464743" y="3135900"/>
            <a:ext cx="15891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TUCS Worst</a:t>
            </a:r>
            <a:endParaRPr/>
          </a:p>
          <a:p>
            <a:pPr indent="0" lvl="0" marL="0" rtl="0" algn="l">
              <a:spcBef>
                <a:spcPts val="0"/>
              </a:spcBef>
              <a:spcAft>
                <a:spcPts val="0"/>
              </a:spcAft>
              <a:buNone/>
            </a:pPr>
            <a:r>
              <a:rPr lang="en"/>
              <a:t> Case Θ </a:t>
            </a:r>
            <a:r>
              <a:rPr lang="en">
                <a:solidFill>
                  <a:schemeClr val="dk1"/>
                </a:solidFill>
              </a:rPr>
              <a:t>Runtime</a:t>
            </a:r>
            <a:r>
              <a:rPr lang="en"/>
              <a:t> </a:t>
            </a:r>
            <a:endParaRPr/>
          </a:p>
        </p:txBody>
      </p:sp>
      <p:sp>
        <p:nvSpPr>
          <p:cNvPr id="190" name="Google Shape;190;p27"/>
          <p:cNvSpPr txBox="1"/>
          <p:nvPr/>
        </p:nvSpPr>
        <p:spPr>
          <a:xfrm>
            <a:off x="244903" y="999114"/>
            <a:ext cx="7464900" cy="3000000"/>
          </a:xfrm>
          <a:prstGeom prst="rect">
            <a:avLst/>
          </a:prstGeom>
          <a:noFill/>
          <a:ln>
            <a:noFill/>
          </a:ln>
        </p:spPr>
        <p:txBody>
          <a:bodyPr anchorCtr="0" anchor="ctr"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Can we make an even stronger statement on the lower bound?</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With a clever argument, yes (as we’ll see soon see).</a:t>
            </a:r>
            <a:endParaRPr sz="2000">
              <a:solidFill>
                <a:schemeClr val="dk1"/>
              </a:solidFill>
              <a:latin typeface="Calibri"/>
              <a:ea typeface="Calibri"/>
              <a:cs typeface="Calibri"/>
              <a:sym typeface="Calibri"/>
            </a:endParaRPr>
          </a:p>
          <a:p>
            <a:pPr indent="-355600" lvl="2" marL="1371600" rtl="0" algn="l">
              <a:spcBef>
                <a:spcPts val="0"/>
              </a:spcBef>
              <a:spcAft>
                <a:spcPts val="0"/>
              </a:spcAft>
              <a:buClr>
                <a:schemeClr val="dk1"/>
              </a:buClr>
              <a:buSzPts val="2000"/>
              <a:buFont typeface="Calibri"/>
              <a:buChar char="■"/>
            </a:pPr>
            <a:r>
              <a:rPr lang="en" sz="1800">
                <a:solidFill>
                  <a:schemeClr val="dk1"/>
                </a:solidFill>
                <a:latin typeface="Calibri"/>
                <a:ea typeface="Calibri"/>
                <a:cs typeface="Calibri"/>
                <a:sym typeface="Calibri"/>
              </a:rPr>
              <a:t>Spoiler alert: It will turn out to be Ω(N log N)</a:t>
            </a:r>
            <a:endParaRPr sz="18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000">
                <a:solidFill>
                  <a:schemeClr val="dk1"/>
                </a:solidFill>
                <a:latin typeface="Calibri"/>
                <a:ea typeface="Calibri"/>
                <a:cs typeface="Calibri"/>
                <a:sym typeface="Calibri"/>
              </a:rPr>
              <a:t>This lower bound means that across the infinite space of all possible ideas that any human might ever have for sorting using sequential comparisons, NONE has a worst case runtime that is better than Θ(N log 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196" name="Google Shape;196;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p:txBody>
      </p:sp>
      <p:pic>
        <p:nvPicPr>
          <p:cNvPr id="197" name="Google Shape;197;p28"/>
          <p:cNvPicPr preferRelativeResize="0"/>
          <p:nvPr/>
        </p:nvPicPr>
        <p:blipFill>
          <a:blip r:embed="rId3">
            <a:alphaModFix/>
          </a:blip>
          <a:stretch>
            <a:fillRect/>
          </a:stretch>
        </p:blipFill>
        <p:spPr>
          <a:xfrm>
            <a:off x="188824" y="3143050"/>
            <a:ext cx="2051074" cy="1668224"/>
          </a:xfrm>
          <a:prstGeom prst="rect">
            <a:avLst/>
          </a:prstGeom>
          <a:noFill/>
          <a:ln>
            <a:noFill/>
          </a:ln>
        </p:spPr>
      </p:pic>
      <p:pic>
        <p:nvPicPr>
          <p:cNvPr id="198" name="Google Shape;198;p28"/>
          <p:cNvPicPr preferRelativeResize="0"/>
          <p:nvPr/>
        </p:nvPicPr>
        <p:blipFill>
          <a:blip r:embed="rId4">
            <a:alphaModFix/>
          </a:blip>
          <a:stretch>
            <a:fillRect/>
          </a:stretch>
        </p:blipFill>
        <p:spPr>
          <a:xfrm>
            <a:off x="3061010" y="3855273"/>
            <a:ext cx="1717623" cy="1143000"/>
          </a:xfrm>
          <a:prstGeom prst="rect">
            <a:avLst/>
          </a:prstGeom>
          <a:noFill/>
          <a:ln>
            <a:noFill/>
          </a:ln>
        </p:spPr>
      </p:pic>
      <p:pic>
        <p:nvPicPr>
          <p:cNvPr id="199" name="Google Shape;199;p28"/>
          <p:cNvPicPr preferRelativeResize="0"/>
          <p:nvPr/>
        </p:nvPicPr>
        <p:blipFill>
          <a:blip r:embed="rId5">
            <a:alphaModFix/>
          </a:blip>
          <a:stretch>
            <a:fillRect/>
          </a:stretch>
        </p:blipFill>
        <p:spPr>
          <a:xfrm>
            <a:off x="2239900" y="4084875"/>
            <a:ext cx="856151" cy="856151"/>
          </a:xfrm>
          <a:prstGeom prst="rect">
            <a:avLst/>
          </a:prstGeom>
          <a:noFill/>
          <a:ln>
            <a:noFill/>
          </a:ln>
        </p:spPr>
      </p:pic>
      <p:pic>
        <p:nvPicPr>
          <p:cNvPr id="200" name="Google Shape;200;p28"/>
          <p:cNvPicPr preferRelativeResize="0"/>
          <p:nvPr/>
        </p:nvPicPr>
        <p:blipFill>
          <a:blip r:embed="rId6">
            <a:alphaModFix/>
          </a:blip>
          <a:stretch>
            <a:fillRect/>
          </a:stretch>
        </p:blipFill>
        <p:spPr>
          <a:xfrm>
            <a:off x="4545351" y="3429575"/>
            <a:ext cx="2145000" cy="1575925"/>
          </a:xfrm>
          <a:prstGeom prst="rect">
            <a:avLst/>
          </a:prstGeom>
          <a:noFill/>
          <a:ln>
            <a:noFill/>
          </a:ln>
        </p:spPr>
      </p:pic>
      <p:pic>
        <p:nvPicPr>
          <p:cNvPr id="201" name="Google Shape;201;p28"/>
          <p:cNvPicPr preferRelativeResize="0"/>
          <p:nvPr/>
        </p:nvPicPr>
        <p:blipFill>
          <a:blip r:embed="rId7">
            <a:alphaModFix/>
          </a:blip>
          <a:stretch>
            <a:fillRect/>
          </a:stretch>
        </p:blipFill>
        <p:spPr>
          <a:xfrm>
            <a:off x="7081474" y="3143674"/>
            <a:ext cx="2051075" cy="1774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207" name="Google Shape;207;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p:txBody>
      </p:sp>
      <p:pic>
        <p:nvPicPr>
          <p:cNvPr id="208" name="Google Shape;208;p29"/>
          <p:cNvPicPr preferRelativeResize="0"/>
          <p:nvPr/>
        </p:nvPicPr>
        <p:blipFill>
          <a:blip r:embed="rId3">
            <a:alphaModFix/>
          </a:blip>
          <a:stretch>
            <a:fillRect/>
          </a:stretch>
        </p:blipFill>
        <p:spPr>
          <a:xfrm>
            <a:off x="188824" y="3143050"/>
            <a:ext cx="2051074" cy="1668224"/>
          </a:xfrm>
          <a:prstGeom prst="rect">
            <a:avLst/>
          </a:prstGeom>
          <a:noFill/>
          <a:ln>
            <a:noFill/>
          </a:ln>
        </p:spPr>
      </p:pic>
      <p:pic>
        <p:nvPicPr>
          <p:cNvPr id="209" name="Google Shape;209;p29"/>
          <p:cNvPicPr preferRelativeResize="0"/>
          <p:nvPr/>
        </p:nvPicPr>
        <p:blipFill>
          <a:blip r:embed="rId4">
            <a:alphaModFix/>
          </a:blip>
          <a:stretch>
            <a:fillRect/>
          </a:stretch>
        </p:blipFill>
        <p:spPr>
          <a:xfrm>
            <a:off x="3061010" y="3855273"/>
            <a:ext cx="1717623" cy="1143000"/>
          </a:xfrm>
          <a:prstGeom prst="rect">
            <a:avLst/>
          </a:prstGeom>
          <a:noFill/>
          <a:ln>
            <a:noFill/>
          </a:ln>
        </p:spPr>
      </p:pic>
      <p:pic>
        <p:nvPicPr>
          <p:cNvPr id="210" name="Google Shape;210;p29"/>
          <p:cNvPicPr preferRelativeResize="0"/>
          <p:nvPr/>
        </p:nvPicPr>
        <p:blipFill>
          <a:blip r:embed="rId5">
            <a:alphaModFix/>
          </a:blip>
          <a:stretch>
            <a:fillRect/>
          </a:stretch>
        </p:blipFill>
        <p:spPr>
          <a:xfrm>
            <a:off x="2239900" y="4084875"/>
            <a:ext cx="856151" cy="856151"/>
          </a:xfrm>
          <a:prstGeom prst="rect">
            <a:avLst/>
          </a:prstGeom>
          <a:noFill/>
          <a:ln>
            <a:noFill/>
          </a:ln>
        </p:spPr>
      </p:pic>
      <p:pic>
        <p:nvPicPr>
          <p:cNvPr id="211" name="Google Shape;211;p29"/>
          <p:cNvPicPr preferRelativeResize="0"/>
          <p:nvPr/>
        </p:nvPicPr>
        <p:blipFill>
          <a:blip r:embed="rId6">
            <a:alphaModFix/>
          </a:blip>
          <a:stretch>
            <a:fillRect/>
          </a:stretch>
        </p:blipFill>
        <p:spPr>
          <a:xfrm>
            <a:off x="4545351" y="3429575"/>
            <a:ext cx="2145000" cy="1575925"/>
          </a:xfrm>
          <a:prstGeom prst="rect">
            <a:avLst/>
          </a:prstGeom>
          <a:noFill/>
          <a:ln>
            <a:noFill/>
          </a:ln>
        </p:spPr>
      </p:pic>
      <p:pic>
        <p:nvPicPr>
          <p:cNvPr id="212" name="Google Shape;212;p29"/>
          <p:cNvPicPr preferRelativeResize="0"/>
          <p:nvPr/>
        </p:nvPicPr>
        <p:blipFill>
          <a:blip r:embed="rId7">
            <a:alphaModFix/>
          </a:blip>
          <a:stretch>
            <a:fillRect/>
          </a:stretch>
        </p:blipFill>
        <p:spPr>
          <a:xfrm>
            <a:off x="7081474" y="3143674"/>
            <a:ext cx="2051075" cy="1774176"/>
          </a:xfrm>
          <a:prstGeom prst="rect">
            <a:avLst/>
          </a:prstGeom>
          <a:noFill/>
          <a:ln>
            <a:noFill/>
          </a:ln>
        </p:spPr>
      </p:pic>
      <p:graphicFrame>
        <p:nvGraphicFramePr>
          <p:cNvPr id="213" name="Google Shape;213;p29"/>
          <p:cNvGraphicFramePr/>
          <p:nvPr/>
        </p:nvGraphicFramePr>
        <p:xfrm>
          <a:off x="952500" y="1438625"/>
          <a:ext cx="3000000" cy="3000000"/>
        </p:xfrm>
        <a:graphic>
          <a:graphicData uri="http://schemas.openxmlformats.org/drawingml/2006/table">
            <a:tbl>
              <a:tblPr>
                <a:noFill/>
                <a:tableStyleId>{0467FDBF-1004-4D56-BC8A-1DDFCC56D6AD}</a:tableStyleId>
              </a:tblPr>
              <a:tblGrid>
                <a:gridCol w="836575"/>
                <a:gridCol w="925825"/>
                <a:gridCol w="945525"/>
                <a:gridCol w="4531075"/>
              </a:tblGrid>
              <a:tr h="381000">
                <a:tc>
                  <a:txBody>
                    <a:bodyPr>
                      <a:noAutofit/>
                    </a:bodyPr>
                    <a:lstStyle/>
                    <a:p>
                      <a:pPr indent="0" lvl="0" marL="0" rtl="0" algn="l">
                        <a:spcBef>
                          <a:spcPts val="0"/>
                        </a:spcBef>
                        <a:spcAft>
                          <a:spcPts val="0"/>
                        </a:spcAft>
                        <a:buNone/>
                      </a:pPr>
                      <a:r>
                        <a:rPr lang="en"/>
                        <a:t>a &lt; b</a:t>
                      </a:r>
                      <a:endParaRPr/>
                    </a:p>
                  </a:txBody>
                  <a:tcPr marT="91425" marB="91425" marR="91425" marL="91425"/>
                </a:tc>
                <a:tc>
                  <a:txBody>
                    <a:bodyPr>
                      <a:noAutofit/>
                    </a:bodyPr>
                    <a:lstStyle/>
                    <a:p>
                      <a:pPr indent="0" lvl="0" marL="0" rtl="0" algn="l">
                        <a:spcBef>
                          <a:spcPts val="0"/>
                        </a:spcBef>
                        <a:spcAft>
                          <a:spcPts val="0"/>
                        </a:spcAft>
                        <a:buNone/>
                      </a:pPr>
                      <a:r>
                        <a:rPr lang="en"/>
                        <a:t>b &lt; c</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Which is which?</a:t>
                      </a:r>
                      <a:endParaRPr/>
                    </a:p>
                  </a:txBody>
                  <a:tcPr marT="91425" marB="91425" marR="91425" marL="91425"/>
                </a:tc>
              </a:tr>
              <a:tr h="381000">
                <a:tc>
                  <a:txBody>
                    <a:bodyPr>
                      <a:noAutofit/>
                    </a:bodyPr>
                    <a:lstStyle/>
                    <a:p>
                      <a:pPr indent="0" lvl="0" marL="0" rtl="0" algn="l">
                        <a:spcBef>
                          <a:spcPts val="0"/>
                        </a:spcBef>
                        <a:spcAft>
                          <a:spcPts val="0"/>
                        </a:spcAft>
                        <a:buNone/>
                      </a:pPr>
                      <a:r>
                        <a:rPr lang="en"/>
                        <a:t>Yes</a:t>
                      </a:r>
                      <a:endParaRPr/>
                    </a:p>
                  </a:txBody>
                  <a:tcPr marT="91425" marB="91425" marR="91425" marL="91425"/>
                </a:tc>
                <a:tc>
                  <a:txBody>
                    <a:bodyPr>
                      <a:noAutofit/>
                    </a:bodyPr>
                    <a:lstStyle/>
                    <a:p>
                      <a:pPr indent="0" lvl="0" marL="0" rtl="0" algn="l">
                        <a:spcBef>
                          <a:spcPts val="0"/>
                        </a:spcBef>
                        <a:spcAft>
                          <a:spcPts val="0"/>
                        </a:spcAft>
                        <a:buNone/>
                      </a:pPr>
                      <a:r>
                        <a:rPr lang="en"/>
                        <a:t>Yes</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219" name="Google Shape;219;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p:txBody>
      </p:sp>
      <p:pic>
        <p:nvPicPr>
          <p:cNvPr id="220" name="Google Shape;220;p30"/>
          <p:cNvPicPr preferRelativeResize="0"/>
          <p:nvPr/>
        </p:nvPicPr>
        <p:blipFill>
          <a:blip r:embed="rId3">
            <a:alphaModFix/>
          </a:blip>
          <a:stretch>
            <a:fillRect/>
          </a:stretch>
        </p:blipFill>
        <p:spPr>
          <a:xfrm>
            <a:off x="188824" y="3143050"/>
            <a:ext cx="2051074" cy="1668224"/>
          </a:xfrm>
          <a:prstGeom prst="rect">
            <a:avLst/>
          </a:prstGeom>
          <a:noFill/>
          <a:ln>
            <a:noFill/>
          </a:ln>
        </p:spPr>
      </p:pic>
      <p:pic>
        <p:nvPicPr>
          <p:cNvPr id="221" name="Google Shape;221;p30"/>
          <p:cNvPicPr preferRelativeResize="0"/>
          <p:nvPr/>
        </p:nvPicPr>
        <p:blipFill>
          <a:blip r:embed="rId4">
            <a:alphaModFix/>
          </a:blip>
          <a:stretch>
            <a:fillRect/>
          </a:stretch>
        </p:blipFill>
        <p:spPr>
          <a:xfrm>
            <a:off x="3061010" y="3855273"/>
            <a:ext cx="1717623" cy="1143000"/>
          </a:xfrm>
          <a:prstGeom prst="rect">
            <a:avLst/>
          </a:prstGeom>
          <a:noFill/>
          <a:ln>
            <a:noFill/>
          </a:ln>
        </p:spPr>
      </p:pic>
      <p:pic>
        <p:nvPicPr>
          <p:cNvPr id="222" name="Google Shape;222;p30"/>
          <p:cNvPicPr preferRelativeResize="0"/>
          <p:nvPr/>
        </p:nvPicPr>
        <p:blipFill>
          <a:blip r:embed="rId5">
            <a:alphaModFix/>
          </a:blip>
          <a:stretch>
            <a:fillRect/>
          </a:stretch>
        </p:blipFill>
        <p:spPr>
          <a:xfrm>
            <a:off x="2239900" y="4084875"/>
            <a:ext cx="856151" cy="856151"/>
          </a:xfrm>
          <a:prstGeom prst="rect">
            <a:avLst/>
          </a:prstGeom>
          <a:noFill/>
          <a:ln>
            <a:noFill/>
          </a:ln>
        </p:spPr>
      </p:pic>
      <p:pic>
        <p:nvPicPr>
          <p:cNvPr id="223" name="Google Shape;223;p30"/>
          <p:cNvPicPr preferRelativeResize="0"/>
          <p:nvPr/>
        </p:nvPicPr>
        <p:blipFill>
          <a:blip r:embed="rId6">
            <a:alphaModFix/>
          </a:blip>
          <a:stretch>
            <a:fillRect/>
          </a:stretch>
        </p:blipFill>
        <p:spPr>
          <a:xfrm>
            <a:off x="4545351" y="3429575"/>
            <a:ext cx="2145000" cy="1575925"/>
          </a:xfrm>
          <a:prstGeom prst="rect">
            <a:avLst/>
          </a:prstGeom>
          <a:noFill/>
          <a:ln>
            <a:noFill/>
          </a:ln>
        </p:spPr>
      </p:pic>
      <p:pic>
        <p:nvPicPr>
          <p:cNvPr id="224" name="Google Shape;224;p30"/>
          <p:cNvPicPr preferRelativeResize="0"/>
          <p:nvPr/>
        </p:nvPicPr>
        <p:blipFill>
          <a:blip r:embed="rId7">
            <a:alphaModFix/>
          </a:blip>
          <a:stretch>
            <a:fillRect/>
          </a:stretch>
        </p:blipFill>
        <p:spPr>
          <a:xfrm>
            <a:off x="7081474" y="3143674"/>
            <a:ext cx="2051075" cy="1774176"/>
          </a:xfrm>
          <a:prstGeom prst="rect">
            <a:avLst/>
          </a:prstGeom>
          <a:noFill/>
          <a:ln>
            <a:noFill/>
          </a:ln>
        </p:spPr>
      </p:pic>
      <p:graphicFrame>
        <p:nvGraphicFramePr>
          <p:cNvPr id="225" name="Google Shape;225;p30"/>
          <p:cNvGraphicFramePr/>
          <p:nvPr/>
        </p:nvGraphicFramePr>
        <p:xfrm>
          <a:off x="952500" y="1438625"/>
          <a:ext cx="3000000" cy="3000000"/>
        </p:xfrm>
        <a:graphic>
          <a:graphicData uri="http://schemas.openxmlformats.org/drawingml/2006/table">
            <a:tbl>
              <a:tblPr>
                <a:noFill/>
                <a:tableStyleId>{0467FDBF-1004-4D56-BC8A-1DDFCC56D6AD}</a:tableStyleId>
              </a:tblPr>
              <a:tblGrid>
                <a:gridCol w="836575"/>
                <a:gridCol w="925825"/>
                <a:gridCol w="945525"/>
                <a:gridCol w="4531075"/>
              </a:tblGrid>
              <a:tr h="381000">
                <a:tc>
                  <a:txBody>
                    <a:bodyPr>
                      <a:noAutofit/>
                    </a:bodyPr>
                    <a:lstStyle/>
                    <a:p>
                      <a:pPr indent="0" lvl="0" marL="0" rtl="0" algn="l">
                        <a:spcBef>
                          <a:spcPts val="0"/>
                        </a:spcBef>
                        <a:spcAft>
                          <a:spcPts val="0"/>
                        </a:spcAft>
                        <a:buNone/>
                      </a:pPr>
                      <a:r>
                        <a:rPr lang="en"/>
                        <a:t>a &lt; b</a:t>
                      </a:r>
                      <a:endParaRPr/>
                    </a:p>
                  </a:txBody>
                  <a:tcPr marT="91425" marB="91425" marR="91425" marL="91425"/>
                </a:tc>
                <a:tc>
                  <a:txBody>
                    <a:bodyPr>
                      <a:noAutofit/>
                    </a:bodyPr>
                    <a:lstStyle/>
                    <a:p>
                      <a:pPr indent="0" lvl="0" marL="0" rtl="0" algn="l">
                        <a:spcBef>
                          <a:spcPts val="0"/>
                        </a:spcBef>
                        <a:spcAft>
                          <a:spcPts val="0"/>
                        </a:spcAft>
                        <a:buNone/>
                      </a:pPr>
                      <a:r>
                        <a:rPr lang="en"/>
                        <a:t>b &lt; c</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Which is which?</a:t>
                      </a:r>
                      <a:endParaRPr/>
                    </a:p>
                  </a:txBody>
                  <a:tcPr marT="91425" marB="91425" marR="91425" marL="91425"/>
                </a:tc>
              </a:tr>
              <a:tr h="381000">
                <a:tc>
                  <a:txBody>
                    <a:bodyPr>
                      <a:noAutofit/>
                    </a:bodyPr>
                    <a:lstStyle/>
                    <a:p>
                      <a:pPr indent="0" lvl="0" marL="0" rtl="0" algn="l">
                        <a:spcBef>
                          <a:spcPts val="0"/>
                        </a:spcBef>
                        <a:spcAft>
                          <a:spcPts val="0"/>
                        </a:spcAft>
                        <a:buNone/>
                      </a:pPr>
                      <a:r>
                        <a:rPr lang="en"/>
                        <a:t>Yes</a:t>
                      </a:r>
                      <a:endParaRPr/>
                    </a:p>
                  </a:txBody>
                  <a:tcPr marT="91425" marB="91425" marR="91425" marL="91425"/>
                </a:tc>
                <a:tc>
                  <a:txBody>
                    <a:bodyPr>
                      <a:noAutofit/>
                    </a:bodyPr>
                    <a:lstStyle/>
                    <a:p>
                      <a:pPr indent="0" lvl="0" marL="0" rtl="0" algn="l">
                        <a:spcBef>
                          <a:spcPts val="0"/>
                        </a:spcBef>
                        <a:spcAft>
                          <a:spcPts val="0"/>
                        </a:spcAft>
                        <a:buNone/>
                      </a:pPr>
                      <a:r>
                        <a:rPr lang="en"/>
                        <a:t>Yes</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a: puppy, b: cat, c: dog   (sorted order: abc)</a:t>
                      </a:r>
                      <a:endParaRPr/>
                    </a:p>
                  </a:txBody>
                  <a:tcPr marT="91425" marB="91425" marR="91425" marL="91425"/>
                </a:tc>
              </a:tr>
              <a:tr h="381000">
                <a:tc>
                  <a:txBody>
                    <a:bodyPr>
                      <a:noAutofit/>
                    </a:bodyPr>
                    <a:lstStyle/>
                    <a:p>
                      <a:pPr indent="0" lvl="0" marL="0" rtl="0" algn="l">
                        <a:spcBef>
                          <a:spcPts val="0"/>
                        </a:spcBef>
                        <a:spcAft>
                          <a:spcPts val="0"/>
                        </a:spcAft>
                        <a:buNone/>
                      </a:pPr>
                      <a:r>
                        <a:rPr lang="en"/>
                        <a:t>No</a:t>
                      </a:r>
                      <a:endParaRPr/>
                    </a:p>
                  </a:txBody>
                  <a:tcPr marT="91425" marB="91425" marR="91425" marL="91425"/>
                </a:tc>
                <a:tc>
                  <a:txBody>
                    <a:bodyPr>
                      <a:noAutofit/>
                    </a:bodyPr>
                    <a:lstStyle/>
                    <a:p>
                      <a:pPr indent="0" lvl="0" marL="0" rtl="0" algn="l">
                        <a:spcBef>
                          <a:spcPts val="0"/>
                        </a:spcBef>
                        <a:spcAft>
                          <a:spcPts val="0"/>
                        </a:spcAft>
                        <a:buNone/>
                      </a:pPr>
                      <a:r>
                        <a:rPr lang="en"/>
                        <a:t>No</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231" name="Google Shape;231;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p:txBody>
      </p:sp>
      <p:pic>
        <p:nvPicPr>
          <p:cNvPr id="232" name="Google Shape;232;p31"/>
          <p:cNvPicPr preferRelativeResize="0"/>
          <p:nvPr/>
        </p:nvPicPr>
        <p:blipFill>
          <a:blip r:embed="rId3">
            <a:alphaModFix/>
          </a:blip>
          <a:stretch>
            <a:fillRect/>
          </a:stretch>
        </p:blipFill>
        <p:spPr>
          <a:xfrm>
            <a:off x="188824" y="3143050"/>
            <a:ext cx="2051074" cy="1668224"/>
          </a:xfrm>
          <a:prstGeom prst="rect">
            <a:avLst/>
          </a:prstGeom>
          <a:noFill/>
          <a:ln>
            <a:noFill/>
          </a:ln>
        </p:spPr>
      </p:pic>
      <p:pic>
        <p:nvPicPr>
          <p:cNvPr id="233" name="Google Shape;233;p31"/>
          <p:cNvPicPr preferRelativeResize="0"/>
          <p:nvPr/>
        </p:nvPicPr>
        <p:blipFill>
          <a:blip r:embed="rId4">
            <a:alphaModFix/>
          </a:blip>
          <a:stretch>
            <a:fillRect/>
          </a:stretch>
        </p:blipFill>
        <p:spPr>
          <a:xfrm>
            <a:off x="3061010" y="3855273"/>
            <a:ext cx="1717623" cy="1143000"/>
          </a:xfrm>
          <a:prstGeom prst="rect">
            <a:avLst/>
          </a:prstGeom>
          <a:noFill/>
          <a:ln>
            <a:noFill/>
          </a:ln>
        </p:spPr>
      </p:pic>
      <p:pic>
        <p:nvPicPr>
          <p:cNvPr id="234" name="Google Shape;234;p31"/>
          <p:cNvPicPr preferRelativeResize="0"/>
          <p:nvPr/>
        </p:nvPicPr>
        <p:blipFill>
          <a:blip r:embed="rId5">
            <a:alphaModFix/>
          </a:blip>
          <a:stretch>
            <a:fillRect/>
          </a:stretch>
        </p:blipFill>
        <p:spPr>
          <a:xfrm>
            <a:off x="2239900" y="4084875"/>
            <a:ext cx="856151" cy="856151"/>
          </a:xfrm>
          <a:prstGeom prst="rect">
            <a:avLst/>
          </a:prstGeom>
          <a:noFill/>
          <a:ln>
            <a:noFill/>
          </a:ln>
        </p:spPr>
      </p:pic>
      <p:pic>
        <p:nvPicPr>
          <p:cNvPr id="235" name="Google Shape;235;p31"/>
          <p:cNvPicPr preferRelativeResize="0"/>
          <p:nvPr/>
        </p:nvPicPr>
        <p:blipFill>
          <a:blip r:embed="rId6">
            <a:alphaModFix/>
          </a:blip>
          <a:stretch>
            <a:fillRect/>
          </a:stretch>
        </p:blipFill>
        <p:spPr>
          <a:xfrm>
            <a:off x="4545351" y="3429575"/>
            <a:ext cx="2145000" cy="1575925"/>
          </a:xfrm>
          <a:prstGeom prst="rect">
            <a:avLst/>
          </a:prstGeom>
          <a:noFill/>
          <a:ln>
            <a:noFill/>
          </a:ln>
        </p:spPr>
      </p:pic>
      <p:pic>
        <p:nvPicPr>
          <p:cNvPr id="236" name="Google Shape;236;p31"/>
          <p:cNvPicPr preferRelativeResize="0"/>
          <p:nvPr/>
        </p:nvPicPr>
        <p:blipFill>
          <a:blip r:embed="rId7">
            <a:alphaModFix/>
          </a:blip>
          <a:stretch>
            <a:fillRect/>
          </a:stretch>
        </p:blipFill>
        <p:spPr>
          <a:xfrm>
            <a:off x="7081474" y="3143674"/>
            <a:ext cx="2051075" cy="1774176"/>
          </a:xfrm>
          <a:prstGeom prst="rect">
            <a:avLst/>
          </a:prstGeom>
          <a:noFill/>
          <a:ln>
            <a:noFill/>
          </a:ln>
        </p:spPr>
      </p:pic>
      <p:graphicFrame>
        <p:nvGraphicFramePr>
          <p:cNvPr id="237" name="Google Shape;237;p31"/>
          <p:cNvGraphicFramePr/>
          <p:nvPr/>
        </p:nvGraphicFramePr>
        <p:xfrm>
          <a:off x="952500" y="1438625"/>
          <a:ext cx="3000000" cy="3000000"/>
        </p:xfrm>
        <a:graphic>
          <a:graphicData uri="http://schemas.openxmlformats.org/drawingml/2006/table">
            <a:tbl>
              <a:tblPr>
                <a:noFill/>
                <a:tableStyleId>{0467FDBF-1004-4D56-BC8A-1DDFCC56D6AD}</a:tableStyleId>
              </a:tblPr>
              <a:tblGrid>
                <a:gridCol w="836575"/>
                <a:gridCol w="925825"/>
                <a:gridCol w="945525"/>
                <a:gridCol w="4531075"/>
              </a:tblGrid>
              <a:tr h="381000">
                <a:tc>
                  <a:txBody>
                    <a:bodyPr>
                      <a:noAutofit/>
                    </a:bodyPr>
                    <a:lstStyle/>
                    <a:p>
                      <a:pPr indent="0" lvl="0" marL="0" rtl="0" algn="l">
                        <a:spcBef>
                          <a:spcPts val="0"/>
                        </a:spcBef>
                        <a:spcAft>
                          <a:spcPts val="0"/>
                        </a:spcAft>
                        <a:buNone/>
                      </a:pPr>
                      <a:r>
                        <a:rPr lang="en"/>
                        <a:t>a &lt; b</a:t>
                      </a:r>
                      <a:endParaRPr/>
                    </a:p>
                  </a:txBody>
                  <a:tcPr marT="91425" marB="91425" marR="91425" marL="91425"/>
                </a:tc>
                <a:tc>
                  <a:txBody>
                    <a:bodyPr>
                      <a:noAutofit/>
                    </a:bodyPr>
                    <a:lstStyle/>
                    <a:p>
                      <a:pPr indent="0" lvl="0" marL="0" rtl="0" algn="l">
                        <a:spcBef>
                          <a:spcPts val="0"/>
                        </a:spcBef>
                        <a:spcAft>
                          <a:spcPts val="0"/>
                        </a:spcAft>
                        <a:buNone/>
                      </a:pPr>
                      <a:r>
                        <a:rPr lang="en"/>
                        <a:t>b &lt; c</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Which is which?</a:t>
                      </a:r>
                      <a:endParaRPr/>
                    </a:p>
                  </a:txBody>
                  <a:tcPr marT="91425" marB="91425" marR="91425" marL="91425"/>
                </a:tc>
              </a:tr>
              <a:tr h="381000">
                <a:tc>
                  <a:txBody>
                    <a:bodyPr>
                      <a:noAutofit/>
                    </a:bodyPr>
                    <a:lstStyle/>
                    <a:p>
                      <a:pPr indent="0" lvl="0" marL="0" rtl="0" algn="l">
                        <a:spcBef>
                          <a:spcPts val="0"/>
                        </a:spcBef>
                        <a:spcAft>
                          <a:spcPts val="0"/>
                        </a:spcAft>
                        <a:buNone/>
                      </a:pPr>
                      <a:r>
                        <a:rPr lang="en"/>
                        <a:t>Yes</a:t>
                      </a:r>
                      <a:endParaRPr/>
                    </a:p>
                  </a:txBody>
                  <a:tcPr marT="91425" marB="91425" marR="91425" marL="91425"/>
                </a:tc>
                <a:tc>
                  <a:txBody>
                    <a:bodyPr>
                      <a:noAutofit/>
                    </a:bodyPr>
                    <a:lstStyle/>
                    <a:p>
                      <a:pPr indent="0" lvl="0" marL="0" rtl="0" algn="l">
                        <a:spcBef>
                          <a:spcPts val="0"/>
                        </a:spcBef>
                        <a:spcAft>
                          <a:spcPts val="0"/>
                        </a:spcAft>
                        <a:buNone/>
                      </a:pPr>
                      <a:r>
                        <a:rPr lang="en"/>
                        <a:t>Yes</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a: puppy, b: cat, c: dog   (sorted order: abc)</a:t>
                      </a:r>
                      <a:endParaRPr/>
                    </a:p>
                  </a:txBody>
                  <a:tcPr marT="91425" marB="91425" marR="91425" marL="91425"/>
                </a:tc>
              </a:tr>
              <a:tr h="381000">
                <a:tc>
                  <a:txBody>
                    <a:bodyPr>
                      <a:noAutofit/>
                    </a:bodyPr>
                    <a:lstStyle/>
                    <a:p>
                      <a:pPr indent="0" lvl="0" marL="0" rtl="0" algn="l">
                        <a:spcBef>
                          <a:spcPts val="0"/>
                        </a:spcBef>
                        <a:spcAft>
                          <a:spcPts val="0"/>
                        </a:spcAft>
                        <a:buNone/>
                      </a:pPr>
                      <a:r>
                        <a:rPr lang="en"/>
                        <a:t>No</a:t>
                      </a:r>
                      <a:endParaRPr/>
                    </a:p>
                  </a:txBody>
                  <a:tcPr marT="91425" marB="91425" marR="91425" marL="91425"/>
                </a:tc>
                <a:tc>
                  <a:txBody>
                    <a:bodyPr>
                      <a:noAutofit/>
                    </a:bodyPr>
                    <a:lstStyle/>
                    <a:p>
                      <a:pPr indent="0" lvl="0" marL="0" rtl="0" algn="l">
                        <a:spcBef>
                          <a:spcPts val="0"/>
                        </a:spcBef>
                        <a:spcAft>
                          <a:spcPts val="0"/>
                        </a:spcAft>
                        <a:buNone/>
                      </a:pPr>
                      <a:r>
                        <a:rPr lang="en"/>
                        <a:t>No</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chemeClr val="dk1"/>
                          </a:solidFill>
                        </a:rPr>
                        <a:t>c: puppy, b: cat, a: dog   (sorted order: cba)</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41" name="Shape 241"/>
        <p:cNvGrpSpPr/>
        <p:nvPr/>
      </p:nvGrpSpPr>
      <p:grpSpPr>
        <a:xfrm>
          <a:off x="0" y="0"/>
          <a:ext cx="0" cy="0"/>
          <a:chOff x="0" y="0"/>
          <a:chExt cx="0" cy="0"/>
        </a:xfrm>
      </p:grpSpPr>
      <p:sp>
        <p:nvSpPr>
          <p:cNvPr id="242" name="Google Shape;242;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 http://yellkey.com</a:t>
            </a:r>
            <a:r>
              <a:rPr lang="en">
                <a:solidFill>
                  <a:srgbClr val="38761D"/>
                </a:solidFill>
              </a:rPr>
              <a:t>/arm</a:t>
            </a:r>
            <a:endParaRPr>
              <a:solidFill>
                <a:srgbClr val="38761D"/>
              </a:solidFill>
            </a:endParaRPr>
          </a:p>
        </p:txBody>
      </p:sp>
      <p:sp>
        <p:nvSpPr>
          <p:cNvPr id="243" name="Google Shape;243;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which?</a:t>
            </a:r>
            <a:endParaRPr/>
          </a:p>
          <a:p>
            <a:pPr indent="-355600" lvl="0" marL="457200" rtl="0" algn="l">
              <a:spcBef>
                <a:spcPts val="600"/>
              </a:spcBef>
              <a:spcAft>
                <a:spcPts val="0"/>
              </a:spcAft>
              <a:buSzPts val="2000"/>
              <a:buAutoNum type="arabicPeriod"/>
            </a:pPr>
            <a:r>
              <a:rPr lang="en"/>
              <a:t>a: puppy, b: cat, c: dog (sorted order: abc)</a:t>
            </a:r>
            <a:endParaRPr/>
          </a:p>
          <a:p>
            <a:pPr indent="-355600" lvl="0" marL="457200" rtl="0" algn="l">
              <a:spcBef>
                <a:spcPts val="0"/>
              </a:spcBef>
              <a:spcAft>
                <a:spcPts val="0"/>
              </a:spcAft>
              <a:buSzPts val="2000"/>
              <a:buAutoNum type="arabicPeriod"/>
            </a:pPr>
            <a:r>
              <a:rPr lang="en"/>
              <a:t>a: puppy, c: cat, b: dog (sorted order: acb)</a:t>
            </a:r>
            <a:endParaRPr/>
          </a:p>
          <a:p>
            <a:pPr indent="-355600" lvl="0" marL="457200" rtl="0" algn="l">
              <a:spcBef>
                <a:spcPts val="0"/>
              </a:spcBef>
              <a:spcAft>
                <a:spcPts val="0"/>
              </a:spcAft>
              <a:buSzPts val="2000"/>
              <a:buAutoNum type="arabicPeriod"/>
            </a:pPr>
            <a:r>
              <a:rPr lang="en"/>
              <a:t>c: puppy, a: cat, b: dog (sorted order: cab)</a:t>
            </a:r>
            <a:endParaRPr/>
          </a:p>
          <a:p>
            <a:pPr indent="-355600" lvl="0" marL="457200" rtl="0" algn="l">
              <a:spcBef>
                <a:spcPts val="0"/>
              </a:spcBef>
              <a:spcAft>
                <a:spcPts val="0"/>
              </a:spcAft>
              <a:buSzPts val="2000"/>
              <a:buAutoNum type="arabicPeriod"/>
            </a:pPr>
            <a:r>
              <a:rPr lang="en"/>
              <a:t>c: puppy, b: cat, a: dog (sorted order: cba)</a:t>
            </a:r>
            <a:endParaRPr/>
          </a:p>
        </p:txBody>
      </p:sp>
      <p:graphicFrame>
        <p:nvGraphicFramePr>
          <p:cNvPr id="244" name="Google Shape;244;p32"/>
          <p:cNvGraphicFramePr/>
          <p:nvPr/>
        </p:nvGraphicFramePr>
        <p:xfrm>
          <a:off x="952500" y="1438625"/>
          <a:ext cx="3000000" cy="3000000"/>
        </p:xfrm>
        <a:graphic>
          <a:graphicData uri="http://schemas.openxmlformats.org/drawingml/2006/table">
            <a:tbl>
              <a:tblPr>
                <a:noFill/>
                <a:tableStyleId>{0467FDBF-1004-4D56-BC8A-1DDFCC56D6AD}</a:tableStyleId>
              </a:tblPr>
              <a:tblGrid>
                <a:gridCol w="836575"/>
                <a:gridCol w="925825"/>
                <a:gridCol w="945525"/>
                <a:gridCol w="4531075"/>
              </a:tblGrid>
              <a:tr h="381000">
                <a:tc>
                  <a:txBody>
                    <a:bodyPr>
                      <a:noAutofit/>
                    </a:bodyPr>
                    <a:lstStyle/>
                    <a:p>
                      <a:pPr indent="0" lvl="0" marL="0" rtl="0" algn="l">
                        <a:spcBef>
                          <a:spcPts val="0"/>
                        </a:spcBef>
                        <a:spcAft>
                          <a:spcPts val="0"/>
                        </a:spcAft>
                        <a:buNone/>
                      </a:pPr>
                      <a:r>
                        <a:rPr lang="en"/>
                        <a:t>a &lt; b</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b &lt; 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Which is which?</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a: puppy, b: cat, c: dog</a:t>
                      </a:r>
                      <a:r>
                        <a:rPr lang="en">
                          <a:solidFill>
                            <a:schemeClr val="dk1"/>
                          </a:solidFill>
                        </a:rPr>
                        <a:t>   (sorted order: abc)</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c: puppy, b: cat, a: dog</a:t>
                      </a:r>
                      <a:r>
                        <a:rPr lang="en">
                          <a:solidFill>
                            <a:schemeClr val="dk1"/>
                          </a:solidFill>
                        </a:rPr>
                        <a:t>   (sorted order: cba)</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8" name="Shape 248"/>
        <p:cNvGrpSpPr/>
        <p:nvPr/>
      </p:nvGrpSpPr>
      <p:grpSpPr>
        <a:xfrm>
          <a:off x="0" y="0"/>
          <a:ext cx="0" cy="0"/>
          <a:chOff x="0" y="0"/>
          <a:chExt cx="0" cy="0"/>
        </a:xfrm>
      </p:grpSpPr>
      <p:sp>
        <p:nvSpPr>
          <p:cNvPr id="249" name="Google Shape;249;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250" name="Google Shape;250;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which? How do we resolve the ambiguity?</a:t>
            </a:r>
            <a:endParaRPr/>
          </a:p>
          <a:p>
            <a:pPr indent="-355600" lvl="0" marL="457200" rtl="0" algn="l">
              <a:spcBef>
                <a:spcPts val="600"/>
              </a:spcBef>
              <a:spcAft>
                <a:spcPts val="0"/>
              </a:spcAft>
              <a:buSzPts val="2000"/>
              <a:buAutoNum type="arabicPeriod"/>
            </a:pPr>
            <a:r>
              <a:rPr lang="en"/>
              <a:t>a: puppy, b: cat, c: dog (sorted order: abc)</a:t>
            </a:r>
            <a:endParaRPr/>
          </a:p>
          <a:p>
            <a:pPr indent="-355600" lvl="0" marL="457200" rtl="0" algn="l">
              <a:spcBef>
                <a:spcPts val="0"/>
              </a:spcBef>
              <a:spcAft>
                <a:spcPts val="0"/>
              </a:spcAft>
              <a:buSzPts val="2000"/>
              <a:buAutoNum type="arabicPeriod"/>
            </a:pPr>
            <a:r>
              <a:rPr b="1" lang="en"/>
              <a:t>a: puppy, c: cat, b: dog (sorted order: acb)</a:t>
            </a:r>
            <a:endParaRPr b="1"/>
          </a:p>
          <a:p>
            <a:pPr indent="-355600" lvl="0" marL="457200" rtl="0" algn="l">
              <a:spcBef>
                <a:spcPts val="0"/>
              </a:spcBef>
              <a:spcAft>
                <a:spcPts val="0"/>
              </a:spcAft>
              <a:buSzPts val="2000"/>
              <a:buAutoNum type="arabicPeriod"/>
            </a:pPr>
            <a:r>
              <a:rPr b="1" lang="en"/>
              <a:t>c: puppy, a: cat, b: dog (sorted order: cab)</a:t>
            </a:r>
            <a:endParaRPr b="1"/>
          </a:p>
          <a:p>
            <a:pPr indent="-355600" lvl="0" marL="457200" rtl="0" algn="l">
              <a:spcBef>
                <a:spcPts val="0"/>
              </a:spcBef>
              <a:spcAft>
                <a:spcPts val="0"/>
              </a:spcAft>
              <a:buSzPts val="2000"/>
              <a:buAutoNum type="arabicPeriod"/>
            </a:pPr>
            <a:r>
              <a:rPr lang="en"/>
              <a:t>c: puppy, b: cat, a: dog (sorted order: cba)</a:t>
            </a:r>
            <a:endParaRPr/>
          </a:p>
        </p:txBody>
      </p:sp>
      <p:graphicFrame>
        <p:nvGraphicFramePr>
          <p:cNvPr id="251" name="Google Shape;251;p33"/>
          <p:cNvGraphicFramePr/>
          <p:nvPr/>
        </p:nvGraphicFramePr>
        <p:xfrm>
          <a:off x="952500" y="1438625"/>
          <a:ext cx="3000000" cy="3000000"/>
        </p:xfrm>
        <a:graphic>
          <a:graphicData uri="http://schemas.openxmlformats.org/drawingml/2006/table">
            <a:tbl>
              <a:tblPr>
                <a:noFill/>
                <a:tableStyleId>{0467FDBF-1004-4D56-BC8A-1DDFCC56D6AD}</a:tableStyleId>
              </a:tblPr>
              <a:tblGrid>
                <a:gridCol w="836575"/>
                <a:gridCol w="925825"/>
                <a:gridCol w="945525"/>
                <a:gridCol w="4531075"/>
              </a:tblGrid>
              <a:tr h="381000">
                <a:tc>
                  <a:txBody>
                    <a:bodyPr>
                      <a:noAutofit/>
                    </a:bodyPr>
                    <a:lstStyle/>
                    <a:p>
                      <a:pPr indent="0" lvl="0" marL="0" rtl="0" algn="l">
                        <a:spcBef>
                          <a:spcPts val="0"/>
                        </a:spcBef>
                        <a:spcAft>
                          <a:spcPts val="0"/>
                        </a:spcAft>
                        <a:buNone/>
                      </a:pPr>
                      <a:r>
                        <a:rPr lang="en"/>
                        <a:t>a &lt; b</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b &lt; 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Which is which?</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a: puppy, b: cat, c: dog</a:t>
                      </a:r>
                      <a:r>
                        <a:rPr lang="en">
                          <a:solidFill>
                            <a:schemeClr val="dk1"/>
                          </a:solidFill>
                        </a:rPr>
                        <a:t>   (sorted order: abc)</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c: puppy, b: cat, a: dog</a:t>
                      </a:r>
                      <a:r>
                        <a:rPr lang="en">
                          <a:solidFill>
                            <a:schemeClr val="dk1"/>
                          </a:solidFill>
                        </a:rPr>
                        <a:t>   (sorted order: cba)</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252" name="Google Shape;252;p33"/>
          <p:cNvSpPr txBox="1"/>
          <p:nvPr/>
        </p:nvSpPr>
        <p:spPr>
          <a:xfrm>
            <a:off x="6371400" y="3923054"/>
            <a:ext cx="18201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c?          b </a:t>
            </a:r>
            <a:endParaRPr/>
          </a:p>
        </p:txBody>
      </p:sp>
      <p:sp>
        <p:nvSpPr>
          <p:cNvPr id="253" name="Google Shape;253;p33"/>
          <p:cNvSpPr txBox="1"/>
          <p:nvPr/>
        </p:nvSpPr>
        <p:spPr>
          <a:xfrm>
            <a:off x="6379526" y="4279677"/>
            <a:ext cx="18201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       a?          b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7" name="Shape 257"/>
        <p:cNvGrpSpPr/>
        <p:nvPr/>
      </p:nvGrpSpPr>
      <p:grpSpPr>
        <a:xfrm>
          <a:off x="0" y="0"/>
          <a:ext cx="0" cy="0"/>
          <a:chOff x="0" y="0"/>
          <a:chExt cx="0" cy="0"/>
        </a:xfrm>
      </p:grpSpPr>
      <p:sp>
        <p:nvSpPr>
          <p:cNvPr id="258" name="Google Shape;258;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259" name="Google Shape;259;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puppy, a cat, and a dog, each in an opaque soundproof box labeled A, B, and C. We want to figure out which is which using a scale.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which? How do we resolve the ambiguity? Ask if a &lt; c.</a:t>
            </a:r>
            <a:endParaRPr/>
          </a:p>
          <a:p>
            <a:pPr indent="-355600" lvl="0" marL="457200" rtl="0" algn="l">
              <a:spcBef>
                <a:spcPts val="600"/>
              </a:spcBef>
              <a:spcAft>
                <a:spcPts val="0"/>
              </a:spcAft>
              <a:buSzPts val="2000"/>
              <a:buAutoNum type="arabicPeriod"/>
            </a:pPr>
            <a:r>
              <a:rPr lang="en"/>
              <a:t>a: puppy, b: cat, c: dog (sorted order: abc)</a:t>
            </a:r>
            <a:endParaRPr/>
          </a:p>
          <a:p>
            <a:pPr indent="-355600" lvl="0" marL="457200" rtl="0" algn="l">
              <a:spcBef>
                <a:spcPts val="0"/>
              </a:spcBef>
              <a:spcAft>
                <a:spcPts val="0"/>
              </a:spcAft>
              <a:buSzPts val="2000"/>
              <a:buAutoNum type="arabicPeriod"/>
            </a:pPr>
            <a:r>
              <a:rPr b="1" lang="en"/>
              <a:t>a: puppy, c: cat, b: dog (sorted order: acb)</a:t>
            </a:r>
            <a:endParaRPr b="1"/>
          </a:p>
          <a:p>
            <a:pPr indent="-355600" lvl="0" marL="457200" rtl="0" algn="l">
              <a:spcBef>
                <a:spcPts val="0"/>
              </a:spcBef>
              <a:spcAft>
                <a:spcPts val="0"/>
              </a:spcAft>
              <a:buSzPts val="2000"/>
              <a:buAutoNum type="arabicPeriod"/>
            </a:pPr>
            <a:r>
              <a:rPr b="1" lang="en"/>
              <a:t>c: puppy, a: cat, b: dog (sorted order: cab)</a:t>
            </a:r>
            <a:endParaRPr b="1"/>
          </a:p>
          <a:p>
            <a:pPr indent="-355600" lvl="0" marL="457200" rtl="0" algn="l">
              <a:spcBef>
                <a:spcPts val="0"/>
              </a:spcBef>
              <a:spcAft>
                <a:spcPts val="0"/>
              </a:spcAft>
              <a:buSzPts val="2000"/>
              <a:buAutoNum type="arabicPeriod"/>
            </a:pPr>
            <a:r>
              <a:rPr lang="en"/>
              <a:t>c: puppy, b: cat, a: dog (sorted order: cba)</a:t>
            </a:r>
            <a:endParaRPr/>
          </a:p>
        </p:txBody>
      </p:sp>
      <p:graphicFrame>
        <p:nvGraphicFramePr>
          <p:cNvPr id="260" name="Google Shape;260;p34"/>
          <p:cNvGraphicFramePr/>
          <p:nvPr/>
        </p:nvGraphicFramePr>
        <p:xfrm>
          <a:off x="952500" y="1438625"/>
          <a:ext cx="3000000" cy="3000000"/>
        </p:xfrm>
        <a:graphic>
          <a:graphicData uri="http://schemas.openxmlformats.org/drawingml/2006/table">
            <a:tbl>
              <a:tblPr>
                <a:noFill/>
                <a:tableStyleId>{0467FDBF-1004-4D56-BC8A-1DDFCC56D6AD}</a:tableStyleId>
              </a:tblPr>
              <a:tblGrid>
                <a:gridCol w="836575"/>
                <a:gridCol w="925825"/>
                <a:gridCol w="945525"/>
                <a:gridCol w="4531075"/>
              </a:tblGrid>
              <a:tr h="381000">
                <a:tc>
                  <a:txBody>
                    <a:bodyPr>
                      <a:noAutofit/>
                    </a:bodyPr>
                    <a:lstStyle/>
                    <a:p>
                      <a:pPr indent="0" lvl="0" marL="0" rtl="0" algn="l">
                        <a:spcBef>
                          <a:spcPts val="0"/>
                        </a:spcBef>
                        <a:spcAft>
                          <a:spcPts val="0"/>
                        </a:spcAft>
                        <a:buNone/>
                      </a:pPr>
                      <a:r>
                        <a:rPr lang="en"/>
                        <a:t>a &lt; b</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b &lt; 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a &lt; 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Which is which?</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a: puppy, b: cat, c: dog</a:t>
                      </a:r>
                      <a:r>
                        <a:rPr lang="en">
                          <a:solidFill>
                            <a:schemeClr val="dk1"/>
                          </a:solidFill>
                        </a:rPr>
                        <a:t>   (sorted order: abc)</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 puppy, b: cat, a: dog</a:t>
                      </a:r>
                      <a:r>
                        <a:rPr lang="en">
                          <a:solidFill>
                            <a:schemeClr val="dk1"/>
                          </a:solidFill>
                        </a:rPr>
                        <a:t>   (sorted order: cba)</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No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Yes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a: puppy, c: cat, b: dog   (sorted order: acb)</a:t>
                      </a:r>
                      <a:endParaRPr/>
                    </a:p>
                  </a:txBody>
                  <a:tcPr marT="91425" marB="91425" marR="91425" marL="91425">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Puppy, Cat, Dog - A Graphical Picture for N = 3</a:t>
            </a:r>
            <a:endParaRPr/>
          </a:p>
        </p:txBody>
      </p:sp>
      <p:sp>
        <p:nvSpPr>
          <p:cNvPr id="266" name="Google Shape;266;p35"/>
          <p:cNvSpPr txBox="1"/>
          <p:nvPr>
            <p:ph idx="1" type="body"/>
          </p:nvPr>
        </p:nvSpPr>
        <p:spPr>
          <a:xfrm>
            <a:off x="243000" y="556500"/>
            <a:ext cx="8443800" cy="84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full decision tree for puppy, cat, dog:</a:t>
            </a:r>
            <a:endParaRPr/>
          </a:p>
        </p:txBody>
      </p:sp>
      <p:sp>
        <p:nvSpPr>
          <p:cNvPr id="267" name="Google Shape;267;p35"/>
          <p:cNvSpPr/>
          <p:nvPr/>
        </p:nvSpPr>
        <p:spPr>
          <a:xfrm>
            <a:off x="3718950" y="1325650"/>
            <a:ext cx="940200" cy="510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a &lt; b?</a:t>
            </a:r>
            <a:endParaRPr/>
          </a:p>
        </p:txBody>
      </p:sp>
      <p:sp>
        <p:nvSpPr>
          <p:cNvPr id="268" name="Google Shape;268;p35"/>
          <p:cNvSpPr/>
          <p:nvPr/>
        </p:nvSpPr>
        <p:spPr>
          <a:xfrm>
            <a:off x="5527975" y="2332525"/>
            <a:ext cx="940200" cy="593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b &lt; c?</a:t>
            </a:r>
            <a:endParaRPr/>
          </a:p>
        </p:txBody>
      </p:sp>
      <p:grpSp>
        <p:nvGrpSpPr>
          <p:cNvPr id="269" name="Google Shape;269;p35"/>
          <p:cNvGrpSpPr/>
          <p:nvPr/>
        </p:nvGrpSpPr>
        <p:grpSpPr>
          <a:xfrm>
            <a:off x="2702550" y="1835950"/>
            <a:ext cx="3295500" cy="496500"/>
            <a:chOff x="2702550" y="1835950"/>
            <a:chExt cx="3295500" cy="496500"/>
          </a:xfrm>
        </p:grpSpPr>
        <p:cxnSp>
          <p:nvCxnSpPr>
            <p:cNvPr id="270" name="Google Shape;270;p35"/>
            <p:cNvCxnSpPr>
              <a:stCxn id="267" idx="2"/>
              <a:endCxn id="271" idx="0"/>
            </p:cNvCxnSpPr>
            <p:nvPr/>
          </p:nvCxnSpPr>
          <p:spPr>
            <a:xfrm flipH="1">
              <a:off x="2702550" y="1835950"/>
              <a:ext cx="1486500" cy="496500"/>
            </a:xfrm>
            <a:prstGeom prst="straightConnector1">
              <a:avLst/>
            </a:prstGeom>
            <a:noFill/>
            <a:ln cap="flat" cmpd="sng" w="19050">
              <a:solidFill>
                <a:schemeClr val="dk2"/>
              </a:solidFill>
              <a:prstDash val="solid"/>
              <a:round/>
              <a:headEnd len="med" w="med" type="none"/>
              <a:tailEnd len="med" w="med" type="none"/>
            </a:ln>
          </p:spPr>
        </p:cxnSp>
        <p:sp>
          <p:nvSpPr>
            <p:cNvPr id="272" name="Google Shape;272;p35"/>
            <p:cNvSpPr txBox="1"/>
            <p:nvPr/>
          </p:nvSpPr>
          <p:spPr>
            <a:xfrm>
              <a:off x="2951550" y="1835950"/>
              <a:ext cx="6150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cxnSp>
          <p:nvCxnSpPr>
            <p:cNvPr id="273" name="Google Shape;273;p35"/>
            <p:cNvCxnSpPr>
              <a:stCxn id="267" idx="2"/>
              <a:endCxn id="268" idx="0"/>
            </p:cNvCxnSpPr>
            <p:nvPr/>
          </p:nvCxnSpPr>
          <p:spPr>
            <a:xfrm>
              <a:off x="4189050" y="1835950"/>
              <a:ext cx="1809000" cy="496500"/>
            </a:xfrm>
            <a:prstGeom prst="straightConnector1">
              <a:avLst/>
            </a:prstGeom>
            <a:noFill/>
            <a:ln cap="flat" cmpd="sng" w="19050">
              <a:solidFill>
                <a:schemeClr val="dk2"/>
              </a:solidFill>
              <a:prstDash val="solid"/>
              <a:round/>
              <a:headEnd len="med" w="med" type="none"/>
              <a:tailEnd len="med" w="med" type="none"/>
            </a:ln>
          </p:spPr>
        </p:cxnSp>
        <p:sp>
          <p:nvSpPr>
            <p:cNvPr id="274" name="Google Shape;274;p35"/>
            <p:cNvSpPr txBox="1"/>
            <p:nvPr/>
          </p:nvSpPr>
          <p:spPr>
            <a:xfrm>
              <a:off x="5146975" y="1838500"/>
              <a:ext cx="6150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grpSp>
      <p:grpSp>
        <p:nvGrpSpPr>
          <p:cNvPr id="275" name="Google Shape;275;p35"/>
          <p:cNvGrpSpPr/>
          <p:nvPr/>
        </p:nvGrpSpPr>
        <p:grpSpPr>
          <a:xfrm>
            <a:off x="5998075" y="2916250"/>
            <a:ext cx="1593450" cy="499575"/>
            <a:chOff x="5998075" y="2916250"/>
            <a:chExt cx="1593450" cy="499575"/>
          </a:xfrm>
        </p:grpSpPr>
        <p:cxnSp>
          <p:nvCxnSpPr>
            <p:cNvPr id="276" name="Google Shape;276;p35"/>
            <p:cNvCxnSpPr>
              <a:stCxn id="268" idx="2"/>
              <a:endCxn id="277" idx="0"/>
            </p:cNvCxnSpPr>
            <p:nvPr/>
          </p:nvCxnSpPr>
          <p:spPr>
            <a:xfrm>
              <a:off x="5998075" y="2926225"/>
              <a:ext cx="819000" cy="489600"/>
            </a:xfrm>
            <a:prstGeom prst="straightConnector1">
              <a:avLst/>
            </a:prstGeom>
            <a:noFill/>
            <a:ln cap="flat" cmpd="sng" w="19050">
              <a:solidFill>
                <a:schemeClr val="dk2"/>
              </a:solidFill>
              <a:prstDash val="solid"/>
              <a:round/>
              <a:headEnd len="med" w="med" type="none"/>
              <a:tailEnd len="med" w="med" type="none"/>
            </a:ln>
          </p:spPr>
        </p:cxnSp>
        <p:sp>
          <p:nvSpPr>
            <p:cNvPr id="278" name="Google Shape;278;p35"/>
            <p:cNvSpPr txBox="1"/>
            <p:nvPr/>
          </p:nvSpPr>
          <p:spPr>
            <a:xfrm>
              <a:off x="6562225" y="2916250"/>
              <a:ext cx="10293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grpSp>
      <p:grpSp>
        <p:nvGrpSpPr>
          <p:cNvPr id="279" name="Google Shape;279;p35"/>
          <p:cNvGrpSpPr/>
          <p:nvPr/>
        </p:nvGrpSpPr>
        <p:grpSpPr>
          <a:xfrm>
            <a:off x="5026500" y="2926225"/>
            <a:ext cx="971575" cy="476700"/>
            <a:chOff x="5026500" y="2926225"/>
            <a:chExt cx="971575" cy="476700"/>
          </a:xfrm>
        </p:grpSpPr>
        <p:cxnSp>
          <p:nvCxnSpPr>
            <p:cNvPr id="280" name="Google Shape;280;p35"/>
            <p:cNvCxnSpPr>
              <a:stCxn id="268" idx="2"/>
            </p:cNvCxnSpPr>
            <p:nvPr/>
          </p:nvCxnSpPr>
          <p:spPr>
            <a:xfrm flipH="1">
              <a:off x="5211775" y="2926225"/>
              <a:ext cx="786300" cy="476700"/>
            </a:xfrm>
            <a:prstGeom prst="straightConnector1">
              <a:avLst/>
            </a:prstGeom>
            <a:noFill/>
            <a:ln cap="flat" cmpd="sng" w="19050">
              <a:solidFill>
                <a:schemeClr val="dk2"/>
              </a:solidFill>
              <a:prstDash val="solid"/>
              <a:round/>
              <a:headEnd len="med" w="med" type="none"/>
              <a:tailEnd len="med" w="med" type="none"/>
            </a:ln>
          </p:spPr>
        </p:cxnSp>
        <p:sp>
          <p:nvSpPr>
            <p:cNvPr id="281" name="Google Shape;281;p35"/>
            <p:cNvSpPr txBox="1"/>
            <p:nvPr/>
          </p:nvSpPr>
          <p:spPr>
            <a:xfrm>
              <a:off x="5026500" y="2942724"/>
              <a:ext cx="6150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grpSp>
      <p:sp>
        <p:nvSpPr>
          <p:cNvPr id="282" name="Google Shape;282;p35"/>
          <p:cNvSpPr/>
          <p:nvPr/>
        </p:nvSpPr>
        <p:spPr>
          <a:xfrm>
            <a:off x="4701300" y="3415900"/>
            <a:ext cx="940200" cy="593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a &lt; c?</a:t>
            </a:r>
            <a:endParaRPr/>
          </a:p>
        </p:txBody>
      </p:sp>
      <p:grpSp>
        <p:nvGrpSpPr>
          <p:cNvPr id="283" name="Google Shape;283;p35"/>
          <p:cNvGrpSpPr/>
          <p:nvPr/>
        </p:nvGrpSpPr>
        <p:grpSpPr>
          <a:xfrm>
            <a:off x="5171400" y="4009600"/>
            <a:ext cx="1019099" cy="999975"/>
            <a:chOff x="5171400" y="4009600"/>
            <a:chExt cx="1019099" cy="999975"/>
          </a:xfrm>
        </p:grpSpPr>
        <p:sp>
          <p:nvSpPr>
            <p:cNvPr id="284" name="Google Shape;284;p35"/>
            <p:cNvSpPr/>
            <p:nvPr/>
          </p:nvSpPr>
          <p:spPr>
            <a:xfrm>
              <a:off x="5265175" y="4499275"/>
              <a:ext cx="732900" cy="510300"/>
            </a:xfrm>
            <a:prstGeom prst="roundRect">
              <a:avLst>
                <a:gd fmla="val 16667" name="adj"/>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c b</a:t>
              </a:r>
              <a:endParaRPr/>
            </a:p>
          </p:txBody>
        </p:sp>
        <p:cxnSp>
          <p:nvCxnSpPr>
            <p:cNvPr id="285" name="Google Shape;285;p35"/>
            <p:cNvCxnSpPr>
              <a:stCxn id="282" idx="2"/>
              <a:endCxn id="284" idx="0"/>
            </p:cNvCxnSpPr>
            <p:nvPr/>
          </p:nvCxnSpPr>
          <p:spPr>
            <a:xfrm>
              <a:off x="5171400" y="4009600"/>
              <a:ext cx="460200" cy="489600"/>
            </a:xfrm>
            <a:prstGeom prst="straightConnector1">
              <a:avLst/>
            </a:prstGeom>
            <a:noFill/>
            <a:ln cap="flat" cmpd="sng" w="19050">
              <a:solidFill>
                <a:schemeClr val="dk2"/>
              </a:solidFill>
              <a:prstDash val="solid"/>
              <a:round/>
              <a:headEnd len="med" w="med" type="none"/>
              <a:tailEnd len="med" w="med" type="none"/>
            </a:ln>
          </p:spPr>
        </p:cxnSp>
        <p:sp>
          <p:nvSpPr>
            <p:cNvPr id="286" name="Google Shape;286;p35"/>
            <p:cNvSpPr txBox="1"/>
            <p:nvPr/>
          </p:nvSpPr>
          <p:spPr>
            <a:xfrm>
              <a:off x="5457599" y="4057224"/>
              <a:ext cx="732900" cy="2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grpSp>
      <p:grpSp>
        <p:nvGrpSpPr>
          <p:cNvPr id="287" name="Google Shape;287;p35"/>
          <p:cNvGrpSpPr/>
          <p:nvPr/>
        </p:nvGrpSpPr>
        <p:grpSpPr>
          <a:xfrm>
            <a:off x="4293600" y="4007200"/>
            <a:ext cx="877800" cy="1002375"/>
            <a:chOff x="4293600" y="4007200"/>
            <a:chExt cx="877800" cy="1002375"/>
          </a:xfrm>
        </p:grpSpPr>
        <p:sp>
          <p:nvSpPr>
            <p:cNvPr id="288" name="Google Shape;288;p35"/>
            <p:cNvSpPr/>
            <p:nvPr/>
          </p:nvSpPr>
          <p:spPr>
            <a:xfrm>
              <a:off x="4293600" y="4499275"/>
              <a:ext cx="732900" cy="510300"/>
            </a:xfrm>
            <a:prstGeom prst="roundRect">
              <a:avLst>
                <a:gd fmla="val 16667" name="adj"/>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 a b</a:t>
              </a:r>
              <a:endParaRPr/>
            </a:p>
          </p:txBody>
        </p:sp>
        <p:cxnSp>
          <p:nvCxnSpPr>
            <p:cNvPr id="289" name="Google Shape;289;p35"/>
            <p:cNvCxnSpPr>
              <a:stCxn id="282" idx="2"/>
              <a:endCxn id="288" idx="0"/>
            </p:cNvCxnSpPr>
            <p:nvPr/>
          </p:nvCxnSpPr>
          <p:spPr>
            <a:xfrm flipH="1">
              <a:off x="4659900" y="4009600"/>
              <a:ext cx="511500" cy="489600"/>
            </a:xfrm>
            <a:prstGeom prst="straightConnector1">
              <a:avLst/>
            </a:prstGeom>
            <a:noFill/>
            <a:ln cap="flat" cmpd="sng" w="19050">
              <a:solidFill>
                <a:schemeClr val="dk2"/>
              </a:solidFill>
              <a:prstDash val="solid"/>
              <a:round/>
              <a:headEnd len="med" w="med" type="none"/>
              <a:tailEnd len="med" w="med" type="none"/>
            </a:ln>
          </p:spPr>
        </p:cxnSp>
        <p:sp>
          <p:nvSpPr>
            <p:cNvPr id="290" name="Google Shape;290;p35"/>
            <p:cNvSpPr txBox="1"/>
            <p:nvPr/>
          </p:nvSpPr>
          <p:spPr>
            <a:xfrm>
              <a:off x="4473700" y="4007200"/>
              <a:ext cx="6291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grpSp>
      <p:grpSp>
        <p:nvGrpSpPr>
          <p:cNvPr id="291" name="Google Shape;291;p35"/>
          <p:cNvGrpSpPr/>
          <p:nvPr/>
        </p:nvGrpSpPr>
        <p:grpSpPr>
          <a:xfrm>
            <a:off x="1206975" y="2332525"/>
            <a:ext cx="2698600" cy="2677050"/>
            <a:chOff x="1206975" y="2332525"/>
            <a:chExt cx="2698600" cy="2677050"/>
          </a:xfrm>
        </p:grpSpPr>
        <p:sp>
          <p:nvSpPr>
            <p:cNvPr id="271" name="Google Shape;271;p35"/>
            <p:cNvSpPr/>
            <p:nvPr/>
          </p:nvSpPr>
          <p:spPr>
            <a:xfrm>
              <a:off x="2232475" y="2332525"/>
              <a:ext cx="940200" cy="593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a &lt; c?</a:t>
              </a:r>
              <a:endParaRPr/>
            </a:p>
          </p:txBody>
        </p:sp>
        <p:cxnSp>
          <p:nvCxnSpPr>
            <p:cNvPr id="292" name="Google Shape;292;p35"/>
            <p:cNvCxnSpPr>
              <a:stCxn id="271" idx="2"/>
              <a:endCxn id="293" idx="0"/>
            </p:cNvCxnSpPr>
            <p:nvPr/>
          </p:nvCxnSpPr>
          <p:spPr>
            <a:xfrm>
              <a:off x="2702575" y="2926225"/>
              <a:ext cx="836400" cy="531300"/>
            </a:xfrm>
            <a:prstGeom prst="straightConnector1">
              <a:avLst/>
            </a:prstGeom>
            <a:noFill/>
            <a:ln cap="flat" cmpd="sng" w="19050">
              <a:solidFill>
                <a:schemeClr val="dk2"/>
              </a:solidFill>
              <a:prstDash val="solid"/>
              <a:round/>
              <a:headEnd len="med" w="med" type="none"/>
              <a:tailEnd len="med" w="med" type="none"/>
            </a:ln>
          </p:spPr>
        </p:cxnSp>
        <p:sp>
          <p:nvSpPr>
            <p:cNvPr id="294" name="Google Shape;294;p35"/>
            <p:cNvSpPr/>
            <p:nvPr/>
          </p:nvSpPr>
          <p:spPr>
            <a:xfrm>
              <a:off x="1601700" y="3415900"/>
              <a:ext cx="940200" cy="593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b &lt; c?</a:t>
              </a:r>
              <a:endParaRPr/>
            </a:p>
          </p:txBody>
        </p:sp>
        <p:sp>
          <p:nvSpPr>
            <p:cNvPr id="293" name="Google Shape;293;p35"/>
            <p:cNvSpPr/>
            <p:nvPr/>
          </p:nvSpPr>
          <p:spPr>
            <a:xfrm>
              <a:off x="3172675" y="3457600"/>
              <a:ext cx="732900" cy="510300"/>
            </a:xfrm>
            <a:prstGeom prst="roundRect">
              <a:avLst>
                <a:gd fmla="val 16667" name="adj"/>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 a c</a:t>
              </a:r>
              <a:endParaRPr/>
            </a:p>
          </p:txBody>
        </p:sp>
        <p:cxnSp>
          <p:nvCxnSpPr>
            <p:cNvPr id="295" name="Google Shape;295;p35"/>
            <p:cNvCxnSpPr>
              <a:stCxn id="271" idx="2"/>
              <a:endCxn id="294" idx="0"/>
            </p:cNvCxnSpPr>
            <p:nvPr/>
          </p:nvCxnSpPr>
          <p:spPr>
            <a:xfrm flipH="1">
              <a:off x="2071675" y="2926225"/>
              <a:ext cx="630900" cy="489600"/>
            </a:xfrm>
            <a:prstGeom prst="straightConnector1">
              <a:avLst/>
            </a:prstGeom>
            <a:noFill/>
            <a:ln cap="flat" cmpd="sng" w="19050">
              <a:solidFill>
                <a:schemeClr val="dk2"/>
              </a:solidFill>
              <a:prstDash val="solid"/>
              <a:round/>
              <a:headEnd len="med" w="med" type="none"/>
              <a:tailEnd len="med" w="med" type="none"/>
            </a:ln>
          </p:spPr>
        </p:cxnSp>
        <p:sp>
          <p:nvSpPr>
            <p:cNvPr id="296" name="Google Shape;296;p35"/>
            <p:cNvSpPr/>
            <p:nvPr/>
          </p:nvSpPr>
          <p:spPr>
            <a:xfrm>
              <a:off x="2232475" y="4499275"/>
              <a:ext cx="732900" cy="510300"/>
            </a:xfrm>
            <a:prstGeom prst="roundRect">
              <a:avLst>
                <a:gd fmla="val 16667" name="adj"/>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 c a</a:t>
              </a:r>
              <a:endParaRPr/>
            </a:p>
          </p:txBody>
        </p:sp>
        <p:sp>
          <p:nvSpPr>
            <p:cNvPr id="297" name="Google Shape;297;p35"/>
            <p:cNvSpPr/>
            <p:nvPr/>
          </p:nvSpPr>
          <p:spPr>
            <a:xfrm>
              <a:off x="1206975" y="4499275"/>
              <a:ext cx="732900" cy="510300"/>
            </a:xfrm>
            <a:prstGeom prst="roundRect">
              <a:avLst>
                <a:gd fmla="val 16667" name="adj"/>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 b a</a:t>
              </a:r>
              <a:endParaRPr/>
            </a:p>
          </p:txBody>
        </p:sp>
        <p:cxnSp>
          <p:nvCxnSpPr>
            <p:cNvPr id="298" name="Google Shape;298;p35"/>
            <p:cNvCxnSpPr>
              <a:stCxn id="294" idx="2"/>
              <a:endCxn id="297" idx="0"/>
            </p:cNvCxnSpPr>
            <p:nvPr/>
          </p:nvCxnSpPr>
          <p:spPr>
            <a:xfrm flipH="1">
              <a:off x="1573500" y="4009600"/>
              <a:ext cx="498300" cy="4896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5"/>
            <p:cNvCxnSpPr>
              <a:stCxn id="294" idx="2"/>
              <a:endCxn id="296" idx="0"/>
            </p:cNvCxnSpPr>
            <p:nvPr/>
          </p:nvCxnSpPr>
          <p:spPr>
            <a:xfrm>
              <a:off x="2071800" y="4009600"/>
              <a:ext cx="527100" cy="489600"/>
            </a:xfrm>
            <a:prstGeom prst="straightConnector1">
              <a:avLst/>
            </a:prstGeom>
            <a:noFill/>
            <a:ln cap="flat" cmpd="sng" w="19050">
              <a:solidFill>
                <a:schemeClr val="dk2"/>
              </a:solidFill>
              <a:prstDash val="solid"/>
              <a:round/>
              <a:headEnd len="med" w="med" type="none"/>
              <a:tailEnd len="med" w="med" type="none"/>
            </a:ln>
          </p:spPr>
        </p:cxnSp>
        <p:sp>
          <p:nvSpPr>
            <p:cNvPr id="300" name="Google Shape;300;p35"/>
            <p:cNvSpPr txBox="1"/>
            <p:nvPr/>
          </p:nvSpPr>
          <p:spPr>
            <a:xfrm>
              <a:off x="3126400" y="2949800"/>
              <a:ext cx="4983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301" name="Google Shape;301;p35"/>
            <p:cNvSpPr txBox="1"/>
            <p:nvPr/>
          </p:nvSpPr>
          <p:spPr>
            <a:xfrm>
              <a:off x="1939875" y="2949800"/>
              <a:ext cx="4983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302" name="Google Shape;302;p35"/>
            <p:cNvSpPr txBox="1"/>
            <p:nvPr/>
          </p:nvSpPr>
          <p:spPr>
            <a:xfrm>
              <a:off x="1381788" y="4040838"/>
              <a:ext cx="4983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303" name="Google Shape;303;p35"/>
            <p:cNvSpPr txBox="1"/>
            <p:nvPr/>
          </p:nvSpPr>
          <p:spPr>
            <a:xfrm>
              <a:off x="2339713" y="4040838"/>
              <a:ext cx="4983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grpSp>
      <p:grpSp>
        <p:nvGrpSpPr>
          <p:cNvPr id="304" name="Google Shape;304;p35"/>
          <p:cNvGrpSpPr/>
          <p:nvPr/>
        </p:nvGrpSpPr>
        <p:grpSpPr>
          <a:xfrm>
            <a:off x="6450525" y="3311200"/>
            <a:ext cx="2019075" cy="615000"/>
            <a:chOff x="6450525" y="3311200"/>
            <a:chExt cx="2019075" cy="615000"/>
          </a:xfrm>
        </p:grpSpPr>
        <p:sp>
          <p:nvSpPr>
            <p:cNvPr id="277" name="Google Shape;277;p35"/>
            <p:cNvSpPr/>
            <p:nvPr/>
          </p:nvSpPr>
          <p:spPr>
            <a:xfrm>
              <a:off x="6450525" y="3415900"/>
              <a:ext cx="732900" cy="510300"/>
            </a:xfrm>
            <a:prstGeom prst="roundRect">
              <a:avLst>
                <a:gd fmla="val 16667" name="adj"/>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c</a:t>
              </a:r>
              <a:endParaRPr/>
            </a:p>
          </p:txBody>
        </p:sp>
        <p:sp>
          <p:nvSpPr>
            <p:cNvPr id="305" name="Google Shape;305;p35"/>
            <p:cNvSpPr txBox="1"/>
            <p:nvPr/>
          </p:nvSpPr>
          <p:spPr>
            <a:xfrm>
              <a:off x="7591800" y="3311200"/>
              <a:ext cx="877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puppy</a:t>
              </a:r>
              <a:endParaRPr/>
            </a:p>
            <a:p>
              <a:pPr indent="0" lvl="0" marL="0" rtl="0" algn="l">
                <a:spcBef>
                  <a:spcPts val="0"/>
                </a:spcBef>
                <a:spcAft>
                  <a:spcPts val="0"/>
                </a:spcAft>
                <a:buNone/>
              </a:pPr>
              <a:r>
                <a:rPr lang="en"/>
                <a:t>b: cat</a:t>
              </a:r>
              <a:endParaRPr/>
            </a:p>
            <a:p>
              <a:pPr indent="0" lvl="0" marL="0" rtl="0" algn="l">
                <a:spcBef>
                  <a:spcPts val="0"/>
                </a:spcBef>
                <a:spcAft>
                  <a:spcPts val="0"/>
                </a:spcAft>
                <a:buNone/>
              </a:pPr>
              <a:r>
                <a:rPr lang="en"/>
                <a:t>c: dog</a:t>
              </a:r>
              <a:endParaRPr/>
            </a:p>
          </p:txBody>
        </p:sp>
      </p:grpSp>
      <p:sp>
        <p:nvSpPr>
          <p:cNvPr id="306" name="Google Shape;306;p35"/>
          <p:cNvSpPr txBox="1"/>
          <p:nvPr/>
        </p:nvSpPr>
        <p:spPr>
          <a:xfrm>
            <a:off x="6190500" y="4346875"/>
            <a:ext cx="877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puppy</a:t>
            </a:r>
            <a:endParaRPr/>
          </a:p>
          <a:p>
            <a:pPr indent="0" lvl="0" marL="0" rtl="0" algn="l">
              <a:spcBef>
                <a:spcPts val="0"/>
              </a:spcBef>
              <a:spcAft>
                <a:spcPts val="0"/>
              </a:spcAft>
              <a:buNone/>
            </a:pPr>
            <a:r>
              <a:rPr lang="en"/>
              <a:t>c: cat</a:t>
            </a:r>
            <a:endParaRPr/>
          </a:p>
          <a:p>
            <a:pPr indent="0" lvl="0" marL="0" rtl="0" algn="l">
              <a:spcBef>
                <a:spcPts val="0"/>
              </a:spcBef>
              <a:spcAft>
                <a:spcPts val="0"/>
              </a:spcAft>
              <a:buNone/>
            </a:pPr>
            <a:r>
              <a:rPr lang="en"/>
              <a:t>b: dog</a:t>
            </a:r>
            <a:endParaRPr/>
          </a:p>
        </p:txBody>
      </p:sp>
      <p:sp>
        <p:nvSpPr>
          <p:cNvPr id="307" name="Google Shape;307;p35"/>
          <p:cNvSpPr txBox="1"/>
          <p:nvPr/>
        </p:nvSpPr>
        <p:spPr>
          <a:xfrm>
            <a:off x="3415800" y="4346875"/>
            <a:ext cx="877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puppy</a:t>
            </a:r>
            <a:endParaRPr/>
          </a:p>
          <a:p>
            <a:pPr indent="0" lvl="0" marL="0" rtl="0" algn="l">
              <a:spcBef>
                <a:spcPts val="0"/>
              </a:spcBef>
              <a:spcAft>
                <a:spcPts val="0"/>
              </a:spcAft>
              <a:buNone/>
            </a:pPr>
            <a:r>
              <a:rPr lang="en"/>
              <a:t>a: cat</a:t>
            </a:r>
            <a:endParaRPr/>
          </a:p>
          <a:p>
            <a:pPr indent="0" lvl="0" marL="0" rtl="0" algn="l">
              <a:spcBef>
                <a:spcPts val="0"/>
              </a:spcBef>
              <a:spcAft>
                <a:spcPts val="0"/>
              </a:spcAft>
              <a:buNone/>
            </a:pPr>
            <a:r>
              <a:rPr lang="en"/>
              <a:t>b: dog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311" name="Shape 311"/>
        <p:cNvGrpSpPr/>
        <p:nvPr/>
      </p:nvGrpSpPr>
      <p:grpSpPr>
        <a:xfrm>
          <a:off x="0" y="0"/>
          <a:ext cx="0" cy="0"/>
          <a:chOff x="0" y="0"/>
          <a:chExt cx="0" cy="0"/>
        </a:xfrm>
      </p:grpSpPr>
      <p:sp>
        <p:nvSpPr>
          <p:cNvPr id="312" name="Google Shape;312;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 yellkey.com</a:t>
            </a:r>
            <a:r>
              <a:rPr lang="en">
                <a:solidFill>
                  <a:srgbClr val="38761D"/>
                </a:solidFill>
              </a:rPr>
              <a:t>/year</a:t>
            </a:r>
            <a:endParaRPr>
              <a:solidFill>
                <a:srgbClr val="38761D"/>
              </a:solidFill>
            </a:endParaRPr>
          </a:p>
        </p:txBody>
      </p:sp>
      <p:sp>
        <p:nvSpPr>
          <p:cNvPr id="313" name="Google Shape;313;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questions would you need to ask to definitely solve the “puppy, cat, dog, walrus” problem?</a:t>
            </a:r>
            <a:endParaRPr/>
          </a:p>
          <a:p>
            <a:pPr indent="-355600" lvl="0" marL="457200" rtl="0" algn="l">
              <a:spcBef>
                <a:spcPts val="600"/>
              </a:spcBef>
              <a:spcAft>
                <a:spcPts val="0"/>
              </a:spcAft>
              <a:buSzPts val="2000"/>
              <a:buAutoNum type="alphaUcPeriod"/>
            </a:pPr>
            <a:r>
              <a:rPr lang="en"/>
              <a:t>3</a:t>
            </a:r>
            <a:endParaRPr/>
          </a:p>
          <a:p>
            <a:pPr indent="-355600" lvl="0" marL="457200" rtl="0" algn="l">
              <a:spcBef>
                <a:spcPts val="0"/>
              </a:spcBef>
              <a:spcAft>
                <a:spcPts val="0"/>
              </a:spcAft>
              <a:buSzPts val="2000"/>
              <a:buAutoNum type="alphaUcPeriod"/>
            </a:pPr>
            <a:r>
              <a:rPr lang="en"/>
              <a:t>4</a:t>
            </a:r>
            <a:endParaRPr/>
          </a:p>
          <a:p>
            <a:pPr indent="-355600" lvl="0" marL="457200" rtl="0" algn="l">
              <a:spcBef>
                <a:spcPts val="0"/>
              </a:spcBef>
              <a:spcAft>
                <a:spcPts val="0"/>
              </a:spcAft>
              <a:buSzPts val="2000"/>
              <a:buAutoNum type="alphaUcPeriod"/>
            </a:pPr>
            <a:r>
              <a:rPr lang="en"/>
              <a:t>5</a:t>
            </a:r>
            <a:endParaRPr/>
          </a:p>
          <a:p>
            <a:pPr indent="-355600" lvl="0" marL="457200" rtl="0" algn="l">
              <a:spcBef>
                <a:spcPts val="0"/>
              </a:spcBef>
              <a:spcAft>
                <a:spcPts val="0"/>
              </a:spcAft>
              <a:buSzPts val="2000"/>
              <a:buAutoNum type="alphaUcPeriod"/>
            </a:pPr>
            <a:r>
              <a:rPr lang="en"/>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42" name="Google Shape;42;p10"/>
          <p:cNvSpPr txBox="1"/>
          <p:nvPr>
            <p:ph idx="1" type="subTitle"/>
          </p:nvPr>
        </p:nvSpPr>
        <p:spPr>
          <a:xfrm>
            <a:off x="161925" y="2612325"/>
            <a:ext cx="8557200" cy="2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35: Sorting IV</a:t>
            </a:r>
            <a:endParaRPr/>
          </a:p>
          <a:p>
            <a:pPr indent="-381000" lvl="0" marL="457200" rtl="0" algn="l">
              <a:spcBef>
                <a:spcPts val="0"/>
              </a:spcBef>
              <a:spcAft>
                <a:spcPts val="0"/>
              </a:spcAft>
              <a:buSzPts val="2400"/>
              <a:buChar char="●"/>
            </a:pPr>
            <a:r>
              <a:rPr lang="en"/>
              <a:t>Sorting Summary</a:t>
            </a:r>
            <a:endParaRPr/>
          </a:p>
          <a:p>
            <a:pPr indent="-381000" lvl="0" marL="457200" rtl="0" algn="l">
              <a:spcBef>
                <a:spcPts val="0"/>
              </a:spcBef>
              <a:spcAft>
                <a:spcPts val="0"/>
              </a:spcAft>
              <a:buSzPts val="2400"/>
              <a:buChar char="●"/>
            </a:pPr>
            <a:r>
              <a:rPr lang="en"/>
              <a:t>Math Problems out of Nowhere</a:t>
            </a:r>
            <a:endParaRPr/>
          </a:p>
          <a:p>
            <a:pPr indent="-381000" lvl="0" marL="457200" rtl="0" algn="l">
              <a:spcBef>
                <a:spcPts val="0"/>
              </a:spcBef>
              <a:spcAft>
                <a:spcPts val="0"/>
              </a:spcAft>
              <a:buSzPts val="2400"/>
              <a:buChar char="●"/>
            </a:pPr>
            <a:r>
              <a:rPr lang="en"/>
              <a:t>Theoretical Bounds on Sorting</a:t>
            </a:r>
            <a:endParaRPr/>
          </a:p>
        </p:txBody>
      </p:sp>
      <p:pic>
        <p:nvPicPr>
          <p:cNvPr id="43" name="Google Shape;43;p10"/>
          <p:cNvPicPr preferRelativeResize="0"/>
          <p:nvPr/>
        </p:nvPicPr>
        <p:blipFill>
          <a:blip r:embed="rId3">
            <a:alphaModFix/>
          </a:blip>
          <a:stretch>
            <a:fillRect/>
          </a:stretch>
        </p:blipFill>
        <p:spPr>
          <a:xfrm>
            <a:off x="3765514" y="605500"/>
            <a:ext cx="5208361" cy="2352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Google Shape;318;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of Puppy, Cat, Dog</a:t>
            </a:r>
            <a:endParaRPr/>
          </a:p>
        </p:txBody>
      </p:sp>
      <p:sp>
        <p:nvSpPr>
          <p:cNvPr id="319" name="Google Shape;319;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questions would you need to ask to definitely solve the “puppy, cat, dog, walrus” problem?</a:t>
            </a:r>
            <a:endParaRPr/>
          </a:p>
          <a:p>
            <a:pPr indent="-355600" lvl="0" marL="457200" rtl="0" algn="l">
              <a:spcBef>
                <a:spcPts val="600"/>
              </a:spcBef>
              <a:spcAft>
                <a:spcPts val="0"/>
              </a:spcAft>
              <a:buSzPts val="2000"/>
              <a:buAutoNum type="alphaUcPeriod"/>
            </a:pPr>
            <a:r>
              <a:rPr lang="en"/>
              <a:t>3</a:t>
            </a:r>
            <a:endParaRPr/>
          </a:p>
          <a:p>
            <a:pPr indent="-355600" lvl="0" marL="457200" rtl="0" algn="l">
              <a:spcBef>
                <a:spcPts val="0"/>
              </a:spcBef>
              <a:spcAft>
                <a:spcPts val="0"/>
              </a:spcAft>
              <a:buSzPts val="2000"/>
              <a:buAutoNum type="alphaUcPeriod"/>
            </a:pPr>
            <a:r>
              <a:rPr lang="en"/>
              <a:t>4</a:t>
            </a:r>
            <a:endParaRPr/>
          </a:p>
          <a:p>
            <a:pPr indent="-355600" lvl="0" marL="457200" rtl="0" algn="l">
              <a:spcBef>
                <a:spcPts val="0"/>
              </a:spcBef>
              <a:spcAft>
                <a:spcPts val="0"/>
              </a:spcAft>
              <a:buSzPts val="2000"/>
              <a:buAutoNum type="alphaUcPeriod"/>
            </a:pPr>
            <a:r>
              <a:rPr b="1" lang="en"/>
              <a:t>5</a:t>
            </a:r>
            <a:endParaRPr b="1"/>
          </a:p>
          <a:p>
            <a:pPr indent="-355600" lvl="0" marL="457200" rtl="0" algn="l">
              <a:spcBef>
                <a:spcPts val="0"/>
              </a:spcBef>
              <a:spcAft>
                <a:spcPts val="0"/>
              </a:spcAft>
              <a:buSzPts val="2000"/>
              <a:buAutoNum type="alphaUcPeriod"/>
            </a:pPr>
            <a:r>
              <a:rPr lang="en"/>
              <a:t>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Proof:</a:t>
            </a:r>
            <a:endParaRPr/>
          </a:p>
          <a:p>
            <a:pPr indent="-355600" lvl="0" marL="457200" rtl="0" algn="l">
              <a:spcBef>
                <a:spcPts val="600"/>
              </a:spcBef>
              <a:spcAft>
                <a:spcPts val="0"/>
              </a:spcAft>
              <a:buSzPts val="2000"/>
              <a:buChar char="●"/>
            </a:pPr>
            <a:r>
              <a:rPr lang="en"/>
              <a:t>If N=4, how many permutations?  4! = 24</a:t>
            </a:r>
            <a:endParaRPr/>
          </a:p>
          <a:p>
            <a:pPr indent="-355600" lvl="1" marL="914400" rtl="0" algn="l">
              <a:spcBef>
                <a:spcPts val="0"/>
              </a:spcBef>
              <a:spcAft>
                <a:spcPts val="0"/>
              </a:spcAft>
              <a:buSzPts val="2000"/>
              <a:buChar char="○"/>
            </a:pPr>
            <a:r>
              <a:rPr lang="en"/>
              <a:t>For N=3: 3!=6</a:t>
            </a:r>
            <a:endParaRPr/>
          </a:p>
          <a:p>
            <a:pPr indent="-355600" lvl="0" marL="457200" rtl="0" algn="l">
              <a:spcBef>
                <a:spcPts val="0"/>
              </a:spcBef>
              <a:spcAft>
                <a:spcPts val="0"/>
              </a:spcAft>
              <a:buSzPts val="2000"/>
              <a:buChar char="●"/>
            </a:pPr>
            <a:r>
              <a:rPr lang="en"/>
              <a:t>So we need a binary tree with 24 leaves.</a:t>
            </a:r>
            <a:endParaRPr/>
          </a:p>
          <a:p>
            <a:pPr indent="-355600" lvl="1" marL="914400" rtl="0" algn="l">
              <a:spcBef>
                <a:spcPts val="0"/>
              </a:spcBef>
              <a:spcAft>
                <a:spcPts val="0"/>
              </a:spcAft>
              <a:buSzPts val="2000"/>
              <a:buChar char="○"/>
            </a:pPr>
            <a:r>
              <a:rPr lang="en"/>
              <a:t>How many levels minimum? lg(24) = 4.58, so 5 is the minimum.</a:t>
            </a:r>
            <a:endParaRPr/>
          </a:p>
          <a:p>
            <a:pPr indent="-355600" lvl="1" marL="914400" rtl="0" algn="l">
              <a:spcBef>
                <a:spcPts val="0"/>
              </a:spcBef>
              <a:spcAft>
                <a:spcPts val="0"/>
              </a:spcAft>
              <a:buSzPts val="2000"/>
              <a:buChar char="○"/>
            </a:pPr>
            <a:r>
              <a:rPr lang="en"/>
              <a:t>lg just means log</a:t>
            </a:r>
            <a:r>
              <a:rPr baseline="-25000" lang="en"/>
              <a:t>2</a:t>
            </a:r>
            <a:r>
              <a:rPr lang="en"/>
              <a:t>  (log base 2)</a:t>
            </a:r>
            <a:br>
              <a:rPr lang="en"/>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323" name="Shape 323"/>
        <p:cNvGrpSpPr/>
        <p:nvPr/>
      </p:nvGrpSpPr>
      <p:grpSpPr>
        <a:xfrm>
          <a:off x="0" y="0"/>
          <a:ext cx="0" cy="0"/>
          <a:chOff x="0" y="0"/>
          <a:chExt cx="0" cy="0"/>
        </a:xfrm>
      </p:grpSpPr>
      <p:sp>
        <p:nvSpPr>
          <p:cNvPr id="324" name="Google Shape;324;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Generalized Puppy, Cat, Dog</a:t>
            </a:r>
            <a:endParaRPr/>
          </a:p>
        </p:txBody>
      </p:sp>
      <p:sp>
        <p:nvSpPr>
          <p:cNvPr id="325" name="Google Shape;325;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questions would you need to ask to definitely solve the generalized “puppy, cat, dog” problem for N items?</a:t>
            </a:r>
            <a:endParaRPr/>
          </a:p>
          <a:p>
            <a:pPr indent="-355600" lvl="0" marL="457200" rtl="0" algn="l">
              <a:spcBef>
                <a:spcPts val="600"/>
              </a:spcBef>
              <a:spcAft>
                <a:spcPts val="0"/>
              </a:spcAft>
              <a:buSzPts val="2000"/>
              <a:buChar char="●"/>
            </a:pPr>
            <a:r>
              <a:rPr lang="en"/>
              <a:t>Give your answer in big Omega notation.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Hint: For N=4, we said the answer was 5 based on the following argument:</a:t>
            </a:r>
            <a:endParaRPr/>
          </a:p>
          <a:p>
            <a:pPr indent="-355600" lvl="0" marL="457200" rtl="0" algn="l">
              <a:spcBef>
                <a:spcPts val="600"/>
              </a:spcBef>
              <a:spcAft>
                <a:spcPts val="0"/>
              </a:spcAft>
              <a:buSzPts val="2000"/>
              <a:buChar char="●"/>
            </a:pPr>
            <a:r>
              <a:rPr lang="en"/>
              <a:t>Decision tree needs 4! = 24 leaves.</a:t>
            </a:r>
            <a:endParaRPr/>
          </a:p>
          <a:p>
            <a:pPr indent="-355600" lvl="0" marL="457200" rtl="0" algn="l">
              <a:spcBef>
                <a:spcPts val="0"/>
              </a:spcBef>
              <a:spcAft>
                <a:spcPts val="0"/>
              </a:spcAft>
              <a:buSzPts val="2000"/>
              <a:buChar char="●"/>
            </a:pPr>
            <a:r>
              <a:rPr lang="en"/>
              <a:t>So we need lg(24) rounded up levels or 5.</a:t>
            </a:r>
            <a:br>
              <a:rPr lang="en"/>
            </a:br>
            <a:endParaRPr/>
          </a:p>
          <a:p>
            <a:pPr indent="0" lvl="0" marL="0" rtl="0" algn="l">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Generalized Puppy, Cat, Dog</a:t>
            </a:r>
            <a:endParaRPr/>
          </a:p>
        </p:txBody>
      </p:sp>
      <p:sp>
        <p:nvSpPr>
          <p:cNvPr id="331" name="Google Shape;331;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questions would you need to ask to definitely solve the generalized “puppy, cat, dog” problem for N items?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Answer: Ω(log(N!))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Hint: For N, we have the following argument:</a:t>
            </a:r>
            <a:endParaRPr/>
          </a:p>
          <a:p>
            <a:pPr indent="-355600" lvl="0" marL="457200" rtl="0" algn="l">
              <a:spcBef>
                <a:spcPts val="600"/>
              </a:spcBef>
              <a:spcAft>
                <a:spcPts val="0"/>
              </a:spcAft>
              <a:buSzPts val="2000"/>
              <a:buChar char="●"/>
            </a:pPr>
            <a:r>
              <a:rPr lang="en"/>
              <a:t>Decision tree needs N! leaves.</a:t>
            </a:r>
            <a:endParaRPr/>
          </a:p>
          <a:p>
            <a:pPr indent="-355600" lvl="0" marL="457200" rtl="0" algn="l">
              <a:spcBef>
                <a:spcPts val="0"/>
              </a:spcBef>
              <a:spcAft>
                <a:spcPts val="0"/>
              </a:spcAft>
              <a:buSzPts val="2000"/>
              <a:buChar char="●"/>
            </a:pPr>
            <a:r>
              <a:rPr lang="en"/>
              <a:t>So we need lg(N!) rounded up levels, which is Ω(log(N!))</a:t>
            </a:r>
            <a:br>
              <a:rPr lang="en"/>
            </a:br>
            <a:endParaRPr/>
          </a:p>
          <a:p>
            <a:pPr indent="0" lvl="0" marL="0" rtl="0" algn="l">
              <a:spcBef>
                <a:spcPts val="6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Generalizing Puppy, Cat, Dog</a:t>
            </a:r>
            <a:endParaRPr/>
          </a:p>
        </p:txBody>
      </p:sp>
      <p:sp>
        <p:nvSpPr>
          <p:cNvPr id="337" name="Google Shape;337;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Finding an optimal decision tree for the generalized version of puppy, cat, dog (e.g. N=6: puppy, cat, dog, monkey, walrus, elephant) is an open problem in mathematics.</a:t>
            </a:r>
            <a:endParaRPr/>
          </a:p>
          <a:p>
            <a:pPr indent="-355600" lvl="0" marL="457200" rtl="0" algn="l">
              <a:spcBef>
                <a:spcPts val="600"/>
              </a:spcBef>
              <a:spcAft>
                <a:spcPts val="0"/>
              </a:spcAft>
              <a:buSzPts val="2000"/>
              <a:buChar char="●"/>
            </a:pPr>
            <a:r>
              <a:rPr lang="en"/>
              <a:t>(To my knowledge) Best known trees known for N=1 through 15 and N=22:</a:t>
            </a:r>
            <a:endParaRPr/>
          </a:p>
          <a:p>
            <a:pPr indent="-355600" lvl="1" marL="914400" rtl="0" algn="l">
              <a:spcBef>
                <a:spcPts val="0"/>
              </a:spcBef>
              <a:spcAft>
                <a:spcPts val="0"/>
              </a:spcAft>
              <a:buSzPts val="2000"/>
              <a:buChar char="○"/>
            </a:pPr>
            <a:r>
              <a:rPr lang="en"/>
              <a:t>For more, see: </a:t>
            </a:r>
            <a:r>
              <a:rPr lang="en" u="sng">
                <a:solidFill>
                  <a:schemeClr val="hlink"/>
                </a:solidFill>
                <a:hlinkClick r:id="rId3"/>
              </a:rPr>
              <a:t>http://oeis.org/A036604</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Deriving a sequence of yes/no questions to identify puppy, cat, dog is hard. An alternate approach to solving the puppy, cat, dog problem:</a:t>
            </a:r>
            <a:endParaRPr/>
          </a:p>
          <a:p>
            <a:pPr indent="-355600" lvl="0" marL="457200" rtl="0" algn="l">
              <a:spcBef>
                <a:spcPts val="600"/>
              </a:spcBef>
              <a:spcAft>
                <a:spcPts val="0"/>
              </a:spcAft>
              <a:buSzPts val="2000"/>
              <a:buChar char="●"/>
            </a:pPr>
            <a:r>
              <a:rPr lang="en"/>
              <a:t>Sort the boxes using any generic sorting algorithm.</a:t>
            </a:r>
            <a:endParaRPr/>
          </a:p>
          <a:p>
            <a:pPr indent="-355600" lvl="1" marL="914400" rtl="0" algn="l">
              <a:spcBef>
                <a:spcPts val="0"/>
              </a:spcBef>
              <a:spcAft>
                <a:spcPts val="0"/>
              </a:spcAft>
              <a:buSzPts val="2000"/>
              <a:buChar char="○"/>
            </a:pPr>
            <a:r>
              <a:rPr lang="en"/>
              <a:t>Leftmost box is puppy.</a:t>
            </a:r>
            <a:endParaRPr/>
          </a:p>
          <a:p>
            <a:pPr indent="-355600" lvl="1" marL="914400" rtl="0" algn="l">
              <a:spcBef>
                <a:spcPts val="0"/>
              </a:spcBef>
              <a:spcAft>
                <a:spcPts val="0"/>
              </a:spcAft>
              <a:buSzPts val="2000"/>
              <a:buChar char="○"/>
            </a:pPr>
            <a:r>
              <a:rPr lang="en"/>
              <a:t>Middle box is cat.</a:t>
            </a:r>
            <a:endParaRPr/>
          </a:p>
          <a:p>
            <a:pPr indent="-355600" lvl="1" marL="914400" rtl="0" algn="l">
              <a:spcBef>
                <a:spcPts val="0"/>
              </a:spcBef>
              <a:spcAft>
                <a:spcPts val="0"/>
              </a:spcAft>
              <a:buSzPts val="2000"/>
              <a:buChar char="○"/>
            </a:pPr>
            <a:r>
              <a:rPr lang="en"/>
              <a:t>Right box is dog.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Puppies, Cats, and Dogs</a:t>
            </a:r>
            <a:endParaRPr/>
          </a:p>
        </p:txBody>
      </p:sp>
      <p:sp>
        <p:nvSpPr>
          <p:cNvPr id="343" name="Google Shape;343;p41"/>
          <p:cNvSpPr txBox="1"/>
          <p:nvPr>
            <p:ph idx="1" type="body"/>
          </p:nvPr>
        </p:nvSpPr>
        <p:spPr>
          <a:xfrm>
            <a:off x="243000" y="556500"/>
            <a:ext cx="8443800" cy="235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Why do we care about these (no doubt adorable) critters?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solution to the sorting problem also provides a solution to puppy, cat, dog.</a:t>
            </a:r>
            <a:endParaRPr/>
          </a:p>
          <a:p>
            <a:pPr indent="-355600" lvl="0" marL="457200" rtl="0" algn="l">
              <a:spcBef>
                <a:spcPts val="600"/>
              </a:spcBef>
              <a:spcAft>
                <a:spcPts val="0"/>
              </a:spcAft>
              <a:buSzPts val="2000"/>
              <a:buChar char="●"/>
            </a:pPr>
            <a:r>
              <a:rPr lang="en"/>
              <a:t>In other words, puppy, cat, dog </a:t>
            </a:r>
            <a:r>
              <a:rPr b="1" lang="en"/>
              <a:t>reduces</a:t>
            </a:r>
            <a:r>
              <a:rPr lang="en"/>
              <a:t> to sorting.</a:t>
            </a:r>
            <a:endParaRPr/>
          </a:p>
          <a:p>
            <a:pPr indent="-355600" lvl="0" marL="457200" rtl="0" algn="l">
              <a:spcBef>
                <a:spcPts val="0"/>
              </a:spcBef>
              <a:spcAft>
                <a:spcPts val="0"/>
              </a:spcAft>
              <a:buSzPts val="2000"/>
              <a:buChar char="●"/>
            </a:pPr>
            <a:r>
              <a:rPr lang="en"/>
              <a:t>Thus, any lower bound on difficulty of puppy, cat, dog must ALSO apply to sorting.</a:t>
            </a:r>
            <a:endParaRPr/>
          </a:p>
        </p:txBody>
      </p:sp>
      <p:sp>
        <p:nvSpPr>
          <p:cNvPr id="344" name="Google Shape;344;p41"/>
          <p:cNvSpPr txBox="1"/>
          <p:nvPr/>
        </p:nvSpPr>
        <p:spPr>
          <a:xfrm>
            <a:off x="244146" y="2712375"/>
            <a:ext cx="8443800" cy="2188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Physics analogy: Climbing a hill with your legs (CAHWYL) is one way to solve the problem of getting up a hill (GUAH).</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Any lower bound on energy to GUAH must also apply to CAHWYL.</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Example bound: Takes m*g*h energy to climb hill, so using legs to climb the hill takes at least m*g*h energy.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Lower Bound</a:t>
            </a:r>
            <a:endParaRPr/>
          </a:p>
        </p:txBody>
      </p:sp>
      <p:sp>
        <p:nvSpPr>
          <p:cNvPr id="350" name="Google Shape;350;p42"/>
          <p:cNvSpPr txBox="1"/>
          <p:nvPr>
            <p:ph idx="1" type="body"/>
          </p:nvPr>
        </p:nvSpPr>
        <p:spPr>
          <a:xfrm>
            <a:off x="243000" y="556500"/>
            <a:ext cx="8794500" cy="221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a lower bound on puppy, cat, dog, namely that it takes Ω(log(N!)) comparisons to solve such a puzzle.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sorting with comparisons can be used to solve puppy, cat, dog, then sorting also takes Ω(log(N!)) comparisons.</a:t>
            </a:r>
            <a:endParaRPr/>
          </a:p>
        </p:txBody>
      </p:sp>
      <p:sp>
        <p:nvSpPr>
          <p:cNvPr id="351" name="Google Shape;351;p42"/>
          <p:cNvSpPr txBox="1"/>
          <p:nvPr>
            <p:ph idx="1" type="body"/>
          </p:nvPr>
        </p:nvSpPr>
        <p:spPr>
          <a:xfrm>
            <a:off x="266350" y="2606350"/>
            <a:ext cx="7284000" cy="221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Or in other words:</a:t>
            </a:r>
            <a:endParaRPr/>
          </a:p>
          <a:p>
            <a:pPr indent="-355600" lvl="0" marL="457200" rtl="0" algn="l">
              <a:spcBef>
                <a:spcPts val="600"/>
              </a:spcBef>
              <a:spcAft>
                <a:spcPts val="0"/>
              </a:spcAft>
              <a:buSzPts val="2000"/>
              <a:buChar char="●"/>
            </a:pPr>
            <a:r>
              <a:rPr lang="en"/>
              <a:t>Any sorting algorithm using comparisons, no matter how clever, must use at least k = lg(N!) compares to find the correct permutation. So even TUCS takes at least lg(N!) comparisons.</a:t>
            </a:r>
            <a:endParaRPr/>
          </a:p>
          <a:p>
            <a:pPr indent="-355600" lvl="0" marL="457200" rtl="0" algn="l">
              <a:spcBef>
                <a:spcPts val="0"/>
              </a:spcBef>
              <a:spcAft>
                <a:spcPts val="0"/>
              </a:spcAft>
              <a:buSzPts val="2000"/>
              <a:buChar char="●"/>
            </a:pPr>
            <a:r>
              <a:rPr lang="en"/>
              <a:t>lg(N!) is trivially Ω(log(N!)), so TUCS must take Ω(log(N!)) time.</a:t>
            </a:r>
            <a:endParaRPr/>
          </a:p>
          <a:p>
            <a:pPr indent="-355600" lvl="0" marL="457200" rtl="0" algn="l">
              <a:spcBef>
                <a:spcPts val="0"/>
              </a:spcBef>
              <a:spcAft>
                <a:spcPts val="0"/>
              </a:spcAft>
              <a:buSzPts val="2000"/>
              <a:buChar char="●"/>
            </a:pPr>
            <a:r>
              <a:rPr lang="en"/>
              <a:t>So, how does log(N!) compare to N log N?</a:t>
            </a:r>
            <a:endParaRPr/>
          </a:p>
        </p:txBody>
      </p:sp>
      <p:grpSp>
        <p:nvGrpSpPr>
          <p:cNvPr id="352" name="Google Shape;352;p42"/>
          <p:cNvGrpSpPr/>
          <p:nvPr/>
        </p:nvGrpSpPr>
        <p:grpSpPr>
          <a:xfrm>
            <a:off x="7702625" y="2674678"/>
            <a:ext cx="1387847" cy="1803497"/>
            <a:chOff x="7016825" y="1912678"/>
            <a:chExt cx="1387847" cy="1803497"/>
          </a:xfrm>
        </p:grpSpPr>
        <p:sp>
          <p:nvSpPr>
            <p:cNvPr id="353" name="Google Shape;353;p42"/>
            <p:cNvSpPr/>
            <p:nvPr/>
          </p:nvSpPr>
          <p:spPr>
            <a:xfrm>
              <a:off x="7016825" y="1962375"/>
              <a:ext cx="1372500" cy="16938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42"/>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355" name="Google Shape;355;p42"/>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356" name="Google Shape;356;p42"/>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357" name="Google Shape;357;p42"/>
            <p:cNvSpPr txBox="1"/>
            <p:nvPr/>
          </p:nvSpPr>
          <p:spPr>
            <a:xfrm>
              <a:off x="7113713" y="1912678"/>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 log N)</a:t>
              </a:r>
              <a:endParaRPr sz="1800">
                <a:solidFill>
                  <a:srgbClr val="BE0712"/>
                </a:solidFill>
              </a:endParaRPr>
            </a:p>
          </p:txBody>
        </p:sp>
        <p:sp>
          <p:nvSpPr>
            <p:cNvPr id="358" name="Google Shape;358;p42"/>
            <p:cNvSpPr txBox="1"/>
            <p:nvPr/>
          </p:nvSpPr>
          <p:spPr>
            <a:xfrm>
              <a:off x="7165072" y="3163575"/>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Ω(log(N!))</a:t>
              </a:r>
              <a:endParaRPr sz="1800">
                <a:solidFill>
                  <a:srgbClr val="BE0712"/>
                </a:solidFill>
              </a:endParaRPr>
            </a:p>
          </p:txBody>
        </p:sp>
      </p:grpSp>
      <p:sp>
        <p:nvSpPr>
          <p:cNvPr id="359" name="Google Shape;359;p42"/>
          <p:cNvSpPr txBox="1"/>
          <p:nvPr/>
        </p:nvSpPr>
        <p:spPr>
          <a:xfrm>
            <a:off x="7607600" y="4355100"/>
            <a:ext cx="15891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TUCS Worst</a:t>
            </a:r>
            <a:endParaRPr/>
          </a:p>
          <a:p>
            <a:pPr indent="0" lvl="0" marL="0" rtl="0" algn="l">
              <a:spcBef>
                <a:spcPts val="0"/>
              </a:spcBef>
              <a:spcAft>
                <a:spcPts val="0"/>
              </a:spcAft>
              <a:buNone/>
            </a:pPr>
            <a:r>
              <a:rPr lang="en"/>
              <a:t> Case Θ </a:t>
            </a:r>
            <a:r>
              <a:rPr lang="en">
                <a:solidFill>
                  <a:schemeClr val="dk1"/>
                </a:solidFill>
              </a:rPr>
              <a:t>Runtime</a:t>
            </a: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3" name="Shape 363"/>
        <p:cNvGrpSpPr/>
        <p:nvPr/>
      </p:nvGrpSpPr>
      <p:grpSpPr>
        <a:xfrm>
          <a:off x="0" y="0"/>
          <a:ext cx="0" cy="0"/>
          <a:chOff x="0" y="0"/>
          <a:chExt cx="0" cy="0"/>
        </a:xfrm>
      </p:grpSpPr>
      <p:sp>
        <p:nvSpPr>
          <p:cNvPr id="364" name="Google Shape;364;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Math Problem</a:t>
            </a:r>
            <a:endParaRPr/>
          </a:p>
        </p:txBody>
      </p:sp>
      <p:sp>
        <p:nvSpPr>
          <p:cNvPr id="365" name="Google Shape;365;p43"/>
          <p:cNvSpPr txBox="1"/>
          <p:nvPr>
            <p:ph idx="1" type="body"/>
          </p:nvPr>
        </p:nvSpPr>
        <p:spPr>
          <a:xfrm>
            <a:off x="243000" y="556500"/>
            <a:ext cx="8443800" cy="203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Earlier, we showed that log(N!) ∈ Ω(N log N) using the proof below.</a:t>
            </a:r>
            <a:endParaRPr/>
          </a:p>
          <a:p>
            <a:pPr indent="-355600" lvl="0" marL="457200" rtl="0" algn="l">
              <a:spcBef>
                <a:spcPts val="600"/>
              </a:spcBef>
              <a:spcAft>
                <a:spcPts val="0"/>
              </a:spcAft>
              <a:buSzPts val="2000"/>
              <a:buChar char="●"/>
            </a:pPr>
            <a:r>
              <a:rPr lang="en"/>
              <a:t>In other words, log(N!) grows at least as quickly as N log N.</a:t>
            </a:r>
            <a:endParaRPr/>
          </a:p>
        </p:txBody>
      </p:sp>
      <p:sp>
        <p:nvSpPr>
          <p:cNvPr id="366" name="Google Shape;366;p43"/>
          <p:cNvSpPr txBox="1"/>
          <p:nvPr/>
        </p:nvSpPr>
        <p:spPr>
          <a:xfrm>
            <a:off x="258275" y="2131975"/>
            <a:ext cx="8229600" cy="2939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We have that N! ≥ (N/2)</a:t>
            </a:r>
            <a:r>
              <a:rPr baseline="30000" lang="en" sz="2000">
                <a:solidFill>
                  <a:schemeClr val="dk1"/>
                </a:solidFill>
                <a:latin typeface="Calibri"/>
                <a:ea typeface="Calibri"/>
                <a:cs typeface="Calibri"/>
                <a:sym typeface="Calibri"/>
              </a:rPr>
              <a:t>N/2</a:t>
            </a:r>
            <a:endParaRPr baseline="30000"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Taking the log of both sides, we have that log(N!) ≥ log((N/2)</a:t>
            </a:r>
            <a:r>
              <a:rPr baseline="30000" lang="en" sz="2000">
                <a:solidFill>
                  <a:schemeClr val="dk1"/>
                </a:solidFill>
                <a:latin typeface="Calibri"/>
                <a:ea typeface="Calibri"/>
                <a:cs typeface="Calibri"/>
                <a:sym typeface="Calibri"/>
              </a:rPr>
              <a:t>N/2</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Bringing down the exponent we have that log(N!) ≥ N/2 log(N/2).</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Discarding unnecessary constants, we have log(N!) ∈ Ω(N log N)</a:t>
            </a:r>
            <a:endParaRPr sz="2000">
              <a:solidFill>
                <a:schemeClr val="dk1"/>
              </a:solidFill>
              <a:latin typeface="Calibri"/>
              <a:ea typeface="Calibri"/>
              <a:cs typeface="Calibri"/>
              <a:sym typeface="Calibri"/>
            </a:endParaRPr>
          </a:p>
        </p:txBody>
      </p:sp>
      <p:sp>
        <p:nvSpPr>
          <p:cNvPr id="367" name="Google Shape;367;p43"/>
          <p:cNvSpPr txBox="1"/>
          <p:nvPr/>
        </p:nvSpPr>
        <p:spPr>
          <a:xfrm>
            <a:off x="6885400" y="3714884"/>
            <a:ext cx="19896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Recall that changing base is just multiplying by a constant.</a:t>
            </a:r>
            <a:endParaRPr>
              <a:solidFill>
                <a:srgbClr val="BE0712"/>
              </a:solidFill>
            </a:endParaRPr>
          </a:p>
        </p:txBody>
      </p:sp>
      <p:cxnSp>
        <p:nvCxnSpPr>
          <p:cNvPr id="368" name="Google Shape;368;p43"/>
          <p:cNvCxnSpPr>
            <a:stCxn id="367" idx="1"/>
          </p:cNvCxnSpPr>
          <p:nvPr/>
        </p:nvCxnSpPr>
        <p:spPr>
          <a:xfrm rot="10800000">
            <a:off x="6183400" y="3662234"/>
            <a:ext cx="702000" cy="4590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Sorting Lower Bound (Finally)</a:t>
            </a:r>
            <a:endParaRPr/>
          </a:p>
        </p:txBody>
      </p:sp>
      <p:sp>
        <p:nvSpPr>
          <p:cNvPr id="374" name="Google Shape;374;p44"/>
          <p:cNvSpPr txBox="1"/>
          <p:nvPr>
            <p:ph idx="1" type="body"/>
          </p:nvPr>
        </p:nvSpPr>
        <p:spPr>
          <a:xfrm>
            <a:off x="243000" y="556500"/>
            <a:ext cx="8443800" cy="395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Since TUCS is Ω(lg N!) and lg N! is Ω(N log N), we have that </a:t>
            </a:r>
            <a:r>
              <a:rPr b="1" lang="en"/>
              <a:t>TUCS is Ω(N log N).</a:t>
            </a:r>
            <a:endParaRPr b="1"/>
          </a:p>
          <a:p>
            <a:pPr indent="0" lvl="0" marL="0" rtl="0" algn="l">
              <a:spcBef>
                <a:spcPts val="600"/>
              </a:spcBef>
              <a:spcAft>
                <a:spcPts val="0"/>
              </a:spcAft>
              <a:buNone/>
            </a:pPr>
            <a:r>
              <a:t/>
            </a:r>
            <a:endParaRPr/>
          </a:p>
          <a:p>
            <a:pPr indent="0" lvl="0" marL="0" rtl="0" algn="l">
              <a:spcBef>
                <a:spcPts val="600"/>
              </a:spcBef>
              <a:spcAft>
                <a:spcPts val="0"/>
              </a:spcAft>
              <a:buNone/>
            </a:pPr>
            <a:r>
              <a:rPr b="1" lang="en"/>
              <a:t>Any comparison based sort requires at least order N log N comparisons.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pSp>
        <p:nvGrpSpPr>
          <p:cNvPr id="375" name="Google Shape;375;p44"/>
          <p:cNvGrpSpPr/>
          <p:nvPr/>
        </p:nvGrpSpPr>
        <p:grpSpPr>
          <a:xfrm>
            <a:off x="7702625" y="2674678"/>
            <a:ext cx="1387847" cy="1803497"/>
            <a:chOff x="7016825" y="1912678"/>
            <a:chExt cx="1387847" cy="1803497"/>
          </a:xfrm>
        </p:grpSpPr>
        <p:sp>
          <p:nvSpPr>
            <p:cNvPr id="376" name="Google Shape;376;p44"/>
            <p:cNvSpPr/>
            <p:nvPr/>
          </p:nvSpPr>
          <p:spPr>
            <a:xfrm>
              <a:off x="7016825" y="1962375"/>
              <a:ext cx="1372500" cy="16938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44"/>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378" name="Google Shape;378;p44"/>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379" name="Google Shape;379;p44"/>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380" name="Google Shape;380;p44"/>
            <p:cNvSpPr txBox="1"/>
            <p:nvPr/>
          </p:nvSpPr>
          <p:spPr>
            <a:xfrm>
              <a:off x="7113713" y="1912678"/>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 log N)</a:t>
              </a:r>
              <a:endParaRPr sz="1800">
                <a:solidFill>
                  <a:srgbClr val="BE0712"/>
                </a:solidFill>
              </a:endParaRPr>
            </a:p>
          </p:txBody>
        </p:sp>
        <p:sp>
          <p:nvSpPr>
            <p:cNvPr id="381" name="Google Shape;381;p44"/>
            <p:cNvSpPr txBox="1"/>
            <p:nvPr/>
          </p:nvSpPr>
          <p:spPr>
            <a:xfrm>
              <a:off x="7165072" y="3163575"/>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 log N)</a:t>
              </a:r>
              <a:endParaRPr sz="1800">
                <a:solidFill>
                  <a:srgbClr val="BE0712"/>
                </a:solidFill>
              </a:endParaRPr>
            </a:p>
          </p:txBody>
        </p:sp>
      </p:grpSp>
      <p:sp>
        <p:nvSpPr>
          <p:cNvPr id="382" name="Google Shape;382;p44"/>
          <p:cNvSpPr txBox="1"/>
          <p:nvPr/>
        </p:nvSpPr>
        <p:spPr>
          <a:xfrm>
            <a:off x="7607600" y="4355100"/>
            <a:ext cx="15891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TUCS Worst</a:t>
            </a:r>
            <a:endParaRPr/>
          </a:p>
          <a:p>
            <a:pPr indent="0" lvl="0" marL="0" rtl="0" algn="l">
              <a:spcBef>
                <a:spcPts val="0"/>
              </a:spcBef>
              <a:spcAft>
                <a:spcPts val="0"/>
              </a:spcAft>
              <a:buNone/>
            </a:pPr>
            <a:r>
              <a:rPr lang="en"/>
              <a:t> Case Θ </a:t>
            </a:r>
            <a:r>
              <a:rPr lang="en">
                <a:solidFill>
                  <a:schemeClr val="dk1"/>
                </a:solidFill>
              </a:rPr>
              <a:t>Runtime</a:t>
            </a:r>
            <a:r>
              <a:rPr lang="e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Sorting Lower Bound (Finally)</a:t>
            </a:r>
            <a:endParaRPr/>
          </a:p>
        </p:txBody>
      </p:sp>
      <p:sp>
        <p:nvSpPr>
          <p:cNvPr id="388" name="Google Shape;388;p45"/>
          <p:cNvSpPr txBox="1"/>
          <p:nvPr>
            <p:ph idx="1" type="body"/>
          </p:nvPr>
        </p:nvSpPr>
        <p:spPr>
          <a:xfrm>
            <a:off x="243000" y="556500"/>
            <a:ext cx="8443800" cy="436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Since TUCS is Ω(lg N!) and lg N! is Ω(N log N), we have that </a:t>
            </a:r>
            <a:r>
              <a:rPr b="1" lang="en"/>
              <a:t>TUCS is Ω(N log N).</a:t>
            </a:r>
            <a:endParaRPr b="1"/>
          </a:p>
          <a:p>
            <a:pPr indent="0" lvl="0" marL="0" rtl="0" algn="l">
              <a:spcBef>
                <a:spcPts val="600"/>
              </a:spcBef>
              <a:spcAft>
                <a:spcPts val="0"/>
              </a:spcAft>
              <a:buNone/>
            </a:pPr>
            <a:r>
              <a:t/>
            </a:r>
            <a:endParaRPr/>
          </a:p>
          <a:p>
            <a:pPr indent="0" lvl="0" marL="0" rtl="0" algn="l">
              <a:spcBef>
                <a:spcPts val="600"/>
              </a:spcBef>
              <a:spcAft>
                <a:spcPts val="0"/>
              </a:spcAft>
              <a:buNone/>
            </a:pPr>
            <a:r>
              <a:rPr b="1" lang="en"/>
              <a:t>Any comparison based sort requires at least order N log N comparisons.</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Proof summary:</a:t>
            </a:r>
            <a:endParaRPr/>
          </a:p>
          <a:p>
            <a:pPr indent="-355600" lvl="0" marL="457200" rtl="0" algn="l">
              <a:spcBef>
                <a:spcPts val="600"/>
              </a:spcBef>
              <a:spcAft>
                <a:spcPts val="0"/>
              </a:spcAft>
              <a:buSzPts val="2000"/>
              <a:buChar char="●"/>
            </a:pPr>
            <a:r>
              <a:rPr lang="en"/>
              <a:t>Puppy, cat, dog is Ω(lg N!), i.e. requires lg N! comparisons.</a:t>
            </a:r>
            <a:endParaRPr/>
          </a:p>
          <a:p>
            <a:pPr indent="-355600" lvl="0" marL="457200" rtl="0" algn="l">
              <a:spcBef>
                <a:spcPts val="0"/>
              </a:spcBef>
              <a:spcAft>
                <a:spcPts val="0"/>
              </a:spcAft>
              <a:buSzPts val="2000"/>
              <a:buChar char="●"/>
            </a:pPr>
            <a:r>
              <a:rPr lang="en"/>
              <a:t>TUCS can solve puppy, cat, dog, and thus takes Ω(lg N!) compares.</a:t>
            </a:r>
            <a:endParaRPr/>
          </a:p>
          <a:p>
            <a:pPr indent="-355600" lvl="0" marL="457200" rtl="0" algn="l">
              <a:spcBef>
                <a:spcPts val="0"/>
              </a:spcBef>
              <a:spcAft>
                <a:spcPts val="0"/>
              </a:spcAft>
              <a:buSzPts val="2000"/>
              <a:buChar char="●"/>
            </a:pPr>
            <a:r>
              <a:rPr lang="en"/>
              <a:t>lg(N!) is Ω(N log N)</a:t>
            </a:r>
            <a:endParaRPr/>
          </a:p>
          <a:p>
            <a:pPr indent="-355600" lvl="1" marL="914400" rtl="0" algn="l">
              <a:spcBef>
                <a:spcPts val="0"/>
              </a:spcBef>
              <a:spcAft>
                <a:spcPts val="0"/>
              </a:spcAft>
              <a:buSzPts val="2000"/>
              <a:buChar char="○"/>
            </a:pPr>
            <a:r>
              <a:rPr lang="en"/>
              <a:t>This was because N! is Ω(N/2)</a:t>
            </a:r>
            <a:r>
              <a:rPr baseline="30000" lang="en"/>
              <a:t>N/2  </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Informally: TUCS ≥ puppy, cat, dog ≥ log N! ≥ N log N </a:t>
            </a:r>
            <a:endParaRPr/>
          </a:p>
        </p:txBody>
      </p:sp>
      <p:grpSp>
        <p:nvGrpSpPr>
          <p:cNvPr id="389" name="Google Shape;389;p45"/>
          <p:cNvGrpSpPr/>
          <p:nvPr/>
        </p:nvGrpSpPr>
        <p:grpSpPr>
          <a:xfrm>
            <a:off x="7702625" y="2674678"/>
            <a:ext cx="1387847" cy="1803497"/>
            <a:chOff x="7016825" y="1912678"/>
            <a:chExt cx="1387847" cy="1803497"/>
          </a:xfrm>
        </p:grpSpPr>
        <p:sp>
          <p:nvSpPr>
            <p:cNvPr id="390" name="Google Shape;390;p45"/>
            <p:cNvSpPr/>
            <p:nvPr/>
          </p:nvSpPr>
          <p:spPr>
            <a:xfrm>
              <a:off x="7016825" y="1962375"/>
              <a:ext cx="1372500" cy="16938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45"/>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392" name="Google Shape;392;p45"/>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393" name="Google Shape;393;p45"/>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394" name="Google Shape;394;p45"/>
            <p:cNvSpPr txBox="1"/>
            <p:nvPr/>
          </p:nvSpPr>
          <p:spPr>
            <a:xfrm>
              <a:off x="7113713" y="1912678"/>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 log N)</a:t>
              </a:r>
              <a:endParaRPr sz="1800">
                <a:solidFill>
                  <a:srgbClr val="BE0712"/>
                </a:solidFill>
              </a:endParaRPr>
            </a:p>
          </p:txBody>
        </p:sp>
        <p:sp>
          <p:nvSpPr>
            <p:cNvPr id="395" name="Google Shape;395;p45"/>
            <p:cNvSpPr txBox="1"/>
            <p:nvPr/>
          </p:nvSpPr>
          <p:spPr>
            <a:xfrm>
              <a:off x="7165072" y="3163575"/>
              <a:ext cx="1239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 log N)</a:t>
              </a:r>
              <a:endParaRPr sz="1800">
                <a:solidFill>
                  <a:srgbClr val="BE0712"/>
                </a:solidFill>
              </a:endParaRPr>
            </a:p>
          </p:txBody>
        </p:sp>
      </p:grpSp>
      <p:sp>
        <p:nvSpPr>
          <p:cNvPr id="396" name="Google Shape;396;p45"/>
          <p:cNvSpPr txBox="1"/>
          <p:nvPr/>
        </p:nvSpPr>
        <p:spPr>
          <a:xfrm>
            <a:off x="7607600" y="4355100"/>
            <a:ext cx="15891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TUCS Worst</a:t>
            </a:r>
            <a:endParaRPr/>
          </a:p>
          <a:p>
            <a:pPr indent="0" lvl="0" marL="0" rtl="0" algn="l">
              <a:spcBef>
                <a:spcPts val="0"/>
              </a:spcBef>
              <a:spcAft>
                <a:spcPts val="0"/>
              </a:spcAft>
              <a:buNone/>
            </a:pPr>
            <a:r>
              <a:rPr lang="en"/>
              <a:t> Case Θ </a:t>
            </a:r>
            <a:r>
              <a:rPr lang="en">
                <a:solidFill>
                  <a:schemeClr val="dk1"/>
                </a:solidFill>
              </a:rPr>
              <a:t>Runtime</a:t>
            </a:r>
            <a:r>
              <a:rPr lang="en"/>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Optimality</a:t>
            </a:r>
            <a:endParaRPr/>
          </a:p>
        </p:txBody>
      </p:sp>
      <p:sp>
        <p:nvSpPr>
          <p:cNvPr id="402" name="Google Shape;402;p46"/>
          <p:cNvSpPr txBox="1"/>
          <p:nvPr/>
        </p:nvSpPr>
        <p:spPr>
          <a:xfrm>
            <a:off x="236475" y="2924500"/>
            <a:ext cx="8421300" cy="16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The punchline: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Our best sorts have achieved absolute asymptotic optimality.</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lang="en" sz="2000">
                <a:latin typeface="Calibri"/>
                <a:ea typeface="Calibri"/>
                <a:cs typeface="Calibri"/>
                <a:sym typeface="Calibri"/>
              </a:rPr>
              <a:t>Mathematically impossible to sort using fewer comparisons.</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lang="en" sz="2000">
                <a:latin typeface="Calibri"/>
                <a:ea typeface="Calibri"/>
                <a:cs typeface="Calibri"/>
                <a:sym typeface="Calibri"/>
              </a:rPr>
              <a:t>Note: Randomized quicksort is only probabilistically optimal, but the probability is extremely high for even modest N. Are you worried about quantum teleportation? Then don’t worry about Quicksort.</a:t>
            </a:r>
            <a:endParaRPr sz="2000">
              <a:latin typeface="Calibri"/>
              <a:ea typeface="Calibri"/>
              <a:cs typeface="Calibri"/>
              <a:sym typeface="Calibri"/>
            </a:endParaRPr>
          </a:p>
        </p:txBody>
      </p:sp>
      <p:graphicFrame>
        <p:nvGraphicFramePr>
          <p:cNvPr id="403" name="Google Shape;403;p46"/>
          <p:cNvGraphicFramePr/>
          <p:nvPr/>
        </p:nvGraphicFramePr>
        <p:xfrm>
          <a:off x="810464" y="808414"/>
          <a:ext cx="3000000" cy="3000000"/>
        </p:xfrm>
        <a:graphic>
          <a:graphicData uri="http://schemas.openxmlformats.org/drawingml/2006/table">
            <a:tbl>
              <a:tblPr>
                <a:noFill/>
                <a:tableStyleId>{0467FDBF-1004-4D56-BC8A-1DDFCC56D6AD}</a:tableStyleId>
              </a:tblPr>
              <a:tblGrid>
                <a:gridCol w="1740050"/>
                <a:gridCol w="906625"/>
                <a:gridCol w="1813075"/>
                <a:gridCol w="1769800"/>
                <a:gridCol w="1448350"/>
              </a:tblGrid>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t># Compares</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c>
                  <a:txBody>
                    <a:bodyPr>
                      <a:noAutofit/>
                    </a:bodyPr>
                    <a:lstStyle/>
                    <a:p>
                      <a:pPr indent="0" lvl="0" marL="0" rtl="0" algn="l">
                        <a:spcBef>
                          <a:spcPts val="0"/>
                        </a:spcBef>
                        <a:spcAft>
                          <a:spcPts val="0"/>
                        </a:spcAft>
                        <a:buNone/>
                      </a:pPr>
                      <a:r>
                        <a:rPr lang="en"/>
                        <a:t>Stable?</a:t>
                      </a:r>
                      <a:endParaRPr/>
                    </a:p>
                  </a:txBody>
                  <a:tcPr marT="91425" marB="91425" marR="91425" marL="91425"/>
                </a:tc>
              </a:tr>
              <a:tr h="3962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solidFill>
                      <a:srgbClr val="C9DAF8"/>
                    </a:solidFill>
                  </a:tcPr>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Best for almost sorted and N &lt; 15</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Yes</a:t>
                      </a:r>
                      <a:endParaRPr>
                        <a:solidFill>
                          <a:schemeClr val="dk1"/>
                        </a:solidFill>
                        <a:latin typeface="Calibri"/>
                        <a:ea typeface="Calibri"/>
                        <a:cs typeface="Calibri"/>
                        <a:sym typeface="Calibri"/>
                      </a:endParaRPr>
                    </a:p>
                  </a:txBody>
                  <a:tcPr marT="91425" marB="91425" marR="91425" marL="91425"/>
                </a:tc>
              </a:tr>
              <a:tr h="3962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solidFill>
                      <a:srgbClr val="C9DAF8"/>
                    </a:solidFill>
                  </a:tcPr>
                </a:tc>
                <a:tc>
                  <a:txBody>
                    <a:bodyPr>
                      <a:noAutofit/>
                    </a:bodyPr>
                    <a:lstStyle/>
                    <a:p>
                      <a:pPr indent="0" lvl="0" marL="0" rtl="0" algn="l">
                        <a:spcBef>
                          <a:spcPts val="0"/>
                        </a:spcBef>
                        <a:spcAft>
                          <a:spcPts val="0"/>
                        </a:spcAft>
                        <a:buNone/>
                      </a:pPr>
                      <a:r>
                        <a:rPr lang="en">
                          <a:latin typeface="Calibri"/>
                          <a:ea typeface="Calibri"/>
                          <a:cs typeface="Calibri"/>
                          <a:sym typeface="Calibri"/>
                        </a:rPr>
                        <a:t>Fastest stable sort</a:t>
                      </a:r>
                      <a:endParaRPr>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t>Quicksort LTHS</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solidFill>
                      <a:srgbClr val="C9DAF8"/>
                    </a:solidFill>
                  </a:tcPr>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49" name="Google Shape;49;p11"/>
          <p:cNvSpPr txBox="1"/>
          <p:nvPr>
            <p:ph idx="1" type="body"/>
          </p:nvPr>
        </p:nvSpPr>
        <p:spPr>
          <a:xfrm>
            <a:off x="243000" y="556500"/>
            <a:ext cx="8758200" cy="44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Sorting is a foundational problem.</a:t>
            </a:r>
            <a:endParaRPr/>
          </a:p>
          <a:p>
            <a:pPr indent="-355600" lvl="0" marL="457200" rtl="0" algn="l">
              <a:spcBef>
                <a:spcPts val="600"/>
              </a:spcBef>
              <a:spcAft>
                <a:spcPts val="0"/>
              </a:spcAft>
              <a:buSzPts val="2000"/>
              <a:buChar char="●"/>
            </a:pPr>
            <a:r>
              <a:rPr lang="en"/>
              <a:t>Obviously useful for putting things in order.</a:t>
            </a:r>
            <a:endParaRPr/>
          </a:p>
          <a:p>
            <a:pPr indent="-355600" lvl="0" marL="457200" rtl="0" algn="l">
              <a:spcBef>
                <a:spcPts val="0"/>
              </a:spcBef>
              <a:spcAft>
                <a:spcPts val="0"/>
              </a:spcAft>
              <a:buSzPts val="2000"/>
              <a:buChar char="●"/>
            </a:pPr>
            <a:r>
              <a:rPr lang="en"/>
              <a:t>But can also be used to solve other tasks, sometimes in non-trivial ways.</a:t>
            </a:r>
            <a:endParaRPr/>
          </a:p>
          <a:p>
            <a:pPr indent="-355600" lvl="1" marL="914400" rtl="0" algn="l">
              <a:spcBef>
                <a:spcPts val="0"/>
              </a:spcBef>
              <a:spcAft>
                <a:spcPts val="0"/>
              </a:spcAft>
              <a:buSzPts val="2000"/>
              <a:buChar char="○"/>
            </a:pPr>
            <a:r>
              <a:rPr lang="en"/>
              <a:t>Sorting improves duplicate finding from a naive N</a:t>
            </a:r>
            <a:r>
              <a:rPr baseline="30000" lang="en"/>
              <a:t>2</a:t>
            </a:r>
            <a:r>
              <a:rPr lang="en"/>
              <a:t> to N log N.</a:t>
            </a:r>
            <a:endParaRPr/>
          </a:p>
          <a:p>
            <a:pPr indent="-355600" lvl="1" marL="914400" rtl="0" algn="l">
              <a:spcBef>
                <a:spcPts val="0"/>
              </a:spcBef>
              <a:spcAft>
                <a:spcPts val="0"/>
              </a:spcAft>
              <a:buSzPts val="2000"/>
              <a:buChar char="○"/>
            </a:pPr>
            <a:r>
              <a:rPr lang="en"/>
              <a:t>Sorting improves 3SUM from a naive N</a:t>
            </a:r>
            <a:r>
              <a:rPr baseline="30000" lang="en"/>
              <a:t>3</a:t>
            </a:r>
            <a:r>
              <a:rPr lang="en"/>
              <a:t> to N</a:t>
            </a:r>
            <a:r>
              <a:rPr baseline="30000" lang="en"/>
              <a:t>2</a:t>
            </a:r>
            <a:r>
              <a:rPr lang="en"/>
              <a:t>.</a:t>
            </a:r>
            <a:endParaRPr/>
          </a:p>
          <a:p>
            <a:pPr indent="-355600" lvl="0" marL="457200" rtl="0" algn="l">
              <a:spcBef>
                <a:spcPts val="0"/>
              </a:spcBef>
              <a:spcAft>
                <a:spcPts val="0"/>
              </a:spcAft>
              <a:buSzPts val="2000"/>
              <a:buChar char="●"/>
            </a:pPr>
            <a:r>
              <a:rPr lang="en"/>
              <a:t>There are many ways to sort an array, each with its own interesting tradeoffs and algorithmic features.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Today we’ll discuss the fundamental nature of the sorting problem itself: How hard is it to sort?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09" name="Google Shape;409;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proved that any sort that uses comparisons has runtime Ω(N log 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time we’ll discuss how we can sort in Θ(N) time.</a:t>
            </a:r>
            <a:endParaRPr/>
          </a:p>
          <a:p>
            <a:pPr indent="-355600" lvl="0" marL="457200" rtl="0" algn="l">
              <a:spcBef>
                <a:spcPts val="0"/>
              </a:spcBef>
              <a:spcAft>
                <a:spcPts val="0"/>
              </a:spcAft>
              <a:buSzPts val="2000"/>
              <a:buChar char="●"/>
            </a:pPr>
            <a:r>
              <a:rPr lang="en"/>
              <a:t>Not impossible, just can’t compare anything while we 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we proven that we can’t find an algorithm whose average case is better than N log N.</a:t>
            </a:r>
            <a:endParaRPr/>
          </a:p>
          <a:p>
            <a:pPr indent="-355600" lvl="0" marL="457200" rtl="0" algn="l">
              <a:spcBef>
                <a:spcPts val="0"/>
              </a:spcBef>
              <a:spcAft>
                <a:spcPts val="0"/>
              </a:spcAft>
              <a:buSzPts val="2000"/>
              <a:buChar char="●"/>
            </a:pPr>
            <a:r>
              <a:rPr lang="en"/>
              <a:t>Our proof does not apply.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Case of Quicksort</a:t>
            </a:r>
            <a:endParaRPr/>
          </a:p>
        </p:txBody>
      </p:sp>
      <p:sp>
        <p:nvSpPr>
          <p:cNvPr id="415" name="Google Shape;415;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two little “proofs”:</a:t>
            </a:r>
            <a:endParaRPr/>
          </a:p>
          <a:p>
            <a:pPr indent="-355600" lvl="0" marL="457200" rtl="0" algn="l">
              <a:spcBef>
                <a:spcPts val="0"/>
              </a:spcBef>
              <a:spcAft>
                <a:spcPts val="0"/>
              </a:spcAft>
              <a:buSzPts val="2000"/>
              <a:buChar char="●"/>
            </a:pPr>
            <a:r>
              <a:rPr lang="en"/>
              <a:t>The X% case, and we showed that even if you land within X% of the edge, runtime is still N log N.</a:t>
            </a:r>
            <a:endParaRPr/>
          </a:p>
          <a:p>
            <a:pPr indent="-355600" lvl="0" marL="457200" rtl="0" algn="l">
              <a:spcBef>
                <a:spcPts val="0"/>
              </a:spcBef>
              <a:spcAft>
                <a:spcPts val="0"/>
              </a:spcAft>
              <a:buSzPts val="2000"/>
              <a:buChar char="●"/>
            </a:pPr>
            <a:r>
              <a:rPr lang="en"/>
              <a:t>By analogy with BST insertion. Random insertion into a BST is N log N (not proven but mentioned), so Quicksort is also average N log N.</a:t>
            </a:r>
            <a:endParaRPr/>
          </a:p>
          <a:p>
            <a:pPr indent="-355600" lvl="0" marL="457200" rtl="0" algn="l">
              <a:spcBef>
                <a:spcPts val="0"/>
              </a:spcBef>
              <a:spcAft>
                <a:spcPts val="0"/>
              </a:spcAft>
              <a:buSzPts val="2000"/>
              <a:buChar char="●"/>
            </a:pPr>
            <a:r>
              <a:rPr lang="en"/>
              <a:t>A true proof involves random variables and integrals, isn’t too bad. See Tim Roughgarden’s Algorithms course if curious.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Case of Quicksort</a:t>
            </a:r>
            <a:endParaRPr/>
          </a:p>
        </p:txBody>
      </p:sp>
      <p:sp>
        <p:nvSpPr>
          <p:cNvPr id="421" name="Google Shape;421;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sort a stream of items?</a:t>
            </a:r>
            <a:endParaRPr/>
          </a:p>
          <a:p>
            <a:pPr indent="-355600" lvl="0" marL="457200" rtl="0" algn="l">
              <a:spcBef>
                <a:spcPts val="0"/>
              </a:spcBef>
              <a:spcAft>
                <a:spcPts val="0"/>
              </a:spcAft>
              <a:buSzPts val="2000"/>
              <a:buChar char="●"/>
            </a:pPr>
            <a:r>
              <a:rPr lang="en"/>
              <a:t>Keep in a PQ, though this is a little funny because you have to be able to traverse the PQ in order, which requires destroying it.</a:t>
            </a:r>
            <a:endParaRPr/>
          </a:p>
          <a:p>
            <a:pPr indent="-355600" lvl="0" marL="457200" rtl="0" algn="l">
              <a:spcBef>
                <a:spcPts val="0"/>
              </a:spcBef>
              <a:spcAft>
                <a:spcPts val="0"/>
              </a:spcAft>
              <a:buSzPts val="2000"/>
              <a:buChar char="●"/>
            </a:pPr>
            <a:r>
              <a:rPr lang="en"/>
              <a:t>Insertion sort is interesting, because the array is always “almost sorted”, but each set of exchanges can take N time, so overall could end up being N^2.</a:t>
            </a:r>
            <a:endParaRPr/>
          </a:p>
          <a:p>
            <a:pPr indent="-355600" lvl="0" marL="457200" rtl="0" algn="l">
              <a:spcBef>
                <a:spcPts val="0"/>
              </a:spcBef>
              <a:spcAft>
                <a:spcPts val="0"/>
              </a:spcAft>
              <a:buSzPts val="2000"/>
              <a:buChar char="●"/>
            </a:pPr>
            <a:r>
              <a:rPr lang="en"/>
              <a:t>Use a BST. Is a vanilla BST with no self-balancing features safe?</a:t>
            </a:r>
            <a:endParaRPr/>
          </a:p>
          <a:p>
            <a:pPr indent="-355600" lvl="1" marL="914400" rtl="0" algn="l">
              <a:spcBef>
                <a:spcPts val="0"/>
              </a:spcBef>
              <a:spcAft>
                <a:spcPts val="0"/>
              </a:spcAft>
              <a:buSzPts val="2000"/>
              <a:buChar char="○"/>
            </a:pPr>
            <a:r>
              <a:rPr lang="en"/>
              <a:t>No, could be in sorted or (reverse sorted) or (almost reverse sorted) order.</a:t>
            </a:r>
            <a:endParaRPr/>
          </a:p>
          <a:p>
            <a:pPr indent="-355600" lvl="0" marL="457200" rtl="0" algn="l">
              <a:spcBef>
                <a:spcPts val="0"/>
              </a:spcBef>
              <a:spcAft>
                <a:spcPts val="0"/>
              </a:spcAft>
              <a:buSzPts val="2000"/>
              <a:buChar char="●"/>
            </a:pPr>
            <a:r>
              <a:rPr lang="en"/>
              <a:t>The stream is infinite, but we can maintain what we’ve so far in sorted order.</a:t>
            </a:r>
            <a:endParaRPr/>
          </a:p>
          <a:p>
            <a:pPr indent="-355600" lvl="0" marL="457200" rtl="0" algn="l">
              <a:spcBef>
                <a:spcPts val="0"/>
              </a:spcBef>
              <a:spcAft>
                <a:spcPts val="0"/>
              </a:spcAft>
              <a:buSzPts val="2000"/>
              <a:buChar char="●"/>
            </a:pPr>
            <a:r>
              <a:rPr lang="en"/>
              <a:t>Elements coming into the stream are totally random, is vanilla ok?</a:t>
            </a:r>
            <a:endParaRPr/>
          </a:p>
          <a:p>
            <a:pPr indent="-355600" lvl="1" marL="914400" rtl="0" algn="l">
              <a:spcBef>
                <a:spcPts val="0"/>
              </a:spcBef>
              <a:spcAft>
                <a:spcPts val="0"/>
              </a:spcAft>
              <a:buSzPts val="2000"/>
              <a:buChar char="○"/>
            </a:pPr>
            <a:r>
              <a:rPr lang="en"/>
              <a:t>Yes, for a reasonable definition of “ok”.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Qs</a:t>
            </a:r>
            <a:endParaRPr/>
          </a:p>
        </p:txBody>
      </p:sp>
      <p:sp>
        <p:nvSpPr>
          <p:cNvPr id="427" name="Google Shape;427;p5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uses partitioning to put items in order.</a:t>
            </a:r>
            <a:endParaRPr/>
          </a:p>
          <a:p>
            <a:pPr indent="-355600" lvl="0" marL="457200" rtl="0" algn="l">
              <a:spcBef>
                <a:spcPts val="0"/>
              </a:spcBef>
              <a:spcAft>
                <a:spcPts val="0"/>
              </a:spcAft>
              <a:buSzPts val="2000"/>
              <a:buChar char="●"/>
            </a:pPr>
            <a:r>
              <a:rPr lang="en"/>
              <a:t>Worst case N^2, average case N log 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Quickselect uses partitioning to find the median.</a:t>
            </a:r>
            <a:endParaRPr/>
          </a:p>
          <a:p>
            <a:pPr indent="-355600" lvl="0" marL="457200" rtl="0" algn="l">
              <a:spcBef>
                <a:spcPts val="0"/>
              </a:spcBef>
              <a:spcAft>
                <a:spcPts val="0"/>
              </a:spcAft>
              <a:buSzPts val="2000"/>
              <a:buChar char="●"/>
            </a:pPr>
            <a:r>
              <a:rPr lang="en"/>
              <a:t>Worse case N^2, average case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content like today:</a:t>
            </a:r>
            <a:endParaRPr/>
          </a:p>
          <a:p>
            <a:pPr indent="-355600" lvl="0" marL="457200" rtl="0" algn="l">
              <a:spcBef>
                <a:spcPts val="0"/>
              </a:spcBef>
              <a:spcAft>
                <a:spcPts val="0"/>
              </a:spcAft>
              <a:buSzPts val="2000"/>
              <a:buChar char="●"/>
            </a:pPr>
            <a:r>
              <a:rPr lang="en"/>
              <a:t>CS70 a little.</a:t>
            </a:r>
            <a:endParaRPr/>
          </a:p>
          <a:p>
            <a:pPr indent="-355600" lvl="0" marL="457200" rtl="0" algn="l">
              <a:spcBef>
                <a:spcPts val="0"/>
              </a:spcBef>
              <a:spcAft>
                <a:spcPts val="0"/>
              </a:spcAft>
              <a:buSzPts val="2000"/>
              <a:buChar char="●"/>
            </a:pPr>
            <a:r>
              <a:rPr lang="en"/>
              <a:t>CS170 a fair amount (172/174/176).</a:t>
            </a:r>
            <a:endParaRPr/>
          </a:p>
          <a:p>
            <a:pPr indent="-355600" lvl="0" marL="457200" rtl="0" algn="l">
              <a:spcBef>
                <a:spcPts val="0"/>
              </a:spcBef>
              <a:spcAft>
                <a:spcPts val="0"/>
              </a:spcAft>
              <a:buSzPts val="2000"/>
              <a:buChar char="●"/>
            </a:pPr>
            <a:r>
              <a:rPr lang="en" u="sng">
                <a:solidFill>
                  <a:schemeClr val="hlink"/>
                </a:solidFill>
                <a:hlinkClick r:id="rId3"/>
              </a:rPr>
              <a:t>https://www.coursera.org/specializations/algorithms</a:t>
            </a:r>
            <a:endParaRPr/>
          </a:p>
          <a:p>
            <a:pPr indent="-355600" lvl="0" marL="457200" rtl="0" algn="l">
              <a:spcBef>
                <a:spcPts val="0"/>
              </a:spcBef>
              <a:spcAft>
                <a:spcPts val="0"/>
              </a:spcAft>
              <a:buSzPts val="2000"/>
              <a:buChar char="●"/>
            </a:pPr>
            <a:r>
              <a:rPr lang="en" u="sng">
                <a:solidFill>
                  <a:schemeClr val="hlink"/>
                </a:solidFill>
                <a:hlinkClick r:id="rId4"/>
              </a:rPr>
              <a:t>https://www.coursera.org/learn/analytic-combinatorics</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Qs</a:t>
            </a:r>
            <a:endParaRPr/>
          </a:p>
        </p:txBody>
      </p:sp>
      <p:sp>
        <p:nvSpPr>
          <p:cNvPr id="433" name="Google Shape;433;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do partitioning such that you STOP on items equal to the pivot, what good is that?</a:t>
            </a:r>
            <a:endParaRPr/>
          </a:p>
          <a:p>
            <a:pPr indent="-355600" lvl="0" marL="457200" rtl="0" algn="l">
              <a:spcBef>
                <a:spcPts val="0"/>
              </a:spcBef>
              <a:spcAft>
                <a:spcPts val="0"/>
              </a:spcAft>
              <a:buSzPts val="2000"/>
              <a:buChar char="●"/>
            </a:pPr>
            <a:r>
              <a:rPr lang="en"/>
              <a:t>It is just good for ensuring N log N behavior on arrays of almost all duplicates.</a:t>
            </a:r>
            <a:endParaRPr/>
          </a:p>
          <a:p>
            <a:pPr indent="-355600" lvl="1" marL="914400" rtl="0" algn="l">
              <a:spcBef>
                <a:spcPts val="0"/>
              </a:spcBef>
              <a:spcAft>
                <a:spcPts val="0"/>
              </a:spcAft>
              <a:buSzPts val="2000"/>
              <a:buChar char="○"/>
            </a:pPr>
            <a:r>
              <a:rPr lang="en"/>
              <a:t>This happens because it keeps the pivot somewhere near the middle after partitioning.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partitioning and you have a greater than array. What order do you put them in?</a:t>
            </a:r>
            <a:endParaRPr/>
          </a:p>
          <a:p>
            <a:pPr indent="-355600" lvl="0" marL="457200" rtl="0" algn="l">
              <a:spcBef>
                <a:spcPts val="0"/>
              </a:spcBef>
              <a:spcAft>
                <a:spcPts val="0"/>
              </a:spcAft>
              <a:buSzPts val="2000"/>
              <a:buChar char="●"/>
            </a:pPr>
            <a:r>
              <a:rPr lang="en"/>
              <a:t>Any order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N*N! = Theta(N!) -- No.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Does there exist hash sort? Next lecture is kinda hashsort.</a:t>
            </a:r>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Qs</a:t>
            </a:r>
            <a:endParaRPr/>
          </a:p>
        </p:txBody>
      </p:sp>
      <p:sp>
        <p:nvSpPr>
          <p:cNvPr id="439" name="Google Shape;439;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optimal known quicksort?</a:t>
            </a:r>
            <a:endParaRPr/>
          </a:p>
          <a:p>
            <a:pPr indent="-355600" lvl="0" marL="457200" rtl="0" algn="l">
              <a:spcBef>
                <a:spcPts val="0"/>
              </a:spcBef>
              <a:spcAft>
                <a:spcPts val="0"/>
              </a:spcAft>
              <a:buSzPts val="2000"/>
              <a:buChar char="●"/>
            </a:pPr>
            <a:r>
              <a:rPr lang="en"/>
              <a:t>It’s the one in Java called dual pivot quicksort.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43" name="Shape 443"/>
        <p:cNvGrpSpPr/>
        <p:nvPr/>
      </p:nvGrpSpPr>
      <p:grpSpPr>
        <a:xfrm>
          <a:off x="0" y="0"/>
          <a:ext cx="0" cy="0"/>
          <a:chOff x="0" y="0"/>
          <a:chExt cx="0" cy="0"/>
        </a:xfrm>
      </p:grpSpPr>
      <p:sp>
        <p:nvSpPr>
          <p:cNvPr id="444" name="Google Shape;444;p53"/>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AMA</a:t>
            </a:r>
            <a:endParaRPr sz="3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get random numbers?</a:t>
            </a:r>
            <a:endParaRPr/>
          </a:p>
          <a:p>
            <a:pPr indent="-355600" lvl="0" marL="457200" rtl="0" algn="l">
              <a:spcBef>
                <a:spcPts val="0"/>
              </a:spcBef>
              <a:spcAft>
                <a:spcPts val="0"/>
              </a:spcAft>
              <a:buSzPts val="2000"/>
              <a:buChar char="●"/>
            </a:pPr>
            <a:r>
              <a:rPr lang="en"/>
              <a:t>Record random stuff like noise in the room, gamma rays.</a:t>
            </a:r>
            <a:endParaRPr/>
          </a:p>
          <a:p>
            <a:pPr indent="-355600" lvl="1" marL="914400" rtl="0" algn="l">
              <a:spcBef>
                <a:spcPts val="0"/>
              </a:spcBef>
              <a:spcAft>
                <a:spcPts val="0"/>
              </a:spcAft>
              <a:buSzPts val="2000"/>
              <a:buChar char="○"/>
            </a:pPr>
            <a:r>
              <a:rPr lang="en"/>
              <a:t>System clock is one -- but one issue is that the granularity is poor (only changes every millisecond) -- often used instead as a random number seed.</a:t>
            </a:r>
            <a:endParaRPr/>
          </a:p>
          <a:p>
            <a:pPr indent="-355600" lvl="0" marL="457200" rtl="0" algn="l">
              <a:spcBef>
                <a:spcPts val="0"/>
              </a:spcBef>
              <a:spcAft>
                <a:spcPts val="0"/>
              </a:spcAft>
              <a:buSzPts val="2000"/>
              <a:buChar char="●"/>
            </a:pPr>
            <a:r>
              <a:rPr lang="en"/>
              <a:t>Rely on pseudorandomness [actually deterministic]</a:t>
            </a:r>
            <a:endParaRPr/>
          </a:p>
          <a:p>
            <a:pPr indent="-355600" lvl="1" marL="914400" rtl="0" algn="l">
              <a:spcBef>
                <a:spcPts val="0"/>
              </a:spcBef>
              <a:spcAft>
                <a:spcPts val="0"/>
              </a:spcAft>
              <a:buSzPts val="2000"/>
              <a:buChar char="○"/>
            </a:pPr>
            <a:r>
              <a:rPr lang="en"/>
              <a:t>For example multiplicative overflow.</a:t>
            </a:r>
            <a:endParaRPr/>
          </a:p>
          <a:p>
            <a:pPr indent="-355600" lvl="0" marL="457200" rtl="0" algn="l">
              <a:spcBef>
                <a:spcPts val="0"/>
              </a:spcBef>
              <a:spcAft>
                <a:spcPts val="0"/>
              </a:spcAft>
              <a:buSzPts val="2000"/>
              <a:buChar char="●"/>
            </a:pPr>
            <a:r>
              <a:rPr lang="en"/>
              <a:t>I will get a dog someday.</a:t>
            </a:r>
            <a:endParaRPr/>
          </a:p>
          <a:p>
            <a:pPr indent="-355600" lvl="0" marL="457200" rtl="0" algn="l">
              <a:spcBef>
                <a:spcPts val="0"/>
              </a:spcBef>
              <a:spcAft>
                <a:spcPts val="0"/>
              </a:spcAft>
              <a:buSzPts val="2000"/>
              <a:buChar char="●"/>
            </a:pPr>
            <a:r>
              <a:rPr lang="en"/>
              <a:t>Lightbulb no money from the Green Creative people.</a:t>
            </a:r>
            <a:endParaRPr/>
          </a:p>
          <a:p>
            <a:pPr indent="-355600" lvl="0" marL="457200" rtl="0" algn="l">
              <a:spcBef>
                <a:spcPts val="0"/>
              </a:spcBef>
              <a:spcAft>
                <a:spcPts val="0"/>
              </a:spcAft>
              <a:buSzPts val="2000"/>
              <a:buChar char="●"/>
            </a:pPr>
            <a:r>
              <a:rPr lang="en"/>
              <a:t>Timing things for raster: Weird timing issues in Java.</a:t>
            </a:r>
            <a:endParaRPr/>
          </a:p>
          <a:p>
            <a:pPr indent="-355600" lvl="1" marL="914400" rtl="0" algn="l">
              <a:spcBef>
                <a:spcPts val="0"/>
              </a:spcBef>
              <a:spcAft>
                <a:spcPts val="0"/>
              </a:spcAft>
              <a:buSzPts val="2000"/>
              <a:buChar char="○"/>
            </a:pPr>
            <a:r>
              <a:rPr lang="en"/>
              <a:t>Different processes competing for resources.</a:t>
            </a:r>
            <a:endParaRPr/>
          </a:p>
          <a:p>
            <a:pPr indent="-355600" lvl="1" marL="914400" rtl="0" algn="l">
              <a:spcBef>
                <a:spcPts val="0"/>
              </a:spcBef>
              <a:spcAft>
                <a:spcPts val="0"/>
              </a:spcAft>
              <a:buSzPts val="2000"/>
              <a:buChar char="○"/>
            </a:pPr>
            <a:r>
              <a:rPr lang="en"/>
              <a:t>Just in time compilation.</a:t>
            </a:r>
            <a:endParaRPr/>
          </a:p>
          <a:p>
            <a:pPr indent="-355600" lvl="1" marL="914400" rtl="0" algn="l">
              <a:spcBef>
                <a:spcPts val="0"/>
              </a:spcBef>
              <a:spcAft>
                <a:spcPts val="0"/>
              </a:spcAft>
              <a:buSzPts val="2000"/>
              <a:buChar char="○"/>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Sounds of Sorting Algorithms</a:t>
            </a:r>
            <a:endParaRPr/>
          </a:p>
        </p:txBody>
      </p:sp>
      <p:sp>
        <p:nvSpPr>
          <p:cNvPr id="456" name="Google Shape;456;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Starts with selection sort: </a:t>
            </a:r>
            <a:r>
              <a:rPr lang="en" sz="1400" u="sng">
                <a:solidFill>
                  <a:schemeClr val="hlink"/>
                </a:solidFill>
                <a:hlinkClick r:id="rId3"/>
              </a:rPr>
              <a:t>https://www.youtube.com/watch?v=kPRA0W1kECg</a:t>
            </a:r>
            <a:endParaRPr sz="1400"/>
          </a:p>
          <a:p>
            <a:pPr indent="0" lvl="0" marL="0" rtl="0" algn="l">
              <a:spcBef>
                <a:spcPts val="600"/>
              </a:spcBef>
              <a:spcAft>
                <a:spcPts val="0"/>
              </a:spcAft>
              <a:buNone/>
            </a:pPr>
            <a:r>
              <a:rPr lang="en" sz="1400"/>
              <a:t>Insertion sort: </a:t>
            </a:r>
            <a:r>
              <a:rPr lang="en" sz="1400" u="sng">
                <a:solidFill>
                  <a:schemeClr val="hlink"/>
                </a:solidFill>
                <a:hlinkClick r:id="rId4"/>
              </a:rPr>
              <a:t>https://www.youtube.com/watch?v=kPRA0W1kECg&amp;t=0m9s</a:t>
            </a:r>
            <a:endParaRPr sz="1400"/>
          </a:p>
          <a:p>
            <a:pPr indent="0" lvl="0" marL="0" rtl="0" algn="l">
              <a:spcBef>
                <a:spcPts val="600"/>
              </a:spcBef>
              <a:spcAft>
                <a:spcPts val="0"/>
              </a:spcAft>
              <a:buNone/>
            </a:pPr>
            <a:r>
              <a:rPr lang="en" sz="1400"/>
              <a:t>Quicksort: </a:t>
            </a:r>
            <a:r>
              <a:rPr lang="en" sz="1400" u="sng">
                <a:solidFill>
                  <a:schemeClr val="hlink"/>
                </a:solidFill>
                <a:hlinkClick r:id="rId5"/>
              </a:rPr>
              <a:t>https://www.youtube.com/watch?v=kPRA0W1kECg&amp;t=0m38s</a:t>
            </a:r>
            <a:endParaRPr sz="1400"/>
          </a:p>
          <a:p>
            <a:pPr indent="0" lvl="0" marL="0" rtl="0" algn="l">
              <a:spcBef>
                <a:spcPts val="600"/>
              </a:spcBef>
              <a:spcAft>
                <a:spcPts val="0"/>
              </a:spcAft>
              <a:buNone/>
            </a:pPr>
            <a:r>
              <a:rPr lang="en" sz="1400"/>
              <a:t>Mergesort: </a:t>
            </a:r>
            <a:r>
              <a:rPr lang="en" sz="1400" u="sng">
                <a:solidFill>
                  <a:schemeClr val="hlink"/>
                </a:solidFill>
                <a:hlinkClick r:id="rId6"/>
              </a:rPr>
              <a:t>https://www.youtube.com/watch?v=kPRA0W1kECg&amp;t=1m05s</a:t>
            </a:r>
            <a:endParaRPr sz="1400"/>
          </a:p>
          <a:p>
            <a:pPr indent="0" lvl="0" marL="0" rtl="0" algn="l">
              <a:spcBef>
                <a:spcPts val="600"/>
              </a:spcBef>
              <a:spcAft>
                <a:spcPts val="0"/>
              </a:spcAft>
              <a:buNone/>
            </a:pPr>
            <a:r>
              <a:rPr lang="en" sz="1400"/>
              <a:t>Heapsort: </a:t>
            </a:r>
            <a:r>
              <a:rPr lang="en" sz="1400" u="sng">
                <a:solidFill>
                  <a:schemeClr val="hlink"/>
                </a:solidFill>
                <a:hlinkClick r:id="rId7"/>
              </a:rPr>
              <a:t>https://www.youtube.com/watch?v=kPRA0W1kECg&amp;t=1m28s</a:t>
            </a:r>
            <a:endParaRPr sz="1400"/>
          </a:p>
          <a:p>
            <a:pPr indent="0" lvl="0" marL="0" rtl="0" algn="l">
              <a:spcBef>
                <a:spcPts val="600"/>
              </a:spcBef>
              <a:spcAft>
                <a:spcPts val="0"/>
              </a:spcAft>
              <a:buNone/>
            </a:pPr>
            <a:r>
              <a:rPr lang="en" sz="1400"/>
              <a:t>LSD sort: </a:t>
            </a:r>
            <a:r>
              <a:rPr lang="en" sz="1400" u="sng">
                <a:solidFill>
                  <a:schemeClr val="hlink"/>
                </a:solidFill>
                <a:hlinkClick r:id="rId8"/>
              </a:rPr>
              <a:t>https://www.youtube.com/watch?v=kPRA0W1kECg&amp;t=1m54s</a:t>
            </a:r>
            <a:endParaRPr sz="1400"/>
          </a:p>
          <a:p>
            <a:pPr indent="0" lvl="0" marL="0" rtl="0" algn="l">
              <a:spcBef>
                <a:spcPts val="600"/>
              </a:spcBef>
              <a:spcAft>
                <a:spcPts val="0"/>
              </a:spcAft>
              <a:buNone/>
            </a:pPr>
            <a:r>
              <a:rPr lang="en" sz="1400"/>
              <a:t>MSD sort: </a:t>
            </a:r>
            <a:r>
              <a:rPr lang="en" sz="1400" u="sng">
                <a:solidFill>
                  <a:schemeClr val="hlink"/>
                </a:solidFill>
                <a:hlinkClick r:id="rId9"/>
              </a:rPr>
              <a:t>https://www.youtube.com/watch?v=kPRA0W1kECg&amp;t=2m10s</a:t>
            </a:r>
            <a:endParaRPr sz="1400"/>
          </a:p>
          <a:p>
            <a:pPr indent="0" lvl="0" marL="0" rtl="0" algn="l">
              <a:spcBef>
                <a:spcPts val="600"/>
              </a:spcBef>
              <a:spcAft>
                <a:spcPts val="0"/>
              </a:spcAft>
              <a:buNone/>
            </a:pPr>
            <a:r>
              <a:rPr lang="en" sz="1400"/>
              <a:t>Shell’s sort: </a:t>
            </a:r>
            <a:r>
              <a:rPr lang="en" sz="1400" u="sng">
                <a:solidFill>
                  <a:schemeClr val="hlink"/>
                </a:solidFill>
                <a:hlinkClick r:id="rId10"/>
              </a:rPr>
              <a:t>https://www.youtube.com/watch?v=kPRA0W1kECg&amp;t=3m37s</a:t>
            </a:r>
            <a:endParaRPr sz="1400"/>
          </a:p>
          <a:p>
            <a:pPr indent="0" lvl="0" marL="0" rtl="0" algn="l">
              <a:spcBef>
                <a:spcPts val="600"/>
              </a:spcBef>
              <a:spcAft>
                <a:spcPts val="0"/>
              </a:spcAft>
              <a:buNone/>
            </a:pPr>
            <a:r>
              <a:rPr lang="en" sz="1400"/>
              <a:t>Questions to ponder (later… after class): </a:t>
            </a:r>
            <a:endParaRPr sz="1400"/>
          </a:p>
          <a:p>
            <a:pPr indent="-317500" lvl="0" marL="457200" rtl="0" algn="l">
              <a:spcBef>
                <a:spcPts val="600"/>
              </a:spcBef>
              <a:spcAft>
                <a:spcPts val="0"/>
              </a:spcAft>
              <a:buSzPts val="1400"/>
              <a:buChar char="●"/>
            </a:pPr>
            <a:r>
              <a:rPr lang="en" sz="1400"/>
              <a:t>How many items for selection sort?</a:t>
            </a:r>
            <a:endParaRPr sz="1400"/>
          </a:p>
          <a:p>
            <a:pPr indent="-317500" lvl="0" marL="457200" rtl="0" algn="l">
              <a:spcBef>
                <a:spcPts val="0"/>
              </a:spcBef>
              <a:spcAft>
                <a:spcPts val="0"/>
              </a:spcAft>
              <a:buSzPts val="1400"/>
              <a:buChar char="●"/>
            </a:pPr>
            <a:r>
              <a:rPr lang="en" sz="1400"/>
              <a:t>Why does insertion sort take longer / more compares than selection sort?</a:t>
            </a:r>
            <a:endParaRPr sz="1400"/>
          </a:p>
          <a:p>
            <a:pPr indent="-317500" lvl="0" marL="457200" rtl="0" algn="l">
              <a:spcBef>
                <a:spcPts val="0"/>
              </a:spcBef>
              <a:spcAft>
                <a:spcPts val="0"/>
              </a:spcAft>
              <a:buSzPts val="1400"/>
              <a:buChar char="●"/>
            </a:pPr>
            <a:r>
              <a:rPr lang="en" sz="1400"/>
              <a:t>At what time stamp does the first partition complete for Quicksort?</a:t>
            </a:r>
            <a:endParaRPr sz="1400"/>
          </a:p>
          <a:p>
            <a:pPr indent="-317500" lvl="0" marL="457200" rtl="0" algn="l">
              <a:spcBef>
                <a:spcPts val="0"/>
              </a:spcBef>
              <a:spcAft>
                <a:spcPts val="0"/>
              </a:spcAft>
              <a:buSzPts val="1400"/>
              <a:buChar char="●"/>
            </a:pPr>
            <a:r>
              <a:rPr lang="en" sz="1400"/>
              <a:t>Could the size of the input to mergesort be a power of 2?</a:t>
            </a:r>
            <a:endParaRPr sz="1400"/>
          </a:p>
          <a:p>
            <a:pPr indent="-317500" lvl="0" marL="457200" rtl="0" algn="l">
              <a:spcBef>
                <a:spcPts val="0"/>
              </a:spcBef>
              <a:spcAft>
                <a:spcPts val="0"/>
              </a:spcAft>
              <a:buSzPts val="1400"/>
              <a:buChar char="●"/>
            </a:pPr>
            <a:r>
              <a:rPr lang="en" sz="1400"/>
              <a:t>What do the colors mean for heapsort?</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60" name="Shape 460"/>
        <p:cNvGrpSpPr/>
        <p:nvPr/>
      </p:nvGrpSpPr>
      <p:grpSpPr>
        <a:xfrm>
          <a:off x="0" y="0"/>
          <a:ext cx="0" cy="0"/>
          <a:chOff x="0" y="0"/>
          <a:chExt cx="0" cy="0"/>
        </a:xfrm>
      </p:grpSpPr>
      <p:sp>
        <p:nvSpPr>
          <p:cNvPr id="461" name="Google Shape;461;p5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Sorting Implementations (Extra)</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Sorts Summary</a:t>
            </a:r>
            <a:endParaRPr/>
          </a:p>
        </p:txBody>
      </p:sp>
      <p:graphicFrame>
        <p:nvGraphicFramePr>
          <p:cNvPr id="55" name="Google Shape;55;p12"/>
          <p:cNvGraphicFramePr/>
          <p:nvPr/>
        </p:nvGraphicFramePr>
        <p:xfrm>
          <a:off x="810464" y="808414"/>
          <a:ext cx="3000000" cy="3000000"/>
        </p:xfrm>
        <a:graphic>
          <a:graphicData uri="http://schemas.openxmlformats.org/drawingml/2006/table">
            <a:tbl>
              <a:tblPr>
                <a:noFill/>
                <a:tableStyleId>{0467FDBF-1004-4D56-BC8A-1DDFCC56D6AD}</a:tableStyleId>
              </a:tblPr>
              <a:tblGrid>
                <a:gridCol w="1740050"/>
                <a:gridCol w="906625"/>
                <a:gridCol w="1813075"/>
                <a:gridCol w="1769800"/>
                <a:gridCol w="1448350"/>
              </a:tblGrid>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t># Compares</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c>
                  <a:txBody>
                    <a:bodyPr>
                      <a:noAutofit/>
                    </a:bodyPr>
                    <a:lstStyle/>
                    <a:p>
                      <a:pPr indent="0" lvl="0" marL="0" rtl="0" algn="l">
                        <a:spcBef>
                          <a:spcPts val="0"/>
                        </a:spcBef>
                        <a:spcAft>
                          <a:spcPts val="0"/>
                        </a:spcAft>
                        <a:buNone/>
                      </a:pPr>
                      <a:r>
                        <a:rPr lang="en"/>
                        <a:t>Stable?</a:t>
                      </a:r>
                      <a:endParaRPr/>
                    </a:p>
                  </a:txBody>
                  <a:tcPr marT="91425" marB="91425" marR="91425" marL="91425"/>
                </a:tc>
              </a:tr>
              <a:tr h="3962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Best for almost sorted and N &lt; 15</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Yes</a:t>
                      </a:r>
                      <a:endParaRPr>
                        <a:solidFill>
                          <a:schemeClr val="dk1"/>
                        </a:solidFill>
                        <a:latin typeface="Calibri"/>
                        <a:ea typeface="Calibri"/>
                        <a:cs typeface="Calibri"/>
                        <a:sym typeface="Calibri"/>
                      </a:endParaRPr>
                    </a:p>
                  </a:txBody>
                  <a:tcPr marT="91425" marB="91425" marR="91425" marL="91425"/>
                </a:tc>
              </a:tr>
              <a:tr h="3962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rPr lang="en">
                          <a:latin typeface="Calibri"/>
                          <a:ea typeface="Calibri"/>
                          <a:cs typeface="Calibri"/>
                          <a:sym typeface="Calibri"/>
                        </a:rPr>
                        <a:t>Fastest stable sort</a:t>
                      </a:r>
                      <a:endParaRPr>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t>Quicksort LTHS</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bl>
          </a:graphicData>
        </a:graphic>
      </p:graphicFrame>
      <p:cxnSp>
        <p:nvCxnSpPr>
          <p:cNvPr id="56" name="Google Shape;56;p12"/>
          <p:cNvCxnSpPr/>
          <p:nvPr/>
        </p:nvCxnSpPr>
        <p:spPr>
          <a:xfrm flipH="1" rot="10800000">
            <a:off x="6651925" y="2936675"/>
            <a:ext cx="531600" cy="482100"/>
          </a:xfrm>
          <a:prstGeom prst="straightConnector1">
            <a:avLst/>
          </a:prstGeom>
          <a:noFill/>
          <a:ln cap="flat" cmpd="sng" w="19050">
            <a:solidFill>
              <a:srgbClr val="E06666"/>
            </a:solidFill>
            <a:prstDash val="solid"/>
            <a:round/>
            <a:headEnd len="med" w="med" type="none"/>
            <a:tailEnd len="med" w="med" type="triangle"/>
          </a:ln>
        </p:spPr>
      </p:cxnSp>
      <p:sp>
        <p:nvSpPr>
          <p:cNvPr id="57" name="Google Shape;57;p12"/>
          <p:cNvSpPr txBox="1"/>
          <p:nvPr/>
        </p:nvSpPr>
        <p:spPr>
          <a:xfrm>
            <a:off x="3842625" y="3400350"/>
            <a:ext cx="4280400" cy="12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You can create a stable Quicksort. However, using unstable partitioning schemes (like Hoare partitioning) and using randomness to avoid bad pivots</a:t>
            </a:r>
            <a:r>
              <a:rPr lang="en">
                <a:solidFill>
                  <a:srgbClr val="BE0712"/>
                </a:solidFill>
              </a:rPr>
              <a:t> tend to yield better runtimes. </a:t>
            </a:r>
            <a:endParaRPr>
              <a:solidFill>
                <a:srgbClr val="BE0712"/>
              </a:solidFill>
            </a:endParaRPr>
          </a:p>
        </p:txBody>
      </p:sp>
      <p:cxnSp>
        <p:nvCxnSpPr>
          <p:cNvPr id="58" name="Google Shape;58;p12"/>
          <p:cNvCxnSpPr/>
          <p:nvPr/>
        </p:nvCxnSpPr>
        <p:spPr>
          <a:xfrm flipH="1" rot="10800000">
            <a:off x="2340150" y="2960937"/>
            <a:ext cx="531600" cy="482100"/>
          </a:xfrm>
          <a:prstGeom prst="straightConnector1">
            <a:avLst/>
          </a:prstGeom>
          <a:noFill/>
          <a:ln cap="flat" cmpd="sng" w="19050">
            <a:solidFill>
              <a:srgbClr val="E06666"/>
            </a:solidFill>
            <a:prstDash val="solid"/>
            <a:round/>
            <a:headEnd len="med" w="med" type="none"/>
            <a:tailEnd len="med" w="med" type="triangle"/>
          </a:ln>
        </p:spPr>
      </p:cxnSp>
      <p:sp>
        <p:nvSpPr>
          <p:cNvPr id="59" name="Google Shape;59;p12"/>
          <p:cNvSpPr txBox="1"/>
          <p:nvPr/>
        </p:nvSpPr>
        <p:spPr>
          <a:xfrm>
            <a:off x="166800" y="3400350"/>
            <a:ext cx="2705100" cy="13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due to the cost of tracking recursive calls by the computer, and is also an “expected” amount. The difference between log N and constant memory is trivial.</a:t>
            </a:r>
            <a:endParaRPr>
              <a:solidFill>
                <a:srgbClr val="BE071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Implementations</a:t>
            </a:r>
            <a:endParaRPr/>
          </a:p>
        </p:txBody>
      </p:sp>
      <p:sp>
        <p:nvSpPr>
          <p:cNvPr id="467" name="Google Shape;467;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Concrete implementations are nice for solidifying understanding. </a:t>
            </a:r>
            <a:endParaRPr/>
          </a:p>
          <a:p>
            <a:pPr indent="-355600" lvl="0" marL="457200" rtl="0" algn="l">
              <a:spcBef>
                <a:spcPts val="600"/>
              </a:spcBef>
              <a:spcAft>
                <a:spcPts val="0"/>
              </a:spcAft>
              <a:buSzPts val="2000"/>
              <a:buChar char="●"/>
            </a:pPr>
            <a:r>
              <a:rPr lang="en"/>
              <a:t>Implementing these yourself provides much deeper understanding than just reading my code.</a:t>
            </a:r>
            <a:endParaRPr/>
          </a:p>
          <a:p>
            <a:pPr indent="-355600" lvl="0" marL="457200" rtl="0" algn="l">
              <a:spcBef>
                <a:spcPts val="0"/>
              </a:spcBef>
              <a:spcAft>
                <a:spcPts val="0"/>
              </a:spcAft>
              <a:buSzPts val="2000"/>
              <a:buChar char="●"/>
            </a:pPr>
            <a:r>
              <a:rPr lang="en"/>
              <a:t>You are not responsible for the details of these specific implementations.</a:t>
            </a:r>
            <a:endParaRPr/>
          </a:p>
          <a:p>
            <a:pPr indent="-355600" lvl="0" marL="457200" rtl="0" algn="l">
              <a:spcBef>
                <a:spcPts val="0"/>
              </a:spcBef>
              <a:spcAft>
                <a:spcPts val="0"/>
              </a:spcAft>
              <a:buSzPts val="2000"/>
              <a:buChar char="●"/>
            </a:pPr>
            <a:r>
              <a:rPr lang="en"/>
              <a:t>Given enough time, you should be able to implement any of these sorts.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Utility Methods For Sorting</a:t>
            </a:r>
            <a:endParaRPr/>
          </a:p>
        </p:txBody>
      </p:sp>
      <p:pic>
        <p:nvPicPr>
          <p:cNvPr id="473" name="Google Shape;473;p58"/>
          <p:cNvPicPr preferRelativeResize="0"/>
          <p:nvPr/>
        </p:nvPicPr>
        <p:blipFill>
          <a:blip r:embed="rId3">
            <a:alphaModFix/>
          </a:blip>
          <a:stretch>
            <a:fillRect/>
          </a:stretch>
        </p:blipFill>
        <p:spPr>
          <a:xfrm>
            <a:off x="1257300" y="991175"/>
            <a:ext cx="6629400" cy="1047750"/>
          </a:xfrm>
          <a:prstGeom prst="rect">
            <a:avLst/>
          </a:prstGeom>
          <a:noFill/>
          <a:ln>
            <a:noFill/>
          </a:ln>
        </p:spPr>
      </p:pic>
      <p:pic>
        <p:nvPicPr>
          <p:cNvPr id="474" name="Google Shape;474;p58"/>
          <p:cNvPicPr preferRelativeResize="0"/>
          <p:nvPr/>
        </p:nvPicPr>
        <p:blipFill>
          <a:blip r:embed="rId4">
            <a:alphaModFix/>
          </a:blip>
          <a:stretch>
            <a:fillRect/>
          </a:stretch>
        </p:blipFill>
        <p:spPr>
          <a:xfrm>
            <a:off x="1238363" y="2510500"/>
            <a:ext cx="6086475" cy="1600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 Sort</a:t>
            </a:r>
            <a:endParaRPr/>
          </a:p>
        </p:txBody>
      </p:sp>
      <p:pic>
        <p:nvPicPr>
          <p:cNvPr id="480" name="Google Shape;480;p59"/>
          <p:cNvPicPr preferRelativeResize="0"/>
          <p:nvPr/>
        </p:nvPicPr>
        <p:blipFill>
          <a:blip r:embed="rId3">
            <a:alphaModFix/>
          </a:blip>
          <a:stretch>
            <a:fillRect/>
          </a:stretch>
        </p:blipFill>
        <p:spPr>
          <a:xfrm>
            <a:off x="1423988" y="778400"/>
            <a:ext cx="6296025" cy="3676650"/>
          </a:xfrm>
          <a:prstGeom prst="rect">
            <a:avLst/>
          </a:prstGeom>
          <a:noFill/>
          <a:ln>
            <a:noFill/>
          </a:ln>
        </p:spPr>
      </p:pic>
      <p:sp>
        <p:nvSpPr>
          <p:cNvPr id="481" name="Google Shape;481;p59"/>
          <p:cNvSpPr txBox="1"/>
          <p:nvPr>
            <p:ph idx="1" type="body"/>
          </p:nvPr>
        </p:nvSpPr>
        <p:spPr>
          <a:xfrm>
            <a:off x="243000" y="4273775"/>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ideas: Among unfixed items, find minimum in Θ(N) time and swap to the front. Subproblem has size N-1. Total runtime is N + N-1 + … + 1 = Θ(N</a:t>
            </a:r>
            <a:r>
              <a:rPr baseline="30000" lang="en"/>
              <a:t>2</a:t>
            </a:r>
            <a:r>
              <a:rPr lang="en"/>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Sort</a:t>
            </a:r>
            <a:endParaRPr/>
          </a:p>
        </p:txBody>
      </p:sp>
      <p:pic>
        <p:nvPicPr>
          <p:cNvPr id="487" name="Google Shape;487;p60"/>
          <p:cNvPicPr preferRelativeResize="0"/>
          <p:nvPr/>
        </p:nvPicPr>
        <p:blipFill>
          <a:blip r:embed="rId3">
            <a:alphaModFix/>
          </a:blip>
          <a:stretch>
            <a:fillRect/>
          </a:stretch>
        </p:blipFill>
        <p:spPr>
          <a:xfrm>
            <a:off x="1214425" y="700275"/>
            <a:ext cx="6715125" cy="3705225"/>
          </a:xfrm>
          <a:prstGeom prst="rect">
            <a:avLst/>
          </a:prstGeom>
          <a:noFill/>
          <a:ln>
            <a:noFill/>
          </a:ln>
        </p:spPr>
      </p:pic>
      <p:sp>
        <p:nvSpPr>
          <p:cNvPr id="488" name="Google Shape;488;p60"/>
          <p:cNvSpPr txBox="1"/>
          <p:nvPr>
            <p:ph idx="1" type="body"/>
          </p:nvPr>
        </p:nvSpPr>
        <p:spPr>
          <a:xfrm>
            <a:off x="243000" y="4273775"/>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ideas: For each item (starting at leftmost), swap leftwards until in place. For item k, takes Θ(k) worst case time. Runtime is 1 + 2 + … + N = Θ(N</a:t>
            </a:r>
            <a:r>
              <a:rPr baseline="30000" lang="en"/>
              <a:t>2</a:t>
            </a:r>
            <a:r>
              <a:rPr lang="en"/>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2" name="Shape 492"/>
        <p:cNvGrpSpPr/>
        <p:nvPr/>
      </p:nvGrpSpPr>
      <p:grpSpPr>
        <a:xfrm>
          <a:off x="0" y="0"/>
          <a:ext cx="0" cy="0"/>
          <a:chOff x="0" y="0"/>
          <a:chExt cx="0" cy="0"/>
        </a:xfrm>
      </p:grpSpPr>
      <p:sp>
        <p:nvSpPr>
          <p:cNvPr id="493" name="Google Shape;493;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 and Insertion Sort Runtimes (Code Analysis)</a:t>
            </a:r>
            <a:endParaRPr/>
          </a:p>
        </p:txBody>
      </p:sp>
      <p:sp>
        <p:nvSpPr>
          <p:cNvPr id="494" name="Google Shape;494;p6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 Runtime is independent of input, always Θ(N</a:t>
            </a:r>
            <a:r>
              <a:rPr baseline="30000" lang="en"/>
              <a:t>2</a:t>
            </a:r>
            <a:r>
              <a:rPr lang="en"/>
              <a:t>).</a:t>
            </a:r>
            <a:endParaRPr/>
          </a:p>
          <a:p>
            <a:pPr indent="-355600" lvl="0" marL="457200" rtl="0" algn="l">
              <a:spcBef>
                <a:spcPts val="600"/>
              </a:spcBef>
              <a:spcAft>
                <a:spcPts val="0"/>
              </a:spcAft>
              <a:buSzPts val="2000"/>
              <a:buChar char="●"/>
            </a:pPr>
            <a:r>
              <a:rPr lang="en"/>
              <a:t>~N</a:t>
            </a:r>
            <a:r>
              <a:rPr baseline="30000" lang="en"/>
              <a:t>2</a:t>
            </a:r>
            <a:r>
              <a:rPr lang="en"/>
              <a:t>/2 compares and ~N</a:t>
            </a:r>
            <a:r>
              <a:rPr baseline="30000" lang="en"/>
              <a:t>2</a:t>
            </a:r>
            <a:r>
              <a:rPr lang="en"/>
              <a:t>/2 exchanges. Θ(N</a:t>
            </a:r>
            <a:r>
              <a:rPr baseline="30000" lang="en"/>
              <a:t>2</a:t>
            </a:r>
            <a:r>
              <a:rPr lang="en"/>
              <a:t>) runtime.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Insertion sort: Runtime is strongly dependent on input. Ω(N), O(N</a:t>
            </a:r>
            <a:r>
              <a:rPr baseline="30000" lang="en"/>
              <a:t>2</a:t>
            </a:r>
            <a:r>
              <a:rPr lang="en"/>
              <a:t>)</a:t>
            </a:r>
            <a:endParaRPr/>
          </a:p>
          <a:p>
            <a:pPr indent="-355600" lvl="0" marL="457200" rtl="0" algn="l">
              <a:spcBef>
                <a:spcPts val="600"/>
              </a:spcBef>
              <a:spcAft>
                <a:spcPts val="0"/>
              </a:spcAft>
              <a:buSzPts val="2000"/>
              <a:buChar char="●"/>
            </a:pPr>
            <a:r>
              <a:rPr lang="en"/>
              <a:t>Best case (sorted): ~N compares, 0 exchanges: Θ(N)</a:t>
            </a:r>
            <a:endParaRPr/>
          </a:p>
          <a:p>
            <a:pPr indent="-355600" lvl="0" marL="457200" rtl="0" algn="l">
              <a:spcBef>
                <a:spcPts val="0"/>
              </a:spcBef>
              <a:spcAft>
                <a:spcPts val="0"/>
              </a:spcAft>
              <a:buSzPts val="2000"/>
              <a:buChar char="●"/>
            </a:pPr>
            <a:r>
              <a:rPr lang="en"/>
              <a:t>Worst case (reverse sorted): ~N</a:t>
            </a:r>
            <a:r>
              <a:rPr baseline="30000" lang="en"/>
              <a:t>2</a:t>
            </a:r>
            <a:r>
              <a:rPr lang="en"/>
              <a:t>/2 compares, ~N</a:t>
            </a:r>
            <a:r>
              <a:rPr baseline="30000" lang="en"/>
              <a:t>2</a:t>
            </a:r>
            <a:r>
              <a:rPr lang="en"/>
              <a:t>/2 exchanges: Θ(N</a:t>
            </a:r>
            <a:r>
              <a:rPr baseline="30000" lang="en"/>
              <a:t>2</a:t>
            </a:r>
            <a:r>
              <a:rPr lang="en"/>
              <a:t>)</a:t>
            </a:r>
            <a:endParaRPr/>
          </a:p>
        </p:txBody>
      </p:sp>
      <p:pic>
        <p:nvPicPr>
          <p:cNvPr id="495" name="Google Shape;495;p61"/>
          <p:cNvPicPr preferRelativeResize="0"/>
          <p:nvPr/>
        </p:nvPicPr>
        <p:blipFill>
          <a:blip r:embed="rId3">
            <a:alphaModFix/>
          </a:blip>
          <a:stretch>
            <a:fillRect/>
          </a:stretch>
        </p:blipFill>
        <p:spPr>
          <a:xfrm>
            <a:off x="243000" y="3048575"/>
            <a:ext cx="4019550" cy="1981200"/>
          </a:xfrm>
          <a:prstGeom prst="rect">
            <a:avLst/>
          </a:prstGeom>
          <a:noFill/>
          <a:ln>
            <a:noFill/>
          </a:ln>
        </p:spPr>
      </p:pic>
      <p:pic>
        <p:nvPicPr>
          <p:cNvPr id="496" name="Google Shape;496;p61"/>
          <p:cNvPicPr preferRelativeResize="0"/>
          <p:nvPr/>
        </p:nvPicPr>
        <p:blipFill>
          <a:blip r:embed="rId4">
            <a:alphaModFix/>
          </a:blip>
          <a:stretch>
            <a:fillRect/>
          </a:stretch>
        </p:blipFill>
        <p:spPr>
          <a:xfrm>
            <a:off x="4867275" y="3162875"/>
            <a:ext cx="3819525" cy="1752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Mergesort (Merge Method)</a:t>
            </a:r>
            <a:endParaRPr/>
          </a:p>
        </p:txBody>
      </p:sp>
      <p:pic>
        <p:nvPicPr>
          <p:cNvPr id="502" name="Google Shape;502;p62"/>
          <p:cNvPicPr preferRelativeResize="0"/>
          <p:nvPr/>
        </p:nvPicPr>
        <p:blipFill>
          <a:blip r:embed="rId3">
            <a:alphaModFix/>
          </a:blip>
          <a:stretch>
            <a:fillRect/>
          </a:stretch>
        </p:blipFill>
        <p:spPr>
          <a:xfrm>
            <a:off x="709613" y="1123650"/>
            <a:ext cx="7724775" cy="3457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Mergesort</a:t>
            </a:r>
            <a:endParaRPr/>
          </a:p>
        </p:txBody>
      </p:sp>
      <p:pic>
        <p:nvPicPr>
          <p:cNvPr id="508" name="Google Shape;508;p63"/>
          <p:cNvPicPr preferRelativeResize="0"/>
          <p:nvPr/>
        </p:nvPicPr>
        <p:blipFill>
          <a:blip r:embed="rId3">
            <a:alphaModFix/>
          </a:blip>
          <a:stretch>
            <a:fillRect/>
          </a:stretch>
        </p:blipFill>
        <p:spPr>
          <a:xfrm>
            <a:off x="452550" y="709825"/>
            <a:ext cx="7658100" cy="2495550"/>
          </a:xfrm>
          <a:prstGeom prst="rect">
            <a:avLst/>
          </a:prstGeom>
          <a:noFill/>
          <a:ln>
            <a:noFill/>
          </a:ln>
        </p:spPr>
      </p:pic>
      <p:sp>
        <p:nvSpPr>
          <p:cNvPr id="509" name="Google Shape;509;p63"/>
          <p:cNvSpPr txBox="1"/>
          <p:nvPr>
            <p:ph idx="1" type="body"/>
          </p:nvPr>
        </p:nvSpPr>
        <p:spPr>
          <a:xfrm>
            <a:off x="243000" y="3816575"/>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ideas: Each merge costs Θ(N) time and Θ(N) space, and generates two subproblems of size N/2. At level L of the sort, there are 2</a:t>
            </a:r>
            <a:r>
              <a:rPr baseline="30000" lang="en"/>
              <a:t>L</a:t>
            </a:r>
            <a:r>
              <a:rPr lang="en"/>
              <a:t> subproblems of size N/2</a:t>
            </a:r>
            <a:r>
              <a:rPr baseline="30000" lang="en"/>
              <a:t>L</a:t>
            </a:r>
            <a:r>
              <a:rPr lang="en"/>
              <a:t>. Since L = Θ(log N), runtime is Θ(N log 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513" name="Shape 513"/>
        <p:cNvGrpSpPr/>
        <p:nvPr/>
      </p:nvGrpSpPr>
      <p:grpSpPr>
        <a:xfrm>
          <a:off x="0" y="0"/>
          <a:ext cx="0" cy="0"/>
          <a:chOff x="0" y="0"/>
          <a:chExt cx="0" cy="0"/>
        </a:xfrm>
      </p:grpSpPr>
      <p:sp>
        <p:nvSpPr>
          <p:cNvPr id="514" name="Google Shape;514;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a:t>
            </a:r>
            <a:endParaRPr/>
          </a:p>
        </p:txBody>
      </p:sp>
      <p:pic>
        <p:nvPicPr>
          <p:cNvPr id="515" name="Google Shape;515;p64"/>
          <p:cNvPicPr preferRelativeResize="0"/>
          <p:nvPr/>
        </p:nvPicPr>
        <p:blipFill>
          <a:blip r:embed="rId3">
            <a:alphaModFix/>
          </a:blip>
          <a:stretch>
            <a:fillRect/>
          </a:stretch>
        </p:blipFill>
        <p:spPr>
          <a:xfrm>
            <a:off x="452550" y="709825"/>
            <a:ext cx="7658100" cy="2495550"/>
          </a:xfrm>
          <a:prstGeom prst="rect">
            <a:avLst/>
          </a:prstGeom>
          <a:noFill/>
          <a:ln>
            <a:noFill/>
          </a:ln>
        </p:spPr>
      </p:pic>
      <p:sp>
        <p:nvSpPr>
          <p:cNvPr id="516" name="Google Shape;516;p64"/>
          <p:cNvSpPr txBox="1"/>
          <p:nvPr>
            <p:ph idx="1" type="body"/>
          </p:nvPr>
        </p:nvSpPr>
        <p:spPr>
          <a:xfrm>
            <a:off x="243000" y="3206975"/>
            <a:ext cx="8443800" cy="180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can the above mergesort implementation be improved?</a:t>
            </a:r>
            <a:endParaRPr/>
          </a:p>
          <a:p>
            <a:pPr indent="-355600" lvl="0" marL="457200" rtl="0" algn="l">
              <a:spcBef>
                <a:spcPts val="600"/>
              </a:spcBef>
              <a:spcAft>
                <a:spcPts val="0"/>
              </a:spcAft>
              <a:buSzPts val="2000"/>
              <a:buChar char="●"/>
            </a:pPr>
            <a:r>
              <a:rPr lang="en"/>
              <a:t>Try and avoid making copies a and b, by adding parameters to the merge routine. merge(input, 0, 5, 6, 10);</a:t>
            </a:r>
            <a:endParaRPr/>
          </a:p>
          <a:p>
            <a:pPr indent="-355600" lvl="0" marL="457200" rtl="0" algn="l">
              <a:spcBef>
                <a:spcPts val="0"/>
              </a:spcBef>
              <a:spcAft>
                <a:spcPts val="0"/>
              </a:spcAft>
              <a:buSzPts val="2000"/>
              <a:buChar char="●"/>
            </a:pPr>
            <a:r>
              <a:rPr lang="en"/>
              <a:t>Use a diferent for small N: Like maybe insertion sort. Industrial strength mergesorts, use insertion sort for N &lt; 15.</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0" name="Shape 520"/>
        <p:cNvGrpSpPr/>
        <p:nvPr/>
      </p:nvGrpSpPr>
      <p:grpSpPr>
        <a:xfrm>
          <a:off x="0" y="0"/>
          <a:ext cx="0" cy="0"/>
          <a:chOff x="0" y="0"/>
          <a:chExt cx="0" cy="0"/>
        </a:xfrm>
      </p:grpSpPr>
      <p:sp>
        <p:nvSpPr>
          <p:cNvPr id="521" name="Google Shape;521;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a:t>
            </a:r>
            <a:endParaRPr/>
          </a:p>
        </p:txBody>
      </p:sp>
      <p:pic>
        <p:nvPicPr>
          <p:cNvPr id="522" name="Google Shape;522;p65"/>
          <p:cNvPicPr preferRelativeResize="0"/>
          <p:nvPr/>
        </p:nvPicPr>
        <p:blipFill>
          <a:blip r:embed="rId3">
            <a:alphaModFix/>
          </a:blip>
          <a:stretch>
            <a:fillRect/>
          </a:stretch>
        </p:blipFill>
        <p:spPr>
          <a:xfrm>
            <a:off x="452550" y="709825"/>
            <a:ext cx="7658100" cy="2495550"/>
          </a:xfrm>
          <a:prstGeom prst="rect">
            <a:avLst/>
          </a:prstGeom>
          <a:noFill/>
          <a:ln>
            <a:noFill/>
          </a:ln>
        </p:spPr>
      </p:pic>
      <p:sp>
        <p:nvSpPr>
          <p:cNvPr id="523" name="Google Shape;523;p65"/>
          <p:cNvSpPr txBox="1"/>
          <p:nvPr>
            <p:ph idx="1" type="body"/>
          </p:nvPr>
        </p:nvSpPr>
        <p:spPr>
          <a:xfrm>
            <a:off x="243000" y="3206975"/>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can the above mergesort implementation be improved?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Heapsort With Separate PQ</a:t>
            </a:r>
            <a:endParaRPr/>
          </a:p>
        </p:txBody>
      </p:sp>
      <p:sp>
        <p:nvSpPr>
          <p:cNvPr id="529" name="Google Shape;529;p66"/>
          <p:cNvSpPr txBox="1"/>
          <p:nvPr>
            <p:ph idx="1" type="body"/>
          </p:nvPr>
        </p:nvSpPr>
        <p:spPr>
          <a:xfrm>
            <a:off x="243000" y="4022400"/>
            <a:ext cx="8443800" cy="68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ideas: Create a max heap of all items [Θ(N log N)], then delete max N times [Θ(log N) per delete]. Requires Θ(N) space.</a:t>
            </a:r>
            <a:endParaRPr/>
          </a:p>
        </p:txBody>
      </p:sp>
      <p:pic>
        <p:nvPicPr>
          <p:cNvPr id="530" name="Google Shape;530;p66"/>
          <p:cNvPicPr preferRelativeResize="0"/>
          <p:nvPr/>
        </p:nvPicPr>
        <p:blipFill>
          <a:blip r:embed="rId3">
            <a:alphaModFix/>
          </a:blip>
          <a:stretch>
            <a:fillRect/>
          </a:stretch>
        </p:blipFill>
        <p:spPr>
          <a:xfrm>
            <a:off x="912075" y="714425"/>
            <a:ext cx="7105650" cy="318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928950" y="1727525"/>
            <a:ext cx="7286100" cy="165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Math Problems out of Nowhere</a:t>
            </a:r>
            <a:endParaRPr sz="4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In-Place Heapsort (with root in position 0).</a:t>
            </a:r>
            <a:endParaRPr/>
          </a:p>
        </p:txBody>
      </p:sp>
      <p:pic>
        <p:nvPicPr>
          <p:cNvPr id="536" name="Google Shape;536;p67"/>
          <p:cNvPicPr preferRelativeResize="0"/>
          <p:nvPr/>
        </p:nvPicPr>
        <p:blipFill>
          <a:blip r:embed="rId3">
            <a:alphaModFix/>
          </a:blip>
          <a:stretch>
            <a:fillRect/>
          </a:stretch>
        </p:blipFill>
        <p:spPr>
          <a:xfrm>
            <a:off x="959700" y="662175"/>
            <a:ext cx="7010400" cy="3743325"/>
          </a:xfrm>
          <a:prstGeom prst="rect">
            <a:avLst/>
          </a:prstGeom>
          <a:noFill/>
          <a:ln>
            <a:noFill/>
          </a:ln>
        </p:spPr>
      </p:pic>
      <p:sp>
        <p:nvSpPr>
          <p:cNvPr id="537" name="Google Shape;537;p67"/>
          <p:cNvSpPr txBox="1"/>
          <p:nvPr>
            <p:ph idx="1" type="body"/>
          </p:nvPr>
        </p:nvSpPr>
        <p:spPr>
          <a:xfrm>
            <a:off x="243000" y="4426175"/>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ideas: Max-Heapfiy [Θ(N)], then delete max N times [Θ(log N) per delete]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In-Place Heapsort Sink Operation (with root in position 0).</a:t>
            </a:r>
            <a:endParaRPr/>
          </a:p>
        </p:txBody>
      </p:sp>
      <p:pic>
        <p:nvPicPr>
          <p:cNvPr id="543" name="Google Shape;543;p68"/>
          <p:cNvPicPr preferRelativeResize="0"/>
          <p:nvPr/>
        </p:nvPicPr>
        <p:blipFill>
          <a:blip r:embed="rId3">
            <a:alphaModFix/>
          </a:blip>
          <a:stretch>
            <a:fillRect/>
          </a:stretch>
        </p:blipFill>
        <p:spPr>
          <a:xfrm>
            <a:off x="1319950" y="737975"/>
            <a:ext cx="6504099" cy="42567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549" name="Google Shape;549;p6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Title image: </a:t>
            </a:r>
            <a:r>
              <a:rPr lang="en" sz="1400" u="sng">
                <a:solidFill>
                  <a:schemeClr val="hlink"/>
                </a:solidFill>
                <a:hlinkClick r:id="rId3"/>
              </a:rPr>
              <a:t>http://www.angelfire.com/blog/ronz/Articles/999SortingNetworksReferen.html</a:t>
            </a:r>
            <a:endParaRPr sz="1400"/>
          </a:p>
          <a:p>
            <a:pPr indent="0" lvl="0" marL="0" rtl="0" algn="l">
              <a:spcBef>
                <a:spcPts val="600"/>
              </a:spcBef>
              <a:spcAft>
                <a:spcPts val="0"/>
              </a:spcAft>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None/>
            </a:pPr>
            <a:r>
              <a:rPr lang="en" sz="1400"/>
              <a:t>Cubes: </a:t>
            </a:r>
            <a:r>
              <a:rPr lang="en" sz="1400" u="sng">
                <a:solidFill>
                  <a:schemeClr val="hlink"/>
                </a:solidFill>
                <a:hlinkClick r:id="rId4"/>
              </a:rPr>
              <a:t>http://www.clker.com/cliparts/6/9/3/2/1197122947130754155jean_victor_balin_Cubes.svg.hi.png</a:t>
            </a:r>
            <a:endParaRPr sz="1400"/>
          </a:p>
          <a:p>
            <a:pPr indent="0" lvl="0" marL="0" rtl="0" algn="l">
              <a:spcBef>
                <a:spcPts val="600"/>
              </a:spcBef>
              <a:spcAft>
                <a:spcPts val="0"/>
              </a:spcAft>
              <a:buNone/>
            </a:pPr>
            <a:r>
              <a:rPr lang="en" sz="1400"/>
              <a:t>Scale: </a:t>
            </a:r>
            <a:r>
              <a:rPr lang="en" sz="1400" u="sng">
                <a:solidFill>
                  <a:schemeClr val="hlink"/>
                </a:solidFill>
                <a:hlinkClick r:id="rId5"/>
              </a:rPr>
              <a:t>http://www.clipartbest.com/cliparts/94T/bAe/94TbAejig.png</a:t>
            </a:r>
            <a:endParaRPr sz="1400"/>
          </a:p>
          <a:p>
            <a:pPr indent="0" lvl="0" marL="0" rtl="0" algn="l">
              <a:spcBef>
                <a:spcPts val="600"/>
              </a:spcBef>
              <a:spcAft>
                <a:spcPts val="0"/>
              </a:spcAft>
              <a:buNone/>
            </a:pPr>
            <a:r>
              <a:rPr lang="en" sz="1400"/>
              <a:t>Puppy:</a:t>
            </a:r>
            <a:r>
              <a:rPr lang="en" sz="1400" u="sng">
                <a:solidFill>
                  <a:schemeClr val="hlink"/>
                </a:solidFill>
                <a:hlinkClick r:id="rId6"/>
              </a:rPr>
              <a:t>http://assets.nydailynews.com/polopoly_fs/1.1245686!/img/httpImage/image.jpg_gen/derivatives/article_970/afp-cute-puppy.jpg</a:t>
            </a:r>
            <a:endParaRPr sz="1400"/>
          </a:p>
          <a:p>
            <a:pPr indent="0" lvl="0" marL="0" rtl="0" algn="l">
              <a:spcBef>
                <a:spcPts val="600"/>
              </a:spcBef>
              <a:spcAft>
                <a:spcPts val="0"/>
              </a:spcAft>
              <a:buNone/>
            </a:pPr>
            <a:r>
              <a:rPr lang="en" sz="1400"/>
              <a:t>Cat: </a:t>
            </a:r>
            <a:r>
              <a:rPr lang="en" sz="1400" u="sng">
                <a:solidFill>
                  <a:schemeClr val="hlink"/>
                </a:solidFill>
                <a:hlinkClick r:id="rId7"/>
              </a:rPr>
              <a:t>http://animalia-life.com/cat.html</a:t>
            </a:r>
            <a:endParaRPr sz="1400"/>
          </a:p>
          <a:p>
            <a:pPr indent="0" lvl="0" marL="0" rtl="0" algn="l">
              <a:spcBef>
                <a:spcPts val="600"/>
              </a:spcBef>
              <a:spcAft>
                <a:spcPts val="0"/>
              </a:spcAft>
              <a:buNone/>
            </a:pPr>
            <a:r>
              <a:rPr lang="en" sz="1400"/>
              <a:t>Dog: </a:t>
            </a:r>
            <a:r>
              <a:rPr lang="en" sz="1400" u="sng">
                <a:solidFill>
                  <a:schemeClr val="hlink"/>
                </a:solidFill>
                <a:hlinkClick r:id="rId8"/>
              </a:rPr>
              <a:t>http://animalia-life.com/dogs.html</a:t>
            </a:r>
            <a:endParaRPr sz="1400"/>
          </a:p>
          <a:p>
            <a:pPr indent="0" lvl="0" marL="0" rtl="0" algn="l">
              <a:spcBef>
                <a:spcPts val="60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Math Problem out of Nowhere</a:t>
            </a:r>
            <a:endParaRPr/>
          </a:p>
        </p:txBody>
      </p:sp>
      <p:sp>
        <p:nvSpPr>
          <p:cNvPr id="70" name="Google Shape;70;p14"/>
          <p:cNvSpPr txBox="1"/>
          <p:nvPr>
            <p:ph idx="1" type="body"/>
          </p:nvPr>
        </p:nvSpPr>
        <p:spPr>
          <a:xfrm>
            <a:off x="243000" y="556500"/>
            <a:ext cx="8758200" cy="44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functions N! and (N/2)</a:t>
            </a:r>
            <a:r>
              <a:rPr baseline="30000" lang="en"/>
              <a:t>N/2</a:t>
            </a:r>
            <a:endParaRPr baseline="30000"/>
          </a:p>
          <a:p>
            <a:pPr indent="0" lvl="0" marL="0" rtl="0" algn="l">
              <a:spcBef>
                <a:spcPts val="600"/>
              </a:spcBef>
              <a:spcAft>
                <a:spcPts val="0"/>
              </a:spcAft>
              <a:buNone/>
            </a:pPr>
            <a:r>
              <a:t/>
            </a:r>
            <a:endParaRPr baseline="30000"/>
          </a:p>
          <a:p>
            <a:pPr indent="0" lvl="0" marL="0" rtl="0" algn="l">
              <a:spcBef>
                <a:spcPts val="600"/>
              </a:spcBef>
              <a:spcAft>
                <a:spcPts val="0"/>
              </a:spcAft>
              <a:buNone/>
            </a:pPr>
            <a:r>
              <a:rPr lang="en"/>
              <a:t>Is N! ∈ Ω((N/2)</a:t>
            </a:r>
            <a:r>
              <a:rPr baseline="30000" lang="en"/>
              <a:t>N/2</a:t>
            </a:r>
            <a:r>
              <a:rPr lang="en"/>
              <a:t>)? Prove your answer.</a:t>
            </a:r>
            <a:endParaRPr/>
          </a:p>
          <a:p>
            <a:pPr indent="-355600" lvl="0" marL="457200" rtl="0" algn="l">
              <a:spcBef>
                <a:spcPts val="600"/>
              </a:spcBef>
              <a:spcAft>
                <a:spcPts val="0"/>
              </a:spcAft>
              <a:buSzPts val="2000"/>
              <a:buChar char="●"/>
            </a:pPr>
            <a:r>
              <a:rPr lang="en"/>
              <a:t>Recall that ∈ Ω can be informally be interpreted to mean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
                                        <p:tgtEl>
                                          <p:spTgt spid="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Math Problem out of Nowhere</a:t>
            </a:r>
            <a:endParaRPr/>
          </a:p>
        </p:txBody>
      </p:sp>
      <p:sp>
        <p:nvSpPr>
          <p:cNvPr id="76" name="Google Shape;76;p15"/>
          <p:cNvSpPr txBox="1"/>
          <p:nvPr>
            <p:ph idx="1" type="body"/>
          </p:nvPr>
        </p:nvSpPr>
        <p:spPr>
          <a:xfrm>
            <a:off x="243000" y="556500"/>
            <a:ext cx="8758200" cy="44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functions N! and (N/2)</a:t>
            </a:r>
            <a:r>
              <a:rPr baseline="30000" lang="en"/>
              <a:t>N/2</a:t>
            </a:r>
            <a:endParaRPr baseline="30000"/>
          </a:p>
          <a:p>
            <a:pPr indent="0" lvl="0" marL="0" rtl="0" algn="l">
              <a:spcBef>
                <a:spcPts val="600"/>
              </a:spcBef>
              <a:spcAft>
                <a:spcPts val="0"/>
              </a:spcAft>
              <a:buNone/>
            </a:pPr>
            <a:r>
              <a:t/>
            </a:r>
            <a:endParaRPr baseline="30000"/>
          </a:p>
          <a:p>
            <a:pPr indent="0" lvl="0" marL="0" rtl="0" algn="l">
              <a:spcBef>
                <a:spcPts val="600"/>
              </a:spcBef>
              <a:spcAft>
                <a:spcPts val="0"/>
              </a:spcAft>
              <a:buClr>
                <a:schemeClr val="dk1"/>
              </a:buClr>
              <a:buSzPts val="1100"/>
              <a:buFont typeface="Arial"/>
              <a:buNone/>
            </a:pPr>
            <a:r>
              <a:rPr lang="en"/>
              <a:t>Is N! ∈ Ω((N/2)</a:t>
            </a:r>
            <a:r>
              <a:rPr baseline="30000" lang="en"/>
              <a:t>N/2</a:t>
            </a:r>
            <a:r>
              <a:rPr lang="en"/>
              <a:t>)? Prove your answer.</a:t>
            </a:r>
            <a:endParaRPr baseline="30000"/>
          </a:p>
          <a:p>
            <a:pPr indent="0" lvl="0" marL="0" rtl="0" algn="l">
              <a:spcBef>
                <a:spcPts val="600"/>
              </a:spcBef>
              <a:spcAft>
                <a:spcPts val="0"/>
              </a:spcAft>
              <a:buNone/>
            </a:pPr>
            <a:r>
              <a:t/>
            </a:r>
            <a:endParaRPr baseline="30000"/>
          </a:p>
          <a:p>
            <a:pPr indent="0" lvl="0" marL="0" rtl="0" algn="l">
              <a:spcBef>
                <a:spcPts val="600"/>
              </a:spcBef>
              <a:spcAft>
                <a:spcPts val="0"/>
              </a:spcAft>
              <a:buNone/>
            </a:pPr>
            <a:r>
              <a:rPr lang="en"/>
              <a:t>10!</a:t>
            </a:r>
            <a:endParaRPr/>
          </a:p>
          <a:p>
            <a:pPr indent="-355600" lvl="0" marL="457200" rtl="0" algn="l">
              <a:spcBef>
                <a:spcPts val="600"/>
              </a:spcBef>
              <a:spcAft>
                <a:spcPts val="0"/>
              </a:spcAft>
              <a:buSzPts val="2000"/>
              <a:buChar char="●"/>
            </a:pPr>
            <a:r>
              <a:rPr b="1" lang="en"/>
              <a:t>10 * 9 * 8 * 7 * 6</a:t>
            </a:r>
            <a:r>
              <a:rPr lang="en"/>
              <a:t> * … * 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5</a:t>
            </a:r>
            <a:r>
              <a:rPr baseline="30000" lang="en"/>
              <a:t>5</a:t>
            </a:r>
            <a:endParaRPr baseline="30000"/>
          </a:p>
          <a:p>
            <a:pPr indent="-355600" lvl="0" marL="457200" rtl="0" algn="l">
              <a:spcBef>
                <a:spcPts val="600"/>
              </a:spcBef>
              <a:spcAft>
                <a:spcPts val="0"/>
              </a:spcAft>
              <a:buSzPts val="2000"/>
              <a:buChar char="●"/>
            </a:pPr>
            <a:r>
              <a:rPr b="1" lang="en"/>
              <a:t>5 * 5 * 5 * 5 * 5</a:t>
            </a:r>
            <a:endParaRPr b="1"/>
          </a:p>
          <a:p>
            <a:pPr indent="0" lvl="0" marL="0" rtl="0" algn="l">
              <a:spcBef>
                <a:spcPts val="600"/>
              </a:spcBef>
              <a:spcAft>
                <a:spcPts val="0"/>
              </a:spcAft>
              <a:buNone/>
            </a:pPr>
            <a:r>
              <a:t/>
            </a:r>
            <a:endParaRPr baseline="30000"/>
          </a:p>
          <a:p>
            <a:pPr indent="0" lvl="0" marL="0" rtl="0" algn="l">
              <a:spcBef>
                <a:spcPts val="600"/>
              </a:spcBef>
              <a:spcAft>
                <a:spcPts val="0"/>
              </a:spcAft>
              <a:buNone/>
            </a:pPr>
            <a:r>
              <a:rPr lang="en"/>
              <a:t>N! &gt; (N/2)</a:t>
            </a:r>
            <a:r>
              <a:rPr baseline="30000" lang="en"/>
              <a:t>N/2</a:t>
            </a:r>
            <a:r>
              <a:rPr lang="en"/>
              <a:t>, for large N, therefore N! ∈ Ω((N/2)</a:t>
            </a:r>
            <a:r>
              <a:rPr baseline="30000" lang="en"/>
              <a:t>N/2</a:t>
            </a:r>
            <a:r>
              <a:rPr lang="en"/>
              <a:t>)</a:t>
            </a:r>
            <a:endParaRPr baseline="30000"/>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Math Problem</a:t>
            </a:r>
            <a:endParaRPr/>
          </a:p>
        </p:txBody>
      </p:sp>
      <p:sp>
        <p:nvSpPr>
          <p:cNvPr id="82" name="Google Shape;82;p16"/>
          <p:cNvSpPr txBox="1"/>
          <p:nvPr>
            <p:ph idx="1" type="body"/>
          </p:nvPr>
        </p:nvSpPr>
        <p:spPr>
          <a:xfrm>
            <a:off x="243000" y="556500"/>
            <a:ext cx="8443800" cy="40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N! &gt; (N/2)</a:t>
            </a:r>
            <a:r>
              <a:rPr baseline="30000" lang="en"/>
              <a:t>N/2</a:t>
            </a:r>
            <a:r>
              <a:rPr lang="en"/>
              <a:t>, which we used to prove our answer to the previous problem.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Show that </a:t>
            </a:r>
            <a:r>
              <a:rPr lang="en"/>
              <a:t>log(N!) ∈ Ω(N log N)</a:t>
            </a:r>
            <a:r>
              <a:rPr lang="en"/>
              <a:t>.</a:t>
            </a:r>
            <a:endParaRPr/>
          </a:p>
          <a:p>
            <a:pPr indent="-355600" lvl="0" marL="457200" rtl="0" algn="l">
              <a:spcBef>
                <a:spcPts val="600"/>
              </a:spcBef>
              <a:spcAft>
                <a:spcPts val="0"/>
              </a:spcAft>
              <a:buSzPts val="2000"/>
              <a:buChar char="●"/>
            </a:pPr>
            <a:r>
              <a:rPr lang="en"/>
              <a:t>Recall: log means an unspecified 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
                                        <p:tgtEl>
                                          <p:spTgt spid="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