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9F6D735-82F4-4B7B-AFD5-1027B23218B1}">
  <a:tblStyle styleId="{99F6D735-82F4-4B7B-AFD5-1027B23218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6b429e30_05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6b429e30_0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6b429e30_05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6b429e30_0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6ca0850b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6ca085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6ca0850b_0_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6ca0850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6ca0850b_0_5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6ca0850b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6ca0850b_0_3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6ca0850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6ca0850b_0_3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6ca0850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6ca0850b_0_3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6ca0850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85d50d138_2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85d50d138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6ca0850b_0_5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76ca0850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46b429e30_0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46b429e30_0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85d50d138_21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85d50d138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76cd259e4_1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76cd259e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6cd259e4_1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6cd259e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dd51b040b_0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dd51b04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dd51b040b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dd51b04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6cd259e4_1_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6cd259e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46ca0d95f_03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46ca0d95f_0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6ca0d95f_03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6ca0d95f_0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46b429e30_010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46b429e30_0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46ca0d95f_0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46ca0d95f_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b429e30_03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b429e30_0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46ca0d95f_0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46ca0d95f_0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46ca0d95f_0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46ca0d95f_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6ca0d95f_03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46ca0d95f_0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76ca0850b_0_5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76ca0850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46ca0d95f_03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46ca0d95f_0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6ca0d95f_03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46ca0d95f_0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46ca0d95f_08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46ca0d95f_0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46ca0d95f_08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46ca0d95f_0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46ca0d95f_06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46ca0d95f_0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46ca0d95f_06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46ca0d95f_0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6b429e30_03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6b429e30_0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46ca0d95f_05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46ca0d95f_0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46ca0d95f_03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46ca0d95f_0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76ca0850b_0_5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76ca0850b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76ca0850b_0_5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76ca0850b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76cd259e4_1_1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76cd259e4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76ca0850b_0_5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76ca0850b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46b429e30_012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46b429e30_0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76ca0850b_0_4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76ca0850b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76ca0850b_0_4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76ca085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6ca0850b_0_4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6ca0850b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b429e30_04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b429e30_0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76ca0850b_0_4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76ca085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76ca0850b_0_4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76ca0850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76ca0850b_0_4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76ca0850b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76ca0850b_0_5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76ca0850b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46abbbe12_0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46abbbe1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7498130_0_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6749813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6b429e30_03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6b429e30_0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6ca0850b_0_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6ca0850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6b429e30_03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6b429e30_0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goo.gl/dq1EDa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oo.gl/dq1EDa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goo.gl/dq1EDa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goo.gl/dq1ED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goo.gl/dq1EDa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goo.gl/dq1EDa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algs4.cs.princeton.edu/52trie/TST.java.html" TargetMode="External"/><Relationship Id="rId4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docs.google.com/presentation/d/1n9_tJizG3mGRHAKIIYEQzkxi2ecI4o3q8BiU58EkeLo/edit#slide=id.g636e60370_0164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cs.princeton.edu/courses/archive/spring15/cos226/demo/52DemoTrie.mov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161925" y="2688525"/>
            <a:ext cx="8871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37: Tries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Trie Implementation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Child Link Optimizations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Ternary Search Tries</a:t>
            </a:r>
            <a:endParaRPr/>
          </a:p>
        </p:txBody>
      </p:sp>
      <p:pic>
        <p:nvPicPr>
          <p:cNvPr id="31" name="Google Shape;3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071" y="687575"/>
            <a:ext cx="6675754" cy="17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 and L</a:t>
            </a:r>
            <a:endParaRPr/>
          </a:p>
        </p:txBody>
      </p:sp>
      <p:sp>
        <p:nvSpPr>
          <p:cNvPr id="270" name="Google Shape;270;p17"/>
          <p:cNvSpPr txBox="1"/>
          <p:nvPr>
            <p:ph idx="1" type="body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Trie with N keys, and a key with L digits. What is the:    [n = 6]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Worst case insert runtime?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Worst case search runtime?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Best case search runtime?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child can be found in constant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Bonus Q: How do these compare to a hash table?</a:t>
            </a: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6429629" y="12093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7790975" y="19622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7790975" y="25975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7790975" y="3232851"/>
            <a:ext cx="432900" cy="4329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7161475" y="3232851"/>
            <a:ext cx="432900" cy="4329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17"/>
          <p:cNvSpPr/>
          <p:nvPr/>
        </p:nvSpPr>
        <p:spPr>
          <a:xfrm>
            <a:off x="8420475" y="3232851"/>
            <a:ext cx="432900" cy="4329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17"/>
          <p:cNvSpPr/>
          <p:nvPr/>
        </p:nvSpPr>
        <p:spPr>
          <a:xfrm>
            <a:off x="7790975" y="3868127"/>
            <a:ext cx="432900" cy="4329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5170000" y="1962311"/>
            <a:ext cx="432900" cy="4329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5170000" y="25975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5170000" y="3232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1" name="Google Shape;281;p17"/>
          <p:cNvCxnSpPr/>
          <p:nvPr/>
        </p:nvCxnSpPr>
        <p:spPr>
          <a:xfrm>
            <a:off x="8007425" y="36657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7"/>
          <p:cNvCxnSpPr>
            <a:stCxn id="271" idx="5"/>
            <a:endCxn id="272" idx="0"/>
          </p:cNvCxnSpPr>
          <p:nvPr/>
        </p:nvCxnSpPr>
        <p:spPr>
          <a:xfrm>
            <a:off x="6799133" y="1578878"/>
            <a:ext cx="12084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7"/>
          <p:cNvCxnSpPr>
            <a:stCxn id="272" idx="4"/>
            <a:endCxn id="273" idx="0"/>
          </p:cNvCxnSpPr>
          <p:nvPr/>
        </p:nvCxnSpPr>
        <p:spPr>
          <a:xfrm>
            <a:off x="8007425" y="23951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7"/>
          <p:cNvCxnSpPr>
            <a:stCxn id="273" idx="4"/>
            <a:endCxn id="274" idx="0"/>
          </p:cNvCxnSpPr>
          <p:nvPr/>
        </p:nvCxnSpPr>
        <p:spPr>
          <a:xfrm>
            <a:off x="8007425" y="303047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17"/>
          <p:cNvCxnSpPr>
            <a:stCxn id="273" idx="3"/>
            <a:endCxn id="275" idx="0"/>
          </p:cNvCxnSpPr>
          <p:nvPr/>
        </p:nvCxnSpPr>
        <p:spPr>
          <a:xfrm flipH="1">
            <a:off x="7377972" y="29670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17"/>
          <p:cNvCxnSpPr>
            <a:stCxn id="273" idx="5"/>
            <a:endCxn id="276" idx="0"/>
          </p:cNvCxnSpPr>
          <p:nvPr/>
        </p:nvCxnSpPr>
        <p:spPr>
          <a:xfrm>
            <a:off x="8160478" y="29670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17"/>
          <p:cNvCxnSpPr>
            <a:stCxn id="274" idx="4"/>
            <a:endCxn id="277" idx="0"/>
          </p:cNvCxnSpPr>
          <p:nvPr/>
        </p:nvCxnSpPr>
        <p:spPr>
          <a:xfrm>
            <a:off x="8007425" y="366575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17"/>
          <p:cNvCxnSpPr>
            <a:stCxn id="271" idx="3"/>
            <a:endCxn id="278" idx="0"/>
          </p:cNvCxnSpPr>
          <p:nvPr/>
        </p:nvCxnSpPr>
        <p:spPr>
          <a:xfrm flipH="1">
            <a:off x="5386326" y="1578878"/>
            <a:ext cx="11067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17"/>
          <p:cNvCxnSpPr>
            <a:endCxn id="279" idx="0"/>
          </p:cNvCxnSpPr>
          <p:nvPr/>
        </p:nvCxnSpPr>
        <p:spPr>
          <a:xfrm>
            <a:off x="5386450" y="23950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17"/>
          <p:cNvCxnSpPr>
            <a:endCxn id="280" idx="0"/>
          </p:cNvCxnSpPr>
          <p:nvPr/>
        </p:nvCxnSpPr>
        <p:spPr>
          <a:xfrm>
            <a:off x="5386450" y="3030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17"/>
          <p:cNvSpPr/>
          <p:nvPr/>
        </p:nvSpPr>
        <p:spPr>
          <a:xfrm>
            <a:off x="5170000" y="3868136"/>
            <a:ext cx="432900" cy="4329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2" name="Google Shape;292;p17"/>
          <p:cNvCxnSpPr>
            <a:stCxn id="280" idx="4"/>
            <a:endCxn id="291" idx="0"/>
          </p:cNvCxnSpPr>
          <p:nvPr/>
        </p:nvCxnSpPr>
        <p:spPr>
          <a:xfrm>
            <a:off x="5386450" y="36657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Performance in Terms of N and L</a:t>
            </a:r>
            <a:endParaRPr/>
          </a:p>
        </p:txBody>
      </p:sp>
      <p:sp>
        <p:nvSpPr>
          <p:cNvPr id="298" name="Google Shape;298;p18"/>
          <p:cNvSpPr txBox="1"/>
          <p:nvPr>
            <p:ph idx="1" type="body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Trie with N keys, and a key with L digits. What is the: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Worst case insert runtime?	Θ(L)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Worst case search runtime?	Θ(L)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Best case search runtime?		Θ(1)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Corresponds to a miss on first digit.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Hash table (search): Θ(NL) worst case, Θ(L) typical case, Θ(L) best case.</a:t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6429629" y="12093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7790975" y="19622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7790975" y="25975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7790975" y="323285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7161475" y="323285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8420475" y="323285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7790975" y="38681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5170000" y="19623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5170000" y="25975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5170000" y="3232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9" name="Google Shape;309;p18"/>
          <p:cNvCxnSpPr/>
          <p:nvPr/>
        </p:nvCxnSpPr>
        <p:spPr>
          <a:xfrm>
            <a:off x="8007425" y="36657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8"/>
          <p:cNvCxnSpPr>
            <a:stCxn id="299" idx="5"/>
            <a:endCxn id="300" idx="0"/>
          </p:cNvCxnSpPr>
          <p:nvPr/>
        </p:nvCxnSpPr>
        <p:spPr>
          <a:xfrm>
            <a:off x="6799133" y="1578878"/>
            <a:ext cx="12084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18"/>
          <p:cNvCxnSpPr>
            <a:stCxn id="300" idx="4"/>
            <a:endCxn id="301" idx="0"/>
          </p:cNvCxnSpPr>
          <p:nvPr/>
        </p:nvCxnSpPr>
        <p:spPr>
          <a:xfrm>
            <a:off x="8007425" y="23951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18"/>
          <p:cNvCxnSpPr>
            <a:stCxn id="301" idx="4"/>
            <a:endCxn id="302" idx="0"/>
          </p:cNvCxnSpPr>
          <p:nvPr/>
        </p:nvCxnSpPr>
        <p:spPr>
          <a:xfrm>
            <a:off x="8007425" y="303047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8"/>
          <p:cNvCxnSpPr>
            <a:stCxn id="301" idx="3"/>
            <a:endCxn id="303" idx="0"/>
          </p:cNvCxnSpPr>
          <p:nvPr/>
        </p:nvCxnSpPr>
        <p:spPr>
          <a:xfrm flipH="1">
            <a:off x="7377972" y="29670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18"/>
          <p:cNvCxnSpPr>
            <a:stCxn id="301" idx="5"/>
            <a:endCxn id="304" idx="0"/>
          </p:cNvCxnSpPr>
          <p:nvPr/>
        </p:nvCxnSpPr>
        <p:spPr>
          <a:xfrm>
            <a:off x="8160478" y="29670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18"/>
          <p:cNvCxnSpPr>
            <a:stCxn id="302" idx="4"/>
            <a:endCxn id="305" idx="0"/>
          </p:cNvCxnSpPr>
          <p:nvPr/>
        </p:nvCxnSpPr>
        <p:spPr>
          <a:xfrm>
            <a:off x="8007425" y="366575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18"/>
          <p:cNvCxnSpPr>
            <a:stCxn id="299" idx="3"/>
            <a:endCxn id="306" idx="0"/>
          </p:cNvCxnSpPr>
          <p:nvPr/>
        </p:nvCxnSpPr>
        <p:spPr>
          <a:xfrm flipH="1">
            <a:off x="5386326" y="1578878"/>
            <a:ext cx="11067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18"/>
          <p:cNvCxnSpPr>
            <a:endCxn id="307" idx="0"/>
          </p:cNvCxnSpPr>
          <p:nvPr/>
        </p:nvCxnSpPr>
        <p:spPr>
          <a:xfrm>
            <a:off x="5386450" y="23950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18"/>
          <p:cNvCxnSpPr>
            <a:endCxn id="308" idx="0"/>
          </p:cNvCxnSpPr>
          <p:nvPr/>
        </p:nvCxnSpPr>
        <p:spPr>
          <a:xfrm>
            <a:off x="5386450" y="3030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18"/>
          <p:cNvSpPr/>
          <p:nvPr/>
        </p:nvSpPr>
        <p:spPr>
          <a:xfrm>
            <a:off x="5170000" y="38681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0" name="Google Shape;320;p18"/>
          <p:cNvCxnSpPr>
            <a:stCxn id="308" idx="4"/>
            <a:endCxn id="319" idx="0"/>
          </p:cNvCxnSpPr>
          <p:nvPr/>
        </p:nvCxnSpPr>
        <p:spPr>
          <a:xfrm>
            <a:off x="5386450" y="36657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Set/Map Data Structures (Raw Performance for Search)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243000" y="556500"/>
            <a:ext cx="8443800" cy="43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7" name="Google Shape;327;p19"/>
          <p:cNvGraphicFramePr/>
          <p:nvPr/>
        </p:nvGraphicFramePr>
        <p:xfrm>
          <a:off x="625939" y="11087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2037075"/>
                <a:gridCol w="1758725"/>
                <a:gridCol w="1635100"/>
                <a:gridCol w="25326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Amortized 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BST (Balanced)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 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Θ(L)           (hit)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         (miss)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)*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Θ(NL)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4080200" y="2613550"/>
            <a:ext cx="47829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 keys, L digits per key. A “miss” means the key isn’t present.</a:t>
            </a:r>
            <a:endParaRPr sz="1400"/>
          </a:p>
        </p:txBody>
      </p:sp>
      <p:sp>
        <p:nvSpPr>
          <p:cNvPr id="329" name="Google Shape;329;p19"/>
          <p:cNvSpPr txBox="1"/>
          <p:nvPr>
            <p:ph idx="1" type="body"/>
          </p:nvPr>
        </p:nvSpPr>
        <p:spPr>
          <a:xfrm>
            <a:off x="243000" y="2792350"/>
            <a:ext cx="8901000" cy="22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Performance for tries: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Like BSTs, comparison is done digit-by-digit, allowing us to skip some characters.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Hash tables may look at many unnecessary characters (see sp15 midterm #6b) as the full hashCode needs to be computed.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Like hash tables, searching is constant with respect to the number of keys.</a:t>
            </a:r>
            <a:endParaRPr/>
          </a:p>
        </p:txBody>
      </p:sp>
      <p:sp>
        <p:nvSpPr>
          <p:cNvPr id="330" name="Google Shape;330;p19"/>
          <p:cNvSpPr txBox="1"/>
          <p:nvPr/>
        </p:nvSpPr>
        <p:spPr>
          <a:xfrm>
            <a:off x="609600" y="706525"/>
            <a:ext cx="2503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Runtimes for contains()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Usages of Tries</a:t>
            </a:r>
            <a:endParaRPr/>
          </a:p>
        </p:txBody>
      </p:sp>
      <p:sp>
        <p:nvSpPr>
          <p:cNvPr id="336" name="Google Shape;336;p20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 txBox="1"/>
          <p:nvPr>
            <p:ph idx="1" type="body"/>
          </p:nvPr>
        </p:nvSpPr>
        <p:spPr>
          <a:xfrm>
            <a:off x="319200" y="562139"/>
            <a:ext cx="89010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Theoretical asymptotic speed improvement is nice, but </a:t>
            </a:r>
            <a:r>
              <a:rPr b="1" lang="en" u="sng"/>
              <a:t>main appeal of tries </a:t>
            </a:r>
            <a:r>
              <a:rPr lang="en"/>
              <a:t>is their ability to support rapid </a:t>
            </a:r>
            <a:r>
              <a:rPr b="1" lang="en" u="sng"/>
              <a:t>prefix matching </a:t>
            </a:r>
            <a:r>
              <a:rPr lang="en"/>
              <a:t>and </a:t>
            </a:r>
            <a:r>
              <a:rPr b="1" lang="en" u="sng"/>
              <a:t>approximate matching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Finding all keys that match a given prefix: keysWithPrefix(“sa”)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Finding longest prefix of: longestPrefixOf(“sample”)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7191630" y="18951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7867175" y="26480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7867175" y="32833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7867175" y="3918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7237675" y="3918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8496675" y="3918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78671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6541600" y="26481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6541600" y="32833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6541600" y="39186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8" name="Google Shape;348;p20"/>
          <p:cNvCxnSpPr/>
          <p:nvPr/>
        </p:nvCxnSpPr>
        <p:spPr>
          <a:xfrm>
            <a:off x="80836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0"/>
          <p:cNvCxnSpPr>
            <a:stCxn id="338" idx="5"/>
            <a:endCxn id="339" idx="0"/>
          </p:cNvCxnSpPr>
          <p:nvPr/>
        </p:nvCxnSpPr>
        <p:spPr>
          <a:xfrm>
            <a:off x="7561133" y="2264678"/>
            <a:ext cx="5226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0"/>
          <p:cNvCxnSpPr>
            <a:stCxn id="339" idx="4"/>
            <a:endCxn id="340" idx="0"/>
          </p:cNvCxnSpPr>
          <p:nvPr/>
        </p:nvCxnSpPr>
        <p:spPr>
          <a:xfrm>
            <a:off x="8083625" y="30809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0"/>
          <p:cNvCxnSpPr>
            <a:stCxn id="340" idx="4"/>
            <a:endCxn id="341" idx="0"/>
          </p:cNvCxnSpPr>
          <p:nvPr/>
        </p:nvCxnSpPr>
        <p:spPr>
          <a:xfrm>
            <a:off x="8083625" y="371627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0"/>
          <p:cNvCxnSpPr>
            <a:stCxn id="340" idx="3"/>
            <a:endCxn id="342" idx="0"/>
          </p:cNvCxnSpPr>
          <p:nvPr/>
        </p:nvCxnSpPr>
        <p:spPr>
          <a:xfrm flipH="1">
            <a:off x="7454172" y="36528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0"/>
          <p:cNvCxnSpPr>
            <a:stCxn id="340" idx="5"/>
            <a:endCxn id="343" idx="0"/>
          </p:cNvCxnSpPr>
          <p:nvPr/>
        </p:nvCxnSpPr>
        <p:spPr>
          <a:xfrm>
            <a:off x="8236678" y="36528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0"/>
          <p:cNvCxnSpPr>
            <a:stCxn id="341" idx="4"/>
            <a:endCxn id="344" idx="0"/>
          </p:cNvCxnSpPr>
          <p:nvPr/>
        </p:nvCxnSpPr>
        <p:spPr>
          <a:xfrm>
            <a:off x="8083625" y="4351552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0"/>
          <p:cNvCxnSpPr>
            <a:stCxn id="338" idx="3"/>
            <a:endCxn id="345" idx="0"/>
          </p:cNvCxnSpPr>
          <p:nvPr/>
        </p:nvCxnSpPr>
        <p:spPr>
          <a:xfrm flipH="1">
            <a:off x="6757926" y="2264678"/>
            <a:ext cx="4971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0"/>
          <p:cNvCxnSpPr>
            <a:endCxn id="346" idx="0"/>
          </p:cNvCxnSpPr>
          <p:nvPr/>
        </p:nvCxnSpPr>
        <p:spPr>
          <a:xfrm>
            <a:off x="6758050" y="30808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0"/>
          <p:cNvCxnSpPr>
            <a:endCxn id="347" idx="0"/>
          </p:cNvCxnSpPr>
          <p:nvPr/>
        </p:nvCxnSpPr>
        <p:spPr>
          <a:xfrm>
            <a:off x="6758050" y="37161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20"/>
          <p:cNvSpPr/>
          <p:nvPr/>
        </p:nvSpPr>
        <p:spPr>
          <a:xfrm>
            <a:off x="65416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9" name="Google Shape;359;p20"/>
          <p:cNvCxnSpPr>
            <a:stCxn id="347" idx="4"/>
            <a:endCxn id="358" idx="0"/>
          </p:cNvCxnSpPr>
          <p:nvPr/>
        </p:nvCxnSpPr>
        <p:spPr>
          <a:xfrm>
            <a:off x="6758050" y="43515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20"/>
          <p:cNvSpPr/>
          <p:nvPr/>
        </p:nvSpPr>
        <p:spPr>
          <a:xfrm>
            <a:off x="4320701" y="24452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</a:t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4915463" y="323340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</a:t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5404851" y="39819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</a:t>
            </a:r>
            <a:endParaRPr/>
          </a:p>
        </p:txBody>
      </p:sp>
      <p:cxnSp>
        <p:nvCxnSpPr>
          <p:cNvPr id="363" name="Google Shape;363;p20"/>
          <p:cNvCxnSpPr>
            <a:stCxn id="360" idx="2"/>
            <a:endCxn id="361" idx="0"/>
          </p:cNvCxnSpPr>
          <p:nvPr/>
        </p:nvCxnSpPr>
        <p:spPr>
          <a:xfrm>
            <a:off x="4704251" y="2878150"/>
            <a:ext cx="594900" cy="35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0"/>
          <p:cNvCxnSpPr>
            <a:stCxn id="361" idx="2"/>
            <a:endCxn id="362" idx="0"/>
          </p:cNvCxnSpPr>
          <p:nvPr/>
        </p:nvCxnSpPr>
        <p:spPr>
          <a:xfrm>
            <a:off x="5299013" y="3666300"/>
            <a:ext cx="4893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20"/>
          <p:cNvSpPr/>
          <p:nvPr/>
        </p:nvSpPr>
        <p:spPr>
          <a:xfrm>
            <a:off x="3627036" y="323340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awls</a:t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3243525" y="39819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367" name="Google Shape;367;p20"/>
          <p:cNvCxnSpPr>
            <a:stCxn id="360" idx="2"/>
            <a:endCxn id="365" idx="0"/>
          </p:cNvCxnSpPr>
          <p:nvPr/>
        </p:nvCxnSpPr>
        <p:spPr>
          <a:xfrm flipH="1">
            <a:off x="4010651" y="2878150"/>
            <a:ext cx="693600" cy="35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0"/>
          <p:cNvCxnSpPr>
            <a:stCxn id="365" idx="2"/>
            <a:endCxn id="366" idx="0"/>
          </p:cNvCxnSpPr>
          <p:nvPr/>
        </p:nvCxnSpPr>
        <p:spPr>
          <a:xfrm flipH="1">
            <a:off x="3627186" y="3666300"/>
            <a:ext cx="3834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0"/>
          <p:cNvSpPr/>
          <p:nvPr/>
        </p:nvSpPr>
        <p:spPr>
          <a:xfrm>
            <a:off x="4421986" y="39819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cxnSp>
        <p:nvCxnSpPr>
          <p:cNvPr id="370" name="Google Shape;370;p20"/>
          <p:cNvCxnSpPr>
            <a:stCxn id="361" idx="2"/>
            <a:endCxn id="369" idx="0"/>
          </p:cNvCxnSpPr>
          <p:nvPr/>
        </p:nvCxnSpPr>
        <p:spPr>
          <a:xfrm flipH="1">
            <a:off x="4805513" y="3666300"/>
            <a:ext cx="4935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20"/>
          <p:cNvSpPr/>
          <p:nvPr/>
        </p:nvSpPr>
        <p:spPr>
          <a:xfrm>
            <a:off x="337888" y="3566668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20"/>
          <p:cNvSpPr/>
          <p:nvPr/>
        </p:nvSpPr>
        <p:spPr>
          <a:xfrm>
            <a:off x="337888" y="4015101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337888" y="3122284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66063" y="26872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337888" y="2673850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6" name="Google Shape;376;p20"/>
          <p:cNvCxnSpPr/>
          <p:nvPr/>
        </p:nvCxnSpPr>
        <p:spPr>
          <a:xfrm>
            <a:off x="575789" y="2897195"/>
            <a:ext cx="568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0"/>
          <p:cNvCxnSpPr/>
          <p:nvPr/>
        </p:nvCxnSpPr>
        <p:spPr>
          <a:xfrm>
            <a:off x="587663" y="3372975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0"/>
          <p:cNvCxnSpPr/>
          <p:nvPr/>
        </p:nvCxnSpPr>
        <p:spPr>
          <a:xfrm>
            <a:off x="611050" y="4243586"/>
            <a:ext cx="535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20"/>
          <p:cNvCxnSpPr/>
          <p:nvPr/>
        </p:nvCxnSpPr>
        <p:spPr>
          <a:xfrm>
            <a:off x="594484" y="3816532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20"/>
          <p:cNvSpPr txBox="1"/>
          <p:nvPr/>
        </p:nvSpPr>
        <p:spPr>
          <a:xfrm>
            <a:off x="1219710" y="2673850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1233352" y="3151525"/>
            <a:ext cx="633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awls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1246983" y="36087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1246973" y="4065925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2417270" y="36087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5" name="Google Shape;385;p20"/>
          <p:cNvCxnSpPr/>
          <p:nvPr/>
        </p:nvCxnSpPr>
        <p:spPr>
          <a:xfrm>
            <a:off x="1737484" y="3816532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0"/>
          <p:cNvCxnSpPr/>
          <p:nvPr/>
        </p:nvCxnSpPr>
        <p:spPr>
          <a:xfrm>
            <a:off x="1768459" y="2901107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20"/>
          <p:cNvSpPr txBox="1"/>
          <p:nvPr/>
        </p:nvSpPr>
        <p:spPr>
          <a:xfrm>
            <a:off x="2411754" y="2664121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"/>
          <p:cNvSpPr txBox="1"/>
          <p:nvPr>
            <p:ph type="title"/>
          </p:nvPr>
        </p:nvSpPr>
        <p:spPr>
          <a:xfrm>
            <a:off x="928950" y="1670550"/>
            <a:ext cx="7286100" cy="180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Trie Implementation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and Usage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Implementation</a:t>
            </a:r>
            <a:endParaRPr/>
          </a:p>
        </p:txBody>
      </p:sp>
      <p:sp>
        <p:nvSpPr>
          <p:cNvPr id="398" name="Google Shape;398;p22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somewhat counter-intuitive but easiest Java representation of a Trie does not store letters inside nodes, instead letter is stored implicitly on each link.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7191630" y="18951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7867175" y="26480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7867175" y="32833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7867175" y="3918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7237675" y="3918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8496675" y="3918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78671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6541600" y="26481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6541600" y="32833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6541600" y="39186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9" name="Google Shape;409;p22"/>
          <p:cNvCxnSpPr/>
          <p:nvPr/>
        </p:nvCxnSpPr>
        <p:spPr>
          <a:xfrm>
            <a:off x="80836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2"/>
          <p:cNvCxnSpPr>
            <a:stCxn id="399" idx="5"/>
            <a:endCxn id="400" idx="0"/>
          </p:cNvCxnSpPr>
          <p:nvPr/>
        </p:nvCxnSpPr>
        <p:spPr>
          <a:xfrm>
            <a:off x="7561133" y="2264678"/>
            <a:ext cx="5226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2"/>
          <p:cNvCxnSpPr>
            <a:stCxn id="400" idx="4"/>
            <a:endCxn id="401" idx="0"/>
          </p:cNvCxnSpPr>
          <p:nvPr/>
        </p:nvCxnSpPr>
        <p:spPr>
          <a:xfrm>
            <a:off x="8083625" y="30809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2"/>
          <p:cNvCxnSpPr>
            <a:stCxn id="401" idx="4"/>
            <a:endCxn id="402" idx="0"/>
          </p:cNvCxnSpPr>
          <p:nvPr/>
        </p:nvCxnSpPr>
        <p:spPr>
          <a:xfrm>
            <a:off x="8083625" y="371627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2"/>
          <p:cNvCxnSpPr>
            <a:stCxn id="401" idx="3"/>
            <a:endCxn id="403" idx="0"/>
          </p:cNvCxnSpPr>
          <p:nvPr/>
        </p:nvCxnSpPr>
        <p:spPr>
          <a:xfrm flipH="1">
            <a:off x="7454172" y="36528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2"/>
          <p:cNvCxnSpPr>
            <a:stCxn id="401" idx="5"/>
            <a:endCxn id="404" idx="0"/>
          </p:cNvCxnSpPr>
          <p:nvPr/>
        </p:nvCxnSpPr>
        <p:spPr>
          <a:xfrm>
            <a:off x="8236678" y="36528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2"/>
          <p:cNvCxnSpPr>
            <a:stCxn id="402" idx="4"/>
            <a:endCxn id="405" idx="0"/>
          </p:cNvCxnSpPr>
          <p:nvPr/>
        </p:nvCxnSpPr>
        <p:spPr>
          <a:xfrm>
            <a:off x="8083625" y="4351552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2"/>
          <p:cNvCxnSpPr>
            <a:stCxn id="399" idx="3"/>
            <a:endCxn id="406" idx="0"/>
          </p:cNvCxnSpPr>
          <p:nvPr/>
        </p:nvCxnSpPr>
        <p:spPr>
          <a:xfrm flipH="1">
            <a:off x="6757926" y="2264678"/>
            <a:ext cx="4971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2"/>
          <p:cNvCxnSpPr>
            <a:endCxn id="407" idx="0"/>
          </p:cNvCxnSpPr>
          <p:nvPr/>
        </p:nvCxnSpPr>
        <p:spPr>
          <a:xfrm>
            <a:off x="6758050" y="30808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2"/>
          <p:cNvCxnSpPr>
            <a:endCxn id="408" idx="0"/>
          </p:cNvCxnSpPr>
          <p:nvPr/>
        </p:nvCxnSpPr>
        <p:spPr>
          <a:xfrm>
            <a:off x="6758050" y="37161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22"/>
          <p:cNvSpPr/>
          <p:nvPr/>
        </p:nvSpPr>
        <p:spPr>
          <a:xfrm>
            <a:off x="65416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0" name="Google Shape;420;p22"/>
          <p:cNvCxnSpPr>
            <a:stCxn id="408" idx="4"/>
            <a:endCxn id="419" idx="0"/>
          </p:cNvCxnSpPr>
          <p:nvPr/>
        </p:nvCxnSpPr>
        <p:spPr>
          <a:xfrm>
            <a:off x="6758050" y="43515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1" name="Google Shape;4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75" y="1467713"/>
            <a:ext cx="4089551" cy="34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Implementation</a:t>
            </a:r>
            <a:endParaRPr/>
          </a:p>
        </p:txBody>
      </p:sp>
      <p:sp>
        <p:nvSpPr>
          <p:cNvPr id="427" name="Google Shape;427;p23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somewhat counter-intuitive but easiest Java representation of a Trie does not store letters inside nodes, instead letter is stored implicitly on each link.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75" y="1467713"/>
            <a:ext cx="4089551" cy="34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3"/>
          <p:cNvSpPr/>
          <p:nvPr/>
        </p:nvSpPr>
        <p:spPr>
          <a:xfrm>
            <a:off x="6505829" y="15903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7867175" y="23432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7486600" y="324924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6953475" y="40094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5246200" y="23433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5886300" y="29767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5886300" y="384063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6" name="Google Shape;436;p23"/>
          <p:cNvCxnSpPr>
            <a:stCxn id="429" idx="4"/>
            <a:endCxn id="430" idx="0"/>
          </p:cNvCxnSpPr>
          <p:nvPr/>
        </p:nvCxnSpPr>
        <p:spPr>
          <a:xfrm>
            <a:off x="6722279" y="2023275"/>
            <a:ext cx="1361400" cy="3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23"/>
          <p:cNvCxnSpPr>
            <a:stCxn id="431" idx="4"/>
            <a:endCxn id="438" idx="0"/>
          </p:cNvCxnSpPr>
          <p:nvPr/>
        </p:nvCxnSpPr>
        <p:spPr>
          <a:xfrm>
            <a:off x="7703050" y="368214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3"/>
          <p:cNvCxnSpPr>
            <a:stCxn id="431" idx="4"/>
          </p:cNvCxnSpPr>
          <p:nvPr/>
        </p:nvCxnSpPr>
        <p:spPr>
          <a:xfrm flipH="1">
            <a:off x="7074850" y="3682148"/>
            <a:ext cx="628200" cy="13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23"/>
          <p:cNvCxnSpPr>
            <a:stCxn id="429" idx="4"/>
          </p:cNvCxnSpPr>
          <p:nvPr/>
        </p:nvCxnSpPr>
        <p:spPr>
          <a:xfrm flipH="1">
            <a:off x="5462579" y="2023275"/>
            <a:ext cx="1259700" cy="3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3"/>
          <p:cNvCxnSpPr/>
          <p:nvPr/>
        </p:nvCxnSpPr>
        <p:spPr>
          <a:xfrm>
            <a:off x="5462650" y="277621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23"/>
          <p:cNvCxnSpPr>
            <a:endCxn id="435" idx="0"/>
          </p:cNvCxnSpPr>
          <p:nvPr/>
        </p:nvCxnSpPr>
        <p:spPr>
          <a:xfrm>
            <a:off x="6099450" y="3435336"/>
            <a:ext cx="3300" cy="40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3"/>
          <p:cNvCxnSpPr>
            <a:stCxn id="429" idx="4"/>
          </p:cNvCxnSpPr>
          <p:nvPr/>
        </p:nvCxnSpPr>
        <p:spPr>
          <a:xfrm flipH="1">
            <a:off x="6416879" y="2023275"/>
            <a:ext cx="305400" cy="3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23"/>
          <p:cNvCxnSpPr>
            <a:stCxn id="429" idx="4"/>
          </p:cNvCxnSpPr>
          <p:nvPr/>
        </p:nvCxnSpPr>
        <p:spPr>
          <a:xfrm>
            <a:off x="6722279" y="2023275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23"/>
          <p:cNvCxnSpPr>
            <a:stCxn id="429" idx="4"/>
          </p:cNvCxnSpPr>
          <p:nvPr/>
        </p:nvCxnSpPr>
        <p:spPr>
          <a:xfrm>
            <a:off x="6722279" y="2023275"/>
            <a:ext cx="48900" cy="36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3"/>
          <p:cNvCxnSpPr>
            <a:stCxn id="429" idx="4"/>
          </p:cNvCxnSpPr>
          <p:nvPr/>
        </p:nvCxnSpPr>
        <p:spPr>
          <a:xfrm flipH="1">
            <a:off x="6612479" y="2023275"/>
            <a:ext cx="109800" cy="33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3"/>
          <p:cNvCxnSpPr>
            <a:stCxn id="429" idx="4"/>
          </p:cNvCxnSpPr>
          <p:nvPr/>
        </p:nvCxnSpPr>
        <p:spPr>
          <a:xfrm flipH="1">
            <a:off x="6221579" y="2023275"/>
            <a:ext cx="500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23"/>
          <p:cNvCxnSpPr>
            <a:stCxn id="429" idx="4"/>
          </p:cNvCxnSpPr>
          <p:nvPr/>
        </p:nvCxnSpPr>
        <p:spPr>
          <a:xfrm>
            <a:off x="6722279" y="2023275"/>
            <a:ext cx="391200" cy="2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3"/>
          <p:cNvCxnSpPr/>
          <p:nvPr/>
        </p:nvCxnSpPr>
        <p:spPr>
          <a:xfrm flipH="1">
            <a:off x="5143896" y="2794195"/>
            <a:ext cx="305400" cy="3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3"/>
          <p:cNvCxnSpPr/>
          <p:nvPr/>
        </p:nvCxnSpPr>
        <p:spPr>
          <a:xfrm flipH="1">
            <a:off x="4948597" y="2794195"/>
            <a:ext cx="500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3"/>
          <p:cNvCxnSpPr/>
          <p:nvPr/>
        </p:nvCxnSpPr>
        <p:spPr>
          <a:xfrm>
            <a:off x="5449296" y="2794195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3"/>
          <p:cNvCxnSpPr>
            <a:endCxn id="434" idx="0"/>
          </p:cNvCxnSpPr>
          <p:nvPr/>
        </p:nvCxnSpPr>
        <p:spPr>
          <a:xfrm>
            <a:off x="5449350" y="2794061"/>
            <a:ext cx="653400" cy="18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3" name="Google Shape;453;p23"/>
          <p:cNvGrpSpPr/>
          <p:nvPr/>
        </p:nvGrpSpPr>
        <p:grpSpPr>
          <a:xfrm>
            <a:off x="5600914" y="3414188"/>
            <a:ext cx="891900" cy="324600"/>
            <a:chOff x="4872397" y="2413195"/>
            <a:chExt cx="891900" cy="324600"/>
          </a:xfrm>
        </p:grpSpPr>
        <p:cxnSp>
          <p:nvCxnSpPr>
            <p:cNvPr id="454" name="Google Shape;454;p23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23"/>
            <p:cNvCxnSpPr/>
            <p:nvPr/>
          </p:nvCxnSpPr>
          <p:spPr>
            <a:xfrm flipH="1">
              <a:off x="4872397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23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23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8" name="Google Shape;458;p23"/>
          <p:cNvSpPr txBox="1"/>
          <p:nvPr/>
        </p:nvSpPr>
        <p:spPr>
          <a:xfrm>
            <a:off x="5875900" y="18715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59" name="Google Shape;459;p23"/>
          <p:cNvSpPr txBox="1"/>
          <p:nvPr/>
        </p:nvSpPr>
        <p:spPr>
          <a:xfrm>
            <a:off x="7518825" y="18715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460" name="Google Shape;460;p23"/>
          <p:cNvCxnSpPr/>
          <p:nvPr/>
        </p:nvCxnSpPr>
        <p:spPr>
          <a:xfrm flipH="1">
            <a:off x="8054209" y="2781159"/>
            <a:ext cx="26400" cy="32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3"/>
          <p:cNvCxnSpPr>
            <a:stCxn id="430" idx="4"/>
            <a:endCxn id="431" idx="0"/>
          </p:cNvCxnSpPr>
          <p:nvPr/>
        </p:nvCxnSpPr>
        <p:spPr>
          <a:xfrm flipH="1">
            <a:off x="7702925" y="2776196"/>
            <a:ext cx="380700" cy="47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3"/>
          <p:cNvCxnSpPr/>
          <p:nvPr/>
        </p:nvCxnSpPr>
        <p:spPr>
          <a:xfrm>
            <a:off x="8080609" y="2781159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23"/>
          <p:cNvCxnSpPr/>
          <p:nvPr/>
        </p:nvCxnSpPr>
        <p:spPr>
          <a:xfrm>
            <a:off x="8080609" y="2781159"/>
            <a:ext cx="391200" cy="2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3"/>
          <p:cNvCxnSpPr/>
          <p:nvPr/>
        </p:nvCxnSpPr>
        <p:spPr>
          <a:xfrm flipH="1">
            <a:off x="7457492" y="3679837"/>
            <a:ext cx="2502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3"/>
          <p:cNvCxnSpPr>
            <a:endCxn id="432" idx="0"/>
          </p:cNvCxnSpPr>
          <p:nvPr/>
        </p:nvCxnSpPr>
        <p:spPr>
          <a:xfrm flipH="1">
            <a:off x="7169925" y="3679777"/>
            <a:ext cx="537900" cy="3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23"/>
          <p:cNvCxnSpPr/>
          <p:nvPr/>
        </p:nvCxnSpPr>
        <p:spPr>
          <a:xfrm>
            <a:off x="7707692" y="3679837"/>
            <a:ext cx="260100" cy="24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3"/>
          <p:cNvCxnSpPr/>
          <p:nvPr/>
        </p:nvCxnSpPr>
        <p:spPr>
          <a:xfrm>
            <a:off x="7707692" y="3679837"/>
            <a:ext cx="320400" cy="1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8" name="Google Shape;468;p23"/>
          <p:cNvGrpSpPr/>
          <p:nvPr/>
        </p:nvGrpSpPr>
        <p:grpSpPr>
          <a:xfrm>
            <a:off x="6756212" y="4446693"/>
            <a:ext cx="730377" cy="265815"/>
            <a:chOff x="4872397" y="2413195"/>
            <a:chExt cx="891900" cy="324600"/>
          </a:xfrm>
        </p:grpSpPr>
        <p:cxnSp>
          <p:nvCxnSpPr>
            <p:cNvPr id="469" name="Google Shape;469;p23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3"/>
            <p:cNvCxnSpPr/>
            <p:nvPr/>
          </p:nvCxnSpPr>
          <p:spPr>
            <a:xfrm flipH="1">
              <a:off x="4872397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3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3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73" name="Google Shape;473;p23"/>
          <p:cNvCxnSpPr/>
          <p:nvPr/>
        </p:nvCxnSpPr>
        <p:spPr>
          <a:xfrm>
            <a:off x="7161417" y="4444027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23"/>
          <p:cNvCxnSpPr>
            <a:stCxn id="430" idx="4"/>
          </p:cNvCxnSpPr>
          <p:nvPr/>
        </p:nvCxnSpPr>
        <p:spPr>
          <a:xfrm>
            <a:off x="8083625" y="2776196"/>
            <a:ext cx="117000" cy="30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23"/>
          <p:cNvSpPr txBox="1"/>
          <p:nvPr/>
        </p:nvSpPr>
        <p:spPr>
          <a:xfrm>
            <a:off x="7599175" y="280935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76" name="Google Shape;476;p23"/>
          <p:cNvSpPr txBox="1"/>
          <p:nvPr/>
        </p:nvSpPr>
        <p:spPr>
          <a:xfrm>
            <a:off x="7051508" y="368536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77" name="Google Shape;477;p23"/>
          <p:cNvSpPr txBox="1"/>
          <p:nvPr/>
        </p:nvSpPr>
        <p:spPr>
          <a:xfrm>
            <a:off x="5799700" y="258937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478" name="Google Shape;478;p23"/>
          <p:cNvSpPr txBox="1"/>
          <p:nvPr/>
        </p:nvSpPr>
        <p:spPr>
          <a:xfrm>
            <a:off x="6092545" y="3513056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79" name="Google Shape;479;p23"/>
          <p:cNvSpPr txBox="1"/>
          <p:nvPr/>
        </p:nvSpPr>
        <p:spPr>
          <a:xfrm>
            <a:off x="4984375" y="30822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80" name="Google Shape;480;p23"/>
          <p:cNvSpPr txBox="1"/>
          <p:nvPr/>
        </p:nvSpPr>
        <p:spPr>
          <a:xfrm>
            <a:off x="5842725" y="45552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481" name="Google Shape;481;p23"/>
          <p:cNvGrpSpPr/>
          <p:nvPr/>
        </p:nvGrpSpPr>
        <p:grpSpPr>
          <a:xfrm>
            <a:off x="5695091" y="4281457"/>
            <a:ext cx="730377" cy="265815"/>
            <a:chOff x="4872397" y="2413195"/>
            <a:chExt cx="891900" cy="324600"/>
          </a:xfrm>
        </p:grpSpPr>
        <p:cxnSp>
          <p:nvCxnSpPr>
            <p:cNvPr id="482" name="Google Shape;482;p23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23"/>
            <p:cNvCxnSpPr/>
            <p:nvPr/>
          </p:nvCxnSpPr>
          <p:spPr>
            <a:xfrm flipH="1">
              <a:off x="4872397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23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23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86" name="Google Shape;486;p23"/>
          <p:cNvCxnSpPr/>
          <p:nvPr/>
        </p:nvCxnSpPr>
        <p:spPr>
          <a:xfrm>
            <a:off x="6100296" y="4278791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23"/>
          <p:cNvSpPr txBox="1"/>
          <p:nvPr/>
        </p:nvSpPr>
        <p:spPr>
          <a:xfrm>
            <a:off x="6953550" y="47125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88" name="Google Shape;488;p23"/>
          <p:cNvSpPr txBox="1"/>
          <p:nvPr/>
        </p:nvSpPr>
        <p:spPr>
          <a:xfrm>
            <a:off x="7633600" y="38406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89" name="Google Shape;489;p23"/>
          <p:cNvSpPr txBox="1"/>
          <p:nvPr/>
        </p:nvSpPr>
        <p:spPr>
          <a:xfrm>
            <a:off x="8153375" y="3033313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90" name="Google Shape;490;p23"/>
          <p:cNvSpPr txBox="1"/>
          <p:nvPr/>
        </p:nvSpPr>
        <p:spPr>
          <a:xfrm>
            <a:off x="6568988" y="2250363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91" name="Google Shape;491;p23"/>
          <p:cNvSpPr txBox="1"/>
          <p:nvPr/>
        </p:nvSpPr>
        <p:spPr>
          <a:xfrm>
            <a:off x="5258500" y="3684300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92" name="Google Shape;492;p23"/>
          <p:cNvSpPr txBox="1"/>
          <p:nvPr/>
        </p:nvSpPr>
        <p:spPr>
          <a:xfrm>
            <a:off x="6460850" y="3566125"/>
            <a:ext cx="408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 Implementation</a:t>
            </a:r>
            <a:endParaRPr/>
          </a:p>
        </p:txBody>
      </p:sp>
      <p:pic>
        <p:nvPicPr>
          <p:cNvPr id="498" name="Google Shape;4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75" y="858113"/>
            <a:ext cx="4089551" cy="34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350" y="858125"/>
            <a:ext cx="4465250" cy="36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4" name="Google Shape;504;p25"/>
          <p:cNvCxnSpPr>
            <a:endCxn id="505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Usages of Tries</a:t>
            </a:r>
            <a:endParaRPr/>
          </a:p>
        </p:txBody>
      </p:sp>
      <p:sp>
        <p:nvSpPr>
          <p:cNvPr id="507" name="Google Shape;507;p25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 txBox="1"/>
          <p:nvPr>
            <p:ph idx="1" type="body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Theoretical asymptotic speed improvement is nice, but </a:t>
            </a:r>
            <a:r>
              <a:rPr b="1" lang="en" u="sng"/>
              <a:t>main appeal of tries </a:t>
            </a:r>
            <a:r>
              <a:rPr lang="en"/>
              <a:t>is their ability to support rapid </a:t>
            </a:r>
            <a:r>
              <a:rPr b="1" lang="en" u="sng"/>
              <a:t>prefix matching </a:t>
            </a:r>
            <a:r>
              <a:rPr lang="en"/>
              <a:t>and </a:t>
            </a:r>
            <a:r>
              <a:rPr b="1" lang="en" u="sng"/>
              <a:t>approximate matching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Finding all keys that match a given prefix: keysWithPrefix(“sa”)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sad, sam, same, sap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Finding longest key starting with: longestPrefixOf(“sample”)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Won’t cover implementations of these two ops in lecture.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 but let’s try designing one of them.</a:t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25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25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25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25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8" name="Google Shape;518;p25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25"/>
          <p:cNvCxnSpPr>
            <a:stCxn id="509" idx="5"/>
            <a:endCxn id="510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5"/>
          <p:cNvCxnSpPr>
            <a:stCxn id="510" idx="4"/>
            <a:endCxn id="511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25"/>
          <p:cNvCxnSpPr>
            <a:stCxn id="511" idx="4"/>
            <a:endCxn id="512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25"/>
          <p:cNvCxnSpPr>
            <a:stCxn id="511" idx="3"/>
            <a:endCxn id="513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25"/>
          <p:cNvCxnSpPr>
            <a:stCxn id="511" idx="5"/>
            <a:endCxn id="514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25"/>
          <p:cNvCxnSpPr>
            <a:stCxn id="512" idx="4"/>
            <a:endCxn id="515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25"/>
          <p:cNvCxnSpPr>
            <a:stCxn id="509" idx="3"/>
            <a:endCxn id="516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5"/>
          <p:cNvCxnSpPr>
            <a:endCxn id="517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25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8" name="Google Shape;528;p25"/>
          <p:cNvCxnSpPr>
            <a:stCxn id="505" idx="4"/>
            <a:endCxn id="527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3" name="Google Shape;533;p26"/>
          <p:cNvCxnSpPr>
            <a:endCxn id="534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Usages of Tries</a:t>
            </a:r>
            <a:endParaRPr/>
          </a:p>
        </p:txBody>
      </p:sp>
      <p:sp>
        <p:nvSpPr>
          <p:cNvPr id="536" name="Google Shape;536;p26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6"/>
          <p:cNvSpPr txBox="1"/>
          <p:nvPr>
            <p:ph idx="1" type="body"/>
          </p:nvPr>
        </p:nvSpPr>
        <p:spPr>
          <a:xfrm>
            <a:off x="243000" y="562150"/>
            <a:ext cx="8701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Theoretical asymptotic speed improvement is nice, but </a:t>
            </a:r>
            <a:r>
              <a:rPr b="1" lang="en" u="sng"/>
              <a:t>main appeal of tries </a:t>
            </a:r>
            <a:r>
              <a:rPr lang="en"/>
              <a:t>is their ability to support rapid </a:t>
            </a:r>
            <a:r>
              <a:rPr b="1" lang="en" u="sng"/>
              <a:t>prefix matching </a:t>
            </a:r>
            <a:r>
              <a:rPr lang="en"/>
              <a:t>and </a:t>
            </a:r>
            <a:r>
              <a:rPr b="1" lang="en" u="sng"/>
              <a:t>approximate matching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Finding all keys that match a given prefix: keysWithPrefix(“sa”)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sad, sam, same, sap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Finding longest key starting with: longestPrefixOf(“sample”)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an algorithm for longestPrefixOf.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(Bonus question: Give an algorithm for keysWithPrefix)</a:t>
            </a: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Google Shape;539;p26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26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26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26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26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7" name="Google Shape;547;p26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6"/>
          <p:cNvCxnSpPr>
            <a:stCxn id="538" idx="5"/>
            <a:endCxn id="539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6"/>
          <p:cNvCxnSpPr>
            <a:stCxn id="539" idx="4"/>
            <a:endCxn id="540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6"/>
          <p:cNvCxnSpPr>
            <a:stCxn id="540" idx="4"/>
            <a:endCxn id="541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6"/>
          <p:cNvCxnSpPr>
            <a:stCxn id="540" idx="3"/>
            <a:endCxn id="542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6"/>
          <p:cNvCxnSpPr>
            <a:stCxn id="540" idx="5"/>
            <a:endCxn id="543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6"/>
          <p:cNvCxnSpPr>
            <a:stCxn id="541" idx="4"/>
            <a:endCxn id="544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6"/>
          <p:cNvCxnSpPr>
            <a:stCxn id="538" idx="3"/>
            <a:endCxn id="545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26"/>
          <p:cNvCxnSpPr>
            <a:endCxn id="546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26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7" name="Google Shape;557;p26"/>
          <p:cNvCxnSpPr>
            <a:stCxn id="534" idx="4"/>
            <a:endCxn id="556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81933" y="1538748"/>
            <a:ext cx="16737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/>
          <p:nvPr/>
        </p:nvSpPr>
        <p:spPr>
          <a:xfrm>
            <a:off x="3420850" y="76198"/>
            <a:ext cx="1185000" cy="120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/>
        </p:nvSpPr>
        <p:spPr>
          <a:xfrm>
            <a:off x="9325" y="-2900"/>
            <a:ext cx="393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Search-By-Key-Identity Data Structures:</a:t>
            </a:r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1026325" y="52534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3512250" y="143740"/>
            <a:ext cx="10203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3512250" y="524740"/>
            <a:ext cx="10203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Tree</a:t>
            </a: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3512250" y="905740"/>
            <a:ext cx="10203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RedBlack</a:t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3512375" y="1578315"/>
            <a:ext cx="15945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Chains</a:t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3512250" y="1947715"/>
            <a:ext cx="15945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</a:t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1026200" y="115901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cxnSp>
        <p:nvCxnSpPr>
          <p:cNvPr id="46" name="Google Shape;46;p9"/>
          <p:cNvCxnSpPr>
            <a:stCxn id="39" idx="3"/>
            <a:endCxn id="40" idx="1"/>
          </p:cNvCxnSpPr>
          <p:nvPr/>
        </p:nvCxnSpPr>
        <p:spPr>
          <a:xfrm flipH="1" rot="10800000">
            <a:off x="1722625" y="296440"/>
            <a:ext cx="1789500" cy="38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9"/>
          <p:cNvCxnSpPr>
            <a:stCxn id="39" idx="3"/>
            <a:endCxn id="41" idx="1"/>
          </p:cNvCxnSpPr>
          <p:nvPr/>
        </p:nvCxnSpPr>
        <p:spPr>
          <a:xfrm flipH="1" rot="10800000">
            <a:off x="1722625" y="677440"/>
            <a:ext cx="17895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9"/>
          <p:cNvCxnSpPr>
            <a:stCxn id="39" idx="3"/>
            <a:endCxn id="42" idx="1"/>
          </p:cNvCxnSpPr>
          <p:nvPr/>
        </p:nvCxnSpPr>
        <p:spPr>
          <a:xfrm>
            <a:off x="1722625" y="678040"/>
            <a:ext cx="1789500" cy="38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9"/>
          <p:cNvCxnSpPr>
            <a:stCxn id="45" idx="3"/>
            <a:endCxn id="44" idx="1"/>
          </p:cNvCxnSpPr>
          <p:nvPr/>
        </p:nvCxnSpPr>
        <p:spPr>
          <a:xfrm>
            <a:off x="1722500" y="1311715"/>
            <a:ext cx="1789800" cy="78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9"/>
          <p:cNvCxnSpPr>
            <a:stCxn id="45" idx="3"/>
            <a:endCxn id="43" idx="1"/>
          </p:cNvCxnSpPr>
          <p:nvPr/>
        </p:nvCxnSpPr>
        <p:spPr>
          <a:xfrm>
            <a:off x="1722500" y="1311715"/>
            <a:ext cx="1789800" cy="41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9"/>
          <p:cNvCxnSpPr>
            <a:stCxn id="39" idx="3"/>
            <a:endCxn id="43" idx="1"/>
          </p:cNvCxnSpPr>
          <p:nvPr/>
        </p:nvCxnSpPr>
        <p:spPr>
          <a:xfrm>
            <a:off x="1722625" y="678040"/>
            <a:ext cx="1789800" cy="105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9"/>
          <p:cNvCxnSpPr>
            <a:stCxn id="39" idx="3"/>
            <a:endCxn id="44" idx="1"/>
          </p:cNvCxnSpPr>
          <p:nvPr/>
        </p:nvCxnSpPr>
        <p:spPr>
          <a:xfrm>
            <a:off x="1722625" y="678040"/>
            <a:ext cx="1789500" cy="142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9"/>
          <p:cNvCxnSpPr>
            <a:stCxn id="45" idx="3"/>
            <a:endCxn id="42" idx="1"/>
          </p:cNvCxnSpPr>
          <p:nvPr/>
        </p:nvCxnSpPr>
        <p:spPr>
          <a:xfrm flipH="1" rot="10800000">
            <a:off x="1722500" y="1058515"/>
            <a:ext cx="1789800" cy="2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9"/>
          <p:cNvCxnSpPr>
            <a:stCxn id="45" idx="3"/>
            <a:endCxn id="41" idx="1"/>
          </p:cNvCxnSpPr>
          <p:nvPr/>
        </p:nvCxnSpPr>
        <p:spPr>
          <a:xfrm flipH="1" rot="10800000">
            <a:off x="1722500" y="677515"/>
            <a:ext cx="1789800" cy="63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9"/>
          <p:cNvCxnSpPr>
            <a:stCxn id="45" idx="3"/>
            <a:endCxn id="40" idx="1"/>
          </p:cNvCxnSpPr>
          <p:nvPr/>
        </p:nvCxnSpPr>
        <p:spPr>
          <a:xfrm flipH="1" rot="10800000">
            <a:off x="1722500" y="296515"/>
            <a:ext cx="1789800" cy="101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9"/>
          <p:cNvSpPr txBox="1"/>
          <p:nvPr/>
        </p:nvSpPr>
        <p:spPr>
          <a:xfrm>
            <a:off x="5009100" y="392215"/>
            <a:ext cx="3015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Searches using compareTo()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Analogous to </a:t>
            </a:r>
            <a:r>
              <a:rPr b="1" lang="en"/>
              <a:t>Comparison-Based</a:t>
            </a:r>
            <a:endParaRPr b="1"/>
          </a:p>
        </p:txBody>
      </p:sp>
      <p:sp>
        <p:nvSpPr>
          <p:cNvPr id="57" name="Google Shape;57;p9"/>
          <p:cNvSpPr txBox="1"/>
          <p:nvPr/>
        </p:nvSpPr>
        <p:spPr>
          <a:xfrm>
            <a:off x="5393625" y="1646590"/>
            <a:ext cx="3598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Searches using hashCode() and equals()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Roughly Analogous to </a:t>
            </a:r>
            <a:r>
              <a:rPr b="1" lang="en"/>
              <a:t>Integer Sorting</a:t>
            </a:r>
            <a:endParaRPr b="1"/>
          </a:p>
        </p:txBody>
      </p:sp>
      <p:grpSp>
        <p:nvGrpSpPr>
          <p:cNvPr id="58" name="Google Shape;58;p9"/>
          <p:cNvGrpSpPr/>
          <p:nvPr/>
        </p:nvGrpSpPr>
        <p:grpSpPr>
          <a:xfrm>
            <a:off x="51875" y="4323450"/>
            <a:ext cx="4248600" cy="664100"/>
            <a:chOff x="51875" y="4323450"/>
            <a:chExt cx="4248600" cy="664100"/>
          </a:xfrm>
        </p:grpSpPr>
        <p:sp>
          <p:nvSpPr>
            <p:cNvPr id="59" name="Google Shape;59;p9"/>
            <p:cNvSpPr/>
            <p:nvPr/>
          </p:nvSpPr>
          <p:spPr>
            <a:xfrm>
              <a:off x="1352050" y="4682150"/>
              <a:ext cx="1020300" cy="3054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Counting</a:t>
              </a:r>
              <a:endParaRPr/>
            </a:p>
          </p:txBody>
        </p:sp>
        <p:sp>
          <p:nvSpPr>
            <p:cNvPr id="60" name="Google Shape;60;p9"/>
            <p:cNvSpPr txBox="1"/>
            <p:nvPr/>
          </p:nvSpPr>
          <p:spPr>
            <a:xfrm>
              <a:off x="51875" y="4323450"/>
              <a:ext cx="42486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Small-Alphabet </a:t>
              </a:r>
              <a:r>
                <a:rPr b="1" lang="en"/>
                <a:t>(e.g. Integer) Sorting Algorithms</a:t>
              </a:r>
              <a:r>
                <a:rPr lang="en"/>
                <a:t>:</a:t>
              </a:r>
              <a:endParaRPr/>
            </a:p>
          </p:txBody>
        </p:sp>
      </p:grpSp>
      <p:grpSp>
        <p:nvGrpSpPr>
          <p:cNvPr id="61" name="Google Shape;61;p9"/>
          <p:cNvGrpSpPr/>
          <p:nvPr/>
        </p:nvGrpSpPr>
        <p:grpSpPr>
          <a:xfrm>
            <a:off x="-12225" y="2492325"/>
            <a:ext cx="9162900" cy="2663400"/>
            <a:chOff x="-12225" y="2492325"/>
            <a:chExt cx="9162900" cy="2663400"/>
          </a:xfrm>
        </p:grpSpPr>
        <p:cxnSp>
          <p:nvCxnSpPr>
            <p:cNvPr id="62" name="Google Shape;62;p9"/>
            <p:cNvCxnSpPr/>
            <p:nvPr/>
          </p:nvCxnSpPr>
          <p:spPr>
            <a:xfrm>
              <a:off x="5321975" y="2492325"/>
              <a:ext cx="0" cy="266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9"/>
            <p:cNvCxnSpPr/>
            <p:nvPr/>
          </p:nvCxnSpPr>
          <p:spPr>
            <a:xfrm rot="10800000">
              <a:off x="-12175" y="4392450"/>
              <a:ext cx="5337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9"/>
            <p:cNvCxnSpPr/>
            <p:nvPr/>
          </p:nvCxnSpPr>
          <p:spPr>
            <a:xfrm>
              <a:off x="-12225" y="2492325"/>
              <a:ext cx="916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" name="Google Shape;65;p9"/>
          <p:cNvGrpSpPr/>
          <p:nvPr/>
        </p:nvGrpSpPr>
        <p:grpSpPr>
          <a:xfrm>
            <a:off x="-39550" y="2483025"/>
            <a:ext cx="4755475" cy="1849175"/>
            <a:chOff x="-39550" y="2483025"/>
            <a:chExt cx="4755475" cy="1849175"/>
          </a:xfrm>
        </p:grpSpPr>
        <p:sp>
          <p:nvSpPr>
            <p:cNvPr id="66" name="Google Shape;66;p9"/>
            <p:cNvSpPr txBox="1"/>
            <p:nvPr/>
          </p:nvSpPr>
          <p:spPr>
            <a:xfrm>
              <a:off x="-39550" y="2483025"/>
              <a:ext cx="34605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Comparison Based </a:t>
              </a:r>
              <a:r>
                <a:rPr lang="en"/>
                <a:t>Sorting Algorithms:</a:t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13850" y="2886800"/>
              <a:ext cx="1093800" cy="3054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Selection</a:t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13850" y="4026800"/>
              <a:ext cx="1093800" cy="3054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Insertion</a:t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513850" y="3266600"/>
              <a:ext cx="1093800" cy="3054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Merge</a:t>
              </a: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513850" y="3647000"/>
              <a:ext cx="1093800" cy="3054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Partition</a:t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2214225" y="4042200"/>
              <a:ext cx="2501700" cy="253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insert into BST, eq. to </a:t>
              </a:r>
              <a:endParaRPr/>
            </a:p>
          </p:txBody>
        </p:sp>
        <p:cxnSp>
          <p:nvCxnSpPr>
            <p:cNvPr id="72" name="Google Shape;72;p9"/>
            <p:cNvCxnSpPr>
              <a:stCxn id="68" idx="3"/>
              <a:endCxn id="71" idx="1"/>
            </p:cNvCxnSpPr>
            <p:nvPr/>
          </p:nvCxnSpPr>
          <p:spPr>
            <a:xfrm flipH="1" rot="10800000">
              <a:off x="1607650" y="4168700"/>
              <a:ext cx="606600" cy="1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" name="Google Shape;73;p9"/>
            <p:cNvCxnSpPr>
              <a:stCxn id="71" idx="3"/>
              <a:endCxn id="70" idx="3"/>
            </p:cNvCxnSpPr>
            <p:nvPr/>
          </p:nvCxnSpPr>
          <p:spPr>
            <a:xfrm rot="10800000">
              <a:off x="1607625" y="3799800"/>
              <a:ext cx="3108300" cy="369000"/>
            </a:xfrm>
            <a:prstGeom prst="curvedConnector3">
              <a:avLst>
                <a:gd fmla="val -7661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" name="Google Shape;74;p9"/>
            <p:cNvSpPr/>
            <p:nvPr/>
          </p:nvSpPr>
          <p:spPr>
            <a:xfrm>
              <a:off x="1877925" y="2910767"/>
              <a:ext cx="1323000" cy="253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heapify first</a:t>
              </a:r>
              <a:endParaRPr/>
            </a:p>
          </p:txBody>
        </p:sp>
        <p:cxnSp>
          <p:nvCxnSpPr>
            <p:cNvPr id="75" name="Google Shape;75;p9"/>
            <p:cNvCxnSpPr>
              <a:stCxn id="67" idx="3"/>
              <a:endCxn id="74" idx="1"/>
            </p:cNvCxnSpPr>
            <p:nvPr/>
          </p:nvCxnSpPr>
          <p:spPr>
            <a:xfrm flipH="1" rot="10800000">
              <a:off x="1607650" y="3037400"/>
              <a:ext cx="270300" cy="2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" name="Google Shape;76;p9"/>
            <p:cNvSpPr/>
            <p:nvPr/>
          </p:nvSpPr>
          <p:spPr>
            <a:xfrm>
              <a:off x="3471200" y="2884655"/>
              <a:ext cx="1093800" cy="3054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Heapsort</a:t>
              </a:r>
              <a:endParaRPr/>
            </a:p>
          </p:txBody>
        </p:sp>
        <p:cxnSp>
          <p:nvCxnSpPr>
            <p:cNvPr id="77" name="Google Shape;77;p9"/>
            <p:cNvCxnSpPr>
              <a:stCxn id="74" idx="3"/>
              <a:endCxn id="76" idx="1"/>
            </p:cNvCxnSpPr>
            <p:nvPr/>
          </p:nvCxnSpPr>
          <p:spPr>
            <a:xfrm>
              <a:off x="3200925" y="3037367"/>
              <a:ext cx="270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8" name="Google Shape;78;p9"/>
          <p:cNvGrpSpPr/>
          <p:nvPr/>
        </p:nvGrpSpPr>
        <p:grpSpPr>
          <a:xfrm>
            <a:off x="5751750" y="2465800"/>
            <a:ext cx="3333000" cy="1771650"/>
            <a:chOff x="5751750" y="2465800"/>
            <a:chExt cx="3333000" cy="1771650"/>
          </a:xfrm>
        </p:grpSpPr>
        <p:sp>
          <p:nvSpPr>
            <p:cNvPr id="79" name="Google Shape;79;p9"/>
            <p:cNvSpPr/>
            <p:nvPr/>
          </p:nvSpPr>
          <p:spPr>
            <a:xfrm>
              <a:off x="5906133" y="3487750"/>
              <a:ext cx="757500" cy="74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967490" y="3533700"/>
              <a:ext cx="633300" cy="3054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LSD</a:t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967490" y="3900650"/>
              <a:ext cx="633300" cy="3054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MSD</a:t>
              </a: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6946325" y="3686125"/>
              <a:ext cx="1093800" cy="3054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Counting</a:t>
              </a:r>
              <a:endParaRPr/>
            </a:p>
          </p:txBody>
        </p:sp>
        <p:cxnSp>
          <p:nvCxnSpPr>
            <p:cNvPr id="83" name="Google Shape;83;p9"/>
            <p:cNvCxnSpPr>
              <a:stCxn id="81" idx="3"/>
              <a:endCxn id="82" idx="1"/>
            </p:cNvCxnSpPr>
            <p:nvPr/>
          </p:nvCxnSpPr>
          <p:spPr>
            <a:xfrm flipH="1" rot="10800000">
              <a:off x="6600790" y="3838850"/>
              <a:ext cx="3456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9"/>
            <p:cNvCxnSpPr>
              <a:stCxn id="82" idx="1"/>
              <a:endCxn id="80" idx="3"/>
            </p:cNvCxnSpPr>
            <p:nvPr/>
          </p:nvCxnSpPr>
          <p:spPr>
            <a:xfrm rot="10800000">
              <a:off x="6600725" y="3686425"/>
              <a:ext cx="3456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" name="Google Shape;85;p9"/>
            <p:cNvSpPr txBox="1"/>
            <p:nvPr/>
          </p:nvSpPr>
          <p:spPr>
            <a:xfrm>
              <a:off x="5751750" y="2465800"/>
              <a:ext cx="33330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Digit-by-digit Sorting Algorithms:</a:t>
              </a:r>
              <a:endParaRPr/>
            </a:p>
          </p:txBody>
        </p:sp>
        <p:sp>
          <p:nvSpPr>
            <p:cNvPr id="86" name="Google Shape;86;p9"/>
            <p:cNvSpPr txBox="1"/>
            <p:nvPr/>
          </p:nvSpPr>
          <p:spPr>
            <a:xfrm>
              <a:off x="5763963" y="2735776"/>
              <a:ext cx="2558700" cy="25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(require a sorting subroutine) </a:t>
              </a:r>
              <a:endParaRPr/>
            </a:p>
          </p:txBody>
        </p:sp>
      </p:grpSp>
      <p:grpSp>
        <p:nvGrpSpPr>
          <p:cNvPr id="87" name="Google Shape;87;p9"/>
          <p:cNvGrpSpPr/>
          <p:nvPr/>
        </p:nvGrpSpPr>
        <p:grpSpPr>
          <a:xfrm>
            <a:off x="5888750" y="3146750"/>
            <a:ext cx="2748150" cy="1840800"/>
            <a:chOff x="5888750" y="3146750"/>
            <a:chExt cx="2748150" cy="1840800"/>
          </a:xfrm>
        </p:grpSpPr>
        <p:sp>
          <p:nvSpPr>
            <p:cNvPr id="88" name="Google Shape;88;p9"/>
            <p:cNvSpPr txBox="1"/>
            <p:nvPr/>
          </p:nvSpPr>
          <p:spPr>
            <a:xfrm>
              <a:off x="5888750" y="4398250"/>
              <a:ext cx="4275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89" name="Google Shape;89;p9"/>
            <p:cNvSpPr txBox="1"/>
            <p:nvPr/>
          </p:nvSpPr>
          <p:spPr>
            <a:xfrm>
              <a:off x="7702700" y="3146750"/>
              <a:ext cx="4275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90" name="Google Shape;90;p9"/>
            <p:cNvSpPr txBox="1"/>
            <p:nvPr/>
          </p:nvSpPr>
          <p:spPr>
            <a:xfrm>
              <a:off x="8209400" y="4605950"/>
              <a:ext cx="4275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91" name="Google Shape;91;p9"/>
            <p:cNvSpPr txBox="1"/>
            <p:nvPr/>
          </p:nvSpPr>
          <p:spPr>
            <a:xfrm>
              <a:off x="7279475" y="4054200"/>
              <a:ext cx="4275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2" name="Google Shape;562;p27"/>
          <p:cNvCxnSpPr>
            <a:endCxn id="563" idx="0"/>
          </p:cNvCxnSpPr>
          <p:nvPr/>
        </p:nvCxnSpPr>
        <p:spPr>
          <a:xfrm>
            <a:off x="6834250" y="37923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Usages of Tries</a:t>
            </a:r>
            <a:endParaRPr/>
          </a:p>
        </p:txBody>
      </p:sp>
      <p:sp>
        <p:nvSpPr>
          <p:cNvPr id="565" name="Google Shape;565;p27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7"/>
          <p:cNvSpPr txBox="1"/>
          <p:nvPr>
            <p:ph idx="1" type="body"/>
          </p:nvPr>
        </p:nvSpPr>
        <p:spPr>
          <a:xfrm>
            <a:off x="243000" y="562150"/>
            <a:ext cx="8701800" cy="45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Theoretical asymptotic speed improvement is nice, but </a:t>
            </a:r>
            <a:r>
              <a:rPr b="1" lang="en" u="sng"/>
              <a:t>main appeal of tries </a:t>
            </a:r>
            <a:r>
              <a:rPr lang="en"/>
              <a:t>is their ability to support rapid </a:t>
            </a:r>
            <a:r>
              <a:rPr b="1" lang="en" u="sng"/>
              <a:t>prefix matching </a:t>
            </a:r>
            <a:r>
              <a:rPr lang="en"/>
              <a:t>and </a:t>
            </a:r>
            <a:r>
              <a:rPr b="1" lang="en" u="sng"/>
              <a:t>approximate matching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Finding all keys that match a given prefix: keysWithPrefix(“sa”)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sad, sam, same, sap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Finding longest key starting with: longestPrefixOf(“sample”)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an algorithm for longestPrefixOf.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Check each digit in turn, walking down the tree,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Keeping track of the most recent blue thing.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At some point you find the next isn’t there, then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that most recent blue thing.</a:t>
            </a: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267830" y="21999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7943375" y="28004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7943375" y="34357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79433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7313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8572875" y="39948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7943375" y="4553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6617800" y="28005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6617800" y="34357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6617800" y="39948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6" name="Google Shape;576;p27"/>
          <p:cNvCxnSpPr/>
          <p:nvPr/>
        </p:nvCxnSpPr>
        <p:spPr>
          <a:xfrm>
            <a:off x="8159825" y="4351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27"/>
          <p:cNvCxnSpPr>
            <a:stCxn id="567" idx="5"/>
            <a:endCxn id="568" idx="0"/>
          </p:cNvCxnSpPr>
          <p:nvPr/>
        </p:nvCxnSpPr>
        <p:spPr>
          <a:xfrm>
            <a:off x="7637333" y="2569478"/>
            <a:ext cx="5226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27"/>
          <p:cNvCxnSpPr>
            <a:stCxn id="568" idx="4"/>
            <a:endCxn id="569" idx="0"/>
          </p:cNvCxnSpPr>
          <p:nvPr/>
        </p:nvCxnSpPr>
        <p:spPr>
          <a:xfrm>
            <a:off x="8159825" y="32333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27"/>
          <p:cNvCxnSpPr>
            <a:stCxn id="569" idx="4"/>
            <a:endCxn id="570" idx="0"/>
          </p:cNvCxnSpPr>
          <p:nvPr/>
        </p:nvCxnSpPr>
        <p:spPr>
          <a:xfrm>
            <a:off x="8159825" y="3868673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27"/>
          <p:cNvCxnSpPr>
            <a:stCxn id="569" idx="3"/>
            <a:endCxn id="571" idx="0"/>
          </p:cNvCxnSpPr>
          <p:nvPr/>
        </p:nvCxnSpPr>
        <p:spPr>
          <a:xfrm flipH="1">
            <a:off x="7530372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27"/>
          <p:cNvCxnSpPr>
            <a:stCxn id="569" idx="5"/>
            <a:endCxn id="572" idx="0"/>
          </p:cNvCxnSpPr>
          <p:nvPr/>
        </p:nvCxnSpPr>
        <p:spPr>
          <a:xfrm>
            <a:off x="8312878" y="3805277"/>
            <a:ext cx="476400" cy="18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27"/>
          <p:cNvCxnSpPr>
            <a:stCxn id="570" idx="4"/>
            <a:endCxn id="573" idx="0"/>
          </p:cNvCxnSpPr>
          <p:nvPr/>
        </p:nvCxnSpPr>
        <p:spPr>
          <a:xfrm>
            <a:off x="8159825" y="4427752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27"/>
          <p:cNvCxnSpPr>
            <a:stCxn id="567" idx="3"/>
            <a:endCxn id="574" idx="0"/>
          </p:cNvCxnSpPr>
          <p:nvPr/>
        </p:nvCxnSpPr>
        <p:spPr>
          <a:xfrm flipH="1">
            <a:off x="6834126" y="2569478"/>
            <a:ext cx="497100" cy="2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27"/>
          <p:cNvCxnSpPr>
            <a:endCxn id="575" idx="0"/>
          </p:cNvCxnSpPr>
          <p:nvPr/>
        </p:nvCxnSpPr>
        <p:spPr>
          <a:xfrm>
            <a:off x="6834250" y="32332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27"/>
          <p:cNvSpPr/>
          <p:nvPr/>
        </p:nvSpPr>
        <p:spPr>
          <a:xfrm>
            <a:off x="6617800" y="4553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6" name="Google Shape;586;p27"/>
          <p:cNvCxnSpPr>
            <a:stCxn id="563" idx="4"/>
            <a:endCxn id="585" idx="0"/>
          </p:cNvCxnSpPr>
          <p:nvPr/>
        </p:nvCxnSpPr>
        <p:spPr>
          <a:xfrm>
            <a:off x="6834250" y="4427761"/>
            <a:ext cx="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T9 Texting</a:t>
            </a:r>
            <a:endParaRPr/>
          </a:p>
        </p:txBody>
      </p:sp>
      <p:sp>
        <p:nvSpPr>
          <p:cNvPr id="592" name="Google Shape;592;p2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non smart-phone users, texting usually involves coopting your number buttons to type messages.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#1, multi-tapping the word good: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good: 4    666     666    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#2, T9 text-input: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Type 4663, choices: good, home, gone, hoof.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Press * to select next option.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Press 0 to see all options.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Adapts to user’s tendencies.</a:t>
            </a:r>
            <a:endParaRPr/>
          </a:p>
        </p:txBody>
      </p:sp>
      <p:pic>
        <p:nvPicPr>
          <p:cNvPr id="593" name="Google Shape;5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00" y="2050100"/>
            <a:ext cx="26289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T9 Texting</a:t>
            </a:r>
            <a:endParaRPr/>
          </a:p>
        </p:txBody>
      </p:sp>
      <p:sp>
        <p:nvSpPr>
          <p:cNvPr id="599" name="Google Shape;599;p2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would you implement T9? TrieSet&lt;?&gt; TrieMap&lt;?, ?&gt;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Type 4663, choices: good, home, gone, hoof.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Press * to select next option.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Press 0 to see all options.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Adapts to user’s tendencies.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0" name="Google Shape;6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00" y="2050100"/>
            <a:ext cx="2628900" cy="255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T9 Texting</a:t>
            </a:r>
            <a:endParaRPr/>
          </a:p>
        </p:txBody>
      </p:sp>
      <p:sp>
        <p:nvSpPr>
          <p:cNvPr id="606" name="Google Shape;606;p3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would you implement T9?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Type 4663, choices: good, home, gone, hoof.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Press * to select next option.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Press 0 to see all options.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Adapts to user’s tendencies.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7" name="Google Shape;6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00" y="2050100"/>
            <a:ext cx="26289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T9 Texting (My Answer)</a:t>
            </a:r>
            <a:endParaRPr/>
          </a:p>
        </p:txBody>
      </p:sp>
      <p:sp>
        <p:nvSpPr>
          <p:cNvPr id="613" name="Google Shape;613;p31"/>
          <p:cNvSpPr txBox="1"/>
          <p:nvPr>
            <p:ph idx="1" type="body"/>
          </p:nvPr>
        </p:nvSpPr>
        <p:spPr>
          <a:xfrm>
            <a:off x="243000" y="442400"/>
            <a:ext cx="8443800" cy="4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would you implement T9?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Type 4663, choices: good, home, gone, hoof.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Press * to select next option.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Press 0 to see all options.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Adapts to user’s tendencies.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TrieMap&lt;String, TreeSet&lt;WeightedWord&gt;&gt;: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Alphabet (R=8): 2 through 9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Key: Sequences of numbers (e.g. 4663)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Value: All possible words: {good, home, gone, hoof, hood}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TreeSet&lt;WeightedWord&gt; where a WeightedWord is a string with a compareTo method that contains some sort of weight.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When a word is used, increase its weight, moving its position in the TreeSet if necessary.</a:t>
            </a:r>
            <a:endParaRPr/>
          </a:p>
        </p:txBody>
      </p:sp>
      <p:pic>
        <p:nvPicPr>
          <p:cNvPr id="614" name="Google Shape;6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575" y="717750"/>
            <a:ext cx="262890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1"/>
          <p:cNvSpPr txBox="1"/>
          <p:nvPr/>
        </p:nvSpPr>
        <p:spPr>
          <a:xfrm>
            <a:off x="4732475" y="4450650"/>
            <a:ext cx="4168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TreeMap or HashMap would have worked instead of a TrieMap as well.</a:t>
            </a:r>
            <a:endParaRPr/>
          </a:p>
        </p:txBody>
      </p:sp>
      <p:sp>
        <p:nvSpPr>
          <p:cNvPr id="616" name="Google Shape;616;p31"/>
          <p:cNvSpPr txBox="1"/>
          <p:nvPr/>
        </p:nvSpPr>
        <p:spPr>
          <a:xfrm>
            <a:off x="5693675" y="166325"/>
            <a:ext cx="2776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.get(4663) → {good home …}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</a:t>
            </a:r>
            <a:endParaRPr/>
          </a:p>
        </p:txBody>
      </p:sp>
      <p:sp>
        <p:nvSpPr>
          <p:cNvPr id="622" name="Google Shape;622;p32"/>
          <p:cNvSpPr txBox="1"/>
          <p:nvPr>
            <p:ph idx="1" type="body"/>
          </p:nvPr>
        </p:nvSpPr>
        <p:spPr>
          <a:xfrm>
            <a:off x="243000" y="4566850"/>
            <a:ext cx="8443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http://www.escapistmagazine.com/news/view/107702-Predictive-Text-Error-Leads-to-Fatal-Stabbing</a:t>
            </a:r>
            <a:endParaRPr sz="1400"/>
          </a:p>
        </p:txBody>
      </p:sp>
      <p:pic>
        <p:nvPicPr>
          <p:cNvPr id="623" name="Google Shape;6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200" y="651475"/>
            <a:ext cx="6533599" cy="397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629" name="Google Shape;629;p3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Excellent performance, support character-based operations.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implementation is extremely memory hungry.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Fundamental issue, mapping from a node to its children is done with a data-indexed array (of size R).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 so much memory? Every node uses R memory.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usage can be improved through various optimizations: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Tracking children in a better way than with an array of length 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Ternary Search Tries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Patricia/Radix Tries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DAWG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Suffix/Prefix Array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Child Link Optimizations</a:t>
            </a:r>
            <a:endParaRPr sz="4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Accurate Visualization for an Array Based Trie</a:t>
            </a:r>
            <a:endParaRPr/>
          </a:p>
        </p:txBody>
      </p:sp>
      <p:sp>
        <p:nvSpPr>
          <p:cNvPr id="640" name="Google Shape;640;p35"/>
          <p:cNvSpPr txBox="1"/>
          <p:nvPr>
            <p:ph idx="1" type="body"/>
          </p:nvPr>
        </p:nvSpPr>
        <p:spPr>
          <a:xfrm>
            <a:off x="243000" y="556500"/>
            <a:ext cx="89010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node has R links, where R is the alphabet size.</a:t>
            </a:r>
            <a:endParaRPr/>
          </a:p>
        </p:txBody>
      </p:sp>
      <p:sp>
        <p:nvSpPr>
          <p:cNvPr id="641" name="Google Shape;641;p35"/>
          <p:cNvSpPr/>
          <p:nvPr/>
        </p:nvSpPr>
        <p:spPr>
          <a:xfrm>
            <a:off x="6429629" y="12093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2" name="Google Shape;642;p35"/>
          <p:cNvSpPr/>
          <p:nvPr/>
        </p:nvSpPr>
        <p:spPr>
          <a:xfrm>
            <a:off x="7790975" y="19622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3" name="Google Shape;643;p35"/>
          <p:cNvSpPr/>
          <p:nvPr/>
        </p:nvSpPr>
        <p:spPr>
          <a:xfrm>
            <a:off x="7410400" y="286824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4" name="Google Shape;644;p35"/>
          <p:cNvSpPr/>
          <p:nvPr/>
        </p:nvSpPr>
        <p:spPr>
          <a:xfrm>
            <a:off x="6877275" y="362847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5" name="Google Shape;645;p35"/>
          <p:cNvSpPr/>
          <p:nvPr/>
        </p:nvSpPr>
        <p:spPr>
          <a:xfrm>
            <a:off x="5170000" y="19623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6" name="Google Shape;646;p35"/>
          <p:cNvSpPr/>
          <p:nvPr/>
        </p:nvSpPr>
        <p:spPr>
          <a:xfrm>
            <a:off x="5810100" y="25957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7" name="Google Shape;647;p35"/>
          <p:cNvSpPr/>
          <p:nvPr/>
        </p:nvSpPr>
        <p:spPr>
          <a:xfrm>
            <a:off x="5810100" y="345963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8" name="Google Shape;648;p35"/>
          <p:cNvCxnSpPr>
            <a:stCxn id="641" idx="4"/>
            <a:endCxn id="642" idx="0"/>
          </p:cNvCxnSpPr>
          <p:nvPr/>
        </p:nvCxnSpPr>
        <p:spPr>
          <a:xfrm>
            <a:off x="6646079" y="1642275"/>
            <a:ext cx="1361400" cy="3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35"/>
          <p:cNvCxnSpPr>
            <a:stCxn id="643" idx="4"/>
            <a:endCxn id="650" idx="0"/>
          </p:cNvCxnSpPr>
          <p:nvPr/>
        </p:nvCxnSpPr>
        <p:spPr>
          <a:xfrm>
            <a:off x="7626850" y="330114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35"/>
          <p:cNvCxnSpPr>
            <a:stCxn id="643" idx="4"/>
          </p:cNvCxnSpPr>
          <p:nvPr/>
        </p:nvCxnSpPr>
        <p:spPr>
          <a:xfrm flipH="1">
            <a:off x="6998650" y="3301148"/>
            <a:ext cx="628200" cy="13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35"/>
          <p:cNvCxnSpPr>
            <a:stCxn id="641" idx="4"/>
          </p:cNvCxnSpPr>
          <p:nvPr/>
        </p:nvCxnSpPr>
        <p:spPr>
          <a:xfrm flipH="1">
            <a:off x="5386379" y="1642275"/>
            <a:ext cx="1259700" cy="3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35"/>
          <p:cNvCxnSpPr/>
          <p:nvPr/>
        </p:nvCxnSpPr>
        <p:spPr>
          <a:xfrm>
            <a:off x="5386450" y="239521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5"/>
          <p:cNvCxnSpPr>
            <a:endCxn id="647" idx="0"/>
          </p:cNvCxnSpPr>
          <p:nvPr/>
        </p:nvCxnSpPr>
        <p:spPr>
          <a:xfrm>
            <a:off x="6023250" y="3054336"/>
            <a:ext cx="3300" cy="40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35"/>
          <p:cNvCxnSpPr>
            <a:stCxn id="641" idx="4"/>
          </p:cNvCxnSpPr>
          <p:nvPr/>
        </p:nvCxnSpPr>
        <p:spPr>
          <a:xfrm flipH="1">
            <a:off x="6340679" y="1642275"/>
            <a:ext cx="305400" cy="3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35"/>
          <p:cNvCxnSpPr>
            <a:stCxn id="641" idx="4"/>
          </p:cNvCxnSpPr>
          <p:nvPr/>
        </p:nvCxnSpPr>
        <p:spPr>
          <a:xfrm>
            <a:off x="6646079" y="1642275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35"/>
          <p:cNvCxnSpPr>
            <a:stCxn id="641" idx="4"/>
          </p:cNvCxnSpPr>
          <p:nvPr/>
        </p:nvCxnSpPr>
        <p:spPr>
          <a:xfrm>
            <a:off x="6646079" y="1642275"/>
            <a:ext cx="48900" cy="36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5"/>
          <p:cNvCxnSpPr>
            <a:stCxn id="641" idx="4"/>
          </p:cNvCxnSpPr>
          <p:nvPr/>
        </p:nvCxnSpPr>
        <p:spPr>
          <a:xfrm flipH="1">
            <a:off x="6536279" y="1642275"/>
            <a:ext cx="109800" cy="33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35"/>
          <p:cNvCxnSpPr>
            <a:stCxn id="641" idx="4"/>
          </p:cNvCxnSpPr>
          <p:nvPr/>
        </p:nvCxnSpPr>
        <p:spPr>
          <a:xfrm flipH="1">
            <a:off x="6145379" y="1642275"/>
            <a:ext cx="500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35"/>
          <p:cNvCxnSpPr>
            <a:stCxn id="641" idx="4"/>
          </p:cNvCxnSpPr>
          <p:nvPr/>
        </p:nvCxnSpPr>
        <p:spPr>
          <a:xfrm>
            <a:off x="6646079" y="1642275"/>
            <a:ext cx="391200" cy="2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35"/>
          <p:cNvCxnSpPr/>
          <p:nvPr/>
        </p:nvCxnSpPr>
        <p:spPr>
          <a:xfrm flipH="1">
            <a:off x="5067696" y="2413195"/>
            <a:ext cx="305400" cy="3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35"/>
          <p:cNvCxnSpPr/>
          <p:nvPr/>
        </p:nvCxnSpPr>
        <p:spPr>
          <a:xfrm flipH="1">
            <a:off x="4872397" y="2413195"/>
            <a:ext cx="500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35"/>
          <p:cNvCxnSpPr/>
          <p:nvPr/>
        </p:nvCxnSpPr>
        <p:spPr>
          <a:xfrm>
            <a:off x="5373096" y="2413195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35"/>
          <p:cNvCxnSpPr>
            <a:endCxn id="646" idx="0"/>
          </p:cNvCxnSpPr>
          <p:nvPr/>
        </p:nvCxnSpPr>
        <p:spPr>
          <a:xfrm>
            <a:off x="5373150" y="2413061"/>
            <a:ext cx="653400" cy="18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5" name="Google Shape;665;p35"/>
          <p:cNvGrpSpPr/>
          <p:nvPr/>
        </p:nvGrpSpPr>
        <p:grpSpPr>
          <a:xfrm>
            <a:off x="5524714" y="3033187"/>
            <a:ext cx="891900" cy="324600"/>
            <a:chOff x="4872397" y="2413195"/>
            <a:chExt cx="891900" cy="324600"/>
          </a:xfrm>
        </p:grpSpPr>
        <p:cxnSp>
          <p:nvCxnSpPr>
            <p:cNvPr id="666" name="Google Shape;666;p35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35"/>
            <p:cNvCxnSpPr/>
            <p:nvPr/>
          </p:nvCxnSpPr>
          <p:spPr>
            <a:xfrm flipH="1">
              <a:off x="4872397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35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35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0" name="Google Shape;670;p35"/>
          <p:cNvSpPr txBox="1"/>
          <p:nvPr/>
        </p:nvSpPr>
        <p:spPr>
          <a:xfrm>
            <a:off x="5799700" y="14905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71" name="Google Shape;671;p35"/>
          <p:cNvSpPr txBox="1"/>
          <p:nvPr/>
        </p:nvSpPr>
        <p:spPr>
          <a:xfrm>
            <a:off x="7442625" y="149052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672" name="Google Shape;672;p35"/>
          <p:cNvCxnSpPr/>
          <p:nvPr/>
        </p:nvCxnSpPr>
        <p:spPr>
          <a:xfrm flipH="1">
            <a:off x="7978009" y="2400159"/>
            <a:ext cx="26400" cy="32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5"/>
          <p:cNvCxnSpPr>
            <a:stCxn id="642" idx="4"/>
            <a:endCxn id="643" idx="0"/>
          </p:cNvCxnSpPr>
          <p:nvPr/>
        </p:nvCxnSpPr>
        <p:spPr>
          <a:xfrm flipH="1">
            <a:off x="7626725" y="2395196"/>
            <a:ext cx="380700" cy="47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5"/>
          <p:cNvCxnSpPr/>
          <p:nvPr/>
        </p:nvCxnSpPr>
        <p:spPr>
          <a:xfrm>
            <a:off x="8004409" y="2400159"/>
            <a:ext cx="317700" cy="3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35"/>
          <p:cNvCxnSpPr/>
          <p:nvPr/>
        </p:nvCxnSpPr>
        <p:spPr>
          <a:xfrm>
            <a:off x="8004409" y="2400159"/>
            <a:ext cx="391200" cy="22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35"/>
          <p:cNvCxnSpPr/>
          <p:nvPr/>
        </p:nvCxnSpPr>
        <p:spPr>
          <a:xfrm flipH="1">
            <a:off x="7381292" y="3298837"/>
            <a:ext cx="2502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35"/>
          <p:cNvCxnSpPr>
            <a:endCxn id="644" idx="0"/>
          </p:cNvCxnSpPr>
          <p:nvPr/>
        </p:nvCxnSpPr>
        <p:spPr>
          <a:xfrm flipH="1">
            <a:off x="7093725" y="3298777"/>
            <a:ext cx="537900" cy="3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35"/>
          <p:cNvCxnSpPr/>
          <p:nvPr/>
        </p:nvCxnSpPr>
        <p:spPr>
          <a:xfrm>
            <a:off x="7631492" y="3298837"/>
            <a:ext cx="260100" cy="24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35"/>
          <p:cNvCxnSpPr/>
          <p:nvPr/>
        </p:nvCxnSpPr>
        <p:spPr>
          <a:xfrm>
            <a:off x="7631492" y="3298837"/>
            <a:ext cx="320400" cy="1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0" name="Google Shape;680;p35"/>
          <p:cNvGrpSpPr/>
          <p:nvPr/>
        </p:nvGrpSpPr>
        <p:grpSpPr>
          <a:xfrm>
            <a:off x="6680012" y="4065693"/>
            <a:ext cx="730377" cy="265815"/>
            <a:chOff x="4872397" y="2413195"/>
            <a:chExt cx="891900" cy="324600"/>
          </a:xfrm>
        </p:grpSpPr>
        <p:cxnSp>
          <p:nvCxnSpPr>
            <p:cNvPr id="681" name="Google Shape;681;p35"/>
            <p:cNvCxnSpPr/>
            <p:nvPr/>
          </p:nvCxnSpPr>
          <p:spPr>
            <a:xfrm flipH="1">
              <a:off x="5067696" y="2413195"/>
              <a:ext cx="305400" cy="324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35"/>
            <p:cNvCxnSpPr/>
            <p:nvPr/>
          </p:nvCxnSpPr>
          <p:spPr>
            <a:xfrm flipH="1">
              <a:off x="4872397" y="2413195"/>
              <a:ext cx="500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35"/>
            <p:cNvCxnSpPr/>
            <p:nvPr/>
          </p:nvCxnSpPr>
          <p:spPr>
            <a:xfrm>
              <a:off x="5373096" y="2413195"/>
              <a:ext cx="317700" cy="300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35"/>
            <p:cNvCxnSpPr/>
            <p:nvPr/>
          </p:nvCxnSpPr>
          <p:spPr>
            <a:xfrm>
              <a:off x="5373096" y="2413195"/>
              <a:ext cx="391200" cy="227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85" name="Google Shape;685;p35"/>
          <p:cNvCxnSpPr/>
          <p:nvPr/>
        </p:nvCxnSpPr>
        <p:spPr>
          <a:xfrm>
            <a:off x="7085217" y="4063027"/>
            <a:ext cx="0" cy="1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35"/>
          <p:cNvCxnSpPr>
            <a:stCxn id="642" idx="4"/>
          </p:cNvCxnSpPr>
          <p:nvPr/>
        </p:nvCxnSpPr>
        <p:spPr>
          <a:xfrm>
            <a:off x="8007425" y="2395196"/>
            <a:ext cx="117000" cy="30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35"/>
          <p:cNvSpPr txBox="1"/>
          <p:nvPr/>
        </p:nvSpPr>
        <p:spPr>
          <a:xfrm>
            <a:off x="7522975" y="242835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88" name="Google Shape;688;p35"/>
          <p:cNvSpPr txBox="1"/>
          <p:nvPr/>
        </p:nvSpPr>
        <p:spPr>
          <a:xfrm>
            <a:off x="6975308" y="3304360"/>
            <a:ext cx="212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89" name="Google Shape;689;p35"/>
          <p:cNvSpPr txBox="1"/>
          <p:nvPr/>
        </p:nvSpPr>
        <p:spPr>
          <a:xfrm>
            <a:off x="5723500" y="2208375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690" name="Google Shape;690;p35"/>
          <p:cNvSpPr txBox="1"/>
          <p:nvPr/>
        </p:nvSpPr>
        <p:spPr>
          <a:xfrm>
            <a:off x="6026550" y="3132056"/>
            <a:ext cx="21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pic>
        <p:nvPicPr>
          <p:cNvPr id="691" name="Google Shape;6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75" y="1559650"/>
            <a:ext cx="339090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5"/>
          <p:cNvSpPr txBox="1"/>
          <p:nvPr>
            <p:ph idx="1" type="body"/>
          </p:nvPr>
        </p:nvSpPr>
        <p:spPr>
          <a:xfrm>
            <a:off x="166800" y="4475900"/>
            <a:ext cx="37017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can we save memory?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More Accurate Visualization for an Array Based Trie</a:t>
            </a:r>
            <a:endParaRPr/>
          </a:p>
        </p:txBody>
      </p:sp>
      <p:sp>
        <p:nvSpPr>
          <p:cNvPr id="698" name="Google Shape;698;p36"/>
          <p:cNvSpPr txBox="1"/>
          <p:nvPr>
            <p:ph idx="1" type="body"/>
          </p:nvPr>
        </p:nvSpPr>
        <p:spPr>
          <a:xfrm>
            <a:off x="166800" y="4475900"/>
            <a:ext cx="37017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can we save memory?</a:t>
            </a:r>
            <a:endParaRPr/>
          </a:p>
        </p:txBody>
      </p:sp>
      <p:pic>
        <p:nvPicPr>
          <p:cNvPr id="699" name="Google Shape;6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5" y="723900"/>
            <a:ext cx="339090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36"/>
          <p:cNvSpPr/>
          <p:nvPr/>
        </p:nvSpPr>
        <p:spPr>
          <a:xfrm>
            <a:off x="5024447" y="795972"/>
            <a:ext cx="2626200" cy="132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6"/>
          <p:cNvSpPr txBox="1"/>
          <p:nvPr/>
        </p:nvSpPr>
        <p:spPr>
          <a:xfrm>
            <a:off x="5656405" y="850550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exists:</a:t>
            </a:r>
            <a:endParaRPr/>
          </a:p>
        </p:txBody>
      </p:sp>
      <p:graphicFrame>
        <p:nvGraphicFramePr>
          <p:cNvPr id="702" name="Google Shape;702;p36"/>
          <p:cNvGraphicFramePr/>
          <p:nvPr/>
        </p:nvGraphicFramePr>
        <p:xfrm>
          <a:off x="5241211" y="13988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03" name="Google Shape;703;p36"/>
          <p:cNvSpPr txBox="1"/>
          <p:nvPr/>
        </p:nvSpPr>
        <p:spPr>
          <a:xfrm>
            <a:off x="5035258" y="1068417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aphicFrame>
        <p:nvGraphicFramePr>
          <p:cNvPr id="704" name="Google Shape;704;p36"/>
          <p:cNvGraphicFramePr/>
          <p:nvPr/>
        </p:nvGraphicFramePr>
        <p:xfrm>
          <a:off x="6375055" y="85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382850"/>
              </a:tblGrid>
              <a:tr h="35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05" name="Google Shape;705;p36"/>
          <p:cNvSpPr txBox="1"/>
          <p:nvPr/>
        </p:nvSpPr>
        <p:spPr>
          <a:xfrm>
            <a:off x="5231411" y="1744203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06" name="Google Shape;706;p36"/>
          <p:cNvSpPr txBox="1"/>
          <p:nvPr/>
        </p:nvSpPr>
        <p:spPr>
          <a:xfrm>
            <a:off x="5597257" y="17242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707" name="Google Shape;707;p36"/>
          <p:cNvSpPr txBox="1"/>
          <p:nvPr/>
        </p:nvSpPr>
        <p:spPr>
          <a:xfrm>
            <a:off x="5965846" y="17242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708" name="Google Shape;708;p36"/>
          <p:cNvSpPr txBox="1"/>
          <p:nvPr/>
        </p:nvSpPr>
        <p:spPr>
          <a:xfrm>
            <a:off x="6703027" y="1724211"/>
            <a:ext cx="573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709" name="Google Shape;709;p36"/>
          <p:cNvSpPr txBox="1"/>
          <p:nvPr/>
        </p:nvSpPr>
        <p:spPr>
          <a:xfrm>
            <a:off x="6334437" y="17242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710" name="Google Shape;710;p36"/>
          <p:cNvSpPr txBox="1"/>
          <p:nvPr/>
        </p:nvSpPr>
        <p:spPr>
          <a:xfrm>
            <a:off x="7176616" y="17242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3708247" y="2274497"/>
            <a:ext cx="2626200" cy="132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6"/>
          <p:cNvSpPr txBox="1"/>
          <p:nvPr/>
        </p:nvSpPr>
        <p:spPr>
          <a:xfrm>
            <a:off x="4340205" y="232907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exists:</a:t>
            </a:r>
            <a:endParaRPr/>
          </a:p>
        </p:txBody>
      </p:sp>
      <p:graphicFrame>
        <p:nvGraphicFramePr>
          <p:cNvPr id="713" name="Google Shape;713;p36"/>
          <p:cNvGraphicFramePr/>
          <p:nvPr/>
        </p:nvGraphicFramePr>
        <p:xfrm>
          <a:off x="3925011" y="28773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14" name="Google Shape;714;p36"/>
          <p:cNvSpPr txBox="1"/>
          <p:nvPr/>
        </p:nvSpPr>
        <p:spPr>
          <a:xfrm>
            <a:off x="3719058" y="2546941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aphicFrame>
        <p:nvGraphicFramePr>
          <p:cNvPr id="715" name="Google Shape;715;p36"/>
          <p:cNvGraphicFramePr/>
          <p:nvPr/>
        </p:nvGraphicFramePr>
        <p:xfrm>
          <a:off x="5058855" y="233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382850"/>
              </a:tblGrid>
              <a:tr h="35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16" name="Google Shape;716;p36"/>
          <p:cNvSpPr txBox="1"/>
          <p:nvPr/>
        </p:nvSpPr>
        <p:spPr>
          <a:xfrm>
            <a:off x="3915211" y="3222727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17" name="Google Shape;717;p36"/>
          <p:cNvSpPr txBox="1"/>
          <p:nvPr/>
        </p:nvSpPr>
        <p:spPr>
          <a:xfrm>
            <a:off x="4281057" y="320273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718" name="Google Shape;718;p36"/>
          <p:cNvSpPr txBox="1"/>
          <p:nvPr/>
        </p:nvSpPr>
        <p:spPr>
          <a:xfrm>
            <a:off x="4649646" y="320273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719" name="Google Shape;719;p36"/>
          <p:cNvSpPr txBox="1"/>
          <p:nvPr/>
        </p:nvSpPr>
        <p:spPr>
          <a:xfrm>
            <a:off x="5386827" y="3202736"/>
            <a:ext cx="573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720" name="Google Shape;720;p36"/>
          <p:cNvSpPr txBox="1"/>
          <p:nvPr/>
        </p:nvSpPr>
        <p:spPr>
          <a:xfrm>
            <a:off x="5018237" y="320273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721" name="Google Shape;721;p36"/>
          <p:cNvSpPr txBox="1"/>
          <p:nvPr/>
        </p:nvSpPr>
        <p:spPr>
          <a:xfrm>
            <a:off x="5860416" y="320273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22" name="Google Shape;722;p36"/>
          <p:cNvSpPr/>
          <p:nvPr/>
        </p:nvSpPr>
        <p:spPr>
          <a:xfrm>
            <a:off x="3708247" y="3712772"/>
            <a:ext cx="2626200" cy="132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6"/>
          <p:cNvSpPr txBox="1"/>
          <p:nvPr/>
        </p:nvSpPr>
        <p:spPr>
          <a:xfrm>
            <a:off x="4340205" y="3767350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exists:</a:t>
            </a:r>
            <a:endParaRPr/>
          </a:p>
        </p:txBody>
      </p:sp>
      <p:graphicFrame>
        <p:nvGraphicFramePr>
          <p:cNvPr id="724" name="Google Shape;724;p36"/>
          <p:cNvGraphicFramePr/>
          <p:nvPr/>
        </p:nvGraphicFramePr>
        <p:xfrm>
          <a:off x="3925011" y="43156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25" name="Google Shape;725;p36"/>
          <p:cNvSpPr txBox="1"/>
          <p:nvPr/>
        </p:nvSpPr>
        <p:spPr>
          <a:xfrm>
            <a:off x="3719058" y="3985216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aphicFrame>
        <p:nvGraphicFramePr>
          <p:cNvPr id="726" name="Google Shape;726;p36"/>
          <p:cNvGraphicFramePr/>
          <p:nvPr/>
        </p:nvGraphicFramePr>
        <p:xfrm>
          <a:off x="5058855" y="377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382850"/>
              </a:tblGrid>
              <a:tr h="35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727" name="Google Shape;727;p36"/>
          <p:cNvSpPr txBox="1"/>
          <p:nvPr/>
        </p:nvSpPr>
        <p:spPr>
          <a:xfrm>
            <a:off x="3915211" y="4661002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28" name="Google Shape;728;p36"/>
          <p:cNvSpPr txBox="1"/>
          <p:nvPr/>
        </p:nvSpPr>
        <p:spPr>
          <a:xfrm>
            <a:off x="4281057" y="46410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729" name="Google Shape;729;p36"/>
          <p:cNvSpPr txBox="1"/>
          <p:nvPr/>
        </p:nvSpPr>
        <p:spPr>
          <a:xfrm>
            <a:off x="4649646" y="46410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730" name="Google Shape;730;p36"/>
          <p:cNvSpPr txBox="1"/>
          <p:nvPr/>
        </p:nvSpPr>
        <p:spPr>
          <a:xfrm>
            <a:off x="5386827" y="4641011"/>
            <a:ext cx="573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731" name="Google Shape;731;p36"/>
          <p:cNvSpPr txBox="1"/>
          <p:nvPr/>
        </p:nvSpPr>
        <p:spPr>
          <a:xfrm>
            <a:off x="5018237" y="46410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732" name="Google Shape;732;p36"/>
          <p:cNvSpPr txBox="1"/>
          <p:nvPr/>
        </p:nvSpPr>
        <p:spPr>
          <a:xfrm>
            <a:off x="5860416" y="4641011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33" name="Google Shape;733;p36"/>
          <p:cNvSpPr/>
          <p:nvPr/>
        </p:nvSpPr>
        <p:spPr>
          <a:xfrm>
            <a:off x="2071579" y="272946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4" name="Google Shape;734;p36"/>
          <p:cNvSpPr/>
          <p:nvPr/>
        </p:nvSpPr>
        <p:spPr>
          <a:xfrm>
            <a:off x="1573950" y="340619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5" name="Google Shape;735;p36"/>
          <p:cNvCxnSpPr>
            <a:stCxn id="733" idx="3"/>
            <a:endCxn id="734" idx="0"/>
          </p:cNvCxnSpPr>
          <p:nvPr/>
        </p:nvCxnSpPr>
        <p:spPr>
          <a:xfrm flipH="1">
            <a:off x="1790276" y="3098966"/>
            <a:ext cx="344700" cy="3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36"/>
          <p:cNvCxnSpPr>
            <a:endCxn id="737" idx="0"/>
          </p:cNvCxnSpPr>
          <p:nvPr/>
        </p:nvCxnSpPr>
        <p:spPr>
          <a:xfrm>
            <a:off x="1790400" y="383897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36"/>
          <p:cNvSpPr/>
          <p:nvPr/>
        </p:nvSpPr>
        <p:spPr>
          <a:xfrm>
            <a:off x="1573950" y="4041473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8" name="Google Shape;738;p36"/>
          <p:cNvCxnSpPr>
            <a:stCxn id="706" idx="0"/>
            <a:endCxn id="711" idx="0"/>
          </p:cNvCxnSpPr>
          <p:nvPr/>
        </p:nvCxnSpPr>
        <p:spPr>
          <a:xfrm flipH="1">
            <a:off x="5021257" y="1724211"/>
            <a:ext cx="810300" cy="55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36"/>
          <p:cNvCxnSpPr>
            <a:endCxn id="722" idx="0"/>
          </p:cNvCxnSpPr>
          <p:nvPr/>
        </p:nvCxnSpPr>
        <p:spPr>
          <a:xfrm flipH="1">
            <a:off x="5021347" y="3202772"/>
            <a:ext cx="652200" cy="51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0" name="Google Shape;740;p36"/>
          <p:cNvSpPr/>
          <p:nvPr/>
        </p:nvSpPr>
        <p:spPr>
          <a:xfrm>
            <a:off x="6461411" y="2272847"/>
            <a:ext cx="2626200" cy="1328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6"/>
          <p:cNvSpPr txBox="1"/>
          <p:nvPr/>
        </p:nvSpPr>
        <p:spPr>
          <a:xfrm>
            <a:off x="7093369" y="23274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exists:</a:t>
            </a:r>
            <a:endParaRPr/>
          </a:p>
        </p:txBody>
      </p:sp>
      <p:graphicFrame>
        <p:nvGraphicFramePr>
          <p:cNvPr id="742" name="Google Shape;742;p36"/>
          <p:cNvGraphicFramePr/>
          <p:nvPr/>
        </p:nvGraphicFramePr>
        <p:xfrm>
          <a:off x="6678175" y="28756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43" name="Google Shape;743;p36"/>
          <p:cNvSpPr txBox="1"/>
          <p:nvPr/>
        </p:nvSpPr>
        <p:spPr>
          <a:xfrm>
            <a:off x="6472222" y="2545291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graphicFrame>
        <p:nvGraphicFramePr>
          <p:cNvPr id="744" name="Google Shape;744;p36"/>
          <p:cNvGraphicFramePr/>
          <p:nvPr/>
        </p:nvGraphicFramePr>
        <p:xfrm>
          <a:off x="7812019" y="233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382850"/>
              </a:tblGrid>
              <a:tr h="35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745" name="Google Shape;745;p36"/>
          <p:cNvSpPr txBox="1"/>
          <p:nvPr/>
        </p:nvSpPr>
        <p:spPr>
          <a:xfrm>
            <a:off x="6668375" y="3221077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6" name="Google Shape;746;p36"/>
          <p:cNvSpPr txBox="1"/>
          <p:nvPr/>
        </p:nvSpPr>
        <p:spPr>
          <a:xfrm>
            <a:off x="7034220" y="320108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</a:t>
            </a:r>
            <a:endParaRPr/>
          </a:p>
        </p:txBody>
      </p:sp>
      <p:sp>
        <p:nvSpPr>
          <p:cNvPr id="747" name="Google Shape;747;p36"/>
          <p:cNvSpPr txBox="1"/>
          <p:nvPr/>
        </p:nvSpPr>
        <p:spPr>
          <a:xfrm>
            <a:off x="7402810" y="320108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  <p:sp>
        <p:nvSpPr>
          <p:cNvPr id="748" name="Google Shape;748;p36"/>
          <p:cNvSpPr txBox="1"/>
          <p:nvPr/>
        </p:nvSpPr>
        <p:spPr>
          <a:xfrm>
            <a:off x="8139991" y="3201086"/>
            <a:ext cx="573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749" name="Google Shape;749;p36"/>
          <p:cNvSpPr txBox="1"/>
          <p:nvPr/>
        </p:nvSpPr>
        <p:spPr>
          <a:xfrm>
            <a:off x="7771400" y="320108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750" name="Google Shape;750;p36"/>
          <p:cNvSpPr txBox="1"/>
          <p:nvPr/>
        </p:nvSpPr>
        <p:spPr>
          <a:xfrm>
            <a:off x="8613580" y="3201086"/>
            <a:ext cx="4686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751" name="Google Shape;751;p36"/>
          <p:cNvCxnSpPr>
            <a:stCxn id="709" idx="0"/>
            <a:endCxn id="740" idx="0"/>
          </p:cNvCxnSpPr>
          <p:nvPr/>
        </p:nvCxnSpPr>
        <p:spPr>
          <a:xfrm>
            <a:off x="6568737" y="1724211"/>
            <a:ext cx="1205700" cy="54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2" name="Google Shape;752;p36"/>
          <p:cNvSpPr/>
          <p:nvPr/>
        </p:nvSpPr>
        <p:spPr>
          <a:xfrm>
            <a:off x="2504475" y="3406198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3" name="Google Shape;753;p36"/>
          <p:cNvCxnSpPr>
            <a:stCxn id="733" idx="5"/>
            <a:endCxn id="752" idx="0"/>
          </p:cNvCxnSpPr>
          <p:nvPr/>
        </p:nvCxnSpPr>
        <p:spPr>
          <a:xfrm>
            <a:off x="2441083" y="3098966"/>
            <a:ext cx="279900" cy="3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4" name="Google Shape;754;p36"/>
          <p:cNvSpPr txBox="1"/>
          <p:nvPr/>
        </p:nvSpPr>
        <p:spPr>
          <a:xfrm>
            <a:off x="6660050" y="3926600"/>
            <a:ext cx="22344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problem, our arrays are ‘sparse’.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/>
          <p:nvPr/>
        </p:nvSpPr>
        <p:spPr>
          <a:xfrm>
            <a:off x="3481933" y="1538748"/>
            <a:ext cx="16737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>
            <a:off x="3420850" y="76198"/>
            <a:ext cx="1185000" cy="120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 txBox="1"/>
          <p:nvPr/>
        </p:nvSpPr>
        <p:spPr>
          <a:xfrm>
            <a:off x="9325" y="-2900"/>
            <a:ext cx="393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Search-By-Key-Identity </a:t>
            </a:r>
            <a:r>
              <a:rPr lang="en">
                <a:solidFill>
                  <a:schemeClr val="dk1"/>
                </a:solidFill>
              </a:rPr>
              <a:t>Data Structures</a:t>
            </a:r>
            <a:r>
              <a:rPr lang="en"/>
              <a:t>:</a:t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>
            <a:off x="1026325" y="52534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3512250" y="143740"/>
            <a:ext cx="10203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>
            <a:off x="3512250" y="524740"/>
            <a:ext cx="10203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Tree</a:t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3512250" y="905740"/>
            <a:ext cx="10203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RedBlack</a:t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3512375" y="1578315"/>
            <a:ext cx="15945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Chains</a:t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3512250" y="1947715"/>
            <a:ext cx="15945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</a:t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1026200" y="115901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cxnSp>
        <p:nvCxnSpPr>
          <p:cNvPr id="106" name="Google Shape;106;p10"/>
          <p:cNvCxnSpPr>
            <a:stCxn id="99" idx="3"/>
            <a:endCxn id="100" idx="1"/>
          </p:cNvCxnSpPr>
          <p:nvPr/>
        </p:nvCxnSpPr>
        <p:spPr>
          <a:xfrm flipH="1" rot="10800000">
            <a:off x="1722625" y="296440"/>
            <a:ext cx="1789500" cy="38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0"/>
          <p:cNvCxnSpPr>
            <a:stCxn id="99" idx="3"/>
            <a:endCxn id="101" idx="1"/>
          </p:cNvCxnSpPr>
          <p:nvPr/>
        </p:nvCxnSpPr>
        <p:spPr>
          <a:xfrm flipH="1" rot="10800000">
            <a:off x="1722625" y="677440"/>
            <a:ext cx="17895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0"/>
          <p:cNvCxnSpPr>
            <a:stCxn id="99" idx="3"/>
            <a:endCxn id="102" idx="1"/>
          </p:cNvCxnSpPr>
          <p:nvPr/>
        </p:nvCxnSpPr>
        <p:spPr>
          <a:xfrm>
            <a:off x="1722625" y="678040"/>
            <a:ext cx="1789500" cy="38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0"/>
          <p:cNvCxnSpPr>
            <a:stCxn id="105" idx="3"/>
            <a:endCxn id="104" idx="1"/>
          </p:cNvCxnSpPr>
          <p:nvPr/>
        </p:nvCxnSpPr>
        <p:spPr>
          <a:xfrm>
            <a:off x="1722500" y="1311715"/>
            <a:ext cx="1789800" cy="78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0"/>
          <p:cNvCxnSpPr>
            <a:stCxn id="105" idx="3"/>
            <a:endCxn id="103" idx="1"/>
          </p:cNvCxnSpPr>
          <p:nvPr/>
        </p:nvCxnSpPr>
        <p:spPr>
          <a:xfrm>
            <a:off x="1722500" y="1311715"/>
            <a:ext cx="1789800" cy="41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0"/>
          <p:cNvCxnSpPr>
            <a:stCxn id="99" idx="3"/>
            <a:endCxn id="103" idx="1"/>
          </p:cNvCxnSpPr>
          <p:nvPr/>
        </p:nvCxnSpPr>
        <p:spPr>
          <a:xfrm>
            <a:off x="1722625" y="678040"/>
            <a:ext cx="1789800" cy="105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0"/>
          <p:cNvCxnSpPr>
            <a:stCxn id="99" idx="3"/>
            <a:endCxn id="104" idx="1"/>
          </p:cNvCxnSpPr>
          <p:nvPr/>
        </p:nvCxnSpPr>
        <p:spPr>
          <a:xfrm>
            <a:off x="1722625" y="678040"/>
            <a:ext cx="1789500" cy="142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0"/>
          <p:cNvCxnSpPr>
            <a:stCxn id="105" idx="3"/>
            <a:endCxn id="102" idx="1"/>
          </p:cNvCxnSpPr>
          <p:nvPr/>
        </p:nvCxnSpPr>
        <p:spPr>
          <a:xfrm flipH="1" rot="10800000">
            <a:off x="1722500" y="1058515"/>
            <a:ext cx="1789800" cy="2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0"/>
          <p:cNvCxnSpPr>
            <a:stCxn id="105" idx="3"/>
            <a:endCxn id="101" idx="1"/>
          </p:cNvCxnSpPr>
          <p:nvPr/>
        </p:nvCxnSpPr>
        <p:spPr>
          <a:xfrm flipH="1" rot="10800000">
            <a:off x="1722500" y="677515"/>
            <a:ext cx="1789800" cy="63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0"/>
          <p:cNvCxnSpPr>
            <a:stCxn id="105" idx="3"/>
            <a:endCxn id="100" idx="1"/>
          </p:cNvCxnSpPr>
          <p:nvPr/>
        </p:nvCxnSpPr>
        <p:spPr>
          <a:xfrm flipH="1" rot="10800000">
            <a:off x="1722500" y="296515"/>
            <a:ext cx="1789800" cy="101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0"/>
          <p:cNvSpPr txBox="1"/>
          <p:nvPr/>
        </p:nvSpPr>
        <p:spPr>
          <a:xfrm>
            <a:off x="5393625" y="1646590"/>
            <a:ext cx="3598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Searches using hashCode() and equals()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Roughly Analogous to </a:t>
            </a:r>
            <a:r>
              <a:rPr b="1" lang="en"/>
              <a:t>Integer Sorting</a:t>
            </a:r>
            <a:endParaRPr b="1"/>
          </a:p>
        </p:txBody>
      </p:sp>
      <p:sp>
        <p:nvSpPr>
          <p:cNvPr id="117" name="Google Shape;117;p10"/>
          <p:cNvSpPr/>
          <p:nvPr/>
        </p:nvSpPr>
        <p:spPr>
          <a:xfrm>
            <a:off x="3497058" y="2616048"/>
            <a:ext cx="16737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0"/>
          <p:cNvCxnSpPr>
            <a:stCxn id="99" idx="3"/>
            <a:endCxn id="117" idx="1"/>
          </p:cNvCxnSpPr>
          <p:nvPr/>
        </p:nvCxnSpPr>
        <p:spPr>
          <a:xfrm>
            <a:off x="1722625" y="678040"/>
            <a:ext cx="1774500" cy="231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0"/>
          <p:cNvCxnSpPr>
            <a:stCxn id="105" idx="3"/>
            <a:endCxn id="117" idx="1"/>
          </p:cNvCxnSpPr>
          <p:nvPr/>
        </p:nvCxnSpPr>
        <p:spPr>
          <a:xfrm>
            <a:off x="1722500" y="1311715"/>
            <a:ext cx="1774500" cy="167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0"/>
          <p:cNvSpPr txBox="1"/>
          <p:nvPr/>
        </p:nvSpPr>
        <p:spPr>
          <a:xfrm>
            <a:off x="5393625" y="2800090"/>
            <a:ext cx="3598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Searches uses … digits?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Analogous to digit-by-digit (radix) sorting.</a:t>
            </a:r>
            <a:endParaRPr/>
          </a:p>
        </p:txBody>
      </p:sp>
      <p:sp>
        <p:nvSpPr>
          <p:cNvPr id="121" name="Google Shape;121;p10"/>
          <p:cNvSpPr txBox="1"/>
          <p:nvPr/>
        </p:nvSpPr>
        <p:spPr>
          <a:xfrm>
            <a:off x="5009100" y="392215"/>
            <a:ext cx="3015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Searches using compareTo()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Analogous to </a:t>
            </a:r>
            <a:r>
              <a:rPr b="1" lang="en"/>
              <a:t>Comparison-Based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for a BST Based Trie</a:t>
            </a:r>
            <a:endParaRPr/>
          </a:p>
        </p:txBody>
      </p:sp>
      <p:sp>
        <p:nvSpPr>
          <p:cNvPr id="760" name="Google Shape;760;p37"/>
          <p:cNvSpPr/>
          <p:nvPr/>
        </p:nvSpPr>
        <p:spPr>
          <a:xfrm>
            <a:off x="3848825" y="643575"/>
            <a:ext cx="2297100" cy="19827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7"/>
          <p:cNvSpPr txBox="1"/>
          <p:nvPr/>
        </p:nvSpPr>
        <p:spPr>
          <a:xfrm>
            <a:off x="4328394" y="698150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exists:</a:t>
            </a:r>
            <a:endParaRPr/>
          </a:p>
        </p:txBody>
      </p:sp>
      <p:graphicFrame>
        <p:nvGraphicFramePr>
          <p:cNvPr id="762" name="Google Shape;762;p37"/>
          <p:cNvGraphicFramePr/>
          <p:nvPr/>
        </p:nvGraphicFramePr>
        <p:xfrm>
          <a:off x="5047044" y="70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382850"/>
              </a:tblGrid>
              <a:tr h="35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3" name="Google Shape;763;p37"/>
          <p:cNvSpPr/>
          <p:nvPr/>
        </p:nvSpPr>
        <p:spPr>
          <a:xfrm>
            <a:off x="4310322" y="1307811"/>
            <a:ext cx="1420200" cy="1198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7"/>
          <p:cNvSpPr/>
          <p:nvPr/>
        </p:nvSpPr>
        <p:spPr>
          <a:xfrm>
            <a:off x="883779" y="161456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5" name="Google Shape;765;p37"/>
          <p:cNvSpPr/>
          <p:nvPr/>
        </p:nvSpPr>
        <p:spPr>
          <a:xfrm>
            <a:off x="386150" y="229129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6" name="Google Shape;766;p37"/>
          <p:cNvCxnSpPr>
            <a:stCxn id="764" idx="3"/>
            <a:endCxn id="765" idx="0"/>
          </p:cNvCxnSpPr>
          <p:nvPr/>
        </p:nvCxnSpPr>
        <p:spPr>
          <a:xfrm flipH="1">
            <a:off x="602476" y="1984066"/>
            <a:ext cx="344700" cy="3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37"/>
          <p:cNvCxnSpPr>
            <a:endCxn id="768" idx="0"/>
          </p:cNvCxnSpPr>
          <p:nvPr/>
        </p:nvCxnSpPr>
        <p:spPr>
          <a:xfrm>
            <a:off x="602600" y="272407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" name="Google Shape;768;p37"/>
          <p:cNvSpPr/>
          <p:nvPr/>
        </p:nvSpPr>
        <p:spPr>
          <a:xfrm>
            <a:off x="386150" y="2926573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9" name="Google Shape;769;p37"/>
          <p:cNvSpPr/>
          <p:nvPr/>
        </p:nvSpPr>
        <p:spPr>
          <a:xfrm>
            <a:off x="1316675" y="2291298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0" name="Google Shape;770;p37"/>
          <p:cNvCxnSpPr>
            <a:stCxn id="764" idx="5"/>
            <a:endCxn id="769" idx="0"/>
          </p:cNvCxnSpPr>
          <p:nvPr/>
        </p:nvCxnSpPr>
        <p:spPr>
          <a:xfrm>
            <a:off x="1253283" y="1984066"/>
            <a:ext cx="279900" cy="3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71" name="Google Shape;771;p37"/>
          <p:cNvGraphicFramePr/>
          <p:nvPr/>
        </p:nvGraphicFramePr>
        <p:xfrm>
          <a:off x="4807797" y="1406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391175"/>
                <a:gridCol w="391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‘c’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2" name="Google Shape;772;p37"/>
          <p:cNvGraphicFramePr/>
          <p:nvPr/>
        </p:nvGraphicFramePr>
        <p:xfrm>
          <a:off x="4383655" y="20023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391175"/>
                <a:gridCol w="391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‘a’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773" name="Google Shape;773;p37"/>
          <p:cNvSpPr txBox="1"/>
          <p:nvPr/>
        </p:nvSpPr>
        <p:spPr>
          <a:xfrm>
            <a:off x="3863586" y="975948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774" name="Google Shape;774;p37"/>
          <p:cNvSpPr/>
          <p:nvPr/>
        </p:nvSpPr>
        <p:spPr>
          <a:xfrm>
            <a:off x="2749950" y="2736455"/>
            <a:ext cx="2297100" cy="1339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7"/>
          <p:cNvSpPr txBox="1"/>
          <p:nvPr/>
        </p:nvSpPr>
        <p:spPr>
          <a:xfrm>
            <a:off x="3229519" y="28128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exists:</a:t>
            </a:r>
            <a:endParaRPr/>
          </a:p>
        </p:txBody>
      </p:sp>
      <p:graphicFrame>
        <p:nvGraphicFramePr>
          <p:cNvPr id="776" name="Google Shape;776;p37"/>
          <p:cNvGraphicFramePr/>
          <p:nvPr/>
        </p:nvGraphicFramePr>
        <p:xfrm>
          <a:off x="3948169" y="282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382850"/>
              </a:tblGrid>
              <a:tr h="35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7" name="Google Shape;777;p37"/>
          <p:cNvSpPr/>
          <p:nvPr/>
        </p:nvSpPr>
        <p:spPr>
          <a:xfrm>
            <a:off x="3211450" y="3422481"/>
            <a:ext cx="1420200" cy="5880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8" name="Google Shape;778;p37"/>
          <p:cNvGraphicFramePr/>
          <p:nvPr/>
        </p:nvGraphicFramePr>
        <p:xfrm>
          <a:off x="3404122" y="35210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391175"/>
                <a:gridCol w="391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‘d’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779" name="Google Shape;779;p37"/>
          <p:cNvSpPr txBox="1"/>
          <p:nvPr/>
        </p:nvSpPr>
        <p:spPr>
          <a:xfrm>
            <a:off x="2764711" y="30906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780" name="Google Shape;780;p37"/>
          <p:cNvSpPr/>
          <p:nvPr/>
        </p:nvSpPr>
        <p:spPr>
          <a:xfrm>
            <a:off x="6145925" y="2834450"/>
            <a:ext cx="2297100" cy="914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7"/>
          <p:cNvSpPr txBox="1"/>
          <p:nvPr/>
        </p:nvSpPr>
        <p:spPr>
          <a:xfrm>
            <a:off x="6625495" y="28890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exists:</a:t>
            </a:r>
            <a:endParaRPr/>
          </a:p>
        </p:txBody>
      </p:sp>
      <p:graphicFrame>
        <p:nvGraphicFramePr>
          <p:cNvPr id="782" name="Google Shape;782;p37"/>
          <p:cNvGraphicFramePr/>
          <p:nvPr/>
        </p:nvGraphicFramePr>
        <p:xfrm>
          <a:off x="7344145" y="289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382850"/>
              </a:tblGrid>
              <a:tr h="35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783" name="Google Shape;783;p37"/>
          <p:cNvSpPr txBox="1"/>
          <p:nvPr/>
        </p:nvSpPr>
        <p:spPr>
          <a:xfrm>
            <a:off x="6160686" y="31668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784" name="Google Shape;784;p37"/>
          <p:cNvSpPr/>
          <p:nvPr/>
        </p:nvSpPr>
        <p:spPr>
          <a:xfrm>
            <a:off x="6871775" y="3348922"/>
            <a:ext cx="828000" cy="342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7"/>
          <p:cNvSpPr/>
          <p:nvPr/>
        </p:nvSpPr>
        <p:spPr>
          <a:xfrm>
            <a:off x="2749950" y="4197850"/>
            <a:ext cx="2297100" cy="914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7"/>
          <p:cNvSpPr txBox="1"/>
          <p:nvPr/>
        </p:nvSpPr>
        <p:spPr>
          <a:xfrm>
            <a:off x="3229519" y="4252425"/>
            <a:ext cx="828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exists:</a:t>
            </a:r>
            <a:endParaRPr/>
          </a:p>
        </p:txBody>
      </p:sp>
      <p:graphicFrame>
        <p:nvGraphicFramePr>
          <p:cNvPr id="787" name="Google Shape;787;p37"/>
          <p:cNvGraphicFramePr/>
          <p:nvPr/>
        </p:nvGraphicFramePr>
        <p:xfrm>
          <a:off x="3948169" y="426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382850"/>
              </a:tblGrid>
              <a:tr h="35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788" name="Google Shape;788;p37"/>
          <p:cNvSpPr txBox="1"/>
          <p:nvPr/>
        </p:nvSpPr>
        <p:spPr>
          <a:xfrm>
            <a:off x="2764711" y="4530223"/>
            <a:ext cx="980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789" name="Google Shape;789;p37"/>
          <p:cNvSpPr/>
          <p:nvPr/>
        </p:nvSpPr>
        <p:spPr>
          <a:xfrm>
            <a:off x="3475800" y="4712322"/>
            <a:ext cx="828000" cy="342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0" name="Google Shape;790;p37"/>
          <p:cNvCxnSpPr>
            <a:endCxn id="774" idx="0"/>
          </p:cNvCxnSpPr>
          <p:nvPr/>
        </p:nvCxnSpPr>
        <p:spPr>
          <a:xfrm flipH="1">
            <a:off x="3898500" y="2212055"/>
            <a:ext cx="1125000" cy="52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37"/>
          <p:cNvCxnSpPr>
            <a:endCxn id="780" idx="0"/>
          </p:cNvCxnSpPr>
          <p:nvPr/>
        </p:nvCxnSpPr>
        <p:spPr>
          <a:xfrm>
            <a:off x="5405075" y="1612850"/>
            <a:ext cx="1889400" cy="122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37"/>
          <p:cNvCxnSpPr/>
          <p:nvPr/>
        </p:nvCxnSpPr>
        <p:spPr>
          <a:xfrm flipH="1">
            <a:off x="3898500" y="3726825"/>
            <a:ext cx="133500" cy="49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37"/>
          <p:cNvCxnSpPr/>
          <p:nvPr/>
        </p:nvCxnSpPr>
        <p:spPr>
          <a:xfrm flipH="1">
            <a:off x="5023678" y="1808947"/>
            <a:ext cx="17430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our Trie Implementation</a:t>
            </a:r>
            <a:endParaRPr/>
          </a:p>
        </p:txBody>
      </p:sp>
      <p:sp>
        <p:nvSpPr>
          <p:cNvPr id="799" name="Google Shape;799;p3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abstraction can we use in place of the Node[] array that is more general?</a:t>
            </a:r>
            <a:endParaRPr/>
          </a:p>
        </p:txBody>
      </p:sp>
      <p:pic>
        <p:nvPicPr>
          <p:cNvPr id="800" name="Google Shape;8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675" y="1929463"/>
            <a:ext cx="3390900" cy="2505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Modular TrieSet</a:t>
            </a:r>
            <a:endParaRPr/>
          </a:p>
        </p:txBody>
      </p:sp>
      <p:sp>
        <p:nvSpPr>
          <p:cNvPr id="806" name="Google Shape;806;p3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Replace array with a Map.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Version above still requires hard coded choice of map instantiation i.e HashMap vs TreeMap.</a:t>
            </a:r>
            <a:endParaRPr/>
          </a:p>
        </p:txBody>
      </p:sp>
      <p:pic>
        <p:nvPicPr>
          <p:cNvPr id="807" name="Google Shape;8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13" y="1147950"/>
            <a:ext cx="55149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Modular TrieSet</a:t>
            </a:r>
            <a:endParaRPr/>
          </a:p>
        </p:txBody>
      </p:sp>
      <p:sp>
        <p:nvSpPr>
          <p:cNvPr id="813" name="Google Shape;813;p4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Replace array with a Map.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choice of map comes with its own runtime / space tradeoff: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Data-indexed array: Max speed, max memory.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TreeMap/HashMap: Slower query performance, but less memory wasted.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Can mitigate performance issues by initializing HashMap to be small</a:t>
            </a:r>
            <a:br>
              <a:rPr lang="en"/>
            </a:br>
            <a:endParaRPr/>
          </a:p>
        </p:txBody>
      </p:sp>
      <p:pic>
        <p:nvPicPr>
          <p:cNvPr id="814" name="Google Shape;8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13" y="1147950"/>
            <a:ext cx="55149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Ternary Search Tries</a:t>
            </a:r>
            <a:endParaRPr sz="4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Search Trie: Restricting the Number of Links</a:t>
            </a:r>
            <a:endParaRPr/>
          </a:p>
        </p:txBody>
      </p:sp>
      <p:sp>
        <p:nvSpPr>
          <p:cNvPr id="825" name="Google Shape;825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Alternately approach: Redesign Trie so that we have a fixed number of links.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approach: The Ternary Search Trie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Assign a character to each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 each node 3 links: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Left link if key’s next character &lt; node’s character.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Middle link if key’s next character == node’s character.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Right link if key’s next character &gt; node’s character.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Search Trie</a:t>
            </a:r>
            <a:endParaRPr/>
          </a:p>
        </p:txBody>
      </p:sp>
      <p:sp>
        <p:nvSpPr>
          <p:cNvPr id="831" name="Google Shape;831;p43"/>
          <p:cNvSpPr txBox="1"/>
          <p:nvPr>
            <p:ph idx="1" type="body"/>
          </p:nvPr>
        </p:nvSpPr>
        <p:spPr>
          <a:xfrm>
            <a:off x="243000" y="556500"/>
            <a:ext cx="8443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inserting “sam”</a:t>
            </a:r>
            <a:endParaRPr/>
          </a:p>
        </p:txBody>
      </p:sp>
      <p:sp>
        <p:nvSpPr>
          <p:cNvPr id="832" name="Google Shape;832;p43"/>
          <p:cNvSpPr/>
          <p:nvPr/>
        </p:nvSpPr>
        <p:spPr>
          <a:xfrm>
            <a:off x="5867354" y="12216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3" name="Google Shape;833;p43"/>
          <p:cNvSpPr/>
          <p:nvPr/>
        </p:nvSpPr>
        <p:spPr>
          <a:xfrm>
            <a:off x="7228700" y="197452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4" name="Google Shape;834;p43"/>
          <p:cNvSpPr/>
          <p:nvPr/>
        </p:nvSpPr>
        <p:spPr>
          <a:xfrm>
            <a:off x="7228700" y="260979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5" name="Google Shape;835;p43"/>
          <p:cNvSpPr/>
          <p:nvPr/>
        </p:nvSpPr>
        <p:spPr>
          <a:xfrm>
            <a:off x="72287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6" name="Google Shape;836;p43"/>
          <p:cNvSpPr/>
          <p:nvPr/>
        </p:nvSpPr>
        <p:spPr>
          <a:xfrm>
            <a:off x="65992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7" name="Google Shape;837;p43"/>
          <p:cNvSpPr/>
          <p:nvPr/>
        </p:nvSpPr>
        <p:spPr>
          <a:xfrm>
            <a:off x="78582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8" name="Google Shape;838;p43"/>
          <p:cNvSpPr/>
          <p:nvPr/>
        </p:nvSpPr>
        <p:spPr>
          <a:xfrm>
            <a:off x="7228700" y="38803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9" name="Google Shape;839;p43"/>
          <p:cNvSpPr/>
          <p:nvPr/>
        </p:nvSpPr>
        <p:spPr>
          <a:xfrm>
            <a:off x="4607725" y="19745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0" name="Google Shape;840;p43"/>
          <p:cNvCxnSpPr/>
          <p:nvPr/>
        </p:nvCxnSpPr>
        <p:spPr>
          <a:xfrm>
            <a:off x="7445150" y="3677977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43"/>
          <p:cNvCxnSpPr>
            <a:stCxn id="832" idx="5"/>
            <a:endCxn id="833" idx="0"/>
          </p:cNvCxnSpPr>
          <p:nvPr/>
        </p:nvCxnSpPr>
        <p:spPr>
          <a:xfrm>
            <a:off x="6236858" y="1591103"/>
            <a:ext cx="12084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43"/>
          <p:cNvCxnSpPr>
            <a:stCxn id="833" idx="4"/>
            <a:endCxn id="834" idx="0"/>
          </p:cNvCxnSpPr>
          <p:nvPr/>
        </p:nvCxnSpPr>
        <p:spPr>
          <a:xfrm>
            <a:off x="7445150" y="240742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43"/>
          <p:cNvCxnSpPr>
            <a:stCxn id="834" idx="4"/>
            <a:endCxn id="835" idx="0"/>
          </p:cNvCxnSpPr>
          <p:nvPr/>
        </p:nvCxnSpPr>
        <p:spPr>
          <a:xfrm>
            <a:off x="7445150" y="304269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43"/>
          <p:cNvCxnSpPr>
            <a:stCxn id="834" idx="3"/>
            <a:endCxn id="836" idx="0"/>
          </p:cNvCxnSpPr>
          <p:nvPr/>
        </p:nvCxnSpPr>
        <p:spPr>
          <a:xfrm flipH="1">
            <a:off x="6815697" y="2979302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43"/>
          <p:cNvCxnSpPr>
            <a:stCxn id="834" idx="5"/>
            <a:endCxn id="837" idx="0"/>
          </p:cNvCxnSpPr>
          <p:nvPr/>
        </p:nvCxnSpPr>
        <p:spPr>
          <a:xfrm>
            <a:off x="7598203" y="2979302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43"/>
          <p:cNvCxnSpPr>
            <a:stCxn id="835" idx="4"/>
            <a:endCxn id="838" idx="0"/>
          </p:cNvCxnSpPr>
          <p:nvPr/>
        </p:nvCxnSpPr>
        <p:spPr>
          <a:xfrm>
            <a:off x="7445150" y="367797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43"/>
          <p:cNvCxnSpPr>
            <a:stCxn id="832" idx="3"/>
            <a:endCxn id="839" idx="0"/>
          </p:cNvCxnSpPr>
          <p:nvPr/>
        </p:nvCxnSpPr>
        <p:spPr>
          <a:xfrm flipH="1">
            <a:off x="4824051" y="1591103"/>
            <a:ext cx="11067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43"/>
          <p:cNvCxnSpPr>
            <a:stCxn id="839" idx="4"/>
            <a:endCxn id="849" idx="0"/>
          </p:cNvCxnSpPr>
          <p:nvPr/>
        </p:nvCxnSpPr>
        <p:spPr>
          <a:xfrm flipH="1">
            <a:off x="4811875" y="2407436"/>
            <a:ext cx="12300" cy="17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43"/>
          <p:cNvSpPr/>
          <p:nvPr/>
        </p:nvSpPr>
        <p:spPr>
          <a:xfrm>
            <a:off x="2036029" y="128042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1" name="Google Shape;851;p43"/>
          <p:cNvSpPr/>
          <p:nvPr/>
        </p:nvSpPr>
        <p:spPr>
          <a:xfrm>
            <a:off x="2033169" y="20333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2" name="Google Shape;852;p43"/>
          <p:cNvSpPr/>
          <p:nvPr/>
        </p:nvSpPr>
        <p:spPr>
          <a:xfrm>
            <a:off x="2033169" y="279214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3" name="Google Shape;853;p43"/>
          <p:cNvCxnSpPr>
            <a:stCxn id="850" idx="4"/>
            <a:endCxn id="851" idx="0"/>
          </p:cNvCxnSpPr>
          <p:nvPr/>
        </p:nvCxnSpPr>
        <p:spPr>
          <a:xfrm flipH="1">
            <a:off x="2249479" y="1713325"/>
            <a:ext cx="3000" cy="3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43"/>
          <p:cNvCxnSpPr>
            <a:stCxn id="851" idx="4"/>
            <a:endCxn id="852" idx="0"/>
          </p:cNvCxnSpPr>
          <p:nvPr/>
        </p:nvCxnSpPr>
        <p:spPr>
          <a:xfrm>
            <a:off x="2249619" y="2466261"/>
            <a:ext cx="0" cy="32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43"/>
          <p:cNvCxnSpPr>
            <a:stCxn id="852" idx="5"/>
          </p:cNvCxnSpPr>
          <p:nvPr/>
        </p:nvCxnSpPr>
        <p:spPr>
          <a:xfrm>
            <a:off x="2402672" y="3161649"/>
            <a:ext cx="345600" cy="19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43"/>
          <p:cNvCxnSpPr>
            <a:stCxn id="852" idx="4"/>
          </p:cNvCxnSpPr>
          <p:nvPr/>
        </p:nvCxnSpPr>
        <p:spPr>
          <a:xfrm>
            <a:off x="2249619" y="322504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43"/>
          <p:cNvCxnSpPr>
            <a:stCxn id="850" idx="5"/>
          </p:cNvCxnSpPr>
          <p:nvPr/>
        </p:nvCxnSpPr>
        <p:spPr>
          <a:xfrm>
            <a:off x="2405533" y="1649928"/>
            <a:ext cx="136200" cy="13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43"/>
          <p:cNvCxnSpPr>
            <a:stCxn id="851" idx="5"/>
          </p:cNvCxnSpPr>
          <p:nvPr/>
        </p:nvCxnSpPr>
        <p:spPr>
          <a:xfrm>
            <a:off x="2402672" y="2402864"/>
            <a:ext cx="135300" cy="1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43"/>
          <p:cNvCxnSpPr>
            <a:stCxn id="851" idx="3"/>
            <a:endCxn id="851" idx="3"/>
          </p:cNvCxnSpPr>
          <p:nvPr/>
        </p:nvCxnSpPr>
        <p:spPr>
          <a:xfrm>
            <a:off x="2096565" y="2402864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43"/>
          <p:cNvCxnSpPr>
            <a:stCxn id="851" idx="3"/>
            <a:endCxn id="851" idx="3"/>
          </p:cNvCxnSpPr>
          <p:nvPr/>
        </p:nvCxnSpPr>
        <p:spPr>
          <a:xfrm>
            <a:off x="2096565" y="2402864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43"/>
          <p:cNvCxnSpPr>
            <a:stCxn id="851" idx="3"/>
          </p:cNvCxnSpPr>
          <p:nvPr/>
        </p:nvCxnSpPr>
        <p:spPr>
          <a:xfrm flipH="1">
            <a:off x="1973265" y="2402864"/>
            <a:ext cx="123300" cy="12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9" name="Google Shape;849;p43"/>
          <p:cNvSpPr/>
          <p:nvPr/>
        </p:nvSpPr>
        <p:spPr>
          <a:xfrm>
            <a:off x="4595453" y="258605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4595453" y="322132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3" name="Google Shape;863;p43"/>
          <p:cNvCxnSpPr>
            <a:endCxn id="862" idx="0"/>
          </p:cNvCxnSpPr>
          <p:nvPr/>
        </p:nvCxnSpPr>
        <p:spPr>
          <a:xfrm>
            <a:off x="4811903" y="301882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43"/>
          <p:cNvSpPr/>
          <p:nvPr/>
        </p:nvSpPr>
        <p:spPr>
          <a:xfrm>
            <a:off x="4595453" y="3856603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5" name="Google Shape;865;p43"/>
          <p:cNvCxnSpPr>
            <a:stCxn id="862" idx="4"/>
            <a:endCxn id="864" idx="0"/>
          </p:cNvCxnSpPr>
          <p:nvPr/>
        </p:nvCxnSpPr>
        <p:spPr>
          <a:xfrm>
            <a:off x="4811903" y="365422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43"/>
          <p:cNvSpPr txBox="1"/>
          <p:nvPr/>
        </p:nvSpPr>
        <p:spPr>
          <a:xfrm>
            <a:off x="4045657" y="4638788"/>
            <a:ext cx="5101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Animated Demo: 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http://goo.gl/dq1EDa</a:t>
            </a:r>
            <a:endParaRPr/>
          </a:p>
        </p:txBody>
      </p:sp>
      <p:cxnSp>
        <p:nvCxnSpPr>
          <p:cNvPr id="867" name="Google Shape;867;p43"/>
          <p:cNvCxnSpPr>
            <a:stCxn id="850" idx="3"/>
          </p:cNvCxnSpPr>
          <p:nvPr/>
        </p:nvCxnSpPr>
        <p:spPr>
          <a:xfrm flipH="1">
            <a:off x="1945226" y="1649928"/>
            <a:ext cx="154200" cy="15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43"/>
          <p:cNvCxnSpPr>
            <a:stCxn id="852" idx="3"/>
          </p:cNvCxnSpPr>
          <p:nvPr/>
        </p:nvCxnSpPr>
        <p:spPr>
          <a:xfrm flipH="1">
            <a:off x="1729365" y="3161649"/>
            <a:ext cx="367200" cy="21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Search Trie</a:t>
            </a:r>
            <a:endParaRPr/>
          </a:p>
        </p:txBody>
      </p:sp>
      <p:sp>
        <p:nvSpPr>
          <p:cNvPr id="874" name="Google Shape;874;p44"/>
          <p:cNvSpPr txBox="1"/>
          <p:nvPr>
            <p:ph idx="1" type="body"/>
          </p:nvPr>
        </p:nvSpPr>
        <p:spPr>
          <a:xfrm>
            <a:off x="243000" y="556500"/>
            <a:ext cx="8443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inserting “sam”, “sad”</a:t>
            </a:r>
            <a:endParaRPr/>
          </a:p>
        </p:txBody>
      </p:sp>
      <p:sp>
        <p:nvSpPr>
          <p:cNvPr id="875" name="Google Shape;875;p44"/>
          <p:cNvSpPr/>
          <p:nvPr/>
        </p:nvSpPr>
        <p:spPr>
          <a:xfrm>
            <a:off x="5867354" y="12216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6" name="Google Shape;876;p44"/>
          <p:cNvSpPr/>
          <p:nvPr/>
        </p:nvSpPr>
        <p:spPr>
          <a:xfrm>
            <a:off x="7228700" y="197452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7" name="Google Shape;877;p44"/>
          <p:cNvSpPr/>
          <p:nvPr/>
        </p:nvSpPr>
        <p:spPr>
          <a:xfrm>
            <a:off x="7228700" y="260979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8" name="Google Shape;878;p44"/>
          <p:cNvSpPr/>
          <p:nvPr/>
        </p:nvSpPr>
        <p:spPr>
          <a:xfrm>
            <a:off x="72287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9" name="Google Shape;879;p44"/>
          <p:cNvSpPr/>
          <p:nvPr/>
        </p:nvSpPr>
        <p:spPr>
          <a:xfrm>
            <a:off x="65992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0" name="Google Shape;880;p44"/>
          <p:cNvSpPr/>
          <p:nvPr/>
        </p:nvSpPr>
        <p:spPr>
          <a:xfrm>
            <a:off x="78582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1" name="Google Shape;881;p44"/>
          <p:cNvSpPr/>
          <p:nvPr/>
        </p:nvSpPr>
        <p:spPr>
          <a:xfrm>
            <a:off x="7228700" y="38803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2" name="Google Shape;882;p44"/>
          <p:cNvSpPr/>
          <p:nvPr/>
        </p:nvSpPr>
        <p:spPr>
          <a:xfrm>
            <a:off x="4607725" y="19745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3" name="Google Shape;883;p44"/>
          <p:cNvCxnSpPr/>
          <p:nvPr/>
        </p:nvCxnSpPr>
        <p:spPr>
          <a:xfrm>
            <a:off x="7445150" y="3677977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44"/>
          <p:cNvCxnSpPr>
            <a:stCxn id="875" idx="5"/>
            <a:endCxn id="876" idx="0"/>
          </p:cNvCxnSpPr>
          <p:nvPr/>
        </p:nvCxnSpPr>
        <p:spPr>
          <a:xfrm>
            <a:off x="6236858" y="1591103"/>
            <a:ext cx="12084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44"/>
          <p:cNvCxnSpPr>
            <a:stCxn id="876" idx="4"/>
            <a:endCxn id="877" idx="0"/>
          </p:cNvCxnSpPr>
          <p:nvPr/>
        </p:nvCxnSpPr>
        <p:spPr>
          <a:xfrm>
            <a:off x="7445150" y="240742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44"/>
          <p:cNvCxnSpPr>
            <a:stCxn id="877" idx="4"/>
            <a:endCxn id="878" idx="0"/>
          </p:cNvCxnSpPr>
          <p:nvPr/>
        </p:nvCxnSpPr>
        <p:spPr>
          <a:xfrm>
            <a:off x="7445150" y="304269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44"/>
          <p:cNvCxnSpPr>
            <a:stCxn id="877" idx="3"/>
            <a:endCxn id="879" idx="0"/>
          </p:cNvCxnSpPr>
          <p:nvPr/>
        </p:nvCxnSpPr>
        <p:spPr>
          <a:xfrm flipH="1">
            <a:off x="6815697" y="2979302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44"/>
          <p:cNvCxnSpPr>
            <a:stCxn id="877" idx="5"/>
            <a:endCxn id="880" idx="0"/>
          </p:cNvCxnSpPr>
          <p:nvPr/>
        </p:nvCxnSpPr>
        <p:spPr>
          <a:xfrm>
            <a:off x="7598203" y="2979302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44"/>
          <p:cNvCxnSpPr>
            <a:stCxn id="878" idx="4"/>
            <a:endCxn id="881" idx="0"/>
          </p:cNvCxnSpPr>
          <p:nvPr/>
        </p:nvCxnSpPr>
        <p:spPr>
          <a:xfrm>
            <a:off x="7445150" y="367797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44"/>
          <p:cNvCxnSpPr>
            <a:stCxn id="875" idx="3"/>
            <a:endCxn id="882" idx="0"/>
          </p:cNvCxnSpPr>
          <p:nvPr/>
        </p:nvCxnSpPr>
        <p:spPr>
          <a:xfrm flipH="1">
            <a:off x="4824051" y="1591103"/>
            <a:ext cx="11067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44"/>
          <p:cNvCxnSpPr>
            <a:stCxn id="882" idx="4"/>
            <a:endCxn id="892" idx="0"/>
          </p:cNvCxnSpPr>
          <p:nvPr/>
        </p:nvCxnSpPr>
        <p:spPr>
          <a:xfrm flipH="1">
            <a:off x="4811875" y="2407436"/>
            <a:ext cx="12300" cy="17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3" name="Google Shape;893;p44"/>
          <p:cNvSpPr/>
          <p:nvPr/>
        </p:nvSpPr>
        <p:spPr>
          <a:xfrm>
            <a:off x="2036029" y="128042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4" name="Google Shape;894;p44"/>
          <p:cNvSpPr/>
          <p:nvPr/>
        </p:nvSpPr>
        <p:spPr>
          <a:xfrm>
            <a:off x="2033169" y="20333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5" name="Google Shape;895;p44"/>
          <p:cNvSpPr/>
          <p:nvPr/>
        </p:nvSpPr>
        <p:spPr>
          <a:xfrm>
            <a:off x="2033169" y="279214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6" name="Google Shape;896;p44"/>
          <p:cNvCxnSpPr>
            <a:stCxn id="893" idx="4"/>
            <a:endCxn id="894" idx="0"/>
          </p:cNvCxnSpPr>
          <p:nvPr/>
        </p:nvCxnSpPr>
        <p:spPr>
          <a:xfrm flipH="1">
            <a:off x="2249479" y="1713325"/>
            <a:ext cx="3000" cy="3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44"/>
          <p:cNvCxnSpPr>
            <a:stCxn id="894" idx="4"/>
            <a:endCxn id="895" idx="0"/>
          </p:cNvCxnSpPr>
          <p:nvPr/>
        </p:nvCxnSpPr>
        <p:spPr>
          <a:xfrm>
            <a:off x="2249619" y="2466261"/>
            <a:ext cx="0" cy="32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44"/>
          <p:cNvCxnSpPr>
            <a:stCxn id="895" idx="5"/>
          </p:cNvCxnSpPr>
          <p:nvPr/>
        </p:nvCxnSpPr>
        <p:spPr>
          <a:xfrm>
            <a:off x="2402672" y="3161649"/>
            <a:ext cx="345600" cy="19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44"/>
          <p:cNvCxnSpPr>
            <a:stCxn id="895" idx="4"/>
          </p:cNvCxnSpPr>
          <p:nvPr/>
        </p:nvCxnSpPr>
        <p:spPr>
          <a:xfrm>
            <a:off x="2249619" y="322504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44"/>
          <p:cNvCxnSpPr>
            <a:stCxn id="893" idx="5"/>
          </p:cNvCxnSpPr>
          <p:nvPr/>
        </p:nvCxnSpPr>
        <p:spPr>
          <a:xfrm>
            <a:off x="2405533" y="1649928"/>
            <a:ext cx="136200" cy="13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44"/>
          <p:cNvCxnSpPr>
            <a:stCxn id="894" idx="5"/>
          </p:cNvCxnSpPr>
          <p:nvPr/>
        </p:nvCxnSpPr>
        <p:spPr>
          <a:xfrm>
            <a:off x="2402672" y="2402864"/>
            <a:ext cx="135300" cy="1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44"/>
          <p:cNvCxnSpPr>
            <a:stCxn id="894" idx="3"/>
            <a:endCxn id="894" idx="3"/>
          </p:cNvCxnSpPr>
          <p:nvPr/>
        </p:nvCxnSpPr>
        <p:spPr>
          <a:xfrm>
            <a:off x="2096565" y="2402864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44"/>
          <p:cNvCxnSpPr>
            <a:stCxn id="894" idx="3"/>
            <a:endCxn id="894" idx="3"/>
          </p:cNvCxnSpPr>
          <p:nvPr/>
        </p:nvCxnSpPr>
        <p:spPr>
          <a:xfrm>
            <a:off x="2096565" y="2402864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44"/>
          <p:cNvCxnSpPr>
            <a:stCxn id="894" idx="3"/>
          </p:cNvCxnSpPr>
          <p:nvPr/>
        </p:nvCxnSpPr>
        <p:spPr>
          <a:xfrm flipH="1">
            <a:off x="1973265" y="2402864"/>
            <a:ext cx="123300" cy="12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Google Shape;892;p44"/>
          <p:cNvSpPr/>
          <p:nvPr/>
        </p:nvSpPr>
        <p:spPr>
          <a:xfrm>
            <a:off x="4595453" y="258605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5" name="Google Shape;905;p44"/>
          <p:cNvSpPr/>
          <p:nvPr/>
        </p:nvSpPr>
        <p:spPr>
          <a:xfrm>
            <a:off x="4595453" y="322132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6" name="Google Shape;906;p44"/>
          <p:cNvCxnSpPr>
            <a:endCxn id="905" idx="0"/>
          </p:cNvCxnSpPr>
          <p:nvPr/>
        </p:nvCxnSpPr>
        <p:spPr>
          <a:xfrm>
            <a:off x="4811903" y="301882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44"/>
          <p:cNvSpPr/>
          <p:nvPr/>
        </p:nvSpPr>
        <p:spPr>
          <a:xfrm>
            <a:off x="4595453" y="3856603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8" name="Google Shape;908;p44"/>
          <p:cNvCxnSpPr>
            <a:stCxn id="905" idx="4"/>
            <a:endCxn id="907" idx="0"/>
          </p:cNvCxnSpPr>
          <p:nvPr/>
        </p:nvCxnSpPr>
        <p:spPr>
          <a:xfrm>
            <a:off x="4811903" y="365422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9" name="Google Shape;909;p44"/>
          <p:cNvSpPr txBox="1"/>
          <p:nvPr/>
        </p:nvSpPr>
        <p:spPr>
          <a:xfrm>
            <a:off x="4045657" y="4638788"/>
            <a:ext cx="5101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Animated Demo: 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http://goo.gl/dq1EDa</a:t>
            </a:r>
            <a:endParaRPr/>
          </a:p>
        </p:txBody>
      </p:sp>
      <p:cxnSp>
        <p:nvCxnSpPr>
          <p:cNvPr id="910" name="Google Shape;910;p44"/>
          <p:cNvCxnSpPr>
            <a:stCxn id="893" idx="3"/>
          </p:cNvCxnSpPr>
          <p:nvPr/>
        </p:nvCxnSpPr>
        <p:spPr>
          <a:xfrm flipH="1">
            <a:off x="1945226" y="1649928"/>
            <a:ext cx="154200" cy="15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44"/>
          <p:cNvCxnSpPr>
            <a:stCxn id="895" idx="3"/>
            <a:endCxn id="912" idx="0"/>
          </p:cNvCxnSpPr>
          <p:nvPr/>
        </p:nvCxnSpPr>
        <p:spPr>
          <a:xfrm flipH="1">
            <a:off x="1618065" y="3161649"/>
            <a:ext cx="478500" cy="32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3" name="Google Shape;913;p44"/>
          <p:cNvGrpSpPr/>
          <p:nvPr/>
        </p:nvGrpSpPr>
        <p:grpSpPr>
          <a:xfrm>
            <a:off x="1336561" y="3488300"/>
            <a:ext cx="564707" cy="620190"/>
            <a:chOff x="1358255" y="3303902"/>
            <a:chExt cx="564707" cy="620190"/>
          </a:xfrm>
        </p:grpSpPr>
        <p:sp>
          <p:nvSpPr>
            <p:cNvPr id="912" name="Google Shape;912;p44"/>
            <p:cNvSpPr/>
            <p:nvPr/>
          </p:nvSpPr>
          <p:spPr>
            <a:xfrm>
              <a:off x="1423375" y="3303902"/>
              <a:ext cx="432900" cy="432900"/>
            </a:xfrm>
            <a:prstGeom prst="ellipse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14" name="Google Shape;914;p44"/>
            <p:cNvCxnSpPr/>
            <p:nvPr/>
          </p:nvCxnSpPr>
          <p:spPr>
            <a:xfrm>
              <a:off x="1787662" y="3676533"/>
              <a:ext cx="135300" cy="13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44"/>
            <p:cNvCxnSpPr/>
            <p:nvPr/>
          </p:nvCxnSpPr>
          <p:spPr>
            <a:xfrm flipH="1">
              <a:off x="1358255" y="3676533"/>
              <a:ext cx="123300" cy="12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44"/>
            <p:cNvCxnSpPr/>
            <p:nvPr/>
          </p:nvCxnSpPr>
          <p:spPr>
            <a:xfrm>
              <a:off x="1640615" y="3729992"/>
              <a:ext cx="0" cy="19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Search Trie</a:t>
            </a:r>
            <a:endParaRPr/>
          </a:p>
        </p:txBody>
      </p:sp>
      <p:sp>
        <p:nvSpPr>
          <p:cNvPr id="922" name="Google Shape;922;p45"/>
          <p:cNvSpPr txBox="1"/>
          <p:nvPr>
            <p:ph idx="1" type="body"/>
          </p:nvPr>
        </p:nvSpPr>
        <p:spPr>
          <a:xfrm>
            <a:off x="243000" y="556500"/>
            <a:ext cx="8443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inserting “sam”, “sad”, “sap”</a:t>
            </a:r>
            <a:endParaRPr/>
          </a:p>
        </p:txBody>
      </p:sp>
      <p:sp>
        <p:nvSpPr>
          <p:cNvPr id="923" name="Google Shape;923;p45"/>
          <p:cNvSpPr/>
          <p:nvPr/>
        </p:nvSpPr>
        <p:spPr>
          <a:xfrm>
            <a:off x="5867354" y="12216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4" name="Google Shape;924;p45"/>
          <p:cNvSpPr/>
          <p:nvPr/>
        </p:nvSpPr>
        <p:spPr>
          <a:xfrm>
            <a:off x="7228700" y="197452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5" name="Google Shape;925;p45"/>
          <p:cNvSpPr/>
          <p:nvPr/>
        </p:nvSpPr>
        <p:spPr>
          <a:xfrm>
            <a:off x="7228700" y="260979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6" name="Google Shape;926;p45"/>
          <p:cNvSpPr/>
          <p:nvPr/>
        </p:nvSpPr>
        <p:spPr>
          <a:xfrm>
            <a:off x="72287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7" name="Google Shape;927;p45"/>
          <p:cNvSpPr/>
          <p:nvPr/>
        </p:nvSpPr>
        <p:spPr>
          <a:xfrm>
            <a:off x="65992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8" name="Google Shape;928;p45"/>
          <p:cNvSpPr/>
          <p:nvPr/>
        </p:nvSpPr>
        <p:spPr>
          <a:xfrm>
            <a:off x="78582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9" name="Google Shape;929;p45"/>
          <p:cNvSpPr/>
          <p:nvPr/>
        </p:nvSpPr>
        <p:spPr>
          <a:xfrm>
            <a:off x="7228700" y="38803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0" name="Google Shape;930;p45"/>
          <p:cNvSpPr/>
          <p:nvPr/>
        </p:nvSpPr>
        <p:spPr>
          <a:xfrm>
            <a:off x="4607725" y="19745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1" name="Google Shape;931;p45"/>
          <p:cNvCxnSpPr/>
          <p:nvPr/>
        </p:nvCxnSpPr>
        <p:spPr>
          <a:xfrm>
            <a:off x="7445150" y="3677977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45"/>
          <p:cNvCxnSpPr>
            <a:stCxn id="923" idx="5"/>
            <a:endCxn id="924" idx="0"/>
          </p:cNvCxnSpPr>
          <p:nvPr/>
        </p:nvCxnSpPr>
        <p:spPr>
          <a:xfrm>
            <a:off x="6236858" y="1591103"/>
            <a:ext cx="12084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45"/>
          <p:cNvCxnSpPr>
            <a:stCxn id="924" idx="4"/>
            <a:endCxn id="925" idx="0"/>
          </p:cNvCxnSpPr>
          <p:nvPr/>
        </p:nvCxnSpPr>
        <p:spPr>
          <a:xfrm>
            <a:off x="7445150" y="240742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45"/>
          <p:cNvCxnSpPr>
            <a:stCxn id="925" idx="4"/>
            <a:endCxn id="926" idx="0"/>
          </p:cNvCxnSpPr>
          <p:nvPr/>
        </p:nvCxnSpPr>
        <p:spPr>
          <a:xfrm>
            <a:off x="7445150" y="304269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45"/>
          <p:cNvCxnSpPr>
            <a:stCxn id="925" idx="3"/>
            <a:endCxn id="927" idx="0"/>
          </p:cNvCxnSpPr>
          <p:nvPr/>
        </p:nvCxnSpPr>
        <p:spPr>
          <a:xfrm flipH="1">
            <a:off x="6815697" y="2979302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45"/>
          <p:cNvCxnSpPr>
            <a:stCxn id="925" idx="5"/>
            <a:endCxn id="928" idx="0"/>
          </p:cNvCxnSpPr>
          <p:nvPr/>
        </p:nvCxnSpPr>
        <p:spPr>
          <a:xfrm>
            <a:off x="7598203" y="2979302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45"/>
          <p:cNvCxnSpPr>
            <a:stCxn id="926" idx="4"/>
            <a:endCxn id="929" idx="0"/>
          </p:cNvCxnSpPr>
          <p:nvPr/>
        </p:nvCxnSpPr>
        <p:spPr>
          <a:xfrm>
            <a:off x="7445150" y="367797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45"/>
          <p:cNvCxnSpPr>
            <a:stCxn id="923" idx="3"/>
            <a:endCxn id="930" idx="0"/>
          </p:cNvCxnSpPr>
          <p:nvPr/>
        </p:nvCxnSpPr>
        <p:spPr>
          <a:xfrm flipH="1">
            <a:off x="4824051" y="1591103"/>
            <a:ext cx="11067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45"/>
          <p:cNvCxnSpPr>
            <a:stCxn id="930" idx="4"/>
            <a:endCxn id="940" idx="0"/>
          </p:cNvCxnSpPr>
          <p:nvPr/>
        </p:nvCxnSpPr>
        <p:spPr>
          <a:xfrm flipH="1">
            <a:off x="4811875" y="2407436"/>
            <a:ext cx="12300" cy="17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45"/>
          <p:cNvSpPr/>
          <p:nvPr/>
        </p:nvSpPr>
        <p:spPr>
          <a:xfrm>
            <a:off x="2036029" y="128042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2" name="Google Shape;942;p45"/>
          <p:cNvSpPr/>
          <p:nvPr/>
        </p:nvSpPr>
        <p:spPr>
          <a:xfrm>
            <a:off x="2033169" y="20333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3" name="Google Shape;943;p45"/>
          <p:cNvSpPr/>
          <p:nvPr/>
        </p:nvSpPr>
        <p:spPr>
          <a:xfrm>
            <a:off x="2033169" y="279214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44" name="Google Shape;944;p45"/>
          <p:cNvCxnSpPr>
            <a:stCxn id="941" idx="4"/>
            <a:endCxn id="942" idx="0"/>
          </p:cNvCxnSpPr>
          <p:nvPr/>
        </p:nvCxnSpPr>
        <p:spPr>
          <a:xfrm flipH="1">
            <a:off x="2249479" y="1713325"/>
            <a:ext cx="3000" cy="3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45"/>
          <p:cNvCxnSpPr>
            <a:stCxn id="942" idx="4"/>
            <a:endCxn id="943" idx="0"/>
          </p:cNvCxnSpPr>
          <p:nvPr/>
        </p:nvCxnSpPr>
        <p:spPr>
          <a:xfrm>
            <a:off x="2249619" y="2466261"/>
            <a:ext cx="0" cy="32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45"/>
          <p:cNvCxnSpPr>
            <a:stCxn id="943" idx="5"/>
            <a:endCxn id="947" idx="0"/>
          </p:cNvCxnSpPr>
          <p:nvPr/>
        </p:nvCxnSpPr>
        <p:spPr>
          <a:xfrm>
            <a:off x="2402672" y="3161649"/>
            <a:ext cx="513900" cy="34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45"/>
          <p:cNvCxnSpPr>
            <a:stCxn id="943" idx="4"/>
          </p:cNvCxnSpPr>
          <p:nvPr/>
        </p:nvCxnSpPr>
        <p:spPr>
          <a:xfrm>
            <a:off x="2249619" y="322504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45"/>
          <p:cNvCxnSpPr>
            <a:stCxn id="941" idx="5"/>
          </p:cNvCxnSpPr>
          <p:nvPr/>
        </p:nvCxnSpPr>
        <p:spPr>
          <a:xfrm>
            <a:off x="2405533" y="1649928"/>
            <a:ext cx="136200" cy="13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45"/>
          <p:cNvCxnSpPr>
            <a:stCxn id="942" idx="5"/>
          </p:cNvCxnSpPr>
          <p:nvPr/>
        </p:nvCxnSpPr>
        <p:spPr>
          <a:xfrm>
            <a:off x="2402672" y="2402864"/>
            <a:ext cx="135300" cy="1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45"/>
          <p:cNvCxnSpPr>
            <a:stCxn id="942" idx="3"/>
            <a:endCxn id="942" idx="3"/>
          </p:cNvCxnSpPr>
          <p:nvPr/>
        </p:nvCxnSpPr>
        <p:spPr>
          <a:xfrm>
            <a:off x="2096565" y="2402864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45"/>
          <p:cNvCxnSpPr>
            <a:stCxn id="942" idx="3"/>
            <a:endCxn id="942" idx="3"/>
          </p:cNvCxnSpPr>
          <p:nvPr/>
        </p:nvCxnSpPr>
        <p:spPr>
          <a:xfrm>
            <a:off x="2096565" y="2402864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45"/>
          <p:cNvCxnSpPr>
            <a:stCxn id="942" idx="3"/>
          </p:cNvCxnSpPr>
          <p:nvPr/>
        </p:nvCxnSpPr>
        <p:spPr>
          <a:xfrm flipH="1">
            <a:off x="1973265" y="2402864"/>
            <a:ext cx="123300" cy="12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4" name="Google Shape;954;p45"/>
          <p:cNvGrpSpPr/>
          <p:nvPr/>
        </p:nvGrpSpPr>
        <p:grpSpPr>
          <a:xfrm>
            <a:off x="2634131" y="3505675"/>
            <a:ext cx="564707" cy="627000"/>
            <a:chOff x="2677790" y="3321277"/>
            <a:chExt cx="564707" cy="627000"/>
          </a:xfrm>
        </p:grpSpPr>
        <p:sp>
          <p:nvSpPr>
            <p:cNvPr id="947" name="Google Shape;947;p45"/>
            <p:cNvSpPr/>
            <p:nvPr/>
          </p:nvSpPr>
          <p:spPr>
            <a:xfrm>
              <a:off x="2743700" y="3321277"/>
              <a:ext cx="432900" cy="432900"/>
            </a:xfrm>
            <a:prstGeom prst="ellipse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55" name="Google Shape;955;p45"/>
            <p:cNvCxnSpPr/>
            <p:nvPr/>
          </p:nvCxnSpPr>
          <p:spPr>
            <a:xfrm>
              <a:off x="3107197" y="3700717"/>
              <a:ext cx="135300" cy="13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45"/>
            <p:cNvCxnSpPr/>
            <p:nvPr/>
          </p:nvCxnSpPr>
          <p:spPr>
            <a:xfrm flipH="1">
              <a:off x="2677790" y="3700717"/>
              <a:ext cx="123300" cy="12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45"/>
            <p:cNvCxnSpPr>
              <a:stCxn id="947" idx="4"/>
              <a:endCxn id="947" idx="4"/>
            </p:cNvCxnSpPr>
            <p:nvPr/>
          </p:nvCxnSpPr>
          <p:spPr>
            <a:xfrm>
              <a:off x="2960150" y="375417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45"/>
            <p:cNvCxnSpPr>
              <a:stCxn id="947" idx="4"/>
              <a:endCxn id="947" idx="4"/>
            </p:cNvCxnSpPr>
            <p:nvPr/>
          </p:nvCxnSpPr>
          <p:spPr>
            <a:xfrm>
              <a:off x="2960150" y="375417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45"/>
            <p:cNvCxnSpPr>
              <a:stCxn id="947" idx="4"/>
            </p:cNvCxnSpPr>
            <p:nvPr/>
          </p:nvCxnSpPr>
          <p:spPr>
            <a:xfrm>
              <a:off x="2960150" y="3754177"/>
              <a:ext cx="0" cy="19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0" name="Google Shape;940;p45"/>
          <p:cNvSpPr/>
          <p:nvPr/>
        </p:nvSpPr>
        <p:spPr>
          <a:xfrm>
            <a:off x="4595453" y="258605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0" name="Google Shape;960;p45"/>
          <p:cNvSpPr/>
          <p:nvPr/>
        </p:nvSpPr>
        <p:spPr>
          <a:xfrm>
            <a:off x="4595453" y="322132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1" name="Google Shape;961;p45"/>
          <p:cNvCxnSpPr>
            <a:endCxn id="960" idx="0"/>
          </p:cNvCxnSpPr>
          <p:nvPr/>
        </p:nvCxnSpPr>
        <p:spPr>
          <a:xfrm>
            <a:off x="4811903" y="301882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45"/>
          <p:cNvSpPr/>
          <p:nvPr/>
        </p:nvSpPr>
        <p:spPr>
          <a:xfrm>
            <a:off x="4595453" y="3856603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3" name="Google Shape;963;p45"/>
          <p:cNvCxnSpPr>
            <a:stCxn id="960" idx="4"/>
            <a:endCxn id="962" idx="0"/>
          </p:cNvCxnSpPr>
          <p:nvPr/>
        </p:nvCxnSpPr>
        <p:spPr>
          <a:xfrm>
            <a:off x="4811903" y="365422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4" name="Google Shape;964;p45"/>
          <p:cNvSpPr txBox="1"/>
          <p:nvPr/>
        </p:nvSpPr>
        <p:spPr>
          <a:xfrm>
            <a:off x="4045657" y="4638788"/>
            <a:ext cx="5101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Animated Demo: 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http://goo.gl/dq1EDa</a:t>
            </a:r>
            <a:endParaRPr/>
          </a:p>
        </p:txBody>
      </p:sp>
      <p:cxnSp>
        <p:nvCxnSpPr>
          <p:cNvPr id="965" name="Google Shape;965;p45"/>
          <p:cNvCxnSpPr>
            <a:stCxn id="941" idx="3"/>
          </p:cNvCxnSpPr>
          <p:nvPr/>
        </p:nvCxnSpPr>
        <p:spPr>
          <a:xfrm flipH="1">
            <a:off x="1945226" y="1649928"/>
            <a:ext cx="154200" cy="15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45"/>
          <p:cNvCxnSpPr>
            <a:stCxn id="943" idx="3"/>
            <a:endCxn id="967" idx="0"/>
          </p:cNvCxnSpPr>
          <p:nvPr/>
        </p:nvCxnSpPr>
        <p:spPr>
          <a:xfrm flipH="1">
            <a:off x="1618065" y="3161649"/>
            <a:ext cx="478500" cy="32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8" name="Google Shape;968;p45"/>
          <p:cNvGrpSpPr/>
          <p:nvPr/>
        </p:nvGrpSpPr>
        <p:grpSpPr>
          <a:xfrm>
            <a:off x="1336561" y="3488300"/>
            <a:ext cx="564707" cy="620190"/>
            <a:chOff x="1358255" y="3303902"/>
            <a:chExt cx="564707" cy="620190"/>
          </a:xfrm>
        </p:grpSpPr>
        <p:sp>
          <p:nvSpPr>
            <p:cNvPr id="967" name="Google Shape;967;p45"/>
            <p:cNvSpPr/>
            <p:nvPr/>
          </p:nvSpPr>
          <p:spPr>
            <a:xfrm>
              <a:off x="1423375" y="3303902"/>
              <a:ext cx="432900" cy="432900"/>
            </a:xfrm>
            <a:prstGeom prst="ellipse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69" name="Google Shape;969;p45"/>
            <p:cNvCxnSpPr/>
            <p:nvPr/>
          </p:nvCxnSpPr>
          <p:spPr>
            <a:xfrm>
              <a:off x="1787662" y="3676533"/>
              <a:ext cx="135300" cy="13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45"/>
            <p:cNvCxnSpPr/>
            <p:nvPr/>
          </p:nvCxnSpPr>
          <p:spPr>
            <a:xfrm flipH="1">
              <a:off x="1358255" y="3676533"/>
              <a:ext cx="123300" cy="12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45"/>
            <p:cNvCxnSpPr/>
            <p:nvPr/>
          </p:nvCxnSpPr>
          <p:spPr>
            <a:xfrm>
              <a:off x="1640615" y="3729992"/>
              <a:ext cx="0" cy="19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Search Trie</a:t>
            </a:r>
            <a:endParaRPr/>
          </a:p>
        </p:txBody>
      </p:sp>
      <p:sp>
        <p:nvSpPr>
          <p:cNvPr id="977" name="Google Shape;977;p46"/>
          <p:cNvSpPr txBox="1"/>
          <p:nvPr>
            <p:ph idx="1" type="body"/>
          </p:nvPr>
        </p:nvSpPr>
        <p:spPr>
          <a:xfrm>
            <a:off x="243000" y="556500"/>
            <a:ext cx="8443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inserting “sam”, “sad”, “sap”, “same”</a:t>
            </a:r>
            <a:endParaRPr/>
          </a:p>
        </p:txBody>
      </p:sp>
      <p:sp>
        <p:nvSpPr>
          <p:cNvPr id="978" name="Google Shape;978;p46"/>
          <p:cNvSpPr/>
          <p:nvPr/>
        </p:nvSpPr>
        <p:spPr>
          <a:xfrm>
            <a:off x="5867354" y="12216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9" name="Google Shape;979;p46"/>
          <p:cNvSpPr/>
          <p:nvPr/>
        </p:nvSpPr>
        <p:spPr>
          <a:xfrm>
            <a:off x="7228700" y="197452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0" name="Google Shape;980;p46"/>
          <p:cNvSpPr/>
          <p:nvPr/>
        </p:nvSpPr>
        <p:spPr>
          <a:xfrm>
            <a:off x="7228700" y="260979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1" name="Google Shape;981;p46"/>
          <p:cNvSpPr/>
          <p:nvPr/>
        </p:nvSpPr>
        <p:spPr>
          <a:xfrm>
            <a:off x="72287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2" name="Google Shape;982;p46"/>
          <p:cNvSpPr/>
          <p:nvPr/>
        </p:nvSpPr>
        <p:spPr>
          <a:xfrm>
            <a:off x="65992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3" name="Google Shape;983;p46"/>
          <p:cNvSpPr/>
          <p:nvPr/>
        </p:nvSpPr>
        <p:spPr>
          <a:xfrm>
            <a:off x="78582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4" name="Google Shape;984;p46"/>
          <p:cNvSpPr/>
          <p:nvPr/>
        </p:nvSpPr>
        <p:spPr>
          <a:xfrm>
            <a:off x="7228700" y="38803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5" name="Google Shape;985;p46"/>
          <p:cNvSpPr/>
          <p:nvPr/>
        </p:nvSpPr>
        <p:spPr>
          <a:xfrm>
            <a:off x="4607725" y="19745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6" name="Google Shape;986;p46"/>
          <p:cNvCxnSpPr/>
          <p:nvPr/>
        </p:nvCxnSpPr>
        <p:spPr>
          <a:xfrm>
            <a:off x="7445150" y="3677977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46"/>
          <p:cNvCxnSpPr>
            <a:stCxn id="978" idx="5"/>
            <a:endCxn id="979" idx="0"/>
          </p:cNvCxnSpPr>
          <p:nvPr/>
        </p:nvCxnSpPr>
        <p:spPr>
          <a:xfrm>
            <a:off x="6236858" y="1591103"/>
            <a:ext cx="12084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46"/>
          <p:cNvCxnSpPr>
            <a:stCxn id="979" idx="4"/>
            <a:endCxn id="980" idx="0"/>
          </p:cNvCxnSpPr>
          <p:nvPr/>
        </p:nvCxnSpPr>
        <p:spPr>
          <a:xfrm>
            <a:off x="7445150" y="240742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46"/>
          <p:cNvCxnSpPr>
            <a:stCxn id="980" idx="4"/>
            <a:endCxn id="981" idx="0"/>
          </p:cNvCxnSpPr>
          <p:nvPr/>
        </p:nvCxnSpPr>
        <p:spPr>
          <a:xfrm>
            <a:off x="7445150" y="304269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46"/>
          <p:cNvCxnSpPr>
            <a:stCxn id="980" idx="3"/>
            <a:endCxn id="982" idx="0"/>
          </p:cNvCxnSpPr>
          <p:nvPr/>
        </p:nvCxnSpPr>
        <p:spPr>
          <a:xfrm flipH="1">
            <a:off x="6815697" y="2979302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46"/>
          <p:cNvCxnSpPr>
            <a:stCxn id="980" idx="5"/>
            <a:endCxn id="983" idx="0"/>
          </p:cNvCxnSpPr>
          <p:nvPr/>
        </p:nvCxnSpPr>
        <p:spPr>
          <a:xfrm>
            <a:off x="7598203" y="2979302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46"/>
          <p:cNvCxnSpPr>
            <a:stCxn id="981" idx="4"/>
            <a:endCxn id="984" idx="0"/>
          </p:cNvCxnSpPr>
          <p:nvPr/>
        </p:nvCxnSpPr>
        <p:spPr>
          <a:xfrm>
            <a:off x="7445150" y="367797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46"/>
          <p:cNvCxnSpPr>
            <a:stCxn id="978" idx="3"/>
            <a:endCxn id="985" idx="0"/>
          </p:cNvCxnSpPr>
          <p:nvPr/>
        </p:nvCxnSpPr>
        <p:spPr>
          <a:xfrm flipH="1">
            <a:off x="4824051" y="1591103"/>
            <a:ext cx="11067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46"/>
          <p:cNvCxnSpPr>
            <a:stCxn id="985" idx="4"/>
            <a:endCxn id="995" idx="0"/>
          </p:cNvCxnSpPr>
          <p:nvPr/>
        </p:nvCxnSpPr>
        <p:spPr>
          <a:xfrm flipH="1">
            <a:off x="4811875" y="2407436"/>
            <a:ext cx="12300" cy="17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Google Shape;996;p46"/>
          <p:cNvSpPr/>
          <p:nvPr/>
        </p:nvSpPr>
        <p:spPr>
          <a:xfrm>
            <a:off x="2036029" y="128042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7" name="Google Shape;997;p46"/>
          <p:cNvSpPr/>
          <p:nvPr/>
        </p:nvSpPr>
        <p:spPr>
          <a:xfrm>
            <a:off x="2033169" y="20333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8" name="Google Shape;998;p46"/>
          <p:cNvSpPr/>
          <p:nvPr/>
        </p:nvSpPr>
        <p:spPr>
          <a:xfrm>
            <a:off x="2033169" y="279214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9" name="Google Shape;999;p46"/>
          <p:cNvCxnSpPr>
            <a:stCxn id="996" idx="4"/>
            <a:endCxn id="997" idx="0"/>
          </p:cNvCxnSpPr>
          <p:nvPr/>
        </p:nvCxnSpPr>
        <p:spPr>
          <a:xfrm flipH="1">
            <a:off x="2249479" y="1713325"/>
            <a:ext cx="3000" cy="3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46"/>
          <p:cNvCxnSpPr>
            <a:stCxn id="997" idx="4"/>
            <a:endCxn id="998" idx="0"/>
          </p:cNvCxnSpPr>
          <p:nvPr/>
        </p:nvCxnSpPr>
        <p:spPr>
          <a:xfrm>
            <a:off x="2249619" y="2466261"/>
            <a:ext cx="0" cy="32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46"/>
          <p:cNvCxnSpPr>
            <a:stCxn id="998" idx="5"/>
            <a:endCxn id="1002" idx="0"/>
          </p:cNvCxnSpPr>
          <p:nvPr/>
        </p:nvCxnSpPr>
        <p:spPr>
          <a:xfrm>
            <a:off x="2402672" y="3161649"/>
            <a:ext cx="513900" cy="34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46"/>
          <p:cNvCxnSpPr>
            <a:stCxn id="998" idx="4"/>
            <a:endCxn id="1004" idx="0"/>
          </p:cNvCxnSpPr>
          <p:nvPr/>
        </p:nvCxnSpPr>
        <p:spPr>
          <a:xfrm>
            <a:off x="2249619" y="3225046"/>
            <a:ext cx="0" cy="28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46"/>
          <p:cNvCxnSpPr>
            <a:stCxn id="996" idx="5"/>
          </p:cNvCxnSpPr>
          <p:nvPr/>
        </p:nvCxnSpPr>
        <p:spPr>
          <a:xfrm>
            <a:off x="2405533" y="1649928"/>
            <a:ext cx="136200" cy="13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46"/>
          <p:cNvCxnSpPr>
            <a:stCxn id="997" idx="5"/>
          </p:cNvCxnSpPr>
          <p:nvPr/>
        </p:nvCxnSpPr>
        <p:spPr>
          <a:xfrm>
            <a:off x="2402672" y="2402864"/>
            <a:ext cx="135300" cy="1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46"/>
          <p:cNvCxnSpPr>
            <a:stCxn id="997" idx="3"/>
            <a:endCxn id="997" idx="3"/>
          </p:cNvCxnSpPr>
          <p:nvPr/>
        </p:nvCxnSpPr>
        <p:spPr>
          <a:xfrm>
            <a:off x="2096565" y="2402864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46"/>
          <p:cNvCxnSpPr>
            <a:stCxn id="997" idx="3"/>
            <a:endCxn id="997" idx="3"/>
          </p:cNvCxnSpPr>
          <p:nvPr/>
        </p:nvCxnSpPr>
        <p:spPr>
          <a:xfrm>
            <a:off x="2096565" y="2402864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46"/>
          <p:cNvCxnSpPr>
            <a:stCxn id="997" idx="3"/>
          </p:cNvCxnSpPr>
          <p:nvPr/>
        </p:nvCxnSpPr>
        <p:spPr>
          <a:xfrm flipH="1">
            <a:off x="1973265" y="2402864"/>
            <a:ext cx="123300" cy="12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0" name="Google Shape;1010;p46"/>
          <p:cNvGrpSpPr/>
          <p:nvPr/>
        </p:nvGrpSpPr>
        <p:grpSpPr>
          <a:xfrm>
            <a:off x="2634131" y="3505675"/>
            <a:ext cx="564707" cy="627000"/>
            <a:chOff x="2677790" y="3321277"/>
            <a:chExt cx="564707" cy="627000"/>
          </a:xfrm>
        </p:grpSpPr>
        <p:sp>
          <p:nvSpPr>
            <p:cNvPr id="1002" name="Google Shape;1002;p46"/>
            <p:cNvSpPr/>
            <p:nvPr/>
          </p:nvSpPr>
          <p:spPr>
            <a:xfrm>
              <a:off x="2743700" y="3321277"/>
              <a:ext cx="432900" cy="432900"/>
            </a:xfrm>
            <a:prstGeom prst="ellipse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11" name="Google Shape;1011;p46"/>
            <p:cNvCxnSpPr/>
            <p:nvPr/>
          </p:nvCxnSpPr>
          <p:spPr>
            <a:xfrm>
              <a:off x="3107197" y="3700717"/>
              <a:ext cx="135300" cy="13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46"/>
            <p:cNvCxnSpPr/>
            <p:nvPr/>
          </p:nvCxnSpPr>
          <p:spPr>
            <a:xfrm flipH="1">
              <a:off x="2677790" y="3700717"/>
              <a:ext cx="123300" cy="12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46"/>
            <p:cNvCxnSpPr>
              <a:stCxn id="1002" idx="4"/>
              <a:endCxn id="1002" idx="4"/>
            </p:cNvCxnSpPr>
            <p:nvPr/>
          </p:nvCxnSpPr>
          <p:spPr>
            <a:xfrm>
              <a:off x="2960150" y="375417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46"/>
            <p:cNvCxnSpPr>
              <a:stCxn id="1002" idx="4"/>
              <a:endCxn id="1002" idx="4"/>
            </p:cNvCxnSpPr>
            <p:nvPr/>
          </p:nvCxnSpPr>
          <p:spPr>
            <a:xfrm>
              <a:off x="2960150" y="375417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46"/>
            <p:cNvCxnSpPr>
              <a:stCxn id="1002" idx="4"/>
            </p:cNvCxnSpPr>
            <p:nvPr/>
          </p:nvCxnSpPr>
          <p:spPr>
            <a:xfrm>
              <a:off x="2960150" y="3754177"/>
              <a:ext cx="0" cy="19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6" name="Google Shape;1016;p46"/>
          <p:cNvGrpSpPr/>
          <p:nvPr/>
        </p:nvGrpSpPr>
        <p:grpSpPr>
          <a:xfrm>
            <a:off x="1974240" y="3505675"/>
            <a:ext cx="564707" cy="619466"/>
            <a:chOff x="1974240" y="3321277"/>
            <a:chExt cx="564707" cy="619466"/>
          </a:xfrm>
        </p:grpSpPr>
        <p:sp>
          <p:nvSpPr>
            <p:cNvPr id="1004" name="Google Shape;1004;p46"/>
            <p:cNvSpPr/>
            <p:nvPr/>
          </p:nvSpPr>
          <p:spPr>
            <a:xfrm>
              <a:off x="2033175" y="3321277"/>
              <a:ext cx="432900" cy="432900"/>
            </a:xfrm>
            <a:prstGeom prst="ellipse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17" name="Google Shape;1017;p46"/>
            <p:cNvCxnSpPr/>
            <p:nvPr/>
          </p:nvCxnSpPr>
          <p:spPr>
            <a:xfrm>
              <a:off x="2403646" y="3693183"/>
              <a:ext cx="135300" cy="13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46"/>
            <p:cNvCxnSpPr/>
            <p:nvPr/>
          </p:nvCxnSpPr>
          <p:spPr>
            <a:xfrm flipH="1">
              <a:off x="1974240" y="3693183"/>
              <a:ext cx="123300" cy="12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46"/>
            <p:cNvCxnSpPr/>
            <p:nvPr/>
          </p:nvCxnSpPr>
          <p:spPr>
            <a:xfrm>
              <a:off x="2256600" y="3746642"/>
              <a:ext cx="0" cy="19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95" name="Google Shape;995;p46"/>
          <p:cNvSpPr/>
          <p:nvPr/>
        </p:nvSpPr>
        <p:spPr>
          <a:xfrm>
            <a:off x="4595453" y="258605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0" name="Google Shape;1020;p46"/>
          <p:cNvSpPr/>
          <p:nvPr/>
        </p:nvSpPr>
        <p:spPr>
          <a:xfrm>
            <a:off x="4595453" y="322132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21" name="Google Shape;1021;p46"/>
          <p:cNvCxnSpPr>
            <a:endCxn id="1020" idx="0"/>
          </p:cNvCxnSpPr>
          <p:nvPr/>
        </p:nvCxnSpPr>
        <p:spPr>
          <a:xfrm>
            <a:off x="4811903" y="301882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Google Shape;1022;p46"/>
          <p:cNvSpPr/>
          <p:nvPr/>
        </p:nvSpPr>
        <p:spPr>
          <a:xfrm>
            <a:off x="4595453" y="3856603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23" name="Google Shape;1023;p46"/>
          <p:cNvCxnSpPr>
            <a:stCxn id="1020" idx="4"/>
            <a:endCxn id="1022" idx="0"/>
          </p:cNvCxnSpPr>
          <p:nvPr/>
        </p:nvCxnSpPr>
        <p:spPr>
          <a:xfrm>
            <a:off x="4811903" y="365422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4" name="Google Shape;1024;p46"/>
          <p:cNvSpPr txBox="1"/>
          <p:nvPr/>
        </p:nvSpPr>
        <p:spPr>
          <a:xfrm>
            <a:off x="4045657" y="4638788"/>
            <a:ext cx="5101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Animated Demo: 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http://goo.gl/dq1EDa</a:t>
            </a:r>
            <a:endParaRPr/>
          </a:p>
        </p:txBody>
      </p:sp>
      <p:cxnSp>
        <p:nvCxnSpPr>
          <p:cNvPr id="1025" name="Google Shape;1025;p46"/>
          <p:cNvCxnSpPr>
            <a:stCxn id="996" idx="3"/>
          </p:cNvCxnSpPr>
          <p:nvPr/>
        </p:nvCxnSpPr>
        <p:spPr>
          <a:xfrm flipH="1">
            <a:off x="1945226" y="1649928"/>
            <a:ext cx="154200" cy="15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46"/>
          <p:cNvCxnSpPr>
            <a:stCxn id="998" idx="3"/>
            <a:endCxn id="1027" idx="0"/>
          </p:cNvCxnSpPr>
          <p:nvPr/>
        </p:nvCxnSpPr>
        <p:spPr>
          <a:xfrm flipH="1">
            <a:off x="1618065" y="3161649"/>
            <a:ext cx="478500" cy="32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8" name="Google Shape;1028;p46"/>
          <p:cNvGrpSpPr/>
          <p:nvPr/>
        </p:nvGrpSpPr>
        <p:grpSpPr>
          <a:xfrm>
            <a:off x="1336561" y="3488300"/>
            <a:ext cx="564707" cy="620190"/>
            <a:chOff x="1358255" y="3303902"/>
            <a:chExt cx="564707" cy="620190"/>
          </a:xfrm>
        </p:grpSpPr>
        <p:sp>
          <p:nvSpPr>
            <p:cNvPr id="1027" name="Google Shape;1027;p46"/>
            <p:cNvSpPr/>
            <p:nvPr/>
          </p:nvSpPr>
          <p:spPr>
            <a:xfrm>
              <a:off x="1423375" y="3303902"/>
              <a:ext cx="432900" cy="432900"/>
            </a:xfrm>
            <a:prstGeom prst="ellipse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29" name="Google Shape;1029;p46"/>
            <p:cNvCxnSpPr/>
            <p:nvPr/>
          </p:nvCxnSpPr>
          <p:spPr>
            <a:xfrm>
              <a:off x="1787662" y="3676533"/>
              <a:ext cx="135300" cy="13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46"/>
            <p:cNvCxnSpPr/>
            <p:nvPr/>
          </p:nvCxnSpPr>
          <p:spPr>
            <a:xfrm flipH="1">
              <a:off x="1358255" y="3676533"/>
              <a:ext cx="123300" cy="12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46"/>
            <p:cNvCxnSpPr/>
            <p:nvPr/>
          </p:nvCxnSpPr>
          <p:spPr>
            <a:xfrm>
              <a:off x="1640615" y="3729992"/>
              <a:ext cx="0" cy="19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Tries</a:t>
            </a:r>
            <a:endParaRPr sz="4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Search Trie</a:t>
            </a:r>
            <a:endParaRPr/>
          </a:p>
        </p:txBody>
      </p:sp>
      <p:sp>
        <p:nvSpPr>
          <p:cNvPr id="1037" name="Google Shape;1037;p47"/>
          <p:cNvSpPr txBox="1"/>
          <p:nvPr>
            <p:ph idx="1" type="body"/>
          </p:nvPr>
        </p:nvSpPr>
        <p:spPr>
          <a:xfrm>
            <a:off x="243000" y="556500"/>
            <a:ext cx="8443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inserting “sam”, “sad”, “sap”, “same”, “a”</a:t>
            </a:r>
            <a:endParaRPr/>
          </a:p>
        </p:txBody>
      </p:sp>
      <p:sp>
        <p:nvSpPr>
          <p:cNvPr id="1038" name="Google Shape;1038;p47"/>
          <p:cNvSpPr/>
          <p:nvPr/>
        </p:nvSpPr>
        <p:spPr>
          <a:xfrm>
            <a:off x="5867354" y="12216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9" name="Google Shape;1039;p47"/>
          <p:cNvSpPr/>
          <p:nvPr/>
        </p:nvSpPr>
        <p:spPr>
          <a:xfrm>
            <a:off x="7228700" y="197452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0" name="Google Shape;1040;p47"/>
          <p:cNvSpPr/>
          <p:nvPr/>
        </p:nvSpPr>
        <p:spPr>
          <a:xfrm>
            <a:off x="7228700" y="260979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1" name="Google Shape;1041;p47"/>
          <p:cNvSpPr/>
          <p:nvPr/>
        </p:nvSpPr>
        <p:spPr>
          <a:xfrm>
            <a:off x="72287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2" name="Google Shape;1042;p47"/>
          <p:cNvSpPr/>
          <p:nvPr/>
        </p:nvSpPr>
        <p:spPr>
          <a:xfrm>
            <a:off x="65992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3" name="Google Shape;1043;p47"/>
          <p:cNvSpPr/>
          <p:nvPr/>
        </p:nvSpPr>
        <p:spPr>
          <a:xfrm>
            <a:off x="78582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4" name="Google Shape;1044;p47"/>
          <p:cNvSpPr/>
          <p:nvPr/>
        </p:nvSpPr>
        <p:spPr>
          <a:xfrm>
            <a:off x="7228700" y="38803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5" name="Google Shape;1045;p47"/>
          <p:cNvSpPr/>
          <p:nvPr/>
        </p:nvSpPr>
        <p:spPr>
          <a:xfrm>
            <a:off x="4607725" y="19745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46" name="Google Shape;1046;p47"/>
          <p:cNvCxnSpPr/>
          <p:nvPr/>
        </p:nvCxnSpPr>
        <p:spPr>
          <a:xfrm>
            <a:off x="7445150" y="3677977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47"/>
          <p:cNvCxnSpPr>
            <a:stCxn id="1038" idx="5"/>
            <a:endCxn id="1039" idx="0"/>
          </p:cNvCxnSpPr>
          <p:nvPr/>
        </p:nvCxnSpPr>
        <p:spPr>
          <a:xfrm>
            <a:off x="6236858" y="1591103"/>
            <a:ext cx="12084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47"/>
          <p:cNvCxnSpPr>
            <a:stCxn id="1039" idx="4"/>
            <a:endCxn id="1040" idx="0"/>
          </p:cNvCxnSpPr>
          <p:nvPr/>
        </p:nvCxnSpPr>
        <p:spPr>
          <a:xfrm>
            <a:off x="7445150" y="240742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47"/>
          <p:cNvCxnSpPr>
            <a:stCxn id="1040" idx="4"/>
            <a:endCxn id="1041" idx="0"/>
          </p:cNvCxnSpPr>
          <p:nvPr/>
        </p:nvCxnSpPr>
        <p:spPr>
          <a:xfrm>
            <a:off x="7445150" y="304269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47"/>
          <p:cNvCxnSpPr>
            <a:stCxn id="1040" idx="3"/>
            <a:endCxn id="1042" idx="0"/>
          </p:cNvCxnSpPr>
          <p:nvPr/>
        </p:nvCxnSpPr>
        <p:spPr>
          <a:xfrm flipH="1">
            <a:off x="6815697" y="2979302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47"/>
          <p:cNvCxnSpPr>
            <a:stCxn id="1040" idx="5"/>
            <a:endCxn id="1043" idx="0"/>
          </p:cNvCxnSpPr>
          <p:nvPr/>
        </p:nvCxnSpPr>
        <p:spPr>
          <a:xfrm>
            <a:off x="7598203" y="2979302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47"/>
          <p:cNvCxnSpPr>
            <a:stCxn id="1041" idx="4"/>
            <a:endCxn id="1044" idx="0"/>
          </p:cNvCxnSpPr>
          <p:nvPr/>
        </p:nvCxnSpPr>
        <p:spPr>
          <a:xfrm>
            <a:off x="7445150" y="367797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47"/>
          <p:cNvCxnSpPr>
            <a:stCxn id="1038" idx="3"/>
            <a:endCxn id="1045" idx="0"/>
          </p:cNvCxnSpPr>
          <p:nvPr/>
        </p:nvCxnSpPr>
        <p:spPr>
          <a:xfrm flipH="1">
            <a:off x="4824051" y="1591103"/>
            <a:ext cx="11067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47"/>
          <p:cNvCxnSpPr>
            <a:stCxn id="1045" idx="4"/>
            <a:endCxn id="1055" idx="0"/>
          </p:cNvCxnSpPr>
          <p:nvPr/>
        </p:nvCxnSpPr>
        <p:spPr>
          <a:xfrm flipH="1">
            <a:off x="4811875" y="2407436"/>
            <a:ext cx="12300" cy="17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Google Shape;1056;p47"/>
          <p:cNvSpPr/>
          <p:nvPr/>
        </p:nvSpPr>
        <p:spPr>
          <a:xfrm>
            <a:off x="2036029" y="128042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7" name="Google Shape;1057;p47"/>
          <p:cNvSpPr/>
          <p:nvPr/>
        </p:nvSpPr>
        <p:spPr>
          <a:xfrm>
            <a:off x="2033169" y="20333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8" name="Google Shape;1058;p47"/>
          <p:cNvSpPr/>
          <p:nvPr/>
        </p:nvSpPr>
        <p:spPr>
          <a:xfrm>
            <a:off x="2033169" y="279214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59" name="Google Shape;1059;p47"/>
          <p:cNvCxnSpPr>
            <a:stCxn id="1056" idx="4"/>
            <a:endCxn id="1057" idx="0"/>
          </p:cNvCxnSpPr>
          <p:nvPr/>
        </p:nvCxnSpPr>
        <p:spPr>
          <a:xfrm flipH="1">
            <a:off x="2249479" y="1713325"/>
            <a:ext cx="3000" cy="3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47"/>
          <p:cNvCxnSpPr>
            <a:stCxn id="1057" idx="4"/>
            <a:endCxn id="1058" idx="0"/>
          </p:cNvCxnSpPr>
          <p:nvPr/>
        </p:nvCxnSpPr>
        <p:spPr>
          <a:xfrm>
            <a:off x="2249619" y="2466261"/>
            <a:ext cx="0" cy="32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47"/>
          <p:cNvCxnSpPr>
            <a:stCxn id="1058" idx="5"/>
            <a:endCxn id="1062" idx="0"/>
          </p:cNvCxnSpPr>
          <p:nvPr/>
        </p:nvCxnSpPr>
        <p:spPr>
          <a:xfrm>
            <a:off x="2402672" y="3161649"/>
            <a:ext cx="513900" cy="34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47"/>
          <p:cNvCxnSpPr>
            <a:stCxn id="1058" idx="4"/>
            <a:endCxn id="1064" idx="0"/>
          </p:cNvCxnSpPr>
          <p:nvPr/>
        </p:nvCxnSpPr>
        <p:spPr>
          <a:xfrm>
            <a:off x="2249619" y="3225046"/>
            <a:ext cx="0" cy="28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47"/>
          <p:cNvCxnSpPr>
            <a:stCxn id="1056" idx="5"/>
          </p:cNvCxnSpPr>
          <p:nvPr/>
        </p:nvCxnSpPr>
        <p:spPr>
          <a:xfrm>
            <a:off x="2405533" y="1649928"/>
            <a:ext cx="136200" cy="13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47"/>
          <p:cNvCxnSpPr>
            <a:stCxn id="1057" idx="5"/>
          </p:cNvCxnSpPr>
          <p:nvPr/>
        </p:nvCxnSpPr>
        <p:spPr>
          <a:xfrm>
            <a:off x="2402672" y="2402864"/>
            <a:ext cx="135300" cy="1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47"/>
          <p:cNvCxnSpPr>
            <a:stCxn id="1057" idx="3"/>
            <a:endCxn id="1057" idx="3"/>
          </p:cNvCxnSpPr>
          <p:nvPr/>
        </p:nvCxnSpPr>
        <p:spPr>
          <a:xfrm>
            <a:off x="2096565" y="2402864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47"/>
          <p:cNvCxnSpPr>
            <a:stCxn id="1057" idx="3"/>
            <a:endCxn id="1057" idx="3"/>
          </p:cNvCxnSpPr>
          <p:nvPr/>
        </p:nvCxnSpPr>
        <p:spPr>
          <a:xfrm>
            <a:off x="2096565" y="2402864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47"/>
          <p:cNvCxnSpPr>
            <a:stCxn id="1057" idx="3"/>
          </p:cNvCxnSpPr>
          <p:nvPr/>
        </p:nvCxnSpPr>
        <p:spPr>
          <a:xfrm flipH="1">
            <a:off x="1973265" y="2402864"/>
            <a:ext cx="123300" cy="12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0" name="Google Shape;1070;p47"/>
          <p:cNvGrpSpPr/>
          <p:nvPr/>
        </p:nvGrpSpPr>
        <p:grpSpPr>
          <a:xfrm>
            <a:off x="2634131" y="3505675"/>
            <a:ext cx="564707" cy="627000"/>
            <a:chOff x="2677790" y="3321277"/>
            <a:chExt cx="564707" cy="627000"/>
          </a:xfrm>
        </p:grpSpPr>
        <p:sp>
          <p:nvSpPr>
            <p:cNvPr id="1062" name="Google Shape;1062;p47"/>
            <p:cNvSpPr/>
            <p:nvPr/>
          </p:nvSpPr>
          <p:spPr>
            <a:xfrm>
              <a:off x="2743700" y="3321277"/>
              <a:ext cx="432900" cy="432900"/>
            </a:xfrm>
            <a:prstGeom prst="ellipse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71" name="Google Shape;1071;p47"/>
            <p:cNvCxnSpPr/>
            <p:nvPr/>
          </p:nvCxnSpPr>
          <p:spPr>
            <a:xfrm>
              <a:off x="3107197" y="3700717"/>
              <a:ext cx="135300" cy="13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47"/>
            <p:cNvCxnSpPr/>
            <p:nvPr/>
          </p:nvCxnSpPr>
          <p:spPr>
            <a:xfrm flipH="1">
              <a:off x="2677790" y="3700717"/>
              <a:ext cx="123300" cy="12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47"/>
            <p:cNvCxnSpPr>
              <a:stCxn id="1062" idx="4"/>
              <a:endCxn id="1062" idx="4"/>
            </p:cNvCxnSpPr>
            <p:nvPr/>
          </p:nvCxnSpPr>
          <p:spPr>
            <a:xfrm>
              <a:off x="2960150" y="375417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47"/>
            <p:cNvCxnSpPr>
              <a:stCxn id="1062" idx="4"/>
              <a:endCxn id="1062" idx="4"/>
            </p:cNvCxnSpPr>
            <p:nvPr/>
          </p:nvCxnSpPr>
          <p:spPr>
            <a:xfrm>
              <a:off x="2960150" y="375417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47"/>
            <p:cNvCxnSpPr>
              <a:stCxn id="1062" idx="4"/>
            </p:cNvCxnSpPr>
            <p:nvPr/>
          </p:nvCxnSpPr>
          <p:spPr>
            <a:xfrm>
              <a:off x="2960150" y="3754177"/>
              <a:ext cx="0" cy="19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6" name="Google Shape;1076;p47"/>
          <p:cNvGrpSpPr/>
          <p:nvPr/>
        </p:nvGrpSpPr>
        <p:grpSpPr>
          <a:xfrm>
            <a:off x="1974240" y="3505675"/>
            <a:ext cx="564707" cy="619466"/>
            <a:chOff x="1974240" y="3321277"/>
            <a:chExt cx="564707" cy="619466"/>
          </a:xfrm>
        </p:grpSpPr>
        <p:sp>
          <p:nvSpPr>
            <p:cNvPr id="1064" name="Google Shape;1064;p47"/>
            <p:cNvSpPr/>
            <p:nvPr/>
          </p:nvSpPr>
          <p:spPr>
            <a:xfrm>
              <a:off x="2033175" y="3321277"/>
              <a:ext cx="432900" cy="432900"/>
            </a:xfrm>
            <a:prstGeom prst="ellipse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77" name="Google Shape;1077;p47"/>
            <p:cNvCxnSpPr/>
            <p:nvPr/>
          </p:nvCxnSpPr>
          <p:spPr>
            <a:xfrm>
              <a:off x="2403646" y="3693183"/>
              <a:ext cx="135300" cy="13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47"/>
            <p:cNvCxnSpPr/>
            <p:nvPr/>
          </p:nvCxnSpPr>
          <p:spPr>
            <a:xfrm flipH="1">
              <a:off x="1974240" y="3693183"/>
              <a:ext cx="123300" cy="12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47"/>
            <p:cNvCxnSpPr/>
            <p:nvPr/>
          </p:nvCxnSpPr>
          <p:spPr>
            <a:xfrm>
              <a:off x="2256600" y="3746642"/>
              <a:ext cx="0" cy="19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5" name="Google Shape;1055;p47"/>
          <p:cNvSpPr/>
          <p:nvPr/>
        </p:nvSpPr>
        <p:spPr>
          <a:xfrm>
            <a:off x="4595453" y="258605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0" name="Google Shape;1080;p47"/>
          <p:cNvSpPr/>
          <p:nvPr/>
        </p:nvSpPr>
        <p:spPr>
          <a:xfrm>
            <a:off x="4595453" y="322132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1" name="Google Shape;1081;p47"/>
          <p:cNvCxnSpPr>
            <a:endCxn id="1080" idx="0"/>
          </p:cNvCxnSpPr>
          <p:nvPr/>
        </p:nvCxnSpPr>
        <p:spPr>
          <a:xfrm>
            <a:off x="4811903" y="301882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2" name="Google Shape;1082;p47"/>
          <p:cNvSpPr/>
          <p:nvPr/>
        </p:nvSpPr>
        <p:spPr>
          <a:xfrm>
            <a:off x="4595453" y="3856603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3" name="Google Shape;1083;p47"/>
          <p:cNvCxnSpPr>
            <a:stCxn id="1080" idx="4"/>
            <a:endCxn id="1082" idx="0"/>
          </p:cNvCxnSpPr>
          <p:nvPr/>
        </p:nvCxnSpPr>
        <p:spPr>
          <a:xfrm>
            <a:off x="4811903" y="365422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4" name="Google Shape;1084;p47"/>
          <p:cNvSpPr txBox="1"/>
          <p:nvPr/>
        </p:nvSpPr>
        <p:spPr>
          <a:xfrm>
            <a:off x="4045657" y="4638788"/>
            <a:ext cx="5101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Animated Demo: 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http://goo.gl/dq1EDa</a:t>
            </a:r>
            <a:endParaRPr/>
          </a:p>
        </p:txBody>
      </p:sp>
      <p:cxnSp>
        <p:nvCxnSpPr>
          <p:cNvPr id="1085" name="Google Shape;1085;p47"/>
          <p:cNvCxnSpPr>
            <a:stCxn id="1056" idx="3"/>
            <a:endCxn id="1086" idx="0"/>
          </p:cNvCxnSpPr>
          <p:nvPr/>
        </p:nvCxnSpPr>
        <p:spPr>
          <a:xfrm flipH="1">
            <a:off x="916526" y="1649928"/>
            <a:ext cx="1182900" cy="4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47"/>
          <p:cNvCxnSpPr>
            <a:stCxn id="1058" idx="3"/>
            <a:endCxn id="1088" idx="0"/>
          </p:cNvCxnSpPr>
          <p:nvPr/>
        </p:nvCxnSpPr>
        <p:spPr>
          <a:xfrm flipH="1">
            <a:off x="1618065" y="3161649"/>
            <a:ext cx="478500" cy="32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9" name="Google Shape;1089;p47"/>
          <p:cNvGrpSpPr/>
          <p:nvPr/>
        </p:nvGrpSpPr>
        <p:grpSpPr>
          <a:xfrm>
            <a:off x="1336561" y="3488300"/>
            <a:ext cx="564707" cy="620190"/>
            <a:chOff x="1358255" y="3303902"/>
            <a:chExt cx="564707" cy="620190"/>
          </a:xfrm>
        </p:grpSpPr>
        <p:sp>
          <p:nvSpPr>
            <p:cNvPr id="1088" name="Google Shape;1088;p47"/>
            <p:cNvSpPr/>
            <p:nvPr/>
          </p:nvSpPr>
          <p:spPr>
            <a:xfrm>
              <a:off x="1423375" y="3303902"/>
              <a:ext cx="432900" cy="432900"/>
            </a:xfrm>
            <a:prstGeom prst="ellipse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90" name="Google Shape;1090;p47"/>
            <p:cNvCxnSpPr/>
            <p:nvPr/>
          </p:nvCxnSpPr>
          <p:spPr>
            <a:xfrm>
              <a:off x="1787662" y="3676533"/>
              <a:ext cx="135300" cy="13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47"/>
            <p:cNvCxnSpPr/>
            <p:nvPr/>
          </p:nvCxnSpPr>
          <p:spPr>
            <a:xfrm flipH="1">
              <a:off x="1358255" y="3676533"/>
              <a:ext cx="123300" cy="12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47"/>
            <p:cNvCxnSpPr/>
            <p:nvPr/>
          </p:nvCxnSpPr>
          <p:spPr>
            <a:xfrm>
              <a:off x="1640615" y="3729992"/>
              <a:ext cx="0" cy="19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93" name="Google Shape;1093;p47"/>
          <p:cNvCxnSpPr>
            <a:stCxn id="1086" idx="4"/>
            <a:endCxn id="1094" idx="0"/>
          </p:cNvCxnSpPr>
          <p:nvPr/>
        </p:nvCxnSpPr>
        <p:spPr>
          <a:xfrm>
            <a:off x="916650" y="2508598"/>
            <a:ext cx="0" cy="31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47"/>
          <p:cNvCxnSpPr/>
          <p:nvPr/>
        </p:nvCxnSpPr>
        <p:spPr>
          <a:xfrm>
            <a:off x="1074544" y="2443823"/>
            <a:ext cx="135300" cy="1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47"/>
          <p:cNvCxnSpPr/>
          <p:nvPr/>
        </p:nvCxnSpPr>
        <p:spPr>
          <a:xfrm flipH="1">
            <a:off x="645137" y="2443823"/>
            <a:ext cx="123300" cy="12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6" name="Google Shape;1086;p47"/>
          <p:cNvSpPr/>
          <p:nvPr/>
        </p:nvSpPr>
        <p:spPr>
          <a:xfrm>
            <a:off x="700200" y="207569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Search Trie</a:t>
            </a:r>
            <a:endParaRPr/>
          </a:p>
        </p:txBody>
      </p:sp>
      <p:sp>
        <p:nvSpPr>
          <p:cNvPr id="1102" name="Google Shape;1102;p48"/>
          <p:cNvSpPr txBox="1"/>
          <p:nvPr>
            <p:ph idx="1" type="body"/>
          </p:nvPr>
        </p:nvSpPr>
        <p:spPr>
          <a:xfrm>
            <a:off x="243000" y="556500"/>
            <a:ext cx="8443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inserting “sam”, “sad”, “sap”, “same”, “a”, and “awls”</a:t>
            </a:r>
            <a:endParaRPr/>
          </a:p>
        </p:txBody>
      </p:sp>
      <p:sp>
        <p:nvSpPr>
          <p:cNvPr id="1103" name="Google Shape;1103;p48"/>
          <p:cNvSpPr/>
          <p:nvPr/>
        </p:nvSpPr>
        <p:spPr>
          <a:xfrm>
            <a:off x="5867354" y="12216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4" name="Google Shape;1104;p48"/>
          <p:cNvSpPr/>
          <p:nvPr/>
        </p:nvSpPr>
        <p:spPr>
          <a:xfrm>
            <a:off x="7228700" y="197452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5" name="Google Shape;1105;p48"/>
          <p:cNvSpPr/>
          <p:nvPr/>
        </p:nvSpPr>
        <p:spPr>
          <a:xfrm>
            <a:off x="7228700" y="260979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6" name="Google Shape;1106;p48"/>
          <p:cNvSpPr/>
          <p:nvPr/>
        </p:nvSpPr>
        <p:spPr>
          <a:xfrm>
            <a:off x="72287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7" name="Google Shape;1107;p48"/>
          <p:cNvSpPr/>
          <p:nvPr/>
        </p:nvSpPr>
        <p:spPr>
          <a:xfrm>
            <a:off x="65992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8" name="Google Shape;1108;p48"/>
          <p:cNvSpPr/>
          <p:nvPr/>
        </p:nvSpPr>
        <p:spPr>
          <a:xfrm>
            <a:off x="78582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9" name="Google Shape;1109;p48"/>
          <p:cNvSpPr/>
          <p:nvPr/>
        </p:nvSpPr>
        <p:spPr>
          <a:xfrm>
            <a:off x="7228700" y="38803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0" name="Google Shape;1110;p48"/>
          <p:cNvSpPr/>
          <p:nvPr/>
        </p:nvSpPr>
        <p:spPr>
          <a:xfrm>
            <a:off x="4607725" y="19745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11" name="Google Shape;1111;p48"/>
          <p:cNvCxnSpPr/>
          <p:nvPr/>
        </p:nvCxnSpPr>
        <p:spPr>
          <a:xfrm>
            <a:off x="7445150" y="3677977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48"/>
          <p:cNvCxnSpPr>
            <a:stCxn id="1103" idx="5"/>
            <a:endCxn id="1104" idx="0"/>
          </p:cNvCxnSpPr>
          <p:nvPr/>
        </p:nvCxnSpPr>
        <p:spPr>
          <a:xfrm>
            <a:off x="6236858" y="1591103"/>
            <a:ext cx="12084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48"/>
          <p:cNvCxnSpPr>
            <a:stCxn id="1104" idx="4"/>
            <a:endCxn id="1105" idx="0"/>
          </p:cNvCxnSpPr>
          <p:nvPr/>
        </p:nvCxnSpPr>
        <p:spPr>
          <a:xfrm>
            <a:off x="7445150" y="240742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48"/>
          <p:cNvCxnSpPr>
            <a:stCxn id="1105" idx="4"/>
            <a:endCxn id="1106" idx="0"/>
          </p:cNvCxnSpPr>
          <p:nvPr/>
        </p:nvCxnSpPr>
        <p:spPr>
          <a:xfrm>
            <a:off x="7445150" y="304269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48"/>
          <p:cNvCxnSpPr>
            <a:stCxn id="1105" idx="3"/>
            <a:endCxn id="1107" idx="0"/>
          </p:cNvCxnSpPr>
          <p:nvPr/>
        </p:nvCxnSpPr>
        <p:spPr>
          <a:xfrm flipH="1">
            <a:off x="6815697" y="2979302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48"/>
          <p:cNvCxnSpPr>
            <a:stCxn id="1105" idx="5"/>
            <a:endCxn id="1108" idx="0"/>
          </p:cNvCxnSpPr>
          <p:nvPr/>
        </p:nvCxnSpPr>
        <p:spPr>
          <a:xfrm>
            <a:off x="7598203" y="2979302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48"/>
          <p:cNvCxnSpPr>
            <a:stCxn id="1106" idx="4"/>
            <a:endCxn id="1109" idx="0"/>
          </p:cNvCxnSpPr>
          <p:nvPr/>
        </p:nvCxnSpPr>
        <p:spPr>
          <a:xfrm>
            <a:off x="7445150" y="367797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48"/>
          <p:cNvCxnSpPr>
            <a:stCxn id="1103" idx="3"/>
            <a:endCxn id="1110" idx="0"/>
          </p:cNvCxnSpPr>
          <p:nvPr/>
        </p:nvCxnSpPr>
        <p:spPr>
          <a:xfrm flipH="1">
            <a:off x="4824051" y="1591103"/>
            <a:ext cx="11067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48"/>
          <p:cNvCxnSpPr>
            <a:stCxn id="1110" idx="4"/>
            <a:endCxn id="1120" idx="0"/>
          </p:cNvCxnSpPr>
          <p:nvPr/>
        </p:nvCxnSpPr>
        <p:spPr>
          <a:xfrm flipH="1">
            <a:off x="4811875" y="2407436"/>
            <a:ext cx="12300" cy="17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1" name="Google Shape;1121;p48"/>
          <p:cNvSpPr/>
          <p:nvPr/>
        </p:nvSpPr>
        <p:spPr>
          <a:xfrm>
            <a:off x="2036029" y="128042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2" name="Google Shape;1122;p48"/>
          <p:cNvSpPr/>
          <p:nvPr/>
        </p:nvSpPr>
        <p:spPr>
          <a:xfrm>
            <a:off x="2033169" y="20333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3" name="Google Shape;1123;p48"/>
          <p:cNvSpPr/>
          <p:nvPr/>
        </p:nvSpPr>
        <p:spPr>
          <a:xfrm>
            <a:off x="2033169" y="279214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24" name="Google Shape;1124;p48"/>
          <p:cNvCxnSpPr>
            <a:stCxn id="1121" idx="4"/>
            <a:endCxn id="1122" idx="0"/>
          </p:cNvCxnSpPr>
          <p:nvPr/>
        </p:nvCxnSpPr>
        <p:spPr>
          <a:xfrm flipH="1">
            <a:off x="2249479" y="1713325"/>
            <a:ext cx="3000" cy="3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48"/>
          <p:cNvCxnSpPr>
            <a:stCxn id="1122" idx="4"/>
            <a:endCxn id="1123" idx="0"/>
          </p:cNvCxnSpPr>
          <p:nvPr/>
        </p:nvCxnSpPr>
        <p:spPr>
          <a:xfrm>
            <a:off x="2249619" y="2466261"/>
            <a:ext cx="0" cy="32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48"/>
          <p:cNvCxnSpPr>
            <a:stCxn id="1123" idx="3"/>
            <a:endCxn id="1127" idx="0"/>
          </p:cNvCxnSpPr>
          <p:nvPr/>
        </p:nvCxnSpPr>
        <p:spPr>
          <a:xfrm flipH="1">
            <a:off x="1618065" y="3161649"/>
            <a:ext cx="478500" cy="32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48"/>
          <p:cNvCxnSpPr>
            <a:stCxn id="1123" idx="5"/>
            <a:endCxn id="1129" idx="0"/>
          </p:cNvCxnSpPr>
          <p:nvPr/>
        </p:nvCxnSpPr>
        <p:spPr>
          <a:xfrm>
            <a:off x="2402672" y="3161649"/>
            <a:ext cx="513900" cy="34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48"/>
          <p:cNvCxnSpPr>
            <a:stCxn id="1123" idx="4"/>
            <a:endCxn id="1131" idx="0"/>
          </p:cNvCxnSpPr>
          <p:nvPr/>
        </p:nvCxnSpPr>
        <p:spPr>
          <a:xfrm>
            <a:off x="2249619" y="3225046"/>
            <a:ext cx="0" cy="28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2" name="Google Shape;1132;p48"/>
          <p:cNvSpPr/>
          <p:nvPr/>
        </p:nvSpPr>
        <p:spPr>
          <a:xfrm>
            <a:off x="700200" y="2075698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33" name="Google Shape;1133;p48"/>
          <p:cNvCxnSpPr>
            <a:stCxn id="1121" idx="3"/>
            <a:endCxn id="1132" idx="0"/>
          </p:cNvCxnSpPr>
          <p:nvPr/>
        </p:nvCxnSpPr>
        <p:spPr>
          <a:xfrm flipH="1">
            <a:off x="916526" y="1649928"/>
            <a:ext cx="1182900" cy="4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4" name="Google Shape;1134;p48"/>
          <p:cNvSpPr/>
          <p:nvPr/>
        </p:nvSpPr>
        <p:spPr>
          <a:xfrm>
            <a:off x="700200" y="28262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5" name="Google Shape;1135;p48"/>
          <p:cNvSpPr/>
          <p:nvPr/>
        </p:nvSpPr>
        <p:spPr>
          <a:xfrm>
            <a:off x="700200" y="346153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36" name="Google Shape;1136;p48"/>
          <p:cNvCxnSpPr>
            <a:endCxn id="1135" idx="0"/>
          </p:cNvCxnSpPr>
          <p:nvPr/>
        </p:nvCxnSpPr>
        <p:spPr>
          <a:xfrm>
            <a:off x="916650" y="325903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48"/>
          <p:cNvSpPr/>
          <p:nvPr/>
        </p:nvSpPr>
        <p:spPr>
          <a:xfrm>
            <a:off x="700200" y="40968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38" name="Google Shape;1138;p48"/>
          <p:cNvCxnSpPr>
            <a:stCxn id="1135" idx="4"/>
            <a:endCxn id="1137" idx="0"/>
          </p:cNvCxnSpPr>
          <p:nvPr/>
        </p:nvCxnSpPr>
        <p:spPr>
          <a:xfrm>
            <a:off x="916650" y="389443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48"/>
          <p:cNvCxnSpPr>
            <a:stCxn id="1132" idx="4"/>
            <a:endCxn id="1134" idx="0"/>
          </p:cNvCxnSpPr>
          <p:nvPr/>
        </p:nvCxnSpPr>
        <p:spPr>
          <a:xfrm>
            <a:off x="916650" y="2508598"/>
            <a:ext cx="0" cy="31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48"/>
          <p:cNvCxnSpPr>
            <a:stCxn id="1121" idx="5"/>
          </p:cNvCxnSpPr>
          <p:nvPr/>
        </p:nvCxnSpPr>
        <p:spPr>
          <a:xfrm>
            <a:off x="2405533" y="1649928"/>
            <a:ext cx="136200" cy="13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Google Shape;1141;p48"/>
          <p:cNvCxnSpPr>
            <a:stCxn id="1122" idx="5"/>
          </p:cNvCxnSpPr>
          <p:nvPr/>
        </p:nvCxnSpPr>
        <p:spPr>
          <a:xfrm>
            <a:off x="2402672" y="2402864"/>
            <a:ext cx="135300" cy="1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48"/>
          <p:cNvCxnSpPr>
            <a:stCxn id="1122" idx="3"/>
            <a:endCxn id="1122" idx="3"/>
          </p:cNvCxnSpPr>
          <p:nvPr/>
        </p:nvCxnSpPr>
        <p:spPr>
          <a:xfrm>
            <a:off x="2096565" y="2402864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48"/>
          <p:cNvCxnSpPr>
            <a:stCxn id="1122" idx="3"/>
            <a:endCxn id="1122" idx="3"/>
          </p:cNvCxnSpPr>
          <p:nvPr/>
        </p:nvCxnSpPr>
        <p:spPr>
          <a:xfrm>
            <a:off x="2096565" y="2402864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48"/>
          <p:cNvCxnSpPr>
            <a:stCxn id="1122" idx="3"/>
          </p:cNvCxnSpPr>
          <p:nvPr/>
        </p:nvCxnSpPr>
        <p:spPr>
          <a:xfrm flipH="1">
            <a:off x="1973265" y="2402864"/>
            <a:ext cx="123300" cy="12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5" name="Google Shape;1145;p48"/>
          <p:cNvGrpSpPr/>
          <p:nvPr/>
        </p:nvGrpSpPr>
        <p:grpSpPr>
          <a:xfrm>
            <a:off x="2634131" y="3505675"/>
            <a:ext cx="564707" cy="627000"/>
            <a:chOff x="2677790" y="3321277"/>
            <a:chExt cx="564707" cy="627000"/>
          </a:xfrm>
        </p:grpSpPr>
        <p:sp>
          <p:nvSpPr>
            <p:cNvPr id="1129" name="Google Shape;1129;p48"/>
            <p:cNvSpPr/>
            <p:nvPr/>
          </p:nvSpPr>
          <p:spPr>
            <a:xfrm>
              <a:off x="2743700" y="3321277"/>
              <a:ext cx="432900" cy="432900"/>
            </a:xfrm>
            <a:prstGeom prst="ellipse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46" name="Google Shape;1146;p48"/>
            <p:cNvCxnSpPr/>
            <p:nvPr/>
          </p:nvCxnSpPr>
          <p:spPr>
            <a:xfrm>
              <a:off x="3107197" y="3700717"/>
              <a:ext cx="135300" cy="13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48"/>
            <p:cNvCxnSpPr/>
            <p:nvPr/>
          </p:nvCxnSpPr>
          <p:spPr>
            <a:xfrm flipH="1">
              <a:off x="2677790" y="3700717"/>
              <a:ext cx="123300" cy="12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48"/>
            <p:cNvCxnSpPr>
              <a:stCxn id="1129" idx="4"/>
              <a:endCxn id="1129" idx="4"/>
            </p:cNvCxnSpPr>
            <p:nvPr/>
          </p:nvCxnSpPr>
          <p:spPr>
            <a:xfrm>
              <a:off x="2960150" y="375417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48"/>
            <p:cNvCxnSpPr>
              <a:stCxn id="1129" idx="4"/>
              <a:endCxn id="1129" idx="4"/>
            </p:cNvCxnSpPr>
            <p:nvPr/>
          </p:nvCxnSpPr>
          <p:spPr>
            <a:xfrm>
              <a:off x="2960150" y="3754177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48"/>
            <p:cNvCxnSpPr>
              <a:stCxn id="1129" idx="4"/>
            </p:cNvCxnSpPr>
            <p:nvPr/>
          </p:nvCxnSpPr>
          <p:spPr>
            <a:xfrm>
              <a:off x="2960150" y="3754177"/>
              <a:ext cx="0" cy="19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51" name="Google Shape;1151;p48"/>
          <p:cNvGrpSpPr/>
          <p:nvPr/>
        </p:nvGrpSpPr>
        <p:grpSpPr>
          <a:xfrm>
            <a:off x="1974240" y="3505675"/>
            <a:ext cx="564707" cy="619466"/>
            <a:chOff x="1974240" y="3321277"/>
            <a:chExt cx="564707" cy="619466"/>
          </a:xfrm>
        </p:grpSpPr>
        <p:sp>
          <p:nvSpPr>
            <p:cNvPr id="1131" name="Google Shape;1131;p48"/>
            <p:cNvSpPr/>
            <p:nvPr/>
          </p:nvSpPr>
          <p:spPr>
            <a:xfrm>
              <a:off x="2033175" y="3321277"/>
              <a:ext cx="432900" cy="432900"/>
            </a:xfrm>
            <a:prstGeom prst="ellipse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52" name="Google Shape;1152;p48"/>
            <p:cNvCxnSpPr/>
            <p:nvPr/>
          </p:nvCxnSpPr>
          <p:spPr>
            <a:xfrm>
              <a:off x="2403646" y="3693183"/>
              <a:ext cx="135300" cy="13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48"/>
            <p:cNvCxnSpPr/>
            <p:nvPr/>
          </p:nvCxnSpPr>
          <p:spPr>
            <a:xfrm flipH="1">
              <a:off x="1974240" y="3693183"/>
              <a:ext cx="123300" cy="12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48"/>
            <p:cNvCxnSpPr/>
            <p:nvPr/>
          </p:nvCxnSpPr>
          <p:spPr>
            <a:xfrm>
              <a:off x="2256600" y="3746642"/>
              <a:ext cx="0" cy="19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55" name="Google Shape;1155;p48"/>
          <p:cNvGrpSpPr/>
          <p:nvPr/>
        </p:nvGrpSpPr>
        <p:grpSpPr>
          <a:xfrm>
            <a:off x="1336561" y="3488300"/>
            <a:ext cx="564707" cy="620190"/>
            <a:chOff x="1358255" y="3303902"/>
            <a:chExt cx="564707" cy="620190"/>
          </a:xfrm>
        </p:grpSpPr>
        <p:sp>
          <p:nvSpPr>
            <p:cNvPr id="1127" name="Google Shape;1127;p48"/>
            <p:cNvSpPr/>
            <p:nvPr/>
          </p:nvSpPr>
          <p:spPr>
            <a:xfrm>
              <a:off x="1423375" y="3303902"/>
              <a:ext cx="432900" cy="432900"/>
            </a:xfrm>
            <a:prstGeom prst="ellipse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56" name="Google Shape;1156;p48"/>
            <p:cNvCxnSpPr/>
            <p:nvPr/>
          </p:nvCxnSpPr>
          <p:spPr>
            <a:xfrm>
              <a:off x="1787662" y="3676533"/>
              <a:ext cx="135300" cy="13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48"/>
            <p:cNvCxnSpPr/>
            <p:nvPr/>
          </p:nvCxnSpPr>
          <p:spPr>
            <a:xfrm flipH="1">
              <a:off x="1358255" y="3676533"/>
              <a:ext cx="123300" cy="12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48"/>
            <p:cNvCxnSpPr/>
            <p:nvPr/>
          </p:nvCxnSpPr>
          <p:spPr>
            <a:xfrm>
              <a:off x="1640615" y="3729992"/>
              <a:ext cx="0" cy="19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59" name="Google Shape;1159;p48"/>
          <p:cNvCxnSpPr/>
          <p:nvPr/>
        </p:nvCxnSpPr>
        <p:spPr>
          <a:xfrm>
            <a:off x="1074544" y="2443823"/>
            <a:ext cx="135300" cy="1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48"/>
          <p:cNvCxnSpPr/>
          <p:nvPr/>
        </p:nvCxnSpPr>
        <p:spPr>
          <a:xfrm flipH="1">
            <a:off x="645137" y="2443823"/>
            <a:ext cx="123300" cy="12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48"/>
          <p:cNvCxnSpPr/>
          <p:nvPr/>
        </p:nvCxnSpPr>
        <p:spPr>
          <a:xfrm>
            <a:off x="1063706" y="3190817"/>
            <a:ext cx="135300" cy="1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48"/>
          <p:cNvCxnSpPr/>
          <p:nvPr/>
        </p:nvCxnSpPr>
        <p:spPr>
          <a:xfrm flipH="1">
            <a:off x="634300" y="3190817"/>
            <a:ext cx="123300" cy="12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48"/>
          <p:cNvCxnSpPr/>
          <p:nvPr/>
        </p:nvCxnSpPr>
        <p:spPr>
          <a:xfrm>
            <a:off x="1063706" y="3833500"/>
            <a:ext cx="135300" cy="1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48"/>
          <p:cNvCxnSpPr/>
          <p:nvPr/>
        </p:nvCxnSpPr>
        <p:spPr>
          <a:xfrm flipH="1">
            <a:off x="634300" y="3833500"/>
            <a:ext cx="123300" cy="12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48"/>
          <p:cNvCxnSpPr/>
          <p:nvPr/>
        </p:nvCxnSpPr>
        <p:spPr>
          <a:xfrm>
            <a:off x="1063706" y="4453947"/>
            <a:ext cx="135300" cy="1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48"/>
          <p:cNvCxnSpPr/>
          <p:nvPr/>
        </p:nvCxnSpPr>
        <p:spPr>
          <a:xfrm flipH="1">
            <a:off x="634300" y="4453947"/>
            <a:ext cx="123300" cy="12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48"/>
          <p:cNvCxnSpPr/>
          <p:nvPr/>
        </p:nvCxnSpPr>
        <p:spPr>
          <a:xfrm>
            <a:off x="916650" y="4529692"/>
            <a:ext cx="0" cy="19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0" name="Google Shape;1120;p48"/>
          <p:cNvSpPr/>
          <p:nvPr/>
        </p:nvSpPr>
        <p:spPr>
          <a:xfrm>
            <a:off x="4595453" y="258605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8" name="Google Shape;1168;p48"/>
          <p:cNvSpPr/>
          <p:nvPr/>
        </p:nvSpPr>
        <p:spPr>
          <a:xfrm>
            <a:off x="4595453" y="322132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69" name="Google Shape;1169;p48"/>
          <p:cNvCxnSpPr>
            <a:endCxn id="1168" idx="0"/>
          </p:cNvCxnSpPr>
          <p:nvPr/>
        </p:nvCxnSpPr>
        <p:spPr>
          <a:xfrm>
            <a:off x="4811903" y="301882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0" name="Google Shape;1170;p48"/>
          <p:cNvSpPr/>
          <p:nvPr/>
        </p:nvSpPr>
        <p:spPr>
          <a:xfrm>
            <a:off x="4595453" y="3856603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71" name="Google Shape;1171;p48"/>
          <p:cNvCxnSpPr>
            <a:stCxn id="1168" idx="4"/>
            <a:endCxn id="1170" idx="0"/>
          </p:cNvCxnSpPr>
          <p:nvPr/>
        </p:nvCxnSpPr>
        <p:spPr>
          <a:xfrm>
            <a:off x="4811903" y="365422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48"/>
          <p:cNvSpPr txBox="1"/>
          <p:nvPr/>
        </p:nvSpPr>
        <p:spPr>
          <a:xfrm>
            <a:off x="4045657" y="4638788"/>
            <a:ext cx="5101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Animated Demo: 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http://goo.gl/dq1EDa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TST Implementation</a:t>
            </a:r>
            <a:endParaRPr/>
          </a:p>
        </p:txBody>
      </p:sp>
      <p:sp>
        <p:nvSpPr>
          <p:cNvPr id="1178" name="Google Shape;1178;p4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Full implementation available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Algorithms textbook</a:t>
            </a:r>
            <a:r>
              <a:rPr lang="en"/>
              <a:t>.</a:t>
            </a:r>
            <a:endParaRPr/>
          </a:p>
        </p:txBody>
      </p:sp>
      <p:pic>
        <p:nvPicPr>
          <p:cNvPr id="1179" name="Google Shape;117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838200"/>
            <a:ext cx="54387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TST Performance</a:t>
            </a:r>
            <a:endParaRPr/>
          </a:p>
        </p:txBody>
      </p:sp>
      <p:sp>
        <p:nvSpPr>
          <p:cNvPr id="1185" name="Google Shape;1185;p5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an example of a sequence of insert operations that results in much worse performance than a standard trie.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TST Performance</a:t>
            </a:r>
            <a:endParaRPr/>
          </a:p>
        </p:txBody>
      </p:sp>
      <p:sp>
        <p:nvSpPr>
          <p:cNvPr id="1191" name="Google Shape;1191;p5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an example of a sequence of insert operations that results in much worse performance for a TST than a standard trie.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insert(“A”)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insert(“B”)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insert(“C”)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insert(“D”)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51"/>
          <p:cNvSpPr/>
          <p:nvPr/>
        </p:nvSpPr>
        <p:spPr>
          <a:xfrm>
            <a:off x="2772304" y="1425625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3" name="Google Shape;1193;p51"/>
          <p:cNvSpPr/>
          <p:nvPr/>
        </p:nvSpPr>
        <p:spPr>
          <a:xfrm>
            <a:off x="3205204" y="1972100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4" name="Google Shape;1194;p51"/>
          <p:cNvSpPr/>
          <p:nvPr/>
        </p:nvSpPr>
        <p:spPr>
          <a:xfrm>
            <a:off x="3638104" y="2694850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5" name="Google Shape;1195;p51"/>
          <p:cNvSpPr/>
          <p:nvPr/>
        </p:nvSpPr>
        <p:spPr>
          <a:xfrm>
            <a:off x="4095304" y="3304450"/>
            <a:ext cx="432900" cy="4329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96" name="Google Shape;1196;p51"/>
          <p:cNvCxnSpPr>
            <a:stCxn id="1192" idx="4"/>
            <a:endCxn id="1193" idx="1"/>
          </p:cNvCxnSpPr>
          <p:nvPr/>
        </p:nvCxnSpPr>
        <p:spPr>
          <a:xfrm>
            <a:off x="2988754" y="1858525"/>
            <a:ext cx="279900" cy="17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51"/>
          <p:cNvCxnSpPr>
            <a:stCxn id="1193" idx="4"/>
            <a:endCxn id="1194" idx="1"/>
          </p:cNvCxnSpPr>
          <p:nvPr/>
        </p:nvCxnSpPr>
        <p:spPr>
          <a:xfrm>
            <a:off x="3421654" y="2405000"/>
            <a:ext cx="279900" cy="35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51"/>
          <p:cNvCxnSpPr>
            <a:stCxn id="1194" idx="4"/>
            <a:endCxn id="1195" idx="0"/>
          </p:cNvCxnSpPr>
          <p:nvPr/>
        </p:nvCxnSpPr>
        <p:spPr>
          <a:xfrm>
            <a:off x="3854554" y="3127750"/>
            <a:ext cx="457200" cy="17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Set/Map Data Structures</a:t>
            </a:r>
            <a:endParaRPr/>
          </a:p>
        </p:txBody>
      </p:sp>
      <p:sp>
        <p:nvSpPr>
          <p:cNvPr id="1204" name="Google Shape;1204;p52"/>
          <p:cNvSpPr txBox="1"/>
          <p:nvPr>
            <p:ph idx="1" type="body"/>
          </p:nvPr>
        </p:nvSpPr>
        <p:spPr>
          <a:xfrm>
            <a:off x="243000" y="556500"/>
            <a:ext cx="8443800" cy="43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5" name="Google Shape;1205;p52"/>
          <p:cNvGraphicFramePr/>
          <p:nvPr/>
        </p:nvGraphicFramePr>
        <p:xfrm>
          <a:off x="483114" y="9035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{99F6D735-82F4-4B7B-AFD5-1027B23218B1}</a:tableStyleId>
              </a:tblPr>
              <a:tblGrid>
                <a:gridCol w="1491875"/>
                <a:gridCol w="1767675"/>
                <a:gridCol w="1206700"/>
                <a:gridCol w="1702725"/>
                <a:gridCol w="1794575"/>
              </a:tblGrid>
              <a:tr h="38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Amortized 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case (miss)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)*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Θ(NL)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4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 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Θ(NL)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4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Trie (array map)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Θ(NLR)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4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Trie (HashMap)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Θ(NL)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4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Trie (TreeMap)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 log R)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Θ(NL)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4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Θ(NL)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Θ(NL)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6" name="Google Shape;1206;p52"/>
          <p:cNvSpPr txBox="1"/>
          <p:nvPr>
            <p:ph idx="1" type="body"/>
          </p:nvPr>
        </p:nvSpPr>
        <p:spPr>
          <a:xfrm>
            <a:off x="3064300" y="3767350"/>
            <a:ext cx="58782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 keys, L digits per key, R alphabet size. A miss means the key isn’t present.</a:t>
            </a:r>
            <a:endParaRPr sz="1400"/>
          </a:p>
        </p:txBody>
      </p:sp>
      <p:sp>
        <p:nvSpPr>
          <p:cNvPr id="1207" name="Google Shape;1207;p52"/>
          <p:cNvSpPr txBox="1"/>
          <p:nvPr/>
        </p:nvSpPr>
        <p:spPr>
          <a:xfrm>
            <a:off x="609600" y="504100"/>
            <a:ext cx="2503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Runtimes for contains()</a:t>
            </a:r>
            <a:endParaRPr/>
          </a:p>
        </p:txBody>
      </p:sp>
      <p:sp>
        <p:nvSpPr>
          <p:cNvPr id="1208" name="Google Shape;1208;p52"/>
          <p:cNvSpPr txBox="1"/>
          <p:nvPr>
            <p:ph idx="1" type="body"/>
          </p:nvPr>
        </p:nvSpPr>
        <p:spPr>
          <a:xfrm>
            <a:off x="243000" y="3601525"/>
            <a:ext cx="84438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Tries and TSTs: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Performance improvement over previous data structures.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Support character-based operations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Various implementations trade off memory vs. time.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3"/>
          <p:cNvSpPr/>
          <p:nvPr/>
        </p:nvSpPr>
        <p:spPr>
          <a:xfrm>
            <a:off x="3481933" y="1691148"/>
            <a:ext cx="16737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53"/>
          <p:cNvSpPr/>
          <p:nvPr/>
        </p:nvSpPr>
        <p:spPr>
          <a:xfrm>
            <a:off x="3420850" y="76198"/>
            <a:ext cx="1185000" cy="120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53"/>
          <p:cNvSpPr txBox="1"/>
          <p:nvPr/>
        </p:nvSpPr>
        <p:spPr>
          <a:xfrm>
            <a:off x="9325" y="-2900"/>
            <a:ext cx="393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Search-By-Key-Identity </a:t>
            </a:r>
            <a:r>
              <a:rPr lang="en">
                <a:solidFill>
                  <a:schemeClr val="dk1"/>
                </a:solidFill>
              </a:rPr>
              <a:t>Data Structures</a:t>
            </a:r>
            <a:r>
              <a:rPr lang="en"/>
              <a:t>:</a:t>
            </a:r>
            <a:endParaRPr/>
          </a:p>
        </p:txBody>
      </p:sp>
      <p:sp>
        <p:nvSpPr>
          <p:cNvPr id="1216" name="Google Shape;1216;p53"/>
          <p:cNvSpPr/>
          <p:nvPr/>
        </p:nvSpPr>
        <p:spPr>
          <a:xfrm>
            <a:off x="1026325" y="52534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217" name="Google Shape;1217;p53"/>
          <p:cNvSpPr/>
          <p:nvPr/>
        </p:nvSpPr>
        <p:spPr>
          <a:xfrm>
            <a:off x="3512250" y="143740"/>
            <a:ext cx="10203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sp>
        <p:nvSpPr>
          <p:cNvPr id="1218" name="Google Shape;1218;p53"/>
          <p:cNvSpPr/>
          <p:nvPr/>
        </p:nvSpPr>
        <p:spPr>
          <a:xfrm>
            <a:off x="3512250" y="524740"/>
            <a:ext cx="10203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Tree</a:t>
            </a:r>
            <a:endParaRPr/>
          </a:p>
        </p:txBody>
      </p:sp>
      <p:sp>
        <p:nvSpPr>
          <p:cNvPr id="1219" name="Google Shape;1219;p53"/>
          <p:cNvSpPr/>
          <p:nvPr/>
        </p:nvSpPr>
        <p:spPr>
          <a:xfrm>
            <a:off x="3512250" y="905740"/>
            <a:ext cx="10203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RedBlack</a:t>
            </a:r>
            <a:endParaRPr/>
          </a:p>
        </p:txBody>
      </p:sp>
      <p:sp>
        <p:nvSpPr>
          <p:cNvPr id="1220" name="Google Shape;1220;p53"/>
          <p:cNvSpPr/>
          <p:nvPr/>
        </p:nvSpPr>
        <p:spPr>
          <a:xfrm>
            <a:off x="3512375" y="1730715"/>
            <a:ext cx="15945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Chains</a:t>
            </a:r>
            <a:endParaRPr/>
          </a:p>
        </p:txBody>
      </p:sp>
      <p:sp>
        <p:nvSpPr>
          <p:cNvPr id="1221" name="Google Shape;1221;p53"/>
          <p:cNvSpPr/>
          <p:nvPr/>
        </p:nvSpPr>
        <p:spPr>
          <a:xfrm>
            <a:off x="3512250" y="2100115"/>
            <a:ext cx="15945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</a:t>
            </a:r>
            <a:endParaRPr/>
          </a:p>
        </p:txBody>
      </p:sp>
      <p:sp>
        <p:nvSpPr>
          <p:cNvPr id="1222" name="Google Shape;1222;p53"/>
          <p:cNvSpPr/>
          <p:nvPr/>
        </p:nvSpPr>
        <p:spPr>
          <a:xfrm>
            <a:off x="1026200" y="115901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cxnSp>
        <p:nvCxnSpPr>
          <p:cNvPr id="1223" name="Google Shape;1223;p53"/>
          <p:cNvCxnSpPr>
            <a:stCxn id="1216" idx="3"/>
            <a:endCxn id="1217" idx="1"/>
          </p:cNvCxnSpPr>
          <p:nvPr/>
        </p:nvCxnSpPr>
        <p:spPr>
          <a:xfrm flipH="1" rot="10800000">
            <a:off x="1722625" y="296440"/>
            <a:ext cx="1789500" cy="38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53"/>
          <p:cNvCxnSpPr>
            <a:stCxn id="1216" idx="3"/>
            <a:endCxn id="1218" idx="1"/>
          </p:cNvCxnSpPr>
          <p:nvPr/>
        </p:nvCxnSpPr>
        <p:spPr>
          <a:xfrm flipH="1" rot="10800000">
            <a:off x="1722625" y="677440"/>
            <a:ext cx="17895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53"/>
          <p:cNvCxnSpPr>
            <a:stCxn id="1216" idx="3"/>
            <a:endCxn id="1219" idx="1"/>
          </p:cNvCxnSpPr>
          <p:nvPr/>
        </p:nvCxnSpPr>
        <p:spPr>
          <a:xfrm>
            <a:off x="1722625" y="678040"/>
            <a:ext cx="1789500" cy="38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53"/>
          <p:cNvCxnSpPr>
            <a:stCxn id="1222" idx="3"/>
            <a:endCxn id="1221" idx="1"/>
          </p:cNvCxnSpPr>
          <p:nvPr/>
        </p:nvCxnSpPr>
        <p:spPr>
          <a:xfrm>
            <a:off x="1722500" y="1311715"/>
            <a:ext cx="1789800" cy="94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53"/>
          <p:cNvCxnSpPr>
            <a:stCxn id="1222" idx="3"/>
            <a:endCxn id="1220" idx="1"/>
          </p:cNvCxnSpPr>
          <p:nvPr/>
        </p:nvCxnSpPr>
        <p:spPr>
          <a:xfrm>
            <a:off x="1722500" y="1311715"/>
            <a:ext cx="1789800" cy="57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53"/>
          <p:cNvCxnSpPr>
            <a:stCxn id="1216" idx="3"/>
            <a:endCxn id="1220" idx="1"/>
          </p:cNvCxnSpPr>
          <p:nvPr/>
        </p:nvCxnSpPr>
        <p:spPr>
          <a:xfrm>
            <a:off x="1722625" y="678040"/>
            <a:ext cx="1789800" cy="120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53"/>
          <p:cNvCxnSpPr>
            <a:stCxn id="1216" idx="3"/>
            <a:endCxn id="1221" idx="1"/>
          </p:cNvCxnSpPr>
          <p:nvPr/>
        </p:nvCxnSpPr>
        <p:spPr>
          <a:xfrm>
            <a:off x="1722625" y="678040"/>
            <a:ext cx="1789500" cy="157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53"/>
          <p:cNvCxnSpPr>
            <a:stCxn id="1222" idx="3"/>
            <a:endCxn id="1219" idx="1"/>
          </p:cNvCxnSpPr>
          <p:nvPr/>
        </p:nvCxnSpPr>
        <p:spPr>
          <a:xfrm flipH="1" rot="10800000">
            <a:off x="1722500" y="1058515"/>
            <a:ext cx="1789800" cy="2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53"/>
          <p:cNvCxnSpPr>
            <a:stCxn id="1222" idx="3"/>
            <a:endCxn id="1218" idx="1"/>
          </p:cNvCxnSpPr>
          <p:nvPr/>
        </p:nvCxnSpPr>
        <p:spPr>
          <a:xfrm flipH="1" rot="10800000">
            <a:off x="1722500" y="677515"/>
            <a:ext cx="1789800" cy="63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53"/>
          <p:cNvCxnSpPr>
            <a:stCxn id="1222" idx="3"/>
            <a:endCxn id="1217" idx="1"/>
          </p:cNvCxnSpPr>
          <p:nvPr/>
        </p:nvCxnSpPr>
        <p:spPr>
          <a:xfrm flipH="1" rot="10800000">
            <a:off x="1722500" y="296515"/>
            <a:ext cx="1789800" cy="101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3" name="Google Shape;1233;p53"/>
          <p:cNvSpPr txBox="1"/>
          <p:nvPr/>
        </p:nvSpPr>
        <p:spPr>
          <a:xfrm>
            <a:off x="5390100" y="544615"/>
            <a:ext cx="3015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Searches using compareTo()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Analogous to </a:t>
            </a:r>
            <a:r>
              <a:rPr b="1" lang="en"/>
              <a:t>Comparison-Based</a:t>
            </a:r>
            <a:endParaRPr b="1"/>
          </a:p>
        </p:txBody>
      </p:sp>
      <p:sp>
        <p:nvSpPr>
          <p:cNvPr id="1234" name="Google Shape;1234;p53"/>
          <p:cNvSpPr txBox="1"/>
          <p:nvPr/>
        </p:nvSpPr>
        <p:spPr>
          <a:xfrm>
            <a:off x="5393625" y="1722790"/>
            <a:ext cx="3598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Searches using hashCode() and equals()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Roughly Analogous to </a:t>
            </a:r>
            <a:r>
              <a:rPr b="1" lang="en"/>
              <a:t>Integer Sorting</a:t>
            </a:r>
            <a:endParaRPr b="1"/>
          </a:p>
        </p:txBody>
      </p:sp>
      <p:sp>
        <p:nvSpPr>
          <p:cNvPr id="1235" name="Google Shape;1235;p53"/>
          <p:cNvSpPr/>
          <p:nvPr/>
        </p:nvSpPr>
        <p:spPr>
          <a:xfrm>
            <a:off x="3497050" y="2616050"/>
            <a:ext cx="1948200" cy="113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6" name="Google Shape;1236;p53"/>
          <p:cNvCxnSpPr>
            <a:stCxn id="1216" idx="3"/>
            <a:endCxn id="1235" idx="1"/>
          </p:cNvCxnSpPr>
          <p:nvPr/>
        </p:nvCxnSpPr>
        <p:spPr>
          <a:xfrm>
            <a:off x="1722625" y="678040"/>
            <a:ext cx="1774500" cy="250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53"/>
          <p:cNvCxnSpPr>
            <a:stCxn id="1222" idx="3"/>
            <a:endCxn id="1235" idx="1"/>
          </p:cNvCxnSpPr>
          <p:nvPr/>
        </p:nvCxnSpPr>
        <p:spPr>
          <a:xfrm>
            <a:off x="1722500" y="1311715"/>
            <a:ext cx="1774500" cy="187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8" name="Google Shape;1238;p53"/>
          <p:cNvSpPr txBox="1"/>
          <p:nvPr/>
        </p:nvSpPr>
        <p:spPr>
          <a:xfrm>
            <a:off x="5393625" y="2952490"/>
            <a:ext cx="3598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Searches uses digits.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Analogous to digit-by-digit (radix) sorting.</a:t>
            </a:r>
            <a:endParaRPr/>
          </a:p>
        </p:txBody>
      </p:sp>
      <p:sp>
        <p:nvSpPr>
          <p:cNvPr id="1239" name="Google Shape;1239;p53"/>
          <p:cNvSpPr/>
          <p:nvPr/>
        </p:nvSpPr>
        <p:spPr>
          <a:xfrm>
            <a:off x="3585550" y="2685650"/>
            <a:ext cx="17928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R-way Array Trie</a:t>
            </a:r>
            <a:endParaRPr/>
          </a:p>
        </p:txBody>
      </p:sp>
      <p:sp>
        <p:nvSpPr>
          <p:cNvPr id="1240" name="Google Shape;1240;p53"/>
          <p:cNvSpPr/>
          <p:nvPr/>
        </p:nvSpPr>
        <p:spPr>
          <a:xfrm>
            <a:off x="3582550" y="3038650"/>
            <a:ext cx="17928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R-way Map Trie</a:t>
            </a:r>
            <a:endParaRPr/>
          </a:p>
        </p:txBody>
      </p:sp>
      <p:sp>
        <p:nvSpPr>
          <p:cNvPr id="1241" name="Google Shape;1241;p53"/>
          <p:cNvSpPr/>
          <p:nvPr/>
        </p:nvSpPr>
        <p:spPr>
          <a:xfrm>
            <a:off x="3582550" y="3386838"/>
            <a:ext cx="17928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Search Trie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54"/>
          <p:cNvSpPr txBox="1"/>
          <p:nvPr>
            <p:ph type="title"/>
          </p:nvPr>
        </p:nvSpPr>
        <p:spPr>
          <a:xfrm>
            <a:off x="632050" y="2447850"/>
            <a:ext cx="7758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Fall 2014 Slides: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Tricky OOP Exercise Somewhat Beyond the Scope of 61B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1" name="Google Shape;125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2" y="4172242"/>
            <a:ext cx="4566047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Generalizing our Trie Implementation</a:t>
            </a:r>
            <a:endParaRPr/>
          </a:p>
        </p:txBody>
      </p:sp>
      <p:sp>
        <p:nvSpPr>
          <p:cNvPr id="1253" name="Google Shape;1253;p55"/>
          <p:cNvSpPr txBox="1"/>
          <p:nvPr>
            <p:ph idx="1" type="body"/>
          </p:nvPr>
        </p:nvSpPr>
        <p:spPr>
          <a:xfrm>
            <a:off x="243000" y="556500"/>
            <a:ext cx="8793000" cy="44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an OOP exercise, let’s consider how we might further generalize.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Idea: Let client decide how links are handled.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Better ideas?</a:t>
            </a:r>
            <a:endParaRPr/>
          </a:p>
        </p:txBody>
      </p:sp>
      <p:pic>
        <p:nvPicPr>
          <p:cNvPr id="1254" name="Google Shape;125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675" y="1607300"/>
            <a:ext cx="4462649" cy="134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5" name="Google Shape;1255;p55"/>
          <p:cNvCxnSpPr/>
          <p:nvPr/>
        </p:nvCxnSpPr>
        <p:spPr>
          <a:xfrm rot="10800000">
            <a:off x="4617300" y="3577650"/>
            <a:ext cx="0" cy="158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55"/>
          <p:cNvCxnSpPr/>
          <p:nvPr/>
        </p:nvCxnSpPr>
        <p:spPr>
          <a:xfrm>
            <a:off x="4609972" y="3581943"/>
            <a:ext cx="45666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7" name="Google Shape;125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9811" y="3673466"/>
            <a:ext cx="3908851" cy="14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#1: Use Generics?</a:t>
            </a:r>
            <a:endParaRPr/>
          </a:p>
        </p:txBody>
      </p:sp>
      <p:sp>
        <p:nvSpPr>
          <p:cNvPr id="1263" name="Google Shape;1263;p5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we somehow use generics? This approach is doomed. Why?</a:t>
            </a:r>
            <a:endParaRPr/>
          </a:p>
        </p:txBody>
      </p:sp>
      <p:pic>
        <p:nvPicPr>
          <p:cNvPr id="1264" name="Google Shape;12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275" y="1221475"/>
            <a:ext cx="5290425" cy="38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Search</a:t>
            </a:r>
            <a:endParaRPr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243000" y="556500"/>
            <a:ext cx="8443800" cy="4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insert “sam”, “sad”, “sap”, “same”, “a”, and “awls”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to insert the rest.</a:t>
            </a: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6056729" y="12216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6254504" y="19113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6254504" y="267792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6254504" y="34444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7" name="Google Shape;137;p12"/>
          <p:cNvCxnSpPr>
            <a:stCxn id="133" idx="4"/>
            <a:endCxn id="134" idx="0"/>
          </p:cNvCxnSpPr>
          <p:nvPr/>
        </p:nvCxnSpPr>
        <p:spPr>
          <a:xfrm>
            <a:off x="6273179" y="1654500"/>
            <a:ext cx="19770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2"/>
          <p:cNvCxnSpPr>
            <a:stCxn id="134" idx="4"/>
            <a:endCxn id="135" idx="0"/>
          </p:cNvCxnSpPr>
          <p:nvPr/>
        </p:nvCxnSpPr>
        <p:spPr>
          <a:xfrm>
            <a:off x="6470954" y="234427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2"/>
          <p:cNvCxnSpPr>
            <a:stCxn id="135" idx="4"/>
            <a:endCxn id="136" idx="0"/>
          </p:cNvCxnSpPr>
          <p:nvPr/>
        </p:nvCxnSpPr>
        <p:spPr>
          <a:xfrm>
            <a:off x="6470954" y="311082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2"/>
          <p:cNvSpPr/>
          <p:nvPr/>
        </p:nvSpPr>
        <p:spPr>
          <a:xfrm>
            <a:off x="5623829" y="34444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1" name="Google Shape;141;p12"/>
          <p:cNvCxnSpPr>
            <a:stCxn id="135" idx="4"/>
            <a:endCxn id="140" idx="0"/>
          </p:cNvCxnSpPr>
          <p:nvPr/>
        </p:nvCxnSpPr>
        <p:spPr>
          <a:xfrm flipH="1">
            <a:off x="5840354" y="3110825"/>
            <a:ext cx="6306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Special Cases: Extension, Delegation, Adaptation</a:t>
            </a:r>
            <a:endParaRPr/>
          </a:p>
        </p:txBody>
      </p:sp>
      <p:sp>
        <p:nvSpPr>
          <p:cNvPr id="1270" name="Google Shape;1270;p57"/>
          <p:cNvSpPr txBox="1"/>
          <p:nvPr>
            <p:ph idx="1" type="body"/>
          </p:nvPr>
        </p:nvSpPr>
        <p:spPr>
          <a:xfrm>
            <a:off x="243000" y="556500"/>
            <a:ext cx="8443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17 retrospective: Suppose we have a List of some type. How do we get a Stack?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Approach #3 from lecture 17</a:t>
            </a:r>
            <a:r>
              <a:rPr lang="en"/>
              <a:t> was adaptation.</a:t>
            </a:r>
            <a:endParaRPr/>
          </a:p>
        </p:txBody>
      </p:sp>
      <p:pic>
        <p:nvPicPr>
          <p:cNvPr id="1271" name="Google Shape;12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50" y="1975200"/>
            <a:ext cx="51435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7500" y="4200525"/>
            <a:ext cx="62865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#2: Use the idea of Adaptation?</a:t>
            </a:r>
            <a:endParaRPr/>
          </a:p>
        </p:txBody>
      </p:sp>
      <p:sp>
        <p:nvSpPr>
          <p:cNvPr id="1278" name="Google Shape;1278;p5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the idea below?</a:t>
            </a:r>
            <a:endParaRPr/>
          </a:p>
        </p:txBody>
      </p:sp>
      <p:pic>
        <p:nvPicPr>
          <p:cNvPr id="1279" name="Google Shape;127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125" y="1147575"/>
            <a:ext cx="5590951" cy="388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Tweaking the Adapter Idea  </a:t>
            </a:r>
            <a:endParaRPr/>
          </a:p>
        </p:txBody>
      </p:sp>
      <p:sp>
        <p:nvSpPr>
          <p:cNvPr id="1285" name="Google Shape;1285;p5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time we create a node, we need a new map.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should we provide to the AdapterTrieSet constructor?</a:t>
            </a:r>
            <a:endParaRPr/>
          </a:p>
        </p:txBody>
      </p:sp>
      <p:pic>
        <p:nvPicPr>
          <p:cNvPr id="1286" name="Google Shape;12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788" y="1685975"/>
            <a:ext cx="4832224" cy="33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#3: Give the AdapterTrieSet a Factory.</a:t>
            </a:r>
            <a:endParaRPr/>
          </a:p>
        </p:txBody>
      </p:sp>
      <p:sp>
        <p:nvSpPr>
          <p:cNvPr id="1292" name="Google Shape;1292;p6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time we create a node, we need a new map.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AdapterTrieSet needs ability to generate new maps of some specific type.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Needs a “factory”.</a:t>
            </a:r>
            <a:endParaRPr/>
          </a:p>
        </p:txBody>
      </p:sp>
      <p:pic>
        <p:nvPicPr>
          <p:cNvPr id="1293" name="Google Shape;129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463" y="1647275"/>
            <a:ext cx="4356324" cy="33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6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299" name="Google Shape;1299;p6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T9 text slides and interview question: Kevin Wayne, Princeton University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Search</a:t>
            </a:r>
            <a:endParaRPr/>
          </a:p>
        </p:txBody>
      </p:sp>
      <p:sp>
        <p:nvSpPr>
          <p:cNvPr id="147" name="Google Shape;147;p13"/>
          <p:cNvSpPr txBox="1"/>
          <p:nvPr>
            <p:ph idx="1" type="body"/>
          </p:nvPr>
        </p:nvSpPr>
        <p:spPr>
          <a:xfrm>
            <a:off x="243000" y="556500"/>
            <a:ext cx="84438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insert “sam”, “sad”, “sap”, “same”, “a”, and “awls”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contains(“sam”): true, blue node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contains(“sa”): false, white node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contains(“a”): true, blue node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contains(“”): false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contains(“saq”): false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a search “miss”: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the final node is white.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we fall off the tree, contains(“z”)</a:t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6056729" y="12216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6254504" y="19113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6254504" y="267792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6254504" y="3444475"/>
            <a:ext cx="432900" cy="4329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2" name="Google Shape;152;p13"/>
          <p:cNvCxnSpPr>
            <a:stCxn id="148" idx="4"/>
            <a:endCxn id="149" idx="0"/>
          </p:cNvCxnSpPr>
          <p:nvPr/>
        </p:nvCxnSpPr>
        <p:spPr>
          <a:xfrm>
            <a:off x="6273179" y="1654500"/>
            <a:ext cx="19770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3"/>
          <p:cNvCxnSpPr>
            <a:stCxn id="149" idx="4"/>
            <a:endCxn id="150" idx="0"/>
          </p:cNvCxnSpPr>
          <p:nvPr/>
        </p:nvCxnSpPr>
        <p:spPr>
          <a:xfrm>
            <a:off x="6470954" y="234427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3"/>
          <p:cNvCxnSpPr>
            <a:stCxn id="150" idx="4"/>
            <a:endCxn id="151" idx="0"/>
          </p:cNvCxnSpPr>
          <p:nvPr/>
        </p:nvCxnSpPr>
        <p:spPr>
          <a:xfrm>
            <a:off x="6470954" y="311082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3"/>
          <p:cNvSpPr/>
          <p:nvPr/>
        </p:nvSpPr>
        <p:spPr>
          <a:xfrm>
            <a:off x="5623829" y="3444475"/>
            <a:ext cx="432900" cy="4329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6" name="Google Shape;156;p13"/>
          <p:cNvCxnSpPr>
            <a:stCxn id="150" idx="4"/>
            <a:endCxn id="155" idx="0"/>
          </p:cNvCxnSpPr>
          <p:nvPr/>
        </p:nvCxnSpPr>
        <p:spPr>
          <a:xfrm flipH="1">
            <a:off x="5840354" y="3110825"/>
            <a:ext cx="6306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3"/>
          <p:cNvSpPr/>
          <p:nvPr/>
        </p:nvSpPr>
        <p:spPr>
          <a:xfrm>
            <a:off x="7052179" y="3381800"/>
            <a:ext cx="432900" cy="4329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8" name="Google Shape;158;p13"/>
          <p:cNvCxnSpPr>
            <a:stCxn id="150" idx="4"/>
            <a:endCxn id="157" idx="0"/>
          </p:cNvCxnSpPr>
          <p:nvPr/>
        </p:nvCxnSpPr>
        <p:spPr>
          <a:xfrm>
            <a:off x="6470954" y="3110825"/>
            <a:ext cx="797700" cy="2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3"/>
          <p:cNvSpPr/>
          <p:nvPr/>
        </p:nvSpPr>
        <p:spPr>
          <a:xfrm>
            <a:off x="6201179" y="4211025"/>
            <a:ext cx="432900" cy="4329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0" name="Google Shape;160;p13"/>
          <p:cNvCxnSpPr>
            <a:stCxn id="151" idx="4"/>
            <a:endCxn id="159" idx="0"/>
          </p:cNvCxnSpPr>
          <p:nvPr/>
        </p:nvCxnSpPr>
        <p:spPr>
          <a:xfrm flipH="1">
            <a:off x="6417554" y="3877375"/>
            <a:ext cx="534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3"/>
          <p:cNvSpPr/>
          <p:nvPr/>
        </p:nvSpPr>
        <p:spPr>
          <a:xfrm>
            <a:off x="5157579" y="1933925"/>
            <a:ext cx="432900" cy="4329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2" name="Google Shape;162;p13"/>
          <p:cNvCxnSpPr>
            <a:stCxn id="148" idx="4"/>
            <a:endCxn id="161" idx="0"/>
          </p:cNvCxnSpPr>
          <p:nvPr/>
        </p:nvCxnSpPr>
        <p:spPr>
          <a:xfrm flipH="1">
            <a:off x="5374079" y="1654500"/>
            <a:ext cx="89910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3"/>
          <p:cNvSpPr/>
          <p:nvPr/>
        </p:nvSpPr>
        <p:spPr>
          <a:xfrm>
            <a:off x="4770329" y="261525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4770329" y="33818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5" name="Google Shape;165;p13"/>
          <p:cNvCxnSpPr>
            <a:stCxn id="163" idx="4"/>
            <a:endCxn id="164" idx="0"/>
          </p:cNvCxnSpPr>
          <p:nvPr/>
        </p:nvCxnSpPr>
        <p:spPr>
          <a:xfrm>
            <a:off x="4986779" y="3048150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3"/>
          <p:cNvSpPr/>
          <p:nvPr/>
        </p:nvSpPr>
        <p:spPr>
          <a:xfrm>
            <a:off x="4717004" y="4148350"/>
            <a:ext cx="432900" cy="432900"/>
          </a:xfrm>
          <a:prstGeom prst="ellipse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" name="Google Shape;167;p13"/>
          <p:cNvCxnSpPr>
            <a:stCxn id="164" idx="4"/>
            <a:endCxn id="166" idx="0"/>
          </p:cNvCxnSpPr>
          <p:nvPr/>
        </p:nvCxnSpPr>
        <p:spPr>
          <a:xfrm flipH="1">
            <a:off x="4933379" y="3814700"/>
            <a:ext cx="534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3"/>
          <p:cNvCxnSpPr>
            <a:stCxn id="161" idx="4"/>
            <a:endCxn id="163" idx="0"/>
          </p:cNvCxnSpPr>
          <p:nvPr/>
        </p:nvCxnSpPr>
        <p:spPr>
          <a:xfrm flipH="1">
            <a:off x="4986729" y="2366825"/>
            <a:ext cx="3873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Digit-by-digit Search</a:t>
            </a:r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243000" y="556500"/>
            <a:ext cx="84438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insert “sam”, “sad”, “sap”, “same”, “a”, and “awls”</a:t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4343354" y="1221600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5704700" y="197452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5704700" y="2609798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57047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50752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6334200" y="324507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5704700" y="38803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3083725" y="19745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3083725" y="260981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3083725" y="32450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5" name="Google Shape;185;p14"/>
          <p:cNvCxnSpPr/>
          <p:nvPr/>
        </p:nvCxnSpPr>
        <p:spPr>
          <a:xfrm>
            <a:off x="5921150" y="3677977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4"/>
          <p:cNvCxnSpPr>
            <a:stCxn id="175" idx="5"/>
            <a:endCxn id="176" idx="0"/>
          </p:cNvCxnSpPr>
          <p:nvPr/>
        </p:nvCxnSpPr>
        <p:spPr>
          <a:xfrm>
            <a:off x="4712858" y="1591103"/>
            <a:ext cx="12084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4"/>
          <p:cNvCxnSpPr>
            <a:stCxn id="176" idx="4"/>
            <a:endCxn id="177" idx="0"/>
          </p:cNvCxnSpPr>
          <p:nvPr/>
        </p:nvCxnSpPr>
        <p:spPr>
          <a:xfrm>
            <a:off x="5921150" y="240742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4"/>
          <p:cNvCxnSpPr>
            <a:stCxn id="177" idx="4"/>
            <a:endCxn id="178" idx="0"/>
          </p:cNvCxnSpPr>
          <p:nvPr/>
        </p:nvCxnSpPr>
        <p:spPr>
          <a:xfrm>
            <a:off x="5921150" y="3042698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4"/>
          <p:cNvCxnSpPr>
            <a:stCxn id="177" idx="3"/>
            <a:endCxn id="179" idx="0"/>
          </p:cNvCxnSpPr>
          <p:nvPr/>
        </p:nvCxnSpPr>
        <p:spPr>
          <a:xfrm flipH="1">
            <a:off x="5291697" y="2979302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4"/>
          <p:cNvCxnSpPr>
            <a:stCxn id="177" idx="5"/>
            <a:endCxn id="180" idx="0"/>
          </p:cNvCxnSpPr>
          <p:nvPr/>
        </p:nvCxnSpPr>
        <p:spPr>
          <a:xfrm>
            <a:off x="6074203" y="2979302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4"/>
          <p:cNvCxnSpPr>
            <a:stCxn id="178" idx="4"/>
            <a:endCxn id="181" idx="0"/>
          </p:cNvCxnSpPr>
          <p:nvPr/>
        </p:nvCxnSpPr>
        <p:spPr>
          <a:xfrm>
            <a:off x="5921150" y="367797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4"/>
          <p:cNvCxnSpPr>
            <a:stCxn id="175" idx="3"/>
            <a:endCxn id="182" idx="0"/>
          </p:cNvCxnSpPr>
          <p:nvPr/>
        </p:nvCxnSpPr>
        <p:spPr>
          <a:xfrm flipH="1">
            <a:off x="3300051" y="1591103"/>
            <a:ext cx="11067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4"/>
          <p:cNvCxnSpPr>
            <a:endCxn id="183" idx="0"/>
          </p:cNvCxnSpPr>
          <p:nvPr/>
        </p:nvCxnSpPr>
        <p:spPr>
          <a:xfrm>
            <a:off x="3300175" y="240731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4"/>
          <p:cNvCxnSpPr>
            <a:endCxn id="184" idx="0"/>
          </p:cNvCxnSpPr>
          <p:nvPr/>
        </p:nvCxnSpPr>
        <p:spPr>
          <a:xfrm>
            <a:off x="3300175" y="30425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4"/>
          <p:cNvSpPr/>
          <p:nvPr/>
        </p:nvSpPr>
        <p:spPr>
          <a:xfrm>
            <a:off x="3083725" y="388036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6" name="Google Shape;196;p14"/>
          <p:cNvCxnSpPr>
            <a:stCxn id="184" idx="4"/>
            <a:endCxn id="195" idx="0"/>
          </p:cNvCxnSpPr>
          <p:nvPr/>
        </p:nvCxnSpPr>
        <p:spPr>
          <a:xfrm>
            <a:off x="3300175" y="36779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166800" y="4326100"/>
            <a:ext cx="84438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an animated demo,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 from Algorithms textbook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Tries: A Digit-by-Digit Set Representation</a:t>
            </a:r>
            <a:endParaRPr/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319200" y="556500"/>
            <a:ext cx="8443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7191630" y="1133175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7867175" y="188609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7867175" y="2521373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7867175" y="3156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7237675" y="3156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8496675" y="3156652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7867175" y="3791927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6541600" y="1886111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6541600" y="2521386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6541600" y="3156661"/>
            <a:ext cx="432900" cy="432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4" name="Google Shape;214;p15"/>
          <p:cNvCxnSpPr/>
          <p:nvPr/>
        </p:nvCxnSpPr>
        <p:spPr>
          <a:xfrm>
            <a:off x="8083625" y="3589552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5"/>
          <p:cNvCxnSpPr>
            <a:stCxn id="204" idx="5"/>
            <a:endCxn id="205" idx="0"/>
          </p:cNvCxnSpPr>
          <p:nvPr/>
        </p:nvCxnSpPr>
        <p:spPr>
          <a:xfrm>
            <a:off x="7561133" y="1502678"/>
            <a:ext cx="5226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5"/>
          <p:cNvCxnSpPr>
            <a:stCxn id="205" idx="4"/>
            <a:endCxn id="206" idx="0"/>
          </p:cNvCxnSpPr>
          <p:nvPr/>
        </p:nvCxnSpPr>
        <p:spPr>
          <a:xfrm>
            <a:off x="8083625" y="231899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5"/>
          <p:cNvCxnSpPr>
            <a:stCxn id="206" idx="4"/>
            <a:endCxn id="207" idx="0"/>
          </p:cNvCxnSpPr>
          <p:nvPr/>
        </p:nvCxnSpPr>
        <p:spPr>
          <a:xfrm>
            <a:off x="8083625" y="2954273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5"/>
          <p:cNvCxnSpPr>
            <a:stCxn id="206" idx="3"/>
            <a:endCxn id="208" idx="0"/>
          </p:cNvCxnSpPr>
          <p:nvPr/>
        </p:nvCxnSpPr>
        <p:spPr>
          <a:xfrm flipH="1">
            <a:off x="7454172" y="28908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5"/>
          <p:cNvCxnSpPr>
            <a:stCxn id="206" idx="5"/>
            <a:endCxn id="209" idx="0"/>
          </p:cNvCxnSpPr>
          <p:nvPr/>
        </p:nvCxnSpPr>
        <p:spPr>
          <a:xfrm>
            <a:off x="8236678" y="2890877"/>
            <a:ext cx="476400" cy="2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5"/>
          <p:cNvCxnSpPr>
            <a:stCxn id="207" idx="4"/>
            <a:endCxn id="210" idx="0"/>
          </p:cNvCxnSpPr>
          <p:nvPr/>
        </p:nvCxnSpPr>
        <p:spPr>
          <a:xfrm>
            <a:off x="8083625" y="3589552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5"/>
          <p:cNvCxnSpPr>
            <a:stCxn id="204" idx="3"/>
            <a:endCxn id="211" idx="0"/>
          </p:cNvCxnSpPr>
          <p:nvPr/>
        </p:nvCxnSpPr>
        <p:spPr>
          <a:xfrm flipH="1">
            <a:off x="6757926" y="1502678"/>
            <a:ext cx="497100" cy="38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5"/>
          <p:cNvCxnSpPr>
            <a:endCxn id="212" idx="0"/>
          </p:cNvCxnSpPr>
          <p:nvPr/>
        </p:nvCxnSpPr>
        <p:spPr>
          <a:xfrm>
            <a:off x="6758050" y="2318886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5"/>
          <p:cNvCxnSpPr>
            <a:endCxn id="213" idx="0"/>
          </p:cNvCxnSpPr>
          <p:nvPr/>
        </p:nvCxnSpPr>
        <p:spPr>
          <a:xfrm>
            <a:off x="6758050" y="29541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15"/>
          <p:cNvSpPr/>
          <p:nvPr/>
        </p:nvSpPr>
        <p:spPr>
          <a:xfrm>
            <a:off x="6541600" y="3791936"/>
            <a:ext cx="432900" cy="4329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5" name="Google Shape;225;p15"/>
          <p:cNvCxnSpPr>
            <a:stCxn id="213" idx="4"/>
            <a:endCxn id="224" idx="0"/>
          </p:cNvCxnSpPr>
          <p:nvPr/>
        </p:nvCxnSpPr>
        <p:spPr>
          <a:xfrm>
            <a:off x="6758050" y="3589561"/>
            <a:ext cx="0" cy="20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15"/>
          <p:cNvSpPr/>
          <p:nvPr/>
        </p:nvSpPr>
        <p:spPr>
          <a:xfrm>
            <a:off x="1196501" y="20642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</a:t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1791263" y="285240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</a:t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2280651" y="36009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</a:t>
            </a:r>
            <a:endParaRPr/>
          </a:p>
        </p:txBody>
      </p:sp>
      <p:cxnSp>
        <p:nvCxnSpPr>
          <p:cNvPr id="229" name="Google Shape;229;p15"/>
          <p:cNvCxnSpPr>
            <a:stCxn id="226" idx="2"/>
            <a:endCxn id="227" idx="0"/>
          </p:cNvCxnSpPr>
          <p:nvPr/>
        </p:nvCxnSpPr>
        <p:spPr>
          <a:xfrm>
            <a:off x="1580051" y="2497150"/>
            <a:ext cx="594900" cy="35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5"/>
          <p:cNvCxnSpPr>
            <a:stCxn id="227" idx="2"/>
            <a:endCxn id="228" idx="0"/>
          </p:cNvCxnSpPr>
          <p:nvPr/>
        </p:nvCxnSpPr>
        <p:spPr>
          <a:xfrm>
            <a:off x="2174813" y="3285300"/>
            <a:ext cx="4893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15"/>
          <p:cNvSpPr/>
          <p:nvPr/>
        </p:nvSpPr>
        <p:spPr>
          <a:xfrm>
            <a:off x="502836" y="285240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awls</a:t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119325" y="36009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233" name="Google Shape;233;p15"/>
          <p:cNvCxnSpPr>
            <a:stCxn id="226" idx="2"/>
            <a:endCxn id="231" idx="0"/>
          </p:cNvCxnSpPr>
          <p:nvPr/>
        </p:nvCxnSpPr>
        <p:spPr>
          <a:xfrm flipH="1">
            <a:off x="886451" y="2497150"/>
            <a:ext cx="693600" cy="35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5"/>
          <p:cNvCxnSpPr>
            <a:stCxn id="231" idx="2"/>
            <a:endCxn id="232" idx="0"/>
          </p:cNvCxnSpPr>
          <p:nvPr/>
        </p:nvCxnSpPr>
        <p:spPr>
          <a:xfrm flipH="1">
            <a:off x="502986" y="3285300"/>
            <a:ext cx="3834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15"/>
          <p:cNvSpPr/>
          <p:nvPr/>
        </p:nvSpPr>
        <p:spPr>
          <a:xfrm>
            <a:off x="3614488" y="3033268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3614488" y="3481701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3614488" y="2588884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3342663" y="21538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3614488" y="2140450"/>
            <a:ext cx="493200" cy="45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0" name="Google Shape;240;p15"/>
          <p:cNvCxnSpPr/>
          <p:nvPr/>
        </p:nvCxnSpPr>
        <p:spPr>
          <a:xfrm>
            <a:off x="3852389" y="2363795"/>
            <a:ext cx="568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15"/>
          <p:cNvCxnSpPr/>
          <p:nvPr/>
        </p:nvCxnSpPr>
        <p:spPr>
          <a:xfrm>
            <a:off x="3864263" y="2839575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15"/>
          <p:cNvCxnSpPr/>
          <p:nvPr/>
        </p:nvCxnSpPr>
        <p:spPr>
          <a:xfrm>
            <a:off x="3887650" y="3710186"/>
            <a:ext cx="535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15"/>
          <p:cNvCxnSpPr/>
          <p:nvPr/>
        </p:nvCxnSpPr>
        <p:spPr>
          <a:xfrm>
            <a:off x="3871084" y="3283132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15"/>
          <p:cNvSpPr txBox="1"/>
          <p:nvPr/>
        </p:nvSpPr>
        <p:spPr>
          <a:xfrm>
            <a:off x="4496310" y="2140450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4509952" y="2618125"/>
            <a:ext cx="633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awls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4523583" y="30753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4523573" y="3532525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5693870" y="3075325"/>
            <a:ext cx="535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sap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9" name="Google Shape;249;p15"/>
          <p:cNvCxnSpPr/>
          <p:nvPr/>
        </p:nvCxnSpPr>
        <p:spPr>
          <a:xfrm>
            <a:off x="5014084" y="3283132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15"/>
          <p:cNvSpPr/>
          <p:nvPr/>
        </p:nvSpPr>
        <p:spPr>
          <a:xfrm>
            <a:off x="1297786" y="3600950"/>
            <a:ext cx="767100" cy="43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cxnSp>
        <p:nvCxnSpPr>
          <p:cNvPr id="251" name="Google Shape;251;p15"/>
          <p:cNvCxnSpPr>
            <a:stCxn id="227" idx="2"/>
            <a:endCxn id="250" idx="0"/>
          </p:cNvCxnSpPr>
          <p:nvPr/>
        </p:nvCxnSpPr>
        <p:spPr>
          <a:xfrm flipH="1">
            <a:off x="1681313" y="3285300"/>
            <a:ext cx="4935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5"/>
          <p:cNvCxnSpPr/>
          <p:nvPr/>
        </p:nvCxnSpPr>
        <p:spPr>
          <a:xfrm>
            <a:off x="5045059" y="2367707"/>
            <a:ext cx="559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15"/>
          <p:cNvSpPr txBox="1"/>
          <p:nvPr/>
        </p:nvSpPr>
        <p:spPr>
          <a:xfrm>
            <a:off x="5688354" y="2130721"/>
            <a:ext cx="67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sam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460600" y="4172925"/>
            <a:ext cx="2362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BST</a:t>
            </a:r>
            <a:endParaRPr sz="1800"/>
          </a:p>
        </p:txBody>
      </p:sp>
      <p:sp>
        <p:nvSpPr>
          <p:cNvPr id="255" name="Google Shape;255;p15"/>
          <p:cNvSpPr txBox="1"/>
          <p:nvPr/>
        </p:nvSpPr>
        <p:spPr>
          <a:xfrm>
            <a:off x="3403400" y="4137225"/>
            <a:ext cx="26697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HashSet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" name="Google Shape;256;p15"/>
          <p:cNvSpPr txBox="1"/>
          <p:nvPr/>
        </p:nvSpPr>
        <p:spPr>
          <a:xfrm>
            <a:off x="7454175" y="4310400"/>
            <a:ext cx="984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Trie</a:t>
            </a:r>
            <a:endParaRPr sz="2400"/>
          </a:p>
        </p:txBody>
      </p:sp>
      <p:sp>
        <p:nvSpPr>
          <p:cNvPr id="257" name="Google Shape;257;p15"/>
          <p:cNvSpPr txBox="1"/>
          <p:nvPr/>
        </p:nvSpPr>
        <p:spPr>
          <a:xfrm>
            <a:off x="5884300" y="4817375"/>
            <a:ext cx="1090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DAWG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263" name="Google Shape;263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Short for Re</a:t>
            </a:r>
            <a:r>
              <a:rPr b="1" lang="en"/>
              <a:t>trie</a:t>
            </a:r>
            <a:r>
              <a:rPr lang="en"/>
              <a:t>val Tree.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Pronounced same as tree: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I’ll pronounce as “try”, like everyone else except its inventor, Edward Fredkin.</a:t>
            </a:r>
            <a:endParaRPr/>
          </a:p>
        </p:txBody>
      </p:sp>
      <p:pic>
        <p:nvPicPr>
          <p:cNvPr id="264" name="Google Shape;2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663" y="2935975"/>
            <a:ext cx="6292225" cy="15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