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AE5079-4237-4A74-8393-5FDBB338B689}">
  <a:tblStyle styleId="{C5AE5079-4237-4A74-8393-5FDBB338B6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F9F99B-612D-458F-9AA8-EC0C172A622C}"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2cd24d732_0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cd24d7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1593356b7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93356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36bf0065_01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36bf0065_0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36bf0065_01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36bf0065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36bf0065_02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36bf0065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36bf0065_0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36bf0065_0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36bf0065_03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36bf0065_0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36bf0065_03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36bf0065_0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96aa99777b164d5_1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96aa99777b164d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96aa99777b164d5_1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96aa99777b164d5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g536bf0065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536bf0065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sorcery is this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21593356b7_0_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1593356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21593356b7_0_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593356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36bf0065_0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36bf0065_0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36bf0065_0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36bf0065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53705ba95_0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53705ba95_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3705ba95_01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3705ba95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74e591c2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74e591c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9acb87931_55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9acb87931_5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21593356b7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1593356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9acb87931_55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acb87931_5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536bf0065_0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536bf0065_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396aa99777b164d5_2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96aa99777b164d5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21593356b7_0_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1593356b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21593356b7_0_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1593356b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21593356b7_0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593356b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21593356b7_0_1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1593356b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21593356b7_0_2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1593356b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5379302a5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5379302a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7742bd016_1_8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7742bd016_1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7742bd016_0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7742bd0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1d93bae897_3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d93bae897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3705ba95_02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3705ba95_0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396aa99777b164d5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396aa99777b164d5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396aa99777b164d5_3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96aa99777b164d5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396aa99777b164d5_4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96aa99777b164d5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396aa99777b164d5_4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96aa99777b164d5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1d93bae897_3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d93bae897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1d93bae897_3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d93bae897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396aa99777b164d5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96aa99777b164d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396aa99777b164d5_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96aa99777b164d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396aa99777b164d5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96aa99777b164d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396aa99777b164d5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396aa99777b164d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36bf0065_0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36bf0065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396aa99777b164d5_5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396aa99777b164d5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g53705ba95_02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53705ba95_0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536bf0065_0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536bf0065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53705ba95_02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53705ba95_0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53705ba95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53705ba9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53705ba95_02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53705ba95_0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53705ba95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53705ba9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53705ba95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53705ba95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53705ba95_3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53705ba95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5379302a5_1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379302a5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36bf0065_0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36bf0065_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1d93bae897_3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d93bae897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1d93bae897_3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d93bae8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1d93bae897_3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d93bae89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1d93bae897_3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d93bae897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1593356b7_0_2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593356b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2cd24d732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cd24d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36bf0065_01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36bf0065_0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huffmancoding.com/my-uncle/scientific-america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ocs.google.com/presentation/d/1DWuSkE9MxQPUTjbSJCMe54rCim4eAwM4aFRvhqq5_Hs/edit?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docs.google.com/presentation/d/1x7WXK5-X0bvxk6Q1IBuYXGibZzyRDgr8IIb30YiR4iU/edit?usp=shar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algs4.cs.princeton.edu/55compression/Huffman.jav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goo.gl/68Dncw"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goo.gl/fdYU9C"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upload.wikimedia.org/wikipedia/commons/thumb/1/19/Morse-code-tree.svg/2000px-Morse-code-tree.svg.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8"/>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30" name="Google Shape;30;p8"/>
          <p:cNvSpPr txBox="1"/>
          <p:nvPr>
            <p:ph idx="1" type="subTitle"/>
          </p:nvPr>
        </p:nvSpPr>
        <p:spPr>
          <a:xfrm>
            <a:off x="161925" y="2688525"/>
            <a:ext cx="8871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Lectures 38: Compression</a:t>
            </a:r>
            <a:endParaRPr/>
          </a:p>
          <a:p>
            <a:pPr indent="-381000" lvl="0" marL="457200" rtl="0" algn="l">
              <a:spcBef>
                <a:spcPts val="0"/>
              </a:spcBef>
              <a:spcAft>
                <a:spcPts val="0"/>
              </a:spcAft>
              <a:buSzPts val="2400"/>
              <a:buChar char="●"/>
            </a:pPr>
            <a:r>
              <a:rPr lang="en"/>
              <a:t>Prefix Free Codes</a:t>
            </a:r>
            <a:endParaRPr/>
          </a:p>
          <a:p>
            <a:pPr indent="-381000" lvl="0" marL="457200" rtl="0" algn="l">
              <a:spcBef>
                <a:spcPts val="0"/>
              </a:spcBef>
              <a:spcAft>
                <a:spcPts val="0"/>
              </a:spcAft>
              <a:buSzPts val="2400"/>
              <a:buChar char="●"/>
            </a:pPr>
            <a:r>
              <a:rPr lang="en"/>
              <a:t>Huffman Coding</a:t>
            </a:r>
            <a:endParaRPr/>
          </a:p>
          <a:p>
            <a:pPr indent="-381000" lvl="0" marL="457200" rtl="0" algn="l">
              <a:spcBef>
                <a:spcPts val="0"/>
              </a:spcBef>
              <a:spcAft>
                <a:spcPts val="0"/>
              </a:spcAft>
              <a:buSzPts val="2400"/>
              <a:buChar char="●"/>
            </a:pPr>
            <a:r>
              <a:rPr lang="en"/>
              <a:t>Theory of Compression</a:t>
            </a:r>
            <a:endParaRPr/>
          </a:p>
          <a:p>
            <a:pPr indent="-381000" lvl="0" marL="457200" rtl="0" algn="l">
              <a:spcBef>
                <a:spcPts val="0"/>
              </a:spcBef>
              <a:spcAft>
                <a:spcPts val="0"/>
              </a:spcAft>
              <a:buSzPts val="2400"/>
              <a:buChar char="●"/>
            </a:pPr>
            <a:r>
              <a:rPr lang="en"/>
              <a:t>LZW (Extra)</a:t>
            </a:r>
            <a:endParaRPr/>
          </a:p>
          <a:p>
            <a:pPr indent="-381000" lvl="0" marL="457200" rtl="0" algn="l">
              <a:spcBef>
                <a:spcPts val="0"/>
              </a:spcBef>
              <a:spcAft>
                <a:spcPts val="0"/>
              </a:spcAft>
              <a:buSzPts val="2400"/>
              <a:buChar char="●"/>
            </a:pPr>
            <a:r>
              <a:rPr lang="en"/>
              <a:t>Lossy Compression (Extra)</a:t>
            </a:r>
            <a:endParaRPr/>
          </a:p>
        </p:txBody>
      </p:sp>
      <p:pic>
        <p:nvPicPr>
          <p:cNvPr id="31" name="Google Shape;31;p8"/>
          <p:cNvPicPr preferRelativeResize="0"/>
          <p:nvPr/>
        </p:nvPicPr>
        <p:blipFill>
          <a:blip r:embed="rId3">
            <a:alphaModFix/>
          </a:blip>
          <a:stretch>
            <a:fillRect/>
          </a:stretch>
        </p:blipFill>
        <p:spPr>
          <a:xfrm>
            <a:off x="5158150" y="138775"/>
            <a:ext cx="3591124" cy="2394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243000" y="556500"/>
            <a:ext cx="88167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prefix-free code is one in which no codeword  is a prefix of any other. Example for English:</a:t>
            </a:r>
            <a:endParaRPr/>
          </a:p>
        </p:txBody>
      </p:sp>
      <p:sp>
        <p:nvSpPr>
          <p:cNvPr id="165" name="Google Shape;165;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a:t>
            </a:r>
            <a:r>
              <a:rPr lang="en"/>
              <a:t> [Example 2]</a:t>
            </a:r>
            <a:endParaRPr/>
          </a:p>
        </p:txBody>
      </p:sp>
      <p:graphicFrame>
        <p:nvGraphicFramePr>
          <p:cNvPr id="166" name="Google Shape;166;p17"/>
          <p:cNvGraphicFramePr/>
          <p:nvPr/>
        </p:nvGraphicFramePr>
        <p:xfrm>
          <a:off x="6547475" y="1637700"/>
          <a:ext cx="3000000" cy="3000000"/>
        </p:xfrm>
        <a:graphic>
          <a:graphicData uri="http://schemas.openxmlformats.org/drawingml/2006/table">
            <a:tbl>
              <a:tblPr>
                <a:noFill/>
                <a:tableStyleId>{EFF9F99B-612D-458F-9AA8-EC0C172A622C}</a:tableStyleId>
              </a:tblPr>
              <a:tblGrid>
                <a:gridCol w="787050"/>
                <a:gridCol w="787050"/>
              </a:tblGrid>
              <a:tr h="368950">
                <a:tc>
                  <a:txBody>
                    <a:bodyPr>
                      <a:noAutofit/>
                    </a:bodyPr>
                    <a:lstStyle/>
                    <a:p>
                      <a:pPr indent="0" lvl="0" marL="0" rtl="0" algn="l">
                        <a:spcBef>
                          <a:spcPts val="0"/>
                        </a:spcBef>
                        <a:spcAft>
                          <a:spcPts val="0"/>
                        </a:spcAft>
                        <a:buNone/>
                      </a:pPr>
                      <a:r>
                        <a:rPr lang="en"/>
                        <a:t>space</a:t>
                      </a:r>
                      <a:endParaRPr/>
                    </a:p>
                  </a:txBody>
                  <a:tcPr marT="91425" marB="91425" marR="91425" marL="91425"/>
                </a:tc>
                <a:tc>
                  <a:txBody>
                    <a:bodyPr>
                      <a:noAutofit/>
                    </a:bodyPr>
                    <a:lstStyle/>
                    <a:p>
                      <a:pPr indent="0" lvl="0" marL="0" rtl="0" algn="l">
                        <a:spcBef>
                          <a:spcPts val="0"/>
                        </a:spcBef>
                        <a:spcAft>
                          <a:spcPts val="0"/>
                        </a:spcAft>
                        <a:buNone/>
                      </a:pPr>
                      <a:r>
                        <a:rPr lang="en"/>
                        <a:t>111</a:t>
                      </a:r>
                      <a:endParaRPr/>
                    </a:p>
                  </a:txBody>
                  <a:tcPr marT="91425" marB="91425" marR="91425" marL="91425"/>
                </a:tc>
              </a:tr>
              <a:tr h="391750">
                <a:tc>
                  <a:txBody>
                    <a:bodyPr>
                      <a:noAutofit/>
                    </a:bodyPr>
                    <a:lstStyle/>
                    <a:p>
                      <a:pPr indent="0" lvl="0" marL="0" rtl="0" algn="l">
                        <a:spcBef>
                          <a:spcPts val="0"/>
                        </a:spcBef>
                        <a:spcAft>
                          <a:spcPts val="0"/>
                        </a:spcAft>
                        <a:buNone/>
                      </a:pPr>
                      <a:r>
                        <a:rPr lang="en"/>
                        <a:t>E</a:t>
                      </a:r>
                      <a:endParaRPr/>
                    </a:p>
                  </a:txBody>
                  <a:tcPr marT="91425" marB="91425" marR="91425" marL="91425"/>
                </a:tc>
                <a:tc>
                  <a:txBody>
                    <a:bodyPr>
                      <a:noAutofit/>
                    </a:bodyPr>
                    <a:lstStyle/>
                    <a:p>
                      <a:pPr indent="0" lvl="0" marL="0" rtl="0" algn="l">
                        <a:spcBef>
                          <a:spcPts val="0"/>
                        </a:spcBef>
                        <a:spcAft>
                          <a:spcPts val="0"/>
                        </a:spcAft>
                        <a:buNone/>
                      </a:pPr>
                      <a:r>
                        <a:rPr lang="en"/>
                        <a:t>010</a:t>
                      </a:r>
                      <a:endParaRPr/>
                    </a:p>
                  </a:txBody>
                  <a:tcPr marT="91425" marB="91425" marR="91425" marL="91425"/>
                </a:tc>
              </a:tr>
              <a:tr h="391750">
                <a:tc>
                  <a:txBody>
                    <a:bodyPr>
                      <a:noAutofit/>
                    </a:bodyPr>
                    <a:lstStyle/>
                    <a:p>
                      <a:pPr indent="0" lvl="0" marL="0" rtl="0" algn="l">
                        <a:spcBef>
                          <a:spcPts val="0"/>
                        </a:spcBef>
                        <a:spcAft>
                          <a:spcPts val="0"/>
                        </a:spcAft>
                        <a:buNone/>
                      </a:pPr>
                      <a:r>
                        <a:rPr lang="en"/>
                        <a:t>T</a:t>
                      </a:r>
                      <a:endParaRPr/>
                    </a:p>
                  </a:txBody>
                  <a:tcPr marT="91425" marB="91425" marR="91425" marL="91425"/>
                </a:tc>
                <a:tc>
                  <a:txBody>
                    <a:bodyPr>
                      <a:noAutofit/>
                    </a:bodyPr>
                    <a:lstStyle/>
                    <a:p>
                      <a:pPr indent="0" lvl="0" marL="0" rtl="0" algn="l">
                        <a:spcBef>
                          <a:spcPts val="0"/>
                        </a:spcBef>
                        <a:spcAft>
                          <a:spcPts val="0"/>
                        </a:spcAft>
                        <a:buNone/>
                      </a:pPr>
                      <a:r>
                        <a:rPr lang="en"/>
                        <a:t>1101</a:t>
                      </a:r>
                      <a:endParaRPr/>
                    </a:p>
                  </a:txBody>
                  <a:tcPr marT="91425" marB="91425" marR="91425" marL="91425"/>
                </a:tc>
              </a:tr>
              <a:tr h="391750">
                <a:tc>
                  <a:txBody>
                    <a:bodyPr>
                      <a:noAutofit/>
                    </a:bodyPr>
                    <a:lstStyle/>
                    <a:p>
                      <a:pPr indent="0" lvl="0" marL="0" rtl="0" algn="l">
                        <a:spcBef>
                          <a:spcPts val="0"/>
                        </a:spcBef>
                        <a:spcAft>
                          <a:spcPts val="0"/>
                        </a:spcAft>
                        <a:buNone/>
                      </a:pPr>
                      <a:r>
                        <a:rPr lang="en"/>
                        <a:t>A</a:t>
                      </a:r>
                      <a:endParaRPr/>
                    </a:p>
                  </a:txBody>
                  <a:tcPr marT="91425" marB="91425" marR="91425" marL="91425"/>
                </a:tc>
                <a:tc>
                  <a:txBody>
                    <a:bodyPr>
                      <a:noAutofit/>
                    </a:bodyPr>
                    <a:lstStyle/>
                    <a:p>
                      <a:pPr indent="0" lvl="0" marL="0" rtl="0" algn="l">
                        <a:spcBef>
                          <a:spcPts val="0"/>
                        </a:spcBef>
                        <a:spcAft>
                          <a:spcPts val="0"/>
                        </a:spcAft>
                        <a:buNone/>
                      </a:pPr>
                      <a:r>
                        <a:rPr lang="en"/>
                        <a:t>1011</a:t>
                      </a:r>
                      <a:endParaRPr/>
                    </a:p>
                  </a:txBody>
                  <a:tcPr marT="91425" marB="91425" marR="91425" marL="91425"/>
                </a:tc>
              </a:tr>
              <a:tr h="391750">
                <a:tc>
                  <a:txBody>
                    <a:bodyPr>
                      <a:noAutofit/>
                    </a:bodyPr>
                    <a:lstStyle/>
                    <a:p>
                      <a:pPr indent="0" lvl="0" marL="0" rtl="0" algn="l">
                        <a:spcBef>
                          <a:spcPts val="0"/>
                        </a:spcBef>
                        <a:spcAft>
                          <a:spcPts val="0"/>
                        </a:spcAft>
                        <a:buNone/>
                      </a:pPr>
                      <a:r>
                        <a:rPr lang="en"/>
                        <a:t>O</a:t>
                      </a:r>
                      <a:endParaRPr/>
                    </a:p>
                  </a:txBody>
                  <a:tcPr marT="91425" marB="91425" marR="91425" marL="91425"/>
                </a:tc>
                <a:tc>
                  <a:txBody>
                    <a:bodyPr>
                      <a:noAutofit/>
                    </a:bodyPr>
                    <a:lstStyle/>
                    <a:p>
                      <a:pPr indent="0" lvl="0" marL="0" rtl="0" algn="l">
                        <a:spcBef>
                          <a:spcPts val="0"/>
                        </a:spcBef>
                        <a:spcAft>
                          <a:spcPts val="0"/>
                        </a:spcAft>
                        <a:buNone/>
                      </a:pPr>
                      <a:r>
                        <a:rPr lang="en"/>
                        <a:t>1001</a:t>
                      </a:r>
                      <a:endParaRPr/>
                    </a:p>
                  </a:txBody>
                  <a:tcPr marT="91425" marB="91425" marR="91425" marL="91425"/>
                </a:tc>
              </a:tr>
              <a:tr h="391750">
                <a:tc>
                  <a:txBody>
                    <a:bodyPr>
                      <a:noAutofit/>
                    </a:bodyPr>
                    <a:lstStyle/>
                    <a:p>
                      <a:pPr indent="0" lvl="0" marL="0" rtl="0" algn="l">
                        <a:spcBef>
                          <a:spcPts val="0"/>
                        </a:spcBef>
                        <a:spcAft>
                          <a:spcPts val="0"/>
                        </a:spcAft>
                        <a:buNone/>
                      </a:pPr>
                      <a:r>
                        <a:rPr lang="en"/>
                        <a:t>I</a:t>
                      </a:r>
                      <a:endParaRPr/>
                    </a:p>
                  </a:txBody>
                  <a:tcPr marT="91425" marB="91425" marR="91425" marL="91425"/>
                </a:tc>
                <a:tc>
                  <a:txBody>
                    <a:bodyPr>
                      <a:noAutofit/>
                    </a:bodyPr>
                    <a:lstStyle/>
                    <a:p>
                      <a:pPr indent="0" lvl="0" marL="0" rtl="0" algn="l">
                        <a:spcBef>
                          <a:spcPts val="0"/>
                        </a:spcBef>
                        <a:spcAft>
                          <a:spcPts val="0"/>
                        </a:spcAft>
                        <a:buNone/>
                      </a:pPr>
                      <a:r>
                        <a:rPr lang="en"/>
                        <a:t>1000</a:t>
                      </a:r>
                      <a:endParaRPr/>
                    </a:p>
                  </a:txBody>
                  <a:tcPr marT="91425" marB="91425" marR="91425" marL="91425"/>
                </a:tc>
              </a:tr>
              <a:tr h="39175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67" name="Google Shape;167;p17"/>
          <p:cNvSpPr txBox="1"/>
          <p:nvPr/>
        </p:nvSpPr>
        <p:spPr>
          <a:xfrm>
            <a:off x="53725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3C78D8"/>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3C78D8"/>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
        <p:nvSpPr>
          <p:cNvPr id="168" name="Google Shape;168;p17"/>
          <p:cNvSpPr/>
          <p:nvPr/>
        </p:nvSpPr>
        <p:spPr>
          <a:xfrm>
            <a:off x="2375703" y="1688550"/>
            <a:ext cx="688500" cy="363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start</a:t>
            </a:r>
            <a:endParaRPr>
              <a:solidFill>
                <a:srgbClr val="FFFFFF"/>
              </a:solidFill>
            </a:endParaRPr>
          </a:p>
        </p:txBody>
      </p:sp>
      <p:sp>
        <p:nvSpPr>
          <p:cNvPr id="169" name="Google Shape;169;p17"/>
          <p:cNvSpPr/>
          <p:nvPr/>
        </p:nvSpPr>
        <p:spPr>
          <a:xfrm>
            <a:off x="878375" y="2256859"/>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0" name="Google Shape;170;p17"/>
          <p:cNvCxnSpPr>
            <a:stCxn id="168" idx="2"/>
            <a:endCxn id="169" idx="0"/>
          </p:cNvCxnSpPr>
          <p:nvPr/>
        </p:nvCxnSpPr>
        <p:spPr>
          <a:xfrm flipH="1">
            <a:off x="1103253" y="2051850"/>
            <a:ext cx="1616700" cy="204900"/>
          </a:xfrm>
          <a:prstGeom prst="straightConnector1">
            <a:avLst/>
          </a:prstGeom>
          <a:noFill/>
          <a:ln cap="flat" cmpd="sng" w="28575">
            <a:solidFill>
              <a:schemeClr val="dk2"/>
            </a:solidFill>
            <a:prstDash val="solid"/>
            <a:round/>
            <a:headEnd len="med" w="med" type="none"/>
            <a:tailEnd len="med" w="med" type="none"/>
          </a:ln>
        </p:spPr>
      </p:cxnSp>
      <p:cxnSp>
        <p:nvCxnSpPr>
          <p:cNvPr id="171" name="Google Shape;171;p17"/>
          <p:cNvCxnSpPr>
            <a:stCxn id="168" idx="2"/>
            <a:endCxn id="172" idx="0"/>
          </p:cNvCxnSpPr>
          <p:nvPr/>
        </p:nvCxnSpPr>
        <p:spPr>
          <a:xfrm>
            <a:off x="2719953" y="2051850"/>
            <a:ext cx="1401900" cy="204900"/>
          </a:xfrm>
          <a:prstGeom prst="straightConnector1">
            <a:avLst/>
          </a:prstGeom>
          <a:noFill/>
          <a:ln cap="flat" cmpd="sng" w="28575">
            <a:solidFill>
              <a:schemeClr val="dk2"/>
            </a:solidFill>
            <a:prstDash val="solid"/>
            <a:round/>
            <a:headEnd len="med" w="med" type="none"/>
            <a:tailEnd len="med" w="med" type="none"/>
          </a:ln>
        </p:spPr>
      </p:cxnSp>
      <p:cxnSp>
        <p:nvCxnSpPr>
          <p:cNvPr id="173" name="Google Shape;173;p17"/>
          <p:cNvCxnSpPr>
            <a:stCxn id="169" idx="2"/>
            <a:endCxn id="174" idx="0"/>
          </p:cNvCxnSpPr>
          <p:nvPr/>
        </p:nvCxnSpPr>
        <p:spPr>
          <a:xfrm>
            <a:off x="1103225" y="2620159"/>
            <a:ext cx="587400" cy="258300"/>
          </a:xfrm>
          <a:prstGeom prst="straightConnector1">
            <a:avLst/>
          </a:prstGeom>
          <a:noFill/>
          <a:ln cap="flat" cmpd="sng" w="28575">
            <a:solidFill>
              <a:schemeClr val="dk2"/>
            </a:solidFill>
            <a:prstDash val="solid"/>
            <a:round/>
            <a:headEnd len="med" w="med" type="none"/>
            <a:tailEnd len="med" w="med" type="none"/>
          </a:ln>
        </p:spPr>
      </p:cxnSp>
      <p:cxnSp>
        <p:nvCxnSpPr>
          <p:cNvPr id="175" name="Google Shape;175;p17"/>
          <p:cNvCxnSpPr>
            <a:stCxn id="169" idx="2"/>
          </p:cNvCxnSpPr>
          <p:nvPr/>
        </p:nvCxnSpPr>
        <p:spPr>
          <a:xfrm flipH="1">
            <a:off x="467525" y="2620159"/>
            <a:ext cx="635700" cy="263400"/>
          </a:xfrm>
          <a:prstGeom prst="straightConnector1">
            <a:avLst/>
          </a:prstGeom>
          <a:noFill/>
          <a:ln cap="flat" cmpd="sng" w="28575">
            <a:solidFill>
              <a:schemeClr val="dk2"/>
            </a:solidFill>
            <a:prstDash val="solid"/>
            <a:round/>
            <a:headEnd len="med" w="med" type="none"/>
            <a:tailEnd len="med" w="med" type="none"/>
          </a:ln>
        </p:spPr>
      </p:cxnSp>
      <p:cxnSp>
        <p:nvCxnSpPr>
          <p:cNvPr id="176" name="Google Shape;176;p17"/>
          <p:cNvCxnSpPr/>
          <p:nvPr/>
        </p:nvCxnSpPr>
        <p:spPr>
          <a:xfrm>
            <a:off x="3458450" y="1859975"/>
            <a:ext cx="1028700" cy="0"/>
          </a:xfrm>
          <a:prstGeom prst="straightConnector1">
            <a:avLst/>
          </a:prstGeom>
          <a:noFill/>
          <a:ln cap="flat" cmpd="sng" w="38100">
            <a:solidFill>
              <a:schemeClr val="dk2"/>
            </a:solidFill>
            <a:prstDash val="solid"/>
            <a:round/>
            <a:headEnd len="med" w="med" type="none"/>
            <a:tailEnd len="med" w="med" type="triangle"/>
          </a:ln>
        </p:spPr>
      </p:cxnSp>
      <p:cxnSp>
        <p:nvCxnSpPr>
          <p:cNvPr id="177" name="Google Shape;177;p17"/>
          <p:cNvCxnSpPr/>
          <p:nvPr/>
        </p:nvCxnSpPr>
        <p:spPr>
          <a:xfrm rot="10800000">
            <a:off x="948175" y="1856495"/>
            <a:ext cx="998400" cy="0"/>
          </a:xfrm>
          <a:prstGeom prst="straightConnector1">
            <a:avLst/>
          </a:prstGeom>
          <a:noFill/>
          <a:ln cap="flat" cmpd="sng" w="38100">
            <a:solidFill>
              <a:schemeClr val="dk2"/>
            </a:solidFill>
            <a:prstDash val="solid"/>
            <a:round/>
            <a:headEnd len="med" w="med" type="none"/>
            <a:tailEnd len="med" w="med" type="triangle"/>
          </a:ln>
        </p:spPr>
      </p:cxnSp>
      <p:sp>
        <p:nvSpPr>
          <p:cNvPr id="178" name="Google Shape;178;p17"/>
          <p:cNvSpPr txBox="1"/>
          <p:nvPr/>
        </p:nvSpPr>
        <p:spPr>
          <a:xfrm>
            <a:off x="1388909" y="144086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a:t>
            </a:r>
            <a:endParaRPr sz="2000"/>
          </a:p>
        </p:txBody>
      </p:sp>
      <p:sp>
        <p:nvSpPr>
          <p:cNvPr id="179" name="Google Shape;179;p17"/>
          <p:cNvSpPr txBox="1"/>
          <p:nvPr/>
        </p:nvSpPr>
        <p:spPr>
          <a:xfrm>
            <a:off x="3699148" y="143394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72" name="Google Shape;172;p17"/>
          <p:cNvSpPr/>
          <p:nvPr/>
        </p:nvSpPr>
        <p:spPr>
          <a:xfrm>
            <a:off x="3896934" y="2256859"/>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7"/>
          <p:cNvSpPr/>
          <p:nvPr/>
        </p:nvSpPr>
        <p:spPr>
          <a:xfrm>
            <a:off x="4811334"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p:nvPr/>
        </p:nvSpPr>
        <p:spPr>
          <a:xfrm>
            <a:off x="5270625" y="3607425"/>
            <a:ext cx="8445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space</a:t>
            </a:r>
            <a:endParaRPr sz="1800"/>
          </a:p>
        </p:txBody>
      </p:sp>
      <p:cxnSp>
        <p:nvCxnSpPr>
          <p:cNvPr id="182" name="Google Shape;182;p17"/>
          <p:cNvCxnSpPr>
            <a:stCxn id="172" idx="2"/>
            <a:endCxn id="180" idx="0"/>
          </p:cNvCxnSpPr>
          <p:nvPr/>
        </p:nvCxnSpPr>
        <p:spPr>
          <a:xfrm>
            <a:off x="4121784" y="2620159"/>
            <a:ext cx="914400" cy="258300"/>
          </a:xfrm>
          <a:prstGeom prst="straightConnector1">
            <a:avLst/>
          </a:prstGeom>
          <a:noFill/>
          <a:ln cap="flat" cmpd="sng" w="28575">
            <a:solidFill>
              <a:schemeClr val="dk2"/>
            </a:solidFill>
            <a:prstDash val="solid"/>
            <a:round/>
            <a:headEnd len="med" w="med" type="none"/>
            <a:tailEnd len="med" w="med" type="none"/>
          </a:ln>
        </p:spPr>
      </p:cxnSp>
      <p:cxnSp>
        <p:nvCxnSpPr>
          <p:cNvPr id="183" name="Google Shape;183;p17"/>
          <p:cNvCxnSpPr>
            <a:stCxn id="180" idx="2"/>
            <a:endCxn id="181" idx="0"/>
          </p:cNvCxnSpPr>
          <p:nvPr/>
        </p:nvCxnSpPr>
        <p:spPr>
          <a:xfrm>
            <a:off x="5036184" y="3241782"/>
            <a:ext cx="656700" cy="365700"/>
          </a:xfrm>
          <a:prstGeom prst="straightConnector1">
            <a:avLst/>
          </a:prstGeom>
          <a:noFill/>
          <a:ln cap="flat" cmpd="sng" w="28575">
            <a:solidFill>
              <a:schemeClr val="dk2"/>
            </a:solidFill>
            <a:prstDash val="solid"/>
            <a:round/>
            <a:headEnd len="med" w="med" type="none"/>
            <a:tailEnd len="med" w="med" type="none"/>
          </a:ln>
        </p:spPr>
      </p:cxnSp>
      <p:sp>
        <p:nvSpPr>
          <p:cNvPr id="174" name="Google Shape;174;p17"/>
          <p:cNvSpPr/>
          <p:nvPr/>
        </p:nvSpPr>
        <p:spPr>
          <a:xfrm>
            <a:off x="1465722"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7"/>
          <p:cNvSpPr/>
          <p:nvPr/>
        </p:nvSpPr>
        <p:spPr>
          <a:xfrm>
            <a:off x="1077272" y="360743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185" name="Google Shape;185;p17"/>
          <p:cNvCxnSpPr>
            <a:stCxn id="174" idx="2"/>
            <a:endCxn id="184" idx="0"/>
          </p:cNvCxnSpPr>
          <p:nvPr/>
        </p:nvCxnSpPr>
        <p:spPr>
          <a:xfrm flipH="1">
            <a:off x="1302072" y="3241782"/>
            <a:ext cx="388500" cy="365700"/>
          </a:xfrm>
          <a:prstGeom prst="straightConnector1">
            <a:avLst/>
          </a:prstGeom>
          <a:noFill/>
          <a:ln cap="flat" cmpd="sng" w="28575">
            <a:solidFill>
              <a:schemeClr val="dk2"/>
            </a:solidFill>
            <a:prstDash val="solid"/>
            <a:round/>
            <a:headEnd len="med" w="med" type="none"/>
            <a:tailEnd len="med" w="med" type="none"/>
          </a:ln>
        </p:spPr>
      </p:cxnSp>
      <p:sp>
        <p:nvSpPr>
          <p:cNvPr id="186" name="Google Shape;186;p17"/>
          <p:cNvSpPr/>
          <p:nvPr/>
        </p:nvSpPr>
        <p:spPr>
          <a:xfrm>
            <a:off x="2831859" y="2878482"/>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7" name="Google Shape;187;p17"/>
          <p:cNvCxnSpPr>
            <a:stCxn id="172" idx="2"/>
            <a:endCxn id="186" idx="0"/>
          </p:cNvCxnSpPr>
          <p:nvPr/>
        </p:nvCxnSpPr>
        <p:spPr>
          <a:xfrm flipH="1">
            <a:off x="3056784" y="2620159"/>
            <a:ext cx="1065000" cy="258300"/>
          </a:xfrm>
          <a:prstGeom prst="straightConnector1">
            <a:avLst/>
          </a:prstGeom>
          <a:noFill/>
          <a:ln cap="flat" cmpd="sng" w="28575">
            <a:solidFill>
              <a:schemeClr val="dk2"/>
            </a:solidFill>
            <a:prstDash val="solid"/>
            <a:round/>
            <a:headEnd len="med" w="med" type="none"/>
            <a:tailEnd len="med" w="med" type="none"/>
          </a:ln>
        </p:spPr>
      </p:cxnSp>
      <p:sp>
        <p:nvSpPr>
          <p:cNvPr id="188" name="Google Shape;188;p17"/>
          <p:cNvSpPr/>
          <p:nvPr/>
        </p:nvSpPr>
        <p:spPr>
          <a:xfrm>
            <a:off x="3350197"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9" name="Google Shape;189;p17"/>
          <p:cNvCxnSpPr>
            <a:stCxn id="186" idx="2"/>
            <a:endCxn id="188" idx="0"/>
          </p:cNvCxnSpPr>
          <p:nvPr/>
        </p:nvCxnSpPr>
        <p:spPr>
          <a:xfrm>
            <a:off x="3056709" y="3241782"/>
            <a:ext cx="518400" cy="365700"/>
          </a:xfrm>
          <a:prstGeom prst="straightConnector1">
            <a:avLst/>
          </a:prstGeom>
          <a:noFill/>
          <a:ln cap="flat" cmpd="sng" w="28575">
            <a:solidFill>
              <a:schemeClr val="dk2"/>
            </a:solidFill>
            <a:prstDash val="solid"/>
            <a:round/>
            <a:headEnd len="med" w="med" type="none"/>
            <a:tailEnd len="med" w="med" type="none"/>
          </a:ln>
        </p:spPr>
      </p:cxnSp>
      <p:sp>
        <p:nvSpPr>
          <p:cNvPr id="190" name="Google Shape;190;p17"/>
          <p:cNvSpPr/>
          <p:nvPr/>
        </p:nvSpPr>
        <p:spPr>
          <a:xfrm>
            <a:off x="3668322"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cxnSp>
        <p:nvCxnSpPr>
          <p:cNvPr id="191" name="Google Shape;191;p17"/>
          <p:cNvCxnSpPr>
            <a:stCxn id="188" idx="2"/>
            <a:endCxn id="190" idx="0"/>
          </p:cNvCxnSpPr>
          <p:nvPr/>
        </p:nvCxnSpPr>
        <p:spPr>
          <a:xfrm>
            <a:off x="3575047" y="3970734"/>
            <a:ext cx="318000" cy="389400"/>
          </a:xfrm>
          <a:prstGeom prst="straightConnector1">
            <a:avLst/>
          </a:prstGeom>
          <a:noFill/>
          <a:ln cap="flat" cmpd="sng" w="28575">
            <a:solidFill>
              <a:schemeClr val="dk2"/>
            </a:solidFill>
            <a:prstDash val="solid"/>
            <a:round/>
            <a:headEnd len="med" w="med" type="none"/>
            <a:tailEnd len="med" w="med" type="none"/>
          </a:ln>
        </p:spPr>
      </p:cxnSp>
      <p:sp>
        <p:nvSpPr>
          <p:cNvPr id="192" name="Google Shape;192;p17"/>
          <p:cNvSpPr/>
          <p:nvPr/>
        </p:nvSpPr>
        <p:spPr>
          <a:xfrm>
            <a:off x="4386615"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7"/>
          <p:cNvSpPr/>
          <p:nvPr/>
        </p:nvSpPr>
        <p:spPr>
          <a:xfrm>
            <a:off x="4702272"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94" name="Google Shape;194;p17"/>
          <p:cNvCxnSpPr>
            <a:stCxn id="180" idx="2"/>
            <a:endCxn id="192" idx="0"/>
          </p:cNvCxnSpPr>
          <p:nvPr/>
        </p:nvCxnSpPr>
        <p:spPr>
          <a:xfrm flipH="1">
            <a:off x="4611384" y="3241782"/>
            <a:ext cx="424800" cy="365700"/>
          </a:xfrm>
          <a:prstGeom prst="straightConnector1">
            <a:avLst/>
          </a:prstGeom>
          <a:noFill/>
          <a:ln cap="flat" cmpd="sng" w="28575">
            <a:solidFill>
              <a:schemeClr val="dk2"/>
            </a:solidFill>
            <a:prstDash val="solid"/>
            <a:round/>
            <a:headEnd len="med" w="med" type="none"/>
            <a:tailEnd len="med" w="med" type="none"/>
          </a:ln>
        </p:spPr>
      </p:cxnSp>
      <p:cxnSp>
        <p:nvCxnSpPr>
          <p:cNvPr id="195" name="Google Shape;195;p17"/>
          <p:cNvCxnSpPr>
            <a:stCxn id="192" idx="2"/>
            <a:endCxn id="193" idx="0"/>
          </p:cNvCxnSpPr>
          <p:nvPr/>
        </p:nvCxnSpPr>
        <p:spPr>
          <a:xfrm>
            <a:off x="4611465" y="3970734"/>
            <a:ext cx="315600" cy="389400"/>
          </a:xfrm>
          <a:prstGeom prst="straightConnector1">
            <a:avLst/>
          </a:prstGeom>
          <a:noFill/>
          <a:ln cap="flat" cmpd="sng" w="28575">
            <a:solidFill>
              <a:schemeClr val="dk2"/>
            </a:solidFill>
            <a:prstDash val="solid"/>
            <a:round/>
            <a:headEnd len="med" w="med" type="none"/>
            <a:tailEnd len="med" w="med" type="none"/>
          </a:ln>
        </p:spPr>
      </p:cxnSp>
      <p:sp>
        <p:nvSpPr>
          <p:cNvPr id="196" name="Google Shape;196;p17"/>
          <p:cNvSpPr/>
          <p:nvPr/>
        </p:nvSpPr>
        <p:spPr>
          <a:xfrm>
            <a:off x="2320159" y="3607434"/>
            <a:ext cx="449700" cy="36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7"/>
          <p:cNvSpPr/>
          <p:nvPr/>
        </p:nvSpPr>
        <p:spPr>
          <a:xfrm>
            <a:off x="2648834"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cxnSp>
        <p:nvCxnSpPr>
          <p:cNvPr id="198" name="Google Shape;198;p17"/>
          <p:cNvCxnSpPr>
            <a:stCxn id="186" idx="2"/>
            <a:endCxn id="196" idx="0"/>
          </p:cNvCxnSpPr>
          <p:nvPr/>
        </p:nvCxnSpPr>
        <p:spPr>
          <a:xfrm flipH="1">
            <a:off x="2544909" y="3241782"/>
            <a:ext cx="511800" cy="365700"/>
          </a:xfrm>
          <a:prstGeom prst="straightConnector1">
            <a:avLst/>
          </a:prstGeom>
          <a:noFill/>
          <a:ln cap="flat" cmpd="sng" w="28575">
            <a:solidFill>
              <a:schemeClr val="dk2"/>
            </a:solidFill>
            <a:prstDash val="solid"/>
            <a:round/>
            <a:headEnd len="med" w="med" type="none"/>
            <a:tailEnd len="med" w="med" type="none"/>
          </a:ln>
        </p:spPr>
      </p:cxnSp>
      <p:cxnSp>
        <p:nvCxnSpPr>
          <p:cNvPr id="199" name="Google Shape;199;p17"/>
          <p:cNvCxnSpPr>
            <a:stCxn id="196" idx="2"/>
            <a:endCxn id="197" idx="0"/>
          </p:cNvCxnSpPr>
          <p:nvPr/>
        </p:nvCxnSpPr>
        <p:spPr>
          <a:xfrm>
            <a:off x="2545009" y="3970734"/>
            <a:ext cx="328800" cy="389400"/>
          </a:xfrm>
          <a:prstGeom prst="straightConnector1">
            <a:avLst/>
          </a:prstGeom>
          <a:noFill/>
          <a:ln cap="flat" cmpd="sng" w="28575">
            <a:solidFill>
              <a:schemeClr val="dk2"/>
            </a:solidFill>
            <a:prstDash val="solid"/>
            <a:round/>
            <a:headEnd len="med" w="med" type="none"/>
            <a:tailEnd len="med" w="med" type="none"/>
          </a:ln>
        </p:spPr>
      </p:cxnSp>
      <p:cxnSp>
        <p:nvCxnSpPr>
          <p:cNvPr id="200" name="Google Shape;200;p17"/>
          <p:cNvCxnSpPr>
            <a:stCxn id="196" idx="2"/>
            <a:endCxn id="201" idx="0"/>
          </p:cNvCxnSpPr>
          <p:nvPr/>
        </p:nvCxnSpPr>
        <p:spPr>
          <a:xfrm flipH="1">
            <a:off x="2254609" y="3970734"/>
            <a:ext cx="290400" cy="389400"/>
          </a:xfrm>
          <a:prstGeom prst="straightConnector1">
            <a:avLst/>
          </a:prstGeom>
          <a:noFill/>
          <a:ln cap="flat" cmpd="sng" w="28575">
            <a:solidFill>
              <a:schemeClr val="dk2"/>
            </a:solidFill>
            <a:prstDash val="solid"/>
            <a:round/>
            <a:headEnd len="med" w="med" type="none"/>
            <a:tailEnd len="med" w="med" type="none"/>
          </a:ln>
        </p:spPr>
      </p:cxnSp>
      <p:sp>
        <p:nvSpPr>
          <p:cNvPr id="201" name="Google Shape;201;p17"/>
          <p:cNvSpPr/>
          <p:nvPr/>
        </p:nvSpPr>
        <p:spPr>
          <a:xfrm>
            <a:off x="2029663" y="4360064"/>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endParaRPr sz="1800"/>
          </a:p>
        </p:txBody>
      </p:sp>
      <p:sp>
        <p:nvSpPr>
          <p:cNvPr id="202" name="Google Shape;202;p17"/>
          <p:cNvSpPr txBox="1"/>
          <p:nvPr/>
        </p:nvSpPr>
        <p:spPr>
          <a:xfrm>
            <a:off x="139957" y="2768514"/>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cxnSp>
        <p:nvCxnSpPr>
          <p:cNvPr id="203" name="Google Shape;203;p17"/>
          <p:cNvCxnSpPr>
            <a:stCxn id="188" idx="2"/>
          </p:cNvCxnSpPr>
          <p:nvPr/>
        </p:nvCxnSpPr>
        <p:spPr>
          <a:xfrm flipH="1">
            <a:off x="3281947" y="3970734"/>
            <a:ext cx="293100" cy="293100"/>
          </a:xfrm>
          <a:prstGeom prst="straightConnector1">
            <a:avLst/>
          </a:prstGeom>
          <a:noFill/>
          <a:ln cap="flat" cmpd="sng" w="28575">
            <a:solidFill>
              <a:schemeClr val="dk2"/>
            </a:solidFill>
            <a:prstDash val="solid"/>
            <a:round/>
            <a:headEnd len="med" w="med" type="none"/>
            <a:tailEnd len="med" w="med" type="none"/>
          </a:ln>
        </p:spPr>
      </p:cxnSp>
      <p:cxnSp>
        <p:nvCxnSpPr>
          <p:cNvPr id="204" name="Google Shape;204;p17"/>
          <p:cNvCxnSpPr>
            <a:stCxn id="192" idx="2"/>
          </p:cNvCxnSpPr>
          <p:nvPr/>
        </p:nvCxnSpPr>
        <p:spPr>
          <a:xfrm flipH="1">
            <a:off x="4386165" y="3970734"/>
            <a:ext cx="225300" cy="390600"/>
          </a:xfrm>
          <a:prstGeom prst="straightConnector1">
            <a:avLst/>
          </a:prstGeom>
          <a:noFill/>
          <a:ln cap="flat" cmpd="sng" w="28575">
            <a:solidFill>
              <a:schemeClr val="dk2"/>
            </a:solidFill>
            <a:prstDash val="solid"/>
            <a:round/>
            <a:headEnd len="med" w="med" type="none"/>
            <a:tailEnd len="med" w="med" type="none"/>
          </a:ln>
        </p:spPr>
      </p:cxnSp>
      <p:sp>
        <p:nvSpPr>
          <p:cNvPr id="205" name="Google Shape;205;p17"/>
          <p:cNvSpPr txBox="1"/>
          <p:nvPr/>
        </p:nvSpPr>
        <p:spPr>
          <a:xfrm>
            <a:off x="3087744" y="4245757"/>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06" name="Google Shape;206;p17"/>
          <p:cNvSpPr txBox="1"/>
          <p:nvPr/>
        </p:nvSpPr>
        <p:spPr>
          <a:xfrm>
            <a:off x="4154544" y="4259611"/>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07" name="Google Shape;207;p17"/>
          <p:cNvSpPr txBox="1"/>
          <p:nvPr/>
        </p:nvSpPr>
        <p:spPr>
          <a:xfrm>
            <a:off x="3334889" y="185659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8" name="Google Shape;208;p17"/>
          <p:cNvSpPr txBox="1"/>
          <p:nvPr/>
        </p:nvSpPr>
        <p:spPr>
          <a:xfrm>
            <a:off x="1469580" y="185659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9" name="Google Shape;209;p17"/>
          <p:cNvSpPr txBox="1"/>
          <p:nvPr/>
        </p:nvSpPr>
        <p:spPr>
          <a:xfrm>
            <a:off x="510152" y="248178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0" name="Google Shape;210;p17"/>
          <p:cNvSpPr txBox="1"/>
          <p:nvPr/>
        </p:nvSpPr>
        <p:spPr>
          <a:xfrm>
            <a:off x="1369275" y="248178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1" name="Google Shape;211;p17"/>
          <p:cNvSpPr txBox="1"/>
          <p:nvPr/>
        </p:nvSpPr>
        <p:spPr>
          <a:xfrm>
            <a:off x="1174127" y="314156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212" name="Google Shape;212;p17"/>
          <p:cNvCxnSpPr>
            <a:stCxn id="174" idx="2"/>
          </p:cNvCxnSpPr>
          <p:nvPr/>
        </p:nvCxnSpPr>
        <p:spPr>
          <a:xfrm>
            <a:off x="1690572" y="3241782"/>
            <a:ext cx="339300" cy="339300"/>
          </a:xfrm>
          <a:prstGeom prst="straightConnector1">
            <a:avLst/>
          </a:prstGeom>
          <a:noFill/>
          <a:ln cap="flat" cmpd="sng" w="28575">
            <a:solidFill>
              <a:schemeClr val="dk2"/>
            </a:solidFill>
            <a:prstDash val="solid"/>
            <a:round/>
            <a:headEnd len="med" w="med" type="none"/>
            <a:tailEnd len="med" w="med" type="none"/>
          </a:ln>
        </p:spPr>
      </p:cxnSp>
      <p:sp>
        <p:nvSpPr>
          <p:cNvPr id="213" name="Google Shape;213;p17"/>
          <p:cNvSpPr txBox="1"/>
          <p:nvPr/>
        </p:nvSpPr>
        <p:spPr>
          <a:xfrm>
            <a:off x="1734541" y="3538773"/>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
        <p:nvSpPr>
          <p:cNvPr id="214" name="Google Shape;214;p17"/>
          <p:cNvSpPr txBox="1"/>
          <p:nvPr/>
        </p:nvSpPr>
        <p:spPr>
          <a:xfrm>
            <a:off x="1890688" y="316909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5" name="Google Shape;215;p17"/>
          <p:cNvSpPr txBox="1"/>
          <p:nvPr/>
        </p:nvSpPr>
        <p:spPr>
          <a:xfrm>
            <a:off x="3273674" y="245420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6" name="Google Shape;216;p17"/>
          <p:cNvSpPr txBox="1"/>
          <p:nvPr/>
        </p:nvSpPr>
        <p:spPr>
          <a:xfrm>
            <a:off x="4568661" y="243669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7" name="Google Shape;217;p17"/>
          <p:cNvSpPr txBox="1"/>
          <p:nvPr/>
        </p:nvSpPr>
        <p:spPr>
          <a:xfrm>
            <a:off x="2508217" y="316570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8" name="Google Shape;218;p17"/>
          <p:cNvSpPr txBox="1"/>
          <p:nvPr/>
        </p:nvSpPr>
        <p:spPr>
          <a:xfrm>
            <a:off x="3367340" y="316571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9" name="Google Shape;219;p17"/>
          <p:cNvSpPr txBox="1"/>
          <p:nvPr/>
        </p:nvSpPr>
        <p:spPr>
          <a:xfrm>
            <a:off x="2097776" y="397446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20" name="Google Shape;220;p17"/>
          <p:cNvSpPr txBox="1"/>
          <p:nvPr/>
        </p:nvSpPr>
        <p:spPr>
          <a:xfrm>
            <a:off x="2697126" y="397447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1" name="Google Shape;221;p17"/>
          <p:cNvSpPr txBox="1"/>
          <p:nvPr/>
        </p:nvSpPr>
        <p:spPr>
          <a:xfrm>
            <a:off x="3102231" y="396061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22" name="Google Shape;222;p17"/>
          <p:cNvSpPr txBox="1"/>
          <p:nvPr/>
        </p:nvSpPr>
        <p:spPr>
          <a:xfrm>
            <a:off x="3701581" y="396061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3" name="Google Shape;223;p17"/>
          <p:cNvSpPr txBox="1"/>
          <p:nvPr/>
        </p:nvSpPr>
        <p:spPr>
          <a:xfrm>
            <a:off x="4198472" y="397446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24" name="Google Shape;224;p17"/>
          <p:cNvSpPr txBox="1"/>
          <p:nvPr/>
        </p:nvSpPr>
        <p:spPr>
          <a:xfrm>
            <a:off x="4797822" y="397447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5" name="Google Shape;225;p17"/>
          <p:cNvSpPr txBox="1"/>
          <p:nvPr/>
        </p:nvSpPr>
        <p:spPr>
          <a:xfrm>
            <a:off x="4537045" y="320558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26" name="Google Shape;226;p17"/>
          <p:cNvSpPr txBox="1"/>
          <p:nvPr/>
        </p:nvSpPr>
        <p:spPr>
          <a:xfrm>
            <a:off x="5380582" y="3189998"/>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 Free Code Design</a:t>
            </a:r>
            <a:endParaRPr/>
          </a:p>
        </p:txBody>
      </p:sp>
      <p:sp>
        <p:nvSpPr>
          <p:cNvPr id="232" name="Google Shape;232;p18"/>
          <p:cNvSpPr txBox="1"/>
          <p:nvPr>
            <p:ph idx="1" type="body"/>
          </p:nvPr>
        </p:nvSpPr>
        <p:spPr>
          <a:xfrm>
            <a:off x="243000" y="556500"/>
            <a:ext cx="8443800" cy="75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Observation:</a:t>
            </a:r>
            <a:r>
              <a:rPr lang="en"/>
              <a:t> Some prefix-free codes are better for some texts than others.</a:t>
            </a:r>
            <a:endParaRPr/>
          </a:p>
        </p:txBody>
      </p:sp>
      <p:graphicFrame>
        <p:nvGraphicFramePr>
          <p:cNvPr id="233" name="Google Shape;233;p18"/>
          <p:cNvGraphicFramePr/>
          <p:nvPr/>
        </p:nvGraphicFramePr>
        <p:xfrm>
          <a:off x="2722450" y="1307550"/>
          <a:ext cx="3000000" cy="3000000"/>
        </p:xfrm>
        <a:graphic>
          <a:graphicData uri="http://schemas.openxmlformats.org/drawingml/2006/table">
            <a:tbl>
              <a:tblPr>
                <a:noFill/>
                <a:tableStyleId>{EFF9F99B-612D-458F-9AA8-EC0C172A622C}</a:tableStyleId>
              </a:tblPr>
              <a:tblGrid>
                <a:gridCol w="787050"/>
                <a:gridCol w="787050"/>
              </a:tblGrid>
              <a:tr h="352425">
                <a:tc>
                  <a:txBody>
                    <a:bodyPr>
                      <a:noAutofit/>
                    </a:bodyPr>
                    <a:lstStyle/>
                    <a:p>
                      <a:pPr indent="0" lvl="0" marL="0" rtl="0" algn="l">
                        <a:spcBef>
                          <a:spcPts val="0"/>
                        </a:spcBef>
                        <a:spcAft>
                          <a:spcPts val="0"/>
                        </a:spcAft>
                        <a:buNone/>
                      </a:pPr>
                      <a:r>
                        <a:rPr lang="en"/>
                        <a:t>space</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52425">
                <a:tc>
                  <a:txBody>
                    <a:bodyPr>
                      <a:noAutofit/>
                    </a:bodyPr>
                    <a:lstStyle/>
                    <a:p>
                      <a:pPr indent="0" lvl="0" marL="0" rtl="0" algn="l">
                        <a:spcBef>
                          <a:spcPts val="0"/>
                        </a:spcBef>
                        <a:spcAft>
                          <a:spcPts val="0"/>
                        </a:spcAft>
                        <a:buNone/>
                      </a:pPr>
                      <a:r>
                        <a:rPr lang="en"/>
                        <a:t>E</a:t>
                      </a:r>
                      <a:endParaRPr/>
                    </a:p>
                  </a:txBody>
                  <a:tcPr marT="91425" marB="91425" marR="91425" marL="91425"/>
                </a:tc>
                <a:tc>
                  <a:txBody>
                    <a:bodyPr>
                      <a:noAutofit/>
                    </a:bodyPr>
                    <a:lstStyle/>
                    <a:p>
                      <a:pPr indent="0" lvl="0" marL="0" rtl="0" algn="l">
                        <a:spcBef>
                          <a:spcPts val="0"/>
                        </a:spcBef>
                        <a:spcAft>
                          <a:spcPts val="0"/>
                        </a:spcAft>
                        <a:buNone/>
                      </a:pPr>
                      <a:r>
                        <a:rPr lang="en"/>
                        <a:t>01</a:t>
                      </a:r>
                      <a:endParaRPr/>
                    </a:p>
                  </a:txBody>
                  <a:tcPr marT="91425" marB="91425" marR="91425" marL="91425"/>
                </a:tc>
              </a:tr>
              <a:tr h="352425">
                <a:tc>
                  <a:txBody>
                    <a:bodyPr>
                      <a:noAutofit/>
                    </a:bodyPr>
                    <a:lstStyle/>
                    <a:p>
                      <a:pPr indent="0" lvl="0" marL="0" rtl="0" algn="l">
                        <a:spcBef>
                          <a:spcPts val="0"/>
                        </a:spcBef>
                        <a:spcAft>
                          <a:spcPts val="0"/>
                        </a:spcAft>
                        <a:buNone/>
                      </a:pPr>
                      <a:r>
                        <a:rPr lang="en"/>
                        <a:t>T</a:t>
                      </a:r>
                      <a:endParaRPr/>
                    </a:p>
                  </a:txBody>
                  <a:tcPr marT="91425" marB="91425" marR="91425" marL="91425"/>
                </a:tc>
                <a:tc>
                  <a:txBody>
                    <a:bodyPr>
                      <a:noAutofit/>
                    </a:bodyPr>
                    <a:lstStyle/>
                    <a:p>
                      <a:pPr indent="0" lvl="0" marL="0" rtl="0" algn="l">
                        <a:spcBef>
                          <a:spcPts val="0"/>
                        </a:spcBef>
                        <a:spcAft>
                          <a:spcPts val="0"/>
                        </a:spcAft>
                        <a:buNone/>
                      </a:pPr>
                      <a:r>
                        <a:rPr lang="en"/>
                        <a:t>001</a:t>
                      </a:r>
                      <a:endParaRPr/>
                    </a:p>
                  </a:txBody>
                  <a:tcPr marT="91425" marB="91425" marR="91425" marL="91425"/>
                </a:tc>
              </a:tr>
              <a:tr h="352425">
                <a:tc>
                  <a:txBody>
                    <a:bodyPr>
                      <a:noAutofit/>
                    </a:bodyPr>
                    <a:lstStyle/>
                    <a:p>
                      <a:pPr indent="0" lvl="0" marL="0" rtl="0" algn="l">
                        <a:spcBef>
                          <a:spcPts val="0"/>
                        </a:spcBef>
                        <a:spcAft>
                          <a:spcPts val="0"/>
                        </a:spcAft>
                        <a:buNone/>
                      </a:pPr>
                      <a:r>
                        <a:rPr lang="en"/>
                        <a:t>A</a:t>
                      </a:r>
                      <a:endParaRPr/>
                    </a:p>
                  </a:txBody>
                  <a:tcPr marT="91425" marB="91425" marR="91425" marL="91425"/>
                </a:tc>
                <a:tc>
                  <a:txBody>
                    <a:bodyPr>
                      <a:noAutofit/>
                    </a:bodyPr>
                    <a:lstStyle/>
                    <a:p>
                      <a:pPr indent="0" lvl="0" marL="0" rtl="0" algn="l">
                        <a:spcBef>
                          <a:spcPts val="0"/>
                        </a:spcBef>
                        <a:spcAft>
                          <a:spcPts val="0"/>
                        </a:spcAft>
                        <a:buNone/>
                      </a:pPr>
                      <a:r>
                        <a:rPr lang="en"/>
                        <a:t>0001</a:t>
                      </a:r>
                      <a:endParaRPr/>
                    </a:p>
                  </a:txBody>
                  <a:tcPr marT="91425" marB="91425" marR="91425" marL="91425"/>
                </a:tc>
              </a:tr>
              <a:tr h="352425">
                <a:tc>
                  <a:txBody>
                    <a:bodyPr>
                      <a:noAutofit/>
                    </a:bodyPr>
                    <a:lstStyle/>
                    <a:p>
                      <a:pPr indent="0" lvl="0" marL="0" rtl="0" algn="l">
                        <a:spcBef>
                          <a:spcPts val="0"/>
                        </a:spcBef>
                        <a:spcAft>
                          <a:spcPts val="0"/>
                        </a:spcAft>
                        <a:buNone/>
                      </a:pPr>
                      <a:r>
                        <a:rPr lang="en"/>
                        <a:t>O</a:t>
                      </a:r>
                      <a:endParaRPr/>
                    </a:p>
                  </a:txBody>
                  <a:tcPr marT="91425" marB="91425" marR="91425" marL="91425"/>
                </a:tc>
                <a:tc>
                  <a:txBody>
                    <a:bodyPr>
                      <a:noAutofit/>
                    </a:bodyPr>
                    <a:lstStyle/>
                    <a:p>
                      <a:pPr indent="0" lvl="0" marL="0" rtl="0" algn="l">
                        <a:spcBef>
                          <a:spcPts val="0"/>
                        </a:spcBef>
                        <a:spcAft>
                          <a:spcPts val="0"/>
                        </a:spcAft>
                        <a:buNone/>
                      </a:pPr>
                      <a:r>
                        <a:rPr lang="en"/>
                        <a:t>00001</a:t>
                      </a:r>
                      <a:endParaRPr/>
                    </a:p>
                  </a:txBody>
                  <a:tcPr marT="91425" marB="91425" marR="91425" marL="91425"/>
                </a:tc>
              </a:tr>
              <a:tr h="355850">
                <a:tc>
                  <a:txBody>
                    <a:bodyPr>
                      <a:noAutofit/>
                    </a:bodyPr>
                    <a:lstStyle/>
                    <a:p>
                      <a:pPr indent="0" lvl="0" marL="0" rtl="0" algn="l">
                        <a:spcBef>
                          <a:spcPts val="0"/>
                        </a:spcBef>
                        <a:spcAft>
                          <a:spcPts val="0"/>
                        </a:spcAft>
                        <a:buNone/>
                      </a:pPr>
                      <a:r>
                        <a:rPr lang="en"/>
                        <a:t>I</a:t>
                      </a:r>
                      <a:endParaRPr/>
                    </a:p>
                  </a:txBody>
                  <a:tcPr marT="91425" marB="91425" marR="91425" marL="91425"/>
                </a:tc>
                <a:tc>
                  <a:txBody>
                    <a:bodyPr>
                      <a:noAutofit/>
                    </a:bodyPr>
                    <a:lstStyle/>
                    <a:p>
                      <a:pPr indent="0" lvl="0" marL="0" rtl="0" algn="l">
                        <a:spcBef>
                          <a:spcPts val="0"/>
                        </a:spcBef>
                        <a:spcAft>
                          <a:spcPts val="0"/>
                        </a:spcAft>
                        <a:buNone/>
                      </a:pPr>
                      <a:r>
                        <a:rPr lang="en"/>
                        <a:t>000001</a:t>
                      </a:r>
                      <a:endParaRPr/>
                    </a:p>
                  </a:txBody>
                  <a:tcPr marT="91425" marB="91425" marR="91425" marL="91425"/>
                </a:tc>
              </a:tr>
              <a:tr h="35585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34" name="Google Shape;234;p18"/>
          <p:cNvGraphicFramePr/>
          <p:nvPr/>
        </p:nvGraphicFramePr>
        <p:xfrm>
          <a:off x="5556875" y="1332900"/>
          <a:ext cx="3000000" cy="3000000"/>
        </p:xfrm>
        <a:graphic>
          <a:graphicData uri="http://schemas.openxmlformats.org/drawingml/2006/table">
            <a:tbl>
              <a:tblPr>
                <a:noFill/>
                <a:tableStyleId>{EFF9F99B-612D-458F-9AA8-EC0C172A622C}</a:tableStyleId>
              </a:tblPr>
              <a:tblGrid>
                <a:gridCol w="787050"/>
                <a:gridCol w="787050"/>
              </a:tblGrid>
              <a:tr h="368950">
                <a:tc>
                  <a:txBody>
                    <a:bodyPr>
                      <a:noAutofit/>
                    </a:bodyPr>
                    <a:lstStyle/>
                    <a:p>
                      <a:pPr indent="0" lvl="0" marL="0" rtl="0" algn="l">
                        <a:spcBef>
                          <a:spcPts val="0"/>
                        </a:spcBef>
                        <a:spcAft>
                          <a:spcPts val="0"/>
                        </a:spcAft>
                        <a:buNone/>
                      </a:pPr>
                      <a:r>
                        <a:rPr lang="en"/>
                        <a:t>space</a:t>
                      </a:r>
                      <a:endParaRPr/>
                    </a:p>
                  </a:txBody>
                  <a:tcPr marT="91425" marB="91425" marR="91425" marL="91425"/>
                </a:tc>
                <a:tc>
                  <a:txBody>
                    <a:bodyPr>
                      <a:noAutofit/>
                    </a:bodyPr>
                    <a:lstStyle/>
                    <a:p>
                      <a:pPr indent="0" lvl="0" marL="0" rtl="0" algn="l">
                        <a:spcBef>
                          <a:spcPts val="0"/>
                        </a:spcBef>
                        <a:spcAft>
                          <a:spcPts val="0"/>
                        </a:spcAft>
                        <a:buNone/>
                      </a:pPr>
                      <a:r>
                        <a:rPr lang="en"/>
                        <a:t>111</a:t>
                      </a:r>
                      <a:endParaRPr/>
                    </a:p>
                  </a:txBody>
                  <a:tcPr marT="91425" marB="91425" marR="91425" marL="91425"/>
                </a:tc>
              </a:tr>
              <a:tr h="391750">
                <a:tc>
                  <a:txBody>
                    <a:bodyPr>
                      <a:noAutofit/>
                    </a:bodyPr>
                    <a:lstStyle/>
                    <a:p>
                      <a:pPr indent="0" lvl="0" marL="0" rtl="0" algn="l">
                        <a:spcBef>
                          <a:spcPts val="0"/>
                        </a:spcBef>
                        <a:spcAft>
                          <a:spcPts val="0"/>
                        </a:spcAft>
                        <a:buNone/>
                      </a:pPr>
                      <a:r>
                        <a:rPr lang="en"/>
                        <a:t>E</a:t>
                      </a:r>
                      <a:endParaRPr/>
                    </a:p>
                  </a:txBody>
                  <a:tcPr marT="91425" marB="91425" marR="91425" marL="91425"/>
                </a:tc>
                <a:tc>
                  <a:txBody>
                    <a:bodyPr>
                      <a:noAutofit/>
                    </a:bodyPr>
                    <a:lstStyle/>
                    <a:p>
                      <a:pPr indent="0" lvl="0" marL="0" rtl="0" algn="l">
                        <a:spcBef>
                          <a:spcPts val="0"/>
                        </a:spcBef>
                        <a:spcAft>
                          <a:spcPts val="0"/>
                        </a:spcAft>
                        <a:buNone/>
                      </a:pPr>
                      <a:r>
                        <a:rPr lang="en"/>
                        <a:t>010</a:t>
                      </a:r>
                      <a:endParaRPr/>
                    </a:p>
                  </a:txBody>
                  <a:tcPr marT="91425" marB="91425" marR="91425" marL="91425"/>
                </a:tc>
              </a:tr>
              <a:tr h="391750">
                <a:tc>
                  <a:txBody>
                    <a:bodyPr>
                      <a:noAutofit/>
                    </a:bodyPr>
                    <a:lstStyle/>
                    <a:p>
                      <a:pPr indent="0" lvl="0" marL="0" rtl="0" algn="l">
                        <a:spcBef>
                          <a:spcPts val="0"/>
                        </a:spcBef>
                        <a:spcAft>
                          <a:spcPts val="0"/>
                        </a:spcAft>
                        <a:buNone/>
                      </a:pPr>
                      <a:r>
                        <a:rPr lang="en"/>
                        <a:t>T</a:t>
                      </a:r>
                      <a:endParaRPr/>
                    </a:p>
                  </a:txBody>
                  <a:tcPr marT="91425" marB="91425" marR="91425" marL="91425"/>
                </a:tc>
                <a:tc>
                  <a:txBody>
                    <a:bodyPr>
                      <a:noAutofit/>
                    </a:bodyPr>
                    <a:lstStyle/>
                    <a:p>
                      <a:pPr indent="0" lvl="0" marL="0" rtl="0" algn="l">
                        <a:spcBef>
                          <a:spcPts val="0"/>
                        </a:spcBef>
                        <a:spcAft>
                          <a:spcPts val="0"/>
                        </a:spcAft>
                        <a:buNone/>
                      </a:pPr>
                      <a:r>
                        <a:rPr lang="en"/>
                        <a:t>1101</a:t>
                      </a:r>
                      <a:endParaRPr/>
                    </a:p>
                  </a:txBody>
                  <a:tcPr marT="91425" marB="91425" marR="91425" marL="91425"/>
                </a:tc>
              </a:tr>
              <a:tr h="391750">
                <a:tc>
                  <a:txBody>
                    <a:bodyPr>
                      <a:noAutofit/>
                    </a:bodyPr>
                    <a:lstStyle/>
                    <a:p>
                      <a:pPr indent="0" lvl="0" marL="0" rtl="0" algn="l">
                        <a:spcBef>
                          <a:spcPts val="0"/>
                        </a:spcBef>
                        <a:spcAft>
                          <a:spcPts val="0"/>
                        </a:spcAft>
                        <a:buNone/>
                      </a:pPr>
                      <a:r>
                        <a:rPr lang="en"/>
                        <a:t>A</a:t>
                      </a:r>
                      <a:endParaRPr/>
                    </a:p>
                  </a:txBody>
                  <a:tcPr marT="91425" marB="91425" marR="91425" marL="91425"/>
                </a:tc>
                <a:tc>
                  <a:txBody>
                    <a:bodyPr>
                      <a:noAutofit/>
                    </a:bodyPr>
                    <a:lstStyle/>
                    <a:p>
                      <a:pPr indent="0" lvl="0" marL="0" rtl="0" algn="l">
                        <a:spcBef>
                          <a:spcPts val="0"/>
                        </a:spcBef>
                        <a:spcAft>
                          <a:spcPts val="0"/>
                        </a:spcAft>
                        <a:buNone/>
                      </a:pPr>
                      <a:r>
                        <a:rPr lang="en"/>
                        <a:t>1011</a:t>
                      </a:r>
                      <a:endParaRPr/>
                    </a:p>
                  </a:txBody>
                  <a:tcPr marT="91425" marB="91425" marR="91425" marL="91425"/>
                </a:tc>
              </a:tr>
              <a:tr h="391750">
                <a:tc>
                  <a:txBody>
                    <a:bodyPr>
                      <a:noAutofit/>
                    </a:bodyPr>
                    <a:lstStyle/>
                    <a:p>
                      <a:pPr indent="0" lvl="0" marL="0" rtl="0" algn="l">
                        <a:spcBef>
                          <a:spcPts val="0"/>
                        </a:spcBef>
                        <a:spcAft>
                          <a:spcPts val="0"/>
                        </a:spcAft>
                        <a:buNone/>
                      </a:pPr>
                      <a:r>
                        <a:rPr lang="en"/>
                        <a:t>O</a:t>
                      </a:r>
                      <a:endParaRPr/>
                    </a:p>
                  </a:txBody>
                  <a:tcPr marT="91425" marB="91425" marR="91425" marL="91425"/>
                </a:tc>
                <a:tc>
                  <a:txBody>
                    <a:bodyPr>
                      <a:noAutofit/>
                    </a:bodyPr>
                    <a:lstStyle/>
                    <a:p>
                      <a:pPr indent="0" lvl="0" marL="0" rtl="0" algn="l">
                        <a:spcBef>
                          <a:spcPts val="0"/>
                        </a:spcBef>
                        <a:spcAft>
                          <a:spcPts val="0"/>
                        </a:spcAft>
                        <a:buNone/>
                      </a:pPr>
                      <a:r>
                        <a:rPr lang="en"/>
                        <a:t>1001</a:t>
                      </a:r>
                      <a:endParaRPr/>
                    </a:p>
                  </a:txBody>
                  <a:tcPr marT="91425" marB="91425" marR="91425" marL="91425"/>
                </a:tc>
              </a:tr>
              <a:tr h="391750">
                <a:tc>
                  <a:txBody>
                    <a:bodyPr>
                      <a:noAutofit/>
                    </a:bodyPr>
                    <a:lstStyle/>
                    <a:p>
                      <a:pPr indent="0" lvl="0" marL="0" rtl="0" algn="l">
                        <a:spcBef>
                          <a:spcPts val="0"/>
                        </a:spcBef>
                        <a:spcAft>
                          <a:spcPts val="0"/>
                        </a:spcAft>
                        <a:buNone/>
                      </a:pPr>
                      <a:r>
                        <a:rPr lang="en"/>
                        <a:t>I</a:t>
                      </a:r>
                      <a:endParaRPr/>
                    </a:p>
                  </a:txBody>
                  <a:tcPr marT="91425" marB="91425" marR="91425" marL="91425"/>
                </a:tc>
                <a:tc>
                  <a:txBody>
                    <a:bodyPr>
                      <a:noAutofit/>
                    </a:bodyPr>
                    <a:lstStyle/>
                    <a:p>
                      <a:pPr indent="0" lvl="0" marL="0" rtl="0" algn="l">
                        <a:spcBef>
                          <a:spcPts val="0"/>
                        </a:spcBef>
                        <a:spcAft>
                          <a:spcPts val="0"/>
                        </a:spcAft>
                        <a:buNone/>
                      </a:pPr>
                      <a:r>
                        <a:rPr lang="en"/>
                        <a:t>1000</a:t>
                      </a:r>
                      <a:endParaRPr/>
                    </a:p>
                  </a:txBody>
                  <a:tcPr marT="91425" marB="91425" marR="91425" marL="91425"/>
                </a:tc>
              </a:tr>
              <a:tr h="39175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235" name="Google Shape;235;p18"/>
          <p:cNvSpPr txBox="1"/>
          <p:nvPr/>
        </p:nvSpPr>
        <p:spPr>
          <a:xfrm>
            <a:off x="152400" y="1212425"/>
            <a:ext cx="23262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Better</a:t>
            </a:r>
            <a:r>
              <a:rPr lang="en">
                <a:solidFill>
                  <a:srgbClr val="BE0712"/>
                </a:solidFill>
              </a:rPr>
              <a:t> for E</a:t>
            </a:r>
            <a:r>
              <a:rPr lang="en">
                <a:solidFill>
                  <a:srgbClr val="BE0712"/>
                </a:solidFill>
              </a:rPr>
              <a:t>E</a:t>
            </a:r>
            <a:r>
              <a:rPr lang="en">
                <a:solidFill>
                  <a:srgbClr val="BE0712"/>
                </a:solidFill>
              </a:rPr>
              <a:t>EEAT            (8+3+4 = 15 bits).</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36" name="Google Shape;236;p18"/>
          <p:cNvCxnSpPr/>
          <p:nvPr/>
        </p:nvCxnSpPr>
        <p:spPr>
          <a:xfrm>
            <a:off x="1703925" y="1768825"/>
            <a:ext cx="879600" cy="404100"/>
          </a:xfrm>
          <a:prstGeom prst="straightConnector1">
            <a:avLst/>
          </a:prstGeom>
          <a:noFill/>
          <a:ln cap="flat" cmpd="sng" w="9525">
            <a:solidFill>
              <a:srgbClr val="BE0712"/>
            </a:solidFill>
            <a:prstDash val="solid"/>
            <a:round/>
            <a:headEnd len="med" w="med" type="none"/>
            <a:tailEnd len="med" w="med" type="triangle"/>
          </a:ln>
        </p:spPr>
      </p:cxnSp>
      <p:sp>
        <p:nvSpPr>
          <p:cNvPr id="237" name="Google Shape;237;p18"/>
          <p:cNvSpPr txBox="1"/>
          <p:nvPr/>
        </p:nvSpPr>
        <p:spPr>
          <a:xfrm>
            <a:off x="95475" y="3322350"/>
            <a:ext cx="20367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Much worse for JOSH (25+5+8+10 = 48 bits).</a:t>
            </a:r>
            <a:endParaRPr>
              <a:solidFill>
                <a:srgbClr val="BE0712"/>
              </a:solidFill>
            </a:endParaRPr>
          </a:p>
          <a:p>
            <a:pPr indent="0" lvl="0" marL="0" rtl="0" algn="l">
              <a:spcBef>
                <a:spcPts val="0"/>
              </a:spcBef>
              <a:spcAft>
                <a:spcPts val="0"/>
              </a:spcAft>
              <a:buNone/>
            </a:pPr>
            <a:r>
              <a:rPr lang="en">
                <a:solidFill>
                  <a:srgbClr val="BE0712"/>
                </a:solidFill>
              </a:rPr>
              <a:t> </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38" name="Google Shape;238;p18"/>
          <p:cNvCxnSpPr/>
          <p:nvPr/>
        </p:nvCxnSpPr>
        <p:spPr>
          <a:xfrm flipH="1" rot="10800000">
            <a:off x="1854525" y="3116150"/>
            <a:ext cx="697500" cy="229800"/>
          </a:xfrm>
          <a:prstGeom prst="straightConnector1">
            <a:avLst/>
          </a:prstGeom>
          <a:noFill/>
          <a:ln cap="flat" cmpd="sng" w="9525">
            <a:solidFill>
              <a:srgbClr val="BE0712"/>
            </a:solidFill>
            <a:prstDash val="solid"/>
            <a:round/>
            <a:headEnd len="med" w="med" type="none"/>
            <a:tailEnd len="med" w="med" type="triangle"/>
          </a:ln>
        </p:spPr>
      </p:cxnSp>
      <p:sp>
        <p:nvSpPr>
          <p:cNvPr id="239" name="Google Shape;239;p18"/>
          <p:cNvSpPr txBox="1"/>
          <p:nvPr/>
        </p:nvSpPr>
        <p:spPr>
          <a:xfrm>
            <a:off x="7227750" y="1231350"/>
            <a:ext cx="19455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Worse for</a:t>
            </a:r>
            <a:r>
              <a:rPr lang="en">
                <a:solidFill>
                  <a:srgbClr val="BE0712"/>
                </a:solidFill>
              </a:rPr>
              <a:t> EEEEAT               (12+4+4 = 20 bits).</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40" name="Google Shape;240;p18"/>
          <p:cNvCxnSpPr/>
          <p:nvPr/>
        </p:nvCxnSpPr>
        <p:spPr>
          <a:xfrm flipH="1">
            <a:off x="7196300" y="1848075"/>
            <a:ext cx="332700" cy="388500"/>
          </a:xfrm>
          <a:prstGeom prst="straightConnector1">
            <a:avLst/>
          </a:prstGeom>
          <a:noFill/>
          <a:ln cap="flat" cmpd="sng" w="9525">
            <a:solidFill>
              <a:srgbClr val="BE0712"/>
            </a:solidFill>
            <a:prstDash val="solid"/>
            <a:round/>
            <a:headEnd len="med" w="med" type="none"/>
            <a:tailEnd len="med" w="med" type="triangle"/>
          </a:ln>
        </p:spPr>
      </p:cxnSp>
      <p:sp>
        <p:nvSpPr>
          <p:cNvPr id="241" name="Google Shape;241;p18"/>
          <p:cNvSpPr txBox="1"/>
          <p:nvPr/>
        </p:nvSpPr>
        <p:spPr>
          <a:xfrm>
            <a:off x="7271100" y="3608925"/>
            <a:ext cx="18729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Better for JOSH </a:t>
            </a:r>
            <a:r>
              <a:rPr lang="en">
                <a:solidFill>
                  <a:srgbClr val="BE0712"/>
                </a:solidFill>
              </a:rPr>
              <a:t>(7+4+6+6 = 23 bits).  </a:t>
            </a:r>
            <a:endParaRPr>
              <a:solidFill>
                <a:srgbClr val="BE071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42" name="Google Shape;242;p18"/>
          <p:cNvCxnSpPr/>
          <p:nvPr/>
        </p:nvCxnSpPr>
        <p:spPr>
          <a:xfrm rot="10800000">
            <a:off x="7227750" y="3258900"/>
            <a:ext cx="562800" cy="443700"/>
          </a:xfrm>
          <a:prstGeom prst="straightConnector1">
            <a:avLst/>
          </a:prstGeom>
          <a:noFill/>
          <a:ln cap="flat" cmpd="sng" w="9525">
            <a:solidFill>
              <a:srgbClr val="BE0712"/>
            </a:solidFill>
            <a:prstDash val="solid"/>
            <a:round/>
            <a:headEnd len="med" w="med" type="none"/>
            <a:tailEnd len="med" w="med" type="triangle"/>
          </a:ln>
        </p:spPr>
      </p:cxnSp>
      <p:sp>
        <p:nvSpPr>
          <p:cNvPr id="243" name="Google Shape;243;p18"/>
          <p:cNvSpPr txBox="1"/>
          <p:nvPr>
            <p:ph idx="1" type="body"/>
          </p:nvPr>
        </p:nvSpPr>
        <p:spPr>
          <a:xfrm>
            <a:off x="289525" y="4099100"/>
            <a:ext cx="8443800" cy="75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Observation:</a:t>
            </a:r>
            <a:r>
              <a:rPr lang="en"/>
              <a:t> It’d be useful to have a procedure that calculates the “best” code for a given 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 </a:t>
            </a:r>
            <a:r>
              <a:rPr lang="en"/>
              <a:t>Approach </a:t>
            </a:r>
            <a:r>
              <a:rPr lang="en"/>
              <a:t>#1 (Shannon-Fano Coding)</a:t>
            </a:r>
            <a:endParaRPr/>
          </a:p>
        </p:txBody>
      </p:sp>
      <p:sp>
        <p:nvSpPr>
          <p:cNvPr id="249" name="Google Shape;249;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p:txBody>
      </p:sp>
      <p:graphicFrame>
        <p:nvGraphicFramePr>
          <p:cNvPr id="250" name="Google Shape;250;p19"/>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999700"/>
                <a:gridCol w="1999700"/>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0.35</a:t>
                      </a:r>
                      <a:endParaRPr/>
                    </a:p>
                  </a:txBody>
                  <a:tcPr marT="91425" marB="91425" marR="91425" marL="91425" anchor="ctr">
                    <a:solidFill>
                      <a:srgbClr val="CCCCCC"/>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0.17</a:t>
                      </a:r>
                      <a:endParaRPr/>
                    </a:p>
                  </a:txBody>
                  <a:tcPr marT="91425" marB="91425" marR="91425" marL="91425" anchor="ctr">
                    <a:solidFill>
                      <a:srgbClr val="CCCCCC"/>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0.17</a:t>
                      </a:r>
                      <a:endParaRPr/>
                    </a:p>
                  </a:txBody>
                  <a:tcPr marT="91425" marB="91425" marR="91425" marL="91425" anchor="ctr">
                    <a:solidFill>
                      <a:srgbClr val="F3F3F3"/>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0.16</a:t>
                      </a:r>
                      <a:endParaRPr/>
                    </a:p>
                  </a:txBody>
                  <a:tcPr marT="91425" marB="91425" marR="91425" marL="91425" anchor="ctr">
                    <a:solidFill>
                      <a:srgbClr val="F3F3F3"/>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0.15</a:t>
                      </a:r>
                      <a:endParaRPr/>
                    </a:p>
                  </a:txBody>
                  <a:tcPr marT="91425" marB="91425" marR="91425" marL="91425" anchor="ctr">
                    <a:solidFill>
                      <a:srgbClr val="F3F3F3"/>
                    </a:solidFill>
                  </a:tcPr>
                </a:tc>
              </a:tr>
            </a:tbl>
          </a:graphicData>
        </a:graphic>
      </p:graphicFrame>
      <p:sp>
        <p:nvSpPr>
          <p:cNvPr id="251" name="Google Shape;251;p19"/>
          <p:cNvSpPr/>
          <p:nvPr/>
        </p:nvSpPr>
        <p:spPr>
          <a:xfrm>
            <a:off x="972450" y="2636200"/>
            <a:ext cx="187500" cy="9141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972450" y="3655517"/>
            <a:ext cx="187500" cy="1273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txBox="1"/>
          <p:nvPr/>
        </p:nvSpPr>
        <p:spPr>
          <a:xfrm>
            <a:off x="181727" y="2894126"/>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54" name="Google Shape;254;p19"/>
          <p:cNvSpPr txBox="1"/>
          <p:nvPr/>
        </p:nvSpPr>
        <p:spPr>
          <a:xfrm>
            <a:off x="70298" y="4083484"/>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55" name="Google Shape;255;p19"/>
          <p:cNvSpPr/>
          <p:nvPr/>
        </p:nvSpPr>
        <p:spPr>
          <a:xfrm>
            <a:off x="5928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56" name="Google Shape;256;p19"/>
          <p:cNvSpPr/>
          <p:nvPr/>
        </p:nvSpPr>
        <p:spPr>
          <a:xfrm>
            <a:off x="63972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257" name="Google Shape;257;p19"/>
          <p:cNvSpPr/>
          <p:nvPr/>
        </p:nvSpPr>
        <p:spPr>
          <a:xfrm>
            <a:off x="68660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258" name="Google Shape;258;p19"/>
          <p:cNvSpPr/>
          <p:nvPr/>
        </p:nvSpPr>
        <p:spPr>
          <a:xfrm>
            <a:off x="733475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259" name="Google Shape;259;p19"/>
          <p:cNvSpPr/>
          <p:nvPr/>
        </p:nvSpPr>
        <p:spPr>
          <a:xfrm>
            <a:off x="7803500" y="31634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cxnSp>
        <p:nvCxnSpPr>
          <p:cNvPr id="260" name="Google Shape;260;p19"/>
          <p:cNvCxnSpPr/>
          <p:nvPr/>
        </p:nvCxnSpPr>
        <p:spPr>
          <a:xfrm flipH="1">
            <a:off x="5412850" y="2501600"/>
            <a:ext cx="657900" cy="333900"/>
          </a:xfrm>
          <a:prstGeom prst="straightConnector1">
            <a:avLst/>
          </a:prstGeom>
          <a:noFill/>
          <a:ln cap="flat" cmpd="sng" w="9525">
            <a:solidFill>
              <a:srgbClr val="BE0712"/>
            </a:solidFill>
            <a:prstDash val="solid"/>
            <a:round/>
            <a:headEnd len="med" w="med" type="none"/>
            <a:tailEnd len="med" w="med" type="triangle"/>
          </a:ln>
        </p:spPr>
      </p:cxnSp>
      <p:sp>
        <p:nvSpPr>
          <p:cNvPr id="261" name="Google Shape;261;p19"/>
          <p:cNvSpPr txBox="1"/>
          <p:nvPr/>
        </p:nvSpPr>
        <p:spPr>
          <a:xfrm>
            <a:off x="6134150" y="2219325"/>
            <a:ext cx="28056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35% of all characters are </a:t>
            </a:r>
            <a:r>
              <a:rPr lang="en" sz="1800">
                <a:solidFill>
                  <a:srgbClr val="BE0712"/>
                </a:solidFill>
                <a:latin typeface="Calibri"/>
                <a:ea typeface="Calibri"/>
                <a:cs typeface="Calibri"/>
                <a:sym typeface="Calibri"/>
              </a:rPr>
              <a:t>我</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a:t>
            </a:r>
            <a:r>
              <a:rPr lang="en"/>
              <a:t> Approach #1 (Shannon-Fano Coding)</a:t>
            </a:r>
            <a:endParaRPr/>
          </a:p>
        </p:txBody>
      </p:sp>
      <p:sp>
        <p:nvSpPr>
          <p:cNvPr id="267" name="Google Shape;267;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268" name="Google Shape;268;p20"/>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a:t>
                      </a:r>
                      <a:endParaRPr/>
                    </a:p>
                  </a:txBody>
                  <a:tcPr marT="91425" marB="91425" marR="91425" marL="91425">
                    <a:solidFill>
                      <a:srgbClr val="CCCCCC"/>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a:t>
                      </a:r>
                      <a:endParaRPr/>
                    </a:p>
                  </a:txBody>
                  <a:tcPr marT="91425" marB="91425" marR="91425" marL="91425">
                    <a:solidFill>
                      <a:srgbClr val="CCCCCC"/>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bl>
          </a:graphicData>
        </a:graphic>
      </p:graphicFrame>
      <p:sp>
        <p:nvSpPr>
          <p:cNvPr id="269" name="Google Shape;269;p20"/>
          <p:cNvSpPr/>
          <p:nvPr/>
        </p:nvSpPr>
        <p:spPr>
          <a:xfrm>
            <a:off x="60047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70" name="Google Shape;270;p20"/>
          <p:cNvSpPr/>
          <p:nvPr/>
        </p:nvSpPr>
        <p:spPr>
          <a:xfrm>
            <a:off x="64734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271" name="Google Shape;271;p20"/>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272" name="Google Shape;272;p20"/>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273" name="Google Shape;273;p20"/>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274" name="Google Shape;274;p20"/>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0"/>
          <p:cNvCxnSpPr>
            <a:stCxn id="274" idx="2"/>
            <a:endCxn id="276" idx="0"/>
          </p:cNvCxnSpPr>
          <p:nvPr/>
        </p:nvCxnSpPr>
        <p:spPr>
          <a:xfrm flipH="1">
            <a:off x="6417891" y="3110742"/>
            <a:ext cx="687900" cy="416400"/>
          </a:xfrm>
          <a:prstGeom prst="straightConnector1">
            <a:avLst/>
          </a:prstGeom>
          <a:noFill/>
          <a:ln cap="flat" cmpd="sng" w="19050">
            <a:solidFill>
              <a:schemeClr val="dk2"/>
            </a:solidFill>
            <a:prstDash val="solid"/>
            <a:round/>
            <a:headEnd len="med" w="med" type="none"/>
            <a:tailEnd len="med" w="med" type="none"/>
          </a:ln>
        </p:spPr>
      </p:cxnSp>
      <p:cxnSp>
        <p:nvCxnSpPr>
          <p:cNvPr id="277" name="Google Shape;277;p20"/>
          <p:cNvCxnSpPr>
            <a:stCxn id="274" idx="2"/>
            <a:endCxn id="278"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278" name="Google Shape;278;p20"/>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5940225" y="3527025"/>
            <a:ext cx="9552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972450" y="2636200"/>
            <a:ext cx="187500" cy="9141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nvSpPr>
        <p:spPr>
          <a:xfrm>
            <a:off x="181727" y="2894126"/>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81" name="Google Shape;281;p20"/>
          <p:cNvSpPr txBox="1"/>
          <p:nvPr/>
        </p:nvSpPr>
        <p:spPr>
          <a:xfrm>
            <a:off x="70298" y="4083484"/>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82" name="Google Shape;282;p20"/>
          <p:cNvSpPr/>
          <p:nvPr/>
        </p:nvSpPr>
        <p:spPr>
          <a:xfrm>
            <a:off x="972450" y="3655517"/>
            <a:ext cx="187500" cy="1273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84" name="Google Shape;284;p20"/>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a:t>
            </a:r>
            <a:r>
              <a:rPr lang="en"/>
              <a:t> Approach #1 (Shannon-Fano Coding)</a:t>
            </a:r>
            <a:endParaRPr/>
          </a:p>
        </p:txBody>
      </p:sp>
      <p:sp>
        <p:nvSpPr>
          <p:cNvPr id="290" name="Google Shape;290;p21"/>
          <p:cNvSpPr txBox="1"/>
          <p:nvPr>
            <p:ph idx="1" type="body"/>
          </p:nvPr>
        </p:nvSpPr>
        <p:spPr>
          <a:xfrm>
            <a:off x="243000" y="556500"/>
            <a:ext cx="8443800" cy="168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291" name="Google Shape;291;p21"/>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CCCCCC"/>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3F3F3"/>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FFFFF"/>
                    </a:solidFill>
                  </a:tcPr>
                </a:tc>
              </a:tr>
            </a:tbl>
          </a:graphicData>
        </a:graphic>
      </p:graphicFrame>
      <p:sp>
        <p:nvSpPr>
          <p:cNvPr id="292" name="Google Shape;292;p21"/>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293" name="Google Shape;293;p21"/>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294" name="Google Shape;294;p21"/>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295" name="Google Shape;295;p21"/>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296" name="Google Shape;296;p21"/>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297" name="Google Shape;297;p21"/>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1"/>
          <p:cNvCxnSpPr>
            <a:stCxn id="297" idx="2"/>
            <a:endCxn id="299"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300" name="Google Shape;300;p21"/>
          <p:cNvCxnSpPr>
            <a:stCxn id="297" idx="2"/>
            <a:endCxn id="301"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301" name="Google Shape;301;p21"/>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972450" y="26362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txBox="1"/>
          <p:nvPr/>
        </p:nvSpPr>
        <p:spPr>
          <a:xfrm>
            <a:off x="181727" y="26728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304" name="Google Shape;304;p21"/>
          <p:cNvSpPr txBox="1"/>
          <p:nvPr/>
        </p:nvSpPr>
        <p:spPr>
          <a:xfrm>
            <a:off x="67391" y="31401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305" name="Google Shape;305;p21"/>
          <p:cNvSpPr/>
          <p:nvPr/>
        </p:nvSpPr>
        <p:spPr>
          <a:xfrm>
            <a:off x="972450" y="3134178"/>
            <a:ext cx="187500" cy="4164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21"/>
          <p:cNvCxnSpPr>
            <a:stCxn id="299" idx="2"/>
            <a:endCxn id="292"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21"/>
          <p:cNvCxnSpPr>
            <a:stCxn id="299" idx="2"/>
            <a:endCxn id="293"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308" name="Google Shape;308;p21"/>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09" name="Google Shape;309;p21"/>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10" name="Google Shape;310;p21"/>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11" name="Google Shape;311;p21"/>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a:t>
            </a:r>
            <a:r>
              <a:rPr lang="en"/>
              <a:t> Approach #1 (Shannon-Fano Coding)</a:t>
            </a:r>
            <a:endParaRPr/>
          </a:p>
        </p:txBody>
      </p:sp>
      <p:sp>
        <p:nvSpPr>
          <p:cNvPr id="317" name="Google Shape;317;p22"/>
          <p:cNvSpPr txBox="1"/>
          <p:nvPr>
            <p:ph idx="1" type="body"/>
          </p:nvPr>
        </p:nvSpPr>
        <p:spPr>
          <a:xfrm>
            <a:off x="243000" y="556500"/>
            <a:ext cx="8443800" cy="168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318" name="Google Shape;318;p22"/>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F3F3F3"/>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CCCCCC"/>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1...</a:t>
                      </a:r>
                      <a:endParaRPr/>
                    </a:p>
                  </a:txBody>
                  <a:tcPr marT="91425" marB="91425" marR="91425" marL="91425">
                    <a:solidFill>
                      <a:srgbClr val="CCCCCC"/>
                    </a:solidFill>
                  </a:tcPr>
                </a:tc>
              </a:tr>
            </a:tbl>
          </a:graphicData>
        </a:graphic>
      </p:graphicFrame>
      <p:sp>
        <p:nvSpPr>
          <p:cNvPr id="319" name="Google Shape;319;p22"/>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20" name="Google Shape;320;p22"/>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321" name="Google Shape;321;p22"/>
          <p:cNvSpPr/>
          <p:nvPr/>
        </p:nvSpPr>
        <p:spPr>
          <a:xfrm>
            <a:off x="72470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322" name="Google Shape;322;p22"/>
          <p:cNvSpPr/>
          <p:nvPr/>
        </p:nvSpPr>
        <p:spPr>
          <a:xfrm>
            <a:off x="771575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323" name="Google Shape;323;p22"/>
          <p:cNvSpPr/>
          <p:nvPr/>
        </p:nvSpPr>
        <p:spPr>
          <a:xfrm>
            <a:off x="8184500" y="36206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324" name="Google Shape;324;p22"/>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22"/>
          <p:cNvCxnSpPr>
            <a:stCxn id="324" idx="2"/>
            <a:endCxn id="326"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327" name="Google Shape;327;p22"/>
          <p:cNvCxnSpPr>
            <a:stCxn id="324" idx="2"/>
            <a:endCxn id="328" idx="0"/>
          </p:cNvCxnSpPr>
          <p:nvPr/>
        </p:nvCxnSpPr>
        <p:spPr>
          <a:xfrm>
            <a:off x="7105791" y="3110742"/>
            <a:ext cx="785100" cy="416400"/>
          </a:xfrm>
          <a:prstGeom prst="straightConnector1">
            <a:avLst/>
          </a:prstGeom>
          <a:noFill/>
          <a:ln cap="flat" cmpd="sng" w="19050">
            <a:solidFill>
              <a:schemeClr val="dk2"/>
            </a:solidFill>
            <a:prstDash val="solid"/>
            <a:round/>
            <a:headEnd len="med" w="med" type="none"/>
            <a:tailEnd len="med" w="med" type="none"/>
          </a:ln>
        </p:spPr>
      </p:cxnSp>
      <p:sp>
        <p:nvSpPr>
          <p:cNvPr id="328" name="Google Shape;328;p22"/>
          <p:cNvSpPr/>
          <p:nvPr/>
        </p:nvSpPr>
        <p:spPr>
          <a:xfrm>
            <a:off x="7182150" y="3527025"/>
            <a:ext cx="1417500" cy="550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72450" y="35506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txBox="1"/>
          <p:nvPr/>
        </p:nvSpPr>
        <p:spPr>
          <a:xfrm>
            <a:off x="181727" y="35872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331" name="Google Shape;331;p22"/>
          <p:cNvSpPr txBox="1"/>
          <p:nvPr/>
        </p:nvSpPr>
        <p:spPr>
          <a:xfrm>
            <a:off x="63091" y="42766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332" name="Google Shape;332;p22"/>
          <p:cNvSpPr/>
          <p:nvPr/>
        </p:nvSpPr>
        <p:spPr>
          <a:xfrm>
            <a:off x="968150" y="4077525"/>
            <a:ext cx="187500" cy="784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22"/>
          <p:cNvCxnSpPr>
            <a:stCxn id="326" idx="2"/>
            <a:endCxn id="319"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22"/>
          <p:cNvCxnSpPr>
            <a:stCxn id="326" idx="2"/>
            <a:endCxn id="320"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335" name="Google Shape;335;p22"/>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36" name="Google Shape;336;p22"/>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37" name="Google Shape;337;p22"/>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38" name="Google Shape;338;p22"/>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a:t>
            </a:r>
            <a:r>
              <a:rPr lang="en"/>
              <a:t> Approach #1 (Shannon-Fano Coding)</a:t>
            </a:r>
            <a:endParaRPr/>
          </a:p>
        </p:txBody>
      </p:sp>
      <p:sp>
        <p:nvSpPr>
          <p:cNvPr id="344" name="Google Shape;344;p23"/>
          <p:cNvSpPr txBox="1"/>
          <p:nvPr>
            <p:ph idx="1" type="body"/>
          </p:nvPr>
        </p:nvSpPr>
        <p:spPr>
          <a:xfrm>
            <a:off x="243000" y="556500"/>
            <a:ext cx="8443800" cy="168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345" name="Google Shape;345;p23"/>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3F3F3"/>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3F3F3"/>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11...</a:t>
                      </a:r>
                      <a:endParaRPr/>
                    </a:p>
                  </a:txBody>
                  <a:tcPr marT="91425" marB="91425" marR="91425" marL="91425">
                    <a:solidFill>
                      <a:srgbClr val="CCCCCC"/>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CCCCCC"/>
                    </a:solidFill>
                  </a:tcPr>
                </a:tc>
                <a:tc>
                  <a:txBody>
                    <a:bodyPr>
                      <a:noAutofit/>
                    </a:bodyPr>
                    <a:lstStyle/>
                    <a:p>
                      <a:pPr indent="0" lvl="0" marL="0" rtl="0" algn="ctr">
                        <a:spcBef>
                          <a:spcPts val="0"/>
                        </a:spcBef>
                        <a:spcAft>
                          <a:spcPts val="0"/>
                        </a:spcAft>
                        <a:buNone/>
                      </a:pPr>
                      <a:r>
                        <a:rPr lang="en"/>
                        <a:t>11...</a:t>
                      </a:r>
                      <a:endParaRPr/>
                    </a:p>
                  </a:txBody>
                  <a:tcPr marT="91425" marB="91425" marR="91425" marL="91425">
                    <a:solidFill>
                      <a:srgbClr val="CCCCCC"/>
                    </a:solidFill>
                  </a:tcPr>
                </a:tc>
              </a:tr>
            </a:tbl>
          </a:graphicData>
        </a:graphic>
      </p:graphicFrame>
      <p:sp>
        <p:nvSpPr>
          <p:cNvPr id="346" name="Google Shape;346;p23"/>
          <p:cNvSpPr/>
          <p:nvPr/>
        </p:nvSpPr>
        <p:spPr>
          <a:xfrm>
            <a:off x="5817250"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47" name="Google Shape;347;p23"/>
          <p:cNvSpPr/>
          <p:nvPr/>
        </p:nvSpPr>
        <p:spPr>
          <a:xfrm>
            <a:off x="6501875" y="43939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348" name="Google Shape;348;p23"/>
          <p:cNvSpPr/>
          <p:nvPr/>
        </p:nvSpPr>
        <p:spPr>
          <a:xfrm>
            <a:off x="7287450" y="4400200"/>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349" name="Google Shape;349;p23"/>
          <p:cNvSpPr/>
          <p:nvPr/>
        </p:nvSpPr>
        <p:spPr>
          <a:xfrm>
            <a:off x="8023525" y="4411543"/>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350" name="Google Shape;350;p23"/>
          <p:cNvSpPr/>
          <p:nvPr/>
        </p:nvSpPr>
        <p:spPr>
          <a:xfrm>
            <a:off x="8492275" y="4411543"/>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351" name="Google Shape;351;p23"/>
          <p:cNvSpPr/>
          <p:nvPr/>
        </p:nvSpPr>
        <p:spPr>
          <a:xfrm>
            <a:off x="6924141" y="27474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23"/>
          <p:cNvCxnSpPr>
            <a:stCxn id="351" idx="2"/>
            <a:endCxn id="353" idx="0"/>
          </p:cNvCxnSpPr>
          <p:nvPr/>
        </p:nvCxnSpPr>
        <p:spPr>
          <a:xfrm flipH="1">
            <a:off x="6362091" y="31107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354" name="Google Shape;354;p23"/>
          <p:cNvCxnSpPr>
            <a:stCxn id="351" idx="2"/>
            <a:endCxn id="355" idx="0"/>
          </p:cNvCxnSpPr>
          <p:nvPr/>
        </p:nvCxnSpPr>
        <p:spPr>
          <a:xfrm>
            <a:off x="7105791" y="3110742"/>
            <a:ext cx="777900" cy="459000"/>
          </a:xfrm>
          <a:prstGeom prst="straightConnector1">
            <a:avLst/>
          </a:prstGeom>
          <a:noFill/>
          <a:ln cap="flat" cmpd="sng" w="19050">
            <a:solidFill>
              <a:schemeClr val="dk2"/>
            </a:solidFill>
            <a:prstDash val="solid"/>
            <a:round/>
            <a:headEnd len="med" w="med" type="none"/>
            <a:tailEnd len="med" w="med" type="none"/>
          </a:ln>
        </p:spPr>
      </p:cxnSp>
      <p:sp>
        <p:nvSpPr>
          <p:cNvPr id="356" name="Google Shape;356;p23"/>
          <p:cNvSpPr/>
          <p:nvPr/>
        </p:nvSpPr>
        <p:spPr>
          <a:xfrm>
            <a:off x="972450" y="3550600"/>
            <a:ext cx="187500" cy="4953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txBox="1"/>
          <p:nvPr/>
        </p:nvSpPr>
        <p:spPr>
          <a:xfrm>
            <a:off x="181727" y="3587285"/>
            <a:ext cx="8553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358" name="Google Shape;358;p23"/>
          <p:cNvSpPr txBox="1"/>
          <p:nvPr/>
        </p:nvSpPr>
        <p:spPr>
          <a:xfrm>
            <a:off x="63091" y="4276620"/>
            <a:ext cx="10371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359" name="Google Shape;359;p23"/>
          <p:cNvSpPr/>
          <p:nvPr/>
        </p:nvSpPr>
        <p:spPr>
          <a:xfrm>
            <a:off x="968150" y="4077525"/>
            <a:ext cx="187500" cy="7848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6180541" y="35270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23"/>
          <p:cNvCxnSpPr>
            <a:stCxn id="353" idx="2"/>
            <a:endCxn id="346" idx="0"/>
          </p:cNvCxnSpPr>
          <p:nvPr/>
        </p:nvCxnSpPr>
        <p:spPr>
          <a:xfrm flipH="1">
            <a:off x="5998891" y="38903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361" name="Google Shape;361;p23"/>
          <p:cNvCxnSpPr>
            <a:stCxn id="353" idx="2"/>
            <a:endCxn id="347" idx="0"/>
          </p:cNvCxnSpPr>
          <p:nvPr/>
        </p:nvCxnSpPr>
        <p:spPr>
          <a:xfrm>
            <a:off x="6362191" y="38903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362" name="Google Shape;362;p23"/>
          <p:cNvSpPr txBox="1"/>
          <p:nvPr/>
        </p:nvSpPr>
        <p:spPr>
          <a:xfrm>
            <a:off x="7486800"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3" name="Google Shape;363;p23"/>
          <p:cNvSpPr txBox="1"/>
          <p:nvPr/>
        </p:nvSpPr>
        <p:spPr>
          <a:xfrm>
            <a:off x="6444025" y="30579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4" name="Google Shape;364;p23"/>
          <p:cNvSpPr txBox="1"/>
          <p:nvPr/>
        </p:nvSpPr>
        <p:spPr>
          <a:xfrm>
            <a:off x="5913713"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5" name="Google Shape;365;p23"/>
          <p:cNvSpPr txBox="1"/>
          <p:nvPr/>
        </p:nvSpPr>
        <p:spPr>
          <a:xfrm>
            <a:off x="6499288" y="39195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5" name="Google Shape;355;p23"/>
          <p:cNvSpPr/>
          <p:nvPr/>
        </p:nvSpPr>
        <p:spPr>
          <a:xfrm>
            <a:off x="7702166" y="35697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23"/>
          <p:cNvCxnSpPr>
            <a:stCxn id="355" idx="2"/>
            <a:endCxn id="348" idx="0"/>
          </p:cNvCxnSpPr>
          <p:nvPr/>
        </p:nvCxnSpPr>
        <p:spPr>
          <a:xfrm flipH="1">
            <a:off x="7469216" y="3933017"/>
            <a:ext cx="414600" cy="467100"/>
          </a:xfrm>
          <a:prstGeom prst="straightConnector1">
            <a:avLst/>
          </a:prstGeom>
          <a:noFill/>
          <a:ln cap="flat" cmpd="sng" w="19050">
            <a:solidFill>
              <a:schemeClr val="dk2"/>
            </a:solidFill>
            <a:prstDash val="solid"/>
            <a:round/>
            <a:headEnd len="med" w="med" type="none"/>
            <a:tailEnd len="med" w="med" type="none"/>
          </a:ln>
        </p:spPr>
      </p:cxnSp>
      <p:sp>
        <p:nvSpPr>
          <p:cNvPr id="367" name="Google Shape;367;p23"/>
          <p:cNvSpPr txBox="1"/>
          <p:nvPr/>
        </p:nvSpPr>
        <p:spPr>
          <a:xfrm>
            <a:off x="7348331" y="393124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8" name="Google Shape;368;p23"/>
          <p:cNvSpPr/>
          <p:nvPr/>
        </p:nvSpPr>
        <p:spPr>
          <a:xfrm>
            <a:off x="7936175" y="4332756"/>
            <a:ext cx="1037100" cy="503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23"/>
          <p:cNvCxnSpPr>
            <a:stCxn id="368" idx="0"/>
            <a:endCxn id="355" idx="2"/>
          </p:cNvCxnSpPr>
          <p:nvPr/>
        </p:nvCxnSpPr>
        <p:spPr>
          <a:xfrm rot="10800000">
            <a:off x="7883825" y="3933156"/>
            <a:ext cx="570900" cy="399600"/>
          </a:xfrm>
          <a:prstGeom prst="straightConnector1">
            <a:avLst/>
          </a:prstGeom>
          <a:noFill/>
          <a:ln cap="flat" cmpd="sng" w="19050">
            <a:solidFill>
              <a:schemeClr val="dk2"/>
            </a:solidFill>
            <a:prstDash val="solid"/>
            <a:round/>
            <a:headEnd len="med" w="med" type="none"/>
            <a:tailEnd len="med" w="med" type="none"/>
          </a:ln>
        </p:spPr>
      </p:cxnSp>
      <p:sp>
        <p:nvSpPr>
          <p:cNvPr id="370" name="Google Shape;370;p23"/>
          <p:cNvSpPr txBox="1"/>
          <p:nvPr/>
        </p:nvSpPr>
        <p:spPr>
          <a:xfrm>
            <a:off x="8182241" y="390780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a:t>
            </a:r>
            <a:r>
              <a:rPr lang="en"/>
              <a:t> Approach #1 (Shannon-Fano Coding)</a:t>
            </a:r>
            <a:endParaRPr/>
          </a:p>
        </p:txBody>
      </p:sp>
      <p:sp>
        <p:nvSpPr>
          <p:cNvPr id="376" name="Google Shape;376;p24"/>
          <p:cNvSpPr txBox="1"/>
          <p:nvPr>
            <p:ph idx="1" type="body"/>
          </p:nvPr>
        </p:nvSpPr>
        <p:spPr>
          <a:xfrm>
            <a:off x="243000" y="556500"/>
            <a:ext cx="8443800" cy="168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Count relative frequencies of all characters in a text.</a:t>
            </a:r>
            <a:endParaRPr/>
          </a:p>
          <a:p>
            <a:pPr indent="-355600" lvl="0" marL="457200" rtl="0" algn="l">
              <a:spcBef>
                <a:spcPts val="0"/>
              </a:spcBef>
              <a:spcAft>
                <a:spcPts val="0"/>
              </a:spcAft>
              <a:buSzPts val="2000"/>
              <a:buChar char="●"/>
            </a:pPr>
            <a:r>
              <a:rPr lang="en"/>
              <a:t>Split into ‘left’ and ‘right halves’ of roughly equal frequency.</a:t>
            </a:r>
            <a:endParaRPr/>
          </a:p>
          <a:p>
            <a:pPr indent="-355600" lvl="1" marL="914400" rtl="0" algn="l">
              <a:spcBef>
                <a:spcPts val="0"/>
              </a:spcBef>
              <a:spcAft>
                <a:spcPts val="0"/>
              </a:spcAft>
              <a:buSzPts val="2000"/>
              <a:buChar char="○"/>
            </a:pPr>
            <a:r>
              <a:rPr lang="en"/>
              <a:t>Left half gets a leading zero. Right half gets a leading one.</a:t>
            </a:r>
            <a:endParaRPr/>
          </a:p>
          <a:p>
            <a:pPr indent="-355600" lvl="1" marL="914400" rtl="0" algn="l">
              <a:spcBef>
                <a:spcPts val="0"/>
              </a:spcBef>
              <a:spcAft>
                <a:spcPts val="0"/>
              </a:spcAft>
              <a:buSzPts val="2000"/>
              <a:buChar char="○"/>
            </a:pPr>
            <a:r>
              <a:rPr lang="en"/>
              <a:t>Repeat.</a:t>
            </a:r>
            <a:endParaRPr/>
          </a:p>
          <a:p>
            <a:pPr indent="0" lvl="0" marL="0" marR="0" rtl="0" algn="l">
              <a:lnSpc>
                <a:spcPct val="100000"/>
              </a:lnSpc>
              <a:spcBef>
                <a:spcPts val="600"/>
              </a:spcBef>
              <a:spcAft>
                <a:spcPts val="0"/>
              </a:spcAft>
              <a:buNone/>
            </a:pPr>
            <a:r>
              <a:t/>
            </a:r>
            <a:endParaRPr/>
          </a:p>
        </p:txBody>
      </p:sp>
      <p:graphicFrame>
        <p:nvGraphicFramePr>
          <p:cNvPr id="377" name="Google Shape;377;p24"/>
          <p:cNvGraphicFramePr/>
          <p:nvPr/>
        </p:nvGraphicFramePr>
        <p:xfrm>
          <a:off x="1344150" y="2264900"/>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378" name="Google Shape;378;p24"/>
          <p:cNvSpPr/>
          <p:nvPr/>
        </p:nvSpPr>
        <p:spPr>
          <a:xfrm>
            <a:off x="5817250" y="39367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379" name="Google Shape;379;p24"/>
          <p:cNvSpPr/>
          <p:nvPr/>
        </p:nvSpPr>
        <p:spPr>
          <a:xfrm>
            <a:off x="6501875" y="393672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380" name="Google Shape;380;p24"/>
          <p:cNvSpPr/>
          <p:nvPr/>
        </p:nvSpPr>
        <p:spPr>
          <a:xfrm>
            <a:off x="7287450" y="3943000"/>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381" name="Google Shape;381;p24"/>
          <p:cNvSpPr/>
          <p:nvPr/>
        </p:nvSpPr>
        <p:spPr>
          <a:xfrm>
            <a:off x="7967100" y="4534118"/>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382" name="Google Shape;382;p24"/>
          <p:cNvSpPr/>
          <p:nvPr/>
        </p:nvSpPr>
        <p:spPr>
          <a:xfrm>
            <a:off x="8597750" y="4534118"/>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383" name="Google Shape;383;p24"/>
          <p:cNvSpPr/>
          <p:nvPr/>
        </p:nvSpPr>
        <p:spPr>
          <a:xfrm>
            <a:off x="6924141" y="2290242"/>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24"/>
          <p:cNvCxnSpPr>
            <a:stCxn id="383" idx="2"/>
            <a:endCxn id="385" idx="0"/>
          </p:cNvCxnSpPr>
          <p:nvPr/>
        </p:nvCxnSpPr>
        <p:spPr>
          <a:xfrm flipH="1">
            <a:off x="6362091" y="2653542"/>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24"/>
          <p:cNvCxnSpPr>
            <a:stCxn id="383" idx="2"/>
            <a:endCxn id="387" idx="0"/>
          </p:cNvCxnSpPr>
          <p:nvPr/>
        </p:nvCxnSpPr>
        <p:spPr>
          <a:xfrm>
            <a:off x="7105791" y="2653542"/>
            <a:ext cx="777900" cy="459000"/>
          </a:xfrm>
          <a:prstGeom prst="straightConnector1">
            <a:avLst/>
          </a:prstGeom>
          <a:noFill/>
          <a:ln cap="flat" cmpd="sng" w="19050">
            <a:solidFill>
              <a:schemeClr val="dk2"/>
            </a:solidFill>
            <a:prstDash val="solid"/>
            <a:round/>
            <a:headEnd len="med" w="med" type="none"/>
            <a:tailEnd len="med" w="med" type="none"/>
          </a:ln>
        </p:spPr>
      </p:cxnSp>
      <p:sp>
        <p:nvSpPr>
          <p:cNvPr id="385" name="Google Shape;385;p24"/>
          <p:cNvSpPr/>
          <p:nvPr/>
        </p:nvSpPr>
        <p:spPr>
          <a:xfrm>
            <a:off x="6180541" y="30698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24"/>
          <p:cNvCxnSpPr>
            <a:stCxn id="385" idx="2"/>
            <a:endCxn id="378" idx="0"/>
          </p:cNvCxnSpPr>
          <p:nvPr/>
        </p:nvCxnSpPr>
        <p:spPr>
          <a:xfrm flipH="1">
            <a:off x="5998891" y="3433117"/>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24"/>
          <p:cNvCxnSpPr>
            <a:stCxn id="385" idx="2"/>
            <a:endCxn id="379" idx="0"/>
          </p:cNvCxnSpPr>
          <p:nvPr/>
        </p:nvCxnSpPr>
        <p:spPr>
          <a:xfrm>
            <a:off x="6362191" y="3433117"/>
            <a:ext cx="321300" cy="503700"/>
          </a:xfrm>
          <a:prstGeom prst="straightConnector1">
            <a:avLst/>
          </a:prstGeom>
          <a:noFill/>
          <a:ln cap="flat" cmpd="sng" w="19050">
            <a:solidFill>
              <a:schemeClr val="dk2"/>
            </a:solidFill>
            <a:prstDash val="solid"/>
            <a:round/>
            <a:headEnd len="med" w="med" type="none"/>
            <a:tailEnd len="med" w="med" type="none"/>
          </a:ln>
        </p:spPr>
      </p:cxnSp>
      <p:sp>
        <p:nvSpPr>
          <p:cNvPr id="390" name="Google Shape;390;p24"/>
          <p:cNvSpPr txBox="1"/>
          <p:nvPr/>
        </p:nvSpPr>
        <p:spPr>
          <a:xfrm>
            <a:off x="7486800" y="2600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1" name="Google Shape;391;p24"/>
          <p:cNvSpPr txBox="1"/>
          <p:nvPr/>
        </p:nvSpPr>
        <p:spPr>
          <a:xfrm>
            <a:off x="6444025" y="2600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92" name="Google Shape;392;p24"/>
          <p:cNvSpPr txBox="1"/>
          <p:nvPr/>
        </p:nvSpPr>
        <p:spPr>
          <a:xfrm>
            <a:off x="5913713" y="34623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93" name="Google Shape;393;p24"/>
          <p:cNvSpPr txBox="1"/>
          <p:nvPr/>
        </p:nvSpPr>
        <p:spPr>
          <a:xfrm>
            <a:off x="6499288" y="346232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87" name="Google Shape;387;p24"/>
          <p:cNvSpPr/>
          <p:nvPr/>
        </p:nvSpPr>
        <p:spPr>
          <a:xfrm>
            <a:off x="7702166" y="3112517"/>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4"/>
          <p:cNvCxnSpPr>
            <a:stCxn id="387" idx="2"/>
            <a:endCxn id="380" idx="0"/>
          </p:cNvCxnSpPr>
          <p:nvPr/>
        </p:nvCxnSpPr>
        <p:spPr>
          <a:xfrm flipH="1">
            <a:off x="7469216" y="3475817"/>
            <a:ext cx="414600" cy="467100"/>
          </a:xfrm>
          <a:prstGeom prst="straightConnector1">
            <a:avLst/>
          </a:prstGeom>
          <a:noFill/>
          <a:ln cap="flat" cmpd="sng" w="19050">
            <a:solidFill>
              <a:schemeClr val="dk2"/>
            </a:solidFill>
            <a:prstDash val="solid"/>
            <a:round/>
            <a:headEnd len="med" w="med" type="none"/>
            <a:tailEnd len="med" w="med" type="none"/>
          </a:ln>
        </p:spPr>
      </p:cxnSp>
      <p:sp>
        <p:nvSpPr>
          <p:cNvPr id="395" name="Google Shape;395;p24"/>
          <p:cNvSpPr txBox="1"/>
          <p:nvPr/>
        </p:nvSpPr>
        <p:spPr>
          <a:xfrm>
            <a:off x="7348331" y="347404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396" name="Google Shape;396;p24"/>
          <p:cNvCxnSpPr>
            <a:stCxn id="397" idx="0"/>
            <a:endCxn id="387" idx="2"/>
          </p:cNvCxnSpPr>
          <p:nvPr/>
        </p:nvCxnSpPr>
        <p:spPr>
          <a:xfrm rot="10800000">
            <a:off x="7883699" y="3475680"/>
            <a:ext cx="580200" cy="433200"/>
          </a:xfrm>
          <a:prstGeom prst="straightConnector1">
            <a:avLst/>
          </a:prstGeom>
          <a:noFill/>
          <a:ln cap="flat" cmpd="sng" w="19050">
            <a:solidFill>
              <a:schemeClr val="dk2"/>
            </a:solidFill>
            <a:prstDash val="solid"/>
            <a:round/>
            <a:headEnd len="med" w="med" type="none"/>
            <a:tailEnd len="med" w="med" type="none"/>
          </a:ln>
        </p:spPr>
      </p:cxnSp>
      <p:sp>
        <p:nvSpPr>
          <p:cNvPr id="397" name="Google Shape;397;p24"/>
          <p:cNvSpPr/>
          <p:nvPr/>
        </p:nvSpPr>
        <p:spPr>
          <a:xfrm>
            <a:off x="8282249" y="3908880"/>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txBox="1"/>
          <p:nvPr/>
        </p:nvSpPr>
        <p:spPr>
          <a:xfrm>
            <a:off x="8182241" y="345060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399" name="Google Shape;399;p24"/>
          <p:cNvCxnSpPr>
            <a:stCxn id="397" idx="2"/>
            <a:endCxn id="381" idx="0"/>
          </p:cNvCxnSpPr>
          <p:nvPr/>
        </p:nvCxnSpPr>
        <p:spPr>
          <a:xfrm flipH="1">
            <a:off x="8148899" y="4272180"/>
            <a:ext cx="315000" cy="261900"/>
          </a:xfrm>
          <a:prstGeom prst="straightConnector1">
            <a:avLst/>
          </a:prstGeom>
          <a:noFill/>
          <a:ln cap="flat" cmpd="sng" w="19050">
            <a:solidFill>
              <a:schemeClr val="dk2"/>
            </a:solidFill>
            <a:prstDash val="solid"/>
            <a:round/>
            <a:headEnd len="med" w="med" type="none"/>
            <a:tailEnd len="med" w="med" type="none"/>
          </a:ln>
        </p:spPr>
      </p:cxnSp>
      <p:cxnSp>
        <p:nvCxnSpPr>
          <p:cNvPr id="400" name="Google Shape;400;p24"/>
          <p:cNvCxnSpPr>
            <a:stCxn id="397" idx="2"/>
            <a:endCxn id="382" idx="0"/>
          </p:cNvCxnSpPr>
          <p:nvPr/>
        </p:nvCxnSpPr>
        <p:spPr>
          <a:xfrm>
            <a:off x="8463899" y="4272180"/>
            <a:ext cx="315600" cy="261900"/>
          </a:xfrm>
          <a:prstGeom prst="straightConnector1">
            <a:avLst/>
          </a:prstGeom>
          <a:noFill/>
          <a:ln cap="flat" cmpd="sng" w="19050">
            <a:solidFill>
              <a:schemeClr val="dk2"/>
            </a:solidFill>
            <a:prstDash val="solid"/>
            <a:round/>
            <a:headEnd len="med" w="med" type="none"/>
            <a:tailEnd len="med" w="med" type="none"/>
          </a:ln>
        </p:spPr>
      </p:cxnSp>
      <p:sp>
        <p:nvSpPr>
          <p:cNvPr id="401" name="Google Shape;401;p24"/>
          <p:cNvSpPr txBox="1"/>
          <p:nvPr/>
        </p:nvSpPr>
        <p:spPr>
          <a:xfrm>
            <a:off x="8029077" y="415368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02" name="Google Shape;402;p24"/>
          <p:cNvSpPr txBox="1"/>
          <p:nvPr/>
        </p:nvSpPr>
        <p:spPr>
          <a:xfrm>
            <a:off x="8605052" y="415368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406" name="Shape 406"/>
        <p:cNvGrpSpPr/>
        <p:nvPr/>
      </p:nvGrpSpPr>
      <p:grpSpPr>
        <a:xfrm>
          <a:off x="0" y="0"/>
          <a:ext cx="0" cy="0"/>
          <a:chOff x="0" y="0"/>
          <a:chExt cx="0" cy="0"/>
        </a:xfrm>
      </p:grpSpPr>
      <p:sp>
        <p:nvSpPr>
          <p:cNvPr id="407" name="Google Shape;407;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Efficiency Assessment: http://shoutkey.com</a:t>
            </a:r>
            <a:r>
              <a:rPr lang="en">
                <a:solidFill>
                  <a:srgbClr val="38761D"/>
                </a:solidFill>
              </a:rPr>
              <a:t>/deep</a:t>
            </a:r>
            <a:endParaRPr>
              <a:solidFill>
                <a:srgbClr val="38761D"/>
              </a:solidFill>
            </a:endParaRPr>
          </a:p>
        </p:txBody>
      </p:sp>
      <p:sp>
        <p:nvSpPr>
          <p:cNvPr id="408" name="Google Shape;408;p25"/>
          <p:cNvSpPr txBox="1"/>
          <p:nvPr>
            <p:ph idx="1" type="body"/>
          </p:nvPr>
        </p:nvSpPr>
        <p:spPr>
          <a:xfrm>
            <a:off x="243000" y="556500"/>
            <a:ext cx="8443800" cy="104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a:t>
            </a:r>
            <a:r>
              <a:rPr lang="en" u="sng"/>
              <a:t>bits per symbol</a:t>
            </a:r>
            <a:r>
              <a:rPr lang="en"/>
              <a:t> do we need to compress a file with the character frequencies listed below using the Shannon-Fano code that we created? </a:t>
            </a:r>
            <a:endParaRPr/>
          </a:p>
        </p:txBody>
      </p:sp>
      <p:graphicFrame>
        <p:nvGraphicFramePr>
          <p:cNvPr id="409" name="Google Shape;409;p25"/>
          <p:cNvGraphicFramePr/>
          <p:nvPr/>
        </p:nvGraphicFramePr>
        <p:xfrm>
          <a:off x="5254163" y="1967581"/>
          <a:ext cx="3000000" cy="3000000"/>
        </p:xfrm>
        <a:graphic>
          <a:graphicData uri="http://schemas.openxmlformats.org/drawingml/2006/table">
            <a:tbl>
              <a:tblPr>
                <a:noFill/>
                <a:tableStyleId>{EFF9F99B-612D-458F-9AA8-EC0C172A622C}</a:tableStyleId>
              </a:tblPr>
              <a:tblGrid>
                <a:gridCol w="1120025"/>
                <a:gridCol w="1120025"/>
                <a:gridCol w="11200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Frequency</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S-F Code</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410" name="Google Shape;410;p25"/>
          <p:cNvSpPr txBox="1"/>
          <p:nvPr/>
        </p:nvSpPr>
        <p:spPr>
          <a:xfrm>
            <a:off x="348700" y="1780450"/>
            <a:ext cx="4826400" cy="28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 (2*3 + 3*2) / 5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     = 2.4 bits per symbol</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B. </a:t>
            </a:r>
            <a:r>
              <a:rPr lang="en" sz="2000">
                <a:solidFill>
                  <a:schemeClr val="dk1"/>
                </a:solidFill>
                <a:latin typeface="Calibri"/>
                <a:ea typeface="Calibri"/>
                <a:cs typeface="Calibri"/>
                <a:sym typeface="Calibri"/>
              </a:rPr>
              <a:t>(0.35 + 0.17 + 0.17) * 2 + (0.16 + 0.15) * 3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 sz="2000">
                <a:solidFill>
                  <a:schemeClr val="dk1"/>
                </a:solidFill>
                <a:latin typeface="Calibri"/>
                <a:ea typeface="Calibri"/>
                <a:cs typeface="Calibri"/>
                <a:sym typeface="Calibri"/>
              </a:rPr>
              <a:t>     = 2.31 bits per symbol</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 sz="2000">
                <a:solidFill>
                  <a:schemeClr val="dk1"/>
                </a:solidFill>
                <a:latin typeface="Calibri"/>
                <a:ea typeface="Calibri"/>
                <a:cs typeface="Calibri"/>
                <a:sym typeface="Calibri"/>
              </a:rPr>
              <a:t>C. Not enough information, we need to know the exact characters in the file being compressed.</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Efficiency Assessment of Shannon-Fano Coding</a:t>
            </a:r>
            <a:endParaRPr/>
          </a:p>
        </p:txBody>
      </p:sp>
      <p:sp>
        <p:nvSpPr>
          <p:cNvPr id="416" name="Google Shape;416;p26"/>
          <p:cNvSpPr txBox="1"/>
          <p:nvPr>
            <p:ph idx="1" type="body"/>
          </p:nvPr>
        </p:nvSpPr>
        <p:spPr>
          <a:xfrm>
            <a:off x="243000" y="556500"/>
            <a:ext cx="8443800" cy="104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many bits per symbol do we need to compress a file with the character frequencies listed below using the Shannon-Fano code that we created? </a:t>
            </a:r>
            <a:endParaRPr/>
          </a:p>
          <a:p>
            <a:pPr indent="0" lvl="0" marL="0" rtl="0" algn="l">
              <a:spcBef>
                <a:spcPts val="600"/>
              </a:spcBef>
              <a:spcAft>
                <a:spcPts val="0"/>
              </a:spcAft>
              <a:buNone/>
            </a:pPr>
            <a:r>
              <a:rPr lang="en"/>
              <a:t>B. </a:t>
            </a:r>
            <a:r>
              <a:rPr b="1" lang="en"/>
              <a:t>(0.35 + 0.17 + 0.17) * 2 + (0.16 + 0.15) * 3 = 2.31 bits per symbol.</a:t>
            </a:r>
            <a:endParaRPr b="1"/>
          </a:p>
        </p:txBody>
      </p:sp>
      <p:graphicFrame>
        <p:nvGraphicFramePr>
          <p:cNvPr id="417" name="Google Shape;417;p26"/>
          <p:cNvGraphicFramePr/>
          <p:nvPr/>
        </p:nvGraphicFramePr>
        <p:xfrm>
          <a:off x="2891963" y="1967581"/>
          <a:ext cx="3000000" cy="3000000"/>
        </p:xfrm>
        <a:graphic>
          <a:graphicData uri="http://schemas.openxmlformats.org/drawingml/2006/table">
            <a:tbl>
              <a:tblPr>
                <a:noFill/>
                <a:tableStyleId>{EFF9F99B-612D-458F-9AA8-EC0C172A622C}</a:tableStyleId>
              </a:tblPr>
              <a:tblGrid>
                <a:gridCol w="1120025"/>
                <a:gridCol w="1120025"/>
                <a:gridCol w="11200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S-F 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418" name="Google Shape;418;p26"/>
          <p:cNvSpPr txBox="1"/>
          <p:nvPr/>
        </p:nvSpPr>
        <p:spPr>
          <a:xfrm>
            <a:off x="6373409" y="1659280"/>
            <a:ext cx="27090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Example assuming we have 100 symbols:</a:t>
            </a:r>
            <a:endParaRPr sz="2000"/>
          </a:p>
          <a:p>
            <a:pPr indent="-355600" lvl="0" marL="457200" rtl="0" algn="l">
              <a:spcBef>
                <a:spcPts val="0"/>
              </a:spcBef>
              <a:spcAft>
                <a:spcPts val="0"/>
              </a:spcAft>
              <a:buSzPts val="2000"/>
              <a:buChar char="●"/>
            </a:pPr>
            <a:r>
              <a:rPr lang="en" sz="2000"/>
              <a:t>35 * 2 = 70 bits</a:t>
            </a:r>
            <a:endParaRPr sz="2000"/>
          </a:p>
          <a:p>
            <a:pPr indent="-355600" lvl="0" marL="457200" rtl="0" algn="l">
              <a:spcBef>
                <a:spcPts val="0"/>
              </a:spcBef>
              <a:spcAft>
                <a:spcPts val="0"/>
              </a:spcAft>
              <a:buSzPts val="2000"/>
              <a:buChar char="●"/>
            </a:pPr>
            <a:r>
              <a:rPr lang="en" sz="2000"/>
              <a:t>17 * 2 = 34 bits</a:t>
            </a:r>
            <a:endParaRPr sz="2000"/>
          </a:p>
          <a:p>
            <a:pPr indent="-355600" lvl="0" marL="457200" rtl="0" algn="l">
              <a:spcBef>
                <a:spcPts val="0"/>
              </a:spcBef>
              <a:spcAft>
                <a:spcPts val="0"/>
              </a:spcAft>
              <a:buSzPts val="2000"/>
              <a:buChar char="●"/>
            </a:pPr>
            <a:r>
              <a:rPr lang="en" sz="2000"/>
              <a:t>17 * 2 = 34 bits</a:t>
            </a:r>
            <a:endParaRPr sz="2000"/>
          </a:p>
          <a:p>
            <a:pPr indent="-355600" lvl="0" marL="457200" rtl="0" algn="l">
              <a:spcBef>
                <a:spcPts val="0"/>
              </a:spcBef>
              <a:spcAft>
                <a:spcPts val="0"/>
              </a:spcAft>
              <a:buSzPts val="2000"/>
              <a:buChar char="●"/>
            </a:pPr>
            <a:r>
              <a:rPr lang="en" sz="2000"/>
              <a:t>16 * 3 = 48 bits</a:t>
            </a:r>
            <a:endParaRPr sz="2000"/>
          </a:p>
          <a:p>
            <a:pPr indent="-355600" lvl="0" marL="457200" rtl="0" algn="l">
              <a:spcBef>
                <a:spcPts val="0"/>
              </a:spcBef>
              <a:spcAft>
                <a:spcPts val="0"/>
              </a:spcAft>
              <a:buSzPts val="2000"/>
              <a:buChar char="●"/>
            </a:pPr>
            <a:r>
              <a:rPr lang="en" sz="2000"/>
              <a:t>15 * 3 = 45 bits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Total: 231 bits</a:t>
            </a:r>
            <a:endParaRPr sz="2000"/>
          </a:p>
          <a:p>
            <a:pPr indent="0" lvl="0" marL="0" rtl="0" algn="l">
              <a:spcBef>
                <a:spcPts val="0"/>
              </a:spcBef>
              <a:spcAft>
                <a:spcPts val="0"/>
              </a:spcAft>
              <a:buNone/>
            </a:pPr>
            <a:r>
              <a:rPr lang="en" sz="2000"/>
              <a:t>231 / 100 = 2.31 bits/symbol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Zip Files, How Do They Work?</a:t>
            </a:r>
            <a:endParaRPr/>
          </a:p>
        </p:txBody>
      </p:sp>
      <p:cxnSp>
        <p:nvCxnSpPr>
          <p:cNvPr id="37" name="Google Shape;37;p9"/>
          <p:cNvCxnSpPr>
            <a:stCxn id="38" idx="0"/>
            <a:endCxn id="39" idx="2"/>
          </p:cNvCxnSpPr>
          <p:nvPr/>
        </p:nvCxnSpPr>
        <p:spPr>
          <a:xfrm rot="10800000">
            <a:off x="3649421" y="2331927"/>
            <a:ext cx="3300" cy="243300"/>
          </a:xfrm>
          <a:prstGeom prst="straightConnector1">
            <a:avLst/>
          </a:prstGeom>
          <a:noFill/>
          <a:ln cap="flat" cmpd="sng" w="19050">
            <a:solidFill>
              <a:srgbClr val="BE0712"/>
            </a:solidFill>
            <a:prstDash val="solid"/>
            <a:round/>
            <a:headEnd len="med" w="med" type="none"/>
            <a:tailEnd len="med" w="med" type="triangle"/>
          </a:ln>
        </p:spPr>
      </p:cxnSp>
      <p:sp>
        <p:nvSpPr>
          <p:cNvPr id="38" name="Google Shape;38;p9"/>
          <p:cNvSpPr txBox="1"/>
          <p:nvPr/>
        </p:nvSpPr>
        <p:spPr>
          <a:xfrm>
            <a:off x="3037571" y="2575227"/>
            <a:ext cx="12303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 in Bytes</a:t>
            </a:r>
            <a:endParaRPr>
              <a:solidFill>
                <a:srgbClr val="BE0712"/>
              </a:solidFill>
            </a:endParaRPr>
          </a:p>
        </p:txBody>
      </p:sp>
      <p:sp>
        <p:nvSpPr>
          <p:cNvPr id="40" name="Google Shape;40;p9"/>
          <p:cNvSpPr txBox="1"/>
          <p:nvPr/>
        </p:nvSpPr>
        <p:spPr>
          <a:xfrm>
            <a:off x="510175" y="718700"/>
            <a:ext cx="8299800" cy="1576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a:t>
            </a:r>
            <a:r>
              <a:rPr lang="en" sz="1800">
                <a:solidFill>
                  <a:srgbClr val="FFFFFF"/>
                </a:solidFill>
                <a:highlight>
                  <a:srgbClr val="000000"/>
                </a:highlight>
                <a:latin typeface="Consolas"/>
                <a:ea typeface="Consolas"/>
                <a:cs typeface="Consolas"/>
                <a:sym typeface="Consolas"/>
              </a:rPr>
              <a:t>zip mobydick.zip mobydick.txt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  adding: mobydick.txt (deflated 59%)</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ls -l</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643207 Apr 24 10:55 mobydick.txt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chemeClr val="lt1"/>
                </a:solidFill>
                <a:highlight>
                  <a:schemeClr val="dk1"/>
                </a:highlight>
                <a:latin typeface="Consolas"/>
                <a:ea typeface="Consolas"/>
                <a:cs typeface="Consolas"/>
                <a:sym typeface="Consolas"/>
              </a:rPr>
              <a:t>-rw-rw-r-- 1 jug jug 261375 Apr 24 10:55 mobydick.zip</a:t>
            </a:r>
            <a:endParaRPr sz="1800">
              <a:solidFill>
                <a:srgbClr val="FFFFFF"/>
              </a:solidFill>
              <a:highlight>
                <a:srgbClr val="000000"/>
              </a:highlight>
              <a:latin typeface="Consolas"/>
              <a:ea typeface="Consolas"/>
              <a:cs typeface="Consolas"/>
              <a:sym typeface="Consolas"/>
            </a:endParaRPr>
          </a:p>
        </p:txBody>
      </p:sp>
      <p:grpSp>
        <p:nvGrpSpPr>
          <p:cNvPr id="41" name="Google Shape;41;p9"/>
          <p:cNvGrpSpPr/>
          <p:nvPr/>
        </p:nvGrpSpPr>
        <p:grpSpPr>
          <a:xfrm>
            <a:off x="70200" y="3218250"/>
            <a:ext cx="9021550" cy="1791000"/>
            <a:chOff x="70200" y="3218250"/>
            <a:chExt cx="9021550" cy="1791000"/>
          </a:xfrm>
        </p:grpSpPr>
        <p:cxnSp>
          <p:nvCxnSpPr>
            <p:cNvPr id="42" name="Google Shape;42;p9"/>
            <p:cNvCxnSpPr/>
            <p:nvPr/>
          </p:nvCxnSpPr>
          <p:spPr>
            <a:xfrm>
              <a:off x="533225" y="4545975"/>
              <a:ext cx="597600" cy="0"/>
            </a:xfrm>
            <a:prstGeom prst="straightConnector1">
              <a:avLst/>
            </a:prstGeom>
            <a:noFill/>
            <a:ln cap="flat" cmpd="sng" w="19050">
              <a:solidFill>
                <a:srgbClr val="BE0712"/>
              </a:solidFill>
              <a:prstDash val="solid"/>
              <a:round/>
              <a:headEnd len="med" w="med" type="none"/>
              <a:tailEnd len="med" w="med" type="triangle"/>
            </a:ln>
          </p:spPr>
        </p:cxnSp>
        <p:sp>
          <p:nvSpPr>
            <p:cNvPr id="43" name="Google Shape;43;p9"/>
            <p:cNvSpPr txBox="1"/>
            <p:nvPr/>
          </p:nvSpPr>
          <p:spPr>
            <a:xfrm>
              <a:off x="70200" y="3438550"/>
              <a:ext cx="11364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File is unchanged by zipping / unzipping.</a:t>
              </a:r>
              <a:endParaRPr>
                <a:solidFill>
                  <a:srgbClr val="BE0712"/>
                </a:solidFill>
              </a:endParaRPr>
            </a:p>
          </p:txBody>
        </p:sp>
        <p:sp>
          <p:nvSpPr>
            <p:cNvPr id="44" name="Google Shape;44;p9"/>
            <p:cNvSpPr txBox="1"/>
            <p:nvPr/>
          </p:nvSpPr>
          <p:spPr>
            <a:xfrm>
              <a:off x="1173850" y="3218250"/>
              <a:ext cx="7917900" cy="17910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unzip mobydick.zip</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replace mobydick.txt? [y]es, [n]o, [A]ll, [N]one, [r]ename: r</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new name: unzipped.txt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FFFFFF"/>
                  </a:solidFill>
                  <a:highlight>
                    <a:srgbClr val="000000"/>
                  </a:highlight>
                  <a:latin typeface="Consolas"/>
                  <a:ea typeface="Consolas"/>
                  <a:cs typeface="Consolas"/>
                  <a:sym typeface="Consolas"/>
                </a:rPr>
                <a:t>  inflating: unzipped.txt    </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rgbClr val="93C47D"/>
                  </a:solidFill>
                  <a:highlight>
                    <a:schemeClr val="dk1"/>
                  </a:highlight>
                  <a:latin typeface="Consolas"/>
                  <a:ea typeface="Consolas"/>
                  <a:cs typeface="Consolas"/>
                  <a:sym typeface="Consolas"/>
                </a:rPr>
                <a:t> </a:t>
              </a:r>
              <a:r>
                <a:rPr lang="en" sz="1800">
                  <a:solidFill>
                    <a:schemeClr val="lt1"/>
                  </a:solidFill>
                  <a:highlight>
                    <a:schemeClr val="dk1"/>
                  </a:highlight>
                  <a:latin typeface="Consolas"/>
                  <a:ea typeface="Consolas"/>
                  <a:cs typeface="Consolas"/>
                  <a:sym typeface="Consolas"/>
                </a:rPr>
                <a:t>diff mobydick.txt unzipped.txt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endParaRPr sz="18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FFFFFF"/>
                </a:solidFill>
                <a:highlight>
                  <a:srgbClr val="000000"/>
                </a:highlight>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422" name="Shape 422"/>
        <p:cNvGrpSpPr/>
        <p:nvPr/>
      </p:nvGrpSpPr>
      <p:grpSpPr>
        <a:xfrm>
          <a:off x="0" y="0"/>
          <a:ext cx="0" cy="0"/>
          <a:chOff x="0" y="0"/>
          <a:chExt cx="0" cy="0"/>
        </a:xfrm>
      </p:grpSpPr>
      <p:sp>
        <p:nvSpPr>
          <p:cNvPr id="423" name="Google Shape;423;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Efficiency Assessment of Shannon-Fano Coding</a:t>
            </a:r>
            <a:endParaRPr/>
          </a:p>
        </p:txBody>
      </p:sp>
      <p:sp>
        <p:nvSpPr>
          <p:cNvPr id="424" name="Google Shape;424;p27"/>
          <p:cNvSpPr txBox="1"/>
          <p:nvPr>
            <p:ph idx="1" type="body"/>
          </p:nvPr>
        </p:nvSpPr>
        <p:spPr>
          <a:xfrm>
            <a:off x="243000" y="556500"/>
            <a:ext cx="8443800" cy="431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had a file with 350 我 characters , 170 爸 characters , 170 是 characters, 160 李 characters, and 150 刚 characters, how many total bits would we need to encode this file using 32 bit Unicode? Using our Shannon-Fano code? </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a:p>
            <a:pPr indent="0" lvl="0" marL="0" rtl="0" algn="l">
              <a:spcBef>
                <a:spcPts val="600"/>
              </a:spcBef>
              <a:spcAft>
                <a:spcPts val="0"/>
              </a:spcAft>
              <a:buNone/>
            </a:pPr>
            <a:r>
              <a:rPr lang="en" sz="1800">
                <a:latin typeface="Arial"/>
                <a:ea typeface="Arial"/>
                <a:cs typeface="Arial"/>
                <a:sym typeface="Arial"/>
              </a:rPr>
              <a:t>You don’t need a calculator.</a:t>
            </a:r>
            <a:endParaRPr sz="1800">
              <a:latin typeface="Arial"/>
              <a:ea typeface="Arial"/>
              <a:cs typeface="Arial"/>
              <a:sym typeface="Arial"/>
            </a:endParaRPr>
          </a:p>
        </p:txBody>
      </p:sp>
      <p:graphicFrame>
        <p:nvGraphicFramePr>
          <p:cNvPr id="425" name="Google Shape;425;p27"/>
          <p:cNvGraphicFramePr/>
          <p:nvPr/>
        </p:nvGraphicFramePr>
        <p:xfrm>
          <a:off x="5177963" y="1967581"/>
          <a:ext cx="3000000" cy="3000000"/>
        </p:xfrm>
        <a:graphic>
          <a:graphicData uri="http://schemas.openxmlformats.org/drawingml/2006/table">
            <a:tbl>
              <a:tblPr>
                <a:noFill/>
                <a:tableStyleId>{EFF9F99B-612D-458F-9AA8-EC0C172A622C}</a:tableStyleId>
              </a:tblPr>
              <a:tblGrid>
                <a:gridCol w="1120025"/>
                <a:gridCol w="1120025"/>
                <a:gridCol w="11200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Frequency</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S-F Code</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426" name="Google Shape;426;p27"/>
          <p:cNvSpPr txBox="1"/>
          <p:nvPr/>
        </p:nvSpPr>
        <p:spPr>
          <a:xfrm>
            <a:off x="2548275" y="4655350"/>
            <a:ext cx="4992900" cy="45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BE0712"/>
                </a:solidFill>
              </a:rPr>
              <a:t>2.31 bits per symbol for texts with this distribution</a:t>
            </a:r>
            <a:endParaRPr>
              <a:solidFill>
                <a:srgbClr val="BE0712"/>
              </a:solidFill>
            </a:endParaRPr>
          </a:p>
        </p:txBody>
      </p:sp>
      <p:cxnSp>
        <p:nvCxnSpPr>
          <p:cNvPr id="427" name="Google Shape;427;p27"/>
          <p:cNvCxnSpPr/>
          <p:nvPr/>
        </p:nvCxnSpPr>
        <p:spPr>
          <a:xfrm flipH="1" rot="10800000">
            <a:off x="6562124" y="4720601"/>
            <a:ext cx="309000" cy="1665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1" name="Shape 431"/>
        <p:cNvGrpSpPr/>
        <p:nvPr/>
      </p:nvGrpSpPr>
      <p:grpSpPr>
        <a:xfrm>
          <a:off x="0" y="0"/>
          <a:ext cx="0" cy="0"/>
          <a:chOff x="0" y="0"/>
          <a:chExt cx="0" cy="0"/>
        </a:xfrm>
      </p:grpSpPr>
      <p:sp>
        <p:nvSpPr>
          <p:cNvPr id="432" name="Google Shape;43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Efficiency Assessment of Shannon-Fano Coding</a:t>
            </a:r>
            <a:endParaRPr/>
          </a:p>
        </p:txBody>
      </p:sp>
      <p:sp>
        <p:nvSpPr>
          <p:cNvPr id="433" name="Google Shape;433;p28"/>
          <p:cNvSpPr txBox="1"/>
          <p:nvPr>
            <p:ph idx="1" type="body"/>
          </p:nvPr>
        </p:nvSpPr>
        <p:spPr>
          <a:xfrm>
            <a:off x="243000" y="556500"/>
            <a:ext cx="8443800" cy="431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had a file with 350 我 characters , 170 爸 characters , 170 是 characters, 160 李 characters, and 150 刚 characters, how many total bits would we need to encode this file using 32 bit Unicode? Using our Shannon-Fano code? </a:t>
            </a:r>
            <a:endParaRPr/>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1000 total characters.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Space used:</a:t>
            </a:r>
            <a:endParaRPr sz="1800"/>
          </a:p>
          <a:p>
            <a:pPr indent="-342900" lvl="0" marL="457200" rtl="0" algn="l">
              <a:spcBef>
                <a:spcPts val="600"/>
              </a:spcBef>
              <a:spcAft>
                <a:spcPts val="0"/>
              </a:spcAft>
              <a:buSzPts val="1800"/>
              <a:buChar char="●"/>
            </a:pPr>
            <a:r>
              <a:rPr lang="en" sz="1800"/>
              <a:t>32 bit Unicode: 32,000 bits.</a:t>
            </a:r>
            <a:endParaRPr sz="1800"/>
          </a:p>
          <a:p>
            <a:pPr indent="-342900" lvl="0" marL="457200" rtl="0" algn="l">
              <a:spcBef>
                <a:spcPts val="0"/>
              </a:spcBef>
              <a:spcAft>
                <a:spcPts val="0"/>
              </a:spcAft>
              <a:buSzPts val="1800"/>
              <a:buChar char="●"/>
            </a:pPr>
            <a:r>
              <a:rPr lang="en" sz="1800"/>
              <a:t>S-F code: 2,310 bits.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Our code is 14 times as efficient!</a:t>
            </a:r>
            <a:endParaRPr sz="1800"/>
          </a:p>
          <a:p>
            <a:pPr indent="-342900" lvl="0" marL="457200" rtl="0" algn="l">
              <a:spcBef>
                <a:spcPts val="600"/>
              </a:spcBef>
              <a:spcAft>
                <a:spcPts val="0"/>
              </a:spcAft>
              <a:buSzPts val="1800"/>
              <a:buChar char="●"/>
            </a:pPr>
            <a:r>
              <a:rPr lang="en" sz="1800"/>
              <a:t>Can only encode strings with these 5 symbols.</a:t>
            </a:r>
            <a:endParaRPr sz="1800"/>
          </a:p>
        </p:txBody>
      </p:sp>
      <p:graphicFrame>
        <p:nvGraphicFramePr>
          <p:cNvPr id="434" name="Google Shape;434;p28"/>
          <p:cNvGraphicFramePr/>
          <p:nvPr/>
        </p:nvGraphicFramePr>
        <p:xfrm>
          <a:off x="5177963" y="1967581"/>
          <a:ext cx="3000000" cy="3000000"/>
        </p:xfrm>
        <a:graphic>
          <a:graphicData uri="http://schemas.openxmlformats.org/drawingml/2006/table">
            <a:tbl>
              <a:tblPr>
                <a:noFill/>
                <a:tableStyleId>{EFF9F99B-612D-458F-9AA8-EC0C172A622C}</a:tableStyleId>
              </a:tblPr>
              <a:tblGrid>
                <a:gridCol w="1120025"/>
                <a:gridCol w="1120025"/>
                <a:gridCol w="11200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Frequency</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S-F Code</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435" name="Google Shape;435;p28"/>
          <p:cNvSpPr txBox="1"/>
          <p:nvPr/>
        </p:nvSpPr>
        <p:spPr>
          <a:xfrm>
            <a:off x="2548275" y="4655350"/>
            <a:ext cx="4992900" cy="45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BE0712"/>
                </a:solidFill>
              </a:rPr>
              <a:t>2.31 bits per symbol for texts with this distribution</a:t>
            </a:r>
            <a:endParaRPr>
              <a:solidFill>
                <a:srgbClr val="BE0712"/>
              </a:solidFill>
            </a:endParaRPr>
          </a:p>
        </p:txBody>
      </p:sp>
      <p:cxnSp>
        <p:nvCxnSpPr>
          <p:cNvPr id="436" name="Google Shape;436;p28"/>
          <p:cNvCxnSpPr/>
          <p:nvPr/>
        </p:nvCxnSpPr>
        <p:spPr>
          <a:xfrm flipH="1" rot="10800000">
            <a:off x="6562124" y="4720601"/>
            <a:ext cx="309000" cy="1665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Calculation Approach #1 (Shannon-Fano Coding)</a:t>
            </a:r>
            <a:endParaRPr/>
          </a:p>
        </p:txBody>
      </p:sp>
      <p:sp>
        <p:nvSpPr>
          <p:cNvPr id="442" name="Google Shape;442;p29"/>
          <p:cNvSpPr txBox="1"/>
          <p:nvPr>
            <p:ph idx="1" type="body"/>
          </p:nvPr>
        </p:nvSpPr>
        <p:spPr>
          <a:xfrm>
            <a:off x="243000" y="556500"/>
            <a:ext cx="8718000" cy="1681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Shannon-Fano coding is NOT optimal. Does a good job, but possible to find ‘better’ codes (see CS170).</a:t>
            </a:r>
            <a:endParaRPr/>
          </a:p>
          <a:p>
            <a:pPr indent="-355600" lvl="0" marL="457200" marR="0" rtl="0" algn="l">
              <a:lnSpc>
                <a:spcPct val="100000"/>
              </a:lnSpc>
              <a:spcBef>
                <a:spcPts val="600"/>
              </a:spcBef>
              <a:spcAft>
                <a:spcPts val="0"/>
              </a:spcAft>
              <a:buSzPts val="2000"/>
              <a:buChar char="●"/>
            </a:pPr>
            <a:r>
              <a:rPr lang="en"/>
              <a:t>Optimal solution assigned (and solved) as alternative to a final exam: </a:t>
            </a:r>
            <a:r>
              <a:rPr lang="en" u="sng">
                <a:solidFill>
                  <a:schemeClr val="hlink"/>
                </a:solidFill>
                <a:hlinkClick r:id="rId3"/>
              </a:rPr>
              <a:t>http://www.huffmancoding.com/my-uncle/scientific-american</a:t>
            </a:r>
            <a:endParaRPr/>
          </a:p>
          <a:p>
            <a:pPr indent="0" lvl="0" marL="0" marR="0" rtl="0" algn="l">
              <a:lnSpc>
                <a:spcPct val="100000"/>
              </a:lnSpc>
              <a:spcBef>
                <a:spcPts val="600"/>
              </a:spcBef>
              <a:spcAft>
                <a:spcPts val="0"/>
              </a:spcAft>
              <a:buNone/>
            </a:pPr>
            <a:r>
              <a:t/>
            </a:r>
            <a:endParaRPr sz="2200"/>
          </a:p>
        </p:txBody>
      </p:sp>
      <p:graphicFrame>
        <p:nvGraphicFramePr>
          <p:cNvPr id="443" name="Google Shape;443;p29"/>
          <p:cNvGraphicFramePr/>
          <p:nvPr/>
        </p:nvGraphicFramePr>
        <p:xfrm>
          <a:off x="1344150" y="2294631"/>
          <a:ext cx="3000000" cy="3000000"/>
        </p:xfrm>
        <a:graphic>
          <a:graphicData uri="http://schemas.openxmlformats.org/drawingml/2006/table">
            <a:tbl>
              <a:tblPr>
                <a:noFill/>
                <a:tableStyleId>{EFF9F99B-612D-458F-9AA8-EC0C172A622C}</a:tableStyleId>
              </a:tblPr>
              <a:tblGrid>
                <a:gridCol w="1333125"/>
                <a:gridCol w="1333125"/>
                <a:gridCol w="13331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444" name="Google Shape;444;p29"/>
          <p:cNvSpPr/>
          <p:nvPr/>
        </p:nvSpPr>
        <p:spPr>
          <a:xfrm>
            <a:off x="5817250" y="3966456"/>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我</a:t>
            </a:r>
            <a:endParaRPr/>
          </a:p>
        </p:txBody>
      </p:sp>
      <p:sp>
        <p:nvSpPr>
          <p:cNvPr id="445" name="Google Shape;445;p29"/>
          <p:cNvSpPr/>
          <p:nvPr/>
        </p:nvSpPr>
        <p:spPr>
          <a:xfrm>
            <a:off x="6501875" y="3966456"/>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446" name="Google Shape;446;p29"/>
          <p:cNvSpPr/>
          <p:nvPr/>
        </p:nvSpPr>
        <p:spPr>
          <a:xfrm>
            <a:off x="7287450" y="3972731"/>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447" name="Google Shape;447;p29"/>
          <p:cNvSpPr/>
          <p:nvPr/>
        </p:nvSpPr>
        <p:spPr>
          <a:xfrm>
            <a:off x="7967100" y="456384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448" name="Google Shape;448;p29"/>
          <p:cNvSpPr/>
          <p:nvPr/>
        </p:nvSpPr>
        <p:spPr>
          <a:xfrm>
            <a:off x="8597750" y="456384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449" name="Google Shape;449;p29"/>
          <p:cNvSpPr/>
          <p:nvPr/>
        </p:nvSpPr>
        <p:spPr>
          <a:xfrm>
            <a:off x="6924141" y="2319973"/>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29"/>
          <p:cNvCxnSpPr>
            <a:stCxn id="449" idx="2"/>
            <a:endCxn id="451" idx="0"/>
          </p:cNvCxnSpPr>
          <p:nvPr/>
        </p:nvCxnSpPr>
        <p:spPr>
          <a:xfrm flipH="1">
            <a:off x="6362091" y="2683273"/>
            <a:ext cx="743700" cy="416400"/>
          </a:xfrm>
          <a:prstGeom prst="straightConnector1">
            <a:avLst/>
          </a:prstGeom>
          <a:noFill/>
          <a:ln cap="flat" cmpd="sng" w="19050">
            <a:solidFill>
              <a:schemeClr val="dk2"/>
            </a:solidFill>
            <a:prstDash val="solid"/>
            <a:round/>
            <a:headEnd len="med" w="med" type="none"/>
            <a:tailEnd len="med" w="med" type="none"/>
          </a:ln>
        </p:spPr>
      </p:cxnSp>
      <p:cxnSp>
        <p:nvCxnSpPr>
          <p:cNvPr id="452" name="Google Shape;452;p29"/>
          <p:cNvCxnSpPr>
            <a:stCxn id="449" idx="2"/>
            <a:endCxn id="453" idx="0"/>
          </p:cNvCxnSpPr>
          <p:nvPr/>
        </p:nvCxnSpPr>
        <p:spPr>
          <a:xfrm>
            <a:off x="7105791" y="2683273"/>
            <a:ext cx="777900" cy="459000"/>
          </a:xfrm>
          <a:prstGeom prst="straightConnector1">
            <a:avLst/>
          </a:prstGeom>
          <a:noFill/>
          <a:ln cap="flat" cmpd="sng" w="19050">
            <a:solidFill>
              <a:schemeClr val="dk2"/>
            </a:solidFill>
            <a:prstDash val="solid"/>
            <a:round/>
            <a:headEnd len="med" w="med" type="none"/>
            <a:tailEnd len="med" w="med" type="none"/>
          </a:ln>
        </p:spPr>
      </p:cxnSp>
      <p:sp>
        <p:nvSpPr>
          <p:cNvPr id="451" name="Google Shape;451;p29"/>
          <p:cNvSpPr/>
          <p:nvPr/>
        </p:nvSpPr>
        <p:spPr>
          <a:xfrm>
            <a:off x="6180541" y="3099548"/>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4" name="Google Shape;454;p29"/>
          <p:cNvCxnSpPr>
            <a:stCxn id="451" idx="2"/>
            <a:endCxn id="444" idx="0"/>
          </p:cNvCxnSpPr>
          <p:nvPr/>
        </p:nvCxnSpPr>
        <p:spPr>
          <a:xfrm flipH="1">
            <a:off x="5998891" y="3462848"/>
            <a:ext cx="363300" cy="503700"/>
          </a:xfrm>
          <a:prstGeom prst="straightConnector1">
            <a:avLst/>
          </a:prstGeom>
          <a:noFill/>
          <a:ln cap="flat" cmpd="sng" w="19050">
            <a:solidFill>
              <a:schemeClr val="dk2"/>
            </a:solidFill>
            <a:prstDash val="solid"/>
            <a:round/>
            <a:headEnd len="med" w="med" type="none"/>
            <a:tailEnd len="med" w="med" type="none"/>
          </a:ln>
        </p:spPr>
      </p:cxnSp>
      <p:cxnSp>
        <p:nvCxnSpPr>
          <p:cNvPr id="455" name="Google Shape;455;p29"/>
          <p:cNvCxnSpPr>
            <a:stCxn id="451" idx="2"/>
            <a:endCxn id="445" idx="0"/>
          </p:cNvCxnSpPr>
          <p:nvPr/>
        </p:nvCxnSpPr>
        <p:spPr>
          <a:xfrm>
            <a:off x="6362191" y="3462848"/>
            <a:ext cx="321300" cy="5037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29"/>
          <p:cNvSpPr txBox="1"/>
          <p:nvPr/>
        </p:nvSpPr>
        <p:spPr>
          <a:xfrm>
            <a:off x="7486800" y="263050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7" name="Google Shape;457;p29"/>
          <p:cNvSpPr txBox="1"/>
          <p:nvPr/>
        </p:nvSpPr>
        <p:spPr>
          <a:xfrm>
            <a:off x="6444025" y="263050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58" name="Google Shape;458;p29"/>
          <p:cNvSpPr txBox="1"/>
          <p:nvPr/>
        </p:nvSpPr>
        <p:spPr>
          <a:xfrm>
            <a:off x="5913713" y="349205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59" name="Google Shape;459;p29"/>
          <p:cNvSpPr txBox="1"/>
          <p:nvPr/>
        </p:nvSpPr>
        <p:spPr>
          <a:xfrm>
            <a:off x="6499288" y="3492056"/>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3" name="Google Shape;453;p29"/>
          <p:cNvSpPr/>
          <p:nvPr/>
        </p:nvSpPr>
        <p:spPr>
          <a:xfrm>
            <a:off x="7702166" y="3142248"/>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29"/>
          <p:cNvCxnSpPr>
            <a:stCxn id="453" idx="2"/>
            <a:endCxn id="446" idx="0"/>
          </p:cNvCxnSpPr>
          <p:nvPr/>
        </p:nvCxnSpPr>
        <p:spPr>
          <a:xfrm flipH="1">
            <a:off x="7469216" y="3505548"/>
            <a:ext cx="414600" cy="467100"/>
          </a:xfrm>
          <a:prstGeom prst="straightConnector1">
            <a:avLst/>
          </a:prstGeom>
          <a:noFill/>
          <a:ln cap="flat" cmpd="sng" w="19050">
            <a:solidFill>
              <a:schemeClr val="dk2"/>
            </a:solidFill>
            <a:prstDash val="solid"/>
            <a:round/>
            <a:headEnd len="med" w="med" type="none"/>
            <a:tailEnd len="med" w="med" type="none"/>
          </a:ln>
        </p:spPr>
      </p:cxnSp>
      <p:sp>
        <p:nvSpPr>
          <p:cNvPr id="461" name="Google Shape;461;p29"/>
          <p:cNvSpPr txBox="1"/>
          <p:nvPr/>
        </p:nvSpPr>
        <p:spPr>
          <a:xfrm>
            <a:off x="7348331" y="350377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462" name="Google Shape;462;p29"/>
          <p:cNvCxnSpPr>
            <a:stCxn id="463" idx="0"/>
            <a:endCxn id="453" idx="2"/>
          </p:cNvCxnSpPr>
          <p:nvPr/>
        </p:nvCxnSpPr>
        <p:spPr>
          <a:xfrm rot="10800000">
            <a:off x="7883699" y="3505411"/>
            <a:ext cx="580200" cy="433200"/>
          </a:xfrm>
          <a:prstGeom prst="straightConnector1">
            <a:avLst/>
          </a:prstGeom>
          <a:noFill/>
          <a:ln cap="flat" cmpd="sng" w="19050">
            <a:solidFill>
              <a:schemeClr val="dk2"/>
            </a:solidFill>
            <a:prstDash val="solid"/>
            <a:round/>
            <a:headEnd len="med" w="med" type="none"/>
            <a:tailEnd len="med" w="med" type="none"/>
          </a:ln>
        </p:spPr>
      </p:cxnSp>
      <p:sp>
        <p:nvSpPr>
          <p:cNvPr id="463" name="Google Shape;463;p29"/>
          <p:cNvSpPr/>
          <p:nvPr/>
        </p:nvSpPr>
        <p:spPr>
          <a:xfrm>
            <a:off x="8282249" y="3938611"/>
            <a:ext cx="3633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txBox="1"/>
          <p:nvPr/>
        </p:nvSpPr>
        <p:spPr>
          <a:xfrm>
            <a:off x="8182241" y="3480340"/>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65" name="Google Shape;465;p29"/>
          <p:cNvCxnSpPr>
            <a:stCxn id="463" idx="2"/>
            <a:endCxn id="447" idx="0"/>
          </p:cNvCxnSpPr>
          <p:nvPr/>
        </p:nvCxnSpPr>
        <p:spPr>
          <a:xfrm flipH="1">
            <a:off x="8148899" y="4301911"/>
            <a:ext cx="315000" cy="261900"/>
          </a:xfrm>
          <a:prstGeom prst="straightConnector1">
            <a:avLst/>
          </a:prstGeom>
          <a:noFill/>
          <a:ln cap="flat" cmpd="sng" w="19050">
            <a:solidFill>
              <a:schemeClr val="dk2"/>
            </a:solidFill>
            <a:prstDash val="solid"/>
            <a:round/>
            <a:headEnd len="med" w="med" type="none"/>
            <a:tailEnd len="med" w="med" type="none"/>
          </a:ln>
        </p:spPr>
      </p:cxnSp>
      <p:cxnSp>
        <p:nvCxnSpPr>
          <p:cNvPr id="466" name="Google Shape;466;p29"/>
          <p:cNvCxnSpPr>
            <a:stCxn id="463" idx="2"/>
            <a:endCxn id="448" idx="0"/>
          </p:cNvCxnSpPr>
          <p:nvPr/>
        </p:nvCxnSpPr>
        <p:spPr>
          <a:xfrm>
            <a:off x="8463899" y="4301911"/>
            <a:ext cx="315600" cy="261900"/>
          </a:xfrm>
          <a:prstGeom prst="straightConnector1">
            <a:avLst/>
          </a:prstGeom>
          <a:noFill/>
          <a:ln cap="flat" cmpd="sng" w="19050">
            <a:solidFill>
              <a:schemeClr val="dk2"/>
            </a:solidFill>
            <a:prstDash val="solid"/>
            <a:round/>
            <a:headEnd len="med" w="med" type="none"/>
            <a:tailEnd len="med" w="med" type="none"/>
          </a:ln>
        </p:spPr>
      </p:cxnSp>
      <p:sp>
        <p:nvSpPr>
          <p:cNvPr id="467" name="Google Shape;467;p29"/>
          <p:cNvSpPr txBox="1"/>
          <p:nvPr/>
        </p:nvSpPr>
        <p:spPr>
          <a:xfrm>
            <a:off x="8029077" y="418341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68" name="Google Shape;468;p29"/>
          <p:cNvSpPr txBox="1"/>
          <p:nvPr/>
        </p:nvSpPr>
        <p:spPr>
          <a:xfrm>
            <a:off x="8605052" y="418341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69" name="Google Shape;469;p29"/>
          <p:cNvCxnSpPr/>
          <p:nvPr/>
        </p:nvCxnSpPr>
        <p:spPr>
          <a:xfrm>
            <a:off x="1355225" y="2358950"/>
            <a:ext cx="7568700" cy="2472600"/>
          </a:xfrm>
          <a:prstGeom prst="straightConnector1">
            <a:avLst/>
          </a:prstGeom>
          <a:noFill/>
          <a:ln cap="flat" cmpd="sng" w="28575">
            <a:solidFill>
              <a:srgbClr val="BE0712"/>
            </a:solidFill>
            <a:prstDash val="solid"/>
            <a:round/>
            <a:headEnd len="med" w="med" type="none"/>
            <a:tailEnd len="med" w="med" type="none"/>
          </a:ln>
        </p:spPr>
      </p:cxnSp>
      <p:cxnSp>
        <p:nvCxnSpPr>
          <p:cNvPr id="470" name="Google Shape;470;p29"/>
          <p:cNvCxnSpPr/>
          <p:nvPr/>
        </p:nvCxnSpPr>
        <p:spPr>
          <a:xfrm flipH="1" rot="10800000">
            <a:off x="1394850" y="2351150"/>
            <a:ext cx="7465500" cy="2551800"/>
          </a:xfrm>
          <a:prstGeom prst="straightConnector1">
            <a:avLst/>
          </a:prstGeom>
          <a:noFill/>
          <a:ln cap="flat" cmpd="sng" w="28575">
            <a:solidFill>
              <a:srgbClr val="BE071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Calculation Approach #2: Huffman Coding</a:t>
            </a:r>
            <a:endParaRPr/>
          </a:p>
        </p:txBody>
      </p:sp>
      <p:sp>
        <p:nvSpPr>
          <p:cNvPr id="476" name="Google Shape;476;p30"/>
          <p:cNvSpPr txBox="1"/>
          <p:nvPr>
            <p:ph idx="1" type="body"/>
          </p:nvPr>
        </p:nvSpPr>
        <p:spPr>
          <a:xfrm>
            <a:off x="243000" y="556500"/>
            <a:ext cx="8443800" cy="230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before, calculate relative frequencies.</a:t>
            </a:r>
            <a:endParaRPr/>
          </a:p>
          <a:p>
            <a:pPr indent="-355600" lvl="0" marL="457200" rtl="0" algn="l">
              <a:spcBef>
                <a:spcPts val="600"/>
              </a:spcBef>
              <a:spcAft>
                <a:spcPts val="0"/>
              </a:spcAft>
              <a:buSzPts val="2000"/>
              <a:buChar char="●"/>
            </a:pPr>
            <a:r>
              <a:rPr lang="en"/>
              <a:t>Assign each symbol to a node with weight = relative frequency.</a:t>
            </a:r>
            <a:endParaRPr/>
          </a:p>
          <a:p>
            <a:pPr indent="-355600" lvl="0" marL="457200" rtl="0" algn="l">
              <a:spcBef>
                <a:spcPts val="0"/>
              </a:spcBef>
              <a:spcAft>
                <a:spcPts val="0"/>
              </a:spcAft>
              <a:buSzPts val="2000"/>
              <a:buChar char="●"/>
            </a:pPr>
            <a:r>
              <a:rPr lang="en"/>
              <a:t>Take the two smallest nodes and merge them into a super node with weight equal to sum of weights.</a:t>
            </a:r>
            <a:endParaRPr/>
          </a:p>
          <a:p>
            <a:pPr indent="-355600" lvl="0" marL="457200" rtl="0" algn="l">
              <a:spcBef>
                <a:spcPts val="0"/>
              </a:spcBef>
              <a:spcAft>
                <a:spcPts val="0"/>
              </a:spcAft>
              <a:buSzPts val="2000"/>
              <a:buChar char="●"/>
            </a:pPr>
            <a:r>
              <a:rPr lang="en"/>
              <a:t>Repeat until everything is part of a tree.</a:t>
            </a:r>
            <a:endParaRPr/>
          </a:p>
        </p:txBody>
      </p:sp>
      <p:sp>
        <p:nvSpPr>
          <p:cNvPr id="477" name="Google Shape;477;p30"/>
          <p:cNvSpPr/>
          <p:nvPr/>
        </p:nvSpPr>
        <p:spPr>
          <a:xfrm>
            <a:off x="4976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478" name="Google Shape;478;p30"/>
          <p:cNvSpPr/>
          <p:nvPr/>
        </p:nvSpPr>
        <p:spPr>
          <a:xfrm>
            <a:off x="9663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479" name="Google Shape;479;p30"/>
          <p:cNvSpPr/>
          <p:nvPr/>
        </p:nvSpPr>
        <p:spPr>
          <a:xfrm>
            <a:off x="14351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480" name="Google Shape;480;p30"/>
          <p:cNvSpPr/>
          <p:nvPr/>
        </p:nvSpPr>
        <p:spPr>
          <a:xfrm>
            <a:off x="19038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481" name="Google Shape;481;p30"/>
          <p:cNvSpPr/>
          <p:nvPr/>
        </p:nvSpPr>
        <p:spPr>
          <a:xfrm>
            <a:off x="23726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482" name="Google Shape;482;p30"/>
          <p:cNvSpPr txBox="1"/>
          <p:nvPr/>
        </p:nvSpPr>
        <p:spPr>
          <a:xfrm>
            <a:off x="39862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483" name="Google Shape;483;p30"/>
          <p:cNvSpPr txBox="1"/>
          <p:nvPr/>
        </p:nvSpPr>
        <p:spPr>
          <a:xfrm>
            <a:off x="884719"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484" name="Google Shape;484;p30"/>
          <p:cNvSpPr txBox="1"/>
          <p:nvPr/>
        </p:nvSpPr>
        <p:spPr>
          <a:xfrm>
            <a:off x="135587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485" name="Google Shape;485;p30"/>
          <p:cNvSpPr txBox="1"/>
          <p:nvPr/>
        </p:nvSpPr>
        <p:spPr>
          <a:xfrm>
            <a:off x="182151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0.16</a:t>
            </a:r>
            <a:endParaRPr/>
          </a:p>
        </p:txBody>
      </p:sp>
      <p:sp>
        <p:nvSpPr>
          <p:cNvPr id="486" name="Google Shape;486;p30"/>
          <p:cNvSpPr txBox="1"/>
          <p:nvPr/>
        </p:nvSpPr>
        <p:spPr>
          <a:xfrm>
            <a:off x="2287086"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0.15</a:t>
            </a:r>
            <a:endParaRPr/>
          </a:p>
        </p:txBody>
      </p:sp>
      <p:grpSp>
        <p:nvGrpSpPr>
          <p:cNvPr id="487" name="Google Shape;487;p30"/>
          <p:cNvGrpSpPr/>
          <p:nvPr/>
        </p:nvGrpSpPr>
        <p:grpSpPr>
          <a:xfrm>
            <a:off x="3460825" y="3419775"/>
            <a:ext cx="2337275" cy="1285146"/>
            <a:chOff x="3460825" y="3419775"/>
            <a:chExt cx="2337275" cy="1285146"/>
          </a:xfrm>
        </p:grpSpPr>
        <p:sp>
          <p:nvSpPr>
            <p:cNvPr id="488" name="Google Shape;488;p30"/>
            <p:cNvSpPr/>
            <p:nvPr/>
          </p:nvSpPr>
          <p:spPr>
            <a:xfrm>
              <a:off x="35598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489" name="Google Shape;489;p30"/>
            <p:cNvSpPr/>
            <p:nvPr/>
          </p:nvSpPr>
          <p:spPr>
            <a:xfrm>
              <a:off x="40285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490" name="Google Shape;490;p30"/>
            <p:cNvSpPr/>
            <p:nvPr/>
          </p:nvSpPr>
          <p:spPr>
            <a:xfrm>
              <a:off x="44973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491" name="Google Shape;491;p30"/>
            <p:cNvSpPr/>
            <p:nvPr/>
          </p:nvSpPr>
          <p:spPr>
            <a:xfrm>
              <a:off x="496605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492" name="Google Shape;492;p30"/>
            <p:cNvSpPr/>
            <p:nvPr/>
          </p:nvSpPr>
          <p:spPr>
            <a:xfrm>
              <a:off x="5434800"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493" name="Google Shape;493;p30"/>
            <p:cNvSpPr txBox="1"/>
            <p:nvPr/>
          </p:nvSpPr>
          <p:spPr>
            <a:xfrm>
              <a:off x="346082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494" name="Google Shape;494;p30"/>
            <p:cNvSpPr txBox="1"/>
            <p:nvPr/>
          </p:nvSpPr>
          <p:spPr>
            <a:xfrm>
              <a:off x="3946919"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495" name="Google Shape;495;p30"/>
            <p:cNvSpPr txBox="1"/>
            <p:nvPr/>
          </p:nvSpPr>
          <p:spPr>
            <a:xfrm>
              <a:off x="4418075"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496" name="Google Shape;496;p30"/>
            <p:cNvSpPr/>
            <p:nvPr/>
          </p:nvSpPr>
          <p:spPr>
            <a:xfrm>
              <a:off x="5112654"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497" name="Google Shape;497;p30"/>
            <p:cNvCxnSpPr>
              <a:stCxn id="496" idx="2"/>
              <a:endCxn id="491" idx="0"/>
            </p:cNvCxnSpPr>
            <p:nvPr/>
          </p:nvCxnSpPr>
          <p:spPr>
            <a:xfrm flipH="1">
              <a:off x="5147754"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30"/>
            <p:cNvCxnSpPr>
              <a:stCxn id="496" idx="2"/>
              <a:endCxn id="492" idx="0"/>
            </p:cNvCxnSpPr>
            <p:nvPr/>
          </p:nvCxnSpPr>
          <p:spPr>
            <a:xfrm>
              <a:off x="5396454"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499" name="Google Shape;499;p30"/>
            <p:cNvSpPr txBox="1"/>
            <p:nvPr/>
          </p:nvSpPr>
          <p:spPr>
            <a:xfrm>
              <a:off x="4994850"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00" name="Google Shape;500;p30"/>
            <p:cNvSpPr txBox="1"/>
            <p:nvPr/>
          </p:nvSpPr>
          <p:spPr>
            <a:xfrm>
              <a:off x="5489938"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grpSp>
        <p:nvGrpSpPr>
          <p:cNvPr id="501" name="Google Shape;501;p30"/>
          <p:cNvGrpSpPr/>
          <p:nvPr/>
        </p:nvGrpSpPr>
        <p:grpSpPr>
          <a:xfrm>
            <a:off x="6620950" y="3419775"/>
            <a:ext cx="2337275" cy="1285146"/>
            <a:chOff x="6620950" y="3419775"/>
            <a:chExt cx="2337275" cy="1285146"/>
          </a:xfrm>
        </p:grpSpPr>
        <p:sp>
          <p:nvSpPr>
            <p:cNvPr id="502" name="Google Shape;502;p30"/>
            <p:cNvSpPr/>
            <p:nvPr/>
          </p:nvSpPr>
          <p:spPr>
            <a:xfrm>
              <a:off x="6719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503" name="Google Shape;503;p30"/>
            <p:cNvSpPr/>
            <p:nvPr/>
          </p:nvSpPr>
          <p:spPr>
            <a:xfrm>
              <a:off x="71886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504" name="Google Shape;504;p30"/>
            <p:cNvSpPr/>
            <p:nvPr/>
          </p:nvSpPr>
          <p:spPr>
            <a:xfrm>
              <a:off x="76574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505" name="Google Shape;505;p30"/>
            <p:cNvSpPr/>
            <p:nvPr/>
          </p:nvSpPr>
          <p:spPr>
            <a:xfrm>
              <a:off x="81261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506" name="Google Shape;506;p30"/>
            <p:cNvSpPr/>
            <p:nvPr/>
          </p:nvSpPr>
          <p:spPr>
            <a:xfrm>
              <a:off x="8594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507" name="Google Shape;507;p30"/>
            <p:cNvSpPr txBox="1"/>
            <p:nvPr/>
          </p:nvSpPr>
          <p:spPr>
            <a:xfrm>
              <a:off x="6620950"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508" name="Google Shape;508;p30"/>
            <p:cNvSpPr/>
            <p:nvPr/>
          </p:nvSpPr>
          <p:spPr>
            <a:xfrm>
              <a:off x="8272779"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509" name="Google Shape;509;p30"/>
            <p:cNvCxnSpPr>
              <a:stCxn id="508" idx="2"/>
              <a:endCxn id="505" idx="0"/>
            </p:cNvCxnSpPr>
            <p:nvPr/>
          </p:nvCxnSpPr>
          <p:spPr>
            <a:xfrm flipH="1">
              <a:off x="8307879"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30"/>
            <p:cNvCxnSpPr>
              <a:stCxn id="508" idx="2"/>
              <a:endCxn id="506" idx="0"/>
            </p:cNvCxnSpPr>
            <p:nvPr/>
          </p:nvCxnSpPr>
          <p:spPr>
            <a:xfrm>
              <a:off x="8556579"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30"/>
            <p:cNvSpPr txBox="1"/>
            <p:nvPr/>
          </p:nvSpPr>
          <p:spPr>
            <a:xfrm>
              <a:off x="8154975"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12" name="Google Shape;512;p30"/>
            <p:cNvSpPr txBox="1"/>
            <p:nvPr/>
          </p:nvSpPr>
          <p:spPr>
            <a:xfrm>
              <a:off x="8650063"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13" name="Google Shape;513;p30"/>
            <p:cNvSpPr/>
            <p:nvPr/>
          </p:nvSpPr>
          <p:spPr>
            <a:xfrm>
              <a:off x="7335030" y="34212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0.34</a:t>
              </a:r>
              <a:endParaRPr/>
            </a:p>
          </p:txBody>
        </p:sp>
        <p:cxnSp>
          <p:nvCxnSpPr>
            <p:cNvPr id="514" name="Google Shape;514;p30"/>
            <p:cNvCxnSpPr>
              <a:stCxn id="513" idx="2"/>
              <a:endCxn id="503" idx="0"/>
            </p:cNvCxnSpPr>
            <p:nvPr/>
          </p:nvCxnSpPr>
          <p:spPr>
            <a:xfrm flipH="1">
              <a:off x="7370430" y="3784513"/>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515" name="Google Shape;515;p30"/>
            <p:cNvCxnSpPr>
              <a:stCxn id="513" idx="2"/>
              <a:endCxn id="504" idx="0"/>
            </p:cNvCxnSpPr>
            <p:nvPr/>
          </p:nvCxnSpPr>
          <p:spPr>
            <a:xfrm>
              <a:off x="7618830" y="3784513"/>
              <a:ext cx="220200" cy="255600"/>
            </a:xfrm>
            <a:prstGeom prst="straightConnector1">
              <a:avLst/>
            </a:prstGeom>
            <a:noFill/>
            <a:ln cap="flat" cmpd="sng" w="19050">
              <a:solidFill>
                <a:schemeClr val="dk2"/>
              </a:solidFill>
              <a:prstDash val="solid"/>
              <a:round/>
              <a:headEnd len="med" w="med" type="none"/>
              <a:tailEnd len="med" w="med" type="none"/>
            </a:ln>
          </p:spPr>
        </p:cxnSp>
        <p:sp>
          <p:nvSpPr>
            <p:cNvPr id="516" name="Google Shape;516;p30"/>
            <p:cNvSpPr txBox="1"/>
            <p:nvPr/>
          </p:nvSpPr>
          <p:spPr>
            <a:xfrm>
              <a:off x="7222890" y="371320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17" name="Google Shape;517;p30"/>
            <p:cNvSpPr txBox="1"/>
            <p:nvPr/>
          </p:nvSpPr>
          <p:spPr>
            <a:xfrm>
              <a:off x="7717977" y="370329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Calculation Approach #2: Huffman Coding</a:t>
            </a:r>
            <a:endParaRPr/>
          </a:p>
        </p:txBody>
      </p:sp>
      <p:sp>
        <p:nvSpPr>
          <p:cNvPr id="523" name="Google Shape;523;p31"/>
          <p:cNvSpPr txBox="1"/>
          <p:nvPr>
            <p:ph idx="1" type="body"/>
          </p:nvPr>
        </p:nvSpPr>
        <p:spPr>
          <a:xfrm>
            <a:off x="243000" y="556500"/>
            <a:ext cx="8443800" cy="230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before, calculate relative frequencies.</a:t>
            </a:r>
            <a:endParaRPr/>
          </a:p>
          <a:p>
            <a:pPr indent="-355600" lvl="0" marL="457200" rtl="0" algn="l">
              <a:spcBef>
                <a:spcPts val="600"/>
              </a:spcBef>
              <a:spcAft>
                <a:spcPts val="0"/>
              </a:spcAft>
              <a:buSzPts val="2000"/>
              <a:buChar char="●"/>
            </a:pPr>
            <a:r>
              <a:rPr lang="en"/>
              <a:t>Assign each symbol to a node with weight = relative frequency.</a:t>
            </a:r>
            <a:endParaRPr/>
          </a:p>
          <a:p>
            <a:pPr indent="-355600" lvl="0" marL="457200" rtl="0" algn="l">
              <a:spcBef>
                <a:spcPts val="0"/>
              </a:spcBef>
              <a:spcAft>
                <a:spcPts val="0"/>
              </a:spcAft>
              <a:buSzPts val="2000"/>
              <a:buChar char="●"/>
            </a:pPr>
            <a:r>
              <a:rPr lang="en"/>
              <a:t>Take the two smallest nodes and merge them into a super node with weight equal to sum of weights.</a:t>
            </a:r>
            <a:endParaRPr/>
          </a:p>
          <a:p>
            <a:pPr indent="-355600" lvl="0" marL="457200" rtl="0" algn="l">
              <a:spcBef>
                <a:spcPts val="0"/>
              </a:spcBef>
              <a:spcAft>
                <a:spcPts val="0"/>
              </a:spcAft>
              <a:buSzPts val="2000"/>
              <a:buChar char="●"/>
            </a:pPr>
            <a:r>
              <a:rPr lang="en"/>
              <a:t>Repeat until everything is part of a tree.</a:t>
            </a:r>
            <a:endParaRPr/>
          </a:p>
        </p:txBody>
      </p:sp>
      <p:grpSp>
        <p:nvGrpSpPr>
          <p:cNvPr id="524" name="Google Shape;524;p31"/>
          <p:cNvGrpSpPr/>
          <p:nvPr/>
        </p:nvGrpSpPr>
        <p:grpSpPr>
          <a:xfrm>
            <a:off x="404031" y="3721479"/>
            <a:ext cx="2337275" cy="1285146"/>
            <a:chOff x="6620950" y="3419775"/>
            <a:chExt cx="2337275" cy="1285146"/>
          </a:xfrm>
        </p:grpSpPr>
        <p:sp>
          <p:nvSpPr>
            <p:cNvPr id="525" name="Google Shape;525;p31"/>
            <p:cNvSpPr/>
            <p:nvPr/>
          </p:nvSpPr>
          <p:spPr>
            <a:xfrm>
              <a:off x="6719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526" name="Google Shape;526;p31"/>
            <p:cNvSpPr/>
            <p:nvPr/>
          </p:nvSpPr>
          <p:spPr>
            <a:xfrm>
              <a:off x="71886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527" name="Google Shape;527;p31"/>
            <p:cNvSpPr/>
            <p:nvPr/>
          </p:nvSpPr>
          <p:spPr>
            <a:xfrm>
              <a:off x="76574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528" name="Google Shape;528;p31"/>
            <p:cNvSpPr/>
            <p:nvPr/>
          </p:nvSpPr>
          <p:spPr>
            <a:xfrm>
              <a:off x="812617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529" name="Google Shape;529;p31"/>
            <p:cNvSpPr/>
            <p:nvPr/>
          </p:nvSpPr>
          <p:spPr>
            <a:xfrm>
              <a:off x="8594925" y="4040075"/>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530" name="Google Shape;530;p31"/>
            <p:cNvSpPr txBox="1"/>
            <p:nvPr/>
          </p:nvSpPr>
          <p:spPr>
            <a:xfrm>
              <a:off x="6620950" y="4341621"/>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531" name="Google Shape;531;p31"/>
            <p:cNvSpPr/>
            <p:nvPr/>
          </p:nvSpPr>
          <p:spPr>
            <a:xfrm>
              <a:off x="8272779" y="3419775"/>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0.31</a:t>
              </a:r>
              <a:endParaRPr/>
            </a:p>
          </p:txBody>
        </p:sp>
        <p:cxnSp>
          <p:nvCxnSpPr>
            <p:cNvPr id="532" name="Google Shape;532;p31"/>
            <p:cNvCxnSpPr>
              <a:stCxn id="531" idx="2"/>
              <a:endCxn id="528" idx="0"/>
            </p:cNvCxnSpPr>
            <p:nvPr/>
          </p:nvCxnSpPr>
          <p:spPr>
            <a:xfrm flipH="1">
              <a:off x="8307879" y="3783075"/>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533" name="Google Shape;533;p31"/>
            <p:cNvCxnSpPr>
              <a:stCxn id="531" idx="2"/>
              <a:endCxn id="529" idx="0"/>
            </p:cNvCxnSpPr>
            <p:nvPr/>
          </p:nvCxnSpPr>
          <p:spPr>
            <a:xfrm>
              <a:off x="8556579" y="3783075"/>
              <a:ext cx="219900" cy="2571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31"/>
            <p:cNvSpPr txBox="1"/>
            <p:nvPr/>
          </p:nvSpPr>
          <p:spPr>
            <a:xfrm>
              <a:off x="8154975" y="3716394"/>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35" name="Google Shape;535;p31"/>
            <p:cNvSpPr txBox="1"/>
            <p:nvPr/>
          </p:nvSpPr>
          <p:spPr>
            <a:xfrm>
              <a:off x="8650063" y="370648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36" name="Google Shape;536;p31"/>
            <p:cNvSpPr/>
            <p:nvPr/>
          </p:nvSpPr>
          <p:spPr>
            <a:xfrm>
              <a:off x="7335030" y="34212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0.34</a:t>
              </a:r>
              <a:endParaRPr/>
            </a:p>
          </p:txBody>
        </p:sp>
        <p:cxnSp>
          <p:nvCxnSpPr>
            <p:cNvPr id="537" name="Google Shape;537;p31"/>
            <p:cNvCxnSpPr>
              <a:stCxn id="536" idx="2"/>
              <a:endCxn id="526" idx="0"/>
            </p:cNvCxnSpPr>
            <p:nvPr/>
          </p:nvCxnSpPr>
          <p:spPr>
            <a:xfrm flipH="1">
              <a:off x="7370430" y="3784513"/>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538" name="Google Shape;538;p31"/>
            <p:cNvCxnSpPr>
              <a:stCxn id="536" idx="2"/>
              <a:endCxn id="527" idx="0"/>
            </p:cNvCxnSpPr>
            <p:nvPr/>
          </p:nvCxnSpPr>
          <p:spPr>
            <a:xfrm>
              <a:off x="7618830" y="3784513"/>
              <a:ext cx="220200" cy="255600"/>
            </a:xfrm>
            <a:prstGeom prst="straightConnector1">
              <a:avLst/>
            </a:prstGeom>
            <a:noFill/>
            <a:ln cap="flat" cmpd="sng" w="19050">
              <a:solidFill>
                <a:schemeClr val="dk2"/>
              </a:solidFill>
              <a:prstDash val="solid"/>
              <a:round/>
              <a:headEnd len="med" w="med" type="none"/>
              <a:tailEnd len="med" w="med" type="none"/>
            </a:ln>
          </p:spPr>
        </p:cxnSp>
        <p:sp>
          <p:nvSpPr>
            <p:cNvPr id="539" name="Google Shape;539;p31"/>
            <p:cNvSpPr txBox="1"/>
            <p:nvPr/>
          </p:nvSpPr>
          <p:spPr>
            <a:xfrm>
              <a:off x="7222890" y="371320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40" name="Google Shape;540;p31"/>
            <p:cNvSpPr txBox="1"/>
            <p:nvPr/>
          </p:nvSpPr>
          <p:spPr>
            <a:xfrm>
              <a:off x="7717977" y="370329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grpSp>
      <p:grpSp>
        <p:nvGrpSpPr>
          <p:cNvPr id="541" name="Google Shape;541;p31"/>
          <p:cNvGrpSpPr/>
          <p:nvPr/>
        </p:nvGrpSpPr>
        <p:grpSpPr>
          <a:xfrm>
            <a:off x="3470731" y="3091269"/>
            <a:ext cx="2337275" cy="1915356"/>
            <a:chOff x="3470731" y="3091269"/>
            <a:chExt cx="2337275" cy="1915356"/>
          </a:xfrm>
        </p:grpSpPr>
        <p:sp>
          <p:nvSpPr>
            <p:cNvPr id="542" name="Google Shape;542;p31"/>
            <p:cNvSpPr/>
            <p:nvPr/>
          </p:nvSpPr>
          <p:spPr>
            <a:xfrm>
              <a:off x="35697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543" name="Google Shape;543;p31"/>
            <p:cNvSpPr/>
            <p:nvPr/>
          </p:nvSpPr>
          <p:spPr>
            <a:xfrm>
              <a:off x="403845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544" name="Google Shape;544;p31"/>
            <p:cNvSpPr/>
            <p:nvPr/>
          </p:nvSpPr>
          <p:spPr>
            <a:xfrm>
              <a:off x="45072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545" name="Google Shape;545;p31"/>
            <p:cNvSpPr/>
            <p:nvPr/>
          </p:nvSpPr>
          <p:spPr>
            <a:xfrm>
              <a:off x="497595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546" name="Google Shape;546;p31"/>
            <p:cNvSpPr/>
            <p:nvPr/>
          </p:nvSpPr>
          <p:spPr>
            <a:xfrm>
              <a:off x="5444706"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547" name="Google Shape;547;p31"/>
            <p:cNvSpPr txBox="1"/>
            <p:nvPr/>
          </p:nvSpPr>
          <p:spPr>
            <a:xfrm>
              <a:off x="3470731" y="464332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548" name="Google Shape;548;p31"/>
            <p:cNvSpPr/>
            <p:nvPr/>
          </p:nvSpPr>
          <p:spPr>
            <a:xfrm>
              <a:off x="5122560" y="372147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 name="Google Shape;549;p31"/>
            <p:cNvCxnSpPr>
              <a:stCxn id="548" idx="2"/>
              <a:endCxn id="545" idx="0"/>
            </p:cNvCxnSpPr>
            <p:nvPr/>
          </p:nvCxnSpPr>
          <p:spPr>
            <a:xfrm flipH="1">
              <a:off x="5157660" y="4084779"/>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31"/>
            <p:cNvCxnSpPr>
              <a:stCxn id="548" idx="2"/>
              <a:endCxn id="546" idx="0"/>
            </p:cNvCxnSpPr>
            <p:nvPr/>
          </p:nvCxnSpPr>
          <p:spPr>
            <a:xfrm>
              <a:off x="5406360" y="4084779"/>
              <a:ext cx="219900" cy="257100"/>
            </a:xfrm>
            <a:prstGeom prst="straightConnector1">
              <a:avLst/>
            </a:prstGeom>
            <a:noFill/>
            <a:ln cap="flat" cmpd="sng" w="19050">
              <a:solidFill>
                <a:schemeClr val="dk2"/>
              </a:solidFill>
              <a:prstDash val="solid"/>
              <a:round/>
              <a:headEnd len="med" w="med" type="none"/>
              <a:tailEnd len="med" w="med" type="none"/>
            </a:ln>
          </p:spPr>
        </p:cxnSp>
        <p:sp>
          <p:nvSpPr>
            <p:cNvPr id="551" name="Google Shape;551;p31"/>
            <p:cNvSpPr txBox="1"/>
            <p:nvPr/>
          </p:nvSpPr>
          <p:spPr>
            <a:xfrm>
              <a:off x="5004756" y="401809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52" name="Google Shape;552;p31"/>
            <p:cNvSpPr txBox="1"/>
            <p:nvPr/>
          </p:nvSpPr>
          <p:spPr>
            <a:xfrm>
              <a:off x="5499844" y="400818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3" name="Google Shape;553;p31"/>
            <p:cNvSpPr/>
            <p:nvPr/>
          </p:nvSpPr>
          <p:spPr>
            <a:xfrm>
              <a:off x="4184812" y="3722917"/>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31"/>
            <p:cNvCxnSpPr>
              <a:stCxn id="553" idx="2"/>
              <a:endCxn id="543" idx="0"/>
            </p:cNvCxnSpPr>
            <p:nvPr/>
          </p:nvCxnSpPr>
          <p:spPr>
            <a:xfrm flipH="1">
              <a:off x="4220212" y="4086217"/>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555" name="Google Shape;555;p31"/>
            <p:cNvCxnSpPr>
              <a:stCxn id="553" idx="2"/>
              <a:endCxn id="544" idx="0"/>
            </p:cNvCxnSpPr>
            <p:nvPr/>
          </p:nvCxnSpPr>
          <p:spPr>
            <a:xfrm>
              <a:off x="4468612" y="4086217"/>
              <a:ext cx="220200" cy="255600"/>
            </a:xfrm>
            <a:prstGeom prst="straightConnector1">
              <a:avLst/>
            </a:prstGeom>
            <a:noFill/>
            <a:ln cap="flat" cmpd="sng" w="19050">
              <a:solidFill>
                <a:schemeClr val="dk2"/>
              </a:solidFill>
              <a:prstDash val="solid"/>
              <a:round/>
              <a:headEnd len="med" w="med" type="none"/>
              <a:tailEnd len="med" w="med" type="none"/>
            </a:ln>
          </p:spPr>
        </p:cxnSp>
        <p:sp>
          <p:nvSpPr>
            <p:cNvPr id="556" name="Google Shape;556;p31"/>
            <p:cNvSpPr txBox="1"/>
            <p:nvPr/>
          </p:nvSpPr>
          <p:spPr>
            <a:xfrm>
              <a:off x="4072671" y="401490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57" name="Google Shape;557;p31"/>
            <p:cNvSpPr txBox="1"/>
            <p:nvPr/>
          </p:nvSpPr>
          <p:spPr>
            <a:xfrm>
              <a:off x="4567758" y="400499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58" name="Google Shape;558;p31"/>
            <p:cNvSpPr/>
            <p:nvPr/>
          </p:nvSpPr>
          <p:spPr>
            <a:xfrm>
              <a:off x="4659079" y="309126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0.65</a:t>
              </a:r>
              <a:endParaRPr/>
            </a:p>
          </p:txBody>
        </p:sp>
        <p:cxnSp>
          <p:nvCxnSpPr>
            <p:cNvPr id="559" name="Google Shape;559;p31"/>
            <p:cNvCxnSpPr>
              <a:stCxn id="558" idx="2"/>
              <a:endCxn id="553" idx="0"/>
            </p:cNvCxnSpPr>
            <p:nvPr/>
          </p:nvCxnSpPr>
          <p:spPr>
            <a:xfrm flipH="1">
              <a:off x="4468579" y="3454569"/>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560" name="Google Shape;560;p31"/>
            <p:cNvCxnSpPr>
              <a:stCxn id="558" idx="2"/>
              <a:endCxn id="548" idx="0"/>
            </p:cNvCxnSpPr>
            <p:nvPr/>
          </p:nvCxnSpPr>
          <p:spPr>
            <a:xfrm>
              <a:off x="4942879" y="3454569"/>
              <a:ext cx="463500" cy="267000"/>
            </a:xfrm>
            <a:prstGeom prst="straightConnector1">
              <a:avLst/>
            </a:prstGeom>
            <a:noFill/>
            <a:ln cap="flat" cmpd="sng" w="19050">
              <a:solidFill>
                <a:schemeClr val="dk2"/>
              </a:solidFill>
              <a:prstDash val="solid"/>
              <a:round/>
              <a:headEnd len="med" w="med" type="none"/>
              <a:tailEnd len="med" w="med" type="none"/>
            </a:ln>
          </p:spPr>
        </p:cxnSp>
        <p:sp>
          <p:nvSpPr>
            <p:cNvPr id="561" name="Google Shape;561;p31"/>
            <p:cNvSpPr txBox="1"/>
            <p:nvPr/>
          </p:nvSpPr>
          <p:spPr>
            <a:xfrm>
              <a:off x="5149166" y="334137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62" name="Google Shape;562;p31"/>
            <p:cNvSpPr txBox="1"/>
            <p:nvPr/>
          </p:nvSpPr>
          <p:spPr>
            <a:xfrm>
              <a:off x="4406319" y="335128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grpSp>
      <p:sp>
        <p:nvSpPr>
          <p:cNvPr id="563" name="Google Shape;563;p31"/>
          <p:cNvSpPr/>
          <p:nvPr/>
        </p:nvSpPr>
        <p:spPr>
          <a:xfrm>
            <a:off x="66628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我</a:t>
            </a:r>
            <a:endParaRPr/>
          </a:p>
        </p:txBody>
      </p:sp>
      <p:sp>
        <p:nvSpPr>
          <p:cNvPr id="564" name="Google Shape;564;p31"/>
          <p:cNvSpPr/>
          <p:nvPr/>
        </p:nvSpPr>
        <p:spPr>
          <a:xfrm>
            <a:off x="713163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565" name="Google Shape;565;p31"/>
          <p:cNvSpPr/>
          <p:nvPr/>
        </p:nvSpPr>
        <p:spPr>
          <a:xfrm>
            <a:off x="76003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是</a:t>
            </a:r>
            <a:endParaRPr/>
          </a:p>
        </p:txBody>
      </p:sp>
      <p:sp>
        <p:nvSpPr>
          <p:cNvPr id="566" name="Google Shape;566;p31"/>
          <p:cNvSpPr/>
          <p:nvPr/>
        </p:nvSpPr>
        <p:spPr>
          <a:xfrm>
            <a:off x="806913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567" name="Google Shape;567;p31"/>
          <p:cNvSpPr/>
          <p:nvPr/>
        </p:nvSpPr>
        <p:spPr>
          <a:xfrm>
            <a:off x="8537881" y="4341779"/>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刚</a:t>
            </a:r>
            <a:endParaRPr/>
          </a:p>
        </p:txBody>
      </p:sp>
      <p:sp>
        <p:nvSpPr>
          <p:cNvPr id="568" name="Google Shape;568;p31"/>
          <p:cNvSpPr txBox="1"/>
          <p:nvPr/>
        </p:nvSpPr>
        <p:spPr>
          <a:xfrm>
            <a:off x="6563906" y="464332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8215735" y="372147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31"/>
          <p:cNvCxnSpPr>
            <a:stCxn id="569" idx="2"/>
            <a:endCxn id="566" idx="0"/>
          </p:cNvCxnSpPr>
          <p:nvPr/>
        </p:nvCxnSpPr>
        <p:spPr>
          <a:xfrm flipH="1">
            <a:off x="8250835" y="4084779"/>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571" name="Google Shape;571;p31"/>
          <p:cNvCxnSpPr>
            <a:stCxn id="569" idx="2"/>
            <a:endCxn id="567" idx="0"/>
          </p:cNvCxnSpPr>
          <p:nvPr/>
        </p:nvCxnSpPr>
        <p:spPr>
          <a:xfrm>
            <a:off x="8499535" y="4084779"/>
            <a:ext cx="219900" cy="257100"/>
          </a:xfrm>
          <a:prstGeom prst="straightConnector1">
            <a:avLst/>
          </a:prstGeom>
          <a:noFill/>
          <a:ln cap="flat" cmpd="sng" w="19050">
            <a:solidFill>
              <a:schemeClr val="dk2"/>
            </a:solidFill>
            <a:prstDash val="solid"/>
            <a:round/>
            <a:headEnd len="med" w="med" type="none"/>
            <a:tailEnd len="med" w="med" type="none"/>
          </a:ln>
        </p:spPr>
      </p:cxnSp>
      <p:sp>
        <p:nvSpPr>
          <p:cNvPr id="572" name="Google Shape;572;p31"/>
          <p:cNvSpPr txBox="1"/>
          <p:nvPr/>
        </p:nvSpPr>
        <p:spPr>
          <a:xfrm>
            <a:off x="8097931" y="401809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73" name="Google Shape;573;p31"/>
          <p:cNvSpPr txBox="1"/>
          <p:nvPr/>
        </p:nvSpPr>
        <p:spPr>
          <a:xfrm>
            <a:off x="8593019" y="400818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4" name="Google Shape;574;p31"/>
          <p:cNvSpPr/>
          <p:nvPr/>
        </p:nvSpPr>
        <p:spPr>
          <a:xfrm>
            <a:off x="7277987" y="3722917"/>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5" name="Google Shape;575;p31"/>
          <p:cNvCxnSpPr>
            <a:stCxn id="574" idx="2"/>
            <a:endCxn id="564" idx="0"/>
          </p:cNvCxnSpPr>
          <p:nvPr/>
        </p:nvCxnSpPr>
        <p:spPr>
          <a:xfrm flipH="1">
            <a:off x="7313387" y="4086217"/>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576" name="Google Shape;576;p31"/>
          <p:cNvCxnSpPr>
            <a:stCxn id="574" idx="2"/>
            <a:endCxn id="565" idx="0"/>
          </p:cNvCxnSpPr>
          <p:nvPr/>
        </p:nvCxnSpPr>
        <p:spPr>
          <a:xfrm>
            <a:off x="7561787" y="4086217"/>
            <a:ext cx="220200" cy="255600"/>
          </a:xfrm>
          <a:prstGeom prst="straightConnector1">
            <a:avLst/>
          </a:prstGeom>
          <a:noFill/>
          <a:ln cap="flat" cmpd="sng" w="19050">
            <a:solidFill>
              <a:schemeClr val="dk2"/>
            </a:solidFill>
            <a:prstDash val="solid"/>
            <a:round/>
            <a:headEnd len="med" w="med" type="none"/>
            <a:tailEnd len="med" w="med" type="none"/>
          </a:ln>
        </p:spPr>
      </p:cxnSp>
      <p:sp>
        <p:nvSpPr>
          <p:cNvPr id="577" name="Google Shape;577;p31"/>
          <p:cNvSpPr txBox="1"/>
          <p:nvPr/>
        </p:nvSpPr>
        <p:spPr>
          <a:xfrm>
            <a:off x="7165846" y="401490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78" name="Google Shape;578;p31"/>
          <p:cNvSpPr txBox="1"/>
          <p:nvPr/>
        </p:nvSpPr>
        <p:spPr>
          <a:xfrm>
            <a:off x="7660934" y="400499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79" name="Google Shape;579;p31"/>
          <p:cNvSpPr/>
          <p:nvPr/>
        </p:nvSpPr>
        <p:spPr>
          <a:xfrm>
            <a:off x="7752254" y="309126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31"/>
          <p:cNvCxnSpPr>
            <a:stCxn id="579" idx="2"/>
            <a:endCxn id="574" idx="0"/>
          </p:cNvCxnSpPr>
          <p:nvPr/>
        </p:nvCxnSpPr>
        <p:spPr>
          <a:xfrm flipH="1">
            <a:off x="7561754" y="3454569"/>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31"/>
          <p:cNvCxnSpPr>
            <a:stCxn id="579" idx="2"/>
            <a:endCxn id="569" idx="0"/>
          </p:cNvCxnSpPr>
          <p:nvPr/>
        </p:nvCxnSpPr>
        <p:spPr>
          <a:xfrm>
            <a:off x="8036054" y="3454569"/>
            <a:ext cx="463500" cy="267000"/>
          </a:xfrm>
          <a:prstGeom prst="straightConnector1">
            <a:avLst/>
          </a:prstGeom>
          <a:noFill/>
          <a:ln cap="flat" cmpd="sng" w="19050">
            <a:solidFill>
              <a:schemeClr val="dk2"/>
            </a:solidFill>
            <a:prstDash val="solid"/>
            <a:round/>
            <a:headEnd len="med" w="med" type="none"/>
            <a:tailEnd len="med" w="med" type="none"/>
          </a:ln>
        </p:spPr>
      </p:cxnSp>
      <p:sp>
        <p:nvSpPr>
          <p:cNvPr id="582" name="Google Shape;582;p31"/>
          <p:cNvSpPr txBox="1"/>
          <p:nvPr/>
        </p:nvSpPr>
        <p:spPr>
          <a:xfrm>
            <a:off x="8242341" y="334137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83" name="Google Shape;583;p31"/>
          <p:cNvSpPr txBox="1"/>
          <p:nvPr/>
        </p:nvSpPr>
        <p:spPr>
          <a:xfrm>
            <a:off x="7499494" y="335128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4" name="Google Shape;584;p31"/>
          <p:cNvSpPr/>
          <p:nvPr/>
        </p:nvSpPr>
        <p:spPr>
          <a:xfrm>
            <a:off x="7277979" y="2459619"/>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85" name="Google Shape;585;p31"/>
          <p:cNvCxnSpPr>
            <a:stCxn id="584" idx="2"/>
            <a:endCxn id="579" idx="0"/>
          </p:cNvCxnSpPr>
          <p:nvPr/>
        </p:nvCxnSpPr>
        <p:spPr>
          <a:xfrm>
            <a:off x="7561779" y="2822919"/>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586" name="Google Shape;586;p31"/>
          <p:cNvCxnSpPr>
            <a:stCxn id="563" idx="0"/>
            <a:endCxn id="584" idx="2"/>
          </p:cNvCxnSpPr>
          <p:nvPr/>
        </p:nvCxnSpPr>
        <p:spPr>
          <a:xfrm flipH="1" rot="10800000">
            <a:off x="6844531" y="2822879"/>
            <a:ext cx="717300" cy="1518900"/>
          </a:xfrm>
          <a:prstGeom prst="straightConnector1">
            <a:avLst/>
          </a:prstGeom>
          <a:noFill/>
          <a:ln cap="flat" cmpd="sng" w="19050">
            <a:solidFill>
              <a:schemeClr val="dk2"/>
            </a:solidFill>
            <a:prstDash val="solid"/>
            <a:round/>
            <a:headEnd len="med" w="med" type="none"/>
            <a:tailEnd len="med" w="med" type="none"/>
          </a:ln>
        </p:spPr>
      </p:cxnSp>
      <p:sp>
        <p:nvSpPr>
          <p:cNvPr id="587" name="Google Shape;587;p31"/>
          <p:cNvSpPr txBox="1"/>
          <p:nvPr/>
        </p:nvSpPr>
        <p:spPr>
          <a:xfrm>
            <a:off x="7002585" y="3246017"/>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8" name="Google Shape;588;p31"/>
          <p:cNvSpPr txBox="1"/>
          <p:nvPr/>
        </p:nvSpPr>
        <p:spPr>
          <a:xfrm>
            <a:off x="7772063" y="27178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vs. Shannon-Fano</a:t>
            </a:r>
            <a:endParaRPr/>
          </a:p>
        </p:txBody>
      </p:sp>
      <p:sp>
        <p:nvSpPr>
          <p:cNvPr id="594" name="Google Shape;594;p32"/>
          <p:cNvSpPr txBox="1"/>
          <p:nvPr>
            <p:ph idx="1" type="body"/>
          </p:nvPr>
        </p:nvSpPr>
        <p:spPr>
          <a:xfrm>
            <a:off x="243000" y="556500"/>
            <a:ext cx="8443800" cy="120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Shannon-Fano code below results in an average of 2.31 bits per symbol, whereas Huffman is only 2.3 bits per symbol.</a:t>
            </a:r>
            <a:endParaRPr/>
          </a:p>
          <a:p>
            <a:pPr indent="-355600" lvl="0" marL="457200" rtl="0" algn="l">
              <a:spcBef>
                <a:spcPts val="600"/>
              </a:spcBef>
              <a:spcAft>
                <a:spcPts val="0"/>
              </a:spcAft>
              <a:buSzPts val="2000"/>
              <a:buChar char="●"/>
            </a:pPr>
            <a:r>
              <a:rPr lang="en"/>
              <a:t>Huffman coded file is 0.35*1 + 0.65*3 = 2.3 bits per symbol.</a:t>
            </a:r>
            <a:endParaRPr/>
          </a:p>
        </p:txBody>
      </p:sp>
      <p:graphicFrame>
        <p:nvGraphicFramePr>
          <p:cNvPr id="595" name="Google Shape;595;p32"/>
          <p:cNvGraphicFramePr/>
          <p:nvPr/>
        </p:nvGraphicFramePr>
        <p:xfrm>
          <a:off x="2331950" y="1967581"/>
          <a:ext cx="3000000" cy="3000000"/>
        </p:xfrm>
        <a:graphic>
          <a:graphicData uri="http://schemas.openxmlformats.org/drawingml/2006/table">
            <a:tbl>
              <a:tblPr>
                <a:noFill/>
                <a:tableStyleId>{EFF9F99B-612D-458F-9AA8-EC0C172A622C}</a:tableStyleId>
              </a:tblPr>
              <a:tblGrid>
                <a:gridCol w="1120025"/>
                <a:gridCol w="1120025"/>
                <a:gridCol w="1120025"/>
                <a:gridCol w="1120025"/>
              </a:tblGrid>
              <a:tr h="378075">
                <a:tc>
                  <a:txBody>
                    <a:bodyPr>
                      <a:noAutofit/>
                    </a:bodyPr>
                    <a:lstStyle/>
                    <a:p>
                      <a:pPr indent="0" lvl="0" marL="0" rtl="0" algn="l">
                        <a:spcBef>
                          <a:spcPts val="0"/>
                        </a:spcBef>
                        <a:spcAft>
                          <a:spcPts val="0"/>
                        </a:spcAft>
                        <a:buNone/>
                      </a:pPr>
                      <a:r>
                        <a:rPr lang="en"/>
                        <a:t>Symbol</a:t>
                      </a:r>
                      <a:endParaRPr/>
                    </a:p>
                  </a:txBody>
                  <a:tcPr marT="91425" marB="91425" marR="91425" marL="91425"/>
                </a:tc>
                <a:tc>
                  <a:txBody>
                    <a:bodyPr>
                      <a:noAutofit/>
                    </a:bodyPr>
                    <a:lstStyle/>
                    <a:p>
                      <a:pPr indent="0" lvl="0" marL="0" rtl="0" algn="l">
                        <a:spcBef>
                          <a:spcPts val="0"/>
                        </a:spcBef>
                        <a:spcAft>
                          <a:spcPts val="0"/>
                        </a:spcAft>
                        <a:buNone/>
                      </a:pPr>
                      <a:r>
                        <a:rPr lang="en"/>
                        <a:t>Frequency</a:t>
                      </a:r>
                      <a:endParaRPr/>
                    </a:p>
                  </a:txBody>
                  <a:tcPr marT="91425" marB="91425" marR="91425" marL="91425"/>
                </a:tc>
                <a:tc>
                  <a:txBody>
                    <a:bodyPr>
                      <a:noAutofit/>
                    </a:bodyPr>
                    <a:lstStyle/>
                    <a:p>
                      <a:pPr indent="0" lvl="0" marL="0" rtl="0" algn="l">
                        <a:spcBef>
                          <a:spcPts val="0"/>
                        </a:spcBef>
                        <a:spcAft>
                          <a:spcPts val="0"/>
                        </a:spcAft>
                        <a:buNone/>
                      </a:pPr>
                      <a:r>
                        <a:rPr lang="en"/>
                        <a:t>S-F Code</a:t>
                      </a:r>
                      <a:endParaRPr/>
                    </a:p>
                  </a:txBody>
                  <a:tcPr marT="91425" marB="91425" marR="91425" marL="91425"/>
                </a:tc>
                <a:tc>
                  <a:txBody>
                    <a:bodyPr>
                      <a:noAutofit/>
                    </a:bodyPr>
                    <a:lstStyle/>
                    <a:p>
                      <a:pPr indent="0" lvl="0" marL="0" rtl="0" algn="l">
                        <a:spcBef>
                          <a:spcPts val="0"/>
                        </a:spcBef>
                        <a:spcAft>
                          <a:spcPts val="0"/>
                        </a:spcAft>
                        <a:buNone/>
                      </a:pPr>
                      <a:r>
                        <a:rPr lang="en"/>
                        <a:t>Huffman Code</a:t>
                      </a:r>
                      <a:endParaRPr/>
                    </a:p>
                  </a:txBody>
                  <a:tcPr marT="91425" marB="91425" marR="91425" marL="91425"/>
                </a:tc>
              </a:tr>
              <a:tr h="378075">
                <a:tc>
                  <a:txBody>
                    <a:bodyPr>
                      <a:noAutofit/>
                    </a:bodyPr>
                    <a:lstStyle/>
                    <a:p>
                      <a:pPr indent="0" lvl="0" marL="0" rtl="0" algn="ctr">
                        <a:spcBef>
                          <a:spcPts val="0"/>
                        </a:spcBef>
                        <a:spcAft>
                          <a:spcPts val="0"/>
                        </a:spcAft>
                        <a:buNone/>
                      </a:pPr>
                      <a:r>
                        <a:rPr lang="en" sz="1800">
                          <a:latin typeface="Calibri"/>
                          <a:ea typeface="Calibri"/>
                          <a:cs typeface="Calibri"/>
                          <a:sym typeface="Calibri"/>
                        </a:rPr>
                        <a:t>我</a:t>
                      </a:r>
                      <a:endParaRPr sz="1800">
                        <a:latin typeface="Calibri"/>
                        <a:ea typeface="Calibri"/>
                        <a:cs typeface="Calibri"/>
                        <a:sym typeface="Calibri"/>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0.35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爸</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是</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0.17</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101</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李</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0.16</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110</a:t>
                      </a:r>
                      <a:endParaRPr/>
                    </a:p>
                  </a:txBody>
                  <a:tcPr marT="91425" marB="91425" marR="91425" marL="91425">
                    <a:solidFill>
                      <a:srgbClr val="FFFFFF"/>
                    </a:solidFill>
                  </a:tcPr>
                </a:tc>
              </a:tr>
              <a:tr h="378075">
                <a:tc>
                  <a:txBody>
                    <a:bodyPr>
                      <a:noAutofit/>
                    </a:bodyPr>
                    <a:lstStyle/>
                    <a:p>
                      <a:pPr indent="0" lvl="0" marL="0" rtl="0" algn="ctr">
                        <a:spcBef>
                          <a:spcPts val="0"/>
                        </a:spcBef>
                        <a:spcAft>
                          <a:spcPts val="0"/>
                        </a:spcAft>
                        <a:buNone/>
                      </a:pPr>
                      <a:r>
                        <a:rPr lang="en" sz="1800"/>
                        <a:t>刚</a:t>
                      </a:r>
                      <a:endParaRPr sz="18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0.15</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
                        <a:t>111</a:t>
                      </a:r>
                      <a:endParaRPr/>
                    </a:p>
                  </a:txBody>
                  <a:tcPr marT="91425" marB="91425" marR="91425" marL="91425">
                    <a:solidFill>
                      <a:srgbClr val="FFFFFF"/>
                    </a:solidFill>
                  </a:tcPr>
                </a:tc>
              </a:tr>
            </a:tbl>
          </a:graphicData>
        </a:graphic>
      </p:graphicFrame>
      <p:sp>
        <p:nvSpPr>
          <p:cNvPr id="596" name="Google Shape;596;p32"/>
          <p:cNvSpPr txBox="1"/>
          <p:nvPr/>
        </p:nvSpPr>
        <p:spPr>
          <a:xfrm>
            <a:off x="7101050" y="2121175"/>
            <a:ext cx="19257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Strictly better than Shannon-Fano coding. There is NO downside to Huffman coding instead.</a:t>
            </a:r>
            <a:endParaRPr>
              <a:solidFill>
                <a:srgbClr val="BE0712"/>
              </a:solidFill>
            </a:endParaRPr>
          </a:p>
        </p:txBody>
      </p:sp>
      <p:cxnSp>
        <p:nvCxnSpPr>
          <p:cNvPr id="597" name="Google Shape;597;p32"/>
          <p:cNvCxnSpPr/>
          <p:nvPr/>
        </p:nvCxnSpPr>
        <p:spPr>
          <a:xfrm flipH="1">
            <a:off x="6910950" y="3333750"/>
            <a:ext cx="538800" cy="3567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01" name="Shape 601"/>
        <p:cNvGrpSpPr/>
        <p:nvPr/>
      </p:nvGrpSpPr>
      <p:grpSpPr>
        <a:xfrm>
          <a:off x="0" y="0"/>
          <a:ext cx="0" cy="0"/>
          <a:chOff x="0" y="0"/>
          <a:chExt cx="0" cy="0"/>
        </a:xfrm>
      </p:grpSpPr>
      <p:sp>
        <p:nvSpPr>
          <p:cNvPr id="602" name="Google Shape;602;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encoding (bitstream to compressed bitstream), what is a natural data structure to use? Assume characters are of type Character, and bit sequences are of type BitSequence.</a:t>
            </a:r>
            <a:endParaRPr/>
          </a:p>
        </p:txBody>
      </p:sp>
      <p:sp>
        <p:nvSpPr>
          <p:cNvPr id="603" name="Google Shape;603;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604" name="Google Shape;604;p33"/>
          <p:cNvGraphicFramePr/>
          <p:nvPr/>
        </p:nvGraphicFramePr>
        <p:xfrm>
          <a:off x="5937875" y="1790100"/>
          <a:ext cx="3000000" cy="3000000"/>
        </p:xfrm>
        <a:graphic>
          <a:graphicData uri="http://schemas.openxmlformats.org/drawingml/2006/table">
            <a:tbl>
              <a:tblPr>
                <a:noFill/>
                <a:tableStyleId>{EFF9F99B-612D-458F-9AA8-EC0C172A622C}</a:tableStyleId>
              </a:tblPr>
              <a:tblGrid>
                <a:gridCol w="787050"/>
                <a:gridCol w="787050"/>
              </a:tblGrid>
              <a:tr h="368950">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605" name="Google Shape;605;p33"/>
          <p:cNvGraphicFramePr/>
          <p:nvPr/>
        </p:nvGraphicFramePr>
        <p:xfrm>
          <a:off x="1579450" y="1764750"/>
          <a:ext cx="3000000" cy="3000000"/>
        </p:xfrm>
        <a:graphic>
          <a:graphicData uri="http://schemas.openxmlformats.org/drawingml/2006/table">
            <a:tbl>
              <a:tblPr>
                <a:noFill/>
                <a:tableStyleId>{EFF9F99B-612D-458F-9AA8-EC0C172A622C}</a:tableStyleId>
              </a:tblPr>
              <a:tblGrid>
                <a:gridCol w="787050"/>
                <a:gridCol w="787050"/>
              </a:tblGrid>
              <a:tr h="352425">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606" name="Google Shape;606;p33"/>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08" name="Google Shape;608;p33"/>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2" name="Shape 612"/>
        <p:cNvGrpSpPr/>
        <p:nvPr/>
      </p:nvGrpSpPr>
      <p:grpSpPr>
        <a:xfrm>
          <a:off x="0" y="0"/>
          <a:ext cx="0" cy="0"/>
          <a:chOff x="0" y="0"/>
          <a:chExt cx="0" cy="0"/>
        </a:xfrm>
      </p:grpSpPr>
      <p:sp>
        <p:nvSpPr>
          <p:cNvPr id="613" name="Google Shape;613;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encoding (bitstream to compressed bitstream), what is a natural data structure to use?  chars are just integers, e.g. ‘A’ = 65.</a:t>
            </a:r>
            <a:endParaRPr/>
          </a:p>
          <a:p>
            <a:pPr indent="-355600" lvl="0" marL="457200" rtl="0" algn="l">
              <a:spcBef>
                <a:spcPts val="600"/>
              </a:spcBef>
              <a:spcAft>
                <a:spcPts val="0"/>
              </a:spcAft>
              <a:buSzPts val="2000"/>
              <a:buChar char="●"/>
            </a:pPr>
            <a:r>
              <a:rPr lang="en"/>
              <a:t>Array of BitSequence[], to retrieve, can use character as index.</a:t>
            </a:r>
            <a:endParaRPr/>
          </a:p>
          <a:p>
            <a:pPr indent="-355600" lvl="0" marL="457200" rtl="0" algn="l">
              <a:spcBef>
                <a:spcPts val="0"/>
              </a:spcBef>
              <a:spcAft>
                <a:spcPts val="0"/>
              </a:spcAft>
              <a:buSzPts val="2000"/>
              <a:buChar char="●"/>
            </a:pPr>
            <a:r>
              <a:rPr lang="en"/>
              <a:t>How is this different from a HashMap&lt;Character, BitSequence&gt;? Lookup in a hashmap consists of:</a:t>
            </a:r>
            <a:endParaRPr/>
          </a:p>
          <a:p>
            <a:pPr indent="-355600" lvl="1" marL="914400" rtl="0" algn="l">
              <a:spcBef>
                <a:spcPts val="0"/>
              </a:spcBef>
              <a:spcAft>
                <a:spcPts val="0"/>
              </a:spcAft>
              <a:buSzPts val="2000"/>
              <a:buChar char="○"/>
            </a:pPr>
            <a:r>
              <a:rPr lang="en"/>
              <a:t>Compute hashCode.</a:t>
            </a:r>
            <a:endParaRPr/>
          </a:p>
          <a:p>
            <a:pPr indent="-355600" lvl="1" marL="914400" rtl="0" algn="l">
              <a:spcBef>
                <a:spcPts val="0"/>
              </a:spcBef>
              <a:spcAft>
                <a:spcPts val="0"/>
              </a:spcAft>
              <a:buSzPts val="2000"/>
              <a:buChar char="○"/>
            </a:pPr>
            <a:r>
              <a:rPr lang="en"/>
              <a:t>Mod by number of buckets.</a:t>
            </a:r>
            <a:endParaRPr/>
          </a:p>
          <a:p>
            <a:pPr indent="-355600" lvl="1" marL="914400" rtl="0" algn="l">
              <a:spcBef>
                <a:spcPts val="0"/>
              </a:spcBef>
              <a:spcAft>
                <a:spcPts val="0"/>
              </a:spcAft>
              <a:buSzPts val="2000"/>
              <a:buChar char="○"/>
            </a:pPr>
            <a:r>
              <a:rPr lang="en"/>
              <a:t>Look in a linked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Compared to HashMaps, Arrays are faster (just get the item from the array) and only use more memory if some characters in the alphabet are unused.</a:t>
            </a:r>
            <a:br>
              <a:rPr lang="en"/>
            </a:br>
            <a:br>
              <a:rPr lang="en"/>
            </a:br>
            <a:endParaRPr/>
          </a:p>
        </p:txBody>
      </p:sp>
      <p:sp>
        <p:nvSpPr>
          <p:cNvPr id="614" name="Google Shape;614;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a:t>
            </a:r>
            <a:endParaRPr/>
          </a:p>
        </p:txBody>
      </p:sp>
      <p:sp>
        <p:nvSpPr>
          <p:cNvPr id="615" name="Google Shape;615;p34"/>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18" name="Google Shape;618;p34"/>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22" name="Shape 622"/>
        <p:cNvGrpSpPr/>
        <p:nvPr/>
      </p:nvGrpSpPr>
      <p:grpSpPr>
        <a:xfrm>
          <a:off x="0" y="0"/>
          <a:ext cx="0" cy="0"/>
          <a:chOff x="0" y="0"/>
          <a:chExt cx="0" cy="0"/>
        </a:xfrm>
      </p:grpSpPr>
      <p:sp>
        <p:nvSpPr>
          <p:cNvPr id="623" name="Google Shape;623;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Question: For decoding (compressed bitstream back to bitstream), what is a natural data structure to use? </a:t>
            </a:r>
            <a:endParaRPr/>
          </a:p>
        </p:txBody>
      </p:sp>
      <p:sp>
        <p:nvSpPr>
          <p:cNvPr id="624" name="Google Shape;624;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625" name="Google Shape;625;p35"/>
          <p:cNvGraphicFramePr/>
          <p:nvPr/>
        </p:nvGraphicFramePr>
        <p:xfrm>
          <a:off x="5937875" y="1790100"/>
          <a:ext cx="3000000" cy="3000000"/>
        </p:xfrm>
        <a:graphic>
          <a:graphicData uri="http://schemas.openxmlformats.org/drawingml/2006/table">
            <a:tbl>
              <a:tblPr>
                <a:noFill/>
                <a:tableStyleId>{EFF9F99B-612D-458F-9AA8-EC0C172A622C}</a:tableStyleId>
              </a:tblPr>
              <a:tblGrid>
                <a:gridCol w="787050"/>
                <a:gridCol w="787050"/>
              </a:tblGrid>
              <a:tr h="368950">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626" name="Google Shape;626;p35"/>
          <p:cNvGraphicFramePr/>
          <p:nvPr/>
        </p:nvGraphicFramePr>
        <p:xfrm>
          <a:off x="1579450" y="1764750"/>
          <a:ext cx="3000000" cy="3000000"/>
        </p:xfrm>
        <a:graphic>
          <a:graphicData uri="http://schemas.openxmlformats.org/drawingml/2006/table">
            <a:tbl>
              <a:tblPr>
                <a:noFill/>
                <a:tableStyleId>{EFF9F99B-612D-458F-9AA8-EC0C172A622C}</a:tableStyleId>
              </a:tblPr>
              <a:tblGrid>
                <a:gridCol w="787050"/>
                <a:gridCol w="787050"/>
              </a:tblGrid>
              <a:tr h="352425">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627" name="Google Shape;627;p35"/>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29" name="Google Shape;629;p35"/>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3" name="Shape 633"/>
        <p:cNvGrpSpPr/>
        <p:nvPr/>
      </p:nvGrpSpPr>
      <p:grpSpPr>
        <a:xfrm>
          <a:off x="0" y="0"/>
          <a:ext cx="0" cy="0"/>
          <a:chOff x="0" y="0"/>
          <a:chExt cx="0" cy="0"/>
        </a:xfrm>
      </p:grpSpPr>
      <p:sp>
        <p:nvSpPr>
          <p:cNvPr id="634" name="Google Shape;634;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Question: For decoding (compressed bitstream back to bitstream), what is a natural data structure to use? </a:t>
            </a:r>
            <a:endParaRPr/>
          </a:p>
          <a:p>
            <a:pPr indent="-355600" lvl="0" marL="457200" rtl="0" algn="l">
              <a:spcBef>
                <a:spcPts val="600"/>
              </a:spcBef>
              <a:spcAft>
                <a:spcPts val="0"/>
              </a:spcAft>
              <a:buSzPts val="2000"/>
              <a:buChar char="●"/>
            </a:pPr>
            <a:r>
              <a:rPr lang="en"/>
              <a:t>We need to lookup </a:t>
            </a:r>
            <a:r>
              <a:rPr b="1" lang="en"/>
              <a:t>longest matching prefix</a:t>
            </a:r>
            <a:r>
              <a:rPr lang="en"/>
              <a:t>, an operation that Tries excel at.</a:t>
            </a:r>
            <a:endParaRPr/>
          </a:p>
        </p:txBody>
      </p:sp>
      <p:sp>
        <p:nvSpPr>
          <p:cNvPr id="635" name="Google Shape;635;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a:t>
            </a:r>
            <a:endParaRPr/>
          </a:p>
        </p:txBody>
      </p:sp>
      <p:graphicFrame>
        <p:nvGraphicFramePr>
          <p:cNvPr id="636" name="Google Shape;636;p36"/>
          <p:cNvGraphicFramePr/>
          <p:nvPr/>
        </p:nvGraphicFramePr>
        <p:xfrm>
          <a:off x="5937875" y="1790100"/>
          <a:ext cx="3000000" cy="3000000"/>
        </p:xfrm>
        <a:graphic>
          <a:graphicData uri="http://schemas.openxmlformats.org/drawingml/2006/table">
            <a:tbl>
              <a:tblPr>
                <a:noFill/>
                <a:tableStyleId>{EFF9F99B-612D-458F-9AA8-EC0C172A622C}</a:tableStyleId>
              </a:tblPr>
              <a:tblGrid>
                <a:gridCol w="787050"/>
                <a:gridCol w="787050"/>
              </a:tblGrid>
              <a:tr h="368950">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1011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1001</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1000</a:t>
                      </a:r>
                      <a:endParaRPr/>
                    </a:p>
                  </a:txBody>
                  <a:tcPr marT="91425" marB="91425" marR="91425" marL="91425">
                    <a:solidFill>
                      <a:srgbClr val="FFFFFF"/>
                    </a:solidFill>
                  </a:tcPr>
                </a:tc>
              </a:tr>
              <a:tr h="3917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0111</a:t>
                      </a:r>
                      <a:endParaRPr/>
                    </a:p>
                  </a:txBody>
                  <a:tcPr marT="91425" marB="91425" marR="91425" marL="91425">
                    <a:solidFill>
                      <a:srgbClr val="FFFFFF"/>
                    </a:solidFill>
                  </a:tcPr>
                </a:tc>
              </a:tr>
            </a:tbl>
          </a:graphicData>
        </a:graphic>
      </p:graphicFrame>
      <p:graphicFrame>
        <p:nvGraphicFramePr>
          <p:cNvPr id="637" name="Google Shape;637;p36"/>
          <p:cNvGraphicFramePr/>
          <p:nvPr/>
        </p:nvGraphicFramePr>
        <p:xfrm>
          <a:off x="1579450" y="1764750"/>
          <a:ext cx="3000000" cy="3000000"/>
        </p:xfrm>
        <a:graphic>
          <a:graphicData uri="http://schemas.openxmlformats.org/drawingml/2006/table">
            <a:tbl>
              <a:tblPr>
                <a:noFill/>
                <a:tableStyleId>{EFF9F99B-612D-458F-9AA8-EC0C172A622C}</a:tableStyleId>
              </a:tblPr>
              <a:tblGrid>
                <a:gridCol w="787050"/>
                <a:gridCol w="787050"/>
              </a:tblGrid>
              <a:tr h="352425">
                <a:tc>
                  <a:txBody>
                    <a:bodyPr>
                      <a:noAutofit/>
                    </a:bodyPr>
                    <a:lstStyle/>
                    <a:p>
                      <a:pPr indent="0" lvl="0" marL="0" rtl="0" algn="l">
                        <a:spcBef>
                          <a:spcPts val="0"/>
                        </a:spcBef>
                        <a:spcAft>
                          <a:spcPts val="0"/>
                        </a:spcAft>
                        <a:buNone/>
                      </a:pPr>
                      <a:r>
                        <a:rPr lang="en"/>
                        <a:t>space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0001</a:t>
                      </a:r>
                      <a:endParaRPr/>
                    </a:p>
                  </a:txBody>
                  <a:tcPr marT="91425" marB="91425" marR="91425" marL="91425">
                    <a:solidFill>
                      <a:srgbClr val="FFFFFF"/>
                    </a:solidFill>
                  </a:tcPr>
                </a:tc>
              </a:tr>
              <a:tr h="352425">
                <a:tc>
                  <a:txBody>
                    <a:bodyPr>
                      <a:noAutofit/>
                    </a:bodyPr>
                    <a:lstStyle/>
                    <a:p>
                      <a:pPr indent="0" lvl="0" marL="0" rtl="0" algn="l">
                        <a:spcBef>
                          <a:spcPts val="0"/>
                        </a:spcBef>
                        <a:spcAft>
                          <a:spcPts val="0"/>
                        </a:spcAft>
                        <a:buNone/>
                      </a:pPr>
                      <a:r>
                        <a:rPr lang="en"/>
                        <a: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I</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000001</a:t>
                      </a:r>
                      <a:endParaRPr/>
                    </a:p>
                  </a:txBody>
                  <a:tcPr marT="91425" marB="91425" marR="91425" marL="91425">
                    <a:solidFill>
                      <a:srgbClr val="FFFFFF"/>
                    </a:solidFill>
                  </a:tcPr>
                </a:tc>
              </a:tr>
              <a:tr h="355850">
                <a:tc>
                  <a:txBody>
                    <a:bodyPr>
                      <a:noAutofit/>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638" name="Google Shape;638;p36"/>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9900FF"/>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9900FF"/>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640" name="Google Shape;640;p36"/>
          <p:cNvSpPr txBox="1"/>
          <p:nvPr/>
        </p:nvSpPr>
        <p:spPr>
          <a:xfrm>
            <a:off x="4381950" y="4435750"/>
            <a:ext cx="4304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1000</a:t>
            </a:r>
            <a:r>
              <a:rPr lang="en" sz="2400">
                <a:solidFill>
                  <a:srgbClr val="9900FF"/>
                </a:solidFill>
                <a:latin typeface="Calibri"/>
                <a:ea typeface="Calibri"/>
                <a:cs typeface="Calibri"/>
                <a:sym typeface="Calibri"/>
              </a:rPr>
              <a:t>111</a:t>
            </a:r>
            <a:r>
              <a:rPr lang="en" sz="2400">
                <a:solidFill>
                  <a:srgbClr val="FF0000"/>
                </a:solidFill>
                <a:latin typeface="Calibri"/>
                <a:ea typeface="Calibri"/>
                <a:cs typeface="Calibri"/>
                <a:sym typeface="Calibri"/>
              </a:rPr>
              <a:t>1011</a:t>
            </a:r>
            <a:r>
              <a:rPr lang="en" sz="2400">
                <a:solidFill>
                  <a:srgbClr val="9900FF"/>
                </a:solidFill>
                <a:latin typeface="Calibri"/>
                <a:ea typeface="Calibri"/>
                <a:cs typeface="Calibri"/>
                <a:sym typeface="Calibri"/>
              </a:rPr>
              <a:t>1101</a:t>
            </a:r>
            <a:r>
              <a:rPr lang="en" sz="2400">
                <a:solidFill>
                  <a:srgbClr val="FF0000"/>
                </a:solidFill>
                <a:latin typeface="Calibri"/>
                <a:ea typeface="Calibri"/>
                <a:cs typeface="Calibri"/>
                <a:sym typeface="Calibri"/>
              </a:rPr>
              <a:t>010</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Model #1: Algorithms Operating on Bits</a:t>
            </a:r>
            <a:endParaRPr/>
          </a:p>
        </p:txBody>
      </p:sp>
      <p:sp>
        <p:nvSpPr>
          <p:cNvPr id="50" name="Google Shape;50;p10"/>
          <p:cNvSpPr txBox="1"/>
          <p:nvPr>
            <p:ph idx="1" type="body"/>
          </p:nvPr>
        </p:nvSpPr>
        <p:spPr>
          <a:xfrm>
            <a:off x="350100" y="3602775"/>
            <a:ext cx="8443800" cy="13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 </a:t>
            </a:r>
            <a:r>
              <a:rPr b="1" i="1" lang="en"/>
              <a:t>lossless</a:t>
            </a:r>
            <a:r>
              <a:rPr lang="en"/>
              <a:t> algorithm we require that no information is lost.</a:t>
            </a:r>
            <a:endParaRPr/>
          </a:p>
          <a:p>
            <a:pPr indent="-355600" lvl="0" marL="457200" rtl="0" algn="l">
              <a:spcBef>
                <a:spcPts val="600"/>
              </a:spcBef>
              <a:spcAft>
                <a:spcPts val="0"/>
              </a:spcAft>
              <a:buSzPts val="2000"/>
              <a:buChar char="●"/>
            </a:pPr>
            <a:r>
              <a:rPr lang="en"/>
              <a:t>Text files often compressible by 70% or more.</a:t>
            </a:r>
            <a:endParaRPr/>
          </a:p>
        </p:txBody>
      </p:sp>
      <p:sp>
        <p:nvSpPr>
          <p:cNvPr id="51" name="Google Shape;51;p10"/>
          <p:cNvSpPr/>
          <p:nvPr/>
        </p:nvSpPr>
        <p:spPr>
          <a:xfrm>
            <a:off x="726425" y="1230233"/>
            <a:ext cx="2823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52" name="Google Shape;52;p10"/>
          <p:cNvSpPr/>
          <p:nvPr/>
        </p:nvSpPr>
        <p:spPr>
          <a:xfrm>
            <a:off x="4100750" y="100760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a:p>
            <a:pPr indent="0" lvl="0" marL="0" rtl="0" algn="ctr">
              <a:spcBef>
                <a:spcPts val="0"/>
              </a:spcBef>
              <a:spcAft>
                <a:spcPts val="0"/>
              </a:spcAft>
              <a:buNone/>
            </a:pPr>
            <a:r>
              <a:rPr lang="en"/>
              <a:t>Algorithm C</a:t>
            </a:r>
            <a:endParaRPr/>
          </a:p>
        </p:txBody>
      </p:sp>
      <p:cxnSp>
        <p:nvCxnSpPr>
          <p:cNvPr id="53" name="Google Shape;53;p10"/>
          <p:cNvCxnSpPr>
            <a:stCxn id="51" idx="3"/>
            <a:endCxn id="52" idx="1"/>
          </p:cNvCxnSpPr>
          <p:nvPr/>
        </p:nvCxnSpPr>
        <p:spPr>
          <a:xfrm>
            <a:off x="3550025" y="1382483"/>
            <a:ext cx="550800" cy="0"/>
          </a:xfrm>
          <a:prstGeom prst="straightConnector1">
            <a:avLst/>
          </a:prstGeom>
          <a:noFill/>
          <a:ln cap="flat" cmpd="sng" w="19050">
            <a:solidFill>
              <a:schemeClr val="dk2"/>
            </a:solidFill>
            <a:prstDash val="solid"/>
            <a:round/>
            <a:headEnd len="med" w="med" type="none"/>
            <a:tailEnd len="med" w="med" type="triangle"/>
          </a:ln>
        </p:spPr>
      </p:cxnSp>
      <p:sp>
        <p:nvSpPr>
          <p:cNvPr id="54" name="Google Shape;54;p10"/>
          <p:cNvSpPr/>
          <p:nvPr/>
        </p:nvSpPr>
        <p:spPr>
          <a:xfrm>
            <a:off x="6589875" y="1230350"/>
            <a:ext cx="1693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1001010101...</a:t>
            </a:r>
            <a:endParaRPr/>
          </a:p>
        </p:txBody>
      </p:sp>
      <p:cxnSp>
        <p:nvCxnSpPr>
          <p:cNvPr id="55" name="Google Shape;55;p10"/>
          <p:cNvCxnSpPr>
            <a:stCxn id="52" idx="3"/>
            <a:endCxn id="54" idx="1"/>
          </p:cNvCxnSpPr>
          <p:nvPr/>
        </p:nvCxnSpPr>
        <p:spPr>
          <a:xfrm>
            <a:off x="5893250" y="1382600"/>
            <a:ext cx="696600" cy="0"/>
          </a:xfrm>
          <a:prstGeom prst="straightConnector1">
            <a:avLst/>
          </a:prstGeom>
          <a:noFill/>
          <a:ln cap="flat" cmpd="sng" w="19050">
            <a:solidFill>
              <a:schemeClr val="dk2"/>
            </a:solidFill>
            <a:prstDash val="solid"/>
            <a:round/>
            <a:headEnd len="med" w="med" type="none"/>
            <a:tailEnd len="med" w="med" type="triangle"/>
          </a:ln>
        </p:spPr>
      </p:cxnSp>
      <p:sp>
        <p:nvSpPr>
          <p:cNvPr id="56" name="Google Shape;56;p10"/>
          <p:cNvSpPr/>
          <p:nvPr/>
        </p:nvSpPr>
        <p:spPr>
          <a:xfrm>
            <a:off x="5459775" y="2935198"/>
            <a:ext cx="2823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57" name="Google Shape;57;p10"/>
          <p:cNvSpPr/>
          <p:nvPr/>
        </p:nvSpPr>
        <p:spPr>
          <a:xfrm>
            <a:off x="3077150" y="271255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Decompression</a:t>
            </a:r>
            <a:endParaRPr/>
          </a:p>
          <a:p>
            <a:pPr indent="0" lvl="0" marL="0" rtl="0" algn="ctr">
              <a:spcBef>
                <a:spcPts val="0"/>
              </a:spcBef>
              <a:spcAft>
                <a:spcPts val="0"/>
              </a:spcAft>
              <a:buNone/>
            </a:pPr>
            <a:r>
              <a:rPr lang="en"/>
              <a:t>Algorithm C</a:t>
            </a:r>
            <a:r>
              <a:rPr baseline="30000" lang="en"/>
              <a:t>-1</a:t>
            </a:r>
            <a:endParaRPr baseline="30000"/>
          </a:p>
        </p:txBody>
      </p:sp>
      <p:sp>
        <p:nvSpPr>
          <p:cNvPr id="58" name="Google Shape;58;p10"/>
          <p:cNvSpPr/>
          <p:nvPr/>
        </p:nvSpPr>
        <p:spPr>
          <a:xfrm>
            <a:off x="793525" y="2935300"/>
            <a:ext cx="1693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1001010101...</a:t>
            </a:r>
            <a:endParaRPr/>
          </a:p>
        </p:txBody>
      </p:sp>
      <p:cxnSp>
        <p:nvCxnSpPr>
          <p:cNvPr id="59" name="Google Shape;59;p10"/>
          <p:cNvCxnSpPr>
            <a:stCxn id="58" idx="3"/>
            <a:endCxn id="57" idx="1"/>
          </p:cNvCxnSpPr>
          <p:nvPr/>
        </p:nvCxnSpPr>
        <p:spPr>
          <a:xfrm>
            <a:off x="2487025" y="3087550"/>
            <a:ext cx="590100" cy="0"/>
          </a:xfrm>
          <a:prstGeom prst="straightConnector1">
            <a:avLst/>
          </a:prstGeom>
          <a:noFill/>
          <a:ln cap="flat" cmpd="sng" w="19050">
            <a:solidFill>
              <a:schemeClr val="dk2"/>
            </a:solidFill>
            <a:prstDash val="solid"/>
            <a:round/>
            <a:headEnd len="med" w="med" type="none"/>
            <a:tailEnd len="med" w="med" type="triangle"/>
          </a:ln>
        </p:spPr>
      </p:cxnSp>
      <p:cxnSp>
        <p:nvCxnSpPr>
          <p:cNvPr id="60" name="Google Shape;60;p10"/>
          <p:cNvCxnSpPr>
            <a:stCxn id="57" idx="3"/>
            <a:endCxn id="56" idx="1"/>
          </p:cNvCxnSpPr>
          <p:nvPr/>
        </p:nvCxnSpPr>
        <p:spPr>
          <a:xfrm>
            <a:off x="4869650" y="3087550"/>
            <a:ext cx="590100" cy="0"/>
          </a:xfrm>
          <a:prstGeom prst="straightConnector1">
            <a:avLst/>
          </a:prstGeom>
          <a:noFill/>
          <a:ln cap="flat" cmpd="sng" w="19050">
            <a:solidFill>
              <a:schemeClr val="dk2"/>
            </a:solidFill>
            <a:prstDash val="solid"/>
            <a:round/>
            <a:headEnd len="med" w="med" type="none"/>
            <a:tailEnd len="med" w="med" type="triangle"/>
          </a:ln>
        </p:spPr>
      </p:cxnSp>
      <p:sp>
        <p:nvSpPr>
          <p:cNvPr id="61" name="Google Shape;61;p10"/>
          <p:cNvSpPr txBox="1"/>
          <p:nvPr/>
        </p:nvSpPr>
        <p:spPr>
          <a:xfrm>
            <a:off x="726425" y="884550"/>
            <a:ext cx="1260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Bitstream B</a:t>
            </a:r>
            <a:endParaRPr/>
          </a:p>
        </p:txBody>
      </p:sp>
      <p:sp>
        <p:nvSpPr>
          <p:cNvPr id="62" name="Google Shape;62;p10"/>
          <p:cNvSpPr txBox="1"/>
          <p:nvPr/>
        </p:nvSpPr>
        <p:spPr>
          <a:xfrm>
            <a:off x="6589875" y="884550"/>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Compressed bits C(B)</a:t>
            </a:r>
            <a:endParaRPr/>
          </a:p>
        </p:txBody>
      </p:sp>
      <p:sp>
        <p:nvSpPr>
          <p:cNvPr id="63" name="Google Shape;63;p10"/>
          <p:cNvSpPr txBox="1"/>
          <p:nvPr/>
        </p:nvSpPr>
        <p:spPr>
          <a:xfrm>
            <a:off x="793526" y="2595550"/>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C(B)</a:t>
            </a:r>
            <a:endParaRPr>
              <a:solidFill>
                <a:schemeClr val="dk1"/>
              </a:solidFill>
            </a:endParaRPr>
          </a:p>
          <a:p>
            <a:pPr indent="0" lvl="0" marL="0" rtl="0" algn="l">
              <a:spcBef>
                <a:spcPts val="0"/>
              </a:spcBef>
              <a:spcAft>
                <a:spcPts val="0"/>
              </a:spcAft>
              <a:buNone/>
            </a:pPr>
            <a:r>
              <a:t/>
            </a:r>
            <a:endParaRPr/>
          </a:p>
        </p:txBody>
      </p:sp>
      <p:sp>
        <p:nvSpPr>
          <p:cNvPr id="64" name="Google Shape;64;p10"/>
          <p:cNvSpPr txBox="1"/>
          <p:nvPr/>
        </p:nvSpPr>
        <p:spPr>
          <a:xfrm>
            <a:off x="5459784" y="2595652"/>
            <a:ext cx="1260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44" name="Shape 644"/>
        <p:cNvGrpSpPr/>
        <p:nvPr/>
      </p:nvGrpSpPr>
      <p:grpSpPr>
        <a:xfrm>
          <a:off x="0" y="0"/>
          <a:ext cx="0" cy="0"/>
          <a:chOff x="0" y="0"/>
          <a:chExt cx="0" cy="0"/>
        </a:xfrm>
      </p:grpSpPr>
      <p:sp>
        <p:nvSpPr>
          <p:cNvPr id="645" name="Google Shape;645;p37"/>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Huffman Coding in Practice</a:t>
            </a:r>
            <a:endParaRPr sz="4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49" name="Shape 649"/>
        <p:cNvGrpSpPr/>
        <p:nvPr/>
      </p:nvGrpSpPr>
      <p:grpSpPr>
        <a:xfrm>
          <a:off x="0" y="0"/>
          <a:ext cx="0" cy="0"/>
          <a:chOff x="0" y="0"/>
          <a:chExt cx="0" cy="0"/>
        </a:xfrm>
      </p:grpSpPr>
      <p:sp>
        <p:nvSpPr>
          <p:cNvPr id="650" name="Google Shape;65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Compression</a:t>
            </a:r>
            <a:endParaRPr/>
          </a:p>
        </p:txBody>
      </p:sp>
      <p:sp>
        <p:nvSpPr>
          <p:cNvPr id="651" name="Google Shape;651;p38"/>
          <p:cNvSpPr txBox="1"/>
          <p:nvPr>
            <p:ph idx="1" type="body"/>
          </p:nvPr>
        </p:nvSpPr>
        <p:spPr>
          <a:xfrm>
            <a:off x="243000" y="556500"/>
            <a:ext cx="8645700" cy="449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possible philosophies for using Huffman Compression:</a:t>
            </a:r>
            <a:endParaRPr/>
          </a:p>
          <a:p>
            <a:pPr indent="-355600" lvl="0" marL="457200" rtl="0" algn="l">
              <a:spcBef>
                <a:spcPts val="600"/>
              </a:spcBef>
              <a:spcAft>
                <a:spcPts val="0"/>
              </a:spcAft>
              <a:buSzPts val="2000"/>
              <a:buAutoNum type="arabicPeriod"/>
            </a:pPr>
            <a:r>
              <a:rPr lang="en"/>
              <a:t>For each input type (English text, Chinese text, images, Java source code, etc.), assemble huge numbers of sample inputs for that category. Use each corpus to create a standard code for English, Chinese, etc.</a:t>
            </a:r>
            <a:endParaRPr/>
          </a:p>
          <a:p>
            <a:pPr indent="-355600" lvl="0" marL="457200" rtl="0" algn="l">
              <a:spcBef>
                <a:spcPts val="0"/>
              </a:spcBef>
              <a:spcAft>
                <a:spcPts val="0"/>
              </a:spcAft>
              <a:buSzPts val="20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advantages/disadvantages of each idea? Which is better?</a:t>
            </a:r>
            <a:br>
              <a:rPr lang="en"/>
            </a:br>
            <a:endParaRPr/>
          </a:p>
        </p:txBody>
      </p:sp>
      <p:sp>
        <p:nvSpPr>
          <p:cNvPr id="652" name="Google Shape;652;p38"/>
          <p:cNvSpPr txBox="1"/>
          <p:nvPr/>
        </p:nvSpPr>
        <p:spPr>
          <a:xfrm>
            <a:off x="243000" y="3710376"/>
            <a:ext cx="6169200" cy="7227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HuffmanEncodePh1 ENGLISH mobydick.txt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HuffmanEncodePh1 BITMAP horses.bmp</a:t>
            </a:r>
            <a:endParaRPr sz="1800">
              <a:highlight>
                <a:srgbClr val="000000"/>
              </a:highlight>
              <a:latin typeface="Consolas"/>
              <a:ea typeface="Consolas"/>
              <a:cs typeface="Consolas"/>
              <a:sym typeface="Consolas"/>
            </a:endParaRPr>
          </a:p>
        </p:txBody>
      </p:sp>
      <p:sp>
        <p:nvSpPr>
          <p:cNvPr id="653" name="Google Shape;653;p38"/>
          <p:cNvSpPr txBox="1"/>
          <p:nvPr/>
        </p:nvSpPr>
        <p:spPr>
          <a:xfrm>
            <a:off x="2927248" y="4377599"/>
            <a:ext cx="6169200" cy="7227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3C47D"/>
                </a:solidFill>
                <a:highlight>
                  <a:srgbClr val="000000"/>
                </a:highlight>
                <a:latin typeface="Consolas"/>
                <a:ea typeface="Consolas"/>
                <a:cs typeface="Consolas"/>
                <a:sym typeface="Consolas"/>
              </a:rPr>
              <a:t>$</a:t>
            </a:r>
            <a:r>
              <a:rPr lang="en" sz="1800">
                <a:solidFill>
                  <a:srgbClr val="FFFFFF"/>
                </a:solidFill>
                <a:highlight>
                  <a:srgbClr val="000000"/>
                </a:highlight>
                <a:latin typeface="Consolas"/>
                <a:ea typeface="Consolas"/>
                <a:cs typeface="Consolas"/>
                <a:sym typeface="Consolas"/>
              </a:rPr>
              <a:t> java HuffmanEncodePh2 mobydick.txt</a:t>
            </a:r>
            <a:endParaRPr sz="18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93C47D"/>
                </a:solidFill>
                <a:highlight>
                  <a:schemeClr val="dk1"/>
                </a:highlight>
                <a:latin typeface="Consolas"/>
                <a:ea typeface="Consolas"/>
                <a:cs typeface="Consolas"/>
                <a:sym typeface="Consolas"/>
              </a:rPr>
              <a:t>$</a:t>
            </a:r>
            <a:r>
              <a:rPr lang="en" sz="1800">
                <a:solidFill>
                  <a:schemeClr val="lt1"/>
                </a:solidFill>
                <a:highlight>
                  <a:schemeClr val="dk1"/>
                </a:highlight>
                <a:latin typeface="Consolas"/>
                <a:ea typeface="Consolas"/>
                <a:cs typeface="Consolas"/>
                <a:sym typeface="Consolas"/>
              </a:rPr>
              <a:t> java HuffmanEncodePh2 horses.bmp</a:t>
            </a:r>
            <a:endParaRPr sz="1800">
              <a:highlight>
                <a:srgbClr val="000000"/>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7" name="Shape 657"/>
        <p:cNvGrpSpPr/>
        <p:nvPr/>
      </p:nvGrpSpPr>
      <p:grpSpPr>
        <a:xfrm>
          <a:off x="0" y="0"/>
          <a:ext cx="0" cy="0"/>
          <a:chOff x="0" y="0"/>
          <a:chExt cx="0" cy="0"/>
        </a:xfrm>
      </p:grpSpPr>
      <p:sp>
        <p:nvSpPr>
          <p:cNvPr id="658" name="Google Shape;658;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Compression (Your Answers)</a:t>
            </a:r>
            <a:endParaRPr/>
          </a:p>
        </p:txBody>
      </p:sp>
      <p:sp>
        <p:nvSpPr>
          <p:cNvPr id="659" name="Google Shape;659;p39"/>
          <p:cNvSpPr txBox="1"/>
          <p:nvPr>
            <p:ph idx="1" type="body"/>
          </p:nvPr>
        </p:nvSpPr>
        <p:spPr>
          <a:xfrm>
            <a:off x="243000" y="556500"/>
            <a:ext cx="8645700" cy="449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possible philosophies for using Huffman Compression:</a:t>
            </a:r>
            <a:endParaRPr/>
          </a:p>
          <a:p>
            <a:pPr indent="-355600" lvl="0" marL="457200" rtl="0" algn="l">
              <a:spcBef>
                <a:spcPts val="600"/>
              </a:spcBef>
              <a:spcAft>
                <a:spcPts val="0"/>
              </a:spcAft>
              <a:buSzPts val="2000"/>
              <a:buAutoNum type="arabicPeriod"/>
            </a:pPr>
            <a:r>
              <a:rPr lang="en"/>
              <a:t>Build one corpus per input type.</a:t>
            </a:r>
            <a:endParaRPr/>
          </a:p>
          <a:p>
            <a:pPr indent="-355600" lvl="0" marL="457200" rtl="0" algn="l">
              <a:spcBef>
                <a:spcPts val="0"/>
              </a:spcBef>
              <a:spcAft>
                <a:spcPts val="0"/>
              </a:spcAft>
              <a:buSzPts val="20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advantages/disadvantages of each idea? Which is better?</a:t>
            </a:r>
            <a:endParaRPr/>
          </a:p>
          <a:p>
            <a:pPr indent="-355600" lvl="0" marL="457200" rtl="0" algn="l">
              <a:spcBef>
                <a:spcPts val="600"/>
              </a:spcBef>
              <a:spcAft>
                <a:spcPts val="0"/>
              </a:spcAft>
              <a:buSzPts val="2000"/>
              <a:buChar char="●"/>
            </a:pPr>
            <a:r>
              <a:rPr lang="en"/>
              <a:t>#2 has the advantage that the code is tailor made and more efficient. Weird books like Gadsby which has no letter ‘e’.</a:t>
            </a:r>
            <a:endParaRPr/>
          </a:p>
          <a:p>
            <a:pPr indent="-355600" lvl="0" marL="457200" rtl="0" algn="l">
              <a:spcBef>
                <a:spcPts val="0"/>
              </a:spcBef>
              <a:spcAft>
                <a:spcPts val="0"/>
              </a:spcAft>
              <a:buSzPts val="2000"/>
              <a:buChar char="●"/>
            </a:pPr>
            <a:r>
              <a:rPr lang="en"/>
              <a:t>#2 has the advantage that it feels kind of encryptedy?</a:t>
            </a:r>
            <a:endParaRPr/>
          </a:p>
          <a:p>
            <a:pPr indent="-355600" lvl="0" marL="457200" rtl="0" algn="l">
              <a:spcBef>
                <a:spcPts val="0"/>
              </a:spcBef>
              <a:spcAft>
                <a:spcPts val="0"/>
              </a:spcAft>
              <a:buSzPts val="2000"/>
              <a:buChar char="●"/>
            </a:pPr>
            <a:r>
              <a:rPr lang="en"/>
              <a:t>#2 would additional to build codeword table.</a:t>
            </a:r>
            <a:endParaRPr/>
          </a:p>
          <a:p>
            <a:pPr indent="-355600" lvl="0" marL="457200" rtl="0" algn="l">
              <a:spcBef>
                <a:spcPts val="0"/>
              </a:spcBef>
              <a:spcAft>
                <a:spcPts val="0"/>
              </a:spcAft>
              <a:buSzPts val="2000"/>
              <a:buChar char="●"/>
            </a:pPr>
            <a:r>
              <a:rPr lang="en"/>
              <a:t>#2 has the disadvantage that the code itself takes up space, which is what we care about.</a:t>
            </a:r>
            <a:endParaRPr/>
          </a:p>
          <a:p>
            <a:pPr indent="-355600" lvl="0" marL="457200" rtl="0" algn="l">
              <a:spcBef>
                <a:spcPts val="0"/>
              </a:spcBef>
              <a:spcAft>
                <a:spcPts val="0"/>
              </a:spcAft>
              <a:buSzPts val="2000"/>
              <a:buChar char="●"/>
            </a:pPr>
            <a:r>
              <a:rPr lang="en"/>
              <a:t>#1 you can have one translator, but #2 takes many translators (sending the code makes it so you really just need one decoder, though, not a big deal).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3" name="Shape 663"/>
        <p:cNvGrpSpPr/>
        <p:nvPr/>
      </p:nvGrpSpPr>
      <p:grpSpPr>
        <a:xfrm>
          <a:off x="0" y="0"/>
          <a:ext cx="0" cy="0"/>
          <a:chOff x="0" y="0"/>
          <a:chExt cx="0" cy="0"/>
        </a:xfrm>
      </p:grpSpPr>
      <p:sp>
        <p:nvSpPr>
          <p:cNvPr id="664" name="Google Shape;664;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Compression</a:t>
            </a:r>
            <a:endParaRPr/>
          </a:p>
        </p:txBody>
      </p:sp>
      <p:sp>
        <p:nvSpPr>
          <p:cNvPr id="665" name="Google Shape;665;p40"/>
          <p:cNvSpPr txBox="1"/>
          <p:nvPr>
            <p:ph idx="1" type="body"/>
          </p:nvPr>
        </p:nvSpPr>
        <p:spPr>
          <a:xfrm>
            <a:off x="243000" y="556500"/>
            <a:ext cx="8645700" cy="449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possible philosophies for using Huffman Compression:</a:t>
            </a:r>
            <a:endParaRPr/>
          </a:p>
          <a:p>
            <a:pPr indent="-355600" lvl="0" marL="457200" rtl="0" algn="l">
              <a:spcBef>
                <a:spcPts val="600"/>
              </a:spcBef>
              <a:spcAft>
                <a:spcPts val="0"/>
              </a:spcAft>
              <a:buSzPts val="2000"/>
              <a:buAutoNum type="arabicPeriod"/>
            </a:pPr>
            <a:r>
              <a:rPr lang="en"/>
              <a:t>For each input type (English text, Chinese text, images, Java source code, etc.), assemble huge numbers of sample inputs for that category. Use each corpus to create a standard code for English, Chinese, etc.</a:t>
            </a:r>
            <a:endParaRPr/>
          </a:p>
          <a:p>
            <a:pPr indent="-355600" lvl="0" marL="457200" rtl="0" algn="l">
              <a:spcBef>
                <a:spcPts val="0"/>
              </a:spcBef>
              <a:spcAft>
                <a:spcPts val="0"/>
              </a:spcAft>
              <a:buSzPts val="2000"/>
              <a:buAutoNum type="arabicPeriod"/>
            </a:pPr>
            <a:r>
              <a:rPr lang="en"/>
              <a:t>For every possible input file, create a unique code just for that file. Send the code along with the compressed file.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practice, Philosophy 2 is used in the real world.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Compression Example [</a:t>
            </a:r>
            <a:r>
              <a:rPr lang="en" u="sng">
                <a:solidFill>
                  <a:schemeClr val="hlink"/>
                </a:solidFill>
                <a:hlinkClick r:id="rId3"/>
              </a:rPr>
              <a:t>Demo Link</a:t>
            </a:r>
            <a:r>
              <a:rPr lang="en"/>
              <a:t>]</a:t>
            </a:r>
            <a:endParaRPr/>
          </a:p>
        </p:txBody>
      </p:sp>
      <p:sp>
        <p:nvSpPr>
          <p:cNvPr id="671" name="Google Shape;671;p41"/>
          <p:cNvSpPr txBox="1"/>
          <p:nvPr>
            <p:ph idx="1" type="body"/>
          </p:nvPr>
        </p:nvSpPr>
        <p:spPr>
          <a:xfrm>
            <a:off x="243000" y="556500"/>
            <a:ext cx="8443800" cy="442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t>
            </a:r>
            <a:r>
              <a:rPr b="1" lang="en" u="sng"/>
              <a:t>input text</a:t>
            </a:r>
            <a:r>
              <a:rPr lang="en"/>
              <a:t>: 我</a:t>
            </a:r>
            <a:r>
              <a:rPr lang="en">
                <a:solidFill>
                  <a:srgbClr val="000000"/>
                </a:solidFill>
              </a:rPr>
              <a:t>我</a:t>
            </a:r>
            <a:r>
              <a:rPr lang="en"/>
              <a:t>刚刚</a:t>
            </a:r>
            <a:r>
              <a:rPr lang="en">
                <a:solidFill>
                  <a:srgbClr val="000000"/>
                </a:solidFill>
              </a:rPr>
              <a:t>刚是</a:t>
            </a:r>
            <a:r>
              <a:rPr lang="en"/>
              <a:t>我是我刚李刚我李是爸李爸李是李我我李刚是我是刚爸是刚我爸我李是是李是我我刚爸是李我我我是爸我是我爸是我爸是我是刚我是爸刚爸我刚我我刚爸我我爸我刚爸爸李李李李我我爸李我我刚爸李我我李我爸我我</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Step 1: Count frequencies.</a:t>
            </a:r>
            <a:endParaRPr/>
          </a:p>
          <a:p>
            <a:pPr indent="0" lvl="0" marL="0" rtl="0" algn="l">
              <a:spcBef>
                <a:spcPts val="600"/>
              </a:spcBef>
              <a:spcAft>
                <a:spcPts val="0"/>
              </a:spcAft>
              <a:buNone/>
            </a:pPr>
            <a:r>
              <a:rPr lang="en"/>
              <a:t>Step 2: Build encoding array and decoding trie.</a:t>
            </a:r>
            <a:endParaRPr/>
          </a:p>
          <a:p>
            <a:pPr indent="0" lvl="0" marL="0" rtl="0" algn="l">
              <a:spcBef>
                <a:spcPts val="600"/>
              </a:spcBef>
              <a:spcAft>
                <a:spcPts val="0"/>
              </a:spcAft>
              <a:buNone/>
            </a:pPr>
            <a:r>
              <a:rPr lang="en"/>
              <a:t>Step 3: Write decoding trie to output.huf.</a:t>
            </a:r>
            <a:endParaRPr/>
          </a:p>
          <a:p>
            <a:pPr indent="0" lvl="0" marL="0" rtl="0" algn="l">
              <a:spcBef>
                <a:spcPts val="600"/>
              </a:spcBef>
              <a:spcAft>
                <a:spcPts val="0"/>
              </a:spcAft>
              <a:buNone/>
            </a:pPr>
            <a:r>
              <a:rPr lang="en"/>
              <a:t>Step 4: Write codeword for each symbol to output.huf.</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u="sng"/>
              <a:t>Output bits</a:t>
            </a:r>
            <a:r>
              <a:rPr lang="en"/>
              <a:t>: </a:t>
            </a:r>
            <a:r>
              <a:rPr lang="en">
                <a:solidFill>
                  <a:srgbClr val="E06666"/>
                </a:solidFill>
                <a:latin typeface="Consolas"/>
                <a:ea typeface="Consolas"/>
                <a:cs typeface="Consolas"/>
                <a:sym typeface="Consolas"/>
              </a:rPr>
              <a:t>010101010101001…</a:t>
            </a:r>
            <a:r>
              <a:rPr lang="en">
                <a:solidFill>
                  <a:srgbClr val="000000"/>
                </a:solidFill>
                <a:latin typeface="Consolas"/>
                <a:ea typeface="Consolas"/>
                <a:cs typeface="Consolas"/>
                <a:sym typeface="Consolas"/>
              </a:rPr>
              <a:t>0</a:t>
            </a:r>
            <a:r>
              <a:rPr lang="en">
                <a:latin typeface="Consolas"/>
                <a:ea typeface="Consolas"/>
                <a:cs typeface="Consolas"/>
                <a:sym typeface="Consolas"/>
              </a:rPr>
              <a:t>0111111</a:t>
            </a:r>
            <a:r>
              <a:rPr lang="en">
                <a:solidFill>
                  <a:srgbClr val="000000"/>
                </a:solidFill>
                <a:latin typeface="Consolas"/>
                <a:ea typeface="Consolas"/>
                <a:cs typeface="Consolas"/>
                <a:sym typeface="Consolas"/>
              </a:rPr>
              <a:t>111101…</a:t>
            </a:r>
            <a:r>
              <a:rPr lang="en">
                <a:solidFill>
                  <a:srgbClr val="9900FF"/>
                </a:solidFill>
                <a:latin typeface="Consolas"/>
                <a:ea typeface="Consolas"/>
                <a:cs typeface="Consolas"/>
                <a:sym typeface="Consolas"/>
              </a:rPr>
              <a:t> </a:t>
            </a:r>
            <a:endParaRPr>
              <a:solidFill>
                <a:srgbClr val="9900FF"/>
              </a:solidFill>
              <a:latin typeface="Consolas"/>
              <a:ea typeface="Consolas"/>
              <a:cs typeface="Consolas"/>
              <a:sym typeface="Consolas"/>
            </a:endParaRPr>
          </a:p>
        </p:txBody>
      </p:sp>
      <p:sp>
        <p:nvSpPr>
          <p:cNvPr id="672" name="Google Shape;672;p41"/>
          <p:cNvSpPr/>
          <p:nvPr/>
        </p:nvSpPr>
        <p:spPr>
          <a:xfrm rot="-5400000">
            <a:off x="2708025" y="3525475"/>
            <a:ext cx="122700" cy="22326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txBox="1"/>
          <p:nvPr/>
        </p:nvSpPr>
        <p:spPr>
          <a:xfrm>
            <a:off x="2028100" y="4722725"/>
            <a:ext cx="16320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674" name="Google Shape;674;p41"/>
          <p:cNvSpPr txBox="1"/>
          <p:nvPr/>
        </p:nvSpPr>
        <p:spPr>
          <a:xfrm>
            <a:off x="4058375" y="4726735"/>
            <a:ext cx="17994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Codewords</a:t>
            </a:r>
            <a:endParaRPr/>
          </a:p>
        </p:txBody>
      </p:sp>
      <p:sp>
        <p:nvSpPr>
          <p:cNvPr id="675" name="Google Shape;675;p41"/>
          <p:cNvSpPr/>
          <p:nvPr/>
        </p:nvSpPr>
        <p:spPr>
          <a:xfrm rot="-5400000">
            <a:off x="4991100" y="3498925"/>
            <a:ext cx="122700" cy="22857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65758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我</a:t>
            </a:r>
            <a:endParaRPr/>
          </a:p>
        </p:txBody>
      </p:sp>
      <p:sp>
        <p:nvSpPr>
          <p:cNvPr id="677" name="Google Shape;677;p41"/>
          <p:cNvSpPr/>
          <p:nvPr/>
        </p:nvSpPr>
        <p:spPr>
          <a:xfrm>
            <a:off x="704455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爸</a:t>
            </a:r>
            <a:endParaRPr/>
          </a:p>
        </p:txBody>
      </p:sp>
      <p:sp>
        <p:nvSpPr>
          <p:cNvPr id="678" name="Google Shape;678;p41"/>
          <p:cNvSpPr/>
          <p:nvPr/>
        </p:nvSpPr>
        <p:spPr>
          <a:xfrm>
            <a:off x="75133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是</a:t>
            </a:r>
            <a:endParaRPr/>
          </a:p>
        </p:txBody>
      </p:sp>
      <p:sp>
        <p:nvSpPr>
          <p:cNvPr id="679" name="Google Shape;679;p41"/>
          <p:cNvSpPr/>
          <p:nvPr/>
        </p:nvSpPr>
        <p:spPr>
          <a:xfrm>
            <a:off x="798205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李</a:t>
            </a:r>
            <a:endParaRPr/>
          </a:p>
        </p:txBody>
      </p:sp>
      <p:sp>
        <p:nvSpPr>
          <p:cNvPr id="680" name="Google Shape;680;p41"/>
          <p:cNvSpPr/>
          <p:nvPr/>
        </p:nvSpPr>
        <p:spPr>
          <a:xfrm>
            <a:off x="8450802" y="4111224"/>
            <a:ext cx="363300" cy="3633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刚</a:t>
            </a:r>
            <a:endParaRPr/>
          </a:p>
        </p:txBody>
      </p:sp>
      <p:sp>
        <p:nvSpPr>
          <p:cNvPr id="681" name="Google Shape;681;p41"/>
          <p:cNvSpPr txBox="1"/>
          <p:nvPr/>
        </p:nvSpPr>
        <p:spPr>
          <a:xfrm>
            <a:off x="6476827" y="4412770"/>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8128655" y="3490924"/>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p41"/>
          <p:cNvCxnSpPr>
            <a:stCxn id="682" idx="2"/>
            <a:endCxn id="679" idx="0"/>
          </p:cNvCxnSpPr>
          <p:nvPr/>
        </p:nvCxnSpPr>
        <p:spPr>
          <a:xfrm flipH="1">
            <a:off x="8163755" y="3854224"/>
            <a:ext cx="248700" cy="257100"/>
          </a:xfrm>
          <a:prstGeom prst="straightConnector1">
            <a:avLst/>
          </a:prstGeom>
          <a:noFill/>
          <a:ln cap="flat" cmpd="sng" w="19050">
            <a:solidFill>
              <a:srgbClr val="666666"/>
            </a:solidFill>
            <a:prstDash val="solid"/>
            <a:round/>
            <a:headEnd len="med" w="med" type="none"/>
            <a:tailEnd len="med" w="med" type="none"/>
          </a:ln>
        </p:spPr>
      </p:cxnSp>
      <p:cxnSp>
        <p:nvCxnSpPr>
          <p:cNvPr id="684" name="Google Shape;684;p41"/>
          <p:cNvCxnSpPr>
            <a:stCxn id="682" idx="2"/>
            <a:endCxn id="680" idx="0"/>
          </p:cNvCxnSpPr>
          <p:nvPr/>
        </p:nvCxnSpPr>
        <p:spPr>
          <a:xfrm>
            <a:off x="8412455" y="3854224"/>
            <a:ext cx="219900" cy="257100"/>
          </a:xfrm>
          <a:prstGeom prst="straightConnector1">
            <a:avLst/>
          </a:prstGeom>
          <a:noFill/>
          <a:ln cap="flat" cmpd="sng" w="19050">
            <a:solidFill>
              <a:srgbClr val="666666"/>
            </a:solidFill>
            <a:prstDash val="solid"/>
            <a:round/>
            <a:headEnd len="med" w="med" type="none"/>
            <a:tailEnd len="med" w="med" type="none"/>
          </a:ln>
        </p:spPr>
      </p:cxnSp>
      <p:sp>
        <p:nvSpPr>
          <p:cNvPr id="685" name="Google Shape;685;p41"/>
          <p:cNvSpPr txBox="1"/>
          <p:nvPr/>
        </p:nvSpPr>
        <p:spPr>
          <a:xfrm>
            <a:off x="8010852" y="378754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86" name="Google Shape;686;p41"/>
          <p:cNvSpPr txBox="1"/>
          <p:nvPr/>
        </p:nvSpPr>
        <p:spPr>
          <a:xfrm>
            <a:off x="8505939" y="377763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87" name="Google Shape;687;p41"/>
          <p:cNvSpPr/>
          <p:nvPr/>
        </p:nvSpPr>
        <p:spPr>
          <a:xfrm>
            <a:off x="7190907" y="3492361"/>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8" name="Google Shape;688;p41"/>
          <p:cNvCxnSpPr>
            <a:stCxn id="687" idx="2"/>
            <a:endCxn id="677" idx="0"/>
          </p:cNvCxnSpPr>
          <p:nvPr/>
        </p:nvCxnSpPr>
        <p:spPr>
          <a:xfrm flipH="1">
            <a:off x="7226307" y="3855661"/>
            <a:ext cx="248400" cy="255600"/>
          </a:xfrm>
          <a:prstGeom prst="straightConnector1">
            <a:avLst/>
          </a:prstGeom>
          <a:noFill/>
          <a:ln cap="flat" cmpd="sng" w="19050">
            <a:solidFill>
              <a:srgbClr val="666666"/>
            </a:solidFill>
            <a:prstDash val="solid"/>
            <a:round/>
            <a:headEnd len="med" w="med" type="none"/>
            <a:tailEnd len="med" w="med" type="none"/>
          </a:ln>
        </p:spPr>
      </p:cxnSp>
      <p:cxnSp>
        <p:nvCxnSpPr>
          <p:cNvPr id="689" name="Google Shape;689;p41"/>
          <p:cNvCxnSpPr>
            <a:stCxn id="687" idx="2"/>
            <a:endCxn id="678" idx="0"/>
          </p:cNvCxnSpPr>
          <p:nvPr/>
        </p:nvCxnSpPr>
        <p:spPr>
          <a:xfrm>
            <a:off x="7474707" y="3855661"/>
            <a:ext cx="220200" cy="255600"/>
          </a:xfrm>
          <a:prstGeom prst="straightConnector1">
            <a:avLst/>
          </a:prstGeom>
          <a:noFill/>
          <a:ln cap="flat" cmpd="sng" w="19050">
            <a:solidFill>
              <a:srgbClr val="666666"/>
            </a:solidFill>
            <a:prstDash val="solid"/>
            <a:round/>
            <a:headEnd len="med" w="med" type="none"/>
            <a:tailEnd len="med" w="med" type="none"/>
          </a:ln>
        </p:spPr>
      </p:cxnSp>
      <p:sp>
        <p:nvSpPr>
          <p:cNvPr id="690" name="Google Shape;690;p41"/>
          <p:cNvSpPr txBox="1"/>
          <p:nvPr/>
        </p:nvSpPr>
        <p:spPr>
          <a:xfrm>
            <a:off x="7078766" y="378435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91" name="Google Shape;691;p41"/>
          <p:cNvSpPr txBox="1"/>
          <p:nvPr/>
        </p:nvSpPr>
        <p:spPr>
          <a:xfrm>
            <a:off x="7573854" y="3774440"/>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92" name="Google Shape;692;p41"/>
          <p:cNvSpPr/>
          <p:nvPr/>
        </p:nvSpPr>
        <p:spPr>
          <a:xfrm>
            <a:off x="7665174" y="2860713"/>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41"/>
          <p:cNvCxnSpPr>
            <a:stCxn id="692" idx="2"/>
            <a:endCxn id="687" idx="0"/>
          </p:cNvCxnSpPr>
          <p:nvPr/>
        </p:nvCxnSpPr>
        <p:spPr>
          <a:xfrm flipH="1">
            <a:off x="7474674" y="3224013"/>
            <a:ext cx="474300" cy="268200"/>
          </a:xfrm>
          <a:prstGeom prst="straightConnector1">
            <a:avLst/>
          </a:prstGeom>
          <a:noFill/>
          <a:ln cap="flat" cmpd="sng" w="19050">
            <a:solidFill>
              <a:srgbClr val="666666"/>
            </a:solidFill>
            <a:prstDash val="solid"/>
            <a:round/>
            <a:headEnd len="med" w="med" type="none"/>
            <a:tailEnd len="med" w="med" type="none"/>
          </a:ln>
        </p:spPr>
      </p:cxnSp>
      <p:cxnSp>
        <p:nvCxnSpPr>
          <p:cNvPr id="694" name="Google Shape;694;p41"/>
          <p:cNvCxnSpPr>
            <a:stCxn id="692" idx="2"/>
            <a:endCxn id="682" idx="0"/>
          </p:cNvCxnSpPr>
          <p:nvPr/>
        </p:nvCxnSpPr>
        <p:spPr>
          <a:xfrm>
            <a:off x="7948974" y="3224013"/>
            <a:ext cx="463500" cy="267000"/>
          </a:xfrm>
          <a:prstGeom prst="straightConnector1">
            <a:avLst/>
          </a:prstGeom>
          <a:noFill/>
          <a:ln cap="flat" cmpd="sng" w="19050">
            <a:solidFill>
              <a:srgbClr val="666666"/>
            </a:solidFill>
            <a:prstDash val="solid"/>
            <a:round/>
            <a:headEnd len="med" w="med" type="none"/>
            <a:tailEnd len="med" w="med" type="none"/>
          </a:ln>
        </p:spPr>
      </p:cxnSp>
      <p:sp>
        <p:nvSpPr>
          <p:cNvPr id="695" name="Google Shape;695;p41"/>
          <p:cNvSpPr txBox="1"/>
          <p:nvPr/>
        </p:nvSpPr>
        <p:spPr>
          <a:xfrm>
            <a:off x="8155262" y="3110815"/>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96" name="Google Shape;696;p41"/>
          <p:cNvSpPr txBox="1"/>
          <p:nvPr/>
        </p:nvSpPr>
        <p:spPr>
          <a:xfrm>
            <a:off x="7412414" y="312072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97" name="Google Shape;697;p41"/>
          <p:cNvSpPr/>
          <p:nvPr/>
        </p:nvSpPr>
        <p:spPr>
          <a:xfrm>
            <a:off x="7190899" y="2229063"/>
            <a:ext cx="567600" cy="3633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98" name="Google Shape;698;p41"/>
          <p:cNvCxnSpPr>
            <a:stCxn id="697" idx="2"/>
            <a:endCxn id="692" idx="0"/>
          </p:cNvCxnSpPr>
          <p:nvPr/>
        </p:nvCxnSpPr>
        <p:spPr>
          <a:xfrm>
            <a:off x="7474699" y="2592363"/>
            <a:ext cx="474300" cy="268500"/>
          </a:xfrm>
          <a:prstGeom prst="straightConnector1">
            <a:avLst/>
          </a:prstGeom>
          <a:noFill/>
          <a:ln cap="flat" cmpd="sng" w="19050">
            <a:solidFill>
              <a:srgbClr val="666666"/>
            </a:solidFill>
            <a:prstDash val="solid"/>
            <a:round/>
            <a:headEnd len="med" w="med" type="none"/>
            <a:tailEnd len="med" w="med" type="none"/>
          </a:ln>
        </p:spPr>
      </p:cxnSp>
      <p:cxnSp>
        <p:nvCxnSpPr>
          <p:cNvPr id="699" name="Google Shape;699;p41"/>
          <p:cNvCxnSpPr>
            <a:stCxn id="676" idx="0"/>
            <a:endCxn id="697" idx="2"/>
          </p:cNvCxnSpPr>
          <p:nvPr/>
        </p:nvCxnSpPr>
        <p:spPr>
          <a:xfrm flipH="1" rot="10800000">
            <a:off x="6757452" y="2592324"/>
            <a:ext cx="717300" cy="1518900"/>
          </a:xfrm>
          <a:prstGeom prst="straightConnector1">
            <a:avLst/>
          </a:prstGeom>
          <a:noFill/>
          <a:ln cap="flat" cmpd="sng" w="19050">
            <a:solidFill>
              <a:srgbClr val="666666"/>
            </a:solidFill>
            <a:prstDash val="solid"/>
            <a:round/>
            <a:headEnd len="med" w="med" type="none"/>
            <a:tailEnd len="med" w="med" type="none"/>
          </a:ln>
        </p:spPr>
      </p:cxnSp>
      <p:sp>
        <p:nvSpPr>
          <p:cNvPr id="700" name="Google Shape;700;p41"/>
          <p:cNvSpPr txBox="1"/>
          <p:nvPr/>
        </p:nvSpPr>
        <p:spPr>
          <a:xfrm>
            <a:off x="6915505" y="301546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01" name="Google Shape;701;p41"/>
          <p:cNvSpPr txBox="1"/>
          <p:nvPr/>
        </p:nvSpPr>
        <p:spPr>
          <a:xfrm>
            <a:off x="7848263" y="24892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02" name="Google Shape;702;p41"/>
          <p:cNvSpPr txBox="1"/>
          <p:nvPr/>
        </p:nvSpPr>
        <p:spPr>
          <a:xfrm>
            <a:off x="648418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0.35</a:t>
            </a:r>
            <a:endParaRPr/>
          </a:p>
        </p:txBody>
      </p:sp>
      <p:sp>
        <p:nvSpPr>
          <p:cNvPr id="703" name="Google Shape;703;p41"/>
          <p:cNvSpPr txBox="1"/>
          <p:nvPr/>
        </p:nvSpPr>
        <p:spPr>
          <a:xfrm>
            <a:off x="6970280"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0.17</a:t>
            </a:r>
            <a:endParaRPr/>
          </a:p>
        </p:txBody>
      </p:sp>
      <p:sp>
        <p:nvSpPr>
          <p:cNvPr id="704" name="Google Shape;704;p41"/>
          <p:cNvSpPr txBox="1"/>
          <p:nvPr/>
        </p:nvSpPr>
        <p:spPr>
          <a:xfrm>
            <a:off x="744143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0.17</a:t>
            </a:r>
            <a:endParaRPr/>
          </a:p>
        </p:txBody>
      </p:sp>
      <p:sp>
        <p:nvSpPr>
          <p:cNvPr id="705" name="Google Shape;705;p41"/>
          <p:cNvSpPr txBox="1"/>
          <p:nvPr/>
        </p:nvSpPr>
        <p:spPr>
          <a:xfrm>
            <a:off x="7907076"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0.16</a:t>
            </a:r>
            <a:endParaRPr/>
          </a:p>
        </p:txBody>
      </p:sp>
      <p:sp>
        <p:nvSpPr>
          <p:cNvPr id="706" name="Google Shape;706;p41"/>
          <p:cNvSpPr txBox="1"/>
          <p:nvPr/>
        </p:nvSpPr>
        <p:spPr>
          <a:xfrm>
            <a:off x="8372647" y="43983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0.15</a:t>
            </a:r>
            <a:endParaRPr/>
          </a:p>
        </p:txBody>
      </p:sp>
      <p:sp>
        <p:nvSpPr>
          <p:cNvPr id="707" name="Google Shape;707;p41"/>
          <p:cNvSpPr txBox="1"/>
          <p:nvPr/>
        </p:nvSpPr>
        <p:spPr>
          <a:xfrm>
            <a:off x="7100900" y="4659799"/>
            <a:ext cx="1374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708" name="Google Shape;708;p41"/>
          <p:cNvSpPr txBox="1"/>
          <p:nvPr/>
        </p:nvSpPr>
        <p:spPr>
          <a:xfrm>
            <a:off x="5490800" y="1685175"/>
            <a:ext cx="35553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optional textbook for how to do this.</a:t>
            </a:r>
            <a:endParaRPr>
              <a:solidFill>
                <a:srgbClr val="BE0712"/>
              </a:solidFill>
            </a:endParaRPr>
          </a:p>
        </p:txBody>
      </p:sp>
      <p:sp>
        <p:nvSpPr>
          <p:cNvPr id="709" name="Google Shape;709;p41"/>
          <p:cNvSpPr txBox="1"/>
          <p:nvPr/>
        </p:nvSpPr>
        <p:spPr>
          <a:xfrm>
            <a:off x="4309425" y="3231525"/>
            <a:ext cx="3633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710" name="Google Shape;710;p41"/>
          <p:cNvCxnSpPr>
            <a:stCxn id="709" idx="3"/>
            <a:endCxn id="708" idx="1"/>
          </p:cNvCxnSpPr>
          <p:nvPr/>
        </p:nvCxnSpPr>
        <p:spPr>
          <a:xfrm flipH="1" rot="10800000">
            <a:off x="4672725" y="1866975"/>
            <a:ext cx="818100" cy="1475100"/>
          </a:xfrm>
          <a:prstGeom prst="bentConnector3">
            <a:avLst>
              <a:gd fmla="val 68176" name="adj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4" name="Shape 714"/>
        <p:cNvGrpSpPr/>
        <p:nvPr/>
      </p:nvGrpSpPr>
      <p:grpSpPr>
        <a:xfrm>
          <a:off x="0" y="0"/>
          <a:ext cx="0" cy="0"/>
          <a:chOff x="0" y="0"/>
          <a:chExt cx="0" cy="0"/>
        </a:xfrm>
      </p:grpSpPr>
      <p:sp>
        <p:nvSpPr>
          <p:cNvPr id="715" name="Google Shape;715;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Decompression Example [</a:t>
            </a:r>
            <a:r>
              <a:rPr lang="en" u="sng">
                <a:solidFill>
                  <a:schemeClr val="hlink"/>
                </a:solidFill>
                <a:hlinkClick r:id="rId3"/>
              </a:rPr>
              <a:t>Demo Link</a:t>
            </a:r>
            <a:r>
              <a:rPr lang="en"/>
              <a:t>]</a:t>
            </a:r>
            <a:endParaRPr/>
          </a:p>
        </p:txBody>
      </p:sp>
      <p:sp>
        <p:nvSpPr>
          <p:cNvPr id="716" name="Google Shape;716;p42"/>
          <p:cNvSpPr txBox="1"/>
          <p:nvPr>
            <p:ph idx="1" type="body"/>
          </p:nvPr>
        </p:nvSpPr>
        <p:spPr>
          <a:xfrm>
            <a:off x="243000" y="556500"/>
            <a:ext cx="8443800" cy="442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t>
            </a:r>
            <a:r>
              <a:rPr b="1" lang="en" u="sng"/>
              <a:t>input bitstream</a:t>
            </a:r>
            <a:r>
              <a:rPr lang="en"/>
              <a:t>: </a:t>
            </a:r>
            <a:r>
              <a:rPr lang="en">
                <a:solidFill>
                  <a:srgbClr val="000000"/>
                </a:solidFill>
                <a:latin typeface="Consolas"/>
                <a:ea typeface="Consolas"/>
                <a:cs typeface="Consolas"/>
                <a:sym typeface="Consolas"/>
              </a:rPr>
              <a:t>010101010101001…00111111111101</a:t>
            </a:r>
            <a:r>
              <a:rPr lang="en">
                <a:latin typeface="Consolas"/>
                <a:ea typeface="Consolas"/>
                <a:cs typeface="Consolas"/>
                <a:sym typeface="Consolas"/>
              </a:rPr>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Step 1: Read in decoding trie.</a:t>
            </a:r>
            <a:endParaRPr/>
          </a:p>
          <a:p>
            <a:pPr indent="0" lvl="0" marL="0" rtl="0" algn="l">
              <a:spcBef>
                <a:spcPts val="600"/>
              </a:spcBef>
              <a:spcAft>
                <a:spcPts val="0"/>
              </a:spcAft>
              <a:buNone/>
            </a:pPr>
            <a:r>
              <a:rPr lang="en"/>
              <a:t>Step 2: Use codeword bits to walk down the trie, outputting symbols every time you reach a leaf. </a:t>
            </a:r>
            <a:endParaRPr/>
          </a:p>
          <a:p>
            <a:pPr indent="-355600" lvl="0" marL="457200" rtl="0" algn="l">
              <a:spcBef>
                <a:spcPts val="600"/>
              </a:spcBef>
              <a:spcAft>
                <a:spcPts val="0"/>
              </a:spcAft>
              <a:buSzPts val="2000"/>
              <a:buChar char="●"/>
            </a:pPr>
            <a:r>
              <a:rPr lang="en"/>
              <a:t>Note: Symbols are really just bits!</a:t>
            </a:r>
            <a:endParaRPr/>
          </a:p>
          <a:p>
            <a:pPr indent="-355600" lvl="1" marL="914400" rtl="0" algn="l">
              <a:spcBef>
                <a:spcPts val="0"/>
              </a:spcBef>
              <a:spcAft>
                <a:spcPts val="0"/>
              </a:spcAft>
              <a:buSzPts val="2000"/>
              <a:buChar char="○"/>
            </a:pPr>
            <a:r>
              <a:rPr lang="en" sz="1800">
                <a:latin typeface="Arial"/>
                <a:ea typeface="Arial"/>
                <a:cs typeface="Arial"/>
                <a:sym typeface="Arial"/>
              </a:rPr>
              <a:t>我 is </a:t>
            </a:r>
            <a:r>
              <a:rPr lang="en" sz="1800">
                <a:latin typeface="Consolas"/>
                <a:ea typeface="Consolas"/>
                <a:cs typeface="Consolas"/>
                <a:sym typeface="Consolas"/>
              </a:rPr>
              <a:t>111001011000100010010001</a:t>
            </a:r>
            <a:r>
              <a:rPr lang="en"/>
              <a:t> in Unicode.</a:t>
            </a:r>
            <a:endParaRPr/>
          </a:p>
          <a:p>
            <a:pPr indent="-355600" lvl="1" marL="914400" rtl="0" algn="l">
              <a:spcBef>
                <a:spcPts val="0"/>
              </a:spcBef>
              <a:spcAft>
                <a:spcPts val="0"/>
              </a:spcAft>
              <a:buSzPts val="2000"/>
              <a:buChar char="○"/>
            </a:pPr>
            <a:r>
              <a:rPr lang="en"/>
              <a:t>“Outputting </a:t>
            </a:r>
            <a:r>
              <a:rPr lang="en" sz="1800"/>
              <a:t>我” actually means outputting these 32 bits.</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b="1" lang="en" u="sng"/>
              <a:t>Output symbols</a:t>
            </a:r>
            <a:r>
              <a:rPr lang="en"/>
              <a:t>:  </a:t>
            </a:r>
            <a:r>
              <a:rPr lang="en">
                <a:solidFill>
                  <a:srgbClr val="0000FF"/>
                </a:solidFill>
              </a:rPr>
              <a:t>我</a:t>
            </a:r>
            <a:r>
              <a:rPr lang="en"/>
              <a:t>我刚刚刚是</a:t>
            </a:r>
            <a:r>
              <a:rPr lang="en">
                <a:latin typeface="Consolas"/>
                <a:ea typeface="Consolas"/>
                <a:cs typeface="Consolas"/>
                <a:sym typeface="Consolas"/>
              </a:rPr>
              <a:t>…</a:t>
            </a:r>
            <a:endParaRPr b="1" sz="1400">
              <a:solidFill>
                <a:srgbClr val="9900FF"/>
              </a:solidFill>
              <a:latin typeface="Arial"/>
              <a:ea typeface="Arial"/>
              <a:cs typeface="Arial"/>
              <a:sym typeface="Arial"/>
            </a:endParaRPr>
          </a:p>
          <a:p>
            <a:pPr indent="-355600" lvl="0" marL="457200" rtl="0" algn="l">
              <a:spcBef>
                <a:spcPts val="600"/>
              </a:spcBef>
              <a:spcAft>
                <a:spcPts val="0"/>
              </a:spcAft>
              <a:buSzPts val="2000"/>
              <a:buChar char="●"/>
            </a:pPr>
            <a:r>
              <a:rPr lang="en"/>
              <a:t>Output bits:</a:t>
            </a:r>
            <a:r>
              <a:rPr b="1" lang="en"/>
              <a:t>   </a:t>
            </a:r>
            <a:r>
              <a:rPr lang="en" sz="1800">
                <a:solidFill>
                  <a:srgbClr val="0000FF"/>
                </a:solidFill>
                <a:latin typeface="Consolas"/>
                <a:ea typeface="Consolas"/>
                <a:cs typeface="Consolas"/>
                <a:sym typeface="Consolas"/>
              </a:rPr>
              <a:t>111001011000100010010001</a:t>
            </a:r>
            <a:r>
              <a:rPr lang="en"/>
              <a:t>...</a:t>
            </a:r>
            <a:endParaRPr/>
          </a:p>
          <a:p>
            <a:pPr indent="0" lvl="0" marL="0" rtl="0" algn="l">
              <a:spcBef>
                <a:spcPts val="600"/>
              </a:spcBef>
              <a:spcAft>
                <a:spcPts val="0"/>
              </a:spcAft>
              <a:buNone/>
            </a:pPr>
            <a:r>
              <a:t/>
            </a:r>
            <a:endParaRPr/>
          </a:p>
        </p:txBody>
      </p:sp>
      <p:sp>
        <p:nvSpPr>
          <p:cNvPr id="717" name="Google Shape;717;p42"/>
          <p:cNvSpPr/>
          <p:nvPr/>
        </p:nvSpPr>
        <p:spPr>
          <a:xfrm>
            <a:off x="64996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我</a:t>
            </a:r>
            <a:endParaRPr/>
          </a:p>
        </p:txBody>
      </p:sp>
      <p:sp>
        <p:nvSpPr>
          <p:cNvPr id="718" name="Google Shape;718;p42"/>
          <p:cNvSpPr/>
          <p:nvPr/>
        </p:nvSpPr>
        <p:spPr>
          <a:xfrm>
            <a:off x="696835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爸</a:t>
            </a:r>
            <a:endParaRPr/>
          </a:p>
        </p:txBody>
      </p:sp>
      <p:sp>
        <p:nvSpPr>
          <p:cNvPr id="719" name="Google Shape;719;p42"/>
          <p:cNvSpPr/>
          <p:nvPr/>
        </p:nvSpPr>
        <p:spPr>
          <a:xfrm>
            <a:off x="74371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是</a:t>
            </a:r>
            <a:endParaRPr/>
          </a:p>
        </p:txBody>
      </p:sp>
      <p:sp>
        <p:nvSpPr>
          <p:cNvPr id="720" name="Google Shape;720;p42"/>
          <p:cNvSpPr/>
          <p:nvPr/>
        </p:nvSpPr>
        <p:spPr>
          <a:xfrm>
            <a:off x="790585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李</a:t>
            </a:r>
            <a:endParaRPr/>
          </a:p>
        </p:txBody>
      </p:sp>
      <p:sp>
        <p:nvSpPr>
          <p:cNvPr id="721" name="Google Shape;721;p42"/>
          <p:cNvSpPr/>
          <p:nvPr/>
        </p:nvSpPr>
        <p:spPr>
          <a:xfrm>
            <a:off x="8374602" y="4339824"/>
            <a:ext cx="3633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刚</a:t>
            </a:r>
            <a:endParaRPr/>
          </a:p>
        </p:txBody>
      </p:sp>
      <p:sp>
        <p:nvSpPr>
          <p:cNvPr id="722" name="Google Shape;722;p42"/>
          <p:cNvSpPr txBox="1"/>
          <p:nvPr/>
        </p:nvSpPr>
        <p:spPr>
          <a:xfrm>
            <a:off x="6400627" y="4641370"/>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2"/>
          <p:cNvSpPr/>
          <p:nvPr/>
        </p:nvSpPr>
        <p:spPr>
          <a:xfrm>
            <a:off x="8052455" y="3719524"/>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4" name="Google Shape;724;p42"/>
          <p:cNvCxnSpPr>
            <a:stCxn id="723" idx="2"/>
            <a:endCxn id="720" idx="0"/>
          </p:cNvCxnSpPr>
          <p:nvPr/>
        </p:nvCxnSpPr>
        <p:spPr>
          <a:xfrm flipH="1">
            <a:off x="8087555" y="4082824"/>
            <a:ext cx="248700" cy="257100"/>
          </a:xfrm>
          <a:prstGeom prst="straightConnector1">
            <a:avLst/>
          </a:prstGeom>
          <a:noFill/>
          <a:ln cap="flat" cmpd="sng" w="19050">
            <a:solidFill>
              <a:schemeClr val="dk2"/>
            </a:solidFill>
            <a:prstDash val="solid"/>
            <a:round/>
            <a:headEnd len="med" w="med" type="none"/>
            <a:tailEnd len="med" w="med" type="none"/>
          </a:ln>
        </p:spPr>
      </p:cxnSp>
      <p:cxnSp>
        <p:nvCxnSpPr>
          <p:cNvPr id="725" name="Google Shape;725;p42"/>
          <p:cNvCxnSpPr>
            <a:stCxn id="723" idx="2"/>
            <a:endCxn id="721" idx="0"/>
          </p:cNvCxnSpPr>
          <p:nvPr/>
        </p:nvCxnSpPr>
        <p:spPr>
          <a:xfrm>
            <a:off x="8336255" y="4082824"/>
            <a:ext cx="219900" cy="257100"/>
          </a:xfrm>
          <a:prstGeom prst="straightConnector1">
            <a:avLst/>
          </a:prstGeom>
          <a:noFill/>
          <a:ln cap="flat" cmpd="sng" w="19050">
            <a:solidFill>
              <a:schemeClr val="dk2"/>
            </a:solidFill>
            <a:prstDash val="solid"/>
            <a:round/>
            <a:headEnd len="med" w="med" type="none"/>
            <a:tailEnd len="med" w="med" type="none"/>
          </a:ln>
        </p:spPr>
      </p:cxnSp>
      <p:sp>
        <p:nvSpPr>
          <p:cNvPr id="726" name="Google Shape;726;p42"/>
          <p:cNvSpPr txBox="1"/>
          <p:nvPr/>
        </p:nvSpPr>
        <p:spPr>
          <a:xfrm>
            <a:off x="7934652" y="4016143"/>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27" name="Google Shape;727;p42"/>
          <p:cNvSpPr txBox="1"/>
          <p:nvPr/>
        </p:nvSpPr>
        <p:spPr>
          <a:xfrm>
            <a:off x="8429739" y="4006232"/>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28" name="Google Shape;728;p42"/>
          <p:cNvSpPr/>
          <p:nvPr/>
        </p:nvSpPr>
        <p:spPr>
          <a:xfrm>
            <a:off x="7114707" y="3720961"/>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 name="Google Shape;729;p42"/>
          <p:cNvCxnSpPr>
            <a:stCxn id="728" idx="2"/>
            <a:endCxn id="718" idx="0"/>
          </p:cNvCxnSpPr>
          <p:nvPr/>
        </p:nvCxnSpPr>
        <p:spPr>
          <a:xfrm flipH="1">
            <a:off x="7150107" y="4084261"/>
            <a:ext cx="248400" cy="255600"/>
          </a:xfrm>
          <a:prstGeom prst="straightConnector1">
            <a:avLst/>
          </a:prstGeom>
          <a:noFill/>
          <a:ln cap="flat" cmpd="sng" w="19050">
            <a:solidFill>
              <a:schemeClr val="dk2"/>
            </a:solidFill>
            <a:prstDash val="solid"/>
            <a:round/>
            <a:headEnd len="med" w="med" type="none"/>
            <a:tailEnd len="med" w="med" type="none"/>
          </a:ln>
        </p:spPr>
      </p:cxnSp>
      <p:cxnSp>
        <p:nvCxnSpPr>
          <p:cNvPr id="730" name="Google Shape;730;p42"/>
          <p:cNvCxnSpPr>
            <a:stCxn id="728" idx="2"/>
            <a:endCxn id="719" idx="0"/>
          </p:cNvCxnSpPr>
          <p:nvPr/>
        </p:nvCxnSpPr>
        <p:spPr>
          <a:xfrm>
            <a:off x="7398507" y="4084261"/>
            <a:ext cx="220200" cy="255600"/>
          </a:xfrm>
          <a:prstGeom prst="straightConnector1">
            <a:avLst/>
          </a:prstGeom>
          <a:noFill/>
          <a:ln cap="flat" cmpd="sng" w="19050">
            <a:solidFill>
              <a:schemeClr val="dk2"/>
            </a:solidFill>
            <a:prstDash val="solid"/>
            <a:round/>
            <a:headEnd len="med" w="med" type="none"/>
            <a:tailEnd len="med" w="med" type="none"/>
          </a:ln>
        </p:spPr>
      </p:cxnSp>
      <p:sp>
        <p:nvSpPr>
          <p:cNvPr id="731" name="Google Shape;731;p42"/>
          <p:cNvSpPr txBox="1"/>
          <p:nvPr/>
        </p:nvSpPr>
        <p:spPr>
          <a:xfrm>
            <a:off x="7002566" y="401295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32" name="Google Shape;732;p42"/>
          <p:cNvSpPr txBox="1"/>
          <p:nvPr/>
        </p:nvSpPr>
        <p:spPr>
          <a:xfrm>
            <a:off x="7497654" y="4003040"/>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33" name="Google Shape;733;p42"/>
          <p:cNvSpPr/>
          <p:nvPr/>
        </p:nvSpPr>
        <p:spPr>
          <a:xfrm>
            <a:off x="7588974" y="308931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4" name="Google Shape;734;p42"/>
          <p:cNvCxnSpPr>
            <a:stCxn id="733" idx="2"/>
            <a:endCxn id="728" idx="0"/>
          </p:cNvCxnSpPr>
          <p:nvPr/>
        </p:nvCxnSpPr>
        <p:spPr>
          <a:xfrm flipH="1">
            <a:off x="7398474" y="3452613"/>
            <a:ext cx="474300" cy="268200"/>
          </a:xfrm>
          <a:prstGeom prst="straightConnector1">
            <a:avLst/>
          </a:prstGeom>
          <a:noFill/>
          <a:ln cap="flat" cmpd="sng" w="19050">
            <a:solidFill>
              <a:schemeClr val="dk2"/>
            </a:solidFill>
            <a:prstDash val="solid"/>
            <a:round/>
            <a:headEnd len="med" w="med" type="none"/>
            <a:tailEnd len="med" w="med" type="none"/>
          </a:ln>
        </p:spPr>
      </p:cxnSp>
      <p:cxnSp>
        <p:nvCxnSpPr>
          <p:cNvPr id="735" name="Google Shape;735;p42"/>
          <p:cNvCxnSpPr>
            <a:stCxn id="733" idx="2"/>
            <a:endCxn id="723" idx="0"/>
          </p:cNvCxnSpPr>
          <p:nvPr/>
        </p:nvCxnSpPr>
        <p:spPr>
          <a:xfrm>
            <a:off x="7872774" y="3452613"/>
            <a:ext cx="463500" cy="267000"/>
          </a:xfrm>
          <a:prstGeom prst="straightConnector1">
            <a:avLst/>
          </a:prstGeom>
          <a:noFill/>
          <a:ln cap="flat" cmpd="sng" w="19050">
            <a:solidFill>
              <a:schemeClr val="dk2"/>
            </a:solidFill>
            <a:prstDash val="solid"/>
            <a:round/>
            <a:headEnd len="med" w="med" type="none"/>
            <a:tailEnd len="med" w="med" type="none"/>
          </a:ln>
        </p:spPr>
      </p:cxnSp>
      <p:sp>
        <p:nvSpPr>
          <p:cNvPr id="736" name="Google Shape;736;p42"/>
          <p:cNvSpPr txBox="1"/>
          <p:nvPr/>
        </p:nvSpPr>
        <p:spPr>
          <a:xfrm>
            <a:off x="8079062" y="3339415"/>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37" name="Google Shape;737;p42"/>
          <p:cNvSpPr txBox="1"/>
          <p:nvPr/>
        </p:nvSpPr>
        <p:spPr>
          <a:xfrm>
            <a:off x="7336214" y="3349326"/>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38" name="Google Shape;738;p42"/>
          <p:cNvSpPr/>
          <p:nvPr/>
        </p:nvSpPr>
        <p:spPr>
          <a:xfrm>
            <a:off x="7114699" y="2457663"/>
            <a:ext cx="567600" cy="3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39" name="Google Shape;739;p42"/>
          <p:cNvCxnSpPr>
            <a:stCxn id="738" idx="2"/>
            <a:endCxn id="733" idx="0"/>
          </p:cNvCxnSpPr>
          <p:nvPr/>
        </p:nvCxnSpPr>
        <p:spPr>
          <a:xfrm>
            <a:off x="7398499" y="2820963"/>
            <a:ext cx="474300" cy="268500"/>
          </a:xfrm>
          <a:prstGeom prst="straightConnector1">
            <a:avLst/>
          </a:prstGeom>
          <a:noFill/>
          <a:ln cap="flat" cmpd="sng" w="19050">
            <a:solidFill>
              <a:schemeClr val="dk2"/>
            </a:solidFill>
            <a:prstDash val="solid"/>
            <a:round/>
            <a:headEnd len="med" w="med" type="none"/>
            <a:tailEnd len="med" w="med" type="none"/>
          </a:ln>
        </p:spPr>
      </p:cxnSp>
      <p:cxnSp>
        <p:nvCxnSpPr>
          <p:cNvPr id="740" name="Google Shape;740;p42"/>
          <p:cNvCxnSpPr>
            <a:stCxn id="717" idx="0"/>
            <a:endCxn id="738" idx="2"/>
          </p:cNvCxnSpPr>
          <p:nvPr/>
        </p:nvCxnSpPr>
        <p:spPr>
          <a:xfrm flipH="1" rot="10800000">
            <a:off x="6681252" y="2820924"/>
            <a:ext cx="717300" cy="1518900"/>
          </a:xfrm>
          <a:prstGeom prst="straightConnector1">
            <a:avLst/>
          </a:prstGeom>
          <a:noFill/>
          <a:ln cap="flat" cmpd="sng" w="19050">
            <a:solidFill>
              <a:schemeClr val="dk2"/>
            </a:solidFill>
            <a:prstDash val="solid"/>
            <a:round/>
            <a:headEnd len="med" w="med" type="none"/>
            <a:tailEnd len="med" w="med" type="none"/>
          </a:ln>
        </p:spPr>
      </p:cxnSp>
      <p:sp>
        <p:nvSpPr>
          <p:cNvPr id="741" name="Google Shape;741;p42"/>
          <p:cNvSpPr txBox="1"/>
          <p:nvPr/>
        </p:nvSpPr>
        <p:spPr>
          <a:xfrm>
            <a:off x="6839305" y="3244061"/>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742" name="Google Shape;742;p42"/>
          <p:cNvSpPr txBox="1"/>
          <p:nvPr/>
        </p:nvSpPr>
        <p:spPr>
          <a:xfrm>
            <a:off x="7772063" y="2717838"/>
            <a:ext cx="248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43" name="Google Shape;743;p42"/>
          <p:cNvSpPr txBox="1"/>
          <p:nvPr/>
        </p:nvSpPr>
        <p:spPr>
          <a:xfrm>
            <a:off x="640798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0.35</a:t>
            </a:r>
            <a:endParaRPr/>
          </a:p>
        </p:txBody>
      </p:sp>
      <p:sp>
        <p:nvSpPr>
          <p:cNvPr id="744" name="Google Shape;744;p42"/>
          <p:cNvSpPr txBox="1"/>
          <p:nvPr/>
        </p:nvSpPr>
        <p:spPr>
          <a:xfrm>
            <a:off x="6894080"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745" name="Google Shape;745;p42"/>
          <p:cNvSpPr txBox="1"/>
          <p:nvPr/>
        </p:nvSpPr>
        <p:spPr>
          <a:xfrm>
            <a:off x="736523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0.17</a:t>
            </a:r>
            <a:endParaRPr/>
          </a:p>
        </p:txBody>
      </p:sp>
      <p:sp>
        <p:nvSpPr>
          <p:cNvPr id="746" name="Google Shape;746;p42"/>
          <p:cNvSpPr txBox="1"/>
          <p:nvPr/>
        </p:nvSpPr>
        <p:spPr>
          <a:xfrm>
            <a:off x="7830876"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0.16</a:t>
            </a:r>
            <a:endParaRPr/>
          </a:p>
        </p:txBody>
      </p:sp>
      <p:sp>
        <p:nvSpPr>
          <p:cNvPr id="747" name="Google Shape;747;p42"/>
          <p:cNvSpPr txBox="1"/>
          <p:nvPr/>
        </p:nvSpPr>
        <p:spPr>
          <a:xfrm>
            <a:off x="8296447" y="4626915"/>
            <a:ext cx="567600" cy="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0.15</a:t>
            </a:r>
            <a:endParaRPr/>
          </a:p>
        </p:txBody>
      </p:sp>
      <p:sp>
        <p:nvSpPr>
          <p:cNvPr id="748" name="Google Shape;748;p42"/>
          <p:cNvSpPr/>
          <p:nvPr/>
        </p:nvSpPr>
        <p:spPr>
          <a:xfrm rot="-5400000">
            <a:off x="3800644" y="-74528"/>
            <a:ext cx="122700" cy="22326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txBox="1"/>
          <p:nvPr/>
        </p:nvSpPr>
        <p:spPr>
          <a:xfrm>
            <a:off x="3120719" y="1122722"/>
            <a:ext cx="16320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Decoding Trie</a:t>
            </a:r>
            <a:endParaRPr/>
          </a:p>
        </p:txBody>
      </p:sp>
      <p:sp>
        <p:nvSpPr>
          <p:cNvPr id="750" name="Google Shape;750;p42"/>
          <p:cNvSpPr txBox="1"/>
          <p:nvPr/>
        </p:nvSpPr>
        <p:spPr>
          <a:xfrm>
            <a:off x="5150994" y="1126732"/>
            <a:ext cx="17994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Codewords</a:t>
            </a:r>
            <a:endParaRPr/>
          </a:p>
        </p:txBody>
      </p:sp>
      <p:sp>
        <p:nvSpPr>
          <p:cNvPr id="751" name="Google Shape;751;p42"/>
          <p:cNvSpPr/>
          <p:nvPr/>
        </p:nvSpPr>
        <p:spPr>
          <a:xfrm rot="-5400000">
            <a:off x="6009619" y="-26978"/>
            <a:ext cx="122700" cy="2137500"/>
          </a:xfrm>
          <a:prstGeom prst="lef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Huffman Coding Summary</a:t>
            </a:r>
            <a:endParaRPr/>
          </a:p>
        </p:txBody>
      </p:sp>
      <p:sp>
        <p:nvSpPr>
          <p:cNvPr id="757" name="Google Shape;757;p43"/>
          <p:cNvSpPr txBox="1"/>
          <p:nvPr>
            <p:ph idx="1" type="body"/>
          </p:nvPr>
        </p:nvSpPr>
        <p:spPr>
          <a:xfrm>
            <a:off x="243000" y="556500"/>
            <a:ext cx="8700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file X.txt that we’d like to compress into X.huf:</a:t>
            </a:r>
            <a:endParaRPr/>
          </a:p>
          <a:p>
            <a:pPr indent="-355600" lvl="0" marL="457200" rtl="0" algn="l">
              <a:spcBef>
                <a:spcPts val="600"/>
              </a:spcBef>
              <a:spcAft>
                <a:spcPts val="0"/>
              </a:spcAft>
              <a:buSzPts val="2000"/>
              <a:buChar char="●"/>
            </a:pPr>
            <a:r>
              <a:rPr lang="en"/>
              <a:t>Consider each b-bit symbol (e.g. 8-bit chunks, Unicode characters, etc.) of X.txt, counting occurrences of each of the 2</a:t>
            </a:r>
            <a:r>
              <a:rPr baseline="30000" lang="en"/>
              <a:t>b</a:t>
            </a:r>
            <a:r>
              <a:rPr lang="en"/>
              <a:t> possibilities, where b is the size of each symbol in bits.</a:t>
            </a:r>
            <a:endParaRPr/>
          </a:p>
          <a:p>
            <a:pPr indent="-355600" lvl="0" marL="457200" rtl="0" algn="l">
              <a:spcBef>
                <a:spcPts val="0"/>
              </a:spcBef>
              <a:spcAft>
                <a:spcPts val="0"/>
              </a:spcAft>
              <a:buSzPts val="2000"/>
              <a:buChar char="●"/>
            </a:pPr>
            <a:r>
              <a:rPr lang="en"/>
              <a:t>Use Huffman code construction algorithm to create a decoding trie and encoding </a:t>
            </a:r>
            <a:r>
              <a:rPr lang="en"/>
              <a:t>map</a:t>
            </a:r>
            <a:r>
              <a:rPr lang="en"/>
              <a:t>. Store this trie at the beginning of X.huf.</a:t>
            </a:r>
            <a:endParaRPr/>
          </a:p>
          <a:p>
            <a:pPr indent="-355600" lvl="0" marL="457200" rtl="0" algn="l">
              <a:spcBef>
                <a:spcPts val="0"/>
              </a:spcBef>
              <a:spcAft>
                <a:spcPts val="0"/>
              </a:spcAft>
              <a:buSzPts val="2000"/>
              <a:buChar char="●"/>
            </a:pPr>
            <a:r>
              <a:rPr lang="en"/>
              <a:t>Use encoding </a:t>
            </a:r>
            <a:r>
              <a:rPr lang="en"/>
              <a:t>map</a:t>
            </a:r>
            <a:r>
              <a:rPr lang="en"/>
              <a:t> to write codeword for each symbol of input into X.huf.</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decompress X.huf:</a:t>
            </a:r>
            <a:endParaRPr/>
          </a:p>
          <a:p>
            <a:pPr indent="-355600" lvl="0" marL="457200" rtl="0" algn="l">
              <a:spcBef>
                <a:spcPts val="600"/>
              </a:spcBef>
              <a:spcAft>
                <a:spcPts val="0"/>
              </a:spcAft>
              <a:buSzPts val="2000"/>
              <a:buChar char="●"/>
            </a:pPr>
            <a:r>
              <a:rPr lang="en"/>
              <a:t>Read in the decoding trie.</a:t>
            </a:r>
            <a:endParaRPr/>
          </a:p>
          <a:p>
            <a:pPr indent="-355600" lvl="0" marL="457200" rtl="0" algn="l">
              <a:spcBef>
                <a:spcPts val="0"/>
              </a:spcBef>
              <a:spcAft>
                <a:spcPts val="0"/>
              </a:spcAft>
              <a:buSzPts val="2000"/>
              <a:buChar char="●"/>
            </a:pPr>
            <a:r>
              <a:rPr lang="en"/>
              <a:t>Repeatedly use the decoding trie’s longestPrefixOf operation until all bits in X.hug have been converted back to their uncompressed form.</a:t>
            </a:r>
            <a:br>
              <a:rPr lang="en"/>
            </a:br>
            <a:endParaRPr/>
          </a:p>
        </p:txBody>
      </p:sp>
      <p:sp>
        <p:nvSpPr>
          <p:cNvPr id="758" name="Google Shape;758;p43"/>
          <p:cNvSpPr txBox="1"/>
          <p:nvPr/>
        </p:nvSpPr>
        <p:spPr>
          <a:xfrm>
            <a:off x="3658800" y="4786200"/>
            <a:ext cx="54852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 </a:t>
            </a:r>
            <a:r>
              <a:rPr lang="en" u="sng">
                <a:solidFill>
                  <a:schemeClr val="hlink"/>
                </a:solidFill>
                <a:hlinkClick r:id="rId3"/>
              </a:rPr>
              <a:t>Huffman.java</a:t>
            </a:r>
            <a:r>
              <a:rPr lang="en"/>
              <a:t> for an example implementation on 8-bit symbols.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Algorithms (General)</a:t>
            </a:r>
            <a:endParaRPr/>
          </a:p>
        </p:txBody>
      </p:sp>
      <p:sp>
        <p:nvSpPr>
          <p:cNvPr id="764" name="Google Shape;764;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big idea in Huffman Coding is representing common symbols with small numbers of bits.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other approaches, e.g.</a:t>
            </a:r>
            <a:endParaRPr/>
          </a:p>
          <a:p>
            <a:pPr indent="-355600" lvl="0" marL="457200" rtl="0" algn="l">
              <a:spcBef>
                <a:spcPts val="600"/>
              </a:spcBef>
              <a:spcAft>
                <a:spcPts val="0"/>
              </a:spcAft>
              <a:buSzPts val="2000"/>
              <a:buChar char="●"/>
            </a:pPr>
            <a:r>
              <a:rPr lang="en"/>
              <a:t>Run-length encoding: Replace each character by itself concatenated with the number of occurrences.</a:t>
            </a:r>
            <a:endParaRPr/>
          </a:p>
          <a:p>
            <a:pPr indent="-355600" lvl="1" marL="914400" rtl="0" algn="l">
              <a:spcBef>
                <a:spcPts val="0"/>
              </a:spcBef>
              <a:spcAft>
                <a:spcPts val="0"/>
              </a:spcAft>
              <a:buSzPts val="2000"/>
              <a:buChar char="○"/>
            </a:pPr>
            <a:r>
              <a:rPr lang="en"/>
              <a:t>Rough idea: XXXXXXXXXYYYYXXXXX -&gt; X10Y4X5</a:t>
            </a:r>
            <a:endParaRPr/>
          </a:p>
          <a:p>
            <a:pPr indent="-355600" lvl="0" marL="457200" rtl="0" algn="l">
              <a:spcBef>
                <a:spcPts val="0"/>
              </a:spcBef>
              <a:spcAft>
                <a:spcPts val="0"/>
              </a:spcAft>
              <a:buSzPts val="2000"/>
              <a:buChar char="●"/>
            </a:pPr>
            <a:r>
              <a:rPr lang="en"/>
              <a:t>LZW: Search for common repeated patterns in the input. See extra slides.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General idea: Exploit redundancy and existing order inside the sequence.</a:t>
            </a:r>
            <a:endParaRPr/>
          </a:p>
          <a:p>
            <a:pPr indent="-355600" lvl="0" marL="457200" rtl="0" algn="l">
              <a:spcBef>
                <a:spcPts val="600"/>
              </a:spcBef>
              <a:spcAft>
                <a:spcPts val="0"/>
              </a:spcAft>
              <a:buSzPts val="2000"/>
              <a:buChar char="●"/>
            </a:pPr>
            <a:r>
              <a:rPr lang="en"/>
              <a:t>Sequences with no existing redundancy or order may actually get enlarged.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68" name="Shape 768"/>
        <p:cNvGrpSpPr/>
        <p:nvPr/>
      </p:nvGrpSpPr>
      <p:grpSpPr>
        <a:xfrm>
          <a:off x="0" y="0"/>
          <a:ext cx="0" cy="0"/>
          <a:chOff x="0" y="0"/>
          <a:chExt cx="0" cy="0"/>
        </a:xfrm>
      </p:grpSpPr>
      <p:sp>
        <p:nvSpPr>
          <p:cNvPr id="769" name="Google Shape;769;p4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Compression Theory</a:t>
            </a:r>
            <a:endParaRPr sz="4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Compression Algorithms</a:t>
            </a:r>
            <a:endParaRPr/>
          </a:p>
        </p:txBody>
      </p:sp>
      <p:sp>
        <p:nvSpPr>
          <p:cNvPr id="775" name="Google Shape;775;p46"/>
          <p:cNvSpPr txBox="1"/>
          <p:nvPr>
            <p:ph idx="1" type="body"/>
          </p:nvPr>
        </p:nvSpPr>
        <p:spPr>
          <a:xfrm>
            <a:off x="243000" y="556500"/>
            <a:ext cx="8443800" cy="440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Different compression algorithms achieve different compression ratios on different files.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We’d like to try to compare them in some nice way.</a:t>
            </a:r>
            <a:endParaRPr/>
          </a:p>
          <a:p>
            <a:pPr indent="-355600" lvl="0" marL="457200" rtl="0" algn="l">
              <a:spcBef>
                <a:spcPts val="600"/>
              </a:spcBef>
              <a:spcAft>
                <a:spcPts val="0"/>
              </a:spcAft>
              <a:buSzPts val="2000"/>
              <a:buChar char="●"/>
            </a:pPr>
            <a:r>
              <a:rPr lang="en"/>
              <a:t>To do this, we’ll need to refine our model from </a:t>
            </a:r>
            <a:r>
              <a:rPr lang="en" u="sng">
                <a:solidFill>
                  <a:schemeClr val="hlink"/>
                </a:solidFill>
                <a:hlinkClick action="ppaction://hlinksldjump" r:id="rId3"/>
              </a:rPr>
              <a:t>slide 3</a:t>
            </a:r>
            <a:r>
              <a:rPr lang="en"/>
              <a:t> to be a bit more sophisticated.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start with a straightforward puzzle.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0" st="0"/>
                                            </p:txEl>
                                          </p:spTgt>
                                        </p:tgtEl>
                                        <p:attrNameLst>
                                          <p:attrName>style.visibility</p:attrName>
                                        </p:attrNameLst>
                                      </p:cBhvr>
                                      <p:to>
                                        <p:strVal val="visible"/>
                                      </p:to>
                                    </p:set>
                                    <p:animEffect filter="fade" transition="in">
                                      <p:cBhvr>
                                        <p:cTn dur="1000"/>
                                        <p:tgtEl>
                                          <p:spTgt spid="7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1" st="1"/>
                                            </p:txEl>
                                          </p:spTgt>
                                        </p:tgtEl>
                                        <p:attrNameLst>
                                          <p:attrName>style.visibility</p:attrName>
                                        </p:attrNameLst>
                                      </p:cBhvr>
                                      <p:to>
                                        <p:strVal val="visible"/>
                                      </p:to>
                                    </p:set>
                                    <p:animEffect filter="fade" transition="in">
                                      <p:cBhvr>
                                        <p:cTn dur="1000"/>
                                        <p:tgtEl>
                                          <p:spTgt spid="7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2" st="2"/>
                                            </p:txEl>
                                          </p:spTgt>
                                        </p:tgtEl>
                                        <p:attrNameLst>
                                          <p:attrName>style.visibility</p:attrName>
                                        </p:attrNameLst>
                                      </p:cBhvr>
                                      <p:to>
                                        <p:strVal val="visible"/>
                                      </p:to>
                                    </p:set>
                                    <p:animEffect filter="fade" transition="in">
                                      <p:cBhvr>
                                        <p:cTn dur="1000"/>
                                        <p:tgtEl>
                                          <p:spTgt spid="7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3" st="3"/>
                                            </p:txEl>
                                          </p:spTgt>
                                        </p:tgtEl>
                                        <p:attrNameLst>
                                          <p:attrName>style.visibility</p:attrName>
                                        </p:attrNameLst>
                                      </p:cBhvr>
                                      <p:to>
                                        <p:strVal val="visible"/>
                                      </p:to>
                                    </p:set>
                                    <p:animEffect filter="fade" transition="in">
                                      <p:cBhvr>
                                        <p:cTn dur="1000"/>
                                        <p:tgtEl>
                                          <p:spTgt spid="7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4" st="4"/>
                                            </p:txEl>
                                          </p:spTgt>
                                        </p:tgtEl>
                                        <p:attrNameLst>
                                          <p:attrName>style.visibility</p:attrName>
                                        </p:attrNameLst>
                                      </p:cBhvr>
                                      <p:to>
                                        <p:strVal val="visible"/>
                                      </p:to>
                                    </p:set>
                                    <p:animEffect filter="fade" transition="in">
                                      <p:cBhvr>
                                        <p:cTn dur="1000"/>
                                        <p:tgtEl>
                                          <p:spTgt spid="7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xEl>
                                              <p:pRg end="5" st="5"/>
                                            </p:txEl>
                                          </p:spTgt>
                                        </p:tgtEl>
                                        <p:attrNameLst>
                                          <p:attrName>style.visibility</p:attrName>
                                        </p:attrNameLst>
                                      </p:cBhvr>
                                      <p:to>
                                        <p:strVal val="visible"/>
                                      </p:to>
                                    </p:set>
                                    <p:animEffect filter="fade" transition="in">
                                      <p:cBhvr>
                                        <p:cTn dur="1000"/>
                                        <p:tgtEl>
                                          <p:spTgt spid="7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68" name="Shape 68"/>
        <p:cNvGrpSpPr/>
        <p:nvPr/>
      </p:nvGrpSpPr>
      <p:grpSpPr>
        <a:xfrm>
          <a:off x="0" y="0"/>
          <a:ext cx="0" cy="0"/>
          <a:chOff x="0" y="0"/>
          <a:chExt cx="0" cy="0"/>
        </a:xfrm>
      </p:grpSpPr>
      <p:sp>
        <p:nvSpPr>
          <p:cNvPr id="69" name="Google Shape;69;p1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Prefix Free Codes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779" name="Shape 779"/>
        <p:cNvGrpSpPr/>
        <p:nvPr/>
      </p:nvGrpSpPr>
      <p:grpSpPr>
        <a:xfrm>
          <a:off x="0" y="0"/>
          <a:ext cx="0" cy="0"/>
          <a:chOff x="0" y="0"/>
          <a:chExt cx="0" cy="0"/>
        </a:xfrm>
      </p:grpSpPr>
      <p:sp>
        <p:nvSpPr>
          <p:cNvPr id="780" name="Google Shape;780;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SuperZip</a:t>
            </a:r>
            <a:endParaRPr/>
          </a:p>
        </p:txBody>
      </p:sp>
      <p:sp>
        <p:nvSpPr>
          <p:cNvPr id="781" name="Google Shape;781;p47"/>
          <p:cNvSpPr txBox="1"/>
          <p:nvPr>
            <p:ph idx="1" type="body"/>
          </p:nvPr>
        </p:nvSpPr>
        <p:spPr>
          <a:xfrm>
            <a:off x="243000" y="556500"/>
            <a:ext cx="8443800" cy="42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an algorithm designer says their algorithm SuperZip can compress any bitstream by 50%. Why is this impossible?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Universal Compression: An Impossible Idea</a:t>
            </a:r>
            <a:endParaRPr/>
          </a:p>
        </p:txBody>
      </p:sp>
      <p:sp>
        <p:nvSpPr>
          <p:cNvPr id="787" name="Google Shape;787;p48"/>
          <p:cNvSpPr txBox="1"/>
          <p:nvPr>
            <p:ph idx="1" type="body"/>
          </p:nvPr>
        </p:nvSpPr>
        <p:spPr>
          <a:xfrm>
            <a:off x="243000" y="556500"/>
            <a:ext cx="8443800" cy="132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Argument 1: If true, they’d be able to compress any bitstream down to a single bit. Interpreter would have to be able to do the following (impossible) task for ANY output sequence.</a:t>
            </a:r>
            <a:endParaRPr/>
          </a:p>
        </p:txBody>
      </p:sp>
      <p:sp>
        <p:nvSpPr>
          <p:cNvPr id="788" name="Google Shape;788;p48"/>
          <p:cNvSpPr/>
          <p:nvPr/>
        </p:nvSpPr>
        <p:spPr>
          <a:xfrm>
            <a:off x="6347600" y="4447475"/>
            <a:ext cx="2482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789" name="Google Shape;789;p48"/>
          <p:cNvSpPr/>
          <p:nvPr/>
        </p:nvSpPr>
        <p:spPr>
          <a:xfrm>
            <a:off x="4516885" y="4447475"/>
            <a:ext cx="1405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101010100001</a:t>
            </a:r>
            <a:endParaRPr/>
          </a:p>
        </p:txBody>
      </p:sp>
      <p:sp>
        <p:nvSpPr>
          <p:cNvPr id="790" name="Google Shape;790;p48"/>
          <p:cNvSpPr/>
          <p:nvPr/>
        </p:nvSpPr>
        <p:spPr>
          <a:xfrm>
            <a:off x="2949870" y="4447475"/>
            <a:ext cx="1142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111001</a:t>
            </a:r>
            <a:endParaRPr/>
          </a:p>
        </p:txBody>
      </p:sp>
      <p:sp>
        <p:nvSpPr>
          <p:cNvPr id="791" name="Google Shape;791;p48"/>
          <p:cNvSpPr/>
          <p:nvPr/>
        </p:nvSpPr>
        <p:spPr>
          <a:xfrm>
            <a:off x="1990355" y="4447475"/>
            <a:ext cx="534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101</a:t>
            </a:r>
            <a:endParaRPr/>
          </a:p>
        </p:txBody>
      </p:sp>
      <p:sp>
        <p:nvSpPr>
          <p:cNvPr id="792" name="Google Shape;792;p48"/>
          <p:cNvSpPr/>
          <p:nvPr/>
        </p:nvSpPr>
        <p:spPr>
          <a:xfrm>
            <a:off x="1177240" y="4447475"/>
            <a:ext cx="388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793" name="Google Shape;793;p48"/>
          <p:cNvSpPr/>
          <p:nvPr/>
        </p:nvSpPr>
        <p:spPr>
          <a:xfrm>
            <a:off x="408225" y="4447475"/>
            <a:ext cx="344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794" name="Google Shape;794;p48"/>
          <p:cNvCxnSpPr>
            <a:stCxn id="793" idx="3"/>
            <a:endCxn id="792" idx="1"/>
          </p:cNvCxnSpPr>
          <p:nvPr/>
        </p:nvCxnSpPr>
        <p:spPr>
          <a:xfrm>
            <a:off x="752325"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795" name="Google Shape;795;p48"/>
          <p:cNvCxnSpPr>
            <a:stCxn id="792" idx="3"/>
            <a:endCxn id="791" idx="1"/>
          </p:cNvCxnSpPr>
          <p:nvPr/>
        </p:nvCxnSpPr>
        <p:spPr>
          <a:xfrm>
            <a:off x="1565440"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796" name="Google Shape;796;p48"/>
          <p:cNvCxnSpPr>
            <a:stCxn id="791" idx="3"/>
            <a:endCxn id="790" idx="1"/>
          </p:cNvCxnSpPr>
          <p:nvPr/>
        </p:nvCxnSpPr>
        <p:spPr>
          <a:xfrm>
            <a:off x="2524955"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797" name="Google Shape;797;p48"/>
          <p:cNvCxnSpPr>
            <a:stCxn id="790" idx="3"/>
            <a:endCxn id="789" idx="1"/>
          </p:cNvCxnSpPr>
          <p:nvPr/>
        </p:nvCxnSpPr>
        <p:spPr>
          <a:xfrm>
            <a:off x="4091970" y="4599725"/>
            <a:ext cx="424800" cy="0"/>
          </a:xfrm>
          <a:prstGeom prst="straightConnector1">
            <a:avLst/>
          </a:prstGeom>
          <a:noFill/>
          <a:ln cap="flat" cmpd="sng" w="28575">
            <a:solidFill>
              <a:schemeClr val="dk2"/>
            </a:solidFill>
            <a:prstDash val="solid"/>
            <a:round/>
            <a:headEnd len="med" w="med" type="none"/>
            <a:tailEnd len="med" w="med" type="triangle"/>
          </a:ln>
        </p:spPr>
      </p:cxnSp>
      <p:cxnSp>
        <p:nvCxnSpPr>
          <p:cNvPr id="798" name="Google Shape;798;p48"/>
          <p:cNvCxnSpPr>
            <a:stCxn id="789" idx="3"/>
            <a:endCxn id="788" idx="1"/>
          </p:cNvCxnSpPr>
          <p:nvPr/>
        </p:nvCxnSpPr>
        <p:spPr>
          <a:xfrm>
            <a:off x="5922685" y="4599725"/>
            <a:ext cx="424800" cy="0"/>
          </a:xfrm>
          <a:prstGeom prst="straightConnector1">
            <a:avLst/>
          </a:prstGeom>
          <a:noFill/>
          <a:ln cap="flat" cmpd="sng" w="28575">
            <a:solidFill>
              <a:schemeClr val="dk2"/>
            </a:solidFill>
            <a:prstDash val="solid"/>
            <a:round/>
            <a:headEnd len="med" w="med" type="none"/>
            <a:tailEnd len="med" w="med" type="triangle"/>
          </a:ln>
        </p:spPr>
      </p:cxnSp>
      <p:sp>
        <p:nvSpPr>
          <p:cNvPr id="799" name="Google Shape;799;p48"/>
          <p:cNvSpPr/>
          <p:nvPr/>
        </p:nvSpPr>
        <p:spPr>
          <a:xfrm>
            <a:off x="408225" y="1712925"/>
            <a:ext cx="24825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01010101000001010101110</a:t>
            </a:r>
            <a:endParaRPr/>
          </a:p>
        </p:txBody>
      </p:sp>
      <p:sp>
        <p:nvSpPr>
          <p:cNvPr id="800" name="Google Shape;800;p48"/>
          <p:cNvSpPr/>
          <p:nvPr/>
        </p:nvSpPr>
        <p:spPr>
          <a:xfrm>
            <a:off x="3814894" y="1712925"/>
            <a:ext cx="1405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101010100001</a:t>
            </a:r>
            <a:endParaRPr/>
          </a:p>
        </p:txBody>
      </p:sp>
      <p:sp>
        <p:nvSpPr>
          <p:cNvPr id="801" name="Google Shape;801;p48"/>
          <p:cNvSpPr/>
          <p:nvPr/>
        </p:nvSpPr>
        <p:spPr>
          <a:xfrm>
            <a:off x="7011000" y="1712925"/>
            <a:ext cx="8637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111001</a:t>
            </a:r>
            <a:endParaRPr/>
          </a:p>
        </p:txBody>
      </p:sp>
      <p:sp>
        <p:nvSpPr>
          <p:cNvPr id="802" name="Google Shape;802;p48"/>
          <p:cNvSpPr/>
          <p:nvPr/>
        </p:nvSpPr>
        <p:spPr>
          <a:xfrm>
            <a:off x="2284625"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803" name="Google Shape;803;p48"/>
          <p:cNvCxnSpPr>
            <a:stCxn id="799" idx="2"/>
            <a:endCxn id="802" idx="1"/>
          </p:cNvCxnSpPr>
          <p:nvPr/>
        </p:nvCxnSpPr>
        <p:spPr>
          <a:xfrm>
            <a:off x="1649475" y="2017425"/>
            <a:ext cx="635100" cy="523200"/>
          </a:xfrm>
          <a:prstGeom prst="straightConnector1">
            <a:avLst/>
          </a:prstGeom>
          <a:noFill/>
          <a:ln cap="flat" cmpd="sng" w="28575">
            <a:solidFill>
              <a:schemeClr val="dk2"/>
            </a:solidFill>
            <a:prstDash val="solid"/>
            <a:round/>
            <a:headEnd len="med" w="med" type="none"/>
            <a:tailEnd len="med" w="med" type="triangle"/>
          </a:ln>
        </p:spPr>
      </p:cxnSp>
      <p:cxnSp>
        <p:nvCxnSpPr>
          <p:cNvPr id="804" name="Google Shape;804;p48"/>
          <p:cNvCxnSpPr>
            <a:stCxn id="802" idx="3"/>
            <a:endCxn id="800" idx="2"/>
          </p:cNvCxnSpPr>
          <p:nvPr/>
        </p:nvCxnSpPr>
        <p:spPr>
          <a:xfrm flipH="1" rot="10800000">
            <a:off x="3690425" y="2017500"/>
            <a:ext cx="827400" cy="523200"/>
          </a:xfrm>
          <a:prstGeom prst="straightConnector1">
            <a:avLst/>
          </a:prstGeom>
          <a:noFill/>
          <a:ln cap="flat" cmpd="sng" w="28575">
            <a:solidFill>
              <a:schemeClr val="dk2"/>
            </a:solidFill>
            <a:prstDash val="solid"/>
            <a:round/>
            <a:headEnd len="med" w="med" type="none"/>
            <a:tailEnd len="med" w="med" type="triangle"/>
          </a:ln>
        </p:spPr>
      </p:cxnSp>
      <p:sp>
        <p:nvSpPr>
          <p:cNvPr id="805" name="Google Shape;805;p48"/>
          <p:cNvSpPr/>
          <p:nvPr/>
        </p:nvSpPr>
        <p:spPr>
          <a:xfrm>
            <a:off x="5269175"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806" name="Google Shape;806;p48"/>
          <p:cNvCxnSpPr>
            <a:stCxn id="800" idx="2"/>
            <a:endCxn id="805" idx="1"/>
          </p:cNvCxnSpPr>
          <p:nvPr/>
        </p:nvCxnSpPr>
        <p:spPr>
          <a:xfrm>
            <a:off x="4517794" y="2017425"/>
            <a:ext cx="751500" cy="523200"/>
          </a:xfrm>
          <a:prstGeom prst="straightConnector1">
            <a:avLst/>
          </a:prstGeom>
          <a:noFill/>
          <a:ln cap="flat" cmpd="sng" w="28575">
            <a:solidFill>
              <a:schemeClr val="dk2"/>
            </a:solidFill>
            <a:prstDash val="solid"/>
            <a:round/>
            <a:headEnd len="med" w="med" type="none"/>
            <a:tailEnd len="med" w="med" type="triangle"/>
          </a:ln>
        </p:spPr>
      </p:cxnSp>
      <p:cxnSp>
        <p:nvCxnSpPr>
          <p:cNvPr id="807" name="Google Shape;807;p48"/>
          <p:cNvCxnSpPr>
            <a:stCxn id="805" idx="3"/>
            <a:endCxn id="801" idx="2"/>
          </p:cNvCxnSpPr>
          <p:nvPr/>
        </p:nvCxnSpPr>
        <p:spPr>
          <a:xfrm flipH="1" rot="10800000">
            <a:off x="6674975" y="2017500"/>
            <a:ext cx="768000" cy="523200"/>
          </a:xfrm>
          <a:prstGeom prst="straightConnector1">
            <a:avLst/>
          </a:prstGeom>
          <a:noFill/>
          <a:ln cap="flat" cmpd="sng" w="28575">
            <a:solidFill>
              <a:schemeClr val="dk2"/>
            </a:solidFill>
            <a:prstDash val="solid"/>
            <a:round/>
            <a:headEnd len="med" w="med" type="none"/>
            <a:tailEnd len="med" w="med" type="triangle"/>
          </a:ln>
        </p:spPr>
      </p:cxnSp>
      <p:sp>
        <p:nvSpPr>
          <p:cNvPr id="808" name="Google Shape;808;p48"/>
          <p:cNvSpPr/>
          <p:nvPr/>
        </p:nvSpPr>
        <p:spPr>
          <a:xfrm>
            <a:off x="7509600" y="2301750"/>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809" name="Google Shape;809;p48"/>
          <p:cNvCxnSpPr>
            <a:stCxn id="801" idx="2"/>
            <a:endCxn id="808" idx="0"/>
          </p:cNvCxnSpPr>
          <p:nvPr/>
        </p:nvCxnSpPr>
        <p:spPr>
          <a:xfrm>
            <a:off x="7442850" y="2017425"/>
            <a:ext cx="769500" cy="284400"/>
          </a:xfrm>
          <a:prstGeom prst="straightConnector1">
            <a:avLst/>
          </a:prstGeom>
          <a:noFill/>
          <a:ln cap="flat" cmpd="sng" w="28575">
            <a:solidFill>
              <a:schemeClr val="dk2"/>
            </a:solidFill>
            <a:prstDash val="solid"/>
            <a:round/>
            <a:headEnd len="med" w="med" type="none"/>
            <a:tailEnd len="med" w="med" type="triangle"/>
          </a:ln>
        </p:spPr>
      </p:cxnSp>
      <p:sp>
        <p:nvSpPr>
          <p:cNvPr id="810" name="Google Shape;810;p48"/>
          <p:cNvSpPr/>
          <p:nvPr/>
        </p:nvSpPr>
        <p:spPr>
          <a:xfrm>
            <a:off x="7239605" y="3122625"/>
            <a:ext cx="5346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101</a:t>
            </a:r>
            <a:endParaRPr/>
          </a:p>
        </p:txBody>
      </p:sp>
      <p:cxnSp>
        <p:nvCxnSpPr>
          <p:cNvPr id="811" name="Google Shape;811;p48"/>
          <p:cNvCxnSpPr>
            <a:stCxn id="808" idx="2"/>
            <a:endCxn id="810" idx="3"/>
          </p:cNvCxnSpPr>
          <p:nvPr/>
        </p:nvCxnSpPr>
        <p:spPr>
          <a:xfrm flipH="1">
            <a:off x="7774200" y="2779650"/>
            <a:ext cx="438300" cy="495300"/>
          </a:xfrm>
          <a:prstGeom prst="straightConnector1">
            <a:avLst/>
          </a:prstGeom>
          <a:noFill/>
          <a:ln cap="flat" cmpd="sng" w="28575">
            <a:solidFill>
              <a:schemeClr val="dk2"/>
            </a:solidFill>
            <a:prstDash val="solid"/>
            <a:round/>
            <a:headEnd len="med" w="med" type="none"/>
            <a:tailEnd len="med" w="med" type="triangle"/>
          </a:ln>
        </p:spPr>
      </p:cxnSp>
      <p:sp>
        <p:nvSpPr>
          <p:cNvPr id="812" name="Google Shape;812;p48"/>
          <p:cNvSpPr/>
          <p:nvPr/>
        </p:nvSpPr>
        <p:spPr>
          <a:xfrm>
            <a:off x="5296900" y="3031625"/>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813" name="Google Shape;813;p48"/>
          <p:cNvCxnSpPr>
            <a:stCxn id="810" idx="1"/>
            <a:endCxn id="812" idx="3"/>
          </p:cNvCxnSpPr>
          <p:nvPr/>
        </p:nvCxnSpPr>
        <p:spPr>
          <a:xfrm rot="10800000">
            <a:off x="6702605" y="3270675"/>
            <a:ext cx="537000" cy="4200"/>
          </a:xfrm>
          <a:prstGeom prst="straightConnector1">
            <a:avLst/>
          </a:prstGeom>
          <a:noFill/>
          <a:ln cap="flat" cmpd="sng" w="28575">
            <a:solidFill>
              <a:schemeClr val="dk2"/>
            </a:solidFill>
            <a:prstDash val="solid"/>
            <a:round/>
            <a:headEnd len="med" w="med" type="none"/>
            <a:tailEnd len="med" w="med" type="triangle"/>
          </a:ln>
        </p:spPr>
      </p:cxnSp>
      <p:sp>
        <p:nvSpPr>
          <p:cNvPr id="814" name="Google Shape;814;p48"/>
          <p:cNvSpPr/>
          <p:nvPr/>
        </p:nvSpPr>
        <p:spPr>
          <a:xfrm>
            <a:off x="4291015" y="3122625"/>
            <a:ext cx="388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a:t>
            </a:r>
            <a:endParaRPr/>
          </a:p>
        </p:txBody>
      </p:sp>
      <p:cxnSp>
        <p:nvCxnSpPr>
          <p:cNvPr id="815" name="Google Shape;815;p48"/>
          <p:cNvCxnSpPr>
            <a:stCxn id="812" idx="1"/>
            <a:endCxn id="814" idx="3"/>
          </p:cNvCxnSpPr>
          <p:nvPr/>
        </p:nvCxnSpPr>
        <p:spPr>
          <a:xfrm flipH="1">
            <a:off x="4679200" y="3270575"/>
            <a:ext cx="617700" cy="4200"/>
          </a:xfrm>
          <a:prstGeom prst="straightConnector1">
            <a:avLst/>
          </a:prstGeom>
          <a:noFill/>
          <a:ln cap="flat" cmpd="sng" w="28575">
            <a:solidFill>
              <a:schemeClr val="dk2"/>
            </a:solidFill>
            <a:prstDash val="solid"/>
            <a:round/>
            <a:headEnd len="med" w="med" type="none"/>
            <a:tailEnd len="med" w="med" type="triangle"/>
          </a:ln>
        </p:spPr>
      </p:cxnSp>
      <p:sp>
        <p:nvSpPr>
          <p:cNvPr id="816" name="Google Shape;816;p48"/>
          <p:cNvSpPr/>
          <p:nvPr/>
        </p:nvSpPr>
        <p:spPr>
          <a:xfrm>
            <a:off x="1248825" y="3122625"/>
            <a:ext cx="3441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17" name="Google Shape;817;p48"/>
          <p:cNvSpPr/>
          <p:nvPr/>
        </p:nvSpPr>
        <p:spPr>
          <a:xfrm>
            <a:off x="2279423" y="3035175"/>
            <a:ext cx="1405800" cy="477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a:t>
            </a:r>
            <a:endParaRPr/>
          </a:p>
        </p:txBody>
      </p:sp>
      <p:cxnSp>
        <p:nvCxnSpPr>
          <p:cNvPr id="818" name="Google Shape;818;p48"/>
          <p:cNvCxnSpPr>
            <a:stCxn id="814" idx="1"/>
            <a:endCxn id="817" idx="3"/>
          </p:cNvCxnSpPr>
          <p:nvPr/>
        </p:nvCxnSpPr>
        <p:spPr>
          <a:xfrm rot="10800000">
            <a:off x="3685315" y="3274275"/>
            <a:ext cx="605700" cy="600"/>
          </a:xfrm>
          <a:prstGeom prst="straightConnector1">
            <a:avLst/>
          </a:prstGeom>
          <a:noFill/>
          <a:ln cap="flat" cmpd="sng" w="28575">
            <a:solidFill>
              <a:schemeClr val="dk2"/>
            </a:solidFill>
            <a:prstDash val="solid"/>
            <a:round/>
            <a:headEnd len="med" w="med" type="none"/>
            <a:tailEnd len="med" w="med" type="triangle"/>
          </a:ln>
        </p:spPr>
      </p:cxnSp>
      <p:cxnSp>
        <p:nvCxnSpPr>
          <p:cNvPr id="819" name="Google Shape;819;p48"/>
          <p:cNvCxnSpPr>
            <a:stCxn id="817" idx="1"/>
            <a:endCxn id="816" idx="3"/>
          </p:cNvCxnSpPr>
          <p:nvPr/>
        </p:nvCxnSpPr>
        <p:spPr>
          <a:xfrm flipH="1">
            <a:off x="1593023" y="3274125"/>
            <a:ext cx="686400" cy="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Universal Compression: An Impossible Idea</a:t>
            </a:r>
            <a:endParaRPr/>
          </a:p>
        </p:txBody>
      </p:sp>
      <p:sp>
        <p:nvSpPr>
          <p:cNvPr id="825" name="Google Shape;825;p49"/>
          <p:cNvSpPr txBox="1"/>
          <p:nvPr>
            <p:ph idx="1" type="body"/>
          </p:nvPr>
        </p:nvSpPr>
        <p:spPr>
          <a:xfrm>
            <a:off x="243000" y="556500"/>
            <a:ext cx="8443800" cy="440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Argument 2: There are far fewer short bitstreams than long ones. Guaranteeing compression even once by 50% is impossible. Proof:</a:t>
            </a:r>
            <a:endParaRPr/>
          </a:p>
          <a:p>
            <a:pPr indent="-355600" lvl="0" marL="457200" rtl="0" algn="l">
              <a:spcBef>
                <a:spcPts val="600"/>
              </a:spcBef>
              <a:spcAft>
                <a:spcPts val="0"/>
              </a:spcAft>
              <a:buSzPts val="2000"/>
              <a:buChar char="●"/>
            </a:pPr>
            <a:r>
              <a:rPr lang="en"/>
              <a:t>There are 2</a:t>
            </a:r>
            <a:r>
              <a:rPr baseline="30000" lang="en"/>
              <a:t>1000</a:t>
            </a:r>
            <a:r>
              <a:rPr lang="en"/>
              <a:t> 1000-bit sequences.</a:t>
            </a:r>
            <a:endParaRPr/>
          </a:p>
          <a:p>
            <a:pPr indent="-355600" lvl="0" marL="457200" rtl="0" algn="l">
              <a:spcBef>
                <a:spcPts val="0"/>
              </a:spcBef>
              <a:spcAft>
                <a:spcPts val="0"/>
              </a:spcAft>
              <a:buSzPts val="2000"/>
              <a:buChar char="●"/>
            </a:pPr>
            <a:r>
              <a:rPr lang="en"/>
              <a:t>There are only 1+2+4+...+2</a:t>
            </a:r>
            <a:r>
              <a:rPr baseline="30000" lang="en"/>
              <a:t>500 </a:t>
            </a:r>
            <a:r>
              <a:rPr lang="en"/>
              <a:t> = 2</a:t>
            </a:r>
            <a:r>
              <a:rPr baseline="30000" lang="en"/>
              <a:t>501</a:t>
            </a:r>
            <a:r>
              <a:rPr lang="en"/>
              <a:t> - 1 bit streams of length ≤ 500.</a:t>
            </a:r>
            <a:endParaRPr/>
          </a:p>
          <a:p>
            <a:pPr indent="-355600" lvl="0" marL="457200" rtl="0" algn="l">
              <a:spcBef>
                <a:spcPts val="0"/>
              </a:spcBef>
              <a:spcAft>
                <a:spcPts val="0"/>
              </a:spcAft>
              <a:buSzPts val="2000"/>
              <a:buChar char="●"/>
            </a:pPr>
            <a:r>
              <a:rPr lang="en"/>
              <a:t>In other words, you have 2</a:t>
            </a:r>
            <a:r>
              <a:rPr baseline="30000" lang="en"/>
              <a:t>1000</a:t>
            </a:r>
            <a:r>
              <a:rPr lang="en"/>
              <a:t> things and only 2</a:t>
            </a:r>
            <a:r>
              <a:rPr baseline="30000" lang="en"/>
              <a:t>501</a:t>
            </a:r>
            <a:r>
              <a:rPr lang="en"/>
              <a:t> - 1 places to put them.</a:t>
            </a:r>
            <a:endParaRPr/>
          </a:p>
          <a:p>
            <a:pPr indent="-355600" lvl="0" marL="457200" rtl="0" algn="l">
              <a:spcBef>
                <a:spcPts val="0"/>
              </a:spcBef>
              <a:spcAft>
                <a:spcPts val="0"/>
              </a:spcAft>
              <a:buSzPts val="2000"/>
              <a:buChar char="●"/>
            </a:pPr>
            <a:r>
              <a:rPr lang="en"/>
              <a:t>Of our 1000-bit inputs, only roughly 1 in 2</a:t>
            </a:r>
            <a:r>
              <a:rPr baseline="30000" lang="en"/>
              <a:t>499</a:t>
            </a:r>
            <a:r>
              <a:rPr lang="en"/>
              <a:t> can be compressed by 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0" st="0"/>
                                            </p:txEl>
                                          </p:spTgt>
                                        </p:tgtEl>
                                        <p:attrNameLst>
                                          <p:attrName>style.visibility</p:attrName>
                                        </p:attrNameLst>
                                      </p:cBhvr>
                                      <p:to>
                                        <p:strVal val="visible"/>
                                      </p:to>
                                    </p:set>
                                    <p:animEffect filter="fade" transition="in">
                                      <p:cBhvr>
                                        <p:cTn dur="1000"/>
                                        <p:tgtEl>
                                          <p:spTgt spid="8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1" st="1"/>
                                            </p:txEl>
                                          </p:spTgt>
                                        </p:tgtEl>
                                        <p:attrNameLst>
                                          <p:attrName>style.visibility</p:attrName>
                                        </p:attrNameLst>
                                      </p:cBhvr>
                                      <p:to>
                                        <p:strVal val="visible"/>
                                      </p:to>
                                    </p:set>
                                    <p:animEffect filter="fade" transition="in">
                                      <p:cBhvr>
                                        <p:cTn dur="1000"/>
                                        <p:tgtEl>
                                          <p:spTgt spid="8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2" st="2"/>
                                            </p:txEl>
                                          </p:spTgt>
                                        </p:tgtEl>
                                        <p:attrNameLst>
                                          <p:attrName>style.visibility</p:attrName>
                                        </p:attrNameLst>
                                      </p:cBhvr>
                                      <p:to>
                                        <p:strVal val="visible"/>
                                      </p:to>
                                    </p:set>
                                    <p:animEffect filter="fade" transition="in">
                                      <p:cBhvr>
                                        <p:cTn dur="1000"/>
                                        <p:tgtEl>
                                          <p:spTgt spid="8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3" st="3"/>
                                            </p:txEl>
                                          </p:spTgt>
                                        </p:tgtEl>
                                        <p:attrNameLst>
                                          <p:attrName>style.visibility</p:attrName>
                                        </p:attrNameLst>
                                      </p:cBhvr>
                                      <p:to>
                                        <p:strVal val="visible"/>
                                      </p:to>
                                    </p:set>
                                    <p:animEffect filter="fade" transition="in">
                                      <p:cBhvr>
                                        <p:cTn dur="1000"/>
                                        <p:tgtEl>
                                          <p:spTgt spid="8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4" st="4"/>
                                            </p:txEl>
                                          </p:spTgt>
                                        </p:tgtEl>
                                        <p:attrNameLst>
                                          <p:attrName>style.visibility</p:attrName>
                                        </p:attrNameLst>
                                      </p:cBhvr>
                                      <p:to>
                                        <p:strVal val="visible"/>
                                      </p:to>
                                    </p:set>
                                    <p:animEffect filter="fade" transition="in">
                                      <p:cBhvr>
                                        <p:cTn dur="1000"/>
                                        <p:tgtEl>
                                          <p:spTgt spid="8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Sneaky Situation</a:t>
            </a:r>
            <a:endParaRPr/>
          </a:p>
        </p:txBody>
      </p:sp>
      <p:sp>
        <p:nvSpPr>
          <p:cNvPr id="831" name="Google Shape;831;p50"/>
          <p:cNvSpPr txBox="1"/>
          <p:nvPr>
            <p:ph idx="1" type="body"/>
          </p:nvPr>
        </p:nvSpPr>
        <p:spPr>
          <a:xfrm>
            <a:off x="243000" y="556500"/>
            <a:ext cx="8443800" cy="292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Universal compression is impossible, but the following example implies that comparing compression algorithms could still be quite difficult.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we write </a:t>
            </a:r>
            <a:r>
              <a:rPr lang="en"/>
              <a:t>a special purpose compression algorithm that simply hardcodes small bit sequences into large ones.</a:t>
            </a:r>
            <a:endParaRPr/>
          </a:p>
          <a:p>
            <a:pPr indent="-355600" lvl="0" marL="457200" rtl="0" algn="l">
              <a:spcBef>
                <a:spcPts val="600"/>
              </a:spcBef>
              <a:spcAft>
                <a:spcPts val="0"/>
              </a:spcAft>
              <a:buSzPts val="2000"/>
              <a:buChar char="●"/>
            </a:pPr>
            <a:r>
              <a:rPr lang="en"/>
              <a:t>Example, represent GameOfThronesSeason6-Razor1911-Rip-Episode1.mp4 as 010.</a:t>
            </a:r>
            <a:endParaRPr/>
          </a:p>
        </p:txBody>
      </p:sp>
      <p:sp>
        <p:nvSpPr>
          <p:cNvPr id="832" name="Google Shape;832;p50"/>
          <p:cNvSpPr/>
          <p:nvPr/>
        </p:nvSpPr>
        <p:spPr>
          <a:xfrm>
            <a:off x="733175" y="4015500"/>
            <a:ext cx="22074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010</a:t>
            </a:r>
            <a:endParaRPr/>
          </a:p>
        </p:txBody>
      </p:sp>
      <p:cxnSp>
        <p:nvCxnSpPr>
          <p:cNvPr id="833" name="Google Shape;833;p50"/>
          <p:cNvCxnSpPr>
            <a:stCxn id="832" idx="3"/>
            <a:endCxn id="834" idx="1"/>
          </p:cNvCxnSpPr>
          <p:nvPr/>
        </p:nvCxnSpPr>
        <p:spPr>
          <a:xfrm>
            <a:off x="2940575" y="4167750"/>
            <a:ext cx="555300" cy="0"/>
          </a:xfrm>
          <a:prstGeom prst="straightConnector1">
            <a:avLst/>
          </a:prstGeom>
          <a:noFill/>
          <a:ln cap="flat" cmpd="sng" w="19050">
            <a:solidFill>
              <a:schemeClr val="dk2"/>
            </a:solidFill>
            <a:prstDash val="solid"/>
            <a:round/>
            <a:headEnd len="med" w="med" type="none"/>
            <a:tailEnd len="med" w="med" type="triangle"/>
          </a:ln>
        </p:spPr>
      </p:cxnSp>
      <p:sp>
        <p:nvSpPr>
          <p:cNvPr id="835" name="Google Shape;835;p50"/>
          <p:cNvSpPr/>
          <p:nvPr/>
        </p:nvSpPr>
        <p:spPr>
          <a:xfrm>
            <a:off x="5980275" y="4015600"/>
            <a:ext cx="2341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00000000001111111111...</a:t>
            </a:r>
            <a:endParaRPr/>
          </a:p>
        </p:txBody>
      </p:sp>
      <p:cxnSp>
        <p:nvCxnSpPr>
          <p:cNvPr id="836" name="Google Shape;836;p50"/>
          <p:cNvCxnSpPr>
            <a:stCxn id="834" idx="3"/>
            <a:endCxn id="835" idx="1"/>
          </p:cNvCxnSpPr>
          <p:nvPr/>
        </p:nvCxnSpPr>
        <p:spPr>
          <a:xfrm>
            <a:off x="5288263" y="4167750"/>
            <a:ext cx="692100" cy="0"/>
          </a:xfrm>
          <a:prstGeom prst="straightConnector1">
            <a:avLst/>
          </a:prstGeom>
          <a:noFill/>
          <a:ln cap="flat" cmpd="sng" w="19050">
            <a:solidFill>
              <a:schemeClr val="dk2"/>
            </a:solidFill>
            <a:prstDash val="solid"/>
            <a:round/>
            <a:headEnd len="med" w="med" type="none"/>
            <a:tailEnd len="med" w="med" type="triangle"/>
          </a:ln>
        </p:spPr>
      </p:cxnSp>
      <p:sp>
        <p:nvSpPr>
          <p:cNvPr id="837" name="Google Shape;837;p50"/>
          <p:cNvSpPr txBox="1"/>
          <p:nvPr/>
        </p:nvSpPr>
        <p:spPr>
          <a:xfrm>
            <a:off x="5995861" y="4243900"/>
            <a:ext cx="23412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GameOfThronesSeason6-Razor1911-Rip-Episode1.mp4</a:t>
            </a:r>
            <a:endParaRPr/>
          </a:p>
        </p:txBody>
      </p:sp>
      <p:sp>
        <p:nvSpPr>
          <p:cNvPr id="838" name="Google Shape;838;p50"/>
          <p:cNvSpPr txBox="1"/>
          <p:nvPr/>
        </p:nvSpPr>
        <p:spPr>
          <a:xfrm>
            <a:off x="1137800" y="3669800"/>
            <a:ext cx="161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Compressed Bits</a:t>
            </a:r>
            <a:endParaRPr/>
          </a:p>
        </p:txBody>
      </p:sp>
      <p:sp>
        <p:nvSpPr>
          <p:cNvPr id="834" name="Google Shape;834;p50"/>
          <p:cNvSpPr/>
          <p:nvPr/>
        </p:nvSpPr>
        <p:spPr>
          <a:xfrm>
            <a:off x="3495763" y="379275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Decompression</a:t>
            </a:r>
            <a:endParaRPr/>
          </a:p>
          <a:p>
            <a:pPr indent="0" lvl="0" marL="0" rtl="0" algn="ctr">
              <a:spcBef>
                <a:spcPts val="0"/>
              </a:spcBef>
              <a:spcAft>
                <a:spcPts val="0"/>
              </a:spcAft>
              <a:buNone/>
            </a:pPr>
            <a:r>
              <a:rPr lang="en"/>
              <a:t>Algorithm C</a:t>
            </a:r>
            <a:r>
              <a:rPr baseline="30000" lang="en"/>
              <a:t>-1</a:t>
            </a:r>
            <a:endParaRPr baseline="30000"/>
          </a:p>
        </p:txBody>
      </p:sp>
      <p:sp>
        <p:nvSpPr>
          <p:cNvPr id="839" name="Google Shape;839;p50"/>
          <p:cNvSpPr txBox="1"/>
          <p:nvPr/>
        </p:nvSpPr>
        <p:spPr>
          <a:xfrm>
            <a:off x="1533775" y="4286575"/>
            <a:ext cx="692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bits</a:t>
            </a:r>
            <a:endParaRPr/>
          </a:p>
        </p:txBody>
      </p:sp>
      <p:sp>
        <p:nvSpPr>
          <p:cNvPr id="840" name="Google Shape;840;p50"/>
          <p:cNvSpPr txBox="1"/>
          <p:nvPr/>
        </p:nvSpPr>
        <p:spPr>
          <a:xfrm>
            <a:off x="6456175" y="3646548"/>
            <a:ext cx="1792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8927472560</a:t>
            </a:r>
            <a:r>
              <a:rPr lang="en"/>
              <a:t> bits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Sneaky Situation</a:t>
            </a:r>
            <a:endParaRPr/>
          </a:p>
        </p:txBody>
      </p:sp>
      <p:sp>
        <p:nvSpPr>
          <p:cNvPr id="846" name="Google Shape;846;p51"/>
          <p:cNvSpPr txBox="1"/>
          <p:nvPr>
            <p:ph idx="1" type="body"/>
          </p:nvPr>
        </p:nvSpPr>
        <p:spPr>
          <a:xfrm>
            <a:off x="243000" y="556500"/>
            <a:ext cx="8443800" cy="307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write a special purpose compression algorithm that simply hardcodes small bit sequences into large ones.</a:t>
            </a:r>
            <a:endParaRPr/>
          </a:p>
          <a:p>
            <a:pPr indent="-355600" lvl="0" marL="457200" rtl="0" algn="l">
              <a:spcBef>
                <a:spcPts val="600"/>
              </a:spcBef>
              <a:spcAft>
                <a:spcPts val="0"/>
              </a:spcAft>
              <a:buSzPts val="2000"/>
              <a:buChar char="●"/>
            </a:pPr>
            <a:r>
              <a:rPr lang="en"/>
              <a:t>Example, represent GameOfThronesSeason6-Razor1911-Rip-Episode1.mp4 as 010.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avoid this sort of trickery, we should include the bits needed to encode the decompression algorithm itself. </a:t>
            </a:r>
            <a:endParaRPr/>
          </a:p>
        </p:txBody>
      </p:sp>
      <p:sp>
        <p:nvSpPr>
          <p:cNvPr id="847" name="Google Shape;847;p51"/>
          <p:cNvSpPr/>
          <p:nvPr/>
        </p:nvSpPr>
        <p:spPr>
          <a:xfrm>
            <a:off x="733175" y="4015500"/>
            <a:ext cx="22074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010</a:t>
            </a:r>
            <a:endParaRPr/>
          </a:p>
        </p:txBody>
      </p:sp>
      <p:cxnSp>
        <p:nvCxnSpPr>
          <p:cNvPr id="848" name="Google Shape;848;p51"/>
          <p:cNvCxnSpPr>
            <a:stCxn id="847" idx="3"/>
            <a:endCxn id="849" idx="1"/>
          </p:cNvCxnSpPr>
          <p:nvPr/>
        </p:nvCxnSpPr>
        <p:spPr>
          <a:xfrm>
            <a:off x="2940575" y="4167750"/>
            <a:ext cx="555300" cy="0"/>
          </a:xfrm>
          <a:prstGeom prst="straightConnector1">
            <a:avLst/>
          </a:prstGeom>
          <a:noFill/>
          <a:ln cap="flat" cmpd="sng" w="19050">
            <a:solidFill>
              <a:schemeClr val="dk2"/>
            </a:solidFill>
            <a:prstDash val="solid"/>
            <a:round/>
            <a:headEnd len="med" w="med" type="none"/>
            <a:tailEnd len="med" w="med" type="triangle"/>
          </a:ln>
        </p:spPr>
      </p:cxnSp>
      <p:sp>
        <p:nvSpPr>
          <p:cNvPr id="850" name="Google Shape;850;p51"/>
          <p:cNvSpPr/>
          <p:nvPr/>
        </p:nvSpPr>
        <p:spPr>
          <a:xfrm>
            <a:off x="5980275" y="4015600"/>
            <a:ext cx="23412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00000000001111111111...</a:t>
            </a:r>
            <a:endParaRPr/>
          </a:p>
        </p:txBody>
      </p:sp>
      <p:cxnSp>
        <p:nvCxnSpPr>
          <p:cNvPr id="851" name="Google Shape;851;p51"/>
          <p:cNvCxnSpPr>
            <a:stCxn id="849" idx="3"/>
            <a:endCxn id="850" idx="1"/>
          </p:cNvCxnSpPr>
          <p:nvPr/>
        </p:nvCxnSpPr>
        <p:spPr>
          <a:xfrm>
            <a:off x="5288263" y="4167750"/>
            <a:ext cx="692100" cy="0"/>
          </a:xfrm>
          <a:prstGeom prst="straightConnector1">
            <a:avLst/>
          </a:prstGeom>
          <a:noFill/>
          <a:ln cap="flat" cmpd="sng" w="19050">
            <a:solidFill>
              <a:schemeClr val="dk2"/>
            </a:solidFill>
            <a:prstDash val="solid"/>
            <a:round/>
            <a:headEnd len="med" w="med" type="none"/>
            <a:tailEnd len="med" w="med" type="triangle"/>
          </a:ln>
        </p:spPr>
      </p:cxnSp>
      <p:sp>
        <p:nvSpPr>
          <p:cNvPr id="852" name="Google Shape;852;p51"/>
          <p:cNvSpPr txBox="1"/>
          <p:nvPr/>
        </p:nvSpPr>
        <p:spPr>
          <a:xfrm>
            <a:off x="5995861" y="4243900"/>
            <a:ext cx="23412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GameOfThronesSeason6-Razor1911-Rip-Episode1.mp4</a:t>
            </a:r>
            <a:endParaRPr/>
          </a:p>
        </p:txBody>
      </p:sp>
      <p:sp>
        <p:nvSpPr>
          <p:cNvPr id="853" name="Google Shape;853;p51"/>
          <p:cNvSpPr txBox="1"/>
          <p:nvPr/>
        </p:nvSpPr>
        <p:spPr>
          <a:xfrm>
            <a:off x="1137800" y="3669800"/>
            <a:ext cx="16191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Compressed Bits</a:t>
            </a:r>
            <a:endParaRPr/>
          </a:p>
        </p:txBody>
      </p:sp>
      <p:sp>
        <p:nvSpPr>
          <p:cNvPr id="849" name="Google Shape;849;p51"/>
          <p:cNvSpPr/>
          <p:nvPr/>
        </p:nvSpPr>
        <p:spPr>
          <a:xfrm>
            <a:off x="3495763" y="3792750"/>
            <a:ext cx="1792500" cy="7500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Decompression</a:t>
            </a:r>
            <a:endParaRPr/>
          </a:p>
          <a:p>
            <a:pPr indent="0" lvl="0" marL="0" rtl="0" algn="ctr">
              <a:spcBef>
                <a:spcPts val="0"/>
              </a:spcBef>
              <a:spcAft>
                <a:spcPts val="0"/>
              </a:spcAft>
              <a:buNone/>
            </a:pPr>
            <a:r>
              <a:rPr lang="en"/>
              <a:t>Algorithm C</a:t>
            </a:r>
            <a:r>
              <a:rPr baseline="30000" lang="en"/>
              <a:t>-1</a:t>
            </a:r>
            <a:endParaRPr baseline="30000"/>
          </a:p>
        </p:txBody>
      </p:sp>
      <p:sp>
        <p:nvSpPr>
          <p:cNvPr id="854" name="Google Shape;854;p51"/>
          <p:cNvSpPr txBox="1"/>
          <p:nvPr/>
        </p:nvSpPr>
        <p:spPr>
          <a:xfrm>
            <a:off x="1533775" y="4286575"/>
            <a:ext cx="692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bits</a:t>
            </a:r>
            <a:endParaRPr/>
          </a:p>
        </p:txBody>
      </p:sp>
      <p:sp>
        <p:nvSpPr>
          <p:cNvPr id="855" name="Google Shape;855;p51"/>
          <p:cNvSpPr txBox="1"/>
          <p:nvPr/>
        </p:nvSpPr>
        <p:spPr>
          <a:xfrm>
            <a:off x="6456175" y="3646548"/>
            <a:ext cx="1792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8927472560</a:t>
            </a:r>
            <a:r>
              <a:rPr lang="en"/>
              <a:t> bits</a:t>
            </a:r>
            <a:endParaRPr/>
          </a:p>
        </p:txBody>
      </p:sp>
      <p:sp>
        <p:nvSpPr>
          <p:cNvPr id="856" name="Google Shape;856;p51"/>
          <p:cNvSpPr txBox="1"/>
          <p:nvPr/>
        </p:nvSpPr>
        <p:spPr>
          <a:xfrm>
            <a:off x="3645238" y="4500063"/>
            <a:ext cx="1792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8927472707</a:t>
            </a:r>
            <a:r>
              <a:rPr lang="en"/>
              <a:t> bits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Model 2: Self-Extracting Bits</a:t>
            </a:r>
            <a:endParaRPr/>
          </a:p>
        </p:txBody>
      </p:sp>
      <p:sp>
        <p:nvSpPr>
          <p:cNvPr id="862" name="Google Shape;862;p52"/>
          <p:cNvSpPr txBox="1"/>
          <p:nvPr>
            <p:ph idx="1" type="body"/>
          </p:nvPr>
        </p:nvSpPr>
        <p:spPr>
          <a:xfrm>
            <a:off x="243000" y="556500"/>
            <a:ext cx="8814900" cy="304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As a model for the decompression process, let’s </a:t>
            </a:r>
            <a:r>
              <a:rPr b="1" lang="en"/>
              <a:t>treat the algorithm and the compressed bitstream as a single sequence of bits.</a:t>
            </a:r>
            <a:endParaRPr b="1"/>
          </a:p>
          <a:p>
            <a:pPr indent="-355600" lvl="0" marL="457200" rtl="0" algn="l">
              <a:spcBef>
                <a:spcPts val="600"/>
              </a:spcBef>
              <a:spcAft>
                <a:spcPts val="0"/>
              </a:spcAft>
              <a:buSzPts val="2000"/>
              <a:buChar char="●"/>
            </a:pPr>
            <a:r>
              <a:rPr lang="en"/>
              <a:t>If you want a concrete idea to hold on to, imagine storing the compressed bitstream as a byte[] variable in a .java file. We’ll show an example on the coming slides involving compressing an image.</a:t>
            </a:r>
            <a:endParaRPr/>
          </a:p>
          <a:p>
            <a:pPr indent="-355600" lvl="0" marL="457200" rtl="0" algn="l">
              <a:spcBef>
                <a:spcPts val="0"/>
              </a:spcBef>
              <a:spcAft>
                <a:spcPts val="0"/>
              </a:spcAft>
              <a:buSzPts val="2000"/>
              <a:buChar char="●"/>
            </a:pPr>
            <a:r>
              <a:rPr lang="en"/>
              <a:t>Can think of the algorithm + compressed bitstream as an input to an interpreter. Interpreter somehow executes those bits (see 61A)</a:t>
            </a:r>
            <a:endParaRPr/>
          </a:p>
          <a:p>
            <a:pPr indent="-355600" lvl="1" marL="914400" rtl="0" algn="l">
              <a:spcBef>
                <a:spcPts val="0"/>
              </a:spcBef>
              <a:spcAft>
                <a:spcPts val="0"/>
              </a:spcAft>
              <a:buSzPts val="2000"/>
              <a:buChar char="○"/>
            </a:pPr>
            <a:r>
              <a:rPr lang="en"/>
              <a:t>At the very “bottom” of these abstractions is some kind of physical machine (see 61C).</a:t>
            </a:r>
            <a:endParaRPr/>
          </a:p>
        </p:txBody>
      </p:sp>
      <p:grpSp>
        <p:nvGrpSpPr>
          <p:cNvPr id="863" name="Google Shape;863;p52"/>
          <p:cNvGrpSpPr/>
          <p:nvPr/>
        </p:nvGrpSpPr>
        <p:grpSpPr>
          <a:xfrm>
            <a:off x="478850" y="3677713"/>
            <a:ext cx="2733425" cy="902400"/>
            <a:chOff x="555150" y="2621150"/>
            <a:chExt cx="2733425" cy="902400"/>
          </a:xfrm>
        </p:grpSpPr>
        <p:sp>
          <p:nvSpPr>
            <p:cNvPr id="864" name="Google Shape;864;p52"/>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866" name="Google Shape;866;p52"/>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SelfExtractingGoT</a:t>
              </a:r>
              <a:r>
                <a:rPr lang="en"/>
                <a:t>.java  </a:t>
              </a:r>
              <a:endParaRPr/>
            </a:p>
          </p:txBody>
        </p:sp>
      </p:grpSp>
      <p:sp>
        <p:nvSpPr>
          <p:cNvPr id="867" name="Google Shape;867;p52"/>
          <p:cNvSpPr/>
          <p:nvPr/>
        </p:nvSpPr>
        <p:spPr>
          <a:xfrm>
            <a:off x="3887300" y="375392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868" name="Google Shape;868;p52"/>
          <p:cNvSpPr txBox="1"/>
          <p:nvPr/>
        </p:nvSpPr>
        <p:spPr>
          <a:xfrm>
            <a:off x="6393376" y="4235300"/>
            <a:ext cx="21924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8,927,472,560 bits</a:t>
            </a:r>
            <a:endParaRPr/>
          </a:p>
        </p:txBody>
      </p:sp>
      <p:sp>
        <p:nvSpPr>
          <p:cNvPr id="869" name="Google Shape;869;p52"/>
          <p:cNvSpPr/>
          <p:nvPr/>
        </p:nvSpPr>
        <p:spPr>
          <a:xfrm>
            <a:off x="6492225" y="3973000"/>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870" name="Google Shape;870;p52"/>
          <p:cNvSpPr txBox="1"/>
          <p:nvPr/>
        </p:nvSpPr>
        <p:spPr>
          <a:xfrm>
            <a:off x="6431016" y="3372742"/>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GameOfThronesSeason6-Razor1911-Rip-Episode1.mp4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71" name="Google Shape;871;p52"/>
          <p:cNvSpPr txBox="1"/>
          <p:nvPr/>
        </p:nvSpPr>
        <p:spPr>
          <a:xfrm>
            <a:off x="704300" y="4503925"/>
            <a:ext cx="21924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8,927,472,707</a:t>
            </a:r>
            <a:r>
              <a:rPr lang="en" sz="2000">
                <a:solidFill>
                  <a:schemeClr val="dk1"/>
                </a:solidFill>
                <a:latin typeface="Calibri"/>
                <a:ea typeface="Calibri"/>
                <a:cs typeface="Calibri"/>
                <a:sym typeface="Calibri"/>
              </a:rPr>
              <a:t> bits</a:t>
            </a:r>
            <a:endParaRPr/>
          </a:p>
        </p:txBody>
      </p:sp>
      <p:cxnSp>
        <p:nvCxnSpPr>
          <p:cNvPr id="872" name="Google Shape;872;p52"/>
          <p:cNvCxnSpPr>
            <a:stCxn id="864" idx="3"/>
            <a:endCxn id="867" idx="1"/>
          </p:cNvCxnSpPr>
          <p:nvPr/>
        </p:nvCxnSpPr>
        <p:spPr>
          <a:xfrm>
            <a:off x="3039350" y="4128913"/>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873" name="Google Shape;873;p52"/>
          <p:cNvCxnSpPr>
            <a:stCxn id="867" idx="3"/>
            <a:endCxn id="869" idx="1"/>
          </p:cNvCxnSpPr>
          <p:nvPr/>
        </p:nvCxnSpPr>
        <p:spPr>
          <a:xfrm flipH="1" rot="10800000">
            <a:off x="5679800" y="4125328"/>
            <a:ext cx="812400" cy="3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HugPlant</a:t>
            </a:r>
            <a:endParaRPr/>
          </a:p>
        </p:txBody>
      </p:sp>
      <p:sp>
        <p:nvSpPr>
          <p:cNvPr id="879" name="Google Shape;879;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Huffman Coding can be used to compress any data, not just text. In bitmap format, the plant below is simply the stream of bits shown on the right.</a:t>
            </a:r>
            <a:endParaRPr/>
          </a:p>
        </p:txBody>
      </p:sp>
      <p:pic>
        <p:nvPicPr>
          <p:cNvPr id="880" name="Google Shape;880;p53"/>
          <p:cNvPicPr preferRelativeResize="0"/>
          <p:nvPr/>
        </p:nvPicPr>
        <p:blipFill>
          <a:blip r:embed="rId3">
            <a:alphaModFix/>
          </a:blip>
          <a:stretch>
            <a:fillRect/>
          </a:stretch>
        </p:blipFill>
        <p:spPr>
          <a:xfrm>
            <a:off x="523450" y="1436825"/>
            <a:ext cx="3466926" cy="3466926"/>
          </a:xfrm>
          <a:prstGeom prst="rect">
            <a:avLst/>
          </a:prstGeom>
          <a:noFill/>
          <a:ln>
            <a:noFill/>
          </a:ln>
        </p:spPr>
      </p:pic>
      <p:sp>
        <p:nvSpPr>
          <p:cNvPr id="881" name="Google Shape;881;p53"/>
          <p:cNvSpPr txBox="1"/>
          <p:nvPr/>
        </p:nvSpPr>
        <p:spPr>
          <a:xfrm>
            <a:off x="5686800" y="16702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a:t>
            </a:r>
            <a:endParaRPr>
              <a:solidFill>
                <a:srgbClr val="4A86E8"/>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Total: 8389584 bits</a:t>
            </a:r>
            <a:endParaRPr/>
          </a:p>
        </p:txBody>
      </p:sp>
      <p:sp>
        <p:nvSpPr>
          <p:cNvPr id="882" name="Google Shape;882;p53"/>
          <p:cNvSpPr txBox="1"/>
          <p:nvPr/>
        </p:nvSpPr>
        <p:spPr>
          <a:xfrm>
            <a:off x="5738554" y="1436825"/>
            <a:ext cx="28965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Original Uncompressed Bits B</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54"/>
          <p:cNvPicPr preferRelativeResize="0"/>
          <p:nvPr/>
        </p:nvPicPr>
        <p:blipFill>
          <a:blip r:embed="rId3">
            <a:alphaModFix/>
          </a:blip>
          <a:stretch>
            <a:fillRect/>
          </a:stretch>
        </p:blipFill>
        <p:spPr>
          <a:xfrm>
            <a:off x="166805" y="587811"/>
            <a:ext cx="1341999" cy="1341999"/>
          </a:xfrm>
          <a:prstGeom prst="rect">
            <a:avLst/>
          </a:prstGeom>
          <a:noFill/>
          <a:ln>
            <a:noFill/>
          </a:ln>
        </p:spPr>
      </p:pic>
      <p:sp>
        <p:nvSpPr>
          <p:cNvPr id="888" name="Google Shape;888;p54"/>
          <p:cNvSpPr/>
          <p:nvPr/>
        </p:nvSpPr>
        <p:spPr>
          <a:xfrm>
            <a:off x="1395600" y="803875"/>
            <a:ext cx="4947900" cy="1207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4"/>
          <p:cNvSpPr/>
          <p:nvPr/>
        </p:nvSpPr>
        <p:spPr>
          <a:xfrm>
            <a:off x="312625" y="2210630"/>
            <a:ext cx="7791000" cy="2859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4"/>
          <p:cNvSpPr txBox="1"/>
          <p:nvPr/>
        </p:nvSpPr>
        <p:spPr>
          <a:xfrm>
            <a:off x="372650" y="2194255"/>
            <a:ext cx="3508800" cy="28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06666"/>
                </a:solidFill>
                <a:latin typeface="Consolas"/>
                <a:ea typeface="Consolas"/>
                <a:cs typeface="Consolas"/>
                <a:sym typeface="Consolas"/>
              </a:rPr>
              <a:t>74 68 65 20 70 61 73 73 63 6F 64 65 20 69 73 20 68 75 67 39 31 38 32 37 78 79 7A 2E 65 75 7a c0 </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09 eb cd d4 2a 55 9f d8 98 d1 4e e7 97 56 58 68</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0c 7a 43 dd 80 00 7b 11 58 f4 75 73 77 bc 26 01</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e0 92 28 ef 47 24 66 9b de 8b 25 04 1f 0e 87 bd</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87 9e 03 c9 f1 cf ad fa 82 dc 9f a1 31 b5 79 13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9b 95 d5 63 26 8b 90 5e d5 b0 17 fb e9 c0 e6 53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c7 cb dd 5f 77 d3 bd 80 f9 b6 5e 94 aa 74 34 3a</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a9 c1 ca e6 b8 9c 60 ab 36 3b a5 8a b4 3a 5c 5a</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62 e9 2f 16 4c 34 60 6e 51 28 36 2c e7 4e 50 be</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c0 15 1b 01 d9 c0 bd b4 20 87 42 be d4 e2 23 a2</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b6 84 22 4c cf 74 cd 4f 23 06 54 e6 c2 0f 2d bd</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e5 81 f4 c6 de 15 59 f1 68 a4 a5 88 16 b0 7f bf</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8a 1d 98 bd 33 b4 d5 71 22 93 81 af e0 cc ce 12</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57 23 62 3a e4 3d 8c f1 12 8d a5 40 3b 70 d6 9b</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12 49 62 8d 6f d4 52 f6 7f d5 11 7c ca 07 dd e3</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dc 1c 7f c4 a4 69 77 6e 5e 60 db 5a 69 01 95 c8</a:t>
            </a:r>
            <a:endParaRPr sz="1000">
              <a:solidFill>
                <a:srgbClr val="E06666"/>
              </a:solidFill>
              <a:latin typeface="Consolas"/>
              <a:ea typeface="Consolas"/>
              <a:cs typeface="Consolas"/>
              <a:sym typeface="Consolas"/>
            </a:endParaRPr>
          </a:p>
          <a:p>
            <a:pPr indent="0" lvl="0" marL="0" rtl="0" algn="l">
              <a:spcBef>
                <a:spcPts val="0"/>
              </a:spcBef>
              <a:spcAft>
                <a:spcPts val="0"/>
              </a:spcAft>
              <a:buNone/>
            </a:pPr>
            <a:r>
              <a:rPr lang="en" sz="1000">
                <a:solidFill>
                  <a:srgbClr val="E06666"/>
                </a:solidFill>
                <a:latin typeface="Consolas"/>
                <a:ea typeface="Consolas"/>
                <a:cs typeface="Consolas"/>
                <a:sym typeface="Consolas"/>
              </a:rPr>
              <a:t>d7 2e 57 62 b7 8e 5c 51 f9 70 55 1b 7c ba 68 bc</a:t>
            </a:r>
            <a:endParaRPr sz="1000">
              <a:solidFill>
                <a:srgbClr val="E06666"/>
              </a:solidFill>
              <a:latin typeface="Consolas"/>
              <a:ea typeface="Consolas"/>
              <a:cs typeface="Consolas"/>
              <a:sym typeface="Consolas"/>
            </a:endParaRPr>
          </a:p>
        </p:txBody>
      </p:sp>
      <p:sp>
        <p:nvSpPr>
          <p:cNvPr id="891" name="Google Shape;891;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HugPlant Compressed</a:t>
            </a:r>
            <a:endParaRPr/>
          </a:p>
        </p:txBody>
      </p:sp>
      <p:sp>
        <p:nvSpPr>
          <p:cNvPr id="892" name="Google Shape;892;p54"/>
          <p:cNvSpPr txBox="1"/>
          <p:nvPr>
            <p:ph idx="1" type="body"/>
          </p:nvPr>
        </p:nvSpPr>
        <p:spPr>
          <a:xfrm>
            <a:off x="4177675" y="2627598"/>
            <a:ext cx="3925800" cy="235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000">
                <a:solidFill>
                  <a:srgbClr val="000000"/>
                </a:solidFill>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latin typeface="Consolas"/>
                <a:ea typeface="Consolas"/>
                <a:cs typeface="Consolas"/>
                <a:sym typeface="Consolas"/>
              </a:rPr>
              <a:t>c3 b7 6d c2 31 24 92 dc 24 a7 c9 25 ae 24 b5 c4 85 88 40 be c4 92 46 25 79 2f c4 af 25 f8 92 49 24 92 64 c9 92 49 30 b1 24 92 49 24 2c 49 24 92 49 0b 12 49 24 92 42 c4 92 49 24 92 49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a:t>
            </a:r>
            <a:endParaRPr sz="1000">
              <a:latin typeface="Consolas"/>
              <a:ea typeface="Consolas"/>
              <a:cs typeface="Consolas"/>
              <a:sym typeface="Consolas"/>
            </a:endParaRPr>
          </a:p>
        </p:txBody>
      </p:sp>
      <p:sp>
        <p:nvSpPr>
          <p:cNvPr id="893" name="Google Shape;893;p54"/>
          <p:cNvSpPr txBox="1"/>
          <p:nvPr>
            <p:ph idx="1" type="body"/>
          </p:nvPr>
        </p:nvSpPr>
        <p:spPr>
          <a:xfrm>
            <a:off x="882475" y="4305525"/>
            <a:ext cx="2478900" cy="4167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600"/>
              </a:spcBef>
              <a:spcAft>
                <a:spcPts val="0"/>
              </a:spcAft>
              <a:buNone/>
            </a:pPr>
            <a:r>
              <a:rPr lang="en" sz="1800"/>
              <a:t>Dec</a:t>
            </a:r>
            <a:r>
              <a:rPr lang="en" sz="1800"/>
              <a:t>oding Trie: 2560 bits</a:t>
            </a:r>
            <a:endParaRPr sz="1800"/>
          </a:p>
        </p:txBody>
      </p:sp>
      <p:pic>
        <p:nvPicPr>
          <p:cNvPr id="894" name="Google Shape;894;p54"/>
          <p:cNvPicPr preferRelativeResize="0"/>
          <p:nvPr/>
        </p:nvPicPr>
        <p:blipFill>
          <a:blip r:embed="rId4">
            <a:alphaModFix/>
          </a:blip>
          <a:stretch>
            <a:fillRect/>
          </a:stretch>
        </p:blipFill>
        <p:spPr>
          <a:xfrm>
            <a:off x="1071496" y="2753030"/>
            <a:ext cx="1990725" cy="1390650"/>
          </a:xfrm>
          <a:prstGeom prst="rect">
            <a:avLst/>
          </a:prstGeom>
          <a:noFill/>
          <a:ln>
            <a:noFill/>
          </a:ln>
        </p:spPr>
      </p:pic>
      <p:sp>
        <p:nvSpPr>
          <p:cNvPr id="895" name="Google Shape;895;p54"/>
          <p:cNvSpPr txBox="1"/>
          <p:nvPr>
            <p:ph idx="1" type="body"/>
          </p:nvPr>
        </p:nvSpPr>
        <p:spPr>
          <a:xfrm>
            <a:off x="4817574" y="3793889"/>
            <a:ext cx="2891700" cy="6699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600"/>
              </a:spcBef>
              <a:spcAft>
                <a:spcPts val="0"/>
              </a:spcAft>
              <a:buNone/>
            </a:pPr>
            <a:r>
              <a:rPr lang="en" sz="1800"/>
              <a:t>Image data: 1991464 bits</a:t>
            </a:r>
            <a:endParaRPr sz="1800"/>
          </a:p>
        </p:txBody>
      </p:sp>
      <p:sp>
        <p:nvSpPr>
          <p:cNvPr id="896" name="Google Shape;896;p54"/>
          <p:cNvSpPr/>
          <p:nvPr/>
        </p:nvSpPr>
        <p:spPr>
          <a:xfrm>
            <a:off x="7033850" y="924725"/>
            <a:ext cx="1663500" cy="669900"/>
          </a:xfrm>
          <a:prstGeom prst="rect">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Huffman.java</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compress()</a:t>
            </a:r>
            <a:endParaRPr>
              <a:latin typeface="Consolas"/>
              <a:ea typeface="Consolas"/>
              <a:cs typeface="Consolas"/>
              <a:sym typeface="Consolas"/>
            </a:endParaRPr>
          </a:p>
        </p:txBody>
      </p:sp>
      <p:cxnSp>
        <p:nvCxnSpPr>
          <p:cNvPr id="897" name="Google Shape;897;p54"/>
          <p:cNvCxnSpPr>
            <a:endCxn id="896" idx="1"/>
          </p:cNvCxnSpPr>
          <p:nvPr/>
        </p:nvCxnSpPr>
        <p:spPr>
          <a:xfrm>
            <a:off x="6375050" y="1259675"/>
            <a:ext cx="658800" cy="0"/>
          </a:xfrm>
          <a:prstGeom prst="straightConnector1">
            <a:avLst/>
          </a:prstGeom>
          <a:noFill/>
          <a:ln cap="flat" cmpd="sng" w="19050">
            <a:solidFill>
              <a:schemeClr val="dk2"/>
            </a:solidFill>
            <a:prstDash val="solid"/>
            <a:round/>
            <a:headEnd len="med" w="med" type="none"/>
            <a:tailEnd len="med" w="med" type="triangle"/>
          </a:ln>
        </p:spPr>
      </p:cxnSp>
      <p:sp>
        <p:nvSpPr>
          <p:cNvPr id="898" name="Google Shape;898;p54"/>
          <p:cNvSpPr txBox="1"/>
          <p:nvPr/>
        </p:nvSpPr>
        <p:spPr>
          <a:xfrm>
            <a:off x="1421225" y="639066"/>
            <a:ext cx="4947900" cy="148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      </a:t>
            </a:r>
            <a:r>
              <a:rPr lang="en"/>
              <a:t>Total: 8389584 bits</a:t>
            </a:r>
            <a:endParaRPr/>
          </a:p>
        </p:txBody>
      </p:sp>
      <p:sp>
        <p:nvSpPr>
          <p:cNvPr id="899" name="Google Shape;899;p54"/>
          <p:cNvSpPr txBox="1"/>
          <p:nvPr/>
        </p:nvSpPr>
        <p:spPr>
          <a:xfrm>
            <a:off x="4197980" y="2288781"/>
            <a:ext cx="3338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Total: 1994024 bits</a:t>
            </a:r>
            <a:endParaRPr/>
          </a:p>
        </p:txBody>
      </p:sp>
      <p:cxnSp>
        <p:nvCxnSpPr>
          <p:cNvPr id="900" name="Google Shape;900;p54"/>
          <p:cNvCxnSpPr>
            <a:stCxn id="896" idx="2"/>
          </p:cNvCxnSpPr>
          <p:nvPr/>
        </p:nvCxnSpPr>
        <p:spPr>
          <a:xfrm flipH="1">
            <a:off x="7346300" y="1594625"/>
            <a:ext cx="519300" cy="482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Opening a .huf File</a:t>
            </a:r>
            <a:endParaRPr/>
          </a:p>
        </p:txBody>
      </p:sp>
      <p:sp>
        <p:nvSpPr>
          <p:cNvPr id="906" name="Google Shape;906;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 course, major operating systems have no idea what to do with a .huf file.</a:t>
            </a:r>
            <a:endParaRPr/>
          </a:p>
          <a:p>
            <a:pPr indent="-355600" lvl="0" marL="457200" rtl="0" algn="l">
              <a:spcBef>
                <a:spcPts val="600"/>
              </a:spcBef>
              <a:spcAft>
                <a:spcPts val="0"/>
              </a:spcAft>
              <a:buSzPts val="2000"/>
              <a:buChar char="●"/>
            </a:pPr>
            <a:r>
              <a:rPr lang="en"/>
              <a:t>Have to send over the 43,400 bits of Huffman.java code as well.</a:t>
            </a:r>
            <a:endParaRPr/>
          </a:p>
          <a:p>
            <a:pPr indent="-355600" lvl="0" marL="457200" rtl="0" algn="l">
              <a:spcBef>
                <a:spcPts val="0"/>
              </a:spcBef>
              <a:spcAft>
                <a:spcPts val="0"/>
              </a:spcAft>
              <a:buSzPts val="2000"/>
              <a:buChar char="●"/>
            </a:pPr>
            <a:r>
              <a:rPr lang="en"/>
              <a:t>Total size (including .java file): 2,037,424 bits.</a:t>
            </a:r>
            <a:endParaRPr/>
          </a:p>
        </p:txBody>
      </p:sp>
      <p:pic>
        <p:nvPicPr>
          <p:cNvPr id="907" name="Google Shape;907;p55"/>
          <p:cNvPicPr preferRelativeResize="0"/>
          <p:nvPr/>
        </p:nvPicPr>
        <p:blipFill>
          <a:blip r:embed="rId3">
            <a:alphaModFix/>
          </a:blip>
          <a:stretch>
            <a:fillRect/>
          </a:stretch>
        </p:blipFill>
        <p:spPr>
          <a:xfrm>
            <a:off x="928688" y="1928600"/>
            <a:ext cx="7286625" cy="2647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 an Even Simpler View</a:t>
            </a:r>
            <a:endParaRPr/>
          </a:p>
        </p:txBody>
      </p:sp>
      <p:sp>
        <p:nvSpPr>
          <p:cNvPr id="913" name="Google Shape;913;p5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keep things conceptually simpler, let’s package the compressed data plus decoder into a single self-extracting .java file.</a:t>
            </a:r>
            <a:endParaRPr/>
          </a:p>
          <a:p>
            <a:pPr indent="-355600" lvl="0" marL="457200" rtl="0" algn="l">
              <a:spcBef>
                <a:spcPts val="600"/>
              </a:spcBef>
              <a:spcAft>
                <a:spcPts val="0"/>
              </a:spcAft>
              <a:buSzPts val="2000"/>
              <a:buChar char="●"/>
            </a:pPr>
            <a:r>
              <a:rPr lang="en"/>
              <a:t>Bitstream on the left generates bitstream on the right.</a:t>
            </a:r>
            <a:endParaRPr/>
          </a:p>
        </p:txBody>
      </p:sp>
      <p:sp>
        <p:nvSpPr>
          <p:cNvPr id="914" name="Google Shape;914;p56"/>
          <p:cNvSpPr txBox="1"/>
          <p:nvPr/>
        </p:nvSpPr>
        <p:spPr>
          <a:xfrm>
            <a:off x="372650" y="2270450"/>
            <a:ext cx="3508800" cy="27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FF"/>
                </a:solidFill>
                <a:latin typeface="Consolas"/>
                <a:ea typeface="Consolas"/>
                <a:cs typeface="Consolas"/>
                <a:sym typeface="Consolas"/>
              </a:rPr>
              <a:t>70 75 62 6c 69 63 20 63 6c 61 73 73 20 53 65 6c 66 45 78 74 72 61 63 74 69 6e 67 48 75 67 50 6c 61 6e 74 20 7b 0d 0a ...   </a:t>
            </a:r>
            <a:r>
              <a:rPr lang="en" sz="1000">
                <a:solidFill>
                  <a:srgbClr val="E06666"/>
                </a:solidFill>
                <a:latin typeface="Consolas"/>
                <a:ea typeface="Consolas"/>
                <a:cs typeface="Consolas"/>
                <a:sym typeface="Consolas"/>
              </a:rPr>
              <a:t>74 68 65 20 70 61 73 73 63 6F 64 65 20 69 73 20 68 75 67 39 31 38 32 37 78 79 7A 2E 65 75 7a c0 09 eb cd d4 2a 55 9f d8 98 d1 4e e7 97 56 58 68 0c 7a 43 dd 80 00 7b 11 58 f4 75 73 77 bc 26 01 e0 92 28 ef 47 24 66 9b de 8b 25 04 1f 0e 87 bd 87 9e 03 c9 f1 cf ad fa 82 dc 9f a1 31 b5 79 13 9b 95 d5 63 26 8b 90 5e d5 b0 17 fb e9 c0 e6 53 c7 cb dd 5f 77 d3 bd 80 f9 b6 5e 94 aa 74 34 3a ...   </a:t>
            </a:r>
            <a:r>
              <a:rPr lang="en" sz="1000">
                <a:latin typeface="Consolas"/>
                <a:ea typeface="Consolas"/>
                <a:cs typeface="Consolas"/>
                <a:sym typeface="Consolas"/>
              </a:rPr>
              <a:t>00 20 00 f4</a:t>
            </a:r>
            <a:r>
              <a:rPr lang="en" sz="1000">
                <a:solidFill>
                  <a:srgbClr val="93C47D"/>
                </a:solidFill>
                <a:latin typeface="Consolas"/>
                <a:ea typeface="Consolas"/>
                <a:cs typeface="Consolas"/>
                <a:sym typeface="Consolas"/>
              </a:rPr>
              <a:t> </a:t>
            </a:r>
            <a:r>
              <a:rPr lang="en" sz="1000">
                <a:solidFill>
                  <a:schemeClr val="dk1"/>
                </a:solidFill>
                <a:latin typeface="Consolas"/>
                <a:ea typeface="Consolas"/>
                <a:cs typeface="Consolas"/>
                <a:sym typeface="Consolas"/>
              </a:rPr>
              <a:t>c3 b7 6d c2 31 24 92 dc 24 a7 c9 25 ae 24 b5 c4 85 88 40 be c4 92 46 25 79 2f c4 af 25 f8 92 49 24 92 64 c9 92 49 c4 92 49 24 92 49 ff ff ff ff ff ff ff ff ff ff ff ff ff ff ff ff ff ff ff ff ff ff ff ff ff ff ff ff ff ff ff ff ff ff ff ff ff ff ff ff ff ff ff ff ff ff ff ff ff ff ff ... </a:t>
            </a:r>
            <a:endParaRPr sz="1000">
              <a:solidFill>
                <a:srgbClr val="E06666"/>
              </a:solidFill>
              <a:latin typeface="Consolas"/>
              <a:ea typeface="Consolas"/>
              <a:cs typeface="Consolas"/>
              <a:sym typeface="Consolas"/>
            </a:endParaRPr>
          </a:p>
        </p:txBody>
      </p:sp>
      <p:sp>
        <p:nvSpPr>
          <p:cNvPr id="915" name="Google Shape;915;p56"/>
          <p:cNvSpPr txBox="1"/>
          <p:nvPr/>
        </p:nvSpPr>
        <p:spPr>
          <a:xfrm>
            <a:off x="323100" y="1912750"/>
            <a:ext cx="37557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SelfExtractingHugPlant.java</a:t>
            </a:r>
            <a:endParaRPr sz="1800">
              <a:latin typeface="Consolas"/>
              <a:ea typeface="Consolas"/>
              <a:cs typeface="Consolas"/>
              <a:sym typeface="Consolas"/>
            </a:endParaRPr>
          </a:p>
        </p:txBody>
      </p:sp>
      <p:sp>
        <p:nvSpPr>
          <p:cNvPr id="916" name="Google Shape;916;p56"/>
          <p:cNvSpPr txBox="1"/>
          <p:nvPr/>
        </p:nvSpPr>
        <p:spPr>
          <a:xfrm>
            <a:off x="4319700" y="2288426"/>
            <a:ext cx="4076700" cy="272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A86E8"/>
                </a:solidFill>
                <a:latin typeface="Consolas"/>
                <a:ea typeface="Consolas"/>
                <a:cs typeface="Consolas"/>
                <a:sym typeface="Consolas"/>
              </a:rPr>
              <a:t>42 4d 7a 00 10 00 00 00 00 00 7a 00 00 00 6c 00 00 00 00 02 00 00 00 02 00 00 01 00 20 00 03 00 00 00 00 00 10 00 12 0b 00 00 12 0b 00 00 00 00 00 00 00 00 00 00 00 00 ff 00 00 ff 00 00 ff 00 00 00 00 00 00 ff 01 00 00 00 00 00 00 00 00 00 00 00 01 00 00 00 00 00 00 00 00 00 00 00 01 00 00 00 00 00 00 00 00 00 00 00 01 00 00 00 00 00 00 00 00 00 00 00 00 00 00 00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 ff...</a:t>
            </a:r>
            <a:endParaRPr/>
          </a:p>
        </p:txBody>
      </p:sp>
      <p:sp>
        <p:nvSpPr>
          <p:cNvPr id="917" name="Google Shape;917;p56"/>
          <p:cNvSpPr txBox="1"/>
          <p:nvPr/>
        </p:nvSpPr>
        <p:spPr>
          <a:xfrm>
            <a:off x="5478300" y="1912750"/>
            <a:ext cx="17103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HugPlant.bmp</a:t>
            </a:r>
            <a:endParaRPr sz="1800">
              <a:latin typeface="Consolas"/>
              <a:ea typeface="Consolas"/>
              <a:cs typeface="Consolas"/>
              <a:sym typeface="Consolas"/>
            </a:endParaRPr>
          </a:p>
        </p:txBody>
      </p:sp>
      <p:sp>
        <p:nvSpPr>
          <p:cNvPr id="918" name="Google Shape;918;p56"/>
          <p:cNvSpPr txBox="1"/>
          <p:nvPr/>
        </p:nvSpPr>
        <p:spPr>
          <a:xfrm>
            <a:off x="1308646" y="4356079"/>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sp>
        <p:nvSpPr>
          <p:cNvPr id="919" name="Google Shape;919;p56"/>
          <p:cNvSpPr txBox="1"/>
          <p:nvPr/>
        </p:nvSpPr>
        <p:spPr>
          <a:xfrm>
            <a:off x="5502896" y="4356079"/>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Increasing Optimality of Coding</a:t>
            </a:r>
            <a:endParaRPr/>
          </a:p>
        </p:txBody>
      </p:sp>
      <p:sp>
        <p:nvSpPr>
          <p:cNvPr id="75" name="Google Shape;75;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By default, English text is usually represented by sequences of characters, each 8 bits long, e.g. ‘d’ is 01100100.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Easy way to compress: Use fewer than 8 bits for each letter.</a:t>
            </a:r>
            <a:endParaRPr/>
          </a:p>
          <a:p>
            <a:pPr indent="-355600" lvl="0" marL="457200" rtl="0" algn="l">
              <a:spcBef>
                <a:spcPts val="600"/>
              </a:spcBef>
              <a:spcAft>
                <a:spcPts val="0"/>
              </a:spcAft>
              <a:buSzPts val="2000"/>
              <a:buChar char="●"/>
            </a:pPr>
            <a:r>
              <a:rPr lang="en"/>
              <a:t>Have to decide which bit sequences should go with which letters.</a:t>
            </a:r>
            <a:endParaRPr/>
          </a:p>
          <a:p>
            <a:pPr indent="-355600" lvl="0" marL="457200" rtl="0" algn="l">
              <a:spcBef>
                <a:spcPts val="0"/>
              </a:spcBef>
              <a:spcAft>
                <a:spcPts val="0"/>
              </a:spcAft>
              <a:buSzPts val="2000"/>
              <a:buChar char="●"/>
            </a:pPr>
            <a:r>
              <a:rPr lang="en"/>
              <a:t>More generally, we’d say which </a:t>
            </a:r>
            <a:r>
              <a:rPr b="1" i="1" lang="en"/>
              <a:t>codewords</a:t>
            </a:r>
            <a:r>
              <a:rPr lang="en"/>
              <a:t> go with which </a:t>
            </a:r>
            <a:r>
              <a:rPr b="1" i="1" lang="en"/>
              <a:t>symbols.</a:t>
            </a:r>
            <a:endParaRPr/>
          </a:p>
        </p:txBody>
      </p:sp>
      <p:graphicFrame>
        <p:nvGraphicFramePr>
          <p:cNvPr id="76" name="Google Shape;76;p12"/>
          <p:cNvGraphicFramePr/>
          <p:nvPr/>
        </p:nvGraphicFramePr>
        <p:xfrm>
          <a:off x="952500" y="1883150"/>
          <a:ext cx="3000000" cy="3000000"/>
        </p:xfrm>
        <a:graphic>
          <a:graphicData uri="http://schemas.openxmlformats.org/drawingml/2006/table">
            <a:tbl>
              <a:tblPr>
                <a:noFill/>
                <a:tableStyleId>{C5AE5079-4237-4A74-8393-5FDBB338B689}</a:tableStyleId>
              </a:tblPr>
              <a:tblGrid>
                <a:gridCol w="2151250"/>
                <a:gridCol w="3573750"/>
                <a:gridCol w="1514000"/>
              </a:tblGrid>
              <a:tr h="381000">
                <a:tc>
                  <a:txBody>
                    <a:bodyPr>
                      <a:noAutofit/>
                    </a:bodyPr>
                    <a:lstStyle/>
                    <a:p>
                      <a:pPr indent="0" lvl="0" marL="0" rtl="0" algn="ctr">
                        <a:spcBef>
                          <a:spcPts val="0"/>
                        </a:spcBef>
                        <a:spcAft>
                          <a:spcPts val="0"/>
                        </a:spcAft>
                        <a:buNone/>
                      </a:pPr>
                      <a:r>
                        <a:rPr lang="en" sz="1800"/>
                        <a:t>word</a:t>
                      </a:r>
                      <a:endParaRPr sz="1800"/>
                    </a:p>
                  </a:txBody>
                  <a:tcPr marT="91425" marB="91425" marR="91425" marL="91425"/>
                </a:tc>
                <a:tc>
                  <a:txBody>
                    <a:bodyPr>
                      <a:noAutofit/>
                    </a:bodyPr>
                    <a:lstStyle/>
                    <a:p>
                      <a:pPr indent="0" lvl="0" marL="0" rtl="0" algn="ctr">
                        <a:spcBef>
                          <a:spcPts val="0"/>
                        </a:spcBef>
                        <a:spcAft>
                          <a:spcPts val="0"/>
                        </a:spcAft>
                        <a:buNone/>
                      </a:pPr>
                      <a:r>
                        <a:rPr lang="en" sz="1800"/>
                        <a:t>binary</a:t>
                      </a:r>
                      <a:endParaRPr sz="1800"/>
                    </a:p>
                  </a:txBody>
                  <a:tcPr marT="91425" marB="91425" marR="91425" marL="91425"/>
                </a:tc>
                <a:tc>
                  <a:txBody>
                    <a:bodyPr>
                      <a:noAutofit/>
                    </a:bodyPr>
                    <a:lstStyle/>
                    <a:p>
                      <a:pPr indent="0" lvl="0" marL="0" rtl="0" algn="ctr">
                        <a:spcBef>
                          <a:spcPts val="0"/>
                        </a:spcBef>
                        <a:spcAft>
                          <a:spcPts val="0"/>
                        </a:spcAft>
                        <a:buNone/>
                      </a:pPr>
                      <a:r>
                        <a:rPr lang="en" sz="1800"/>
                        <a:t>hexadecimal</a:t>
                      </a:r>
                      <a:endParaRPr sz="1800"/>
                    </a:p>
                  </a:txBody>
                  <a:tcPr marT="91425" marB="91425" marR="91425" marL="91425"/>
                </a:tc>
              </a:tr>
              <a:tr h="381000">
                <a:tc>
                  <a:txBody>
                    <a:bodyPr>
                      <a:noAutofit/>
                    </a:bodyPr>
                    <a:lstStyle/>
                    <a:p>
                      <a:pPr indent="0" lvl="0" marL="0" rtl="0" algn="ctr">
                        <a:spcBef>
                          <a:spcPts val="0"/>
                        </a:spcBef>
                        <a:spcAft>
                          <a:spcPts val="0"/>
                        </a:spcAft>
                        <a:buNone/>
                      </a:pPr>
                      <a:r>
                        <a:rPr lang="en" sz="1800"/>
                        <a:t>dog</a:t>
                      </a:r>
                      <a:endParaRPr sz="1800"/>
                    </a:p>
                  </a:txBody>
                  <a:tcPr marT="91425" marB="91425" marR="91425" marL="91425"/>
                </a:tc>
                <a:tc>
                  <a:txBody>
                    <a:bodyPr>
                      <a:noAutofit/>
                    </a:bodyPr>
                    <a:lstStyle/>
                    <a:p>
                      <a:pPr indent="0" lvl="0" marL="0" rtl="0" algn="ctr">
                        <a:spcBef>
                          <a:spcPts val="0"/>
                        </a:spcBef>
                        <a:spcAft>
                          <a:spcPts val="0"/>
                        </a:spcAft>
                        <a:buNone/>
                      </a:pPr>
                      <a:r>
                        <a:rPr lang="en" sz="1800"/>
                        <a:t>01100100  01101111  01100111</a:t>
                      </a:r>
                      <a:endParaRPr sz="1800"/>
                    </a:p>
                  </a:txBody>
                  <a:tcPr marT="91425" marB="91425" marR="91425" marL="91425"/>
                </a:tc>
                <a:tc>
                  <a:txBody>
                    <a:bodyPr>
                      <a:noAutofit/>
                    </a:bodyPr>
                    <a:lstStyle/>
                    <a:p>
                      <a:pPr indent="0" lvl="0" marL="0" rtl="0" algn="ctr">
                        <a:spcBef>
                          <a:spcPts val="0"/>
                        </a:spcBef>
                        <a:spcAft>
                          <a:spcPts val="0"/>
                        </a:spcAft>
                        <a:buNone/>
                      </a:pPr>
                      <a:r>
                        <a:rPr lang="en" sz="1800"/>
                        <a:t>64 6f 67</a:t>
                      </a:r>
                      <a:endParaRPr sz="1800"/>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Compression Model #2: Self-Extracting Bits</a:t>
            </a:r>
            <a:endParaRPr/>
          </a:p>
        </p:txBody>
      </p:sp>
      <p:sp>
        <p:nvSpPr>
          <p:cNvPr id="925" name="Google Shape;925;p57"/>
          <p:cNvSpPr txBox="1"/>
          <p:nvPr>
            <p:ph idx="1" type="body"/>
          </p:nvPr>
        </p:nvSpPr>
        <p:spPr>
          <a:xfrm>
            <a:off x="243000" y="556500"/>
            <a:ext cx="8814900" cy="244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As a model for the decompression process, let’s </a:t>
            </a:r>
            <a:r>
              <a:rPr b="1" lang="en"/>
              <a:t>treat the algorithm and the compressed bitstream as a single sequence of bits.</a:t>
            </a:r>
            <a:endParaRPr b="1"/>
          </a:p>
          <a:p>
            <a:pPr indent="-355600" lvl="0" marL="457200" rtl="0" algn="l">
              <a:spcBef>
                <a:spcPts val="600"/>
              </a:spcBef>
              <a:spcAft>
                <a:spcPts val="0"/>
              </a:spcAft>
              <a:buSzPts val="2000"/>
              <a:buChar char="●"/>
            </a:pPr>
            <a:r>
              <a:rPr lang="en"/>
              <a:t>We’ve now seen an example: SelfExtractingHugPlant.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Will discuss the implications of this model next time.</a:t>
            </a:r>
            <a:endParaRPr/>
          </a:p>
        </p:txBody>
      </p:sp>
      <p:grpSp>
        <p:nvGrpSpPr>
          <p:cNvPr id="926" name="Google Shape;926;p57"/>
          <p:cNvGrpSpPr/>
          <p:nvPr/>
        </p:nvGrpSpPr>
        <p:grpSpPr>
          <a:xfrm>
            <a:off x="478850" y="3296713"/>
            <a:ext cx="2733425" cy="902400"/>
            <a:chOff x="555150" y="2621150"/>
            <a:chExt cx="2733425" cy="902400"/>
          </a:xfrm>
        </p:grpSpPr>
        <p:sp>
          <p:nvSpPr>
            <p:cNvPr id="927" name="Google Shape;927;p57"/>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929" name="Google Shape;929;p57"/>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930" name="Google Shape;930;p57"/>
          <p:cNvSpPr/>
          <p:nvPr/>
        </p:nvSpPr>
        <p:spPr>
          <a:xfrm>
            <a:off x="3887300" y="337292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931" name="Google Shape;931;p57"/>
          <p:cNvSpPr txBox="1"/>
          <p:nvPr/>
        </p:nvSpPr>
        <p:spPr>
          <a:xfrm>
            <a:off x="6621970" y="3854297"/>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932" name="Google Shape;932;p57"/>
          <p:cNvSpPr/>
          <p:nvPr/>
        </p:nvSpPr>
        <p:spPr>
          <a:xfrm>
            <a:off x="6492225" y="3592000"/>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933" name="Google Shape;933;p57"/>
          <p:cNvSpPr txBox="1"/>
          <p:nvPr/>
        </p:nvSpPr>
        <p:spPr>
          <a:xfrm>
            <a:off x="6431016" y="3220342"/>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sp>
        <p:nvSpPr>
          <p:cNvPr id="934" name="Google Shape;934;p57"/>
          <p:cNvSpPr txBox="1"/>
          <p:nvPr/>
        </p:nvSpPr>
        <p:spPr>
          <a:xfrm>
            <a:off x="926800" y="4122913"/>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935" name="Google Shape;935;p57"/>
          <p:cNvCxnSpPr>
            <a:stCxn id="927" idx="3"/>
            <a:endCxn id="930" idx="1"/>
          </p:cNvCxnSpPr>
          <p:nvPr/>
        </p:nvCxnSpPr>
        <p:spPr>
          <a:xfrm>
            <a:off x="3039350" y="3747913"/>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936" name="Google Shape;936;p57"/>
          <p:cNvCxnSpPr>
            <a:stCxn id="930" idx="3"/>
            <a:endCxn id="932" idx="1"/>
          </p:cNvCxnSpPr>
          <p:nvPr/>
        </p:nvCxnSpPr>
        <p:spPr>
          <a:xfrm flipH="1" rot="10800000">
            <a:off x="5679800" y="3744328"/>
            <a:ext cx="812400" cy="3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0" name="Shape 940"/>
        <p:cNvGrpSpPr/>
        <p:nvPr/>
      </p:nvGrpSpPr>
      <p:grpSpPr>
        <a:xfrm>
          <a:off x="0" y="0"/>
          <a:ext cx="0" cy="0"/>
          <a:chOff x="0" y="0"/>
          <a:chExt cx="0" cy="0"/>
        </a:xfrm>
      </p:grpSpPr>
      <p:sp>
        <p:nvSpPr>
          <p:cNvPr id="941" name="Google Shape;941;p58"/>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LZW Style Compression (Extra)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Thought Experiment</a:t>
            </a:r>
            <a:endParaRPr/>
          </a:p>
        </p:txBody>
      </p:sp>
      <p:sp>
        <p:nvSpPr>
          <p:cNvPr id="947" name="Google Shape;947;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might we compress the following bitstreams (underlines for emphasis only)?</a:t>
            </a:r>
            <a:endParaRPr/>
          </a:p>
          <a:p>
            <a:pPr indent="-355600" lvl="0" marL="457200" rtl="0" algn="l">
              <a:spcBef>
                <a:spcPts val="600"/>
              </a:spcBef>
              <a:spcAft>
                <a:spcPts val="0"/>
              </a:spcAft>
              <a:buSzPts val="2000"/>
              <a:buChar char="●"/>
            </a:pPr>
            <a:r>
              <a:rPr lang="en"/>
              <a:t>B=”a</a:t>
            </a:r>
            <a:r>
              <a:rPr lang="en" u="sng"/>
              <a:t>ab</a:t>
            </a:r>
            <a:r>
              <a:rPr lang="en"/>
              <a:t>abc</a:t>
            </a:r>
            <a:r>
              <a:rPr lang="en" u="sng"/>
              <a:t>abcd</a:t>
            </a:r>
            <a:r>
              <a:rPr lang="en"/>
              <a:t>abcde</a:t>
            </a:r>
            <a:r>
              <a:rPr lang="en" u="sng"/>
              <a:t>abcdef</a:t>
            </a:r>
            <a:r>
              <a:rPr lang="en"/>
              <a:t>abcdefg</a:t>
            </a:r>
            <a:r>
              <a:rPr lang="en" u="sng"/>
              <a:t>abcdefgh</a:t>
            </a:r>
            <a:r>
              <a:rPr lang="en"/>
              <a:t>”?</a:t>
            </a:r>
            <a:endParaRPr/>
          </a:p>
          <a:p>
            <a:pPr indent="-355600" lvl="0" marL="457200" rtl="0" algn="l">
              <a:spcBef>
                <a:spcPts val="0"/>
              </a:spcBef>
              <a:spcAft>
                <a:spcPts val="0"/>
              </a:spcAft>
              <a:buSzPts val="2000"/>
              <a:buChar char="●"/>
            </a:pPr>
            <a:r>
              <a:rPr lang="en"/>
              <a:t>B=”abababababababababababababababab”? </a:t>
            </a:r>
            <a:endParaRPr/>
          </a:p>
          <a:p>
            <a:pPr indent="-355600" lvl="0" marL="457200" rtl="0" algn="l">
              <a:spcBef>
                <a:spcPts val="0"/>
              </a:spcBef>
              <a:spcAft>
                <a:spcPts val="0"/>
              </a:spcAft>
              <a:buSzPts val="2000"/>
              <a:buChar char="●"/>
            </a:pPr>
            <a:r>
              <a:rPr lang="en"/>
              <a:t>B=”aaaaaaaaaaaaaaaaaaaaaaaaaaaaaaaaa”?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LZW Approach</a:t>
            </a:r>
            <a:endParaRPr/>
          </a:p>
        </p:txBody>
      </p:sp>
      <p:sp>
        <p:nvSpPr>
          <p:cNvPr id="953" name="Google Shape;953;p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Each </a:t>
            </a:r>
            <a:r>
              <a:rPr b="1" i="1" lang="en"/>
              <a:t>codeword</a:t>
            </a:r>
            <a:r>
              <a:rPr lang="en"/>
              <a:t> represents multiple symbols.</a:t>
            </a:r>
            <a:endParaRPr/>
          </a:p>
          <a:p>
            <a:pPr indent="-355600" lvl="0" marL="457200" rtl="0" algn="l">
              <a:spcBef>
                <a:spcPts val="600"/>
              </a:spcBef>
              <a:spcAft>
                <a:spcPts val="0"/>
              </a:spcAft>
              <a:buSzPts val="2000"/>
              <a:buChar char="●"/>
            </a:pPr>
            <a:r>
              <a:rPr lang="en"/>
              <a:t>Start with ‘trivial’ codeword table where each codeword corresponds to one ASCII symbol.</a:t>
            </a:r>
            <a:endParaRPr/>
          </a:p>
          <a:p>
            <a:pPr indent="-355600" lvl="0" marL="457200" rtl="0" algn="l">
              <a:spcBef>
                <a:spcPts val="0"/>
              </a:spcBef>
              <a:spcAft>
                <a:spcPts val="0"/>
              </a:spcAft>
              <a:buSzPts val="2000"/>
              <a:buChar char="●"/>
            </a:pPr>
            <a:r>
              <a:rPr lang="en"/>
              <a:t>Every time a codeword X is used, record a new codeword Y corresponding to X concatenated with the next symbol.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Example: </a:t>
            </a:r>
            <a:r>
              <a:rPr lang="en" u="sng">
                <a:solidFill>
                  <a:schemeClr val="hlink"/>
                </a:solidFill>
                <a:hlinkClick r:id="rId3"/>
              </a:rPr>
              <a:t>http://goo.gl/68Dncw</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LZW</a:t>
            </a:r>
            <a:endParaRPr/>
          </a:p>
        </p:txBody>
      </p:sp>
      <p:sp>
        <p:nvSpPr>
          <p:cNvPr id="959" name="Google Shape;959;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Named for inventors Limpel, Ziv, Welch.</a:t>
            </a:r>
            <a:endParaRPr/>
          </a:p>
          <a:p>
            <a:pPr indent="-355600" lvl="0" marL="457200" rtl="0" algn="l">
              <a:spcBef>
                <a:spcPts val="600"/>
              </a:spcBef>
              <a:spcAft>
                <a:spcPts val="0"/>
              </a:spcAft>
              <a:buSzPts val="2000"/>
              <a:buChar char="●"/>
            </a:pPr>
            <a:r>
              <a:rPr lang="en"/>
              <a:t>Related algorithm used as a component in many compression tools, including .gif files, .zip files, and more.</a:t>
            </a:r>
            <a:endParaRPr/>
          </a:p>
          <a:p>
            <a:pPr indent="-355600" lvl="0" marL="457200" rtl="0" algn="l">
              <a:spcBef>
                <a:spcPts val="0"/>
              </a:spcBef>
              <a:spcAft>
                <a:spcPts val="0"/>
              </a:spcAft>
              <a:buSzPts val="2000"/>
              <a:buChar char="●"/>
            </a:pPr>
            <a:r>
              <a:rPr lang="en"/>
              <a:t>Once a hated algorithm because of attempts to enforce licensing fees. Patent expired in 2003.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version in lecture is simplified, for example:</a:t>
            </a:r>
            <a:endParaRPr/>
          </a:p>
          <a:p>
            <a:pPr indent="-355600" lvl="0" marL="457200" rtl="0" algn="l">
              <a:spcBef>
                <a:spcPts val="600"/>
              </a:spcBef>
              <a:spcAft>
                <a:spcPts val="0"/>
              </a:spcAft>
              <a:buSzPts val="2000"/>
              <a:buChar char="●"/>
            </a:pPr>
            <a:r>
              <a:rPr lang="en"/>
              <a:t>Assumed inputs were ≤ 0x7f (7 bit input) and also provided 8 bit outputs (real LZW can have variable length outputs).</a:t>
            </a:r>
            <a:endParaRPr/>
          </a:p>
          <a:p>
            <a:pPr indent="-355600" lvl="0" marL="457200" rtl="0" algn="l">
              <a:spcBef>
                <a:spcPts val="0"/>
              </a:spcBef>
              <a:spcAft>
                <a:spcPts val="0"/>
              </a:spcAft>
              <a:buSzPts val="2000"/>
              <a:buChar char="●"/>
            </a:pPr>
            <a:r>
              <a:rPr lang="en"/>
              <a:t>Didn’t say what happens when table is full (many variants exist).</a:t>
            </a:r>
            <a:endParaRPr/>
          </a:p>
        </p:txBody>
      </p:sp>
      <p:pic>
        <p:nvPicPr>
          <p:cNvPr id="960" name="Google Shape;960;p61"/>
          <p:cNvPicPr preferRelativeResize="0"/>
          <p:nvPr/>
        </p:nvPicPr>
        <p:blipFill>
          <a:blip r:embed="rId3">
            <a:alphaModFix/>
          </a:blip>
          <a:stretch>
            <a:fillRect/>
          </a:stretch>
        </p:blipFill>
        <p:spPr>
          <a:xfrm>
            <a:off x="7160100" y="152400"/>
            <a:ext cx="1743075" cy="10096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LZW</a:t>
            </a:r>
            <a:endParaRPr/>
          </a:p>
        </p:txBody>
      </p:sp>
      <p:sp>
        <p:nvSpPr>
          <p:cNvPr id="966" name="Google Shape;966;p6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Neat fact: You don’t have to send the codeword table along with the compressed bitstream.</a:t>
            </a:r>
            <a:endParaRPr/>
          </a:p>
          <a:p>
            <a:pPr indent="-355600" lvl="0" marL="457200" rtl="0" algn="l">
              <a:spcBef>
                <a:spcPts val="600"/>
              </a:spcBef>
              <a:spcAft>
                <a:spcPts val="0"/>
              </a:spcAft>
              <a:buSzPts val="2000"/>
              <a:buChar char="●"/>
            </a:pPr>
            <a:r>
              <a:rPr lang="en"/>
              <a:t>Possible to reconstruct codeword table from C(B) alone.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LZW decompression example:</a:t>
            </a:r>
            <a:endParaRPr/>
          </a:p>
          <a:p>
            <a:pPr indent="0" lvl="0" marL="0" rtl="0" algn="l">
              <a:spcBef>
                <a:spcPts val="600"/>
              </a:spcBef>
              <a:spcAft>
                <a:spcPts val="0"/>
              </a:spcAft>
              <a:buNone/>
            </a:pPr>
            <a:r>
              <a:rPr lang="en" u="sng">
                <a:solidFill>
                  <a:schemeClr val="hlink"/>
                </a:solidFill>
                <a:hlinkClick r:id="rId3"/>
              </a:rPr>
              <a:t>http://goo.gl/fdYU9C</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63"/>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Side Trip: Lossy Compression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Lossy Compression</a:t>
            </a:r>
            <a:endParaRPr/>
          </a:p>
        </p:txBody>
      </p:sp>
      <p:sp>
        <p:nvSpPr>
          <p:cNvPr id="977" name="Google Shape;977;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media formats lose information during compression process:</a:t>
            </a:r>
            <a:endParaRPr/>
          </a:p>
          <a:p>
            <a:pPr indent="-355600" lvl="0" marL="457200" rtl="0" algn="l">
              <a:spcBef>
                <a:spcPts val="600"/>
              </a:spcBef>
              <a:spcAft>
                <a:spcPts val="0"/>
              </a:spcAft>
              <a:buSzPts val="2000"/>
              <a:buChar char="●"/>
            </a:pPr>
            <a:r>
              <a:rPr lang="en"/>
              <a:t>.JPEG images.</a:t>
            </a:r>
            <a:endParaRPr/>
          </a:p>
          <a:p>
            <a:pPr indent="-355600" lvl="0" marL="457200" rtl="0" algn="l">
              <a:spcBef>
                <a:spcPts val="0"/>
              </a:spcBef>
              <a:spcAft>
                <a:spcPts val="0"/>
              </a:spcAft>
              <a:buSzPts val="2000"/>
              <a:buChar char="●"/>
            </a:pPr>
            <a:r>
              <a:rPr lang="en"/>
              <a:t>.MP3 audio.</a:t>
            </a:r>
            <a:endParaRPr/>
          </a:p>
          <a:p>
            <a:pPr indent="-355600" lvl="0" marL="457200" rtl="0" algn="l">
              <a:spcBef>
                <a:spcPts val="0"/>
              </a:spcBef>
              <a:spcAft>
                <a:spcPts val="0"/>
              </a:spcAft>
              <a:buSzPts val="2000"/>
              <a:buChar char="●"/>
            </a:pPr>
            <a:r>
              <a:rPr lang="en"/>
              <a:t>.MP4 video.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a:t>
            </a:r>
            <a:endParaRPr/>
          </a:p>
          <a:p>
            <a:pPr indent="-355600" lvl="0" marL="457200" rtl="0" algn="l">
              <a:spcBef>
                <a:spcPts val="600"/>
              </a:spcBef>
              <a:spcAft>
                <a:spcPts val="0"/>
              </a:spcAft>
              <a:buSzPts val="2000"/>
              <a:buChar char="●"/>
            </a:pPr>
            <a:r>
              <a:rPr lang="en"/>
              <a:t>MP4 video: 1920 x 1080 pixels, 60 times per second, 24 bits per pixel: 0.37 gigabytes per second, 1,343 gigabytes per hour.</a:t>
            </a:r>
            <a:endParaRPr/>
          </a:p>
          <a:p>
            <a:pPr indent="-355600" lvl="0" marL="457200" rtl="0" algn="l">
              <a:spcBef>
                <a:spcPts val="0"/>
              </a:spcBef>
              <a:spcAft>
                <a:spcPts val="0"/>
              </a:spcAft>
              <a:buSzPts val="2000"/>
              <a:buChar char="●"/>
            </a:pPr>
            <a:r>
              <a:rPr lang="en"/>
              <a:t>Downloading a movie: 30 days at 1 MB/second.</a:t>
            </a:r>
            <a:br>
              <a:rPr lang="en"/>
            </a:b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Lossy Compression</a:t>
            </a:r>
            <a:endParaRPr/>
          </a:p>
        </p:txBody>
      </p:sp>
      <p:sp>
        <p:nvSpPr>
          <p:cNvPr id="983" name="Google Shape;983;p6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Basic idea: Throw away information that human sensory system doesn’t care about.</a:t>
            </a:r>
            <a:endParaRPr/>
          </a:p>
          <a:p>
            <a:pPr indent="0" lvl="0" marL="0" rtl="0" algn="l">
              <a:spcBef>
                <a:spcPts val="600"/>
              </a:spcBef>
              <a:spcAft>
                <a:spcPts val="0"/>
              </a:spcAft>
              <a:buNone/>
            </a:pPr>
            <a:br>
              <a:rPr lang="en"/>
            </a:br>
            <a:r>
              <a:rPr lang="en"/>
              <a:t>Examples:</a:t>
            </a:r>
            <a:endParaRPr/>
          </a:p>
          <a:p>
            <a:pPr indent="-355600" lvl="0" marL="457200" rtl="0" algn="l">
              <a:spcBef>
                <a:spcPts val="600"/>
              </a:spcBef>
              <a:spcAft>
                <a:spcPts val="0"/>
              </a:spcAft>
              <a:buSzPts val="2000"/>
              <a:buChar char="●"/>
            </a:pPr>
            <a:r>
              <a:rPr lang="en"/>
              <a:t>Audio: High frequencies.</a:t>
            </a:r>
            <a:endParaRPr/>
          </a:p>
          <a:p>
            <a:pPr indent="-355600" lvl="0" marL="457200" rtl="0" algn="l">
              <a:spcBef>
                <a:spcPts val="0"/>
              </a:spcBef>
              <a:spcAft>
                <a:spcPts val="0"/>
              </a:spcAft>
              <a:buSzPts val="2000"/>
              <a:buChar char="●"/>
            </a:pPr>
            <a:r>
              <a:rPr lang="en"/>
              <a:t>Video: Subtle gradations of color (low frequencies).</a:t>
            </a:r>
            <a:endParaRPr/>
          </a:p>
          <a:p>
            <a:pPr indent="0" lvl="0" marL="0" rtl="0" algn="l">
              <a:spcBef>
                <a:spcPts val="600"/>
              </a:spcBef>
              <a:spcAft>
                <a:spcPts val="0"/>
              </a:spcAft>
              <a:buNone/>
            </a:pPr>
            <a:br>
              <a:rPr lang="en"/>
            </a:br>
            <a:r>
              <a:rPr lang="en"/>
              <a:t>See EE20 (or perhaps 16A/16B?) for more.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989" name="Google Shape;989;p6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Compression: Make common bitstreams more compact.</a:t>
            </a:r>
            <a:endParaRPr/>
          </a:p>
          <a:p>
            <a:pPr indent="0" lvl="0" marL="0" rtl="0" algn="l">
              <a:spcBef>
                <a:spcPts val="600"/>
              </a:spcBef>
              <a:spcAft>
                <a:spcPts val="0"/>
              </a:spcAft>
              <a:buNone/>
            </a:pPr>
            <a:r>
              <a:rPr lang="en"/>
              <a:t>Huffman coding:</a:t>
            </a:r>
            <a:endParaRPr/>
          </a:p>
          <a:p>
            <a:pPr indent="-355600" lvl="0" marL="457200" rtl="0" algn="l">
              <a:spcBef>
                <a:spcPts val="600"/>
              </a:spcBef>
              <a:spcAft>
                <a:spcPts val="0"/>
              </a:spcAft>
              <a:buSzPts val="2000"/>
              <a:buChar char="●"/>
            </a:pPr>
            <a:r>
              <a:rPr lang="en"/>
              <a:t>Represents common symbols as codeword with fewer bits.</a:t>
            </a:r>
            <a:endParaRPr/>
          </a:p>
          <a:p>
            <a:pPr indent="-355600" lvl="0" marL="457200" rtl="0" algn="l">
              <a:spcBef>
                <a:spcPts val="0"/>
              </a:spcBef>
              <a:spcAft>
                <a:spcPts val="0"/>
              </a:spcAft>
              <a:buSzPts val="2000"/>
              <a:buChar char="●"/>
            </a:pPr>
            <a:r>
              <a:rPr lang="en"/>
              <a:t>Uses something like Map&lt;Character, BitSeq&gt; for compression.</a:t>
            </a:r>
            <a:endParaRPr/>
          </a:p>
          <a:p>
            <a:pPr indent="-355600" lvl="0" marL="457200" rtl="0" algn="l">
              <a:spcBef>
                <a:spcPts val="0"/>
              </a:spcBef>
              <a:spcAft>
                <a:spcPts val="0"/>
              </a:spcAft>
              <a:buSzPts val="2000"/>
              <a:buChar char="●"/>
            </a:pPr>
            <a:r>
              <a:rPr lang="en"/>
              <a:t>Uses something like TrieMap&lt;Character&gt; for decompression.</a:t>
            </a:r>
            <a:endParaRPr/>
          </a:p>
          <a:p>
            <a:pPr indent="0" lvl="0" marL="0" rtl="0" algn="l">
              <a:spcBef>
                <a:spcPts val="600"/>
              </a:spcBef>
              <a:spcAft>
                <a:spcPts val="0"/>
              </a:spcAft>
              <a:buNone/>
            </a:pPr>
            <a:br>
              <a:rPr lang="en"/>
            </a:br>
            <a:r>
              <a:rPr lang="en"/>
              <a:t>LZW:</a:t>
            </a:r>
            <a:endParaRPr/>
          </a:p>
          <a:p>
            <a:pPr indent="-355600" lvl="0" marL="457200" rtl="0" algn="l">
              <a:spcBef>
                <a:spcPts val="600"/>
              </a:spcBef>
              <a:spcAft>
                <a:spcPts val="0"/>
              </a:spcAft>
              <a:buSzPts val="2000"/>
              <a:buChar char="●"/>
            </a:pPr>
            <a:r>
              <a:rPr lang="en"/>
              <a:t>Represents multiple symbols with a single codeword.</a:t>
            </a:r>
            <a:endParaRPr/>
          </a:p>
          <a:p>
            <a:pPr indent="-355600" lvl="0" marL="457200" rtl="0" algn="l">
              <a:spcBef>
                <a:spcPts val="0"/>
              </a:spcBef>
              <a:spcAft>
                <a:spcPts val="0"/>
              </a:spcAft>
              <a:buSzPts val="2000"/>
              <a:buChar char="●"/>
            </a:pPr>
            <a:r>
              <a:rPr lang="en"/>
              <a:t>Uses something like TrieMap&lt;Integer&gt; for compression.</a:t>
            </a:r>
            <a:endParaRPr/>
          </a:p>
          <a:p>
            <a:pPr indent="-355600" lvl="0" marL="457200" rtl="0" algn="l">
              <a:spcBef>
                <a:spcPts val="0"/>
              </a:spcBef>
              <a:spcAft>
                <a:spcPts val="0"/>
              </a:spcAft>
              <a:buSzPts val="2000"/>
              <a:buChar char="●"/>
            </a:pPr>
            <a:r>
              <a:rPr lang="en"/>
              <a:t>Uses something like Map&lt;Character, SymbolSeq&gt; for decompression.</a:t>
            </a: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0" name="Shape 80"/>
        <p:cNvGrpSpPr/>
        <p:nvPr/>
      </p:nvGrpSpPr>
      <p:grpSpPr>
        <a:xfrm>
          <a:off x="0" y="0"/>
          <a:ext cx="0" cy="0"/>
          <a:chOff x="0" y="0"/>
          <a:chExt cx="0" cy="0"/>
        </a:xfrm>
      </p:grpSpPr>
      <p:sp>
        <p:nvSpPr>
          <p:cNvPr id="81" name="Google Shape;81;p13"/>
          <p:cNvSpPr txBox="1"/>
          <p:nvPr>
            <p:ph idx="1" type="body"/>
          </p:nvPr>
        </p:nvSpPr>
        <p:spPr>
          <a:xfrm>
            <a:off x="243000" y="556500"/>
            <a:ext cx="4643400" cy="313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Morse code.</a:t>
            </a:r>
            <a:endParaRPr/>
          </a:p>
          <a:p>
            <a:pPr indent="-355600" lvl="0" marL="457200" rtl="0" algn="l">
              <a:spcBef>
                <a:spcPts val="600"/>
              </a:spcBef>
              <a:spcAft>
                <a:spcPts val="0"/>
              </a:spcAft>
              <a:buSzPts val="2000"/>
              <a:buChar char="●"/>
            </a:pPr>
            <a:r>
              <a:rPr lang="en"/>
              <a:t>Goal: Compact representation. </a:t>
            </a:r>
            <a:endParaRPr/>
          </a:p>
          <a:p>
            <a:pPr indent="-355600" lvl="0" marL="457200" rtl="0" algn="l">
              <a:spcBef>
                <a:spcPts val="0"/>
              </a:spcBef>
              <a:spcAft>
                <a:spcPts val="0"/>
              </a:spcAft>
              <a:buSzPts val="2000"/>
              <a:buChar char="●"/>
            </a:pPr>
            <a:r>
              <a:rPr lang="en"/>
              <a:t>What is </a:t>
            </a:r>
            <a:r>
              <a:rPr lang="en" sz="2000"/>
              <a:t>– </a:t>
            </a:r>
            <a:r>
              <a:rPr lang="en"/>
              <a:t>– </a:t>
            </a:r>
            <a:r>
              <a:rPr lang="en" sz="2000"/>
              <a:t>• – – •?</a:t>
            </a:r>
            <a:endParaRPr/>
          </a:p>
        </p:txBody>
      </p:sp>
      <p:sp>
        <p:nvSpPr>
          <p:cNvPr id="82" name="Google Shape;82;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Code: Mapping Alphanumeric Symbols to Codewords</a:t>
            </a:r>
            <a:endParaRPr/>
          </a:p>
        </p:txBody>
      </p:sp>
      <p:pic>
        <p:nvPicPr>
          <p:cNvPr id="83" name="Google Shape;83;p13"/>
          <p:cNvPicPr preferRelativeResize="0"/>
          <p:nvPr/>
        </p:nvPicPr>
        <p:blipFill>
          <a:blip r:embed="rId3">
            <a:alphaModFix/>
          </a:blip>
          <a:stretch>
            <a:fillRect/>
          </a:stretch>
        </p:blipFill>
        <p:spPr>
          <a:xfrm>
            <a:off x="4886325" y="538163"/>
            <a:ext cx="4257675" cy="4067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67"/>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Slides Moved to Next Lecture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TAANSTAFL: There ain’t no such thing as a free lunch.</a:t>
            </a:r>
            <a:endParaRPr/>
          </a:p>
        </p:txBody>
      </p:sp>
      <p:sp>
        <p:nvSpPr>
          <p:cNvPr id="1000" name="Google Shape;1000;p68"/>
          <p:cNvSpPr txBox="1"/>
          <p:nvPr>
            <p:ph idx="1" type="body"/>
          </p:nvPr>
        </p:nvSpPr>
        <p:spPr>
          <a:xfrm>
            <a:off x="243000" y="556500"/>
            <a:ext cx="8443800" cy="192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Compression can be thought of as a ‘remapping’ of bitstreams.</a:t>
            </a:r>
            <a:endParaRPr/>
          </a:p>
          <a:p>
            <a:pPr indent="-355600" lvl="0" marL="457200" rtl="0" algn="l">
              <a:spcBef>
                <a:spcPts val="600"/>
              </a:spcBef>
              <a:spcAft>
                <a:spcPts val="0"/>
              </a:spcAft>
              <a:buSzPts val="2000"/>
              <a:buChar char="●"/>
            </a:pPr>
            <a:r>
              <a:rPr lang="en"/>
              <a:t>For very bitstream that has a “short” representation, some other bitstream must have a “long” representation by C.</a:t>
            </a:r>
            <a:endParaRPr/>
          </a:p>
        </p:txBody>
      </p:sp>
      <p:grpSp>
        <p:nvGrpSpPr>
          <p:cNvPr id="1001" name="Google Shape;1001;p68"/>
          <p:cNvGrpSpPr/>
          <p:nvPr/>
        </p:nvGrpSpPr>
        <p:grpSpPr>
          <a:xfrm>
            <a:off x="478850" y="3296713"/>
            <a:ext cx="2733425" cy="902400"/>
            <a:chOff x="555150" y="2621150"/>
            <a:chExt cx="2733425" cy="902400"/>
          </a:xfrm>
        </p:grpSpPr>
        <p:sp>
          <p:nvSpPr>
            <p:cNvPr id="1002" name="Google Shape;1002;p68"/>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8"/>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1004" name="Google Shape;1004;p68"/>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1005" name="Google Shape;1005;p68"/>
          <p:cNvSpPr/>
          <p:nvPr/>
        </p:nvSpPr>
        <p:spPr>
          <a:xfrm>
            <a:off x="3887300" y="337292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1006" name="Google Shape;1006;p68"/>
          <p:cNvSpPr txBox="1"/>
          <p:nvPr/>
        </p:nvSpPr>
        <p:spPr>
          <a:xfrm>
            <a:off x="6621970" y="3854297"/>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007" name="Google Shape;1007;p68"/>
          <p:cNvSpPr/>
          <p:nvPr/>
        </p:nvSpPr>
        <p:spPr>
          <a:xfrm>
            <a:off x="6492225" y="3592000"/>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008" name="Google Shape;1008;p68"/>
          <p:cNvSpPr txBox="1"/>
          <p:nvPr/>
        </p:nvSpPr>
        <p:spPr>
          <a:xfrm>
            <a:off x="6431016" y="3220342"/>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sp>
        <p:nvSpPr>
          <p:cNvPr id="1009" name="Google Shape;1009;p68"/>
          <p:cNvSpPr txBox="1"/>
          <p:nvPr/>
        </p:nvSpPr>
        <p:spPr>
          <a:xfrm>
            <a:off x="926800" y="4122913"/>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1010" name="Google Shape;1010;p68"/>
          <p:cNvCxnSpPr>
            <a:stCxn id="1002" idx="3"/>
            <a:endCxn id="1005" idx="1"/>
          </p:cNvCxnSpPr>
          <p:nvPr/>
        </p:nvCxnSpPr>
        <p:spPr>
          <a:xfrm>
            <a:off x="3039350" y="3747913"/>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1011" name="Google Shape;1011;p68"/>
          <p:cNvCxnSpPr>
            <a:stCxn id="1005" idx="3"/>
            <a:endCxn id="1007" idx="1"/>
          </p:cNvCxnSpPr>
          <p:nvPr/>
        </p:nvCxnSpPr>
        <p:spPr>
          <a:xfrm flipH="1" rot="10800000">
            <a:off x="5679800" y="3744328"/>
            <a:ext cx="812400" cy="3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6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 Better Compression</a:t>
            </a:r>
            <a:endParaRPr/>
          </a:p>
        </p:txBody>
      </p:sp>
      <p:sp>
        <p:nvSpPr>
          <p:cNvPr id="1017" name="Google Shape;1017;p69"/>
          <p:cNvSpPr txBox="1"/>
          <p:nvPr>
            <p:ph idx="1" type="body"/>
          </p:nvPr>
        </p:nvSpPr>
        <p:spPr>
          <a:xfrm>
            <a:off x="243000" y="556500"/>
            <a:ext cx="8443800" cy="127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Compression ratio of 25% is certainly very impressive, but we can do much better. MysteryX achieves a 0.35% compression ratio! </a:t>
            </a:r>
            <a:endParaRPr/>
          </a:p>
          <a:p>
            <a:pPr indent="-355600" lvl="0" marL="457200" rtl="0" algn="l">
              <a:spcBef>
                <a:spcPts val="600"/>
              </a:spcBef>
              <a:spcAft>
                <a:spcPts val="0"/>
              </a:spcAft>
              <a:buSzPts val="2000"/>
              <a:buChar char="●"/>
            </a:pPr>
            <a:r>
              <a:rPr lang="en"/>
              <a:t>Of the 2</a:t>
            </a:r>
            <a:r>
              <a:rPr baseline="30000" lang="en"/>
              <a:t>8389584</a:t>
            </a:r>
            <a:r>
              <a:rPr lang="en"/>
              <a:t> possible bit streams of length 8389584, only one in 2</a:t>
            </a:r>
            <a:r>
              <a:rPr baseline="30000" lang="en"/>
              <a:t>8360151</a:t>
            </a:r>
            <a:r>
              <a:rPr lang="en"/>
              <a:t> can be generated by our computer using an input of length 29,432 bits.</a:t>
            </a:r>
            <a:endParaRPr/>
          </a:p>
        </p:txBody>
      </p:sp>
      <p:grpSp>
        <p:nvGrpSpPr>
          <p:cNvPr id="1018" name="Google Shape;1018;p69"/>
          <p:cNvGrpSpPr/>
          <p:nvPr/>
        </p:nvGrpSpPr>
        <p:grpSpPr>
          <a:xfrm>
            <a:off x="455063" y="3789595"/>
            <a:ext cx="2560500" cy="1270170"/>
            <a:chOff x="456088" y="3789595"/>
            <a:chExt cx="2560500" cy="1270170"/>
          </a:xfrm>
        </p:grpSpPr>
        <p:sp>
          <p:nvSpPr>
            <p:cNvPr id="1019" name="Google Shape;1019;p69"/>
            <p:cNvSpPr txBox="1"/>
            <p:nvPr/>
          </p:nvSpPr>
          <p:spPr>
            <a:xfrm>
              <a:off x="1042143" y="4638565"/>
              <a:ext cx="1388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29,432 bits</a:t>
              </a:r>
              <a:endParaRPr/>
            </a:p>
          </p:txBody>
        </p:sp>
        <p:grpSp>
          <p:nvGrpSpPr>
            <p:cNvPr id="1020" name="Google Shape;1020;p69"/>
            <p:cNvGrpSpPr/>
            <p:nvPr/>
          </p:nvGrpSpPr>
          <p:grpSpPr>
            <a:xfrm>
              <a:off x="456088" y="3789595"/>
              <a:ext cx="2560500" cy="902400"/>
              <a:chOff x="555150" y="2621150"/>
              <a:chExt cx="2560500" cy="902400"/>
            </a:xfrm>
          </p:grpSpPr>
          <p:sp>
            <p:nvSpPr>
              <p:cNvPr id="1021" name="Google Shape;1021;p69"/>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9"/>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0010000001110000</a:t>
                </a:r>
                <a:r>
                  <a:rPr lang="en"/>
                  <a:t>...</a:t>
                </a:r>
                <a:endParaRPr/>
              </a:p>
            </p:txBody>
          </p:sp>
          <p:sp>
            <p:nvSpPr>
              <p:cNvPr id="1023" name="Google Shape;1023;p69"/>
              <p:cNvSpPr txBox="1"/>
              <p:nvPr/>
            </p:nvSpPr>
            <p:spPr>
              <a:xfrm>
                <a:off x="1360164" y="3094655"/>
                <a:ext cx="9828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MysteryX</a:t>
                </a:r>
                <a:endParaRPr/>
              </a:p>
            </p:txBody>
          </p:sp>
        </p:grpSp>
      </p:grpSp>
      <p:sp>
        <p:nvSpPr>
          <p:cNvPr id="1024" name="Google Shape;1024;p69"/>
          <p:cNvSpPr/>
          <p:nvPr/>
        </p:nvSpPr>
        <p:spPr>
          <a:xfrm>
            <a:off x="3863525" y="385886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025" name="Google Shape;1025;p69"/>
          <p:cNvGrpSpPr/>
          <p:nvPr/>
        </p:nvGrpSpPr>
        <p:grpSpPr>
          <a:xfrm>
            <a:off x="455063" y="2325950"/>
            <a:ext cx="2733425" cy="902400"/>
            <a:chOff x="555150" y="2621150"/>
            <a:chExt cx="2733425" cy="902400"/>
          </a:xfrm>
        </p:grpSpPr>
        <p:sp>
          <p:nvSpPr>
            <p:cNvPr id="1026" name="Google Shape;1026;p69"/>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9"/>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0111000001110101...</a:t>
              </a:r>
              <a:endParaRPr/>
            </a:p>
          </p:txBody>
        </p:sp>
        <p:sp>
          <p:nvSpPr>
            <p:cNvPr id="1028" name="Google Shape;1028;p69"/>
            <p:cNvSpPr txBox="1"/>
            <p:nvPr/>
          </p:nvSpPr>
          <p:spPr>
            <a:xfrm>
              <a:off x="674375" y="3094673"/>
              <a:ext cx="2614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SelfExtractingHugPlant.java</a:t>
              </a:r>
              <a:endParaRPr/>
            </a:p>
          </p:txBody>
        </p:sp>
      </p:grpSp>
      <p:sp>
        <p:nvSpPr>
          <p:cNvPr id="1029" name="Google Shape;1029;p69"/>
          <p:cNvSpPr/>
          <p:nvPr/>
        </p:nvSpPr>
        <p:spPr>
          <a:xfrm>
            <a:off x="3863525" y="2402165"/>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030" name="Google Shape;1030;p69"/>
          <p:cNvGrpSpPr/>
          <p:nvPr/>
        </p:nvGrpSpPr>
        <p:grpSpPr>
          <a:xfrm>
            <a:off x="6408266" y="2249579"/>
            <a:ext cx="2466900" cy="1055155"/>
            <a:chOff x="6408266" y="2249579"/>
            <a:chExt cx="2466900" cy="1055155"/>
          </a:xfrm>
        </p:grpSpPr>
        <p:sp>
          <p:nvSpPr>
            <p:cNvPr id="1031" name="Google Shape;1031;p69"/>
            <p:cNvSpPr txBox="1"/>
            <p:nvPr/>
          </p:nvSpPr>
          <p:spPr>
            <a:xfrm>
              <a:off x="6599220" y="2883535"/>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032" name="Google Shape;1032;p69"/>
            <p:cNvSpPr/>
            <p:nvPr/>
          </p:nvSpPr>
          <p:spPr>
            <a:xfrm>
              <a:off x="6469475" y="2621238"/>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033" name="Google Shape;1033;p69"/>
            <p:cNvSpPr txBox="1"/>
            <p:nvPr/>
          </p:nvSpPr>
          <p:spPr>
            <a:xfrm>
              <a:off x="6408266" y="2249579"/>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grpSp>
      <p:sp>
        <p:nvSpPr>
          <p:cNvPr id="1034" name="Google Shape;1034;p69"/>
          <p:cNvSpPr txBox="1"/>
          <p:nvPr/>
        </p:nvSpPr>
        <p:spPr>
          <a:xfrm>
            <a:off x="904050" y="3152151"/>
            <a:ext cx="1741200" cy="52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2,037,424 bits</a:t>
            </a:r>
            <a:endParaRPr/>
          </a:p>
        </p:txBody>
      </p:sp>
      <p:cxnSp>
        <p:nvCxnSpPr>
          <p:cNvPr id="1035" name="Google Shape;1035;p69"/>
          <p:cNvCxnSpPr>
            <a:stCxn id="1026" idx="3"/>
            <a:endCxn id="1029" idx="1"/>
          </p:cNvCxnSpPr>
          <p:nvPr/>
        </p:nvCxnSpPr>
        <p:spPr>
          <a:xfrm>
            <a:off x="3015563" y="2777150"/>
            <a:ext cx="848100" cy="0"/>
          </a:xfrm>
          <a:prstGeom prst="straightConnector1">
            <a:avLst/>
          </a:prstGeom>
          <a:noFill/>
          <a:ln cap="flat" cmpd="sng" w="19050">
            <a:solidFill>
              <a:schemeClr val="dk2"/>
            </a:solidFill>
            <a:prstDash val="solid"/>
            <a:round/>
            <a:headEnd len="med" w="med" type="none"/>
            <a:tailEnd len="med" w="med" type="triangle"/>
          </a:ln>
        </p:spPr>
      </p:cxnSp>
      <p:cxnSp>
        <p:nvCxnSpPr>
          <p:cNvPr id="1036" name="Google Shape;1036;p69"/>
          <p:cNvCxnSpPr>
            <a:stCxn id="1029" idx="3"/>
            <a:endCxn id="1032" idx="1"/>
          </p:cNvCxnSpPr>
          <p:nvPr/>
        </p:nvCxnSpPr>
        <p:spPr>
          <a:xfrm flipH="1" rot="10800000">
            <a:off x="5656025" y="2773565"/>
            <a:ext cx="813600" cy="3600"/>
          </a:xfrm>
          <a:prstGeom prst="straightConnector1">
            <a:avLst/>
          </a:prstGeom>
          <a:noFill/>
          <a:ln cap="flat" cmpd="sng" w="19050">
            <a:solidFill>
              <a:schemeClr val="dk2"/>
            </a:solidFill>
            <a:prstDash val="solid"/>
            <a:round/>
            <a:headEnd len="med" w="med" type="none"/>
            <a:tailEnd len="med" w="med" type="triangle"/>
          </a:ln>
        </p:spPr>
      </p:cxnSp>
      <p:grpSp>
        <p:nvGrpSpPr>
          <p:cNvPr id="1037" name="Google Shape;1037;p69"/>
          <p:cNvGrpSpPr/>
          <p:nvPr/>
        </p:nvGrpSpPr>
        <p:grpSpPr>
          <a:xfrm>
            <a:off x="6408266" y="3713393"/>
            <a:ext cx="2466900" cy="1055155"/>
            <a:chOff x="6220916" y="3634168"/>
            <a:chExt cx="2466900" cy="1055155"/>
          </a:xfrm>
        </p:grpSpPr>
        <p:sp>
          <p:nvSpPr>
            <p:cNvPr id="1038" name="Google Shape;1038;p69"/>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039" name="Google Shape;1039;p69"/>
            <p:cNvSpPr/>
            <p:nvPr/>
          </p:nvSpPr>
          <p:spPr>
            <a:xfrm>
              <a:off x="6282125" y="4005827"/>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040" name="Google Shape;1040;p69"/>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HugPlant.bmp</a:t>
              </a:r>
              <a:endParaRPr/>
            </a:p>
          </p:txBody>
        </p:sp>
      </p:grpSp>
      <p:cxnSp>
        <p:nvCxnSpPr>
          <p:cNvPr id="1041" name="Google Shape;1041;p69"/>
          <p:cNvCxnSpPr>
            <a:stCxn id="1021" idx="3"/>
            <a:endCxn id="1024" idx="1"/>
          </p:cNvCxnSpPr>
          <p:nvPr/>
        </p:nvCxnSpPr>
        <p:spPr>
          <a:xfrm flipH="1" rot="10800000">
            <a:off x="3015563" y="4233895"/>
            <a:ext cx="848100" cy="6900"/>
          </a:xfrm>
          <a:prstGeom prst="straightConnector1">
            <a:avLst/>
          </a:prstGeom>
          <a:noFill/>
          <a:ln cap="flat" cmpd="sng" w="19050">
            <a:solidFill>
              <a:schemeClr val="dk2"/>
            </a:solidFill>
            <a:prstDash val="solid"/>
            <a:round/>
            <a:headEnd len="med" w="med" type="none"/>
            <a:tailEnd len="med" w="med" type="triangle"/>
          </a:ln>
        </p:spPr>
      </p:cxnSp>
      <p:cxnSp>
        <p:nvCxnSpPr>
          <p:cNvPr id="1042" name="Google Shape;1042;p69"/>
          <p:cNvCxnSpPr>
            <a:stCxn id="1024" idx="3"/>
            <a:endCxn id="1039" idx="1"/>
          </p:cNvCxnSpPr>
          <p:nvPr/>
        </p:nvCxnSpPr>
        <p:spPr>
          <a:xfrm>
            <a:off x="5656025" y="4233868"/>
            <a:ext cx="813600" cy="3300"/>
          </a:xfrm>
          <a:prstGeom prst="straightConnector1">
            <a:avLst/>
          </a:prstGeom>
          <a:noFill/>
          <a:ln cap="flat" cmpd="sng" w="19050">
            <a:solidFill>
              <a:schemeClr val="dk2"/>
            </a:solidFill>
            <a:prstDash val="solid"/>
            <a:round/>
            <a:headEnd len="med" w="med" type="none"/>
            <a:tailEnd len="med" w="med" type="triangle"/>
          </a:ln>
        </p:spPr>
      </p:cxnSp>
      <p:cxnSp>
        <p:nvCxnSpPr>
          <p:cNvPr id="1043" name="Google Shape;1043;p69"/>
          <p:cNvCxnSpPr/>
          <p:nvPr/>
        </p:nvCxnSpPr>
        <p:spPr>
          <a:xfrm rot="10800000">
            <a:off x="3163350" y="4768025"/>
            <a:ext cx="398400" cy="136500"/>
          </a:xfrm>
          <a:prstGeom prst="straightConnector1">
            <a:avLst/>
          </a:prstGeom>
          <a:noFill/>
          <a:ln cap="flat" cmpd="sng" w="19050">
            <a:solidFill>
              <a:srgbClr val="BE0712"/>
            </a:solidFill>
            <a:prstDash val="solid"/>
            <a:round/>
            <a:headEnd len="med" w="med" type="none"/>
            <a:tailEnd len="med" w="med" type="triangle"/>
          </a:ln>
        </p:spPr>
      </p:cxnSp>
      <p:sp>
        <p:nvSpPr>
          <p:cNvPr id="1044" name="Google Shape;1044;p69"/>
          <p:cNvSpPr txBox="1"/>
          <p:nvPr/>
        </p:nvSpPr>
        <p:spPr>
          <a:xfrm>
            <a:off x="3614184" y="4767982"/>
            <a:ext cx="32205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Anybody want to guess what this is?</a:t>
            </a:r>
            <a:endParaRPr>
              <a:solidFill>
                <a:srgbClr val="BE071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7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MysteryX: HugPlant.java</a:t>
            </a:r>
            <a:endParaRPr/>
          </a:p>
        </p:txBody>
      </p:sp>
      <p:sp>
        <p:nvSpPr>
          <p:cNvPr id="1050" name="Google Shape;1050;p70"/>
          <p:cNvSpPr txBox="1"/>
          <p:nvPr>
            <p:ph idx="1" type="body"/>
          </p:nvPr>
        </p:nvSpPr>
        <p:spPr>
          <a:xfrm>
            <a:off x="243000" y="556500"/>
            <a:ext cx="8735400" cy="4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MysteryX is just HugPlant.java, the piece of code that I used to generate the .bmp file originally.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question:</a:t>
            </a:r>
            <a:endParaRPr/>
          </a:p>
          <a:p>
            <a:pPr indent="-355600" lvl="0" marL="457200" rtl="0" algn="l">
              <a:spcBef>
                <a:spcPts val="0"/>
              </a:spcBef>
              <a:spcAft>
                <a:spcPts val="0"/>
              </a:spcAft>
              <a:buSzPts val="2000"/>
              <a:buChar char="●"/>
            </a:pPr>
            <a:r>
              <a:rPr lang="en"/>
              <a:t>Given a target bitstream B, what is the shortest bitstream C</a:t>
            </a:r>
            <a:r>
              <a:rPr baseline="-25000" lang="en"/>
              <a:t>B</a:t>
            </a:r>
            <a:r>
              <a:rPr lang="en"/>
              <a:t> that outputs B? </a:t>
            </a:r>
            <a:endParaRPr/>
          </a:p>
          <a:p>
            <a:pPr indent="-355600" lvl="0" marL="457200" rtl="0" algn="l">
              <a:spcBef>
                <a:spcPts val="0"/>
              </a:spcBef>
              <a:spcAft>
                <a:spcPts val="0"/>
              </a:spcAft>
              <a:buSzPts val="2000"/>
              <a:buChar char="●"/>
            </a:pPr>
            <a:r>
              <a:rPr lang="en"/>
              <a:t>More next time...</a:t>
            </a:r>
            <a:br>
              <a:rPr lang="en"/>
            </a:br>
            <a:endParaRPr/>
          </a:p>
        </p:txBody>
      </p:sp>
      <p:grpSp>
        <p:nvGrpSpPr>
          <p:cNvPr id="1051" name="Google Shape;1051;p70"/>
          <p:cNvGrpSpPr/>
          <p:nvPr/>
        </p:nvGrpSpPr>
        <p:grpSpPr>
          <a:xfrm>
            <a:off x="455063" y="3789595"/>
            <a:ext cx="2560500" cy="1270170"/>
            <a:chOff x="456088" y="3789595"/>
            <a:chExt cx="2560500" cy="1270170"/>
          </a:xfrm>
        </p:grpSpPr>
        <p:sp>
          <p:nvSpPr>
            <p:cNvPr id="1052" name="Google Shape;1052;p70"/>
            <p:cNvSpPr txBox="1"/>
            <p:nvPr/>
          </p:nvSpPr>
          <p:spPr>
            <a:xfrm>
              <a:off x="1042143" y="4638565"/>
              <a:ext cx="1388400" cy="42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29,432 bits</a:t>
              </a:r>
              <a:endParaRPr/>
            </a:p>
          </p:txBody>
        </p:sp>
        <p:grpSp>
          <p:nvGrpSpPr>
            <p:cNvPr id="1053" name="Google Shape;1053;p70"/>
            <p:cNvGrpSpPr/>
            <p:nvPr/>
          </p:nvGrpSpPr>
          <p:grpSpPr>
            <a:xfrm>
              <a:off x="456088" y="3789595"/>
              <a:ext cx="2560500" cy="902400"/>
              <a:chOff x="555150" y="2621150"/>
              <a:chExt cx="2560500" cy="902400"/>
            </a:xfrm>
          </p:grpSpPr>
          <p:sp>
            <p:nvSpPr>
              <p:cNvPr id="1054" name="Google Shape;1054;p70"/>
              <p:cNvSpPr/>
              <p:nvPr/>
            </p:nvSpPr>
            <p:spPr>
              <a:xfrm>
                <a:off x="555150" y="2621150"/>
                <a:ext cx="2560500" cy="9024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0"/>
              <p:cNvSpPr/>
              <p:nvPr/>
            </p:nvSpPr>
            <p:spPr>
              <a:xfrm>
                <a:off x="733175" y="2796300"/>
                <a:ext cx="2207400" cy="3045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0010000001110000</a:t>
                </a:r>
                <a:r>
                  <a:rPr lang="en"/>
                  <a:t>...</a:t>
                </a:r>
                <a:endParaRPr/>
              </a:p>
            </p:txBody>
          </p:sp>
          <p:sp>
            <p:nvSpPr>
              <p:cNvPr id="1056" name="Google Shape;1056;p70"/>
              <p:cNvSpPr txBox="1"/>
              <p:nvPr/>
            </p:nvSpPr>
            <p:spPr>
              <a:xfrm>
                <a:off x="1131563" y="3094655"/>
                <a:ext cx="166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baseline="-25000" lang="en"/>
                  <a:t>B</a:t>
                </a:r>
                <a:r>
                  <a:rPr lang="en"/>
                  <a:t>: HugPlant.java</a:t>
                </a:r>
                <a:endParaRPr/>
              </a:p>
            </p:txBody>
          </p:sp>
        </p:grpSp>
      </p:grpSp>
      <p:sp>
        <p:nvSpPr>
          <p:cNvPr id="1057" name="Google Shape;1057;p70"/>
          <p:cNvSpPr/>
          <p:nvPr/>
        </p:nvSpPr>
        <p:spPr>
          <a:xfrm>
            <a:off x="3863525" y="3858868"/>
            <a:ext cx="1792500" cy="750000"/>
          </a:xfrm>
          <a:prstGeom prst="rect">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Interpreter</a:t>
            </a:r>
            <a:endParaRPr/>
          </a:p>
        </p:txBody>
      </p:sp>
      <p:grpSp>
        <p:nvGrpSpPr>
          <p:cNvPr id="1058" name="Google Shape;1058;p70"/>
          <p:cNvGrpSpPr/>
          <p:nvPr/>
        </p:nvGrpSpPr>
        <p:grpSpPr>
          <a:xfrm>
            <a:off x="6408266" y="3713393"/>
            <a:ext cx="2466900" cy="1055155"/>
            <a:chOff x="6220916" y="3634168"/>
            <a:chExt cx="2466900" cy="1055155"/>
          </a:xfrm>
        </p:grpSpPr>
        <p:sp>
          <p:nvSpPr>
            <p:cNvPr id="1059" name="Google Shape;1059;p70"/>
            <p:cNvSpPr txBox="1"/>
            <p:nvPr/>
          </p:nvSpPr>
          <p:spPr>
            <a:xfrm>
              <a:off x="6411871" y="4268124"/>
              <a:ext cx="1710300" cy="42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8,389,584 bits</a:t>
              </a:r>
              <a:endParaRPr/>
            </a:p>
          </p:txBody>
        </p:sp>
        <p:sp>
          <p:nvSpPr>
            <p:cNvPr id="1060" name="Google Shape;1060;p70"/>
            <p:cNvSpPr/>
            <p:nvPr/>
          </p:nvSpPr>
          <p:spPr>
            <a:xfrm>
              <a:off x="6282125" y="4005827"/>
              <a:ext cx="1969800" cy="3045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0100001001001101...</a:t>
              </a:r>
              <a:endParaRPr/>
            </a:p>
          </p:txBody>
        </p:sp>
        <p:sp>
          <p:nvSpPr>
            <p:cNvPr id="1061" name="Google Shape;1061;p70"/>
            <p:cNvSpPr txBox="1"/>
            <p:nvPr/>
          </p:nvSpPr>
          <p:spPr>
            <a:xfrm>
              <a:off x="6220916" y="3634168"/>
              <a:ext cx="24669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HugPlant.bmp</a:t>
              </a:r>
              <a:endParaRPr/>
            </a:p>
          </p:txBody>
        </p:sp>
      </p:grpSp>
      <p:cxnSp>
        <p:nvCxnSpPr>
          <p:cNvPr id="1062" name="Google Shape;1062;p70"/>
          <p:cNvCxnSpPr>
            <a:stCxn id="1054" idx="3"/>
            <a:endCxn id="1057" idx="1"/>
          </p:cNvCxnSpPr>
          <p:nvPr/>
        </p:nvCxnSpPr>
        <p:spPr>
          <a:xfrm flipH="1" rot="10800000">
            <a:off x="3015563" y="4233895"/>
            <a:ext cx="848100" cy="6900"/>
          </a:xfrm>
          <a:prstGeom prst="straightConnector1">
            <a:avLst/>
          </a:prstGeom>
          <a:noFill/>
          <a:ln cap="flat" cmpd="sng" w="19050">
            <a:solidFill>
              <a:schemeClr val="dk2"/>
            </a:solidFill>
            <a:prstDash val="solid"/>
            <a:round/>
            <a:headEnd len="med" w="med" type="none"/>
            <a:tailEnd len="med" w="med" type="triangle"/>
          </a:ln>
        </p:spPr>
      </p:cxnSp>
      <p:cxnSp>
        <p:nvCxnSpPr>
          <p:cNvPr id="1063" name="Google Shape;1063;p70"/>
          <p:cNvCxnSpPr>
            <a:stCxn id="1057" idx="3"/>
            <a:endCxn id="1060" idx="1"/>
          </p:cNvCxnSpPr>
          <p:nvPr/>
        </p:nvCxnSpPr>
        <p:spPr>
          <a:xfrm>
            <a:off x="5656025" y="4233868"/>
            <a:ext cx="813600" cy="3300"/>
          </a:xfrm>
          <a:prstGeom prst="straightConnector1">
            <a:avLst/>
          </a:prstGeom>
          <a:noFill/>
          <a:ln cap="flat" cmpd="sng" w="19050">
            <a:solidFill>
              <a:schemeClr val="dk2"/>
            </a:solidFill>
            <a:prstDash val="solid"/>
            <a:round/>
            <a:headEnd len="med" w="med" type="none"/>
            <a:tailEnd len="med" w="med" type="triangle"/>
          </a:ln>
        </p:spPr>
      </p:cxnSp>
      <p:sp>
        <p:nvSpPr>
          <p:cNvPr id="1064" name="Google Shape;1064;p70"/>
          <p:cNvSpPr txBox="1"/>
          <p:nvPr/>
        </p:nvSpPr>
        <p:spPr>
          <a:xfrm>
            <a:off x="5182150" y="1045094"/>
            <a:ext cx="3675600" cy="185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69 6d 70 6f 72 74 20 6a 61 76 61 2e 61 77 74 2e</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43 6f 6c 6f 72 3b 0a 0a 0a 70 75 62 6c 69 63 20</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6c 61 73 73 20 48 75 67 50 6c 61 6e 74 20 7b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09 2f 2f 73 65 6e 64 20 65 6d 61 69 6c 20 74</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6f 20 70 72 69 7a 65 40 6a 6f 73 68 68 2e 75 67</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74 6f 20 72 65 63 65 69 76 65 20 79 6f 75 72</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70 72 69 7a 65 0a 0a 09 70 72 69 76 61 74 65</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20 73 74 61 74 69 63 20 64 6f 75 62 6c 65 20 73</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61 6c 65 46 61 63 74 6f 72 3d 32 30 2e 30 3b</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0a 0a 09 70 72 69 76 61 74 65 20 73 74 61 74 69</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63 20 69 6e 74 20 67 65 6e 43 6f 6c 6f 72 56 61</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6c 75 65 28 69 6e 74 20 6f 6c 64 56 61 6c 2c</a:t>
            </a:r>
            <a:endParaRPr sz="1000">
              <a:latin typeface="Consolas"/>
              <a:ea typeface="Consolas"/>
              <a:cs typeface="Consolas"/>
              <a:sym typeface="Consolas"/>
            </a:endParaRPr>
          </a:p>
        </p:txBody>
      </p:sp>
      <p:pic>
        <p:nvPicPr>
          <p:cNvPr id="1065" name="Google Shape;1065;p70"/>
          <p:cNvPicPr preferRelativeResize="0"/>
          <p:nvPr/>
        </p:nvPicPr>
        <p:blipFill>
          <a:blip r:embed="rId3">
            <a:alphaModFix/>
          </a:blip>
          <a:stretch>
            <a:fillRect/>
          </a:stretch>
        </p:blipFill>
        <p:spPr>
          <a:xfrm>
            <a:off x="5902282" y="1403014"/>
            <a:ext cx="2144300" cy="132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idx="1" type="body"/>
          </p:nvPr>
        </p:nvSpPr>
        <p:spPr>
          <a:xfrm>
            <a:off x="243000" y="556500"/>
            <a:ext cx="4643400" cy="342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Morse code.</a:t>
            </a:r>
            <a:endParaRPr/>
          </a:p>
          <a:p>
            <a:pPr indent="-355600" lvl="0" marL="457200" rtl="0" algn="l">
              <a:spcBef>
                <a:spcPts val="600"/>
              </a:spcBef>
              <a:spcAft>
                <a:spcPts val="0"/>
              </a:spcAft>
              <a:buSzPts val="2000"/>
              <a:buChar char="●"/>
            </a:pPr>
            <a:r>
              <a:rPr lang="en"/>
              <a:t>Goal: Compact representation. </a:t>
            </a:r>
            <a:endParaRPr/>
          </a:p>
          <a:p>
            <a:pPr indent="-355600" lvl="0" marL="457200" rtl="0" algn="l">
              <a:spcBef>
                <a:spcPts val="0"/>
              </a:spcBef>
              <a:spcAft>
                <a:spcPts val="0"/>
              </a:spcAft>
              <a:buSzPts val="2000"/>
              <a:buChar char="●"/>
            </a:pPr>
            <a:r>
              <a:rPr lang="en"/>
              <a:t>What is </a:t>
            </a:r>
            <a:r>
              <a:rPr lang="en" sz="2000"/>
              <a:t>– </a:t>
            </a:r>
            <a:r>
              <a:rPr lang="en"/>
              <a:t>– </a:t>
            </a:r>
            <a:r>
              <a:rPr lang="en" sz="2000"/>
              <a:t>• – – •? It</a:t>
            </a:r>
            <a:r>
              <a:rPr lang="en"/>
              <a:t>’s ambiguous!</a:t>
            </a:r>
            <a:endParaRPr sz="2000"/>
          </a:p>
          <a:p>
            <a:pPr indent="-355600" lvl="1" marL="914400" rtl="0" algn="l">
              <a:spcBef>
                <a:spcPts val="0"/>
              </a:spcBef>
              <a:spcAft>
                <a:spcPts val="0"/>
              </a:spcAft>
              <a:buSzPts val="2000"/>
              <a:buChar char="○"/>
            </a:pPr>
            <a:r>
              <a:rPr lang="en"/>
              <a:t>MEME</a:t>
            </a:r>
            <a:endParaRPr/>
          </a:p>
          <a:p>
            <a:pPr indent="-355600" lvl="1" marL="914400" rtl="0" algn="l">
              <a:spcBef>
                <a:spcPts val="0"/>
              </a:spcBef>
              <a:spcAft>
                <a:spcPts val="0"/>
              </a:spcAft>
              <a:buSzPts val="2000"/>
              <a:buChar char="○"/>
            </a:pPr>
            <a:r>
              <a:rPr lang="en"/>
              <a:t>GG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a:t>
            </a:r>
            <a:endParaRPr/>
          </a:p>
          <a:p>
            <a:pPr indent="-355600" lvl="0" marL="457200" rtl="0" algn="l">
              <a:spcBef>
                <a:spcPts val="600"/>
              </a:spcBef>
              <a:spcAft>
                <a:spcPts val="0"/>
              </a:spcAft>
              <a:buSzPts val="2000"/>
              <a:buChar char="●"/>
            </a:pPr>
            <a:r>
              <a:rPr lang="en"/>
              <a:t>Can think of dot as 0, dash as 1.</a:t>
            </a:r>
            <a:endParaRPr/>
          </a:p>
          <a:p>
            <a:pPr indent="-355600" lvl="0" marL="457200" rtl="0" algn="l">
              <a:spcBef>
                <a:spcPts val="0"/>
              </a:spcBef>
              <a:spcAft>
                <a:spcPts val="0"/>
              </a:spcAft>
              <a:buSzPts val="2000"/>
              <a:buChar char="●"/>
            </a:pPr>
            <a:r>
              <a:rPr lang="en"/>
              <a:t>Operators pause between codewords to avoid ambiguity.</a:t>
            </a:r>
            <a:endParaRPr/>
          </a:p>
          <a:p>
            <a:pPr indent="-355600" lvl="1" marL="914400" rtl="0" algn="l">
              <a:spcBef>
                <a:spcPts val="0"/>
              </a:spcBef>
              <a:spcAft>
                <a:spcPts val="0"/>
              </a:spcAft>
              <a:buSzPts val="2000"/>
              <a:buChar char="○"/>
            </a:pPr>
            <a:r>
              <a:rPr lang="en"/>
              <a:t>Pause acts as a 3rd symbol.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9" name="Google Shape;89;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Code: Mapping Alphanumeric Symbols to Codewords</a:t>
            </a:r>
            <a:endParaRPr/>
          </a:p>
        </p:txBody>
      </p:sp>
      <p:pic>
        <p:nvPicPr>
          <p:cNvPr id="90" name="Google Shape;90;p14"/>
          <p:cNvPicPr preferRelativeResize="0"/>
          <p:nvPr/>
        </p:nvPicPr>
        <p:blipFill>
          <a:blip r:embed="rId3">
            <a:alphaModFix/>
          </a:blip>
          <a:stretch>
            <a:fillRect/>
          </a:stretch>
        </p:blipFill>
        <p:spPr>
          <a:xfrm>
            <a:off x="4886325" y="538163"/>
            <a:ext cx="4257675" cy="4067175"/>
          </a:xfrm>
          <a:prstGeom prst="rect">
            <a:avLst/>
          </a:prstGeom>
          <a:noFill/>
          <a:ln>
            <a:noFill/>
          </a:ln>
        </p:spPr>
      </p:pic>
      <p:sp>
        <p:nvSpPr>
          <p:cNvPr id="91" name="Google Shape;91;p14"/>
          <p:cNvSpPr/>
          <p:nvPr/>
        </p:nvSpPr>
        <p:spPr>
          <a:xfrm>
            <a:off x="4956050" y="2991297"/>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4956058" y="1469214"/>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nvSpPr>
        <p:spPr>
          <a:xfrm>
            <a:off x="228600" y="4336800"/>
            <a:ext cx="9144000" cy="806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400">
                <a:solidFill>
                  <a:schemeClr val="dk1"/>
                </a:solidFill>
                <a:latin typeface="Calibri"/>
                <a:ea typeface="Calibri"/>
                <a:cs typeface="Calibri"/>
                <a:sym typeface="Calibri"/>
              </a:rPr>
              <a:t>Alternate strategy: Avoid ambiguity by making code </a:t>
            </a:r>
            <a:r>
              <a:rPr b="1" i="1" lang="en" sz="2400">
                <a:solidFill>
                  <a:schemeClr val="dk1"/>
                </a:solidFill>
                <a:latin typeface="Calibri"/>
                <a:ea typeface="Calibri"/>
                <a:cs typeface="Calibri"/>
                <a:sym typeface="Calibri"/>
              </a:rPr>
              <a:t>prefix free</a:t>
            </a:r>
            <a:r>
              <a:rPr lang="e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94" name="Google Shape;94;p14"/>
          <p:cNvSpPr/>
          <p:nvPr/>
        </p:nvSpPr>
        <p:spPr>
          <a:xfrm>
            <a:off x="4963959" y="1850214"/>
            <a:ext cx="11211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Morse Code (as a Tree)</a:t>
            </a:r>
            <a:endParaRPr/>
          </a:p>
        </p:txBody>
      </p:sp>
      <p:pic>
        <p:nvPicPr>
          <p:cNvPr id="100" name="Google Shape;100;p15"/>
          <p:cNvPicPr preferRelativeResize="0"/>
          <p:nvPr/>
        </p:nvPicPr>
        <p:blipFill>
          <a:blip r:embed="rId3">
            <a:alphaModFix/>
          </a:blip>
          <a:stretch>
            <a:fillRect/>
          </a:stretch>
        </p:blipFill>
        <p:spPr>
          <a:xfrm>
            <a:off x="0" y="780443"/>
            <a:ext cx="9144000" cy="3959352"/>
          </a:xfrm>
          <a:prstGeom prst="rect">
            <a:avLst/>
          </a:prstGeom>
          <a:noFill/>
          <a:ln>
            <a:noFill/>
          </a:ln>
        </p:spPr>
      </p:pic>
      <p:sp>
        <p:nvSpPr>
          <p:cNvPr id="101" name="Google Shape;101;p15"/>
          <p:cNvSpPr txBox="1"/>
          <p:nvPr/>
        </p:nvSpPr>
        <p:spPr>
          <a:xfrm>
            <a:off x="251775" y="4693900"/>
            <a:ext cx="67440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a:t>
            </a:r>
            <a:r>
              <a:rPr lang="en" u="sng">
                <a:solidFill>
                  <a:schemeClr val="hlink"/>
                </a:solidFill>
                <a:hlinkClick r:id="rId4"/>
              </a:rPr>
              <a:t>Wikimedia</a:t>
            </a:r>
            <a:endParaRPr/>
          </a:p>
        </p:txBody>
      </p:sp>
      <p:cxnSp>
        <p:nvCxnSpPr>
          <p:cNvPr id="102" name="Google Shape;102;p15"/>
          <p:cNvCxnSpPr/>
          <p:nvPr/>
        </p:nvCxnSpPr>
        <p:spPr>
          <a:xfrm>
            <a:off x="4962525" y="1319225"/>
            <a:ext cx="1704900" cy="471600"/>
          </a:xfrm>
          <a:prstGeom prst="straightConnector1">
            <a:avLst/>
          </a:prstGeom>
          <a:noFill/>
          <a:ln cap="flat" cmpd="sng" w="38100">
            <a:solidFill>
              <a:srgbClr val="BE0712"/>
            </a:solidFill>
            <a:prstDash val="solid"/>
            <a:round/>
            <a:headEnd len="med" w="med" type="none"/>
            <a:tailEnd len="med" w="med" type="none"/>
          </a:ln>
        </p:spPr>
      </p:cxnSp>
      <p:cxnSp>
        <p:nvCxnSpPr>
          <p:cNvPr id="103" name="Google Shape;103;p15"/>
          <p:cNvCxnSpPr/>
          <p:nvPr/>
        </p:nvCxnSpPr>
        <p:spPr>
          <a:xfrm flipH="1" rot="10800000">
            <a:off x="5891225" y="1938450"/>
            <a:ext cx="795600" cy="442800"/>
          </a:xfrm>
          <a:prstGeom prst="straightConnector1">
            <a:avLst/>
          </a:prstGeom>
          <a:noFill/>
          <a:ln cap="flat" cmpd="sng" w="38100">
            <a:solidFill>
              <a:srgbClr val="BE0712"/>
            </a:solidFill>
            <a:prstDash val="solid"/>
            <a:round/>
            <a:headEnd len="med" w="med" type="none"/>
            <a:tailEnd len="med" w="med" type="none"/>
          </a:ln>
        </p:spPr>
      </p:cxnSp>
      <p:cxnSp>
        <p:nvCxnSpPr>
          <p:cNvPr id="104" name="Google Shape;104;p15"/>
          <p:cNvCxnSpPr/>
          <p:nvPr/>
        </p:nvCxnSpPr>
        <p:spPr>
          <a:xfrm flipH="1" rot="10800000">
            <a:off x="5424488" y="2662163"/>
            <a:ext cx="199800" cy="390600"/>
          </a:xfrm>
          <a:prstGeom prst="straightConnector1">
            <a:avLst/>
          </a:prstGeom>
          <a:noFill/>
          <a:ln cap="flat" cmpd="sng" w="38100">
            <a:solidFill>
              <a:srgbClr val="BE0712"/>
            </a:solidFill>
            <a:prstDash val="solid"/>
            <a:round/>
            <a:headEnd len="med" w="med" type="none"/>
            <a:tailEnd len="med" w="med" type="none"/>
          </a:ln>
        </p:spPr>
      </p:cxnSp>
      <p:cxnSp>
        <p:nvCxnSpPr>
          <p:cNvPr id="105" name="Google Shape;105;p15"/>
          <p:cNvCxnSpPr/>
          <p:nvPr/>
        </p:nvCxnSpPr>
        <p:spPr>
          <a:xfrm flipH="1" rot="10800000">
            <a:off x="5114925" y="3414500"/>
            <a:ext cx="137700" cy="295500"/>
          </a:xfrm>
          <a:prstGeom prst="straightConnector1">
            <a:avLst/>
          </a:prstGeom>
          <a:noFill/>
          <a:ln cap="flat" cmpd="sng" w="38100">
            <a:solidFill>
              <a:srgbClr val="BE0712"/>
            </a:solidFill>
            <a:prstDash val="solid"/>
            <a:round/>
            <a:headEnd len="med" w="med" type="none"/>
            <a:tailEnd len="med" w="med" type="none"/>
          </a:ln>
        </p:spPr>
      </p:cxnSp>
      <p:cxnSp>
        <p:nvCxnSpPr>
          <p:cNvPr id="106" name="Google Shape;106;p15"/>
          <p:cNvCxnSpPr/>
          <p:nvPr/>
        </p:nvCxnSpPr>
        <p:spPr>
          <a:xfrm flipH="1" rot="10800000">
            <a:off x="2490800" y="1314350"/>
            <a:ext cx="1695600" cy="471600"/>
          </a:xfrm>
          <a:prstGeom prst="straightConnector1">
            <a:avLst/>
          </a:prstGeom>
          <a:noFill/>
          <a:ln cap="flat" cmpd="sng" w="38100">
            <a:solidFill>
              <a:srgbClr val="BE071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243000" y="556500"/>
            <a:ext cx="8816700" cy="88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prefix-free code is one in which no codeword  is a prefix of any other. Example for English:</a:t>
            </a:r>
            <a:endParaRPr/>
          </a:p>
        </p:txBody>
      </p:sp>
      <p:sp>
        <p:nvSpPr>
          <p:cNvPr id="112" name="Google Shape;112;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Prefix-Free Codes [Example 1]</a:t>
            </a:r>
            <a:endParaRPr/>
          </a:p>
        </p:txBody>
      </p:sp>
      <p:graphicFrame>
        <p:nvGraphicFramePr>
          <p:cNvPr id="113" name="Google Shape;113;p16"/>
          <p:cNvGraphicFramePr/>
          <p:nvPr/>
        </p:nvGraphicFramePr>
        <p:xfrm>
          <a:off x="1579450" y="1612350"/>
          <a:ext cx="3000000" cy="3000000"/>
        </p:xfrm>
        <a:graphic>
          <a:graphicData uri="http://schemas.openxmlformats.org/drawingml/2006/table">
            <a:tbl>
              <a:tblPr>
                <a:noFill/>
                <a:tableStyleId>{EFF9F99B-612D-458F-9AA8-EC0C172A622C}</a:tableStyleId>
              </a:tblPr>
              <a:tblGrid>
                <a:gridCol w="787050"/>
                <a:gridCol w="787050"/>
              </a:tblGrid>
              <a:tr h="352425">
                <a:tc>
                  <a:txBody>
                    <a:bodyPr>
                      <a:noAutofit/>
                    </a:bodyPr>
                    <a:lstStyle/>
                    <a:p>
                      <a:pPr indent="0" lvl="0" marL="0" rtl="0" algn="l">
                        <a:spcBef>
                          <a:spcPts val="0"/>
                        </a:spcBef>
                        <a:spcAft>
                          <a:spcPts val="0"/>
                        </a:spcAft>
                        <a:buNone/>
                      </a:pPr>
                      <a:r>
                        <a:rPr lang="en"/>
                        <a:t>space</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r>
              <a:tr h="352425">
                <a:tc>
                  <a:txBody>
                    <a:bodyPr>
                      <a:noAutofit/>
                    </a:bodyPr>
                    <a:lstStyle/>
                    <a:p>
                      <a:pPr indent="0" lvl="0" marL="0" rtl="0" algn="l">
                        <a:spcBef>
                          <a:spcPts val="0"/>
                        </a:spcBef>
                        <a:spcAft>
                          <a:spcPts val="0"/>
                        </a:spcAft>
                        <a:buNone/>
                      </a:pPr>
                      <a:r>
                        <a:rPr lang="en"/>
                        <a:t>E</a:t>
                      </a:r>
                      <a:endParaRPr/>
                    </a:p>
                  </a:txBody>
                  <a:tcPr marT="91425" marB="91425" marR="91425" marL="91425"/>
                </a:tc>
                <a:tc>
                  <a:txBody>
                    <a:bodyPr>
                      <a:noAutofit/>
                    </a:bodyPr>
                    <a:lstStyle/>
                    <a:p>
                      <a:pPr indent="0" lvl="0" marL="0" rtl="0" algn="l">
                        <a:spcBef>
                          <a:spcPts val="0"/>
                        </a:spcBef>
                        <a:spcAft>
                          <a:spcPts val="0"/>
                        </a:spcAft>
                        <a:buNone/>
                      </a:pPr>
                      <a:r>
                        <a:rPr lang="en"/>
                        <a:t>01</a:t>
                      </a:r>
                      <a:endParaRPr/>
                    </a:p>
                  </a:txBody>
                  <a:tcPr marT="91425" marB="91425" marR="91425" marL="91425"/>
                </a:tc>
              </a:tr>
              <a:tr h="352425">
                <a:tc>
                  <a:txBody>
                    <a:bodyPr>
                      <a:noAutofit/>
                    </a:bodyPr>
                    <a:lstStyle/>
                    <a:p>
                      <a:pPr indent="0" lvl="0" marL="0" rtl="0" algn="l">
                        <a:spcBef>
                          <a:spcPts val="0"/>
                        </a:spcBef>
                        <a:spcAft>
                          <a:spcPts val="0"/>
                        </a:spcAft>
                        <a:buNone/>
                      </a:pPr>
                      <a:r>
                        <a:rPr lang="en"/>
                        <a:t>T</a:t>
                      </a:r>
                      <a:endParaRPr/>
                    </a:p>
                  </a:txBody>
                  <a:tcPr marT="91425" marB="91425" marR="91425" marL="91425"/>
                </a:tc>
                <a:tc>
                  <a:txBody>
                    <a:bodyPr>
                      <a:noAutofit/>
                    </a:bodyPr>
                    <a:lstStyle/>
                    <a:p>
                      <a:pPr indent="0" lvl="0" marL="0" rtl="0" algn="l">
                        <a:spcBef>
                          <a:spcPts val="0"/>
                        </a:spcBef>
                        <a:spcAft>
                          <a:spcPts val="0"/>
                        </a:spcAft>
                        <a:buNone/>
                      </a:pPr>
                      <a:r>
                        <a:rPr lang="en"/>
                        <a:t>001</a:t>
                      </a:r>
                      <a:endParaRPr/>
                    </a:p>
                  </a:txBody>
                  <a:tcPr marT="91425" marB="91425" marR="91425" marL="91425"/>
                </a:tc>
              </a:tr>
              <a:tr h="352425">
                <a:tc>
                  <a:txBody>
                    <a:bodyPr>
                      <a:noAutofit/>
                    </a:bodyPr>
                    <a:lstStyle/>
                    <a:p>
                      <a:pPr indent="0" lvl="0" marL="0" rtl="0" algn="l">
                        <a:spcBef>
                          <a:spcPts val="0"/>
                        </a:spcBef>
                        <a:spcAft>
                          <a:spcPts val="0"/>
                        </a:spcAft>
                        <a:buNone/>
                      </a:pPr>
                      <a:r>
                        <a:rPr lang="en"/>
                        <a:t>A</a:t>
                      </a:r>
                      <a:endParaRPr/>
                    </a:p>
                  </a:txBody>
                  <a:tcPr marT="91425" marB="91425" marR="91425" marL="91425"/>
                </a:tc>
                <a:tc>
                  <a:txBody>
                    <a:bodyPr>
                      <a:noAutofit/>
                    </a:bodyPr>
                    <a:lstStyle/>
                    <a:p>
                      <a:pPr indent="0" lvl="0" marL="0" rtl="0" algn="l">
                        <a:spcBef>
                          <a:spcPts val="0"/>
                        </a:spcBef>
                        <a:spcAft>
                          <a:spcPts val="0"/>
                        </a:spcAft>
                        <a:buNone/>
                      </a:pPr>
                      <a:r>
                        <a:rPr lang="en"/>
                        <a:t>0001</a:t>
                      </a:r>
                      <a:endParaRPr/>
                    </a:p>
                  </a:txBody>
                  <a:tcPr marT="91425" marB="91425" marR="91425" marL="91425"/>
                </a:tc>
              </a:tr>
              <a:tr h="352425">
                <a:tc>
                  <a:txBody>
                    <a:bodyPr>
                      <a:noAutofit/>
                    </a:bodyPr>
                    <a:lstStyle/>
                    <a:p>
                      <a:pPr indent="0" lvl="0" marL="0" rtl="0" algn="l">
                        <a:spcBef>
                          <a:spcPts val="0"/>
                        </a:spcBef>
                        <a:spcAft>
                          <a:spcPts val="0"/>
                        </a:spcAft>
                        <a:buNone/>
                      </a:pPr>
                      <a:r>
                        <a:rPr lang="en"/>
                        <a:t>O</a:t>
                      </a:r>
                      <a:endParaRPr/>
                    </a:p>
                  </a:txBody>
                  <a:tcPr marT="91425" marB="91425" marR="91425" marL="91425"/>
                </a:tc>
                <a:tc>
                  <a:txBody>
                    <a:bodyPr>
                      <a:noAutofit/>
                    </a:bodyPr>
                    <a:lstStyle/>
                    <a:p>
                      <a:pPr indent="0" lvl="0" marL="0" rtl="0" algn="l">
                        <a:spcBef>
                          <a:spcPts val="0"/>
                        </a:spcBef>
                        <a:spcAft>
                          <a:spcPts val="0"/>
                        </a:spcAft>
                        <a:buNone/>
                      </a:pPr>
                      <a:r>
                        <a:rPr lang="en"/>
                        <a:t>00001</a:t>
                      </a:r>
                      <a:endParaRPr/>
                    </a:p>
                  </a:txBody>
                  <a:tcPr marT="91425" marB="91425" marR="91425" marL="91425"/>
                </a:tc>
              </a:tr>
              <a:tr h="355850">
                <a:tc>
                  <a:txBody>
                    <a:bodyPr>
                      <a:noAutofit/>
                    </a:bodyPr>
                    <a:lstStyle/>
                    <a:p>
                      <a:pPr indent="0" lvl="0" marL="0" rtl="0" algn="l">
                        <a:spcBef>
                          <a:spcPts val="0"/>
                        </a:spcBef>
                        <a:spcAft>
                          <a:spcPts val="0"/>
                        </a:spcAft>
                        <a:buNone/>
                      </a:pPr>
                      <a:r>
                        <a:rPr lang="en"/>
                        <a:t>I</a:t>
                      </a:r>
                      <a:endParaRPr/>
                    </a:p>
                  </a:txBody>
                  <a:tcPr marT="91425" marB="91425" marR="91425" marL="91425"/>
                </a:tc>
                <a:tc>
                  <a:txBody>
                    <a:bodyPr>
                      <a:noAutofit/>
                    </a:bodyPr>
                    <a:lstStyle/>
                    <a:p>
                      <a:pPr indent="0" lvl="0" marL="0" rtl="0" algn="l">
                        <a:spcBef>
                          <a:spcPts val="0"/>
                        </a:spcBef>
                        <a:spcAft>
                          <a:spcPts val="0"/>
                        </a:spcAft>
                        <a:buNone/>
                      </a:pPr>
                      <a:r>
                        <a:rPr lang="en"/>
                        <a:t>000001</a:t>
                      </a:r>
                      <a:endParaRPr/>
                    </a:p>
                  </a:txBody>
                  <a:tcPr marT="91425" marB="91425" marR="91425" marL="91425"/>
                </a:tc>
              </a:tr>
              <a:tr h="355850">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14" name="Google Shape;114;p16"/>
          <p:cNvSpPr txBox="1"/>
          <p:nvPr/>
        </p:nvSpPr>
        <p:spPr>
          <a:xfrm>
            <a:off x="398350" y="4627975"/>
            <a:ext cx="34797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152400" y="4435750"/>
            <a:ext cx="36087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I ATE: </a:t>
            </a:r>
            <a:r>
              <a:rPr lang="en" sz="2400">
                <a:solidFill>
                  <a:srgbClr val="FF0000"/>
                </a:solidFill>
                <a:latin typeface="Calibri"/>
                <a:ea typeface="Calibri"/>
                <a:cs typeface="Calibri"/>
                <a:sym typeface="Calibri"/>
              </a:rPr>
              <a:t>000001</a:t>
            </a:r>
            <a:r>
              <a:rPr lang="en" sz="2400">
                <a:solidFill>
                  <a:srgbClr val="3C78D8"/>
                </a:solidFill>
                <a:latin typeface="Calibri"/>
                <a:ea typeface="Calibri"/>
                <a:cs typeface="Calibri"/>
                <a:sym typeface="Calibri"/>
              </a:rPr>
              <a:t>1</a:t>
            </a:r>
            <a:r>
              <a:rPr lang="en" sz="2400">
                <a:solidFill>
                  <a:srgbClr val="FF0000"/>
                </a:solidFill>
                <a:latin typeface="Calibri"/>
                <a:ea typeface="Calibri"/>
                <a:cs typeface="Calibri"/>
                <a:sym typeface="Calibri"/>
              </a:rPr>
              <a:t>0001</a:t>
            </a:r>
            <a:r>
              <a:rPr lang="en" sz="2400">
                <a:solidFill>
                  <a:srgbClr val="3C78D8"/>
                </a:solidFill>
                <a:latin typeface="Calibri"/>
                <a:ea typeface="Calibri"/>
                <a:cs typeface="Calibri"/>
                <a:sym typeface="Calibri"/>
              </a:rPr>
              <a:t>001</a:t>
            </a:r>
            <a:r>
              <a:rPr lang="en" sz="2400">
                <a:solidFill>
                  <a:srgbClr val="FF0000"/>
                </a:solidFill>
                <a:latin typeface="Calibri"/>
                <a:ea typeface="Calibri"/>
                <a:cs typeface="Calibri"/>
                <a:sym typeface="Calibri"/>
              </a:rPr>
              <a:t>01</a:t>
            </a:r>
            <a:endParaRPr>
              <a:solidFill>
                <a:srgbClr val="FF0000"/>
              </a:solidFill>
            </a:endParaRPr>
          </a:p>
        </p:txBody>
      </p:sp>
      <p:sp>
        <p:nvSpPr>
          <p:cNvPr id="116" name="Google Shape;116;p16"/>
          <p:cNvSpPr/>
          <p:nvPr/>
        </p:nvSpPr>
        <p:spPr>
          <a:xfrm>
            <a:off x="6947703" y="1231350"/>
            <a:ext cx="688500" cy="363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start</a:t>
            </a:r>
            <a:endParaRPr>
              <a:solidFill>
                <a:srgbClr val="FFFFFF"/>
              </a:solidFill>
            </a:endParaRPr>
          </a:p>
        </p:txBody>
      </p:sp>
      <p:sp>
        <p:nvSpPr>
          <p:cNvPr id="117" name="Google Shape;117;p16"/>
          <p:cNvSpPr/>
          <p:nvPr/>
        </p:nvSpPr>
        <p:spPr>
          <a:xfrm>
            <a:off x="7658450" y="1799659"/>
            <a:ext cx="8058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space</a:t>
            </a:r>
            <a:endParaRPr/>
          </a:p>
        </p:txBody>
      </p:sp>
      <p:sp>
        <p:nvSpPr>
          <p:cNvPr id="118" name="Google Shape;118;p16"/>
          <p:cNvSpPr/>
          <p:nvPr/>
        </p:nvSpPr>
        <p:spPr>
          <a:xfrm>
            <a:off x="7119275" y="2329986"/>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E</a:t>
            </a:r>
            <a:endParaRPr/>
          </a:p>
        </p:txBody>
      </p:sp>
      <p:sp>
        <p:nvSpPr>
          <p:cNvPr id="119" name="Google Shape;119;p16"/>
          <p:cNvSpPr/>
          <p:nvPr/>
        </p:nvSpPr>
        <p:spPr>
          <a:xfrm>
            <a:off x="6517175" y="1799659"/>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0" name="Google Shape;120;p16"/>
          <p:cNvCxnSpPr>
            <a:stCxn id="116" idx="2"/>
            <a:endCxn id="119" idx="0"/>
          </p:cNvCxnSpPr>
          <p:nvPr/>
        </p:nvCxnSpPr>
        <p:spPr>
          <a:xfrm flipH="1">
            <a:off x="6742053" y="1594650"/>
            <a:ext cx="549900" cy="204900"/>
          </a:xfrm>
          <a:prstGeom prst="straightConnector1">
            <a:avLst/>
          </a:prstGeom>
          <a:noFill/>
          <a:ln cap="flat" cmpd="sng" w="28575">
            <a:solidFill>
              <a:schemeClr val="dk2"/>
            </a:solidFill>
            <a:prstDash val="solid"/>
            <a:round/>
            <a:headEnd len="med" w="med" type="none"/>
            <a:tailEnd len="med" w="med" type="none"/>
          </a:ln>
        </p:spPr>
      </p:cxnSp>
      <p:cxnSp>
        <p:nvCxnSpPr>
          <p:cNvPr id="121" name="Google Shape;121;p16"/>
          <p:cNvCxnSpPr>
            <a:stCxn id="116" idx="2"/>
            <a:endCxn id="117" idx="0"/>
          </p:cNvCxnSpPr>
          <p:nvPr/>
        </p:nvCxnSpPr>
        <p:spPr>
          <a:xfrm>
            <a:off x="7291953" y="1594650"/>
            <a:ext cx="769500" cy="204900"/>
          </a:xfrm>
          <a:prstGeom prst="straightConnector1">
            <a:avLst/>
          </a:prstGeom>
          <a:noFill/>
          <a:ln cap="flat" cmpd="sng" w="28575">
            <a:solidFill>
              <a:schemeClr val="dk2"/>
            </a:solidFill>
            <a:prstDash val="solid"/>
            <a:round/>
            <a:headEnd len="med" w="med" type="none"/>
            <a:tailEnd len="med" w="med" type="none"/>
          </a:ln>
        </p:spPr>
      </p:cxnSp>
      <p:sp>
        <p:nvSpPr>
          <p:cNvPr id="122" name="Google Shape;122;p16"/>
          <p:cNvSpPr/>
          <p:nvPr/>
        </p:nvSpPr>
        <p:spPr>
          <a:xfrm>
            <a:off x="5896253" y="2325986"/>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6"/>
          <p:cNvSpPr/>
          <p:nvPr/>
        </p:nvSpPr>
        <p:spPr>
          <a:xfrm>
            <a:off x="6433475" y="28478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t>
            </a:r>
            <a:endParaRPr/>
          </a:p>
        </p:txBody>
      </p:sp>
      <p:sp>
        <p:nvSpPr>
          <p:cNvPr id="124" name="Google Shape;124;p16"/>
          <p:cNvSpPr/>
          <p:nvPr/>
        </p:nvSpPr>
        <p:spPr>
          <a:xfrm>
            <a:off x="5362853" y="28438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p:nvPr/>
        </p:nvSpPr>
        <p:spPr>
          <a:xfrm>
            <a:off x="5940306" y="33812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a:t>
            </a:r>
            <a:endParaRPr/>
          </a:p>
        </p:txBody>
      </p:sp>
      <p:sp>
        <p:nvSpPr>
          <p:cNvPr id="126" name="Google Shape;126;p16"/>
          <p:cNvSpPr/>
          <p:nvPr/>
        </p:nvSpPr>
        <p:spPr>
          <a:xfrm>
            <a:off x="4815731" y="33772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7" name="Google Shape;127;p16"/>
          <p:cNvCxnSpPr>
            <a:stCxn id="119" idx="2"/>
            <a:endCxn id="118" idx="0"/>
          </p:cNvCxnSpPr>
          <p:nvPr/>
        </p:nvCxnSpPr>
        <p:spPr>
          <a:xfrm>
            <a:off x="6742025" y="2162959"/>
            <a:ext cx="602100" cy="167100"/>
          </a:xfrm>
          <a:prstGeom prst="straightConnector1">
            <a:avLst/>
          </a:prstGeom>
          <a:noFill/>
          <a:ln cap="flat" cmpd="sng" w="28575">
            <a:solidFill>
              <a:schemeClr val="dk2"/>
            </a:solidFill>
            <a:prstDash val="solid"/>
            <a:round/>
            <a:headEnd len="med" w="med" type="none"/>
            <a:tailEnd len="med" w="med" type="none"/>
          </a:ln>
        </p:spPr>
      </p:cxnSp>
      <p:cxnSp>
        <p:nvCxnSpPr>
          <p:cNvPr id="128" name="Google Shape;128;p16"/>
          <p:cNvCxnSpPr>
            <a:stCxn id="119" idx="2"/>
            <a:endCxn id="122" idx="0"/>
          </p:cNvCxnSpPr>
          <p:nvPr/>
        </p:nvCxnSpPr>
        <p:spPr>
          <a:xfrm flipH="1">
            <a:off x="6121025" y="2162959"/>
            <a:ext cx="621000" cy="162900"/>
          </a:xfrm>
          <a:prstGeom prst="straightConnector1">
            <a:avLst/>
          </a:prstGeom>
          <a:noFill/>
          <a:ln cap="flat" cmpd="sng" w="28575">
            <a:solidFill>
              <a:schemeClr val="dk2"/>
            </a:solidFill>
            <a:prstDash val="solid"/>
            <a:round/>
            <a:headEnd len="med" w="med" type="none"/>
            <a:tailEnd len="med" w="med" type="none"/>
          </a:ln>
        </p:spPr>
      </p:cxnSp>
      <p:cxnSp>
        <p:nvCxnSpPr>
          <p:cNvPr id="129" name="Google Shape;129;p16"/>
          <p:cNvCxnSpPr>
            <a:stCxn id="122" idx="2"/>
            <a:endCxn id="123" idx="0"/>
          </p:cNvCxnSpPr>
          <p:nvPr/>
        </p:nvCxnSpPr>
        <p:spPr>
          <a:xfrm>
            <a:off x="6121103" y="2689286"/>
            <a:ext cx="537300" cy="158400"/>
          </a:xfrm>
          <a:prstGeom prst="straightConnector1">
            <a:avLst/>
          </a:prstGeom>
          <a:noFill/>
          <a:ln cap="flat" cmpd="sng" w="28575">
            <a:solidFill>
              <a:schemeClr val="dk2"/>
            </a:solidFill>
            <a:prstDash val="solid"/>
            <a:round/>
            <a:headEnd len="med" w="med" type="none"/>
            <a:tailEnd len="med" w="med" type="none"/>
          </a:ln>
        </p:spPr>
      </p:cxnSp>
      <p:cxnSp>
        <p:nvCxnSpPr>
          <p:cNvPr id="130" name="Google Shape;130;p16"/>
          <p:cNvCxnSpPr>
            <a:stCxn id="122" idx="2"/>
            <a:endCxn id="124" idx="0"/>
          </p:cNvCxnSpPr>
          <p:nvPr/>
        </p:nvCxnSpPr>
        <p:spPr>
          <a:xfrm flipH="1">
            <a:off x="5587703" y="2689286"/>
            <a:ext cx="533400" cy="154500"/>
          </a:xfrm>
          <a:prstGeom prst="straightConnector1">
            <a:avLst/>
          </a:prstGeom>
          <a:noFill/>
          <a:ln cap="flat" cmpd="sng" w="28575">
            <a:solidFill>
              <a:schemeClr val="dk2"/>
            </a:solidFill>
            <a:prstDash val="solid"/>
            <a:round/>
            <a:headEnd len="med" w="med" type="none"/>
            <a:tailEnd len="med" w="med" type="none"/>
          </a:ln>
        </p:spPr>
      </p:cxnSp>
      <p:cxnSp>
        <p:nvCxnSpPr>
          <p:cNvPr id="131" name="Google Shape;131;p16"/>
          <p:cNvCxnSpPr>
            <a:stCxn id="124" idx="2"/>
            <a:endCxn id="125" idx="0"/>
          </p:cNvCxnSpPr>
          <p:nvPr/>
        </p:nvCxnSpPr>
        <p:spPr>
          <a:xfrm>
            <a:off x="5587703" y="3207100"/>
            <a:ext cx="577500" cy="174000"/>
          </a:xfrm>
          <a:prstGeom prst="straightConnector1">
            <a:avLst/>
          </a:prstGeom>
          <a:noFill/>
          <a:ln cap="flat" cmpd="sng" w="28575">
            <a:solidFill>
              <a:schemeClr val="dk2"/>
            </a:solidFill>
            <a:prstDash val="solid"/>
            <a:round/>
            <a:headEnd len="med" w="med" type="none"/>
            <a:tailEnd len="med" w="med" type="none"/>
          </a:ln>
        </p:spPr>
      </p:cxnSp>
      <p:cxnSp>
        <p:nvCxnSpPr>
          <p:cNvPr id="132" name="Google Shape;132;p16"/>
          <p:cNvCxnSpPr>
            <a:stCxn id="124" idx="2"/>
            <a:endCxn id="126" idx="0"/>
          </p:cNvCxnSpPr>
          <p:nvPr/>
        </p:nvCxnSpPr>
        <p:spPr>
          <a:xfrm flipH="1">
            <a:off x="5040503" y="3207100"/>
            <a:ext cx="547200" cy="170100"/>
          </a:xfrm>
          <a:prstGeom prst="straightConnector1">
            <a:avLst/>
          </a:prstGeom>
          <a:noFill/>
          <a:ln cap="flat" cmpd="sng" w="28575">
            <a:solidFill>
              <a:schemeClr val="dk2"/>
            </a:solidFill>
            <a:prstDash val="solid"/>
            <a:round/>
            <a:headEnd len="med" w="med" type="none"/>
            <a:tailEnd len="med" w="med" type="none"/>
          </a:ln>
        </p:spPr>
      </p:cxnSp>
      <p:cxnSp>
        <p:nvCxnSpPr>
          <p:cNvPr id="133" name="Google Shape;133;p16"/>
          <p:cNvCxnSpPr/>
          <p:nvPr/>
        </p:nvCxnSpPr>
        <p:spPr>
          <a:xfrm>
            <a:off x="8030450" y="1402775"/>
            <a:ext cx="1028700" cy="0"/>
          </a:xfrm>
          <a:prstGeom prst="straightConnector1">
            <a:avLst/>
          </a:prstGeom>
          <a:noFill/>
          <a:ln cap="flat" cmpd="sng" w="38100">
            <a:solidFill>
              <a:schemeClr val="dk2"/>
            </a:solidFill>
            <a:prstDash val="solid"/>
            <a:round/>
            <a:headEnd len="med" w="med" type="none"/>
            <a:tailEnd len="med" w="med" type="triangle"/>
          </a:ln>
        </p:spPr>
      </p:cxnSp>
      <p:cxnSp>
        <p:nvCxnSpPr>
          <p:cNvPr id="134" name="Google Shape;134;p16"/>
          <p:cNvCxnSpPr/>
          <p:nvPr/>
        </p:nvCxnSpPr>
        <p:spPr>
          <a:xfrm rot="10800000">
            <a:off x="5520175" y="1399295"/>
            <a:ext cx="998400" cy="0"/>
          </a:xfrm>
          <a:prstGeom prst="straightConnector1">
            <a:avLst/>
          </a:prstGeom>
          <a:noFill/>
          <a:ln cap="flat" cmpd="sng" w="38100">
            <a:solidFill>
              <a:schemeClr val="dk2"/>
            </a:solidFill>
            <a:prstDash val="solid"/>
            <a:round/>
            <a:headEnd len="med" w="med" type="none"/>
            <a:tailEnd len="med" w="med" type="triangle"/>
          </a:ln>
        </p:spPr>
      </p:cxnSp>
      <p:sp>
        <p:nvSpPr>
          <p:cNvPr id="135" name="Google Shape;135;p16"/>
          <p:cNvSpPr txBox="1"/>
          <p:nvPr/>
        </p:nvSpPr>
        <p:spPr>
          <a:xfrm>
            <a:off x="5960909" y="98366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a:t>
            </a:r>
            <a:endParaRPr sz="2000"/>
          </a:p>
        </p:txBody>
      </p:sp>
      <p:sp>
        <p:nvSpPr>
          <p:cNvPr id="136" name="Google Shape;136;p16"/>
          <p:cNvSpPr txBox="1"/>
          <p:nvPr/>
        </p:nvSpPr>
        <p:spPr>
          <a:xfrm>
            <a:off x="8271148" y="976741"/>
            <a:ext cx="68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1</a:t>
            </a:r>
            <a:endParaRPr sz="2000"/>
          </a:p>
        </p:txBody>
      </p:sp>
      <p:sp>
        <p:nvSpPr>
          <p:cNvPr id="137" name="Google Shape;137;p16"/>
          <p:cNvSpPr/>
          <p:nvPr/>
        </p:nvSpPr>
        <p:spPr>
          <a:xfrm>
            <a:off x="5375734" y="39146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O</a:t>
            </a:r>
            <a:endParaRPr/>
          </a:p>
        </p:txBody>
      </p:sp>
      <p:sp>
        <p:nvSpPr>
          <p:cNvPr id="138" name="Google Shape;138;p16"/>
          <p:cNvSpPr/>
          <p:nvPr/>
        </p:nvSpPr>
        <p:spPr>
          <a:xfrm>
            <a:off x="4251159" y="39106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9" name="Google Shape;139;p16"/>
          <p:cNvCxnSpPr>
            <a:stCxn id="126" idx="2"/>
            <a:endCxn id="137" idx="0"/>
          </p:cNvCxnSpPr>
          <p:nvPr/>
        </p:nvCxnSpPr>
        <p:spPr>
          <a:xfrm>
            <a:off x="5040581" y="3740500"/>
            <a:ext cx="560100" cy="174000"/>
          </a:xfrm>
          <a:prstGeom prst="straightConnector1">
            <a:avLst/>
          </a:prstGeom>
          <a:noFill/>
          <a:ln cap="flat" cmpd="sng" w="28575">
            <a:solidFill>
              <a:schemeClr val="dk2"/>
            </a:solidFill>
            <a:prstDash val="solid"/>
            <a:round/>
            <a:headEnd len="med" w="med" type="none"/>
            <a:tailEnd len="med" w="med" type="none"/>
          </a:ln>
        </p:spPr>
      </p:cxnSp>
      <p:cxnSp>
        <p:nvCxnSpPr>
          <p:cNvPr id="140" name="Google Shape;140;p16"/>
          <p:cNvCxnSpPr>
            <a:stCxn id="126" idx="2"/>
            <a:endCxn id="138" idx="0"/>
          </p:cNvCxnSpPr>
          <p:nvPr/>
        </p:nvCxnSpPr>
        <p:spPr>
          <a:xfrm flipH="1">
            <a:off x="4475981" y="3740500"/>
            <a:ext cx="564600" cy="170100"/>
          </a:xfrm>
          <a:prstGeom prst="straightConnector1">
            <a:avLst/>
          </a:prstGeom>
          <a:noFill/>
          <a:ln cap="flat" cmpd="sng" w="28575">
            <a:solidFill>
              <a:schemeClr val="dk2"/>
            </a:solidFill>
            <a:prstDash val="solid"/>
            <a:round/>
            <a:headEnd len="med" w="med" type="none"/>
            <a:tailEnd len="med" w="med" type="none"/>
          </a:ln>
        </p:spPr>
      </p:cxnSp>
      <p:sp>
        <p:nvSpPr>
          <p:cNvPr id="141" name="Google Shape;141;p16"/>
          <p:cNvSpPr/>
          <p:nvPr/>
        </p:nvSpPr>
        <p:spPr>
          <a:xfrm>
            <a:off x="4842334" y="4448000"/>
            <a:ext cx="449700" cy="3633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a:t>
            </a:r>
            <a:endParaRPr/>
          </a:p>
        </p:txBody>
      </p:sp>
      <p:sp>
        <p:nvSpPr>
          <p:cNvPr id="142" name="Google Shape;142;p16"/>
          <p:cNvSpPr/>
          <p:nvPr/>
        </p:nvSpPr>
        <p:spPr>
          <a:xfrm>
            <a:off x="3717759" y="4444000"/>
            <a:ext cx="449700" cy="36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 name="Google Shape;143;p16"/>
          <p:cNvCxnSpPr>
            <a:stCxn id="138" idx="2"/>
            <a:endCxn id="141" idx="0"/>
          </p:cNvCxnSpPr>
          <p:nvPr/>
        </p:nvCxnSpPr>
        <p:spPr>
          <a:xfrm>
            <a:off x="4476009" y="4273900"/>
            <a:ext cx="591300" cy="174000"/>
          </a:xfrm>
          <a:prstGeom prst="straightConnector1">
            <a:avLst/>
          </a:prstGeom>
          <a:noFill/>
          <a:ln cap="flat" cmpd="sng" w="28575">
            <a:solidFill>
              <a:schemeClr val="dk2"/>
            </a:solidFill>
            <a:prstDash val="solid"/>
            <a:round/>
            <a:headEnd len="med" w="med" type="none"/>
            <a:tailEnd len="med" w="med" type="none"/>
          </a:ln>
        </p:spPr>
      </p:cxnSp>
      <p:cxnSp>
        <p:nvCxnSpPr>
          <p:cNvPr id="144" name="Google Shape;144;p16"/>
          <p:cNvCxnSpPr>
            <a:stCxn id="138" idx="2"/>
            <a:endCxn id="142" idx="0"/>
          </p:cNvCxnSpPr>
          <p:nvPr/>
        </p:nvCxnSpPr>
        <p:spPr>
          <a:xfrm flipH="1">
            <a:off x="3942609" y="4273900"/>
            <a:ext cx="533400" cy="170100"/>
          </a:xfrm>
          <a:prstGeom prst="straightConnector1">
            <a:avLst/>
          </a:prstGeom>
          <a:noFill/>
          <a:ln cap="flat" cmpd="sng" w="28575">
            <a:solidFill>
              <a:schemeClr val="dk2"/>
            </a:solidFill>
            <a:prstDash val="solid"/>
            <a:round/>
            <a:headEnd len="med" w="med" type="none"/>
            <a:tailEnd len="med" w="med" type="none"/>
          </a:ln>
        </p:spPr>
      </p:cxnSp>
      <p:cxnSp>
        <p:nvCxnSpPr>
          <p:cNvPr id="145" name="Google Shape;145;p16"/>
          <p:cNvCxnSpPr>
            <a:stCxn id="142" idx="2"/>
          </p:cNvCxnSpPr>
          <p:nvPr/>
        </p:nvCxnSpPr>
        <p:spPr>
          <a:xfrm flipH="1">
            <a:off x="3774909" y="4807300"/>
            <a:ext cx="167700" cy="167700"/>
          </a:xfrm>
          <a:prstGeom prst="straightConnector1">
            <a:avLst/>
          </a:prstGeom>
          <a:noFill/>
          <a:ln cap="flat" cmpd="sng" w="28575">
            <a:solidFill>
              <a:schemeClr val="dk2"/>
            </a:solidFill>
            <a:prstDash val="solid"/>
            <a:round/>
            <a:headEnd len="med" w="med" type="none"/>
            <a:tailEnd len="med" w="med" type="none"/>
          </a:ln>
        </p:spPr>
      </p:cxnSp>
      <p:cxnSp>
        <p:nvCxnSpPr>
          <p:cNvPr id="146" name="Google Shape;146;p16"/>
          <p:cNvCxnSpPr>
            <a:stCxn id="142" idx="2"/>
          </p:cNvCxnSpPr>
          <p:nvPr/>
        </p:nvCxnSpPr>
        <p:spPr>
          <a:xfrm>
            <a:off x="3942609" y="4807300"/>
            <a:ext cx="168600" cy="168600"/>
          </a:xfrm>
          <a:prstGeom prst="straightConnector1">
            <a:avLst/>
          </a:prstGeom>
          <a:noFill/>
          <a:ln cap="flat" cmpd="sng" w="28575">
            <a:solidFill>
              <a:schemeClr val="dk2"/>
            </a:solidFill>
            <a:prstDash val="solid"/>
            <a:round/>
            <a:headEnd len="med" w="med" type="none"/>
            <a:tailEnd len="med" w="med" type="none"/>
          </a:ln>
        </p:spPr>
      </p:cxnSp>
      <p:sp>
        <p:nvSpPr>
          <p:cNvPr id="147" name="Google Shape;147;p16"/>
          <p:cNvSpPr txBox="1"/>
          <p:nvPr/>
        </p:nvSpPr>
        <p:spPr>
          <a:xfrm>
            <a:off x="7699814" y="144218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8" name="Google Shape;148;p16"/>
          <p:cNvSpPr txBox="1"/>
          <p:nvPr/>
        </p:nvSpPr>
        <p:spPr>
          <a:xfrm>
            <a:off x="6672625" y="1457775"/>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9" name="Google Shape;149;p16"/>
          <p:cNvSpPr txBox="1"/>
          <p:nvPr/>
        </p:nvSpPr>
        <p:spPr>
          <a:xfrm>
            <a:off x="7014014" y="197385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0" name="Google Shape;150;p16"/>
          <p:cNvSpPr txBox="1"/>
          <p:nvPr/>
        </p:nvSpPr>
        <p:spPr>
          <a:xfrm>
            <a:off x="6153080" y="196000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1" name="Google Shape;151;p16"/>
          <p:cNvSpPr txBox="1"/>
          <p:nvPr/>
        </p:nvSpPr>
        <p:spPr>
          <a:xfrm>
            <a:off x="6449441" y="250725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2" name="Google Shape;152;p16"/>
          <p:cNvSpPr txBox="1"/>
          <p:nvPr/>
        </p:nvSpPr>
        <p:spPr>
          <a:xfrm>
            <a:off x="5588507" y="2493402"/>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3" name="Google Shape;153;p16"/>
          <p:cNvSpPr txBox="1"/>
          <p:nvPr/>
        </p:nvSpPr>
        <p:spPr>
          <a:xfrm>
            <a:off x="5888332" y="302333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4" name="Google Shape;154;p16"/>
          <p:cNvSpPr txBox="1"/>
          <p:nvPr/>
        </p:nvSpPr>
        <p:spPr>
          <a:xfrm>
            <a:off x="5027398" y="3009484"/>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5" name="Google Shape;155;p16"/>
          <p:cNvSpPr txBox="1"/>
          <p:nvPr/>
        </p:nvSpPr>
        <p:spPr>
          <a:xfrm>
            <a:off x="5354932" y="3570593"/>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6" name="Google Shape;156;p16"/>
          <p:cNvSpPr txBox="1"/>
          <p:nvPr/>
        </p:nvSpPr>
        <p:spPr>
          <a:xfrm>
            <a:off x="4493998" y="3556739"/>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7" name="Google Shape;157;p16"/>
          <p:cNvSpPr txBox="1"/>
          <p:nvPr/>
        </p:nvSpPr>
        <p:spPr>
          <a:xfrm>
            <a:off x="4792091" y="4102261"/>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8" name="Google Shape;158;p16"/>
          <p:cNvSpPr txBox="1"/>
          <p:nvPr/>
        </p:nvSpPr>
        <p:spPr>
          <a:xfrm>
            <a:off x="3931157" y="4088407"/>
            <a:ext cx="480300" cy="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9" name="Google Shape;159;p16"/>
          <p:cNvSpPr txBox="1"/>
          <p:nvPr/>
        </p:nvSpPr>
        <p:spPr>
          <a:xfrm>
            <a:off x="3687975" y="4800880"/>
            <a:ext cx="6963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