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g3884fd4f88_38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3884fd4f88_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12d7b1ac9b_1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d7b1ac9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2d7b1ac9b_1_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d7b1ac9b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12d7b1ac9b_1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d7b1ac9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12d7b1ac9b_1_1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d7b1ac9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2d7b1ac9b_1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d7b1ac9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12d7b1ac9b_1_1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d7b1ac9b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2d7b1ac9b_1_1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d7b1ac9b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12d7b1ac9b_1_1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d7b1ac9b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2d7b1ac9b_1_1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d7b1ac9b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12d7b1ac9b_1_1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d7b1ac9b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12d7b1ac9b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12d7b1ac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2d7b1ac9b_1_2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d7b1ac9b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12d7b1ac9b_1_2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d7b1ac9b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2d7b1ac9b_1_2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d7b1ac9b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2d7b1ac9b_1_2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d7b1ac9b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12d7b1ac9b_1_2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d7b1ac9b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12d7b1ac9b_1_2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d7b1ac9b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12d7b1ac9b_1_2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d7b1ac9b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12d7b1ac9b_1_2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2d7b1ac9b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2d7b1ac9b_1_2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2d7b1ac9b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12d7b1ac9b_1_2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d7b1ac9b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12d7b1ac9b_1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2d7b1ac9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12d7b1ac9b_1_3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2d7b1ac9b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378beabc69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78beabc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2d7b1ac9b_1_7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2d7b1ac9b_1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12d7b1ac9b_1_4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2d7b1ac9b_1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12d7b1ac9b_1_4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2d7b1ac9b_1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12d7b1ac9b_1_4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d7b1ac9b_1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12d7b1ac9b_1_4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2d7b1ac9b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12d7b1ac9b_1_4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2d7b1ac9b_1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12d7b1ac9b_1_4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2d7b1ac9b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12d7b1ac9b_1_4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2d7b1ac9b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1d9b0cee5f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d9b0cee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12d7b1ac9b_1_5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2d7b1ac9b_1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12d7b1ac9b_1_5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2d7b1ac9b_1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12d7b1ac9b_1_5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2d7b1ac9b_1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12d7b1ac9b_1_5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2d7b1ac9b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12d7b1ac9b_1_5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2d7b1ac9b_1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12d7b1ac9b_1_5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2d7b1ac9b_1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12d7b1ac9b_1_5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2d7b1ac9b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12d7b1ac9b_1_7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2d7b1ac9b_1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12d7b1ac9b_1_5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2d7b1ac9b_1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12d7b1ac9b_1_5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2d7b1ac9b_1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1d9b0cee5f_0_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9b0cee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12d7b1ac9b_1_5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2d7b1ac9b_1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12d7b1ac9b_1_6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2d7b1ac9b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12d7b1ac9b_1_6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2d7b1ac9b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12d7b1ac9b_1_6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2d7b1ac9b_1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12d7b1ac9b_1_6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2d7b1ac9b_1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Google Shape;807;g12d7b1ac9b_1_6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2d7b1ac9b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12d7b1ac9b_1_6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2d7b1ac9b_1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12d7b1ac9b_1_6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2d7b1ac9b_1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12d7b1ac9b_1_6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2d7b1ac9b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12d7b1ac9b_1_6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2d7b1ac9b_1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d9b0cee5f_0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9b0cee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g12d7b1ac9b_1_7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2d7b1ac9b_1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d9b0cee5f_0_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9b0cee5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2d7b1ac9b_1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d7b1ac9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2d7b1ac9b_1_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d7b1ac9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youtube.com/watch?v=tCRPUv8V22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en.wikipedia.org/w/index.php?title=Kolmogorov_complexity#Uncomputability_of_Kolmogorov_complex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en.wikipedia.org/wiki/Co-N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en.wikipedia.org/wiki/Cook%E2%80%93Levin_theore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arxiv.org/pdf/1203.1895v1.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en.wikipedia.org/wiki/Millennium_Prize_Problem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png"/><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png"/><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3.png"/><Relationship Id="rId4" Type="http://schemas.openxmlformats.org/officeDocument/2006/relationships/hyperlink" Target="http://www.scottaaronson.com/papers/npcomplete.pd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berkeley-cs61b.github.io/public_html/materials/discussion/discussion13.pd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Pre-a</a:t>
            </a:r>
            <a:r>
              <a:rPr lang="en"/>
              <a:t>nnouncements</a:t>
            </a:r>
            <a:endParaRPr/>
          </a:p>
        </p:txBody>
      </p:sp>
      <p:sp>
        <p:nvSpPr>
          <p:cNvPr id="32" name="Google Shape;32;p8"/>
          <p:cNvSpPr txBox="1"/>
          <p:nvPr>
            <p:ph idx="1" type="body"/>
          </p:nvPr>
        </p:nvSpPr>
        <p:spPr>
          <a:xfrm>
            <a:off x="243000" y="556500"/>
            <a:ext cx="8814900" cy="433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Data Science Society @ Berkeley</a:t>
            </a:r>
            <a:endParaRPr/>
          </a:p>
          <a:p>
            <a:pPr indent="-355600" lvl="0" marL="457200" rtl="0" algn="l">
              <a:spcBef>
                <a:spcPts val="600"/>
              </a:spcBef>
              <a:spcAft>
                <a:spcPts val="0"/>
              </a:spcAft>
              <a:buSzPts val="2000"/>
              <a:buChar char="●"/>
            </a:pPr>
            <a:r>
              <a:rPr lang="en"/>
              <a:t>Berkeley Data Science Forum 2018</a:t>
            </a:r>
            <a:endParaRPr/>
          </a:p>
          <a:p>
            <a:pPr indent="-355600" lvl="0" marL="457200" rtl="0" algn="l">
              <a:spcBef>
                <a:spcPts val="0"/>
              </a:spcBef>
              <a:spcAft>
                <a:spcPts val="0"/>
              </a:spcAft>
              <a:buSzPts val="2000"/>
              <a:buChar char="●"/>
            </a:pPr>
            <a:r>
              <a:rPr lang="en"/>
              <a:t>Pinterest, Spotify, etc. will be there.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CS70 Decal:</a:t>
            </a:r>
            <a:endParaRPr/>
          </a:p>
          <a:p>
            <a:pPr indent="-355600" lvl="0" marL="457200" rtl="0" algn="l">
              <a:spcBef>
                <a:spcPts val="600"/>
              </a:spcBef>
              <a:spcAft>
                <a:spcPts val="0"/>
              </a:spcAft>
              <a:buSzPts val="2000"/>
              <a:buChar char="●"/>
            </a:pPr>
            <a:r>
              <a:rPr lang="en"/>
              <a:t>http://imt-decal.org</a:t>
            </a:r>
            <a:endParaRPr/>
          </a:p>
          <a:p>
            <a:pPr indent="-355600" lvl="0" marL="457200" rtl="0" algn="l">
              <a:spcBef>
                <a:spcPts val="0"/>
              </a:spcBef>
              <a:spcAft>
                <a:spcPts val="0"/>
              </a:spcAft>
              <a:buSzPts val="2000"/>
              <a:buChar char="●"/>
            </a:pPr>
            <a:r>
              <a:rPr lang="en"/>
              <a:t>CS70 is hard. This decal helps you prepare.</a:t>
            </a:r>
            <a:endParaRPr/>
          </a:p>
          <a:p>
            <a:pPr indent="-355600" lvl="0" marL="457200" rtl="0" algn="l">
              <a:spcBef>
                <a:spcPts val="0"/>
              </a:spcBef>
              <a:spcAft>
                <a:spcPts val="0"/>
              </a:spcAft>
              <a:buSzPts val="2000"/>
              <a:buChar char="●"/>
            </a:pPr>
            <a:r>
              <a:rPr lang="en"/>
              <a:t>Everything is online over the summer if you want to prepare to prepare.</a:t>
            </a:r>
            <a:endParaRPr/>
          </a:p>
          <a:p>
            <a:pPr indent="-355600" lvl="0" marL="457200" rtl="0" algn="l">
              <a:spcBef>
                <a:spcPts val="0"/>
              </a:spcBef>
              <a:spcAft>
                <a:spcPts val="0"/>
              </a:spcAft>
              <a:buSzPts val="2000"/>
              <a:buChar char="●"/>
            </a:pPr>
            <a:r>
              <a:rPr lang="en"/>
              <a:t>Don’t take WITH 70, but before 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 Better Compression</a:t>
            </a:r>
            <a:endParaRPr/>
          </a:p>
        </p:txBody>
      </p:sp>
      <p:sp>
        <p:nvSpPr>
          <p:cNvPr id="140" name="Google Shape;140;p17"/>
          <p:cNvSpPr txBox="1"/>
          <p:nvPr>
            <p:ph idx="1" type="body"/>
          </p:nvPr>
        </p:nvSpPr>
        <p:spPr>
          <a:xfrm>
            <a:off x="243000" y="556500"/>
            <a:ext cx="8443800" cy="127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Compression ratio of 25% is certainly very impressive, but we can do much better. MysteryX achieves a 0.35% compression ratio! </a:t>
            </a:r>
            <a:endParaRPr/>
          </a:p>
          <a:p>
            <a:pPr indent="-355600" lvl="0" marL="457200" rtl="0" algn="l">
              <a:spcBef>
                <a:spcPts val="600"/>
              </a:spcBef>
              <a:spcAft>
                <a:spcPts val="0"/>
              </a:spcAft>
              <a:buSzPts val="2000"/>
              <a:buChar char="●"/>
            </a:pPr>
            <a:r>
              <a:rPr lang="en"/>
              <a:t>Of the 2</a:t>
            </a:r>
            <a:r>
              <a:rPr baseline="30000" lang="en"/>
              <a:t>8389584</a:t>
            </a:r>
            <a:r>
              <a:rPr lang="en"/>
              <a:t> possible bit streams of length 8389584, only one in 2</a:t>
            </a:r>
            <a:r>
              <a:rPr baseline="30000" lang="en"/>
              <a:t>8360151</a:t>
            </a:r>
            <a:r>
              <a:rPr lang="en"/>
              <a:t> can be generated by our interpreter using an input of length 29,432 bits.</a:t>
            </a:r>
            <a:endParaRPr/>
          </a:p>
        </p:txBody>
      </p:sp>
      <p:grpSp>
        <p:nvGrpSpPr>
          <p:cNvPr id="141" name="Google Shape;141;p17"/>
          <p:cNvGrpSpPr/>
          <p:nvPr/>
        </p:nvGrpSpPr>
        <p:grpSpPr>
          <a:xfrm>
            <a:off x="455063" y="3789595"/>
            <a:ext cx="2560500" cy="1270170"/>
            <a:chOff x="456088" y="3789595"/>
            <a:chExt cx="2560500" cy="1270170"/>
          </a:xfrm>
        </p:grpSpPr>
        <p:sp>
          <p:nvSpPr>
            <p:cNvPr id="142" name="Google Shape;142;p17"/>
            <p:cNvSpPr txBox="1"/>
            <p:nvPr/>
          </p:nvSpPr>
          <p:spPr>
            <a:xfrm>
              <a:off x="1042143" y="4638565"/>
              <a:ext cx="13884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29,432 bits</a:t>
              </a:r>
              <a:endParaRPr/>
            </a:p>
          </p:txBody>
        </p:sp>
        <p:grpSp>
          <p:nvGrpSpPr>
            <p:cNvPr id="143" name="Google Shape;143;p17"/>
            <p:cNvGrpSpPr/>
            <p:nvPr/>
          </p:nvGrpSpPr>
          <p:grpSpPr>
            <a:xfrm>
              <a:off x="456088" y="3789595"/>
              <a:ext cx="2560500" cy="902400"/>
              <a:chOff x="555150" y="2621150"/>
              <a:chExt cx="2560500" cy="902400"/>
            </a:xfrm>
          </p:grpSpPr>
          <p:sp>
            <p:nvSpPr>
              <p:cNvPr id="144" name="Google Shape;144;p17"/>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0010000001110000</a:t>
                </a:r>
                <a:r>
                  <a:rPr lang="en"/>
                  <a:t>...</a:t>
                </a:r>
                <a:endParaRPr/>
              </a:p>
            </p:txBody>
          </p:sp>
          <p:sp>
            <p:nvSpPr>
              <p:cNvPr id="146" name="Google Shape;146;p17"/>
              <p:cNvSpPr txBox="1"/>
              <p:nvPr/>
            </p:nvSpPr>
            <p:spPr>
              <a:xfrm>
                <a:off x="1360164" y="3094655"/>
                <a:ext cx="9828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MysteryX</a:t>
                </a:r>
                <a:endParaRPr/>
              </a:p>
            </p:txBody>
          </p:sp>
        </p:grpSp>
      </p:grpSp>
      <p:sp>
        <p:nvSpPr>
          <p:cNvPr id="147" name="Google Shape;147;p17"/>
          <p:cNvSpPr/>
          <p:nvPr/>
        </p:nvSpPr>
        <p:spPr>
          <a:xfrm>
            <a:off x="3863525" y="3858868"/>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grpSp>
        <p:nvGrpSpPr>
          <p:cNvPr id="148" name="Google Shape;148;p17"/>
          <p:cNvGrpSpPr/>
          <p:nvPr/>
        </p:nvGrpSpPr>
        <p:grpSpPr>
          <a:xfrm>
            <a:off x="455063" y="2325950"/>
            <a:ext cx="2733425" cy="902400"/>
            <a:chOff x="555150" y="2621150"/>
            <a:chExt cx="2733425" cy="902400"/>
          </a:xfrm>
        </p:grpSpPr>
        <p:sp>
          <p:nvSpPr>
            <p:cNvPr id="149" name="Google Shape;149;p17"/>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0111000001110101...</a:t>
              </a:r>
              <a:endParaRPr/>
            </a:p>
          </p:txBody>
        </p:sp>
        <p:sp>
          <p:nvSpPr>
            <p:cNvPr id="151" name="Google Shape;151;p17"/>
            <p:cNvSpPr txBox="1"/>
            <p:nvPr/>
          </p:nvSpPr>
          <p:spPr>
            <a:xfrm>
              <a:off x="674375" y="3094673"/>
              <a:ext cx="2614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SelfExtractingHugPlant.java</a:t>
              </a:r>
              <a:endParaRPr/>
            </a:p>
          </p:txBody>
        </p:sp>
      </p:grpSp>
      <p:sp>
        <p:nvSpPr>
          <p:cNvPr id="152" name="Google Shape;152;p17"/>
          <p:cNvSpPr/>
          <p:nvPr/>
        </p:nvSpPr>
        <p:spPr>
          <a:xfrm>
            <a:off x="3863525" y="2402165"/>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grpSp>
        <p:nvGrpSpPr>
          <p:cNvPr id="153" name="Google Shape;153;p17"/>
          <p:cNvGrpSpPr/>
          <p:nvPr/>
        </p:nvGrpSpPr>
        <p:grpSpPr>
          <a:xfrm>
            <a:off x="6408266" y="2249579"/>
            <a:ext cx="2466900" cy="1055155"/>
            <a:chOff x="6408266" y="2249579"/>
            <a:chExt cx="2466900" cy="1055155"/>
          </a:xfrm>
        </p:grpSpPr>
        <p:sp>
          <p:nvSpPr>
            <p:cNvPr id="154" name="Google Shape;154;p17"/>
            <p:cNvSpPr txBox="1"/>
            <p:nvPr/>
          </p:nvSpPr>
          <p:spPr>
            <a:xfrm>
              <a:off x="6599220" y="2883535"/>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155" name="Google Shape;155;p17"/>
            <p:cNvSpPr/>
            <p:nvPr/>
          </p:nvSpPr>
          <p:spPr>
            <a:xfrm>
              <a:off x="6469475" y="2621238"/>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156" name="Google Shape;156;p17"/>
            <p:cNvSpPr txBox="1"/>
            <p:nvPr/>
          </p:nvSpPr>
          <p:spPr>
            <a:xfrm>
              <a:off x="6408266" y="2249579"/>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HugPlant.bmp</a:t>
              </a:r>
              <a:endParaRPr/>
            </a:p>
          </p:txBody>
        </p:sp>
      </p:grpSp>
      <p:sp>
        <p:nvSpPr>
          <p:cNvPr id="157" name="Google Shape;157;p17"/>
          <p:cNvSpPr txBox="1"/>
          <p:nvPr/>
        </p:nvSpPr>
        <p:spPr>
          <a:xfrm>
            <a:off x="904050" y="3152151"/>
            <a:ext cx="17412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2,037,424 bits</a:t>
            </a:r>
            <a:endParaRPr/>
          </a:p>
        </p:txBody>
      </p:sp>
      <p:cxnSp>
        <p:nvCxnSpPr>
          <p:cNvPr id="158" name="Google Shape;158;p17"/>
          <p:cNvCxnSpPr>
            <a:stCxn id="149" idx="3"/>
            <a:endCxn id="152" idx="1"/>
          </p:cNvCxnSpPr>
          <p:nvPr/>
        </p:nvCxnSpPr>
        <p:spPr>
          <a:xfrm>
            <a:off x="3015563" y="2777150"/>
            <a:ext cx="848100" cy="0"/>
          </a:xfrm>
          <a:prstGeom prst="straightConnector1">
            <a:avLst/>
          </a:prstGeom>
          <a:noFill/>
          <a:ln cap="flat" cmpd="sng" w="19050">
            <a:solidFill>
              <a:schemeClr val="dk2"/>
            </a:solidFill>
            <a:prstDash val="solid"/>
            <a:round/>
            <a:headEnd len="med" w="med" type="none"/>
            <a:tailEnd len="med" w="med" type="triangle"/>
          </a:ln>
        </p:spPr>
      </p:cxnSp>
      <p:cxnSp>
        <p:nvCxnSpPr>
          <p:cNvPr id="159" name="Google Shape;159;p17"/>
          <p:cNvCxnSpPr>
            <a:stCxn id="152" idx="3"/>
            <a:endCxn id="155" idx="1"/>
          </p:cNvCxnSpPr>
          <p:nvPr/>
        </p:nvCxnSpPr>
        <p:spPr>
          <a:xfrm flipH="1" rot="10800000">
            <a:off x="5656025" y="2773565"/>
            <a:ext cx="813600" cy="3600"/>
          </a:xfrm>
          <a:prstGeom prst="straightConnector1">
            <a:avLst/>
          </a:prstGeom>
          <a:noFill/>
          <a:ln cap="flat" cmpd="sng" w="19050">
            <a:solidFill>
              <a:schemeClr val="dk2"/>
            </a:solidFill>
            <a:prstDash val="solid"/>
            <a:round/>
            <a:headEnd len="med" w="med" type="none"/>
            <a:tailEnd len="med" w="med" type="triangle"/>
          </a:ln>
        </p:spPr>
      </p:cxnSp>
      <p:grpSp>
        <p:nvGrpSpPr>
          <p:cNvPr id="160" name="Google Shape;160;p17"/>
          <p:cNvGrpSpPr/>
          <p:nvPr/>
        </p:nvGrpSpPr>
        <p:grpSpPr>
          <a:xfrm>
            <a:off x="6408266" y="3713393"/>
            <a:ext cx="2466900" cy="1055155"/>
            <a:chOff x="6220916" y="3634168"/>
            <a:chExt cx="2466900" cy="1055155"/>
          </a:xfrm>
        </p:grpSpPr>
        <p:sp>
          <p:nvSpPr>
            <p:cNvPr id="161" name="Google Shape;161;p17"/>
            <p:cNvSpPr txBox="1"/>
            <p:nvPr/>
          </p:nvSpPr>
          <p:spPr>
            <a:xfrm>
              <a:off x="6411871" y="4268124"/>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162" name="Google Shape;162;p17"/>
            <p:cNvSpPr/>
            <p:nvPr/>
          </p:nvSpPr>
          <p:spPr>
            <a:xfrm>
              <a:off x="6282125" y="4005827"/>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163" name="Google Shape;163;p17"/>
            <p:cNvSpPr txBox="1"/>
            <p:nvPr/>
          </p:nvSpPr>
          <p:spPr>
            <a:xfrm>
              <a:off x="6220916" y="3634168"/>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HugPlant.bmp</a:t>
              </a:r>
              <a:endParaRPr/>
            </a:p>
          </p:txBody>
        </p:sp>
      </p:grpSp>
      <p:cxnSp>
        <p:nvCxnSpPr>
          <p:cNvPr id="164" name="Google Shape;164;p17"/>
          <p:cNvCxnSpPr>
            <a:stCxn id="144" idx="3"/>
            <a:endCxn id="147" idx="1"/>
          </p:cNvCxnSpPr>
          <p:nvPr/>
        </p:nvCxnSpPr>
        <p:spPr>
          <a:xfrm flipH="1" rot="10800000">
            <a:off x="3015563" y="4233895"/>
            <a:ext cx="848100" cy="6900"/>
          </a:xfrm>
          <a:prstGeom prst="straightConnector1">
            <a:avLst/>
          </a:prstGeom>
          <a:noFill/>
          <a:ln cap="flat" cmpd="sng" w="19050">
            <a:solidFill>
              <a:schemeClr val="dk2"/>
            </a:solidFill>
            <a:prstDash val="solid"/>
            <a:round/>
            <a:headEnd len="med" w="med" type="none"/>
            <a:tailEnd len="med" w="med" type="triangle"/>
          </a:ln>
        </p:spPr>
      </p:cxnSp>
      <p:cxnSp>
        <p:nvCxnSpPr>
          <p:cNvPr id="165" name="Google Shape;165;p17"/>
          <p:cNvCxnSpPr>
            <a:stCxn id="147" idx="3"/>
            <a:endCxn id="162" idx="1"/>
          </p:cNvCxnSpPr>
          <p:nvPr/>
        </p:nvCxnSpPr>
        <p:spPr>
          <a:xfrm>
            <a:off x="5656025" y="4233868"/>
            <a:ext cx="813600" cy="3300"/>
          </a:xfrm>
          <a:prstGeom prst="straightConnector1">
            <a:avLst/>
          </a:prstGeom>
          <a:noFill/>
          <a:ln cap="flat" cmpd="sng" w="19050">
            <a:solidFill>
              <a:schemeClr val="dk2"/>
            </a:solidFill>
            <a:prstDash val="solid"/>
            <a:round/>
            <a:headEnd len="med" w="med" type="none"/>
            <a:tailEnd len="med" w="med" type="triangle"/>
          </a:ln>
        </p:spPr>
      </p:cxnSp>
      <p:sp>
        <p:nvSpPr>
          <p:cNvPr id="166" name="Google Shape;166;p17"/>
          <p:cNvSpPr txBox="1"/>
          <p:nvPr/>
        </p:nvSpPr>
        <p:spPr>
          <a:xfrm>
            <a:off x="3417275" y="4721075"/>
            <a:ext cx="29910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Question: What is mystery X?</a:t>
            </a:r>
            <a:endParaRPr>
              <a:solidFill>
                <a:srgbClr val="BE0712"/>
              </a:solidFill>
            </a:endParaRPr>
          </a:p>
        </p:txBody>
      </p:sp>
      <p:cxnSp>
        <p:nvCxnSpPr>
          <p:cNvPr id="167" name="Google Shape;167;p17"/>
          <p:cNvCxnSpPr/>
          <p:nvPr/>
        </p:nvCxnSpPr>
        <p:spPr>
          <a:xfrm rot="10800000">
            <a:off x="2894375" y="4753625"/>
            <a:ext cx="522900" cy="1368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MysteryX: HugPlant.java</a:t>
            </a:r>
            <a:endParaRPr/>
          </a:p>
        </p:txBody>
      </p:sp>
      <p:sp>
        <p:nvSpPr>
          <p:cNvPr id="173" name="Google Shape;173;p18"/>
          <p:cNvSpPr txBox="1"/>
          <p:nvPr>
            <p:ph idx="1" type="body"/>
          </p:nvPr>
        </p:nvSpPr>
        <p:spPr>
          <a:xfrm>
            <a:off x="243000" y="556500"/>
            <a:ext cx="87354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MysteryX is just HugPlant.java, the piece of code that I used to generate the .bmp file originally.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 question:</a:t>
            </a:r>
            <a:endParaRPr/>
          </a:p>
          <a:p>
            <a:pPr indent="-355600" lvl="0" marL="457200" rtl="0" algn="l">
              <a:spcBef>
                <a:spcPts val="0"/>
              </a:spcBef>
              <a:spcAft>
                <a:spcPts val="0"/>
              </a:spcAft>
              <a:buSzPts val="2000"/>
              <a:buChar char="●"/>
            </a:pPr>
            <a:r>
              <a:rPr lang="en"/>
              <a:t>Given a target bitstream B, what is the </a:t>
            </a:r>
            <a:r>
              <a:rPr b="1" lang="en" u="sng"/>
              <a:t>shortest</a:t>
            </a:r>
            <a:r>
              <a:rPr lang="en"/>
              <a:t> bitstream C</a:t>
            </a:r>
            <a:r>
              <a:rPr baseline="-25000" lang="en"/>
              <a:t>B</a:t>
            </a:r>
            <a:r>
              <a:rPr lang="en"/>
              <a:t> that outputs B? </a:t>
            </a:r>
            <a:endParaRPr/>
          </a:p>
        </p:txBody>
      </p:sp>
      <p:grpSp>
        <p:nvGrpSpPr>
          <p:cNvPr id="174" name="Google Shape;174;p18"/>
          <p:cNvGrpSpPr/>
          <p:nvPr/>
        </p:nvGrpSpPr>
        <p:grpSpPr>
          <a:xfrm>
            <a:off x="455063" y="3789595"/>
            <a:ext cx="2560500" cy="1270170"/>
            <a:chOff x="456088" y="3789595"/>
            <a:chExt cx="2560500" cy="1270170"/>
          </a:xfrm>
        </p:grpSpPr>
        <p:sp>
          <p:nvSpPr>
            <p:cNvPr id="175" name="Google Shape;175;p18"/>
            <p:cNvSpPr txBox="1"/>
            <p:nvPr/>
          </p:nvSpPr>
          <p:spPr>
            <a:xfrm>
              <a:off x="1042143" y="4638565"/>
              <a:ext cx="13884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29,432 bits</a:t>
              </a:r>
              <a:endParaRPr/>
            </a:p>
          </p:txBody>
        </p:sp>
        <p:grpSp>
          <p:nvGrpSpPr>
            <p:cNvPr id="176" name="Google Shape;176;p18"/>
            <p:cNvGrpSpPr/>
            <p:nvPr/>
          </p:nvGrpSpPr>
          <p:grpSpPr>
            <a:xfrm>
              <a:off x="456088" y="3789595"/>
              <a:ext cx="2560500" cy="902400"/>
              <a:chOff x="555150" y="2621150"/>
              <a:chExt cx="2560500" cy="902400"/>
            </a:xfrm>
          </p:grpSpPr>
          <p:sp>
            <p:nvSpPr>
              <p:cNvPr id="177" name="Google Shape;177;p18"/>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0010000001110000</a:t>
                </a:r>
                <a:r>
                  <a:rPr lang="en"/>
                  <a:t>...</a:t>
                </a:r>
                <a:endParaRPr/>
              </a:p>
            </p:txBody>
          </p:sp>
          <p:sp>
            <p:nvSpPr>
              <p:cNvPr id="179" name="Google Shape;179;p18"/>
              <p:cNvSpPr txBox="1"/>
              <p:nvPr/>
            </p:nvSpPr>
            <p:spPr>
              <a:xfrm>
                <a:off x="1131563" y="3094655"/>
                <a:ext cx="166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baseline="-25000" lang="en"/>
                  <a:t>B</a:t>
                </a:r>
                <a:r>
                  <a:rPr lang="en"/>
                  <a:t>: HugPlant.java</a:t>
                </a:r>
                <a:endParaRPr/>
              </a:p>
            </p:txBody>
          </p:sp>
        </p:grpSp>
      </p:grpSp>
      <p:sp>
        <p:nvSpPr>
          <p:cNvPr id="180" name="Google Shape;180;p18"/>
          <p:cNvSpPr/>
          <p:nvPr/>
        </p:nvSpPr>
        <p:spPr>
          <a:xfrm>
            <a:off x="3863525" y="3858868"/>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grpSp>
        <p:nvGrpSpPr>
          <p:cNvPr id="181" name="Google Shape;181;p18"/>
          <p:cNvGrpSpPr/>
          <p:nvPr/>
        </p:nvGrpSpPr>
        <p:grpSpPr>
          <a:xfrm>
            <a:off x="6408266" y="3713393"/>
            <a:ext cx="2466900" cy="1055155"/>
            <a:chOff x="6220916" y="3634168"/>
            <a:chExt cx="2466900" cy="1055155"/>
          </a:xfrm>
        </p:grpSpPr>
        <p:sp>
          <p:nvSpPr>
            <p:cNvPr id="182" name="Google Shape;182;p18"/>
            <p:cNvSpPr txBox="1"/>
            <p:nvPr/>
          </p:nvSpPr>
          <p:spPr>
            <a:xfrm>
              <a:off x="6411871" y="4268124"/>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183" name="Google Shape;183;p18"/>
            <p:cNvSpPr/>
            <p:nvPr/>
          </p:nvSpPr>
          <p:spPr>
            <a:xfrm>
              <a:off x="6282125" y="4005827"/>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184" name="Google Shape;184;p18"/>
            <p:cNvSpPr txBox="1"/>
            <p:nvPr/>
          </p:nvSpPr>
          <p:spPr>
            <a:xfrm>
              <a:off x="6220916" y="3634168"/>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HugPlant.bmp</a:t>
              </a:r>
              <a:endParaRPr/>
            </a:p>
          </p:txBody>
        </p:sp>
      </p:grpSp>
      <p:cxnSp>
        <p:nvCxnSpPr>
          <p:cNvPr id="185" name="Google Shape;185;p18"/>
          <p:cNvCxnSpPr>
            <a:stCxn id="177" idx="3"/>
            <a:endCxn id="180" idx="1"/>
          </p:cNvCxnSpPr>
          <p:nvPr/>
        </p:nvCxnSpPr>
        <p:spPr>
          <a:xfrm flipH="1" rot="10800000">
            <a:off x="3015563" y="4233895"/>
            <a:ext cx="848100" cy="6900"/>
          </a:xfrm>
          <a:prstGeom prst="straightConnector1">
            <a:avLst/>
          </a:prstGeom>
          <a:noFill/>
          <a:ln cap="flat" cmpd="sng" w="19050">
            <a:solidFill>
              <a:schemeClr val="dk2"/>
            </a:solidFill>
            <a:prstDash val="solid"/>
            <a:round/>
            <a:headEnd len="med" w="med" type="none"/>
            <a:tailEnd len="med" w="med" type="triangle"/>
          </a:ln>
        </p:spPr>
      </p:cxnSp>
      <p:cxnSp>
        <p:nvCxnSpPr>
          <p:cNvPr id="186" name="Google Shape;186;p18"/>
          <p:cNvCxnSpPr>
            <a:stCxn id="180" idx="3"/>
            <a:endCxn id="183" idx="1"/>
          </p:cNvCxnSpPr>
          <p:nvPr/>
        </p:nvCxnSpPr>
        <p:spPr>
          <a:xfrm>
            <a:off x="5656025" y="4233868"/>
            <a:ext cx="813600" cy="3300"/>
          </a:xfrm>
          <a:prstGeom prst="straightConnector1">
            <a:avLst/>
          </a:prstGeom>
          <a:noFill/>
          <a:ln cap="flat" cmpd="sng" w="19050">
            <a:solidFill>
              <a:schemeClr val="dk2"/>
            </a:solidFill>
            <a:prstDash val="solid"/>
            <a:round/>
            <a:headEnd len="med" w="med" type="none"/>
            <a:tailEnd len="med" w="med" type="triangle"/>
          </a:ln>
        </p:spPr>
      </p:cxnSp>
      <p:sp>
        <p:nvSpPr>
          <p:cNvPr id="187" name="Google Shape;187;p18"/>
          <p:cNvSpPr txBox="1"/>
          <p:nvPr/>
        </p:nvSpPr>
        <p:spPr>
          <a:xfrm>
            <a:off x="5182150" y="1045094"/>
            <a:ext cx="3675600" cy="185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69 6d 70 6f 72 74 20 6a 61 76 61 2e 61 77 74 2e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43 6f 6c 6f 72 3b 0a 0a 0a 70 75 62 6c 69 63 20</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6c 61 73 73 20 48 75 67 50 6c 61 6e 74 20 7b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09 2f 2f 73 65 6e 64 20 65 6d 61 69 6c 20 74</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6f 20 70 72 69 7a 65 40 6a 6f 73 68 68 2e 75 67</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74 6f 20 72 65 63 65 69 76 65 20 79 6f 75 72</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70 72 69 7a 65 0a 0a 09 70 72 69 76 61 74 65</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73 74 61 74 69 63 20 64 6f 75 62 6c 65 20 73</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61 6c 65 46 61 63 74 6f 72 3d 32 30 2e 30 3b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0a 09 70 72 69 76 61 74 65 20 73 74 61 74 69</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20 69 6e 74 20 67 65 6e 43 6f 6c 6f 72 56 61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6c 75 65 28 69 6e 74 20 6f 6c 64 56 61 6c 2c</a:t>
            </a:r>
            <a:endParaRPr sz="1000">
              <a:latin typeface="Consolas"/>
              <a:ea typeface="Consolas"/>
              <a:cs typeface="Consolas"/>
              <a:sym typeface="Consolas"/>
            </a:endParaRPr>
          </a:p>
        </p:txBody>
      </p:sp>
      <p:pic>
        <p:nvPicPr>
          <p:cNvPr id="188" name="Google Shape;188;p18"/>
          <p:cNvPicPr preferRelativeResize="0"/>
          <p:nvPr/>
        </p:nvPicPr>
        <p:blipFill>
          <a:blip r:embed="rId3">
            <a:alphaModFix/>
          </a:blip>
          <a:stretch>
            <a:fillRect/>
          </a:stretch>
        </p:blipFill>
        <p:spPr>
          <a:xfrm>
            <a:off x="5902282" y="1403014"/>
            <a:ext cx="2144300" cy="132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Fractals</a:t>
            </a:r>
            <a:endParaRPr/>
          </a:p>
        </p:txBody>
      </p:sp>
      <p:sp>
        <p:nvSpPr>
          <p:cNvPr id="194" name="Google Shape;194;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the 1970s, Mandelbrot built demonstrations that very short programs could generate highly complex visual patterns.</a:t>
            </a:r>
            <a:endParaRPr/>
          </a:p>
          <a:p>
            <a:pPr indent="-355600" lvl="0" marL="457200" rtl="0" algn="l">
              <a:spcBef>
                <a:spcPts val="600"/>
              </a:spcBef>
              <a:spcAft>
                <a:spcPts val="0"/>
              </a:spcAft>
              <a:buSzPts val="2000"/>
              <a:buChar char="●"/>
            </a:pPr>
            <a:r>
              <a:rPr lang="en"/>
              <a:t>Biological processes exploit these same ideas. Short sequences of DNA give rise to interesting spatial (and other) patterns.</a:t>
            </a:r>
            <a:endParaRPr/>
          </a:p>
        </p:txBody>
      </p:sp>
      <p:pic>
        <p:nvPicPr>
          <p:cNvPr id="195" name="Google Shape;195;p19"/>
          <p:cNvPicPr preferRelativeResize="0"/>
          <p:nvPr/>
        </p:nvPicPr>
        <p:blipFill>
          <a:blip r:embed="rId3">
            <a:alphaModFix/>
          </a:blip>
          <a:stretch>
            <a:fillRect/>
          </a:stretch>
        </p:blipFill>
        <p:spPr>
          <a:xfrm>
            <a:off x="4300229" y="2150700"/>
            <a:ext cx="4274550" cy="2559600"/>
          </a:xfrm>
          <a:prstGeom prst="rect">
            <a:avLst/>
          </a:prstGeom>
          <a:noFill/>
          <a:ln>
            <a:noFill/>
          </a:ln>
        </p:spPr>
      </p:pic>
      <p:pic>
        <p:nvPicPr>
          <p:cNvPr id="196" name="Google Shape;196;p19"/>
          <p:cNvPicPr preferRelativeResize="0"/>
          <p:nvPr/>
        </p:nvPicPr>
        <p:blipFill>
          <a:blip r:embed="rId4">
            <a:alphaModFix/>
          </a:blip>
          <a:stretch>
            <a:fillRect/>
          </a:stretch>
        </p:blipFill>
        <p:spPr>
          <a:xfrm>
            <a:off x="887600" y="2301038"/>
            <a:ext cx="2710725" cy="2258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Music</a:t>
            </a:r>
            <a:endParaRPr/>
          </a:p>
        </p:txBody>
      </p:sp>
      <p:sp>
        <p:nvSpPr>
          <p:cNvPr id="202" name="Google Shape;202;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These ideas are arguably more interesting (and alarming) when applied towards sound generation.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Music from very short programs (3rd iteration): </a:t>
            </a:r>
            <a:r>
              <a:rPr lang="en" u="sng">
                <a:solidFill>
                  <a:schemeClr val="hlink"/>
                </a:solidFill>
                <a:hlinkClick r:id="rId3"/>
              </a:rPr>
              <a:t>Youtube</a:t>
            </a:r>
            <a:endParaRPr/>
          </a:p>
          <a:p>
            <a:pPr indent="-355600" lvl="0" marL="457200" rtl="0" algn="l">
              <a:spcBef>
                <a:spcPts val="600"/>
              </a:spcBef>
              <a:spcAft>
                <a:spcPts val="0"/>
              </a:spcAft>
              <a:buSzPts val="2000"/>
              <a:buChar char="●"/>
            </a:pPr>
            <a:r>
              <a:rPr lang="en"/>
              <a:t>In lab 14, you’ll explore this phenomenon.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06" name="Shape 206"/>
        <p:cNvGrpSpPr/>
        <p:nvPr/>
      </p:nvGrpSpPr>
      <p:grpSpPr>
        <a:xfrm>
          <a:off x="0" y="0"/>
          <a:ext cx="0" cy="0"/>
          <a:chOff x="0" y="0"/>
          <a:chExt cx="0" cy="0"/>
        </a:xfrm>
      </p:grpSpPr>
      <p:sp>
        <p:nvSpPr>
          <p:cNvPr id="207" name="Google Shape;207;p21"/>
          <p:cNvSpPr txBox="1"/>
          <p:nvPr>
            <p:ph type="title"/>
          </p:nvPr>
        </p:nvSpPr>
        <p:spPr>
          <a:xfrm>
            <a:off x="928950" y="1578875"/>
            <a:ext cx="7286100" cy="172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Kolmogorov Complexity (Extra - CS172 Preview)</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 the Shortest Bit Sequence</a:t>
            </a:r>
            <a:endParaRPr/>
          </a:p>
        </p:txBody>
      </p:sp>
      <p:sp>
        <p:nvSpPr>
          <p:cNvPr id="213" name="Google Shape;213;p22"/>
          <p:cNvSpPr txBox="1"/>
          <p:nvPr>
            <p:ph idx="1" type="body"/>
          </p:nvPr>
        </p:nvSpPr>
        <p:spPr>
          <a:xfrm>
            <a:off x="243000" y="632700"/>
            <a:ext cx="87354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target bitstream B, what is the shortest bitstream C</a:t>
            </a:r>
            <a:r>
              <a:rPr baseline="-25000" lang="en"/>
              <a:t>B</a:t>
            </a:r>
            <a:r>
              <a:rPr lang="en"/>
              <a:t> that outputs B? </a:t>
            </a:r>
            <a:endParaRPr/>
          </a:p>
        </p:txBody>
      </p:sp>
      <p:sp>
        <p:nvSpPr>
          <p:cNvPr id="214" name="Google Shape;214;p22"/>
          <p:cNvSpPr/>
          <p:nvPr/>
        </p:nvSpPr>
        <p:spPr>
          <a:xfrm>
            <a:off x="3863525" y="3935068"/>
            <a:ext cx="1792500" cy="75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 Algorithm</a:t>
            </a:r>
            <a:endParaRPr/>
          </a:p>
        </p:txBody>
      </p:sp>
      <p:sp>
        <p:nvSpPr>
          <p:cNvPr id="215" name="Google Shape;215;p22"/>
          <p:cNvSpPr txBox="1"/>
          <p:nvPr/>
        </p:nvSpPr>
        <p:spPr>
          <a:xfrm>
            <a:off x="6006000" y="1191800"/>
            <a:ext cx="3000000" cy="24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a:t>
            </a:r>
            <a:endParaRPr/>
          </a:p>
        </p:txBody>
      </p:sp>
      <p:pic>
        <p:nvPicPr>
          <p:cNvPr id="216" name="Google Shape;216;p22"/>
          <p:cNvPicPr preferRelativeResize="0"/>
          <p:nvPr/>
        </p:nvPicPr>
        <p:blipFill>
          <a:blip r:embed="rId3">
            <a:alphaModFix/>
          </a:blip>
          <a:stretch>
            <a:fillRect/>
          </a:stretch>
        </p:blipFill>
        <p:spPr>
          <a:xfrm>
            <a:off x="6565114" y="1496375"/>
            <a:ext cx="1667550" cy="1667550"/>
          </a:xfrm>
          <a:prstGeom prst="rect">
            <a:avLst/>
          </a:prstGeom>
          <a:noFill/>
          <a:ln>
            <a:noFill/>
          </a:ln>
        </p:spPr>
      </p:pic>
      <p:sp>
        <p:nvSpPr>
          <p:cNvPr id="217" name="Google Shape;217;p22"/>
          <p:cNvSpPr txBox="1"/>
          <p:nvPr/>
        </p:nvSpPr>
        <p:spPr>
          <a:xfrm>
            <a:off x="319950" y="1491944"/>
            <a:ext cx="3675600" cy="185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69 6d 70 6f 72 74 20 6a 61 76 61 2e 61 77 74 2e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43 6f 6c 6f 72 3b 0a 0a 0a 70 75 62 6c 69 63 20</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6c 61 73 73 20 48 75 67 50 6c 61 6e 74 20 7b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09 2f 2f 73 65 6e 64 20 65 6d 61 69 6c 20 74</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6f 20 70 72 69 7a 65 40 6a 6f 73 68 68 2e 75 67</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74 6f 20 72 65 63 65 69 76 65 20 79 6f 75 72</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70 72 69 7a 65 0a 0a 09 70 72 69 76 61 74 65</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73 74 61 74 69 63 20 64 6f 75 62 6c 65 20 73</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61 6c 65 46 61 63 74 6f 72 3d 32 30 2e 30 3b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0a 09 70 72 69 76 61 74 65 20 73 74 61 74 69</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20 69 6e 74 20 67 65 6e 43 6f 6c 6f 72 56 61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6c 75 65 28 69 6e 74 20 6f 6c 64 56 61 6c 2c</a:t>
            </a:r>
            <a:endParaRPr sz="1000">
              <a:latin typeface="Consolas"/>
              <a:ea typeface="Consolas"/>
              <a:cs typeface="Consolas"/>
              <a:sym typeface="Consolas"/>
            </a:endParaRPr>
          </a:p>
        </p:txBody>
      </p:sp>
      <p:pic>
        <p:nvPicPr>
          <p:cNvPr id="218" name="Google Shape;218;p22"/>
          <p:cNvPicPr preferRelativeResize="0"/>
          <p:nvPr/>
        </p:nvPicPr>
        <p:blipFill>
          <a:blip r:embed="rId4">
            <a:alphaModFix/>
          </a:blip>
          <a:stretch>
            <a:fillRect/>
          </a:stretch>
        </p:blipFill>
        <p:spPr>
          <a:xfrm>
            <a:off x="1040082" y="1849864"/>
            <a:ext cx="2144300" cy="1326925"/>
          </a:xfrm>
          <a:prstGeom prst="rect">
            <a:avLst/>
          </a:prstGeom>
          <a:noFill/>
          <a:ln>
            <a:noFill/>
          </a:ln>
        </p:spPr>
      </p:pic>
      <p:sp>
        <p:nvSpPr>
          <p:cNvPr id="219" name="Google Shape;219;p22"/>
          <p:cNvSpPr/>
          <p:nvPr/>
        </p:nvSpPr>
        <p:spPr>
          <a:xfrm>
            <a:off x="4064225" y="2042300"/>
            <a:ext cx="1391100" cy="75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Java Interpreter</a:t>
            </a:r>
            <a:endParaRPr/>
          </a:p>
        </p:txBody>
      </p:sp>
      <p:cxnSp>
        <p:nvCxnSpPr>
          <p:cNvPr id="220" name="Google Shape;220;p22"/>
          <p:cNvCxnSpPr>
            <a:endCxn id="219" idx="1"/>
          </p:cNvCxnSpPr>
          <p:nvPr/>
        </p:nvCxnSpPr>
        <p:spPr>
          <a:xfrm>
            <a:off x="3683525" y="2417300"/>
            <a:ext cx="380700" cy="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22"/>
          <p:cNvCxnSpPr>
            <a:stCxn id="219" idx="3"/>
          </p:cNvCxnSpPr>
          <p:nvPr/>
        </p:nvCxnSpPr>
        <p:spPr>
          <a:xfrm>
            <a:off x="5455325" y="2417300"/>
            <a:ext cx="357900" cy="39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2"/>
          <p:cNvCxnSpPr>
            <a:stCxn id="215" idx="2"/>
            <a:endCxn id="214" idx="3"/>
          </p:cNvCxnSpPr>
          <p:nvPr/>
        </p:nvCxnSpPr>
        <p:spPr>
          <a:xfrm rot="5400000">
            <a:off x="6247350" y="3051350"/>
            <a:ext cx="667200" cy="1850100"/>
          </a:xfrm>
          <a:prstGeom prst="bentConnector2">
            <a:avLst/>
          </a:prstGeom>
          <a:noFill/>
          <a:ln cap="flat" cmpd="sng" w="19050">
            <a:solidFill>
              <a:schemeClr val="dk2"/>
            </a:solidFill>
            <a:prstDash val="solid"/>
            <a:round/>
            <a:headEnd len="med" w="med" type="none"/>
            <a:tailEnd len="med" w="med" type="triangle"/>
          </a:ln>
        </p:spPr>
      </p:cxnSp>
      <p:cxnSp>
        <p:nvCxnSpPr>
          <p:cNvPr id="223" name="Google Shape;223;p22"/>
          <p:cNvCxnSpPr>
            <a:stCxn id="214" idx="1"/>
            <a:endCxn id="217" idx="2"/>
          </p:cNvCxnSpPr>
          <p:nvPr/>
        </p:nvCxnSpPr>
        <p:spPr>
          <a:xfrm rot="10800000">
            <a:off x="2157725" y="3342568"/>
            <a:ext cx="1705800" cy="9675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Kolmogorov Complexity</a:t>
            </a:r>
            <a:endParaRPr/>
          </a:p>
        </p:txBody>
      </p:sp>
      <p:sp>
        <p:nvSpPr>
          <p:cNvPr id="229" name="Google Shape;229;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 target bitstream B, what is the shortest bitstream C</a:t>
            </a:r>
            <a:r>
              <a:rPr baseline="-25000" lang="en"/>
              <a:t>B</a:t>
            </a:r>
            <a:r>
              <a:rPr lang="en"/>
              <a:t> that outputs B.</a:t>
            </a:r>
            <a:endParaRPr/>
          </a:p>
          <a:p>
            <a:pPr indent="-355600" lvl="0" marL="457200" rtl="0" algn="l">
              <a:spcBef>
                <a:spcPts val="600"/>
              </a:spcBef>
              <a:spcAft>
                <a:spcPts val="0"/>
              </a:spcAft>
              <a:buSzPts val="2000"/>
              <a:buChar char="●"/>
            </a:pPr>
            <a:r>
              <a:rPr lang="en"/>
              <a:t>Definition: The Java-Kolmogorov complexity K</a:t>
            </a:r>
            <a:r>
              <a:rPr baseline="-25000" lang="en"/>
              <a:t>J</a:t>
            </a:r>
            <a:r>
              <a:rPr lang="en"/>
              <a:t>(B) is the length of the shortest Java program (in bytes) that generates B.</a:t>
            </a:r>
            <a:endParaRPr/>
          </a:p>
          <a:p>
            <a:pPr indent="-355600" lvl="1" marL="914400" rtl="0" algn="l">
              <a:spcBef>
                <a:spcPts val="0"/>
              </a:spcBef>
              <a:spcAft>
                <a:spcPts val="0"/>
              </a:spcAft>
              <a:buSzPts val="2000"/>
              <a:buChar char="○"/>
            </a:pPr>
            <a:r>
              <a:rPr lang="en"/>
              <a:t>There IS an answer. It just might be very hard to find.</a:t>
            </a:r>
            <a:endParaRPr/>
          </a:p>
        </p:txBody>
      </p:sp>
      <p:sp>
        <p:nvSpPr>
          <p:cNvPr id="230" name="Google Shape;230;p23"/>
          <p:cNvSpPr/>
          <p:nvPr/>
        </p:nvSpPr>
        <p:spPr>
          <a:xfrm>
            <a:off x="3863525" y="3935068"/>
            <a:ext cx="1792500" cy="75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Java Interpreter</a:t>
            </a:r>
            <a:endParaRPr/>
          </a:p>
        </p:txBody>
      </p:sp>
      <p:grpSp>
        <p:nvGrpSpPr>
          <p:cNvPr id="231" name="Google Shape;231;p23"/>
          <p:cNvGrpSpPr/>
          <p:nvPr/>
        </p:nvGrpSpPr>
        <p:grpSpPr>
          <a:xfrm>
            <a:off x="6408266" y="3789593"/>
            <a:ext cx="2466900" cy="1055155"/>
            <a:chOff x="6220916" y="3634168"/>
            <a:chExt cx="2466900" cy="1055155"/>
          </a:xfrm>
        </p:grpSpPr>
        <p:sp>
          <p:nvSpPr>
            <p:cNvPr id="232" name="Google Shape;232;p23"/>
            <p:cNvSpPr txBox="1"/>
            <p:nvPr/>
          </p:nvSpPr>
          <p:spPr>
            <a:xfrm>
              <a:off x="6411871" y="4268124"/>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alibri"/>
                  <a:ea typeface="Calibri"/>
                  <a:cs typeface="Calibri"/>
                  <a:sym typeface="Calibri"/>
                </a:rPr>
                <a:t>8,389,584 bits</a:t>
              </a:r>
              <a:endParaRPr/>
            </a:p>
          </p:txBody>
        </p:sp>
        <p:sp>
          <p:nvSpPr>
            <p:cNvPr id="233" name="Google Shape;233;p23"/>
            <p:cNvSpPr/>
            <p:nvPr/>
          </p:nvSpPr>
          <p:spPr>
            <a:xfrm>
              <a:off x="6282125" y="4005827"/>
              <a:ext cx="1969800" cy="3045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234" name="Google Shape;234;p23"/>
            <p:cNvSpPr txBox="1"/>
            <p:nvPr/>
          </p:nvSpPr>
          <p:spPr>
            <a:xfrm>
              <a:off x="6220916" y="3634168"/>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HugPlant.bmp</a:t>
              </a:r>
              <a:endParaRPr/>
            </a:p>
          </p:txBody>
        </p:sp>
      </p:grpSp>
      <p:cxnSp>
        <p:nvCxnSpPr>
          <p:cNvPr id="235" name="Google Shape;235;p23"/>
          <p:cNvCxnSpPr>
            <a:stCxn id="236" idx="3"/>
            <a:endCxn id="230" idx="1"/>
          </p:cNvCxnSpPr>
          <p:nvPr/>
        </p:nvCxnSpPr>
        <p:spPr>
          <a:xfrm flipH="1" rot="10800000">
            <a:off x="3015563" y="4310095"/>
            <a:ext cx="848100" cy="6900"/>
          </a:xfrm>
          <a:prstGeom prst="straightConnector1">
            <a:avLst/>
          </a:prstGeom>
          <a:noFill/>
          <a:ln cap="flat" cmpd="sng" w="19050">
            <a:solidFill>
              <a:srgbClr val="666666"/>
            </a:solidFill>
            <a:prstDash val="solid"/>
            <a:round/>
            <a:headEnd len="med" w="med" type="none"/>
            <a:tailEnd len="med" w="med" type="triangle"/>
          </a:ln>
        </p:spPr>
      </p:cxnSp>
      <p:cxnSp>
        <p:nvCxnSpPr>
          <p:cNvPr id="237" name="Google Shape;237;p23"/>
          <p:cNvCxnSpPr>
            <a:stCxn id="230" idx="3"/>
            <a:endCxn id="233" idx="1"/>
          </p:cNvCxnSpPr>
          <p:nvPr/>
        </p:nvCxnSpPr>
        <p:spPr>
          <a:xfrm>
            <a:off x="5656025" y="4310068"/>
            <a:ext cx="813600" cy="3300"/>
          </a:xfrm>
          <a:prstGeom prst="straightConnector1">
            <a:avLst/>
          </a:prstGeom>
          <a:noFill/>
          <a:ln cap="flat" cmpd="sng" w="19050">
            <a:solidFill>
              <a:srgbClr val="666666"/>
            </a:solidFill>
            <a:prstDash val="solid"/>
            <a:round/>
            <a:headEnd len="med" w="med" type="none"/>
            <a:tailEnd len="med" w="med" type="triangle"/>
          </a:ln>
        </p:spPr>
      </p:cxnSp>
      <p:grpSp>
        <p:nvGrpSpPr>
          <p:cNvPr id="238" name="Google Shape;238;p23"/>
          <p:cNvGrpSpPr/>
          <p:nvPr/>
        </p:nvGrpSpPr>
        <p:grpSpPr>
          <a:xfrm>
            <a:off x="455063" y="3865795"/>
            <a:ext cx="2560500" cy="1270180"/>
            <a:chOff x="456088" y="3789595"/>
            <a:chExt cx="2560500" cy="1270180"/>
          </a:xfrm>
        </p:grpSpPr>
        <p:sp>
          <p:nvSpPr>
            <p:cNvPr id="239" name="Google Shape;239;p23"/>
            <p:cNvSpPr txBox="1"/>
            <p:nvPr/>
          </p:nvSpPr>
          <p:spPr>
            <a:xfrm>
              <a:off x="1270748" y="4638575"/>
              <a:ext cx="9990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t>
              </a:r>
              <a:r>
                <a:rPr lang="en" sz="2000">
                  <a:solidFill>
                    <a:srgbClr val="000000"/>
                  </a:solidFill>
                  <a:latin typeface="Calibri"/>
                  <a:ea typeface="Calibri"/>
                  <a:cs typeface="Calibri"/>
                  <a:sym typeface="Calibri"/>
                </a:rPr>
                <a:t> bits</a:t>
              </a:r>
              <a:endParaRPr/>
            </a:p>
          </p:txBody>
        </p:sp>
        <p:grpSp>
          <p:nvGrpSpPr>
            <p:cNvPr id="240" name="Google Shape;240;p23"/>
            <p:cNvGrpSpPr/>
            <p:nvPr/>
          </p:nvGrpSpPr>
          <p:grpSpPr>
            <a:xfrm>
              <a:off x="456088" y="3789595"/>
              <a:ext cx="2560500" cy="902400"/>
              <a:chOff x="555150" y="2621150"/>
              <a:chExt cx="2560500" cy="902400"/>
            </a:xfrm>
          </p:grpSpPr>
          <p:sp>
            <p:nvSpPr>
              <p:cNvPr id="236" name="Google Shape;236;p23"/>
              <p:cNvSpPr/>
              <p:nvPr/>
            </p:nvSpPr>
            <p:spPr>
              <a:xfrm>
                <a:off x="555150" y="2621150"/>
                <a:ext cx="2560500" cy="9024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733175" y="2796300"/>
                <a:ext cx="2207400" cy="3045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0010000001110000</a:t>
                </a:r>
                <a:r>
                  <a:rPr lang="en"/>
                  <a:t>...</a:t>
                </a:r>
                <a:endParaRPr/>
              </a:p>
            </p:txBody>
          </p:sp>
          <p:sp>
            <p:nvSpPr>
              <p:cNvPr id="242" name="Google Shape;242;p23"/>
              <p:cNvSpPr txBox="1"/>
              <p:nvPr/>
            </p:nvSpPr>
            <p:spPr>
              <a:xfrm>
                <a:off x="1004363" y="3094655"/>
                <a:ext cx="1792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baseline="-25000" lang="en"/>
                  <a:t>B</a:t>
                </a:r>
                <a:r>
                  <a:rPr lang="en"/>
                  <a:t>: OptimalHP.java</a:t>
                </a: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246" name="Shape 246"/>
        <p:cNvGrpSpPr/>
        <p:nvPr/>
      </p:nvGrpSpPr>
      <p:grpSpPr>
        <a:xfrm>
          <a:off x="0" y="0"/>
          <a:ext cx="0" cy="0"/>
          <a:chOff x="0" y="0"/>
          <a:chExt cx="0" cy="0"/>
        </a:xfrm>
      </p:grpSpPr>
      <p:sp>
        <p:nvSpPr>
          <p:cNvPr id="247" name="Google Shape;247;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Kolmogorov Complexity</a:t>
            </a:r>
            <a:endParaRPr/>
          </a:p>
        </p:txBody>
      </p:sp>
      <p:sp>
        <p:nvSpPr>
          <p:cNvPr id="248" name="Google Shape;248;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Given a target bitstream B, what is the shortest bitstream C</a:t>
            </a:r>
            <a:r>
              <a:rPr baseline="-25000" lang="en"/>
              <a:t>B</a:t>
            </a:r>
            <a:r>
              <a:rPr lang="en"/>
              <a:t> that outputs B.</a:t>
            </a:r>
            <a:endParaRPr/>
          </a:p>
          <a:p>
            <a:pPr indent="-355600" lvl="0" marL="457200" rtl="0" algn="l">
              <a:spcBef>
                <a:spcPts val="600"/>
              </a:spcBef>
              <a:spcAft>
                <a:spcPts val="0"/>
              </a:spcAft>
              <a:buSzPts val="2000"/>
              <a:buChar char="●"/>
            </a:pPr>
            <a:r>
              <a:rPr lang="en"/>
              <a:t>Definition: The Java-Kolmogorov complexity K</a:t>
            </a:r>
            <a:r>
              <a:rPr baseline="-25000" lang="en"/>
              <a:t>J</a:t>
            </a:r>
            <a:r>
              <a:rPr lang="en"/>
              <a:t>(B) is the length of the shortest Java program (in bytes) that generates B.</a:t>
            </a:r>
            <a:endParaRPr/>
          </a:p>
          <a:p>
            <a:pPr indent="-355600" lvl="1" marL="914400" rtl="0" algn="l">
              <a:spcBef>
                <a:spcPts val="0"/>
              </a:spcBef>
              <a:spcAft>
                <a:spcPts val="0"/>
              </a:spcAft>
              <a:buSzPts val="2000"/>
              <a:buChar char="○"/>
            </a:pPr>
            <a:r>
              <a:rPr lang="en"/>
              <a:t>There IS an answer. It just might be very hard to find.</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lang="en"/>
              <a:t>Fact #1: Kolmogorov Complexity is effectively independent of language.</a:t>
            </a:r>
            <a:endParaRPr/>
          </a:p>
          <a:p>
            <a:pPr indent="-355600" lvl="0" marL="457200" rtl="0" algn="l">
              <a:spcBef>
                <a:spcPts val="600"/>
              </a:spcBef>
              <a:spcAft>
                <a:spcPts val="0"/>
              </a:spcAft>
              <a:buSzPts val="2000"/>
              <a:buChar char="●"/>
            </a:pPr>
            <a:r>
              <a:rPr lang="en"/>
              <a:t>For any bit stream, the Java-Kolmogorov Complexity is no more than a constant factor larger than the Python-Kolmogorov Complexity.</a:t>
            </a:r>
            <a:endParaRPr/>
          </a:p>
          <a:p>
            <a:pPr indent="-355600" lvl="1" marL="914400" rtl="0" algn="l">
              <a:spcBef>
                <a:spcPts val="0"/>
              </a:spcBef>
              <a:spcAft>
                <a:spcPts val="0"/>
              </a:spcAft>
              <a:buSzPts val="2000"/>
              <a:buChar char="○"/>
            </a:pPr>
            <a:r>
              <a:rPr lang="en"/>
              <a:t>Why?</a:t>
            </a:r>
            <a:endParaRPr/>
          </a:p>
        </p:txBody>
      </p:sp>
      <p:sp>
        <p:nvSpPr>
          <p:cNvPr id="249" name="Google Shape;249;p24"/>
          <p:cNvSpPr/>
          <p:nvPr/>
        </p:nvSpPr>
        <p:spPr>
          <a:xfrm>
            <a:off x="3863525" y="3935068"/>
            <a:ext cx="1792500" cy="75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Java Interpreter</a:t>
            </a:r>
            <a:endParaRPr/>
          </a:p>
        </p:txBody>
      </p:sp>
      <p:grpSp>
        <p:nvGrpSpPr>
          <p:cNvPr id="250" name="Google Shape;250;p24"/>
          <p:cNvGrpSpPr/>
          <p:nvPr/>
        </p:nvGrpSpPr>
        <p:grpSpPr>
          <a:xfrm>
            <a:off x="6408266" y="3789593"/>
            <a:ext cx="2466900" cy="1055155"/>
            <a:chOff x="6220916" y="3634168"/>
            <a:chExt cx="2466900" cy="1055155"/>
          </a:xfrm>
        </p:grpSpPr>
        <p:sp>
          <p:nvSpPr>
            <p:cNvPr id="251" name="Google Shape;251;p24"/>
            <p:cNvSpPr txBox="1"/>
            <p:nvPr/>
          </p:nvSpPr>
          <p:spPr>
            <a:xfrm>
              <a:off x="6411871" y="4268124"/>
              <a:ext cx="17103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alibri"/>
                  <a:ea typeface="Calibri"/>
                  <a:cs typeface="Calibri"/>
                  <a:sym typeface="Calibri"/>
                </a:rPr>
                <a:t>8,389,584 bits</a:t>
              </a:r>
              <a:endParaRPr/>
            </a:p>
          </p:txBody>
        </p:sp>
        <p:sp>
          <p:nvSpPr>
            <p:cNvPr id="252" name="Google Shape;252;p24"/>
            <p:cNvSpPr/>
            <p:nvPr/>
          </p:nvSpPr>
          <p:spPr>
            <a:xfrm>
              <a:off x="6282125" y="4005827"/>
              <a:ext cx="1969800" cy="3045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253" name="Google Shape;253;p24"/>
            <p:cNvSpPr txBox="1"/>
            <p:nvPr/>
          </p:nvSpPr>
          <p:spPr>
            <a:xfrm>
              <a:off x="6220916" y="3634168"/>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HugPlant.bmp</a:t>
              </a:r>
              <a:endParaRPr/>
            </a:p>
          </p:txBody>
        </p:sp>
      </p:grpSp>
      <p:cxnSp>
        <p:nvCxnSpPr>
          <p:cNvPr id="254" name="Google Shape;254;p24"/>
          <p:cNvCxnSpPr>
            <a:stCxn id="255" idx="3"/>
            <a:endCxn id="249" idx="1"/>
          </p:cNvCxnSpPr>
          <p:nvPr/>
        </p:nvCxnSpPr>
        <p:spPr>
          <a:xfrm flipH="1" rot="10800000">
            <a:off x="3015563" y="4310095"/>
            <a:ext cx="848100" cy="6900"/>
          </a:xfrm>
          <a:prstGeom prst="straightConnector1">
            <a:avLst/>
          </a:prstGeom>
          <a:noFill/>
          <a:ln cap="flat" cmpd="sng" w="19050">
            <a:solidFill>
              <a:srgbClr val="666666"/>
            </a:solidFill>
            <a:prstDash val="solid"/>
            <a:round/>
            <a:headEnd len="med" w="med" type="none"/>
            <a:tailEnd len="med" w="med" type="triangle"/>
          </a:ln>
        </p:spPr>
      </p:cxnSp>
      <p:cxnSp>
        <p:nvCxnSpPr>
          <p:cNvPr id="256" name="Google Shape;256;p24"/>
          <p:cNvCxnSpPr>
            <a:stCxn id="249" idx="3"/>
            <a:endCxn id="252" idx="1"/>
          </p:cNvCxnSpPr>
          <p:nvPr/>
        </p:nvCxnSpPr>
        <p:spPr>
          <a:xfrm>
            <a:off x="5656025" y="4310068"/>
            <a:ext cx="813600" cy="3300"/>
          </a:xfrm>
          <a:prstGeom prst="straightConnector1">
            <a:avLst/>
          </a:prstGeom>
          <a:noFill/>
          <a:ln cap="flat" cmpd="sng" w="19050">
            <a:solidFill>
              <a:srgbClr val="666666"/>
            </a:solidFill>
            <a:prstDash val="solid"/>
            <a:round/>
            <a:headEnd len="med" w="med" type="none"/>
            <a:tailEnd len="med" w="med" type="triangle"/>
          </a:ln>
        </p:spPr>
      </p:cxnSp>
      <p:grpSp>
        <p:nvGrpSpPr>
          <p:cNvPr id="257" name="Google Shape;257;p24"/>
          <p:cNvGrpSpPr/>
          <p:nvPr/>
        </p:nvGrpSpPr>
        <p:grpSpPr>
          <a:xfrm>
            <a:off x="455063" y="3865795"/>
            <a:ext cx="2560500" cy="1270180"/>
            <a:chOff x="456088" y="3789595"/>
            <a:chExt cx="2560500" cy="1270180"/>
          </a:xfrm>
        </p:grpSpPr>
        <p:sp>
          <p:nvSpPr>
            <p:cNvPr id="258" name="Google Shape;258;p24"/>
            <p:cNvSpPr txBox="1"/>
            <p:nvPr/>
          </p:nvSpPr>
          <p:spPr>
            <a:xfrm>
              <a:off x="1270748" y="4638575"/>
              <a:ext cx="9990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t>
              </a:r>
              <a:r>
                <a:rPr lang="en" sz="2000">
                  <a:solidFill>
                    <a:srgbClr val="000000"/>
                  </a:solidFill>
                  <a:latin typeface="Calibri"/>
                  <a:ea typeface="Calibri"/>
                  <a:cs typeface="Calibri"/>
                  <a:sym typeface="Calibri"/>
                </a:rPr>
                <a:t> bits</a:t>
              </a:r>
              <a:endParaRPr/>
            </a:p>
          </p:txBody>
        </p:sp>
        <p:grpSp>
          <p:nvGrpSpPr>
            <p:cNvPr id="259" name="Google Shape;259;p24"/>
            <p:cNvGrpSpPr/>
            <p:nvPr/>
          </p:nvGrpSpPr>
          <p:grpSpPr>
            <a:xfrm>
              <a:off x="456088" y="3789595"/>
              <a:ext cx="2560500" cy="902400"/>
              <a:chOff x="555150" y="2621150"/>
              <a:chExt cx="2560500" cy="902400"/>
            </a:xfrm>
          </p:grpSpPr>
          <p:sp>
            <p:nvSpPr>
              <p:cNvPr id="255" name="Google Shape;255;p24"/>
              <p:cNvSpPr/>
              <p:nvPr/>
            </p:nvSpPr>
            <p:spPr>
              <a:xfrm>
                <a:off x="555150" y="2621150"/>
                <a:ext cx="2560500" cy="9024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733175" y="2796300"/>
                <a:ext cx="2207400" cy="3045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0010000001110000</a:t>
                </a:r>
                <a:r>
                  <a:rPr lang="en"/>
                  <a:t>...</a:t>
                </a:r>
                <a:endParaRPr/>
              </a:p>
            </p:txBody>
          </p:sp>
          <p:sp>
            <p:nvSpPr>
              <p:cNvPr id="261" name="Google Shape;261;p24"/>
              <p:cNvSpPr txBox="1"/>
              <p:nvPr/>
            </p:nvSpPr>
            <p:spPr>
              <a:xfrm>
                <a:off x="1004363" y="3094655"/>
                <a:ext cx="1792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baseline="-25000" lang="en"/>
                  <a:t>B</a:t>
                </a:r>
                <a:r>
                  <a:rPr lang="en"/>
                  <a:t>: OptimalHP.java</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Kolmogorov Complexity (Language Independence)</a:t>
            </a:r>
            <a:endParaRPr/>
          </a:p>
        </p:txBody>
      </p:sp>
      <p:sp>
        <p:nvSpPr>
          <p:cNvPr id="267" name="Google Shape;267;p25"/>
          <p:cNvSpPr txBox="1"/>
          <p:nvPr>
            <p:ph idx="1" type="body"/>
          </p:nvPr>
        </p:nvSpPr>
        <p:spPr>
          <a:xfrm>
            <a:off x="243000" y="556500"/>
            <a:ext cx="8659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Fact #1: Kolmogorov Complexity is effectively </a:t>
            </a:r>
            <a:r>
              <a:rPr b="1" lang="en"/>
              <a:t>independent </a:t>
            </a:r>
            <a:r>
              <a:rPr lang="en"/>
              <a:t>of language.</a:t>
            </a:r>
            <a:endParaRPr/>
          </a:p>
          <a:p>
            <a:pPr indent="-355600" lvl="0" marL="457200" rtl="0" algn="l">
              <a:spcBef>
                <a:spcPts val="600"/>
              </a:spcBef>
              <a:spcAft>
                <a:spcPts val="0"/>
              </a:spcAft>
              <a:buSzPts val="2000"/>
              <a:buChar char="●"/>
            </a:pPr>
            <a:r>
              <a:rPr lang="en"/>
              <a:t>For any bit stream, the Java-Kolmogorov Complexity is no more than a constant factor larger than the Python-Kolmogorov Complexity.</a:t>
            </a:r>
            <a:endParaRPr/>
          </a:p>
          <a:p>
            <a:pPr indent="-355600" lvl="1" marL="914400" rtl="0" algn="l">
              <a:spcBef>
                <a:spcPts val="0"/>
              </a:spcBef>
              <a:spcAft>
                <a:spcPts val="0"/>
              </a:spcAft>
              <a:buSzPts val="2000"/>
              <a:buChar char="○"/>
            </a:pPr>
            <a:r>
              <a:rPr lang="en"/>
              <a:t>Why?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Kevin Lin generates a Python program that is very short and I am jealous and cannot think of a similar thing in Java.</a:t>
            </a:r>
            <a:endParaRPr/>
          </a:p>
          <a:p>
            <a:pPr indent="-355600" lvl="0" marL="457200" rtl="0" algn="l">
              <a:spcBef>
                <a:spcPts val="600"/>
              </a:spcBef>
              <a:spcAft>
                <a:spcPts val="0"/>
              </a:spcAft>
              <a:buSzPts val="2000"/>
              <a:buChar char="●"/>
            </a:pPr>
            <a:r>
              <a:rPr lang="en"/>
              <a:t>I could just write a Python interpreter in Java and then run Kevin’s program.</a:t>
            </a:r>
            <a:endParaRPr/>
          </a:p>
          <a:p>
            <a:pPr indent="-355600" lvl="1" marL="914400" rtl="0" algn="l">
              <a:spcBef>
                <a:spcPts val="0"/>
              </a:spcBef>
              <a:spcAft>
                <a:spcPts val="0"/>
              </a:spcAft>
              <a:buSzPts val="2000"/>
              <a:buChar char="○"/>
            </a:pPr>
            <a:r>
              <a:rPr lang="en"/>
              <a:t>K</a:t>
            </a:r>
            <a:r>
              <a:rPr baseline="-25000" lang="en"/>
              <a:t>J</a:t>
            </a:r>
            <a:r>
              <a:rPr lang="en"/>
              <a:t>(B) ≤ K</a:t>
            </a:r>
            <a:r>
              <a:rPr baseline="-25000" lang="en"/>
              <a:t>P</a:t>
            </a:r>
            <a:r>
              <a:rPr lang="en"/>
              <a:t>(B) + size(python interpreter)</a:t>
            </a:r>
            <a:endParaRPr/>
          </a:p>
        </p:txBody>
      </p:sp>
      <p:sp>
        <p:nvSpPr>
          <p:cNvPr id="268" name="Google Shape;268;p25"/>
          <p:cNvSpPr/>
          <p:nvPr/>
        </p:nvSpPr>
        <p:spPr>
          <a:xfrm>
            <a:off x="3863525" y="4060713"/>
            <a:ext cx="1792500" cy="75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Java Interpreter</a:t>
            </a:r>
            <a:endParaRPr/>
          </a:p>
        </p:txBody>
      </p:sp>
      <p:grpSp>
        <p:nvGrpSpPr>
          <p:cNvPr id="269" name="Google Shape;269;p25"/>
          <p:cNvGrpSpPr/>
          <p:nvPr/>
        </p:nvGrpSpPr>
        <p:grpSpPr>
          <a:xfrm>
            <a:off x="6408266" y="3915239"/>
            <a:ext cx="2466900" cy="1055155"/>
            <a:chOff x="6220916" y="3634168"/>
            <a:chExt cx="2466900" cy="1055155"/>
          </a:xfrm>
        </p:grpSpPr>
        <p:sp>
          <p:nvSpPr>
            <p:cNvPr id="270" name="Google Shape;270;p25"/>
            <p:cNvSpPr txBox="1"/>
            <p:nvPr/>
          </p:nvSpPr>
          <p:spPr>
            <a:xfrm>
              <a:off x="6411871" y="4268124"/>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alibri"/>
                  <a:ea typeface="Calibri"/>
                  <a:cs typeface="Calibri"/>
                  <a:sym typeface="Calibri"/>
                </a:rPr>
                <a:t>8,389,584 bits</a:t>
              </a:r>
              <a:endParaRPr/>
            </a:p>
          </p:txBody>
        </p:sp>
        <p:sp>
          <p:nvSpPr>
            <p:cNvPr id="271" name="Google Shape;271;p25"/>
            <p:cNvSpPr/>
            <p:nvPr/>
          </p:nvSpPr>
          <p:spPr>
            <a:xfrm>
              <a:off x="6282125" y="4005827"/>
              <a:ext cx="1969800" cy="3045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272" name="Google Shape;272;p25"/>
            <p:cNvSpPr txBox="1"/>
            <p:nvPr/>
          </p:nvSpPr>
          <p:spPr>
            <a:xfrm>
              <a:off x="6220916" y="3634168"/>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HugPlant.bmp</a:t>
              </a:r>
              <a:endParaRPr/>
            </a:p>
          </p:txBody>
        </p:sp>
      </p:grpSp>
      <p:cxnSp>
        <p:nvCxnSpPr>
          <p:cNvPr id="273" name="Google Shape;273;p25"/>
          <p:cNvCxnSpPr>
            <a:stCxn id="274" idx="3"/>
            <a:endCxn id="268" idx="1"/>
          </p:cNvCxnSpPr>
          <p:nvPr/>
        </p:nvCxnSpPr>
        <p:spPr>
          <a:xfrm flipH="1" rot="10800000">
            <a:off x="3015575" y="4435597"/>
            <a:ext cx="848100" cy="2100"/>
          </a:xfrm>
          <a:prstGeom prst="straightConnector1">
            <a:avLst/>
          </a:prstGeom>
          <a:noFill/>
          <a:ln cap="flat" cmpd="sng" w="19050">
            <a:solidFill>
              <a:srgbClr val="666666"/>
            </a:solidFill>
            <a:prstDash val="solid"/>
            <a:round/>
            <a:headEnd len="med" w="med" type="none"/>
            <a:tailEnd len="med" w="med" type="triangle"/>
          </a:ln>
        </p:spPr>
      </p:cxnSp>
      <p:cxnSp>
        <p:nvCxnSpPr>
          <p:cNvPr id="275" name="Google Shape;275;p25"/>
          <p:cNvCxnSpPr>
            <a:stCxn id="268" idx="3"/>
            <a:endCxn id="271" idx="1"/>
          </p:cNvCxnSpPr>
          <p:nvPr/>
        </p:nvCxnSpPr>
        <p:spPr>
          <a:xfrm>
            <a:off x="5656025" y="4435713"/>
            <a:ext cx="813600" cy="3300"/>
          </a:xfrm>
          <a:prstGeom prst="straightConnector1">
            <a:avLst/>
          </a:prstGeom>
          <a:noFill/>
          <a:ln cap="flat" cmpd="sng" w="19050">
            <a:solidFill>
              <a:srgbClr val="666666"/>
            </a:solidFill>
            <a:prstDash val="solid"/>
            <a:round/>
            <a:headEnd len="med" w="med" type="none"/>
            <a:tailEnd len="med" w="med" type="triangle"/>
          </a:ln>
        </p:spPr>
      </p:cxnSp>
      <p:grpSp>
        <p:nvGrpSpPr>
          <p:cNvPr id="276" name="Google Shape;276;p25"/>
          <p:cNvGrpSpPr/>
          <p:nvPr/>
        </p:nvGrpSpPr>
        <p:grpSpPr>
          <a:xfrm>
            <a:off x="455075" y="3839047"/>
            <a:ext cx="2586759" cy="1197300"/>
            <a:chOff x="555163" y="2468757"/>
            <a:chExt cx="2586759" cy="1197300"/>
          </a:xfrm>
        </p:grpSpPr>
        <p:sp>
          <p:nvSpPr>
            <p:cNvPr id="274" name="Google Shape;274;p25"/>
            <p:cNvSpPr/>
            <p:nvPr/>
          </p:nvSpPr>
          <p:spPr>
            <a:xfrm>
              <a:off x="555163" y="2468757"/>
              <a:ext cx="2560500" cy="1197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733175" y="2796300"/>
              <a:ext cx="2207400" cy="3045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0010000001110000</a:t>
              </a:r>
              <a:r>
                <a:rPr lang="en"/>
                <a:t>...</a:t>
              </a:r>
              <a:endParaRPr/>
            </a:p>
          </p:txBody>
        </p:sp>
        <p:sp>
          <p:nvSpPr>
            <p:cNvPr id="278" name="Google Shape;278;p25"/>
            <p:cNvSpPr txBox="1"/>
            <p:nvPr/>
          </p:nvSpPr>
          <p:spPr>
            <a:xfrm>
              <a:off x="865522" y="3094655"/>
              <a:ext cx="2276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baseline="-25000" lang="en"/>
                <a:t>B</a:t>
              </a:r>
              <a:r>
                <a:rPr lang="en"/>
                <a:t>: OptimalPythonAnd</a:t>
              </a:r>
              <a:endParaRPr/>
            </a:p>
            <a:p>
              <a:pPr indent="0" lvl="0" marL="0" rtl="0" algn="l">
                <a:spcBef>
                  <a:spcPts val="0"/>
                </a:spcBef>
                <a:spcAft>
                  <a:spcPts val="0"/>
                </a:spcAft>
                <a:buNone/>
              </a:pPr>
              <a:r>
                <a:rPr lang="en"/>
                <a:t>PythonInterpreter.java</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Kolmogorov Complexity (Uncomputability)</a:t>
            </a:r>
            <a:endParaRPr/>
          </a:p>
        </p:txBody>
      </p:sp>
      <p:sp>
        <p:nvSpPr>
          <p:cNvPr id="284" name="Google Shape;284;p26"/>
          <p:cNvSpPr txBox="1"/>
          <p:nvPr>
            <p:ph idx="1" type="body"/>
          </p:nvPr>
        </p:nvSpPr>
        <p:spPr>
          <a:xfrm>
            <a:off x="243000" y="556500"/>
            <a:ext cx="8443800" cy="318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 target bitstream B, what is the shortest bitstream C</a:t>
            </a:r>
            <a:r>
              <a:rPr baseline="-25000" lang="en"/>
              <a:t>B</a:t>
            </a:r>
            <a:r>
              <a:rPr lang="en"/>
              <a:t> that outputs B.</a:t>
            </a:r>
            <a:endParaRPr/>
          </a:p>
          <a:p>
            <a:pPr indent="-355600" lvl="0" marL="457200" rtl="0" algn="l">
              <a:spcBef>
                <a:spcPts val="600"/>
              </a:spcBef>
              <a:spcAft>
                <a:spcPts val="0"/>
              </a:spcAft>
              <a:buSzPts val="2000"/>
              <a:buChar char="●"/>
            </a:pPr>
            <a:r>
              <a:rPr lang="en"/>
              <a:t>Definition: The Java-Kolmogorov complexity K</a:t>
            </a:r>
            <a:r>
              <a:rPr baseline="-25000" lang="en"/>
              <a:t>J</a:t>
            </a:r>
            <a:r>
              <a:rPr lang="en"/>
              <a:t>(B) is the length of the shortest Java program (in bytes) that generates B.</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Fact #1: Kolmogorov Complexity is effectively </a:t>
            </a:r>
            <a:r>
              <a:rPr b="1" lang="en"/>
              <a:t>independent </a:t>
            </a:r>
            <a:r>
              <a:rPr lang="en"/>
              <a:t>of language.</a:t>
            </a:r>
            <a:endParaRPr/>
          </a:p>
          <a:p>
            <a:pPr indent="0" lvl="0" marL="0" rtl="0" algn="l">
              <a:spcBef>
                <a:spcPts val="600"/>
              </a:spcBef>
              <a:spcAft>
                <a:spcPts val="0"/>
              </a:spcAft>
              <a:buNone/>
            </a:pPr>
            <a:r>
              <a:rPr lang="en"/>
              <a:t>Fact #2: It is </a:t>
            </a:r>
            <a:r>
              <a:rPr b="1" lang="en"/>
              <a:t>impossible </a:t>
            </a:r>
            <a:r>
              <a:rPr lang="en"/>
              <a:t>to write a program that calculates the Kolmogorov Complexity of any bitstream. Proof available </a:t>
            </a:r>
            <a:r>
              <a:rPr lang="en" u="sng">
                <a:solidFill>
                  <a:schemeClr val="hlink"/>
                </a:solidFill>
                <a:hlinkClick r:id="rId3"/>
              </a:rPr>
              <a:t>here</a:t>
            </a:r>
            <a:r>
              <a:rPr lang="en"/>
              <a:t>.</a:t>
            </a:r>
            <a:endParaRPr/>
          </a:p>
          <a:p>
            <a:pPr indent="-355600" lvl="0" marL="457200" rtl="0" algn="l">
              <a:spcBef>
                <a:spcPts val="600"/>
              </a:spcBef>
              <a:spcAft>
                <a:spcPts val="0"/>
              </a:spcAft>
              <a:buSzPts val="2000"/>
              <a:buChar char="●"/>
            </a:pPr>
            <a:r>
              <a:rPr lang="en"/>
              <a:t>Corollary:  It is </a:t>
            </a:r>
            <a:r>
              <a:rPr b="1" lang="en"/>
              <a:t>impossible </a:t>
            </a:r>
            <a:r>
              <a:rPr lang="en"/>
              <a:t>to write the “perfect” compression algorithm. </a:t>
            </a:r>
            <a:endParaRPr/>
          </a:p>
        </p:txBody>
      </p:sp>
      <p:sp>
        <p:nvSpPr>
          <p:cNvPr id="285" name="Google Shape;285;p26"/>
          <p:cNvSpPr/>
          <p:nvPr/>
        </p:nvSpPr>
        <p:spPr>
          <a:xfrm>
            <a:off x="3863525" y="3935068"/>
            <a:ext cx="1792500" cy="75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Java Interpreter</a:t>
            </a:r>
            <a:endParaRPr/>
          </a:p>
        </p:txBody>
      </p:sp>
      <p:grpSp>
        <p:nvGrpSpPr>
          <p:cNvPr id="286" name="Google Shape;286;p26"/>
          <p:cNvGrpSpPr/>
          <p:nvPr/>
        </p:nvGrpSpPr>
        <p:grpSpPr>
          <a:xfrm>
            <a:off x="6408266" y="3789593"/>
            <a:ext cx="2466900" cy="1055155"/>
            <a:chOff x="6220916" y="3634168"/>
            <a:chExt cx="2466900" cy="1055155"/>
          </a:xfrm>
        </p:grpSpPr>
        <p:sp>
          <p:nvSpPr>
            <p:cNvPr id="287" name="Google Shape;287;p26"/>
            <p:cNvSpPr txBox="1"/>
            <p:nvPr/>
          </p:nvSpPr>
          <p:spPr>
            <a:xfrm>
              <a:off x="6411871" y="4268124"/>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alibri"/>
                  <a:ea typeface="Calibri"/>
                  <a:cs typeface="Calibri"/>
                  <a:sym typeface="Calibri"/>
                </a:rPr>
                <a:t>8,389,584 bits</a:t>
              </a:r>
              <a:endParaRPr/>
            </a:p>
          </p:txBody>
        </p:sp>
        <p:sp>
          <p:nvSpPr>
            <p:cNvPr id="288" name="Google Shape;288;p26"/>
            <p:cNvSpPr/>
            <p:nvPr/>
          </p:nvSpPr>
          <p:spPr>
            <a:xfrm>
              <a:off x="6282125" y="4005827"/>
              <a:ext cx="1969800" cy="3045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289" name="Google Shape;289;p26"/>
            <p:cNvSpPr txBox="1"/>
            <p:nvPr/>
          </p:nvSpPr>
          <p:spPr>
            <a:xfrm>
              <a:off x="6220916" y="3634168"/>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HugPlant.bmp</a:t>
              </a:r>
              <a:endParaRPr/>
            </a:p>
          </p:txBody>
        </p:sp>
      </p:grpSp>
      <p:cxnSp>
        <p:nvCxnSpPr>
          <p:cNvPr id="290" name="Google Shape;290;p26"/>
          <p:cNvCxnSpPr>
            <a:stCxn id="291" idx="3"/>
            <a:endCxn id="285" idx="1"/>
          </p:cNvCxnSpPr>
          <p:nvPr/>
        </p:nvCxnSpPr>
        <p:spPr>
          <a:xfrm flipH="1" rot="10800000">
            <a:off x="3015563" y="4310095"/>
            <a:ext cx="848100" cy="6900"/>
          </a:xfrm>
          <a:prstGeom prst="straightConnector1">
            <a:avLst/>
          </a:prstGeom>
          <a:noFill/>
          <a:ln cap="flat" cmpd="sng" w="19050">
            <a:solidFill>
              <a:srgbClr val="666666"/>
            </a:solidFill>
            <a:prstDash val="solid"/>
            <a:round/>
            <a:headEnd len="med" w="med" type="none"/>
            <a:tailEnd len="med" w="med" type="triangle"/>
          </a:ln>
        </p:spPr>
      </p:cxnSp>
      <p:cxnSp>
        <p:nvCxnSpPr>
          <p:cNvPr id="292" name="Google Shape;292;p26"/>
          <p:cNvCxnSpPr>
            <a:stCxn id="285" idx="3"/>
            <a:endCxn id="288" idx="1"/>
          </p:cNvCxnSpPr>
          <p:nvPr/>
        </p:nvCxnSpPr>
        <p:spPr>
          <a:xfrm>
            <a:off x="5656025" y="4310068"/>
            <a:ext cx="813600" cy="3300"/>
          </a:xfrm>
          <a:prstGeom prst="straightConnector1">
            <a:avLst/>
          </a:prstGeom>
          <a:noFill/>
          <a:ln cap="flat" cmpd="sng" w="19050">
            <a:solidFill>
              <a:srgbClr val="666666"/>
            </a:solidFill>
            <a:prstDash val="solid"/>
            <a:round/>
            <a:headEnd len="med" w="med" type="none"/>
            <a:tailEnd len="med" w="med" type="triangle"/>
          </a:ln>
        </p:spPr>
      </p:cxnSp>
      <p:grpSp>
        <p:nvGrpSpPr>
          <p:cNvPr id="293" name="Google Shape;293;p26"/>
          <p:cNvGrpSpPr/>
          <p:nvPr/>
        </p:nvGrpSpPr>
        <p:grpSpPr>
          <a:xfrm>
            <a:off x="455063" y="3865795"/>
            <a:ext cx="2560500" cy="1270180"/>
            <a:chOff x="456088" y="3789595"/>
            <a:chExt cx="2560500" cy="1270180"/>
          </a:xfrm>
        </p:grpSpPr>
        <p:sp>
          <p:nvSpPr>
            <p:cNvPr id="294" name="Google Shape;294;p26"/>
            <p:cNvSpPr txBox="1"/>
            <p:nvPr/>
          </p:nvSpPr>
          <p:spPr>
            <a:xfrm>
              <a:off x="1270748" y="4638575"/>
              <a:ext cx="9990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t>
              </a:r>
              <a:r>
                <a:rPr lang="en" sz="2000">
                  <a:solidFill>
                    <a:srgbClr val="000000"/>
                  </a:solidFill>
                  <a:latin typeface="Calibri"/>
                  <a:ea typeface="Calibri"/>
                  <a:cs typeface="Calibri"/>
                  <a:sym typeface="Calibri"/>
                </a:rPr>
                <a:t> bits</a:t>
              </a:r>
              <a:endParaRPr/>
            </a:p>
          </p:txBody>
        </p:sp>
        <p:grpSp>
          <p:nvGrpSpPr>
            <p:cNvPr id="295" name="Google Shape;295;p26"/>
            <p:cNvGrpSpPr/>
            <p:nvPr/>
          </p:nvGrpSpPr>
          <p:grpSpPr>
            <a:xfrm>
              <a:off x="456088" y="3789595"/>
              <a:ext cx="2560500" cy="902400"/>
              <a:chOff x="555150" y="2621150"/>
              <a:chExt cx="2560500" cy="902400"/>
            </a:xfrm>
          </p:grpSpPr>
          <p:sp>
            <p:nvSpPr>
              <p:cNvPr id="291" name="Google Shape;291;p26"/>
              <p:cNvSpPr/>
              <p:nvPr/>
            </p:nvSpPr>
            <p:spPr>
              <a:xfrm>
                <a:off x="555150" y="2621150"/>
                <a:ext cx="2560500" cy="9024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733175" y="2796300"/>
                <a:ext cx="2207400" cy="3045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0010000001110000</a:t>
                </a:r>
                <a:r>
                  <a:rPr lang="en"/>
                  <a:t>...</a:t>
                </a:r>
                <a:endParaRPr/>
              </a:p>
            </p:txBody>
          </p:sp>
          <p:sp>
            <p:nvSpPr>
              <p:cNvPr id="297" name="Google Shape;297;p26"/>
              <p:cNvSpPr txBox="1"/>
              <p:nvPr/>
            </p:nvSpPr>
            <p:spPr>
              <a:xfrm>
                <a:off x="1004363" y="3094655"/>
                <a:ext cx="1792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baseline="-25000" lang="en"/>
                  <a:t>B</a:t>
                </a:r>
                <a:r>
                  <a:rPr lang="en"/>
                  <a:t>: OptimalHP.java</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8" name="Google Shape;38;p9"/>
          <p:cNvSpPr txBox="1"/>
          <p:nvPr>
            <p:ph idx="1" type="body"/>
          </p:nvPr>
        </p:nvSpPr>
        <p:spPr>
          <a:xfrm>
            <a:off x="243000" y="556500"/>
            <a:ext cx="8814900" cy="433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Makeup HW6 and HW7 will be out as soon as possible</a:t>
            </a:r>
            <a:endParaRPr/>
          </a:p>
          <a:p>
            <a:pPr indent="-355600" lvl="0" marL="457200" rtl="0" algn="l">
              <a:spcBef>
                <a:spcPts val="600"/>
              </a:spcBef>
              <a:spcAft>
                <a:spcPts val="0"/>
              </a:spcAft>
              <a:buSzPts val="2000"/>
              <a:buChar char="●"/>
            </a:pPr>
            <a:r>
              <a:rPr lang="en"/>
              <a:t>Can replace up to two old HWs.</a:t>
            </a:r>
            <a:endParaRPr/>
          </a:p>
          <a:p>
            <a:pPr indent="-355600" lvl="0" marL="457200" rtl="0" algn="l">
              <a:spcBef>
                <a:spcPts val="0"/>
              </a:spcBef>
              <a:spcAft>
                <a:spcPts val="0"/>
              </a:spcAft>
              <a:buSzPts val="2000"/>
              <a:buChar char="●"/>
            </a:pPr>
            <a:r>
              <a:rPr lang="en"/>
              <a:t>HW7 is easier.</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HKN Survey on Friday in class:</a:t>
            </a:r>
            <a:endParaRPr/>
          </a:p>
          <a:p>
            <a:pPr indent="-355600" lvl="0" marL="457200" rtl="0" algn="l">
              <a:spcBef>
                <a:spcPts val="600"/>
              </a:spcBef>
              <a:spcAft>
                <a:spcPts val="0"/>
              </a:spcAft>
              <a:buSzPts val="2000"/>
              <a:buChar char="●"/>
            </a:pPr>
            <a:r>
              <a:rPr lang="en"/>
              <a:t>4 points if you fill out the HKN survey.</a:t>
            </a:r>
            <a:endParaRPr/>
          </a:p>
          <a:p>
            <a:pPr indent="-355600" lvl="0" marL="457200" rtl="0" algn="l">
              <a:spcBef>
                <a:spcPts val="0"/>
              </a:spcBef>
              <a:spcAft>
                <a:spcPts val="0"/>
              </a:spcAft>
              <a:buSzPts val="2000"/>
              <a:buChar char="●"/>
            </a:pPr>
            <a:r>
              <a:rPr lang="en"/>
              <a:t>You can also do survey at home if you can’t make it to the physical lecture.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Post-final exam survey will be worth 8 extra credit points.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01" name="Shape 301"/>
        <p:cNvGrpSpPr/>
        <p:nvPr/>
      </p:nvGrpSpPr>
      <p:grpSpPr>
        <a:xfrm>
          <a:off x="0" y="0"/>
          <a:ext cx="0" cy="0"/>
          <a:chOff x="0" y="0"/>
          <a:chExt cx="0" cy="0"/>
        </a:xfrm>
      </p:grpSpPr>
      <p:sp>
        <p:nvSpPr>
          <p:cNvPr id="302" name="Google Shape;302;p27"/>
          <p:cNvSpPr txBox="1"/>
          <p:nvPr>
            <p:ph type="title"/>
          </p:nvPr>
        </p:nvSpPr>
        <p:spPr>
          <a:xfrm>
            <a:off x="928950" y="1718711"/>
            <a:ext cx="7286100" cy="165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br>
              <a:rPr lang="en" sz="4800"/>
            </a:br>
            <a:r>
              <a:rPr lang="en" sz="4800"/>
              <a:t>Problem Difficulty: How Hard is Independent Set</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Difficulty</a:t>
            </a:r>
            <a:endParaRPr/>
          </a:p>
        </p:txBody>
      </p:sp>
      <p:sp>
        <p:nvSpPr>
          <p:cNvPr id="308" name="Google Shape;308;p28"/>
          <p:cNvSpPr txBox="1"/>
          <p:nvPr>
            <p:ph idx="1" type="body"/>
          </p:nvPr>
        </p:nvSpPr>
        <p:spPr>
          <a:xfrm>
            <a:off x="243000" y="556500"/>
            <a:ext cx="8443800" cy="40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problems are fundamentally harder than others. What we know about the runtime of the optimal algorithms for some problems:</a:t>
            </a:r>
            <a:endParaRPr/>
          </a:p>
          <a:p>
            <a:pPr indent="-355600" lvl="0" marL="457200" rtl="0" algn="l">
              <a:spcBef>
                <a:spcPts val="600"/>
              </a:spcBef>
              <a:spcAft>
                <a:spcPts val="0"/>
              </a:spcAft>
              <a:buSzPts val="2000"/>
              <a:buChar char="●"/>
            </a:pPr>
            <a:r>
              <a:rPr lang="en"/>
              <a:t>Calculating the Kolmogorov complexity K(B) of a bitstream: Impossible</a:t>
            </a:r>
            <a:endParaRPr/>
          </a:p>
          <a:p>
            <a:pPr indent="-355600" lvl="0" marL="457200" rtl="0" algn="l">
              <a:spcBef>
                <a:spcPts val="0"/>
              </a:spcBef>
              <a:spcAft>
                <a:spcPts val="0"/>
              </a:spcAft>
              <a:buSzPts val="2000"/>
              <a:buChar char="●"/>
            </a:pPr>
            <a:r>
              <a:rPr lang="en"/>
              <a:t>Good Compression: ???</a:t>
            </a:r>
            <a:endParaRPr/>
          </a:p>
          <a:p>
            <a:pPr indent="-355600" lvl="0" marL="457200" rtl="0" algn="l">
              <a:spcBef>
                <a:spcPts val="0"/>
              </a:spcBef>
              <a:spcAft>
                <a:spcPts val="0"/>
              </a:spcAft>
              <a:buSzPts val="2000"/>
              <a:buChar char="●"/>
            </a:pPr>
            <a:r>
              <a:rPr lang="en"/>
              <a:t>Checking if an array contains two items such that f(x1, x2) = 0: Θ(N</a:t>
            </a:r>
            <a:r>
              <a:rPr baseline="30000" lang="en"/>
              <a:t>2</a:t>
            </a:r>
            <a:r>
              <a:rPr lang="en"/>
              <a:t>)</a:t>
            </a:r>
            <a:endParaRPr/>
          </a:p>
          <a:p>
            <a:pPr indent="-355600" lvl="0" marL="457200" rtl="0" algn="l">
              <a:spcBef>
                <a:spcPts val="0"/>
              </a:spcBef>
              <a:spcAft>
                <a:spcPts val="0"/>
              </a:spcAft>
              <a:buSzPts val="2000"/>
              <a:buChar char="●"/>
            </a:pPr>
            <a:r>
              <a:rPr lang="en"/>
              <a:t>3SUM: O(N</a:t>
            </a:r>
            <a:r>
              <a:rPr baseline="30000" lang="en"/>
              <a:t>2</a:t>
            </a:r>
            <a:r>
              <a:rPr lang="en"/>
              <a:t> / (log N / log log N)</a:t>
            </a:r>
            <a:r>
              <a:rPr baseline="30000" lang="en"/>
              <a:t>2/3</a:t>
            </a:r>
            <a:r>
              <a:rPr lang="en"/>
              <a:t>)   [just slightly less than N</a:t>
            </a:r>
            <a:r>
              <a:rPr baseline="30000" lang="en"/>
              <a:t>2</a:t>
            </a:r>
            <a:r>
              <a:rPr lang="en"/>
              <a:t>)</a:t>
            </a:r>
            <a:endParaRPr baseline="30000"/>
          </a:p>
          <a:p>
            <a:pPr indent="-355600" lvl="0" marL="457200" rtl="0" algn="l">
              <a:spcBef>
                <a:spcPts val="0"/>
              </a:spcBef>
              <a:spcAft>
                <a:spcPts val="0"/>
              </a:spcAft>
              <a:buSzPts val="2000"/>
              <a:buChar char="●"/>
            </a:pPr>
            <a:r>
              <a:rPr lang="en"/>
              <a:t>Comparison based sorting: Θ(N log N)</a:t>
            </a:r>
            <a:endParaRPr/>
          </a:p>
          <a:p>
            <a:pPr indent="-355600" lvl="0" marL="457200" rtl="0" algn="l">
              <a:spcBef>
                <a:spcPts val="0"/>
              </a:spcBef>
              <a:spcAft>
                <a:spcPts val="0"/>
              </a:spcAft>
              <a:buSzPts val="2000"/>
              <a:buChar char="●"/>
            </a:pPr>
            <a:r>
              <a:rPr lang="en"/>
              <a:t>Finding the median of an array: Θ(N)</a:t>
            </a:r>
            <a:endParaRPr baseline="30000"/>
          </a:p>
        </p:txBody>
      </p:sp>
      <p:grpSp>
        <p:nvGrpSpPr>
          <p:cNvPr id="309" name="Google Shape;309;p28"/>
          <p:cNvGrpSpPr/>
          <p:nvPr/>
        </p:nvGrpSpPr>
        <p:grpSpPr>
          <a:xfrm>
            <a:off x="4962373" y="2769242"/>
            <a:ext cx="3984337" cy="2287586"/>
            <a:chOff x="2752300" y="2127775"/>
            <a:chExt cx="4248600" cy="2859125"/>
          </a:xfrm>
        </p:grpSpPr>
        <p:sp>
          <p:nvSpPr>
            <p:cNvPr id="310" name="Google Shape;310;p28"/>
            <p:cNvSpPr/>
            <p:nvPr/>
          </p:nvSpPr>
          <p:spPr>
            <a:xfrm>
              <a:off x="2752300" y="2430000"/>
              <a:ext cx="4248600" cy="2556900"/>
            </a:xfrm>
            <a:prstGeom prst="triangl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28"/>
            <p:cNvSpPr txBox="1"/>
            <p:nvPr/>
          </p:nvSpPr>
          <p:spPr>
            <a:xfrm>
              <a:off x="3376582" y="2127775"/>
              <a:ext cx="3000000" cy="283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K(B)</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a:p>
              <a:pPr indent="0" lvl="0" marL="0" rtl="0" algn="ctr">
                <a:spcBef>
                  <a:spcPts val="0"/>
                </a:spcBef>
                <a:spcAft>
                  <a:spcPts val="0"/>
                </a:spcAft>
                <a:buNone/>
              </a:pPr>
              <a:r>
                <a:rPr lang="en">
                  <a:solidFill>
                    <a:schemeClr val="dk1"/>
                  </a:solidFill>
                </a:rPr>
                <a:t>“Good” Compression</a:t>
              </a:r>
              <a:endParaRPr>
                <a:solidFill>
                  <a:schemeClr val="dk1"/>
                </a:solidFill>
              </a:endParaRPr>
            </a:p>
            <a:p>
              <a:pPr indent="0" lvl="0" marL="0" rtl="0" algn="ctr">
                <a:spcBef>
                  <a:spcPts val="0"/>
                </a:spcBef>
                <a:spcAft>
                  <a:spcPts val="0"/>
                </a:spcAft>
                <a:buNone/>
              </a:pPr>
              <a:r>
                <a:rPr lang="en">
                  <a:solidFill>
                    <a:schemeClr val="dk1"/>
                  </a:solidFill>
                </a:rPr>
                <a:t>Pairwise Satisfaction</a:t>
              </a:r>
              <a:endParaRPr>
                <a:solidFill>
                  <a:schemeClr val="dk1"/>
                </a:solidFill>
              </a:endParaRPr>
            </a:p>
            <a:p>
              <a:pPr indent="0" lvl="0" marL="0" rtl="0" algn="ctr">
                <a:spcBef>
                  <a:spcPts val="0"/>
                </a:spcBef>
                <a:spcAft>
                  <a:spcPts val="0"/>
                </a:spcAft>
                <a:buNone/>
              </a:pPr>
              <a:r>
                <a:rPr lang="en">
                  <a:solidFill>
                    <a:schemeClr val="dk1"/>
                  </a:solidFill>
                </a:rPr>
                <a:t>3SUM</a:t>
              </a:r>
              <a:endParaRPr>
                <a:solidFill>
                  <a:schemeClr val="dk1"/>
                </a:solidFill>
              </a:endParaRPr>
            </a:p>
            <a:p>
              <a:pPr indent="0" lvl="0" marL="0" rtl="0" algn="ctr">
                <a:spcBef>
                  <a:spcPts val="0"/>
                </a:spcBef>
                <a:spcAft>
                  <a:spcPts val="0"/>
                </a:spcAft>
                <a:buNone/>
              </a:pPr>
              <a:r>
                <a:rPr lang="en">
                  <a:solidFill>
                    <a:schemeClr val="dk1"/>
                  </a:solidFill>
                </a:rPr>
                <a:t>Comparison Sorting</a:t>
              </a:r>
              <a:endParaRPr>
                <a:solidFill>
                  <a:schemeClr val="dk1"/>
                </a:solidFill>
              </a:endParaRPr>
            </a:p>
            <a:p>
              <a:pPr indent="0" lvl="0" marL="0" rtl="0" algn="ctr">
                <a:spcBef>
                  <a:spcPts val="0"/>
                </a:spcBef>
                <a:spcAft>
                  <a:spcPts val="0"/>
                </a:spcAft>
                <a:buNone/>
              </a:pPr>
              <a:r>
                <a:rPr lang="en">
                  <a:solidFill>
                    <a:schemeClr val="dk1"/>
                  </a:solidFill>
                </a:rPr>
                <a:t>Median Finding</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p:txBody>
        </p:sp>
      </p:grpSp>
      <p:sp>
        <p:nvSpPr>
          <p:cNvPr id="312" name="Google Shape;312;p28"/>
          <p:cNvSpPr txBox="1"/>
          <p:nvPr/>
        </p:nvSpPr>
        <p:spPr>
          <a:xfrm>
            <a:off x="234100" y="4282350"/>
            <a:ext cx="42939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Nobody has proven an interesting lower bound for 3SUM’s difficulty, but it is widely conjectured to be slightly less than N</a:t>
            </a:r>
            <a:r>
              <a:rPr baseline="30000" lang="en"/>
              <a:t>2</a:t>
            </a:r>
            <a:r>
              <a:rPr lang="en"/>
              <a:t>.</a:t>
            </a:r>
            <a:endParaRPr/>
          </a:p>
        </p:txBody>
      </p:sp>
      <p:sp>
        <p:nvSpPr>
          <p:cNvPr id="313" name="Google Shape;313;p28"/>
          <p:cNvSpPr txBox="1"/>
          <p:nvPr/>
        </p:nvSpPr>
        <p:spPr>
          <a:xfrm>
            <a:off x="257008" y="3653009"/>
            <a:ext cx="42939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results above assume a simple model of computation that uses comparisons for decisions.</a:t>
            </a:r>
            <a:endParaRPr/>
          </a:p>
        </p:txBody>
      </p:sp>
      <p:sp>
        <p:nvSpPr>
          <p:cNvPr id="314" name="Google Shape;314;p28"/>
          <p:cNvSpPr txBox="1"/>
          <p:nvPr/>
        </p:nvSpPr>
        <p:spPr>
          <a:xfrm>
            <a:off x="6980700" y="1006700"/>
            <a:ext cx="19659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(optimal compression)</a:t>
            </a:r>
            <a:endParaRPr>
              <a:solidFill>
                <a:srgbClr val="BE0712"/>
              </a:solidFill>
            </a:endParaRPr>
          </a:p>
        </p:txBody>
      </p:sp>
      <p:cxnSp>
        <p:nvCxnSpPr>
          <p:cNvPr id="315" name="Google Shape;315;p28"/>
          <p:cNvCxnSpPr>
            <a:stCxn id="314" idx="1"/>
          </p:cNvCxnSpPr>
          <p:nvPr/>
        </p:nvCxnSpPr>
        <p:spPr>
          <a:xfrm flipH="1">
            <a:off x="5348100" y="1195400"/>
            <a:ext cx="1632600" cy="267300"/>
          </a:xfrm>
          <a:prstGeom prst="straightConnector1">
            <a:avLst/>
          </a:prstGeom>
          <a:noFill/>
          <a:ln cap="flat" cmpd="sng" w="9525">
            <a:solidFill>
              <a:srgbClr val="BE0712"/>
            </a:solidFill>
            <a:prstDash val="solid"/>
            <a:round/>
            <a:headEnd len="med" w="med" type="none"/>
            <a:tailEnd len="med" w="med" type="triangle"/>
          </a:ln>
        </p:spPr>
      </p:cxnSp>
      <p:cxnSp>
        <p:nvCxnSpPr>
          <p:cNvPr id="316" name="Google Shape;316;p28"/>
          <p:cNvCxnSpPr/>
          <p:nvPr/>
        </p:nvCxnSpPr>
        <p:spPr>
          <a:xfrm flipH="1">
            <a:off x="7830475" y="3828200"/>
            <a:ext cx="521700" cy="239400"/>
          </a:xfrm>
          <a:prstGeom prst="straightConnector1">
            <a:avLst/>
          </a:prstGeom>
          <a:noFill/>
          <a:ln cap="flat" cmpd="sng" w="9525">
            <a:solidFill>
              <a:srgbClr val="BE0712"/>
            </a:solidFill>
            <a:prstDash val="solid"/>
            <a:round/>
            <a:headEnd len="med" w="med" type="none"/>
            <a:tailEnd len="med" w="med" type="triangle"/>
          </a:ln>
        </p:spPr>
      </p:cxnSp>
      <p:sp>
        <p:nvSpPr>
          <p:cNvPr id="317" name="Google Shape;317;p28"/>
          <p:cNvSpPr txBox="1"/>
          <p:nvPr/>
        </p:nvSpPr>
        <p:spPr>
          <a:xfrm>
            <a:off x="8303000" y="3514950"/>
            <a:ext cx="782700" cy="4041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600">
                <a:solidFill>
                  <a:srgbClr val="BE0712"/>
                </a:solidFill>
                <a:latin typeface="Calibri"/>
                <a:ea typeface="Calibri"/>
                <a:cs typeface="Calibri"/>
                <a:sym typeface="Calibri"/>
              </a:rPr>
              <a:t>Θ(N</a:t>
            </a:r>
            <a:r>
              <a:rPr baseline="30000" lang="en" sz="1600">
                <a:solidFill>
                  <a:srgbClr val="BE0712"/>
                </a:solidFill>
                <a:latin typeface="Calibri"/>
                <a:ea typeface="Calibri"/>
                <a:cs typeface="Calibri"/>
                <a:sym typeface="Calibri"/>
              </a:rPr>
              <a:t>2</a:t>
            </a:r>
            <a:r>
              <a:rPr lang="en" sz="1600">
                <a:solidFill>
                  <a:srgbClr val="BE0712"/>
                </a:solidFill>
                <a:latin typeface="Calibri"/>
                <a:ea typeface="Calibri"/>
                <a:cs typeface="Calibri"/>
                <a:sym typeface="Calibri"/>
              </a:rPr>
              <a:t>)</a:t>
            </a:r>
            <a:endParaRPr sz="1600">
              <a:solidFill>
                <a:srgbClr val="BE0712"/>
              </a:solidFill>
            </a:endParaRPr>
          </a:p>
        </p:txBody>
      </p:sp>
      <p:sp>
        <p:nvSpPr>
          <p:cNvPr id="318" name="Google Shape;318;p28"/>
          <p:cNvSpPr txBox="1"/>
          <p:nvPr/>
        </p:nvSpPr>
        <p:spPr>
          <a:xfrm>
            <a:off x="4690475" y="3878250"/>
            <a:ext cx="1106100" cy="4041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600">
                <a:solidFill>
                  <a:srgbClr val="BE0712"/>
                </a:solidFill>
                <a:latin typeface="Calibri"/>
                <a:ea typeface="Calibri"/>
                <a:cs typeface="Calibri"/>
                <a:sym typeface="Calibri"/>
              </a:rPr>
              <a:t>Θ(N log N)</a:t>
            </a:r>
            <a:endParaRPr sz="1600">
              <a:solidFill>
                <a:srgbClr val="BE0712"/>
              </a:solidFill>
            </a:endParaRPr>
          </a:p>
        </p:txBody>
      </p:sp>
      <p:cxnSp>
        <p:nvCxnSpPr>
          <p:cNvPr id="319" name="Google Shape;319;p28"/>
          <p:cNvCxnSpPr/>
          <p:nvPr/>
        </p:nvCxnSpPr>
        <p:spPr>
          <a:xfrm>
            <a:off x="5586950" y="4253900"/>
            <a:ext cx="507900" cy="209700"/>
          </a:xfrm>
          <a:prstGeom prst="straightConnector1">
            <a:avLst/>
          </a:prstGeom>
          <a:noFill/>
          <a:ln cap="flat" cmpd="sng" w="9525">
            <a:solidFill>
              <a:srgbClr val="BE0712"/>
            </a:solidFill>
            <a:prstDash val="solid"/>
            <a:round/>
            <a:headEnd len="med" w="med" type="none"/>
            <a:tailEnd len="med" w="med" type="triangle"/>
          </a:ln>
        </p:spPr>
      </p:cxnSp>
      <p:sp>
        <p:nvSpPr>
          <p:cNvPr id="320" name="Google Shape;320;p28"/>
          <p:cNvSpPr txBox="1"/>
          <p:nvPr/>
        </p:nvSpPr>
        <p:spPr>
          <a:xfrm>
            <a:off x="4658225" y="4396500"/>
            <a:ext cx="1106100" cy="4041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600">
                <a:solidFill>
                  <a:srgbClr val="BE0712"/>
                </a:solidFill>
                <a:latin typeface="Calibri"/>
                <a:ea typeface="Calibri"/>
                <a:cs typeface="Calibri"/>
                <a:sym typeface="Calibri"/>
              </a:rPr>
              <a:t>Θ(N)</a:t>
            </a:r>
            <a:endParaRPr sz="1600">
              <a:solidFill>
                <a:srgbClr val="BE0712"/>
              </a:solidFill>
            </a:endParaRPr>
          </a:p>
        </p:txBody>
      </p:sp>
      <p:cxnSp>
        <p:nvCxnSpPr>
          <p:cNvPr id="321" name="Google Shape;321;p28"/>
          <p:cNvCxnSpPr/>
          <p:nvPr/>
        </p:nvCxnSpPr>
        <p:spPr>
          <a:xfrm>
            <a:off x="5232225" y="4648925"/>
            <a:ext cx="1007700" cy="72600"/>
          </a:xfrm>
          <a:prstGeom prst="straightConnector1">
            <a:avLst/>
          </a:prstGeom>
          <a:noFill/>
          <a:ln cap="flat" cmpd="sng" w="9525">
            <a:solidFill>
              <a:srgbClr val="BE0712"/>
            </a:solidFill>
            <a:prstDash val="solid"/>
            <a:round/>
            <a:headEnd len="med" w="med" type="none"/>
            <a:tailEnd len="med" w="med" type="triangle"/>
          </a:ln>
        </p:spPr>
      </p:cxnSp>
      <p:cxnSp>
        <p:nvCxnSpPr>
          <p:cNvPr id="322" name="Google Shape;322;p28"/>
          <p:cNvCxnSpPr/>
          <p:nvPr/>
        </p:nvCxnSpPr>
        <p:spPr>
          <a:xfrm flipH="1">
            <a:off x="7241100" y="2746275"/>
            <a:ext cx="708000" cy="103200"/>
          </a:xfrm>
          <a:prstGeom prst="straightConnector1">
            <a:avLst/>
          </a:prstGeom>
          <a:noFill/>
          <a:ln cap="flat" cmpd="sng" w="9525">
            <a:solidFill>
              <a:srgbClr val="BE0712"/>
            </a:solidFill>
            <a:prstDash val="solid"/>
            <a:round/>
            <a:headEnd len="med" w="med" type="none"/>
            <a:tailEnd len="med" w="med" type="triangle"/>
          </a:ln>
        </p:spPr>
      </p:cxnSp>
      <p:sp>
        <p:nvSpPr>
          <p:cNvPr id="323" name="Google Shape;323;p28"/>
          <p:cNvSpPr txBox="1"/>
          <p:nvPr/>
        </p:nvSpPr>
        <p:spPr>
          <a:xfrm>
            <a:off x="7943850" y="2462500"/>
            <a:ext cx="1106100" cy="4041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600">
                <a:solidFill>
                  <a:srgbClr val="BE0712"/>
                </a:solidFill>
                <a:latin typeface="Calibri"/>
                <a:ea typeface="Calibri"/>
                <a:cs typeface="Calibri"/>
                <a:sym typeface="Calibri"/>
              </a:rPr>
              <a:t>Impossible</a:t>
            </a:r>
            <a:endParaRPr sz="1600">
              <a:solidFill>
                <a:srgbClr val="BE0712"/>
              </a:solidFill>
            </a:endParaRPr>
          </a:p>
        </p:txBody>
      </p:sp>
      <p:cxnSp>
        <p:nvCxnSpPr>
          <p:cNvPr id="324" name="Google Shape;324;p28"/>
          <p:cNvCxnSpPr/>
          <p:nvPr/>
        </p:nvCxnSpPr>
        <p:spPr>
          <a:xfrm flipH="1">
            <a:off x="3354350" y="1843350"/>
            <a:ext cx="773400" cy="45900"/>
          </a:xfrm>
          <a:prstGeom prst="straightConnector1">
            <a:avLst/>
          </a:prstGeom>
          <a:noFill/>
          <a:ln cap="flat" cmpd="sng" w="9525">
            <a:solidFill>
              <a:srgbClr val="BE0712"/>
            </a:solidFill>
            <a:prstDash val="solid"/>
            <a:round/>
            <a:headEnd len="med" w="med" type="none"/>
            <a:tailEnd len="med" w="med" type="triangle"/>
          </a:ln>
        </p:spPr>
      </p:cxnSp>
      <p:sp>
        <p:nvSpPr>
          <p:cNvPr id="325" name="Google Shape;325;p28"/>
          <p:cNvSpPr txBox="1"/>
          <p:nvPr/>
        </p:nvSpPr>
        <p:spPr>
          <a:xfrm>
            <a:off x="4150176" y="1625586"/>
            <a:ext cx="48147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What we’re working towards in this lecture.</a:t>
            </a:r>
            <a:endParaRPr>
              <a:solidFill>
                <a:srgbClr val="BE071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The Independent Set Problem</a:t>
            </a:r>
            <a:endParaRPr/>
          </a:p>
        </p:txBody>
      </p:sp>
      <p:sp>
        <p:nvSpPr>
          <p:cNvPr id="331" name="Google Shape;331;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independent set is a set of vertices in which no two vertices are adjacent.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Independent-set Problem:</a:t>
            </a:r>
            <a:endParaRPr/>
          </a:p>
          <a:p>
            <a:pPr indent="-355600" lvl="0" marL="457200" rtl="0" algn="l">
              <a:spcBef>
                <a:spcPts val="600"/>
              </a:spcBef>
              <a:spcAft>
                <a:spcPts val="0"/>
              </a:spcAft>
              <a:buSzPts val="2000"/>
              <a:buChar char="●"/>
            </a:pPr>
            <a:r>
              <a:rPr lang="en"/>
              <a:t>Does there exist an independent set of size k?</a:t>
            </a:r>
            <a:endParaRPr/>
          </a:p>
          <a:p>
            <a:pPr indent="-355600" lvl="0" marL="457200" rtl="0" algn="l">
              <a:spcBef>
                <a:spcPts val="0"/>
              </a:spcBef>
              <a:spcAft>
                <a:spcPts val="0"/>
              </a:spcAft>
              <a:buSzPts val="2000"/>
              <a:buChar char="●"/>
            </a:pPr>
            <a:r>
              <a:rPr lang="en"/>
              <a:t>i.e. color k vertices red, such that none touch.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for the graph on the right and k = 9</a:t>
            </a:r>
            <a:endParaRPr/>
          </a:p>
          <a:p>
            <a:pPr indent="-355600" lvl="0" marL="457200" rtl="0" algn="l">
              <a:spcBef>
                <a:spcPts val="600"/>
              </a:spcBef>
              <a:spcAft>
                <a:spcPts val="0"/>
              </a:spcAft>
              <a:buSzPts val="2000"/>
              <a:buChar char="●"/>
            </a:pPr>
            <a:r>
              <a:rPr lang="en"/>
              <a:t>For this particular graph, N=24.</a:t>
            </a:r>
            <a:endParaRPr/>
          </a:p>
        </p:txBody>
      </p:sp>
      <p:pic>
        <p:nvPicPr>
          <p:cNvPr id="332" name="Google Shape;332;p29"/>
          <p:cNvPicPr preferRelativeResize="0"/>
          <p:nvPr/>
        </p:nvPicPr>
        <p:blipFill>
          <a:blip r:embed="rId3">
            <a:alphaModFix/>
          </a:blip>
          <a:stretch>
            <a:fillRect/>
          </a:stretch>
        </p:blipFill>
        <p:spPr>
          <a:xfrm>
            <a:off x="5307866" y="1056673"/>
            <a:ext cx="3790950" cy="3790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336" name="Shape 336"/>
        <p:cNvGrpSpPr/>
        <p:nvPr/>
      </p:nvGrpSpPr>
      <p:grpSpPr>
        <a:xfrm>
          <a:off x="0" y="0"/>
          <a:ext cx="0" cy="0"/>
          <a:chOff x="0" y="0"/>
          <a:chExt cx="0" cy="0"/>
        </a:xfrm>
      </p:grpSpPr>
      <p:sp>
        <p:nvSpPr>
          <p:cNvPr id="337" name="Google Shape;337;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Independent Set Problem</a:t>
            </a:r>
            <a:endParaRPr/>
          </a:p>
        </p:txBody>
      </p:sp>
      <p:sp>
        <p:nvSpPr>
          <p:cNvPr id="338" name="Google Shape;338;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independent set is a set of vertices in which no two vertices are adjacent.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Independent-set Problem: </a:t>
            </a:r>
            <a:endParaRPr/>
          </a:p>
          <a:p>
            <a:pPr indent="-355600" lvl="0" marL="457200" rtl="0" algn="l">
              <a:spcBef>
                <a:spcPts val="600"/>
              </a:spcBef>
              <a:spcAft>
                <a:spcPts val="0"/>
              </a:spcAft>
              <a:buSzPts val="2000"/>
              <a:buChar char="●"/>
            </a:pPr>
            <a:r>
              <a:rPr lang="en"/>
              <a:t>Does there exist an independent set of size k?</a:t>
            </a:r>
            <a:endParaRPr/>
          </a:p>
          <a:p>
            <a:pPr indent="-355600" lvl="0" marL="457200" rtl="0" algn="l">
              <a:spcBef>
                <a:spcPts val="0"/>
              </a:spcBef>
              <a:spcAft>
                <a:spcPts val="0"/>
              </a:spcAft>
              <a:buSzPts val="2000"/>
              <a:buChar char="●"/>
            </a:pPr>
            <a:r>
              <a:rPr lang="en"/>
              <a:t>i.e. color k vertices red, such that none touch.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Give an algorithm for solving this problem.</a:t>
            </a:r>
            <a:endParaRPr/>
          </a:p>
          <a:p>
            <a:pPr indent="-355600" lvl="0" marL="457200" rtl="0" algn="l">
              <a:spcBef>
                <a:spcPts val="600"/>
              </a:spcBef>
              <a:spcAft>
                <a:spcPts val="0"/>
              </a:spcAft>
              <a:buSzPts val="2000"/>
              <a:buChar char="●"/>
            </a:pPr>
            <a:r>
              <a:rPr lang="en"/>
              <a:t>Must work for any graph and any k.</a:t>
            </a:r>
            <a:endParaRPr/>
          </a:p>
          <a:p>
            <a:pPr indent="-355600" lvl="0" marL="457200" rtl="0" algn="l">
              <a:spcBef>
                <a:spcPts val="0"/>
              </a:spcBef>
              <a:spcAft>
                <a:spcPts val="0"/>
              </a:spcAft>
              <a:buSzPts val="2000"/>
              <a:buChar char="●"/>
            </a:pPr>
            <a:r>
              <a:rPr lang="en"/>
              <a:t>Don’t worry about runtime.</a:t>
            </a:r>
            <a:endParaRPr/>
          </a:p>
        </p:txBody>
      </p:sp>
      <p:sp>
        <p:nvSpPr>
          <p:cNvPr id="339" name="Google Shape;339;p30"/>
          <p:cNvSpPr/>
          <p:nvPr/>
        </p:nvSpPr>
        <p:spPr>
          <a:xfrm>
            <a:off x="6364900" y="1658575"/>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40" name="Google Shape;340;p30"/>
          <p:cNvSpPr/>
          <p:nvPr/>
        </p:nvSpPr>
        <p:spPr>
          <a:xfrm>
            <a:off x="7420975" y="1103075"/>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41" name="Google Shape;341;p30"/>
          <p:cNvSpPr/>
          <p:nvPr/>
        </p:nvSpPr>
        <p:spPr>
          <a:xfrm>
            <a:off x="7420975" y="185040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42" name="Google Shape;342;p30"/>
          <p:cNvSpPr/>
          <p:nvPr/>
        </p:nvSpPr>
        <p:spPr>
          <a:xfrm>
            <a:off x="8599350" y="2085675"/>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43" name="Google Shape;343;p30"/>
          <p:cNvSpPr/>
          <p:nvPr/>
        </p:nvSpPr>
        <p:spPr>
          <a:xfrm>
            <a:off x="6810113" y="253115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44" name="Google Shape;344;p30"/>
          <p:cNvSpPr/>
          <p:nvPr/>
        </p:nvSpPr>
        <p:spPr>
          <a:xfrm>
            <a:off x="7797625" y="246765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cxnSp>
        <p:nvCxnSpPr>
          <p:cNvPr id="345" name="Google Shape;345;p30"/>
          <p:cNvCxnSpPr>
            <a:stCxn id="343" idx="3"/>
            <a:endCxn id="344" idx="1"/>
          </p:cNvCxnSpPr>
          <p:nvPr/>
        </p:nvCxnSpPr>
        <p:spPr>
          <a:xfrm flipH="1" rot="10800000">
            <a:off x="7141613" y="2633300"/>
            <a:ext cx="656100" cy="636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0"/>
          <p:cNvCxnSpPr>
            <a:stCxn id="342" idx="1"/>
            <a:endCxn id="340" idx="3"/>
          </p:cNvCxnSpPr>
          <p:nvPr/>
        </p:nvCxnSpPr>
        <p:spPr>
          <a:xfrm rot="10800000">
            <a:off x="7752450" y="1268925"/>
            <a:ext cx="846900" cy="9825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30"/>
          <p:cNvCxnSpPr>
            <a:stCxn id="340" idx="1"/>
            <a:endCxn id="339" idx="0"/>
          </p:cNvCxnSpPr>
          <p:nvPr/>
        </p:nvCxnSpPr>
        <p:spPr>
          <a:xfrm flipH="1">
            <a:off x="6530575" y="1268825"/>
            <a:ext cx="890400" cy="3897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0"/>
          <p:cNvCxnSpPr>
            <a:stCxn id="339" idx="2"/>
            <a:endCxn id="343" idx="0"/>
          </p:cNvCxnSpPr>
          <p:nvPr/>
        </p:nvCxnSpPr>
        <p:spPr>
          <a:xfrm>
            <a:off x="6530650" y="1990075"/>
            <a:ext cx="445200" cy="541200"/>
          </a:xfrm>
          <a:prstGeom prst="straightConnector1">
            <a:avLst/>
          </a:prstGeom>
          <a:noFill/>
          <a:ln cap="flat" cmpd="sng" w="9525">
            <a:solidFill>
              <a:schemeClr val="dk2"/>
            </a:solidFill>
            <a:prstDash val="solid"/>
            <a:round/>
            <a:headEnd len="med" w="med" type="none"/>
            <a:tailEnd len="med" w="med" type="none"/>
          </a:ln>
        </p:spPr>
      </p:cxnSp>
      <p:sp>
        <p:nvSpPr>
          <p:cNvPr id="349" name="Google Shape;349;p30"/>
          <p:cNvSpPr/>
          <p:nvPr/>
        </p:nvSpPr>
        <p:spPr>
          <a:xfrm>
            <a:off x="5894075" y="246765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50" name="Google Shape;350;p30"/>
          <p:cNvSpPr/>
          <p:nvPr/>
        </p:nvSpPr>
        <p:spPr>
          <a:xfrm>
            <a:off x="7541275" y="321185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351" name="Google Shape;351;p30"/>
          <p:cNvCxnSpPr>
            <a:stCxn id="349" idx="2"/>
            <a:endCxn id="350" idx="1"/>
          </p:cNvCxnSpPr>
          <p:nvPr/>
        </p:nvCxnSpPr>
        <p:spPr>
          <a:xfrm>
            <a:off x="6059825" y="2799150"/>
            <a:ext cx="1481400" cy="5784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30"/>
          <p:cNvCxnSpPr>
            <a:stCxn id="349" idx="0"/>
            <a:endCxn id="341" idx="1"/>
          </p:cNvCxnSpPr>
          <p:nvPr/>
        </p:nvCxnSpPr>
        <p:spPr>
          <a:xfrm flipH="1" rot="10800000">
            <a:off x="6059825" y="2016150"/>
            <a:ext cx="1361100" cy="451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30"/>
          <p:cNvCxnSpPr>
            <a:stCxn id="350" idx="0"/>
            <a:endCxn id="341" idx="2"/>
          </p:cNvCxnSpPr>
          <p:nvPr/>
        </p:nvCxnSpPr>
        <p:spPr>
          <a:xfrm rot="10800000">
            <a:off x="7586725" y="2181950"/>
            <a:ext cx="120300" cy="10299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30"/>
          <p:cNvCxnSpPr>
            <a:stCxn id="344" idx="3"/>
            <a:endCxn id="342" idx="2"/>
          </p:cNvCxnSpPr>
          <p:nvPr/>
        </p:nvCxnSpPr>
        <p:spPr>
          <a:xfrm flipH="1" rot="10800000">
            <a:off x="8129125" y="2417100"/>
            <a:ext cx="636000" cy="2163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0"/>
          <p:cNvCxnSpPr>
            <a:stCxn id="341" idx="3"/>
            <a:endCxn id="342" idx="1"/>
          </p:cNvCxnSpPr>
          <p:nvPr/>
        </p:nvCxnSpPr>
        <p:spPr>
          <a:xfrm>
            <a:off x="7752475" y="2016150"/>
            <a:ext cx="846900" cy="2352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30"/>
          <p:cNvCxnSpPr>
            <a:stCxn id="342" idx="2"/>
            <a:endCxn id="350" idx="3"/>
          </p:cNvCxnSpPr>
          <p:nvPr/>
        </p:nvCxnSpPr>
        <p:spPr>
          <a:xfrm flipH="1">
            <a:off x="7872900" y="2417175"/>
            <a:ext cx="892200" cy="9603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30"/>
          <p:cNvCxnSpPr>
            <a:stCxn id="349" idx="0"/>
            <a:endCxn id="339" idx="1"/>
          </p:cNvCxnSpPr>
          <p:nvPr/>
        </p:nvCxnSpPr>
        <p:spPr>
          <a:xfrm flipH="1" rot="10800000">
            <a:off x="6059825" y="1824450"/>
            <a:ext cx="305100" cy="64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1" name="Shape 361"/>
        <p:cNvGrpSpPr/>
        <p:nvPr/>
      </p:nvGrpSpPr>
      <p:grpSpPr>
        <a:xfrm>
          <a:off x="0" y="0"/>
          <a:ext cx="0" cy="0"/>
          <a:chOff x="0" y="0"/>
          <a:chExt cx="0" cy="0"/>
        </a:xfrm>
      </p:grpSpPr>
      <p:sp>
        <p:nvSpPr>
          <p:cNvPr id="362" name="Google Shape;362;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Independent Set Problem</a:t>
            </a:r>
            <a:endParaRPr/>
          </a:p>
        </p:txBody>
      </p:sp>
      <p:sp>
        <p:nvSpPr>
          <p:cNvPr id="363" name="Google Shape;363;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independent set is a set of vertices in which no two vertices are adjacent.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Independent-set Problem: </a:t>
            </a:r>
            <a:endParaRPr/>
          </a:p>
          <a:p>
            <a:pPr indent="-355600" lvl="0" marL="457200" rtl="0" algn="l">
              <a:spcBef>
                <a:spcPts val="600"/>
              </a:spcBef>
              <a:spcAft>
                <a:spcPts val="0"/>
              </a:spcAft>
              <a:buSzPts val="2000"/>
              <a:buChar char="●"/>
            </a:pPr>
            <a:r>
              <a:rPr lang="en"/>
              <a:t>Does there exist an independent set of size k?</a:t>
            </a:r>
            <a:endParaRPr/>
          </a:p>
          <a:p>
            <a:pPr indent="-355600" lvl="0" marL="457200" rtl="0" algn="l">
              <a:spcBef>
                <a:spcPts val="0"/>
              </a:spcBef>
              <a:spcAft>
                <a:spcPts val="0"/>
              </a:spcAft>
              <a:buSzPts val="2000"/>
              <a:buChar char="●"/>
            </a:pPr>
            <a:r>
              <a:rPr lang="en"/>
              <a:t>i.e. color k vertices red, such that none touch.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Give an algorithm for solving this problem.</a:t>
            </a:r>
            <a:endParaRPr/>
          </a:p>
          <a:p>
            <a:pPr indent="-355600" lvl="0" marL="457200" rtl="0" algn="l">
              <a:spcBef>
                <a:spcPts val="600"/>
              </a:spcBef>
              <a:spcAft>
                <a:spcPts val="0"/>
              </a:spcAft>
              <a:buSzPts val="2000"/>
              <a:buChar char="●"/>
            </a:pPr>
            <a:r>
              <a:rPr lang="en"/>
              <a:t>For each of the possible 2</a:t>
            </a:r>
            <a:r>
              <a:rPr baseline="30000" lang="en"/>
              <a:t>N</a:t>
            </a:r>
            <a:r>
              <a:rPr lang="en"/>
              <a:t> colorings:</a:t>
            </a:r>
            <a:endParaRPr/>
          </a:p>
          <a:p>
            <a:pPr indent="-355600" lvl="1" marL="914400" rtl="0" algn="l">
              <a:spcBef>
                <a:spcPts val="0"/>
              </a:spcBef>
              <a:spcAft>
                <a:spcPts val="0"/>
              </a:spcAft>
              <a:buSzPts val="2000"/>
              <a:buChar char="○"/>
            </a:pPr>
            <a:r>
              <a:rPr lang="en"/>
              <a:t>Check if number of colored vertices is equal to k: O(N)</a:t>
            </a:r>
            <a:endParaRPr/>
          </a:p>
          <a:p>
            <a:pPr indent="-355600" lvl="1" marL="914400" rtl="0" algn="l">
              <a:spcBef>
                <a:spcPts val="0"/>
              </a:spcBef>
              <a:spcAft>
                <a:spcPts val="0"/>
              </a:spcAft>
              <a:buSzPts val="2000"/>
              <a:buChar char="○"/>
            </a:pPr>
            <a:r>
              <a:rPr lang="en"/>
              <a:t>For every red vertex, check that neighbors are all white: O(k*N)</a:t>
            </a:r>
            <a:endParaRPr/>
          </a:p>
          <a:p>
            <a:pPr indent="-355600" lvl="1" marL="914400" rtl="0" algn="l">
              <a:spcBef>
                <a:spcPts val="0"/>
              </a:spcBef>
              <a:spcAft>
                <a:spcPts val="0"/>
              </a:spcAft>
              <a:buSzPts val="2000"/>
              <a:buChar char="○"/>
            </a:pPr>
            <a:r>
              <a:rPr lang="en"/>
              <a:t>If both checks succeed, return true.</a:t>
            </a:r>
            <a:endParaRPr/>
          </a:p>
          <a:p>
            <a:pPr indent="-355600" lvl="1" marL="914400" rtl="0" algn="l">
              <a:spcBef>
                <a:spcPts val="0"/>
              </a:spcBef>
              <a:spcAft>
                <a:spcPts val="0"/>
              </a:spcAft>
              <a:buSzPts val="2000"/>
              <a:buChar char="○"/>
            </a:pPr>
            <a:r>
              <a:rPr lang="en"/>
              <a:t>If either check fails, go on to next coloring.</a:t>
            </a:r>
            <a:endParaRPr/>
          </a:p>
          <a:p>
            <a:pPr indent="-355600" lvl="0" marL="457200" rtl="0" algn="l">
              <a:spcBef>
                <a:spcPts val="0"/>
              </a:spcBef>
              <a:spcAft>
                <a:spcPts val="0"/>
              </a:spcAft>
              <a:buSzPts val="2000"/>
              <a:buChar char="●"/>
            </a:pPr>
            <a:r>
              <a:rPr lang="en"/>
              <a:t>Runtime: O(k*N*2</a:t>
            </a:r>
            <a:r>
              <a:rPr baseline="30000" lang="en"/>
              <a:t>N</a:t>
            </a:r>
            <a:r>
              <a:rPr lang="en"/>
              <a:t>). Since k ≤ N,</a:t>
            </a:r>
            <a:r>
              <a:rPr b="1" lang="en"/>
              <a:t> O(N</a:t>
            </a:r>
            <a:r>
              <a:rPr b="1" baseline="30000" lang="en"/>
              <a:t>2</a:t>
            </a:r>
            <a:r>
              <a:rPr b="1" lang="en"/>
              <a:t>*2</a:t>
            </a:r>
            <a:r>
              <a:rPr b="1" baseline="30000" lang="en"/>
              <a:t>N</a:t>
            </a:r>
            <a:r>
              <a:rPr b="1" lang="en"/>
              <a:t>)</a:t>
            </a:r>
            <a:endParaRPr b="1"/>
          </a:p>
        </p:txBody>
      </p:sp>
      <p:sp>
        <p:nvSpPr>
          <p:cNvPr id="364" name="Google Shape;364;p31"/>
          <p:cNvSpPr/>
          <p:nvPr/>
        </p:nvSpPr>
        <p:spPr>
          <a:xfrm>
            <a:off x="6364900" y="1658575"/>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65" name="Google Shape;365;p31"/>
          <p:cNvSpPr/>
          <p:nvPr/>
        </p:nvSpPr>
        <p:spPr>
          <a:xfrm>
            <a:off x="7420975" y="1103075"/>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66" name="Google Shape;366;p31"/>
          <p:cNvSpPr/>
          <p:nvPr/>
        </p:nvSpPr>
        <p:spPr>
          <a:xfrm>
            <a:off x="7420975" y="185040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67" name="Google Shape;367;p31"/>
          <p:cNvSpPr/>
          <p:nvPr/>
        </p:nvSpPr>
        <p:spPr>
          <a:xfrm>
            <a:off x="8599350" y="2085675"/>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68" name="Google Shape;368;p31"/>
          <p:cNvSpPr/>
          <p:nvPr/>
        </p:nvSpPr>
        <p:spPr>
          <a:xfrm>
            <a:off x="6810113" y="253115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69" name="Google Shape;369;p31"/>
          <p:cNvSpPr/>
          <p:nvPr/>
        </p:nvSpPr>
        <p:spPr>
          <a:xfrm>
            <a:off x="7797625" y="246765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cxnSp>
        <p:nvCxnSpPr>
          <p:cNvPr id="370" name="Google Shape;370;p31"/>
          <p:cNvCxnSpPr>
            <a:stCxn id="368" idx="3"/>
            <a:endCxn id="369" idx="1"/>
          </p:cNvCxnSpPr>
          <p:nvPr/>
        </p:nvCxnSpPr>
        <p:spPr>
          <a:xfrm flipH="1" rot="10800000">
            <a:off x="7141613" y="2633300"/>
            <a:ext cx="656100" cy="636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1"/>
          <p:cNvCxnSpPr>
            <a:stCxn id="367" idx="1"/>
            <a:endCxn id="365" idx="3"/>
          </p:cNvCxnSpPr>
          <p:nvPr/>
        </p:nvCxnSpPr>
        <p:spPr>
          <a:xfrm rot="10800000">
            <a:off x="7752450" y="1268925"/>
            <a:ext cx="846900" cy="982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31"/>
          <p:cNvCxnSpPr>
            <a:stCxn id="365" idx="1"/>
            <a:endCxn id="364" idx="0"/>
          </p:cNvCxnSpPr>
          <p:nvPr/>
        </p:nvCxnSpPr>
        <p:spPr>
          <a:xfrm flipH="1">
            <a:off x="6530575" y="1268825"/>
            <a:ext cx="890400" cy="3897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1"/>
          <p:cNvCxnSpPr>
            <a:stCxn id="364" idx="2"/>
            <a:endCxn id="368" idx="0"/>
          </p:cNvCxnSpPr>
          <p:nvPr/>
        </p:nvCxnSpPr>
        <p:spPr>
          <a:xfrm>
            <a:off x="6530650" y="1990075"/>
            <a:ext cx="445200" cy="541200"/>
          </a:xfrm>
          <a:prstGeom prst="straightConnector1">
            <a:avLst/>
          </a:prstGeom>
          <a:noFill/>
          <a:ln cap="flat" cmpd="sng" w="9525">
            <a:solidFill>
              <a:schemeClr val="dk2"/>
            </a:solidFill>
            <a:prstDash val="solid"/>
            <a:round/>
            <a:headEnd len="med" w="med" type="none"/>
            <a:tailEnd len="med" w="med" type="none"/>
          </a:ln>
        </p:spPr>
      </p:cxnSp>
      <p:sp>
        <p:nvSpPr>
          <p:cNvPr id="374" name="Google Shape;374;p31"/>
          <p:cNvSpPr/>
          <p:nvPr/>
        </p:nvSpPr>
        <p:spPr>
          <a:xfrm>
            <a:off x="5894075" y="246765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75" name="Google Shape;375;p31"/>
          <p:cNvSpPr/>
          <p:nvPr/>
        </p:nvSpPr>
        <p:spPr>
          <a:xfrm>
            <a:off x="7541275" y="3211850"/>
            <a:ext cx="3315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376" name="Google Shape;376;p31"/>
          <p:cNvCxnSpPr>
            <a:stCxn id="374" idx="2"/>
            <a:endCxn id="375" idx="1"/>
          </p:cNvCxnSpPr>
          <p:nvPr/>
        </p:nvCxnSpPr>
        <p:spPr>
          <a:xfrm>
            <a:off x="6059825" y="2799150"/>
            <a:ext cx="1481400" cy="5784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31"/>
          <p:cNvCxnSpPr>
            <a:stCxn id="374" idx="0"/>
            <a:endCxn id="366" idx="1"/>
          </p:cNvCxnSpPr>
          <p:nvPr/>
        </p:nvCxnSpPr>
        <p:spPr>
          <a:xfrm flipH="1" rot="10800000">
            <a:off x="6059825" y="2016150"/>
            <a:ext cx="1361100" cy="4515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31"/>
          <p:cNvCxnSpPr>
            <a:stCxn id="375" idx="0"/>
            <a:endCxn id="366" idx="2"/>
          </p:cNvCxnSpPr>
          <p:nvPr/>
        </p:nvCxnSpPr>
        <p:spPr>
          <a:xfrm rot="10800000">
            <a:off x="7586725" y="2181950"/>
            <a:ext cx="120300" cy="10299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31"/>
          <p:cNvCxnSpPr>
            <a:stCxn id="369" idx="3"/>
            <a:endCxn id="367" idx="2"/>
          </p:cNvCxnSpPr>
          <p:nvPr/>
        </p:nvCxnSpPr>
        <p:spPr>
          <a:xfrm flipH="1" rot="10800000">
            <a:off x="8129125" y="2417100"/>
            <a:ext cx="636000" cy="2163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31"/>
          <p:cNvCxnSpPr>
            <a:stCxn id="366" idx="3"/>
            <a:endCxn id="367" idx="1"/>
          </p:cNvCxnSpPr>
          <p:nvPr/>
        </p:nvCxnSpPr>
        <p:spPr>
          <a:xfrm>
            <a:off x="7752475" y="2016150"/>
            <a:ext cx="846900" cy="2352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31"/>
          <p:cNvCxnSpPr>
            <a:stCxn id="367" idx="2"/>
            <a:endCxn id="375" idx="3"/>
          </p:cNvCxnSpPr>
          <p:nvPr/>
        </p:nvCxnSpPr>
        <p:spPr>
          <a:xfrm flipH="1">
            <a:off x="7872900" y="2417175"/>
            <a:ext cx="892200" cy="9603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31"/>
          <p:cNvCxnSpPr>
            <a:stCxn id="374" idx="0"/>
            <a:endCxn id="364" idx="1"/>
          </p:cNvCxnSpPr>
          <p:nvPr/>
        </p:nvCxnSpPr>
        <p:spPr>
          <a:xfrm flipH="1" rot="10800000">
            <a:off x="6059825" y="1824450"/>
            <a:ext cx="305100" cy="64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 Difficulty</a:t>
            </a:r>
            <a:endParaRPr/>
          </a:p>
        </p:txBody>
      </p:sp>
      <p:sp>
        <p:nvSpPr>
          <p:cNvPr id="388" name="Google Shape;388;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 algorithm TUISA be the asymptotically optimal algorithm for the Independent Set problem.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say about the worst case runtime of TUISA?</a:t>
            </a:r>
            <a:endParaRPr/>
          </a:p>
          <a:p>
            <a:pPr indent="-355600" lvl="0" marL="457200" rtl="0" algn="l">
              <a:spcBef>
                <a:spcPts val="600"/>
              </a:spcBef>
              <a:spcAft>
                <a:spcPts val="0"/>
              </a:spcAft>
              <a:buSzPts val="2000"/>
              <a:buChar char="●"/>
            </a:pPr>
            <a:r>
              <a:rPr lang="en"/>
              <a:t>At least N</a:t>
            </a:r>
            <a:r>
              <a:rPr baseline="30000" lang="en"/>
              <a:t> </a:t>
            </a:r>
            <a:r>
              <a:rPr lang="en"/>
              <a:t>(have to do something with at least every vertex), so Ω(N). </a:t>
            </a:r>
            <a:endParaRPr/>
          </a:p>
          <a:p>
            <a:pPr indent="-355600" lvl="0" marL="457200" rtl="0" algn="l">
              <a:spcBef>
                <a:spcPts val="0"/>
              </a:spcBef>
              <a:spcAft>
                <a:spcPts val="0"/>
              </a:spcAft>
              <a:buSzPts val="2000"/>
              <a:buChar char="●"/>
            </a:pPr>
            <a:r>
              <a:rPr lang="en"/>
              <a:t>No greater than our existing algorithm, so O(N</a:t>
            </a:r>
            <a:r>
              <a:rPr baseline="30000" lang="en"/>
              <a:t>2</a:t>
            </a:r>
            <a:r>
              <a:rPr lang="en"/>
              <a:t> 2</a:t>
            </a:r>
            <a:r>
              <a:rPr baseline="30000" lang="en"/>
              <a:t>N</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Can we say more? Kinda. We’ll need to take a couple of detours into:</a:t>
            </a:r>
            <a:endParaRPr/>
          </a:p>
          <a:p>
            <a:pPr indent="-355600" lvl="0" marL="457200" rtl="0" algn="l">
              <a:spcBef>
                <a:spcPts val="600"/>
              </a:spcBef>
              <a:spcAft>
                <a:spcPts val="0"/>
              </a:spcAft>
              <a:buSzPts val="2000"/>
              <a:buChar char="●"/>
            </a:pPr>
            <a:r>
              <a:rPr lang="en"/>
              <a:t>Reductions</a:t>
            </a:r>
            <a:endParaRPr/>
          </a:p>
          <a:p>
            <a:pPr indent="-355600" lvl="0" marL="457200" rtl="0" algn="l">
              <a:spcBef>
                <a:spcPts val="0"/>
              </a:spcBef>
              <a:spcAft>
                <a:spcPts val="0"/>
              </a:spcAft>
              <a:buSzPts val="2000"/>
              <a:buChar char="●"/>
            </a:pPr>
            <a:r>
              <a:rPr lang="en"/>
              <a:t>Complexity Classes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At the end, we’ll tie this all back to compression.</a:t>
            </a:r>
            <a:endParaRPr/>
          </a:p>
        </p:txBody>
      </p:sp>
      <p:grpSp>
        <p:nvGrpSpPr>
          <p:cNvPr id="389" name="Google Shape;389;p32"/>
          <p:cNvGrpSpPr/>
          <p:nvPr/>
        </p:nvGrpSpPr>
        <p:grpSpPr>
          <a:xfrm>
            <a:off x="7702625" y="2674675"/>
            <a:ext cx="1372500" cy="1803500"/>
            <a:chOff x="7016825" y="1912675"/>
            <a:chExt cx="1372500" cy="1803500"/>
          </a:xfrm>
        </p:grpSpPr>
        <p:sp>
          <p:nvSpPr>
            <p:cNvPr id="390" name="Google Shape;390;p32"/>
            <p:cNvSpPr/>
            <p:nvPr/>
          </p:nvSpPr>
          <p:spPr>
            <a:xfrm>
              <a:off x="7016825" y="1962375"/>
              <a:ext cx="1372500" cy="16938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32"/>
            <p:cNvCxnSpPr/>
            <p:nvPr/>
          </p:nvCxnSpPr>
          <p:spPr>
            <a:xfrm>
              <a:off x="7400097" y="23991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392" name="Google Shape;392;p32"/>
            <p:cNvCxnSpPr/>
            <p:nvPr/>
          </p:nvCxnSpPr>
          <p:spPr>
            <a:xfrm>
              <a:off x="7721550" y="24074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393" name="Google Shape;393;p32"/>
            <p:cNvCxnSpPr/>
            <p:nvPr/>
          </p:nvCxnSpPr>
          <p:spPr>
            <a:xfrm>
              <a:off x="7406197" y="3264618"/>
              <a:ext cx="606000" cy="0"/>
            </a:xfrm>
            <a:prstGeom prst="straightConnector1">
              <a:avLst/>
            </a:prstGeom>
            <a:noFill/>
            <a:ln cap="flat" cmpd="sng" w="28575">
              <a:solidFill>
                <a:srgbClr val="BE0712"/>
              </a:solidFill>
              <a:prstDash val="solid"/>
              <a:round/>
              <a:headEnd len="med" w="med" type="none"/>
              <a:tailEnd len="med" w="med" type="none"/>
            </a:ln>
          </p:spPr>
        </p:cxnSp>
        <p:sp>
          <p:nvSpPr>
            <p:cNvPr id="394" name="Google Shape;394;p32"/>
            <p:cNvSpPr txBox="1"/>
            <p:nvPr/>
          </p:nvSpPr>
          <p:spPr>
            <a:xfrm>
              <a:off x="7260675" y="1912675"/>
              <a:ext cx="1128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O(N</a:t>
              </a:r>
              <a:r>
                <a:rPr baseline="30000" lang="en" sz="1800">
                  <a:solidFill>
                    <a:srgbClr val="BE0712"/>
                  </a:solidFill>
                  <a:latin typeface="Calibri"/>
                  <a:ea typeface="Calibri"/>
                  <a:cs typeface="Calibri"/>
                  <a:sym typeface="Calibri"/>
                </a:rPr>
                <a:t>2</a:t>
              </a:r>
              <a:r>
                <a:rPr lang="en" sz="1800">
                  <a:solidFill>
                    <a:srgbClr val="BE0712"/>
                  </a:solidFill>
                  <a:latin typeface="Calibri"/>
                  <a:ea typeface="Calibri"/>
                  <a:cs typeface="Calibri"/>
                  <a:sym typeface="Calibri"/>
                </a:rPr>
                <a:t> 2</a:t>
              </a:r>
              <a:r>
                <a:rPr baseline="30000" lang="en" sz="1800">
                  <a:solidFill>
                    <a:srgbClr val="BE0712"/>
                  </a:solidFill>
                  <a:latin typeface="Calibri"/>
                  <a:ea typeface="Calibri"/>
                  <a:cs typeface="Calibri"/>
                  <a:sym typeface="Calibri"/>
                </a:rPr>
                <a:t>N</a:t>
              </a:r>
              <a:r>
                <a:rPr lang="en" sz="1800">
                  <a:solidFill>
                    <a:srgbClr val="BE0712"/>
                  </a:solidFill>
                  <a:latin typeface="Calibri"/>
                  <a:ea typeface="Calibri"/>
                  <a:cs typeface="Calibri"/>
                  <a:sym typeface="Calibri"/>
                </a:rPr>
                <a:t>)</a:t>
              </a:r>
              <a:endParaRPr sz="1800">
                <a:solidFill>
                  <a:srgbClr val="BE0712"/>
                </a:solidFill>
              </a:endParaRPr>
            </a:p>
          </p:txBody>
        </p:sp>
        <p:sp>
          <p:nvSpPr>
            <p:cNvPr id="395" name="Google Shape;395;p32"/>
            <p:cNvSpPr txBox="1"/>
            <p:nvPr/>
          </p:nvSpPr>
          <p:spPr>
            <a:xfrm>
              <a:off x="7442648" y="3163575"/>
              <a:ext cx="6984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Ω(N)</a:t>
              </a:r>
              <a:endParaRPr sz="1800">
                <a:solidFill>
                  <a:srgbClr val="BE0712"/>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99" name="Shape 399"/>
        <p:cNvGrpSpPr/>
        <p:nvPr/>
      </p:nvGrpSpPr>
      <p:grpSpPr>
        <a:xfrm>
          <a:off x="0" y="0"/>
          <a:ext cx="0" cy="0"/>
          <a:chOff x="0" y="0"/>
          <a:chExt cx="0" cy="0"/>
        </a:xfrm>
      </p:grpSpPr>
      <p:sp>
        <p:nvSpPr>
          <p:cNvPr id="400" name="Google Shape;400;p33"/>
          <p:cNvSpPr txBox="1"/>
          <p:nvPr>
            <p:ph type="title"/>
          </p:nvPr>
        </p:nvSpPr>
        <p:spPr>
          <a:xfrm>
            <a:off x="928950" y="2068504"/>
            <a:ext cx="7286100" cy="100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Reductions</a:t>
            </a:r>
            <a:endParaRPr sz="4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Reductions And “Cracking”</a:t>
            </a:r>
            <a:endParaRPr/>
          </a:p>
        </p:txBody>
      </p:sp>
      <p:sp>
        <p:nvSpPr>
          <p:cNvPr id="406" name="Google Shape;406;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informally say that problem X </a:t>
            </a:r>
            <a:r>
              <a:rPr b="1" i="1" lang="en"/>
              <a:t>reduces to</a:t>
            </a:r>
            <a:r>
              <a:rPr lang="en"/>
              <a:t> problem Y if an instance of X can be transformed into a useful instance of problem Y that solves X.</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X = “median finding ignoring all zeros”, Y = “sorting”.</a:t>
            </a:r>
            <a:endParaRPr/>
          </a:p>
          <a:p>
            <a:pPr indent="-355600" lvl="0" marL="457200" rtl="0" algn="l">
              <a:spcBef>
                <a:spcPts val="600"/>
              </a:spcBef>
              <a:spcAft>
                <a:spcPts val="0"/>
              </a:spcAft>
              <a:buSzPts val="2000"/>
              <a:buChar char="●"/>
            </a:pPr>
            <a:r>
              <a:rPr lang="en"/>
              <a:t>Suppose we want to find the median ignoring zeros of </a:t>
            </a:r>
            <a:r>
              <a:rPr lang="en">
                <a:latin typeface="Consolas"/>
                <a:ea typeface="Consolas"/>
                <a:cs typeface="Consolas"/>
                <a:sym typeface="Consolas"/>
              </a:rPr>
              <a:t>[99.5, 87.3, 92.5, 0, 0, 62.5, 89.2]</a:t>
            </a:r>
            <a:r>
              <a:rPr lang="en"/>
              <a:t>. We create a new array </a:t>
            </a:r>
            <a:r>
              <a:rPr lang="en">
                <a:latin typeface="Consolas"/>
                <a:ea typeface="Consolas"/>
                <a:cs typeface="Consolas"/>
                <a:sym typeface="Consolas"/>
              </a:rPr>
              <a:t>[99.5, 87.3, 92.5, 62.5, 92.2]</a:t>
            </a:r>
            <a:r>
              <a:rPr lang="en"/>
              <a:t>, sort, and return the middle item.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clarity in this lecture, I will define my own term: We informally say that problem Y </a:t>
            </a:r>
            <a:r>
              <a:rPr b="1" i="1" lang="en"/>
              <a:t>cracks </a:t>
            </a:r>
            <a:r>
              <a:rPr lang="en"/>
              <a:t>problem X if X reduces to Y.</a:t>
            </a:r>
            <a:endParaRPr/>
          </a:p>
          <a:p>
            <a:pPr indent="-355600" lvl="0" marL="457200" rtl="0" algn="l">
              <a:spcBef>
                <a:spcPts val="600"/>
              </a:spcBef>
              <a:spcAft>
                <a:spcPts val="0"/>
              </a:spcAft>
              <a:buSzPts val="2000"/>
              <a:buChar char="●"/>
            </a:pPr>
            <a:r>
              <a:rPr lang="en"/>
              <a:t>Example: “sorting” cracks “median finding ignoring all zeros”.</a:t>
            </a:r>
            <a:endParaRPr/>
          </a:p>
          <a:p>
            <a:pPr indent="-355600" lvl="0" marL="457200" rtl="0" algn="l">
              <a:spcBef>
                <a:spcPts val="0"/>
              </a:spcBef>
              <a:spcAft>
                <a:spcPts val="0"/>
              </a:spcAft>
              <a:buSzPts val="2000"/>
              <a:buChar char="●"/>
            </a:pPr>
            <a:r>
              <a:rPr lang="en"/>
              <a:t>Example 2: “sorting” cracks “puppy-cat-dog”.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1"/>
                                        <p:tgtEl>
                                          <p:spTgt spid="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animEffect filter="fade" transition="in">
                                      <p:cBhvr>
                                        <p:cTn dur="1"/>
                                        <p:tgtEl>
                                          <p:spTgt spid="4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animEffect filter="fade" transition="in">
                                      <p:cBhvr>
                                        <p:cTn dur="1"/>
                                        <p:tgtEl>
                                          <p:spTgt spid="4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animEffect filter="fade" transition="in">
                                      <p:cBhvr>
                                        <p:cTn dur="1"/>
                                        <p:tgtEl>
                                          <p:spTgt spid="4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4" st="4"/>
                                            </p:txEl>
                                          </p:spTgt>
                                        </p:tgtEl>
                                        <p:attrNameLst>
                                          <p:attrName>style.visibility</p:attrName>
                                        </p:attrNameLst>
                                      </p:cBhvr>
                                      <p:to>
                                        <p:strVal val="visible"/>
                                      </p:to>
                                    </p:set>
                                    <p:animEffect filter="fade" transition="in">
                                      <p:cBhvr>
                                        <p:cTn dur="1"/>
                                        <p:tgtEl>
                                          <p:spTgt spid="4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5" st="5"/>
                                            </p:txEl>
                                          </p:spTgt>
                                        </p:tgtEl>
                                        <p:attrNameLst>
                                          <p:attrName>style.visibility</p:attrName>
                                        </p:attrNameLst>
                                      </p:cBhvr>
                                      <p:to>
                                        <p:strVal val="visible"/>
                                      </p:to>
                                    </p:set>
                                    <p:animEffect filter="fade" transition="in">
                                      <p:cBhvr>
                                        <p:cTn dur="1"/>
                                        <p:tgtEl>
                                          <p:spTgt spid="4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6" st="6"/>
                                            </p:txEl>
                                          </p:spTgt>
                                        </p:tgtEl>
                                        <p:attrNameLst>
                                          <p:attrName>style.visibility</p:attrName>
                                        </p:attrNameLst>
                                      </p:cBhvr>
                                      <p:to>
                                        <p:strVal val="visible"/>
                                      </p:to>
                                    </p:set>
                                    <p:animEffect filter="fade" transition="in">
                                      <p:cBhvr>
                                        <p:cTn dur="1"/>
                                        <p:tgtEl>
                                          <p:spTgt spid="4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7" st="7"/>
                                            </p:txEl>
                                          </p:spTgt>
                                        </p:tgtEl>
                                        <p:attrNameLst>
                                          <p:attrName>style.visibility</p:attrName>
                                        </p:attrNameLst>
                                      </p:cBhvr>
                                      <p:to>
                                        <p:strVal val="visible"/>
                                      </p:to>
                                    </p:set>
                                    <p:animEffect filter="fade" transition="in">
                                      <p:cBhvr>
                                        <p:cTn dur="1"/>
                                        <p:tgtEl>
                                          <p:spTgt spid="40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3SAT Problem</a:t>
            </a:r>
            <a:endParaRPr/>
          </a:p>
        </p:txBody>
      </p:sp>
      <p:sp>
        <p:nvSpPr>
          <p:cNvPr id="412" name="Google Shape;412;p35"/>
          <p:cNvSpPr txBox="1"/>
          <p:nvPr>
            <p:ph idx="1" type="body"/>
          </p:nvPr>
        </p:nvSpPr>
        <p:spPr>
          <a:xfrm>
            <a:off x="243000" y="556500"/>
            <a:ext cx="8443800" cy="117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3SAT: Given a boolean formula, does there exist a truth value for boolean variables that obeys a set of 3-variable disjunctive constraints?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13" name="Google Shape;413;p35"/>
          <p:cNvSpPr/>
          <p:nvPr/>
        </p:nvSpPr>
        <p:spPr>
          <a:xfrm rot="5400000">
            <a:off x="2029370" y="1233805"/>
            <a:ext cx="294600" cy="17280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txBox="1"/>
          <p:nvPr/>
        </p:nvSpPr>
        <p:spPr>
          <a:xfrm>
            <a:off x="2223475" y="1753750"/>
            <a:ext cx="32682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variable disjunctive constraint</a:t>
            </a:r>
            <a:br>
              <a:rPr lang="en"/>
            </a:br>
            <a:endParaRPr/>
          </a:p>
        </p:txBody>
      </p:sp>
      <p:sp>
        <p:nvSpPr>
          <p:cNvPr id="415" name="Google Shape;415;p35"/>
          <p:cNvSpPr txBox="1"/>
          <p:nvPr/>
        </p:nvSpPr>
        <p:spPr>
          <a:xfrm>
            <a:off x="242000" y="1981200"/>
            <a:ext cx="8894100" cy="1755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Example: (x1 || x2 || !x3) &amp;&amp; (x1 || !x1 || x1) &amp;&amp; (x2 || x3 || x4)</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Solution: x1 = true, x2 = true, x3 = true, x4 = false</a:t>
            </a:r>
            <a:endParaRPr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 Cracks 3SAT</a:t>
            </a:r>
            <a:endParaRPr/>
          </a:p>
        </p:txBody>
      </p:sp>
      <p:sp>
        <p:nvSpPr>
          <p:cNvPr id="421" name="Google Shape;421;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Proposition: Independent-set cracks 3SAT.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Proof. Given an instance ϕ of 3-SAT, create an instance G of Independent-set:</a:t>
            </a:r>
            <a:endParaRPr/>
          </a:p>
          <a:p>
            <a:pPr indent="-355600" lvl="0" marL="457200" rtl="0" algn="l">
              <a:spcBef>
                <a:spcPts val="600"/>
              </a:spcBef>
              <a:spcAft>
                <a:spcPts val="0"/>
              </a:spcAft>
              <a:buSzPts val="2000"/>
              <a:buChar char="●"/>
            </a:pPr>
            <a:r>
              <a:rPr lang="en"/>
              <a:t>For each clause in ϕ, create 3 vertices in a triangle.</a:t>
            </a:r>
            <a:endParaRPr/>
          </a:p>
          <a:p>
            <a:pPr indent="-355600" lvl="0" marL="457200" rtl="0" algn="l">
              <a:spcBef>
                <a:spcPts val="0"/>
              </a:spcBef>
              <a:spcAft>
                <a:spcPts val="0"/>
              </a:spcAft>
              <a:buSzPts val="2000"/>
              <a:buChar char="●"/>
            </a:pPr>
            <a:r>
              <a:rPr lang="en"/>
              <a:t>Add an edge between each literal and its negation (can’t both be true in 3SAT means can’t be in same set in Independent-set)</a:t>
            </a:r>
            <a:endParaRPr/>
          </a:p>
          <a:p>
            <a:pPr indent="0" lvl="0" marL="0" rtl="0" algn="l">
              <a:spcBef>
                <a:spcPts val="600"/>
              </a:spcBef>
              <a:spcAft>
                <a:spcPts val="0"/>
              </a:spcAft>
              <a:buNone/>
            </a:pPr>
            <a:r>
              <a:t/>
            </a:r>
            <a:endParaRPr/>
          </a:p>
        </p:txBody>
      </p:sp>
      <p:sp>
        <p:nvSpPr>
          <p:cNvPr id="422" name="Google Shape;422;p36"/>
          <p:cNvSpPr txBox="1"/>
          <p:nvPr/>
        </p:nvSpPr>
        <p:spPr>
          <a:xfrm>
            <a:off x="1127100" y="4456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423" name="Google Shape;423;p36"/>
          <p:cNvSpPr/>
          <p:nvPr/>
        </p:nvSpPr>
        <p:spPr>
          <a:xfrm>
            <a:off x="243000"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424" name="Google Shape;424;p36"/>
          <p:cNvSpPr/>
          <p:nvPr/>
        </p:nvSpPr>
        <p:spPr>
          <a:xfrm>
            <a:off x="863010"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425" name="Google Shape;425;p36"/>
          <p:cNvSpPr/>
          <p:nvPr/>
        </p:nvSpPr>
        <p:spPr>
          <a:xfrm>
            <a:off x="1412404"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426" name="Google Shape;426;p36"/>
          <p:cNvSpPr/>
          <p:nvPr/>
        </p:nvSpPr>
        <p:spPr>
          <a:xfrm>
            <a:off x="2581807"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427" name="Google Shape;427;p36"/>
          <p:cNvSpPr/>
          <p:nvPr/>
        </p:nvSpPr>
        <p:spPr>
          <a:xfrm>
            <a:off x="3751211"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428" name="Google Shape;428;p36"/>
          <p:cNvSpPr/>
          <p:nvPr/>
        </p:nvSpPr>
        <p:spPr>
          <a:xfrm>
            <a:off x="3201557"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429" name="Google Shape;429;p36"/>
          <p:cNvSpPr/>
          <p:nvPr/>
        </p:nvSpPr>
        <p:spPr>
          <a:xfrm>
            <a:off x="4852526" y="4090175"/>
            <a:ext cx="5493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430" name="Google Shape;430;p36"/>
          <p:cNvSpPr/>
          <p:nvPr/>
        </p:nvSpPr>
        <p:spPr>
          <a:xfrm>
            <a:off x="6090018"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431" name="Google Shape;431;p36"/>
          <p:cNvSpPr/>
          <p:nvPr/>
        </p:nvSpPr>
        <p:spPr>
          <a:xfrm>
            <a:off x="5540103"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432" name="Google Shape;432;p36"/>
          <p:cNvSpPr/>
          <p:nvPr/>
        </p:nvSpPr>
        <p:spPr>
          <a:xfrm>
            <a:off x="7259421"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433" name="Google Shape;433;p36"/>
          <p:cNvSpPr/>
          <p:nvPr/>
        </p:nvSpPr>
        <p:spPr>
          <a:xfrm>
            <a:off x="7878649"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434" name="Google Shape;434;p36"/>
          <p:cNvSpPr/>
          <p:nvPr/>
        </p:nvSpPr>
        <p:spPr>
          <a:xfrm>
            <a:off x="8428825"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435" name="Google Shape;435;p36"/>
          <p:cNvCxnSpPr>
            <a:stCxn id="424" idx="2"/>
            <a:endCxn id="423" idx="0"/>
          </p:cNvCxnSpPr>
          <p:nvPr/>
        </p:nvCxnSpPr>
        <p:spPr>
          <a:xfrm flipH="1">
            <a:off x="483510" y="3740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436" name="Google Shape;436;p36"/>
          <p:cNvCxnSpPr>
            <a:stCxn id="425" idx="0"/>
            <a:endCxn id="424" idx="2"/>
          </p:cNvCxnSpPr>
          <p:nvPr/>
        </p:nvCxnSpPr>
        <p:spPr>
          <a:xfrm rot="10800000">
            <a:off x="1103704" y="3740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437" name="Google Shape;437;p36"/>
          <p:cNvCxnSpPr>
            <a:stCxn id="423" idx="3"/>
            <a:endCxn id="425" idx="1"/>
          </p:cNvCxnSpPr>
          <p:nvPr/>
        </p:nvCxnSpPr>
        <p:spPr>
          <a:xfrm>
            <a:off x="724200"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438" name="Google Shape;438;p36"/>
          <p:cNvCxnSpPr>
            <a:stCxn id="428" idx="2"/>
            <a:endCxn id="426" idx="0"/>
          </p:cNvCxnSpPr>
          <p:nvPr/>
        </p:nvCxnSpPr>
        <p:spPr>
          <a:xfrm flipH="1">
            <a:off x="2822357" y="3740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439" name="Google Shape;439;p36"/>
          <p:cNvCxnSpPr>
            <a:stCxn id="426" idx="3"/>
            <a:endCxn id="427" idx="1"/>
          </p:cNvCxnSpPr>
          <p:nvPr/>
        </p:nvCxnSpPr>
        <p:spPr>
          <a:xfrm>
            <a:off x="3063007"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440" name="Google Shape;440;p36"/>
          <p:cNvCxnSpPr>
            <a:stCxn id="427" idx="0"/>
            <a:endCxn id="428" idx="2"/>
          </p:cNvCxnSpPr>
          <p:nvPr/>
        </p:nvCxnSpPr>
        <p:spPr>
          <a:xfrm rot="10800000">
            <a:off x="3442211" y="3740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441" name="Google Shape;441;p36"/>
          <p:cNvCxnSpPr>
            <a:stCxn id="429" idx="0"/>
            <a:endCxn id="431" idx="2"/>
          </p:cNvCxnSpPr>
          <p:nvPr/>
        </p:nvCxnSpPr>
        <p:spPr>
          <a:xfrm flipH="1" rot="10800000">
            <a:off x="5127176" y="3740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442" name="Google Shape;442;p36"/>
          <p:cNvCxnSpPr>
            <a:stCxn id="430" idx="0"/>
            <a:endCxn id="431" idx="2"/>
          </p:cNvCxnSpPr>
          <p:nvPr/>
        </p:nvCxnSpPr>
        <p:spPr>
          <a:xfrm rot="10800000">
            <a:off x="5780718" y="3740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443" name="Google Shape;443;p36"/>
          <p:cNvCxnSpPr>
            <a:stCxn id="430" idx="1"/>
            <a:endCxn id="429" idx="3"/>
          </p:cNvCxnSpPr>
          <p:nvPr/>
        </p:nvCxnSpPr>
        <p:spPr>
          <a:xfrm rot="10800000">
            <a:off x="5401818"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444" name="Google Shape;444;p36"/>
          <p:cNvCxnSpPr>
            <a:stCxn id="432" idx="0"/>
            <a:endCxn id="433" idx="2"/>
          </p:cNvCxnSpPr>
          <p:nvPr/>
        </p:nvCxnSpPr>
        <p:spPr>
          <a:xfrm flipH="1" rot="10800000">
            <a:off x="7500021" y="3740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445" name="Google Shape;445;p36"/>
          <p:cNvCxnSpPr>
            <a:stCxn id="434" idx="0"/>
            <a:endCxn id="433" idx="2"/>
          </p:cNvCxnSpPr>
          <p:nvPr/>
        </p:nvCxnSpPr>
        <p:spPr>
          <a:xfrm rot="10800000">
            <a:off x="8119225" y="3740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446" name="Google Shape;446;p36"/>
          <p:cNvCxnSpPr>
            <a:endCxn id="432" idx="3"/>
          </p:cNvCxnSpPr>
          <p:nvPr/>
        </p:nvCxnSpPr>
        <p:spPr>
          <a:xfrm rot="10800000">
            <a:off x="7740621" y="4273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447" name="Google Shape;447;p36"/>
          <p:cNvCxnSpPr>
            <a:stCxn id="424" idx="3"/>
            <a:endCxn id="428" idx="1"/>
          </p:cNvCxnSpPr>
          <p:nvPr/>
        </p:nvCxnSpPr>
        <p:spPr>
          <a:xfrm>
            <a:off x="1344210" y="3556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448" name="Google Shape;448;p36"/>
          <p:cNvCxnSpPr>
            <a:stCxn id="431" idx="3"/>
            <a:endCxn id="433" idx="1"/>
          </p:cNvCxnSpPr>
          <p:nvPr/>
        </p:nvCxnSpPr>
        <p:spPr>
          <a:xfrm>
            <a:off x="6021303" y="3556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449" name="Google Shape;449;p36"/>
          <p:cNvCxnSpPr>
            <a:stCxn id="428" idx="0"/>
            <a:endCxn id="433" idx="0"/>
          </p:cNvCxnSpPr>
          <p:nvPr/>
        </p:nvCxnSpPr>
        <p:spPr>
          <a:xfrm flipH="1" rot="-5400000">
            <a:off x="5780357" y="1034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450" name="Google Shape;450;p36"/>
          <p:cNvCxnSpPr>
            <a:stCxn id="431" idx="0"/>
            <a:endCxn id="424" idx="0"/>
          </p:cNvCxnSpPr>
          <p:nvPr/>
        </p:nvCxnSpPr>
        <p:spPr>
          <a:xfrm rot="5400000">
            <a:off x="3441903" y="1034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451" name="Google Shape;451;p36"/>
          <p:cNvCxnSpPr>
            <a:stCxn id="423" idx="2"/>
            <a:endCxn id="426" idx="2"/>
          </p:cNvCxnSpPr>
          <p:nvPr/>
        </p:nvCxnSpPr>
        <p:spPr>
          <a:xfrm flipH="1" rot="-5400000">
            <a:off x="1652700" y="3288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452" name="Google Shape;452;p36"/>
          <p:cNvCxnSpPr>
            <a:stCxn id="429" idx="2"/>
            <a:endCxn id="434" idx="2"/>
          </p:cNvCxnSpPr>
          <p:nvPr/>
        </p:nvCxnSpPr>
        <p:spPr>
          <a:xfrm flipH="1" rot="-5400000">
            <a:off x="6897926" y="2686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453" name="Google Shape;453;p36"/>
          <p:cNvSpPr txBox="1"/>
          <p:nvPr/>
        </p:nvSpPr>
        <p:spPr>
          <a:xfrm>
            <a:off x="5973950" y="2763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454" name="Google Shape;454;p36"/>
          <p:cNvCxnSpPr>
            <a:stCxn id="427" idx="2"/>
            <a:endCxn id="429" idx="2"/>
          </p:cNvCxnSpPr>
          <p:nvPr/>
        </p:nvCxnSpPr>
        <p:spPr>
          <a:xfrm flipH="1" rot="-5400000">
            <a:off x="4559261" y="3890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44" name="Google Shape;44;p10"/>
          <p:cNvSpPr txBox="1"/>
          <p:nvPr>
            <p:ph idx="1" type="subTitle"/>
          </p:nvPr>
        </p:nvSpPr>
        <p:spPr>
          <a:xfrm>
            <a:off x="161925" y="2764725"/>
            <a:ext cx="8871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39: Impossible and Intractable Problems (170 Preview)</a:t>
            </a:r>
            <a:endParaRPr/>
          </a:p>
          <a:p>
            <a:pPr indent="-381000" lvl="0" marL="457200" rtl="0" algn="l">
              <a:spcBef>
                <a:spcPts val="0"/>
              </a:spcBef>
              <a:spcAft>
                <a:spcPts val="0"/>
              </a:spcAft>
              <a:buSzPts val="2400"/>
              <a:buChar char="●"/>
            </a:pPr>
            <a:r>
              <a:rPr lang="en"/>
              <a:t>Kolmogorov Complexity (Extra)</a:t>
            </a:r>
            <a:endParaRPr/>
          </a:p>
          <a:p>
            <a:pPr indent="-381000" lvl="0" marL="457200" rtl="0" algn="l">
              <a:spcBef>
                <a:spcPts val="0"/>
              </a:spcBef>
              <a:spcAft>
                <a:spcPts val="0"/>
              </a:spcAft>
              <a:buSzPts val="2400"/>
              <a:buChar char="●"/>
            </a:pPr>
            <a:r>
              <a:rPr lang="en"/>
              <a:t>Problem Difficulty: The Independent Set Problem</a:t>
            </a:r>
            <a:endParaRPr/>
          </a:p>
          <a:p>
            <a:pPr indent="-381000" lvl="0" marL="457200" rtl="0" algn="l">
              <a:spcBef>
                <a:spcPts val="0"/>
              </a:spcBef>
              <a:spcAft>
                <a:spcPts val="0"/>
              </a:spcAft>
              <a:buSzPts val="2400"/>
              <a:buChar char="●"/>
            </a:pPr>
            <a:r>
              <a:rPr lang="en"/>
              <a:t>Reductions</a:t>
            </a:r>
            <a:endParaRPr/>
          </a:p>
          <a:p>
            <a:pPr indent="-381000" lvl="0" marL="457200" rtl="0" algn="l">
              <a:spcBef>
                <a:spcPts val="0"/>
              </a:spcBef>
              <a:spcAft>
                <a:spcPts val="0"/>
              </a:spcAft>
              <a:buSzPts val="2400"/>
              <a:buChar char="●"/>
            </a:pPr>
            <a:r>
              <a:rPr lang="en"/>
              <a:t>Complexity Classes (Extra)</a:t>
            </a:r>
            <a:endParaRPr/>
          </a:p>
          <a:p>
            <a:pPr indent="-381000" lvl="0" marL="457200" rtl="0" algn="l">
              <a:spcBef>
                <a:spcPts val="0"/>
              </a:spcBef>
              <a:spcAft>
                <a:spcPts val="0"/>
              </a:spcAft>
              <a:buSzPts val="2400"/>
              <a:buChar char="●"/>
            </a:pPr>
            <a:r>
              <a:rPr lang="en"/>
              <a:t>P=NP (Extra)</a:t>
            </a:r>
            <a:endParaRPr/>
          </a:p>
        </p:txBody>
      </p:sp>
      <p:pic>
        <p:nvPicPr>
          <p:cNvPr id="45" name="Google Shape;45;p10"/>
          <p:cNvPicPr preferRelativeResize="0"/>
          <p:nvPr/>
        </p:nvPicPr>
        <p:blipFill>
          <a:blip r:embed="rId3">
            <a:alphaModFix/>
          </a:blip>
          <a:stretch>
            <a:fillRect/>
          </a:stretch>
        </p:blipFill>
        <p:spPr>
          <a:xfrm>
            <a:off x="6595466" y="133650"/>
            <a:ext cx="2365710" cy="2631074"/>
          </a:xfrm>
          <a:prstGeom prst="rect">
            <a:avLst/>
          </a:prstGeom>
          <a:noFill/>
          <a:ln>
            <a:noFill/>
          </a:ln>
        </p:spPr>
      </p:pic>
      <p:sp>
        <p:nvSpPr>
          <p:cNvPr id="46" name="Google Shape;46;p10"/>
          <p:cNvSpPr txBox="1"/>
          <p:nvPr/>
        </p:nvSpPr>
        <p:spPr>
          <a:xfrm>
            <a:off x="290275" y="255150"/>
            <a:ext cx="46599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Many of today’s topics are “extra”. We will not assume knowledge of these topics for the final exam, but we might include problems inspired by these topics.</a:t>
            </a:r>
            <a:endParaRPr>
              <a:solidFill>
                <a:srgbClr val="BE071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458" name="Shape 458"/>
        <p:cNvGrpSpPr/>
        <p:nvPr/>
      </p:nvGrpSpPr>
      <p:grpSpPr>
        <a:xfrm>
          <a:off x="0" y="0"/>
          <a:ext cx="0" cy="0"/>
          <a:chOff x="0" y="0"/>
          <a:chExt cx="0" cy="0"/>
        </a:xfrm>
      </p:grpSpPr>
      <p:sp>
        <p:nvSpPr>
          <p:cNvPr id="459" name="Google Shape;459;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 Cracks 3SAT</a:t>
            </a:r>
            <a:endParaRPr/>
          </a:p>
        </p:txBody>
      </p:sp>
      <p:sp>
        <p:nvSpPr>
          <p:cNvPr id="460" name="Google Shape;460;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independent set of size k = 4. Use this set to generate a solution to the 3SAT problem.</a:t>
            </a:r>
            <a:endParaRPr/>
          </a:p>
          <a:p>
            <a:pPr indent="-355600" lvl="0" marL="457200" rtl="0" algn="l">
              <a:spcBef>
                <a:spcPts val="600"/>
              </a:spcBef>
              <a:spcAft>
                <a:spcPts val="0"/>
              </a:spcAft>
              <a:buSzPts val="2000"/>
              <a:buChar char="●"/>
            </a:pPr>
            <a:r>
              <a:rPr lang="en"/>
              <a:t>Reminder: An independent set of size 4 is a set of 4 (red) vertices that do not touch.</a:t>
            </a:r>
            <a:endParaRPr/>
          </a:p>
        </p:txBody>
      </p:sp>
      <p:sp>
        <p:nvSpPr>
          <p:cNvPr id="461" name="Google Shape;461;p37"/>
          <p:cNvSpPr txBox="1"/>
          <p:nvPr/>
        </p:nvSpPr>
        <p:spPr>
          <a:xfrm>
            <a:off x="1127100" y="3694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462" name="Google Shape;462;p37"/>
          <p:cNvSpPr/>
          <p:nvPr/>
        </p:nvSpPr>
        <p:spPr>
          <a:xfrm>
            <a:off x="243000"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463" name="Google Shape;463;p37"/>
          <p:cNvSpPr/>
          <p:nvPr/>
        </p:nvSpPr>
        <p:spPr>
          <a:xfrm>
            <a:off x="863010"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464" name="Google Shape;464;p37"/>
          <p:cNvSpPr/>
          <p:nvPr/>
        </p:nvSpPr>
        <p:spPr>
          <a:xfrm>
            <a:off x="1412404"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465" name="Google Shape;465;p37"/>
          <p:cNvSpPr/>
          <p:nvPr/>
        </p:nvSpPr>
        <p:spPr>
          <a:xfrm>
            <a:off x="2581807"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466" name="Google Shape;466;p37"/>
          <p:cNvSpPr/>
          <p:nvPr/>
        </p:nvSpPr>
        <p:spPr>
          <a:xfrm>
            <a:off x="375121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467" name="Google Shape;467;p37"/>
          <p:cNvSpPr/>
          <p:nvPr/>
        </p:nvSpPr>
        <p:spPr>
          <a:xfrm>
            <a:off x="3201557"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468" name="Google Shape;468;p37"/>
          <p:cNvSpPr/>
          <p:nvPr/>
        </p:nvSpPr>
        <p:spPr>
          <a:xfrm>
            <a:off x="4852526" y="3328175"/>
            <a:ext cx="5493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469" name="Google Shape;469;p37"/>
          <p:cNvSpPr/>
          <p:nvPr/>
        </p:nvSpPr>
        <p:spPr>
          <a:xfrm>
            <a:off x="6090018"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470" name="Google Shape;470;p37"/>
          <p:cNvSpPr/>
          <p:nvPr/>
        </p:nvSpPr>
        <p:spPr>
          <a:xfrm>
            <a:off x="5540103"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471" name="Google Shape;471;p37"/>
          <p:cNvSpPr/>
          <p:nvPr/>
        </p:nvSpPr>
        <p:spPr>
          <a:xfrm>
            <a:off x="725942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472" name="Google Shape;472;p37"/>
          <p:cNvSpPr/>
          <p:nvPr/>
        </p:nvSpPr>
        <p:spPr>
          <a:xfrm>
            <a:off x="7878649"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473" name="Google Shape;473;p37"/>
          <p:cNvSpPr/>
          <p:nvPr/>
        </p:nvSpPr>
        <p:spPr>
          <a:xfrm>
            <a:off x="8428825"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474" name="Google Shape;474;p37"/>
          <p:cNvCxnSpPr>
            <a:stCxn id="463" idx="2"/>
            <a:endCxn id="462" idx="0"/>
          </p:cNvCxnSpPr>
          <p:nvPr/>
        </p:nvCxnSpPr>
        <p:spPr>
          <a:xfrm flipH="1">
            <a:off x="483510" y="2978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475" name="Google Shape;475;p37"/>
          <p:cNvCxnSpPr>
            <a:stCxn id="464" idx="0"/>
            <a:endCxn id="463" idx="2"/>
          </p:cNvCxnSpPr>
          <p:nvPr/>
        </p:nvCxnSpPr>
        <p:spPr>
          <a:xfrm rot="10800000">
            <a:off x="1103704" y="2978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476" name="Google Shape;476;p37"/>
          <p:cNvCxnSpPr>
            <a:stCxn id="462" idx="3"/>
            <a:endCxn id="464" idx="1"/>
          </p:cNvCxnSpPr>
          <p:nvPr/>
        </p:nvCxnSpPr>
        <p:spPr>
          <a:xfrm>
            <a:off x="724200"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477" name="Google Shape;477;p37"/>
          <p:cNvCxnSpPr>
            <a:stCxn id="467" idx="2"/>
            <a:endCxn id="465" idx="0"/>
          </p:cNvCxnSpPr>
          <p:nvPr/>
        </p:nvCxnSpPr>
        <p:spPr>
          <a:xfrm flipH="1">
            <a:off x="2822357" y="2978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478" name="Google Shape;478;p37"/>
          <p:cNvCxnSpPr>
            <a:stCxn id="465" idx="3"/>
            <a:endCxn id="466" idx="1"/>
          </p:cNvCxnSpPr>
          <p:nvPr/>
        </p:nvCxnSpPr>
        <p:spPr>
          <a:xfrm>
            <a:off x="3063007"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479" name="Google Shape;479;p37"/>
          <p:cNvCxnSpPr>
            <a:stCxn id="466" idx="0"/>
            <a:endCxn id="467" idx="2"/>
          </p:cNvCxnSpPr>
          <p:nvPr/>
        </p:nvCxnSpPr>
        <p:spPr>
          <a:xfrm rot="10800000">
            <a:off x="3442211" y="2978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480" name="Google Shape;480;p37"/>
          <p:cNvCxnSpPr>
            <a:stCxn id="468" idx="0"/>
            <a:endCxn id="470" idx="2"/>
          </p:cNvCxnSpPr>
          <p:nvPr/>
        </p:nvCxnSpPr>
        <p:spPr>
          <a:xfrm flipH="1" rot="10800000">
            <a:off x="5127176" y="2978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481" name="Google Shape;481;p37"/>
          <p:cNvCxnSpPr>
            <a:stCxn id="469" idx="0"/>
            <a:endCxn id="470" idx="2"/>
          </p:cNvCxnSpPr>
          <p:nvPr/>
        </p:nvCxnSpPr>
        <p:spPr>
          <a:xfrm rot="10800000">
            <a:off x="5780718" y="2978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482" name="Google Shape;482;p37"/>
          <p:cNvCxnSpPr>
            <a:stCxn id="469" idx="1"/>
            <a:endCxn id="468" idx="3"/>
          </p:cNvCxnSpPr>
          <p:nvPr/>
        </p:nvCxnSpPr>
        <p:spPr>
          <a:xfrm rot="10800000">
            <a:off x="5401818"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483" name="Google Shape;483;p37"/>
          <p:cNvCxnSpPr>
            <a:stCxn id="471" idx="0"/>
            <a:endCxn id="472" idx="2"/>
          </p:cNvCxnSpPr>
          <p:nvPr/>
        </p:nvCxnSpPr>
        <p:spPr>
          <a:xfrm flipH="1" rot="10800000">
            <a:off x="7500021" y="2978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484" name="Google Shape;484;p37"/>
          <p:cNvCxnSpPr>
            <a:stCxn id="473" idx="0"/>
            <a:endCxn id="472" idx="2"/>
          </p:cNvCxnSpPr>
          <p:nvPr/>
        </p:nvCxnSpPr>
        <p:spPr>
          <a:xfrm rot="10800000">
            <a:off x="8119225" y="2978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485" name="Google Shape;485;p37"/>
          <p:cNvCxnSpPr>
            <a:endCxn id="471" idx="3"/>
          </p:cNvCxnSpPr>
          <p:nvPr/>
        </p:nvCxnSpPr>
        <p:spPr>
          <a:xfrm rot="10800000">
            <a:off x="7740621" y="3511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486" name="Google Shape;486;p37"/>
          <p:cNvCxnSpPr>
            <a:stCxn id="463" idx="3"/>
            <a:endCxn id="467" idx="1"/>
          </p:cNvCxnSpPr>
          <p:nvPr/>
        </p:nvCxnSpPr>
        <p:spPr>
          <a:xfrm>
            <a:off x="1344210"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487" name="Google Shape;487;p37"/>
          <p:cNvCxnSpPr>
            <a:stCxn id="470" idx="3"/>
            <a:endCxn id="472" idx="1"/>
          </p:cNvCxnSpPr>
          <p:nvPr/>
        </p:nvCxnSpPr>
        <p:spPr>
          <a:xfrm>
            <a:off x="6021303"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488" name="Google Shape;488;p37"/>
          <p:cNvCxnSpPr>
            <a:stCxn id="467" idx="0"/>
            <a:endCxn id="472" idx="0"/>
          </p:cNvCxnSpPr>
          <p:nvPr/>
        </p:nvCxnSpPr>
        <p:spPr>
          <a:xfrm flipH="1" rot="-5400000">
            <a:off x="5780357"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489" name="Google Shape;489;p37"/>
          <p:cNvCxnSpPr>
            <a:stCxn id="470" idx="0"/>
            <a:endCxn id="463" idx="0"/>
          </p:cNvCxnSpPr>
          <p:nvPr/>
        </p:nvCxnSpPr>
        <p:spPr>
          <a:xfrm rot="5400000">
            <a:off x="3441903"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490" name="Google Shape;490;p37"/>
          <p:cNvCxnSpPr>
            <a:stCxn id="462" idx="2"/>
            <a:endCxn id="465" idx="2"/>
          </p:cNvCxnSpPr>
          <p:nvPr/>
        </p:nvCxnSpPr>
        <p:spPr>
          <a:xfrm flipH="1" rot="-5400000">
            <a:off x="1652700" y="2526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491" name="Google Shape;491;p37"/>
          <p:cNvCxnSpPr>
            <a:stCxn id="468" idx="2"/>
            <a:endCxn id="473" idx="2"/>
          </p:cNvCxnSpPr>
          <p:nvPr/>
        </p:nvCxnSpPr>
        <p:spPr>
          <a:xfrm flipH="1" rot="-5400000">
            <a:off x="6897926" y="1924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492" name="Google Shape;492;p37"/>
          <p:cNvSpPr txBox="1"/>
          <p:nvPr/>
        </p:nvSpPr>
        <p:spPr>
          <a:xfrm>
            <a:off x="5973950" y="2001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493" name="Google Shape;493;p37"/>
          <p:cNvCxnSpPr>
            <a:stCxn id="466" idx="2"/>
            <a:endCxn id="468" idx="2"/>
          </p:cNvCxnSpPr>
          <p:nvPr/>
        </p:nvCxnSpPr>
        <p:spPr>
          <a:xfrm flipH="1" rot="-5400000">
            <a:off x="4559261" y="3128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7" name="Shape 497"/>
        <p:cNvGrpSpPr/>
        <p:nvPr/>
      </p:nvGrpSpPr>
      <p:grpSpPr>
        <a:xfrm>
          <a:off x="0" y="0"/>
          <a:ext cx="0" cy="0"/>
          <a:chOff x="0" y="0"/>
          <a:chExt cx="0" cy="0"/>
        </a:xfrm>
      </p:grpSpPr>
      <p:sp>
        <p:nvSpPr>
          <p:cNvPr id="498" name="Google Shape;498;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 Cracks 3SAT</a:t>
            </a:r>
            <a:endParaRPr/>
          </a:p>
        </p:txBody>
      </p:sp>
      <p:sp>
        <p:nvSpPr>
          <p:cNvPr id="499" name="Google Shape;499;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independent set of size k = 4. Use this set to generate a solution to the 3SAT problem.</a:t>
            </a:r>
            <a:endParaRPr/>
          </a:p>
          <a:p>
            <a:pPr indent="-355600" lvl="0" marL="457200" rtl="0" algn="l">
              <a:spcBef>
                <a:spcPts val="600"/>
              </a:spcBef>
              <a:spcAft>
                <a:spcPts val="0"/>
              </a:spcAft>
              <a:buSzPts val="2000"/>
              <a:buChar char="●"/>
            </a:pPr>
            <a:r>
              <a:rPr lang="en"/>
              <a:t>Reminder: An independent set of size 4 is a set of 4 (red) vertices that do not touch.</a:t>
            </a:r>
            <a:endParaRPr/>
          </a:p>
        </p:txBody>
      </p:sp>
      <p:sp>
        <p:nvSpPr>
          <p:cNvPr id="500" name="Google Shape;500;p38"/>
          <p:cNvSpPr txBox="1"/>
          <p:nvPr/>
        </p:nvSpPr>
        <p:spPr>
          <a:xfrm>
            <a:off x="1127100" y="3694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a:t>
            </a:r>
            <a:r>
              <a:rPr b="1" lang="en"/>
              <a:t>x3</a:t>
            </a:r>
            <a:r>
              <a:rPr lang="en"/>
              <a:t>) and  (! x1 or ! x2 or </a:t>
            </a:r>
            <a:r>
              <a:rPr b="1" lang="en"/>
              <a:t>x4</a:t>
            </a:r>
            <a:r>
              <a:rPr lang="en"/>
              <a:t>) and (! x1 or </a:t>
            </a:r>
            <a:r>
              <a:rPr b="1" lang="en"/>
              <a:t>x3</a:t>
            </a:r>
            <a:r>
              <a:rPr lang="en"/>
              <a:t> or ! x4) and (x1 or x3 or </a:t>
            </a:r>
            <a:r>
              <a:rPr b="1" lang="en"/>
              <a:t>x4</a:t>
            </a:r>
            <a:r>
              <a:rPr lang="en"/>
              <a:t>)</a:t>
            </a:r>
            <a:endParaRPr/>
          </a:p>
        </p:txBody>
      </p:sp>
      <p:sp>
        <p:nvSpPr>
          <p:cNvPr id="501" name="Google Shape;501;p38"/>
          <p:cNvSpPr/>
          <p:nvPr/>
        </p:nvSpPr>
        <p:spPr>
          <a:xfrm>
            <a:off x="243000"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502" name="Google Shape;502;p38"/>
          <p:cNvSpPr/>
          <p:nvPr/>
        </p:nvSpPr>
        <p:spPr>
          <a:xfrm>
            <a:off x="863010"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503" name="Google Shape;503;p38"/>
          <p:cNvSpPr/>
          <p:nvPr/>
        </p:nvSpPr>
        <p:spPr>
          <a:xfrm>
            <a:off x="1412404" y="3328175"/>
            <a:ext cx="481200" cy="367500"/>
          </a:xfrm>
          <a:prstGeom prst="rect">
            <a:avLst/>
          </a:prstGeom>
          <a:solidFill>
            <a:srgbClr val="BE071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504" name="Google Shape;504;p38"/>
          <p:cNvSpPr/>
          <p:nvPr/>
        </p:nvSpPr>
        <p:spPr>
          <a:xfrm>
            <a:off x="2581807"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505" name="Google Shape;505;p38"/>
          <p:cNvSpPr/>
          <p:nvPr/>
        </p:nvSpPr>
        <p:spPr>
          <a:xfrm>
            <a:off x="3751211" y="3328175"/>
            <a:ext cx="481200" cy="367500"/>
          </a:xfrm>
          <a:prstGeom prst="rect">
            <a:avLst/>
          </a:prstGeom>
          <a:solidFill>
            <a:srgbClr val="BE071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506" name="Google Shape;506;p38"/>
          <p:cNvSpPr/>
          <p:nvPr/>
        </p:nvSpPr>
        <p:spPr>
          <a:xfrm>
            <a:off x="3201557"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507" name="Google Shape;507;p38"/>
          <p:cNvSpPr/>
          <p:nvPr/>
        </p:nvSpPr>
        <p:spPr>
          <a:xfrm>
            <a:off x="4852526" y="3328175"/>
            <a:ext cx="5493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508" name="Google Shape;508;p38"/>
          <p:cNvSpPr/>
          <p:nvPr/>
        </p:nvSpPr>
        <p:spPr>
          <a:xfrm>
            <a:off x="6090018" y="3328175"/>
            <a:ext cx="481200" cy="367500"/>
          </a:xfrm>
          <a:prstGeom prst="rect">
            <a:avLst/>
          </a:prstGeom>
          <a:solidFill>
            <a:srgbClr val="BE071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509" name="Google Shape;509;p38"/>
          <p:cNvSpPr/>
          <p:nvPr/>
        </p:nvSpPr>
        <p:spPr>
          <a:xfrm>
            <a:off x="5540103"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510" name="Google Shape;510;p38"/>
          <p:cNvSpPr/>
          <p:nvPr/>
        </p:nvSpPr>
        <p:spPr>
          <a:xfrm>
            <a:off x="7259421" y="3328175"/>
            <a:ext cx="481200" cy="367500"/>
          </a:xfrm>
          <a:prstGeom prst="rect">
            <a:avLst/>
          </a:prstGeom>
          <a:solidFill>
            <a:srgbClr val="BE071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511" name="Google Shape;511;p38"/>
          <p:cNvSpPr/>
          <p:nvPr/>
        </p:nvSpPr>
        <p:spPr>
          <a:xfrm>
            <a:off x="7878649"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512" name="Google Shape;512;p38"/>
          <p:cNvSpPr/>
          <p:nvPr/>
        </p:nvSpPr>
        <p:spPr>
          <a:xfrm>
            <a:off x="8428825"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513" name="Google Shape;513;p38"/>
          <p:cNvCxnSpPr>
            <a:stCxn id="502" idx="2"/>
            <a:endCxn id="501" idx="0"/>
          </p:cNvCxnSpPr>
          <p:nvPr/>
        </p:nvCxnSpPr>
        <p:spPr>
          <a:xfrm flipH="1">
            <a:off x="483510" y="2978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514" name="Google Shape;514;p38"/>
          <p:cNvCxnSpPr>
            <a:stCxn id="503" idx="0"/>
            <a:endCxn id="502" idx="2"/>
          </p:cNvCxnSpPr>
          <p:nvPr/>
        </p:nvCxnSpPr>
        <p:spPr>
          <a:xfrm rot="10800000">
            <a:off x="1103704" y="2978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515" name="Google Shape;515;p38"/>
          <p:cNvCxnSpPr>
            <a:stCxn id="501" idx="3"/>
            <a:endCxn id="503" idx="1"/>
          </p:cNvCxnSpPr>
          <p:nvPr/>
        </p:nvCxnSpPr>
        <p:spPr>
          <a:xfrm>
            <a:off x="724200"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516" name="Google Shape;516;p38"/>
          <p:cNvCxnSpPr>
            <a:stCxn id="506" idx="2"/>
            <a:endCxn id="504" idx="0"/>
          </p:cNvCxnSpPr>
          <p:nvPr/>
        </p:nvCxnSpPr>
        <p:spPr>
          <a:xfrm flipH="1">
            <a:off x="2822357" y="2978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517" name="Google Shape;517;p38"/>
          <p:cNvCxnSpPr>
            <a:stCxn id="504" idx="3"/>
            <a:endCxn id="505" idx="1"/>
          </p:cNvCxnSpPr>
          <p:nvPr/>
        </p:nvCxnSpPr>
        <p:spPr>
          <a:xfrm>
            <a:off x="3063007"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518" name="Google Shape;518;p38"/>
          <p:cNvCxnSpPr>
            <a:stCxn id="505" idx="0"/>
            <a:endCxn id="506" idx="2"/>
          </p:cNvCxnSpPr>
          <p:nvPr/>
        </p:nvCxnSpPr>
        <p:spPr>
          <a:xfrm rot="10800000">
            <a:off x="3442211" y="2978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519" name="Google Shape;519;p38"/>
          <p:cNvCxnSpPr>
            <a:stCxn id="507" idx="0"/>
            <a:endCxn id="509" idx="2"/>
          </p:cNvCxnSpPr>
          <p:nvPr/>
        </p:nvCxnSpPr>
        <p:spPr>
          <a:xfrm flipH="1" rot="10800000">
            <a:off x="5127176" y="2978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520" name="Google Shape;520;p38"/>
          <p:cNvCxnSpPr>
            <a:stCxn id="508" idx="0"/>
            <a:endCxn id="509" idx="2"/>
          </p:cNvCxnSpPr>
          <p:nvPr/>
        </p:nvCxnSpPr>
        <p:spPr>
          <a:xfrm rot="10800000">
            <a:off x="5780718" y="2978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521" name="Google Shape;521;p38"/>
          <p:cNvCxnSpPr>
            <a:stCxn id="508" idx="1"/>
            <a:endCxn id="507" idx="3"/>
          </p:cNvCxnSpPr>
          <p:nvPr/>
        </p:nvCxnSpPr>
        <p:spPr>
          <a:xfrm rot="10800000">
            <a:off x="5401818"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522" name="Google Shape;522;p38"/>
          <p:cNvCxnSpPr>
            <a:stCxn id="510" idx="0"/>
            <a:endCxn id="511" idx="2"/>
          </p:cNvCxnSpPr>
          <p:nvPr/>
        </p:nvCxnSpPr>
        <p:spPr>
          <a:xfrm flipH="1" rot="10800000">
            <a:off x="7500021" y="2978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523" name="Google Shape;523;p38"/>
          <p:cNvCxnSpPr>
            <a:stCxn id="512" idx="0"/>
            <a:endCxn id="511" idx="2"/>
          </p:cNvCxnSpPr>
          <p:nvPr/>
        </p:nvCxnSpPr>
        <p:spPr>
          <a:xfrm rot="10800000">
            <a:off x="8119225" y="2978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524" name="Google Shape;524;p38"/>
          <p:cNvCxnSpPr>
            <a:endCxn id="510" idx="3"/>
          </p:cNvCxnSpPr>
          <p:nvPr/>
        </p:nvCxnSpPr>
        <p:spPr>
          <a:xfrm rot="10800000">
            <a:off x="7740621" y="3511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525" name="Google Shape;525;p38"/>
          <p:cNvCxnSpPr>
            <a:stCxn id="502" idx="3"/>
            <a:endCxn id="506" idx="1"/>
          </p:cNvCxnSpPr>
          <p:nvPr/>
        </p:nvCxnSpPr>
        <p:spPr>
          <a:xfrm>
            <a:off x="1344210"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526" name="Google Shape;526;p38"/>
          <p:cNvCxnSpPr>
            <a:stCxn id="509" idx="3"/>
            <a:endCxn id="511" idx="1"/>
          </p:cNvCxnSpPr>
          <p:nvPr/>
        </p:nvCxnSpPr>
        <p:spPr>
          <a:xfrm>
            <a:off x="6021303"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527" name="Google Shape;527;p38"/>
          <p:cNvCxnSpPr>
            <a:stCxn id="506" idx="0"/>
            <a:endCxn id="511" idx="0"/>
          </p:cNvCxnSpPr>
          <p:nvPr/>
        </p:nvCxnSpPr>
        <p:spPr>
          <a:xfrm flipH="1" rot="-5400000">
            <a:off x="5780357"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528" name="Google Shape;528;p38"/>
          <p:cNvCxnSpPr>
            <a:stCxn id="509" idx="0"/>
            <a:endCxn id="502" idx="0"/>
          </p:cNvCxnSpPr>
          <p:nvPr/>
        </p:nvCxnSpPr>
        <p:spPr>
          <a:xfrm rot="5400000">
            <a:off x="3441903"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529" name="Google Shape;529;p38"/>
          <p:cNvCxnSpPr>
            <a:stCxn id="501" idx="2"/>
            <a:endCxn id="504" idx="2"/>
          </p:cNvCxnSpPr>
          <p:nvPr/>
        </p:nvCxnSpPr>
        <p:spPr>
          <a:xfrm flipH="1" rot="-5400000">
            <a:off x="1652700" y="2526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530" name="Google Shape;530;p38"/>
          <p:cNvCxnSpPr>
            <a:stCxn id="507" idx="2"/>
            <a:endCxn id="512" idx="2"/>
          </p:cNvCxnSpPr>
          <p:nvPr/>
        </p:nvCxnSpPr>
        <p:spPr>
          <a:xfrm flipH="1" rot="-5400000">
            <a:off x="6897926" y="1924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531" name="Google Shape;531;p38"/>
          <p:cNvSpPr txBox="1"/>
          <p:nvPr/>
        </p:nvSpPr>
        <p:spPr>
          <a:xfrm>
            <a:off x="5973950" y="2001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532" name="Google Shape;532;p38"/>
          <p:cNvCxnSpPr>
            <a:stCxn id="505" idx="2"/>
            <a:endCxn id="507" idx="2"/>
          </p:cNvCxnSpPr>
          <p:nvPr/>
        </p:nvCxnSpPr>
        <p:spPr>
          <a:xfrm flipH="1" rot="-5400000">
            <a:off x="4559261" y="3128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533" name="Google Shape;533;p38"/>
          <p:cNvSpPr txBox="1"/>
          <p:nvPr/>
        </p:nvSpPr>
        <p:spPr>
          <a:xfrm>
            <a:off x="136000" y="4376925"/>
            <a:ext cx="82296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x1: don’t care, x2: don’t care, x3: true, x4: true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7" name="Shape 537"/>
        <p:cNvGrpSpPr/>
        <p:nvPr/>
      </p:nvGrpSpPr>
      <p:grpSpPr>
        <a:xfrm>
          <a:off x="0" y="0"/>
          <a:ext cx="0" cy="0"/>
          <a:chOff x="0" y="0"/>
          <a:chExt cx="0" cy="0"/>
        </a:xfrm>
      </p:grpSpPr>
      <p:sp>
        <p:nvSpPr>
          <p:cNvPr id="538" name="Google Shape;538;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 Cracks 3SAT</a:t>
            </a:r>
            <a:endParaRPr/>
          </a:p>
        </p:txBody>
      </p:sp>
      <p:sp>
        <p:nvSpPr>
          <p:cNvPr id="539" name="Google Shape;539;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independent set of size k = 4. Use this set to generate a solution to the 3SAT problem.</a:t>
            </a:r>
            <a:endParaRPr/>
          </a:p>
          <a:p>
            <a:pPr indent="-355600" lvl="0" marL="457200" rtl="0" algn="l">
              <a:spcBef>
                <a:spcPts val="600"/>
              </a:spcBef>
              <a:spcAft>
                <a:spcPts val="0"/>
              </a:spcAft>
              <a:buSzPts val="2000"/>
              <a:buChar char="●"/>
            </a:pPr>
            <a:r>
              <a:rPr lang="en"/>
              <a:t>Reminder: An independent set of size 4 is a set of 4 (red) vertices that do not touch.</a:t>
            </a:r>
            <a:endParaRPr/>
          </a:p>
        </p:txBody>
      </p:sp>
      <p:sp>
        <p:nvSpPr>
          <p:cNvPr id="540" name="Google Shape;540;p39"/>
          <p:cNvSpPr txBox="1"/>
          <p:nvPr/>
        </p:nvSpPr>
        <p:spPr>
          <a:xfrm>
            <a:off x="1127100" y="3694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541" name="Google Shape;541;p39"/>
          <p:cNvSpPr/>
          <p:nvPr/>
        </p:nvSpPr>
        <p:spPr>
          <a:xfrm>
            <a:off x="243000"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542" name="Google Shape;542;p39"/>
          <p:cNvSpPr/>
          <p:nvPr/>
        </p:nvSpPr>
        <p:spPr>
          <a:xfrm>
            <a:off x="863010" y="26110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543" name="Google Shape;543;p39"/>
          <p:cNvSpPr/>
          <p:nvPr/>
        </p:nvSpPr>
        <p:spPr>
          <a:xfrm>
            <a:off x="1412404"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544" name="Google Shape;544;p39"/>
          <p:cNvSpPr/>
          <p:nvPr/>
        </p:nvSpPr>
        <p:spPr>
          <a:xfrm>
            <a:off x="2581807" y="33281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545" name="Google Shape;545;p39"/>
          <p:cNvSpPr/>
          <p:nvPr/>
        </p:nvSpPr>
        <p:spPr>
          <a:xfrm>
            <a:off x="375121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546" name="Google Shape;546;p39"/>
          <p:cNvSpPr/>
          <p:nvPr/>
        </p:nvSpPr>
        <p:spPr>
          <a:xfrm>
            <a:off x="3201557"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547" name="Google Shape;547;p39"/>
          <p:cNvSpPr/>
          <p:nvPr/>
        </p:nvSpPr>
        <p:spPr>
          <a:xfrm>
            <a:off x="4852526" y="3328175"/>
            <a:ext cx="5493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548" name="Google Shape;548;p39"/>
          <p:cNvSpPr/>
          <p:nvPr/>
        </p:nvSpPr>
        <p:spPr>
          <a:xfrm>
            <a:off x="6090018"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549" name="Google Shape;549;p39"/>
          <p:cNvSpPr/>
          <p:nvPr/>
        </p:nvSpPr>
        <p:spPr>
          <a:xfrm>
            <a:off x="5540103"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550" name="Google Shape;550;p39"/>
          <p:cNvSpPr/>
          <p:nvPr/>
        </p:nvSpPr>
        <p:spPr>
          <a:xfrm>
            <a:off x="725942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551" name="Google Shape;551;p39"/>
          <p:cNvSpPr/>
          <p:nvPr/>
        </p:nvSpPr>
        <p:spPr>
          <a:xfrm>
            <a:off x="7878649" y="26110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552" name="Google Shape;552;p39"/>
          <p:cNvSpPr/>
          <p:nvPr/>
        </p:nvSpPr>
        <p:spPr>
          <a:xfrm>
            <a:off x="8428825"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553" name="Google Shape;553;p39"/>
          <p:cNvCxnSpPr>
            <a:stCxn id="542" idx="2"/>
            <a:endCxn id="541" idx="0"/>
          </p:cNvCxnSpPr>
          <p:nvPr/>
        </p:nvCxnSpPr>
        <p:spPr>
          <a:xfrm flipH="1">
            <a:off x="483510" y="2978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554" name="Google Shape;554;p39"/>
          <p:cNvCxnSpPr>
            <a:stCxn id="543" idx="0"/>
            <a:endCxn id="542" idx="2"/>
          </p:cNvCxnSpPr>
          <p:nvPr/>
        </p:nvCxnSpPr>
        <p:spPr>
          <a:xfrm rot="10800000">
            <a:off x="1103704" y="2978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555" name="Google Shape;555;p39"/>
          <p:cNvCxnSpPr>
            <a:stCxn id="541" idx="3"/>
            <a:endCxn id="543" idx="1"/>
          </p:cNvCxnSpPr>
          <p:nvPr/>
        </p:nvCxnSpPr>
        <p:spPr>
          <a:xfrm>
            <a:off x="724200"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556" name="Google Shape;556;p39"/>
          <p:cNvCxnSpPr>
            <a:stCxn id="546" idx="2"/>
            <a:endCxn id="544" idx="0"/>
          </p:cNvCxnSpPr>
          <p:nvPr/>
        </p:nvCxnSpPr>
        <p:spPr>
          <a:xfrm flipH="1">
            <a:off x="2822357" y="2978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557" name="Google Shape;557;p39"/>
          <p:cNvCxnSpPr>
            <a:stCxn id="544" idx="3"/>
            <a:endCxn id="545" idx="1"/>
          </p:cNvCxnSpPr>
          <p:nvPr/>
        </p:nvCxnSpPr>
        <p:spPr>
          <a:xfrm>
            <a:off x="3063007"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558" name="Google Shape;558;p39"/>
          <p:cNvCxnSpPr>
            <a:stCxn id="545" idx="0"/>
            <a:endCxn id="546" idx="2"/>
          </p:cNvCxnSpPr>
          <p:nvPr/>
        </p:nvCxnSpPr>
        <p:spPr>
          <a:xfrm rot="10800000">
            <a:off x="3442211" y="2978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559" name="Google Shape;559;p39"/>
          <p:cNvCxnSpPr>
            <a:stCxn id="547" idx="0"/>
            <a:endCxn id="549" idx="2"/>
          </p:cNvCxnSpPr>
          <p:nvPr/>
        </p:nvCxnSpPr>
        <p:spPr>
          <a:xfrm flipH="1" rot="10800000">
            <a:off x="5127176" y="2978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560" name="Google Shape;560;p39"/>
          <p:cNvCxnSpPr>
            <a:stCxn id="548" idx="0"/>
            <a:endCxn id="549" idx="2"/>
          </p:cNvCxnSpPr>
          <p:nvPr/>
        </p:nvCxnSpPr>
        <p:spPr>
          <a:xfrm rot="10800000">
            <a:off x="5780718" y="2978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561" name="Google Shape;561;p39"/>
          <p:cNvCxnSpPr>
            <a:stCxn id="548" idx="1"/>
            <a:endCxn id="547" idx="3"/>
          </p:cNvCxnSpPr>
          <p:nvPr/>
        </p:nvCxnSpPr>
        <p:spPr>
          <a:xfrm rot="10800000">
            <a:off x="5401818"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562" name="Google Shape;562;p39"/>
          <p:cNvCxnSpPr>
            <a:stCxn id="550" idx="0"/>
            <a:endCxn id="551" idx="2"/>
          </p:cNvCxnSpPr>
          <p:nvPr/>
        </p:nvCxnSpPr>
        <p:spPr>
          <a:xfrm flipH="1" rot="10800000">
            <a:off x="7500021" y="2978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563" name="Google Shape;563;p39"/>
          <p:cNvCxnSpPr>
            <a:stCxn id="552" idx="0"/>
            <a:endCxn id="551" idx="2"/>
          </p:cNvCxnSpPr>
          <p:nvPr/>
        </p:nvCxnSpPr>
        <p:spPr>
          <a:xfrm rot="10800000">
            <a:off x="8119225" y="2978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564" name="Google Shape;564;p39"/>
          <p:cNvCxnSpPr>
            <a:endCxn id="550" idx="3"/>
          </p:cNvCxnSpPr>
          <p:nvPr/>
        </p:nvCxnSpPr>
        <p:spPr>
          <a:xfrm rot="10800000">
            <a:off x="7740621" y="3511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565" name="Google Shape;565;p39"/>
          <p:cNvCxnSpPr>
            <a:stCxn id="542" idx="3"/>
            <a:endCxn id="546" idx="1"/>
          </p:cNvCxnSpPr>
          <p:nvPr/>
        </p:nvCxnSpPr>
        <p:spPr>
          <a:xfrm>
            <a:off x="1344210"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566" name="Google Shape;566;p39"/>
          <p:cNvCxnSpPr>
            <a:stCxn id="549" idx="3"/>
            <a:endCxn id="551" idx="1"/>
          </p:cNvCxnSpPr>
          <p:nvPr/>
        </p:nvCxnSpPr>
        <p:spPr>
          <a:xfrm>
            <a:off x="6021303"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567" name="Google Shape;567;p39"/>
          <p:cNvCxnSpPr>
            <a:stCxn id="546" idx="0"/>
            <a:endCxn id="551" idx="0"/>
          </p:cNvCxnSpPr>
          <p:nvPr/>
        </p:nvCxnSpPr>
        <p:spPr>
          <a:xfrm flipH="1" rot="-5400000">
            <a:off x="5780357"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568" name="Google Shape;568;p39"/>
          <p:cNvCxnSpPr>
            <a:stCxn id="549" idx="0"/>
            <a:endCxn id="542" idx="0"/>
          </p:cNvCxnSpPr>
          <p:nvPr/>
        </p:nvCxnSpPr>
        <p:spPr>
          <a:xfrm rot="5400000">
            <a:off x="3441903"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569" name="Google Shape;569;p39"/>
          <p:cNvCxnSpPr>
            <a:stCxn id="541" idx="2"/>
            <a:endCxn id="544" idx="2"/>
          </p:cNvCxnSpPr>
          <p:nvPr/>
        </p:nvCxnSpPr>
        <p:spPr>
          <a:xfrm flipH="1" rot="-5400000">
            <a:off x="1652700" y="2526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570" name="Google Shape;570;p39"/>
          <p:cNvCxnSpPr>
            <a:stCxn id="547" idx="2"/>
            <a:endCxn id="552" idx="2"/>
          </p:cNvCxnSpPr>
          <p:nvPr/>
        </p:nvCxnSpPr>
        <p:spPr>
          <a:xfrm flipH="1" rot="-5400000">
            <a:off x="6897926" y="1924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571" name="Google Shape;571;p39"/>
          <p:cNvSpPr txBox="1"/>
          <p:nvPr/>
        </p:nvSpPr>
        <p:spPr>
          <a:xfrm>
            <a:off x="5973950" y="2001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572" name="Google Shape;572;p39"/>
          <p:cNvCxnSpPr>
            <a:stCxn id="545" idx="2"/>
            <a:endCxn id="547" idx="2"/>
          </p:cNvCxnSpPr>
          <p:nvPr/>
        </p:nvCxnSpPr>
        <p:spPr>
          <a:xfrm flipH="1" rot="-5400000">
            <a:off x="4559261" y="3128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573" name="Google Shape;573;p39"/>
          <p:cNvSpPr txBox="1"/>
          <p:nvPr/>
        </p:nvSpPr>
        <p:spPr>
          <a:xfrm>
            <a:off x="136000" y="4376925"/>
            <a:ext cx="82296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x1: TRUE, x2: FALSE, x4: FALSE, x3: Don’t care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 Difficulty</a:t>
            </a:r>
            <a:endParaRPr/>
          </a:p>
        </p:txBody>
      </p:sp>
      <p:sp>
        <p:nvSpPr>
          <p:cNvPr id="579" name="Google Shape;579;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 algorithm TUISA be the asymptotically optimal algorithm for the Independent Set problem.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say about the worst case runtime of TUISA?</a:t>
            </a:r>
            <a:endParaRPr/>
          </a:p>
          <a:p>
            <a:pPr indent="-355600" lvl="0" marL="457200" rtl="0" algn="l">
              <a:spcBef>
                <a:spcPts val="600"/>
              </a:spcBef>
              <a:spcAft>
                <a:spcPts val="0"/>
              </a:spcAft>
              <a:buSzPts val="2000"/>
              <a:buChar char="●"/>
            </a:pPr>
            <a:r>
              <a:rPr lang="en"/>
              <a:t>At least N</a:t>
            </a:r>
            <a:r>
              <a:rPr baseline="30000" lang="en"/>
              <a:t> </a:t>
            </a:r>
            <a:r>
              <a:rPr lang="en"/>
              <a:t>(have to do something with at least every vertex), so Ω(N). </a:t>
            </a:r>
            <a:endParaRPr/>
          </a:p>
          <a:p>
            <a:pPr indent="-355600" lvl="0" marL="457200" rtl="0" algn="l">
              <a:spcBef>
                <a:spcPts val="0"/>
              </a:spcBef>
              <a:spcAft>
                <a:spcPts val="0"/>
              </a:spcAft>
              <a:buSzPts val="2000"/>
              <a:buChar char="●"/>
            </a:pPr>
            <a:r>
              <a:rPr lang="en"/>
              <a:t>No greater than our algorithm, so O(N</a:t>
            </a:r>
            <a:r>
              <a:rPr baseline="30000" lang="en"/>
              <a:t>2</a:t>
            </a:r>
            <a:r>
              <a:rPr lang="en"/>
              <a:t> 2</a:t>
            </a:r>
            <a:r>
              <a:rPr baseline="30000" lang="en"/>
              <a:t>N</a:t>
            </a:r>
            <a:r>
              <a:rPr lang="en"/>
              <a:t>).</a:t>
            </a:r>
            <a:endParaRPr/>
          </a:p>
        </p:txBody>
      </p:sp>
      <p:grpSp>
        <p:nvGrpSpPr>
          <p:cNvPr id="580" name="Google Shape;580;p40"/>
          <p:cNvGrpSpPr/>
          <p:nvPr/>
        </p:nvGrpSpPr>
        <p:grpSpPr>
          <a:xfrm>
            <a:off x="7702625" y="2674675"/>
            <a:ext cx="1372500" cy="1803500"/>
            <a:chOff x="7016825" y="1912675"/>
            <a:chExt cx="1372500" cy="1803500"/>
          </a:xfrm>
        </p:grpSpPr>
        <p:sp>
          <p:nvSpPr>
            <p:cNvPr id="581" name="Google Shape;581;p40"/>
            <p:cNvSpPr/>
            <p:nvPr/>
          </p:nvSpPr>
          <p:spPr>
            <a:xfrm>
              <a:off x="7016825" y="1962375"/>
              <a:ext cx="1372500" cy="16938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40"/>
            <p:cNvCxnSpPr/>
            <p:nvPr/>
          </p:nvCxnSpPr>
          <p:spPr>
            <a:xfrm>
              <a:off x="7400097" y="23991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583" name="Google Shape;583;p40"/>
            <p:cNvCxnSpPr/>
            <p:nvPr/>
          </p:nvCxnSpPr>
          <p:spPr>
            <a:xfrm>
              <a:off x="7721550" y="24074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584" name="Google Shape;584;p40"/>
            <p:cNvCxnSpPr/>
            <p:nvPr/>
          </p:nvCxnSpPr>
          <p:spPr>
            <a:xfrm>
              <a:off x="7406197" y="3264618"/>
              <a:ext cx="606000" cy="0"/>
            </a:xfrm>
            <a:prstGeom prst="straightConnector1">
              <a:avLst/>
            </a:prstGeom>
            <a:noFill/>
            <a:ln cap="flat" cmpd="sng" w="28575">
              <a:solidFill>
                <a:srgbClr val="BE0712"/>
              </a:solidFill>
              <a:prstDash val="solid"/>
              <a:round/>
              <a:headEnd len="med" w="med" type="none"/>
              <a:tailEnd len="med" w="med" type="none"/>
            </a:ln>
          </p:spPr>
        </p:cxnSp>
        <p:sp>
          <p:nvSpPr>
            <p:cNvPr id="585" name="Google Shape;585;p40"/>
            <p:cNvSpPr txBox="1"/>
            <p:nvPr/>
          </p:nvSpPr>
          <p:spPr>
            <a:xfrm>
              <a:off x="7260675" y="1912675"/>
              <a:ext cx="1128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O(N</a:t>
              </a:r>
              <a:r>
                <a:rPr baseline="30000" lang="en" sz="1800">
                  <a:solidFill>
                    <a:srgbClr val="BE0712"/>
                  </a:solidFill>
                  <a:latin typeface="Calibri"/>
                  <a:ea typeface="Calibri"/>
                  <a:cs typeface="Calibri"/>
                  <a:sym typeface="Calibri"/>
                </a:rPr>
                <a:t>2</a:t>
              </a:r>
              <a:r>
                <a:rPr lang="en" sz="1800">
                  <a:solidFill>
                    <a:srgbClr val="BE0712"/>
                  </a:solidFill>
                  <a:latin typeface="Calibri"/>
                  <a:ea typeface="Calibri"/>
                  <a:cs typeface="Calibri"/>
                  <a:sym typeface="Calibri"/>
                </a:rPr>
                <a:t> 2</a:t>
              </a:r>
              <a:r>
                <a:rPr baseline="30000" lang="en" sz="1800">
                  <a:solidFill>
                    <a:srgbClr val="BE0712"/>
                  </a:solidFill>
                  <a:latin typeface="Calibri"/>
                  <a:ea typeface="Calibri"/>
                  <a:cs typeface="Calibri"/>
                  <a:sym typeface="Calibri"/>
                </a:rPr>
                <a:t>N</a:t>
              </a:r>
              <a:r>
                <a:rPr lang="en" sz="1800">
                  <a:solidFill>
                    <a:srgbClr val="BE0712"/>
                  </a:solidFill>
                  <a:latin typeface="Calibri"/>
                  <a:ea typeface="Calibri"/>
                  <a:cs typeface="Calibri"/>
                  <a:sym typeface="Calibri"/>
                </a:rPr>
                <a:t>)</a:t>
              </a:r>
              <a:endParaRPr sz="1800">
                <a:solidFill>
                  <a:srgbClr val="BE0712"/>
                </a:solidFill>
              </a:endParaRPr>
            </a:p>
          </p:txBody>
        </p:sp>
        <p:sp>
          <p:nvSpPr>
            <p:cNvPr id="586" name="Google Shape;586;p40"/>
            <p:cNvSpPr txBox="1"/>
            <p:nvPr/>
          </p:nvSpPr>
          <p:spPr>
            <a:xfrm>
              <a:off x="7442648" y="3163575"/>
              <a:ext cx="6984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Ω(N)</a:t>
              </a:r>
              <a:endParaRPr sz="1800">
                <a:solidFill>
                  <a:srgbClr val="BE0712"/>
                </a:solidFill>
              </a:endParaRPr>
            </a:p>
          </p:txBody>
        </p:sp>
      </p:grpSp>
      <p:sp>
        <p:nvSpPr>
          <p:cNvPr id="587" name="Google Shape;587;p40"/>
          <p:cNvSpPr txBox="1"/>
          <p:nvPr/>
        </p:nvSpPr>
        <p:spPr>
          <a:xfrm>
            <a:off x="319200" y="3035150"/>
            <a:ext cx="7507200" cy="20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Can we say more? Kinda. We now know that TUISA cracks 3SAT, so if we had some sort of lower bound on 3SAT, we could apply it to TUISA.</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We used this same idea to put a lower bound on comparison sorting by showing that it cracked puppy-cat-dog.</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Unfortunately, there is no known useful lower bound on 3SAT.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Let’s take yet another detour into complexity classes.</a:t>
            </a: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91" name="Shape 591"/>
        <p:cNvGrpSpPr/>
        <p:nvPr/>
      </p:nvGrpSpPr>
      <p:grpSpPr>
        <a:xfrm>
          <a:off x="0" y="0"/>
          <a:ext cx="0" cy="0"/>
          <a:chOff x="0" y="0"/>
          <a:chExt cx="0" cy="0"/>
        </a:xfrm>
      </p:grpSpPr>
      <p:sp>
        <p:nvSpPr>
          <p:cNvPr id="592" name="Google Shape;592;p41"/>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Complexity Classes (Extra)</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Class P</a:t>
            </a:r>
            <a:endParaRPr/>
          </a:p>
        </p:txBody>
      </p:sp>
      <p:sp>
        <p:nvSpPr>
          <p:cNvPr id="598" name="Google Shape;598;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A </a:t>
            </a:r>
            <a:r>
              <a:rPr b="1" i="1" lang="en"/>
              <a:t>decision problem </a:t>
            </a:r>
            <a:r>
              <a:rPr lang="en"/>
              <a:t>is a problem with a yes or no answer.</a:t>
            </a:r>
            <a:endParaRPr/>
          </a:p>
          <a:p>
            <a:pPr indent="-355600" lvl="0" marL="457200" rtl="0" algn="l">
              <a:spcBef>
                <a:spcPts val="600"/>
              </a:spcBef>
              <a:spcAft>
                <a:spcPts val="0"/>
              </a:spcAft>
              <a:buSzPts val="2000"/>
              <a:buChar char="●"/>
            </a:pPr>
            <a:r>
              <a:rPr lang="en"/>
              <a:t>Example: Does there exist a pair of duplicates in an array?</a:t>
            </a:r>
            <a:endParaRPr/>
          </a:p>
          <a:p>
            <a:pPr indent="-355600" lvl="0" marL="457200" rtl="0" algn="l">
              <a:spcBef>
                <a:spcPts val="0"/>
              </a:spcBef>
              <a:spcAft>
                <a:spcPts val="0"/>
              </a:spcAft>
              <a:buSzPts val="2000"/>
              <a:buChar char="●"/>
            </a:pPr>
            <a:r>
              <a:rPr lang="en"/>
              <a:t>Not a decision problem: How many duplicates are there in an array?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 say that a problem is </a:t>
            </a:r>
            <a:r>
              <a:rPr b="1" i="1" lang="en"/>
              <a:t>in the complexity class P</a:t>
            </a:r>
            <a:r>
              <a:rPr lang="en"/>
              <a:t> if:</a:t>
            </a:r>
            <a:endParaRPr/>
          </a:p>
          <a:p>
            <a:pPr indent="-355600" lvl="0" marL="457200" rtl="0" algn="l">
              <a:spcBef>
                <a:spcPts val="600"/>
              </a:spcBef>
              <a:spcAft>
                <a:spcPts val="0"/>
              </a:spcAft>
              <a:buSzPts val="2000"/>
              <a:buChar char="●"/>
            </a:pPr>
            <a:r>
              <a:rPr lang="en"/>
              <a:t>It is a decision problem.</a:t>
            </a:r>
            <a:endParaRPr/>
          </a:p>
          <a:p>
            <a:pPr indent="-355600" lvl="0" marL="457200" rtl="0" algn="l">
              <a:spcBef>
                <a:spcPts val="0"/>
              </a:spcBef>
              <a:spcAft>
                <a:spcPts val="0"/>
              </a:spcAft>
              <a:buSzPts val="2000"/>
              <a:buChar char="●"/>
            </a:pPr>
            <a:r>
              <a:rPr lang="en"/>
              <a:t>An answer can be </a:t>
            </a:r>
            <a:r>
              <a:rPr lang="en" u="sng"/>
              <a:t>found</a:t>
            </a:r>
            <a:r>
              <a:rPr lang="en"/>
              <a:t> in O(N</a:t>
            </a:r>
            <a:r>
              <a:rPr baseline="30000" lang="en"/>
              <a:t>k</a:t>
            </a:r>
            <a:r>
              <a:rPr lang="en"/>
              <a:t>) time for some k.</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Are there two items in an array whose sum is zero? Can solve using technique from discussion (sort, then use two pointers). Runtime is O(N</a:t>
            </a:r>
            <a:r>
              <a:rPr baseline="30000" lang="en"/>
              <a:t>2</a:t>
            </a:r>
            <a:r>
              <a:rPr lang="en"/>
              <a:t>).</a:t>
            </a:r>
            <a:endParaRPr/>
          </a:p>
        </p:txBody>
      </p:sp>
      <p:sp>
        <p:nvSpPr>
          <p:cNvPr id="599" name="Google Shape;599;p42"/>
          <p:cNvSpPr txBox="1"/>
          <p:nvPr/>
        </p:nvSpPr>
        <p:spPr>
          <a:xfrm>
            <a:off x="6674300" y="1841025"/>
            <a:ext cx="23022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Minor technical point: N is the number of bits needed to specify the input.</a:t>
            </a:r>
            <a:endParaRPr>
              <a:solidFill>
                <a:srgbClr val="BE071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Class NP</a:t>
            </a:r>
            <a:endParaRPr/>
          </a:p>
        </p:txBody>
      </p:sp>
      <p:sp>
        <p:nvSpPr>
          <p:cNvPr id="605" name="Google Shape;605;p43"/>
          <p:cNvSpPr txBox="1"/>
          <p:nvPr>
            <p:ph idx="1" type="body"/>
          </p:nvPr>
        </p:nvSpPr>
        <p:spPr>
          <a:xfrm>
            <a:off x="243000" y="556500"/>
            <a:ext cx="873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a:t>
            </a:r>
            <a:r>
              <a:rPr b="1" i="1" lang="en"/>
              <a:t>decision problem </a:t>
            </a:r>
            <a:r>
              <a:rPr lang="en"/>
              <a:t>is a problem with a yes or no answer.</a:t>
            </a:r>
            <a:endParaRPr/>
          </a:p>
          <a:p>
            <a:pPr indent="-355600" lvl="0" marL="457200" rtl="0" algn="l">
              <a:spcBef>
                <a:spcPts val="600"/>
              </a:spcBef>
              <a:spcAft>
                <a:spcPts val="0"/>
              </a:spcAft>
              <a:buSzPts val="2000"/>
              <a:buChar char="●"/>
            </a:pPr>
            <a:r>
              <a:rPr lang="en"/>
              <a:t>Example: Does there exist an independent set of size k for graph G? </a:t>
            </a:r>
            <a:endParaRPr/>
          </a:p>
          <a:p>
            <a:pPr indent="-355600" lvl="0" marL="457200" rtl="0" algn="l">
              <a:spcBef>
                <a:spcPts val="0"/>
              </a:spcBef>
              <a:spcAft>
                <a:spcPts val="0"/>
              </a:spcAft>
              <a:buSzPts val="2000"/>
              <a:buChar char="●"/>
            </a:pPr>
            <a:r>
              <a:rPr lang="en"/>
              <a:t>Not a decision problem: How big is the biggest independent set for graph G?</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We say that a problem is </a:t>
            </a:r>
            <a:r>
              <a:rPr b="1" i="1" lang="en"/>
              <a:t>in the complexity class NP</a:t>
            </a:r>
            <a:r>
              <a:rPr lang="en"/>
              <a:t> if:</a:t>
            </a:r>
            <a:endParaRPr/>
          </a:p>
          <a:p>
            <a:pPr indent="-355600" lvl="0" marL="457200" rtl="0" algn="l">
              <a:spcBef>
                <a:spcPts val="600"/>
              </a:spcBef>
              <a:spcAft>
                <a:spcPts val="0"/>
              </a:spcAft>
              <a:buSzPts val="2000"/>
              <a:buChar char="●"/>
            </a:pPr>
            <a:r>
              <a:rPr lang="en"/>
              <a:t>It is a decision problem.</a:t>
            </a:r>
            <a:endParaRPr/>
          </a:p>
          <a:p>
            <a:pPr indent="-355600" lvl="0" marL="457200" rtl="0" algn="l">
              <a:spcBef>
                <a:spcPts val="0"/>
              </a:spcBef>
              <a:spcAft>
                <a:spcPts val="0"/>
              </a:spcAft>
              <a:buSzPts val="2000"/>
              <a:buChar char="●"/>
            </a:pPr>
            <a:r>
              <a:rPr lang="en"/>
              <a:t>A “yes” answer can be </a:t>
            </a:r>
            <a:r>
              <a:rPr lang="en" u="sng"/>
              <a:t>verified</a:t>
            </a:r>
            <a:r>
              <a:rPr lang="en"/>
              <a:t> in O(N</a:t>
            </a:r>
            <a:r>
              <a:rPr baseline="30000" lang="en"/>
              <a:t>k</a:t>
            </a:r>
            <a:r>
              <a:rPr lang="en"/>
              <a:t>) time for some k. More precisely, we can verify a specific example of a “yes” answer in O(N</a:t>
            </a:r>
            <a:r>
              <a:rPr baseline="30000" lang="en"/>
              <a:t>k</a:t>
            </a:r>
            <a:r>
              <a:rPr lang="en"/>
              <a:t>) time.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Is there an independent set of size k? Yes, e.g. some set of red vertices Q. To verify, check that all vertices adjacent to vertices in Q are white. Runtime is O(QN), which is O(N</a:t>
            </a:r>
            <a:r>
              <a:rPr baseline="30000" lang="en"/>
              <a:t>2</a:t>
            </a:r>
            <a:r>
              <a:rPr lang="en"/>
              <a:t>).</a:t>
            </a:r>
            <a:endParaRPr/>
          </a:p>
        </p:txBody>
      </p:sp>
      <p:sp>
        <p:nvSpPr>
          <p:cNvPr id="606" name="Google Shape;606;p43"/>
          <p:cNvSpPr txBox="1"/>
          <p:nvPr/>
        </p:nvSpPr>
        <p:spPr>
          <a:xfrm>
            <a:off x="6674300" y="1841025"/>
            <a:ext cx="2302200" cy="10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Clyde Kruskal has suggested that “VP” is a better name, for “Verifiable in Polynomial Time”</a:t>
            </a:r>
            <a:endParaRPr>
              <a:solidFill>
                <a:srgbClr val="BE071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Does The Complexity Class P Matter?</a:t>
            </a:r>
            <a:endParaRPr/>
          </a:p>
        </p:txBody>
      </p:sp>
      <p:sp>
        <p:nvSpPr>
          <p:cNvPr id="612" name="Google Shape;612;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Problems in the complexity class P are generally regarded as  “easy”. For typical N, k, can complete execution within a human lifetime. Example k values:</a:t>
            </a:r>
            <a:endParaRPr/>
          </a:p>
          <a:p>
            <a:pPr indent="-355600" lvl="0" marL="457200" rtl="0" algn="l">
              <a:spcBef>
                <a:spcPts val="600"/>
              </a:spcBef>
              <a:spcAft>
                <a:spcPts val="0"/>
              </a:spcAft>
              <a:buSzPts val="2000"/>
              <a:buChar char="●"/>
            </a:pPr>
            <a:r>
              <a:rPr lang="en"/>
              <a:t>Comparison Sorting: 2</a:t>
            </a:r>
            <a:endParaRPr/>
          </a:p>
          <a:p>
            <a:pPr indent="-355600" lvl="0" marL="457200" rtl="0" algn="l">
              <a:spcBef>
                <a:spcPts val="0"/>
              </a:spcBef>
              <a:spcAft>
                <a:spcPts val="0"/>
              </a:spcAft>
              <a:buSzPts val="2000"/>
              <a:buChar char="●"/>
            </a:pPr>
            <a:r>
              <a:rPr lang="en"/>
              <a:t>BreadthFirstPaths: 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Nice features of P:</a:t>
            </a:r>
            <a:endParaRPr/>
          </a:p>
          <a:p>
            <a:pPr indent="-355600" lvl="0" marL="457200" rtl="0" algn="l">
              <a:spcBef>
                <a:spcPts val="600"/>
              </a:spcBef>
              <a:spcAft>
                <a:spcPts val="0"/>
              </a:spcAft>
              <a:buSzPts val="2000"/>
              <a:buChar char="●"/>
            </a:pPr>
            <a:r>
              <a:rPr lang="en"/>
              <a:t>O(N</a:t>
            </a:r>
            <a:r>
              <a:rPr baseline="30000" lang="en"/>
              <a:t>k</a:t>
            </a:r>
            <a:r>
              <a:rPr lang="en"/>
              <a:t>) is closed under addition and multiplication.</a:t>
            </a:r>
            <a:endParaRPr/>
          </a:p>
          <a:p>
            <a:pPr indent="-355600" lvl="1" marL="914400" rtl="0" algn="l">
              <a:spcBef>
                <a:spcPts val="0"/>
              </a:spcBef>
              <a:spcAft>
                <a:spcPts val="0"/>
              </a:spcAft>
              <a:buSzPts val="2000"/>
              <a:buChar char="○"/>
            </a:pPr>
            <a:r>
              <a:rPr lang="en"/>
              <a:t>Run two P algorithms, overall still in P.</a:t>
            </a:r>
            <a:endParaRPr/>
          </a:p>
          <a:p>
            <a:pPr indent="-355600" lvl="1" marL="914400" rtl="0" algn="l">
              <a:spcBef>
                <a:spcPts val="0"/>
              </a:spcBef>
              <a:spcAft>
                <a:spcPts val="0"/>
              </a:spcAft>
              <a:buSzPts val="2000"/>
              <a:buChar char="○"/>
            </a:pPr>
            <a:r>
              <a:rPr lang="en"/>
              <a:t>Run a P algorithm in N times, still in P.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Exponents for practical problems are typically small.</a:t>
            </a:r>
            <a:endParaRPr/>
          </a:p>
          <a:p>
            <a:pPr indent="0" lvl="0" marL="0" rtl="0" algn="l">
              <a:spcBef>
                <a:spcPts val="600"/>
              </a:spcBef>
              <a:spcAft>
                <a:spcPts val="0"/>
              </a:spcAft>
              <a:buNone/>
            </a:pPr>
            <a:r>
              <a:t/>
            </a:r>
            <a:endParaRPr/>
          </a:p>
        </p:txBody>
      </p:sp>
      <p:pic>
        <p:nvPicPr>
          <p:cNvPr id="613" name="Google Shape;613;p44"/>
          <p:cNvPicPr preferRelativeResize="0"/>
          <p:nvPr/>
        </p:nvPicPr>
        <p:blipFill>
          <a:blip r:embed="rId3">
            <a:alphaModFix/>
          </a:blip>
          <a:stretch>
            <a:fillRect/>
          </a:stretch>
        </p:blipFill>
        <p:spPr>
          <a:xfrm>
            <a:off x="6034175" y="1932250"/>
            <a:ext cx="3112475" cy="3104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Does The Complexity Classes NP Matter?</a:t>
            </a:r>
            <a:endParaRPr/>
          </a:p>
        </p:txBody>
      </p:sp>
      <p:sp>
        <p:nvSpPr>
          <p:cNvPr id="619" name="Google Shape;619;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Many (most?) practical problems can be cast as a problem in NP:</a:t>
            </a:r>
            <a:endParaRPr/>
          </a:p>
          <a:p>
            <a:pPr indent="-355600" lvl="0" marL="457200" rtl="0" algn="l">
              <a:spcBef>
                <a:spcPts val="600"/>
              </a:spcBef>
              <a:spcAft>
                <a:spcPts val="0"/>
              </a:spcAft>
              <a:buSzPts val="2000"/>
              <a:buChar char="●"/>
            </a:pPr>
            <a:r>
              <a:rPr lang="en"/>
              <a:t>Is there a way to route my airplanes at a total cost of less than $1B/yr?</a:t>
            </a:r>
            <a:endParaRPr/>
          </a:p>
          <a:p>
            <a:pPr indent="-355600" lvl="0" marL="457200" rtl="0" algn="l">
              <a:spcBef>
                <a:spcPts val="0"/>
              </a:spcBef>
              <a:spcAft>
                <a:spcPts val="0"/>
              </a:spcAft>
              <a:buSzPts val="2000"/>
              <a:buChar char="●"/>
            </a:pPr>
            <a:r>
              <a:rPr lang="en"/>
              <a:t>Is there a way to route the wires inside this microchip with a total path length of less than 1 micrometer?</a:t>
            </a:r>
            <a:endParaRPr/>
          </a:p>
          <a:p>
            <a:pPr indent="-355600" lvl="0" marL="457200" rtl="0" algn="l">
              <a:spcBef>
                <a:spcPts val="0"/>
              </a:spcBef>
              <a:spcAft>
                <a:spcPts val="0"/>
              </a:spcAft>
              <a:buSzPts val="2000"/>
              <a:buChar char="●"/>
            </a:pPr>
            <a:r>
              <a:rPr lang="en"/>
              <a:t>Given Z, are there two primes such that X*Y = Z?</a:t>
            </a:r>
            <a:endParaRPr/>
          </a:p>
          <a:p>
            <a:pPr indent="-355600" lvl="0" marL="457200" rtl="0" algn="l">
              <a:spcBef>
                <a:spcPts val="0"/>
              </a:spcBef>
              <a:spcAft>
                <a:spcPts val="0"/>
              </a:spcAft>
              <a:buSzPts val="2000"/>
              <a:buChar char="●"/>
            </a:pPr>
            <a:r>
              <a:rPr lang="en"/>
              <a:t>Is there a protein configuration for amino acid sequence X whose total energy is less than 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Aside: can generalize idea to </a:t>
            </a:r>
            <a:r>
              <a:rPr lang="en" u="sng">
                <a:solidFill>
                  <a:schemeClr val="hlink"/>
                </a:solidFill>
                <a:hlinkClick r:id="rId3"/>
              </a:rPr>
              <a:t>problems for which a “no” answer is verifiable</a:t>
            </a:r>
            <a:r>
              <a:rPr lang="en"/>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 Difficulty</a:t>
            </a:r>
            <a:endParaRPr/>
          </a:p>
        </p:txBody>
      </p:sp>
      <p:sp>
        <p:nvSpPr>
          <p:cNvPr id="625" name="Google Shape;625;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 algorithm TUISA be the asymptotically optimal algorithm for the Independent Set problem.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say about the worst case runtime of TUISA?</a:t>
            </a:r>
            <a:endParaRPr/>
          </a:p>
          <a:p>
            <a:pPr indent="-355600" lvl="0" marL="457200" rtl="0" algn="l">
              <a:spcBef>
                <a:spcPts val="600"/>
              </a:spcBef>
              <a:spcAft>
                <a:spcPts val="0"/>
              </a:spcAft>
              <a:buSzPts val="2000"/>
              <a:buChar char="●"/>
            </a:pPr>
            <a:r>
              <a:rPr lang="en"/>
              <a:t>At least N</a:t>
            </a:r>
            <a:r>
              <a:rPr baseline="30000" lang="en"/>
              <a:t> </a:t>
            </a:r>
            <a:r>
              <a:rPr lang="en"/>
              <a:t>(have to do something with at least every vertex), so Ω(N). </a:t>
            </a:r>
            <a:endParaRPr/>
          </a:p>
          <a:p>
            <a:pPr indent="-355600" lvl="0" marL="457200" rtl="0" algn="l">
              <a:spcBef>
                <a:spcPts val="0"/>
              </a:spcBef>
              <a:spcAft>
                <a:spcPts val="0"/>
              </a:spcAft>
              <a:buSzPts val="2000"/>
              <a:buChar char="●"/>
            </a:pPr>
            <a:r>
              <a:rPr lang="en"/>
              <a:t>No greater than our algorithm, so O(N</a:t>
            </a:r>
            <a:r>
              <a:rPr baseline="30000" lang="en"/>
              <a:t>2</a:t>
            </a:r>
            <a:r>
              <a:rPr lang="en"/>
              <a:t> 2</a:t>
            </a:r>
            <a:r>
              <a:rPr baseline="30000" lang="en"/>
              <a:t>N</a:t>
            </a:r>
            <a:r>
              <a:rPr lang="en"/>
              <a:t>).</a:t>
            </a:r>
            <a:endParaRPr/>
          </a:p>
        </p:txBody>
      </p:sp>
      <p:grpSp>
        <p:nvGrpSpPr>
          <p:cNvPr id="626" name="Google Shape;626;p46"/>
          <p:cNvGrpSpPr/>
          <p:nvPr/>
        </p:nvGrpSpPr>
        <p:grpSpPr>
          <a:xfrm>
            <a:off x="7702625" y="2674675"/>
            <a:ext cx="1372500" cy="1803500"/>
            <a:chOff x="7016825" y="1912675"/>
            <a:chExt cx="1372500" cy="1803500"/>
          </a:xfrm>
        </p:grpSpPr>
        <p:sp>
          <p:nvSpPr>
            <p:cNvPr id="627" name="Google Shape;627;p46"/>
            <p:cNvSpPr/>
            <p:nvPr/>
          </p:nvSpPr>
          <p:spPr>
            <a:xfrm>
              <a:off x="7016825" y="1962375"/>
              <a:ext cx="1372500" cy="16938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8" name="Google Shape;628;p46"/>
            <p:cNvCxnSpPr/>
            <p:nvPr/>
          </p:nvCxnSpPr>
          <p:spPr>
            <a:xfrm>
              <a:off x="7400097" y="23991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629" name="Google Shape;629;p46"/>
            <p:cNvCxnSpPr/>
            <p:nvPr/>
          </p:nvCxnSpPr>
          <p:spPr>
            <a:xfrm>
              <a:off x="7721550" y="24074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630" name="Google Shape;630;p46"/>
            <p:cNvCxnSpPr/>
            <p:nvPr/>
          </p:nvCxnSpPr>
          <p:spPr>
            <a:xfrm>
              <a:off x="7406197" y="3264618"/>
              <a:ext cx="606000" cy="0"/>
            </a:xfrm>
            <a:prstGeom prst="straightConnector1">
              <a:avLst/>
            </a:prstGeom>
            <a:noFill/>
            <a:ln cap="flat" cmpd="sng" w="28575">
              <a:solidFill>
                <a:srgbClr val="BE0712"/>
              </a:solidFill>
              <a:prstDash val="solid"/>
              <a:round/>
              <a:headEnd len="med" w="med" type="none"/>
              <a:tailEnd len="med" w="med" type="none"/>
            </a:ln>
          </p:spPr>
        </p:cxnSp>
        <p:sp>
          <p:nvSpPr>
            <p:cNvPr id="631" name="Google Shape;631;p46"/>
            <p:cNvSpPr txBox="1"/>
            <p:nvPr/>
          </p:nvSpPr>
          <p:spPr>
            <a:xfrm>
              <a:off x="7260675" y="1912675"/>
              <a:ext cx="11286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O(N</a:t>
              </a:r>
              <a:r>
                <a:rPr baseline="30000" lang="en" sz="1800">
                  <a:solidFill>
                    <a:srgbClr val="BE0712"/>
                  </a:solidFill>
                  <a:latin typeface="Calibri"/>
                  <a:ea typeface="Calibri"/>
                  <a:cs typeface="Calibri"/>
                  <a:sym typeface="Calibri"/>
                </a:rPr>
                <a:t>2</a:t>
              </a:r>
              <a:r>
                <a:rPr lang="en" sz="1800">
                  <a:solidFill>
                    <a:srgbClr val="BE0712"/>
                  </a:solidFill>
                  <a:latin typeface="Calibri"/>
                  <a:ea typeface="Calibri"/>
                  <a:cs typeface="Calibri"/>
                  <a:sym typeface="Calibri"/>
                </a:rPr>
                <a:t> 2</a:t>
              </a:r>
              <a:r>
                <a:rPr baseline="30000" lang="en" sz="1800">
                  <a:solidFill>
                    <a:srgbClr val="BE0712"/>
                  </a:solidFill>
                  <a:latin typeface="Calibri"/>
                  <a:ea typeface="Calibri"/>
                  <a:cs typeface="Calibri"/>
                  <a:sym typeface="Calibri"/>
                </a:rPr>
                <a:t>N</a:t>
              </a:r>
              <a:r>
                <a:rPr lang="en" sz="1800">
                  <a:solidFill>
                    <a:srgbClr val="BE0712"/>
                  </a:solidFill>
                  <a:latin typeface="Calibri"/>
                  <a:ea typeface="Calibri"/>
                  <a:cs typeface="Calibri"/>
                  <a:sym typeface="Calibri"/>
                </a:rPr>
                <a:t>)</a:t>
              </a:r>
              <a:endParaRPr sz="1800">
                <a:solidFill>
                  <a:srgbClr val="BE0712"/>
                </a:solidFill>
              </a:endParaRPr>
            </a:p>
          </p:txBody>
        </p:sp>
        <p:sp>
          <p:nvSpPr>
            <p:cNvPr id="632" name="Google Shape;632;p46"/>
            <p:cNvSpPr txBox="1"/>
            <p:nvPr/>
          </p:nvSpPr>
          <p:spPr>
            <a:xfrm>
              <a:off x="7442648" y="3163575"/>
              <a:ext cx="6984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Ω(N)</a:t>
              </a:r>
              <a:endParaRPr sz="1800">
                <a:solidFill>
                  <a:srgbClr val="BE0712"/>
                </a:solidFill>
              </a:endParaRPr>
            </a:p>
          </p:txBody>
        </p:sp>
      </p:grpSp>
      <p:sp>
        <p:nvSpPr>
          <p:cNvPr id="633" name="Google Shape;633;p46"/>
          <p:cNvSpPr txBox="1"/>
          <p:nvPr/>
        </p:nvSpPr>
        <p:spPr>
          <a:xfrm>
            <a:off x="319200" y="3035150"/>
            <a:ext cx="7507200" cy="2033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1100"/>
              <a:buNone/>
            </a:pPr>
            <a:r>
              <a:rPr lang="en" sz="2000">
                <a:solidFill>
                  <a:schemeClr val="dk1"/>
                </a:solidFill>
                <a:latin typeface="Calibri"/>
                <a:ea typeface="Calibri"/>
                <a:cs typeface="Calibri"/>
                <a:sym typeface="Calibri"/>
              </a:rPr>
              <a:t>Can we say more? Kinda. Here’s what we can say so far:</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Independent Set problem is in NP.</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Why? It’s a yes/no question “Is there an independent set of size k?” for which a yes answer can be quickly verified.</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But is Independent Set in P? Great question!</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HugPlant</a:t>
            </a:r>
            <a:endParaRPr/>
          </a:p>
        </p:txBody>
      </p:sp>
      <p:sp>
        <p:nvSpPr>
          <p:cNvPr id="52" name="Google Shape;52;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Huffman Coding can be used to compress any data, not just text. In bitmap format, the plant below is simply the stream of bits shown on the right.</a:t>
            </a:r>
            <a:endParaRPr/>
          </a:p>
        </p:txBody>
      </p:sp>
      <p:pic>
        <p:nvPicPr>
          <p:cNvPr id="53" name="Google Shape;53;p11"/>
          <p:cNvPicPr preferRelativeResize="0"/>
          <p:nvPr/>
        </p:nvPicPr>
        <p:blipFill>
          <a:blip r:embed="rId3">
            <a:alphaModFix/>
          </a:blip>
          <a:stretch>
            <a:fillRect/>
          </a:stretch>
        </p:blipFill>
        <p:spPr>
          <a:xfrm>
            <a:off x="523450" y="1436825"/>
            <a:ext cx="3466926" cy="3466926"/>
          </a:xfrm>
          <a:prstGeom prst="rect">
            <a:avLst/>
          </a:prstGeom>
          <a:noFill/>
          <a:ln>
            <a:noFill/>
          </a:ln>
        </p:spPr>
      </p:pic>
      <p:sp>
        <p:nvSpPr>
          <p:cNvPr id="54" name="Google Shape;54;p11"/>
          <p:cNvSpPr txBox="1"/>
          <p:nvPr/>
        </p:nvSpPr>
        <p:spPr>
          <a:xfrm>
            <a:off x="5686800" y="16702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a:t>
            </a:r>
            <a:endParaRPr>
              <a:solidFill>
                <a:srgbClr val="4A86E8"/>
              </a:solidFill>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Total: 8389584 bits</a:t>
            </a:r>
            <a:endParaRPr/>
          </a:p>
        </p:txBody>
      </p:sp>
      <p:sp>
        <p:nvSpPr>
          <p:cNvPr id="55" name="Google Shape;55;p11"/>
          <p:cNvSpPr txBox="1"/>
          <p:nvPr/>
        </p:nvSpPr>
        <p:spPr>
          <a:xfrm>
            <a:off x="5738554" y="1436825"/>
            <a:ext cx="2896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Original Uncompressed Bits 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NP Complete Problems</a:t>
            </a:r>
            <a:endParaRPr/>
          </a:p>
        </p:txBody>
      </p:sp>
      <p:sp>
        <p:nvSpPr>
          <p:cNvPr id="639" name="Google Shape;639;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We’ll define a problem π as </a:t>
            </a:r>
            <a:r>
              <a:rPr b="1" i="1" lang="en"/>
              <a:t>NP-Complete</a:t>
            </a:r>
            <a:r>
              <a:rPr lang="en"/>
              <a:t> if:</a:t>
            </a:r>
            <a:endParaRPr/>
          </a:p>
          <a:p>
            <a:pPr indent="-355600" lvl="0" marL="457200" rtl="0" algn="l">
              <a:spcBef>
                <a:spcPts val="600"/>
              </a:spcBef>
              <a:spcAft>
                <a:spcPts val="0"/>
              </a:spcAft>
              <a:buSzPts val="2000"/>
              <a:buChar char="●"/>
            </a:pPr>
            <a:r>
              <a:rPr lang="en"/>
              <a:t>π is a member of NP.</a:t>
            </a:r>
            <a:endParaRPr/>
          </a:p>
          <a:p>
            <a:pPr indent="-355600" lvl="0" marL="457200" rtl="0" algn="l">
              <a:spcBef>
                <a:spcPts val="0"/>
              </a:spcBef>
              <a:spcAft>
                <a:spcPts val="0"/>
              </a:spcAft>
              <a:buSzPts val="2000"/>
              <a:buChar char="●"/>
            </a:pPr>
            <a:r>
              <a:rPr lang="en"/>
              <a:t>π </a:t>
            </a:r>
            <a:r>
              <a:rPr i="1" lang="en"/>
              <a:t>cracks</a:t>
            </a:r>
            <a:r>
              <a:rPr lang="en"/>
              <a:t> every other problem in NP.</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raises two questions:</a:t>
            </a:r>
            <a:endParaRPr/>
          </a:p>
          <a:p>
            <a:pPr indent="-355600" lvl="0" marL="457200" rtl="0" algn="l">
              <a:spcBef>
                <a:spcPts val="600"/>
              </a:spcBef>
              <a:spcAft>
                <a:spcPts val="0"/>
              </a:spcAft>
              <a:buSzPts val="2000"/>
              <a:buChar char="●"/>
            </a:pPr>
            <a:r>
              <a:rPr lang="en"/>
              <a:t>Are there any NP-Complete problems?</a:t>
            </a:r>
            <a:endParaRPr/>
          </a:p>
          <a:p>
            <a:pPr indent="-355600" lvl="0" marL="457200" rtl="0" algn="l">
              <a:spcBef>
                <a:spcPts val="0"/>
              </a:spcBef>
              <a:spcAft>
                <a:spcPts val="0"/>
              </a:spcAft>
              <a:buSzPts val="2000"/>
              <a:buChar char="●"/>
            </a:pPr>
            <a:r>
              <a:rPr lang="en"/>
              <a:t>Do we know how to solve any of them efficiently?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Cook-Levin Theorem</a:t>
            </a:r>
            <a:endParaRPr/>
          </a:p>
        </p:txBody>
      </p:sp>
      <p:sp>
        <p:nvSpPr>
          <p:cNvPr id="645" name="Google Shape;645;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1971, Stephen Cook showed that the 3SAT problem is NP Complete. </a:t>
            </a:r>
            <a:endParaRPr/>
          </a:p>
          <a:p>
            <a:pPr indent="-355600" lvl="0" marL="457200" rtl="0" algn="l">
              <a:spcBef>
                <a:spcPts val="600"/>
              </a:spcBef>
              <a:spcAft>
                <a:spcPts val="0"/>
              </a:spcAft>
              <a:buSzPts val="2000"/>
              <a:buChar char="●"/>
            </a:pPr>
            <a:r>
              <a:rPr lang="en"/>
              <a:t>3SAT is a member of NP.</a:t>
            </a:r>
            <a:endParaRPr/>
          </a:p>
          <a:p>
            <a:pPr indent="-355600" lvl="0" marL="457200" rtl="0" algn="l">
              <a:spcBef>
                <a:spcPts val="0"/>
              </a:spcBef>
              <a:spcAft>
                <a:spcPts val="0"/>
              </a:spcAft>
              <a:buSzPts val="2000"/>
              <a:buChar char="●"/>
            </a:pPr>
            <a:r>
              <a:rPr lang="en"/>
              <a:t>3SAT </a:t>
            </a:r>
            <a:r>
              <a:rPr i="1" lang="en"/>
              <a:t>cracks</a:t>
            </a:r>
            <a:r>
              <a:rPr lang="en"/>
              <a:t> every other problem in NP.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Punchline: If we could efficiently solve 3SAT, we could solve ANY yes/no question whose answer we can efficiently verify.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3SAT: Does there exist a truth value for boolean variables that obeys a set of</a:t>
            </a:r>
            <a:endParaRPr/>
          </a:p>
          <a:p>
            <a:pPr indent="0" lvl="0" marL="0" rtl="0" algn="l">
              <a:spcBef>
                <a:spcPts val="600"/>
              </a:spcBef>
              <a:spcAft>
                <a:spcPts val="0"/>
              </a:spcAft>
              <a:buNone/>
            </a:pPr>
            <a:r>
              <a:rPr lang="en"/>
              <a:t>3-variable disjunctive constraints:           (x1 || x2 || !x3) &amp;&amp; (x1 || !x1 || x1)</a:t>
            </a:r>
            <a:endParaRPr/>
          </a:p>
        </p:txBody>
      </p:sp>
      <p:sp>
        <p:nvSpPr>
          <p:cNvPr id="646" name="Google Shape;646;p48"/>
          <p:cNvSpPr txBox="1"/>
          <p:nvPr/>
        </p:nvSpPr>
        <p:spPr>
          <a:xfrm>
            <a:off x="285025" y="4586975"/>
            <a:ext cx="65484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Levin later (1973) showed a similar result. See </a:t>
            </a:r>
            <a:r>
              <a:rPr lang="en" sz="1600" u="sng">
                <a:solidFill>
                  <a:schemeClr val="hlink"/>
                </a:solidFill>
                <a:latin typeface="Calibri"/>
                <a:ea typeface="Calibri"/>
                <a:cs typeface="Calibri"/>
                <a:sym typeface="Calibri"/>
                <a:hlinkClick r:id="rId3"/>
              </a:rPr>
              <a:t>Cook-Levin Theorem</a:t>
            </a:r>
            <a:r>
              <a:rPr lang="en" sz="1600">
                <a:solidFill>
                  <a:schemeClr val="dk1"/>
                </a:solidFill>
                <a:latin typeface="Calibri"/>
                <a:ea typeface="Calibri"/>
                <a:cs typeface="Calibri"/>
                <a:sym typeface="Calibri"/>
              </a:rPr>
              <a:t> for more.</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Cook-Levin Theorem</a:t>
            </a:r>
            <a:endParaRPr/>
          </a:p>
        </p:txBody>
      </p:sp>
      <p:sp>
        <p:nvSpPr>
          <p:cNvPr id="652" name="Google Shape;652;p4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Very rough idea of Cook’s proof:</a:t>
            </a:r>
            <a:endParaRPr/>
          </a:p>
          <a:p>
            <a:pPr indent="-355600" lvl="0" marL="457200" rtl="0" algn="l">
              <a:spcBef>
                <a:spcPts val="600"/>
              </a:spcBef>
              <a:spcAft>
                <a:spcPts val="0"/>
              </a:spcAft>
              <a:buSzPts val="2000"/>
              <a:buChar char="●"/>
            </a:pPr>
            <a:r>
              <a:rPr lang="en"/>
              <a:t>Create giant (!!) boolean logic expression that represents entire state of your computer at every time step.</a:t>
            </a:r>
            <a:endParaRPr/>
          </a:p>
          <a:p>
            <a:pPr indent="-355600" lvl="0" marL="457200" rtl="0" algn="l">
              <a:spcBef>
                <a:spcPts val="0"/>
              </a:spcBef>
              <a:spcAft>
                <a:spcPts val="0"/>
              </a:spcAft>
              <a:buSzPts val="2000"/>
              <a:buChar char="●"/>
            </a:pPr>
            <a:r>
              <a:rPr lang="en"/>
              <a:t>If solution takes polynomial time, boolean logic circuit is polynomial in size.</a:t>
            </a:r>
            <a:endParaRPr/>
          </a:p>
          <a:p>
            <a:pPr indent="-355600" lvl="0" marL="457200" rtl="0" algn="l">
              <a:spcBef>
                <a:spcPts val="0"/>
              </a:spcBef>
              <a:spcAft>
                <a:spcPts val="0"/>
              </a:spcAft>
              <a:buSzPts val="2000"/>
              <a:buChar char="●"/>
            </a:pPr>
            <a:r>
              <a:rPr lang="en"/>
              <a:t>Example boolean logic variable: True if 57173rd bit of memory is true and we’re on line 38 of code during cycle 7591872 of execution.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Cook-Levin Theorem Visually</a:t>
            </a:r>
            <a:endParaRPr/>
          </a:p>
        </p:txBody>
      </p:sp>
      <p:sp>
        <p:nvSpPr>
          <p:cNvPr id="658" name="Google Shape;658;p50"/>
          <p:cNvSpPr txBox="1"/>
          <p:nvPr>
            <p:ph idx="1" type="body"/>
          </p:nvPr>
        </p:nvSpPr>
        <p:spPr>
          <a:xfrm>
            <a:off x="243000" y="556500"/>
            <a:ext cx="8443800" cy="8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3-SAT </a:t>
            </a:r>
            <a:r>
              <a:rPr i="1" lang="en"/>
              <a:t>cracks </a:t>
            </a:r>
            <a:r>
              <a:rPr lang="en"/>
              <a:t>any problem for which a yes answer can be efficiently verified. </a:t>
            </a:r>
            <a:endParaRPr/>
          </a:p>
        </p:txBody>
      </p:sp>
      <p:sp>
        <p:nvSpPr>
          <p:cNvPr id="659" name="Google Shape;659;p50"/>
          <p:cNvSpPr/>
          <p:nvPr/>
        </p:nvSpPr>
        <p:spPr>
          <a:xfrm>
            <a:off x="937625" y="2529500"/>
            <a:ext cx="18804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Independent Set</a:t>
            </a:r>
            <a:endParaRPr/>
          </a:p>
        </p:txBody>
      </p:sp>
      <p:sp>
        <p:nvSpPr>
          <p:cNvPr id="660" name="Google Shape;660;p50"/>
          <p:cNvSpPr/>
          <p:nvPr/>
        </p:nvSpPr>
        <p:spPr>
          <a:xfrm>
            <a:off x="6826075" y="2162100"/>
            <a:ext cx="21108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Hamiltonian Cycle</a:t>
            </a:r>
            <a:endParaRPr/>
          </a:p>
        </p:txBody>
      </p:sp>
      <p:sp>
        <p:nvSpPr>
          <p:cNvPr id="661" name="Google Shape;661;p50"/>
          <p:cNvSpPr/>
          <p:nvPr/>
        </p:nvSpPr>
        <p:spPr>
          <a:xfrm>
            <a:off x="3179288" y="2816700"/>
            <a:ext cx="15309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version of TSP</a:t>
            </a:r>
            <a:endParaRPr/>
          </a:p>
        </p:txBody>
      </p:sp>
      <p:sp>
        <p:nvSpPr>
          <p:cNvPr id="662" name="Google Shape;662;p50"/>
          <p:cNvSpPr/>
          <p:nvPr/>
        </p:nvSpPr>
        <p:spPr>
          <a:xfrm>
            <a:off x="4918975" y="2880600"/>
            <a:ext cx="21108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Hamiltonian Path</a:t>
            </a:r>
            <a:endParaRPr/>
          </a:p>
        </p:txBody>
      </p:sp>
      <p:sp>
        <p:nvSpPr>
          <p:cNvPr id="663" name="Google Shape;663;p50"/>
          <p:cNvSpPr/>
          <p:nvPr/>
        </p:nvSpPr>
        <p:spPr>
          <a:xfrm>
            <a:off x="4039225" y="1383600"/>
            <a:ext cx="15309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3-SAT</a:t>
            </a:r>
            <a:endParaRPr/>
          </a:p>
        </p:txBody>
      </p:sp>
      <p:cxnSp>
        <p:nvCxnSpPr>
          <p:cNvPr id="664" name="Google Shape;664;p50"/>
          <p:cNvCxnSpPr>
            <a:stCxn id="663" idx="2"/>
            <a:endCxn id="659" idx="0"/>
          </p:cNvCxnSpPr>
          <p:nvPr/>
        </p:nvCxnSpPr>
        <p:spPr>
          <a:xfrm flipH="1">
            <a:off x="1877875" y="1751100"/>
            <a:ext cx="2926800" cy="778500"/>
          </a:xfrm>
          <a:prstGeom prst="straightConnector1">
            <a:avLst/>
          </a:prstGeom>
          <a:noFill/>
          <a:ln cap="flat" cmpd="sng" w="19050">
            <a:solidFill>
              <a:srgbClr val="FF0000"/>
            </a:solidFill>
            <a:prstDash val="dash"/>
            <a:round/>
            <a:headEnd len="med" w="med" type="none"/>
            <a:tailEnd len="med" w="med" type="triangle"/>
          </a:ln>
        </p:spPr>
      </p:cxnSp>
      <p:cxnSp>
        <p:nvCxnSpPr>
          <p:cNvPr id="665" name="Google Shape;665;p50"/>
          <p:cNvCxnSpPr>
            <a:stCxn id="663" idx="2"/>
            <a:endCxn id="661" idx="0"/>
          </p:cNvCxnSpPr>
          <p:nvPr/>
        </p:nvCxnSpPr>
        <p:spPr>
          <a:xfrm flipH="1">
            <a:off x="3944875" y="1751100"/>
            <a:ext cx="859800" cy="1065600"/>
          </a:xfrm>
          <a:prstGeom prst="straightConnector1">
            <a:avLst/>
          </a:prstGeom>
          <a:noFill/>
          <a:ln cap="flat" cmpd="sng" w="19050">
            <a:solidFill>
              <a:srgbClr val="FF0000"/>
            </a:solidFill>
            <a:prstDash val="dash"/>
            <a:round/>
            <a:headEnd len="med" w="med" type="none"/>
            <a:tailEnd len="med" w="med" type="triangle"/>
          </a:ln>
        </p:spPr>
      </p:cxnSp>
      <p:sp>
        <p:nvSpPr>
          <p:cNvPr id="666" name="Google Shape;666;p50"/>
          <p:cNvSpPr/>
          <p:nvPr/>
        </p:nvSpPr>
        <p:spPr>
          <a:xfrm>
            <a:off x="1259313" y="3460300"/>
            <a:ext cx="15309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Airplane routing</a:t>
            </a:r>
            <a:endParaRPr/>
          </a:p>
        </p:txBody>
      </p:sp>
      <p:sp>
        <p:nvSpPr>
          <p:cNvPr id="667" name="Google Shape;667;p50"/>
          <p:cNvSpPr/>
          <p:nvPr/>
        </p:nvSpPr>
        <p:spPr>
          <a:xfrm>
            <a:off x="4039213" y="3725700"/>
            <a:ext cx="15309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 routing</a:t>
            </a:r>
            <a:endParaRPr/>
          </a:p>
        </p:txBody>
      </p:sp>
      <p:sp>
        <p:nvSpPr>
          <p:cNvPr id="668" name="Google Shape;668;p50"/>
          <p:cNvSpPr/>
          <p:nvPr/>
        </p:nvSpPr>
        <p:spPr>
          <a:xfrm>
            <a:off x="7182177" y="3117400"/>
            <a:ext cx="17547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Two-Prime Integer Factorization</a:t>
            </a:r>
            <a:endParaRPr/>
          </a:p>
        </p:txBody>
      </p:sp>
      <p:cxnSp>
        <p:nvCxnSpPr>
          <p:cNvPr id="669" name="Google Shape;669;p50"/>
          <p:cNvCxnSpPr>
            <a:stCxn id="663" idx="2"/>
            <a:endCxn id="662" idx="0"/>
          </p:cNvCxnSpPr>
          <p:nvPr/>
        </p:nvCxnSpPr>
        <p:spPr>
          <a:xfrm>
            <a:off x="4804675" y="1751100"/>
            <a:ext cx="1169700" cy="1129500"/>
          </a:xfrm>
          <a:prstGeom prst="straightConnector1">
            <a:avLst/>
          </a:prstGeom>
          <a:noFill/>
          <a:ln cap="flat" cmpd="sng" w="19050">
            <a:solidFill>
              <a:srgbClr val="FF0000"/>
            </a:solidFill>
            <a:prstDash val="dash"/>
            <a:round/>
            <a:headEnd len="med" w="med" type="none"/>
            <a:tailEnd len="med" w="med" type="triangle"/>
          </a:ln>
        </p:spPr>
      </p:cxnSp>
      <p:cxnSp>
        <p:nvCxnSpPr>
          <p:cNvPr id="670" name="Google Shape;670;p50"/>
          <p:cNvCxnSpPr>
            <a:stCxn id="663" idx="2"/>
            <a:endCxn id="660" idx="0"/>
          </p:cNvCxnSpPr>
          <p:nvPr/>
        </p:nvCxnSpPr>
        <p:spPr>
          <a:xfrm>
            <a:off x="4804675" y="1751100"/>
            <a:ext cx="3076800" cy="411000"/>
          </a:xfrm>
          <a:prstGeom prst="straightConnector1">
            <a:avLst/>
          </a:prstGeom>
          <a:noFill/>
          <a:ln cap="flat" cmpd="sng" w="19050">
            <a:solidFill>
              <a:srgbClr val="FF0000"/>
            </a:solidFill>
            <a:prstDash val="dash"/>
            <a:round/>
            <a:headEnd len="med" w="med" type="none"/>
            <a:tailEnd len="med" w="med" type="triangle"/>
          </a:ln>
        </p:spPr>
      </p:cxnSp>
      <p:cxnSp>
        <p:nvCxnSpPr>
          <p:cNvPr id="671" name="Google Shape;671;p50"/>
          <p:cNvCxnSpPr>
            <a:stCxn id="663" idx="2"/>
            <a:endCxn id="668" idx="0"/>
          </p:cNvCxnSpPr>
          <p:nvPr/>
        </p:nvCxnSpPr>
        <p:spPr>
          <a:xfrm>
            <a:off x="4804675" y="1751100"/>
            <a:ext cx="3255000" cy="1366200"/>
          </a:xfrm>
          <a:prstGeom prst="straightConnector1">
            <a:avLst/>
          </a:prstGeom>
          <a:noFill/>
          <a:ln cap="flat" cmpd="sng" w="19050">
            <a:solidFill>
              <a:srgbClr val="FF0000"/>
            </a:solidFill>
            <a:prstDash val="dash"/>
            <a:round/>
            <a:headEnd len="med" w="med" type="none"/>
            <a:tailEnd len="med" w="med" type="triangle"/>
          </a:ln>
        </p:spPr>
      </p:cxnSp>
      <p:cxnSp>
        <p:nvCxnSpPr>
          <p:cNvPr id="672" name="Google Shape;672;p50"/>
          <p:cNvCxnSpPr>
            <a:stCxn id="663" idx="2"/>
            <a:endCxn id="667" idx="0"/>
          </p:cNvCxnSpPr>
          <p:nvPr/>
        </p:nvCxnSpPr>
        <p:spPr>
          <a:xfrm>
            <a:off x="4804675" y="1751100"/>
            <a:ext cx="0" cy="1974600"/>
          </a:xfrm>
          <a:prstGeom prst="straightConnector1">
            <a:avLst/>
          </a:prstGeom>
          <a:noFill/>
          <a:ln cap="flat" cmpd="sng" w="19050">
            <a:solidFill>
              <a:srgbClr val="FF0000"/>
            </a:solidFill>
            <a:prstDash val="dash"/>
            <a:round/>
            <a:headEnd len="med" w="med" type="none"/>
            <a:tailEnd len="med" w="med" type="triangle"/>
          </a:ln>
        </p:spPr>
      </p:cxnSp>
      <p:cxnSp>
        <p:nvCxnSpPr>
          <p:cNvPr id="673" name="Google Shape;673;p50"/>
          <p:cNvCxnSpPr>
            <a:stCxn id="663" idx="2"/>
            <a:endCxn id="666" idx="0"/>
          </p:cNvCxnSpPr>
          <p:nvPr/>
        </p:nvCxnSpPr>
        <p:spPr>
          <a:xfrm flipH="1">
            <a:off x="2024875" y="1751100"/>
            <a:ext cx="2779800" cy="1709100"/>
          </a:xfrm>
          <a:prstGeom prst="straightConnector1">
            <a:avLst/>
          </a:prstGeom>
          <a:noFill/>
          <a:ln cap="flat" cmpd="sng" w="19050">
            <a:solidFill>
              <a:srgbClr val="FF0000"/>
            </a:solidFill>
            <a:prstDash val="dash"/>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Karp’s 21 NP-complete problems</a:t>
            </a:r>
            <a:endParaRPr/>
          </a:p>
        </p:txBody>
      </p:sp>
      <p:sp>
        <p:nvSpPr>
          <p:cNvPr id="679" name="Google Shape;679;p51"/>
          <p:cNvSpPr txBox="1"/>
          <p:nvPr>
            <p:ph idx="1" type="body"/>
          </p:nvPr>
        </p:nvSpPr>
        <p:spPr>
          <a:xfrm>
            <a:off x="243000" y="556500"/>
            <a:ext cx="8443800" cy="174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1972, Dick Karp showed that 21 well-known NP problems crack 3SAT. </a:t>
            </a:r>
            <a:endParaRPr/>
          </a:p>
          <a:p>
            <a:pPr indent="-355600" lvl="0" marL="457200" rtl="0" algn="l">
              <a:spcBef>
                <a:spcPts val="600"/>
              </a:spcBef>
              <a:spcAft>
                <a:spcPts val="0"/>
              </a:spcAft>
              <a:buSzPts val="2000"/>
              <a:buChar char="●"/>
            </a:pPr>
            <a:r>
              <a:rPr lang="en"/>
              <a:t>Implication: These well known NP problems are also NP-Complete.</a:t>
            </a:r>
            <a:endParaRPr/>
          </a:p>
          <a:p>
            <a:pPr indent="-355600" lvl="1" marL="914400" rtl="0" algn="l">
              <a:spcBef>
                <a:spcPts val="0"/>
              </a:spcBef>
              <a:spcAft>
                <a:spcPts val="0"/>
              </a:spcAft>
              <a:buSzPts val="2000"/>
              <a:buChar char="○"/>
            </a:pPr>
            <a:r>
              <a:rPr lang="en"/>
              <a:t>Example: Hamiltonian Cycle cracks 3SAT, therefore it also cracks every other NP problem!</a:t>
            </a:r>
            <a:endParaRPr/>
          </a:p>
        </p:txBody>
      </p:sp>
      <p:sp>
        <p:nvSpPr>
          <p:cNvPr id="680" name="Google Shape;680;p51"/>
          <p:cNvSpPr/>
          <p:nvPr/>
        </p:nvSpPr>
        <p:spPr>
          <a:xfrm>
            <a:off x="642950" y="3044150"/>
            <a:ext cx="16716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Independent Set</a:t>
            </a:r>
            <a:endParaRPr/>
          </a:p>
        </p:txBody>
      </p:sp>
      <p:sp>
        <p:nvSpPr>
          <p:cNvPr id="681" name="Google Shape;681;p51"/>
          <p:cNvSpPr/>
          <p:nvPr/>
        </p:nvSpPr>
        <p:spPr>
          <a:xfrm>
            <a:off x="6576000" y="2796850"/>
            <a:ext cx="21108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Hamiltonian Cycle</a:t>
            </a:r>
            <a:endParaRPr/>
          </a:p>
        </p:txBody>
      </p:sp>
      <p:sp>
        <p:nvSpPr>
          <p:cNvPr id="682" name="Google Shape;682;p51"/>
          <p:cNvSpPr/>
          <p:nvPr/>
        </p:nvSpPr>
        <p:spPr>
          <a:xfrm>
            <a:off x="2722088" y="3654900"/>
            <a:ext cx="15309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version of TSP</a:t>
            </a:r>
            <a:endParaRPr/>
          </a:p>
        </p:txBody>
      </p:sp>
      <p:sp>
        <p:nvSpPr>
          <p:cNvPr id="683" name="Google Shape;683;p51"/>
          <p:cNvSpPr/>
          <p:nvPr/>
        </p:nvSpPr>
        <p:spPr>
          <a:xfrm>
            <a:off x="4742075" y="3718800"/>
            <a:ext cx="21108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Hamiltonian Path</a:t>
            </a:r>
            <a:endParaRPr/>
          </a:p>
        </p:txBody>
      </p:sp>
      <p:sp>
        <p:nvSpPr>
          <p:cNvPr id="684" name="Google Shape;684;p51"/>
          <p:cNvSpPr/>
          <p:nvPr/>
        </p:nvSpPr>
        <p:spPr>
          <a:xfrm>
            <a:off x="3976625" y="2061425"/>
            <a:ext cx="15309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3-SAT</a:t>
            </a:r>
            <a:endParaRPr/>
          </a:p>
        </p:txBody>
      </p:sp>
      <p:cxnSp>
        <p:nvCxnSpPr>
          <p:cNvPr id="685" name="Google Shape;685;p51"/>
          <p:cNvCxnSpPr>
            <a:stCxn id="684" idx="2"/>
            <a:endCxn id="680" idx="0"/>
          </p:cNvCxnSpPr>
          <p:nvPr/>
        </p:nvCxnSpPr>
        <p:spPr>
          <a:xfrm flipH="1">
            <a:off x="1478675" y="2428925"/>
            <a:ext cx="3263400" cy="615300"/>
          </a:xfrm>
          <a:prstGeom prst="straightConnector1">
            <a:avLst/>
          </a:prstGeom>
          <a:noFill/>
          <a:ln cap="flat" cmpd="sng" w="19050">
            <a:solidFill>
              <a:srgbClr val="FF0000"/>
            </a:solidFill>
            <a:prstDash val="dash"/>
            <a:round/>
            <a:headEnd len="med" w="med" type="triangle"/>
            <a:tailEnd len="med" w="med" type="triangle"/>
          </a:ln>
        </p:spPr>
      </p:cxnSp>
      <p:cxnSp>
        <p:nvCxnSpPr>
          <p:cNvPr id="686" name="Google Shape;686;p51"/>
          <p:cNvCxnSpPr>
            <a:stCxn id="684" idx="2"/>
            <a:endCxn id="682" idx="0"/>
          </p:cNvCxnSpPr>
          <p:nvPr/>
        </p:nvCxnSpPr>
        <p:spPr>
          <a:xfrm flipH="1">
            <a:off x="3487475" y="2428925"/>
            <a:ext cx="1254600" cy="1226100"/>
          </a:xfrm>
          <a:prstGeom prst="straightConnector1">
            <a:avLst/>
          </a:prstGeom>
          <a:noFill/>
          <a:ln cap="flat" cmpd="sng" w="19050">
            <a:solidFill>
              <a:srgbClr val="FF0000"/>
            </a:solidFill>
            <a:prstDash val="dash"/>
            <a:round/>
            <a:headEnd len="med" w="med" type="triangle"/>
            <a:tailEnd len="med" w="med" type="triangle"/>
          </a:ln>
        </p:spPr>
      </p:cxnSp>
      <p:sp>
        <p:nvSpPr>
          <p:cNvPr id="687" name="Google Shape;687;p51"/>
          <p:cNvSpPr/>
          <p:nvPr/>
        </p:nvSpPr>
        <p:spPr>
          <a:xfrm>
            <a:off x="7278777" y="4302600"/>
            <a:ext cx="17547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Two-Prime Integer Factorization</a:t>
            </a:r>
            <a:endParaRPr/>
          </a:p>
        </p:txBody>
      </p:sp>
      <p:cxnSp>
        <p:nvCxnSpPr>
          <p:cNvPr id="688" name="Google Shape;688;p51"/>
          <p:cNvCxnSpPr>
            <a:stCxn id="684" idx="2"/>
            <a:endCxn id="683" idx="0"/>
          </p:cNvCxnSpPr>
          <p:nvPr/>
        </p:nvCxnSpPr>
        <p:spPr>
          <a:xfrm>
            <a:off x="4742075" y="2428925"/>
            <a:ext cx="1055400" cy="1290000"/>
          </a:xfrm>
          <a:prstGeom prst="straightConnector1">
            <a:avLst/>
          </a:prstGeom>
          <a:noFill/>
          <a:ln cap="flat" cmpd="sng" w="19050">
            <a:solidFill>
              <a:srgbClr val="FF0000"/>
            </a:solidFill>
            <a:prstDash val="dash"/>
            <a:round/>
            <a:headEnd len="med" w="med" type="triangle"/>
            <a:tailEnd len="med" w="med" type="triangle"/>
          </a:ln>
        </p:spPr>
      </p:cxnSp>
      <p:cxnSp>
        <p:nvCxnSpPr>
          <p:cNvPr id="689" name="Google Shape;689;p51"/>
          <p:cNvCxnSpPr>
            <a:stCxn id="684" idx="2"/>
            <a:endCxn id="681" idx="0"/>
          </p:cNvCxnSpPr>
          <p:nvPr/>
        </p:nvCxnSpPr>
        <p:spPr>
          <a:xfrm>
            <a:off x="4742075" y="2428925"/>
            <a:ext cx="2889300" cy="367800"/>
          </a:xfrm>
          <a:prstGeom prst="straightConnector1">
            <a:avLst/>
          </a:prstGeom>
          <a:noFill/>
          <a:ln cap="flat" cmpd="sng" w="19050">
            <a:solidFill>
              <a:srgbClr val="FF0000"/>
            </a:solidFill>
            <a:prstDash val="dash"/>
            <a:round/>
            <a:headEnd len="med" w="med" type="triangle"/>
            <a:tailEnd len="med" w="med" type="triangle"/>
          </a:ln>
        </p:spPr>
      </p:cxnSp>
      <p:cxnSp>
        <p:nvCxnSpPr>
          <p:cNvPr id="690" name="Google Shape;690;p51"/>
          <p:cNvCxnSpPr>
            <a:stCxn id="684" idx="2"/>
            <a:endCxn id="687" idx="0"/>
          </p:cNvCxnSpPr>
          <p:nvPr/>
        </p:nvCxnSpPr>
        <p:spPr>
          <a:xfrm>
            <a:off x="4742075" y="2428925"/>
            <a:ext cx="3414000" cy="1873800"/>
          </a:xfrm>
          <a:prstGeom prst="straightConnector1">
            <a:avLst/>
          </a:prstGeom>
          <a:noFill/>
          <a:ln cap="flat" cmpd="sng" w="19050">
            <a:solidFill>
              <a:srgbClr val="FF0000"/>
            </a:solidFill>
            <a:prstDash val="dash"/>
            <a:round/>
            <a:headEnd len="med" w="med" type="triangle"/>
            <a:tailEnd len="med" w="med" type="triangle"/>
          </a:ln>
        </p:spPr>
      </p:cxnSp>
      <p:cxnSp>
        <p:nvCxnSpPr>
          <p:cNvPr id="691" name="Google Shape;691;p51"/>
          <p:cNvCxnSpPr>
            <a:stCxn id="681" idx="2"/>
            <a:endCxn id="683" idx="0"/>
          </p:cNvCxnSpPr>
          <p:nvPr/>
        </p:nvCxnSpPr>
        <p:spPr>
          <a:xfrm flipH="1">
            <a:off x="5797500" y="3164350"/>
            <a:ext cx="1833900" cy="554400"/>
          </a:xfrm>
          <a:prstGeom prst="straightConnector1">
            <a:avLst/>
          </a:prstGeom>
          <a:noFill/>
          <a:ln cap="flat" cmpd="sng" w="19050">
            <a:solidFill>
              <a:srgbClr val="FF0000"/>
            </a:solidFill>
            <a:prstDash val="dash"/>
            <a:round/>
            <a:headEnd len="med" w="med" type="triangle"/>
            <a:tailEnd len="med" w="med" type="triangle"/>
          </a:ln>
        </p:spPr>
      </p:cxnSp>
      <p:cxnSp>
        <p:nvCxnSpPr>
          <p:cNvPr id="692" name="Google Shape;692;p51"/>
          <p:cNvCxnSpPr>
            <a:stCxn id="680" idx="3"/>
            <a:endCxn id="682" idx="1"/>
          </p:cNvCxnSpPr>
          <p:nvPr/>
        </p:nvCxnSpPr>
        <p:spPr>
          <a:xfrm>
            <a:off x="2314550" y="3227900"/>
            <a:ext cx="407400" cy="674700"/>
          </a:xfrm>
          <a:prstGeom prst="straightConnector1">
            <a:avLst/>
          </a:prstGeom>
          <a:noFill/>
          <a:ln cap="flat" cmpd="sng" w="19050">
            <a:solidFill>
              <a:srgbClr val="FF0000"/>
            </a:solidFill>
            <a:prstDash val="dash"/>
            <a:round/>
            <a:headEnd len="med" w="med" type="triangle"/>
            <a:tailEnd len="med" w="med" type="triangle"/>
          </a:ln>
        </p:spPr>
      </p:cxnSp>
      <p:cxnSp>
        <p:nvCxnSpPr>
          <p:cNvPr id="693" name="Google Shape;693;p51"/>
          <p:cNvCxnSpPr>
            <a:stCxn id="683" idx="1"/>
            <a:endCxn id="682" idx="3"/>
          </p:cNvCxnSpPr>
          <p:nvPr/>
        </p:nvCxnSpPr>
        <p:spPr>
          <a:xfrm rot="10800000">
            <a:off x="4253075" y="3902550"/>
            <a:ext cx="489000" cy="0"/>
          </a:xfrm>
          <a:prstGeom prst="straightConnector1">
            <a:avLst/>
          </a:prstGeom>
          <a:noFill/>
          <a:ln cap="flat" cmpd="sng" w="19050">
            <a:solidFill>
              <a:srgbClr val="FF0000"/>
            </a:solidFill>
            <a:prstDash val="dash"/>
            <a:round/>
            <a:headEnd len="med" w="med" type="triangle"/>
            <a:tailEnd len="med" w="med" type="triangle"/>
          </a:ln>
        </p:spPr>
      </p:cxnSp>
      <p:cxnSp>
        <p:nvCxnSpPr>
          <p:cNvPr id="694" name="Google Shape;694;p51"/>
          <p:cNvCxnSpPr>
            <a:stCxn id="683" idx="0"/>
            <a:endCxn id="680" idx="3"/>
          </p:cNvCxnSpPr>
          <p:nvPr/>
        </p:nvCxnSpPr>
        <p:spPr>
          <a:xfrm rot="10800000">
            <a:off x="2314475" y="3228000"/>
            <a:ext cx="3483000" cy="490800"/>
          </a:xfrm>
          <a:prstGeom prst="straightConnector1">
            <a:avLst/>
          </a:prstGeom>
          <a:noFill/>
          <a:ln cap="flat" cmpd="sng" w="19050">
            <a:solidFill>
              <a:srgbClr val="FF0000"/>
            </a:solidFill>
            <a:prstDash val="dash"/>
            <a:round/>
            <a:headEnd len="med" w="med" type="triangle"/>
            <a:tailEnd len="med" w="med" type="triangle"/>
          </a:ln>
        </p:spPr>
      </p:cxnSp>
      <p:cxnSp>
        <p:nvCxnSpPr>
          <p:cNvPr id="695" name="Google Shape;695;p51"/>
          <p:cNvCxnSpPr>
            <a:stCxn id="682" idx="0"/>
            <a:endCxn id="681" idx="1"/>
          </p:cNvCxnSpPr>
          <p:nvPr/>
        </p:nvCxnSpPr>
        <p:spPr>
          <a:xfrm flipH="1" rot="10800000">
            <a:off x="3487538" y="2980500"/>
            <a:ext cx="3088500" cy="674400"/>
          </a:xfrm>
          <a:prstGeom prst="straightConnector1">
            <a:avLst/>
          </a:prstGeom>
          <a:noFill/>
          <a:ln cap="flat" cmpd="sng" w="19050">
            <a:solidFill>
              <a:srgbClr val="FF0000"/>
            </a:solidFill>
            <a:prstDash val="dash"/>
            <a:round/>
            <a:headEnd len="med" w="med" type="triangle"/>
            <a:tailEnd len="med" w="med" type="triangle"/>
          </a:ln>
        </p:spPr>
      </p:cxnSp>
      <p:cxnSp>
        <p:nvCxnSpPr>
          <p:cNvPr id="696" name="Google Shape;696;p51"/>
          <p:cNvCxnSpPr>
            <a:stCxn id="680" idx="3"/>
            <a:endCxn id="681" idx="1"/>
          </p:cNvCxnSpPr>
          <p:nvPr/>
        </p:nvCxnSpPr>
        <p:spPr>
          <a:xfrm flipH="1" rot="10800000">
            <a:off x="2314550" y="2980700"/>
            <a:ext cx="4261500" cy="247200"/>
          </a:xfrm>
          <a:prstGeom prst="straightConnector1">
            <a:avLst/>
          </a:prstGeom>
          <a:noFill/>
          <a:ln cap="flat" cmpd="sng" w="19050">
            <a:solidFill>
              <a:srgbClr val="FF0000"/>
            </a:solidFill>
            <a:prstDash val="dash"/>
            <a:round/>
            <a:headEnd len="med" w="med" type="triangle"/>
            <a:tailEnd len="med" w="med" type="triangle"/>
          </a:ln>
        </p:spPr>
      </p:cxnSp>
      <p:cxnSp>
        <p:nvCxnSpPr>
          <p:cNvPr id="697" name="Google Shape;697;p51"/>
          <p:cNvCxnSpPr>
            <a:stCxn id="681" idx="2"/>
            <a:endCxn id="687" idx="0"/>
          </p:cNvCxnSpPr>
          <p:nvPr/>
        </p:nvCxnSpPr>
        <p:spPr>
          <a:xfrm>
            <a:off x="7631400" y="3164350"/>
            <a:ext cx="524700" cy="1138200"/>
          </a:xfrm>
          <a:prstGeom prst="straightConnector1">
            <a:avLst/>
          </a:prstGeom>
          <a:noFill/>
          <a:ln cap="flat" cmpd="sng" w="19050">
            <a:solidFill>
              <a:srgbClr val="FF0000"/>
            </a:solidFill>
            <a:prstDash val="dash"/>
            <a:round/>
            <a:headEnd len="med" w="med" type="none"/>
            <a:tailEnd len="med" w="med" type="triangle"/>
          </a:ln>
        </p:spPr>
      </p:cxnSp>
      <p:cxnSp>
        <p:nvCxnSpPr>
          <p:cNvPr id="698" name="Google Shape;698;p51"/>
          <p:cNvCxnSpPr>
            <a:stCxn id="683" idx="2"/>
            <a:endCxn id="687" idx="1"/>
          </p:cNvCxnSpPr>
          <p:nvPr/>
        </p:nvCxnSpPr>
        <p:spPr>
          <a:xfrm>
            <a:off x="5797475" y="4086300"/>
            <a:ext cx="1481400" cy="464100"/>
          </a:xfrm>
          <a:prstGeom prst="straightConnector1">
            <a:avLst/>
          </a:prstGeom>
          <a:noFill/>
          <a:ln cap="flat" cmpd="sng" w="19050">
            <a:solidFill>
              <a:srgbClr val="FF0000"/>
            </a:solidFill>
            <a:prstDash val="dash"/>
            <a:round/>
            <a:headEnd len="med" w="med" type="none"/>
            <a:tailEnd len="med" w="med" type="triangle"/>
          </a:ln>
        </p:spPr>
      </p:cxnSp>
      <p:cxnSp>
        <p:nvCxnSpPr>
          <p:cNvPr id="699" name="Google Shape;699;p51"/>
          <p:cNvCxnSpPr>
            <a:stCxn id="682" idx="2"/>
            <a:endCxn id="687" idx="1"/>
          </p:cNvCxnSpPr>
          <p:nvPr/>
        </p:nvCxnSpPr>
        <p:spPr>
          <a:xfrm>
            <a:off x="3487538" y="4150200"/>
            <a:ext cx="3791100" cy="400200"/>
          </a:xfrm>
          <a:prstGeom prst="straightConnector1">
            <a:avLst/>
          </a:prstGeom>
          <a:noFill/>
          <a:ln cap="flat" cmpd="sng" w="19050">
            <a:solidFill>
              <a:srgbClr val="FF0000"/>
            </a:solidFill>
            <a:prstDash val="dash"/>
            <a:round/>
            <a:headEnd len="med" w="med" type="none"/>
            <a:tailEnd len="med" w="med" type="triangle"/>
          </a:ln>
        </p:spPr>
      </p:cxnSp>
      <p:cxnSp>
        <p:nvCxnSpPr>
          <p:cNvPr id="700" name="Google Shape;700;p51"/>
          <p:cNvCxnSpPr>
            <a:stCxn id="680" idx="2"/>
            <a:endCxn id="687" idx="2"/>
          </p:cNvCxnSpPr>
          <p:nvPr/>
        </p:nvCxnSpPr>
        <p:spPr>
          <a:xfrm flipH="1" rot="-5400000">
            <a:off x="4124300" y="766100"/>
            <a:ext cx="1386300" cy="6677400"/>
          </a:xfrm>
          <a:prstGeom prst="curvedConnector3">
            <a:avLst>
              <a:gd fmla="val 117173" name="adj1"/>
            </a:avLst>
          </a:prstGeom>
          <a:noFill/>
          <a:ln cap="flat" cmpd="sng" w="19050">
            <a:solidFill>
              <a:srgbClr val="FF0000"/>
            </a:solidFill>
            <a:prstDash val="dash"/>
            <a:round/>
            <a:headEnd len="med" w="med" type="none"/>
            <a:tailEnd len="med" w="med" type="triangle"/>
          </a:ln>
        </p:spPr>
      </p:cxnSp>
      <p:sp>
        <p:nvSpPr>
          <p:cNvPr id="701" name="Google Shape;701;p51"/>
          <p:cNvSpPr txBox="1"/>
          <p:nvPr/>
        </p:nvSpPr>
        <p:spPr>
          <a:xfrm>
            <a:off x="12250" y="4595129"/>
            <a:ext cx="3624900" cy="6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Purple: NP-Complete</a:t>
            </a:r>
            <a:endParaRPr/>
          </a:p>
          <a:p>
            <a:pPr indent="0" lvl="0" marL="0" rtl="0" algn="l">
              <a:spcBef>
                <a:spcPts val="0"/>
              </a:spcBef>
              <a:spcAft>
                <a:spcPts val="0"/>
              </a:spcAft>
              <a:buNone/>
            </a:pPr>
            <a:r>
              <a:rPr lang="en"/>
              <a:t>White: NP, not known to be NP complete.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Everyone Else’s NP Complete Problems</a:t>
            </a:r>
            <a:endParaRPr/>
          </a:p>
        </p:txBody>
      </p:sp>
      <p:sp>
        <p:nvSpPr>
          <p:cNvPr id="707" name="Google Shape;707;p52"/>
          <p:cNvSpPr txBox="1"/>
          <p:nvPr>
            <p:ph idx="1" type="body"/>
          </p:nvPr>
        </p:nvSpPr>
        <p:spPr>
          <a:xfrm>
            <a:off x="243000" y="556500"/>
            <a:ext cx="8443800" cy="423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Since 1972, thousands of additional problems have been proven NP-Complete, including:</a:t>
            </a:r>
            <a:endParaRPr/>
          </a:p>
          <a:p>
            <a:pPr indent="-355600" lvl="0" marL="457200" rtl="0" algn="l">
              <a:spcBef>
                <a:spcPts val="600"/>
              </a:spcBef>
              <a:spcAft>
                <a:spcPts val="0"/>
              </a:spcAft>
              <a:buSzPts val="2000"/>
              <a:buChar char="●"/>
            </a:pPr>
            <a:r>
              <a:rPr lang="en"/>
              <a:t>Finding the longest paths in a graph.</a:t>
            </a:r>
            <a:endParaRPr/>
          </a:p>
          <a:p>
            <a:pPr indent="-355600" lvl="0" marL="457200" rtl="0" algn="l">
              <a:spcBef>
                <a:spcPts val="0"/>
              </a:spcBef>
              <a:spcAft>
                <a:spcPts val="0"/>
              </a:spcAft>
              <a:buSzPts val="2000"/>
              <a:buChar char="●"/>
            </a:pPr>
            <a:r>
              <a:rPr lang="en"/>
              <a:t>Finding the minimal number of edges that we can add to a graph so that it contains a Hamiltonian cycle.</a:t>
            </a:r>
            <a:endParaRPr/>
          </a:p>
          <a:p>
            <a:pPr indent="-355600" lvl="0" marL="457200" rtl="0" algn="l">
              <a:spcBef>
                <a:spcPts val="0"/>
              </a:spcBef>
              <a:spcAft>
                <a:spcPts val="0"/>
              </a:spcAft>
              <a:buSzPts val="2000"/>
              <a:buChar char="●"/>
            </a:pPr>
            <a:r>
              <a:rPr lang="en"/>
              <a:t>Determining whether a </a:t>
            </a:r>
            <a:r>
              <a:rPr lang="en" u="sng">
                <a:solidFill>
                  <a:schemeClr val="hlink"/>
                </a:solidFill>
                <a:hlinkClick r:id="rId3"/>
              </a:rPr>
              <a:t>Super Mario Bros. level has a solution.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prove that X is NP-Complete, simply have to crack ANY NP-Complete problem with X.</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 number of NP-Complete problems grow, it gets easier to find new NP-Complete problems. An efficient solution to ANY of these problems would solve ALL of them.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 Set Difficulty</a:t>
            </a:r>
            <a:endParaRPr/>
          </a:p>
        </p:txBody>
      </p:sp>
      <p:sp>
        <p:nvSpPr>
          <p:cNvPr id="713" name="Google Shape;713;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 algorithm TUISA be the asymptotically optimal algorithm for the Independent Set problem.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say about the worst case runtime of TUISA?</a:t>
            </a:r>
            <a:endParaRPr/>
          </a:p>
          <a:p>
            <a:pPr indent="-355600" lvl="0" marL="457200" rtl="0" algn="l">
              <a:spcBef>
                <a:spcPts val="600"/>
              </a:spcBef>
              <a:spcAft>
                <a:spcPts val="0"/>
              </a:spcAft>
              <a:buSzPts val="2000"/>
              <a:buChar char="●"/>
            </a:pPr>
            <a:r>
              <a:rPr lang="en"/>
              <a:t>At least N</a:t>
            </a:r>
            <a:r>
              <a:rPr baseline="30000" lang="en"/>
              <a:t> </a:t>
            </a:r>
            <a:r>
              <a:rPr lang="en"/>
              <a:t>(have to do something with at least every vertex), so Ω(N). </a:t>
            </a:r>
            <a:endParaRPr/>
          </a:p>
          <a:p>
            <a:pPr indent="-355600" lvl="0" marL="457200" rtl="0" algn="l">
              <a:spcBef>
                <a:spcPts val="0"/>
              </a:spcBef>
              <a:spcAft>
                <a:spcPts val="0"/>
              </a:spcAft>
              <a:buSzPts val="2000"/>
              <a:buChar char="●"/>
            </a:pPr>
            <a:r>
              <a:rPr lang="en"/>
              <a:t>No greater than our algorithm, so O(N</a:t>
            </a:r>
            <a:r>
              <a:rPr baseline="30000" lang="en"/>
              <a:t>2</a:t>
            </a:r>
            <a:r>
              <a:rPr lang="en"/>
              <a:t> 2</a:t>
            </a:r>
            <a:r>
              <a:rPr baseline="30000" lang="en"/>
              <a:t>N</a:t>
            </a:r>
            <a:r>
              <a:rPr lang="en"/>
              <a:t>).</a:t>
            </a:r>
            <a:endParaRPr/>
          </a:p>
          <a:p>
            <a:pPr indent="-355600" lvl="0" marL="457200" rtl="0" algn="l">
              <a:spcBef>
                <a:spcPts val="0"/>
              </a:spcBef>
              <a:spcAft>
                <a:spcPts val="0"/>
              </a:spcAft>
              <a:buSzPts val="2000"/>
              <a:buChar char="●"/>
            </a:pPr>
            <a:r>
              <a:rPr lang="en"/>
              <a:t>Same runtime as thousands of other interesting NP-Complete problems.</a:t>
            </a:r>
            <a:endParaRPr/>
          </a:p>
          <a:p>
            <a:pPr indent="-355600" lvl="1" marL="914400" rtl="0" algn="l">
              <a:spcBef>
                <a:spcPts val="0"/>
              </a:spcBef>
              <a:spcAft>
                <a:spcPts val="0"/>
              </a:spcAft>
              <a:buSzPts val="2000"/>
              <a:buChar char="○"/>
            </a:pPr>
            <a:r>
              <a:rPr lang="en"/>
              <a:t>If someone could prove that any NP-Complete problem takes at least exponential time, would also apply to X.</a:t>
            </a:r>
            <a:endParaRPr/>
          </a:p>
          <a:p>
            <a:pPr indent="-355600" lvl="1" marL="914400" rtl="0" algn="l">
              <a:spcBef>
                <a:spcPts val="0"/>
              </a:spcBef>
              <a:spcAft>
                <a:spcPts val="0"/>
              </a:spcAft>
              <a:buSzPts val="2000"/>
              <a:buChar char="○"/>
            </a:pPr>
            <a:r>
              <a:rPr lang="en"/>
              <a:t>Likewise:</a:t>
            </a:r>
            <a:endParaRPr/>
          </a:p>
          <a:p>
            <a:pPr indent="-342900" lvl="2" marL="1371600" rtl="0" algn="l">
              <a:spcBef>
                <a:spcPts val="0"/>
              </a:spcBef>
              <a:spcAft>
                <a:spcPts val="0"/>
              </a:spcAft>
              <a:buSzPts val="1800"/>
              <a:buChar char="■"/>
            </a:pPr>
            <a:r>
              <a:rPr lang="en"/>
              <a:t>Proof about X would apply to all NPC problems.</a:t>
            </a:r>
            <a:endParaRPr/>
          </a:p>
          <a:p>
            <a:pPr indent="-342900" lvl="2" marL="1371600" rtl="0" algn="l">
              <a:spcBef>
                <a:spcPts val="0"/>
              </a:spcBef>
              <a:spcAft>
                <a:spcPts val="0"/>
              </a:spcAft>
              <a:buSzPts val="1800"/>
              <a:buChar char="■"/>
            </a:pPr>
            <a:r>
              <a:rPr lang="en"/>
              <a:t>Solution for X would solve all NPC complete problems.</a:t>
            </a:r>
            <a:endParaRPr/>
          </a:p>
        </p:txBody>
      </p:sp>
      <p:grpSp>
        <p:nvGrpSpPr>
          <p:cNvPr id="714" name="Google Shape;714;p53"/>
          <p:cNvGrpSpPr/>
          <p:nvPr/>
        </p:nvGrpSpPr>
        <p:grpSpPr>
          <a:xfrm>
            <a:off x="7322922" y="3340000"/>
            <a:ext cx="1822216" cy="1803500"/>
            <a:chOff x="7016775" y="1912675"/>
            <a:chExt cx="1526400" cy="1803500"/>
          </a:xfrm>
        </p:grpSpPr>
        <p:sp>
          <p:nvSpPr>
            <p:cNvPr id="715" name="Google Shape;715;p53"/>
            <p:cNvSpPr/>
            <p:nvPr/>
          </p:nvSpPr>
          <p:spPr>
            <a:xfrm>
              <a:off x="7016825" y="1962375"/>
              <a:ext cx="1372500" cy="16938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6" name="Google Shape;716;p53"/>
            <p:cNvCxnSpPr/>
            <p:nvPr/>
          </p:nvCxnSpPr>
          <p:spPr>
            <a:xfrm>
              <a:off x="7400097" y="2399143"/>
              <a:ext cx="606000" cy="0"/>
            </a:xfrm>
            <a:prstGeom prst="straightConnector1">
              <a:avLst/>
            </a:prstGeom>
            <a:noFill/>
            <a:ln cap="flat" cmpd="sng" w="28575">
              <a:solidFill>
                <a:srgbClr val="BE0712"/>
              </a:solidFill>
              <a:prstDash val="solid"/>
              <a:round/>
              <a:headEnd len="med" w="med" type="none"/>
              <a:tailEnd len="med" w="med" type="none"/>
            </a:ln>
          </p:spPr>
        </p:cxnSp>
        <p:cxnSp>
          <p:nvCxnSpPr>
            <p:cNvPr id="717" name="Google Shape;717;p53"/>
            <p:cNvCxnSpPr/>
            <p:nvPr/>
          </p:nvCxnSpPr>
          <p:spPr>
            <a:xfrm>
              <a:off x="7721550" y="2407475"/>
              <a:ext cx="0" cy="865800"/>
            </a:xfrm>
            <a:prstGeom prst="straightConnector1">
              <a:avLst/>
            </a:prstGeom>
            <a:noFill/>
            <a:ln cap="flat" cmpd="sng" w="28575">
              <a:solidFill>
                <a:srgbClr val="BE0712"/>
              </a:solidFill>
              <a:prstDash val="solid"/>
              <a:round/>
              <a:headEnd len="med" w="med" type="none"/>
              <a:tailEnd len="med" w="med" type="none"/>
            </a:ln>
          </p:spPr>
        </p:cxnSp>
        <p:cxnSp>
          <p:nvCxnSpPr>
            <p:cNvPr id="718" name="Google Shape;718;p53"/>
            <p:cNvCxnSpPr/>
            <p:nvPr/>
          </p:nvCxnSpPr>
          <p:spPr>
            <a:xfrm>
              <a:off x="7406197" y="3264618"/>
              <a:ext cx="606000" cy="0"/>
            </a:xfrm>
            <a:prstGeom prst="straightConnector1">
              <a:avLst/>
            </a:prstGeom>
            <a:noFill/>
            <a:ln cap="flat" cmpd="sng" w="28575">
              <a:solidFill>
                <a:srgbClr val="BE0712"/>
              </a:solidFill>
              <a:prstDash val="solid"/>
              <a:round/>
              <a:headEnd len="med" w="med" type="none"/>
              <a:tailEnd len="med" w="med" type="none"/>
            </a:ln>
          </p:spPr>
        </p:cxnSp>
        <p:sp>
          <p:nvSpPr>
            <p:cNvPr id="719" name="Google Shape;719;p53"/>
            <p:cNvSpPr txBox="1"/>
            <p:nvPr/>
          </p:nvSpPr>
          <p:spPr>
            <a:xfrm>
              <a:off x="7016775" y="1912675"/>
              <a:ext cx="15264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O(Same as NPC)</a:t>
              </a:r>
              <a:endParaRPr sz="1800">
                <a:solidFill>
                  <a:srgbClr val="BE0712"/>
                </a:solidFill>
              </a:endParaRPr>
            </a:p>
          </p:txBody>
        </p:sp>
        <p:sp>
          <p:nvSpPr>
            <p:cNvPr id="720" name="Google Shape;720;p53"/>
            <p:cNvSpPr txBox="1"/>
            <p:nvPr/>
          </p:nvSpPr>
          <p:spPr>
            <a:xfrm>
              <a:off x="7016778" y="3163575"/>
              <a:ext cx="14547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BE0712"/>
                  </a:solidFill>
                  <a:latin typeface="Calibri"/>
                  <a:ea typeface="Calibri"/>
                  <a:cs typeface="Calibri"/>
                  <a:sym typeface="Calibri"/>
                </a:rPr>
                <a:t>Ω(Same as NPC)</a:t>
              </a:r>
              <a:endParaRPr sz="1800">
                <a:solidFill>
                  <a:srgbClr val="BE0712"/>
                </a:solidFil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Difficulty</a:t>
            </a:r>
            <a:endParaRPr/>
          </a:p>
        </p:txBody>
      </p:sp>
      <p:sp>
        <p:nvSpPr>
          <p:cNvPr id="726" name="Google Shape;726;p54"/>
          <p:cNvSpPr txBox="1"/>
          <p:nvPr>
            <p:ph idx="1" type="body"/>
          </p:nvPr>
        </p:nvSpPr>
        <p:spPr>
          <a:xfrm>
            <a:off x="243000" y="556500"/>
            <a:ext cx="8443800" cy="40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problems are fundamentally harder than others. What we know about the runtime of the optimal algorithms for some problems:</a:t>
            </a:r>
            <a:endParaRPr/>
          </a:p>
          <a:p>
            <a:pPr indent="-355600" lvl="0" marL="457200" rtl="0" algn="l">
              <a:spcBef>
                <a:spcPts val="600"/>
              </a:spcBef>
              <a:spcAft>
                <a:spcPts val="0"/>
              </a:spcAft>
              <a:buSzPts val="2000"/>
              <a:buChar char="●"/>
            </a:pPr>
            <a:r>
              <a:rPr lang="en"/>
              <a:t>Calculating the Kolmogorov complexity K(B) of a bitstream: Impossible</a:t>
            </a:r>
            <a:endParaRPr/>
          </a:p>
          <a:p>
            <a:pPr indent="-355600" lvl="0" marL="457200" rtl="0" algn="l">
              <a:spcBef>
                <a:spcPts val="0"/>
              </a:spcBef>
              <a:spcAft>
                <a:spcPts val="0"/>
              </a:spcAft>
              <a:buSzPts val="2000"/>
              <a:buChar char="●"/>
            </a:pPr>
            <a:r>
              <a:rPr b="1" lang="en"/>
              <a:t>NP Problems (including Good Compression): Unknown Difficulty</a:t>
            </a:r>
            <a:endParaRPr b="1"/>
          </a:p>
          <a:p>
            <a:pPr indent="-355600" lvl="0" marL="457200" rtl="0" algn="l">
              <a:spcBef>
                <a:spcPts val="0"/>
              </a:spcBef>
              <a:spcAft>
                <a:spcPts val="0"/>
              </a:spcAft>
              <a:buSzPts val="2000"/>
              <a:buChar char="●"/>
            </a:pPr>
            <a:r>
              <a:rPr lang="en"/>
              <a:t>Checking if an array contains two items such that f(x1, x2) = 0: Θ(N</a:t>
            </a:r>
            <a:r>
              <a:rPr baseline="30000" lang="en"/>
              <a:t>2</a:t>
            </a:r>
            <a:r>
              <a:rPr lang="en"/>
              <a:t>)</a:t>
            </a:r>
            <a:endParaRPr/>
          </a:p>
          <a:p>
            <a:pPr indent="-355600" lvl="0" marL="457200" rtl="0" algn="l">
              <a:spcBef>
                <a:spcPts val="0"/>
              </a:spcBef>
              <a:spcAft>
                <a:spcPts val="0"/>
              </a:spcAft>
              <a:buSzPts val="2000"/>
              <a:buChar char="●"/>
            </a:pPr>
            <a:r>
              <a:rPr lang="en"/>
              <a:t>3SUM: O(N</a:t>
            </a:r>
            <a:r>
              <a:rPr baseline="30000" lang="en"/>
              <a:t>2</a:t>
            </a:r>
            <a:r>
              <a:rPr lang="en"/>
              <a:t> / (log N / log log N)</a:t>
            </a:r>
            <a:r>
              <a:rPr baseline="30000" lang="en"/>
              <a:t>2/3</a:t>
            </a:r>
            <a:r>
              <a:rPr lang="en"/>
              <a:t>)   [just slightly less than N</a:t>
            </a:r>
            <a:r>
              <a:rPr baseline="30000" lang="en"/>
              <a:t>2</a:t>
            </a:r>
            <a:r>
              <a:rPr lang="en"/>
              <a:t>)</a:t>
            </a:r>
            <a:endParaRPr baseline="30000"/>
          </a:p>
          <a:p>
            <a:pPr indent="-355600" lvl="0" marL="457200" rtl="0" algn="l">
              <a:spcBef>
                <a:spcPts val="0"/>
              </a:spcBef>
              <a:spcAft>
                <a:spcPts val="0"/>
              </a:spcAft>
              <a:buSzPts val="2000"/>
              <a:buChar char="●"/>
            </a:pPr>
            <a:r>
              <a:rPr lang="en"/>
              <a:t>Comparison based sorting: Θ(N log N)</a:t>
            </a:r>
            <a:endParaRPr/>
          </a:p>
          <a:p>
            <a:pPr indent="-355600" lvl="0" marL="457200" rtl="0" algn="l">
              <a:spcBef>
                <a:spcPts val="0"/>
              </a:spcBef>
              <a:spcAft>
                <a:spcPts val="0"/>
              </a:spcAft>
              <a:buSzPts val="2000"/>
              <a:buChar char="●"/>
            </a:pPr>
            <a:r>
              <a:rPr lang="en"/>
              <a:t>Finding the median of an array: Θ(N)</a:t>
            </a:r>
            <a:endParaRPr baseline="30000"/>
          </a:p>
        </p:txBody>
      </p:sp>
      <p:grpSp>
        <p:nvGrpSpPr>
          <p:cNvPr id="727" name="Google Shape;727;p54"/>
          <p:cNvGrpSpPr/>
          <p:nvPr/>
        </p:nvGrpSpPr>
        <p:grpSpPr>
          <a:xfrm>
            <a:off x="4962373" y="2817614"/>
            <a:ext cx="3984337" cy="2264923"/>
            <a:chOff x="2752300" y="2188232"/>
            <a:chExt cx="4248600" cy="2830800"/>
          </a:xfrm>
        </p:grpSpPr>
        <p:sp>
          <p:nvSpPr>
            <p:cNvPr id="728" name="Google Shape;728;p54"/>
            <p:cNvSpPr/>
            <p:nvPr/>
          </p:nvSpPr>
          <p:spPr>
            <a:xfrm>
              <a:off x="2752300" y="2430000"/>
              <a:ext cx="4248600" cy="2556900"/>
            </a:xfrm>
            <a:prstGeom prst="triangl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54"/>
            <p:cNvSpPr txBox="1"/>
            <p:nvPr/>
          </p:nvSpPr>
          <p:spPr>
            <a:xfrm>
              <a:off x="3376582" y="2188232"/>
              <a:ext cx="3000000" cy="283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K(B)</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a:p>
              <a:pPr indent="0" lvl="0" marL="0" rtl="0" algn="ctr">
                <a:spcBef>
                  <a:spcPts val="0"/>
                </a:spcBef>
                <a:spcAft>
                  <a:spcPts val="0"/>
                </a:spcAft>
                <a:buNone/>
              </a:pPr>
              <a:r>
                <a:rPr b="1" lang="en">
                  <a:solidFill>
                    <a:schemeClr val="dk1"/>
                  </a:solidFill>
                </a:rPr>
                <a:t>NP</a:t>
              </a:r>
              <a:endParaRPr b="1">
                <a:solidFill>
                  <a:schemeClr val="dk1"/>
                </a:solidFill>
              </a:endParaRPr>
            </a:p>
            <a:p>
              <a:pPr indent="0" lvl="0" marL="0" rtl="0" algn="ctr">
                <a:spcBef>
                  <a:spcPts val="0"/>
                </a:spcBef>
                <a:spcAft>
                  <a:spcPts val="0"/>
                </a:spcAft>
                <a:buNone/>
              </a:pPr>
              <a:r>
                <a:rPr lang="en">
                  <a:solidFill>
                    <a:schemeClr val="dk1"/>
                  </a:solidFill>
                </a:rPr>
                <a:t>Pairwise Satisfaction</a:t>
              </a:r>
              <a:endParaRPr>
                <a:solidFill>
                  <a:schemeClr val="dk1"/>
                </a:solidFill>
              </a:endParaRPr>
            </a:p>
            <a:p>
              <a:pPr indent="0" lvl="0" marL="0" rtl="0" algn="ctr">
                <a:spcBef>
                  <a:spcPts val="0"/>
                </a:spcBef>
                <a:spcAft>
                  <a:spcPts val="0"/>
                </a:spcAft>
                <a:buNone/>
              </a:pPr>
              <a:r>
                <a:rPr lang="en">
                  <a:solidFill>
                    <a:schemeClr val="dk1"/>
                  </a:solidFill>
                </a:rPr>
                <a:t>3SUM</a:t>
              </a:r>
              <a:endParaRPr>
                <a:solidFill>
                  <a:schemeClr val="dk1"/>
                </a:solidFill>
              </a:endParaRPr>
            </a:p>
            <a:p>
              <a:pPr indent="0" lvl="0" marL="0" rtl="0" algn="ctr">
                <a:spcBef>
                  <a:spcPts val="0"/>
                </a:spcBef>
                <a:spcAft>
                  <a:spcPts val="0"/>
                </a:spcAft>
                <a:buNone/>
              </a:pPr>
              <a:r>
                <a:rPr lang="en">
                  <a:solidFill>
                    <a:schemeClr val="dk1"/>
                  </a:solidFill>
                </a:rPr>
                <a:t>Comparison Sorting</a:t>
              </a:r>
              <a:endParaRPr>
                <a:solidFill>
                  <a:schemeClr val="dk1"/>
                </a:solidFill>
              </a:endParaRPr>
            </a:p>
            <a:p>
              <a:pPr indent="0" lvl="0" marL="0" rtl="0" algn="ctr">
                <a:spcBef>
                  <a:spcPts val="0"/>
                </a:spcBef>
                <a:spcAft>
                  <a:spcPts val="0"/>
                </a:spcAft>
                <a:buNone/>
              </a:pPr>
              <a:r>
                <a:rPr lang="en">
                  <a:solidFill>
                    <a:schemeClr val="dk1"/>
                  </a:solidFill>
                </a:rPr>
                <a:t>Median Finding</a:t>
              </a:r>
              <a:endParaRPr>
                <a:solidFill>
                  <a:schemeClr val="dk1"/>
                </a:solidFill>
              </a:endParaRPr>
            </a:p>
            <a:p>
              <a:pPr indent="0" lvl="0" marL="0" rtl="0" algn="ctr">
                <a:spcBef>
                  <a:spcPts val="0"/>
                </a:spcBef>
                <a:spcAft>
                  <a:spcPts val="0"/>
                </a:spcAft>
                <a:buNone/>
              </a:pPr>
              <a:r>
                <a:rPr lang="en">
                  <a:solidFill>
                    <a:schemeClr val="dk1"/>
                  </a:solidFill>
                </a:rPr>
                <a:t>...</a:t>
              </a:r>
              <a:endParaRPr>
                <a:solidFill>
                  <a:schemeClr val="dk1"/>
                </a:solidFill>
              </a:endParaRPr>
            </a:p>
          </p:txBody>
        </p:sp>
      </p:grpSp>
      <p:sp>
        <p:nvSpPr>
          <p:cNvPr id="730" name="Google Shape;730;p54"/>
          <p:cNvSpPr txBox="1"/>
          <p:nvPr/>
        </p:nvSpPr>
        <p:spPr>
          <a:xfrm>
            <a:off x="234100" y="3825150"/>
            <a:ext cx="42939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Nobody knows how hard NP is, but it is conjectured to be quite 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is compression related to NP? Stay tuned.</a:t>
            </a:r>
            <a:endParaRPr/>
          </a:p>
        </p:txBody>
      </p:sp>
      <p:sp>
        <p:nvSpPr>
          <p:cNvPr id="731" name="Google Shape;731;p54"/>
          <p:cNvSpPr txBox="1"/>
          <p:nvPr/>
        </p:nvSpPr>
        <p:spPr>
          <a:xfrm>
            <a:off x="257008" y="3653009"/>
            <a:ext cx="42939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4"/>
          <p:cNvSpPr txBox="1"/>
          <p:nvPr/>
        </p:nvSpPr>
        <p:spPr>
          <a:xfrm>
            <a:off x="6980700" y="1006700"/>
            <a:ext cx="19659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(optimal compression)</a:t>
            </a:r>
            <a:endParaRPr>
              <a:solidFill>
                <a:srgbClr val="BE0712"/>
              </a:solidFill>
            </a:endParaRPr>
          </a:p>
        </p:txBody>
      </p:sp>
      <p:cxnSp>
        <p:nvCxnSpPr>
          <p:cNvPr id="733" name="Google Shape;733;p54"/>
          <p:cNvCxnSpPr>
            <a:stCxn id="732" idx="1"/>
          </p:cNvCxnSpPr>
          <p:nvPr/>
        </p:nvCxnSpPr>
        <p:spPr>
          <a:xfrm flipH="1">
            <a:off x="5348100" y="1195400"/>
            <a:ext cx="1632600" cy="2673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P=NP?</a:t>
            </a:r>
            <a:endParaRPr/>
          </a:p>
        </p:txBody>
      </p:sp>
      <p:sp>
        <p:nvSpPr>
          <p:cNvPr id="739" name="Google Shape;739;p55"/>
          <p:cNvSpPr txBox="1"/>
          <p:nvPr>
            <p:ph idx="1" type="body"/>
          </p:nvPr>
        </p:nvSpPr>
        <p:spPr>
          <a:xfrm>
            <a:off x="243000" y="556500"/>
            <a:ext cx="8443800" cy="259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 far:</a:t>
            </a:r>
            <a:endParaRPr/>
          </a:p>
          <a:p>
            <a:pPr indent="-355600" lvl="0" marL="457200" rtl="0" algn="l">
              <a:spcBef>
                <a:spcPts val="600"/>
              </a:spcBef>
              <a:spcAft>
                <a:spcPts val="0"/>
              </a:spcAft>
              <a:buSzPts val="2000"/>
              <a:buChar char="●"/>
            </a:pPr>
            <a:r>
              <a:rPr lang="en"/>
              <a:t>P is the set of decision problems that can be </a:t>
            </a:r>
            <a:r>
              <a:rPr lang="en" u="sng"/>
              <a:t>solved</a:t>
            </a:r>
            <a:r>
              <a:rPr lang="en"/>
              <a:t> in O(N</a:t>
            </a:r>
            <a:r>
              <a:rPr baseline="30000" lang="en"/>
              <a:t>k</a:t>
            </a:r>
            <a:r>
              <a:rPr lang="en"/>
              <a:t>) time</a:t>
            </a:r>
            <a:endParaRPr/>
          </a:p>
          <a:p>
            <a:pPr indent="-355600" lvl="0" marL="457200" rtl="0" algn="l">
              <a:spcBef>
                <a:spcPts val="0"/>
              </a:spcBef>
              <a:spcAft>
                <a:spcPts val="0"/>
              </a:spcAft>
              <a:buSzPts val="2000"/>
              <a:buChar char="●"/>
            </a:pPr>
            <a:r>
              <a:rPr lang="en"/>
              <a:t>NP is the set for which a yes answer can be </a:t>
            </a:r>
            <a:r>
              <a:rPr lang="en" u="sng"/>
              <a:t>verified</a:t>
            </a:r>
            <a:r>
              <a:rPr lang="en"/>
              <a:t> in O(N</a:t>
            </a:r>
            <a:r>
              <a:rPr baseline="30000" lang="en"/>
              <a:t>k</a:t>
            </a:r>
            <a:r>
              <a:rPr lang="en"/>
              <a:t>) time.</a:t>
            </a:r>
            <a:endParaRPr/>
          </a:p>
          <a:p>
            <a:pPr indent="-355600" lvl="0" marL="457200" rtl="0" algn="l">
              <a:spcBef>
                <a:spcPts val="0"/>
              </a:spcBef>
              <a:spcAft>
                <a:spcPts val="0"/>
              </a:spcAft>
              <a:buSzPts val="2000"/>
              <a:buChar char="●"/>
            </a:pPr>
            <a:r>
              <a:rPr lang="en"/>
              <a:t>NP-complete problems are NP problems that  </a:t>
            </a:r>
            <a:r>
              <a:rPr i="1" lang="en" u="sng"/>
              <a:t>crack</a:t>
            </a:r>
            <a:r>
              <a:rPr lang="en"/>
              <a:t> all other NP problems.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It is obvious that P and NP-complete are both subsets of NP.</a:t>
            </a:r>
            <a:endParaRPr/>
          </a:p>
          <a:p>
            <a:pPr indent="-355600" lvl="0" marL="457200" rtl="0" algn="l">
              <a:spcBef>
                <a:spcPts val="600"/>
              </a:spcBef>
              <a:spcAft>
                <a:spcPts val="0"/>
              </a:spcAft>
              <a:buSzPts val="2000"/>
              <a:buChar char="●"/>
            </a:pPr>
            <a:r>
              <a:rPr lang="en"/>
              <a:t>P is a subset of NP because if you can solve something you can trivially verify a solution.</a:t>
            </a:r>
            <a:endParaRPr/>
          </a:p>
        </p:txBody>
      </p:sp>
      <p:sp>
        <p:nvSpPr>
          <p:cNvPr id="740" name="Google Shape;740;p55"/>
          <p:cNvSpPr/>
          <p:nvPr/>
        </p:nvSpPr>
        <p:spPr>
          <a:xfrm>
            <a:off x="2814900" y="3278025"/>
            <a:ext cx="2933400" cy="17412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5"/>
          <p:cNvSpPr/>
          <p:nvPr/>
        </p:nvSpPr>
        <p:spPr>
          <a:xfrm>
            <a:off x="3492960" y="3286350"/>
            <a:ext cx="1478400" cy="6966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 Complete</a:t>
            </a:r>
            <a:endParaRPr/>
          </a:p>
        </p:txBody>
      </p:sp>
      <p:sp>
        <p:nvSpPr>
          <p:cNvPr id="742" name="Google Shape;742;p55"/>
          <p:cNvSpPr/>
          <p:nvPr/>
        </p:nvSpPr>
        <p:spPr>
          <a:xfrm>
            <a:off x="3739130" y="4326359"/>
            <a:ext cx="1218900" cy="6966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sp>
        <p:nvSpPr>
          <p:cNvPr id="743" name="Google Shape;743;p55"/>
          <p:cNvSpPr txBox="1"/>
          <p:nvPr/>
        </p:nvSpPr>
        <p:spPr>
          <a:xfrm>
            <a:off x="3096200" y="4032275"/>
            <a:ext cx="6429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NP</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47" name="Shape 747"/>
        <p:cNvGrpSpPr/>
        <p:nvPr/>
      </p:nvGrpSpPr>
      <p:grpSpPr>
        <a:xfrm>
          <a:off x="0" y="0"/>
          <a:ext cx="0" cy="0"/>
          <a:chOff x="0" y="0"/>
          <a:chExt cx="0" cy="0"/>
        </a:xfrm>
      </p:grpSpPr>
      <p:sp>
        <p:nvSpPr>
          <p:cNvPr id="748" name="Google Shape;748;p5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P = NP? (Extra)</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2"/>
          <p:cNvPicPr preferRelativeResize="0"/>
          <p:nvPr/>
        </p:nvPicPr>
        <p:blipFill>
          <a:blip r:embed="rId3">
            <a:alphaModFix/>
          </a:blip>
          <a:stretch>
            <a:fillRect/>
          </a:stretch>
        </p:blipFill>
        <p:spPr>
          <a:xfrm>
            <a:off x="166805" y="587811"/>
            <a:ext cx="1341999" cy="1341999"/>
          </a:xfrm>
          <a:prstGeom prst="rect">
            <a:avLst/>
          </a:prstGeom>
          <a:noFill/>
          <a:ln>
            <a:noFill/>
          </a:ln>
        </p:spPr>
      </p:pic>
      <p:sp>
        <p:nvSpPr>
          <p:cNvPr id="61" name="Google Shape;61;p12"/>
          <p:cNvSpPr/>
          <p:nvPr/>
        </p:nvSpPr>
        <p:spPr>
          <a:xfrm>
            <a:off x="1395600" y="803875"/>
            <a:ext cx="4947900" cy="1207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p:nvPr/>
        </p:nvSpPr>
        <p:spPr>
          <a:xfrm>
            <a:off x="312625" y="2210630"/>
            <a:ext cx="7791000" cy="28590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txBox="1"/>
          <p:nvPr/>
        </p:nvSpPr>
        <p:spPr>
          <a:xfrm>
            <a:off x="372650" y="2194255"/>
            <a:ext cx="3508800" cy="28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06666"/>
                </a:solidFill>
                <a:latin typeface="Consolas"/>
                <a:ea typeface="Consolas"/>
                <a:cs typeface="Consolas"/>
                <a:sym typeface="Consolas"/>
              </a:rPr>
              <a:t>74 68 65 20 70 61 73 73 63 6F 64 65 20 69 73 20 68 75 67 39 31 38 32 37 78 79 7A 2E 65 75 7a c0 </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09 eb cd d4 2a 55 9f d8 98 d1 4e e7 97 56 58 68</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0c 7a 43 dd 80 00 7b 11 58 f4 75 73 77 bc 26 01</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e0 92 28 ef 47 24 66 9b de 8b 25 04 1f 0e 87 bd</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87 9e 03 c9 f1 cf ad fa 82 dc 9f a1 31 b5 79 13</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9b 95 d5 63 26 8b 90 5e d5 b0 17 fb e9 c0 e6 53</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c7 cb dd 5f 77 d3 bd 80 f9 b6 5e 94 aa 74 34 3a</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a9 c1 ca e6 b8 9c 60 ab 36 3b a5 8a b4 3a 5c 5a</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62 e9 2f 16 4c 34 60 6e 51 28 36 2c e7 4e 50 be</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c0 15 1b 01 d9 c0 bd b4 20 87 42 be d4 e2 23 a2</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b6 84 22 4c cf 74 cd 4f 23 06 54 e6 c2 0f 2d bd</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e5 81 f4 c6 de 15 59 f1 68 a4 a5 88 16 b0 7f bf</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8a 1d 98 bd 33 b4 d5 71 22 93 81 af e0 cc ce 12</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57 23 62 3a e4 3d 8c f1 12 8d a5 40 3b 70 d6 9b</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12 49 62 8d 6f d4 52 f6 7f d5 11 7c ca 07 dd e3</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dc 1c 7f c4 a4 69 77 6e 5e 60 db 5a 69 01 95 c8</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d7 2e 57 62 b7 8e 5c 51 f9 70 55 1b 7c ba 68 bc</a:t>
            </a:r>
            <a:endParaRPr sz="1000">
              <a:solidFill>
                <a:srgbClr val="E06666"/>
              </a:solidFill>
              <a:latin typeface="Consolas"/>
              <a:ea typeface="Consolas"/>
              <a:cs typeface="Consolas"/>
              <a:sym typeface="Consolas"/>
            </a:endParaRPr>
          </a:p>
        </p:txBody>
      </p:sp>
      <p:sp>
        <p:nvSpPr>
          <p:cNvPr id="64" name="Google Shape;64;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HugPlant Compressed</a:t>
            </a:r>
            <a:endParaRPr/>
          </a:p>
        </p:txBody>
      </p:sp>
      <p:sp>
        <p:nvSpPr>
          <p:cNvPr id="65" name="Google Shape;65;p12"/>
          <p:cNvSpPr txBox="1"/>
          <p:nvPr>
            <p:ph idx="1" type="body"/>
          </p:nvPr>
        </p:nvSpPr>
        <p:spPr>
          <a:xfrm>
            <a:off x="4177675" y="2627598"/>
            <a:ext cx="3925800" cy="235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000">
                <a:solidFill>
                  <a:srgbClr val="000000"/>
                </a:solidFill>
                <a:latin typeface="Consolas"/>
                <a:ea typeface="Consolas"/>
                <a:cs typeface="Consolas"/>
                <a:sym typeface="Consolas"/>
              </a:rPr>
              <a:t>00 20 00 f4</a:t>
            </a:r>
            <a:r>
              <a:rPr lang="en" sz="1000">
                <a:solidFill>
                  <a:srgbClr val="93C47D"/>
                </a:solidFill>
                <a:latin typeface="Consolas"/>
                <a:ea typeface="Consolas"/>
                <a:cs typeface="Consolas"/>
                <a:sym typeface="Consolas"/>
              </a:rPr>
              <a:t> </a:t>
            </a:r>
            <a:r>
              <a:rPr lang="en" sz="1000">
                <a:latin typeface="Consolas"/>
                <a:ea typeface="Consolas"/>
                <a:cs typeface="Consolas"/>
                <a:sym typeface="Consolas"/>
              </a:rPr>
              <a:t>c3 b7 6d c2 31 24 92 dc 24 a7 c9 25 ae 24 b5 c4 85 88 40 be c4 92 46 25 79 2f c4 af 25 f8 92 49 24 92 64 c9 92 49 30 b1 24 92 49 24 2c 49 24 92 49 0b 12 49 24 92 42 c4 92 49 24 92 49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a:t>
            </a:r>
            <a:endParaRPr sz="1000">
              <a:latin typeface="Consolas"/>
              <a:ea typeface="Consolas"/>
              <a:cs typeface="Consolas"/>
              <a:sym typeface="Consolas"/>
            </a:endParaRPr>
          </a:p>
        </p:txBody>
      </p:sp>
      <p:sp>
        <p:nvSpPr>
          <p:cNvPr id="66" name="Google Shape;66;p12"/>
          <p:cNvSpPr txBox="1"/>
          <p:nvPr>
            <p:ph idx="1" type="body"/>
          </p:nvPr>
        </p:nvSpPr>
        <p:spPr>
          <a:xfrm>
            <a:off x="1073950" y="4305525"/>
            <a:ext cx="2287500" cy="416700"/>
          </a:xfrm>
          <a:prstGeom prst="rect">
            <a:avLst/>
          </a:prstGeom>
          <a:solidFill>
            <a:srgbClr val="FFFFFF"/>
          </a:solidFill>
        </p:spPr>
        <p:txBody>
          <a:bodyPr anchorCtr="0" anchor="ctr" bIns="91425" lIns="91425" spcFirstLastPara="1" rIns="91425" wrap="square" tIns="91425">
            <a:noAutofit/>
          </a:bodyPr>
          <a:lstStyle/>
          <a:p>
            <a:pPr indent="0" lvl="0" marL="0" rtl="0" algn="l">
              <a:spcBef>
                <a:spcPts val="600"/>
              </a:spcBef>
              <a:spcAft>
                <a:spcPts val="0"/>
              </a:spcAft>
              <a:buNone/>
            </a:pPr>
            <a:r>
              <a:rPr lang="en" sz="1800"/>
              <a:t>Coding Trie: 2560 bits</a:t>
            </a:r>
            <a:endParaRPr sz="1800"/>
          </a:p>
        </p:txBody>
      </p:sp>
      <p:pic>
        <p:nvPicPr>
          <p:cNvPr id="67" name="Google Shape;67;p12"/>
          <p:cNvPicPr preferRelativeResize="0"/>
          <p:nvPr/>
        </p:nvPicPr>
        <p:blipFill>
          <a:blip r:embed="rId4">
            <a:alphaModFix/>
          </a:blip>
          <a:stretch>
            <a:fillRect/>
          </a:stretch>
        </p:blipFill>
        <p:spPr>
          <a:xfrm>
            <a:off x="1071496" y="2753030"/>
            <a:ext cx="1990725" cy="1390650"/>
          </a:xfrm>
          <a:prstGeom prst="rect">
            <a:avLst/>
          </a:prstGeom>
          <a:noFill/>
          <a:ln>
            <a:noFill/>
          </a:ln>
        </p:spPr>
      </p:pic>
      <p:sp>
        <p:nvSpPr>
          <p:cNvPr id="68" name="Google Shape;68;p12"/>
          <p:cNvSpPr txBox="1"/>
          <p:nvPr>
            <p:ph idx="1" type="body"/>
          </p:nvPr>
        </p:nvSpPr>
        <p:spPr>
          <a:xfrm>
            <a:off x="4817574" y="3793889"/>
            <a:ext cx="2891700" cy="669900"/>
          </a:xfrm>
          <a:prstGeom prst="rect">
            <a:avLst/>
          </a:prstGeom>
          <a:solidFill>
            <a:srgbClr val="FFFFFF"/>
          </a:solidFill>
        </p:spPr>
        <p:txBody>
          <a:bodyPr anchorCtr="0" anchor="ctr" bIns="91425" lIns="91425" spcFirstLastPara="1" rIns="91425" wrap="square" tIns="91425">
            <a:noAutofit/>
          </a:bodyPr>
          <a:lstStyle/>
          <a:p>
            <a:pPr indent="0" lvl="0" marL="0" rtl="0" algn="l">
              <a:spcBef>
                <a:spcPts val="600"/>
              </a:spcBef>
              <a:spcAft>
                <a:spcPts val="0"/>
              </a:spcAft>
              <a:buNone/>
            </a:pPr>
            <a:r>
              <a:rPr lang="en" sz="1800"/>
              <a:t>Image data: 1991464 bits</a:t>
            </a:r>
            <a:endParaRPr sz="1800"/>
          </a:p>
        </p:txBody>
      </p:sp>
      <p:sp>
        <p:nvSpPr>
          <p:cNvPr id="69" name="Google Shape;69;p12"/>
          <p:cNvSpPr/>
          <p:nvPr/>
        </p:nvSpPr>
        <p:spPr>
          <a:xfrm>
            <a:off x="7033850" y="924725"/>
            <a:ext cx="1663500" cy="6699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Huffman.java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compress()</a:t>
            </a:r>
            <a:endParaRPr>
              <a:latin typeface="Consolas"/>
              <a:ea typeface="Consolas"/>
              <a:cs typeface="Consolas"/>
              <a:sym typeface="Consolas"/>
            </a:endParaRPr>
          </a:p>
        </p:txBody>
      </p:sp>
      <p:cxnSp>
        <p:nvCxnSpPr>
          <p:cNvPr id="70" name="Google Shape;70;p12"/>
          <p:cNvCxnSpPr>
            <a:endCxn id="69" idx="1"/>
          </p:cNvCxnSpPr>
          <p:nvPr/>
        </p:nvCxnSpPr>
        <p:spPr>
          <a:xfrm>
            <a:off x="6375050" y="1259675"/>
            <a:ext cx="658800" cy="0"/>
          </a:xfrm>
          <a:prstGeom prst="straightConnector1">
            <a:avLst/>
          </a:prstGeom>
          <a:noFill/>
          <a:ln cap="flat" cmpd="sng" w="19050">
            <a:solidFill>
              <a:schemeClr val="dk2"/>
            </a:solidFill>
            <a:prstDash val="solid"/>
            <a:round/>
            <a:headEnd len="med" w="med" type="none"/>
            <a:tailEnd len="med" w="med" type="triangle"/>
          </a:ln>
        </p:spPr>
      </p:cxnSp>
      <p:sp>
        <p:nvSpPr>
          <p:cNvPr id="71" name="Google Shape;71;p12"/>
          <p:cNvSpPr txBox="1"/>
          <p:nvPr/>
        </p:nvSpPr>
        <p:spPr>
          <a:xfrm>
            <a:off x="1421225" y="639066"/>
            <a:ext cx="4947900" cy="148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      </a:t>
            </a:r>
            <a:r>
              <a:rPr lang="en"/>
              <a:t>Total: 8389584 bits</a:t>
            </a:r>
            <a:endParaRPr/>
          </a:p>
        </p:txBody>
      </p:sp>
      <p:sp>
        <p:nvSpPr>
          <p:cNvPr id="72" name="Google Shape;72;p12"/>
          <p:cNvSpPr txBox="1"/>
          <p:nvPr/>
        </p:nvSpPr>
        <p:spPr>
          <a:xfrm>
            <a:off x="4197980" y="2288781"/>
            <a:ext cx="3338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Total: 1994024 bits</a:t>
            </a:r>
            <a:endParaRPr/>
          </a:p>
        </p:txBody>
      </p:sp>
      <p:cxnSp>
        <p:nvCxnSpPr>
          <p:cNvPr id="73" name="Google Shape;73;p12"/>
          <p:cNvCxnSpPr>
            <a:stCxn id="69" idx="2"/>
          </p:cNvCxnSpPr>
          <p:nvPr/>
        </p:nvCxnSpPr>
        <p:spPr>
          <a:xfrm flipH="1">
            <a:off x="7346300" y="1594625"/>
            <a:ext cx="519300" cy="482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 = NP?</a:t>
            </a:r>
            <a:endParaRPr/>
          </a:p>
        </p:txBody>
      </p:sp>
      <p:sp>
        <p:nvSpPr>
          <p:cNvPr id="754" name="Google Shape;754;p57"/>
          <p:cNvSpPr txBox="1"/>
          <p:nvPr>
            <p:ph idx="1" type="body"/>
          </p:nvPr>
        </p:nvSpPr>
        <p:spPr>
          <a:xfrm>
            <a:off x="243000" y="556500"/>
            <a:ext cx="8782500" cy="268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 far:</a:t>
            </a:r>
            <a:endParaRPr/>
          </a:p>
          <a:p>
            <a:pPr indent="-355600" lvl="0" marL="457200" rtl="0" algn="l">
              <a:spcBef>
                <a:spcPts val="600"/>
              </a:spcBef>
              <a:spcAft>
                <a:spcPts val="0"/>
              </a:spcAft>
              <a:buSzPts val="2000"/>
              <a:buChar char="●"/>
            </a:pPr>
            <a:r>
              <a:rPr lang="en"/>
              <a:t>P is the set of decision problems that can be </a:t>
            </a:r>
            <a:r>
              <a:rPr lang="en" u="sng"/>
              <a:t>solved</a:t>
            </a:r>
            <a:r>
              <a:rPr lang="en"/>
              <a:t> in O(N</a:t>
            </a:r>
            <a:r>
              <a:rPr baseline="30000" lang="en"/>
              <a:t>k</a:t>
            </a:r>
            <a:r>
              <a:rPr lang="en"/>
              <a:t>) time</a:t>
            </a:r>
            <a:endParaRPr/>
          </a:p>
          <a:p>
            <a:pPr indent="-355600" lvl="0" marL="457200" rtl="0" algn="l">
              <a:spcBef>
                <a:spcPts val="0"/>
              </a:spcBef>
              <a:spcAft>
                <a:spcPts val="0"/>
              </a:spcAft>
              <a:buSzPts val="2000"/>
              <a:buChar char="●"/>
            </a:pPr>
            <a:r>
              <a:rPr lang="en"/>
              <a:t>NP is the set for which a yes answer can be </a:t>
            </a:r>
            <a:r>
              <a:rPr lang="en" u="sng"/>
              <a:t>verified</a:t>
            </a:r>
            <a:r>
              <a:rPr lang="en"/>
              <a:t> in O(N</a:t>
            </a:r>
            <a:r>
              <a:rPr baseline="30000" lang="en"/>
              <a:t>k</a:t>
            </a:r>
            <a:r>
              <a:rPr lang="en"/>
              <a:t>) time.</a:t>
            </a:r>
            <a:endParaRPr/>
          </a:p>
          <a:p>
            <a:pPr indent="-355600" lvl="0" marL="457200" rtl="0" algn="l">
              <a:spcBef>
                <a:spcPts val="0"/>
              </a:spcBef>
              <a:spcAft>
                <a:spcPts val="0"/>
              </a:spcAft>
              <a:buSzPts val="2000"/>
              <a:buChar char="●"/>
            </a:pPr>
            <a:r>
              <a:rPr lang="en"/>
              <a:t>NP-complete problems are NP problems that  </a:t>
            </a:r>
            <a:r>
              <a:rPr i="1" lang="en" u="sng"/>
              <a:t>crack</a:t>
            </a:r>
            <a:r>
              <a:rPr lang="en"/>
              <a:t> all other NP problems.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1971, Cook posed the question: Are all of the problems in NP also in P?</a:t>
            </a:r>
            <a:endParaRPr/>
          </a:p>
          <a:p>
            <a:pPr indent="-355600" lvl="0" marL="457200" rtl="0" algn="l">
              <a:spcBef>
                <a:spcPts val="600"/>
              </a:spcBef>
              <a:spcAft>
                <a:spcPts val="0"/>
              </a:spcAft>
              <a:buSzPts val="2000"/>
              <a:buChar char="●"/>
            </a:pPr>
            <a:r>
              <a:rPr lang="en"/>
              <a:t>Are efficiently verifiable problems also efficiently solvable, i.e. is P = NP?</a:t>
            </a:r>
            <a:endParaRPr/>
          </a:p>
        </p:txBody>
      </p:sp>
      <p:sp>
        <p:nvSpPr>
          <p:cNvPr id="755" name="Google Shape;755;p57"/>
          <p:cNvSpPr/>
          <p:nvPr/>
        </p:nvSpPr>
        <p:spPr>
          <a:xfrm>
            <a:off x="5309250" y="3233463"/>
            <a:ext cx="2933400" cy="17412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7"/>
          <p:cNvSpPr txBox="1"/>
          <p:nvPr/>
        </p:nvSpPr>
        <p:spPr>
          <a:xfrm>
            <a:off x="5771850" y="3945114"/>
            <a:ext cx="24708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 = NP = NP Complete</a:t>
            </a:r>
            <a:endParaRPr/>
          </a:p>
        </p:txBody>
      </p:sp>
      <p:sp>
        <p:nvSpPr>
          <p:cNvPr id="757" name="Google Shape;757;p57"/>
          <p:cNvSpPr/>
          <p:nvPr/>
        </p:nvSpPr>
        <p:spPr>
          <a:xfrm>
            <a:off x="497650" y="3233463"/>
            <a:ext cx="2933400" cy="17412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7"/>
          <p:cNvSpPr/>
          <p:nvPr/>
        </p:nvSpPr>
        <p:spPr>
          <a:xfrm>
            <a:off x="1175710" y="3241788"/>
            <a:ext cx="1478400" cy="6966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 Complete</a:t>
            </a:r>
            <a:endParaRPr/>
          </a:p>
        </p:txBody>
      </p:sp>
      <p:sp>
        <p:nvSpPr>
          <p:cNvPr id="759" name="Google Shape;759;p57"/>
          <p:cNvSpPr/>
          <p:nvPr/>
        </p:nvSpPr>
        <p:spPr>
          <a:xfrm>
            <a:off x="1421880" y="4281796"/>
            <a:ext cx="1218900" cy="6966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sp>
        <p:nvSpPr>
          <p:cNvPr id="760" name="Google Shape;760;p57"/>
          <p:cNvSpPr txBox="1"/>
          <p:nvPr/>
        </p:nvSpPr>
        <p:spPr>
          <a:xfrm>
            <a:off x="778950" y="3987713"/>
            <a:ext cx="6429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 = NP?</a:t>
            </a:r>
            <a:endParaRPr/>
          </a:p>
        </p:txBody>
      </p:sp>
      <p:sp>
        <p:nvSpPr>
          <p:cNvPr id="766" name="Google Shape;766;p5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Consensus Opinion (Bill Gasarch Poll, 2012 poll)</a:t>
            </a:r>
            <a:endParaRPr/>
          </a:p>
          <a:p>
            <a:pPr indent="-355600" lvl="0" marL="457200" rtl="0" algn="l">
              <a:spcBef>
                <a:spcPts val="600"/>
              </a:spcBef>
              <a:spcAft>
                <a:spcPts val="0"/>
              </a:spcAft>
              <a:buSzPts val="2000"/>
              <a:buChar char="●"/>
            </a:pPr>
            <a:r>
              <a:rPr lang="en"/>
              <a:t>83%: P ≠ NP (126 respondents)</a:t>
            </a:r>
            <a:endParaRPr/>
          </a:p>
          <a:p>
            <a:pPr indent="-355600" lvl="0" marL="457200" rtl="0" algn="l">
              <a:spcBef>
                <a:spcPts val="0"/>
              </a:spcBef>
              <a:spcAft>
                <a:spcPts val="0"/>
              </a:spcAft>
              <a:buSzPts val="2000"/>
              <a:buChar char="●"/>
            </a:pPr>
            <a:r>
              <a:rPr lang="en"/>
              <a:t>9%: P = NP (12 respondents)</a:t>
            </a:r>
            <a:endParaRPr/>
          </a:p>
          <a:p>
            <a:pPr indent="-355600" lvl="0" marL="457200" rtl="0" algn="l">
              <a:spcBef>
                <a:spcPts val="0"/>
              </a:spcBef>
              <a:spcAft>
                <a:spcPts val="0"/>
              </a:spcAft>
              <a:buSzPts val="2000"/>
              <a:buChar char="●"/>
            </a:pPr>
            <a:r>
              <a:rPr lang="en"/>
              <a:t>9%: Other (13 respondents)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is opinion generally negative?</a:t>
            </a:r>
            <a:endParaRPr/>
          </a:p>
          <a:p>
            <a:pPr indent="-355600" lvl="0" marL="457200" rtl="0" algn="l">
              <a:spcBef>
                <a:spcPts val="600"/>
              </a:spcBef>
              <a:spcAft>
                <a:spcPts val="0"/>
              </a:spcAft>
              <a:buSzPts val="2000"/>
              <a:buChar char="●"/>
            </a:pPr>
            <a:r>
              <a:rPr lang="en"/>
              <a:t>Someone would have proved it by now.</a:t>
            </a:r>
            <a:endParaRPr/>
          </a:p>
          <a:p>
            <a:pPr indent="-355600" lvl="1" marL="914400" rtl="0" algn="l">
              <a:spcBef>
                <a:spcPts val="0"/>
              </a:spcBef>
              <a:spcAft>
                <a:spcPts val="0"/>
              </a:spcAft>
              <a:buSzPts val="2000"/>
              <a:buChar char="○"/>
            </a:pPr>
            <a:r>
              <a:rPr lang="en"/>
              <a:t> “The only supporting arguments I can offer are the failure of all efforts to place specific NP-complete problems in P by constructing polynomial-time algorithms.” - Dick Karp</a:t>
            </a:r>
            <a:endParaRPr/>
          </a:p>
          <a:p>
            <a:pPr indent="-355600" lvl="0" marL="457200" rtl="0" algn="l">
              <a:spcBef>
                <a:spcPts val="0"/>
              </a:spcBef>
              <a:spcAft>
                <a:spcPts val="0"/>
              </a:spcAft>
              <a:buSzPts val="2000"/>
              <a:buChar char="●"/>
            </a:pPr>
            <a:r>
              <a:rPr lang="en"/>
              <a:t>Creation of solutions seems philosophically more difficult than verification.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Mathematical Proofs Are in NP!</a:t>
            </a:r>
            <a:endParaRPr/>
          </a:p>
        </p:txBody>
      </p:sp>
      <p:sp>
        <p:nvSpPr>
          <p:cNvPr id="772" name="Google Shape;772;p59"/>
          <p:cNvSpPr txBox="1"/>
          <p:nvPr>
            <p:ph idx="1" type="body"/>
          </p:nvPr>
        </p:nvSpPr>
        <p:spPr>
          <a:xfrm>
            <a:off x="243000" y="556500"/>
            <a:ext cx="8443800" cy="13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there a proof that the Riemann Hypothesis is true?</a:t>
            </a:r>
            <a:endParaRPr/>
          </a:p>
          <a:p>
            <a:pPr indent="-355600" lvl="0" marL="457200" rtl="0" algn="l">
              <a:spcBef>
                <a:spcPts val="600"/>
              </a:spcBef>
              <a:spcAft>
                <a:spcPts val="0"/>
              </a:spcAft>
              <a:buSzPts val="2000"/>
              <a:buChar char="●"/>
            </a:pPr>
            <a:r>
              <a:rPr lang="en"/>
              <a:t>If P=NP, then we can automate mathematical proof! First observed informally by Kurt Gödel himself.</a:t>
            </a:r>
            <a:endParaRPr/>
          </a:p>
        </p:txBody>
      </p:sp>
      <p:sp>
        <p:nvSpPr>
          <p:cNvPr id="773" name="Google Shape;773;p59"/>
          <p:cNvSpPr/>
          <p:nvPr/>
        </p:nvSpPr>
        <p:spPr>
          <a:xfrm>
            <a:off x="243000" y="2006900"/>
            <a:ext cx="8779800" cy="1828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2000">
                <a:latin typeface="Calibri"/>
                <a:ea typeface="Calibri"/>
                <a:cs typeface="Calibri"/>
                <a:sym typeface="Calibri"/>
              </a:rPr>
              <a:t>“[A linear or quadratic-time procedure for what we now call NP complete problems would have] consequences of the greatest magnitude. [For such a procedure] would clearly indicate that, despite the unsolvability of the Entscheidungsproblem, the mental effort of the mathematician in the case of yes-or-no questions could be completely replaced by machines.” </a:t>
            </a:r>
            <a:r>
              <a:rPr i="1" lang="en" sz="2000"/>
              <a:t>- </a:t>
            </a:r>
            <a:r>
              <a:rPr i="1" lang="en" sz="2000">
                <a:solidFill>
                  <a:srgbClr val="BE0712"/>
                </a:solidFill>
              </a:rPr>
              <a:t>Kurt Gödel</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of These Things, Is Not Like The Others</a:t>
            </a:r>
            <a:endParaRPr/>
          </a:p>
        </p:txBody>
      </p:sp>
      <p:sp>
        <p:nvSpPr>
          <p:cNvPr id="779" name="Google Shape;779;p60"/>
          <p:cNvSpPr txBox="1"/>
          <p:nvPr>
            <p:ph idx="1" type="body"/>
          </p:nvPr>
        </p:nvSpPr>
        <p:spPr>
          <a:xfrm>
            <a:off x="243000" y="556500"/>
            <a:ext cx="8443800" cy="322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2000, the Clay Mathematics Institute set up $1,000,000 prizes for the solution of each of </a:t>
            </a:r>
            <a:r>
              <a:rPr lang="en" u="sng">
                <a:solidFill>
                  <a:schemeClr val="hlink"/>
                </a:solidFill>
                <a:hlinkClick r:id="rId3"/>
              </a:rPr>
              <a:t>seven problems.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Millenium Prize Problems.</a:t>
            </a:r>
            <a:endParaRPr/>
          </a:p>
          <a:p>
            <a:pPr indent="-355600" lvl="0" marL="457200" rtl="0" algn="l">
              <a:spcBef>
                <a:spcPts val="600"/>
              </a:spcBef>
              <a:spcAft>
                <a:spcPts val="0"/>
              </a:spcAft>
              <a:buSzPts val="2000"/>
              <a:buChar char="●"/>
            </a:pPr>
            <a:r>
              <a:rPr lang="en"/>
              <a:t>Hodge conjecture</a:t>
            </a:r>
            <a:endParaRPr/>
          </a:p>
          <a:p>
            <a:pPr indent="-355600" lvl="0" marL="457200" rtl="0" algn="l">
              <a:spcBef>
                <a:spcPts val="0"/>
              </a:spcBef>
              <a:spcAft>
                <a:spcPts val="0"/>
              </a:spcAft>
              <a:buSzPts val="2000"/>
              <a:buChar char="●"/>
            </a:pPr>
            <a:r>
              <a:rPr lang="en"/>
              <a:t>Poincare conjecture (solved!)</a:t>
            </a:r>
            <a:endParaRPr/>
          </a:p>
          <a:p>
            <a:pPr indent="-355600" lvl="0" marL="457200" rtl="0" algn="l">
              <a:spcBef>
                <a:spcPts val="0"/>
              </a:spcBef>
              <a:spcAft>
                <a:spcPts val="0"/>
              </a:spcAft>
              <a:buSzPts val="2000"/>
              <a:buChar char="●"/>
            </a:pPr>
            <a:r>
              <a:rPr lang="en"/>
              <a:t>Riemann hypothesis</a:t>
            </a:r>
            <a:endParaRPr/>
          </a:p>
          <a:p>
            <a:pPr indent="-355600" lvl="0" marL="457200" rtl="0" algn="l">
              <a:spcBef>
                <a:spcPts val="0"/>
              </a:spcBef>
              <a:spcAft>
                <a:spcPts val="0"/>
              </a:spcAft>
              <a:buSzPts val="2000"/>
              <a:buChar char="●"/>
            </a:pPr>
            <a:r>
              <a:rPr lang="en"/>
              <a:t>Yang-Mills existence and mass gap</a:t>
            </a:r>
            <a:endParaRPr/>
          </a:p>
          <a:p>
            <a:pPr indent="-355600" lvl="0" marL="457200" rtl="0" algn="l">
              <a:spcBef>
                <a:spcPts val="0"/>
              </a:spcBef>
              <a:spcAft>
                <a:spcPts val="0"/>
              </a:spcAft>
              <a:buSzPts val="2000"/>
              <a:buChar char="●"/>
            </a:pPr>
            <a:r>
              <a:rPr lang="en"/>
              <a:t>Navier-Stokes existence and smoothness</a:t>
            </a:r>
            <a:endParaRPr/>
          </a:p>
          <a:p>
            <a:pPr indent="-355600" lvl="0" marL="457200" rtl="0" algn="l">
              <a:spcBef>
                <a:spcPts val="0"/>
              </a:spcBef>
              <a:spcAft>
                <a:spcPts val="0"/>
              </a:spcAft>
              <a:buSzPts val="2000"/>
              <a:buChar char="●"/>
            </a:pPr>
            <a:r>
              <a:rPr lang="en"/>
              <a:t>Birch and Swinnerton-dyer conjecture</a:t>
            </a:r>
            <a:endParaRPr/>
          </a:p>
          <a:p>
            <a:pPr indent="-355600" lvl="0" marL="457200" rtl="0" algn="l">
              <a:spcBef>
                <a:spcPts val="0"/>
              </a:spcBef>
              <a:spcAft>
                <a:spcPts val="0"/>
              </a:spcAft>
              <a:buSzPts val="2000"/>
              <a:buChar char="●"/>
            </a:pPr>
            <a:r>
              <a:rPr lang="en"/>
              <a:t>P=NP</a:t>
            </a:r>
            <a:endParaRPr/>
          </a:p>
          <a:p>
            <a:pPr indent="-355600" lvl="1" marL="914400" rtl="0" algn="l">
              <a:spcBef>
                <a:spcPts val="0"/>
              </a:spcBef>
              <a:spcAft>
                <a:spcPts val="0"/>
              </a:spcAft>
              <a:buSzPts val="2000"/>
              <a:buChar char="○"/>
            </a:pPr>
            <a:r>
              <a:rPr lang="en"/>
              <a:t>If true, proof might allow you to trivially solve all of these problems.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 More Impressive Consequences</a:t>
            </a:r>
            <a:endParaRPr/>
          </a:p>
        </p:txBody>
      </p:sp>
      <p:sp>
        <p:nvSpPr>
          <p:cNvPr id="785" name="Google Shape;785;p61"/>
          <p:cNvSpPr txBox="1"/>
          <p:nvPr>
            <p:ph idx="1" type="body"/>
          </p:nvPr>
        </p:nvSpPr>
        <p:spPr>
          <a:xfrm>
            <a:off x="243000" y="556500"/>
            <a:ext cx="8443800" cy="127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Recall the humble HugPlant.</a:t>
            </a:r>
            <a:endParaRPr/>
          </a:p>
        </p:txBody>
      </p:sp>
      <p:grpSp>
        <p:nvGrpSpPr>
          <p:cNvPr id="786" name="Google Shape;786;p61"/>
          <p:cNvGrpSpPr/>
          <p:nvPr/>
        </p:nvGrpSpPr>
        <p:grpSpPr>
          <a:xfrm>
            <a:off x="455063" y="3865795"/>
            <a:ext cx="2560500" cy="1270170"/>
            <a:chOff x="456088" y="3789595"/>
            <a:chExt cx="2560500" cy="1270170"/>
          </a:xfrm>
        </p:grpSpPr>
        <p:sp>
          <p:nvSpPr>
            <p:cNvPr id="787" name="Google Shape;787;p61"/>
            <p:cNvSpPr txBox="1"/>
            <p:nvPr/>
          </p:nvSpPr>
          <p:spPr>
            <a:xfrm>
              <a:off x="1042143" y="4638565"/>
              <a:ext cx="13884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alibri"/>
                  <a:ea typeface="Calibri"/>
                  <a:cs typeface="Calibri"/>
                  <a:sym typeface="Calibri"/>
                </a:rPr>
                <a:t>29,432 bits</a:t>
              </a:r>
              <a:endParaRPr/>
            </a:p>
          </p:txBody>
        </p:sp>
        <p:grpSp>
          <p:nvGrpSpPr>
            <p:cNvPr id="788" name="Google Shape;788;p61"/>
            <p:cNvGrpSpPr/>
            <p:nvPr/>
          </p:nvGrpSpPr>
          <p:grpSpPr>
            <a:xfrm>
              <a:off x="456088" y="3789595"/>
              <a:ext cx="2560500" cy="902400"/>
              <a:chOff x="555150" y="2621150"/>
              <a:chExt cx="2560500" cy="902400"/>
            </a:xfrm>
          </p:grpSpPr>
          <p:sp>
            <p:nvSpPr>
              <p:cNvPr id="789" name="Google Shape;789;p61"/>
              <p:cNvSpPr/>
              <p:nvPr/>
            </p:nvSpPr>
            <p:spPr>
              <a:xfrm>
                <a:off x="555150" y="2621150"/>
                <a:ext cx="2560500" cy="9024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1"/>
              <p:cNvSpPr/>
              <p:nvPr/>
            </p:nvSpPr>
            <p:spPr>
              <a:xfrm>
                <a:off x="733175" y="2796300"/>
                <a:ext cx="2207400" cy="3045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0010000001110000</a:t>
                </a:r>
                <a:r>
                  <a:rPr lang="en"/>
                  <a:t>...</a:t>
                </a:r>
                <a:endParaRPr/>
              </a:p>
            </p:txBody>
          </p:sp>
          <p:sp>
            <p:nvSpPr>
              <p:cNvPr id="791" name="Google Shape;791;p61"/>
              <p:cNvSpPr txBox="1"/>
              <p:nvPr/>
            </p:nvSpPr>
            <p:spPr>
              <a:xfrm>
                <a:off x="1131563" y="3094655"/>
                <a:ext cx="166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baseline="-25000" lang="en"/>
                  <a:t>B</a:t>
                </a:r>
                <a:r>
                  <a:rPr lang="en"/>
                  <a:t>: HugPlant.java</a:t>
                </a:r>
                <a:endParaRPr/>
              </a:p>
            </p:txBody>
          </p:sp>
        </p:grpSp>
      </p:grpSp>
      <p:sp>
        <p:nvSpPr>
          <p:cNvPr id="792" name="Google Shape;792;p61"/>
          <p:cNvSpPr/>
          <p:nvPr/>
        </p:nvSpPr>
        <p:spPr>
          <a:xfrm>
            <a:off x="3863525" y="3935068"/>
            <a:ext cx="1792500" cy="75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Interpreter</a:t>
            </a:r>
            <a:endParaRPr/>
          </a:p>
        </p:txBody>
      </p:sp>
      <p:grpSp>
        <p:nvGrpSpPr>
          <p:cNvPr id="793" name="Google Shape;793;p61"/>
          <p:cNvGrpSpPr/>
          <p:nvPr/>
        </p:nvGrpSpPr>
        <p:grpSpPr>
          <a:xfrm>
            <a:off x="6408266" y="3789593"/>
            <a:ext cx="2466900" cy="1055155"/>
            <a:chOff x="6220916" y="3634168"/>
            <a:chExt cx="2466900" cy="1055155"/>
          </a:xfrm>
        </p:grpSpPr>
        <p:sp>
          <p:nvSpPr>
            <p:cNvPr id="794" name="Google Shape;794;p61"/>
            <p:cNvSpPr txBox="1"/>
            <p:nvPr/>
          </p:nvSpPr>
          <p:spPr>
            <a:xfrm>
              <a:off x="6411871" y="4268124"/>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alibri"/>
                  <a:ea typeface="Calibri"/>
                  <a:cs typeface="Calibri"/>
                  <a:sym typeface="Calibri"/>
                </a:rPr>
                <a:t>8,389,584 bits</a:t>
              </a:r>
              <a:endParaRPr/>
            </a:p>
          </p:txBody>
        </p:sp>
        <p:sp>
          <p:nvSpPr>
            <p:cNvPr id="795" name="Google Shape;795;p61"/>
            <p:cNvSpPr/>
            <p:nvPr/>
          </p:nvSpPr>
          <p:spPr>
            <a:xfrm>
              <a:off x="6282125" y="4005827"/>
              <a:ext cx="1969800" cy="3045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796" name="Google Shape;796;p61"/>
            <p:cNvSpPr txBox="1"/>
            <p:nvPr/>
          </p:nvSpPr>
          <p:spPr>
            <a:xfrm>
              <a:off x="6220916" y="3634168"/>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HugPlant.bmp</a:t>
              </a:r>
              <a:endParaRPr/>
            </a:p>
          </p:txBody>
        </p:sp>
      </p:grpSp>
      <p:cxnSp>
        <p:nvCxnSpPr>
          <p:cNvPr id="797" name="Google Shape;797;p61"/>
          <p:cNvCxnSpPr>
            <a:stCxn id="789" idx="3"/>
            <a:endCxn id="792" idx="1"/>
          </p:cNvCxnSpPr>
          <p:nvPr/>
        </p:nvCxnSpPr>
        <p:spPr>
          <a:xfrm flipH="1" rot="10800000">
            <a:off x="3015563" y="4310095"/>
            <a:ext cx="848100" cy="6900"/>
          </a:xfrm>
          <a:prstGeom prst="straightConnector1">
            <a:avLst/>
          </a:prstGeom>
          <a:noFill/>
          <a:ln cap="flat" cmpd="sng" w="19050">
            <a:solidFill>
              <a:srgbClr val="666666"/>
            </a:solidFill>
            <a:prstDash val="solid"/>
            <a:round/>
            <a:headEnd len="med" w="med" type="none"/>
            <a:tailEnd len="med" w="med" type="triangle"/>
          </a:ln>
        </p:spPr>
      </p:cxnSp>
      <p:cxnSp>
        <p:nvCxnSpPr>
          <p:cNvPr id="798" name="Google Shape;798;p61"/>
          <p:cNvCxnSpPr>
            <a:stCxn id="792" idx="3"/>
            <a:endCxn id="795" idx="1"/>
          </p:cNvCxnSpPr>
          <p:nvPr/>
        </p:nvCxnSpPr>
        <p:spPr>
          <a:xfrm>
            <a:off x="5656025" y="4310068"/>
            <a:ext cx="813600" cy="3300"/>
          </a:xfrm>
          <a:prstGeom prst="straightConnector1">
            <a:avLst/>
          </a:prstGeom>
          <a:noFill/>
          <a:ln cap="flat" cmpd="sng" w="19050">
            <a:solidFill>
              <a:srgbClr val="666666"/>
            </a:solidFill>
            <a:prstDash val="solid"/>
            <a:round/>
            <a:headEnd len="med" w="med" type="none"/>
            <a:tailEnd len="med" w="med" type="triangle"/>
          </a:ln>
        </p:spPr>
      </p:cxnSp>
      <p:sp>
        <p:nvSpPr>
          <p:cNvPr id="799" name="Google Shape;799;p61"/>
          <p:cNvSpPr txBox="1"/>
          <p:nvPr/>
        </p:nvSpPr>
        <p:spPr>
          <a:xfrm>
            <a:off x="6006000" y="1191800"/>
            <a:ext cx="3000000" cy="24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a:t>
            </a:r>
            <a:endParaRPr/>
          </a:p>
        </p:txBody>
      </p:sp>
      <p:pic>
        <p:nvPicPr>
          <p:cNvPr id="800" name="Google Shape;800;p61"/>
          <p:cNvPicPr preferRelativeResize="0"/>
          <p:nvPr/>
        </p:nvPicPr>
        <p:blipFill>
          <a:blip r:embed="rId3">
            <a:alphaModFix/>
          </a:blip>
          <a:stretch>
            <a:fillRect/>
          </a:stretch>
        </p:blipFill>
        <p:spPr>
          <a:xfrm>
            <a:off x="6565114" y="1496375"/>
            <a:ext cx="1667550" cy="1667550"/>
          </a:xfrm>
          <a:prstGeom prst="rect">
            <a:avLst/>
          </a:prstGeom>
          <a:noFill/>
          <a:ln>
            <a:noFill/>
          </a:ln>
        </p:spPr>
      </p:pic>
      <p:sp>
        <p:nvSpPr>
          <p:cNvPr id="801" name="Google Shape;801;p61"/>
          <p:cNvSpPr txBox="1"/>
          <p:nvPr/>
        </p:nvSpPr>
        <p:spPr>
          <a:xfrm>
            <a:off x="319950" y="1491944"/>
            <a:ext cx="3675600" cy="185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69 6d 70 6f 72 74 20 6a 61 76 61 2e 61 77 74 2e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43 6f 6c 6f 72 3b 0a 0a 0a 70 75 62 6c 69 63 20</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6c 61 73 73 20 48 75 67 50 6c 61 6e 74 20 7b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09 2f 2f 73 65 6e 64 20 65 6d 61 69 6c 20 74</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6f 20 70 72 69 7a 65 40 6a 6f 73 68 68 2e 75 67</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74 6f 20 72 65 63 65 69 76 65 20 79 6f 75 72</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70 72 69 7a 65 0a 0a 09 70 72 69 76 61 74 65</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73 74 61 74 69 63 20 64 6f 75 62 6c 65 20 73</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61 6c 65 46 61 63 74 6f 72 3d 32 30 2e 30 3b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0a 09 70 72 69 76 61 74 65 20 73 74 61 74 69</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20 69 6e 74 20 67 65 6e 43 6f 6c 6f 72 56 61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6c 75 65 28 69 6e 74 20 6f 6c 64 56 61 6c 2c</a:t>
            </a:r>
            <a:endParaRPr sz="1000">
              <a:latin typeface="Consolas"/>
              <a:ea typeface="Consolas"/>
              <a:cs typeface="Consolas"/>
              <a:sym typeface="Consolas"/>
            </a:endParaRPr>
          </a:p>
        </p:txBody>
      </p:sp>
      <p:pic>
        <p:nvPicPr>
          <p:cNvPr id="802" name="Google Shape;802;p61"/>
          <p:cNvPicPr preferRelativeResize="0"/>
          <p:nvPr/>
        </p:nvPicPr>
        <p:blipFill>
          <a:blip r:embed="rId4">
            <a:alphaModFix/>
          </a:blip>
          <a:stretch>
            <a:fillRect/>
          </a:stretch>
        </p:blipFill>
        <p:spPr>
          <a:xfrm>
            <a:off x="1040082" y="1849864"/>
            <a:ext cx="2144300" cy="1326925"/>
          </a:xfrm>
          <a:prstGeom prst="rect">
            <a:avLst/>
          </a:prstGeom>
          <a:noFill/>
          <a:ln>
            <a:noFill/>
          </a:ln>
        </p:spPr>
      </p:pic>
      <p:sp>
        <p:nvSpPr>
          <p:cNvPr id="803" name="Google Shape;803;p61"/>
          <p:cNvSpPr/>
          <p:nvPr/>
        </p:nvSpPr>
        <p:spPr>
          <a:xfrm>
            <a:off x="4064225" y="2042300"/>
            <a:ext cx="1391100" cy="75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cxnSp>
        <p:nvCxnSpPr>
          <p:cNvPr id="804" name="Google Shape;804;p61"/>
          <p:cNvCxnSpPr>
            <a:endCxn id="803" idx="1"/>
          </p:cNvCxnSpPr>
          <p:nvPr/>
        </p:nvCxnSpPr>
        <p:spPr>
          <a:xfrm>
            <a:off x="3683525" y="2417300"/>
            <a:ext cx="380700" cy="0"/>
          </a:xfrm>
          <a:prstGeom prst="straightConnector1">
            <a:avLst/>
          </a:prstGeom>
          <a:noFill/>
          <a:ln cap="flat" cmpd="sng" w="19050">
            <a:solidFill>
              <a:schemeClr val="dk2"/>
            </a:solidFill>
            <a:prstDash val="solid"/>
            <a:round/>
            <a:headEnd len="med" w="med" type="none"/>
            <a:tailEnd len="med" w="med" type="triangle"/>
          </a:ln>
        </p:spPr>
      </p:cxnSp>
      <p:cxnSp>
        <p:nvCxnSpPr>
          <p:cNvPr id="805" name="Google Shape;805;p61"/>
          <p:cNvCxnSpPr>
            <a:stCxn id="803" idx="3"/>
          </p:cNvCxnSpPr>
          <p:nvPr/>
        </p:nvCxnSpPr>
        <p:spPr>
          <a:xfrm>
            <a:off x="5455325" y="2417300"/>
            <a:ext cx="357900" cy="3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 More Impressive Consequences</a:t>
            </a:r>
            <a:endParaRPr/>
          </a:p>
        </p:txBody>
      </p:sp>
      <p:sp>
        <p:nvSpPr>
          <p:cNvPr id="811" name="Google Shape;811;p62"/>
          <p:cNvSpPr txBox="1"/>
          <p:nvPr>
            <p:ph idx="1" type="body"/>
          </p:nvPr>
        </p:nvSpPr>
        <p:spPr>
          <a:xfrm>
            <a:off x="243000" y="556500"/>
            <a:ext cx="8443800" cy="127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Recall the humble HugPlant.</a:t>
            </a:r>
            <a:endParaRPr/>
          </a:p>
          <a:p>
            <a:pPr indent="-355600" lvl="0" marL="457200" rtl="0" algn="l">
              <a:spcBef>
                <a:spcPts val="600"/>
              </a:spcBef>
              <a:spcAft>
                <a:spcPts val="0"/>
              </a:spcAft>
              <a:buSzPts val="2000"/>
              <a:buChar char="●"/>
            </a:pPr>
            <a:r>
              <a:rPr lang="en"/>
              <a:t>Could we run this process in reverse?</a:t>
            </a:r>
            <a:endParaRPr/>
          </a:p>
          <a:p>
            <a:pPr indent="-355600" lvl="0" marL="457200" rtl="0" algn="l">
              <a:spcBef>
                <a:spcPts val="0"/>
              </a:spcBef>
              <a:spcAft>
                <a:spcPts val="0"/>
              </a:spcAft>
              <a:buSzPts val="2000"/>
              <a:buChar char="●"/>
            </a:pPr>
            <a:r>
              <a:rPr lang="en"/>
              <a:t>Example NP Problem: “Is there a program of less than 50,000 bits that generates HugPlant.bmp in less than 100,000,000 cycles?”</a:t>
            </a:r>
            <a:endParaRPr/>
          </a:p>
        </p:txBody>
      </p:sp>
      <p:sp>
        <p:nvSpPr>
          <p:cNvPr id="812" name="Google Shape;812;p62"/>
          <p:cNvSpPr txBox="1"/>
          <p:nvPr/>
        </p:nvSpPr>
        <p:spPr>
          <a:xfrm>
            <a:off x="366900" y="2090588"/>
            <a:ext cx="3000000" cy="24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a:t>
            </a:r>
            <a:endParaRPr/>
          </a:p>
        </p:txBody>
      </p:sp>
      <p:pic>
        <p:nvPicPr>
          <p:cNvPr id="813" name="Google Shape;813;p62"/>
          <p:cNvPicPr preferRelativeResize="0"/>
          <p:nvPr/>
        </p:nvPicPr>
        <p:blipFill>
          <a:blip r:embed="rId3">
            <a:alphaModFix/>
          </a:blip>
          <a:stretch>
            <a:fillRect/>
          </a:stretch>
        </p:blipFill>
        <p:spPr>
          <a:xfrm>
            <a:off x="926014" y="2395163"/>
            <a:ext cx="1667550" cy="1667550"/>
          </a:xfrm>
          <a:prstGeom prst="rect">
            <a:avLst/>
          </a:prstGeom>
          <a:noFill/>
          <a:ln>
            <a:noFill/>
          </a:ln>
        </p:spPr>
      </p:pic>
      <p:sp>
        <p:nvSpPr>
          <p:cNvPr id="814" name="Google Shape;814;p62"/>
          <p:cNvSpPr/>
          <p:nvPr/>
        </p:nvSpPr>
        <p:spPr>
          <a:xfrm>
            <a:off x="3683225" y="2910200"/>
            <a:ext cx="1391100" cy="11013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Compression Algorithm Utilizing NP Problem Solver</a:t>
            </a:r>
            <a:endParaRPr/>
          </a:p>
        </p:txBody>
      </p:sp>
      <p:cxnSp>
        <p:nvCxnSpPr>
          <p:cNvPr id="815" name="Google Shape;815;p62"/>
          <p:cNvCxnSpPr>
            <a:endCxn id="814" idx="1"/>
          </p:cNvCxnSpPr>
          <p:nvPr/>
        </p:nvCxnSpPr>
        <p:spPr>
          <a:xfrm>
            <a:off x="3302525" y="3460850"/>
            <a:ext cx="380700" cy="0"/>
          </a:xfrm>
          <a:prstGeom prst="straightConnector1">
            <a:avLst/>
          </a:prstGeom>
          <a:noFill/>
          <a:ln cap="flat" cmpd="sng" w="19050">
            <a:solidFill>
              <a:schemeClr val="dk2"/>
            </a:solidFill>
            <a:prstDash val="solid"/>
            <a:round/>
            <a:headEnd len="med" w="med" type="none"/>
            <a:tailEnd len="med" w="med" type="triangle"/>
          </a:ln>
        </p:spPr>
      </p:cxnSp>
      <p:cxnSp>
        <p:nvCxnSpPr>
          <p:cNvPr id="816" name="Google Shape;816;p62"/>
          <p:cNvCxnSpPr>
            <a:stCxn id="814" idx="3"/>
          </p:cNvCxnSpPr>
          <p:nvPr/>
        </p:nvCxnSpPr>
        <p:spPr>
          <a:xfrm>
            <a:off x="5074325" y="3460850"/>
            <a:ext cx="357900" cy="3900"/>
          </a:xfrm>
          <a:prstGeom prst="straightConnector1">
            <a:avLst/>
          </a:prstGeom>
          <a:noFill/>
          <a:ln cap="flat" cmpd="sng" w="19050">
            <a:solidFill>
              <a:schemeClr val="dk2"/>
            </a:solidFill>
            <a:prstDash val="solid"/>
            <a:round/>
            <a:headEnd len="med" w="med" type="none"/>
            <a:tailEnd len="med" w="med" type="triangle"/>
          </a:ln>
        </p:spPr>
      </p:cxnSp>
      <p:sp>
        <p:nvSpPr>
          <p:cNvPr id="817" name="Google Shape;817;p62"/>
          <p:cNvSpPr txBox="1"/>
          <p:nvPr/>
        </p:nvSpPr>
        <p:spPr>
          <a:xfrm>
            <a:off x="5605750" y="2423894"/>
            <a:ext cx="3675600" cy="185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69 6d 70 6f 72 74 20 6a 61 76 61 2e 61 77 74 2e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43 6f 6c 6f 72 3b 0a 0a 0a 70 75 62 6c 69 63 20</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6c 61 73 73 20 48 75 67 50 6c 61 6e 74 20 7b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09 2f 2f 73 65 6e 64 20 65 6d 61 69 6c 20 74</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6f 20 70 72 69 7a 65 40 6a 6f 73 68 68 2e 75 67</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74 6f 20 72 65 63 65 69 76 65 20 79 6f 75 72</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70 72 69 7a 65 0a 0a 09 70 72 69 76 61 74 65</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73 74 61 74 69 63 20 64 6f 75 62 6c 65 20 73</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61 6c 65 46 61 63 74 6f 72 3d 32 30 2e 30 3b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0a 09 70 72 69 76 61 74 65 20 73 74 61 74 69</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20 69 6e 74 20 67 65 6e 43 6f 6c 6f 72 56 61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6c 75 65 28 69 6e 74 20 6f 6c 64 56 61 6c 2c</a:t>
            </a:r>
            <a:endParaRPr sz="1000">
              <a:latin typeface="Consolas"/>
              <a:ea typeface="Consolas"/>
              <a:cs typeface="Consolas"/>
              <a:sym typeface="Consolas"/>
            </a:endParaRPr>
          </a:p>
        </p:txBody>
      </p:sp>
      <p:pic>
        <p:nvPicPr>
          <p:cNvPr id="818" name="Google Shape;818;p62"/>
          <p:cNvPicPr preferRelativeResize="0"/>
          <p:nvPr/>
        </p:nvPicPr>
        <p:blipFill>
          <a:blip r:embed="rId4">
            <a:alphaModFix/>
          </a:blip>
          <a:stretch>
            <a:fillRect/>
          </a:stretch>
        </p:blipFill>
        <p:spPr>
          <a:xfrm>
            <a:off x="6325882" y="2781814"/>
            <a:ext cx="2144300" cy="1326925"/>
          </a:xfrm>
          <a:prstGeom prst="rect">
            <a:avLst/>
          </a:prstGeom>
          <a:noFill/>
          <a:ln>
            <a:noFill/>
          </a:ln>
        </p:spPr>
      </p:pic>
      <p:sp>
        <p:nvSpPr>
          <p:cNvPr id="819" name="Google Shape;819;p62"/>
          <p:cNvSpPr/>
          <p:nvPr/>
        </p:nvSpPr>
        <p:spPr>
          <a:xfrm>
            <a:off x="348250" y="2143123"/>
            <a:ext cx="2803500" cy="2451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2"/>
          <p:cNvSpPr/>
          <p:nvPr/>
        </p:nvSpPr>
        <p:spPr>
          <a:xfrm>
            <a:off x="3501675" y="4288017"/>
            <a:ext cx="1792500" cy="75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Interpreter</a:t>
            </a:r>
            <a:endParaRPr/>
          </a:p>
        </p:txBody>
      </p:sp>
      <p:cxnSp>
        <p:nvCxnSpPr>
          <p:cNvPr id="821" name="Google Shape;821;p62"/>
          <p:cNvCxnSpPr>
            <a:stCxn id="817" idx="2"/>
            <a:endCxn id="820" idx="3"/>
          </p:cNvCxnSpPr>
          <p:nvPr/>
        </p:nvCxnSpPr>
        <p:spPr>
          <a:xfrm rot="5400000">
            <a:off x="6174550" y="3394094"/>
            <a:ext cx="388500" cy="2149500"/>
          </a:xfrm>
          <a:prstGeom prst="bentConnector2">
            <a:avLst/>
          </a:prstGeom>
          <a:noFill/>
          <a:ln cap="flat" cmpd="sng" w="19050">
            <a:solidFill>
              <a:schemeClr val="dk2"/>
            </a:solidFill>
            <a:prstDash val="solid"/>
            <a:round/>
            <a:headEnd len="med" w="med" type="none"/>
            <a:tailEnd len="med" w="med" type="triangle"/>
          </a:ln>
        </p:spPr>
      </p:cxnSp>
      <p:cxnSp>
        <p:nvCxnSpPr>
          <p:cNvPr id="822" name="Google Shape;822;p62"/>
          <p:cNvCxnSpPr>
            <a:stCxn id="820" idx="1"/>
            <a:endCxn id="819" idx="2"/>
          </p:cNvCxnSpPr>
          <p:nvPr/>
        </p:nvCxnSpPr>
        <p:spPr>
          <a:xfrm rot="10800000">
            <a:off x="1749975" y="4594017"/>
            <a:ext cx="1751700" cy="690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Even More Impressive Consequences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Even More Impressive Consequences</a:t>
            </a:r>
            <a:endParaRPr/>
          </a:p>
        </p:txBody>
      </p:sp>
      <p:pic>
        <p:nvPicPr>
          <p:cNvPr id="828" name="Google Shape;828;p63"/>
          <p:cNvPicPr preferRelativeResize="0"/>
          <p:nvPr/>
        </p:nvPicPr>
        <p:blipFill>
          <a:blip r:embed="rId3">
            <a:alphaModFix/>
          </a:blip>
          <a:stretch>
            <a:fillRect/>
          </a:stretch>
        </p:blipFill>
        <p:spPr>
          <a:xfrm>
            <a:off x="6677025" y="12133"/>
            <a:ext cx="2466975" cy="1847850"/>
          </a:xfrm>
          <a:prstGeom prst="rect">
            <a:avLst/>
          </a:prstGeom>
          <a:noFill/>
          <a:ln>
            <a:noFill/>
          </a:ln>
        </p:spPr>
      </p:pic>
      <p:sp>
        <p:nvSpPr>
          <p:cNvPr id="829" name="Google Shape;829;p63"/>
          <p:cNvSpPr txBox="1"/>
          <p:nvPr/>
        </p:nvSpPr>
        <p:spPr>
          <a:xfrm>
            <a:off x="119250" y="759200"/>
            <a:ext cx="8691300" cy="41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t>“I have heard it said, with a straight face, that a proof of P = NP would </a:t>
            </a:r>
            <a:endParaRPr i="1" sz="1600"/>
          </a:p>
          <a:p>
            <a:pPr indent="0" lvl="0" marL="0" rtl="0" algn="l">
              <a:spcBef>
                <a:spcPts val="0"/>
              </a:spcBef>
              <a:spcAft>
                <a:spcPts val="0"/>
              </a:spcAft>
              <a:buNone/>
            </a:pPr>
            <a:r>
              <a:rPr i="1" lang="en" sz="1600"/>
              <a:t>be important because it would let airlines schedule their flights better, or </a:t>
            </a:r>
            <a:endParaRPr i="1" sz="1600"/>
          </a:p>
          <a:p>
            <a:pPr indent="0" lvl="0" marL="0" rtl="0" algn="l">
              <a:spcBef>
                <a:spcPts val="0"/>
              </a:spcBef>
              <a:spcAft>
                <a:spcPts val="0"/>
              </a:spcAft>
              <a:buNone/>
            </a:pPr>
            <a:r>
              <a:rPr i="1" lang="en" sz="1600"/>
              <a:t>shipping companies pack more boxes in their trucks! </a:t>
            </a:r>
            <a:endParaRPr i="1" sz="1600"/>
          </a:p>
          <a:p>
            <a:pPr indent="0" lvl="0" marL="0" rtl="0" algn="l">
              <a:spcBef>
                <a:spcPts val="0"/>
              </a:spcBef>
              <a:spcAft>
                <a:spcPts val="0"/>
              </a:spcAft>
              <a:buNone/>
            </a:pPr>
            <a:r>
              <a:t/>
            </a:r>
            <a:endParaRPr i="1" sz="1600"/>
          </a:p>
          <a:p>
            <a:pPr indent="0" lvl="0" marL="0" rtl="0" algn="l">
              <a:spcBef>
                <a:spcPts val="0"/>
              </a:spcBef>
              <a:spcAft>
                <a:spcPts val="0"/>
              </a:spcAft>
              <a:buNone/>
            </a:pPr>
            <a:r>
              <a:rPr i="1" lang="en" sz="1600"/>
              <a:t>If [P = NP], then we could quickly find the smallest Boolean circuits that output (say) a table of historical stock market data, or the human genome, or the complete works of Shakespeare. It seems entirely conceivable that, by analyzing these circuits, we could make an easy fortune on Wall Street, or retrace evolution, or even generate Shakespeare’s 38th play. For broadly speaking, that which we can compress we can understand, and that which we can understand we can predict. </a:t>
            </a:r>
            <a:endParaRPr i="1" sz="1600"/>
          </a:p>
          <a:p>
            <a:pPr indent="0" lvl="0" marL="0" rtl="0" algn="l">
              <a:spcBef>
                <a:spcPts val="0"/>
              </a:spcBef>
              <a:spcAft>
                <a:spcPts val="0"/>
              </a:spcAft>
              <a:buNone/>
            </a:pPr>
            <a:r>
              <a:t/>
            </a:r>
            <a:endParaRPr i="1" sz="1600"/>
          </a:p>
          <a:p>
            <a:pPr indent="0" lvl="0" marL="0" rtl="0" algn="l">
              <a:spcBef>
                <a:spcPts val="0"/>
              </a:spcBef>
              <a:spcAft>
                <a:spcPts val="0"/>
              </a:spcAft>
              <a:buNone/>
            </a:pPr>
            <a:r>
              <a:rPr i="1" lang="en" sz="1600"/>
              <a:t>So if we could solve the general case—if knowing something was tantamount to knowing the shortest efficient description of it—then we would be almost like gods. [Assuming P ≠ NP] is the belief that such power will be forever beyond our reach.”</a:t>
            </a:r>
            <a:endParaRPr i="1" sz="1600"/>
          </a:p>
          <a:p>
            <a:pPr indent="0" lvl="0" marL="0" rtl="0" algn="l">
              <a:spcBef>
                <a:spcPts val="0"/>
              </a:spcBef>
              <a:spcAft>
                <a:spcPts val="0"/>
              </a:spcAft>
              <a:buNone/>
            </a:pPr>
            <a:r>
              <a:t/>
            </a:r>
            <a:endParaRPr i="1" sz="1600"/>
          </a:p>
          <a:p>
            <a:pPr indent="0" lvl="0" marL="0" rtl="0" algn="l">
              <a:spcBef>
                <a:spcPts val="0"/>
              </a:spcBef>
              <a:spcAft>
                <a:spcPts val="0"/>
              </a:spcAft>
              <a:buNone/>
            </a:pPr>
            <a:r>
              <a:rPr i="1" lang="en" sz="1600"/>
              <a:t>- </a:t>
            </a:r>
            <a:r>
              <a:rPr lang="en" sz="1600"/>
              <a:t>Scott Aaronson</a:t>
            </a:r>
            <a:r>
              <a:rPr i="1" lang="en" sz="1600"/>
              <a:t> </a:t>
            </a:r>
            <a:r>
              <a:rPr i="1" lang="en" sz="1600" u="sng">
                <a:solidFill>
                  <a:schemeClr val="hlink"/>
                </a:solidFill>
                <a:hlinkClick r:id="rId4"/>
              </a:rPr>
              <a:t>http://www.scottaaronson.com/papers/npcomplete.pdf</a:t>
            </a:r>
            <a:endParaRPr i="1" sz="1600"/>
          </a:p>
          <a:p>
            <a:pPr indent="0" lvl="0" marL="0" rtl="0" algn="l">
              <a:spcBef>
                <a:spcPts val="0"/>
              </a:spcBef>
              <a:spcAft>
                <a:spcPts val="0"/>
              </a:spcAft>
              <a:buNone/>
            </a:pPr>
            <a:r>
              <a:t/>
            </a:r>
            <a:endParaRPr i="1" sz="16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64"/>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More NP Complete Problems (Extra)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6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3-Colorability</a:t>
            </a:r>
            <a:endParaRPr/>
          </a:p>
        </p:txBody>
      </p:sp>
      <p:sp>
        <p:nvSpPr>
          <p:cNvPr id="840" name="Google Shape;840;p6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Determine whether a graph is bipartite (every vertex may be be colored black or white, with no vertices touching any vertex of same color).</a:t>
            </a:r>
            <a:endParaRPr/>
          </a:p>
          <a:p>
            <a:pPr indent="-355600" lvl="0" marL="457200" rtl="0" algn="l">
              <a:spcBef>
                <a:spcPts val="600"/>
              </a:spcBef>
              <a:spcAft>
                <a:spcPts val="0"/>
              </a:spcAft>
              <a:buSzPts val="2000"/>
              <a:buChar char="●"/>
            </a:pPr>
            <a:r>
              <a:rPr lang="en"/>
              <a:t>Solution: </a:t>
            </a:r>
            <a:r>
              <a:rPr lang="en" u="sng">
                <a:solidFill>
                  <a:schemeClr val="hlink"/>
                </a:solidFill>
                <a:hlinkClick r:id="rId3"/>
              </a:rPr>
              <a:t>See discussion 13.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 Determine whether a graph is tripartite (every vertex may be colored red, green, or blue, with no vertices touching any vertex of same color).</a:t>
            </a:r>
            <a:endParaRPr/>
          </a:p>
          <a:p>
            <a:pPr indent="-355600" lvl="0" marL="457200" rtl="0" algn="l">
              <a:spcBef>
                <a:spcPts val="600"/>
              </a:spcBef>
              <a:spcAft>
                <a:spcPts val="0"/>
              </a:spcAft>
              <a:buSzPts val="2000"/>
              <a:buChar char="●"/>
            </a:pPr>
            <a:r>
              <a:rPr lang="en"/>
              <a:t>Much more difficult problem that nobody knows how to efficiently solve.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6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Euclidean Minimum Spanning Trees</a:t>
            </a:r>
            <a:endParaRPr/>
          </a:p>
        </p:txBody>
      </p:sp>
      <p:sp>
        <p:nvSpPr>
          <p:cNvPr id="846" name="Google Shape;846;p66"/>
          <p:cNvSpPr txBox="1"/>
          <p:nvPr>
            <p:ph idx="1" type="body"/>
          </p:nvPr>
        </p:nvSpPr>
        <p:spPr>
          <a:xfrm>
            <a:off x="243000" y="556500"/>
            <a:ext cx="8443800" cy="125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Find a connected acyclic subgraph of minimum weight.</a:t>
            </a:r>
            <a:endParaRPr/>
          </a:p>
          <a:p>
            <a:pPr indent="-355600" lvl="0" marL="457200" rtl="0" algn="l">
              <a:spcBef>
                <a:spcPts val="600"/>
              </a:spcBef>
              <a:spcAft>
                <a:spcPts val="0"/>
              </a:spcAft>
              <a:buSzPts val="2000"/>
              <a:buChar char="●"/>
            </a:pPr>
            <a:r>
              <a:rPr lang="en"/>
              <a:t>The answer is a tree (which we call the minimum spanning tree).</a:t>
            </a:r>
            <a:endParaRPr/>
          </a:p>
          <a:p>
            <a:pPr indent="-355600" lvl="0" marL="457200" rtl="0" algn="l">
              <a:spcBef>
                <a:spcPts val="0"/>
              </a:spcBef>
              <a:spcAft>
                <a:spcPts val="0"/>
              </a:spcAft>
              <a:buSzPts val="2000"/>
              <a:buChar char="●"/>
            </a:pPr>
            <a:r>
              <a:rPr lang="en"/>
              <a:t>Algorithms: Prim’s and Kruskal’s.</a:t>
            </a:r>
            <a:endParaRPr/>
          </a:p>
          <a:p>
            <a:pPr indent="0" lvl="0" marL="0" rtl="0" algn="l">
              <a:spcBef>
                <a:spcPts val="600"/>
              </a:spcBef>
              <a:spcAft>
                <a:spcPts val="0"/>
              </a:spcAft>
              <a:buNone/>
            </a:pPr>
            <a:r>
              <a:t/>
            </a:r>
            <a:endParaRPr/>
          </a:p>
        </p:txBody>
      </p:sp>
      <p:sp>
        <p:nvSpPr>
          <p:cNvPr id="847" name="Google Shape;847;p66"/>
          <p:cNvSpPr/>
          <p:nvPr/>
        </p:nvSpPr>
        <p:spPr>
          <a:xfrm>
            <a:off x="5033890" y="22167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848" name="Google Shape;848;p66"/>
          <p:cNvSpPr/>
          <p:nvPr/>
        </p:nvSpPr>
        <p:spPr>
          <a:xfrm>
            <a:off x="4983537" y="37712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849" name="Google Shape;849;p66"/>
          <p:cNvSpPr/>
          <p:nvPr/>
        </p:nvSpPr>
        <p:spPr>
          <a:xfrm>
            <a:off x="6917491" y="1536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850" name="Google Shape;850;p66"/>
          <p:cNvSpPr/>
          <p:nvPr/>
        </p:nvSpPr>
        <p:spPr>
          <a:xfrm>
            <a:off x="6844294" y="299397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4</a:t>
            </a:r>
            <a:endParaRPr sz="1700"/>
          </a:p>
        </p:txBody>
      </p:sp>
      <p:sp>
        <p:nvSpPr>
          <p:cNvPr id="851" name="Google Shape;851;p66"/>
          <p:cNvSpPr/>
          <p:nvPr/>
        </p:nvSpPr>
        <p:spPr>
          <a:xfrm>
            <a:off x="7111066" y="405206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5</a:t>
            </a:r>
            <a:endParaRPr sz="1700"/>
          </a:p>
        </p:txBody>
      </p:sp>
      <p:sp>
        <p:nvSpPr>
          <p:cNvPr id="852" name="Google Shape;852;p66"/>
          <p:cNvSpPr/>
          <p:nvPr/>
        </p:nvSpPr>
        <p:spPr>
          <a:xfrm>
            <a:off x="8434680" y="2762769"/>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6</a:t>
            </a:r>
            <a:endParaRPr sz="1700"/>
          </a:p>
        </p:txBody>
      </p:sp>
      <p:cxnSp>
        <p:nvCxnSpPr>
          <p:cNvPr id="853" name="Google Shape;853;p66"/>
          <p:cNvCxnSpPr>
            <a:stCxn id="847" idx="2"/>
            <a:endCxn id="848" idx="0"/>
          </p:cNvCxnSpPr>
          <p:nvPr/>
        </p:nvCxnSpPr>
        <p:spPr>
          <a:xfrm flipH="1">
            <a:off x="5177140" y="2521201"/>
            <a:ext cx="50400" cy="1250100"/>
          </a:xfrm>
          <a:prstGeom prst="straightConnector1">
            <a:avLst/>
          </a:prstGeom>
          <a:noFill/>
          <a:ln cap="flat" cmpd="sng" w="19050">
            <a:solidFill>
              <a:srgbClr val="666666"/>
            </a:solidFill>
            <a:prstDash val="solid"/>
            <a:round/>
            <a:headEnd len="med" w="med" type="none"/>
            <a:tailEnd len="med" w="med" type="none"/>
          </a:ln>
        </p:spPr>
      </p:cxnSp>
      <p:cxnSp>
        <p:nvCxnSpPr>
          <p:cNvPr id="854" name="Google Shape;854;p66"/>
          <p:cNvCxnSpPr>
            <a:stCxn id="847" idx="3"/>
            <a:endCxn id="850" idx="1"/>
          </p:cNvCxnSpPr>
          <p:nvPr/>
        </p:nvCxnSpPr>
        <p:spPr>
          <a:xfrm>
            <a:off x="5421190" y="2368951"/>
            <a:ext cx="1423200" cy="777300"/>
          </a:xfrm>
          <a:prstGeom prst="straightConnector1">
            <a:avLst/>
          </a:prstGeom>
          <a:noFill/>
          <a:ln cap="flat" cmpd="sng" w="19050">
            <a:solidFill>
              <a:srgbClr val="000000"/>
            </a:solidFill>
            <a:prstDash val="solid"/>
            <a:round/>
            <a:headEnd len="med" w="med" type="none"/>
            <a:tailEnd len="med" w="med" type="none"/>
          </a:ln>
        </p:spPr>
      </p:cxnSp>
      <p:cxnSp>
        <p:nvCxnSpPr>
          <p:cNvPr id="855" name="Google Shape;855;p66"/>
          <p:cNvCxnSpPr>
            <a:stCxn id="849" idx="2"/>
            <a:endCxn id="850" idx="0"/>
          </p:cNvCxnSpPr>
          <p:nvPr/>
        </p:nvCxnSpPr>
        <p:spPr>
          <a:xfrm flipH="1">
            <a:off x="7037941" y="1841300"/>
            <a:ext cx="73200" cy="1152600"/>
          </a:xfrm>
          <a:prstGeom prst="straightConnector1">
            <a:avLst/>
          </a:prstGeom>
          <a:noFill/>
          <a:ln cap="flat" cmpd="sng" w="38100">
            <a:solidFill>
              <a:srgbClr val="000000"/>
            </a:solidFill>
            <a:prstDash val="solid"/>
            <a:round/>
            <a:headEnd len="med" w="med" type="none"/>
            <a:tailEnd len="med" w="med" type="none"/>
          </a:ln>
        </p:spPr>
      </p:cxnSp>
      <p:cxnSp>
        <p:nvCxnSpPr>
          <p:cNvPr id="856" name="Google Shape;856;p66"/>
          <p:cNvCxnSpPr>
            <a:stCxn id="852" idx="2"/>
            <a:endCxn id="851" idx="3"/>
          </p:cNvCxnSpPr>
          <p:nvPr/>
        </p:nvCxnSpPr>
        <p:spPr>
          <a:xfrm flipH="1">
            <a:off x="7498230" y="3067269"/>
            <a:ext cx="1130100" cy="1137000"/>
          </a:xfrm>
          <a:prstGeom prst="straightConnector1">
            <a:avLst/>
          </a:prstGeom>
          <a:noFill/>
          <a:ln cap="flat" cmpd="sng" w="38100">
            <a:solidFill>
              <a:srgbClr val="000000"/>
            </a:solidFill>
            <a:prstDash val="solid"/>
            <a:round/>
            <a:headEnd len="med" w="med" type="none"/>
            <a:tailEnd len="med" w="med" type="none"/>
          </a:ln>
        </p:spPr>
      </p:cxnSp>
      <p:cxnSp>
        <p:nvCxnSpPr>
          <p:cNvPr id="857" name="Google Shape;857;p66"/>
          <p:cNvCxnSpPr>
            <a:stCxn id="850" idx="2"/>
            <a:endCxn id="851" idx="0"/>
          </p:cNvCxnSpPr>
          <p:nvPr/>
        </p:nvCxnSpPr>
        <p:spPr>
          <a:xfrm>
            <a:off x="7037944" y="3298470"/>
            <a:ext cx="266700" cy="753600"/>
          </a:xfrm>
          <a:prstGeom prst="straightConnector1">
            <a:avLst/>
          </a:prstGeom>
          <a:noFill/>
          <a:ln cap="flat" cmpd="sng" w="19050">
            <a:solidFill>
              <a:srgbClr val="666666"/>
            </a:solidFill>
            <a:prstDash val="solid"/>
            <a:round/>
            <a:headEnd len="med" w="med" type="none"/>
            <a:tailEnd len="med" w="med" type="none"/>
          </a:ln>
        </p:spPr>
      </p:cxnSp>
      <p:cxnSp>
        <p:nvCxnSpPr>
          <p:cNvPr id="858" name="Google Shape;858;p66"/>
          <p:cNvCxnSpPr>
            <a:stCxn id="848" idx="3"/>
            <a:endCxn id="851" idx="1"/>
          </p:cNvCxnSpPr>
          <p:nvPr/>
        </p:nvCxnSpPr>
        <p:spPr>
          <a:xfrm>
            <a:off x="5370837" y="3923475"/>
            <a:ext cx="1740300" cy="280800"/>
          </a:xfrm>
          <a:prstGeom prst="straightConnector1">
            <a:avLst/>
          </a:prstGeom>
          <a:noFill/>
          <a:ln cap="flat" cmpd="sng" w="19050">
            <a:solidFill>
              <a:srgbClr val="666666"/>
            </a:solidFill>
            <a:prstDash val="solid"/>
            <a:round/>
            <a:headEnd len="med" w="med" type="none"/>
            <a:tailEnd len="med" w="med" type="none"/>
          </a:ln>
        </p:spPr>
      </p:cxnSp>
      <p:sp>
        <p:nvSpPr>
          <p:cNvPr id="859" name="Google Shape;859;p66"/>
          <p:cNvSpPr/>
          <p:nvPr/>
        </p:nvSpPr>
        <p:spPr>
          <a:xfrm>
            <a:off x="3443625" y="3110789"/>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cxnSp>
        <p:nvCxnSpPr>
          <p:cNvPr id="860" name="Google Shape;860;p66"/>
          <p:cNvCxnSpPr>
            <a:stCxn id="859" idx="3"/>
            <a:endCxn id="847" idx="1"/>
          </p:cNvCxnSpPr>
          <p:nvPr/>
        </p:nvCxnSpPr>
        <p:spPr>
          <a:xfrm flipH="1" rot="10800000">
            <a:off x="3830925" y="2369039"/>
            <a:ext cx="1203000" cy="894000"/>
          </a:xfrm>
          <a:prstGeom prst="straightConnector1">
            <a:avLst/>
          </a:prstGeom>
          <a:noFill/>
          <a:ln cap="flat" cmpd="sng" w="38100">
            <a:solidFill>
              <a:srgbClr val="000000"/>
            </a:solidFill>
            <a:prstDash val="solid"/>
            <a:round/>
            <a:headEnd len="med" w="med" type="none"/>
            <a:tailEnd len="med" w="med" type="none"/>
          </a:ln>
        </p:spPr>
      </p:cxnSp>
      <p:sp>
        <p:nvSpPr>
          <p:cNvPr id="861" name="Google Shape;861;p66"/>
          <p:cNvSpPr txBox="1"/>
          <p:nvPr/>
        </p:nvSpPr>
        <p:spPr>
          <a:xfrm>
            <a:off x="3167793" y="30493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862" name="Google Shape;862;p66"/>
          <p:cNvCxnSpPr>
            <a:stCxn id="859" idx="3"/>
            <a:endCxn id="848" idx="1"/>
          </p:cNvCxnSpPr>
          <p:nvPr/>
        </p:nvCxnSpPr>
        <p:spPr>
          <a:xfrm>
            <a:off x="3830925" y="3263039"/>
            <a:ext cx="1152600" cy="660300"/>
          </a:xfrm>
          <a:prstGeom prst="straightConnector1">
            <a:avLst/>
          </a:prstGeom>
          <a:noFill/>
          <a:ln cap="flat" cmpd="sng" w="38100">
            <a:solidFill>
              <a:srgbClr val="000000"/>
            </a:solidFill>
            <a:prstDash val="solid"/>
            <a:round/>
            <a:headEnd len="med" w="med" type="none"/>
            <a:tailEnd len="med" w="med" type="none"/>
          </a:ln>
        </p:spPr>
      </p:cxnSp>
      <p:cxnSp>
        <p:nvCxnSpPr>
          <p:cNvPr id="863" name="Google Shape;863;p66"/>
          <p:cNvCxnSpPr>
            <a:stCxn id="850" idx="3"/>
            <a:endCxn id="852" idx="1"/>
          </p:cNvCxnSpPr>
          <p:nvPr/>
        </p:nvCxnSpPr>
        <p:spPr>
          <a:xfrm flipH="1" rot="10800000">
            <a:off x="7231594" y="2914920"/>
            <a:ext cx="1203000" cy="231300"/>
          </a:xfrm>
          <a:prstGeom prst="straightConnector1">
            <a:avLst/>
          </a:prstGeom>
          <a:noFill/>
          <a:ln cap="flat" cmpd="sng" w="19050">
            <a:solidFill>
              <a:srgbClr val="666666"/>
            </a:solidFill>
            <a:prstDash val="solid"/>
            <a:round/>
            <a:headEnd len="med" w="med" type="none"/>
            <a:tailEnd len="med" w="med" type="none"/>
          </a:ln>
        </p:spPr>
      </p:cxnSp>
      <p:cxnSp>
        <p:nvCxnSpPr>
          <p:cNvPr id="864" name="Google Shape;864;p66"/>
          <p:cNvCxnSpPr>
            <a:stCxn id="847" idx="3"/>
            <a:endCxn id="849" idx="1"/>
          </p:cNvCxnSpPr>
          <p:nvPr/>
        </p:nvCxnSpPr>
        <p:spPr>
          <a:xfrm flipH="1" rot="10800000">
            <a:off x="5421190" y="1689151"/>
            <a:ext cx="1496400" cy="679800"/>
          </a:xfrm>
          <a:prstGeom prst="straightConnector1">
            <a:avLst/>
          </a:prstGeom>
          <a:noFill/>
          <a:ln cap="flat" cmpd="sng" w="19050">
            <a:solidFill>
              <a:srgbClr val="666666"/>
            </a:solidFill>
            <a:prstDash val="solid"/>
            <a:round/>
            <a:headEnd len="med" w="med" type="none"/>
            <a:tailEnd len="med" w="med" type="none"/>
          </a:ln>
        </p:spPr>
      </p:cxnSp>
      <p:sp>
        <p:nvSpPr>
          <p:cNvPr id="865" name="Google Shape;865;p66"/>
          <p:cNvSpPr/>
          <p:nvPr/>
        </p:nvSpPr>
        <p:spPr>
          <a:xfrm>
            <a:off x="5004576" y="2949750"/>
            <a:ext cx="506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1.5</a:t>
            </a:r>
            <a:endParaRPr sz="1800"/>
          </a:p>
        </p:txBody>
      </p:sp>
      <p:cxnSp>
        <p:nvCxnSpPr>
          <p:cNvPr id="866" name="Google Shape;866;p66"/>
          <p:cNvCxnSpPr>
            <a:stCxn id="852" idx="0"/>
            <a:endCxn id="849" idx="3"/>
          </p:cNvCxnSpPr>
          <p:nvPr/>
        </p:nvCxnSpPr>
        <p:spPr>
          <a:xfrm rot="10800000">
            <a:off x="7304730" y="1689069"/>
            <a:ext cx="1323600" cy="1073700"/>
          </a:xfrm>
          <a:prstGeom prst="straightConnector1">
            <a:avLst/>
          </a:prstGeom>
          <a:noFill/>
          <a:ln cap="flat" cmpd="sng" w="38100">
            <a:solidFill>
              <a:srgbClr val="000000"/>
            </a:solidFill>
            <a:prstDash val="solid"/>
            <a:round/>
            <a:headEnd len="med" w="med" type="none"/>
            <a:tailEnd len="med" w="med" type="none"/>
          </a:ln>
        </p:spPr>
      </p:cxnSp>
      <p:sp>
        <p:nvSpPr>
          <p:cNvPr id="867" name="Google Shape;867;p66"/>
          <p:cNvSpPr/>
          <p:nvPr/>
        </p:nvSpPr>
        <p:spPr>
          <a:xfrm>
            <a:off x="4179341" y="2700550"/>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1.7</a:t>
            </a:r>
            <a:endParaRPr sz="1800"/>
          </a:p>
        </p:txBody>
      </p:sp>
      <p:sp>
        <p:nvSpPr>
          <p:cNvPr id="868" name="Google Shape;868;p66"/>
          <p:cNvSpPr/>
          <p:nvPr/>
        </p:nvSpPr>
        <p:spPr>
          <a:xfrm>
            <a:off x="4218802" y="3407725"/>
            <a:ext cx="588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1.5</a:t>
            </a:r>
            <a:endParaRPr sz="1800"/>
          </a:p>
        </p:txBody>
      </p:sp>
      <p:sp>
        <p:nvSpPr>
          <p:cNvPr id="869" name="Google Shape;869;p66"/>
          <p:cNvSpPr/>
          <p:nvPr/>
        </p:nvSpPr>
        <p:spPr>
          <a:xfrm>
            <a:off x="6056000" y="3921475"/>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sp>
        <p:nvSpPr>
          <p:cNvPr id="870" name="Google Shape;870;p66"/>
          <p:cNvSpPr/>
          <p:nvPr/>
        </p:nvSpPr>
        <p:spPr>
          <a:xfrm>
            <a:off x="5932820" y="2627754"/>
            <a:ext cx="506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1.8</a:t>
            </a:r>
            <a:endParaRPr sz="1800"/>
          </a:p>
        </p:txBody>
      </p:sp>
      <p:sp>
        <p:nvSpPr>
          <p:cNvPr id="871" name="Google Shape;871;p66"/>
          <p:cNvSpPr/>
          <p:nvPr/>
        </p:nvSpPr>
        <p:spPr>
          <a:xfrm>
            <a:off x="6832334" y="2251650"/>
            <a:ext cx="506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1.2</a:t>
            </a:r>
            <a:endParaRPr sz="1800"/>
          </a:p>
        </p:txBody>
      </p:sp>
      <p:sp>
        <p:nvSpPr>
          <p:cNvPr id="872" name="Google Shape;872;p66"/>
          <p:cNvSpPr/>
          <p:nvPr/>
        </p:nvSpPr>
        <p:spPr>
          <a:xfrm>
            <a:off x="5966017" y="1867140"/>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1.9</a:t>
            </a:r>
            <a:endParaRPr sz="1800"/>
          </a:p>
        </p:txBody>
      </p:sp>
      <p:sp>
        <p:nvSpPr>
          <p:cNvPr id="873" name="Google Shape;873;p66"/>
          <p:cNvSpPr/>
          <p:nvPr/>
        </p:nvSpPr>
        <p:spPr>
          <a:xfrm>
            <a:off x="7618251" y="2904125"/>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1.4</a:t>
            </a:r>
            <a:endParaRPr sz="1800"/>
          </a:p>
        </p:txBody>
      </p:sp>
      <p:sp>
        <p:nvSpPr>
          <p:cNvPr id="874" name="Google Shape;874;p66"/>
          <p:cNvSpPr/>
          <p:nvPr/>
        </p:nvSpPr>
        <p:spPr>
          <a:xfrm>
            <a:off x="7892555" y="3493975"/>
            <a:ext cx="588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1.9</a:t>
            </a:r>
            <a:endParaRPr sz="1800"/>
          </a:p>
        </p:txBody>
      </p:sp>
      <p:sp>
        <p:nvSpPr>
          <p:cNvPr id="875" name="Google Shape;875;p66"/>
          <p:cNvSpPr/>
          <p:nvPr/>
        </p:nvSpPr>
        <p:spPr>
          <a:xfrm>
            <a:off x="7840078" y="2116250"/>
            <a:ext cx="506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sp>
        <p:nvSpPr>
          <p:cNvPr id="876" name="Google Shape;876;p66"/>
          <p:cNvSpPr/>
          <p:nvPr/>
        </p:nvSpPr>
        <p:spPr>
          <a:xfrm>
            <a:off x="6925348" y="3484525"/>
            <a:ext cx="506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0.9</a:t>
            </a:r>
            <a:endParaRPr sz="1800"/>
          </a:p>
        </p:txBody>
      </p:sp>
      <p:cxnSp>
        <p:nvCxnSpPr>
          <p:cNvPr id="877" name="Google Shape;877;p66"/>
          <p:cNvCxnSpPr>
            <a:stCxn id="850" idx="1"/>
            <a:endCxn id="848" idx="3"/>
          </p:cNvCxnSpPr>
          <p:nvPr/>
        </p:nvCxnSpPr>
        <p:spPr>
          <a:xfrm flipH="1">
            <a:off x="5370694" y="3146220"/>
            <a:ext cx="1473600" cy="777300"/>
          </a:xfrm>
          <a:prstGeom prst="straightConnector1">
            <a:avLst/>
          </a:prstGeom>
          <a:noFill/>
          <a:ln cap="flat" cmpd="sng" w="38100">
            <a:solidFill>
              <a:srgbClr val="000000"/>
            </a:solidFill>
            <a:prstDash val="solid"/>
            <a:round/>
            <a:headEnd len="med" w="med" type="none"/>
            <a:tailEnd len="med" w="med" type="none"/>
          </a:ln>
        </p:spPr>
      </p:cxnSp>
      <p:sp>
        <p:nvSpPr>
          <p:cNvPr id="878" name="Google Shape;878;p66"/>
          <p:cNvSpPr/>
          <p:nvPr/>
        </p:nvSpPr>
        <p:spPr>
          <a:xfrm>
            <a:off x="5911910" y="3398500"/>
            <a:ext cx="506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1.9</a:t>
            </a:r>
            <a:endParaRPr sz="1800"/>
          </a:p>
        </p:txBody>
      </p:sp>
      <p:sp>
        <p:nvSpPr>
          <p:cNvPr id="879" name="Google Shape;879;p66"/>
          <p:cNvSpPr txBox="1"/>
          <p:nvPr>
            <p:ph idx="1" type="body"/>
          </p:nvPr>
        </p:nvSpPr>
        <p:spPr>
          <a:xfrm>
            <a:off x="212100" y="4243436"/>
            <a:ext cx="8443800" cy="54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the Euclidean Minimum Spanning Trees problem, edge weights are based on position of vertices in space.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Opening a .huf File</a:t>
            </a:r>
            <a:endParaRPr/>
          </a:p>
        </p:txBody>
      </p:sp>
      <p:sp>
        <p:nvSpPr>
          <p:cNvPr id="79" name="Google Shape;79;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 course, major operating systems have no idea what to do with a .huf file.</a:t>
            </a:r>
            <a:endParaRPr/>
          </a:p>
          <a:p>
            <a:pPr indent="-355600" lvl="0" marL="457200" rtl="0" algn="l">
              <a:spcBef>
                <a:spcPts val="600"/>
              </a:spcBef>
              <a:spcAft>
                <a:spcPts val="0"/>
              </a:spcAft>
              <a:buSzPts val="2000"/>
              <a:buChar char="●"/>
            </a:pPr>
            <a:r>
              <a:rPr lang="en"/>
              <a:t>Have to send over the 43,400 bits of Huffman.java code as well.</a:t>
            </a:r>
            <a:endParaRPr/>
          </a:p>
          <a:p>
            <a:pPr indent="-355600" lvl="0" marL="457200" rtl="0" algn="l">
              <a:spcBef>
                <a:spcPts val="0"/>
              </a:spcBef>
              <a:spcAft>
                <a:spcPts val="0"/>
              </a:spcAft>
              <a:buSzPts val="2000"/>
              <a:buChar char="●"/>
            </a:pPr>
            <a:r>
              <a:rPr lang="en"/>
              <a:t>Total size (including .java file): 2,037,424 bits.</a:t>
            </a:r>
            <a:endParaRPr/>
          </a:p>
        </p:txBody>
      </p:sp>
      <p:pic>
        <p:nvPicPr>
          <p:cNvPr id="80" name="Google Shape;80;p13"/>
          <p:cNvPicPr preferRelativeResize="0"/>
          <p:nvPr/>
        </p:nvPicPr>
        <p:blipFill>
          <a:blip r:embed="rId3">
            <a:alphaModFix/>
          </a:blip>
          <a:stretch>
            <a:fillRect/>
          </a:stretch>
        </p:blipFill>
        <p:spPr>
          <a:xfrm>
            <a:off x="928688" y="1928600"/>
            <a:ext cx="7286625" cy="26479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6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Euclidean Steiner Trees</a:t>
            </a:r>
            <a:endParaRPr/>
          </a:p>
        </p:txBody>
      </p:sp>
      <p:sp>
        <p:nvSpPr>
          <p:cNvPr id="885" name="Google Shape;885;p67"/>
          <p:cNvSpPr txBox="1"/>
          <p:nvPr>
            <p:ph idx="1" type="body"/>
          </p:nvPr>
        </p:nvSpPr>
        <p:spPr>
          <a:xfrm>
            <a:off x="243000" y="556500"/>
            <a:ext cx="8443800" cy="125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Given vertices in space, connect them with a graph of minimum total length.</a:t>
            </a:r>
            <a:endParaRPr/>
          </a:p>
          <a:p>
            <a:pPr indent="-355600" lvl="0" marL="457200" rtl="0" algn="l">
              <a:spcBef>
                <a:spcPts val="600"/>
              </a:spcBef>
              <a:spcAft>
                <a:spcPts val="0"/>
              </a:spcAft>
              <a:buSzPts val="2000"/>
              <a:buChar char="●"/>
            </a:pPr>
            <a:r>
              <a:rPr lang="en"/>
              <a:t>If connections are direct, the problem is trivial (just the MST problem).</a:t>
            </a:r>
            <a:endParaRPr/>
          </a:p>
          <a:p>
            <a:pPr indent="-355600" lvl="0" marL="457200" rtl="0" algn="l">
              <a:spcBef>
                <a:spcPts val="0"/>
              </a:spcBef>
              <a:spcAft>
                <a:spcPts val="0"/>
              </a:spcAft>
              <a:buSzPts val="2000"/>
              <a:buChar char="●"/>
            </a:pPr>
            <a:r>
              <a:rPr lang="en"/>
              <a:t>If we allow substations, problem is much more difficult.</a:t>
            </a:r>
            <a:endParaRPr/>
          </a:p>
          <a:p>
            <a:pPr indent="0" lvl="0" marL="0" rtl="0" algn="l">
              <a:spcBef>
                <a:spcPts val="600"/>
              </a:spcBef>
              <a:spcAft>
                <a:spcPts val="0"/>
              </a:spcAft>
              <a:buNone/>
            </a:pPr>
            <a:r>
              <a:t/>
            </a:r>
            <a:endParaRPr/>
          </a:p>
        </p:txBody>
      </p:sp>
      <p:sp>
        <p:nvSpPr>
          <p:cNvPr id="886" name="Google Shape;886;p67"/>
          <p:cNvSpPr/>
          <p:nvPr/>
        </p:nvSpPr>
        <p:spPr>
          <a:xfrm>
            <a:off x="1002140" y="277362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sp>
        <p:nvSpPr>
          <p:cNvPr id="887" name="Google Shape;887;p67"/>
          <p:cNvSpPr/>
          <p:nvPr/>
        </p:nvSpPr>
        <p:spPr>
          <a:xfrm>
            <a:off x="2641340" y="277362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888" name="Google Shape;888;p67"/>
          <p:cNvSpPr/>
          <p:nvPr/>
        </p:nvSpPr>
        <p:spPr>
          <a:xfrm>
            <a:off x="1002140" y="4265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889" name="Google Shape;889;p67"/>
          <p:cNvSpPr/>
          <p:nvPr/>
        </p:nvSpPr>
        <p:spPr>
          <a:xfrm>
            <a:off x="2641340" y="4265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cxnSp>
        <p:nvCxnSpPr>
          <p:cNvPr id="890" name="Google Shape;890;p67"/>
          <p:cNvCxnSpPr>
            <a:stCxn id="886" idx="2"/>
            <a:endCxn id="888" idx="0"/>
          </p:cNvCxnSpPr>
          <p:nvPr/>
        </p:nvCxnSpPr>
        <p:spPr>
          <a:xfrm>
            <a:off x="1195790" y="3078126"/>
            <a:ext cx="0" cy="1187400"/>
          </a:xfrm>
          <a:prstGeom prst="straightConnector1">
            <a:avLst/>
          </a:prstGeom>
          <a:noFill/>
          <a:ln cap="flat" cmpd="sng" w="19050">
            <a:solidFill>
              <a:schemeClr val="dk2"/>
            </a:solidFill>
            <a:prstDash val="solid"/>
            <a:round/>
            <a:headEnd len="med" w="med" type="none"/>
            <a:tailEnd len="med" w="med" type="none"/>
          </a:ln>
        </p:spPr>
      </p:cxnSp>
      <p:cxnSp>
        <p:nvCxnSpPr>
          <p:cNvPr id="891" name="Google Shape;891;p67"/>
          <p:cNvCxnSpPr>
            <a:stCxn id="888" idx="3"/>
            <a:endCxn id="889" idx="1"/>
          </p:cNvCxnSpPr>
          <p:nvPr/>
        </p:nvCxnSpPr>
        <p:spPr>
          <a:xfrm>
            <a:off x="1389440" y="4417750"/>
            <a:ext cx="1251900" cy="0"/>
          </a:xfrm>
          <a:prstGeom prst="straightConnector1">
            <a:avLst/>
          </a:prstGeom>
          <a:noFill/>
          <a:ln cap="flat" cmpd="sng" w="19050">
            <a:solidFill>
              <a:schemeClr val="dk2"/>
            </a:solidFill>
            <a:prstDash val="solid"/>
            <a:round/>
            <a:headEnd len="med" w="med" type="none"/>
            <a:tailEnd len="med" w="med" type="none"/>
          </a:ln>
        </p:spPr>
      </p:cxnSp>
      <p:cxnSp>
        <p:nvCxnSpPr>
          <p:cNvPr id="892" name="Google Shape;892;p67"/>
          <p:cNvCxnSpPr>
            <a:stCxn id="887" idx="2"/>
            <a:endCxn id="889" idx="0"/>
          </p:cNvCxnSpPr>
          <p:nvPr/>
        </p:nvCxnSpPr>
        <p:spPr>
          <a:xfrm>
            <a:off x="2834990" y="3078126"/>
            <a:ext cx="0" cy="1187400"/>
          </a:xfrm>
          <a:prstGeom prst="straightConnector1">
            <a:avLst/>
          </a:prstGeom>
          <a:noFill/>
          <a:ln cap="flat" cmpd="sng" w="19050">
            <a:solidFill>
              <a:schemeClr val="dk2"/>
            </a:solidFill>
            <a:prstDash val="solid"/>
            <a:round/>
            <a:headEnd len="med" w="med" type="none"/>
            <a:tailEnd len="med" w="med" type="none"/>
          </a:ln>
        </p:spPr>
      </p:cxnSp>
      <p:sp>
        <p:nvSpPr>
          <p:cNvPr id="893" name="Google Shape;893;p67"/>
          <p:cNvSpPr/>
          <p:nvPr/>
        </p:nvSpPr>
        <p:spPr>
          <a:xfrm>
            <a:off x="5641690" y="27736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0</a:t>
            </a:r>
            <a:endParaRPr sz="1700"/>
          </a:p>
        </p:txBody>
      </p:sp>
      <p:sp>
        <p:nvSpPr>
          <p:cNvPr id="894" name="Google Shape;894;p67"/>
          <p:cNvSpPr/>
          <p:nvPr/>
        </p:nvSpPr>
        <p:spPr>
          <a:xfrm>
            <a:off x="7280890" y="27736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1</a:t>
            </a:r>
            <a:endParaRPr sz="1700"/>
          </a:p>
        </p:txBody>
      </p:sp>
      <p:sp>
        <p:nvSpPr>
          <p:cNvPr id="895" name="Google Shape;895;p67"/>
          <p:cNvSpPr/>
          <p:nvPr/>
        </p:nvSpPr>
        <p:spPr>
          <a:xfrm>
            <a:off x="5641690" y="426551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2</a:t>
            </a:r>
            <a:endParaRPr sz="1700"/>
          </a:p>
        </p:txBody>
      </p:sp>
      <p:sp>
        <p:nvSpPr>
          <p:cNvPr id="896" name="Google Shape;896;p67"/>
          <p:cNvSpPr/>
          <p:nvPr/>
        </p:nvSpPr>
        <p:spPr>
          <a:xfrm>
            <a:off x="7280890" y="426551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3</a:t>
            </a:r>
            <a:endParaRPr sz="1700"/>
          </a:p>
        </p:txBody>
      </p:sp>
      <p:sp>
        <p:nvSpPr>
          <p:cNvPr id="897" name="Google Shape;897;p67"/>
          <p:cNvSpPr/>
          <p:nvPr/>
        </p:nvSpPr>
        <p:spPr>
          <a:xfrm>
            <a:off x="6477215" y="378838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Y</a:t>
            </a:r>
            <a:endParaRPr sz="1700"/>
          </a:p>
        </p:txBody>
      </p:sp>
      <p:sp>
        <p:nvSpPr>
          <p:cNvPr id="898" name="Google Shape;898;p67"/>
          <p:cNvSpPr/>
          <p:nvPr/>
        </p:nvSpPr>
        <p:spPr>
          <a:xfrm>
            <a:off x="6477215" y="3230872"/>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t>X</a:t>
            </a:r>
            <a:endParaRPr sz="1700"/>
          </a:p>
        </p:txBody>
      </p:sp>
      <p:cxnSp>
        <p:nvCxnSpPr>
          <p:cNvPr id="899" name="Google Shape;899;p67"/>
          <p:cNvCxnSpPr>
            <a:stCxn id="895" idx="3"/>
            <a:endCxn id="897" idx="2"/>
          </p:cNvCxnSpPr>
          <p:nvPr/>
        </p:nvCxnSpPr>
        <p:spPr>
          <a:xfrm flipH="1" rot="10800000">
            <a:off x="6028990" y="4092863"/>
            <a:ext cx="642000" cy="324900"/>
          </a:xfrm>
          <a:prstGeom prst="straightConnector1">
            <a:avLst/>
          </a:prstGeom>
          <a:noFill/>
          <a:ln cap="flat" cmpd="sng" w="19050">
            <a:solidFill>
              <a:schemeClr val="dk2"/>
            </a:solidFill>
            <a:prstDash val="solid"/>
            <a:round/>
            <a:headEnd len="med" w="med" type="none"/>
            <a:tailEnd len="med" w="med" type="none"/>
          </a:ln>
        </p:spPr>
      </p:cxnSp>
      <p:cxnSp>
        <p:nvCxnSpPr>
          <p:cNvPr id="900" name="Google Shape;900;p67"/>
          <p:cNvCxnSpPr>
            <a:stCxn id="896" idx="1"/>
            <a:endCxn id="897" idx="2"/>
          </p:cNvCxnSpPr>
          <p:nvPr/>
        </p:nvCxnSpPr>
        <p:spPr>
          <a:xfrm rot="10800000">
            <a:off x="6670990" y="4092863"/>
            <a:ext cx="609900" cy="324900"/>
          </a:xfrm>
          <a:prstGeom prst="straightConnector1">
            <a:avLst/>
          </a:prstGeom>
          <a:noFill/>
          <a:ln cap="flat" cmpd="sng" w="19050">
            <a:solidFill>
              <a:schemeClr val="dk2"/>
            </a:solidFill>
            <a:prstDash val="solid"/>
            <a:round/>
            <a:headEnd len="med" w="med" type="none"/>
            <a:tailEnd len="med" w="med" type="none"/>
          </a:ln>
        </p:spPr>
      </p:cxnSp>
      <p:cxnSp>
        <p:nvCxnSpPr>
          <p:cNvPr id="901" name="Google Shape;901;p67"/>
          <p:cNvCxnSpPr>
            <a:stCxn id="898" idx="2"/>
            <a:endCxn id="897" idx="0"/>
          </p:cNvCxnSpPr>
          <p:nvPr/>
        </p:nvCxnSpPr>
        <p:spPr>
          <a:xfrm>
            <a:off x="6670865" y="3535372"/>
            <a:ext cx="0" cy="252900"/>
          </a:xfrm>
          <a:prstGeom prst="straightConnector1">
            <a:avLst/>
          </a:prstGeom>
          <a:noFill/>
          <a:ln cap="flat" cmpd="sng" w="19050">
            <a:solidFill>
              <a:schemeClr val="dk2"/>
            </a:solidFill>
            <a:prstDash val="solid"/>
            <a:round/>
            <a:headEnd len="med" w="med" type="none"/>
            <a:tailEnd len="med" w="med" type="none"/>
          </a:ln>
        </p:spPr>
      </p:cxnSp>
      <p:cxnSp>
        <p:nvCxnSpPr>
          <p:cNvPr id="902" name="Google Shape;902;p67"/>
          <p:cNvCxnSpPr>
            <a:stCxn id="898" idx="0"/>
            <a:endCxn id="893" idx="2"/>
          </p:cNvCxnSpPr>
          <p:nvPr/>
        </p:nvCxnSpPr>
        <p:spPr>
          <a:xfrm rot="10800000">
            <a:off x="5835365" y="3078172"/>
            <a:ext cx="835500" cy="152700"/>
          </a:xfrm>
          <a:prstGeom prst="straightConnector1">
            <a:avLst/>
          </a:prstGeom>
          <a:noFill/>
          <a:ln cap="flat" cmpd="sng" w="19050">
            <a:solidFill>
              <a:schemeClr val="dk2"/>
            </a:solidFill>
            <a:prstDash val="solid"/>
            <a:round/>
            <a:headEnd len="med" w="med" type="none"/>
            <a:tailEnd len="med" w="med" type="none"/>
          </a:ln>
        </p:spPr>
      </p:cxnSp>
      <p:cxnSp>
        <p:nvCxnSpPr>
          <p:cNvPr id="903" name="Google Shape;903;p67"/>
          <p:cNvCxnSpPr>
            <a:stCxn id="894" idx="2"/>
            <a:endCxn id="898" idx="0"/>
          </p:cNvCxnSpPr>
          <p:nvPr/>
        </p:nvCxnSpPr>
        <p:spPr>
          <a:xfrm flipH="1">
            <a:off x="6670840" y="3078138"/>
            <a:ext cx="803700" cy="152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 an Even Simpler View</a:t>
            </a:r>
            <a:endParaRPr/>
          </a:p>
        </p:txBody>
      </p:sp>
      <p:sp>
        <p:nvSpPr>
          <p:cNvPr id="86" name="Google Shape;86;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keep things conceptually simpler, let’s package the compressed data plus decoder into a single self-extracting .java file.</a:t>
            </a:r>
            <a:endParaRPr/>
          </a:p>
          <a:p>
            <a:pPr indent="-355600" lvl="0" marL="457200" rtl="0" algn="l">
              <a:spcBef>
                <a:spcPts val="600"/>
              </a:spcBef>
              <a:spcAft>
                <a:spcPts val="0"/>
              </a:spcAft>
              <a:buSzPts val="2000"/>
              <a:buChar char="●"/>
            </a:pPr>
            <a:r>
              <a:rPr lang="en"/>
              <a:t>Bitstream on the left generates bitstream on the right.</a:t>
            </a:r>
            <a:endParaRPr/>
          </a:p>
        </p:txBody>
      </p:sp>
      <p:sp>
        <p:nvSpPr>
          <p:cNvPr id="87" name="Google Shape;87;p14"/>
          <p:cNvSpPr txBox="1"/>
          <p:nvPr/>
        </p:nvSpPr>
        <p:spPr>
          <a:xfrm>
            <a:off x="372650" y="2270450"/>
            <a:ext cx="3508800" cy="27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FF"/>
                </a:solidFill>
                <a:latin typeface="Consolas"/>
                <a:ea typeface="Consolas"/>
                <a:cs typeface="Consolas"/>
                <a:sym typeface="Consolas"/>
              </a:rPr>
              <a:t>70 75 62 6c 69 63 20 63 6c 61 73 73 20 53 65 6c 66 45 78 74 72 61 63 74 69 6e 67 48 75 67 50 6c 61 6e 74 20 7b 0d 0a ...   </a:t>
            </a:r>
            <a:r>
              <a:rPr lang="en" sz="1000">
                <a:solidFill>
                  <a:srgbClr val="E06666"/>
                </a:solidFill>
                <a:latin typeface="Consolas"/>
                <a:ea typeface="Consolas"/>
                <a:cs typeface="Consolas"/>
                <a:sym typeface="Consolas"/>
              </a:rPr>
              <a:t>74 68 65 20 70 61 73 73 63 6F 64 65 20 69 73 20 68 75 67 39 31 38 32 37 78 79 7A 2E 65 75 7a c0 09 eb cd d4 2a 55 9f d8 98 d1 4e e7 97 56 58 68 0c 7a 43 dd 80 00 7b 11 58 f4 75 73 77 bc 26 01 e0 92 28 ef 47 24 66 9b de 8b 25 04 1f 0e 87 bd 87 9e 03 c9 f1 cf ad fa 82 dc 9f a1 31 b5 79 13 9b 95 d5 63 26 8b 90 5e d5 b0 17 fb e9 c0 e6 53 c7 cb dd 5f 77 d3 bd 80 f9 b6 5e 94 aa 74 34 3a ...   </a:t>
            </a:r>
            <a:r>
              <a:rPr lang="en" sz="1000">
                <a:latin typeface="Consolas"/>
                <a:ea typeface="Consolas"/>
                <a:cs typeface="Consolas"/>
                <a:sym typeface="Consolas"/>
              </a:rPr>
              <a:t>00 20 00 f4</a:t>
            </a:r>
            <a:r>
              <a:rPr lang="en" sz="1000">
                <a:solidFill>
                  <a:srgbClr val="93C47D"/>
                </a:solidFill>
                <a:latin typeface="Consolas"/>
                <a:ea typeface="Consolas"/>
                <a:cs typeface="Consolas"/>
                <a:sym typeface="Consolas"/>
              </a:rPr>
              <a:t> </a:t>
            </a:r>
            <a:r>
              <a:rPr lang="en" sz="1000">
                <a:solidFill>
                  <a:schemeClr val="dk1"/>
                </a:solidFill>
                <a:latin typeface="Consolas"/>
                <a:ea typeface="Consolas"/>
                <a:cs typeface="Consolas"/>
                <a:sym typeface="Consolas"/>
              </a:rPr>
              <a:t>c3 b7 6d c2 31 24 92 dc 24 a7 c9 25 ae 24 b5 c4 85 88 40 be c4 92 46 25 79 2f c4 af 25 f8 92 49 24 92 64 c9 92 49 c4 92 49 24 92 49 ff ff ff ff ff ff ff ff ff ff ff ff ff ff ff ff ff ff ff ff ff ff ff ff ff ff ff ff ff ff ff ff ff ff ff ff ff ff ff ff ff ff ff ff ff ff ff ff ff ff ff ... </a:t>
            </a:r>
            <a:endParaRPr sz="1000">
              <a:solidFill>
                <a:srgbClr val="E06666"/>
              </a:solidFill>
              <a:latin typeface="Consolas"/>
              <a:ea typeface="Consolas"/>
              <a:cs typeface="Consolas"/>
              <a:sym typeface="Consolas"/>
            </a:endParaRPr>
          </a:p>
        </p:txBody>
      </p:sp>
      <p:sp>
        <p:nvSpPr>
          <p:cNvPr id="88" name="Google Shape;88;p14"/>
          <p:cNvSpPr txBox="1"/>
          <p:nvPr/>
        </p:nvSpPr>
        <p:spPr>
          <a:xfrm>
            <a:off x="323100" y="1912750"/>
            <a:ext cx="37557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SelfExtractingHugPlant.java</a:t>
            </a:r>
            <a:endParaRPr sz="1800">
              <a:latin typeface="Consolas"/>
              <a:ea typeface="Consolas"/>
              <a:cs typeface="Consolas"/>
              <a:sym typeface="Consolas"/>
            </a:endParaRPr>
          </a:p>
        </p:txBody>
      </p:sp>
      <p:sp>
        <p:nvSpPr>
          <p:cNvPr id="89" name="Google Shape;89;p14"/>
          <p:cNvSpPr txBox="1"/>
          <p:nvPr/>
        </p:nvSpPr>
        <p:spPr>
          <a:xfrm>
            <a:off x="4319700" y="2288426"/>
            <a:ext cx="4076700" cy="272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00 00 00 00 00 00 00 00 00 00 01 00 00 00 00 00 00 00 00 00 00 00 00 00 00 00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a:t>
            </a:r>
            <a:endParaRPr/>
          </a:p>
        </p:txBody>
      </p:sp>
      <p:sp>
        <p:nvSpPr>
          <p:cNvPr id="90" name="Google Shape;90;p14"/>
          <p:cNvSpPr txBox="1"/>
          <p:nvPr/>
        </p:nvSpPr>
        <p:spPr>
          <a:xfrm>
            <a:off x="5478300" y="1912750"/>
            <a:ext cx="17103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HugPlant.bmp</a:t>
            </a:r>
            <a:endParaRPr sz="1800">
              <a:latin typeface="Consolas"/>
              <a:ea typeface="Consolas"/>
              <a:cs typeface="Consolas"/>
              <a:sym typeface="Consolas"/>
            </a:endParaRPr>
          </a:p>
        </p:txBody>
      </p:sp>
      <p:sp>
        <p:nvSpPr>
          <p:cNvPr id="91" name="Google Shape;91;p14"/>
          <p:cNvSpPr txBox="1"/>
          <p:nvPr/>
        </p:nvSpPr>
        <p:spPr>
          <a:xfrm>
            <a:off x="1308646" y="4356079"/>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2,037,424 bits</a:t>
            </a:r>
            <a:endParaRPr/>
          </a:p>
        </p:txBody>
      </p:sp>
      <p:sp>
        <p:nvSpPr>
          <p:cNvPr id="92" name="Google Shape;92;p14"/>
          <p:cNvSpPr txBox="1"/>
          <p:nvPr/>
        </p:nvSpPr>
        <p:spPr>
          <a:xfrm>
            <a:off x="5502896" y="4356079"/>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Compression Model 2: Self-Extracting Bits</a:t>
            </a:r>
            <a:endParaRPr/>
          </a:p>
        </p:txBody>
      </p:sp>
      <p:sp>
        <p:nvSpPr>
          <p:cNvPr id="98" name="Google Shape;98;p15"/>
          <p:cNvSpPr txBox="1"/>
          <p:nvPr>
            <p:ph idx="1" type="body"/>
          </p:nvPr>
        </p:nvSpPr>
        <p:spPr>
          <a:xfrm>
            <a:off x="243000" y="556500"/>
            <a:ext cx="8814900" cy="244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As a model for the decompression process, let’s </a:t>
            </a:r>
            <a:r>
              <a:rPr b="1" lang="en"/>
              <a:t>treat the algorithm and the compressed bitstream as a single sequence of bits.</a:t>
            </a:r>
            <a:endParaRPr b="1"/>
          </a:p>
          <a:p>
            <a:pPr indent="-355600" lvl="0" marL="457200" rtl="0" algn="l">
              <a:spcBef>
                <a:spcPts val="600"/>
              </a:spcBef>
              <a:spcAft>
                <a:spcPts val="0"/>
              </a:spcAft>
              <a:buSzPts val="2000"/>
              <a:buChar char="●"/>
            </a:pPr>
            <a:r>
              <a:rPr lang="en"/>
              <a:t>One example</a:t>
            </a:r>
            <a:r>
              <a:rPr lang="en"/>
              <a:t>: SelfExtractingHugPlant.java.</a:t>
            </a:r>
            <a:endParaRPr/>
          </a:p>
          <a:p>
            <a:pPr indent="-355600" lvl="1" marL="914400" rtl="0" algn="l">
              <a:spcBef>
                <a:spcPts val="0"/>
              </a:spcBef>
              <a:spcAft>
                <a:spcPts val="0"/>
              </a:spcAft>
              <a:buSzPts val="2000"/>
              <a:buChar char="○"/>
            </a:pPr>
            <a:r>
              <a:rPr lang="en"/>
              <a:t>Java file contained Huffman encoding of HugPlant.bmp, along with code needed to decompress this encoding.</a:t>
            </a:r>
            <a:endParaRPr/>
          </a:p>
        </p:txBody>
      </p:sp>
      <p:grpSp>
        <p:nvGrpSpPr>
          <p:cNvPr id="99" name="Google Shape;99;p15"/>
          <p:cNvGrpSpPr/>
          <p:nvPr/>
        </p:nvGrpSpPr>
        <p:grpSpPr>
          <a:xfrm>
            <a:off x="478850" y="3830113"/>
            <a:ext cx="2733425" cy="902400"/>
            <a:chOff x="555150" y="2621150"/>
            <a:chExt cx="2733425" cy="902400"/>
          </a:xfrm>
        </p:grpSpPr>
        <p:sp>
          <p:nvSpPr>
            <p:cNvPr id="100" name="Google Shape;100;p15"/>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0111000001110101...</a:t>
              </a:r>
              <a:endParaRPr/>
            </a:p>
          </p:txBody>
        </p:sp>
        <p:sp>
          <p:nvSpPr>
            <p:cNvPr id="102" name="Google Shape;102;p15"/>
            <p:cNvSpPr txBox="1"/>
            <p:nvPr/>
          </p:nvSpPr>
          <p:spPr>
            <a:xfrm>
              <a:off x="674375" y="3094673"/>
              <a:ext cx="2614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SelfExtractingHugPlant.java</a:t>
              </a:r>
              <a:endParaRPr/>
            </a:p>
          </p:txBody>
        </p:sp>
      </p:grpSp>
      <p:sp>
        <p:nvSpPr>
          <p:cNvPr id="103" name="Google Shape;103;p15"/>
          <p:cNvSpPr/>
          <p:nvPr/>
        </p:nvSpPr>
        <p:spPr>
          <a:xfrm>
            <a:off x="3887300" y="3906328"/>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sp>
        <p:nvSpPr>
          <p:cNvPr id="104" name="Google Shape;104;p15"/>
          <p:cNvSpPr txBox="1"/>
          <p:nvPr/>
        </p:nvSpPr>
        <p:spPr>
          <a:xfrm>
            <a:off x="6621970" y="4387697"/>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105" name="Google Shape;105;p15"/>
          <p:cNvSpPr/>
          <p:nvPr/>
        </p:nvSpPr>
        <p:spPr>
          <a:xfrm>
            <a:off x="6492225" y="4125400"/>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106" name="Google Shape;106;p15"/>
          <p:cNvSpPr txBox="1"/>
          <p:nvPr/>
        </p:nvSpPr>
        <p:spPr>
          <a:xfrm>
            <a:off x="6431016" y="3753742"/>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HugPlant.bmp</a:t>
            </a:r>
            <a:endParaRPr/>
          </a:p>
        </p:txBody>
      </p:sp>
      <p:sp>
        <p:nvSpPr>
          <p:cNvPr id="107" name="Google Shape;107;p15"/>
          <p:cNvSpPr txBox="1"/>
          <p:nvPr/>
        </p:nvSpPr>
        <p:spPr>
          <a:xfrm>
            <a:off x="926800" y="4656313"/>
            <a:ext cx="17412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2,037,424 bits</a:t>
            </a:r>
            <a:endParaRPr/>
          </a:p>
        </p:txBody>
      </p:sp>
      <p:cxnSp>
        <p:nvCxnSpPr>
          <p:cNvPr id="108" name="Google Shape;108;p15"/>
          <p:cNvCxnSpPr>
            <a:stCxn id="100" idx="3"/>
            <a:endCxn id="103" idx="1"/>
          </p:cNvCxnSpPr>
          <p:nvPr/>
        </p:nvCxnSpPr>
        <p:spPr>
          <a:xfrm>
            <a:off x="3039350" y="4281313"/>
            <a:ext cx="848100" cy="0"/>
          </a:xfrm>
          <a:prstGeom prst="straightConnector1">
            <a:avLst/>
          </a:prstGeom>
          <a:noFill/>
          <a:ln cap="flat" cmpd="sng" w="19050">
            <a:solidFill>
              <a:schemeClr val="dk2"/>
            </a:solidFill>
            <a:prstDash val="solid"/>
            <a:round/>
            <a:headEnd len="med" w="med" type="none"/>
            <a:tailEnd len="med" w="med" type="triangle"/>
          </a:ln>
        </p:spPr>
      </p:cxnSp>
      <p:cxnSp>
        <p:nvCxnSpPr>
          <p:cNvPr id="109" name="Google Shape;109;p15"/>
          <p:cNvCxnSpPr>
            <a:stCxn id="103" idx="3"/>
            <a:endCxn id="105" idx="1"/>
          </p:cNvCxnSpPr>
          <p:nvPr/>
        </p:nvCxnSpPr>
        <p:spPr>
          <a:xfrm flipH="1" rot="10800000">
            <a:off x="5679800" y="4277728"/>
            <a:ext cx="812400" cy="3600"/>
          </a:xfrm>
          <a:prstGeom prst="straightConnector1">
            <a:avLst/>
          </a:prstGeom>
          <a:noFill/>
          <a:ln cap="flat" cmpd="sng" w="19050">
            <a:solidFill>
              <a:schemeClr val="dk2"/>
            </a:solidFill>
            <a:prstDash val="solid"/>
            <a:round/>
            <a:headEnd len="med" w="med" type="none"/>
            <a:tailEnd len="med" w="med" type="triangle"/>
          </a:ln>
        </p:spPr>
      </p:cxnSp>
      <p:pic>
        <p:nvPicPr>
          <p:cNvPr id="110" name="Google Shape;110;p15"/>
          <p:cNvPicPr preferRelativeResize="0"/>
          <p:nvPr/>
        </p:nvPicPr>
        <p:blipFill>
          <a:blip r:embed="rId3">
            <a:alphaModFix/>
          </a:blip>
          <a:stretch>
            <a:fillRect/>
          </a:stretch>
        </p:blipFill>
        <p:spPr>
          <a:xfrm>
            <a:off x="6565114" y="2029775"/>
            <a:ext cx="1667550" cy="166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Compression Model 2: Self-Extracting Bits</a:t>
            </a:r>
            <a:endParaRPr/>
          </a:p>
        </p:txBody>
      </p:sp>
      <p:sp>
        <p:nvSpPr>
          <p:cNvPr id="116" name="Google Shape;116;p16"/>
          <p:cNvSpPr txBox="1"/>
          <p:nvPr>
            <p:ph idx="1" type="body"/>
          </p:nvPr>
        </p:nvSpPr>
        <p:spPr>
          <a:xfrm>
            <a:off x="243000" y="556500"/>
            <a:ext cx="8814900" cy="244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goal of a compression algorithm is to find short sequences of bits that generate desired longer sequences of bits</a:t>
            </a:r>
            <a:r>
              <a:rPr lang="en"/>
              <a:t>.</a:t>
            </a:r>
            <a:endParaRPr/>
          </a:p>
          <a:p>
            <a:pPr indent="-355600" lvl="0" marL="457200" rtl="0" algn="l">
              <a:spcBef>
                <a:spcPts val="600"/>
              </a:spcBef>
              <a:spcAft>
                <a:spcPts val="0"/>
              </a:spcAft>
              <a:buSzPts val="2000"/>
              <a:buChar char="●"/>
            </a:pPr>
            <a:r>
              <a:rPr lang="en"/>
              <a:t>Given a sequence of bits B, find a shorter sequence C(B) that produces B when fed into an interpreter.</a:t>
            </a:r>
            <a:endParaRPr/>
          </a:p>
        </p:txBody>
      </p:sp>
      <p:grpSp>
        <p:nvGrpSpPr>
          <p:cNvPr id="117" name="Google Shape;117;p16"/>
          <p:cNvGrpSpPr/>
          <p:nvPr/>
        </p:nvGrpSpPr>
        <p:grpSpPr>
          <a:xfrm>
            <a:off x="478850" y="3830113"/>
            <a:ext cx="2733425" cy="902400"/>
            <a:chOff x="555150" y="2621150"/>
            <a:chExt cx="2733425" cy="902400"/>
          </a:xfrm>
        </p:grpSpPr>
        <p:sp>
          <p:nvSpPr>
            <p:cNvPr id="118" name="Google Shape;118;p16"/>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0111000001110101...</a:t>
              </a:r>
              <a:endParaRPr/>
            </a:p>
          </p:txBody>
        </p:sp>
        <p:sp>
          <p:nvSpPr>
            <p:cNvPr id="120" name="Google Shape;120;p16"/>
            <p:cNvSpPr txBox="1"/>
            <p:nvPr/>
          </p:nvSpPr>
          <p:spPr>
            <a:xfrm>
              <a:off x="674375" y="3094673"/>
              <a:ext cx="2614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SelfExtractingHugPlant.java</a:t>
              </a:r>
              <a:endParaRPr/>
            </a:p>
          </p:txBody>
        </p:sp>
      </p:grpSp>
      <p:sp>
        <p:nvSpPr>
          <p:cNvPr id="121" name="Google Shape;121;p16"/>
          <p:cNvSpPr/>
          <p:nvPr/>
        </p:nvSpPr>
        <p:spPr>
          <a:xfrm>
            <a:off x="3887300" y="3906328"/>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sp>
        <p:nvSpPr>
          <p:cNvPr id="122" name="Google Shape;122;p16"/>
          <p:cNvSpPr txBox="1"/>
          <p:nvPr/>
        </p:nvSpPr>
        <p:spPr>
          <a:xfrm>
            <a:off x="6621970" y="4387697"/>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123" name="Google Shape;123;p16"/>
          <p:cNvSpPr/>
          <p:nvPr/>
        </p:nvSpPr>
        <p:spPr>
          <a:xfrm>
            <a:off x="6492225" y="4125400"/>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124" name="Google Shape;124;p16"/>
          <p:cNvSpPr txBox="1"/>
          <p:nvPr/>
        </p:nvSpPr>
        <p:spPr>
          <a:xfrm>
            <a:off x="6423199" y="3753742"/>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HugPlant.bmp</a:t>
            </a:r>
            <a:endParaRPr/>
          </a:p>
        </p:txBody>
      </p:sp>
      <p:sp>
        <p:nvSpPr>
          <p:cNvPr id="125" name="Google Shape;125;p16"/>
          <p:cNvSpPr txBox="1"/>
          <p:nvPr/>
        </p:nvSpPr>
        <p:spPr>
          <a:xfrm>
            <a:off x="926800" y="4656313"/>
            <a:ext cx="17412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2,037,424 bits</a:t>
            </a:r>
            <a:endParaRPr/>
          </a:p>
        </p:txBody>
      </p:sp>
      <p:cxnSp>
        <p:nvCxnSpPr>
          <p:cNvPr id="126" name="Google Shape;126;p16"/>
          <p:cNvCxnSpPr>
            <a:stCxn id="118" idx="3"/>
            <a:endCxn id="121" idx="1"/>
          </p:cNvCxnSpPr>
          <p:nvPr/>
        </p:nvCxnSpPr>
        <p:spPr>
          <a:xfrm>
            <a:off x="3039350" y="4281313"/>
            <a:ext cx="848100" cy="0"/>
          </a:xfrm>
          <a:prstGeom prst="straightConnector1">
            <a:avLst/>
          </a:prstGeom>
          <a:noFill/>
          <a:ln cap="flat" cmpd="sng" w="19050">
            <a:solidFill>
              <a:schemeClr val="dk2"/>
            </a:solidFill>
            <a:prstDash val="solid"/>
            <a:round/>
            <a:headEnd len="med" w="med" type="none"/>
            <a:tailEnd len="med" w="med" type="triangle"/>
          </a:ln>
        </p:spPr>
      </p:cxnSp>
      <p:cxnSp>
        <p:nvCxnSpPr>
          <p:cNvPr id="127" name="Google Shape;127;p16"/>
          <p:cNvCxnSpPr>
            <a:stCxn id="121" idx="3"/>
            <a:endCxn id="123" idx="1"/>
          </p:cNvCxnSpPr>
          <p:nvPr/>
        </p:nvCxnSpPr>
        <p:spPr>
          <a:xfrm flipH="1" rot="10800000">
            <a:off x="5679800" y="4277728"/>
            <a:ext cx="812400" cy="3600"/>
          </a:xfrm>
          <a:prstGeom prst="straightConnector1">
            <a:avLst/>
          </a:prstGeom>
          <a:noFill/>
          <a:ln cap="flat" cmpd="sng" w="19050">
            <a:solidFill>
              <a:schemeClr val="dk2"/>
            </a:solidFill>
            <a:prstDash val="solid"/>
            <a:round/>
            <a:headEnd len="med" w="med" type="none"/>
            <a:tailEnd len="med" w="med" type="triangle"/>
          </a:ln>
        </p:spPr>
      </p:cxnSp>
      <p:pic>
        <p:nvPicPr>
          <p:cNvPr id="128" name="Google Shape;128;p16"/>
          <p:cNvPicPr preferRelativeResize="0"/>
          <p:nvPr/>
        </p:nvPicPr>
        <p:blipFill>
          <a:blip r:embed="rId3">
            <a:alphaModFix/>
          </a:blip>
          <a:stretch>
            <a:fillRect/>
          </a:stretch>
        </p:blipFill>
        <p:spPr>
          <a:xfrm>
            <a:off x="6554764" y="1857600"/>
            <a:ext cx="1667550" cy="1667550"/>
          </a:xfrm>
          <a:prstGeom prst="rect">
            <a:avLst/>
          </a:prstGeom>
          <a:noFill/>
          <a:ln>
            <a:noFill/>
          </a:ln>
        </p:spPr>
      </p:pic>
      <p:sp>
        <p:nvSpPr>
          <p:cNvPr id="129" name="Google Shape;129;p16"/>
          <p:cNvSpPr/>
          <p:nvPr/>
        </p:nvSpPr>
        <p:spPr>
          <a:xfrm>
            <a:off x="3887300" y="2315553"/>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 Algorithm</a:t>
            </a:r>
            <a:endParaRPr/>
          </a:p>
        </p:txBody>
      </p:sp>
      <p:cxnSp>
        <p:nvCxnSpPr>
          <p:cNvPr id="130" name="Google Shape;130;p16"/>
          <p:cNvCxnSpPr>
            <a:stCxn id="128" idx="1"/>
            <a:endCxn id="129" idx="3"/>
          </p:cNvCxnSpPr>
          <p:nvPr/>
        </p:nvCxnSpPr>
        <p:spPr>
          <a:xfrm rot="10800000">
            <a:off x="5679664" y="2690475"/>
            <a:ext cx="875100" cy="900"/>
          </a:xfrm>
          <a:prstGeom prst="straightConnector1">
            <a:avLst/>
          </a:prstGeom>
          <a:noFill/>
          <a:ln cap="flat" cmpd="sng" w="19050">
            <a:solidFill>
              <a:schemeClr val="dk2"/>
            </a:solidFill>
            <a:prstDash val="solid"/>
            <a:round/>
            <a:headEnd len="med" w="med" type="none"/>
            <a:tailEnd len="med" w="med" type="triangle"/>
          </a:ln>
        </p:spPr>
      </p:cxnSp>
      <p:cxnSp>
        <p:nvCxnSpPr>
          <p:cNvPr id="131" name="Google Shape;131;p16"/>
          <p:cNvCxnSpPr>
            <a:stCxn id="129" idx="1"/>
            <a:endCxn id="118" idx="0"/>
          </p:cNvCxnSpPr>
          <p:nvPr/>
        </p:nvCxnSpPr>
        <p:spPr>
          <a:xfrm flipH="1">
            <a:off x="1759100" y="2690553"/>
            <a:ext cx="2128200" cy="1139700"/>
          </a:xfrm>
          <a:prstGeom prst="bentConnector2">
            <a:avLst/>
          </a:prstGeom>
          <a:noFill/>
          <a:ln cap="flat" cmpd="sng" w="19050">
            <a:solidFill>
              <a:schemeClr val="dk2"/>
            </a:solidFill>
            <a:prstDash val="solid"/>
            <a:round/>
            <a:headEnd len="med" w="med" type="none"/>
            <a:tailEnd len="med" w="med" type="triangle"/>
          </a:ln>
        </p:spPr>
      </p:cxnSp>
      <p:sp>
        <p:nvSpPr>
          <p:cNvPr id="132" name="Google Shape;132;p16"/>
          <p:cNvSpPr txBox="1"/>
          <p:nvPr/>
        </p:nvSpPr>
        <p:spPr>
          <a:xfrm>
            <a:off x="8058050" y="1992425"/>
            <a:ext cx="10401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a:t>
            </a:r>
            <a:endParaRPr b="1"/>
          </a:p>
        </p:txBody>
      </p:sp>
      <p:sp>
        <p:nvSpPr>
          <p:cNvPr id="133" name="Google Shape;133;p16"/>
          <p:cNvSpPr txBox="1"/>
          <p:nvPr/>
        </p:nvSpPr>
        <p:spPr>
          <a:xfrm>
            <a:off x="386250" y="3485125"/>
            <a:ext cx="10401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C(B)</a:t>
            </a:r>
            <a:endParaRPr b="1"/>
          </a:p>
        </p:txBody>
      </p:sp>
      <p:sp>
        <p:nvSpPr>
          <p:cNvPr id="134" name="Google Shape;134;p16"/>
          <p:cNvSpPr/>
          <p:nvPr/>
        </p:nvSpPr>
        <p:spPr>
          <a:xfrm>
            <a:off x="6369468" y="1867525"/>
            <a:ext cx="2430225" cy="3113975"/>
          </a:xfrm>
          <a:custGeom>
            <a:rect b="b" l="l" r="r" t="t"/>
            <a:pathLst>
              <a:path extrusionOk="0" h="124559" w="97209">
                <a:moveTo>
                  <a:pt x="24810" y="0"/>
                </a:moveTo>
                <a:cubicBezTo>
                  <a:pt x="17417" y="527"/>
                  <a:pt x="8594" y="1724"/>
                  <a:pt x="3849" y="7417"/>
                </a:cubicBezTo>
                <a:cubicBezTo>
                  <a:pt x="2378" y="9182"/>
                  <a:pt x="4524" y="11975"/>
                  <a:pt x="5139" y="14189"/>
                </a:cubicBezTo>
                <a:cubicBezTo>
                  <a:pt x="6762" y="20034"/>
                  <a:pt x="7396" y="26182"/>
                  <a:pt x="7396" y="32248"/>
                </a:cubicBezTo>
                <a:cubicBezTo>
                  <a:pt x="7396" y="35070"/>
                  <a:pt x="5033" y="37497"/>
                  <a:pt x="4816" y="40310"/>
                </a:cubicBezTo>
                <a:cubicBezTo>
                  <a:pt x="4073" y="49958"/>
                  <a:pt x="3210" y="59703"/>
                  <a:pt x="4171" y="69332"/>
                </a:cubicBezTo>
                <a:cubicBezTo>
                  <a:pt x="4792" y="75551"/>
                  <a:pt x="563" y="82233"/>
                  <a:pt x="2882" y="88036"/>
                </a:cubicBezTo>
                <a:cubicBezTo>
                  <a:pt x="4102" y="91090"/>
                  <a:pt x="5223" y="94447"/>
                  <a:pt x="4816" y="97710"/>
                </a:cubicBezTo>
                <a:cubicBezTo>
                  <a:pt x="4067" y="103715"/>
                  <a:pt x="-2302" y="110342"/>
                  <a:pt x="947" y="115447"/>
                </a:cubicBezTo>
                <a:cubicBezTo>
                  <a:pt x="4197" y="120554"/>
                  <a:pt x="12539" y="118943"/>
                  <a:pt x="18360" y="120606"/>
                </a:cubicBezTo>
                <a:cubicBezTo>
                  <a:pt x="36776" y="125868"/>
                  <a:pt x="58630" y="126591"/>
                  <a:pt x="75761" y="118026"/>
                </a:cubicBezTo>
                <a:cubicBezTo>
                  <a:pt x="83615" y="114099"/>
                  <a:pt x="92669" y="109351"/>
                  <a:pt x="96077" y="101258"/>
                </a:cubicBezTo>
                <a:cubicBezTo>
                  <a:pt x="99322" y="93552"/>
                  <a:pt x="94767" y="84483"/>
                  <a:pt x="92530" y="76427"/>
                </a:cubicBezTo>
                <a:cubicBezTo>
                  <a:pt x="91091" y="71244"/>
                  <a:pt x="92940" y="65578"/>
                  <a:pt x="91885" y="60303"/>
                </a:cubicBezTo>
                <a:cubicBezTo>
                  <a:pt x="90847" y="55112"/>
                  <a:pt x="87802" y="50527"/>
                  <a:pt x="85435" y="45792"/>
                </a:cubicBezTo>
                <a:cubicBezTo>
                  <a:pt x="79816" y="34551"/>
                  <a:pt x="85463" y="17341"/>
                  <a:pt x="75761" y="9352"/>
                </a:cubicBezTo>
                <a:cubicBezTo>
                  <a:pt x="70629" y="5126"/>
                  <a:pt x="62695" y="6689"/>
                  <a:pt x="56413" y="4515"/>
                </a:cubicBezTo>
                <a:cubicBezTo>
                  <a:pt x="48828" y="1889"/>
                  <a:pt x="40527" y="402"/>
                  <a:pt x="32549" y="1290"/>
                </a:cubicBezTo>
                <a:cubicBezTo>
                  <a:pt x="29859" y="1589"/>
                  <a:pt x="27055" y="-532"/>
                  <a:pt x="24487" y="322"/>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