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5143500" cx="9144000"/>
  <p:notesSz cx="6858000" cy="9144000"/>
  <p:embeddedFontLst>
    <p:embeddedFont>
      <p:font typeface="Ubuntu Mono"/>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6DEA743-7FED-4177-9DD7-4ABCFFA48992}">
  <a:tblStyle styleId="{F6DEA743-7FED-4177-9DD7-4ABCFFA4899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UbuntuMono-bold.fntdata"/><Relationship Id="rId50" Type="http://schemas.openxmlformats.org/officeDocument/2006/relationships/font" Target="fonts/UbuntuMono-regular.fntdata"/><Relationship Id="rId53" Type="http://schemas.openxmlformats.org/officeDocument/2006/relationships/font" Target="fonts/UbuntuMono-boldItalic.fntdata"/><Relationship Id="rId52" Type="http://schemas.openxmlformats.org/officeDocument/2006/relationships/font" Target="fonts/UbuntuMon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 name="Shape 27"/>
        <p:cNvGrpSpPr/>
        <p:nvPr/>
      </p:nvGrpSpPr>
      <p:grpSpPr>
        <a:xfrm>
          <a:off x="0" y="0"/>
          <a:ext cx="0" cy="0"/>
          <a:chOff x="0" y="0"/>
          <a:chExt cx="0" cy="0"/>
        </a:xfrm>
      </p:grpSpPr>
      <p:sp>
        <p:nvSpPr>
          <p:cNvPr id="28" name="Google Shape;28;g1088234679_27_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 name="Google Shape;29;g1088234679_27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829fe3f43_0_5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829fe3f43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829fe3f43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29fe3f4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829fe3f43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29fe3f4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829fe3f43_0_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29fe3f4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answered by 3:24 during Spring 2017</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829fe3f43_0_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829fe3f43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829fe3f43_0_5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829fe3f43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829fe3f43_0_5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829fe3f43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829fe3f43_0_1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829fe3f43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Google Shape;457;g829fe3f43_0_2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829fe3f43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0" name="Shape 540"/>
        <p:cNvGrpSpPr/>
        <p:nvPr/>
      </p:nvGrpSpPr>
      <p:grpSpPr>
        <a:xfrm>
          <a:off x="0" y="0"/>
          <a:ext cx="0" cy="0"/>
          <a:chOff x="0" y="0"/>
          <a:chExt cx="0" cy="0"/>
        </a:xfrm>
      </p:grpSpPr>
      <p:sp>
        <p:nvSpPr>
          <p:cNvPr id="541" name="Google Shape;541;g829fe3f43_0_2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829fe3f43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 name="Shape 35"/>
        <p:cNvGrpSpPr/>
        <p:nvPr/>
      </p:nvGrpSpPr>
      <p:grpSpPr>
        <a:xfrm>
          <a:off x="0" y="0"/>
          <a:ext cx="0" cy="0"/>
          <a:chOff x="0" y="0"/>
          <a:chExt cx="0" cy="0"/>
        </a:xfrm>
      </p:grpSpPr>
      <p:sp>
        <p:nvSpPr>
          <p:cNvPr id="36" name="Google Shape;36;g5d7cfa98e80cac6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 name="Google Shape;37;g5d7cfa98e80cac6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0" name="Shape 630"/>
        <p:cNvGrpSpPr/>
        <p:nvPr/>
      </p:nvGrpSpPr>
      <p:grpSpPr>
        <a:xfrm>
          <a:off x="0" y="0"/>
          <a:ext cx="0" cy="0"/>
          <a:chOff x="0" y="0"/>
          <a:chExt cx="0" cy="0"/>
        </a:xfrm>
      </p:grpSpPr>
      <p:sp>
        <p:nvSpPr>
          <p:cNvPr id="631" name="Google Shape;631;g829fe3f43_0_3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829fe3f43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5" name="Shape 705"/>
        <p:cNvGrpSpPr/>
        <p:nvPr/>
      </p:nvGrpSpPr>
      <p:grpSpPr>
        <a:xfrm>
          <a:off x="0" y="0"/>
          <a:ext cx="0" cy="0"/>
          <a:chOff x="0" y="0"/>
          <a:chExt cx="0" cy="0"/>
        </a:xfrm>
      </p:grpSpPr>
      <p:sp>
        <p:nvSpPr>
          <p:cNvPr id="706" name="Google Shape;706;g829fe3f43_0_4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829fe3f43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1" name="Shape 711"/>
        <p:cNvGrpSpPr/>
        <p:nvPr/>
      </p:nvGrpSpPr>
      <p:grpSpPr>
        <a:xfrm>
          <a:off x="0" y="0"/>
          <a:ext cx="0" cy="0"/>
          <a:chOff x="0" y="0"/>
          <a:chExt cx="0" cy="0"/>
        </a:xfrm>
      </p:grpSpPr>
      <p:sp>
        <p:nvSpPr>
          <p:cNvPr id="712" name="Google Shape;712;g829fe3f43_0_4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3" name="Google Shape;713;g829fe3f43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8" name="Shape 718"/>
        <p:cNvGrpSpPr/>
        <p:nvPr/>
      </p:nvGrpSpPr>
      <p:grpSpPr>
        <a:xfrm>
          <a:off x="0" y="0"/>
          <a:ext cx="0" cy="0"/>
          <a:chOff x="0" y="0"/>
          <a:chExt cx="0" cy="0"/>
        </a:xfrm>
      </p:grpSpPr>
      <p:sp>
        <p:nvSpPr>
          <p:cNvPr id="719" name="Google Shape;719;g829fe3f43_0_5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829fe3f43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3" name="Shape 723"/>
        <p:cNvGrpSpPr/>
        <p:nvPr/>
      </p:nvGrpSpPr>
      <p:grpSpPr>
        <a:xfrm>
          <a:off x="0" y="0"/>
          <a:ext cx="0" cy="0"/>
          <a:chOff x="0" y="0"/>
          <a:chExt cx="0" cy="0"/>
        </a:xfrm>
      </p:grpSpPr>
      <p:sp>
        <p:nvSpPr>
          <p:cNvPr id="724" name="Google Shape;724;g829fe3f43_0_7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829fe3f43_0_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4" name="Shape 734"/>
        <p:cNvGrpSpPr/>
        <p:nvPr/>
      </p:nvGrpSpPr>
      <p:grpSpPr>
        <a:xfrm>
          <a:off x="0" y="0"/>
          <a:ext cx="0" cy="0"/>
          <a:chOff x="0" y="0"/>
          <a:chExt cx="0" cy="0"/>
        </a:xfrm>
      </p:grpSpPr>
      <p:sp>
        <p:nvSpPr>
          <p:cNvPr id="735" name="Google Shape;735;g829fe3f43_0_7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829fe3f43_0_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2" name="Shape 742"/>
        <p:cNvGrpSpPr/>
        <p:nvPr/>
      </p:nvGrpSpPr>
      <p:grpSpPr>
        <a:xfrm>
          <a:off x="0" y="0"/>
          <a:ext cx="0" cy="0"/>
          <a:chOff x="0" y="0"/>
          <a:chExt cx="0" cy="0"/>
        </a:xfrm>
      </p:grpSpPr>
      <p:sp>
        <p:nvSpPr>
          <p:cNvPr id="743" name="Google Shape;743;g829fe3f43_0_7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829fe3f43_0_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9" name="Shape 749"/>
        <p:cNvGrpSpPr/>
        <p:nvPr/>
      </p:nvGrpSpPr>
      <p:grpSpPr>
        <a:xfrm>
          <a:off x="0" y="0"/>
          <a:ext cx="0" cy="0"/>
          <a:chOff x="0" y="0"/>
          <a:chExt cx="0" cy="0"/>
        </a:xfrm>
      </p:grpSpPr>
      <p:sp>
        <p:nvSpPr>
          <p:cNvPr id="750" name="Google Shape;750;g829fe3f43_0_7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829fe3f43_0_7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4" name="Shape 754"/>
        <p:cNvGrpSpPr/>
        <p:nvPr/>
      </p:nvGrpSpPr>
      <p:grpSpPr>
        <a:xfrm>
          <a:off x="0" y="0"/>
          <a:ext cx="0" cy="0"/>
          <a:chOff x="0" y="0"/>
          <a:chExt cx="0" cy="0"/>
        </a:xfrm>
      </p:grpSpPr>
      <p:sp>
        <p:nvSpPr>
          <p:cNvPr id="755" name="Google Shape;755;g1c378be347_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1c378be3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0" name="Shape 760"/>
        <p:cNvGrpSpPr/>
        <p:nvPr/>
      </p:nvGrpSpPr>
      <p:grpSpPr>
        <a:xfrm>
          <a:off x="0" y="0"/>
          <a:ext cx="0" cy="0"/>
          <a:chOff x="0" y="0"/>
          <a:chExt cx="0" cy="0"/>
        </a:xfrm>
      </p:grpSpPr>
      <p:sp>
        <p:nvSpPr>
          <p:cNvPr id="761" name="Google Shape;761;g1c378be347_0_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1c378be34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 name="Shape 41"/>
        <p:cNvGrpSpPr/>
        <p:nvPr/>
      </p:nvGrpSpPr>
      <p:grpSpPr>
        <a:xfrm>
          <a:off x="0" y="0"/>
          <a:ext cx="0" cy="0"/>
          <a:chOff x="0" y="0"/>
          <a:chExt cx="0" cy="0"/>
        </a:xfrm>
      </p:grpSpPr>
      <p:sp>
        <p:nvSpPr>
          <p:cNvPr id="42" name="Google Shape;42;g6240fb3ba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 name="Google Shape;43;g6240fb3ba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3" name="Shape 773"/>
        <p:cNvGrpSpPr/>
        <p:nvPr/>
      </p:nvGrpSpPr>
      <p:grpSpPr>
        <a:xfrm>
          <a:off x="0" y="0"/>
          <a:ext cx="0" cy="0"/>
          <a:chOff x="0" y="0"/>
          <a:chExt cx="0" cy="0"/>
        </a:xfrm>
      </p:grpSpPr>
      <p:sp>
        <p:nvSpPr>
          <p:cNvPr id="774" name="Google Shape;774;g6240fb3ba_01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6240fb3ba_0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Mention of things getting garbage collected weakens the narrative a bit, but I think it’s a good reinforcement of a tricky idea.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9" name="Shape 779"/>
        <p:cNvGrpSpPr/>
        <p:nvPr/>
      </p:nvGrpSpPr>
      <p:grpSpPr>
        <a:xfrm>
          <a:off x="0" y="0"/>
          <a:ext cx="0" cy="0"/>
          <a:chOff x="0" y="0"/>
          <a:chExt cx="0" cy="0"/>
        </a:xfrm>
      </p:grpSpPr>
      <p:sp>
        <p:nvSpPr>
          <p:cNvPr id="780" name="Google Shape;780;g6240fb3ba_018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6240fb3ba_0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0" name="Shape 790"/>
        <p:cNvGrpSpPr/>
        <p:nvPr/>
      </p:nvGrpSpPr>
      <p:grpSpPr>
        <a:xfrm>
          <a:off x="0" y="0"/>
          <a:ext cx="0" cy="0"/>
          <a:chOff x="0" y="0"/>
          <a:chExt cx="0" cy="0"/>
        </a:xfrm>
      </p:grpSpPr>
      <p:sp>
        <p:nvSpPr>
          <p:cNvPr id="791" name="Google Shape;791;g6240fb3ba_02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6240fb3ba_0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 in Java visualizer, better arrow notation except for with String.</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6" name="Shape 796"/>
        <p:cNvGrpSpPr/>
        <p:nvPr/>
      </p:nvGrpSpPr>
      <p:grpSpPr>
        <a:xfrm>
          <a:off x="0" y="0"/>
          <a:ext cx="0" cy="0"/>
          <a:chOff x="0" y="0"/>
          <a:chExt cx="0" cy="0"/>
        </a:xfrm>
      </p:grpSpPr>
      <p:sp>
        <p:nvSpPr>
          <p:cNvPr id="797" name="Google Shape;797;g6240fb3ba_024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6240fb3ba_0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 in Java visualizer, better arrow notation except for with String.</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3" name="Shape 803"/>
        <p:cNvGrpSpPr/>
        <p:nvPr/>
      </p:nvGrpSpPr>
      <p:grpSpPr>
        <a:xfrm>
          <a:off x="0" y="0"/>
          <a:ext cx="0" cy="0"/>
          <a:chOff x="0" y="0"/>
          <a:chExt cx="0" cy="0"/>
        </a:xfrm>
      </p:grpSpPr>
      <p:sp>
        <p:nvSpPr>
          <p:cNvPr id="804" name="Google Shape;804;g6240fb3ba_02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6240fb3ba_0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0" name="Shape 810"/>
        <p:cNvGrpSpPr/>
        <p:nvPr/>
      </p:nvGrpSpPr>
      <p:grpSpPr>
        <a:xfrm>
          <a:off x="0" y="0"/>
          <a:ext cx="0" cy="0"/>
          <a:chOff x="0" y="0"/>
          <a:chExt cx="0" cy="0"/>
        </a:xfrm>
      </p:grpSpPr>
      <p:sp>
        <p:nvSpPr>
          <p:cNvPr id="811" name="Google Shape;811;g829fe3f43_0_7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2" name="Google Shape;812;g829fe3f43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5" name="Shape 815"/>
        <p:cNvGrpSpPr/>
        <p:nvPr/>
      </p:nvGrpSpPr>
      <p:grpSpPr>
        <a:xfrm>
          <a:off x="0" y="0"/>
          <a:ext cx="0" cy="0"/>
          <a:chOff x="0" y="0"/>
          <a:chExt cx="0" cy="0"/>
        </a:xfrm>
      </p:grpSpPr>
      <p:sp>
        <p:nvSpPr>
          <p:cNvPr id="816" name="Google Shape;816;g6240fb3ba_027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6240fb3ba_0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6" name="Shape 826"/>
        <p:cNvGrpSpPr/>
        <p:nvPr/>
      </p:nvGrpSpPr>
      <p:grpSpPr>
        <a:xfrm>
          <a:off x="0" y="0"/>
          <a:ext cx="0" cy="0"/>
          <a:chOff x="0" y="0"/>
          <a:chExt cx="0" cy="0"/>
        </a:xfrm>
      </p:grpSpPr>
      <p:sp>
        <p:nvSpPr>
          <p:cNvPr id="827" name="Google Shape;827;g6240fb3ba_03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8" name="Google Shape;828;g6240fb3ba_0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3" name="Shape 843"/>
        <p:cNvGrpSpPr/>
        <p:nvPr/>
      </p:nvGrpSpPr>
      <p:grpSpPr>
        <a:xfrm>
          <a:off x="0" y="0"/>
          <a:ext cx="0" cy="0"/>
          <a:chOff x="0" y="0"/>
          <a:chExt cx="0" cy="0"/>
        </a:xfrm>
      </p:grpSpPr>
      <p:sp>
        <p:nvSpPr>
          <p:cNvPr id="844" name="Google Shape;844;g6240fb3ba_01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6240fb3ba_0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This question is a little boring.</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2" name="Shape 852"/>
        <p:cNvGrpSpPr/>
        <p:nvPr/>
      </p:nvGrpSpPr>
      <p:grpSpPr>
        <a:xfrm>
          <a:off x="0" y="0"/>
          <a:ext cx="0" cy="0"/>
          <a:chOff x="0" y="0"/>
          <a:chExt cx="0" cy="0"/>
        </a:xfrm>
      </p:grpSpPr>
      <p:sp>
        <p:nvSpPr>
          <p:cNvPr id="853" name="Google Shape;853;g829fe3f43_0_7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829fe3f43_0_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 name="Shape 47"/>
        <p:cNvGrpSpPr/>
        <p:nvPr/>
      </p:nvGrpSpPr>
      <p:grpSpPr>
        <a:xfrm>
          <a:off x="0" y="0"/>
          <a:ext cx="0" cy="0"/>
          <a:chOff x="0" y="0"/>
          <a:chExt cx="0" cy="0"/>
        </a:xfrm>
      </p:grpSpPr>
      <p:sp>
        <p:nvSpPr>
          <p:cNvPr id="48" name="Google Shape;48;g6240fb3ba_01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g6240fb3ba_0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7" name="Shape 857"/>
        <p:cNvGrpSpPr/>
        <p:nvPr/>
      </p:nvGrpSpPr>
      <p:grpSpPr>
        <a:xfrm>
          <a:off x="0" y="0"/>
          <a:ext cx="0" cy="0"/>
          <a:chOff x="0" y="0"/>
          <a:chExt cx="0" cy="0"/>
        </a:xfrm>
      </p:grpSpPr>
      <p:sp>
        <p:nvSpPr>
          <p:cNvPr id="858" name="Google Shape;858;g1088234679_27_4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1088234679_27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7" name="Shape 867"/>
        <p:cNvGrpSpPr/>
        <p:nvPr/>
      </p:nvGrpSpPr>
      <p:grpSpPr>
        <a:xfrm>
          <a:off x="0" y="0"/>
          <a:ext cx="0" cy="0"/>
          <a:chOff x="0" y="0"/>
          <a:chExt cx="0" cy="0"/>
        </a:xfrm>
      </p:grpSpPr>
      <p:sp>
        <p:nvSpPr>
          <p:cNvPr id="868" name="Google Shape;868;g1c378be347_0_1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1c378be34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6" name="Shape 876"/>
        <p:cNvGrpSpPr/>
        <p:nvPr/>
      </p:nvGrpSpPr>
      <p:grpSpPr>
        <a:xfrm>
          <a:off x="0" y="0"/>
          <a:ext cx="0" cy="0"/>
          <a:chOff x="0" y="0"/>
          <a:chExt cx="0" cy="0"/>
        </a:xfrm>
      </p:grpSpPr>
      <p:sp>
        <p:nvSpPr>
          <p:cNvPr id="877" name="Google Shape;877;g1088234679_27_1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8" name="Google Shape;878;g1088234679_27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cscircles.cemc.uwaterloo.ca/java_visualize/#code=public+class+ClassNameHere+%7B%0A+++public+static+class+Planet+%7B%0A++++++public+double+mass%3B%0A++++++public+String+name%3B%0A+++++++++%0A++++++public+Planet(double+m,+String+n)+%7B%0A+++++++++mass+%3D+m%3B%0A+++++++++name+%3D+n%3B%0A++++++%7D%0A+++%7D%0A++++++%0A+++public+static+void+main(String%5B%5D+args)+%7B%0A++++++Planet+p+%3D+new+Planet(6e24,+%22earth%22)%3B%0A++++++int%5B%5D+x+%3D+new+int%5B%5D%7B100,+101,+102,+103%7D%3B%0A%0A++++++int+indexOfInterest+%3D+2%3B%0A++++++String+fieldOfInterest+%3D+%22mass%22%3B%0A%0A++++++/*+get+contents+of+container+%232+*/%0A++++++int+k+%3D+x%5BindexOfInterest%5D%3B%0A+++%7D%0A%7D&amp;mode=edit</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6" name="Shape 886"/>
        <p:cNvGrpSpPr/>
        <p:nvPr/>
      </p:nvGrpSpPr>
      <p:grpSpPr>
        <a:xfrm>
          <a:off x="0" y="0"/>
          <a:ext cx="0" cy="0"/>
          <a:chOff x="0" y="0"/>
          <a:chExt cx="0" cy="0"/>
        </a:xfrm>
      </p:grpSpPr>
      <p:sp>
        <p:nvSpPr>
          <p:cNvPr id="887" name="Google Shape;887;g1c378be347_0_3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8" name="Google Shape;888;g1c378be34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cscircles.cemc.uwaterloo.ca/java_visualize/#code=public+class+ClassNameHere+%7B%0A+++public+static+class+Planet+%7B%0A++++++public+double+mass%3B%0A++++++public+String+name%3B%0A+++++++++%0A++++++public+Planet(double+m,+String+n)+%7B%0A+++++++++mass+%3D+m%3B%0A+++++++++name+%3D+n%3B%0A++++++%7D%0A+++%7D%0A++++++%0A+++public+static+void+main(String%5B%5D+args)+%7B%0A++++++Planet+p+%3D+new+Planet(6e24,+%22earth%22)%3B%0A++++++int%5B%5D+x+%3D+new+int%5B%5D%7B100,+101,+102,+103%7D%3B%0A%0A++++++int+indexOfInterest+%3D+2%3B%0A++++++String+fieldOfInterest+%3D+%22mass%22%3B%0A%0A++++++/*+get+contents+of+container+%232+*/%0A++++++int+k+%3D+x%5BindexOfInterest%5D%3B%0A+++%7D%0A%7D&amp;mode=edit</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6" name="Shape 896"/>
        <p:cNvGrpSpPr/>
        <p:nvPr/>
      </p:nvGrpSpPr>
      <p:grpSpPr>
        <a:xfrm>
          <a:off x="0" y="0"/>
          <a:ext cx="0" cy="0"/>
          <a:chOff x="0" y="0"/>
          <a:chExt cx="0" cy="0"/>
        </a:xfrm>
      </p:grpSpPr>
      <p:sp>
        <p:nvSpPr>
          <p:cNvPr id="897" name="Google Shape;897;g1088234679_27_3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1088234679_27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g6240fb3ba_012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6240fb3ba_0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6 minutes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2f40e94456_1_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f40e94456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6 minutes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d7cfa98e80cac6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d7cfa98e80cac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6 minutes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829fe3f43_0_4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829fe3f43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38 minutes left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829fe3f43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29fe3f4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211425" y="1941275"/>
            <a:ext cx="5206200" cy="784800"/>
          </a:xfrm>
          <a:prstGeom prst="rect">
            <a:avLst/>
          </a:prstGeom>
          <a:noFill/>
          <a:ln>
            <a:noFill/>
          </a:ln>
        </p:spPr>
        <p:txBody>
          <a:bodyPr anchorCtr="0" anchor="b" bIns="91425" lIns="91425" spcFirstLastPara="1" rIns="91425" wrap="square" tIns="91425"/>
          <a:lstStyle>
            <a:lvl1pPr lvl="0" rtl="0">
              <a:spcBef>
                <a:spcPts val="0"/>
              </a:spcBef>
              <a:spcAft>
                <a:spcPts val="0"/>
              </a:spcAft>
              <a:buClr>
                <a:srgbClr val="BE0712"/>
              </a:buClr>
              <a:buSzPts val="3200"/>
              <a:buFont typeface="Calibri"/>
              <a:buNone/>
              <a:defRPr b="1" i="0" sz="3200" u="none" cap="none" strike="noStrike">
                <a:solidFill>
                  <a:srgbClr val="BE0712"/>
                </a:solidFill>
                <a:latin typeface="Calibri"/>
                <a:ea typeface="Calibri"/>
                <a:cs typeface="Calibri"/>
                <a:sym typeface="Calibri"/>
              </a:defRPr>
            </a:lvl1pPr>
            <a:lvl2pPr lvl="1"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2pPr>
            <a:lvl3pPr lvl="2"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3pPr>
            <a:lvl4pPr lvl="3"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4pPr>
            <a:lvl5pPr lvl="4"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5pPr>
            <a:lvl6pPr lvl="5"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6pPr>
            <a:lvl7pPr lvl="6"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7pPr>
            <a:lvl8pPr lvl="7"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8pPr>
            <a:lvl9pPr lvl="8"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9pPr>
          </a:lstStyle>
          <a:p/>
        </p:txBody>
      </p:sp>
      <p:sp>
        <p:nvSpPr>
          <p:cNvPr id="12" name="Google Shape;12;p2"/>
          <p:cNvSpPr txBox="1"/>
          <p:nvPr>
            <p:ph idx="1" type="subTitle"/>
          </p:nvPr>
        </p:nvSpPr>
        <p:spPr>
          <a:xfrm>
            <a:off x="161925" y="2612325"/>
            <a:ext cx="5380800" cy="784800"/>
          </a:xfrm>
          <a:prstGeom prst="rect">
            <a:avLst/>
          </a:prstGeom>
          <a:noFill/>
          <a:ln>
            <a:noFill/>
          </a:ln>
        </p:spPr>
        <p:txBody>
          <a:bodyPr anchorCtr="0" anchor="t" bIns="91425" lIns="91425" spcFirstLastPara="1" rIns="91425" wrap="square" tIns="91425"/>
          <a:lstStyle>
            <a:lvl1pPr lvl="0" rtl="0">
              <a:lnSpc>
                <a:spcPct val="100000"/>
              </a:lnSpc>
              <a:spcBef>
                <a:spcPts val="0"/>
              </a:spcBef>
              <a:spcAft>
                <a:spcPts val="0"/>
              </a:spcAft>
              <a:buClr>
                <a:schemeClr val="dk2"/>
              </a:buClr>
              <a:buSzPts val="2400"/>
              <a:buFont typeface="Calibri"/>
              <a:buNone/>
              <a:defRPr b="0" i="0" sz="2400" u="none" cap="none" strike="noStrike">
                <a:solidFill>
                  <a:schemeClr val="dk2"/>
                </a:solidFill>
                <a:latin typeface="Calibri"/>
                <a:ea typeface="Calibri"/>
                <a:cs typeface="Calibri"/>
                <a:sym typeface="Calibri"/>
              </a:defRPr>
            </a:lvl1pPr>
            <a:lvl2pPr lvl="1"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cxnSp>
        <p:nvCxnSpPr>
          <p:cNvPr id="13" name="Google Shape;13;p2"/>
          <p:cNvCxnSpPr/>
          <p:nvPr/>
        </p:nvCxnSpPr>
        <p:spPr>
          <a:xfrm>
            <a:off x="290700" y="2669200"/>
            <a:ext cx="8443800" cy="0"/>
          </a:xfrm>
          <a:prstGeom prst="straightConnector1">
            <a:avLst/>
          </a:prstGeom>
          <a:noFill/>
          <a:ln cap="flat" cmpd="sng" w="19050">
            <a:solidFill>
              <a:srgbClr val="1072BD"/>
            </a:solidFill>
            <a:prstDash val="dot"/>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166800" y="92501"/>
            <a:ext cx="8229600" cy="4953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cxnSp>
        <p:nvCxnSpPr>
          <p:cNvPr id="16" name="Google Shape;16;p3"/>
          <p:cNvCxnSpPr/>
          <p:nvPr/>
        </p:nvCxnSpPr>
        <p:spPr>
          <a:xfrm>
            <a:off x="243000" y="587800"/>
            <a:ext cx="8443800" cy="0"/>
          </a:xfrm>
          <a:prstGeom prst="straightConnector1">
            <a:avLst/>
          </a:prstGeom>
          <a:noFill/>
          <a:ln cap="flat" cmpd="sng" w="19050">
            <a:solidFill>
              <a:srgbClr val="1072BD"/>
            </a:solidFill>
            <a:prstDash val="dot"/>
            <a:round/>
            <a:headEnd len="med" w="med" type="none"/>
            <a:tailEnd len="med" w="med" type="none"/>
          </a:ln>
        </p:spPr>
      </p:cxnSp>
      <p:sp>
        <p:nvSpPr>
          <p:cNvPr id="17" name="Google Shape;17;p3"/>
          <p:cNvSpPr txBox="1"/>
          <p:nvPr>
            <p:ph idx="1" type="body"/>
          </p:nvPr>
        </p:nvSpPr>
        <p:spPr>
          <a:xfrm>
            <a:off x="243000" y="556500"/>
            <a:ext cx="8443800" cy="4153800"/>
          </a:xfrm>
          <a:prstGeom prst="rect">
            <a:avLst/>
          </a:prstGeom>
          <a:noFill/>
          <a:ln>
            <a:noFill/>
          </a:ln>
        </p:spPr>
        <p:txBody>
          <a:bodyPr anchorCtr="0" anchor="t" bIns="91425" lIns="91425" spcFirstLastPara="1" rIns="91425" wrap="square" tIns="91425"/>
          <a:lstStyle>
            <a:lvl1pPr indent="-355600" lvl="0" marL="457200" rtl="0">
              <a:spcBef>
                <a:spcPts val="600"/>
              </a:spcBef>
              <a:spcAft>
                <a:spcPts val="0"/>
              </a:spcAft>
              <a:buSzPts val="2000"/>
              <a:buFont typeface="Calibri"/>
              <a:buChar char="●"/>
              <a:defRPr sz="2000">
                <a:latin typeface="Calibri"/>
                <a:ea typeface="Calibri"/>
                <a:cs typeface="Calibri"/>
                <a:sym typeface="Calibri"/>
              </a:defRPr>
            </a:lvl1pPr>
            <a:lvl2pPr indent="-355600" lvl="1" marL="914400" rtl="0">
              <a:spcBef>
                <a:spcPts val="0"/>
              </a:spcBef>
              <a:spcAft>
                <a:spcPts val="0"/>
              </a:spcAft>
              <a:buSzPts val="2000"/>
              <a:buFont typeface="Calibri"/>
              <a:buChar char="○"/>
              <a:defRPr sz="2000">
                <a:latin typeface="Calibri"/>
                <a:ea typeface="Calibri"/>
                <a:cs typeface="Calibri"/>
                <a:sym typeface="Calibri"/>
              </a:defRPr>
            </a:lvl2pPr>
            <a:lvl3pPr indent="-342900" lvl="2" marL="1371600" rtl="0">
              <a:spcBef>
                <a:spcPts val="0"/>
              </a:spcBef>
              <a:spcAft>
                <a:spcPts val="0"/>
              </a:spcAft>
              <a:buSzPts val="1800"/>
              <a:buFont typeface="Calibri"/>
              <a:buChar char="■"/>
              <a:defRPr sz="1800">
                <a:latin typeface="Calibri"/>
                <a:ea typeface="Calibri"/>
                <a:cs typeface="Calibri"/>
                <a:sym typeface="Calibri"/>
              </a:defRPr>
            </a:lvl3pPr>
            <a:lvl4pPr indent="-342900" lvl="3" marL="1828800" rtl="0">
              <a:spcBef>
                <a:spcPts val="0"/>
              </a:spcBef>
              <a:spcAft>
                <a:spcPts val="0"/>
              </a:spcAft>
              <a:buSzPts val="1800"/>
              <a:buFont typeface="Calibri"/>
              <a:buChar char="●"/>
              <a:defRPr>
                <a:latin typeface="Calibri"/>
                <a:ea typeface="Calibri"/>
                <a:cs typeface="Calibri"/>
                <a:sym typeface="Calibri"/>
              </a:defRPr>
            </a:lvl4pPr>
            <a:lvl5pPr indent="-342900" lvl="4" marL="2286000" rtl="0">
              <a:spcBef>
                <a:spcPts val="0"/>
              </a:spcBef>
              <a:spcAft>
                <a:spcPts val="0"/>
              </a:spcAft>
              <a:buSzPts val="1800"/>
              <a:buFont typeface="Calibri"/>
              <a:buChar char="○"/>
              <a:defRPr sz="1800">
                <a:latin typeface="Calibri"/>
                <a:ea typeface="Calibri"/>
                <a:cs typeface="Calibri"/>
                <a:sym typeface="Calibri"/>
              </a:defRPr>
            </a:lvl5pPr>
            <a:lvl6pPr indent="-342900" lvl="5" marL="2743200" rtl="0">
              <a:spcBef>
                <a:spcPts val="0"/>
              </a:spcBef>
              <a:spcAft>
                <a:spcPts val="0"/>
              </a:spcAft>
              <a:buSzPts val="1800"/>
              <a:buFont typeface="Calibri"/>
              <a:buChar char="■"/>
              <a:defRPr sz="1800">
                <a:latin typeface="Calibri"/>
                <a:ea typeface="Calibri"/>
                <a:cs typeface="Calibri"/>
                <a:sym typeface="Calibri"/>
              </a:defRPr>
            </a:lvl6pPr>
            <a:lvl7pPr indent="-342900" lvl="6" marL="3200400" rtl="0">
              <a:spcBef>
                <a:spcPts val="0"/>
              </a:spcBef>
              <a:spcAft>
                <a:spcPts val="0"/>
              </a:spcAft>
              <a:buSzPts val="1800"/>
              <a:buFont typeface="Calibri"/>
              <a:buChar char="●"/>
              <a:defRPr sz="1800">
                <a:latin typeface="Calibri"/>
                <a:ea typeface="Calibri"/>
                <a:cs typeface="Calibri"/>
                <a:sym typeface="Calibri"/>
              </a:defRPr>
            </a:lvl7pPr>
            <a:lvl8pPr indent="-342900" lvl="7" marL="3657600" rtl="0">
              <a:spcBef>
                <a:spcPts val="0"/>
              </a:spcBef>
              <a:spcAft>
                <a:spcPts val="0"/>
              </a:spcAft>
              <a:buSzPts val="1800"/>
              <a:buFont typeface="Calibri"/>
              <a:buChar char="○"/>
              <a:defRPr sz="1800">
                <a:latin typeface="Calibri"/>
                <a:ea typeface="Calibri"/>
                <a:cs typeface="Calibri"/>
                <a:sym typeface="Calibri"/>
              </a:defRPr>
            </a:lvl8pPr>
            <a:lvl9pPr indent="-342900" lvl="8" marL="4114800" rtl="0">
              <a:spcBef>
                <a:spcPts val="0"/>
              </a:spcBef>
              <a:spcAft>
                <a:spcPts val="0"/>
              </a:spcAft>
              <a:buSzPts val="1800"/>
              <a:buFont typeface="Calibri"/>
              <a:buChar char="■"/>
              <a:defRPr sz="1800">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8" name="Shape 18"/>
        <p:cNvGrpSpPr/>
        <p:nvPr/>
      </p:nvGrpSpPr>
      <p:grpSpPr>
        <a:xfrm>
          <a:off x="0" y="0"/>
          <a:ext cx="0" cy="0"/>
          <a:chOff x="0" y="0"/>
          <a:chExt cx="0" cy="0"/>
        </a:xfrm>
      </p:grpSpPr>
      <p:sp>
        <p:nvSpPr>
          <p:cNvPr id="19" name="Google Shape;19;p4"/>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20" name="Google Shape;20;p4"/>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21" name="Google Shape;21;p4"/>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2" name="Shape 22"/>
        <p:cNvGrpSpPr/>
        <p:nvPr/>
      </p:nvGrpSpPr>
      <p:grpSpPr>
        <a:xfrm>
          <a:off x="0" y="0"/>
          <a:ext cx="0" cy="0"/>
          <a:chOff x="0" y="0"/>
          <a:chExt cx="0" cy="0"/>
        </a:xfrm>
      </p:grpSpPr>
      <p:sp>
        <p:nvSpPr>
          <p:cNvPr id="23" name="Google Shape;23;p5"/>
          <p:cNvSpPr txBox="1"/>
          <p:nvPr>
            <p:ph type="title"/>
          </p:nvPr>
        </p:nvSpPr>
        <p:spPr>
          <a:xfrm>
            <a:off x="928950" y="2143050"/>
            <a:ext cx="7286100" cy="857400"/>
          </a:xfrm>
          <a:prstGeom prst="rect">
            <a:avLst/>
          </a:prstGeom>
          <a:noFill/>
          <a:ln>
            <a:noFill/>
          </a:ln>
        </p:spPr>
        <p:txBody>
          <a:bodyPr anchorCtr="0" anchor="b" bIns="91425" lIns="91425" spcFirstLastPara="1" rIns="91425" wrap="square" tIns="91425"/>
          <a:lstStyle>
            <a:lvl1pPr lvl="0" rtl="0" algn="ctr">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4" name="Shape 24"/>
        <p:cNvGrpSpPr/>
        <p:nvPr/>
      </p:nvGrpSpPr>
      <p:grpSpPr>
        <a:xfrm>
          <a:off x="0" y="0"/>
          <a:ext cx="0" cy="0"/>
          <a:chOff x="0" y="0"/>
          <a:chExt cx="0" cy="0"/>
        </a:xfrm>
      </p:grpSpPr>
      <p:sp>
        <p:nvSpPr>
          <p:cNvPr id="25" name="Google Shape;25;p6"/>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6" name="Shape 2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datastructur.es" TargetMode="External"/><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pic>
        <p:nvPicPr>
          <p:cNvPr id="8" name="Google Shape;8;p1"/>
          <p:cNvPicPr preferRelativeResize="0"/>
          <p:nvPr/>
        </p:nvPicPr>
        <p:blipFill>
          <a:blip r:embed="rId1">
            <a:alphaModFix/>
          </a:blip>
          <a:stretch>
            <a:fillRect/>
          </a:stretch>
        </p:blipFill>
        <p:spPr>
          <a:xfrm>
            <a:off x="8686800" y="4983478"/>
            <a:ext cx="457200" cy="160022"/>
          </a:xfrm>
          <a:prstGeom prst="rect">
            <a:avLst/>
          </a:prstGeom>
          <a:noFill/>
          <a:ln>
            <a:noFill/>
          </a:ln>
        </p:spPr>
      </p:pic>
      <p:sp>
        <p:nvSpPr>
          <p:cNvPr id="9" name="Google Shape;9;p1"/>
          <p:cNvSpPr txBox="1"/>
          <p:nvPr/>
        </p:nvSpPr>
        <p:spPr>
          <a:xfrm>
            <a:off x="8578500" y="4793875"/>
            <a:ext cx="655200" cy="2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u="sng">
                <a:solidFill>
                  <a:srgbClr val="1155CC"/>
                </a:solidFill>
                <a:latin typeface="Calibri"/>
                <a:ea typeface="Calibri"/>
                <a:cs typeface="Calibri"/>
                <a:sym typeface="Calibri"/>
                <a:hlinkClick r:id="rId2"/>
              </a:rPr>
              <a:t>datastructur.es</a:t>
            </a:r>
            <a:endParaRPr sz="600">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piazza.com/class/j9j0udrxjjp758?cid=536" TargetMode="External"/><Relationship Id="rId4" Type="http://schemas.openxmlformats.org/officeDocument/2006/relationships/hyperlink" Target="mailto:OASES@ebayc.or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goo.gl/tFyMEJ"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s://goo.gl/gzAuBa" TargetMode="External"/><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hyperlink" Target="http://goo.gl/VS4cOK" TargetMode="External"/><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hyperlink" Target="https://goo.gl/CqrZ7Y"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8.png"/><Relationship Id="rId4" Type="http://schemas.openxmlformats.org/officeDocument/2006/relationships/image" Target="../media/image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hyperlink" Target="https://goo.gl/JxpyLq" TargetMode="External"/><Relationship Id="rId4" Type="http://schemas.openxmlformats.org/officeDocument/2006/relationships/image" Target="../media/image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hyperlink" Target="https://goo.gl/JxpyLq" TargetMode="External"/><Relationship Id="rId4" Type="http://schemas.openxmlformats.org/officeDocument/2006/relationships/image" Target="../media/image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p18.datastructur.es/materials/guides/incident-reports-2017.html"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piazza.com/class/j9j0udrxjjp758?cid=515"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piazza.com/class/j9j0udrxjjp758?cid=519"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0" name="Shape 30"/>
        <p:cNvGrpSpPr/>
        <p:nvPr/>
      </p:nvGrpSpPr>
      <p:grpSpPr>
        <a:xfrm>
          <a:off x="0" y="0"/>
          <a:ext cx="0" cy="0"/>
          <a:chOff x="0" y="0"/>
          <a:chExt cx="0" cy="0"/>
        </a:xfrm>
      </p:grpSpPr>
      <p:sp>
        <p:nvSpPr>
          <p:cNvPr id="31" name="Google Shape;31;p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One Last Note on Plagiarism</a:t>
            </a:r>
            <a:endParaRPr/>
          </a:p>
        </p:txBody>
      </p:sp>
      <p:pic>
        <p:nvPicPr>
          <p:cNvPr id="32" name="Google Shape;32;p8"/>
          <p:cNvPicPr preferRelativeResize="0"/>
          <p:nvPr/>
        </p:nvPicPr>
        <p:blipFill>
          <a:blip r:embed="rId3">
            <a:alphaModFix/>
          </a:blip>
          <a:stretch>
            <a:fillRect/>
          </a:stretch>
        </p:blipFill>
        <p:spPr>
          <a:xfrm>
            <a:off x="2876650" y="2161838"/>
            <a:ext cx="2809875" cy="533400"/>
          </a:xfrm>
          <a:prstGeom prst="rect">
            <a:avLst/>
          </a:prstGeom>
          <a:noFill/>
          <a:ln>
            <a:noFill/>
          </a:ln>
        </p:spPr>
      </p:pic>
      <p:pic>
        <p:nvPicPr>
          <p:cNvPr id="33" name="Google Shape;33;p8"/>
          <p:cNvPicPr preferRelativeResize="0"/>
          <p:nvPr/>
        </p:nvPicPr>
        <p:blipFill>
          <a:blip r:embed="rId4">
            <a:alphaModFix/>
          </a:blip>
          <a:stretch>
            <a:fillRect/>
          </a:stretch>
        </p:blipFill>
        <p:spPr>
          <a:xfrm>
            <a:off x="1176325" y="929125"/>
            <a:ext cx="6791325" cy="666750"/>
          </a:xfrm>
          <a:prstGeom prst="rect">
            <a:avLst/>
          </a:prstGeom>
          <a:noFill/>
          <a:ln>
            <a:noFill/>
          </a:ln>
        </p:spPr>
      </p:pic>
      <p:pic>
        <p:nvPicPr>
          <p:cNvPr id="34" name="Google Shape;34;p8"/>
          <p:cNvPicPr preferRelativeResize="0"/>
          <p:nvPr/>
        </p:nvPicPr>
        <p:blipFill>
          <a:blip r:embed="rId5">
            <a:alphaModFix/>
          </a:blip>
          <a:stretch>
            <a:fillRect/>
          </a:stretch>
        </p:blipFill>
        <p:spPr>
          <a:xfrm>
            <a:off x="433050" y="2893175"/>
            <a:ext cx="8401050" cy="2038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Summary of Last Time (From IntList to SLList)</a:t>
            </a:r>
            <a:endParaRPr/>
          </a:p>
        </p:txBody>
      </p:sp>
      <p:graphicFrame>
        <p:nvGraphicFramePr>
          <p:cNvPr id="89" name="Google Shape;89;p17"/>
          <p:cNvGraphicFramePr/>
          <p:nvPr/>
        </p:nvGraphicFramePr>
        <p:xfrm>
          <a:off x="2762275" y="652650"/>
          <a:ext cx="3000000" cy="3000000"/>
        </p:xfrm>
        <a:graphic>
          <a:graphicData uri="http://schemas.openxmlformats.org/drawingml/2006/table">
            <a:tbl>
              <a:tblPr>
                <a:noFill/>
                <a:tableStyleId>{F6DEA743-7FED-4177-9DD7-4ABCFFA48992}</a:tableStyleId>
              </a:tblPr>
              <a:tblGrid>
                <a:gridCol w="1745000"/>
                <a:gridCol w="449525"/>
                <a:gridCol w="3824750"/>
              </a:tblGrid>
              <a:tr h="381000">
                <a:tc>
                  <a:txBody>
                    <a:bodyPr>
                      <a:noAutofit/>
                    </a:bodyPr>
                    <a:lstStyle/>
                    <a:p>
                      <a:pPr indent="0" lvl="0" marL="0" rtl="0" algn="l">
                        <a:spcBef>
                          <a:spcPts val="0"/>
                        </a:spcBef>
                        <a:spcAft>
                          <a:spcPts val="0"/>
                        </a:spcAft>
                        <a:buNone/>
                      </a:pPr>
                      <a:r>
                        <a:rPr lang="en"/>
                        <a:t>Methods</a:t>
                      </a:r>
                      <a:endParaRPr/>
                    </a:p>
                  </a:txBody>
                  <a:tcPr marT="91425" marB="91425" marR="91425" marL="91425"/>
                </a:tc>
                <a:tc gridSpan="2">
                  <a:txBody>
                    <a:bodyPr>
                      <a:noAutofit/>
                    </a:bodyPr>
                    <a:lstStyle/>
                    <a:p>
                      <a:pPr indent="0" lvl="0" marL="0" rtl="0" algn="l">
                        <a:spcBef>
                          <a:spcPts val="0"/>
                        </a:spcBef>
                        <a:spcAft>
                          <a:spcPts val="0"/>
                        </a:spcAft>
                        <a:buNone/>
                      </a:pPr>
                      <a:r>
                        <a:rPr lang="en"/>
                        <a:t>Non-Obvious Improvements</a:t>
                      </a:r>
                      <a:endParaRPr/>
                    </a:p>
                  </a:txBody>
                  <a:tcPr marT="91425" marB="91425" marR="91425" marL="91425"/>
                </a:tc>
                <a:tc hMerge="1"/>
              </a:tr>
              <a:tr h="381000">
                <a:tc>
                  <a:txBody>
                    <a:bodyPr>
                      <a:noAutofit/>
                    </a:bodyPr>
                    <a:lstStyle/>
                    <a:p>
                      <a:pPr indent="0" lvl="0" marL="0" rtl="0" algn="l">
                        <a:spcBef>
                          <a:spcPts val="0"/>
                        </a:spcBef>
                        <a:spcAft>
                          <a:spcPts val="0"/>
                        </a:spcAft>
                        <a:buNone/>
                      </a:pPr>
                      <a:r>
                        <a:rPr lang="en">
                          <a:latin typeface="Consolas"/>
                          <a:ea typeface="Consolas"/>
                          <a:cs typeface="Consolas"/>
                          <a:sym typeface="Consolas"/>
                        </a:rPr>
                        <a:t>addFirst(int x)</a:t>
                      </a:r>
                      <a:endParaRPr>
                        <a:latin typeface="Consolas"/>
                        <a:ea typeface="Consolas"/>
                        <a:cs typeface="Consolas"/>
                        <a:sym typeface="Consolas"/>
                      </a:endParaRPr>
                    </a:p>
                  </a:txBody>
                  <a:tcPr marT="91425" marB="91425" marR="91425" marL="91425"/>
                </a:tc>
                <a:tc>
                  <a:txBody>
                    <a:bodyPr>
                      <a:noAutofit/>
                    </a:bodyPr>
                    <a:lstStyle/>
                    <a:p>
                      <a:pPr indent="0" lvl="0" marL="0" rtl="0" algn="l">
                        <a:spcBef>
                          <a:spcPts val="0"/>
                        </a:spcBef>
                        <a:spcAft>
                          <a:spcPts val="0"/>
                        </a:spcAft>
                        <a:buNone/>
                      </a:pPr>
                      <a:r>
                        <a:rPr lang="en"/>
                        <a:t>#1</a:t>
                      </a:r>
                      <a:endParaRPr/>
                    </a:p>
                  </a:txBody>
                  <a:tcPr marT="91425" marB="91425" marR="91425" marL="91425"/>
                </a:tc>
                <a:tc>
                  <a:txBody>
                    <a:bodyPr>
                      <a:noAutofit/>
                    </a:bodyPr>
                    <a:lstStyle/>
                    <a:p>
                      <a:pPr indent="0" lvl="0" marL="0" rtl="0" algn="l">
                        <a:spcBef>
                          <a:spcPts val="0"/>
                        </a:spcBef>
                        <a:spcAft>
                          <a:spcPts val="0"/>
                        </a:spcAft>
                        <a:buNone/>
                      </a:pPr>
                      <a:r>
                        <a:rPr lang="en"/>
                        <a:t>Rebranding: </a:t>
                      </a:r>
                      <a:r>
                        <a:rPr lang="en">
                          <a:solidFill>
                            <a:srgbClr val="208920"/>
                          </a:solidFill>
                          <a:latin typeface="Consolas"/>
                          <a:ea typeface="Consolas"/>
                          <a:cs typeface="Consolas"/>
                          <a:sym typeface="Consolas"/>
                        </a:rPr>
                        <a:t>IntList</a:t>
                      </a:r>
                      <a:r>
                        <a:rPr lang="en"/>
                        <a:t> → </a:t>
                      </a:r>
                      <a:r>
                        <a:rPr lang="en">
                          <a:solidFill>
                            <a:srgbClr val="208920"/>
                          </a:solidFill>
                          <a:latin typeface="Consolas"/>
                          <a:ea typeface="Consolas"/>
                          <a:cs typeface="Consolas"/>
                          <a:sym typeface="Consolas"/>
                        </a:rPr>
                        <a:t>IntNode</a:t>
                      </a:r>
                      <a:endParaRPr>
                        <a:solidFill>
                          <a:srgbClr val="208920"/>
                        </a:solidFill>
                        <a:latin typeface="Consolas"/>
                        <a:ea typeface="Consolas"/>
                        <a:cs typeface="Consolas"/>
                        <a:sym typeface="Consolas"/>
                      </a:endParaRPr>
                    </a:p>
                  </a:txBody>
                  <a:tcPr marT="91425" marB="91425" marR="91425" marL="91425"/>
                </a:tc>
              </a:tr>
              <a:tr h="381000">
                <a:tc>
                  <a:txBody>
                    <a:bodyPr>
                      <a:noAutofit/>
                    </a:bodyPr>
                    <a:lstStyle/>
                    <a:p>
                      <a:pPr indent="0" lvl="0" marL="0" rtl="0" algn="l">
                        <a:spcBef>
                          <a:spcPts val="0"/>
                        </a:spcBef>
                        <a:spcAft>
                          <a:spcPts val="0"/>
                        </a:spcAft>
                        <a:buNone/>
                      </a:pPr>
                      <a:r>
                        <a:rPr lang="en">
                          <a:latin typeface="Consolas"/>
                          <a:ea typeface="Consolas"/>
                          <a:cs typeface="Consolas"/>
                          <a:sym typeface="Consolas"/>
                        </a:rPr>
                        <a:t>getFirst()</a:t>
                      </a:r>
                      <a:endParaRPr>
                        <a:latin typeface="Consolas"/>
                        <a:ea typeface="Consolas"/>
                        <a:cs typeface="Consolas"/>
                        <a:sym typeface="Consolas"/>
                      </a:endParaRPr>
                    </a:p>
                  </a:txBody>
                  <a:tcPr marT="91425" marB="91425" marR="91425" marL="91425"/>
                </a:tc>
                <a:tc>
                  <a:txBody>
                    <a:bodyPr>
                      <a:noAutofit/>
                    </a:bodyPr>
                    <a:lstStyle/>
                    <a:p>
                      <a:pPr indent="0" lvl="0" marL="0" rtl="0" algn="l">
                        <a:spcBef>
                          <a:spcPts val="0"/>
                        </a:spcBef>
                        <a:spcAft>
                          <a:spcPts val="0"/>
                        </a:spcAft>
                        <a:buNone/>
                      </a:pPr>
                      <a:r>
                        <a:rPr lang="en"/>
                        <a:t>#2</a:t>
                      </a:r>
                      <a:endParaRPr/>
                    </a:p>
                  </a:txBody>
                  <a:tcPr marT="91425" marB="91425" marR="91425" marL="91425"/>
                </a:tc>
                <a:tc>
                  <a:txBody>
                    <a:bodyPr>
                      <a:noAutofit/>
                    </a:bodyPr>
                    <a:lstStyle/>
                    <a:p>
                      <a:pPr indent="0" lvl="0" marL="0" rtl="0" algn="l">
                        <a:spcBef>
                          <a:spcPts val="0"/>
                        </a:spcBef>
                        <a:spcAft>
                          <a:spcPts val="0"/>
                        </a:spcAft>
                        <a:buNone/>
                      </a:pPr>
                      <a:r>
                        <a:rPr lang="en"/>
                        <a:t>Bureaucracy: </a:t>
                      </a:r>
                      <a:r>
                        <a:rPr lang="en">
                          <a:solidFill>
                            <a:srgbClr val="208920"/>
                          </a:solidFill>
                          <a:latin typeface="Consolas"/>
                          <a:ea typeface="Consolas"/>
                          <a:cs typeface="Consolas"/>
                          <a:sym typeface="Consolas"/>
                        </a:rPr>
                        <a:t>SLList</a:t>
                      </a:r>
                      <a:r>
                        <a:rPr lang="en"/>
                        <a:t> </a:t>
                      </a:r>
                      <a:endParaRPr/>
                    </a:p>
                  </a:txBody>
                  <a:tcPr marT="91425" marB="91425" marR="91425" marL="91425"/>
                </a:tc>
              </a:tr>
              <a:tr h="396200">
                <a:tc>
                  <a:txBody>
                    <a:bodyPr>
                      <a:noAutofit/>
                    </a:bodyPr>
                    <a:lstStyle/>
                    <a:p>
                      <a:pPr indent="0" lvl="0" marL="0" rtl="0" algn="l">
                        <a:spcBef>
                          <a:spcPts val="0"/>
                        </a:spcBef>
                        <a:spcAft>
                          <a:spcPts val="0"/>
                        </a:spcAft>
                        <a:buNone/>
                      </a:pPr>
                      <a:r>
                        <a:rPr lang="en">
                          <a:solidFill>
                            <a:schemeClr val="dk1"/>
                          </a:solidFill>
                          <a:latin typeface="Consolas"/>
                          <a:ea typeface="Consolas"/>
                          <a:cs typeface="Consolas"/>
                          <a:sym typeface="Consolas"/>
                        </a:rPr>
                        <a:t>addLast(int x)</a:t>
                      </a:r>
                      <a:endParaRPr>
                        <a:latin typeface="Consolas"/>
                        <a:ea typeface="Consolas"/>
                        <a:cs typeface="Consolas"/>
                        <a:sym typeface="Consolas"/>
                      </a:endParaRPr>
                    </a:p>
                  </a:txBody>
                  <a:tcPr marT="91425" marB="91425" marR="91425" marL="91425"/>
                </a:tc>
                <a:tc>
                  <a:txBody>
                    <a:bodyPr>
                      <a:noAutofit/>
                    </a:bodyPr>
                    <a:lstStyle/>
                    <a:p>
                      <a:pPr indent="0" lvl="0" marL="0" rtl="0" algn="l">
                        <a:spcBef>
                          <a:spcPts val="0"/>
                        </a:spcBef>
                        <a:spcAft>
                          <a:spcPts val="0"/>
                        </a:spcAft>
                        <a:buNone/>
                      </a:pPr>
                      <a:r>
                        <a:rPr lang="en"/>
                        <a:t>#3</a:t>
                      </a:r>
                      <a:endParaRPr/>
                    </a:p>
                  </a:txBody>
                  <a:tcPr marT="91425" marB="91425" marR="91425" marL="91425"/>
                </a:tc>
                <a:tc>
                  <a:txBody>
                    <a:bodyPr>
                      <a:noAutofit/>
                    </a:bodyPr>
                    <a:lstStyle/>
                    <a:p>
                      <a:pPr indent="0" lvl="0" marL="0" rtl="0" algn="l">
                        <a:spcBef>
                          <a:spcPts val="0"/>
                        </a:spcBef>
                        <a:spcAft>
                          <a:spcPts val="0"/>
                        </a:spcAft>
                        <a:buNone/>
                      </a:pPr>
                      <a:r>
                        <a:rPr lang="en"/>
                        <a:t>Access Control: </a:t>
                      </a:r>
                      <a:r>
                        <a:rPr lang="en">
                          <a:solidFill>
                            <a:srgbClr val="9C20EE"/>
                          </a:solidFill>
                          <a:latin typeface="Consolas"/>
                          <a:ea typeface="Consolas"/>
                          <a:cs typeface="Consolas"/>
                          <a:sym typeface="Consolas"/>
                        </a:rPr>
                        <a:t>public</a:t>
                      </a:r>
                      <a:r>
                        <a:rPr lang="en"/>
                        <a:t> → </a:t>
                      </a:r>
                      <a:r>
                        <a:rPr lang="en">
                          <a:solidFill>
                            <a:srgbClr val="9C20EE"/>
                          </a:solidFill>
                          <a:latin typeface="Consolas"/>
                          <a:ea typeface="Consolas"/>
                          <a:cs typeface="Consolas"/>
                          <a:sym typeface="Consolas"/>
                        </a:rPr>
                        <a:t>private</a:t>
                      </a:r>
                      <a:endParaRPr>
                        <a:solidFill>
                          <a:srgbClr val="9C20EE"/>
                        </a:solidFill>
                        <a:latin typeface="Consolas"/>
                        <a:ea typeface="Consolas"/>
                        <a:cs typeface="Consolas"/>
                        <a:sym typeface="Consolas"/>
                      </a:endParaRPr>
                    </a:p>
                  </a:txBody>
                  <a:tcPr marT="91425" marB="91425" marR="91425" marL="91425"/>
                </a:tc>
              </a:tr>
              <a:tr h="381000">
                <a:tc>
                  <a:txBody>
                    <a:bodyPr>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size()</a:t>
                      </a:r>
                      <a:endParaRPr>
                        <a:latin typeface="Consolas"/>
                        <a:ea typeface="Consolas"/>
                        <a:cs typeface="Consolas"/>
                        <a:sym typeface="Consolas"/>
                      </a:endParaRPr>
                    </a:p>
                  </a:txBody>
                  <a:tcPr marT="91425" marB="91425" marR="91425" marL="91425"/>
                </a:tc>
                <a:tc>
                  <a:txBody>
                    <a:bodyPr>
                      <a:noAutofit/>
                    </a:bodyPr>
                    <a:lstStyle/>
                    <a:p>
                      <a:pPr indent="0" lvl="0" marL="0" rtl="0" algn="l">
                        <a:spcBef>
                          <a:spcPts val="0"/>
                        </a:spcBef>
                        <a:spcAft>
                          <a:spcPts val="0"/>
                        </a:spcAft>
                        <a:buNone/>
                      </a:pPr>
                      <a:r>
                        <a:rPr lang="en"/>
                        <a:t>#4</a:t>
                      </a:r>
                      <a:endParaRPr/>
                    </a:p>
                  </a:txBody>
                  <a:tcPr marT="91425" marB="91425" marR="91425" marL="91425"/>
                </a:tc>
                <a:tc>
                  <a:txBody>
                    <a:bodyPr>
                      <a:noAutofit/>
                    </a:bodyPr>
                    <a:lstStyle/>
                    <a:p>
                      <a:pPr indent="0" lvl="0" marL="0" rtl="0" algn="l">
                        <a:spcBef>
                          <a:spcPts val="0"/>
                        </a:spcBef>
                        <a:spcAft>
                          <a:spcPts val="0"/>
                        </a:spcAft>
                        <a:buNone/>
                      </a:pPr>
                      <a:r>
                        <a:rPr lang="en"/>
                        <a:t>Nested Class: Bringing </a:t>
                      </a:r>
                      <a:r>
                        <a:rPr lang="en">
                          <a:solidFill>
                            <a:srgbClr val="208920"/>
                          </a:solidFill>
                          <a:latin typeface="Consolas"/>
                          <a:ea typeface="Consolas"/>
                          <a:cs typeface="Consolas"/>
                          <a:sym typeface="Consolas"/>
                        </a:rPr>
                        <a:t>IntNode</a:t>
                      </a:r>
                      <a:r>
                        <a:rPr lang="en"/>
                        <a:t> into </a:t>
                      </a:r>
                      <a:r>
                        <a:rPr lang="en">
                          <a:solidFill>
                            <a:srgbClr val="208920"/>
                          </a:solidFill>
                          <a:latin typeface="Consolas"/>
                          <a:ea typeface="Consolas"/>
                          <a:cs typeface="Consolas"/>
                          <a:sym typeface="Consolas"/>
                        </a:rPr>
                        <a:t>SLList</a:t>
                      </a:r>
                      <a:endParaRPr>
                        <a:solidFill>
                          <a:srgbClr val="208920"/>
                        </a:solidFill>
                        <a:latin typeface="Consolas"/>
                        <a:ea typeface="Consolas"/>
                        <a:cs typeface="Consolas"/>
                        <a:sym typeface="Consolas"/>
                      </a:endParaRPr>
                    </a:p>
                  </a:txBody>
                  <a:tcPr marT="91425" marB="91425" marR="91425" marL="91425"/>
                </a:tc>
              </a:tr>
              <a:tr h="381000">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rPr lang="en"/>
                        <a:t>#5</a:t>
                      </a:r>
                      <a:endParaRPr/>
                    </a:p>
                  </a:txBody>
                  <a:tcPr marT="91425" marB="91425" marR="91425" marL="91425"/>
                </a:tc>
                <a:tc>
                  <a:txBody>
                    <a:bodyPr>
                      <a:noAutofit/>
                    </a:bodyPr>
                    <a:lstStyle/>
                    <a:p>
                      <a:pPr indent="0" lvl="0" marL="0" rtl="0" algn="l">
                        <a:spcBef>
                          <a:spcPts val="0"/>
                        </a:spcBef>
                        <a:spcAft>
                          <a:spcPts val="0"/>
                        </a:spcAft>
                        <a:buNone/>
                      </a:pPr>
                      <a:r>
                        <a:rPr lang="en"/>
                        <a:t>Caching: Saving </a:t>
                      </a:r>
                      <a:r>
                        <a:rPr lang="en">
                          <a:latin typeface="Consolas"/>
                          <a:ea typeface="Consolas"/>
                          <a:cs typeface="Consolas"/>
                          <a:sym typeface="Consolas"/>
                        </a:rPr>
                        <a:t>size</a:t>
                      </a:r>
                      <a:r>
                        <a:rPr lang="en"/>
                        <a:t> as an </a:t>
                      </a:r>
                      <a:r>
                        <a:rPr lang="en">
                          <a:latin typeface="Consolas"/>
                          <a:ea typeface="Consolas"/>
                          <a:cs typeface="Consolas"/>
                          <a:sym typeface="Consolas"/>
                        </a:rPr>
                        <a:t>int</a:t>
                      </a:r>
                      <a:r>
                        <a:rPr lang="en"/>
                        <a:t>.</a:t>
                      </a:r>
                      <a:endParaRPr/>
                    </a:p>
                  </a:txBody>
                  <a:tcPr marT="91425" marB="91425" marR="91425" marL="91425"/>
                </a:tc>
              </a:tr>
              <a:tr h="381000">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rPr lang="en"/>
                        <a:t>#6</a:t>
                      </a:r>
                      <a:endParaRPr/>
                    </a:p>
                  </a:txBody>
                  <a:tcPr marT="91425" marB="91425" marR="91425" marL="91425"/>
                </a:tc>
                <a:tc>
                  <a:txBody>
                    <a:bodyPr>
                      <a:noAutofit/>
                    </a:bodyPr>
                    <a:lstStyle/>
                    <a:p>
                      <a:pPr indent="0" lvl="0" marL="0" rtl="0" algn="l">
                        <a:spcBef>
                          <a:spcPts val="0"/>
                        </a:spcBef>
                        <a:spcAft>
                          <a:spcPts val="0"/>
                        </a:spcAft>
                        <a:buNone/>
                      </a:pPr>
                      <a:r>
                        <a:rPr lang="en"/>
                        <a:t>Generalizing: Adding a </a:t>
                      </a:r>
                      <a:r>
                        <a:rPr lang="en">
                          <a:latin typeface="Consolas"/>
                          <a:ea typeface="Consolas"/>
                          <a:cs typeface="Consolas"/>
                          <a:sym typeface="Consolas"/>
                        </a:rPr>
                        <a:t>sentinel</a:t>
                      </a:r>
                      <a:r>
                        <a:rPr lang="en"/>
                        <a:t> node to allow representation of the empty list.</a:t>
                      </a:r>
                      <a:endParaRPr/>
                    </a:p>
                  </a:txBody>
                  <a:tcPr marT="91425" marB="91425" marR="91425" marL="91425"/>
                </a:tc>
              </a:tr>
            </a:tbl>
          </a:graphicData>
        </a:graphic>
      </p:graphicFrame>
      <p:cxnSp>
        <p:nvCxnSpPr>
          <p:cNvPr id="90" name="Google Shape;90;p17"/>
          <p:cNvCxnSpPr/>
          <p:nvPr/>
        </p:nvCxnSpPr>
        <p:spPr>
          <a:xfrm>
            <a:off x="7588328" y="4481293"/>
            <a:ext cx="519300" cy="428100"/>
          </a:xfrm>
          <a:prstGeom prst="straightConnector1">
            <a:avLst/>
          </a:prstGeom>
          <a:noFill/>
          <a:ln cap="flat" cmpd="sng" w="19050">
            <a:solidFill>
              <a:srgbClr val="666666"/>
            </a:solidFill>
            <a:prstDash val="solid"/>
            <a:round/>
            <a:headEnd len="med" w="med" type="none"/>
            <a:tailEnd len="med" w="med" type="none"/>
          </a:ln>
        </p:spPr>
      </p:cxnSp>
      <p:sp>
        <p:nvSpPr>
          <p:cNvPr id="91" name="Google Shape;91;p17"/>
          <p:cNvSpPr/>
          <p:nvPr/>
        </p:nvSpPr>
        <p:spPr>
          <a:xfrm>
            <a:off x="2590331" y="2624319"/>
            <a:ext cx="1908600" cy="1549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17"/>
          <p:cNvGrpSpPr/>
          <p:nvPr/>
        </p:nvGrpSpPr>
        <p:grpSpPr>
          <a:xfrm>
            <a:off x="256836" y="3280750"/>
            <a:ext cx="7860318" cy="1697623"/>
            <a:chOff x="714023" y="3321475"/>
            <a:chExt cx="7860318" cy="1697623"/>
          </a:xfrm>
        </p:grpSpPr>
        <p:sp>
          <p:nvSpPr>
            <p:cNvPr id="93" name="Google Shape;93;p17"/>
            <p:cNvSpPr/>
            <p:nvPr/>
          </p:nvSpPr>
          <p:spPr>
            <a:xfrm>
              <a:off x="2517725" y="3620813"/>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4" name="Google Shape;94;p17"/>
            <p:cNvSpPr/>
            <p:nvPr/>
          </p:nvSpPr>
          <p:spPr>
            <a:xfrm>
              <a:off x="1161975" y="3383950"/>
              <a:ext cx="3075000" cy="9075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p:nvPr/>
          </p:nvSpPr>
          <p:spPr>
            <a:xfrm>
              <a:off x="3160575" y="3626900"/>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96" name="Google Shape;96;p17"/>
            <p:cNvCxnSpPr>
              <a:stCxn id="95" idx="3"/>
              <a:endCxn id="97" idx="0"/>
            </p:cNvCxnSpPr>
            <p:nvPr/>
          </p:nvCxnSpPr>
          <p:spPr>
            <a:xfrm flipH="1">
              <a:off x="3103875" y="3814250"/>
              <a:ext cx="559200" cy="714000"/>
            </a:xfrm>
            <a:prstGeom prst="curvedConnector4">
              <a:avLst>
                <a:gd fmla="val -42583" name="adj1"/>
                <a:gd fmla="val 63124" name="adj2"/>
              </a:avLst>
            </a:prstGeom>
            <a:noFill/>
            <a:ln cap="flat" cmpd="sng" w="19050">
              <a:solidFill>
                <a:srgbClr val="666666"/>
              </a:solidFill>
              <a:prstDash val="solid"/>
              <a:round/>
              <a:headEnd len="med" w="med" type="none"/>
              <a:tailEnd len="med" w="med" type="triangle"/>
            </a:ln>
          </p:spPr>
        </p:cxnSp>
        <p:cxnSp>
          <p:nvCxnSpPr>
            <p:cNvPr id="98" name="Google Shape;98;p17"/>
            <p:cNvCxnSpPr>
              <a:stCxn id="95" idx="3"/>
            </p:cNvCxnSpPr>
            <p:nvPr/>
          </p:nvCxnSpPr>
          <p:spPr>
            <a:xfrm rot="10800000">
              <a:off x="3373875" y="3809750"/>
              <a:ext cx="289200" cy="4500"/>
            </a:xfrm>
            <a:prstGeom prst="straightConnector1">
              <a:avLst/>
            </a:prstGeom>
            <a:noFill/>
            <a:ln cap="flat" cmpd="sng" w="19050">
              <a:solidFill>
                <a:srgbClr val="666666"/>
              </a:solidFill>
              <a:prstDash val="solid"/>
              <a:round/>
              <a:headEnd len="med" w="med" type="none"/>
              <a:tailEnd len="med" w="med" type="none"/>
            </a:ln>
          </p:spPr>
        </p:cxnSp>
        <p:sp>
          <p:nvSpPr>
            <p:cNvPr id="99" name="Google Shape;99;p17"/>
            <p:cNvSpPr txBox="1"/>
            <p:nvPr/>
          </p:nvSpPr>
          <p:spPr>
            <a:xfrm>
              <a:off x="1114688" y="3351037"/>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addFirst()</a:t>
              </a:r>
              <a:endParaRPr>
                <a:latin typeface="Ubuntu Mono"/>
                <a:ea typeface="Ubuntu Mono"/>
                <a:cs typeface="Ubuntu Mono"/>
                <a:sym typeface="Ubuntu Mono"/>
              </a:endParaRPr>
            </a:p>
          </p:txBody>
        </p:sp>
        <p:cxnSp>
          <p:nvCxnSpPr>
            <p:cNvPr id="100" name="Google Shape;100;p17"/>
            <p:cNvCxnSpPr/>
            <p:nvPr/>
          </p:nvCxnSpPr>
          <p:spPr>
            <a:xfrm rot="10800000">
              <a:off x="714023" y="3529534"/>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101" name="Google Shape;101;p17"/>
            <p:cNvCxnSpPr/>
            <p:nvPr/>
          </p:nvCxnSpPr>
          <p:spPr>
            <a:xfrm rot="10800000">
              <a:off x="714023" y="3753188"/>
              <a:ext cx="432300" cy="0"/>
            </a:xfrm>
            <a:prstGeom prst="straightConnector1">
              <a:avLst/>
            </a:prstGeom>
            <a:noFill/>
            <a:ln cap="flat" cmpd="sng" w="19050">
              <a:solidFill>
                <a:srgbClr val="666666"/>
              </a:solidFill>
              <a:prstDash val="solid"/>
              <a:round/>
              <a:headEnd len="med" w="med" type="none"/>
              <a:tailEnd len="med" w="med" type="none"/>
            </a:ln>
          </p:spPr>
        </p:cxnSp>
        <p:sp>
          <p:nvSpPr>
            <p:cNvPr id="102" name="Google Shape;102;p17"/>
            <p:cNvSpPr txBox="1"/>
            <p:nvPr/>
          </p:nvSpPr>
          <p:spPr>
            <a:xfrm>
              <a:off x="3121713" y="3321475"/>
              <a:ext cx="10317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sentinel</a:t>
              </a:r>
              <a:endParaRPr>
                <a:latin typeface="Ubuntu Mono"/>
                <a:ea typeface="Ubuntu Mono"/>
                <a:cs typeface="Ubuntu Mono"/>
                <a:sym typeface="Ubuntu Mono"/>
              </a:endParaRPr>
            </a:p>
          </p:txBody>
        </p:sp>
        <p:sp>
          <p:nvSpPr>
            <p:cNvPr id="103" name="Google Shape;103;p17"/>
            <p:cNvSpPr txBox="1"/>
            <p:nvPr/>
          </p:nvSpPr>
          <p:spPr>
            <a:xfrm>
              <a:off x="1122660" y="3561150"/>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getFirst()</a:t>
              </a:r>
              <a:endParaRPr>
                <a:latin typeface="Ubuntu Mono"/>
                <a:ea typeface="Ubuntu Mono"/>
                <a:cs typeface="Ubuntu Mono"/>
                <a:sym typeface="Ubuntu Mono"/>
              </a:endParaRPr>
            </a:p>
          </p:txBody>
        </p:sp>
        <p:sp>
          <p:nvSpPr>
            <p:cNvPr id="104" name="Google Shape;104;p17"/>
            <p:cNvSpPr txBox="1"/>
            <p:nvPr/>
          </p:nvSpPr>
          <p:spPr>
            <a:xfrm>
              <a:off x="2275261" y="4870598"/>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105" name="Google Shape;105;p17"/>
            <p:cNvSpPr txBox="1"/>
            <p:nvPr/>
          </p:nvSpPr>
          <p:spPr>
            <a:xfrm>
              <a:off x="2808661" y="4870598"/>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grpSp>
          <p:nvGrpSpPr>
            <p:cNvPr id="106" name="Google Shape;106;p17"/>
            <p:cNvGrpSpPr/>
            <p:nvPr/>
          </p:nvGrpSpPr>
          <p:grpSpPr>
            <a:xfrm>
              <a:off x="2330024" y="4528314"/>
              <a:ext cx="1031828" cy="429277"/>
              <a:chOff x="809625" y="3638550"/>
              <a:chExt cx="1190525" cy="495300"/>
            </a:xfrm>
          </p:grpSpPr>
          <p:sp>
            <p:nvSpPr>
              <p:cNvPr id="107" name="Google Shape;107;p17"/>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63</a:t>
                </a:r>
                <a:endParaRPr/>
              </a:p>
            </p:txBody>
          </p:sp>
          <p:sp>
            <p:nvSpPr>
              <p:cNvPr id="97" name="Google Shape;97;p17"/>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 name="Google Shape;108;p17"/>
            <p:cNvGrpSpPr/>
            <p:nvPr/>
          </p:nvGrpSpPr>
          <p:grpSpPr>
            <a:xfrm>
              <a:off x="4067520" y="4528314"/>
              <a:ext cx="1031828" cy="429277"/>
              <a:chOff x="809625" y="3638550"/>
              <a:chExt cx="1190525" cy="495300"/>
            </a:xfrm>
          </p:grpSpPr>
          <p:sp>
            <p:nvSpPr>
              <p:cNvPr id="109" name="Google Shape;109;p17"/>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110" name="Google Shape;110;p17"/>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 name="Google Shape;111;p17"/>
            <p:cNvGrpSpPr/>
            <p:nvPr/>
          </p:nvGrpSpPr>
          <p:grpSpPr>
            <a:xfrm>
              <a:off x="7542513" y="4528314"/>
              <a:ext cx="1031828" cy="429277"/>
              <a:chOff x="809625" y="3638550"/>
              <a:chExt cx="1190525" cy="495300"/>
            </a:xfrm>
          </p:grpSpPr>
          <p:sp>
            <p:nvSpPr>
              <p:cNvPr id="112" name="Google Shape;112;p17"/>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15</a:t>
                </a:r>
                <a:endParaRPr/>
              </a:p>
            </p:txBody>
          </p:sp>
          <p:sp>
            <p:nvSpPr>
              <p:cNvPr id="113" name="Google Shape;113;p17"/>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 name="Google Shape;114;p17"/>
            <p:cNvGrpSpPr/>
            <p:nvPr/>
          </p:nvGrpSpPr>
          <p:grpSpPr>
            <a:xfrm>
              <a:off x="5805017" y="4528314"/>
              <a:ext cx="1031828" cy="429277"/>
              <a:chOff x="809625" y="3638550"/>
              <a:chExt cx="1190525" cy="495300"/>
            </a:xfrm>
          </p:grpSpPr>
          <p:sp>
            <p:nvSpPr>
              <p:cNvPr id="115" name="Google Shape;115;p17"/>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sp>
            <p:nvSpPr>
              <p:cNvPr id="116" name="Google Shape;116;p17"/>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7" name="Google Shape;117;p17"/>
            <p:cNvCxnSpPr>
              <a:endCxn id="109" idx="1"/>
            </p:cNvCxnSpPr>
            <p:nvPr/>
          </p:nvCxnSpPr>
          <p:spPr>
            <a:xfrm>
              <a:off x="3011220" y="4742952"/>
              <a:ext cx="1056300" cy="0"/>
            </a:xfrm>
            <a:prstGeom prst="straightConnector1">
              <a:avLst/>
            </a:prstGeom>
            <a:noFill/>
            <a:ln cap="flat" cmpd="sng" w="19050">
              <a:solidFill>
                <a:srgbClr val="666666"/>
              </a:solidFill>
              <a:prstDash val="solid"/>
              <a:round/>
              <a:headEnd len="med" w="med" type="none"/>
              <a:tailEnd len="med" w="med" type="triangle"/>
            </a:ln>
          </p:spPr>
        </p:cxnSp>
        <p:cxnSp>
          <p:nvCxnSpPr>
            <p:cNvPr id="118" name="Google Shape;118;p17"/>
            <p:cNvCxnSpPr>
              <a:endCxn id="115" idx="1"/>
            </p:cNvCxnSpPr>
            <p:nvPr/>
          </p:nvCxnSpPr>
          <p:spPr>
            <a:xfrm>
              <a:off x="4722617" y="4742952"/>
              <a:ext cx="1082400" cy="0"/>
            </a:xfrm>
            <a:prstGeom prst="straightConnector1">
              <a:avLst/>
            </a:prstGeom>
            <a:noFill/>
            <a:ln cap="flat" cmpd="sng" w="19050">
              <a:solidFill>
                <a:srgbClr val="666666"/>
              </a:solidFill>
              <a:prstDash val="solid"/>
              <a:round/>
              <a:headEnd len="med" w="med" type="none"/>
              <a:tailEnd len="med" w="med" type="triangle"/>
            </a:ln>
          </p:spPr>
        </p:cxnSp>
        <p:cxnSp>
          <p:nvCxnSpPr>
            <p:cNvPr id="119" name="Google Shape;119;p17"/>
            <p:cNvCxnSpPr>
              <a:endCxn id="112" idx="1"/>
            </p:cNvCxnSpPr>
            <p:nvPr/>
          </p:nvCxnSpPr>
          <p:spPr>
            <a:xfrm>
              <a:off x="6419913" y="4742952"/>
              <a:ext cx="1122600" cy="0"/>
            </a:xfrm>
            <a:prstGeom prst="straightConnector1">
              <a:avLst/>
            </a:prstGeom>
            <a:noFill/>
            <a:ln cap="flat" cmpd="sng" w="19050">
              <a:solidFill>
                <a:srgbClr val="666666"/>
              </a:solidFill>
              <a:prstDash val="solid"/>
              <a:round/>
              <a:headEnd len="med" w="med" type="none"/>
              <a:tailEnd len="med" w="med" type="triangle"/>
            </a:ln>
          </p:spPr>
        </p:cxnSp>
        <p:sp>
          <p:nvSpPr>
            <p:cNvPr id="120" name="Google Shape;120;p17"/>
            <p:cNvSpPr txBox="1"/>
            <p:nvPr/>
          </p:nvSpPr>
          <p:spPr>
            <a:xfrm>
              <a:off x="2626397" y="3610507"/>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121" name="Google Shape;121;p17"/>
            <p:cNvSpPr txBox="1"/>
            <p:nvPr/>
          </p:nvSpPr>
          <p:spPr>
            <a:xfrm>
              <a:off x="2512104" y="3321481"/>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122" name="Google Shape;122;p17"/>
            <p:cNvCxnSpPr/>
            <p:nvPr/>
          </p:nvCxnSpPr>
          <p:spPr>
            <a:xfrm rot="10800000">
              <a:off x="714023" y="4163038"/>
              <a:ext cx="432300" cy="0"/>
            </a:xfrm>
            <a:prstGeom prst="straightConnector1">
              <a:avLst/>
            </a:prstGeom>
            <a:noFill/>
            <a:ln cap="flat" cmpd="sng" w="19050">
              <a:solidFill>
                <a:srgbClr val="666666"/>
              </a:solidFill>
              <a:prstDash val="solid"/>
              <a:round/>
              <a:headEnd len="med" w="med" type="none"/>
              <a:tailEnd len="med" w="med" type="none"/>
            </a:ln>
          </p:spPr>
        </p:cxnSp>
        <p:sp>
          <p:nvSpPr>
            <p:cNvPr id="123" name="Google Shape;123;p17"/>
            <p:cNvSpPr txBox="1"/>
            <p:nvPr/>
          </p:nvSpPr>
          <p:spPr>
            <a:xfrm>
              <a:off x="1122660" y="3976308"/>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124" name="Google Shape;124;p17"/>
            <p:cNvSpPr txBox="1"/>
            <p:nvPr/>
          </p:nvSpPr>
          <p:spPr>
            <a:xfrm>
              <a:off x="1122660" y="3783180"/>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endParaRPr>
                <a:latin typeface="Ubuntu Mono"/>
                <a:ea typeface="Ubuntu Mono"/>
                <a:cs typeface="Ubuntu Mono"/>
                <a:sym typeface="Ubuntu Mono"/>
              </a:endParaRPr>
            </a:p>
          </p:txBody>
        </p:sp>
        <p:cxnSp>
          <p:nvCxnSpPr>
            <p:cNvPr id="125" name="Google Shape;125;p17"/>
            <p:cNvCxnSpPr/>
            <p:nvPr/>
          </p:nvCxnSpPr>
          <p:spPr>
            <a:xfrm rot="10800000">
              <a:off x="714023" y="3969910"/>
              <a:ext cx="432300" cy="0"/>
            </a:xfrm>
            <a:prstGeom prst="straightConnector1">
              <a:avLst/>
            </a:prstGeom>
            <a:noFill/>
            <a:ln cap="flat" cmpd="sng" w="19050">
              <a:solidFill>
                <a:srgbClr val="666666"/>
              </a:solidFill>
              <a:prstDash val="solid"/>
              <a:round/>
              <a:headEnd len="med" w="med" type="none"/>
              <a:tailEnd len="med" w="med" type="none"/>
            </a:ln>
          </p:spPr>
        </p:cxnSp>
      </p:grpSp>
      <p:cxnSp>
        <p:nvCxnSpPr>
          <p:cNvPr id="126" name="Google Shape;126;p17"/>
          <p:cNvCxnSpPr/>
          <p:nvPr/>
        </p:nvCxnSpPr>
        <p:spPr>
          <a:xfrm>
            <a:off x="7588328" y="4481293"/>
            <a:ext cx="519300" cy="428100"/>
          </a:xfrm>
          <a:prstGeom prst="straightConnector1">
            <a:avLst/>
          </a:prstGeom>
          <a:noFill/>
          <a:ln cap="flat" cmpd="sng" w="19050">
            <a:solidFill>
              <a:srgbClr val="666666"/>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One Downside of SLLists</a:t>
            </a:r>
            <a:endParaRPr/>
          </a:p>
        </p:txBody>
      </p:sp>
      <p:sp>
        <p:nvSpPr>
          <p:cNvPr id="132" name="Google Shape;132;p1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Inserting at the back of an </a:t>
            </a:r>
            <a:r>
              <a:rPr lang="en">
                <a:latin typeface="Consolas"/>
                <a:ea typeface="Consolas"/>
                <a:cs typeface="Consolas"/>
                <a:sym typeface="Consolas"/>
              </a:rPr>
              <a:t>SLList</a:t>
            </a:r>
            <a:r>
              <a:rPr lang="en"/>
              <a:t> is much slower than the front.</a:t>
            </a:r>
            <a:endParaRPr/>
          </a:p>
        </p:txBody>
      </p:sp>
      <p:sp>
        <p:nvSpPr>
          <p:cNvPr id="133" name="Google Shape;133;p18"/>
          <p:cNvSpPr txBox="1"/>
          <p:nvPr/>
        </p:nvSpPr>
        <p:spPr>
          <a:xfrm>
            <a:off x="4433500" y="1269575"/>
            <a:ext cx="4614000" cy="2949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9C20EE"/>
                </a:solidFill>
                <a:highlight>
                  <a:srgbClr val="EFEFEF"/>
                </a:highlight>
                <a:latin typeface="Consolas"/>
                <a:ea typeface="Consolas"/>
                <a:cs typeface="Consolas"/>
                <a:sym typeface="Consolas"/>
              </a:rPr>
              <a:t>public</a:t>
            </a:r>
            <a:r>
              <a:rPr lang="en" sz="1800">
                <a:solidFill>
                  <a:schemeClr val="dk1"/>
                </a:solidFill>
                <a:highlight>
                  <a:srgbClr val="EFEFEF"/>
                </a:highlight>
                <a:latin typeface="Consolas"/>
                <a:ea typeface="Consolas"/>
                <a:cs typeface="Consolas"/>
                <a:sym typeface="Consolas"/>
              </a:rPr>
              <a:t> </a:t>
            </a:r>
            <a:r>
              <a:rPr lang="en" sz="1800">
                <a:solidFill>
                  <a:srgbClr val="208920"/>
                </a:solidFill>
                <a:highlight>
                  <a:srgbClr val="EFEFEF"/>
                </a:highlight>
                <a:latin typeface="Consolas"/>
                <a:ea typeface="Consolas"/>
                <a:cs typeface="Consolas"/>
                <a:sym typeface="Consolas"/>
              </a:rPr>
              <a:t>void</a:t>
            </a:r>
            <a:r>
              <a:rPr lang="en" sz="1800">
                <a:solidFill>
                  <a:schemeClr val="dk1"/>
                </a:solidFill>
                <a:highlight>
                  <a:srgbClr val="EFEFEF"/>
                </a:highlight>
                <a:latin typeface="Consolas"/>
                <a:ea typeface="Consolas"/>
                <a:cs typeface="Consolas"/>
                <a:sym typeface="Consolas"/>
              </a:rPr>
              <a:t> addLast(</a:t>
            </a:r>
            <a:r>
              <a:rPr lang="en" sz="1800">
                <a:solidFill>
                  <a:srgbClr val="208920"/>
                </a:solidFill>
                <a:highlight>
                  <a:srgbClr val="EFEFEF"/>
                </a:highlight>
                <a:latin typeface="Consolas"/>
                <a:ea typeface="Consolas"/>
                <a:cs typeface="Consolas"/>
                <a:sym typeface="Consolas"/>
              </a:rPr>
              <a:t>int</a:t>
            </a:r>
            <a:r>
              <a:rPr lang="en" sz="1800">
                <a:solidFill>
                  <a:schemeClr val="dk1"/>
                </a:solidFill>
                <a:highlight>
                  <a:srgbClr val="EFEFEF"/>
                </a:highlight>
                <a:latin typeface="Consolas"/>
                <a:ea typeface="Consolas"/>
                <a:cs typeface="Consolas"/>
                <a:sym typeface="Consolas"/>
              </a:rPr>
              <a:t> x) {</a:t>
            </a:r>
            <a:endParaRPr sz="18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chemeClr val="dk1"/>
                </a:solidFill>
                <a:highlight>
                  <a:srgbClr val="EFEFEF"/>
                </a:highlight>
                <a:latin typeface="Consolas"/>
                <a:ea typeface="Consolas"/>
                <a:cs typeface="Consolas"/>
                <a:sym typeface="Consolas"/>
              </a:rPr>
              <a:t>    size += 1;</a:t>
            </a:r>
            <a:endParaRPr sz="18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b="1" sz="18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chemeClr val="dk1"/>
                </a:solidFill>
                <a:highlight>
                  <a:srgbClr val="EFEFEF"/>
                </a:highlight>
                <a:latin typeface="Consolas"/>
                <a:ea typeface="Consolas"/>
                <a:cs typeface="Consolas"/>
                <a:sym typeface="Consolas"/>
              </a:rPr>
              <a:t>    IntNode p = sentinel;</a:t>
            </a:r>
            <a:endParaRPr sz="18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chemeClr val="dk1"/>
                </a:solidFill>
                <a:highlight>
                  <a:srgbClr val="EFEFEF"/>
                </a:highlight>
                <a:latin typeface="Consolas"/>
                <a:ea typeface="Consolas"/>
                <a:cs typeface="Consolas"/>
                <a:sym typeface="Consolas"/>
              </a:rPr>
              <a:t>    </a:t>
            </a:r>
            <a:r>
              <a:rPr lang="en" sz="1800">
                <a:solidFill>
                  <a:srgbClr val="9C20EE"/>
                </a:solidFill>
                <a:highlight>
                  <a:srgbClr val="EFEFEF"/>
                </a:highlight>
                <a:latin typeface="Consolas"/>
                <a:ea typeface="Consolas"/>
                <a:cs typeface="Consolas"/>
                <a:sym typeface="Consolas"/>
              </a:rPr>
              <a:t>while</a:t>
            </a:r>
            <a:r>
              <a:rPr lang="en" sz="1800">
                <a:solidFill>
                  <a:schemeClr val="dk1"/>
                </a:solidFill>
                <a:highlight>
                  <a:srgbClr val="EFEFEF"/>
                </a:highlight>
                <a:latin typeface="Consolas"/>
                <a:ea typeface="Consolas"/>
                <a:cs typeface="Consolas"/>
                <a:sym typeface="Consolas"/>
              </a:rPr>
              <a:t> (p.next != null) {</a:t>
            </a:r>
            <a:endParaRPr sz="18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chemeClr val="dk1"/>
                </a:solidFill>
                <a:highlight>
                  <a:srgbClr val="EFEFEF"/>
                </a:highlight>
                <a:latin typeface="Consolas"/>
                <a:ea typeface="Consolas"/>
                <a:cs typeface="Consolas"/>
                <a:sym typeface="Consolas"/>
              </a:rPr>
              <a:t>        p = p.next;</a:t>
            </a:r>
            <a:endParaRPr sz="18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chemeClr val="dk1"/>
                </a:solidFill>
                <a:highlight>
                  <a:srgbClr val="EFEFEF"/>
                </a:highlight>
                <a:latin typeface="Consolas"/>
                <a:ea typeface="Consolas"/>
                <a:cs typeface="Consolas"/>
                <a:sym typeface="Consolas"/>
              </a:rPr>
              <a:t>    }</a:t>
            </a:r>
            <a:endParaRPr sz="18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chemeClr val="dk1"/>
                </a:solidFill>
                <a:highlight>
                  <a:srgbClr val="EFEFEF"/>
                </a:highlight>
                <a:latin typeface="Consolas"/>
                <a:ea typeface="Consolas"/>
                <a:cs typeface="Consolas"/>
                <a:sym typeface="Consolas"/>
              </a:rPr>
              <a:t> </a:t>
            </a:r>
            <a:endParaRPr sz="18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chemeClr val="dk1"/>
                </a:solidFill>
                <a:highlight>
                  <a:srgbClr val="EFEFEF"/>
                </a:highlight>
                <a:latin typeface="Consolas"/>
                <a:ea typeface="Consolas"/>
                <a:cs typeface="Consolas"/>
                <a:sym typeface="Consolas"/>
              </a:rPr>
              <a:t>    p.next = </a:t>
            </a:r>
            <a:r>
              <a:rPr lang="en" sz="1800">
                <a:solidFill>
                  <a:srgbClr val="9C20EE"/>
                </a:solidFill>
                <a:highlight>
                  <a:srgbClr val="EFEFEF"/>
                </a:highlight>
                <a:latin typeface="Consolas"/>
                <a:ea typeface="Consolas"/>
                <a:cs typeface="Consolas"/>
                <a:sym typeface="Consolas"/>
              </a:rPr>
              <a:t>new</a:t>
            </a:r>
            <a:r>
              <a:rPr lang="en" sz="1800">
                <a:solidFill>
                  <a:schemeClr val="dk1"/>
                </a:solidFill>
                <a:highlight>
                  <a:srgbClr val="EFEFEF"/>
                </a:highlight>
                <a:latin typeface="Consolas"/>
                <a:ea typeface="Consolas"/>
                <a:cs typeface="Consolas"/>
                <a:sym typeface="Consolas"/>
              </a:rPr>
              <a:t> IntNode(x, null);</a:t>
            </a:r>
            <a:endParaRPr sz="18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chemeClr val="dk1"/>
                </a:solidFill>
                <a:highlight>
                  <a:srgbClr val="EFEFEF"/>
                </a:highlight>
                <a:latin typeface="Consolas"/>
                <a:ea typeface="Consolas"/>
                <a:cs typeface="Consolas"/>
                <a:sym typeface="Consolas"/>
              </a:rPr>
              <a:t>}</a:t>
            </a:r>
            <a:endParaRPr b="1" sz="1800">
              <a:solidFill>
                <a:srgbClr val="9C20EE"/>
              </a:solidFill>
              <a:highlight>
                <a:srgbClr val="EFEFEF"/>
              </a:highlight>
              <a:latin typeface="Consolas"/>
              <a:ea typeface="Consolas"/>
              <a:cs typeface="Consolas"/>
              <a:sym typeface="Consolas"/>
            </a:endParaRPr>
          </a:p>
        </p:txBody>
      </p:sp>
      <p:sp>
        <p:nvSpPr>
          <p:cNvPr id="134" name="Google Shape;134;p18"/>
          <p:cNvSpPr txBox="1"/>
          <p:nvPr/>
        </p:nvSpPr>
        <p:spPr>
          <a:xfrm>
            <a:off x="152400" y="2227125"/>
            <a:ext cx="4523700" cy="13176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9C20EE"/>
                </a:solidFill>
                <a:highlight>
                  <a:srgbClr val="EFEFEF"/>
                </a:highlight>
                <a:latin typeface="Consolas"/>
                <a:ea typeface="Consolas"/>
                <a:cs typeface="Consolas"/>
                <a:sym typeface="Consolas"/>
              </a:rPr>
              <a:t>public</a:t>
            </a:r>
            <a:r>
              <a:rPr lang="en" sz="1800">
                <a:solidFill>
                  <a:schemeClr val="dk1"/>
                </a:solidFill>
                <a:highlight>
                  <a:srgbClr val="EFEFEF"/>
                </a:highlight>
                <a:latin typeface="Consolas"/>
                <a:ea typeface="Consolas"/>
                <a:cs typeface="Consolas"/>
                <a:sym typeface="Consolas"/>
              </a:rPr>
              <a:t> </a:t>
            </a:r>
            <a:r>
              <a:rPr lang="en" sz="1800">
                <a:solidFill>
                  <a:srgbClr val="208920"/>
                </a:solidFill>
                <a:highlight>
                  <a:srgbClr val="EFEFEF"/>
                </a:highlight>
                <a:latin typeface="Consolas"/>
                <a:ea typeface="Consolas"/>
                <a:cs typeface="Consolas"/>
                <a:sym typeface="Consolas"/>
              </a:rPr>
              <a:t>void</a:t>
            </a:r>
            <a:r>
              <a:rPr lang="en" sz="1800">
                <a:solidFill>
                  <a:schemeClr val="dk1"/>
                </a:solidFill>
                <a:highlight>
                  <a:srgbClr val="EFEFEF"/>
                </a:highlight>
                <a:latin typeface="Consolas"/>
                <a:ea typeface="Consolas"/>
                <a:cs typeface="Consolas"/>
                <a:sym typeface="Consolas"/>
              </a:rPr>
              <a:t> addFirst(</a:t>
            </a:r>
            <a:r>
              <a:rPr lang="en" sz="1800">
                <a:solidFill>
                  <a:srgbClr val="208920"/>
                </a:solidFill>
                <a:highlight>
                  <a:srgbClr val="EFEFEF"/>
                </a:highlight>
                <a:latin typeface="Consolas"/>
                <a:ea typeface="Consolas"/>
                <a:cs typeface="Consolas"/>
                <a:sym typeface="Consolas"/>
              </a:rPr>
              <a:t>int</a:t>
            </a:r>
            <a:r>
              <a:rPr lang="en" sz="1800">
                <a:solidFill>
                  <a:schemeClr val="dk1"/>
                </a:solidFill>
                <a:highlight>
                  <a:srgbClr val="EFEFEF"/>
                </a:highlight>
                <a:latin typeface="Consolas"/>
                <a:ea typeface="Consolas"/>
                <a:cs typeface="Consolas"/>
                <a:sym typeface="Consolas"/>
              </a:rPr>
              <a:t> x) {</a:t>
            </a:r>
            <a:endParaRPr sz="18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800">
                <a:solidFill>
                  <a:schemeClr val="dk1"/>
                </a:solidFill>
                <a:highlight>
                  <a:srgbClr val="EFEFEF"/>
                </a:highlight>
                <a:latin typeface="Consolas"/>
                <a:ea typeface="Consolas"/>
                <a:cs typeface="Consolas"/>
                <a:sym typeface="Consolas"/>
              </a:rPr>
              <a:t>  sentinel.next = </a:t>
            </a:r>
            <a:endParaRPr sz="18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800">
                <a:solidFill>
                  <a:srgbClr val="9C20EE"/>
                </a:solidFill>
                <a:highlight>
                  <a:srgbClr val="EFEFEF"/>
                </a:highlight>
                <a:latin typeface="Consolas"/>
                <a:ea typeface="Consolas"/>
                <a:cs typeface="Consolas"/>
                <a:sym typeface="Consolas"/>
              </a:rPr>
              <a:t>    </a:t>
            </a:r>
            <a:r>
              <a:rPr b="1" lang="en" sz="1800">
                <a:solidFill>
                  <a:srgbClr val="9C20EE"/>
                </a:solidFill>
                <a:highlight>
                  <a:srgbClr val="EFEFEF"/>
                </a:highlight>
                <a:latin typeface="Consolas"/>
                <a:ea typeface="Consolas"/>
                <a:cs typeface="Consolas"/>
                <a:sym typeface="Consolas"/>
              </a:rPr>
              <a:t>new</a:t>
            </a:r>
            <a:r>
              <a:rPr lang="en" sz="1800">
                <a:solidFill>
                  <a:schemeClr val="dk1"/>
                </a:solidFill>
                <a:highlight>
                  <a:srgbClr val="EFEFEF"/>
                </a:highlight>
                <a:latin typeface="Consolas"/>
                <a:ea typeface="Consolas"/>
                <a:cs typeface="Consolas"/>
                <a:sym typeface="Consolas"/>
              </a:rPr>
              <a:t> IntNode(x, sentinel.next);</a:t>
            </a:r>
            <a:endParaRPr sz="18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800">
                <a:solidFill>
                  <a:schemeClr val="dk1"/>
                </a:solidFill>
                <a:highlight>
                  <a:srgbClr val="EFEFEF"/>
                </a:highlight>
                <a:latin typeface="Consolas"/>
                <a:ea typeface="Consolas"/>
                <a:cs typeface="Consolas"/>
                <a:sym typeface="Consolas"/>
              </a:rPr>
              <a:t>} </a:t>
            </a:r>
            <a:endParaRPr b="1" sz="1800">
              <a:solidFill>
                <a:srgbClr val="9C20EE"/>
              </a:solidFill>
              <a:highlight>
                <a:srgbClr val="EFEFEF"/>
              </a:highlight>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138" name="Shape 138"/>
        <p:cNvGrpSpPr/>
        <p:nvPr/>
      </p:nvGrpSpPr>
      <p:grpSpPr>
        <a:xfrm>
          <a:off x="0" y="0"/>
          <a:ext cx="0" cy="0"/>
          <a:chOff x="0" y="0"/>
          <a:chExt cx="0" cy="0"/>
        </a:xfrm>
      </p:grpSpPr>
      <p:sp>
        <p:nvSpPr>
          <p:cNvPr id="139" name="Google Shape;139;p1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Improvement #7: (???)      Goal:  Fast </a:t>
            </a:r>
            <a:r>
              <a:rPr lang="en">
                <a:latin typeface="Consolas"/>
                <a:ea typeface="Consolas"/>
                <a:cs typeface="Consolas"/>
                <a:sym typeface="Consolas"/>
              </a:rPr>
              <a:t>addLast</a:t>
            </a:r>
            <a:endParaRPr>
              <a:latin typeface="Consolas"/>
              <a:ea typeface="Consolas"/>
              <a:cs typeface="Consolas"/>
              <a:sym typeface="Consolas"/>
            </a:endParaRPr>
          </a:p>
        </p:txBody>
      </p:sp>
      <p:sp>
        <p:nvSpPr>
          <p:cNvPr id="140" name="Google Shape;140;p19"/>
          <p:cNvSpPr txBox="1"/>
          <p:nvPr>
            <p:ph idx="1" type="body"/>
          </p:nvPr>
        </p:nvSpPr>
        <p:spPr>
          <a:xfrm>
            <a:off x="243000" y="556500"/>
            <a:ext cx="87633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How could we modify our list data structure so that </a:t>
            </a:r>
            <a:r>
              <a:rPr lang="en">
                <a:latin typeface="Consolas"/>
                <a:ea typeface="Consolas"/>
                <a:cs typeface="Consolas"/>
                <a:sym typeface="Consolas"/>
              </a:rPr>
              <a:t>addLast</a:t>
            </a:r>
            <a:r>
              <a:rPr lang="en"/>
              <a:t> is also fast?</a:t>
            </a:r>
            <a:endParaRPr/>
          </a:p>
        </p:txBody>
      </p:sp>
      <p:sp>
        <p:nvSpPr>
          <p:cNvPr id="141" name="Google Shape;141;p19"/>
          <p:cNvSpPr/>
          <p:nvPr/>
        </p:nvSpPr>
        <p:spPr>
          <a:xfrm>
            <a:off x="2517738" y="35038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2" name="Google Shape;142;p19"/>
          <p:cNvSpPr/>
          <p:nvPr/>
        </p:nvSpPr>
        <p:spPr>
          <a:xfrm>
            <a:off x="1161988" y="3267025"/>
            <a:ext cx="30750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9"/>
          <p:cNvSpPr/>
          <p:nvPr/>
        </p:nvSpPr>
        <p:spPr>
          <a:xfrm>
            <a:off x="3160588" y="3509975"/>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44" name="Google Shape;144;p19"/>
          <p:cNvCxnSpPr>
            <a:stCxn id="143" idx="3"/>
            <a:endCxn id="145" idx="0"/>
          </p:cNvCxnSpPr>
          <p:nvPr/>
        </p:nvCxnSpPr>
        <p:spPr>
          <a:xfrm flipH="1">
            <a:off x="3103888" y="3697325"/>
            <a:ext cx="559200" cy="714000"/>
          </a:xfrm>
          <a:prstGeom prst="curvedConnector4">
            <a:avLst>
              <a:gd fmla="val -42583" name="adj1"/>
              <a:gd fmla="val 63124" name="adj2"/>
            </a:avLst>
          </a:prstGeom>
          <a:noFill/>
          <a:ln cap="flat" cmpd="sng" w="19050">
            <a:solidFill>
              <a:srgbClr val="666666"/>
            </a:solidFill>
            <a:prstDash val="solid"/>
            <a:round/>
            <a:headEnd len="med" w="med" type="none"/>
            <a:tailEnd len="med" w="med" type="triangle"/>
          </a:ln>
        </p:spPr>
      </p:cxnSp>
      <p:cxnSp>
        <p:nvCxnSpPr>
          <p:cNvPr id="146" name="Google Shape;146;p19"/>
          <p:cNvCxnSpPr>
            <a:stCxn id="143" idx="3"/>
          </p:cNvCxnSpPr>
          <p:nvPr/>
        </p:nvCxnSpPr>
        <p:spPr>
          <a:xfrm rot="10800000">
            <a:off x="3373888" y="3692825"/>
            <a:ext cx="289200" cy="4500"/>
          </a:xfrm>
          <a:prstGeom prst="straightConnector1">
            <a:avLst/>
          </a:prstGeom>
          <a:noFill/>
          <a:ln cap="flat" cmpd="sng" w="19050">
            <a:solidFill>
              <a:srgbClr val="666666"/>
            </a:solidFill>
            <a:prstDash val="solid"/>
            <a:round/>
            <a:headEnd len="med" w="med" type="none"/>
            <a:tailEnd len="med" w="med" type="none"/>
          </a:ln>
        </p:spPr>
      </p:cxnSp>
      <p:sp>
        <p:nvSpPr>
          <p:cNvPr id="147" name="Google Shape;147;p19"/>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a:t>
            </a:r>
            <a:r>
              <a:rPr lang="en">
                <a:latin typeface="Ubuntu Mono"/>
                <a:ea typeface="Ubuntu Mono"/>
                <a:cs typeface="Ubuntu Mono"/>
                <a:sym typeface="Ubuntu Mono"/>
              </a:rPr>
              <a:t>Firs</a:t>
            </a:r>
            <a:r>
              <a:rPr lang="en">
                <a:latin typeface="Ubuntu Mono"/>
                <a:ea typeface="Ubuntu Mono"/>
                <a:cs typeface="Ubuntu Mono"/>
                <a:sym typeface="Ubuntu Mono"/>
              </a:rPr>
              <a:t>t</a:t>
            </a:r>
            <a:r>
              <a:rPr lang="en">
                <a:latin typeface="Ubuntu Mono"/>
                <a:ea typeface="Ubuntu Mono"/>
                <a:cs typeface="Ubuntu Mono"/>
                <a:sym typeface="Ubuntu Mono"/>
              </a:rPr>
              <a:t>()</a:t>
            </a:r>
            <a:endParaRPr>
              <a:latin typeface="Ubuntu Mono"/>
              <a:ea typeface="Ubuntu Mono"/>
              <a:cs typeface="Ubuntu Mono"/>
              <a:sym typeface="Ubuntu Mono"/>
            </a:endParaRPr>
          </a:p>
        </p:txBody>
      </p:sp>
      <p:cxnSp>
        <p:nvCxnSpPr>
          <p:cNvPr id="148" name="Google Shape;148;p19"/>
          <p:cNvCxnSpPr/>
          <p:nvPr/>
        </p:nvCxnSpPr>
        <p:spPr>
          <a:xfrm rot="10800000">
            <a:off x="714036" y="3412609"/>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149" name="Google Shape;149;p19"/>
          <p:cNvCxnSpPr/>
          <p:nvPr/>
        </p:nvCxnSpPr>
        <p:spPr>
          <a:xfrm rot="10800000">
            <a:off x="714036" y="3659857"/>
            <a:ext cx="432300" cy="0"/>
          </a:xfrm>
          <a:prstGeom prst="straightConnector1">
            <a:avLst/>
          </a:prstGeom>
          <a:noFill/>
          <a:ln cap="flat" cmpd="sng" w="19050">
            <a:solidFill>
              <a:srgbClr val="666666"/>
            </a:solidFill>
            <a:prstDash val="solid"/>
            <a:round/>
            <a:headEnd len="med" w="med" type="none"/>
            <a:tailEnd len="med" w="med" type="none"/>
          </a:ln>
        </p:spPr>
      </p:cxnSp>
      <p:sp>
        <p:nvSpPr>
          <p:cNvPr id="150" name="Google Shape;150;p19"/>
          <p:cNvSpPr txBox="1"/>
          <p:nvPr/>
        </p:nvSpPr>
        <p:spPr>
          <a:xfrm>
            <a:off x="3121727" y="3204550"/>
            <a:ext cx="9459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sentinel</a:t>
            </a:r>
            <a:endParaRPr>
              <a:latin typeface="Ubuntu Mono"/>
              <a:ea typeface="Ubuntu Mono"/>
              <a:cs typeface="Ubuntu Mono"/>
              <a:sym typeface="Ubuntu Mono"/>
            </a:endParaRPr>
          </a:p>
        </p:txBody>
      </p:sp>
      <p:sp>
        <p:nvSpPr>
          <p:cNvPr id="151" name="Google Shape;151;p19"/>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a:t>
            </a:r>
            <a:r>
              <a:rPr lang="en">
                <a:latin typeface="Ubuntu Mono"/>
                <a:ea typeface="Ubuntu Mono"/>
                <a:cs typeface="Ubuntu Mono"/>
                <a:sym typeface="Ubuntu Mono"/>
              </a:rPr>
              <a:t>Fir</a:t>
            </a:r>
            <a:r>
              <a:rPr lang="en">
                <a:latin typeface="Ubuntu Mono"/>
                <a:ea typeface="Ubuntu Mono"/>
                <a:cs typeface="Ubuntu Mono"/>
                <a:sym typeface="Ubuntu Mono"/>
              </a:rPr>
              <a:t>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152" name="Google Shape;152;p19"/>
          <p:cNvSpPr txBox="1"/>
          <p:nvPr/>
        </p:nvSpPr>
        <p:spPr>
          <a:xfrm>
            <a:off x="2275273" y="47536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153" name="Google Shape;153;p19"/>
          <p:cNvSpPr txBox="1"/>
          <p:nvPr/>
        </p:nvSpPr>
        <p:spPr>
          <a:xfrm>
            <a:off x="2808673" y="47536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grpSp>
        <p:nvGrpSpPr>
          <p:cNvPr id="154" name="Google Shape;154;p19"/>
          <p:cNvGrpSpPr/>
          <p:nvPr/>
        </p:nvGrpSpPr>
        <p:grpSpPr>
          <a:xfrm>
            <a:off x="2330037" y="4411389"/>
            <a:ext cx="1031828" cy="429276"/>
            <a:chOff x="809625" y="3638550"/>
            <a:chExt cx="1190525" cy="495300"/>
          </a:xfrm>
        </p:grpSpPr>
        <p:sp>
          <p:nvSpPr>
            <p:cNvPr id="155" name="Google Shape;155;p19"/>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145" name="Google Shape;145;p19"/>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 name="Google Shape;156;p19"/>
          <p:cNvGrpSpPr/>
          <p:nvPr/>
        </p:nvGrpSpPr>
        <p:grpSpPr>
          <a:xfrm>
            <a:off x="4067533" y="4411389"/>
            <a:ext cx="1031828" cy="429276"/>
            <a:chOff x="809625" y="3638550"/>
            <a:chExt cx="1190525" cy="495300"/>
          </a:xfrm>
        </p:grpSpPr>
        <p:sp>
          <p:nvSpPr>
            <p:cNvPr id="157" name="Google Shape;157;p19"/>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158" name="Google Shape;158;p19"/>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9"/>
          <p:cNvGrpSpPr/>
          <p:nvPr/>
        </p:nvGrpSpPr>
        <p:grpSpPr>
          <a:xfrm>
            <a:off x="7542525" y="4411389"/>
            <a:ext cx="1031828" cy="429276"/>
            <a:chOff x="809625" y="3638550"/>
            <a:chExt cx="1190525" cy="495300"/>
          </a:xfrm>
        </p:grpSpPr>
        <p:sp>
          <p:nvSpPr>
            <p:cNvPr id="160" name="Google Shape;160;p19"/>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50</a:t>
              </a:r>
              <a:endParaRPr/>
            </a:p>
          </p:txBody>
        </p:sp>
        <p:sp>
          <p:nvSpPr>
            <p:cNvPr id="161" name="Google Shape;161;p19"/>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 name="Google Shape;162;p19"/>
          <p:cNvGrpSpPr/>
          <p:nvPr/>
        </p:nvGrpSpPr>
        <p:grpSpPr>
          <a:xfrm>
            <a:off x="5805029" y="4411389"/>
            <a:ext cx="1031828" cy="429276"/>
            <a:chOff x="809625" y="3638550"/>
            <a:chExt cx="1190525" cy="495300"/>
          </a:xfrm>
        </p:grpSpPr>
        <p:sp>
          <p:nvSpPr>
            <p:cNvPr id="163" name="Google Shape;163;p19"/>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a:t>
              </a:r>
              <a:endParaRPr/>
            </a:p>
          </p:txBody>
        </p:sp>
        <p:sp>
          <p:nvSpPr>
            <p:cNvPr id="164" name="Google Shape;164;p19"/>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5" name="Google Shape;165;p19"/>
          <p:cNvCxnSpPr>
            <a:endCxn id="157" idx="1"/>
          </p:cNvCxnSpPr>
          <p:nvPr/>
        </p:nvCxnSpPr>
        <p:spPr>
          <a:xfrm>
            <a:off x="3011233" y="4626027"/>
            <a:ext cx="1056300" cy="0"/>
          </a:xfrm>
          <a:prstGeom prst="straightConnector1">
            <a:avLst/>
          </a:prstGeom>
          <a:noFill/>
          <a:ln cap="flat" cmpd="sng" w="19050">
            <a:solidFill>
              <a:srgbClr val="666666"/>
            </a:solidFill>
            <a:prstDash val="solid"/>
            <a:round/>
            <a:headEnd len="med" w="med" type="none"/>
            <a:tailEnd len="med" w="med" type="triangle"/>
          </a:ln>
        </p:spPr>
      </p:cxnSp>
      <p:cxnSp>
        <p:nvCxnSpPr>
          <p:cNvPr id="166" name="Google Shape;166;p19"/>
          <p:cNvCxnSpPr>
            <a:endCxn id="163" idx="1"/>
          </p:cNvCxnSpPr>
          <p:nvPr/>
        </p:nvCxnSpPr>
        <p:spPr>
          <a:xfrm>
            <a:off x="4722629" y="4626027"/>
            <a:ext cx="1082400" cy="0"/>
          </a:xfrm>
          <a:prstGeom prst="straightConnector1">
            <a:avLst/>
          </a:prstGeom>
          <a:noFill/>
          <a:ln cap="flat" cmpd="sng" w="19050">
            <a:solidFill>
              <a:srgbClr val="666666"/>
            </a:solidFill>
            <a:prstDash val="solid"/>
            <a:round/>
            <a:headEnd len="med" w="med" type="none"/>
            <a:tailEnd len="med" w="med" type="triangle"/>
          </a:ln>
        </p:spPr>
      </p:cxnSp>
      <p:cxnSp>
        <p:nvCxnSpPr>
          <p:cNvPr id="167" name="Google Shape;167;p19"/>
          <p:cNvCxnSpPr>
            <a:endCxn id="160" idx="1"/>
          </p:cNvCxnSpPr>
          <p:nvPr/>
        </p:nvCxnSpPr>
        <p:spPr>
          <a:xfrm>
            <a:off x="6419925" y="4626027"/>
            <a:ext cx="1122600" cy="0"/>
          </a:xfrm>
          <a:prstGeom prst="straightConnector1">
            <a:avLst/>
          </a:prstGeom>
          <a:noFill/>
          <a:ln cap="flat" cmpd="sng" w="19050">
            <a:solidFill>
              <a:srgbClr val="666666"/>
            </a:solidFill>
            <a:prstDash val="solid"/>
            <a:round/>
            <a:headEnd len="med" w="med" type="none"/>
            <a:tailEnd len="med" w="med" type="triangle"/>
          </a:ln>
        </p:spPr>
      </p:cxnSp>
      <p:sp>
        <p:nvSpPr>
          <p:cNvPr id="168" name="Google Shape;168;p19"/>
          <p:cNvSpPr txBox="1"/>
          <p:nvPr/>
        </p:nvSpPr>
        <p:spPr>
          <a:xfrm>
            <a:off x="2626410" y="3493582"/>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169" name="Google Shape;169;p19"/>
          <p:cNvSpPr txBox="1"/>
          <p:nvPr/>
        </p:nvSpPr>
        <p:spPr>
          <a:xfrm>
            <a:off x="2512116" y="3204556"/>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170" name="Google Shape;170;p19"/>
          <p:cNvCxnSpPr/>
          <p:nvPr/>
        </p:nvCxnSpPr>
        <p:spPr>
          <a:xfrm rot="10800000">
            <a:off x="714036" y="4046113"/>
            <a:ext cx="432300" cy="0"/>
          </a:xfrm>
          <a:prstGeom prst="straightConnector1">
            <a:avLst/>
          </a:prstGeom>
          <a:noFill/>
          <a:ln cap="flat" cmpd="sng" w="19050">
            <a:solidFill>
              <a:srgbClr val="666666"/>
            </a:solidFill>
            <a:prstDash val="solid"/>
            <a:round/>
            <a:headEnd len="med" w="med" type="none"/>
            <a:tailEnd len="med" w="med" type="none"/>
          </a:ln>
        </p:spPr>
      </p:cxnSp>
      <p:sp>
        <p:nvSpPr>
          <p:cNvPr id="171" name="Google Shape;171;p19"/>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172" name="Google Shape;172;p19"/>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r>
              <a:rPr lang="en">
                <a:latin typeface="Ubuntu Mono"/>
                <a:ea typeface="Ubuntu Mono"/>
                <a:cs typeface="Ubuntu Mono"/>
                <a:sym typeface="Ubuntu Mono"/>
              </a:rPr>
              <a:t>()</a:t>
            </a:r>
            <a:endParaRPr>
              <a:latin typeface="Ubuntu Mono"/>
              <a:ea typeface="Ubuntu Mono"/>
              <a:cs typeface="Ubuntu Mono"/>
              <a:sym typeface="Ubuntu Mono"/>
            </a:endParaRPr>
          </a:p>
        </p:txBody>
      </p:sp>
      <p:cxnSp>
        <p:nvCxnSpPr>
          <p:cNvPr id="173" name="Google Shape;173;p19"/>
          <p:cNvCxnSpPr/>
          <p:nvPr/>
        </p:nvCxnSpPr>
        <p:spPr>
          <a:xfrm rot="10800000">
            <a:off x="714036" y="3852985"/>
            <a:ext cx="432300" cy="0"/>
          </a:xfrm>
          <a:prstGeom prst="straightConnector1">
            <a:avLst/>
          </a:prstGeom>
          <a:noFill/>
          <a:ln cap="flat" cmpd="sng" w="19050">
            <a:solidFill>
              <a:srgbClr val="666666"/>
            </a:solidFill>
            <a:prstDash val="solid"/>
            <a:round/>
            <a:headEnd len="med" w="med" type="none"/>
            <a:tailEnd len="med" w="med" type="none"/>
          </a:ln>
        </p:spPr>
      </p:cxnSp>
      <p:sp>
        <p:nvSpPr>
          <p:cNvPr id="174" name="Google Shape;174;p19"/>
          <p:cNvSpPr/>
          <p:nvPr/>
        </p:nvSpPr>
        <p:spPr>
          <a:xfrm>
            <a:off x="2517750" y="3509764"/>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75" name="Google Shape;175;p19"/>
          <p:cNvCxnSpPr/>
          <p:nvPr/>
        </p:nvCxnSpPr>
        <p:spPr>
          <a:xfrm>
            <a:off x="8055053" y="4411981"/>
            <a:ext cx="519300" cy="428100"/>
          </a:xfrm>
          <a:prstGeom prst="straightConnector1">
            <a:avLst/>
          </a:prstGeom>
          <a:noFill/>
          <a:ln cap="flat" cmpd="sng" w="19050">
            <a:solidFill>
              <a:srgbClr val="666666"/>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2E9"/>
        </a:solidFill>
      </p:bgPr>
    </p:bg>
    <p:spTree>
      <p:nvGrpSpPr>
        <p:cNvPr id="179" name="Shape 179"/>
        <p:cNvGrpSpPr/>
        <p:nvPr/>
      </p:nvGrpSpPr>
      <p:grpSpPr>
        <a:xfrm>
          <a:off x="0" y="0"/>
          <a:ext cx="0" cy="0"/>
          <a:chOff x="0" y="0"/>
          <a:chExt cx="0" cy="0"/>
        </a:xfrm>
      </p:grpSpPr>
      <p:sp>
        <p:nvSpPr>
          <p:cNvPr id="180" name="Google Shape;180;p2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Is .last enough? </a:t>
            </a:r>
            <a:r>
              <a:rPr lang="en"/>
              <a:t>http://yellkey.com</a:t>
            </a:r>
            <a:r>
              <a:rPr lang="en">
                <a:solidFill>
                  <a:srgbClr val="208920"/>
                </a:solidFill>
              </a:rPr>
              <a:t>/green</a:t>
            </a:r>
            <a:endParaRPr>
              <a:solidFill>
                <a:srgbClr val="208920"/>
              </a:solidFill>
            </a:endParaRPr>
          </a:p>
        </p:txBody>
      </p:sp>
      <p:sp>
        <p:nvSpPr>
          <p:cNvPr id="181" name="Google Shape;181;p2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want to support </a:t>
            </a:r>
            <a:r>
              <a:rPr b="1" lang="en"/>
              <a:t>add</a:t>
            </a:r>
            <a:r>
              <a:rPr lang="en"/>
              <a:t>, </a:t>
            </a:r>
            <a:r>
              <a:rPr b="1" lang="en"/>
              <a:t>get</a:t>
            </a:r>
            <a:r>
              <a:rPr lang="en"/>
              <a:t>, and </a:t>
            </a:r>
            <a:r>
              <a:rPr b="1" lang="en"/>
              <a:t>remove</a:t>
            </a:r>
            <a:r>
              <a:rPr lang="en"/>
              <a:t> operations, will having          a </a:t>
            </a:r>
            <a:r>
              <a:rPr lang="en">
                <a:latin typeface="Consolas"/>
                <a:ea typeface="Consolas"/>
                <a:cs typeface="Consolas"/>
                <a:sym typeface="Consolas"/>
              </a:rPr>
              <a:t>last</a:t>
            </a:r>
            <a:r>
              <a:rPr lang="en"/>
              <a:t> pointer result for fast operations on long lists?</a:t>
            </a:r>
            <a:endParaRPr/>
          </a:p>
          <a:p>
            <a:pPr indent="-355600" lvl="0" marL="457200" rtl="0" algn="l">
              <a:spcBef>
                <a:spcPts val="600"/>
              </a:spcBef>
              <a:spcAft>
                <a:spcPts val="0"/>
              </a:spcAft>
              <a:buSzPts val="2000"/>
              <a:buAutoNum type="alphaUcPeriod"/>
            </a:pPr>
            <a:r>
              <a:rPr lang="en"/>
              <a:t>Yes</a:t>
            </a:r>
            <a:endParaRPr/>
          </a:p>
          <a:p>
            <a:pPr indent="-355600" lvl="0" marL="457200" rtl="0" algn="l">
              <a:spcBef>
                <a:spcPts val="0"/>
              </a:spcBef>
              <a:spcAft>
                <a:spcPts val="0"/>
              </a:spcAft>
              <a:buSzPts val="2000"/>
              <a:buAutoNum type="alphaUcPeriod"/>
            </a:pPr>
            <a:r>
              <a:rPr lang="en"/>
              <a:t>No</a:t>
            </a:r>
            <a:endParaRPr/>
          </a:p>
          <a:p>
            <a:pPr indent="0" lvl="0" marL="0" rtl="0" algn="l">
              <a:spcBef>
                <a:spcPts val="600"/>
              </a:spcBef>
              <a:spcAft>
                <a:spcPts val="0"/>
              </a:spcAft>
              <a:buNone/>
            </a:pPr>
            <a:br>
              <a:rPr lang="en"/>
            </a:br>
            <a:r>
              <a:rPr lang="en"/>
              <a:t>If not, which operations would be slow?</a:t>
            </a:r>
            <a:endParaRPr/>
          </a:p>
        </p:txBody>
      </p:sp>
      <p:sp>
        <p:nvSpPr>
          <p:cNvPr id="182" name="Google Shape;182;p20"/>
          <p:cNvSpPr/>
          <p:nvPr/>
        </p:nvSpPr>
        <p:spPr>
          <a:xfrm>
            <a:off x="2517738" y="35038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3" name="Google Shape;183;p20"/>
          <p:cNvSpPr/>
          <p:nvPr/>
        </p:nvSpPr>
        <p:spPr>
          <a:xfrm>
            <a:off x="1162005" y="3267025"/>
            <a:ext cx="42417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0"/>
          <p:cNvSpPr/>
          <p:nvPr/>
        </p:nvSpPr>
        <p:spPr>
          <a:xfrm>
            <a:off x="3160588" y="3509975"/>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85" name="Google Shape;185;p20"/>
          <p:cNvCxnSpPr>
            <a:stCxn id="184" idx="3"/>
            <a:endCxn id="186" idx="0"/>
          </p:cNvCxnSpPr>
          <p:nvPr/>
        </p:nvCxnSpPr>
        <p:spPr>
          <a:xfrm flipH="1">
            <a:off x="3103888" y="3697325"/>
            <a:ext cx="559200" cy="714000"/>
          </a:xfrm>
          <a:prstGeom prst="curvedConnector4">
            <a:avLst>
              <a:gd fmla="val -42583" name="adj1"/>
              <a:gd fmla="val 63124" name="adj2"/>
            </a:avLst>
          </a:prstGeom>
          <a:noFill/>
          <a:ln cap="flat" cmpd="sng" w="19050">
            <a:solidFill>
              <a:srgbClr val="666666"/>
            </a:solidFill>
            <a:prstDash val="solid"/>
            <a:round/>
            <a:headEnd len="med" w="med" type="none"/>
            <a:tailEnd len="med" w="med" type="triangle"/>
          </a:ln>
        </p:spPr>
      </p:cxnSp>
      <p:cxnSp>
        <p:nvCxnSpPr>
          <p:cNvPr id="187" name="Google Shape;187;p20"/>
          <p:cNvCxnSpPr>
            <a:stCxn id="184" idx="3"/>
          </p:cNvCxnSpPr>
          <p:nvPr/>
        </p:nvCxnSpPr>
        <p:spPr>
          <a:xfrm rot="10800000">
            <a:off x="3373888" y="3692825"/>
            <a:ext cx="289200" cy="4500"/>
          </a:xfrm>
          <a:prstGeom prst="straightConnector1">
            <a:avLst/>
          </a:prstGeom>
          <a:noFill/>
          <a:ln cap="flat" cmpd="sng" w="19050">
            <a:solidFill>
              <a:srgbClr val="666666"/>
            </a:solidFill>
            <a:prstDash val="solid"/>
            <a:round/>
            <a:headEnd len="med" w="med" type="none"/>
            <a:tailEnd len="med" w="med" type="none"/>
          </a:ln>
        </p:spPr>
      </p:cxnSp>
      <p:sp>
        <p:nvSpPr>
          <p:cNvPr id="188" name="Google Shape;188;p20"/>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r>
              <a:rPr lang="en">
                <a:latin typeface="Ubuntu Mono"/>
                <a:ea typeface="Ubuntu Mono"/>
                <a:cs typeface="Ubuntu Mono"/>
                <a:sym typeface="Ubuntu Mono"/>
              </a:rPr>
              <a:t>()</a:t>
            </a:r>
            <a:endParaRPr>
              <a:latin typeface="Ubuntu Mono"/>
              <a:ea typeface="Ubuntu Mono"/>
              <a:cs typeface="Ubuntu Mono"/>
              <a:sym typeface="Ubuntu Mono"/>
            </a:endParaRPr>
          </a:p>
        </p:txBody>
      </p:sp>
      <p:cxnSp>
        <p:nvCxnSpPr>
          <p:cNvPr id="189" name="Google Shape;189;p20"/>
          <p:cNvCxnSpPr/>
          <p:nvPr/>
        </p:nvCxnSpPr>
        <p:spPr>
          <a:xfrm rot="10800000">
            <a:off x="714036" y="3412609"/>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190" name="Google Shape;190;p20"/>
          <p:cNvCxnSpPr/>
          <p:nvPr/>
        </p:nvCxnSpPr>
        <p:spPr>
          <a:xfrm rot="10800000">
            <a:off x="714036" y="3659857"/>
            <a:ext cx="432300" cy="0"/>
          </a:xfrm>
          <a:prstGeom prst="straightConnector1">
            <a:avLst/>
          </a:prstGeom>
          <a:noFill/>
          <a:ln cap="flat" cmpd="sng" w="19050">
            <a:solidFill>
              <a:srgbClr val="666666"/>
            </a:solidFill>
            <a:prstDash val="solid"/>
            <a:round/>
            <a:headEnd len="med" w="med" type="none"/>
            <a:tailEnd len="med" w="med" type="none"/>
          </a:ln>
        </p:spPr>
      </p:cxnSp>
      <p:sp>
        <p:nvSpPr>
          <p:cNvPr id="191" name="Google Shape;191;p20"/>
          <p:cNvSpPr txBox="1"/>
          <p:nvPr/>
        </p:nvSpPr>
        <p:spPr>
          <a:xfrm>
            <a:off x="3121727" y="3204550"/>
            <a:ext cx="10317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sentinel</a:t>
            </a:r>
            <a:endParaRPr>
              <a:latin typeface="Ubuntu Mono"/>
              <a:ea typeface="Ubuntu Mono"/>
              <a:cs typeface="Ubuntu Mono"/>
              <a:sym typeface="Ubuntu Mono"/>
            </a:endParaRPr>
          </a:p>
        </p:txBody>
      </p:sp>
      <p:sp>
        <p:nvSpPr>
          <p:cNvPr id="192" name="Google Shape;192;p20"/>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193" name="Google Shape;193;p20"/>
          <p:cNvSpPr txBox="1"/>
          <p:nvPr/>
        </p:nvSpPr>
        <p:spPr>
          <a:xfrm>
            <a:off x="2275273" y="47536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194" name="Google Shape;194;p20"/>
          <p:cNvSpPr txBox="1"/>
          <p:nvPr/>
        </p:nvSpPr>
        <p:spPr>
          <a:xfrm>
            <a:off x="2808673" y="47536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grpSp>
        <p:nvGrpSpPr>
          <p:cNvPr id="195" name="Google Shape;195;p20"/>
          <p:cNvGrpSpPr/>
          <p:nvPr/>
        </p:nvGrpSpPr>
        <p:grpSpPr>
          <a:xfrm>
            <a:off x="2330037" y="4411389"/>
            <a:ext cx="1031828" cy="429276"/>
            <a:chOff x="809625" y="3638550"/>
            <a:chExt cx="1190525" cy="495300"/>
          </a:xfrm>
        </p:grpSpPr>
        <p:sp>
          <p:nvSpPr>
            <p:cNvPr id="196" name="Google Shape;196;p20"/>
            <p:cNvSpPr/>
            <p:nvPr/>
          </p:nvSpPr>
          <p:spPr>
            <a:xfrm>
              <a:off x="809625" y="3638550"/>
              <a:ext cx="595200" cy="495300"/>
            </a:xfrm>
            <a:prstGeom prst="rect">
              <a:avLst/>
            </a:prstGeom>
            <a:solidFill>
              <a:srgbClr val="B4A7D6"/>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186" name="Google Shape;186;p20"/>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 name="Google Shape;197;p20"/>
          <p:cNvGrpSpPr/>
          <p:nvPr/>
        </p:nvGrpSpPr>
        <p:grpSpPr>
          <a:xfrm>
            <a:off x="4067533" y="4411389"/>
            <a:ext cx="1031828" cy="429276"/>
            <a:chOff x="809625" y="3638550"/>
            <a:chExt cx="1190525" cy="495300"/>
          </a:xfrm>
        </p:grpSpPr>
        <p:sp>
          <p:nvSpPr>
            <p:cNvPr id="198" name="Google Shape;198;p20"/>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199" name="Google Shape;199;p20"/>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 name="Google Shape;200;p20"/>
          <p:cNvGrpSpPr/>
          <p:nvPr/>
        </p:nvGrpSpPr>
        <p:grpSpPr>
          <a:xfrm>
            <a:off x="5805029" y="4411389"/>
            <a:ext cx="1031828" cy="429276"/>
            <a:chOff x="809625" y="3638550"/>
            <a:chExt cx="1190525" cy="495300"/>
          </a:xfrm>
        </p:grpSpPr>
        <p:sp>
          <p:nvSpPr>
            <p:cNvPr id="201" name="Google Shape;201;p20"/>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a:t>
              </a:r>
              <a:endParaRPr/>
            </a:p>
          </p:txBody>
        </p:sp>
        <p:sp>
          <p:nvSpPr>
            <p:cNvPr id="202" name="Google Shape;202;p20"/>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03" name="Google Shape;203;p20"/>
          <p:cNvCxnSpPr>
            <a:endCxn id="198" idx="1"/>
          </p:cNvCxnSpPr>
          <p:nvPr/>
        </p:nvCxnSpPr>
        <p:spPr>
          <a:xfrm>
            <a:off x="3011233" y="4626027"/>
            <a:ext cx="1056300" cy="0"/>
          </a:xfrm>
          <a:prstGeom prst="straightConnector1">
            <a:avLst/>
          </a:prstGeom>
          <a:noFill/>
          <a:ln cap="flat" cmpd="sng" w="19050">
            <a:solidFill>
              <a:srgbClr val="666666"/>
            </a:solidFill>
            <a:prstDash val="solid"/>
            <a:round/>
            <a:headEnd len="med" w="med" type="none"/>
            <a:tailEnd len="med" w="med" type="triangle"/>
          </a:ln>
        </p:spPr>
      </p:cxnSp>
      <p:grpSp>
        <p:nvGrpSpPr>
          <p:cNvPr id="204" name="Google Shape;204;p20"/>
          <p:cNvGrpSpPr/>
          <p:nvPr/>
        </p:nvGrpSpPr>
        <p:grpSpPr>
          <a:xfrm>
            <a:off x="7542525" y="4411389"/>
            <a:ext cx="1031828" cy="429277"/>
            <a:chOff x="809625" y="3638550"/>
            <a:chExt cx="1190525" cy="495300"/>
          </a:xfrm>
        </p:grpSpPr>
        <p:sp>
          <p:nvSpPr>
            <p:cNvPr id="205" name="Google Shape;205;p20"/>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50</a:t>
              </a:r>
              <a:endParaRPr/>
            </a:p>
          </p:txBody>
        </p:sp>
        <p:sp>
          <p:nvSpPr>
            <p:cNvPr id="206" name="Google Shape;206;p20"/>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07" name="Google Shape;207;p20"/>
          <p:cNvCxnSpPr>
            <a:endCxn id="201" idx="1"/>
          </p:cNvCxnSpPr>
          <p:nvPr/>
        </p:nvCxnSpPr>
        <p:spPr>
          <a:xfrm>
            <a:off x="4722629" y="4626027"/>
            <a:ext cx="1082400" cy="0"/>
          </a:xfrm>
          <a:prstGeom prst="straightConnector1">
            <a:avLst/>
          </a:prstGeom>
          <a:noFill/>
          <a:ln cap="flat" cmpd="sng" w="19050">
            <a:solidFill>
              <a:srgbClr val="666666"/>
            </a:solidFill>
            <a:prstDash val="solid"/>
            <a:round/>
            <a:headEnd len="med" w="med" type="none"/>
            <a:tailEnd len="med" w="med" type="triangle"/>
          </a:ln>
        </p:spPr>
      </p:cxnSp>
      <p:cxnSp>
        <p:nvCxnSpPr>
          <p:cNvPr id="208" name="Google Shape;208;p20"/>
          <p:cNvCxnSpPr>
            <a:endCxn id="205" idx="1"/>
          </p:cNvCxnSpPr>
          <p:nvPr/>
        </p:nvCxnSpPr>
        <p:spPr>
          <a:xfrm>
            <a:off x="6419925" y="4626027"/>
            <a:ext cx="1122600" cy="0"/>
          </a:xfrm>
          <a:prstGeom prst="straightConnector1">
            <a:avLst/>
          </a:prstGeom>
          <a:noFill/>
          <a:ln cap="flat" cmpd="sng" w="19050">
            <a:solidFill>
              <a:srgbClr val="666666"/>
            </a:solidFill>
            <a:prstDash val="solid"/>
            <a:round/>
            <a:headEnd len="med" w="med" type="none"/>
            <a:tailEnd len="med" w="med" type="triangle"/>
          </a:ln>
        </p:spPr>
      </p:cxnSp>
      <p:sp>
        <p:nvSpPr>
          <p:cNvPr id="209" name="Google Shape;209;p20"/>
          <p:cNvSpPr txBox="1"/>
          <p:nvPr/>
        </p:nvSpPr>
        <p:spPr>
          <a:xfrm>
            <a:off x="2626410" y="3493582"/>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210" name="Google Shape;210;p20"/>
          <p:cNvSpPr txBox="1"/>
          <p:nvPr/>
        </p:nvSpPr>
        <p:spPr>
          <a:xfrm>
            <a:off x="2512116" y="3204556"/>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211" name="Google Shape;211;p20"/>
          <p:cNvCxnSpPr/>
          <p:nvPr/>
        </p:nvCxnSpPr>
        <p:spPr>
          <a:xfrm rot="10800000">
            <a:off x="714036" y="4046113"/>
            <a:ext cx="432300" cy="0"/>
          </a:xfrm>
          <a:prstGeom prst="straightConnector1">
            <a:avLst/>
          </a:prstGeom>
          <a:noFill/>
          <a:ln cap="flat" cmpd="sng" w="19050">
            <a:solidFill>
              <a:srgbClr val="666666"/>
            </a:solidFill>
            <a:prstDash val="solid"/>
            <a:round/>
            <a:headEnd len="med" w="med" type="none"/>
            <a:tailEnd len="med" w="med" type="none"/>
          </a:ln>
        </p:spPr>
      </p:cxnSp>
      <p:sp>
        <p:nvSpPr>
          <p:cNvPr id="212" name="Google Shape;212;p20"/>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213" name="Google Shape;213;p20"/>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r>
              <a:rPr lang="en">
                <a:latin typeface="Ubuntu Mono"/>
                <a:ea typeface="Ubuntu Mono"/>
                <a:cs typeface="Ubuntu Mono"/>
                <a:sym typeface="Ubuntu Mono"/>
              </a:rPr>
              <a:t>()</a:t>
            </a:r>
            <a:endParaRPr>
              <a:latin typeface="Ubuntu Mono"/>
              <a:ea typeface="Ubuntu Mono"/>
              <a:cs typeface="Ubuntu Mono"/>
              <a:sym typeface="Ubuntu Mono"/>
            </a:endParaRPr>
          </a:p>
        </p:txBody>
      </p:sp>
      <p:cxnSp>
        <p:nvCxnSpPr>
          <p:cNvPr id="214" name="Google Shape;214;p20"/>
          <p:cNvCxnSpPr/>
          <p:nvPr/>
        </p:nvCxnSpPr>
        <p:spPr>
          <a:xfrm rot="10800000">
            <a:off x="714036" y="3852985"/>
            <a:ext cx="432300" cy="0"/>
          </a:xfrm>
          <a:prstGeom prst="straightConnector1">
            <a:avLst/>
          </a:prstGeom>
          <a:noFill/>
          <a:ln cap="flat" cmpd="sng" w="19050">
            <a:solidFill>
              <a:srgbClr val="666666"/>
            </a:solidFill>
            <a:prstDash val="solid"/>
            <a:round/>
            <a:headEnd len="med" w="med" type="none"/>
            <a:tailEnd len="med" w="med" type="none"/>
          </a:ln>
        </p:spPr>
      </p:cxnSp>
      <p:sp>
        <p:nvSpPr>
          <p:cNvPr id="215" name="Google Shape;215;p20"/>
          <p:cNvSpPr/>
          <p:nvPr/>
        </p:nvSpPr>
        <p:spPr>
          <a:xfrm>
            <a:off x="4310213" y="3509777"/>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6" name="Google Shape;216;p20"/>
          <p:cNvSpPr txBox="1"/>
          <p:nvPr/>
        </p:nvSpPr>
        <p:spPr>
          <a:xfrm>
            <a:off x="4249814" y="3198835"/>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last</a:t>
            </a:r>
            <a:endParaRPr>
              <a:latin typeface="Ubuntu Mono"/>
              <a:ea typeface="Ubuntu Mono"/>
              <a:cs typeface="Ubuntu Mono"/>
              <a:sym typeface="Ubuntu Mono"/>
            </a:endParaRPr>
          </a:p>
        </p:txBody>
      </p:sp>
      <p:cxnSp>
        <p:nvCxnSpPr>
          <p:cNvPr id="217" name="Google Shape;217;p20"/>
          <p:cNvCxnSpPr/>
          <p:nvPr/>
        </p:nvCxnSpPr>
        <p:spPr>
          <a:xfrm rot="10800000">
            <a:off x="4645775" y="3694877"/>
            <a:ext cx="289200" cy="4500"/>
          </a:xfrm>
          <a:prstGeom prst="straightConnector1">
            <a:avLst/>
          </a:prstGeom>
          <a:noFill/>
          <a:ln cap="flat" cmpd="sng" w="19050">
            <a:solidFill>
              <a:srgbClr val="666666"/>
            </a:solidFill>
            <a:prstDash val="solid"/>
            <a:round/>
            <a:headEnd len="med" w="med" type="none"/>
            <a:tailEnd len="med" w="med" type="none"/>
          </a:ln>
        </p:spPr>
      </p:cxnSp>
      <p:cxnSp>
        <p:nvCxnSpPr>
          <p:cNvPr id="218" name="Google Shape;218;p20"/>
          <p:cNvCxnSpPr>
            <a:stCxn id="215" idx="3"/>
            <a:endCxn id="205" idx="0"/>
          </p:cNvCxnSpPr>
          <p:nvPr/>
        </p:nvCxnSpPr>
        <p:spPr>
          <a:xfrm>
            <a:off x="4812713" y="3697127"/>
            <a:ext cx="2987700" cy="714300"/>
          </a:xfrm>
          <a:prstGeom prst="curvedConnector2">
            <a:avLst/>
          </a:prstGeom>
          <a:noFill/>
          <a:ln cap="flat" cmpd="sng" w="19050">
            <a:solidFill>
              <a:srgbClr val="666666"/>
            </a:solidFill>
            <a:prstDash val="solid"/>
            <a:round/>
            <a:headEnd len="med" w="med" type="none"/>
            <a:tailEnd len="med" w="med" type="triangle"/>
          </a:ln>
        </p:spPr>
      </p:cxnSp>
      <p:sp>
        <p:nvSpPr>
          <p:cNvPr id="219" name="Google Shape;219;p20"/>
          <p:cNvSpPr/>
          <p:nvPr/>
        </p:nvSpPr>
        <p:spPr>
          <a:xfrm>
            <a:off x="2517750" y="3509764"/>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20" name="Google Shape;220;p20"/>
          <p:cNvCxnSpPr/>
          <p:nvPr/>
        </p:nvCxnSpPr>
        <p:spPr>
          <a:xfrm>
            <a:off x="8055053" y="4411968"/>
            <a:ext cx="519300" cy="428100"/>
          </a:xfrm>
          <a:prstGeom prst="straightConnector1">
            <a:avLst/>
          </a:prstGeom>
          <a:noFill/>
          <a:ln cap="flat" cmpd="sng" w="19050">
            <a:solidFill>
              <a:srgbClr val="666666"/>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24" name="Shape 224"/>
        <p:cNvGrpSpPr/>
        <p:nvPr/>
      </p:nvGrpSpPr>
      <p:grpSpPr>
        <a:xfrm>
          <a:off x="0" y="0"/>
          <a:ext cx="0" cy="0"/>
          <a:chOff x="0" y="0"/>
          <a:chExt cx="0" cy="0"/>
        </a:xfrm>
      </p:grpSpPr>
      <p:sp>
        <p:nvSpPr>
          <p:cNvPr id="225" name="Google Shape;225;p2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.last</a:t>
            </a:r>
            <a:r>
              <a:rPr lang="en"/>
              <a:t> Is Not Enough</a:t>
            </a:r>
            <a:endParaRPr/>
          </a:p>
        </p:txBody>
      </p:sp>
      <p:sp>
        <p:nvSpPr>
          <p:cNvPr id="226" name="Google Shape;226;p2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Suppose we want to support add, get, and remove operations, will having           a </a:t>
            </a:r>
            <a:r>
              <a:rPr lang="en">
                <a:latin typeface="Consolas"/>
                <a:ea typeface="Consolas"/>
                <a:cs typeface="Consolas"/>
                <a:sym typeface="Consolas"/>
              </a:rPr>
              <a:t>last</a:t>
            </a:r>
            <a:r>
              <a:rPr lang="en"/>
              <a:t> pointer result for fast operations on long lists?</a:t>
            </a:r>
            <a:endParaRPr/>
          </a:p>
          <a:p>
            <a:pPr indent="-355600" lvl="0" marL="457200" rtl="0" algn="l">
              <a:spcBef>
                <a:spcPts val="600"/>
              </a:spcBef>
              <a:spcAft>
                <a:spcPts val="0"/>
              </a:spcAft>
              <a:buSzPts val="2000"/>
              <a:buAutoNum type="alphaUcPeriod"/>
            </a:pPr>
            <a:r>
              <a:rPr lang="en"/>
              <a:t>Yes</a:t>
            </a:r>
            <a:endParaRPr/>
          </a:p>
          <a:p>
            <a:pPr indent="-355600" lvl="0" marL="457200" rtl="0" algn="l">
              <a:spcBef>
                <a:spcPts val="0"/>
              </a:spcBef>
              <a:spcAft>
                <a:spcPts val="0"/>
              </a:spcAft>
              <a:buSzPts val="2000"/>
              <a:buAutoNum type="alphaUcPeriod"/>
            </a:pPr>
            <a:r>
              <a:rPr b="1" lang="en"/>
              <a:t>No</a:t>
            </a:r>
            <a:endParaRPr b="1"/>
          </a:p>
          <a:p>
            <a:pPr indent="0" lvl="0" marL="0" rtl="0" algn="l">
              <a:spcBef>
                <a:spcPts val="600"/>
              </a:spcBef>
              <a:spcAft>
                <a:spcPts val="0"/>
              </a:spcAft>
              <a:buNone/>
            </a:pPr>
            <a:br>
              <a:rPr lang="en"/>
            </a:br>
            <a:r>
              <a:rPr lang="en"/>
              <a:t>If not, which operations would be slow? </a:t>
            </a:r>
            <a:r>
              <a:rPr b="1" lang="en"/>
              <a:t>Remove!</a:t>
            </a:r>
            <a:endParaRPr b="1"/>
          </a:p>
          <a:p>
            <a:pPr indent="-355600" lvl="0" marL="457200" rtl="0" algn="l">
              <a:spcBef>
                <a:spcPts val="600"/>
              </a:spcBef>
              <a:spcAft>
                <a:spcPts val="0"/>
              </a:spcAft>
              <a:buSzPts val="2000"/>
              <a:buChar char="●"/>
            </a:pPr>
            <a:r>
              <a:rPr lang="en"/>
              <a:t>Requires s</a:t>
            </a:r>
            <a:r>
              <a:rPr lang="en"/>
              <a:t>etting 9’s next pointer to null, and point last at the 9 node.</a:t>
            </a:r>
            <a:endParaRPr/>
          </a:p>
        </p:txBody>
      </p:sp>
      <p:sp>
        <p:nvSpPr>
          <p:cNvPr id="227" name="Google Shape;227;p21"/>
          <p:cNvSpPr/>
          <p:nvPr/>
        </p:nvSpPr>
        <p:spPr>
          <a:xfrm>
            <a:off x="2517738" y="35038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8" name="Google Shape;228;p21"/>
          <p:cNvSpPr/>
          <p:nvPr/>
        </p:nvSpPr>
        <p:spPr>
          <a:xfrm>
            <a:off x="1162005" y="3267025"/>
            <a:ext cx="42417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1"/>
          <p:cNvSpPr/>
          <p:nvPr/>
        </p:nvSpPr>
        <p:spPr>
          <a:xfrm>
            <a:off x="3160588" y="3509975"/>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30" name="Google Shape;230;p21"/>
          <p:cNvCxnSpPr>
            <a:stCxn id="229" idx="3"/>
            <a:endCxn id="231" idx="0"/>
          </p:cNvCxnSpPr>
          <p:nvPr/>
        </p:nvCxnSpPr>
        <p:spPr>
          <a:xfrm flipH="1">
            <a:off x="3103888" y="3697325"/>
            <a:ext cx="559200" cy="714000"/>
          </a:xfrm>
          <a:prstGeom prst="curvedConnector4">
            <a:avLst>
              <a:gd fmla="val -42583" name="adj1"/>
              <a:gd fmla="val 63124" name="adj2"/>
            </a:avLst>
          </a:prstGeom>
          <a:noFill/>
          <a:ln cap="flat" cmpd="sng" w="19050">
            <a:solidFill>
              <a:srgbClr val="666666"/>
            </a:solidFill>
            <a:prstDash val="solid"/>
            <a:round/>
            <a:headEnd len="med" w="med" type="none"/>
            <a:tailEnd len="med" w="med" type="triangle"/>
          </a:ln>
        </p:spPr>
      </p:cxnSp>
      <p:cxnSp>
        <p:nvCxnSpPr>
          <p:cNvPr id="232" name="Google Shape;232;p21"/>
          <p:cNvCxnSpPr>
            <a:stCxn id="229" idx="3"/>
          </p:cNvCxnSpPr>
          <p:nvPr/>
        </p:nvCxnSpPr>
        <p:spPr>
          <a:xfrm rot="10800000">
            <a:off x="3373888" y="3692825"/>
            <a:ext cx="289200" cy="4500"/>
          </a:xfrm>
          <a:prstGeom prst="straightConnector1">
            <a:avLst/>
          </a:prstGeom>
          <a:noFill/>
          <a:ln cap="flat" cmpd="sng" w="19050">
            <a:solidFill>
              <a:srgbClr val="666666"/>
            </a:solidFill>
            <a:prstDash val="solid"/>
            <a:round/>
            <a:headEnd len="med" w="med" type="none"/>
            <a:tailEnd len="med" w="med" type="none"/>
          </a:ln>
        </p:spPr>
      </p:cxnSp>
      <p:cxnSp>
        <p:nvCxnSpPr>
          <p:cNvPr id="233" name="Google Shape;233;p21"/>
          <p:cNvCxnSpPr/>
          <p:nvPr/>
        </p:nvCxnSpPr>
        <p:spPr>
          <a:xfrm rot="10800000">
            <a:off x="714036" y="3412609"/>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234" name="Google Shape;234;p21"/>
          <p:cNvCxnSpPr/>
          <p:nvPr/>
        </p:nvCxnSpPr>
        <p:spPr>
          <a:xfrm rot="10800000">
            <a:off x="714036" y="3659857"/>
            <a:ext cx="432300" cy="0"/>
          </a:xfrm>
          <a:prstGeom prst="straightConnector1">
            <a:avLst/>
          </a:prstGeom>
          <a:noFill/>
          <a:ln cap="flat" cmpd="sng" w="19050">
            <a:solidFill>
              <a:srgbClr val="666666"/>
            </a:solidFill>
            <a:prstDash val="solid"/>
            <a:round/>
            <a:headEnd len="med" w="med" type="none"/>
            <a:tailEnd len="med" w="med" type="none"/>
          </a:ln>
        </p:spPr>
      </p:cxnSp>
      <p:sp>
        <p:nvSpPr>
          <p:cNvPr id="235" name="Google Shape;235;p21"/>
          <p:cNvSpPr txBox="1"/>
          <p:nvPr/>
        </p:nvSpPr>
        <p:spPr>
          <a:xfrm>
            <a:off x="3121727" y="3204550"/>
            <a:ext cx="10317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sentinel</a:t>
            </a:r>
            <a:endParaRPr>
              <a:latin typeface="Ubuntu Mono"/>
              <a:ea typeface="Ubuntu Mono"/>
              <a:cs typeface="Ubuntu Mono"/>
              <a:sym typeface="Ubuntu Mono"/>
            </a:endParaRPr>
          </a:p>
        </p:txBody>
      </p:sp>
      <p:sp>
        <p:nvSpPr>
          <p:cNvPr id="236" name="Google Shape;236;p21"/>
          <p:cNvSpPr txBox="1"/>
          <p:nvPr/>
        </p:nvSpPr>
        <p:spPr>
          <a:xfrm>
            <a:off x="2275273" y="47536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237" name="Google Shape;237;p21"/>
          <p:cNvSpPr txBox="1"/>
          <p:nvPr/>
        </p:nvSpPr>
        <p:spPr>
          <a:xfrm>
            <a:off x="2808673" y="47536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grpSp>
        <p:nvGrpSpPr>
          <p:cNvPr id="238" name="Google Shape;238;p21"/>
          <p:cNvGrpSpPr/>
          <p:nvPr/>
        </p:nvGrpSpPr>
        <p:grpSpPr>
          <a:xfrm>
            <a:off x="2330037" y="4411389"/>
            <a:ext cx="1031828" cy="429276"/>
            <a:chOff x="809625" y="3638550"/>
            <a:chExt cx="1190525" cy="495300"/>
          </a:xfrm>
        </p:grpSpPr>
        <p:sp>
          <p:nvSpPr>
            <p:cNvPr id="239" name="Google Shape;239;p21"/>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231" name="Google Shape;231;p21"/>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 name="Google Shape;240;p21"/>
          <p:cNvGrpSpPr/>
          <p:nvPr/>
        </p:nvGrpSpPr>
        <p:grpSpPr>
          <a:xfrm>
            <a:off x="4067533" y="4411389"/>
            <a:ext cx="1031828" cy="429276"/>
            <a:chOff x="809625" y="3638550"/>
            <a:chExt cx="1190525" cy="495300"/>
          </a:xfrm>
        </p:grpSpPr>
        <p:sp>
          <p:nvSpPr>
            <p:cNvPr id="241" name="Google Shape;241;p21"/>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242" name="Google Shape;242;p21"/>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21"/>
          <p:cNvGrpSpPr/>
          <p:nvPr/>
        </p:nvGrpSpPr>
        <p:grpSpPr>
          <a:xfrm>
            <a:off x="5805029" y="4411389"/>
            <a:ext cx="1031828" cy="429276"/>
            <a:chOff x="809625" y="3638550"/>
            <a:chExt cx="1190525" cy="495300"/>
          </a:xfrm>
        </p:grpSpPr>
        <p:sp>
          <p:nvSpPr>
            <p:cNvPr id="244" name="Google Shape;244;p21"/>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a:t>
              </a:r>
              <a:endParaRPr/>
            </a:p>
          </p:txBody>
        </p:sp>
        <p:sp>
          <p:nvSpPr>
            <p:cNvPr id="245" name="Google Shape;245;p21"/>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46" name="Google Shape;246;p21"/>
          <p:cNvCxnSpPr>
            <a:endCxn id="241" idx="1"/>
          </p:cNvCxnSpPr>
          <p:nvPr/>
        </p:nvCxnSpPr>
        <p:spPr>
          <a:xfrm>
            <a:off x="3011233" y="4626027"/>
            <a:ext cx="1056300" cy="0"/>
          </a:xfrm>
          <a:prstGeom prst="straightConnector1">
            <a:avLst/>
          </a:prstGeom>
          <a:noFill/>
          <a:ln cap="flat" cmpd="sng" w="19050">
            <a:solidFill>
              <a:srgbClr val="666666"/>
            </a:solidFill>
            <a:prstDash val="solid"/>
            <a:round/>
            <a:headEnd len="med" w="med" type="none"/>
            <a:tailEnd len="med" w="med" type="triangle"/>
          </a:ln>
        </p:spPr>
      </p:cxnSp>
      <p:cxnSp>
        <p:nvCxnSpPr>
          <p:cNvPr id="247" name="Google Shape;247;p21"/>
          <p:cNvCxnSpPr>
            <a:endCxn id="244" idx="1"/>
          </p:cNvCxnSpPr>
          <p:nvPr/>
        </p:nvCxnSpPr>
        <p:spPr>
          <a:xfrm>
            <a:off x="4722629" y="4626027"/>
            <a:ext cx="1082400" cy="0"/>
          </a:xfrm>
          <a:prstGeom prst="straightConnector1">
            <a:avLst/>
          </a:prstGeom>
          <a:noFill/>
          <a:ln cap="flat" cmpd="sng" w="19050">
            <a:solidFill>
              <a:srgbClr val="666666"/>
            </a:solidFill>
            <a:prstDash val="solid"/>
            <a:round/>
            <a:headEnd len="med" w="med" type="none"/>
            <a:tailEnd len="med" w="med" type="triangle"/>
          </a:ln>
        </p:spPr>
      </p:cxnSp>
      <p:sp>
        <p:nvSpPr>
          <p:cNvPr id="248" name="Google Shape;248;p21"/>
          <p:cNvSpPr txBox="1"/>
          <p:nvPr/>
        </p:nvSpPr>
        <p:spPr>
          <a:xfrm>
            <a:off x="2626410" y="3493582"/>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249" name="Google Shape;249;p21"/>
          <p:cNvSpPr txBox="1"/>
          <p:nvPr/>
        </p:nvSpPr>
        <p:spPr>
          <a:xfrm>
            <a:off x="2512116" y="3204556"/>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250" name="Google Shape;250;p21"/>
          <p:cNvCxnSpPr/>
          <p:nvPr/>
        </p:nvCxnSpPr>
        <p:spPr>
          <a:xfrm rot="10800000">
            <a:off x="714036" y="4046113"/>
            <a:ext cx="432300" cy="0"/>
          </a:xfrm>
          <a:prstGeom prst="straightConnector1">
            <a:avLst/>
          </a:prstGeom>
          <a:noFill/>
          <a:ln cap="flat" cmpd="sng" w="19050">
            <a:solidFill>
              <a:srgbClr val="666666"/>
            </a:solidFill>
            <a:prstDash val="solid"/>
            <a:round/>
            <a:headEnd len="med" w="med" type="none"/>
            <a:tailEnd len="med" w="med" type="none"/>
          </a:ln>
        </p:spPr>
      </p:cxnSp>
      <p:grpSp>
        <p:nvGrpSpPr>
          <p:cNvPr id="251" name="Google Shape;251;p21"/>
          <p:cNvGrpSpPr/>
          <p:nvPr/>
        </p:nvGrpSpPr>
        <p:grpSpPr>
          <a:xfrm>
            <a:off x="1114701" y="3234112"/>
            <a:ext cx="1582372" cy="961571"/>
            <a:chOff x="1114701" y="3234112"/>
            <a:chExt cx="1582372" cy="961571"/>
          </a:xfrm>
        </p:grpSpPr>
        <p:sp>
          <p:nvSpPr>
            <p:cNvPr id="252" name="Google Shape;252;p21"/>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253" name="Google Shape;253;p21"/>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254" name="Google Shape;254;p21"/>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255" name="Google Shape;255;p21"/>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r>
                <a:rPr lang="en">
                  <a:latin typeface="Ubuntu Mono"/>
                  <a:ea typeface="Ubuntu Mono"/>
                  <a:cs typeface="Ubuntu Mono"/>
                  <a:sym typeface="Ubuntu Mono"/>
                </a:rPr>
                <a:t>()</a:t>
              </a:r>
              <a:endParaRPr>
                <a:latin typeface="Ubuntu Mono"/>
                <a:ea typeface="Ubuntu Mono"/>
                <a:cs typeface="Ubuntu Mono"/>
                <a:sym typeface="Ubuntu Mono"/>
              </a:endParaRPr>
            </a:p>
          </p:txBody>
        </p:sp>
      </p:grpSp>
      <p:cxnSp>
        <p:nvCxnSpPr>
          <p:cNvPr id="256" name="Google Shape;256;p21"/>
          <p:cNvCxnSpPr/>
          <p:nvPr/>
        </p:nvCxnSpPr>
        <p:spPr>
          <a:xfrm rot="10800000">
            <a:off x="714036" y="3852985"/>
            <a:ext cx="432300" cy="0"/>
          </a:xfrm>
          <a:prstGeom prst="straightConnector1">
            <a:avLst/>
          </a:prstGeom>
          <a:noFill/>
          <a:ln cap="flat" cmpd="sng" w="19050">
            <a:solidFill>
              <a:srgbClr val="666666"/>
            </a:solidFill>
            <a:prstDash val="solid"/>
            <a:round/>
            <a:headEnd len="med" w="med" type="none"/>
            <a:tailEnd len="med" w="med" type="none"/>
          </a:ln>
        </p:spPr>
      </p:cxnSp>
      <p:sp>
        <p:nvSpPr>
          <p:cNvPr id="257" name="Google Shape;257;p21"/>
          <p:cNvSpPr/>
          <p:nvPr/>
        </p:nvSpPr>
        <p:spPr>
          <a:xfrm>
            <a:off x="4310213" y="3509777"/>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8" name="Google Shape;258;p21"/>
          <p:cNvSpPr txBox="1"/>
          <p:nvPr/>
        </p:nvSpPr>
        <p:spPr>
          <a:xfrm>
            <a:off x="4249814" y="3198835"/>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last</a:t>
            </a:r>
            <a:endParaRPr>
              <a:latin typeface="Ubuntu Mono"/>
              <a:ea typeface="Ubuntu Mono"/>
              <a:cs typeface="Ubuntu Mono"/>
              <a:sym typeface="Ubuntu Mono"/>
            </a:endParaRPr>
          </a:p>
        </p:txBody>
      </p:sp>
      <p:cxnSp>
        <p:nvCxnSpPr>
          <p:cNvPr id="259" name="Google Shape;259;p21"/>
          <p:cNvCxnSpPr/>
          <p:nvPr/>
        </p:nvCxnSpPr>
        <p:spPr>
          <a:xfrm rot="10800000">
            <a:off x="4645775" y="3694877"/>
            <a:ext cx="289200" cy="4500"/>
          </a:xfrm>
          <a:prstGeom prst="straightConnector1">
            <a:avLst/>
          </a:prstGeom>
          <a:noFill/>
          <a:ln cap="flat" cmpd="sng" w="19050">
            <a:solidFill>
              <a:srgbClr val="FF0000"/>
            </a:solidFill>
            <a:prstDash val="solid"/>
            <a:round/>
            <a:headEnd len="med" w="med" type="none"/>
            <a:tailEnd len="med" w="med" type="none"/>
          </a:ln>
        </p:spPr>
      </p:cxnSp>
      <p:cxnSp>
        <p:nvCxnSpPr>
          <p:cNvPr id="260" name="Google Shape;260;p21"/>
          <p:cNvCxnSpPr>
            <a:stCxn id="257" idx="3"/>
            <a:endCxn id="261" idx="0"/>
          </p:cNvCxnSpPr>
          <p:nvPr/>
        </p:nvCxnSpPr>
        <p:spPr>
          <a:xfrm>
            <a:off x="4812713" y="3697127"/>
            <a:ext cx="2987700" cy="714300"/>
          </a:xfrm>
          <a:prstGeom prst="curvedConnector2">
            <a:avLst/>
          </a:prstGeom>
          <a:noFill/>
          <a:ln cap="flat" cmpd="sng" w="19050">
            <a:solidFill>
              <a:srgbClr val="FF0000"/>
            </a:solidFill>
            <a:prstDash val="solid"/>
            <a:round/>
            <a:headEnd len="med" w="med" type="none"/>
            <a:tailEnd len="med" w="med" type="triangle"/>
          </a:ln>
        </p:spPr>
      </p:cxnSp>
      <p:sp>
        <p:nvSpPr>
          <p:cNvPr id="262" name="Google Shape;262;p21"/>
          <p:cNvSpPr/>
          <p:nvPr/>
        </p:nvSpPr>
        <p:spPr>
          <a:xfrm>
            <a:off x="2517750" y="3509764"/>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63" name="Google Shape;263;p21"/>
          <p:cNvGrpSpPr/>
          <p:nvPr/>
        </p:nvGrpSpPr>
        <p:grpSpPr>
          <a:xfrm>
            <a:off x="7542525" y="4411389"/>
            <a:ext cx="1031828" cy="429276"/>
            <a:chOff x="809625" y="3638550"/>
            <a:chExt cx="1190525" cy="495300"/>
          </a:xfrm>
        </p:grpSpPr>
        <p:sp>
          <p:nvSpPr>
            <p:cNvPr id="261" name="Google Shape;261;p21"/>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50</a:t>
              </a:r>
              <a:endParaRPr/>
            </a:p>
          </p:txBody>
        </p:sp>
        <p:sp>
          <p:nvSpPr>
            <p:cNvPr id="264" name="Google Shape;264;p21"/>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65" name="Google Shape;265;p21"/>
          <p:cNvCxnSpPr>
            <a:endCxn id="261" idx="1"/>
          </p:cNvCxnSpPr>
          <p:nvPr/>
        </p:nvCxnSpPr>
        <p:spPr>
          <a:xfrm>
            <a:off x="6419925" y="4626027"/>
            <a:ext cx="1122600" cy="0"/>
          </a:xfrm>
          <a:prstGeom prst="straightConnector1">
            <a:avLst/>
          </a:prstGeom>
          <a:noFill/>
          <a:ln cap="flat" cmpd="sng" w="19050">
            <a:solidFill>
              <a:srgbClr val="FF0000"/>
            </a:solidFill>
            <a:prstDash val="solid"/>
            <a:round/>
            <a:headEnd len="med" w="med" type="none"/>
            <a:tailEnd len="med" w="med" type="triangle"/>
          </a:ln>
        </p:spPr>
      </p:cxnSp>
      <p:cxnSp>
        <p:nvCxnSpPr>
          <p:cNvPr id="266" name="Google Shape;266;p21"/>
          <p:cNvCxnSpPr/>
          <p:nvPr/>
        </p:nvCxnSpPr>
        <p:spPr>
          <a:xfrm>
            <a:off x="8055053" y="4411968"/>
            <a:ext cx="519300" cy="428100"/>
          </a:xfrm>
          <a:prstGeom prst="straightConnector1">
            <a:avLst/>
          </a:prstGeom>
          <a:noFill/>
          <a:ln cap="flat" cmpd="sng" w="19050">
            <a:solidFill>
              <a:srgbClr val="666666"/>
            </a:solidFill>
            <a:prstDash val="solid"/>
            <a:round/>
            <a:headEnd len="med" w="med" type="none"/>
            <a:tailEnd len="med" w="med" type="none"/>
          </a:ln>
        </p:spPr>
      </p:cxnSp>
      <p:sp>
        <p:nvSpPr>
          <p:cNvPr id="267" name="Google Shape;267;p21"/>
          <p:cNvSpPr txBox="1"/>
          <p:nvPr/>
        </p:nvSpPr>
        <p:spPr>
          <a:xfrm>
            <a:off x="3746225" y="4805975"/>
            <a:ext cx="42054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C2020"/>
                </a:solidFill>
              </a:rPr>
              <a:t>i.e. slow because we have to find the “9” node.</a:t>
            </a:r>
            <a:endParaRPr>
              <a:solidFill>
                <a:srgbClr val="AC202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271" name="Shape 271"/>
        <p:cNvGrpSpPr/>
        <p:nvPr/>
      </p:nvGrpSpPr>
      <p:grpSpPr>
        <a:xfrm>
          <a:off x="0" y="0"/>
          <a:ext cx="0" cy="0"/>
          <a:chOff x="0" y="0"/>
          <a:chExt cx="0" cy="0"/>
        </a:xfrm>
      </p:grpSpPr>
      <p:sp>
        <p:nvSpPr>
          <p:cNvPr id="272" name="Google Shape;272;p2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Improvement #7: .last and ???      Goal:  Fast operations on last.</a:t>
            </a:r>
            <a:endParaRPr/>
          </a:p>
        </p:txBody>
      </p:sp>
      <p:sp>
        <p:nvSpPr>
          <p:cNvPr id="273" name="Google Shape;273;p22"/>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We added .last. What other changes might we make so that remove                    is also fast?</a:t>
            </a:r>
            <a:endParaRPr/>
          </a:p>
        </p:txBody>
      </p:sp>
      <p:sp>
        <p:nvSpPr>
          <p:cNvPr id="274" name="Google Shape;274;p22"/>
          <p:cNvSpPr/>
          <p:nvPr/>
        </p:nvSpPr>
        <p:spPr>
          <a:xfrm>
            <a:off x="2517738" y="35038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5" name="Google Shape;275;p22"/>
          <p:cNvSpPr/>
          <p:nvPr/>
        </p:nvSpPr>
        <p:spPr>
          <a:xfrm>
            <a:off x="1162005" y="3267025"/>
            <a:ext cx="42417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2"/>
          <p:cNvSpPr/>
          <p:nvPr/>
        </p:nvSpPr>
        <p:spPr>
          <a:xfrm>
            <a:off x="3160588" y="3509975"/>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77" name="Google Shape;277;p22"/>
          <p:cNvCxnSpPr>
            <a:stCxn id="276" idx="3"/>
            <a:endCxn id="278" idx="0"/>
          </p:cNvCxnSpPr>
          <p:nvPr/>
        </p:nvCxnSpPr>
        <p:spPr>
          <a:xfrm flipH="1">
            <a:off x="3103888" y="3697325"/>
            <a:ext cx="559200" cy="714000"/>
          </a:xfrm>
          <a:prstGeom prst="curvedConnector4">
            <a:avLst>
              <a:gd fmla="val -42583" name="adj1"/>
              <a:gd fmla="val 63124" name="adj2"/>
            </a:avLst>
          </a:prstGeom>
          <a:noFill/>
          <a:ln cap="flat" cmpd="sng" w="19050">
            <a:solidFill>
              <a:srgbClr val="666666"/>
            </a:solidFill>
            <a:prstDash val="solid"/>
            <a:round/>
            <a:headEnd len="med" w="med" type="none"/>
            <a:tailEnd len="med" w="med" type="triangle"/>
          </a:ln>
        </p:spPr>
      </p:cxnSp>
      <p:cxnSp>
        <p:nvCxnSpPr>
          <p:cNvPr id="279" name="Google Shape;279;p22"/>
          <p:cNvCxnSpPr>
            <a:stCxn id="276" idx="3"/>
          </p:cNvCxnSpPr>
          <p:nvPr/>
        </p:nvCxnSpPr>
        <p:spPr>
          <a:xfrm rot="10800000">
            <a:off x="3373888" y="3692825"/>
            <a:ext cx="289200" cy="4500"/>
          </a:xfrm>
          <a:prstGeom prst="straightConnector1">
            <a:avLst/>
          </a:prstGeom>
          <a:noFill/>
          <a:ln cap="flat" cmpd="sng" w="19050">
            <a:solidFill>
              <a:srgbClr val="666666"/>
            </a:solidFill>
            <a:prstDash val="solid"/>
            <a:round/>
            <a:headEnd len="med" w="med" type="none"/>
            <a:tailEnd len="med" w="med" type="none"/>
          </a:ln>
        </p:spPr>
      </p:cxnSp>
      <p:cxnSp>
        <p:nvCxnSpPr>
          <p:cNvPr id="280" name="Google Shape;280;p22"/>
          <p:cNvCxnSpPr/>
          <p:nvPr/>
        </p:nvCxnSpPr>
        <p:spPr>
          <a:xfrm rot="10800000">
            <a:off x="714036" y="3412609"/>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281" name="Google Shape;281;p22"/>
          <p:cNvCxnSpPr/>
          <p:nvPr/>
        </p:nvCxnSpPr>
        <p:spPr>
          <a:xfrm rot="10800000">
            <a:off x="714036" y="3659857"/>
            <a:ext cx="432300" cy="0"/>
          </a:xfrm>
          <a:prstGeom prst="straightConnector1">
            <a:avLst/>
          </a:prstGeom>
          <a:noFill/>
          <a:ln cap="flat" cmpd="sng" w="19050">
            <a:solidFill>
              <a:srgbClr val="666666"/>
            </a:solidFill>
            <a:prstDash val="solid"/>
            <a:round/>
            <a:headEnd len="med" w="med" type="none"/>
            <a:tailEnd len="med" w="med" type="none"/>
          </a:ln>
        </p:spPr>
      </p:cxnSp>
      <p:sp>
        <p:nvSpPr>
          <p:cNvPr id="282" name="Google Shape;282;p22"/>
          <p:cNvSpPr txBox="1"/>
          <p:nvPr/>
        </p:nvSpPr>
        <p:spPr>
          <a:xfrm>
            <a:off x="3121727" y="3204550"/>
            <a:ext cx="10317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sentinel</a:t>
            </a:r>
            <a:endParaRPr>
              <a:latin typeface="Ubuntu Mono"/>
              <a:ea typeface="Ubuntu Mono"/>
              <a:cs typeface="Ubuntu Mono"/>
              <a:sym typeface="Ubuntu Mono"/>
            </a:endParaRPr>
          </a:p>
        </p:txBody>
      </p:sp>
      <p:sp>
        <p:nvSpPr>
          <p:cNvPr id="283" name="Google Shape;283;p22"/>
          <p:cNvSpPr txBox="1"/>
          <p:nvPr/>
        </p:nvSpPr>
        <p:spPr>
          <a:xfrm>
            <a:off x="2275273" y="47536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284" name="Google Shape;284;p22"/>
          <p:cNvSpPr txBox="1"/>
          <p:nvPr/>
        </p:nvSpPr>
        <p:spPr>
          <a:xfrm>
            <a:off x="2808673" y="47536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grpSp>
        <p:nvGrpSpPr>
          <p:cNvPr id="285" name="Google Shape;285;p22"/>
          <p:cNvGrpSpPr/>
          <p:nvPr/>
        </p:nvGrpSpPr>
        <p:grpSpPr>
          <a:xfrm>
            <a:off x="2330037" y="4411389"/>
            <a:ext cx="1031828" cy="429276"/>
            <a:chOff x="809625" y="3638550"/>
            <a:chExt cx="1190525" cy="495300"/>
          </a:xfrm>
        </p:grpSpPr>
        <p:sp>
          <p:nvSpPr>
            <p:cNvPr id="286" name="Google Shape;286;p22"/>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278" name="Google Shape;278;p22"/>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7" name="Google Shape;287;p22"/>
          <p:cNvGrpSpPr/>
          <p:nvPr/>
        </p:nvGrpSpPr>
        <p:grpSpPr>
          <a:xfrm>
            <a:off x="4067533" y="4411389"/>
            <a:ext cx="1031828" cy="429276"/>
            <a:chOff x="809625" y="3638550"/>
            <a:chExt cx="1190525" cy="495300"/>
          </a:xfrm>
        </p:grpSpPr>
        <p:sp>
          <p:nvSpPr>
            <p:cNvPr id="288" name="Google Shape;288;p22"/>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289" name="Google Shape;289;p22"/>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0" name="Google Shape;290;p22"/>
          <p:cNvGrpSpPr/>
          <p:nvPr/>
        </p:nvGrpSpPr>
        <p:grpSpPr>
          <a:xfrm>
            <a:off x="5805029" y="4411389"/>
            <a:ext cx="1031828" cy="429276"/>
            <a:chOff x="809625" y="3638550"/>
            <a:chExt cx="1190525" cy="495300"/>
          </a:xfrm>
        </p:grpSpPr>
        <p:sp>
          <p:nvSpPr>
            <p:cNvPr id="291" name="Google Shape;291;p22"/>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a:t>
              </a:r>
              <a:endParaRPr/>
            </a:p>
          </p:txBody>
        </p:sp>
        <p:sp>
          <p:nvSpPr>
            <p:cNvPr id="292" name="Google Shape;292;p22"/>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93" name="Google Shape;293;p22"/>
          <p:cNvCxnSpPr>
            <a:endCxn id="288" idx="1"/>
          </p:cNvCxnSpPr>
          <p:nvPr/>
        </p:nvCxnSpPr>
        <p:spPr>
          <a:xfrm>
            <a:off x="3011233" y="4626027"/>
            <a:ext cx="1056300" cy="0"/>
          </a:xfrm>
          <a:prstGeom prst="straightConnector1">
            <a:avLst/>
          </a:prstGeom>
          <a:noFill/>
          <a:ln cap="flat" cmpd="sng" w="19050">
            <a:solidFill>
              <a:srgbClr val="666666"/>
            </a:solidFill>
            <a:prstDash val="solid"/>
            <a:round/>
            <a:headEnd len="med" w="med" type="none"/>
            <a:tailEnd len="med" w="med" type="triangle"/>
          </a:ln>
        </p:spPr>
      </p:cxnSp>
      <p:cxnSp>
        <p:nvCxnSpPr>
          <p:cNvPr id="294" name="Google Shape;294;p22"/>
          <p:cNvCxnSpPr>
            <a:endCxn id="291" idx="1"/>
          </p:cNvCxnSpPr>
          <p:nvPr/>
        </p:nvCxnSpPr>
        <p:spPr>
          <a:xfrm>
            <a:off x="4722629" y="4626027"/>
            <a:ext cx="1082400" cy="0"/>
          </a:xfrm>
          <a:prstGeom prst="straightConnector1">
            <a:avLst/>
          </a:prstGeom>
          <a:noFill/>
          <a:ln cap="flat" cmpd="sng" w="19050">
            <a:solidFill>
              <a:srgbClr val="666666"/>
            </a:solidFill>
            <a:prstDash val="solid"/>
            <a:round/>
            <a:headEnd len="med" w="med" type="none"/>
            <a:tailEnd len="med" w="med" type="triangle"/>
          </a:ln>
        </p:spPr>
      </p:cxnSp>
      <p:sp>
        <p:nvSpPr>
          <p:cNvPr id="295" name="Google Shape;295;p22"/>
          <p:cNvSpPr txBox="1"/>
          <p:nvPr/>
        </p:nvSpPr>
        <p:spPr>
          <a:xfrm>
            <a:off x="2626410" y="3493582"/>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296" name="Google Shape;296;p22"/>
          <p:cNvSpPr txBox="1"/>
          <p:nvPr/>
        </p:nvSpPr>
        <p:spPr>
          <a:xfrm>
            <a:off x="2512116" y="3204556"/>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297" name="Google Shape;297;p22"/>
          <p:cNvCxnSpPr/>
          <p:nvPr/>
        </p:nvCxnSpPr>
        <p:spPr>
          <a:xfrm rot="10800000">
            <a:off x="714036" y="4046113"/>
            <a:ext cx="432300" cy="0"/>
          </a:xfrm>
          <a:prstGeom prst="straightConnector1">
            <a:avLst/>
          </a:prstGeom>
          <a:noFill/>
          <a:ln cap="flat" cmpd="sng" w="19050">
            <a:solidFill>
              <a:srgbClr val="666666"/>
            </a:solidFill>
            <a:prstDash val="solid"/>
            <a:round/>
            <a:headEnd len="med" w="med" type="none"/>
            <a:tailEnd len="med" w="med" type="none"/>
          </a:ln>
        </p:spPr>
      </p:cxnSp>
      <p:grpSp>
        <p:nvGrpSpPr>
          <p:cNvPr id="298" name="Google Shape;298;p22"/>
          <p:cNvGrpSpPr/>
          <p:nvPr/>
        </p:nvGrpSpPr>
        <p:grpSpPr>
          <a:xfrm>
            <a:off x="1114701" y="3234112"/>
            <a:ext cx="1582372" cy="961571"/>
            <a:chOff x="1114701" y="3234112"/>
            <a:chExt cx="1582372" cy="961571"/>
          </a:xfrm>
        </p:grpSpPr>
        <p:sp>
          <p:nvSpPr>
            <p:cNvPr id="299" name="Google Shape;299;p22"/>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300" name="Google Shape;300;p22"/>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301" name="Google Shape;301;p22"/>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302" name="Google Shape;302;p22"/>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r>
                <a:rPr lang="en">
                  <a:latin typeface="Ubuntu Mono"/>
                  <a:ea typeface="Ubuntu Mono"/>
                  <a:cs typeface="Ubuntu Mono"/>
                  <a:sym typeface="Ubuntu Mono"/>
                </a:rPr>
                <a:t>()</a:t>
              </a:r>
              <a:endParaRPr>
                <a:latin typeface="Ubuntu Mono"/>
                <a:ea typeface="Ubuntu Mono"/>
                <a:cs typeface="Ubuntu Mono"/>
                <a:sym typeface="Ubuntu Mono"/>
              </a:endParaRPr>
            </a:p>
          </p:txBody>
        </p:sp>
      </p:grpSp>
      <p:cxnSp>
        <p:nvCxnSpPr>
          <p:cNvPr id="303" name="Google Shape;303;p22"/>
          <p:cNvCxnSpPr/>
          <p:nvPr/>
        </p:nvCxnSpPr>
        <p:spPr>
          <a:xfrm rot="10800000">
            <a:off x="714036" y="3852985"/>
            <a:ext cx="432300" cy="0"/>
          </a:xfrm>
          <a:prstGeom prst="straightConnector1">
            <a:avLst/>
          </a:prstGeom>
          <a:noFill/>
          <a:ln cap="flat" cmpd="sng" w="19050">
            <a:solidFill>
              <a:srgbClr val="666666"/>
            </a:solidFill>
            <a:prstDash val="solid"/>
            <a:round/>
            <a:headEnd len="med" w="med" type="none"/>
            <a:tailEnd len="med" w="med" type="none"/>
          </a:ln>
        </p:spPr>
      </p:cxnSp>
      <p:sp>
        <p:nvSpPr>
          <p:cNvPr id="304" name="Google Shape;304;p22"/>
          <p:cNvSpPr/>
          <p:nvPr/>
        </p:nvSpPr>
        <p:spPr>
          <a:xfrm>
            <a:off x="4310213" y="3509777"/>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5" name="Google Shape;305;p22"/>
          <p:cNvSpPr txBox="1"/>
          <p:nvPr/>
        </p:nvSpPr>
        <p:spPr>
          <a:xfrm>
            <a:off x="4249814" y="3198835"/>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last</a:t>
            </a:r>
            <a:endParaRPr>
              <a:latin typeface="Ubuntu Mono"/>
              <a:ea typeface="Ubuntu Mono"/>
              <a:cs typeface="Ubuntu Mono"/>
              <a:sym typeface="Ubuntu Mono"/>
            </a:endParaRPr>
          </a:p>
        </p:txBody>
      </p:sp>
      <p:cxnSp>
        <p:nvCxnSpPr>
          <p:cNvPr id="306" name="Google Shape;306;p22"/>
          <p:cNvCxnSpPr/>
          <p:nvPr/>
        </p:nvCxnSpPr>
        <p:spPr>
          <a:xfrm rot="10800000">
            <a:off x="4645775" y="3694877"/>
            <a:ext cx="289200" cy="4500"/>
          </a:xfrm>
          <a:prstGeom prst="straightConnector1">
            <a:avLst/>
          </a:prstGeom>
          <a:noFill/>
          <a:ln cap="flat" cmpd="sng" w="19050">
            <a:solidFill>
              <a:srgbClr val="FF0000"/>
            </a:solidFill>
            <a:prstDash val="solid"/>
            <a:round/>
            <a:headEnd len="med" w="med" type="none"/>
            <a:tailEnd len="med" w="med" type="none"/>
          </a:ln>
        </p:spPr>
      </p:cxnSp>
      <p:cxnSp>
        <p:nvCxnSpPr>
          <p:cNvPr id="307" name="Google Shape;307;p22"/>
          <p:cNvCxnSpPr>
            <a:stCxn id="304" idx="3"/>
            <a:endCxn id="308" idx="0"/>
          </p:cNvCxnSpPr>
          <p:nvPr/>
        </p:nvCxnSpPr>
        <p:spPr>
          <a:xfrm>
            <a:off x="4812713" y="3697127"/>
            <a:ext cx="2987700" cy="714300"/>
          </a:xfrm>
          <a:prstGeom prst="curvedConnector2">
            <a:avLst/>
          </a:prstGeom>
          <a:noFill/>
          <a:ln cap="flat" cmpd="sng" w="19050">
            <a:solidFill>
              <a:srgbClr val="FF0000"/>
            </a:solidFill>
            <a:prstDash val="solid"/>
            <a:round/>
            <a:headEnd len="med" w="med" type="none"/>
            <a:tailEnd len="med" w="med" type="triangle"/>
          </a:ln>
        </p:spPr>
      </p:cxnSp>
      <p:sp>
        <p:nvSpPr>
          <p:cNvPr id="309" name="Google Shape;309;p22"/>
          <p:cNvSpPr/>
          <p:nvPr/>
        </p:nvSpPr>
        <p:spPr>
          <a:xfrm>
            <a:off x="2517750" y="3509764"/>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310" name="Google Shape;310;p22"/>
          <p:cNvGrpSpPr/>
          <p:nvPr/>
        </p:nvGrpSpPr>
        <p:grpSpPr>
          <a:xfrm>
            <a:off x="7542525" y="4411389"/>
            <a:ext cx="1031828" cy="429276"/>
            <a:chOff x="809625" y="3638550"/>
            <a:chExt cx="1190525" cy="495300"/>
          </a:xfrm>
        </p:grpSpPr>
        <p:sp>
          <p:nvSpPr>
            <p:cNvPr id="308" name="Google Shape;308;p22"/>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50</a:t>
              </a:r>
              <a:endParaRPr/>
            </a:p>
          </p:txBody>
        </p:sp>
        <p:sp>
          <p:nvSpPr>
            <p:cNvPr id="311" name="Google Shape;311;p22"/>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12" name="Google Shape;312;p22"/>
          <p:cNvCxnSpPr>
            <a:endCxn id="308" idx="1"/>
          </p:cNvCxnSpPr>
          <p:nvPr/>
        </p:nvCxnSpPr>
        <p:spPr>
          <a:xfrm>
            <a:off x="6419925" y="4626027"/>
            <a:ext cx="1122600" cy="0"/>
          </a:xfrm>
          <a:prstGeom prst="straightConnector1">
            <a:avLst/>
          </a:prstGeom>
          <a:noFill/>
          <a:ln cap="flat" cmpd="sng" w="19050">
            <a:solidFill>
              <a:srgbClr val="FF0000"/>
            </a:solidFill>
            <a:prstDash val="solid"/>
            <a:round/>
            <a:headEnd len="med" w="med" type="none"/>
            <a:tailEnd len="med" w="med" type="triangle"/>
          </a:ln>
        </p:spPr>
      </p:cxnSp>
      <p:cxnSp>
        <p:nvCxnSpPr>
          <p:cNvPr id="313" name="Google Shape;313;p22"/>
          <p:cNvCxnSpPr/>
          <p:nvPr/>
        </p:nvCxnSpPr>
        <p:spPr>
          <a:xfrm>
            <a:off x="8055053" y="4411968"/>
            <a:ext cx="519300" cy="428100"/>
          </a:xfrm>
          <a:prstGeom prst="straightConnector1">
            <a:avLst/>
          </a:prstGeom>
          <a:noFill/>
          <a:ln cap="flat" cmpd="sng" w="19050">
            <a:solidFill>
              <a:srgbClr val="666666"/>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17" name="Shape 317"/>
        <p:cNvGrpSpPr/>
        <p:nvPr/>
      </p:nvGrpSpPr>
      <p:grpSpPr>
        <a:xfrm>
          <a:off x="0" y="0"/>
          <a:ext cx="0" cy="0"/>
          <a:chOff x="0" y="0"/>
          <a:chExt cx="0" cy="0"/>
        </a:xfrm>
      </p:grpSpPr>
      <p:sp>
        <p:nvSpPr>
          <p:cNvPr id="318" name="Google Shape;318;p2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Improvement #7: .last and .prev</a:t>
            </a:r>
            <a:endParaRPr/>
          </a:p>
        </p:txBody>
      </p:sp>
      <p:sp>
        <p:nvSpPr>
          <p:cNvPr id="319" name="Google Shape;319;p2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We added .last. What other changes might we make so that remove                       is also fast?</a:t>
            </a:r>
            <a:endParaRPr/>
          </a:p>
          <a:p>
            <a:pPr indent="-355600" lvl="0" marL="457200" rtl="0" algn="l">
              <a:spcBef>
                <a:spcPts val="600"/>
              </a:spcBef>
              <a:spcAft>
                <a:spcPts val="0"/>
              </a:spcAft>
              <a:buSzPts val="2000"/>
              <a:buChar char="●"/>
            </a:pPr>
            <a:r>
              <a:rPr lang="en"/>
              <a:t>Add backwards links from every node.</a:t>
            </a:r>
            <a:endParaRPr/>
          </a:p>
          <a:p>
            <a:pPr indent="-355600" lvl="0" marL="457200" rtl="0" algn="l">
              <a:spcBef>
                <a:spcPts val="0"/>
              </a:spcBef>
              <a:spcAft>
                <a:spcPts val="0"/>
              </a:spcAft>
              <a:buSzPts val="2000"/>
              <a:buChar char="●"/>
            </a:pPr>
            <a:r>
              <a:rPr lang="en"/>
              <a:t>This yields a “</a:t>
            </a:r>
            <a:r>
              <a:rPr b="1" lang="en"/>
              <a:t>doubly linked list</a:t>
            </a:r>
            <a:r>
              <a:rPr lang="en"/>
              <a:t>” or </a:t>
            </a:r>
            <a:r>
              <a:rPr lang="en">
                <a:solidFill>
                  <a:srgbClr val="208920"/>
                </a:solidFill>
                <a:latin typeface="Consolas"/>
                <a:ea typeface="Consolas"/>
                <a:cs typeface="Consolas"/>
                <a:sym typeface="Consolas"/>
              </a:rPr>
              <a:t>DLList</a:t>
            </a:r>
            <a:r>
              <a:rPr lang="en"/>
              <a:t>, as opposed to our earlier “</a:t>
            </a:r>
            <a:r>
              <a:rPr b="1" lang="en"/>
              <a:t>singly linked list</a:t>
            </a:r>
            <a:r>
              <a:rPr lang="en"/>
              <a:t>” or </a:t>
            </a:r>
            <a:r>
              <a:rPr lang="en">
                <a:solidFill>
                  <a:srgbClr val="208920"/>
                </a:solidFill>
                <a:latin typeface="Consolas"/>
                <a:ea typeface="Consolas"/>
                <a:cs typeface="Consolas"/>
                <a:sym typeface="Consolas"/>
              </a:rPr>
              <a:t>SLList</a:t>
            </a:r>
            <a:r>
              <a:rPr lang="en"/>
              <a:t>.</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320" name="Google Shape;320;p23"/>
          <p:cNvSpPr/>
          <p:nvPr/>
        </p:nvSpPr>
        <p:spPr>
          <a:xfrm>
            <a:off x="2517738" y="35800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1" name="Google Shape;321;p23"/>
          <p:cNvSpPr/>
          <p:nvPr/>
        </p:nvSpPr>
        <p:spPr>
          <a:xfrm>
            <a:off x="1162005" y="3343225"/>
            <a:ext cx="42417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3"/>
          <p:cNvSpPr/>
          <p:nvPr/>
        </p:nvSpPr>
        <p:spPr>
          <a:xfrm>
            <a:off x="3160588" y="3586175"/>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23" name="Google Shape;323;p23"/>
          <p:cNvCxnSpPr>
            <a:stCxn id="322" idx="3"/>
            <a:endCxn id="324" idx="0"/>
          </p:cNvCxnSpPr>
          <p:nvPr/>
        </p:nvCxnSpPr>
        <p:spPr>
          <a:xfrm flipH="1">
            <a:off x="2113288" y="3773525"/>
            <a:ext cx="1549800" cy="714000"/>
          </a:xfrm>
          <a:prstGeom prst="curvedConnector4">
            <a:avLst>
              <a:gd fmla="val -15365" name="adj1"/>
              <a:gd fmla="val 63124" name="adj2"/>
            </a:avLst>
          </a:prstGeom>
          <a:noFill/>
          <a:ln cap="flat" cmpd="sng" w="19050">
            <a:solidFill>
              <a:srgbClr val="666666"/>
            </a:solidFill>
            <a:prstDash val="solid"/>
            <a:round/>
            <a:headEnd len="med" w="med" type="none"/>
            <a:tailEnd len="med" w="med" type="triangle"/>
          </a:ln>
        </p:spPr>
      </p:cxnSp>
      <p:cxnSp>
        <p:nvCxnSpPr>
          <p:cNvPr id="325" name="Google Shape;325;p23"/>
          <p:cNvCxnSpPr>
            <a:stCxn id="322" idx="3"/>
          </p:cNvCxnSpPr>
          <p:nvPr/>
        </p:nvCxnSpPr>
        <p:spPr>
          <a:xfrm rot="10800000">
            <a:off x="3373888" y="3769025"/>
            <a:ext cx="289200" cy="4500"/>
          </a:xfrm>
          <a:prstGeom prst="straightConnector1">
            <a:avLst/>
          </a:prstGeom>
          <a:noFill/>
          <a:ln cap="flat" cmpd="sng" w="19050">
            <a:solidFill>
              <a:srgbClr val="666666"/>
            </a:solidFill>
            <a:prstDash val="solid"/>
            <a:round/>
            <a:headEnd len="med" w="med" type="none"/>
            <a:tailEnd len="med" w="med" type="none"/>
          </a:ln>
        </p:spPr>
      </p:cxnSp>
      <p:cxnSp>
        <p:nvCxnSpPr>
          <p:cNvPr id="326" name="Google Shape;326;p23"/>
          <p:cNvCxnSpPr/>
          <p:nvPr/>
        </p:nvCxnSpPr>
        <p:spPr>
          <a:xfrm rot="10800000">
            <a:off x="714036" y="3488809"/>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327" name="Google Shape;327;p23"/>
          <p:cNvCxnSpPr/>
          <p:nvPr/>
        </p:nvCxnSpPr>
        <p:spPr>
          <a:xfrm rot="10800000">
            <a:off x="714036" y="3694276"/>
            <a:ext cx="432300" cy="0"/>
          </a:xfrm>
          <a:prstGeom prst="straightConnector1">
            <a:avLst/>
          </a:prstGeom>
          <a:noFill/>
          <a:ln cap="flat" cmpd="sng" w="19050">
            <a:solidFill>
              <a:srgbClr val="666666"/>
            </a:solidFill>
            <a:prstDash val="solid"/>
            <a:round/>
            <a:headEnd len="med" w="med" type="none"/>
            <a:tailEnd len="med" w="med" type="none"/>
          </a:ln>
        </p:spPr>
      </p:cxnSp>
      <p:sp>
        <p:nvSpPr>
          <p:cNvPr id="328" name="Google Shape;328;p23"/>
          <p:cNvSpPr txBox="1"/>
          <p:nvPr/>
        </p:nvSpPr>
        <p:spPr>
          <a:xfrm>
            <a:off x="3121727" y="3280750"/>
            <a:ext cx="10218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sentinel</a:t>
            </a:r>
            <a:endParaRPr>
              <a:latin typeface="Ubuntu Mono"/>
              <a:ea typeface="Ubuntu Mono"/>
              <a:cs typeface="Ubuntu Mono"/>
              <a:sym typeface="Ubuntu Mono"/>
            </a:endParaRPr>
          </a:p>
        </p:txBody>
      </p:sp>
      <p:sp>
        <p:nvSpPr>
          <p:cNvPr id="329" name="Google Shape;329;p23"/>
          <p:cNvSpPr txBox="1"/>
          <p:nvPr/>
        </p:nvSpPr>
        <p:spPr>
          <a:xfrm>
            <a:off x="1284673"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330" name="Google Shape;330;p23"/>
          <p:cNvSpPr txBox="1"/>
          <p:nvPr/>
        </p:nvSpPr>
        <p:spPr>
          <a:xfrm>
            <a:off x="1818073"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grpSp>
        <p:nvGrpSpPr>
          <p:cNvPr id="331" name="Google Shape;331;p23"/>
          <p:cNvGrpSpPr/>
          <p:nvPr/>
        </p:nvGrpSpPr>
        <p:grpSpPr>
          <a:xfrm>
            <a:off x="1339437" y="4487589"/>
            <a:ext cx="1031828" cy="429276"/>
            <a:chOff x="809625" y="3638550"/>
            <a:chExt cx="1190525" cy="495300"/>
          </a:xfrm>
        </p:grpSpPr>
        <p:sp>
          <p:nvSpPr>
            <p:cNvPr id="332" name="Google Shape;332;p23"/>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324" name="Google Shape;324;p23"/>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3" name="Google Shape;333;p23"/>
          <p:cNvGrpSpPr/>
          <p:nvPr/>
        </p:nvGrpSpPr>
        <p:grpSpPr>
          <a:xfrm>
            <a:off x="3457933" y="4487589"/>
            <a:ext cx="1031828" cy="429276"/>
            <a:chOff x="809625" y="3638550"/>
            <a:chExt cx="1190525" cy="495300"/>
          </a:xfrm>
        </p:grpSpPr>
        <p:sp>
          <p:nvSpPr>
            <p:cNvPr id="334" name="Google Shape;334;p23"/>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335" name="Google Shape;335;p23"/>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36" name="Google Shape;336;p23"/>
          <p:cNvCxnSpPr/>
          <p:nvPr/>
        </p:nvCxnSpPr>
        <p:spPr>
          <a:xfrm>
            <a:off x="2092000" y="4796825"/>
            <a:ext cx="904800" cy="0"/>
          </a:xfrm>
          <a:prstGeom prst="straightConnector1">
            <a:avLst/>
          </a:prstGeom>
          <a:noFill/>
          <a:ln cap="flat" cmpd="sng" w="19050">
            <a:solidFill>
              <a:srgbClr val="666666"/>
            </a:solidFill>
            <a:prstDash val="solid"/>
            <a:round/>
            <a:headEnd len="med" w="med" type="none"/>
            <a:tailEnd len="med" w="med" type="triangle"/>
          </a:ln>
        </p:spPr>
      </p:cxnSp>
      <p:sp>
        <p:nvSpPr>
          <p:cNvPr id="337" name="Google Shape;337;p23"/>
          <p:cNvSpPr txBox="1"/>
          <p:nvPr/>
        </p:nvSpPr>
        <p:spPr>
          <a:xfrm>
            <a:off x="2626410" y="3569782"/>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338" name="Google Shape;338;p23"/>
          <p:cNvSpPr txBox="1"/>
          <p:nvPr/>
        </p:nvSpPr>
        <p:spPr>
          <a:xfrm>
            <a:off x="2512116" y="3280756"/>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339" name="Google Shape;339;p23"/>
          <p:cNvCxnSpPr/>
          <p:nvPr/>
        </p:nvCxnSpPr>
        <p:spPr>
          <a:xfrm rot="10800000">
            <a:off x="714036" y="4122313"/>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340" name="Google Shape;340;p23"/>
          <p:cNvCxnSpPr/>
          <p:nvPr/>
        </p:nvCxnSpPr>
        <p:spPr>
          <a:xfrm rot="10800000">
            <a:off x="714036" y="3917712"/>
            <a:ext cx="432300" cy="0"/>
          </a:xfrm>
          <a:prstGeom prst="straightConnector1">
            <a:avLst/>
          </a:prstGeom>
          <a:noFill/>
          <a:ln cap="flat" cmpd="sng" w="19050">
            <a:solidFill>
              <a:srgbClr val="666666"/>
            </a:solidFill>
            <a:prstDash val="solid"/>
            <a:round/>
            <a:headEnd len="med" w="med" type="none"/>
            <a:tailEnd len="med" w="med" type="none"/>
          </a:ln>
        </p:spPr>
      </p:cxnSp>
      <p:sp>
        <p:nvSpPr>
          <p:cNvPr id="341" name="Google Shape;341;p23"/>
          <p:cNvSpPr/>
          <p:nvPr/>
        </p:nvSpPr>
        <p:spPr>
          <a:xfrm>
            <a:off x="4310213" y="3585977"/>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2" name="Google Shape;342;p23"/>
          <p:cNvSpPr txBox="1"/>
          <p:nvPr/>
        </p:nvSpPr>
        <p:spPr>
          <a:xfrm>
            <a:off x="4249814" y="3275035"/>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last</a:t>
            </a:r>
            <a:endParaRPr>
              <a:latin typeface="Ubuntu Mono"/>
              <a:ea typeface="Ubuntu Mono"/>
              <a:cs typeface="Ubuntu Mono"/>
              <a:sym typeface="Ubuntu Mono"/>
            </a:endParaRPr>
          </a:p>
        </p:txBody>
      </p:sp>
      <p:cxnSp>
        <p:nvCxnSpPr>
          <p:cNvPr id="343" name="Google Shape;343;p23"/>
          <p:cNvCxnSpPr/>
          <p:nvPr/>
        </p:nvCxnSpPr>
        <p:spPr>
          <a:xfrm rot="10800000">
            <a:off x="4645775" y="3771077"/>
            <a:ext cx="289200" cy="4500"/>
          </a:xfrm>
          <a:prstGeom prst="straightConnector1">
            <a:avLst/>
          </a:prstGeom>
          <a:noFill/>
          <a:ln cap="flat" cmpd="sng" w="19050">
            <a:solidFill>
              <a:srgbClr val="666666"/>
            </a:solidFill>
            <a:prstDash val="solid"/>
            <a:round/>
            <a:headEnd len="med" w="med" type="none"/>
            <a:tailEnd len="med" w="med" type="none"/>
          </a:ln>
        </p:spPr>
      </p:cxnSp>
      <p:cxnSp>
        <p:nvCxnSpPr>
          <p:cNvPr id="344" name="Google Shape;344;p23"/>
          <p:cNvCxnSpPr>
            <a:stCxn id="341" idx="3"/>
            <a:endCxn id="345" idx="0"/>
          </p:cNvCxnSpPr>
          <p:nvPr/>
        </p:nvCxnSpPr>
        <p:spPr>
          <a:xfrm>
            <a:off x="4812713" y="3773327"/>
            <a:ext cx="1021800" cy="714300"/>
          </a:xfrm>
          <a:prstGeom prst="curvedConnector2">
            <a:avLst/>
          </a:prstGeom>
          <a:noFill/>
          <a:ln cap="flat" cmpd="sng" w="19050">
            <a:solidFill>
              <a:srgbClr val="666666"/>
            </a:solidFill>
            <a:prstDash val="solid"/>
            <a:round/>
            <a:headEnd len="med" w="med" type="none"/>
            <a:tailEnd len="med" w="med" type="triangle"/>
          </a:ln>
        </p:spPr>
      </p:cxnSp>
      <p:sp>
        <p:nvSpPr>
          <p:cNvPr id="346" name="Google Shape;346;p23"/>
          <p:cNvSpPr/>
          <p:nvPr/>
        </p:nvSpPr>
        <p:spPr>
          <a:xfrm>
            <a:off x="2512497" y="3585964"/>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7" name="Google Shape;347;p23"/>
          <p:cNvSpPr/>
          <p:nvPr/>
        </p:nvSpPr>
        <p:spPr>
          <a:xfrm>
            <a:off x="2984151" y="4487564"/>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3"/>
          <p:cNvSpPr/>
          <p:nvPr/>
        </p:nvSpPr>
        <p:spPr>
          <a:xfrm>
            <a:off x="823426" y="4487564"/>
            <a:ext cx="516000" cy="429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9" name="Google Shape;349;p23"/>
          <p:cNvCxnSpPr/>
          <p:nvPr/>
        </p:nvCxnSpPr>
        <p:spPr>
          <a:xfrm rot="10800000">
            <a:off x="2371400" y="4572150"/>
            <a:ext cx="900300" cy="0"/>
          </a:xfrm>
          <a:prstGeom prst="straightConnector1">
            <a:avLst/>
          </a:prstGeom>
          <a:noFill/>
          <a:ln cap="flat" cmpd="sng" w="19050">
            <a:solidFill>
              <a:schemeClr val="dk2"/>
            </a:solidFill>
            <a:prstDash val="solid"/>
            <a:round/>
            <a:headEnd len="med" w="med" type="none"/>
            <a:tailEnd len="med" w="med" type="triangle"/>
          </a:ln>
        </p:spPr>
      </p:cxnSp>
      <p:sp>
        <p:nvSpPr>
          <p:cNvPr id="350" name="Google Shape;350;p23"/>
          <p:cNvSpPr txBox="1"/>
          <p:nvPr/>
        </p:nvSpPr>
        <p:spPr>
          <a:xfrm>
            <a:off x="737944"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prev</a:t>
            </a:r>
            <a:endParaRPr sz="1200">
              <a:latin typeface="Ubuntu Mono"/>
              <a:ea typeface="Ubuntu Mono"/>
              <a:cs typeface="Ubuntu Mono"/>
              <a:sym typeface="Ubuntu Mono"/>
            </a:endParaRPr>
          </a:p>
        </p:txBody>
      </p:sp>
      <p:grpSp>
        <p:nvGrpSpPr>
          <p:cNvPr id="351" name="Google Shape;351;p23"/>
          <p:cNvGrpSpPr/>
          <p:nvPr/>
        </p:nvGrpSpPr>
        <p:grpSpPr>
          <a:xfrm>
            <a:off x="1114701" y="3281409"/>
            <a:ext cx="1582372" cy="961571"/>
            <a:chOff x="1114701" y="3234112"/>
            <a:chExt cx="1582372" cy="961571"/>
          </a:xfrm>
        </p:grpSpPr>
        <p:sp>
          <p:nvSpPr>
            <p:cNvPr id="352" name="Google Shape;352;p23"/>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353" name="Google Shape;353;p23"/>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354" name="Google Shape;354;p23"/>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355" name="Google Shape;355;p23"/>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r>
                <a:rPr lang="en">
                  <a:latin typeface="Ubuntu Mono"/>
                  <a:ea typeface="Ubuntu Mono"/>
                  <a:cs typeface="Ubuntu Mono"/>
                  <a:sym typeface="Ubuntu Mono"/>
                </a:rPr>
                <a:t>()</a:t>
              </a:r>
              <a:endParaRPr>
                <a:latin typeface="Ubuntu Mono"/>
                <a:ea typeface="Ubuntu Mono"/>
                <a:cs typeface="Ubuntu Mono"/>
                <a:sym typeface="Ubuntu Mono"/>
              </a:endParaRPr>
            </a:p>
          </p:txBody>
        </p:sp>
      </p:grpSp>
      <p:grpSp>
        <p:nvGrpSpPr>
          <p:cNvPr id="356" name="Google Shape;356;p23"/>
          <p:cNvGrpSpPr/>
          <p:nvPr/>
        </p:nvGrpSpPr>
        <p:grpSpPr>
          <a:xfrm>
            <a:off x="5102651" y="4487577"/>
            <a:ext cx="1505610" cy="429301"/>
            <a:chOff x="5102651" y="4487577"/>
            <a:chExt cx="1505610" cy="429301"/>
          </a:xfrm>
        </p:grpSpPr>
        <p:grpSp>
          <p:nvGrpSpPr>
            <p:cNvPr id="357" name="Google Shape;357;p23"/>
            <p:cNvGrpSpPr/>
            <p:nvPr/>
          </p:nvGrpSpPr>
          <p:grpSpPr>
            <a:xfrm>
              <a:off x="5576433" y="4487601"/>
              <a:ext cx="1031828" cy="429276"/>
              <a:chOff x="809625" y="3638550"/>
              <a:chExt cx="1190525" cy="495300"/>
            </a:xfrm>
          </p:grpSpPr>
          <p:sp>
            <p:nvSpPr>
              <p:cNvPr id="345" name="Google Shape;345;p23"/>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a:t>
                </a:r>
                <a:endParaRPr/>
              </a:p>
            </p:txBody>
          </p:sp>
          <p:sp>
            <p:nvSpPr>
              <p:cNvPr id="358" name="Google Shape;358;p23"/>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9" name="Google Shape;359;p23"/>
            <p:cNvSpPr/>
            <p:nvPr/>
          </p:nvSpPr>
          <p:spPr>
            <a:xfrm>
              <a:off x="5102651" y="4487577"/>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60" name="Google Shape;360;p23"/>
          <p:cNvCxnSpPr/>
          <p:nvPr/>
        </p:nvCxnSpPr>
        <p:spPr>
          <a:xfrm rot="10800000">
            <a:off x="4489675" y="4572150"/>
            <a:ext cx="858300" cy="0"/>
          </a:xfrm>
          <a:prstGeom prst="straightConnector1">
            <a:avLst/>
          </a:prstGeom>
          <a:noFill/>
          <a:ln cap="flat" cmpd="sng" w="19050">
            <a:solidFill>
              <a:schemeClr val="dk2"/>
            </a:solidFill>
            <a:prstDash val="solid"/>
            <a:round/>
            <a:headEnd len="med" w="med" type="none"/>
            <a:tailEnd len="med" w="med" type="triangle"/>
          </a:ln>
        </p:spPr>
      </p:cxnSp>
      <p:cxnSp>
        <p:nvCxnSpPr>
          <p:cNvPr id="361" name="Google Shape;361;p23"/>
          <p:cNvCxnSpPr/>
          <p:nvPr/>
        </p:nvCxnSpPr>
        <p:spPr>
          <a:xfrm>
            <a:off x="4231200" y="4796825"/>
            <a:ext cx="884100" cy="0"/>
          </a:xfrm>
          <a:prstGeom prst="straightConnector1">
            <a:avLst/>
          </a:prstGeom>
          <a:noFill/>
          <a:ln cap="flat" cmpd="sng" w="19050">
            <a:solidFill>
              <a:srgbClr val="666666"/>
            </a:solidFill>
            <a:prstDash val="solid"/>
            <a:round/>
            <a:headEnd len="med" w="med" type="none"/>
            <a:tailEnd len="med" w="med" type="triangle"/>
          </a:ln>
        </p:spPr>
      </p:cxnSp>
      <p:sp>
        <p:nvSpPr>
          <p:cNvPr id="362" name="Google Shape;362;p23"/>
          <p:cNvSpPr txBox="1"/>
          <p:nvPr/>
        </p:nvSpPr>
        <p:spPr>
          <a:xfrm>
            <a:off x="3445789"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363" name="Google Shape;363;p23"/>
          <p:cNvSpPr txBox="1"/>
          <p:nvPr/>
        </p:nvSpPr>
        <p:spPr>
          <a:xfrm>
            <a:off x="3979189"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sp>
        <p:nvSpPr>
          <p:cNvPr id="364" name="Google Shape;364;p23"/>
          <p:cNvSpPr txBox="1"/>
          <p:nvPr/>
        </p:nvSpPr>
        <p:spPr>
          <a:xfrm>
            <a:off x="2899060"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prev</a:t>
            </a:r>
            <a:endParaRPr sz="1200">
              <a:latin typeface="Ubuntu Mono"/>
              <a:ea typeface="Ubuntu Mono"/>
              <a:cs typeface="Ubuntu Mono"/>
              <a:sym typeface="Ubuntu Mono"/>
            </a:endParaRPr>
          </a:p>
        </p:txBody>
      </p:sp>
      <p:sp>
        <p:nvSpPr>
          <p:cNvPr id="365" name="Google Shape;365;p23"/>
          <p:cNvSpPr txBox="1"/>
          <p:nvPr/>
        </p:nvSpPr>
        <p:spPr>
          <a:xfrm>
            <a:off x="5546039"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366" name="Google Shape;366;p23"/>
          <p:cNvSpPr txBox="1"/>
          <p:nvPr/>
        </p:nvSpPr>
        <p:spPr>
          <a:xfrm>
            <a:off x="6079439"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sp>
        <p:nvSpPr>
          <p:cNvPr id="367" name="Google Shape;367;p23"/>
          <p:cNvSpPr txBox="1"/>
          <p:nvPr/>
        </p:nvSpPr>
        <p:spPr>
          <a:xfrm>
            <a:off x="4999310"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prev</a:t>
            </a:r>
            <a:endParaRPr sz="1200">
              <a:latin typeface="Ubuntu Mono"/>
              <a:ea typeface="Ubuntu Mono"/>
              <a:cs typeface="Ubuntu Mono"/>
              <a:sym typeface="Ubuntu Mono"/>
            </a:endParaRPr>
          </a:p>
        </p:txBody>
      </p:sp>
      <p:cxnSp>
        <p:nvCxnSpPr>
          <p:cNvPr id="368" name="Google Shape;368;p23"/>
          <p:cNvCxnSpPr/>
          <p:nvPr/>
        </p:nvCxnSpPr>
        <p:spPr>
          <a:xfrm>
            <a:off x="6079453" y="4475774"/>
            <a:ext cx="519300" cy="428100"/>
          </a:xfrm>
          <a:prstGeom prst="straightConnector1">
            <a:avLst/>
          </a:prstGeom>
          <a:noFill/>
          <a:ln cap="flat" cmpd="sng" w="19050">
            <a:solidFill>
              <a:srgbClr val="666666"/>
            </a:solidFill>
            <a:prstDash val="solid"/>
            <a:round/>
            <a:headEnd len="med" w="med" type="none"/>
            <a:tailEnd len="med" w="med" type="none"/>
          </a:ln>
        </p:spPr>
      </p:cxnSp>
      <p:cxnSp>
        <p:nvCxnSpPr>
          <p:cNvPr id="369" name="Google Shape;369;p23"/>
          <p:cNvCxnSpPr/>
          <p:nvPr/>
        </p:nvCxnSpPr>
        <p:spPr>
          <a:xfrm>
            <a:off x="814597" y="4488168"/>
            <a:ext cx="519300" cy="428100"/>
          </a:xfrm>
          <a:prstGeom prst="straightConnector1">
            <a:avLst/>
          </a:prstGeom>
          <a:noFill/>
          <a:ln cap="flat" cmpd="sng" w="19050">
            <a:solidFill>
              <a:srgbClr val="666666"/>
            </a:solidFill>
            <a:prstDash val="solid"/>
            <a:round/>
            <a:headEnd len="med" w="med" type="none"/>
            <a:tailEnd len="med" w="med" type="none"/>
          </a:ln>
        </p:spPr>
      </p:cxnSp>
      <p:sp>
        <p:nvSpPr>
          <p:cNvPr id="370" name="Google Shape;370;p23"/>
          <p:cNvSpPr txBox="1"/>
          <p:nvPr/>
        </p:nvSpPr>
        <p:spPr>
          <a:xfrm>
            <a:off x="5403700" y="2148025"/>
            <a:ext cx="3748800" cy="11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C2020"/>
                </a:solidFill>
              </a:rPr>
              <a:t>Note: Arrows point at entire nodes, not fields! </a:t>
            </a:r>
            <a:endParaRPr>
              <a:solidFill>
                <a:srgbClr val="AC2020"/>
              </a:solidFill>
            </a:endParaRPr>
          </a:p>
          <a:p>
            <a:pPr indent="0" lvl="0" marL="0" rtl="0" algn="l">
              <a:spcBef>
                <a:spcPts val="0"/>
              </a:spcBef>
              <a:spcAft>
                <a:spcPts val="0"/>
              </a:spcAft>
              <a:buNone/>
            </a:pPr>
            <a:r>
              <a:t/>
            </a:r>
            <a:endParaRPr>
              <a:solidFill>
                <a:srgbClr val="AC2020"/>
              </a:solidFill>
            </a:endParaRPr>
          </a:p>
          <a:p>
            <a:pPr indent="0" lvl="0" marL="0" rtl="0" algn="l">
              <a:spcBef>
                <a:spcPts val="0"/>
              </a:spcBef>
              <a:spcAft>
                <a:spcPts val="0"/>
              </a:spcAft>
              <a:buNone/>
            </a:pPr>
            <a:r>
              <a:rPr lang="en">
                <a:solidFill>
                  <a:srgbClr val="AC2020"/>
                </a:solidFill>
              </a:rPr>
              <a:t>Example: </a:t>
            </a:r>
            <a:r>
              <a:rPr lang="en">
                <a:solidFill>
                  <a:srgbClr val="AC2020"/>
                </a:solidFill>
                <a:latin typeface="Consolas"/>
                <a:ea typeface="Consolas"/>
                <a:cs typeface="Consolas"/>
                <a:sym typeface="Consolas"/>
              </a:rPr>
              <a:t>last</a:t>
            </a:r>
            <a:r>
              <a:rPr lang="en">
                <a:solidFill>
                  <a:srgbClr val="AC2020"/>
                </a:solidFill>
              </a:rPr>
              <a:t> holds the address of the last node, not the </a:t>
            </a:r>
            <a:r>
              <a:rPr lang="en">
                <a:solidFill>
                  <a:srgbClr val="AC2020"/>
                </a:solidFill>
                <a:latin typeface="Consolas"/>
                <a:ea typeface="Consolas"/>
                <a:cs typeface="Consolas"/>
                <a:sym typeface="Consolas"/>
              </a:rPr>
              <a:t>item</a:t>
            </a:r>
            <a:r>
              <a:rPr lang="en">
                <a:solidFill>
                  <a:srgbClr val="AC2020"/>
                </a:solidFill>
              </a:rPr>
              <a:t> field of the sentinel node.</a:t>
            </a:r>
            <a:endParaRPr>
              <a:solidFill>
                <a:srgbClr val="AC2020"/>
              </a:solidFill>
            </a:endParaRPr>
          </a:p>
        </p:txBody>
      </p:sp>
      <p:sp>
        <p:nvSpPr>
          <p:cNvPr id="371" name="Google Shape;371;p23"/>
          <p:cNvSpPr/>
          <p:nvPr/>
        </p:nvSpPr>
        <p:spPr>
          <a:xfrm>
            <a:off x="5720700" y="3117825"/>
            <a:ext cx="1168175" cy="918425"/>
          </a:xfrm>
          <a:custGeom>
            <a:rect b="b" l="l" r="r" t="t"/>
            <a:pathLst>
              <a:path extrusionOk="0" h="36737" w="46727">
                <a:moveTo>
                  <a:pt x="46727" y="0"/>
                </a:moveTo>
                <a:cubicBezTo>
                  <a:pt x="34692" y="15739"/>
                  <a:pt x="19813" y="36737"/>
                  <a:pt x="0" y="36737"/>
                </a:cubicBezTo>
              </a:path>
            </a:pathLst>
          </a:custGeom>
          <a:noFill/>
          <a:ln cap="flat" cmpd="sng" w="9525">
            <a:solidFill>
              <a:srgbClr val="AC2020"/>
            </a:solidFill>
            <a:prstDash val="solid"/>
            <a:round/>
            <a:headEnd len="med" w="med" type="none"/>
            <a:tailEnd len="med" w="med" type="triangle"/>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1"/>
                                        <p:tgtEl>
                                          <p:spTgt spid="370"/>
                                        </p:tgtEl>
                                      </p:cBhvr>
                                    </p:animEffect>
                                  </p:childTnLst>
                                </p:cTn>
                              </p:par>
                              <p:par>
                                <p:cTn fill="hold" nodeType="with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1"/>
                                        <p:tgtEl>
                                          <p:spTgt spid="3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75" name="Shape 375"/>
        <p:cNvGrpSpPr/>
        <p:nvPr/>
      </p:nvGrpSpPr>
      <p:grpSpPr>
        <a:xfrm>
          <a:off x="0" y="0"/>
          <a:ext cx="0" cy="0"/>
          <a:chOff x="0" y="0"/>
          <a:chExt cx="0" cy="0"/>
        </a:xfrm>
      </p:grpSpPr>
      <p:sp>
        <p:nvSpPr>
          <p:cNvPr id="376" name="Google Shape;376;p2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Doubly Linked Lists (Naive)</a:t>
            </a:r>
            <a:endParaRPr/>
          </a:p>
        </p:txBody>
      </p:sp>
      <p:sp>
        <p:nvSpPr>
          <p:cNvPr id="377" name="Google Shape;377;p24"/>
          <p:cNvSpPr txBox="1"/>
          <p:nvPr>
            <p:ph idx="1" type="body"/>
          </p:nvPr>
        </p:nvSpPr>
        <p:spPr>
          <a:xfrm>
            <a:off x="243000" y="556500"/>
            <a:ext cx="8443800" cy="2394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Reverse pointers allow all operations (add, get, remove) to be fast.</a:t>
            </a:r>
            <a:endParaRPr/>
          </a:p>
          <a:p>
            <a:pPr indent="-355600" lvl="0" marL="457200" rtl="0" algn="l">
              <a:spcBef>
                <a:spcPts val="600"/>
              </a:spcBef>
              <a:spcAft>
                <a:spcPts val="0"/>
              </a:spcAft>
              <a:buSzPts val="2000"/>
              <a:buChar char="●"/>
            </a:pPr>
            <a:r>
              <a:rPr lang="en"/>
              <a:t>We call such a list a “doubly linked list” or </a:t>
            </a:r>
            <a:r>
              <a:rPr lang="en">
                <a:solidFill>
                  <a:srgbClr val="208920"/>
                </a:solidFill>
                <a:latin typeface="Consolas"/>
                <a:ea typeface="Consolas"/>
                <a:cs typeface="Consolas"/>
                <a:sym typeface="Consolas"/>
              </a:rPr>
              <a:t>DLList</a:t>
            </a:r>
            <a:r>
              <a:rPr lang="en"/>
              <a:t>.</a:t>
            </a:r>
            <a:endParaRPr/>
          </a:p>
        </p:txBody>
      </p:sp>
      <p:sp>
        <p:nvSpPr>
          <p:cNvPr id="378" name="Google Shape;378;p24"/>
          <p:cNvSpPr/>
          <p:nvPr/>
        </p:nvSpPr>
        <p:spPr>
          <a:xfrm>
            <a:off x="2517738" y="35800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9" name="Google Shape;379;p24"/>
          <p:cNvSpPr/>
          <p:nvPr/>
        </p:nvSpPr>
        <p:spPr>
          <a:xfrm>
            <a:off x="1162005" y="3343225"/>
            <a:ext cx="42417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4"/>
          <p:cNvSpPr/>
          <p:nvPr/>
        </p:nvSpPr>
        <p:spPr>
          <a:xfrm>
            <a:off x="3160588" y="3586175"/>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81" name="Google Shape;381;p24"/>
          <p:cNvCxnSpPr>
            <a:stCxn id="380" idx="3"/>
            <a:endCxn id="382" idx="0"/>
          </p:cNvCxnSpPr>
          <p:nvPr/>
        </p:nvCxnSpPr>
        <p:spPr>
          <a:xfrm flipH="1">
            <a:off x="2113288" y="3773525"/>
            <a:ext cx="1549800" cy="714000"/>
          </a:xfrm>
          <a:prstGeom prst="curvedConnector4">
            <a:avLst>
              <a:gd fmla="val -15365" name="adj1"/>
              <a:gd fmla="val 63124" name="adj2"/>
            </a:avLst>
          </a:prstGeom>
          <a:noFill/>
          <a:ln cap="flat" cmpd="sng" w="19050">
            <a:solidFill>
              <a:srgbClr val="666666"/>
            </a:solidFill>
            <a:prstDash val="solid"/>
            <a:round/>
            <a:headEnd len="med" w="med" type="none"/>
            <a:tailEnd len="med" w="med" type="triangle"/>
          </a:ln>
        </p:spPr>
      </p:cxnSp>
      <p:cxnSp>
        <p:nvCxnSpPr>
          <p:cNvPr id="383" name="Google Shape;383;p24"/>
          <p:cNvCxnSpPr>
            <a:stCxn id="380" idx="3"/>
          </p:cNvCxnSpPr>
          <p:nvPr/>
        </p:nvCxnSpPr>
        <p:spPr>
          <a:xfrm rot="10800000">
            <a:off x="3373888" y="3769025"/>
            <a:ext cx="289200" cy="4500"/>
          </a:xfrm>
          <a:prstGeom prst="straightConnector1">
            <a:avLst/>
          </a:prstGeom>
          <a:noFill/>
          <a:ln cap="flat" cmpd="sng" w="19050">
            <a:solidFill>
              <a:srgbClr val="666666"/>
            </a:solidFill>
            <a:prstDash val="solid"/>
            <a:round/>
            <a:headEnd len="med" w="med" type="none"/>
            <a:tailEnd len="med" w="med" type="none"/>
          </a:ln>
        </p:spPr>
      </p:cxnSp>
      <p:cxnSp>
        <p:nvCxnSpPr>
          <p:cNvPr id="384" name="Google Shape;384;p24"/>
          <p:cNvCxnSpPr/>
          <p:nvPr/>
        </p:nvCxnSpPr>
        <p:spPr>
          <a:xfrm rot="10800000">
            <a:off x="714036" y="3488809"/>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385" name="Google Shape;385;p24"/>
          <p:cNvCxnSpPr/>
          <p:nvPr/>
        </p:nvCxnSpPr>
        <p:spPr>
          <a:xfrm rot="10800000">
            <a:off x="714036" y="3701638"/>
            <a:ext cx="432300" cy="0"/>
          </a:xfrm>
          <a:prstGeom prst="straightConnector1">
            <a:avLst/>
          </a:prstGeom>
          <a:noFill/>
          <a:ln cap="flat" cmpd="sng" w="19050">
            <a:solidFill>
              <a:srgbClr val="666666"/>
            </a:solidFill>
            <a:prstDash val="solid"/>
            <a:round/>
            <a:headEnd len="med" w="med" type="none"/>
            <a:tailEnd len="med" w="med" type="none"/>
          </a:ln>
        </p:spPr>
      </p:cxnSp>
      <p:sp>
        <p:nvSpPr>
          <p:cNvPr id="386" name="Google Shape;386;p24"/>
          <p:cNvSpPr txBox="1"/>
          <p:nvPr/>
        </p:nvSpPr>
        <p:spPr>
          <a:xfrm>
            <a:off x="3121727" y="3280750"/>
            <a:ext cx="10218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sentinel</a:t>
            </a:r>
            <a:endParaRPr>
              <a:latin typeface="Ubuntu Mono"/>
              <a:ea typeface="Ubuntu Mono"/>
              <a:cs typeface="Ubuntu Mono"/>
              <a:sym typeface="Ubuntu Mono"/>
            </a:endParaRPr>
          </a:p>
        </p:txBody>
      </p:sp>
      <p:sp>
        <p:nvSpPr>
          <p:cNvPr id="387" name="Google Shape;387;p24"/>
          <p:cNvSpPr txBox="1"/>
          <p:nvPr/>
        </p:nvSpPr>
        <p:spPr>
          <a:xfrm>
            <a:off x="1284673"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388" name="Google Shape;388;p24"/>
          <p:cNvSpPr txBox="1"/>
          <p:nvPr/>
        </p:nvSpPr>
        <p:spPr>
          <a:xfrm>
            <a:off x="1818073"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grpSp>
        <p:nvGrpSpPr>
          <p:cNvPr id="389" name="Google Shape;389;p24"/>
          <p:cNvGrpSpPr/>
          <p:nvPr/>
        </p:nvGrpSpPr>
        <p:grpSpPr>
          <a:xfrm>
            <a:off x="1339437" y="4487589"/>
            <a:ext cx="1031828" cy="429276"/>
            <a:chOff x="809625" y="3638550"/>
            <a:chExt cx="1190525" cy="495300"/>
          </a:xfrm>
        </p:grpSpPr>
        <p:sp>
          <p:nvSpPr>
            <p:cNvPr id="390" name="Google Shape;390;p24"/>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382" name="Google Shape;382;p24"/>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1" name="Google Shape;391;p24"/>
          <p:cNvGrpSpPr/>
          <p:nvPr/>
        </p:nvGrpSpPr>
        <p:grpSpPr>
          <a:xfrm>
            <a:off x="3457933" y="4487589"/>
            <a:ext cx="1031828" cy="429276"/>
            <a:chOff x="809625" y="3638550"/>
            <a:chExt cx="1190525" cy="495300"/>
          </a:xfrm>
        </p:grpSpPr>
        <p:sp>
          <p:nvSpPr>
            <p:cNvPr id="392" name="Google Shape;392;p24"/>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393" name="Google Shape;393;p24"/>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94" name="Google Shape;394;p24"/>
          <p:cNvCxnSpPr/>
          <p:nvPr/>
        </p:nvCxnSpPr>
        <p:spPr>
          <a:xfrm>
            <a:off x="2092000" y="4796825"/>
            <a:ext cx="904800" cy="0"/>
          </a:xfrm>
          <a:prstGeom prst="straightConnector1">
            <a:avLst/>
          </a:prstGeom>
          <a:noFill/>
          <a:ln cap="flat" cmpd="sng" w="19050">
            <a:solidFill>
              <a:srgbClr val="666666"/>
            </a:solidFill>
            <a:prstDash val="solid"/>
            <a:round/>
            <a:headEnd len="med" w="med" type="none"/>
            <a:tailEnd len="med" w="med" type="triangle"/>
          </a:ln>
        </p:spPr>
      </p:cxnSp>
      <p:sp>
        <p:nvSpPr>
          <p:cNvPr id="395" name="Google Shape;395;p24"/>
          <p:cNvSpPr txBox="1"/>
          <p:nvPr/>
        </p:nvSpPr>
        <p:spPr>
          <a:xfrm>
            <a:off x="2626410" y="3569782"/>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396" name="Google Shape;396;p24"/>
          <p:cNvSpPr txBox="1"/>
          <p:nvPr/>
        </p:nvSpPr>
        <p:spPr>
          <a:xfrm>
            <a:off x="2512116" y="3280756"/>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397" name="Google Shape;397;p24"/>
          <p:cNvCxnSpPr/>
          <p:nvPr/>
        </p:nvCxnSpPr>
        <p:spPr>
          <a:xfrm rot="10800000">
            <a:off x="714036" y="4122313"/>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398" name="Google Shape;398;p24"/>
          <p:cNvCxnSpPr/>
          <p:nvPr/>
        </p:nvCxnSpPr>
        <p:spPr>
          <a:xfrm rot="10800000">
            <a:off x="714036" y="3906239"/>
            <a:ext cx="432300" cy="0"/>
          </a:xfrm>
          <a:prstGeom prst="straightConnector1">
            <a:avLst/>
          </a:prstGeom>
          <a:noFill/>
          <a:ln cap="flat" cmpd="sng" w="19050">
            <a:solidFill>
              <a:srgbClr val="666666"/>
            </a:solidFill>
            <a:prstDash val="solid"/>
            <a:round/>
            <a:headEnd len="med" w="med" type="none"/>
            <a:tailEnd len="med" w="med" type="none"/>
          </a:ln>
        </p:spPr>
      </p:cxnSp>
      <p:sp>
        <p:nvSpPr>
          <p:cNvPr id="399" name="Google Shape;399;p24"/>
          <p:cNvSpPr/>
          <p:nvPr/>
        </p:nvSpPr>
        <p:spPr>
          <a:xfrm>
            <a:off x="4310213" y="3585977"/>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0" name="Google Shape;400;p24"/>
          <p:cNvSpPr txBox="1"/>
          <p:nvPr/>
        </p:nvSpPr>
        <p:spPr>
          <a:xfrm>
            <a:off x="4249814" y="3275035"/>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last</a:t>
            </a:r>
            <a:endParaRPr>
              <a:latin typeface="Ubuntu Mono"/>
              <a:ea typeface="Ubuntu Mono"/>
              <a:cs typeface="Ubuntu Mono"/>
              <a:sym typeface="Ubuntu Mono"/>
            </a:endParaRPr>
          </a:p>
        </p:txBody>
      </p:sp>
      <p:cxnSp>
        <p:nvCxnSpPr>
          <p:cNvPr id="401" name="Google Shape;401;p24"/>
          <p:cNvCxnSpPr/>
          <p:nvPr/>
        </p:nvCxnSpPr>
        <p:spPr>
          <a:xfrm rot="10800000">
            <a:off x="4645775" y="3771077"/>
            <a:ext cx="289200" cy="4500"/>
          </a:xfrm>
          <a:prstGeom prst="straightConnector1">
            <a:avLst/>
          </a:prstGeom>
          <a:noFill/>
          <a:ln cap="flat" cmpd="sng" w="19050">
            <a:solidFill>
              <a:srgbClr val="666666"/>
            </a:solidFill>
            <a:prstDash val="solid"/>
            <a:round/>
            <a:headEnd len="med" w="med" type="none"/>
            <a:tailEnd len="med" w="med" type="none"/>
          </a:ln>
        </p:spPr>
      </p:cxnSp>
      <p:cxnSp>
        <p:nvCxnSpPr>
          <p:cNvPr id="402" name="Google Shape;402;p24"/>
          <p:cNvCxnSpPr>
            <a:stCxn id="399" idx="3"/>
            <a:endCxn id="403" idx="0"/>
          </p:cNvCxnSpPr>
          <p:nvPr/>
        </p:nvCxnSpPr>
        <p:spPr>
          <a:xfrm>
            <a:off x="4812713" y="3773327"/>
            <a:ext cx="1021800" cy="714300"/>
          </a:xfrm>
          <a:prstGeom prst="curvedConnector2">
            <a:avLst/>
          </a:prstGeom>
          <a:noFill/>
          <a:ln cap="flat" cmpd="sng" w="19050">
            <a:solidFill>
              <a:srgbClr val="666666"/>
            </a:solidFill>
            <a:prstDash val="solid"/>
            <a:round/>
            <a:headEnd len="med" w="med" type="none"/>
            <a:tailEnd len="med" w="med" type="triangle"/>
          </a:ln>
        </p:spPr>
      </p:cxnSp>
      <p:sp>
        <p:nvSpPr>
          <p:cNvPr id="404" name="Google Shape;404;p24"/>
          <p:cNvSpPr/>
          <p:nvPr/>
        </p:nvSpPr>
        <p:spPr>
          <a:xfrm>
            <a:off x="2512497" y="3585964"/>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5" name="Google Shape;405;p24"/>
          <p:cNvSpPr/>
          <p:nvPr/>
        </p:nvSpPr>
        <p:spPr>
          <a:xfrm>
            <a:off x="2984151" y="4487564"/>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4"/>
          <p:cNvSpPr/>
          <p:nvPr/>
        </p:nvSpPr>
        <p:spPr>
          <a:xfrm>
            <a:off x="823426" y="4487564"/>
            <a:ext cx="516000" cy="429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7" name="Google Shape;407;p24"/>
          <p:cNvCxnSpPr/>
          <p:nvPr/>
        </p:nvCxnSpPr>
        <p:spPr>
          <a:xfrm rot="10800000">
            <a:off x="2371400" y="4572150"/>
            <a:ext cx="900300" cy="0"/>
          </a:xfrm>
          <a:prstGeom prst="straightConnector1">
            <a:avLst/>
          </a:prstGeom>
          <a:noFill/>
          <a:ln cap="flat" cmpd="sng" w="19050">
            <a:solidFill>
              <a:schemeClr val="dk2"/>
            </a:solidFill>
            <a:prstDash val="solid"/>
            <a:round/>
            <a:headEnd len="med" w="med" type="none"/>
            <a:tailEnd len="med" w="med" type="triangle"/>
          </a:ln>
        </p:spPr>
      </p:cxnSp>
      <p:sp>
        <p:nvSpPr>
          <p:cNvPr id="408" name="Google Shape;408;p24"/>
          <p:cNvSpPr txBox="1"/>
          <p:nvPr/>
        </p:nvSpPr>
        <p:spPr>
          <a:xfrm>
            <a:off x="737944" y="4834102"/>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prev</a:t>
            </a:r>
            <a:endParaRPr sz="1200">
              <a:latin typeface="Ubuntu Mono"/>
              <a:ea typeface="Ubuntu Mono"/>
              <a:cs typeface="Ubuntu Mono"/>
              <a:sym typeface="Ubuntu Mono"/>
            </a:endParaRPr>
          </a:p>
        </p:txBody>
      </p:sp>
      <p:grpSp>
        <p:nvGrpSpPr>
          <p:cNvPr id="409" name="Google Shape;409;p24"/>
          <p:cNvGrpSpPr/>
          <p:nvPr/>
        </p:nvGrpSpPr>
        <p:grpSpPr>
          <a:xfrm>
            <a:off x="1114701" y="3281409"/>
            <a:ext cx="1582372" cy="961571"/>
            <a:chOff x="1114701" y="3234112"/>
            <a:chExt cx="1582372" cy="961571"/>
          </a:xfrm>
        </p:grpSpPr>
        <p:sp>
          <p:nvSpPr>
            <p:cNvPr id="410" name="Google Shape;410;p24"/>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411" name="Google Shape;411;p24"/>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412" name="Google Shape;412;p24"/>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413" name="Google Shape;413;p24"/>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r>
                <a:rPr lang="en">
                  <a:latin typeface="Ubuntu Mono"/>
                  <a:ea typeface="Ubuntu Mono"/>
                  <a:cs typeface="Ubuntu Mono"/>
                  <a:sym typeface="Ubuntu Mono"/>
                </a:rPr>
                <a:t>()</a:t>
              </a:r>
              <a:endParaRPr>
                <a:latin typeface="Ubuntu Mono"/>
                <a:ea typeface="Ubuntu Mono"/>
                <a:cs typeface="Ubuntu Mono"/>
                <a:sym typeface="Ubuntu Mono"/>
              </a:endParaRPr>
            </a:p>
          </p:txBody>
        </p:sp>
      </p:grpSp>
      <p:grpSp>
        <p:nvGrpSpPr>
          <p:cNvPr id="414" name="Google Shape;414;p24"/>
          <p:cNvGrpSpPr/>
          <p:nvPr/>
        </p:nvGrpSpPr>
        <p:grpSpPr>
          <a:xfrm>
            <a:off x="5102651" y="4487577"/>
            <a:ext cx="1505610" cy="429301"/>
            <a:chOff x="5102651" y="4487577"/>
            <a:chExt cx="1505610" cy="429301"/>
          </a:xfrm>
        </p:grpSpPr>
        <p:grpSp>
          <p:nvGrpSpPr>
            <p:cNvPr id="415" name="Google Shape;415;p24"/>
            <p:cNvGrpSpPr/>
            <p:nvPr/>
          </p:nvGrpSpPr>
          <p:grpSpPr>
            <a:xfrm>
              <a:off x="5576433" y="4487601"/>
              <a:ext cx="1031828" cy="429276"/>
              <a:chOff x="809625" y="3638550"/>
              <a:chExt cx="1190525" cy="495300"/>
            </a:xfrm>
          </p:grpSpPr>
          <p:sp>
            <p:nvSpPr>
              <p:cNvPr id="403" name="Google Shape;403;p24"/>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a:t>
                </a:r>
                <a:endParaRPr/>
              </a:p>
            </p:txBody>
          </p:sp>
          <p:sp>
            <p:nvSpPr>
              <p:cNvPr id="416" name="Google Shape;416;p24"/>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7" name="Google Shape;417;p24"/>
            <p:cNvSpPr/>
            <p:nvPr/>
          </p:nvSpPr>
          <p:spPr>
            <a:xfrm>
              <a:off x="5102651" y="4487577"/>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18" name="Google Shape;418;p24"/>
          <p:cNvCxnSpPr/>
          <p:nvPr/>
        </p:nvCxnSpPr>
        <p:spPr>
          <a:xfrm rot="10800000">
            <a:off x="4489675" y="4572150"/>
            <a:ext cx="858300" cy="0"/>
          </a:xfrm>
          <a:prstGeom prst="straightConnector1">
            <a:avLst/>
          </a:prstGeom>
          <a:noFill/>
          <a:ln cap="flat" cmpd="sng" w="19050">
            <a:solidFill>
              <a:schemeClr val="dk2"/>
            </a:solidFill>
            <a:prstDash val="solid"/>
            <a:round/>
            <a:headEnd len="med" w="med" type="none"/>
            <a:tailEnd len="med" w="med" type="triangle"/>
          </a:ln>
        </p:spPr>
      </p:cxnSp>
      <p:cxnSp>
        <p:nvCxnSpPr>
          <p:cNvPr id="419" name="Google Shape;419;p24"/>
          <p:cNvCxnSpPr/>
          <p:nvPr/>
        </p:nvCxnSpPr>
        <p:spPr>
          <a:xfrm>
            <a:off x="4231200" y="4796825"/>
            <a:ext cx="884100" cy="0"/>
          </a:xfrm>
          <a:prstGeom prst="straightConnector1">
            <a:avLst/>
          </a:prstGeom>
          <a:noFill/>
          <a:ln cap="flat" cmpd="sng" w="19050">
            <a:solidFill>
              <a:srgbClr val="666666"/>
            </a:solidFill>
            <a:prstDash val="solid"/>
            <a:round/>
            <a:headEnd len="med" w="med" type="none"/>
            <a:tailEnd len="med" w="med" type="triangle"/>
          </a:ln>
        </p:spPr>
      </p:cxnSp>
      <p:sp>
        <p:nvSpPr>
          <p:cNvPr id="420" name="Google Shape;420;p24"/>
          <p:cNvSpPr/>
          <p:nvPr/>
        </p:nvSpPr>
        <p:spPr>
          <a:xfrm>
            <a:off x="1459680" y="1509375"/>
            <a:ext cx="42417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4"/>
          <p:cNvSpPr txBox="1"/>
          <p:nvPr/>
        </p:nvSpPr>
        <p:spPr>
          <a:xfrm>
            <a:off x="2924085" y="1735932"/>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422" name="Google Shape;422;p24"/>
          <p:cNvSpPr/>
          <p:nvPr/>
        </p:nvSpPr>
        <p:spPr>
          <a:xfrm>
            <a:off x="2810172" y="1752114"/>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3" name="Google Shape;423;p24"/>
          <p:cNvSpPr/>
          <p:nvPr/>
        </p:nvSpPr>
        <p:spPr>
          <a:xfrm>
            <a:off x="2815413" y="174623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4" name="Google Shape;424;p24"/>
          <p:cNvSpPr/>
          <p:nvPr/>
        </p:nvSpPr>
        <p:spPr>
          <a:xfrm>
            <a:off x="3458263" y="1752325"/>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25" name="Google Shape;425;p24"/>
          <p:cNvCxnSpPr>
            <a:stCxn id="424" idx="3"/>
            <a:endCxn id="426" idx="0"/>
          </p:cNvCxnSpPr>
          <p:nvPr/>
        </p:nvCxnSpPr>
        <p:spPr>
          <a:xfrm flipH="1">
            <a:off x="2410963" y="1939675"/>
            <a:ext cx="1549800" cy="714000"/>
          </a:xfrm>
          <a:prstGeom prst="curvedConnector4">
            <a:avLst>
              <a:gd fmla="val -15365" name="adj1"/>
              <a:gd fmla="val 63124" name="adj2"/>
            </a:avLst>
          </a:prstGeom>
          <a:noFill/>
          <a:ln cap="flat" cmpd="sng" w="19050">
            <a:solidFill>
              <a:srgbClr val="666666"/>
            </a:solidFill>
            <a:prstDash val="solid"/>
            <a:round/>
            <a:headEnd len="med" w="med" type="none"/>
            <a:tailEnd len="med" w="med" type="triangle"/>
          </a:ln>
        </p:spPr>
      </p:cxnSp>
      <p:cxnSp>
        <p:nvCxnSpPr>
          <p:cNvPr id="427" name="Google Shape;427;p24"/>
          <p:cNvCxnSpPr>
            <a:stCxn id="424" idx="3"/>
          </p:cNvCxnSpPr>
          <p:nvPr/>
        </p:nvCxnSpPr>
        <p:spPr>
          <a:xfrm rot="10800000">
            <a:off x="3671563" y="1935175"/>
            <a:ext cx="289200" cy="4500"/>
          </a:xfrm>
          <a:prstGeom prst="straightConnector1">
            <a:avLst/>
          </a:prstGeom>
          <a:noFill/>
          <a:ln cap="flat" cmpd="sng" w="19050">
            <a:solidFill>
              <a:srgbClr val="666666"/>
            </a:solidFill>
            <a:prstDash val="solid"/>
            <a:round/>
            <a:headEnd len="med" w="med" type="none"/>
            <a:tailEnd len="med" w="med" type="none"/>
          </a:ln>
        </p:spPr>
      </p:cxnSp>
      <p:cxnSp>
        <p:nvCxnSpPr>
          <p:cNvPr id="428" name="Google Shape;428;p24"/>
          <p:cNvCxnSpPr/>
          <p:nvPr/>
        </p:nvCxnSpPr>
        <p:spPr>
          <a:xfrm rot="10800000">
            <a:off x="1011711" y="1654959"/>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429" name="Google Shape;429;p24"/>
          <p:cNvCxnSpPr/>
          <p:nvPr/>
        </p:nvCxnSpPr>
        <p:spPr>
          <a:xfrm rot="10800000">
            <a:off x="1011711" y="1867788"/>
            <a:ext cx="432300" cy="0"/>
          </a:xfrm>
          <a:prstGeom prst="straightConnector1">
            <a:avLst/>
          </a:prstGeom>
          <a:noFill/>
          <a:ln cap="flat" cmpd="sng" w="19050">
            <a:solidFill>
              <a:srgbClr val="666666"/>
            </a:solidFill>
            <a:prstDash val="solid"/>
            <a:round/>
            <a:headEnd len="med" w="med" type="none"/>
            <a:tailEnd len="med" w="med" type="none"/>
          </a:ln>
        </p:spPr>
      </p:cxnSp>
      <p:sp>
        <p:nvSpPr>
          <p:cNvPr id="430" name="Google Shape;430;p24"/>
          <p:cNvSpPr txBox="1"/>
          <p:nvPr/>
        </p:nvSpPr>
        <p:spPr>
          <a:xfrm>
            <a:off x="3419400" y="1446900"/>
            <a:ext cx="10317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sentinel</a:t>
            </a:r>
            <a:endParaRPr>
              <a:latin typeface="Ubuntu Mono"/>
              <a:ea typeface="Ubuntu Mono"/>
              <a:cs typeface="Ubuntu Mono"/>
              <a:sym typeface="Ubuntu Mono"/>
            </a:endParaRPr>
          </a:p>
        </p:txBody>
      </p:sp>
      <p:grpSp>
        <p:nvGrpSpPr>
          <p:cNvPr id="431" name="Google Shape;431;p24"/>
          <p:cNvGrpSpPr/>
          <p:nvPr/>
        </p:nvGrpSpPr>
        <p:grpSpPr>
          <a:xfrm>
            <a:off x="1637112" y="2653739"/>
            <a:ext cx="1031828" cy="429276"/>
            <a:chOff x="809625" y="3638550"/>
            <a:chExt cx="1190525" cy="495300"/>
          </a:xfrm>
        </p:grpSpPr>
        <p:sp>
          <p:nvSpPr>
            <p:cNvPr id="432" name="Google Shape;432;p24"/>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426" name="Google Shape;426;p24"/>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3" name="Google Shape;433;p24"/>
          <p:cNvSpPr txBox="1"/>
          <p:nvPr/>
        </p:nvSpPr>
        <p:spPr>
          <a:xfrm>
            <a:off x="2809791" y="1446906"/>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434" name="Google Shape;434;p24"/>
          <p:cNvCxnSpPr/>
          <p:nvPr/>
        </p:nvCxnSpPr>
        <p:spPr>
          <a:xfrm rot="10800000">
            <a:off x="1011711" y="2288463"/>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435" name="Google Shape;435;p24"/>
          <p:cNvCxnSpPr/>
          <p:nvPr/>
        </p:nvCxnSpPr>
        <p:spPr>
          <a:xfrm rot="10800000">
            <a:off x="1011711" y="2083862"/>
            <a:ext cx="432300" cy="0"/>
          </a:xfrm>
          <a:prstGeom prst="straightConnector1">
            <a:avLst/>
          </a:prstGeom>
          <a:noFill/>
          <a:ln cap="flat" cmpd="sng" w="19050">
            <a:solidFill>
              <a:srgbClr val="666666"/>
            </a:solidFill>
            <a:prstDash val="solid"/>
            <a:round/>
            <a:headEnd len="med" w="med" type="none"/>
            <a:tailEnd len="med" w="med" type="none"/>
          </a:ln>
        </p:spPr>
      </p:cxnSp>
      <p:sp>
        <p:nvSpPr>
          <p:cNvPr id="436" name="Google Shape;436;p24"/>
          <p:cNvSpPr/>
          <p:nvPr/>
        </p:nvSpPr>
        <p:spPr>
          <a:xfrm>
            <a:off x="4607888" y="1752127"/>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7" name="Google Shape;437;p24"/>
          <p:cNvSpPr txBox="1"/>
          <p:nvPr/>
        </p:nvSpPr>
        <p:spPr>
          <a:xfrm>
            <a:off x="4547489" y="1441185"/>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last</a:t>
            </a:r>
            <a:endParaRPr>
              <a:latin typeface="Ubuntu Mono"/>
              <a:ea typeface="Ubuntu Mono"/>
              <a:cs typeface="Ubuntu Mono"/>
              <a:sym typeface="Ubuntu Mono"/>
            </a:endParaRPr>
          </a:p>
        </p:txBody>
      </p:sp>
      <p:cxnSp>
        <p:nvCxnSpPr>
          <p:cNvPr id="438" name="Google Shape;438;p24"/>
          <p:cNvCxnSpPr>
            <a:stCxn id="436" idx="3"/>
          </p:cNvCxnSpPr>
          <p:nvPr/>
        </p:nvCxnSpPr>
        <p:spPr>
          <a:xfrm rot="10800000">
            <a:off x="4943588" y="1937077"/>
            <a:ext cx="166800" cy="2400"/>
          </a:xfrm>
          <a:prstGeom prst="straightConnector1">
            <a:avLst/>
          </a:prstGeom>
          <a:noFill/>
          <a:ln cap="flat" cmpd="sng" w="19050">
            <a:solidFill>
              <a:srgbClr val="666666"/>
            </a:solidFill>
            <a:prstDash val="solid"/>
            <a:round/>
            <a:headEnd len="med" w="med" type="none"/>
            <a:tailEnd len="med" w="med" type="none"/>
          </a:ln>
        </p:spPr>
      </p:cxnSp>
      <p:cxnSp>
        <p:nvCxnSpPr>
          <p:cNvPr id="439" name="Google Shape;439;p24"/>
          <p:cNvCxnSpPr>
            <a:stCxn id="436" idx="3"/>
            <a:endCxn id="426" idx="3"/>
          </p:cNvCxnSpPr>
          <p:nvPr/>
        </p:nvCxnSpPr>
        <p:spPr>
          <a:xfrm flipH="1">
            <a:off x="2668988" y="1939477"/>
            <a:ext cx="2441400" cy="928800"/>
          </a:xfrm>
          <a:prstGeom prst="curvedConnector3">
            <a:avLst>
              <a:gd fmla="val -9754" name="adj1"/>
            </a:avLst>
          </a:prstGeom>
          <a:noFill/>
          <a:ln cap="flat" cmpd="sng" w="19050">
            <a:solidFill>
              <a:srgbClr val="666666"/>
            </a:solidFill>
            <a:prstDash val="solid"/>
            <a:round/>
            <a:headEnd len="med" w="med" type="none"/>
            <a:tailEnd len="med" w="med" type="triangle"/>
          </a:ln>
        </p:spPr>
      </p:cxnSp>
      <p:sp>
        <p:nvSpPr>
          <p:cNvPr id="440" name="Google Shape;440;p24"/>
          <p:cNvSpPr/>
          <p:nvPr/>
        </p:nvSpPr>
        <p:spPr>
          <a:xfrm>
            <a:off x="1121101" y="2653714"/>
            <a:ext cx="516000" cy="429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1" name="Google Shape;441;p24"/>
          <p:cNvGrpSpPr/>
          <p:nvPr/>
        </p:nvGrpSpPr>
        <p:grpSpPr>
          <a:xfrm>
            <a:off x="1438038" y="1446575"/>
            <a:ext cx="1582372" cy="961571"/>
            <a:chOff x="1114701" y="3234112"/>
            <a:chExt cx="1582372" cy="961571"/>
          </a:xfrm>
        </p:grpSpPr>
        <p:sp>
          <p:nvSpPr>
            <p:cNvPr id="442" name="Google Shape;442;p24"/>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443" name="Google Shape;443;p24"/>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444" name="Google Shape;444;p24"/>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445" name="Google Shape;445;p24"/>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r>
                <a:rPr lang="en">
                  <a:latin typeface="Ubuntu Mono"/>
                  <a:ea typeface="Ubuntu Mono"/>
                  <a:cs typeface="Ubuntu Mono"/>
                  <a:sym typeface="Ubuntu Mono"/>
                </a:rPr>
                <a:t>()</a:t>
              </a:r>
              <a:endParaRPr>
                <a:latin typeface="Ubuntu Mono"/>
                <a:ea typeface="Ubuntu Mono"/>
                <a:cs typeface="Ubuntu Mono"/>
                <a:sym typeface="Ubuntu Mono"/>
              </a:endParaRPr>
            </a:p>
          </p:txBody>
        </p:sp>
      </p:grpSp>
      <p:sp>
        <p:nvSpPr>
          <p:cNvPr id="446" name="Google Shape;446;p24"/>
          <p:cNvSpPr txBox="1"/>
          <p:nvPr/>
        </p:nvSpPr>
        <p:spPr>
          <a:xfrm>
            <a:off x="3445789"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447" name="Google Shape;447;p24"/>
          <p:cNvSpPr txBox="1"/>
          <p:nvPr/>
        </p:nvSpPr>
        <p:spPr>
          <a:xfrm>
            <a:off x="3979189"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sp>
        <p:nvSpPr>
          <p:cNvPr id="448" name="Google Shape;448;p24"/>
          <p:cNvSpPr txBox="1"/>
          <p:nvPr/>
        </p:nvSpPr>
        <p:spPr>
          <a:xfrm>
            <a:off x="2899060"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prev</a:t>
            </a:r>
            <a:endParaRPr sz="1200">
              <a:latin typeface="Ubuntu Mono"/>
              <a:ea typeface="Ubuntu Mono"/>
              <a:cs typeface="Ubuntu Mono"/>
              <a:sym typeface="Ubuntu Mono"/>
            </a:endParaRPr>
          </a:p>
        </p:txBody>
      </p:sp>
      <p:sp>
        <p:nvSpPr>
          <p:cNvPr id="449" name="Google Shape;449;p24"/>
          <p:cNvSpPr txBox="1"/>
          <p:nvPr/>
        </p:nvSpPr>
        <p:spPr>
          <a:xfrm>
            <a:off x="5546039"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450" name="Google Shape;450;p24"/>
          <p:cNvSpPr txBox="1"/>
          <p:nvPr/>
        </p:nvSpPr>
        <p:spPr>
          <a:xfrm>
            <a:off x="6079439"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sp>
        <p:nvSpPr>
          <p:cNvPr id="451" name="Google Shape;451;p24"/>
          <p:cNvSpPr txBox="1"/>
          <p:nvPr/>
        </p:nvSpPr>
        <p:spPr>
          <a:xfrm>
            <a:off x="4999310"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prev</a:t>
            </a:r>
            <a:endParaRPr sz="1200">
              <a:latin typeface="Ubuntu Mono"/>
              <a:ea typeface="Ubuntu Mono"/>
              <a:cs typeface="Ubuntu Mono"/>
              <a:sym typeface="Ubuntu Mono"/>
            </a:endParaRPr>
          </a:p>
        </p:txBody>
      </p:sp>
      <p:cxnSp>
        <p:nvCxnSpPr>
          <p:cNvPr id="452" name="Google Shape;452;p24"/>
          <p:cNvCxnSpPr/>
          <p:nvPr/>
        </p:nvCxnSpPr>
        <p:spPr>
          <a:xfrm>
            <a:off x="6079453" y="4475774"/>
            <a:ext cx="519300" cy="428100"/>
          </a:xfrm>
          <a:prstGeom prst="straightConnector1">
            <a:avLst/>
          </a:prstGeom>
          <a:noFill/>
          <a:ln cap="flat" cmpd="sng" w="19050">
            <a:solidFill>
              <a:srgbClr val="666666"/>
            </a:solidFill>
            <a:prstDash val="solid"/>
            <a:round/>
            <a:headEnd len="med" w="med" type="none"/>
            <a:tailEnd len="med" w="med" type="none"/>
          </a:ln>
        </p:spPr>
      </p:cxnSp>
      <p:cxnSp>
        <p:nvCxnSpPr>
          <p:cNvPr id="453" name="Google Shape;453;p24"/>
          <p:cNvCxnSpPr/>
          <p:nvPr/>
        </p:nvCxnSpPr>
        <p:spPr>
          <a:xfrm>
            <a:off x="814597" y="4488168"/>
            <a:ext cx="519300" cy="428100"/>
          </a:xfrm>
          <a:prstGeom prst="straightConnector1">
            <a:avLst/>
          </a:prstGeom>
          <a:noFill/>
          <a:ln cap="flat" cmpd="sng" w="19050">
            <a:solidFill>
              <a:srgbClr val="666666"/>
            </a:solidFill>
            <a:prstDash val="solid"/>
            <a:round/>
            <a:headEnd len="med" w="med" type="none"/>
            <a:tailEnd len="med" w="med" type="none"/>
          </a:ln>
        </p:spPr>
      </p:cxnSp>
      <p:cxnSp>
        <p:nvCxnSpPr>
          <p:cNvPr id="454" name="Google Shape;454;p24"/>
          <p:cNvCxnSpPr/>
          <p:nvPr/>
        </p:nvCxnSpPr>
        <p:spPr>
          <a:xfrm>
            <a:off x="1119447" y="2661532"/>
            <a:ext cx="519300" cy="428100"/>
          </a:xfrm>
          <a:prstGeom prst="straightConnector1">
            <a:avLst/>
          </a:prstGeom>
          <a:noFill/>
          <a:ln cap="flat" cmpd="sng" w="19050">
            <a:solidFill>
              <a:srgbClr val="666666"/>
            </a:solidFill>
            <a:prstDash val="solid"/>
            <a:round/>
            <a:headEnd len="med" w="med" type="none"/>
            <a:tailEnd len="med" w="med" type="none"/>
          </a:ln>
        </p:spPr>
      </p:cxnSp>
      <p:cxnSp>
        <p:nvCxnSpPr>
          <p:cNvPr id="455" name="Google Shape;455;p24"/>
          <p:cNvCxnSpPr/>
          <p:nvPr/>
        </p:nvCxnSpPr>
        <p:spPr>
          <a:xfrm>
            <a:off x="2149697" y="2661547"/>
            <a:ext cx="519300" cy="428100"/>
          </a:xfrm>
          <a:prstGeom prst="straightConnector1">
            <a:avLst/>
          </a:prstGeom>
          <a:noFill/>
          <a:ln cap="flat" cmpd="sng" w="19050">
            <a:solidFill>
              <a:srgbClr val="666666"/>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59" name="Shape 459"/>
        <p:cNvGrpSpPr/>
        <p:nvPr/>
      </p:nvGrpSpPr>
      <p:grpSpPr>
        <a:xfrm>
          <a:off x="0" y="0"/>
          <a:ext cx="0" cy="0"/>
          <a:chOff x="0" y="0"/>
          <a:chExt cx="0" cy="0"/>
        </a:xfrm>
      </p:grpSpPr>
      <p:sp>
        <p:nvSpPr>
          <p:cNvPr id="460" name="Google Shape;460;p2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Doubly Linked Lists (Naive)</a:t>
            </a:r>
            <a:endParaRPr/>
          </a:p>
        </p:txBody>
      </p:sp>
      <p:sp>
        <p:nvSpPr>
          <p:cNvPr id="461" name="Google Shape;461;p25"/>
          <p:cNvSpPr txBox="1"/>
          <p:nvPr>
            <p:ph idx="1" type="body"/>
          </p:nvPr>
        </p:nvSpPr>
        <p:spPr>
          <a:xfrm>
            <a:off x="243000" y="556500"/>
            <a:ext cx="8443800" cy="907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Non-obvious fact: This approach has an annoying special case: </a:t>
            </a:r>
            <a:r>
              <a:rPr lang="en">
                <a:latin typeface="Consolas"/>
                <a:ea typeface="Consolas"/>
                <a:cs typeface="Consolas"/>
                <a:sym typeface="Consolas"/>
              </a:rPr>
              <a:t>last</a:t>
            </a:r>
            <a:r>
              <a:rPr lang="en"/>
              <a:t> sometimes points at the sentinel, and sometimes points at a ‘real’ node. </a:t>
            </a:r>
            <a:endParaRPr/>
          </a:p>
        </p:txBody>
      </p:sp>
      <p:sp>
        <p:nvSpPr>
          <p:cNvPr id="462" name="Google Shape;462;p25"/>
          <p:cNvSpPr/>
          <p:nvPr/>
        </p:nvSpPr>
        <p:spPr>
          <a:xfrm>
            <a:off x="2517738" y="35800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3" name="Google Shape;463;p25"/>
          <p:cNvSpPr/>
          <p:nvPr/>
        </p:nvSpPr>
        <p:spPr>
          <a:xfrm>
            <a:off x="1162005" y="3343225"/>
            <a:ext cx="42417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5"/>
          <p:cNvSpPr/>
          <p:nvPr/>
        </p:nvSpPr>
        <p:spPr>
          <a:xfrm>
            <a:off x="3160588" y="3586175"/>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65" name="Google Shape;465;p25"/>
          <p:cNvCxnSpPr>
            <a:stCxn id="464" idx="3"/>
            <a:endCxn id="466" idx="0"/>
          </p:cNvCxnSpPr>
          <p:nvPr/>
        </p:nvCxnSpPr>
        <p:spPr>
          <a:xfrm flipH="1">
            <a:off x="2113288" y="3773525"/>
            <a:ext cx="1549800" cy="714000"/>
          </a:xfrm>
          <a:prstGeom prst="curvedConnector4">
            <a:avLst>
              <a:gd fmla="val -15365" name="adj1"/>
              <a:gd fmla="val 63124" name="adj2"/>
            </a:avLst>
          </a:prstGeom>
          <a:noFill/>
          <a:ln cap="flat" cmpd="sng" w="19050">
            <a:solidFill>
              <a:srgbClr val="666666"/>
            </a:solidFill>
            <a:prstDash val="solid"/>
            <a:round/>
            <a:headEnd len="med" w="med" type="none"/>
            <a:tailEnd len="med" w="med" type="triangle"/>
          </a:ln>
        </p:spPr>
      </p:cxnSp>
      <p:cxnSp>
        <p:nvCxnSpPr>
          <p:cNvPr id="467" name="Google Shape;467;p25"/>
          <p:cNvCxnSpPr>
            <a:stCxn id="464" idx="3"/>
          </p:cNvCxnSpPr>
          <p:nvPr/>
        </p:nvCxnSpPr>
        <p:spPr>
          <a:xfrm rot="10800000">
            <a:off x="3373888" y="3769025"/>
            <a:ext cx="289200" cy="4500"/>
          </a:xfrm>
          <a:prstGeom prst="straightConnector1">
            <a:avLst/>
          </a:prstGeom>
          <a:noFill/>
          <a:ln cap="flat" cmpd="sng" w="19050">
            <a:solidFill>
              <a:srgbClr val="666666"/>
            </a:solidFill>
            <a:prstDash val="solid"/>
            <a:round/>
            <a:headEnd len="med" w="med" type="none"/>
            <a:tailEnd len="med" w="med" type="none"/>
          </a:ln>
        </p:spPr>
      </p:cxnSp>
      <p:cxnSp>
        <p:nvCxnSpPr>
          <p:cNvPr id="468" name="Google Shape;468;p25"/>
          <p:cNvCxnSpPr/>
          <p:nvPr/>
        </p:nvCxnSpPr>
        <p:spPr>
          <a:xfrm rot="10800000">
            <a:off x="714036" y="3488809"/>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469" name="Google Shape;469;p25"/>
          <p:cNvCxnSpPr/>
          <p:nvPr/>
        </p:nvCxnSpPr>
        <p:spPr>
          <a:xfrm rot="10800000">
            <a:off x="714036" y="3701638"/>
            <a:ext cx="432300" cy="0"/>
          </a:xfrm>
          <a:prstGeom prst="straightConnector1">
            <a:avLst/>
          </a:prstGeom>
          <a:noFill/>
          <a:ln cap="flat" cmpd="sng" w="19050">
            <a:solidFill>
              <a:srgbClr val="666666"/>
            </a:solidFill>
            <a:prstDash val="solid"/>
            <a:round/>
            <a:headEnd len="med" w="med" type="none"/>
            <a:tailEnd len="med" w="med" type="none"/>
          </a:ln>
        </p:spPr>
      </p:cxnSp>
      <p:sp>
        <p:nvSpPr>
          <p:cNvPr id="470" name="Google Shape;470;p25"/>
          <p:cNvSpPr txBox="1"/>
          <p:nvPr/>
        </p:nvSpPr>
        <p:spPr>
          <a:xfrm>
            <a:off x="3121727" y="3280750"/>
            <a:ext cx="10218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sentinel</a:t>
            </a:r>
            <a:endParaRPr>
              <a:latin typeface="Ubuntu Mono"/>
              <a:ea typeface="Ubuntu Mono"/>
              <a:cs typeface="Ubuntu Mono"/>
              <a:sym typeface="Ubuntu Mono"/>
            </a:endParaRPr>
          </a:p>
        </p:txBody>
      </p:sp>
      <p:sp>
        <p:nvSpPr>
          <p:cNvPr id="471" name="Google Shape;471;p25"/>
          <p:cNvSpPr txBox="1"/>
          <p:nvPr/>
        </p:nvSpPr>
        <p:spPr>
          <a:xfrm>
            <a:off x="1284673"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472" name="Google Shape;472;p25"/>
          <p:cNvSpPr txBox="1"/>
          <p:nvPr/>
        </p:nvSpPr>
        <p:spPr>
          <a:xfrm>
            <a:off x="1818073"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grpSp>
        <p:nvGrpSpPr>
          <p:cNvPr id="473" name="Google Shape;473;p25"/>
          <p:cNvGrpSpPr/>
          <p:nvPr/>
        </p:nvGrpSpPr>
        <p:grpSpPr>
          <a:xfrm>
            <a:off x="1339437" y="4487589"/>
            <a:ext cx="1031828" cy="429277"/>
            <a:chOff x="809625" y="3638550"/>
            <a:chExt cx="1190525" cy="495300"/>
          </a:xfrm>
        </p:grpSpPr>
        <p:sp>
          <p:nvSpPr>
            <p:cNvPr id="474" name="Google Shape;474;p25"/>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466" name="Google Shape;466;p25"/>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5" name="Google Shape;475;p25"/>
          <p:cNvGrpSpPr/>
          <p:nvPr/>
        </p:nvGrpSpPr>
        <p:grpSpPr>
          <a:xfrm>
            <a:off x="3457933" y="4487589"/>
            <a:ext cx="1031828" cy="429277"/>
            <a:chOff x="809625" y="3638550"/>
            <a:chExt cx="1190525" cy="495300"/>
          </a:xfrm>
        </p:grpSpPr>
        <p:sp>
          <p:nvSpPr>
            <p:cNvPr id="476" name="Google Shape;476;p25"/>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477" name="Google Shape;477;p25"/>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78" name="Google Shape;478;p25"/>
          <p:cNvCxnSpPr/>
          <p:nvPr/>
        </p:nvCxnSpPr>
        <p:spPr>
          <a:xfrm>
            <a:off x="2092000" y="4796825"/>
            <a:ext cx="904800" cy="0"/>
          </a:xfrm>
          <a:prstGeom prst="straightConnector1">
            <a:avLst/>
          </a:prstGeom>
          <a:noFill/>
          <a:ln cap="flat" cmpd="sng" w="19050">
            <a:solidFill>
              <a:srgbClr val="666666"/>
            </a:solidFill>
            <a:prstDash val="solid"/>
            <a:round/>
            <a:headEnd len="med" w="med" type="none"/>
            <a:tailEnd len="med" w="med" type="triangle"/>
          </a:ln>
        </p:spPr>
      </p:cxnSp>
      <p:sp>
        <p:nvSpPr>
          <p:cNvPr id="479" name="Google Shape;479;p25"/>
          <p:cNvSpPr txBox="1"/>
          <p:nvPr/>
        </p:nvSpPr>
        <p:spPr>
          <a:xfrm>
            <a:off x="2626410" y="3569782"/>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480" name="Google Shape;480;p25"/>
          <p:cNvSpPr txBox="1"/>
          <p:nvPr/>
        </p:nvSpPr>
        <p:spPr>
          <a:xfrm>
            <a:off x="2512116" y="3280756"/>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481" name="Google Shape;481;p25"/>
          <p:cNvCxnSpPr/>
          <p:nvPr/>
        </p:nvCxnSpPr>
        <p:spPr>
          <a:xfrm rot="10800000">
            <a:off x="714036" y="4122313"/>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482" name="Google Shape;482;p25"/>
          <p:cNvCxnSpPr/>
          <p:nvPr/>
        </p:nvCxnSpPr>
        <p:spPr>
          <a:xfrm rot="10800000">
            <a:off x="714036" y="3906239"/>
            <a:ext cx="432300" cy="0"/>
          </a:xfrm>
          <a:prstGeom prst="straightConnector1">
            <a:avLst/>
          </a:prstGeom>
          <a:noFill/>
          <a:ln cap="flat" cmpd="sng" w="19050">
            <a:solidFill>
              <a:srgbClr val="666666"/>
            </a:solidFill>
            <a:prstDash val="solid"/>
            <a:round/>
            <a:headEnd len="med" w="med" type="none"/>
            <a:tailEnd len="med" w="med" type="none"/>
          </a:ln>
        </p:spPr>
      </p:cxnSp>
      <p:sp>
        <p:nvSpPr>
          <p:cNvPr id="483" name="Google Shape;483;p25"/>
          <p:cNvSpPr/>
          <p:nvPr/>
        </p:nvSpPr>
        <p:spPr>
          <a:xfrm>
            <a:off x="4310213" y="3585977"/>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4" name="Google Shape;484;p25"/>
          <p:cNvSpPr txBox="1"/>
          <p:nvPr/>
        </p:nvSpPr>
        <p:spPr>
          <a:xfrm>
            <a:off x="4249814" y="3275035"/>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last</a:t>
            </a:r>
            <a:endParaRPr>
              <a:latin typeface="Ubuntu Mono"/>
              <a:ea typeface="Ubuntu Mono"/>
              <a:cs typeface="Ubuntu Mono"/>
              <a:sym typeface="Ubuntu Mono"/>
            </a:endParaRPr>
          </a:p>
        </p:txBody>
      </p:sp>
      <p:cxnSp>
        <p:nvCxnSpPr>
          <p:cNvPr id="485" name="Google Shape;485;p25"/>
          <p:cNvCxnSpPr/>
          <p:nvPr/>
        </p:nvCxnSpPr>
        <p:spPr>
          <a:xfrm rot="10800000">
            <a:off x="4645775" y="3771077"/>
            <a:ext cx="289200" cy="4500"/>
          </a:xfrm>
          <a:prstGeom prst="straightConnector1">
            <a:avLst/>
          </a:prstGeom>
          <a:noFill/>
          <a:ln cap="flat" cmpd="sng" w="19050">
            <a:solidFill>
              <a:srgbClr val="FF0000"/>
            </a:solidFill>
            <a:prstDash val="solid"/>
            <a:round/>
            <a:headEnd len="med" w="med" type="none"/>
            <a:tailEnd len="med" w="med" type="none"/>
          </a:ln>
        </p:spPr>
      </p:cxnSp>
      <p:cxnSp>
        <p:nvCxnSpPr>
          <p:cNvPr id="486" name="Google Shape;486;p25"/>
          <p:cNvCxnSpPr>
            <a:stCxn id="483" idx="3"/>
            <a:endCxn id="487" idx="0"/>
          </p:cNvCxnSpPr>
          <p:nvPr/>
        </p:nvCxnSpPr>
        <p:spPr>
          <a:xfrm>
            <a:off x="4812713" y="3773327"/>
            <a:ext cx="1021800" cy="714300"/>
          </a:xfrm>
          <a:prstGeom prst="curvedConnector2">
            <a:avLst/>
          </a:prstGeom>
          <a:noFill/>
          <a:ln cap="flat" cmpd="sng" w="19050">
            <a:solidFill>
              <a:srgbClr val="FF0000"/>
            </a:solidFill>
            <a:prstDash val="solid"/>
            <a:round/>
            <a:headEnd len="med" w="med" type="none"/>
            <a:tailEnd len="med" w="med" type="triangle"/>
          </a:ln>
        </p:spPr>
      </p:cxnSp>
      <p:sp>
        <p:nvSpPr>
          <p:cNvPr id="488" name="Google Shape;488;p25"/>
          <p:cNvSpPr/>
          <p:nvPr/>
        </p:nvSpPr>
        <p:spPr>
          <a:xfrm>
            <a:off x="2512497" y="3585964"/>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9" name="Google Shape;489;p25"/>
          <p:cNvSpPr/>
          <p:nvPr/>
        </p:nvSpPr>
        <p:spPr>
          <a:xfrm>
            <a:off x="2984151" y="4487564"/>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5"/>
          <p:cNvSpPr/>
          <p:nvPr/>
        </p:nvSpPr>
        <p:spPr>
          <a:xfrm>
            <a:off x="823426" y="4487564"/>
            <a:ext cx="516000" cy="429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1" name="Google Shape;491;p25"/>
          <p:cNvCxnSpPr/>
          <p:nvPr/>
        </p:nvCxnSpPr>
        <p:spPr>
          <a:xfrm rot="10800000">
            <a:off x="2371400" y="4572150"/>
            <a:ext cx="900300" cy="0"/>
          </a:xfrm>
          <a:prstGeom prst="straightConnector1">
            <a:avLst/>
          </a:prstGeom>
          <a:noFill/>
          <a:ln cap="flat" cmpd="sng" w="19050">
            <a:solidFill>
              <a:schemeClr val="dk2"/>
            </a:solidFill>
            <a:prstDash val="solid"/>
            <a:round/>
            <a:headEnd len="med" w="med" type="none"/>
            <a:tailEnd len="med" w="med" type="triangle"/>
          </a:ln>
        </p:spPr>
      </p:cxnSp>
      <p:sp>
        <p:nvSpPr>
          <p:cNvPr id="492" name="Google Shape;492;p25"/>
          <p:cNvSpPr txBox="1"/>
          <p:nvPr/>
        </p:nvSpPr>
        <p:spPr>
          <a:xfrm>
            <a:off x="737944" y="4834102"/>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prev</a:t>
            </a:r>
            <a:endParaRPr sz="1200">
              <a:latin typeface="Ubuntu Mono"/>
              <a:ea typeface="Ubuntu Mono"/>
              <a:cs typeface="Ubuntu Mono"/>
              <a:sym typeface="Ubuntu Mono"/>
            </a:endParaRPr>
          </a:p>
        </p:txBody>
      </p:sp>
      <p:grpSp>
        <p:nvGrpSpPr>
          <p:cNvPr id="493" name="Google Shape;493;p25"/>
          <p:cNvGrpSpPr/>
          <p:nvPr/>
        </p:nvGrpSpPr>
        <p:grpSpPr>
          <a:xfrm>
            <a:off x="1114701" y="3281409"/>
            <a:ext cx="1582372" cy="961571"/>
            <a:chOff x="1114701" y="3234112"/>
            <a:chExt cx="1582372" cy="961571"/>
          </a:xfrm>
        </p:grpSpPr>
        <p:sp>
          <p:nvSpPr>
            <p:cNvPr id="494" name="Google Shape;494;p25"/>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endParaRPr>
                <a:latin typeface="Ubuntu Mono"/>
                <a:ea typeface="Ubuntu Mono"/>
                <a:cs typeface="Ubuntu Mono"/>
                <a:sym typeface="Ubuntu Mono"/>
              </a:endParaRPr>
            </a:p>
          </p:txBody>
        </p:sp>
        <p:sp>
          <p:nvSpPr>
            <p:cNvPr id="495" name="Google Shape;495;p25"/>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endParaRPr>
                <a:latin typeface="Ubuntu Mono"/>
                <a:ea typeface="Ubuntu Mono"/>
                <a:cs typeface="Ubuntu Mono"/>
                <a:sym typeface="Ubuntu Mono"/>
              </a:endParaRPr>
            </a:p>
          </p:txBody>
        </p:sp>
        <p:sp>
          <p:nvSpPr>
            <p:cNvPr id="496" name="Google Shape;496;p25"/>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497" name="Google Shape;497;p25"/>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endParaRPr>
                <a:latin typeface="Ubuntu Mono"/>
                <a:ea typeface="Ubuntu Mono"/>
                <a:cs typeface="Ubuntu Mono"/>
                <a:sym typeface="Ubuntu Mono"/>
              </a:endParaRPr>
            </a:p>
          </p:txBody>
        </p:sp>
      </p:grpSp>
      <p:grpSp>
        <p:nvGrpSpPr>
          <p:cNvPr id="498" name="Google Shape;498;p25"/>
          <p:cNvGrpSpPr/>
          <p:nvPr/>
        </p:nvGrpSpPr>
        <p:grpSpPr>
          <a:xfrm>
            <a:off x="5102651" y="4487577"/>
            <a:ext cx="1505610" cy="429301"/>
            <a:chOff x="5102651" y="4487577"/>
            <a:chExt cx="1505610" cy="429301"/>
          </a:xfrm>
        </p:grpSpPr>
        <p:grpSp>
          <p:nvGrpSpPr>
            <p:cNvPr id="499" name="Google Shape;499;p25"/>
            <p:cNvGrpSpPr/>
            <p:nvPr/>
          </p:nvGrpSpPr>
          <p:grpSpPr>
            <a:xfrm>
              <a:off x="5576433" y="4487602"/>
              <a:ext cx="1031828" cy="429277"/>
              <a:chOff x="809625" y="3638550"/>
              <a:chExt cx="1190525" cy="495300"/>
            </a:xfrm>
          </p:grpSpPr>
          <p:sp>
            <p:nvSpPr>
              <p:cNvPr id="487" name="Google Shape;487;p25"/>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a:t>
                </a:r>
                <a:endParaRPr/>
              </a:p>
            </p:txBody>
          </p:sp>
          <p:sp>
            <p:nvSpPr>
              <p:cNvPr id="500" name="Google Shape;500;p25"/>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1" name="Google Shape;501;p25"/>
            <p:cNvSpPr/>
            <p:nvPr/>
          </p:nvSpPr>
          <p:spPr>
            <a:xfrm>
              <a:off x="5102651" y="4487577"/>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02" name="Google Shape;502;p25"/>
          <p:cNvCxnSpPr/>
          <p:nvPr/>
        </p:nvCxnSpPr>
        <p:spPr>
          <a:xfrm rot="10800000">
            <a:off x="4489675" y="4572150"/>
            <a:ext cx="858300" cy="0"/>
          </a:xfrm>
          <a:prstGeom prst="straightConnector1">
            <a:avLst/>
          </a:prstGeom>
          <a:noFill/>
          <a:ln cap="flat" cmpd="sng" w="19050">
            <a:solidFill>
              <a:schemeClr val="dk2"/>
            </a:solidFill>
            <a:prstDash val="solid"/>
            <a:round/>
            <a:headEnd len="med" w="med" type="none"/>
            <a:tailEnd len="med" w="med" type="triangle"/>
          </a:ln>
        </p:spPr>
      </p:cxnSp>
      <p:cxnSp>
        <p:nvCxnSpPr>
          <p:cNvPr id="503" name="Google Shape;503;p25"/>
          <p:cNvCxnSpPr/>
          <p:nvPr/>
        </p:nvCxnSpPr>
        <p:spPr>
          <a:xfrm>
            <a:off x="4231200" y="4796825"/>
            <a:ext cx="884100" cy="0"/>
          </a:xfrm>
          <a:prstGeom prst="straightConnector1">
            <a:avLst/>
          </a:prstGeom>
          <a:noFill/>
          <a:ln cap="flat" cmpd="sng" w="19050">
            <a:solidFill>
              <a:srgbClr val="666666"/>
            </a:solidFill>
            <a:prstDash val="solid"/>
            <a:round/>
            <a:headEnd len="med" w="med" type="none"/>
            <a:tailEnd len="med" w="med" type="triangle"/>
          </a:ln>
        </p:spPr>
      </p:cxnSp>
      <p:sp>
        <p:nvSpPr>
          <p:cNvPr id="504" name="Google Shape;504;p25"/>
          <p:cNvSpPr txBox="1"/>
          <p:nvPr/>
        </p:nvSpPr>
        <p:spPr>
          <a:xfrm>
            <a:off x="3445789"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505" name="Google Shape;505;p25"/>
          <p:cNvSpPr txBox="1"/>
          <p:nvPr/>
        </p:nvSpPr>
        <p:spPr>
          <a:xfrm>
            <a:off x="3979189"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sp>
        <p:nvSpPr>
          <p:cNvPr id="506" name="Google Shape;506;p25"/>
          <p:cNvSpPr txBox="1"/>
          <p:nvPr/>
        </p:nvSpPr>
        <p:spPr>
          <a:xfrm>
            <a:off x="2899060"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prev</a:t>
            </a:r>
            <a:endParaRPr sz="1200">
              <a:latin typeface="Ubuntu Mono"/>
              <a:ea typeface="Ubuntu Mono"/>
              <a:cs typeface="Ubuntu Mono"/>
              <a:sym typeface="Ubuntu Mono"/>
            </a:endParaRPr>
          </a:p>
        </p:txBody>
      </p:sp>
      <p:sp>
        <p:nvSpPr>
          <p:cNvPr id="507" name="Google Shape;507;p25"/>
          <p:cNvSpPr txBox="1"/>
          <p:nvPr/>
        </p:nvSpPr>
        <p:spPr>
          <a:xfrm>
            <a:off x="5546039"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508" name="Google Shape;508;p25"/>
          <p:cNvSpPr txBox="1"/>
          <p:nvPr/>
        </p:nvSpPr>
        <p:spPr>
          <a:xfrm>
            <a:off x="6079439"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sp>
        <p:nvSpPr>
          <p:cNvPr id="509" name="Google Shape;509;p25"/>
          <p:cNvSpPr txBox="1"/>
          <p:nvPr/>
        </p:nvSpPr>
        <p:spPr>
          <a:xfrm>
            <a:off x="4999310"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prev</a:t>
            </a:r>
            <a:endParaRPr sz="1200">
              <a:latin typeface="Ubuntu Mono"/>
              <a:ea typeface="Ubuntu Mono"/>
              <a:cs typeface="Ubuntu Mono"/>
              <a:sym typeface="Ubuntu Mono"/>
            </a:endParaRPr>
          </a:p>
        </p:txBody>
      </p:sp>
      <p:cxnSp>
        <p:nvCxnSpPr>
          <p:cNvPr id="510" name="Google Shape;510;p25"/>
          <p:cNvCxnSpPr/>
          <p:nvPr/>
        </p:nvCxnSpPr>
        <p:spPr>
          <a:xfrm>
            <a:off x="6079453" y="4475774"/>
            <a:ext cx="519300" cy="428100"/>
          </a:xfrm>
          <a:prstGeom prst="straightConnector1">
            <a:avLst/>
          </a:prstGeom>
          <a:noFill/>
          <a:ln cap="flat" cmpd="sng" w="19050">
            <a:solidFill>
              <a:srgbClr val="666666"/>
            </a:solidFill>
            <a:prstDash val="solid"/>
            <a:round/>
            <a:headEnd len="med" w="med" type="none"/>
            <a:tailEnd len="med" w="med" type="none"/>
          </a:ln>
        </p:spPr>
      </p:cxnSp>
      <p:cxnSp>
        <p:nvCxnSpPr>
          <p:cNvPr id="511" name="Google Shape;511;p25"/>
          <p:cNvCxnSpPr/>
          <p:nvPr/>
        </p:nvCxnSpPr>
        <p:spPr>
          <a:xfrm>
            <a:off x="814597" y="4488168"/>
            <a:ext cx="519300" cy="428100"/>
          </a:xfrm>
          <a:prstGeom prst="straightConnector1">
            <a:avLst/>
          </a:prstGeom>
          <a:noFill/>
          <a:ln cap="flat" cmpd="sng" w="19050">
            <a:solidFill>
              <a:srgbClr val="666666"/>
            </a:solidFill>
            <a:prstDash val="solid"/>
            <a:round/>
            <a:headEnd len="med" w="med" type="none"/>
            <a:tailEnd len="med" w="med" type="none"/>
          </a:ln>
        </p:spPr>
      </p:cxnSp>
      <p:sp>
        <p:nvSpPr>
          <p:cNvPr id="512" name="Google Shape;512;p25"/>
          <p:cNvSpPr/>
          <p:nvPr/>
        </p:nvSpPr>
        <p:spPr>
          <a:xfrm>
            <a:off x="1459680" y="1509375"/>
            <a:ext cx="42417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5"/>
          <p:cNvSpPr txBox="1"/>
          <p:nvPr/>
        </p:nvSpPr>
        <p:spPr>
          <a:xfrm>
            <a:off x="2924085" y="1735932"/>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514" name="Google Shape;514;p25"/>
          <p:cNvSpPr/>
          <p:nvPr/>
        </p:nvSpPr>
        <p:spPr>
          <a:xfrm>
            <a:off x="2810172" y="1752114"/>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5" name="Google Shape;515;p25"/>
          <p:cNvSpPr/>
          <p:nvPr/>
        </p:nvSpPr>
        <p:spPr>
          <a:xfrm>
            <a:off x="2815413" y="174623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6" name="Google Shape;516;p25"/>
          <p:cNvSpPr/>
          <p:nvPr/>
        </p:nvSpPr>
        <p:spPr>
          <a:xfrm>
            <a:off x="3458263" y="1752325"/>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517" name="Google Shape;517;p25"/>
          <p:cNvCxnSpPr>
            <a:stCxn id="516" idx="3"/>
            <a:endCxn id="518" idx="0"/>
          </p:cNvCxnSpPr>
          <p:nvPr/>
        </p:nvCxnSpPr>
        <p:spPr>
          <a:xfrm flipH="1">
            <a:off x="2410963" y="1939675"/>
            <a:ext cx="1549800" cy="714000"/>
          </a:xfrm>
          <a:prstGeom prst="curvedConnector4">
            <a:avLst>
              <a:gd fmla="val -15365" name="adj1"/>
              <a:gd fmla="val 63124" name="adj2"/>
            </a:avLst>
          </a:prstGeom>
          <a:noFill/>
          <a:ln cap="flat" cmpd="sng" w="19050">
            <a:solidFill>
              <a:srgbClr val="666666"/>
            </a:solidFill>
            <a:prstDash val="solid"/>
            <a:round/>
            <a:headEnd len="med" w="med" type="none"/>
            <a:tailEnd len="med" w="med" type="triangle"/>
          </a:ln>
        </p:spPr>
      </p:cxnSp>
      <p:cxnSp>
        <p:nvCxnSpPr>
          <p:cNvPr id="519" name="Google Shape;519;p25"/>
          <p:cNvCxnSpPr>
            <a:stCxn id="516" idx="3"/>
          </p:cNvCxnSpPr>
          <p:nvPr/>
        </p:nvCxnSpPr>
        <p:spPr>
          <a:xfrm rot="10800000">
            <a:off x="3671563" y="1935175"/>
            <a:ext cx="289200" cy="4500"/>
          </a:xfrm>
          <a:prstGeom prst="straightConnector1">
            <a:avLst/>
          </a:prstGeom>
          <a:noFill/>
          <a:ln cap="flat" cmpd="sng" w="19050">
            <a:solidFill>
              <a:srgbClr val="666666"/>
            </a:solidFill>
            <a:prstDash val="solid"/>
            <a:round/>
            <a:headEnd len="med" w="med" type="none"/>
            <a:tailEnd len="med" w="med" type="none"/>
          </a:ln>
        </p:spPr>
      </p:cxnSp>
      <p:cxnSp>
        <p:nvCxnSpPr>
          <p:cNvPr id="520" name="Google Shape;520;p25"/>
          <p:cNvCxnSpPr/>
          <p:nvPr/>
        </p:nvCxnSpPr>
        <p:spPr>
          <a:xfrm rot="10800000">
            <a:off x="1011711" y="1654959"/>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521" name="Google Shape;521;p25"/>
          <p:cNvCxnSpPr/>
          <p:nvPr/>
        </p:nvCxnSpPr>
        <p:spPr>
          <a:xfrm rot="10800000">
            <a:off x="1011711" y="1867788"/>
            <a:ext cx="432300" cy="0"/>
          </a:xfrm>
          <a:prstGeom prst="straightConnector1">
            <a:avLst/>
          </a:prstGeom>
          <a:noFill/>
          <a:ln cap="flat" cmpd="sng" w="19050">
            <a:solidFill>
              <a:srgbClr val="666666"/>
            </a:solidFill>
            <a:prstDash val="solid"/>
            <a:round/>
            <a:headEnd len="med" w="med" type="none"/>
            <a:tailEnd len="med" w="med" type="none"/>
          </a:ln>
        </p:spPr>
      </p:cxnSp>
      <p:sp>
        <p:nvSpPr>
          <p:cNvPr id="522" name="Google Shape;522;p25"/>
          <p:cNvSpPr txBox="1"/>
          <p:nvPr/>
        </p:nvSpPr>
        <p:spPr>
          <a:xfrm>
            <a:off x="3419400" y="1446900"/>
            <a:ext cx="10317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sentinel</a:t>
            </a:r>
            <a:endParaRPr>
              <a:latin typeface="Ubuntu Mono"/>
              <a:ea typeface="Ubuntu Mono"/>
              <a:cs typeface="Ubuntu Mono"/>
              <a:sym typeface="Ubuntu Mono"/>
            </a:endParaRPr>
          </a:p>
        </p:txBody>
      </p:sp>
      <p:grpSp>
        <p:nvGrpSpPr>
          <p:cNvPr id="523" name="Google Shape;523;p25"/>
          <p:cNvGrpSpPr/>
          <p:nvPr/>
        </p:nvGrpSpPr>
        <p:grpSpPr>
          <a:xfrm>
            <a:off x="1637112" y="2653739"/>
            <a:ext cx="1031828" cy="429277"/>
            <a:chOff x="809625" y="3638550"/>
            <a:chExt cx="1190525" cy="495300"/>
          </a:xfrm>
        </p:grpSpPr>
        <p:sp>
          <p:nvSpPr>
            <p:cNvPr id="524" name="Google Shape;524;p25"/>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518" name="Google Shape;518;p25"/>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5" name="Google Shape;525;p25"/>
          <p:cNvSpPr txBox="1"/>
          <p:nvPr/>
        </p:nvSpPr>
        <p:spPr>
          <a:xfrm>
            <a:off x="2809791" y="1446906"/>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526" name="Google Shape;526;p25"/>
          <p:cNvCxnSpPr/>
          <p:nvPr/>
        </p:nvCxnSpPr>
        <p:spPr>
          <a:xfrm rot="10800000">
            <a:off x="1011711" y="2288463"/>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527" name="Google Shape;527;p25"/>
          <p:cNvCxnSpPr/>
          <p:nvPr/>
        </p:nvCxnSpPr>
        <p:spPr>
          <a:xfrm rot="10800000">
            <a:off x="1011711" y="2083862"/>
            <a:ext cx="432300" cy="0"/>
          </a:xfrm>
          <a:prstGeom prst="straightConnector1">
            <a:avLst/>
          </a:prstGeom>
          <a:noFill/>
          <a:ln cap="flat" cmpd="sng" w="19050">
            <a:solidFill>
              <a:srgbClr val="666666"/>
            </a:solidFill>
            <a:prstDash val="solid"/>
            <a:round/>
            <a:headEnd len="med" w="med" type="none"/>
            <a:tailEnd len="med" w="med" type="none"/>
          </a:ln>
        </p:spPr>
      </p:cxnSp>
      <p:sp>
        <p:nvSpPr>
          <p:cNvPr id="528" name="Google Shape;528;p25"/>
          <p:cNvSpPr/>
          <p:nvPr/>
        </p:nvSpPr>
        <p:spPr>
          <a:xfrm>
            <a:off x="4607888" y="1752127"/>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9" name="Google Shape;529;p25"/>
          <p:cNvSpPr txBox="1"/>
          <p:nvPr/>
        </p:nvSpPr>
        <p:spPr>
          <a:xfrm>
            <a:off x="4547489" y="1441185"/>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last</a:t>
            </a:r>
            <a:endParaRPr>
              <a:latin typeface="Ubuntu Mono"/>
              <a:ea typeface="Ubuntu Mono"/>
              <a:cs typeface="Ubuntu Mono"/>
              <a:sym typeface="Ubuntu Mono"/>
            </a:endParaRPr>
          </a:p>
        </p:txBody>
      </p:sp>
      <p:cxnSp>
        <p:nvCxnSpPr>
          <p:cNvPr id="530" name="Google Shape;530;p25"/>
          <p:cNvCxnSpPr>
            <a:stCxn id="528" idx="3"/>
          </p:cNvCxnSpPr>
          <p:nvPr/>
        </p:nvCxnSpPr>
        <p:spPr>
          <a:xfrm rot="10800000">
            <a:off x="4943588" y="1937077"/>
            <a:ext cx="166800" cy="2400"/>
          </a:xfrm>
          <a:prstGeom prst="straightConnector1">
            <a:avLst/>
          </a:prstGeom>
          <a:noFill/>
          <a:ln cap="flat" cmpd="sng" w="19050">
            <a:solidFill>
              <a:srgbClr val="FF0000"/>
            </a:solidFill>
            <a:prstDash val="solid"/>
            <a:round/>
            <a:headEnd len="med" w="med" type="none"/>
            <a:tailEnd len="med" w="med" type="none"/>
          </a:ln>
        </p:spPr>
      </p:cxnSp>
      <p:cxnSp>
        <p:nvCxnSpPr>
          <p:cNvPr id="531" name="Google Shape;531;p25"/>
          <p:cNvCxnSpPr>
            <a:stCxn id="528" idx="3"/>
            <a:endCxn id="518" idx="3"/>
          </p:cNvCxnSpPr>
          <p:nvPr/>
        </p:nvCxnSpPr>
        <p:spPr>
          <a:xfrm flipH="1">
            <a:off x="2668988" y="1939477"/>
            <a:ext cx="2441400" cy="928800"/>
          </a:xfrm>
          <a:prstGeom prst="curvedConnector3">
            <a:avLst>
              <a:gd fmla="val -9754" name="adj1"/>
            </a:avLst>
          </a:prstGeom>
          <a:noFill/>
          <a:ln cap="flat" cmpd="sng" w="19050">
            <a:solidFill>
              <a:srgbClr val="FF0000"/>
            </a:solidFill>
            <a:prstDash val="solid"/>
            <a:round/>
            <a:headEnd len="med" w="med" type="none"/>
            <a:tailEnd len="med" w="med" type="triangle"/>
          </a:ln>
        </p:spPr>
      </p:cxnSp>
      <p:sp>
        <p:nvSpPr>
          <p:cNvPr id="532" name="Google Shape;532;p25"/>
          <p:cNvSpPr/>
          <p:nvPr/>
        </p:nvSpPr>
        <p:spPr>
          <a:xfrm>
            <a:off x="1121101" y="2653714"/>
            <a:ext cx="516000" cy="429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3" name="Google Shape;533;p25"/>
          <p:cNvGrpSpPr/>
          <p:nvPr/>
        </p:nvGrpSpPr>
        <p:grpSpPr>
          <a:xfrm>
            <a:off x="1438038" y="1446575"/>
            <a:ext cx="1582372" cy="961571"/>
            <a:chOff x="1114701" y="3234112"/>
            <a:chExt cx="1582372" cy="961571"/>
          </a:xfrm>
        </p:grpSpPr>
        <p:sp>
          <p:nvSpPr>
            <p:cNvPr id="534" name="Google Shape;534;p25"/>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endParaRPr>
                <a:latin typeface="Ubuntu Mono"/>
                <a:ea typeface="Ubuntu Mono"/>
                <a:cs typeface="Ubuntu Mono"/>
                <a:sym typeface="Ubuntu Mono"/>
              </a:endParaRPr>
            </a:p>
          </p:txBody>
        </p:sp>
        <p:sp>
          <p:nvSpPr>
            <p:cNvPr id="535" name="Google Shape;535;p25"/>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endParaRPr>
                <a:latin typeface="Ubuntu Mono"/>
                <a:ea typeface="Ubuntu Mono"/>
                <a:cs typeface="Ubuntu Mono"/>
                <a:sym typeface="Ubuntu Mono"/>
              </a:endParaRPr>
            </a:p>
          </p:txBody>
        </p:sp>
        <p:sp>
          <p:nvSpPr>
            <p:cNvPr id="536" name="Google Shape;536;p25"/>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537" name="Google Shape;537;p25"/>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endParaRPr>
                <a:latin typeface="Ubuntu Mono"/>
                <a:ea typeface="Ubuntu Mono"/>
                <a:cs typeface="Ubuntu Mono"/>
                <a:sym typeface="Ubuntu Mono"/>
              </a:endParaRPr>
            </a:p>
          </p:txBody>
        </p:sp>
      </p:grpSp>
      <p:cxnSp>
        <p:nvCxnSpPr>
          <p:cNvPr id="538" name="Google Shape;538;p25"/>
          <p:cNvCxnSpPr/>
          <p:nvPr/>
        </p:nvCxnSpPr>
        <p:spPr>
          <a:xfrm>
            <a:off x="1119447" y="2661532"/>
            <a:ext cx="519300" cy="428100"/>
          </a:xfrm>
          <a:prstGeom prst="straightConnector1">
            <a:avLst/>
          </a:prstGeom>
          <a:noFill/>
          <a:ln cap="flat" cmpd="sng" w="19050">
            <a:solidFill>
              <a:srgbClr val="666666"/>
            </a:solidFill>
            <a:prstDash val="solid"/>
            <a:round/>
            <a:headEnd len="med" w="med" type="none"/>
            <a:tailEnd len="med" w="med" type="none"/>
          </a:ln>
        </p:spPr>
      </p:cxnSp>
      <p:cxnSp>
        <p:nvCxnSpPr>
          <p:cNvPr id="539" name="Google Shape;539;p25"/>
          <p:cNvCxnSpPr/>
          <p:nvPr/>
        </p:nvCxnSpPr>
        <p:spPr>
          <a:xfrm>
            <a:off x="2149697" y="2661547"/>
            <a:ext cx="519300" cy="428100"/>
          </a:xfrm>
          <a:prstGeom prst="straightConnector1">
            <a:avLst/>
          </a:prstGeom>
          <a:noFill/>
          <a:ln cap="flat" cmpd="sng" w="19050">
            <a:solidFill>
              <a:srgbClr val="666666"/>
            </a:solidFill>
            <a:prstDash val="solid"/>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43" name="Shape 543"/>
        <p:cNvGrpSpPr/>
        <p:nvPr/>
      </p:nvGrpSpPr>
      <p:grpSpPr>
        <a:xfrm>
          <a:off x="0" y="0"/>
          <a:ext cx="0" cy="0"/>
          <a:chOff x="0" y="0"/>
          <a:chExt cx="0" cy="0"/>
        </a:xfrm>
      </p:grpSpPr>
      <p:sp>
        <p:nvSpPr>
          <p:cNvPr id="544" name="Google Shape;544;p2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Doubly Linked Lists (Double Sentinel)</a:t>
            </a:r>
            <a:endParaRPr/>
          </a:p>
        </p:txBody>
      </p:sp>
      <p:sp>
        <p:nvSpPr>
          <p:cNvPr id="545" name="Google Shape;545;p26"/>
          <p:cNvSpPr txBox="1"/>
          <p:nvPr>
            <p:ph idx="1" type="body"/>
          </p:nvPr>
        </p:nvSpPr>
        <p:spPr>
          <a:xfrm>
            <a:off x="243000" y="556500"/>
            <a:ext cx="8443800" cy="578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One solution: Have two sentinels.</a:t>
            </a:r>
            <a:endParaRPr/>
          </a:p>
        </p:txBody>
      </p:sp>
      <p:sp>
        <p:nvSpPr>
          <p:cNvPr id="546" name="Google Shape;546;p26"/>
          <p:cNvSpPr/>
          <p:nvPr/>
        </p:nvSpPr>
        <p:spPr>
          <a:xfrm>
            <a:off x="2517738" y="35038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7" name="Google Shape;547;p26"/>
          <p:cNvSpPr/>
          <p:nvPr/>
        </p:nvSpPr>
        <p:spPr>
          <a:xfrm>
            <a:off x="1162005" y="3267025"/>
            <a:ext cx="42417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6"/>
          <p:cNvSpPr/>
          <p:nvPr/>
        </p:nvSpPr>
        <p:spPr>
          <a:xfrm>
            <a:off x="3160588" y="3509975"/>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549" name="Google Shape;549;p26"/>
          <p:cNvCxnSpPr>
            <a:stCxn id="548" idx="3"/>
            <a:endCxn id="550" idx="0"/>
          </p:cNvCxnSpPr>
          <p:nvPr/>
        </p:nvCxnSpPr>
        <p:spPr>
          <a:xfrm flipH="1">
            <a:off x="2113288" y="3697325"/>
            <a:ext cx="1549800" cy="714000"/>
          </a:xfrm>
          <a:prstGeom prst="curvedConnector4">
            <a:avLst>
              <a:gd fmla="val -15365" name="adj1"/>
              <a:gd fmla="val 63124" name="adj2"/>
            </a:avLst>
          </a:prstGeom>
          <a:noFill/>
          <a:ln cap="flat" cmpd="sng" w="19050">
            <a:solidFill>
              <a:srgbClr val="208920"/>
            </a:solidFill>
            <a:prstDash val="solid"/>
            <a:round/>
            <a:headEnd len="med" w="med" type="none"/>
            <a:tailEnd len="med" w="med" type="triangle"/>
          </a:ln>
        </p:spPr>
      </p:cxnSp>
      <p:cxnSp>
        <p:nvCxnSpPr>
          <p:cNvPr id="551" name="Google Shape;551;p26"/>
          <p:cNvCxnSpPr>
            <a:stCxn id="548" idx="3"/>
          </p:cNvCxnSpPr>
          <p:nvPr/>
        </p:nvCxnSpPr>
        <p:spPr>
          <a:xfrm rot="10800000">
            <a:off x="3373888" y="3692825"/>
            <a:ext cx="289200" cy="4500"/>
          </a:xfrm>
          <a:prstGeom prst="straightConnector1">
            <a:avLst/>
          </a:prstGeom>
          <a:noFill/>
          <a:ln cap="flat" cmpd="sng" w="19050">
            <a:solidFill>
              <a:srgbClr val="208920"/>
            </a:solidFill>
            <a:prstDash val="solid"/>
            <a:round/>
            <a:headEnd len="med" w="med" type="none"/>
            <a:tailEnd len="med" w="med" type="none"/>
          </a:ln>
        </p:spPr>
      </p:cxnSp>
      <p:cxnSp>
        <p:nvCxnSpPr>
          <p:cNvPr id="552" name="Google Shape;552;p26"/>
          <p:cNvCxnSpPr/>
          <p:nvPr/>
        </p:nvCxnSpPr>
        <p:spPr>
          <a:xfrm rot="10800000">
            <a:off x="714036" y="3412609"/>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553" name="Google Shape;553;p26"/>
          <p:cNvCxnSpPr/>
          <p:nvPr/>
        </p:nvCxnSpPr>
        <p:spPr>
          <a:xfrm rot="10800000">
            <a:off x="714036" y="3625438"/>
            <a:ext cx="432300" cy="0"/>
          </a:xfrm>
          <a:prstGeom prst="straightConnector1">
            <a:avLst/>
          </a:prstGeom>
          <a:noFill/>
          <a:ln cap="flat" cmpd="sng" w="19050">
            <a:solidFill>
              <a:srgbClr val="666666"/>
            </a:solidFill>
            <a:prstDash val="solid"/>
            <a:round/>
            <a:headEnd len="med" w="med" type="none"/>
            <a:tailEnd len="med" w="med" type="none"/>
          </a:ln>
        </p:spPr>
      </p:cxnSp>
      <p:sp>
        <p:nvSpPr>
          <p:cNvPr id="554" name="Google Shape;554;p26"/>
          <p:cNvSpPr txBox="1"/>
          <p:nvPr/>
        </p:nvSpPr>
        <p:spPr>
          <a:xfrm>
            <a:off x="3121725" y="3204550"/>
            <a:ext cx="10320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sentFront</a:t>
            </a:r>
            <a:endParaRPr>
              <a:latin typeface="Ubuntu Mono"/>
              <a:ea typeface="Ubuntu Mono"/>
              <a:cs typeface="Ubuntu Mono"/>
              <a:sym typeface="Ubuntu Mono"/>
            </a:endParaRPr>
          </a:p>
        </p:txBody>
      </p:sp>
      <p:sp>
        <p:nvSpPr>
          <p:cNvPr id="555" name="Google Shape;555;p26"/>
          <p:cNvSpPr txBox="1"/>
          <p:nvPr/>
        </p:nvSpPr>
        <p:spPr>
          <a:xfrm>
            <a:off x="1284673" y="47536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556" name="Google Shape;556;p26"/>
          <p:cNvSpPr txBox="1"/>
          <p:nvPr/>
        </p:nvSpPr>
        <p:spPr>
          <a:xfrm>
            <a:off x="1818073" y="47536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grpSp>
        <p:nvGrpSpPr>
          <p:cNvPr id="557" name="Google Shape;557;p26"/>
          <p:cNvGrpSpPr/>
          <p:nvPr/>
        </p:nvGrpSpPr>
        <p:grpSpPr>
          <a:xfrm>
            <a:off x="1339437" y="4411389"/>
            <a:ext cx="1031828" cy="429276"/>
            <a:chOff x="809625" y="3638550"/>
            <a:chExt cx="1190525" cy="495300"/>
          </a:xfrm>
        </p:grpSpPr>
        <p:sp>
          <p:nvSpPr>
            <p:cNvPr id="558" name="Google Shape;558;p26"/>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550" name="Google Shape;550;p26"/>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9" name="Google Shape;559;p26"/>
          <p:cNvGrpSpPr/>
          <p:nvPr/>
        </p:nvGrpSpPr>
        <p:grpSpPr>
          <a:xfrm>
            <a:off x="3457933" y="4411389"/>
            <a:ext cx="1031828" cy="429276"/>
            <a:chOff x="809625" y="3638550"/>
            <a:chExt cx="1190525" cy="495300"/>
          </a:xfrm>
        </p:grpSpPr>
        <p:sp>
          <p:nvSpPr>
            <p:cNvPr id="560" name="Google Shape;560;p26"/>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561" name="Google Shape;561;p26"/>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62" name="Google Shape;562;p26"/>
          <p:cNvCxnSpPr/>
          <p:nvPr/>
        </p:nvCxnSpPr>
        <p:spPr>
          <a:xfrm>
            <a:off x="2132450" y="4720625"/>
            <a:ext cx="864300" cy="0"/>
          </a:xfrm>
          <a:prstGeom prst="straightConnector1">
            <a:avLst/>
          </a:prstGeom>
          <a:noFill/>
          <a:ln cap="flat" cmpd="sng" w="19050">
            <a:solidFill>
              <a:srgbClr val="666666"/>
            </a:solidFill>
            <a:prstDash val="solid"/>
            <a:round/>
            <a:headEnd len="med" w="med" type="none"/>
            <a:tailEnd len="med" w="med" type="triangle"/>
          </a:ln>
        </p:spPr>
      </p:cxnSp>
      <p:sp>
        <p:nvSpPr>
          <p:cNvPr id="563" name="Google Shape;563;p26"/>
          <p:cNvSpPr txBox="1"/>
          <p:nvPr/>
        </p:nvSpPr>
        <p:spPr>
          <a:xfrm>
            <a:off x="2626410" y="3493582"/>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564" name="Google Shape;564;p26"/>
          <p:cNvSpPr txBox="1"/>
          <p:nvPr/>
        </p:nvSpPr>
        <p:spPr>
          <a:xfrm>
            <a:off x="2512116" y="3204556"/>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565" name="Google Shape;565;p26"/>
          <p:cNvCxnSpPr/>
          <p:nvPr/>
        </p:nvCxnSpPr>
        <p:spPr>
          <a:xfrm rot="10800000">
            <a:off x="714036" y="4046113"/>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566" name="Google Shape;566;p26"/>
          <p:cNvCxnSpPr/>
          <p:nvPr/>
        </p:nvCxnSpPr>
        <p:spPr>
          <a:xfrm rot="10800000">
            <a:off x="714036" y="3841512"/>
            <a:ext cx="432300" cy="0"/>
          </a:xfrm>
          <a:prstGeom prst="straightConnector1">
            <a:avLst/>
          </a:prstGeom>
          <a:noFill/>
          <a:ln cap="flat" cmpd="sng" w="19050">
            <a:solidFill>
              <a:srgbClr val="666666"/>
            </a:solidFill>
            <a:prstDash val="solid"/>
            <a:round/>
            <a:headEnd len="med" w="med" type="none"/>
            <a:tailEnd len="med" w="med" type="none"/>
          </a:ln>
        </p:spPr>
      </p:cxnSp>
      <p:sp>
        <p:nvSpPr>
          <p:cNvPr id="567" name="Google Shape;567;p26"/>
          <p:cNvSpPr/>
          <p:nvPr/>
        </p:nvSpPr>
        <p:spPr>
          <a:xfrm>
            <a:off x="4310213" y="3509777"/>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8" name="Google Shape;568;p26"/>
          <p:cNvSpPr txBox="1"/>
          <p:nvPr/>
        </p:nvSpPr>
        <p:spPr>
          <a:xfrm>
            <a:off x="4249826" y="3198825"/>
            <a:ext cx="9264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sentBack</a:t>
            </a:r>
            <a:endParaRPr>
              <a:latin typeface="Ubuntu Mono"/>
              <a:ea typeface="Ubuntu Mono"/>
              <a:cs typeface="Ubuntu Mono"/>
              <a:sym typeface="Ubuntu Mono"/>
            </a:endParaRPr>
          </a:p>
        </p:txBody>
      </p:sp>
      <p:cxnSp>
        <p:nvCxnSpPr>
          <p:cNvPr id="569" name="Google Shape;569;p26"/>
          <p:cNvCxnSpPr/>
          <p:nvPr/>
        </p:nvCxnSpPr>
        <p:spPr>
          <a:xfrm rot="10800000">
            <a:off x="4645775" y="3694877"/>
            <a:ext cx="289200" cy="4500"/>
          </a:xfrm>
          <a:prstGeom prst="straightConnector1">
            <a:avLst/>
          </a:prstGeom>
          <a:noFill/>
          <a:ln cap="flat" cmpd="sng" w="19050">
            <a:solidFill>
              <a:srgbClr val="208920"/>
            </a:solidFill>
            <a:prstDash val="solid"/>
            <a:round/>
            <a:headEnd len="med" w="med" type="none"/>
            <a:tailEnd len="med" w="med" type="none"/>
          </a:ln>
        </p:spPr>
      </p:cxnSp>
      <p:cxnSp>
        <p:nvCxnSpPr>
          <p:cNvPr id="570" name="Google Shape;570;p26"/>
          <p:cNvCxnSpPr>
            <a:stCxn id="567" idx="3"/>
            <a:endCxn id="571" idx="0"/>
          </p:cNvCxnSpPr>
          <p:nvPr/>
        </p:nvCxnSpPr>
        <p:spPr>
          <a:xfrm>
            <a:off x="4812713" y="3697127"/>
            <a:ext cx="3140100" cy="714300"/>
          </a:xfrm>
          <a:prstGeom prst="curvedConnector2">
            <a:avLst/>
          </a:prstGeom>
          <a:noFill/>
          <a:ln cap="flat" cmpd="sng" w="19050">
            <a:solidFill>
              <a:srgbClr val="208920"/>
            </a:solidFill>
            <a:prstDash val="solid"/>
            <a:round/>
            <a:headEnd len="med" w="med" type="none"/>
            <a:tailEnd len="med" w="med" type="triangle"/>
          </a:ln>
        </p:spPr>
      </p:cxnSp>
      <p:sp>
        <p:nvSpPr>
          <p:cNvPr id="572" name="Google Shape;572;p26"/>
          <p:cNvSpPr/>
          <p:nvPr/>
        </p:nvSpPr>
        <p:spPr>
          <a:xfrm>
            <a:off x="2512497" y="3509764"/>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3" name="Google Shape;573;p26"/>
          <p:cNvSpPr/>
          <p:nvPr/>
        </p:nvSpPr>
        <p:spPr>
          <a:xfrm>
            <a:off x="2984151" y="4411364"/>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6"/>
          <p:cNvSpPr/>
          <p:nvPr/>
        </p:nvSpPr>
        <p:spPr>
          <a:xfrm>
            <a:off x="823426" y="4411364"/>
            <a:ext cx="516000" cy="429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5" name="Google Shape;575;p26"/>
          <p:cNvCxnSpPr/>
          <p:nvPr/>
        </p:nvCxnSpPr>
        <p:spPr>
          <a:xfrm rot="10800000">
            <a:off x="2371200" y="4495950"/>
            <a:ext cx="813000" cy="0"/>
          </a:xfrm>
          <a:prstGeom prst="straightConnector1">
            <a:avLst/>
          </a:prstGeom>
          <a:noFill/>
          <a:ln cap="flat" cmpd="sng" w="19050">
            <a:solidFill>
              <a:schemeClr val="dk2"/>
            </a:solidFill>
            <a:prstDash val="solid"/>
            <a:round/>
            <a:headEnd len="med" w="med" type="none"/>
            <a:tailEnd len="med" w="med" type="triangle"/>
          </a:ln>
        </p:spPr>
      </p:cxnSp>
      <p:sp>
        <p:nvSpPr>
          <p:cNvPr id="576" name="Google Shape;576;p26"/>
          <p:cNvSpPr txBox="1"/>
          <p:nvPr/>
        </p:nvSpPr>
        <p:spPr>
          <a:xfrm>
            <a:off x="737944" y="4757902"/>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prev</a:t>
            </a:r>
            <a:endParaRPr sz="1200">
              <a:latin typeface="Ubuntu Mono"/>
              <a:ea typeface="Ubuntu Mono"/>
              <a:cs typeface="Ubuntu Mono"/>
              <a:sym typeface="Ubuntu Mono"/>
            </a:endParaRPr>
          </a:p>
        </p:txBody>
      </p:sp>
      <p:grpSp>
        <p:nvGrpSpPr>
          <p:cNvPr id="577" name="Google Shape;577;p26"/>
          <p:cNvGrpSpPr/>
          <p:nvPr/>
        </p:nvGrpSpPr>
        <p:grpSpPr>
          <a:xfrm>
            <a:off x="5576433" y="4411401"/>
            <a:ext cx="1031828" cy="429276"/>
            <a:chOff x="809625" y="3638550"/>
            <a:chExt cx="1190525" cy="495300"/>
          </a:xfrm>
        </p:grpSpPr>
        <p:sp>
          <p:nvSpPr>
            <p:cNvPr id="578" name="Google Shape;578;p26"/>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a:t>
              </a:r>
              <a:endParaRPr/>
            </a:p>
          </p:txBody>
        </p:sp>
        <p:sp>
          <p:nvSpPr>
            <p:cNvPr id="579" name="Google Shape;579;p26"/>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80" name="Google Shape;580;p26"/>
          <p:cNvCxnSpPr/>
          <p:nvPr/>
        </p:nvCxnSpPr>
        <p:spPr>
          <a:xfrm>
            <a:off x="4293575" y="4720625"/>
            <a:ext cx="821700" cy="0"/>
          </a:xfrm>
          <a:prstGeom prst="straightConnector1">
            <a:avLst/>
          </a:prstGeom>
          <a:noFill/>
          <a:ln cap="flat" cmpd="sng" w="19050">
            <a:solidFill>
              <a:srgbClr val="666666"/>
            </a:solidFill>
            <a:prstDash val="solid"/>
            <a:round/>
            <a:headEnd len="med" w="med" type="none"/>
            <a:tailEnd len="med" w="med" type="triangle"/>
          </a:ln>
        </p:spPr>
      </p:cxnSp>
      <p:sp>
        <p:nvSpPr>
          <p:cNvPr id="581" name="Google Shape;581;p26"/>
          <p:cNvSpPr/>
          <p:nvPr/>
        </p:nvSpPr>
        <p:spPr>
          <a:xfrm>
            <a:off x="5102651" y="4411377"/>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2" name="Google Shape;582;p26"/>
          <p:cNvCxnSpPr/>
          <p:nvPr/>
        </p:nvCxnSpPr>
        <p:spPr>
          <a:xfrm rot="10800000">
            <a:off x="4489725" y="4495950"/>
            <a:ext cx="855600" cy="0"/>
          </a:xfrm>
          <a:prstGeom prst="straightConnector1">
            <a:avLst/>
          </a:prstGeom>
          <a:noFill/>
          <a:ln cap="flat" cmpd="sng" w="19050">
            <a:solidFill>
              <a:schemeClr val="dk2"/>
            </a:solidFill>
            <a:prstDash val="solid"/>
            <a:round/>
            <a:headEnd len="med" w="med" type="none"/>
            <a:tailEnd len="med" w="med" type="triangle"/>
          </a:ln>
        </p:spPr>
      </p:cxnSp>
      <p:grpSp>
        <p:nvGrpSpPr>
          <p:cNvPr id="583" name="Google Shape;583;p26"/>
          <p:cNvGrpSpPr/>
          <p:nvPr/>
        </p:nvGrpSpPr>
        <p:grpSpPr>
          <a:xfrm>
            <a:off x="7694958" y="4411389"/>
            <a:ext cx="1031828" cy="429276"/>
            <a:chOff x="809625" y="3638550"/>
            <a:chExt cx="1190525" cy="495300"/>
          </a:xfrm>
        </p:grpSpPr>
        <p:sp>
          <p:nvSpPr>
            <p:cNvPr id="571" name="Google Shape;571;p26"/>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584" name="Google Shape;584;p26"/>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85" name="Google Shape;585;p26"/>
          <p:cNvCxnSpPr/>
          <p:nvPr/>
        </p:nvCxnSpPr>
        <p:spPr>
          <a:xfrm>
            <a:off x="6382675" y="4720625"/>
            <a:ext cx="851100" cy="0"/>
          </a:xfrm>
          <a:prstGeom prst="straightConnector1">
            <a:avLst/>
          </a:prstGeom>
          <a:noFill/>
          <a:ln cap="flat" cmpd="sng" w="19050">
            <a:solidFill>
              <a:srgbClr val="666666"/>
            </a:solidFill>
            <a:prstDash val="solid"/>
            <a:round/>
            <a:headEnd len="med" w="med" type="none"/>
            <a:tailEnd len="med" w="med" type="triangle"/>
          </a:ln>
        </p:spPr>
      </p:cxnSp>
      <p:sp>
        <p:nvSpPr>
          <p:cNvPr id="586" name="Google Shape;586;p26"/>
          <p:cNvSpPr/>
          <p:nvPr/>
        </p:nvSpPr>
        <p:spPr>
          <a:xfrm>
            <a:off x="7221176" y="4411364"/>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7" name="Google Shape;587;p26"/>
          <p:cNvCxnSpPr/>
          <p:nvPr/>
        </p:nvCxnSpPr>
        <p:spPr>
          <a:xfrm rot="10800000">
            <a:off x="6608250" y="4495950"/>
            <a:ext cx="855000" cy="0"/>
          </a:xfrm>
          <a:prstGeom prst="straightConnector1">
            <a:avLst/>
          </a:prstGeom>
          <a:noFill/>
          <a:ln cap="flat" cmpd="sng" w="19050">
            <a:solidFill>
              <a:schemeClr val="dk2"/>
            </a:solidFill>
            <a:prstDash val="solid"/>
            <a:round/>
            <a:headEnd len="med" w="med" type="none"/>
            <a:tailEnd len="med" w="med" type="triangle"/>
          </a:ln>
        </p:spPr>
      </p:cxnSp>
      <p:sp>
        <p:nvSpPr>
          <p:cNvPr id="588" name="Google Shape;588;p26"/>
          <p:cNvSpPr/>
          <p:nvPr/>
        </p:nvSpPr>
        <p:spPr>
          <a:xfrm>
            <a:off x="2675142" y="1366463"/>
            <a:ext cx="42417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6"/>
          <p:cNvSpPr txBox="1"/>
          <p:nvPr/>
        </p:nvSpPr>
        <p:spPr>
          <a:xfrm>
            <a:off x="4139547" y="1593019"/>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590" name="Google Shape;590;p26"/>
          <p:cNvSpPr/>
          <p:nvPr/>
        </p:nvSpPr>
        <p:spPr>
          <a:xfrm>
            <a:off x="4025635" y="1609202"/>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1" name="Google Shape;591;p26"/>
          <p:cNvSpPr/>
          <p:nvPr/>
        </p:nvSpPr>
        <p:spPr>
          <a:xfrm>
            <a:off x="4030875" y="1603325"/>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2" name="Google Shape;592;p26"/>
          <p:cNvSpPr/>
          <p:nvPr/>
        </p:nvSpPr>
        <p:spPr>
          <a:xfrm>
            <a:off x="4673725" y="1609413"/>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593" name="Google Shape;593;p26"/>
          <p:cNvCxnSpPr>
            <a:stCxn id="592" idx="3"/>
            <a:endCxn id="594" idx="0"/>
          </p:cNvCxnSpPr>
          <p:nvPr/>
        </p:nvCxnSpPr>
        <p:spPr>
          <a:xfrm flipH="1">
            <a:off x="3626425" y="1796762"/>
            <a:ext cx="1549800" cy="714000"/>
          </a:xfrm>
          <a:prstGeom prst="curvedConnector4">
            <a:avLst>
              <a:gd fmla="val -15365" name="adj1"/>
              <a:gd fmla="val 63124" name="adj2"/>
            </a:avLst>
          </a:prstGeom>
          <a:noFill/>
          <a:ln cap="flat" cmpd="sng" w="19050">
            <a:solidFill>
              <a:srgbClr val="208920"/>
            </a:solidFill>
            <a:prstDash val="solid"/>
            <a:round/>
            <a:headEnd len="med" w="med" type="none"/>
            <a:tailEnd len="med" w="med" type="triangle"/>
          </a:ln>
        </p:spPr>
      </p:cxnSp>
      <p:cxnSp>
        <p:nvCxnSpPr>
          <p:cNvPr id="595" name="Google Shape;595;p26"/>
          <p:cNvCxnSpPr>
            <a:stCxn id="592" idx="3"/>
          </p:cNvCxnSpPr>
          <p:nvPr/>
        </p:nvCxnSpPr>
        <p:spPr>
          <a:xfrm rot="10800000">
            <a:off x="4887025" y="1792262"/>
            <a:ext cx="289200" cy="4500"/>
          </a:xfrm>
          <a:prstGeom prst="straightConnector1">
            <a:avLst/>
          </a:prstGeom>
          <a:noFill/>
          <a:ln cap="flat" cmpd="sng" w="19050">
            <a:solidFill>
              <a:srgbClr val="208920"/>
            </a:solidFill>
            <a:prstDash val="solid"/>
            <a:round/>
            <a:headEnd len="med" w="med" type="none"/>
            <a:tailEnd len="med" w="med" type="none"/>
          </a:ln>
        </p:spPr>
      </p:cxnSp>
      <p:cxnSp>
        <p:nvCxnSpPr>
          <p:cNvPr id="596" name="Google Shape;596;p26"/>
          <p:cNvCxnSpPr/>
          <p:nvPr/>
        </p:nvCxnSpPr>
        <p:spPr>
          <a:xfrm rot="10800000">
            <a:off x="2227173" y="1512046"/>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597" name="Google Shape;597;p26"/>
          <p:cNvCxnSpPr/>
          <p:nvPr/>
        </p:nvCxnSpPr>
        <p:spPr>
          <a:xfrm rot="10800000">
            <a:off x="2227173" y="1713403"/>
            <a:ext cx="432300" cy="0"/>
          </a:xfrm>
          <a:prstGeom prst="straightConnector1">
            <a:avLst/>
          </a:prstGeom>
          <a:noFill/>
          <a:ln cap="flat" cmpd="sng" w="19050">
            <a:solidFill>
              <a:srgbClr val="666666"/>
            </a:solidFill>
            <a:prstDash val="solid"/>
            <a:round/>
            <a:headEnd len="med" w="med" type="none"/>
            <a:tailEnd len="med" w="med" type="none"/>
          </a:ln>
        </p:spPr>
      </p:cxnSp>
      <p:sp>
        <p:nvSpPr>
          <p:cNvPr id="598" name="Google Shape;598;p26"/>
          <p:cNvSpPr txBox="1"/>
          <p:nvPr/>
        </p:nvSpPr>
        <p:spPr>
          <a:xfrm>
            <a:off x="4634863" y="1303988"/>
            <a:ext cx="10317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sentFront</a:t>
            </a:r>
            <a:endParaRPr>
              <a:latin typeface="Ubuntu Mono"/>
              <a:ea typeface="Ubuntu Mono"/>
              <a:cs typeface="Ubuntu Mono"/>
              <a:sym typeface="Ubuntu Mono"/>
            </a:endParaRPr>
          </a:p>
        </p:txBody>
      </p:sp>
      <p:grpSp>
        <p:nvGrpSpPr>
          <p:cNvPr id="599" name="Google Shape;599;p26"/>
          <p:cNvGrpSpPr/>
          <p:nvPr/>
        </p:nvGrpSpPr>
        <p:grpSpPr>
          <a:xfrm>
            <a:off x="2852574" y="2510826"/>
            <a:ext cx="1031828" cy="429276"/>
            <a:chOff x="809625" y="3638550"/>
            <a:chExt cx="1190525" cy="495300"/>
          </a:xfrm>
        </p:grpSpPr>
        <p:sp>
          <p:nvSpPr>
            <p:cNvPr id="600" name="Google Shape;600;p26"/>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594" name="Google Shape;594;p26"/>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1" name="Google Shape;601;p26"/>
          <p:cNvSpPr txBox="1"/>
          <p:nvPr/>
        </p:nvSpPr>
        <p:spPr>
          <a:xfrm>
            <a:off x="4025254" y="1303994"/>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602" name="Google Shape;602;p26"/>
          <p:cNvCxnSpPr/>
          <p:nvPr/>
        </p:nvCxnSpPr>
        <p:spPr>
          <a:xfrm rot="10800000">
            <a:off x="2227173" y="2145550"/>
            <a:ext cx="432300" cy="0"/>
          </a:xfrm>
          <a:prstGeom prst="straightConnector1">
            <a:avLst/>
          </a:prstGeom>
          <a:noFill/>
          <a:ln cap="flat" cmpd="sng" w="19050">
            <a:solidFill>
              <a:srgbClr val="666666"/>
            </a:solidFill>
            <a:prstDash val="solid"/>
            <a:round/>
            <a:headEnd len="med" w="med" type="none"/>
            <a:tailEnd len="med" w="med" type="none"/>
          </a:ln>
        </p:spPr>
      </p:cxnSp>
      <p:sp>
        <p:nvSpPr>
          <p:cNvPr id="603" name="Google Shape;603;p26"/>
          <p:cNvSpPr/>
          <p:nvPr/>
        </p:nvSpPr>
        <p:spPr>
          <a:xfrm>
            <a:off x="5823350" y="1609214"/>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604" name="Google Shape;604;p26"/>
          <p:cNvCxnSpPr/>
          <p:nvPr/>
        </p:nvCxnSpPr>
        <p:spPr>
          <a:xfrm rot="10800000">
            <a:off x="2227173" y="1929476"/>
            <a:ext cx="432300" cy="0"/>
          </a:xfrm>
          <a:prstGeom prst="straightConnector1">
            <a:avLst/>
          </a:prstGeom>
          <a:noFill/>
          <a:ln cap="flat" cmpd="sng" w="19050">
            <a:solidFill>
              <a:srgbClr val="666666"/>
            </a:solidFill>
            <a:prstDash val="solid"/>
            <a:round/>
            <a:headEnd len="med" w="med" type="none"/>
            <a:tailEnd len="med" w="med" type="none"/>
          </a:ln>
        </p:spPr>
      </p:cxnSp>
      <p:sp>
        <p:nvSpPr>
          <p:cNvPr id="605" name="Google Shape;605;p26"/>
          <p:cNvSpPr txBox="1"/>
          <p:nvPr/>
        </p:nvSpPr>
        <p:spPr>
          <a:xfrm>
            <a:off x="5762950" y="1298275"/>
            <a:ext cx="9264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sentBack</a:t>
            </a:r>
            <a:endParaRPr>
              <a:latin typeface="Ubuntu Mono"/>
              <a:ea typeface="Ubuntu Mono"/>
              <a:cs typeface="Ubuntu Mono"/>
              <a:sym typeface="Ubuntu Mono"/>
            </a:endParaRPr>
          </a:p>
        </p:txBody>
      </p:sp>
      <p:cxnSp>
        <p:nvCxnSpPr>
          <p:cNvPr id="606" name="Google Shape;606;p26"/>
          <p:cNvCxnSpPr>
            <a:stCxn id="603" idx="3"/>
          </p:cNvCxnSpPr>
          <p:nvPr/>
        </p:nvCxnSpPr>
        <p:spPr>
          <a:xfrm rot="10800000">
            <a:off x="6159050" y="1794164"/>
            <a:ext cx="166800" cy="2400"/>
          </a:xfrm>
          <a:prstGeom prst="straightConnector1">
            <a:avLst/>
          </a:prstGeom>
          <a:noFill/>
          <a:ln cap="flat" cmpd="sng" w="19050">
            <a:solidFill>
              <a:srgbClr val="208920"/>
            </a:solidFill>
            <a:prstDash val="solid"/>
            <a:round/>
            <a:headEnd len="med" w="med" type="none"/>
            <a:tailEnd len="med" w="med" type="none"/>
          </a:ln>
        </p:spPr>
      </p:cxnSp>
      <p:sp>
        <p:nvSpPr>
          <p:cNvPr id="607" name="Google Shape;607;p26"/>
          <p:cNvSpPr/>
          <p:nvPr/>
        </p:nvSpPr>
        <p:spPr>
          <a:xfrm>
            <a:off x="2336563" y="2510802"/>
            <a:ext cx="516000" cy="429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8" name="Google Shape;608;p26"/>
          <p:cNvCxnSpPr>
            <a:stCxn id="603" idx="3"/>
            <a:endCxn id="609" idx="0"/>
          </p:cNvCxnSpPr>
          <p:nvPr/>
        </p:nvCxnSpPr>
        <p:spPr>
          <a:xfrm flipH="1">
            <a:off x="5881550" y="1796564"/>
            <a:ext cx="444300" cy="729900"/>
          </a:xfrm>
          <a:prstGeom prst="curvedConnector4">
            <a:avLst>
              <a:gd fmla="val -53596" name="adj1"/>
              <a:gd fmla="val 62837" name="adj2"/>
            </a:avLst>
          </a:prstGeom>
          <a:noFill/>
          <a:ln cap="flat" cmpd="sng" w="19050">
            <a:solidFill>
              <a:srgbClr val="208920"/>
            </a:solidFill>
            <a:prstDash val="solid"/>
            <a:round/>
            <a:headEnd len="med" w="med" type="none"/>
            <a:tailEnd len="med" w="med" type="triangle"/>
          </a:ln>
        </p:spPr>
      </p:cxnSp>
      <p:grpSp>
        <p:nvGrpSpPr>
          <p:cNvPr id="610" name="Google Shape;610;p26"/>
          <p:cNvGrpSpPr/>
          <p:nvPr/>
        </p:nvGrpSpPr>
        <p:grpSpPr>
          <a:xfrm>
            <a:off x="5623474" y="2526501"/>
            <a:ext cx="1031828" cy="429276"/>
            <a:chOff x="809625" y="3638550"/>
            <a:chExt cx="1190525" cy="495300"/>
          </a:xfrm>
        </p:grpSpPr>
        <p:sp>
          <p:nvSpPr>
            <p:cNvPr id="609" name="Google Shape;609;p26"/>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611" name="Google Shape;611;p26"/>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2" name="Google Shape;612;p26"/>
          <p:cNvSpPr/>
          <p:nvPr/>
        </p:nvSpPr>
        <p:spPr>
          <a:xfrm>
            <a:off x="5107464" y="2526477"/>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3" name="Google Shape;613;p26"/>
          <p:cNvCxnSpPr/>
          <p:nvPr/>
        </p:nvCxnSpPr>
        <p:spPr>
          <a:xfrm rot="10800000">
            <a:off x="3899350" y="2587375"/>
            <a:ext cx="1474800" cy="0"/>
          </a:xfrm>
          <a:prstGeom prst="straightConnector1">
            <a:avLst/>
          </a:prstGeom>
          <a:noFill/>
          <a:ln cap="flat" cmpd="sng" w="19050">
            <a:solidFill>
              <a:schemeClr val="dk2"/>
            </a:solidFill>
            <a:prstDash val="solid"/>
            <a:round/>
            <a:headEnd len="med" w="med" type="none"/>
            <a:tailEnd len="med" w="med" type="triangle"/>
          </a:ln>
        </p:spPr>
      </p:cxnSp>
      <p:cxnSp>
        <p:nvCxnSpPr>
          <p:cNvPr id="614" name="Google Shape;614;p26"/>
          <p:cNvCxnSpPr/>
          <p:nvPr/>
        </p:nvCxnSpPr>
        <p:spPr>
          <a:xfrm>
            <a:off x="3630825" y="2832150"/>
            <a:ext cx="1445400" cy="0"/>
          </a:xfrm>
          <a:prstGeom prst="straightConnector1">
            <a:avLst/>
          </a:prstGeom>
          <a:noFill/>
          <a:ln cap="flat" cmpd="sng" w="19050">
            <a:solidFill>
              <a:srgbClr val="666666"/>
            </a:solidFill>
            <a:prstDash val="solid"/>
            <a:round/>
            <a:headEnd len="med" w="med" type="none"/>
            <a:tailEnd len="med" w="med" type="triangle"/>
          </a:ln>
        </p:spPr>
      </p:cxnSp>
      <p:grpSp>
        <p:nvGrpSpPr>
          <p:cNvPr id="615" name="Google Shape;615;p26"/>
          <p:cNvGrpSpPr/>
          <p:nvPr/>
        </p:nvGrpSpPr>
        <p:grpSpPr>
          <a:xfrm>
            <a:off x="2644063" y="1305400"/>
            <a:ext cx="1582372" cy="961571"/>
            <a:chOff x="1114701" y="3234112"/>
            <a:chExt cx="1582372" cy="961571"/>
          </a:xfrm>
        </p:grpSpPr>
        <p:sp>
          <p:nvSpPr>
            <p:cNvPr id="616" name="Google Shape;616;p26"/>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617" name="Google Shape;617;p26"/>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getBack()</a:t>
              </a:r>
              <a:endParaRPr>
                <a:latin typeface="Ubuntu Mono"/>
                <a:ea typeface="Ubuntu Mono"/>
                <a:cs typeface="Ubuntu Mono"/>
                <a:sym typeface="Ubuntu Mono"/>
              </a:endParaRPr>
            </a:p>
          </p:txBody>
        </p:sp>
        <p:sp>
          <p:nvSpPr>
            <p:cNvPr id="618" name="Google Shape;618;p26"/>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619" name="Google Shape;619;p26"/>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r>
                <a:rPr lang="en">
                  <a:latin typeface="Ubuntu Mono"/>
                  <a:ea typeface="Ubuntu Mono"/>
                  <a:cs typeface="Ubuntu Mono"/>
                  <a:sym typeface="Ubuntu Mono"/>
                </a:rPr>
                <a:t>()</a:t>
              </a:r>
              <a:endParaRPr>
                <a:latin typeface="Ubuntu Mono"/>
                <a:ea typeface="Ubuntu Mono"/>
                <a:cs typeface="Ubuntu Mono"/>
                <a:sym typeface="Ubuntu Mono"/>
              </a:endParaRPr>
            </a:p>
          </p:txBody>
        </p:sp>
      </p:grpSp>
      <p:grpSp>
        <p:nvGrpSpPr>
          <p:cNvPr id="620" name="Google Shape;620;p26"/>
          <p:cNvGrpSpPr/>
          <p:nvPr/>
        </p:nvGrpSpPr>
        <p:grpSpPr>
          <a:xfrm>
            <a:off x="1102876" y="3210464"/>
            <a:ext cx="1582372" cy="961571"/>
            <a:chOff x="1114701" y="3234112"/>
            <a:chExt cx="1582372" cy="961571"/>
          </a:xfrm>
        </p:grpSpPr>
        <p:sp>
          <p:nvSpPr>
            <p:cNvPr id="621" name="Google Shape;621;p26"/>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622" name="Google Shape;622;p26"/>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getBack()</a:t>
              </a:r>
              <a:endParaRPr>
                <a:latin typeface="Ubuntu Mono"/>
                <a:ea typeface="Ubuntu Mono"/>
                <a:cs typeface="Ubuntu Mono"/>
                <a:sym typeface="Ubuntu Mono"/>
              </a:endParaRPr>
            </a:p>
          </p:txBody>
        </p:sp>
        <p:sp>
          <p:nvSpPr>
            <p:cNvPr id="623" name="Google Shape;623;p26"/>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624" name="Google Shape;624;p26"/>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r>
                <a:rPr lang="en">
                  <a:latin typeface="Ubuntu Mono"/>
                  <a:ea typeface="Ubuntu Mono"/>
                  <a:cs typeface="Ubuntu Mono"/>
                  <a:sym typeface="Ubuntu Mono"/>
                </a:rPr>
                <a:t>()</a:t>
              </a:r>
              <a:endParaRPr>
                <a:latin typeface="Ubuntu Mono"/>
                <a:ea typeface="Ubuntu Mono"/>
                <a:cs typeface="Ubuntu Mono"/>
                <a:sym typeface="Ubuntu Mono"/>
              </a:endParaRPr>
            </a:p>
          </p:txBody>
        </p:sp>
      </p:grpSp>
      <p:sp>
        <p:nvSpPr>
          <p:cNvPr id="625" name="Google Shape;625;p26"/>
          <p:cNvSpPr txBox="1"/>
          <p:nvPr/>
        </p:nvSpPr>
        <p:spPr>
          <a:xfrm>
            <a:off x="4788985" y="4819862"/>
            <a:ext cx="41100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This is one reasonable approach for Project 1.</a:t>
            </a:r>
            <a:endParaRPr/>
          </a:p>
        </p:txBody>
      </p:sp>
      <p:cxnSp>
        <p:nvCxnSpPr>
          <p:cNvPr id="626" name="Google Shape;626;p26"/>
          <p:cNvCxnSpPr/>
          <p:nvPr/>
        </p:nvCxnSpPr>
        <p:spPr>
          <a:xfrm>
            <a:off x="6146659" y="2532812"/>
            <a:ext cx="519300" cy="428100"/>
          </a:xfrm>
          <a:prstGeom prst="straightConnector1">
            <a:avLst/>
          </a:prstGeom>
          <a:noFill/>
          <a:ln cap="flat" cmpd="sng" w="19050">
            <a:solidFill>
              <a:srgbClr val="666666"/>
            </a:solidFill>
            <a:prstDash val="solid"/>
            <a:round/>
            <a:headEnd len="med" w="med" type="none"/>
            <a:tailEnd len="med" w="med" type="none"/>
          </a:ln>
        </p:spPr>
      </p:cxnSp>
      <p:cxnSp>
        <p:nvCxnSpPr>
          <p:cNvPr id="627" name="Google Shape;627;p26"/>
          <p:cNvCxnSpPr/>
          <p:nvPr/>
        </p:nvCxnSpPr>
        <p:spPr>
          <a:xfrm>
            <a:off x="2334922" y="2509324"/>
            <a:ext cx="519300" cy="428100"/>
          </a:xfrm>
          <a:prstGeom prst="straightConnector1">
            <a:avLst/>
          </a:prstGeom>
          <a:noFill/>
          <a:ln cap="flat" cmpd="sng" w="19050">
            <a:solidFill>
              <a:srgbClr val="666666"/>
            </a:solidFill>
            <a:prstDash val="solid"/>
            <a:round/>
            <a:headEnd len="med" w="med" type="none"/>
            <a:tailEnd len="med" w="med" type="none"/>
          </a:ln>
        </p:spPr>
      </p:cxnSp>
      <p:cxnSp>
        <p:nvCxnSpPr>
          <p:cNvPr id="628" name="Google Shape;628;p26"/>
          <p:cNvCxnSpPr/>
          <p:nvPr/>
        </p:nvCxnSpPr>
        <p:spPr>
          <a:xfrm>
            <a:off x="818085" y="4411974"/>
            <a:ext cx="519300" cy="428100"/>
          </a:xfrm>
          <a:prstGeom prst="straightConnector1">
            <a:avLst/>
          </a:prstGeom>
          <a:noFill/>
          <a:ln cap="flat" cmpd="sng" w="19050">
            <a:solidFill>
              <a:srgbClr val="666666"/>
            </a:solidFill>
            <a:prstDash val="solid"/>
            <a:round/>
            <a:headEnd len="med" w="med" type="none"/>
            <a:tailEnd len="med" w="med" type="none"/>
          </a:ln>
        </p:spPr>
      </p:cxnSp>
      <p:cxnSp>
        <p:nvCxnSpPr>
          <p:cNvPr id="629" name="Google Shape;629;p26"/>
          <p:cNvCxnSpPr/>
          <p:nvPr/>
        </p:nvCxnSpPr>
        <p:spPr>
          <a:xfrm>
            <a:off x="8205453" y="4411987"/>
            <a:ext cx="519300" cy="428100"/>
          </a:xfrm>
          <a:prstGeom prst="straightConnector1">
            <a:avLst/>
          </a:prstGeom>
          <a:noFill/>
          <a:ln cap="flat" cmpd="sng" w="19050">
            <a:solidFill>
              <a:srgbClr val="666666"/>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 name="Shape 38"/>
        <p:cNvGrpSpPr/>
        <p:nvPr/>
      </p:nvGrpSpPr>
      <p:grpSpPr>
        <a:xfrm>
          <a:off x="0" y="0"/>
          <a:ext cx="0" cy="0"/>
          <a:chOff x="0" y="0"/>
          <a:chExt cx="0" cy="0"/>
        </a:xfrm>
      </p:grpSpPr>
      <p:sp>
        <p:nvSpPr>
          <p:cNvPr id="39" name="Google Shape;39;p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Live lecture thread for today: </a:t>
            </a:r>
            <a:r>
              <a:rPr lang="en" u="sng">
                <a:solidFill>
                  <a:schemeClr val="hlink"/>
                </a:solidFill>
                <a:hlinkClick r:id="rId3"/>
              </a:rPr>
              <a:t>https://piazza.com/class/j9j0udrxjjp758?cid=536</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PREannouncement: Kevin from OASES:</a:t>
            </a:r>
            <a:endParaRPr/>
          </a:p>
          <a:p>
            <a:pPr indent="-355600" lvl="0" marL="457200" rtl="0" algn="l">
              <a:spcBef>
                <a:spcPts val="600"/>
              </a:spcBef>
              <a:spcAft>
                <a:spcPts val="0"/>
              </a:spcAft>
              <a:buSzPts val="2000"/>
              <a:buChar char="●"/>
            </a:pPr>
            <a:r>
              <a:rPr lang="en"/>
              <a:t>Tutor and mentor elementary school students nearby.</a:t>
            </a:r>
            <a:endParaRPr/>
          </a:p>
          <a:p>
            <a:pPr indent="-355600" lvl="0" marL="457200" rtl="0" algn="l">
              <a:spcBef>
                <a:spcPts val="0"/>
              </a:spcBef>
              <a:spcAft>
                <a:spcPts val="0"/>
              </a:spcAft>
              <a:buSzPts val="2000"/>
              <a:buChar char="●"/>
            </a:pPr>
            <a:r>
              <a:rPr lang="en"/>
              <a:t>They are physically close to this university so it would be great to share with them and help them get their foot in the door of higher education.</a:t>
            </a:r>
            <a:endParaRPr/>
          </a:p>
          <a:p>
            <a:pPr indent="-355600" lvl="0" marL="457200" rtl="0" algn="l">
              <a:spcBef>
                <a:spcPts val="0"/>
              </a:spcBef>
              <a:spcAft>
                <a:spcPts val="0"/>
              </a:spcAft>
              <a:buSzPts val="2000"/>
              <a:buChar char="●"/>
            </a:pPr>
            <a:r>
              <a:rPr lang="en"/>
              <a:t>Drop-in infosessions M-F at FSM cafe from 3-6:30. Any other questions, email </a:t>
            </a:r>
            <a:r>
              <a:rPr lang="en" u="sng">
                <a:solidFill>
                  <a:schemeClr val="hlink"/>
                </a:solidFill>
                <a:hlinkClick r:id="rId4"/>
              </a:rPr>
              <a:t>OASES@ebayc.org</a:t>
            </a:r>
            <a:r>
              <a:rPr lang="en"/>
              <a:t> or message on Facebook (OASES @ UC Berkeley)</a:t>
            </a:r>
            <a:endParaRPr/>
          </a:p>
          <a:p>
            <a:pPr indent="-355600" lvl="0" marL="457200" rtl="0" algn="l">
              <a:spcBef>
                <a:spcPts val="0"/>
              </a:spcBef>
              <a:spcAft>
                <a:spcPts val="0"/>
              </a:spcAft>
              <a:buSzPts val="2000"/>
              <a:buChar char="●"/>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33" name="Shape 633"/>
        <p:cNvGrpSpPr/>
        <p:nvPr/>
      </p:nvGrpSpPr>
      <p:grpSpPr>
        <a:xfrm>
          <a:off x="0" y="0"/>
          <a:ext cx="0" cy="0"/>
          <a:chOff x="0" y="0"/>
          <a:chExt cx="0" cy="0"/>
        </a:xfrm>
      </p:grpSpPr>
      <p:sp>
        <p:nvSpPr>
          <p:cNvPr id="634" name="Google Shape;634;p2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Doubly Linked Lists (Circular Sentinel)</a:t>
            </a:r>
            <a:endParaRPr/>
          </a:p>
        </p:txBody>
      </p:sp>
      <p:sp>
        <p:nvSpPr>
          <p:cNvPr id="635" name="Google Shape;635;p27"/>
          <p:cNvSpPr txBox="1"/>
          <p:nvPr>
            <p:ph idx="1" type="body"/>
          </p:nvPr>
        </p:nvSpPr>
        <p:spPr>
          <a:xfrm>
            <a:off x="243000" y="556500"/>
            <a:ext cx="8443800" cy="2394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Even better topology (IMO):</a:t>
            </a:r>
            <a:endParaRPr/>
          </a:p>
        </p:txBody>
      </p:sp>
      <p:sp>
        <p:nvSpPr>
          <p:cNvPr id="636" name="Google Shape;636;p27"/>
          <p:cNvSpPr/>
          <p:nvPr/>
        </p:nvSpPr>
        <p:spPr>
          <a:xfrm>
            <a:off x="2737130" y="1187088"/>
            <a:ext cx="42417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7"/>
          <p:cNvSpPr txBox="1"/>
          <p:nvPr/>
        </p:nvSpPr>
        <p:spPr>
          <a:xfrm>
            <a:off x="4201535" y="1413644"/>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638" name="Google Shape;638;p27"/>
          <p:cNvSpPr/>
          <p:nvPr/>
        </p:nvSpPr>
        <p:spPr>
          <a:xfrm>
            <a:off x="4087622" y="1429827"/>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9" name="Google Shape;639;p27"/>
          <p:cNvSpPr/>
          <p:nvPr/>
        </p:nvSpPr>
        <p:spPr>
          <a:xfrm>
            <a:off x="4092863" y="1423950"/>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40" name="Google Shape;640;p27"/>
          <p:cNvSpPr/>
          <p:nvPr/>
        </p:nvSpPr>
        <p:spPr>
          <a:xfrm>
            <a:off x="4735713" y="143003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641" name="Google Shape;641;p27"/>
          <p:cNvCxnSpPr>
            <a:stCxn id="640" idx="3"/>
            <a:endCxn id="642" idx="0"/>
          </p:cNvCxnSpPr>
          <p:nvPr/>
        </p:nvCxnSpPr>
        <p:spPr>
          <a:xfrm flipH="1">
            <a:off x="3688413" y="1617387"/>
            <a:ext cx="1549800" cy="714000"/>
          </a:xfrm>
          <a:prstGeom prst="curvedConnector4">
            <a:avLst>
              <a:gd fmla="val -15365" name="adj1"/>
              <a:gd fmla="val 63124" name="adj2"/>
            </a:avLst>
          </a:prstGeom>
          <a:noFill/>
          <a:ln cap="flat" cmpd="sng" w="19050">
            <a:solidFill>
              <a:srgbClr val="208920"/>
            </a:solidFill>
            <a:prstDash val="solid"/>
            <a:round/>
            <a:headEnd len="med" w="med" type="none"/>
            <a:tailEnd len="med" w="med" type="triangle"/>
          </a:ln>
        </p:spPr>
      </p:cxnSp>
      <p:cxnSp>
        <p:nvCxnSpPr>
          <p:cNvPr id="643" name="Google Shape;643;p27"/>
          <p:cNvCxnSpPr>
            <a:stCxn id="640" idx="3"/>
          </p:cNvCxnSpPr>
          <p:nvPr/>
        </p:nvCxnSpPr>
        <p:spPr>
          <a:xfrm rot="10800000">
            <a:off x="4949013" y="1612887"/>
            <a:ext cx="289200" cy="4500"/>
          </a:xfrm>
          <a:prstGeom prst="straightConnector1">
            <a:avLst/>
          </a:prstGeom>
          <a:noFill/>
          <a:ln cap="flat" cmpd="sng" w="19050">
            <a:solidFill>
              <a:srgbClr val="208920"/>
            </a:solidFill>
            <a:prstDash val="solid"/>
            <a:round/>
            <a:headEnd len="med" w="med" type="none"/>
            <a:tailEnd len="med" w="med" type="none"/>
          </a:ln>
        </p:spPr>
      </p:cxnSp>
      <p:cxnSp>
        <p:nvCxnSpPr>
          <p:cNvPr id="644" name="Google Shape;644;p27"/>
          <p:cNvCxnSpPr/>
          <p:nvPr/>
        </p:nvCxnSpPr>
        <p:spPr>
          <a:xfrm rot="10800000">
            <a:off x="2289161" y="1332671"/>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645" name="Google Shape;645;p27"/>
          <p:cNvCxnSpPr/>
          <p:nvPr/>
        </p:nvCxnSpPr>
        <p:spPr>
          <a:xfrm rot="10800000">
            <a:off x="2289161" y="1534028"/>
            <a:ext cx="432300" cy="0"/>
          </a:xfrm>
          <a:prstGeom prst="straightConnector1">
            <a:avLst/>
          </a:prstGeom>
          <a:noFill/>
          <a:ln cap="flat" cmpd="sng" w="19050">
            <a:solidFill>
              <a:srgbClr val="666666"/>
            </a:solidFill>
            <a:prstDash val="solid"/>
            <a:round/>
            <a:headEnd len="med" w="med" type="none"/>
            <a:tailEnd len="med" w="med" type="none"/>
          </a:ln>
        </p:spPr>
      </p:cxnSp>
      <p:sp>
        <p:nvSpPr>
          <p:cNvPr id="646" name="Google Shape;646;p27"/>
          <p:cNvSpPr txBox="1"/>
          <p:nvPr/>
        </p:nvSpPr>
        <p:spPr>
          <a:xfrm>
            <a:off x="4696850" y="1124613"/>
            <a:ext cx="10317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sentinel</a:t>
            </a:r>
            <a:endParaRPr>
              <a:latin typeface="Ubuntu Mono"/>
              <a:ea typeface="Ubuntu Mono"/>
              <a:cs typeface="Ubuntu Mono"/>
              <a:sym typeface="Ubuntu Mono"/>
            </a:endParaRPr>
          </a:p>
        </p:txBody>
      </p:sp>
      <p:grpSp>
        <p:nvGrpSpPr>
          <p:cNvPr id="647" name="Google Shape;647;p27"/>
          <p:cNvGrpSpPr/>
          <p:nvPr/>
        </p:nvGrpSpPr>
        <p:grpSpPr>
          <a:xfrm>
            <a:off x="2914562" y="2331451"/>
            <a:ext cx="1031828" cy="429276"/>
            <a:chOff x="809625" y="3638550"/>
            <a:chExt cx="1190525" cy="495300"/>
          </a:xfrm>
        </p:grpSpPr>
        <p:sp>
          <p:nvSpPr>
            <p:cNvPr id="648" name="Google Shape;648;p27"/>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642" name="Google Shape;642;p27"/>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9" name="Google Shape;649;p27"/>
          <p:cNvSpPr txBox="1"/>
          <p:nvPr/>
        </p:nvSpPr>
        <p:spPr>
          <a:xfrm>
            <a:off x="4087241" y="1124619"/>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650" name="Google Shape;650;p27"/>
          <p:cNvCxnSpPr/>
          <p:nvPr/>
        </p:nvCxnSpPr>
        <p:spPr>
          <a:xfrm rot="10800000">
            <a:off x="2289161" y="1966175"/>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651" name="Google Shape;651;p27"/>
          <p:cNvCxnSpPr/>
          <p:nvPr/>
        </p:nvCxnSpPr>
        <p:spPr>
          <a:xfrm rot="10800000">
            <a:off x="2289161" y="1761574"/>
            <a:ext cx="432300" cy="0"/>
          </a:xfrm>
          <a:prstGeom prst="straightConnector1">
            <a:avLst/>
          </a:prstGeom>
          <a:noFill/>
          <a:ln cap="flat" cmpd="sng" w="19050">
            <a:solidFill>
              <a:srgbClr val="666666"/>
            </a:solidFill>
            <a:prstDash val="solid"/>
            <a:round/>
            <a:headEnd len="med" w="med" type="none"/>
            <a:tailEnd len="med" w="med" type="none"/>
          </a:ln>
        </p:spPr>
      </p:cxnSp>
      <p:sp>
        <p:nvSpPr>
          <p:cNvPr id="652" name="Google Shape;652;p27"/>
          <p:cNvSpPr/>
          <p:nvPr/>
        </p:nvSpPr>
        <p:spPr>
          <a:xfrm>
            <a:off x="2398551" y="2331427"/>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7"/>
          <p:cNvSpPr/>
          <p:nvPr/>
        </p:nvSpPr>
        <p:spPr>
          <a:xfrm>
            <a:off x="2974938" y="34276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54" name="Google Shape;654;p27"/>
          <p:cNvSpPr/>
          <p:nvPr/>
        </p:nvSpPr>
        <p:spPr>
          <a:xfrm>
            <a:off x="1619201" y="3190825"/>
            <a:ext cx="32487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7"/>
          <p:cNvSpPr/>
          <p:nvPr/>
        </p:nvSpPr>
        <p:spPr>
          <a:xfrm>
            <a:off x="3617788" y="3433775"/>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656" name="Google Shape;656;p27"/>
          <p:cNvCxnSpPr>
            <a:stCxn id="655" idx="3"/>
            <a:endCxn id="657" idx="0"/>
          </p:cNvCxnSpPr>
          <p:nvPr/>
        </p:nvCxnSpPr>
        <p:spPr>
          <a:xfrm flipH="1">
            <a:off x="2570488" y="3621125"/>
            <a:ext cx="1549800" cy="714000"/>
          </a:xfrm>
          <a:prstGeom prst="curvedConnector4">
            <a:avLst>
              <a:gd fmla="val -15365" name="adj1"/>
              <a:gd fmla="val 63124" name="adj2"/>
            </a:avLst>
          </a:prstGeom>
          <a:noFill/>
          <a:ln cap="flat" cmpd="sng" w="19050">
            <a:solidFill>
              <a:srgbClr val="208920"/>
            </a:solidFill>
            <a:prstDash val="solid"/>
            <a:round/>
            <a:headEnd len="med" w="med" type="none"/>
            <a:tailEnd len="med" w="med" type="triangle"/>
          </a:ln>
        </p:spPr>
      </p:cxnSp>
      <p:cxnSp>
        <p:nvCxnSpPr>
          <p:cNvPr id="658" name="Google Shape;658;p27"/>
          <p:cNvCxnSpPr>
            <a:stCxn id="655" idx="3"/>
          </p:cNvCxnSpPr>
          <p:nvPr/>
        </p:nvCxnSpPr>
        <p:spPr>
          <a:xfrm rot="10800000">
            <a:off x="3831088" y="3616625"/>
            <a:ext cx="289200" cy="4500"/>
          </a:xfrm>
          <a:prstGeom prst="straightConnector1">
            <a:avLst/>
          </a:prstGeom>
          <a:noFill/>
          <a:ln cap="flat" cmpd="sng" w="19050">
            <a:solidFill>
              <a:srgbClr val="208920"/>
            </a:solidFill>
            <a:prstDash val="solid"/>
            <a:round/>
            <a:headEnd len="med" w="med" type="none"/>
            <a:tailEnd len="med" w="med" type="none"/>
          </a:ln>
        </p:spPr>
      </p:cxnSp>
      <p:cxnSp>
        <p:nvCxnSpPr>
          <p:cNvPr id="659" name="Google Shape;659;p27"/>
          <p:cNvCxnSpPr/>
          <p:nvPr/>
        </p:nvCxnSpPr>
        <p:spPr>
          <a:xfrm rot="10800000">
            <a:off x="1171236" y="3336409"/>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660" name="Google Shape;660;p27"/>
          <p:cNvCxnSpPr/>
          <p:nvPr/>
        </p:nvCxnSpPr>
        <p:spPr>
          <a:xfrm rot="10800000">
            <a:off x="1171236" y="3537765"/>
            <a:ext cx="432300" cy="0"/>
          </a:xfrm>
          <a:prstGeom prst="straightConnector1">
            <a:avLst/>
          </a:prstGeom>
          <a:noFill/>
          <a:ln cap="flat" cmpd="sng" w="19050">
            <a:solidFill>
              <a:srgbClr val="666666"/>
            </a:solidFill>
            <a:prstDash val="solid"/>
            <a:round/>
            <a:headEnd len="med" w="med" type="none"/>
            <a:tailEnd len="med" w="med" type="none"/>
          </a:ln>
        </p:spPr>
      </p:cxnSp>
      <p:sp>
        <p:nvSpPr>
          <p:cNvPr id="661" name="Google Shape;661;p27"/>
          <p:cNvSpPr txBox="1"/>
          <p:nvPr/>
        </p:nvSpPr>
        <p:spPr>
          <a:xfrm>
            <a:off x="3578928" y="3128350"/>
            <a:ext cx="10320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sentinel</a:t>
            </a:r>
            <a:endParaRPr>
              <a:latin typeface="Ubuntu Mono"/>
              <a:ea typeface="Ubuntu Mono"/>
              <a:cs typeface="Ubuntu Mono"/>
              <a:sym typeface="Ubuntu Mono"/>
            </a:endParaRPr>
          </a:p>
        </p:txBody>
      </p:sp>
      <p:grpSp>
        <p:nvGrpSpPr>
          <p:cNvPr id="662" name="Google Shape;662;p27"/>
          <p:cNvGrpSpPr/>
          <p:nvPr/>
        </p:nvGrpSpPr>
        <p:grpSpPr>
          <a:xfrm>
            <a:off x="3915133" y="4335189"/>
            <a:ext cx="1031828" cy="429276"/>
            <a:chOff x="809625" y="3638550"/>
            <a:chExt cx="1190525" cy="495300"/>
          </a:xfrm>
        </p:grpSpPr>
        <p:sp>
          <p:nvSpPr>
            <p:cNvPr id="663" name="Google Shape;663;p27"/>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664" name="Google Shape;664;p27"/>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5" name="Google Shape;665;p27"/>
          <p:cNvSpPr txBox="1"/>
          <p:nvPr/>
        </p:nvSpPr>
        <p:spPr>
          <a:xfrm>
            <a:off x="3083610" y="3417382"/>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666" name="Google Shape;666;p27"/>
          <p:cNvSpPr txBox="1"/>
          <p:nvPr/>
        </p:nvSpPr>
        <p:spPr>
          <a:xfrm>
            <a:off x="2969316" y="3128356"/>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667" name="Google Shape;667;p27"/>
          <p:cNvCxnSpPr/>
          <p:nvPr/>
        </p:nvCxnSpPr>
        <p:spPr>
          <a:xfrm rot="10800000">
            <a:off x="1171236" y="3969913"/>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668" name="Google Shape;668;p27"/>
          <p:cNvCxnSpPr/>
          <p:nvPr/>
        </p:nvCxnSpPr>
        <p:spPr>
          <a:xfrm rot="10800000">
            <a:off x="1171236" y="3753839"/>
            <a:ext cx="432300" cy="0"/>
          </a:xfrm>
          <a:prstGeom prst="straightConnector1">
            <a:avLst/>
          </a:prstGeom>
          <a:noFill/>
          <a:ln cap="flat" cmpd="sng" w="19050">
            <a:solidFill>
              <a:srgbClr val="666666"/>
            </a:solidFill>
            <a:prstDash val="solid"/>
            <a:round/>
            <a:headEnd len="med" w="med" type="none"/>
            <a:tailEnd len="med" w="med" type="none"/>
          </a:ln>
        </p:spPr>
      </p:cxnSp>
      <p:sp>
        <p:nvSpPr>
          <p:cNvPr id="669" name="Google Shape;669;p27"/>
          <p:cNvSpPr/>
          <p:nvPr/>
        </p:nvSpPr>
        <p:spPr>
          <a:xfrm>
            <a:off x="2969697" y="3433564"/>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70" name="Google Shape;670;p27"/>
          <p:cNvSpPr/>
          <p:nvPr/>
        </p:nvSpPr>
        <p:spPr>
          <a:xfrm>
            <a:off x="3441351" y="4335164"/>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7"/>
          <p:cNvSpPr/>
          <p:nvPr/>
        </p:nvSpPr>
        <p:spPr>
          <a:xfrm>
            <a:off x="1280626" y="4335164"/>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2" name="Google Shape;672;p27"/>
          <p:cNvCxnSpPr/>
          <p:nvPr/>
        </p:nvCxnSpPr>
        <p:spPr>
          <a:xfrm rot="10800000">
            <a:off x="2828350" y="4419750"/>
            <a:ext cx="845700" cy="0"/>
          </a:xfrm>
          <a:prstGeom prst="straightConnector1">
            <a:avLst/>
          </a:prstGeom>
          <a:noFill/>
          <a:ln cap="flat" cmpd="sng" w="19050">
            <a:solidFill>
              <a:schemeClr val="dk2"/>
            </a:solidFill>
            <a:prstDash val="solid"/>
            <a:round/>
            <a:headEnd len="med" w="med" type="none"/>
            <a:tailEnd len="med" w="med" type="triangle"/>
          </a:ln>
        </p:spPr>
      </p:cxnSp>
      <p:grpSp>
        <p:nvGrpSpPr>
          <p:cNvPr id="673" name="Google Shape;673;p27"/>
          <p:cNvGrpSpPr/>
          <p:nvPr/>
        </p:nvGrpSpPr>
        <p:grpSpPr>
          <a:xfrm>
            <a:off x="6033633" y="4335201"/>
            <a:ext cx="1031828" cy="429276"/>
            <a:chOff x="809625" y="3638550"/>
            <a:chExt cx="1190525" cy="495300"/>
          </a:xfrm>
        </p:grpSpPr>
        <p:sp>
          <p:nvSpPr>
            <p:cNvPr id="674" name="Google Shape;674;p27"/>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a:t>
              </a:r>
              <a:endParaRPr/>
            </a:p>
          </p:txBody>
        </p:sp>
        <p:sp>
          <p:nvSpPr>
            <p:cNvPr id="675" name="Google Shape;675;p27"/>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76" name="Google Shape;676;p27"/>
          <p:cNvCxnSpPr/>
          <p:nvPr/>
        </p:nvCxnSpPr>
        <p:spPr>
          <a:xfrm>
            <a:off x="4711400" y="4644425"/>
            <a:ext cx="861000" cy="0"/>
          </a:xfrm>
          <a:prstGeom prst="straightConnector1">
            <a:avLst/>
          </a:prstGeom>
          <a:noFill/>
          <a:ln cap="flat" cmpd="sng" w="19050">
            <a:solidFill>
              <a:srgbClr val="666666"/>
            </a:solidFill>
            <a:prstDash val="solid"/>
            <a:round/>
            <a:headEnd len="med" w="med" type="none"/>
            <a:tailEnd len="med" w="med" type="triangle"/>
          </a:ln>
        </p:spPr>
      </p:cxnSp>
      <p:sp>
        <p:nvSpPr>
          <p:cNvPr id="677" name="Google Shape;677;p27"/>
          <p:cNvSpPr/>
          <p:nvPr/>
        </p:nvSpPr>
        <p:spPr>
          <a:xfrm>
            <a:off x="5559851" y="4335177"/>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8" name="Google Shape;678;p27"/>
          <p:cNvCxnSpPr/>
          <p:nvPr/>
        </p:nvCxnSpPr>
        <p:spPr>
          <a:xfrm rot="10800000">
            <a:off x="4946875" y="4419750"/>
            <a:ext cx="845100" cy="0"/>
          </a:xfrm>
          <a:prstGeom prst="straightConnector1">
            <a:avLst/>
          </a:prstGeom>
          <a:noFill/>
          <a:ln cap="flat" cmpd="sng" w="19050">
            <a:solidFill>
              <a:schemeClr val="dk2"/>
            </a:solidFill>
            <a:prstDash val="solid"/>
            <a:round/>
            <a:headEnd len="med" w="med" type="none"/>
            <a:tailEnd len="med" w="med" type="triangle"/>
          </a:ln>
        </p:spPr>
      </p:cxnSp>
      <p:cxnSp>
        <p:nvCxnSpPr>
          <p:cNvPr id="679" name="Google Shape;679;p27"/>
          <p:cNvCxnSpPr>
            <a:stCxn id="675" idx="2"/>
            <a:endCxn id="657" idx="2"/>
          </p:cNvCxnSpPr>
          <p:nvPr/>
        </p:nvCxnSpPr>
        <p:spPr>
          <a:xfrm rot="5400000">
            <a:off x="4688781" y="2646328"/>
            <a:ext cx="600" cy="4236900"/>
          </a:xfrm>
          <a:prstGeom prst="curvedConnector3">
            <a:avLst>
              <a:gd fmla="val 39687500" name="adj1"/>
            </a:avLst>
          </a:prstGeom>
          <a:noFill/>
          <a:ln cap="flat" cmpd="sng" w="19050">
            <a:solidFill>
              <a:srgbClr val="FF00FF"/>
            </a:solidFill>
            <a:prstDash val="solid"/>
            <a:round/>
            <a:headEnd len="med" w="med" type="none"/>
            <a:tailEnd len="med" w="med" type="triangle"/>
          </a:ln>
        </p:spPr>
      </p:cxnSp>
      <p:cxnSp>
        <p:nvCxnSpPr>
          <p:cNvPr id="680" name="Google Shape;680;p27"/>
          <p:cNvCxnSpPr>
            <a:stCxn id="675" idx="3"/>
            <a:endCxn id="671" idx="1"/>
          </p:cNvCxnSpPr>
          <p:nvPr/>
        </p:nvCxnSpPr>
        <p:spPr>
          <a:xfrm flipH="1">
            <a:off x="1280561" y="4549840"/>
            <a:ext cx="5784900" cy="600"/>
          </a:xfrm>
          <a:prstGeom prst="curvedConnector5">
            <a:avLst>
              <a:gd fmla="val -4116" name="adj1"/>
              <a:gd fmla="val 91093374" name="adj2"/>
              <a:gd fmla="val 104115" name="adj3"/>
            </a:avLst>
          </a:prstGeom>
          <a:noFill/>
          <a:ln cap="flat" cmpd="sng" w="19050">
            <a:solidFill>
              <a:schemeClr val="dk2"/>
            </a:solidFill>
            <a:prstDash val="solid"/>
            <a:round/>
            <a:headEnd len="med" w="med" type="triangle"/>
            <a:tailEnd len="med" w="med" type="none"/>
          </a:ln>
        </p:spPr>
      </p:cxnSp>
      <p:grpSp>
        <p:nvGrpSpPr>
          <p:cNvPr id="681" name="Google Shape;681;p27"/>
          <p:cNvGrpSpPr/>
          <p:nvPr/>
        </p:nvGrpSpPr>
        <p:grpSpPr>
          <a:xfrm>
            <a:off x="1796637" y="4335189"/>
            <a:ext cx="1031828" cy="429276"/>
            <a:chOff x="809625" y="3638550"/>
            <a:chExt cx="1190525" cy="495300"/>
          </a:xfrm>
        </p:grpSpPr>
        <p:sp>
          <p:nvSpPr>
            <p:cNvPr id="682" name="Google Shape;682;p27"/>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657" name="Google Shape;657;p27"/>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3" name="Google Shape;683;p27"/>
          <p:cNvSpPr txBox="1"/>
          <p:nvPr/>
        </p:nvSpPr>
        <p:spPr>
          <a:xfrm>
            <a:off x="4398348" y="4668709"/>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sp>
        <p:nvSpPr>
          <p:cNvPr id="684" name="Google Shape;684;p27"/>
          <p:cNvSpPr txBox="1"/>
          <p:nvPr/>
        </p:nvSpPr>
        <p:spPr>
          <a:xfrm>
            <a:off x="3917561" y="466651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685" name="Google Shape;685;p27"/>
          <p:cNvSpPr txBox="1"/>
          <p:nvPr/>
        </p:nvSpPr>
        <p:spPr>
          <a:xfrm>
            <a:off x="3369044" y="4664704"/>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prev</a:t>
            </a:r>
            <a:endParaRPr sz="1200">
              <a:latin typeface="Ubuntu Mono"/>
              <a:ea typeface="Ubuntu Mono"/>
              <a:cs typeface="Ubuntu Mono"/>
              <a:sym typeface="Ubuntu Mono"/>
            </a:endParaRPr>
          </a:p>
        </p:txBody>
      </p:sp>
      <p:cxnSp>
        <p:nvCxnSpPr>
          <p:cNvPr id="686" name="Google Shape;686;p27"/>
          <p:cNvCxnSpPr>
            <a:stCxn id="642" idx="3"/>
            <a:endCxn id="652" idx="2"/>
          </p:cNvCxnSpPr>
          <p:nvPr/>
        </p:nvCxnSpPr>
        <p:spPr>
          <a:xfrm flipH="1">
            <a:off x="2656690" y="2546090"/>
            <a:ext cx="1289700" cy="214500"/>
          </a:xfrm>
          <a:prstGeom prst="curvedConnector4">
            <a:avLst>
              <a:gd fmla="val -18464" name="adj1"/>
              <a:gd fmla="val 211078" name="adj2"/>
            </a:avLst>
          </a:prstGeom>
          <a:noFill/>
          <a:ln cap="flat" cmpd="sng" w="19050">
            <a:solidFill>
              <a:schemeClr val="dk2"/>
            </a:solidFill>
            <a:prstDash val="solid"/>
            <a:round/>
            <a:headEnd len="med" w="med" type="none"/>
            <a:tailEnd len="med" w="med" type="triangle"/>
          </a:ln>
        </p:spPr>
      </p:cxnSp>
      <p:cxnSp>
        <p:nvCxnSpPr>
          <p:cNvPr id="687" name="Google Shape;687;p27"/>
          <p:cNvCxnSpPr>
            <a:stCxn id="652" idx="0"/>
            <a:endCxn id="648" idx="0"/>
          </p:cNvCxnSpPr>
          <p:nvPr/>
        </p:nvCxnSpPr>
        <p:spPr>
          <a:xfrm flipH="1" rot="-5400000">
            <a:off x="2914251" y="2073727"/>
            <a:ext cx="600" cy="516000"/>
          </a:xfrm>
          <a:prstGeom prst="curvedConnector3">
            <a:avLst>
              <a:gd fmla="val -22866927" name="adj1"/>
            </a:avLst>
          </a:prstGeom>
          <a:noFill/>
          <a:ln cap="flat" cmpd="sng" w="19050">
            <a:solidFill>
              <a:schemeClr val="dk2"/>
            </a:solidFill>
            <a:prstDash val="solid"/>
            <a:round/>
            <a:headEnd len="med" w="med" type="none"/>
            <a:tailEnd len="med" w="med" type="triangle"/>
          </a:ln>
        </p:spPr>
      </p:cxnSp>
      <p:grpSp>
        <p:nvGrpSpPr>
          <p:cNvPr id="688" name="Google Shape;688;p27"/>
          <p:cNvGrpSpPr/>
          <p:nvPr/>
        </p:nvGrpSpPr>
        <p:grpSpPr>
          <a:xfrm>
            <a:off x="2683764" y="1139189"/>
            <a:ext cx="1582372" cy="961571"/>
            <a:chOff x="1114701" y="3234112"/>
            <a:chExt cx="1582372" cy="961571"/>
          </a:xfrm>
        </p:grpSpPr>
        <p:sp>
          <p:nvSpPr>
            <p:cNvPr id="689" name="Google Shape;689;p27"/>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690" name="Google Shape;690;p27"/>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691" name="Google Shape;691;p27"/>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692" name="Google Shape;692;p27"/>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r>
                <a:rPr lang="en">
                  <a:latin typeface="Ubuntu Mono"/>
                  <a:ea typeface="Ubuntu Mono"/>
                  <a:cs typeface="Ubuntu Mono"/>
                  <a:sym typeface="Ubuntu Mono"/>
                </a:rPr>
                <a:t>()</a:t>
              </a:r>
              <a:endParaRPr>
                <a:latin typeface="Ubuntu Mono"/>
                <a:ea typeface="Ubuntu Mono"/>
                <a:cs typeface="Ubuntu Mono"/>
                <a:sym typeface="Ubuntu Mono"/>
              </a:endParaRPr>
            </a:p>
          </p:txBody>
        </p:sp>
      </p:grpSp>
      <p:grpSp>
        <p:nvGrpSpPr>
          <p:cNvPr id="693" name="Google Shape;693;p27"/>
          <p:cNvGrpSpPr/>
          <p:nvPr/>
        </p:nvGrpSpPr>
        <p:grpSpPr>
          <a:xfrm>
            <a:off x="1560076" y="3134264"/>
            <a:ext cx="1582372" cy="961571"/>
            <a:chOff x="1114701" y="3234112"/>
            <a:chExt cx="1582372" cy="961571"/>
          </a:xfrm>
        </p:grpSpPr>
        <p:sp>
          <p:nvSpPr>
            <p:cNvPr id="694" name="Google Shape;694;p27"/>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695" name="Google Shape;695;p27"/>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696" name="Google Shape;696;p27"/>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697" name="Google Shape;697;p27"/>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r>
                <a:rPr lang="en">
                  <a:latin typeface="Ubuntu Mono"/>
                  <a:ea typeface="Ubuntu Mono"/>
                  <a:cs typeface="Ubuntu Mono"/>
                  <a:sym typeface="Ubuntu Mono"/>
                </a:rPr>
                <a:t>()</a:t>
              </a:r>
              <a:endParaRPr>
                <a:latin typeface="Ubuntu Mono"/>
                <a:ea typeface="Ubuntu Mono"/>
                <a:cs typeface="Ubuntu Mono"/>
                <a:sym typeface="Ubuntu Mono"/>
              </a:endParaRPr>
            </a:p>
          </p:txBody>
        </p:sp>
      </p:grpSp>
      <p:sp>
        <p:nvSpPr>
          <p:cNvPr id="698" name="Google Shape;698;p27"/>
          <p:cNvSpPr txBox="1"/>
          <p:nvPr/>
        </p:nvSpPr>
        <p:spPr>
          <a:xfrm>
            <a:off x="7769650" y="4107275"/>
            <a:ext cx="1228500" cy="96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This is my preferred approach for Project 1.</a:t>
            </a:r>
            <a:endParaRPr/>
          </a:p>
        </p:txBody>
      </p:sp>
      <p:cxnSp>
        <p:nvCxnSpPr>
          <p:cNvPr id="699" name="Google Shape;699;p27"/>
          <p:cNvCxnSpPr>
            <a:stCxn id="671" idx="1"/>
          </p:cNvCxnSpPr>
          <p:nvPr/>
        </p:nvCxnSpPr>
        <p:spPr>
          <a:xfrm>
            <a:off x="1280626" y="4549814"/>
            <a:ext cx="160200" cy="0"/>
          </a:xfrm>
          <a:prstGeom prst="straightConnector1">
            <a:avLst/>
          </a:prstGeom>
          <a:noFill/>
          <a:ln cap="flat" cmpd="sng" w="19050">
            <a:solidFill>
              <a:schemeClr val="dk2"/>
            </a:solidFill>
            <a:prstDash val="solid"/>
            <a:round/>
            <a:headEnd len="med" w="med" type="none"/>
            <a:tailEnd len="med" w="med" type="none"/>
          </a:ln>
        </p:spPr>
      </p:cxnSp>
      <p:cxnSp>
        <p:nvCxnSpPr>
          <p:cNvPr id="700" name="Google Shape;700;p27"/>
          <p:cNvCxnSpPr>
            <a:stCxn id="675" idx="2"/>
          </p:cNvCxnSpPr>
          <p:nvPr/>
        </p:nvCxnSpPr>
        <p:spPr>
          <a:xfrm rot="10800000">
            <a:off x="6807531" y="4579078"/>
            <a:ext cx="0" cy="185400"/>
          </a:xfrm>
          <a:prstGeom prst="straightConnector1">
            <a:avLst/>
          </a:prstGeom>
          <a:noFill/>
          <a:ln cap="flat" cmpd="sng" w="19050">
            <a:solidFill>
              <a:srgbClr val="FF00FF"/>
            </a:solidFill>
            <a:prstDash val="solid"/>
            <a:round/>
            <a:headEnd len="med" w="med" type="none"/>
            <a:tailEnd len="med" w="med" type="none"/>
          </a:ln>
        </p:spPr>
      </p:cxnSp>
      <p:cxnSp>
        <p:nvCxnSpPr>
          <p:cNvPr id="701" name="Google Shape;701;p27"/>
          <p:cNvCxnSpPr>
            <a:stCxn id="642" idx="3"/>
          </p:cNvCxnSpPr>
          <p:nvPr/>
        </p:nvCxnSpPr>
        <p:spPr>
          <a:xfrm rot="10800000">
            <a:off x="3717190" y="2546090"/>
            <a:ext cx="229200" cy="0"/>
          </a:xfrm>
          <a:prstGeom prst="straightConnector1">
            <a:avLst/>
          </a:prstGeom>
          <a:noFill/>
          <a:ln cap="flat" cmpd="sng" w="19050">
            <a:solidFill>
              <a:schemeClr val="dk2"/>
            </a:solidFill>
            <a:prstDash val="solid"/>
            <a:round/>
            <a:headEnd len="med" w="med" type="none"/>
            <a:tailEnd len="med" w="med" type="none"/>
          </a:ln>
        </p:spPr>
      </p:cxnSp>
      <p:cxnSp>
        <p:nvCxnSpPr>
          <p:cNvPr id="702" name="Google Shape;702;p27"/>
          <p:cNvCxnSpPr>
            <a:stCxn id="652" idx="0"/>
          </p:cNvCxnSpPr>
          <p:nvPr/>
        </p:nvCxnSpPr>
        <p:spPr>
          <a:xfrm>
            <a:off x="2656551" y="2331427"/>
            <a:ext cx="0" cy="216300"/>
          </a:xfrm>
          <a:prstGeom prst="straightConnector1">
            <a:avLst/>
          </a:prstGeom>
          <a:noFill/>
          <a:ln cap="flat" cmpd="sng" w="19050">
            <a:solidFill>
              <a:schemeClr val="dk2"/>
            </a:solidFill>
            <a:prstDash val="solid"/>
            <a:round/>
            <a:headEnd len="med" w="med" type="none"/>
            <a:tailEnd len="med" w="med" type="none"/>
          </a:ln>
        </p:spPr>
      </p:cxnSp>
      <p:cxnSp>
        <p:nvCxnSpPr>
          <p:cNvPr id="703" name="Google Shape;703;p27"/>
          <p:cNvCxnSpPr/>
          <p:nvPr/>
        </p:nvCxnSpPr>
        <p:spPr>
          <a:xfrm>
            <a:off x="2535850" y="4644425"/>
            <a:ext cx="918000" cy="0"/>
          </a:xfrm>
          <a:prstGeom prst="straightConnector1">
            <a:avLst/>
          </a:prstGeom>
          <a:noFill/>
          <a:ln cap="flat" cmpd="sng" w="19050">
            <a:solidFill>
              <a:srgbClr val="666666"/>
            </a:solidFill>
            <a:prstDash val="solid"/>
            <a:round/>
            <a:headEnd len="med" w="med" type="none"/>
            <a:tailEnd len="med" w="med" type="triangle"/>
          </a:ln>
        </p:spPr>
      </p:cxnSp>
      <p:sp>
        <p:nvSpPr>
          <p:cNvPr id="704" name="Google Shape;704;p27"/>
          <p:cNvSpPr txBox="1"/>
          <p:nvPr/>
        </p:nvSpPr>
        <p:spPr>
          <a:xfrm>
            <a:off x="5936050" y="2397175"/>
            <a:ext cx="2909700" cy="170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Examples: </a:t>
            </a:r>
            <a:endParaRPr/>
          </a:p>
          <a:p>
            <a:pPr indent="-317500" lvl="0" marL="457200" rtl="0" algn="l">
              <a:spcBef>
                <a:spcPts val="0"/>
              </a:spcBef>
              <a:spcAft>
                <a:spcPts val="0"/>
              </a:spcAft>
              <a:buSzPts val="1400"/>
              <a:buChar char="●"/>
            </a:pPr>
            <a:r>
              <a:rPr lang="en"/>
              <a:t>sentinel.next.next is the node with item=9.</a:t>
            </a:r>
            <a:endParaRPr/>
          </a:p>
          <a:p>
            <a:pPr indent="-317500" lvl="0" marL="457200" rtl="0" algn="l">
              <a:spcBef>
                <a:spcPts val="0"/>
              </a:spcBef>
              <a:spcAft>
                <a:spcPts val="0"/>
              </a:spcAft>
              <a:buSzPts val="1400"/>
              <a:buChar char="●"/>
            </a:pPr>
            <a:r>
              <a:rPr lang="en">
                <a:solidFill>
                  <a:srgbClr val="FF00FF"/>
                </a:solidFill>
              </a:rPr>
              <a:t>sentinel.next.next.next </a:t>
            </a:r>
            <a:r>
              <a:rPr lang="en"/>
              <a:t>points at the sentinel node.</a:t>
            </a:r>
            <a:endParaRPr/>
          </a:p>
          <a:p>
            <a:pPr indent="-317500" lvl="0" marL="457200" rtl="0" algn="l">
              <a:spcBef>
                <a:spcPts val="0"/>
              </a:spcBef>
              <a:spcAft>
                <a:spcPts val="0"/>
              </a:spcAft>
              <a:buSzPts val="1400"/>
              <a:buChar char="●"/>
            </a:pPr>
            <a:r>
              <a:rPr lang="en"/>
              <a:t>The arrow in </a:t>
            </a:r>
            <a:r>
              <a:rPr lang="en">
                <a:solidFill>
                  <a:srgbClr val="FF00FF"/>
                </a:solidFill>
              </a:rPr>
              <a:t>magenta </a:t>
            </a:r>
            <a:r>
              <a:rPr lang="en"/>
              <a:t>is </a:t>
            </a:r>
            <a:r>
              <a:rPr lang="en">
                <a:solidFill>
                  <a:srgbClr val="FF00FF"/>
                </a:solidFill>
              </a:rPr>
              <a:t>sentinel.next.next.next</a:t>
            </a:r>
            <a:endParaRPr>
              <a:solidFill>
                <a:srgbClr val="FF00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08" name="Shape 708"/>
        <p:cNvGrpSpPr/>
        <p:nvPr/>
      </p:nvGrpSpPr>
      <p:grpSpPr>
        <a:xfrm>
          <a:off x="0" y="0"/>
          <a:ext cx="0" cy="0"/>
          <a:chOff x="0" y="0"/>
          <a:chExt cx="0" cy="0"/>
        </a:xfrm>
      </p:grpSpPr>
      <p:sp>
        <p:nvSpPr>
          <p:cNvPr id="709" name="Google Shape;709;p2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Improvement #8: Fancier Sentinel Node(s)</a:t>
            </a:r>
            <a:endParaRPr/>
          </a:p>
        </p:txBody>
      </p:sp>
      <p:sp>
        <p:nvSpPr>
          <p:cNvPr id="710" name="Google Shape;710;p2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While fast, adding </a:t>
            </a:r>
            <a:r>
              <a:rPr lang="en">
                <a:latin typeface="Consolas"/>
                <a:ea typeface="Consolas"/>
                <a:cs typeface="Consolas"/>
                <a:sym typeface="Consolas"/>
              </a:rPr>
              <a:t>.last</a:t>
            </a:r>
            <a:r>
              <a:rPr lang="en"/>
              <a:t> and </a:t>
            </a:r>
            <a:r>
              <a:rPr lang="en">
                <a:latin typeface="Consolas"/>
                <a:ea typeface="Consolas"/>
                <a:cs typeface="Consolas"/>
                <a:sym typeface="Consolas"/>
              </a:rPr>
              <a:t>.prev</a:t>
            </a:r>
            <a:r>
              <a:rPr lang="en"/>
              <a:t> introduces lots of special cases.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To avoid these, either:</a:t>
            </a:r>
            <a:endParaRPr/>
          </a:p>
          <a:p>
            <a:pPr indent="-355600" lvl="0" marL="457200" rtl="0" algn="l">
              <a:spcBef>
                <a:spcPts val="600"/>
              </a:spcBef>
              <a:spcAft>
                <a:spcPts val="0"/>
              </a:spcAft>
              <a:buSzPts val="2000"/>
              <a:buChar char="●"/>
            </a:pPr>
            <a:r>
              <a:rPr lang="en"/>
              <a:t>Add an additional </a:t>
            </a:r>
            <a:r>
              <a:rPr lang="en">
                <a:latin typeface="Consolas"/>
                <a:ea typeface="Consolas"/>
                <a:cs typeface="Consolas"/>
                <a:sym typeface="Consolas"/>
              </a:rPr>
              <a:t>sentBack</a:t>
            </a:r>
            <a:r>
              <a:rPr lang="en"/>
              <a:t> sentinel at the end of the list.</a:t>
            </a:r>
            <a:endParaRPr/>
          </a:p>
          <a:p>
            <a:pPr indent="-355600" lvl="0" marL="457200" rtl="0" algn="l">
              <a:spcBef>
                <a:spcPts val="0"/>
              </a:spcBef>
              <a:spcAft>
                <a:spcPts val="0"/>
              </a:spcAft>
              <a:buSzPts val="2000"/>
              <a:buChar char="●"/>
            </a:pPr>
            <a:r>
              <a:rPr lang="en"/>
              <a:t>Make your linked list circular (highly recommened for project 1), with a single sentinel in the middle.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4" name="Shape 714"/>
        <p:cNvGrpSpPr/>
        <p:nvPr/>
      </p:nvGrpSpPr>
      <p:grpSpPr>
        <a:xfrm>
          <a:off x="0" y="0"/>
          <a:ext cx="0" cy="0"/>
          <a:chOff x="0" y="0"/>
          <a:chExt cx="0" cy="0"/>
        </a:xfrm>
      </p:grpSpPr>
      <p:sp>
        <p:nvSpPr>
          <p:cNvPr id="715" name="Google Shape;715;p2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DLList Summary</a:t>
            </a:r>
            <a:endParaRPr/>
          </a:p>
        </p:txBody>
      </p:sp>
      <p:sp>
        <p:nvSpPr>
          <p:cNvPr id="716" name="Google Shape;716;p29"/>
          <p:cNvSpPr txBox="1"/>
          <p:nvPr>
            <p:ph idx="1" type="body"/>
          </p:nvPr>
        </p:nvSpPr>
        <p:spPr>
          <a:xfrm>
            <a:off x="243000" y="4278587"/>
            <a:ext cx="8443800" cy="930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Still many steps before we have an industrial strength data structure. Will discuss over coming weeks.</a:t>
            </a:r>
            <a:br>
              <a:rPr lang="en"/>
            </a:br>
            <a:endParaRPr/>
          </a:p>
        </p:txBody>
      </p:sp>
      <p:graphicFrame>
        <p:nvGraphicFramePr>
          <p:cNvPr id="717" name="Google Shape;717;p29"/>
          <p:cNvGraphicFramePr/>
          <p:nvPr/>
        </p:nvGraphicFramePr>
        <p:xfrm>
          <a:off x="521200" y="664123"/>
          <a:ext cx="3000000" cy="3000000"/>
        </p:xfrm>
        <a:graphic>
          <a:graphicData uri="http://schemas.openxmlformats.org/drawingml/2006/table">
            <a:tbl>
              <a:tblPr>
                <a:noFill/>
                <a:tableStyleId>{F6DEA743-7FED-4177-9DD7-4ABCFFA48992}</a:tableStyleId>
              </a:tblPr>
              <a:tblGrid>
                <a:gridCol w="1851925"/>
                <a:gridCol w="609225"/>
                <a:gridCol w="5873750"/>
              </a:tblGrid>
              <a:tr h="381000">
                <a:tc>
                  <a:txBody>
                    <a:bodyPr>
                      <a:noAutofit/>
                    </a:bodyPr>
                    <a:lstStyle/>
                    <a:p>
                      <a:pPr indent="0" lvl="0" marL="0" rtl="0" algn="l">
                        <a:spcBef>
                          <a:spcPts val="0"/>
                        </a:spcBef>
                        <a:spcAft>
                          <a:spcPts val="0"/>
                        </a:spcAft>
                        <a:buNone/>
                      </a:pPr>
                      <a:r>
                        <a:rPr lang="en"/>
                        <a:t>Methods</a:t>
                      </a:r>
                      <a:endParaRPr/>
                    </a:p>
                  </a:txBody>
                  <a:tcPr marT="91425" marB="91425" marR="91425" marL="91425"/>
                </a:tc>
                <a:tc gridSpan="2">
                  <a:txBody>
                    <a:bodyPr>
                      <a:noAutofit/>
                    </a:bodyPr>
                    <a:lstStyle/>
                    <a:p>
                      <a:pPr indent="0" lvl="0" marL="0" rtl="0" algn="l">
                        <a:spcBef>
                          <a:spcPts val="0"/>
                        </a:spcBef>
                        <a:spcAft>
                          <a:spcPts val="0"/>
                        </a:spcAft>
                        <a:buNone/>
                      </a:pPr>
                      <a:r>
                        <a:rPr lang="en"/>
                        <a:t>Non-Obvious Improvements</a:t>
                      </a:r>
                      <a:endParaRPr/>
                    </a:p>
                  </a:txBody>
                  <a:tcPr marT="91425" marB="91425" marR="91425" marL="91425"/>
                </a:tc>
                <a:tc hMerge="1"/>
              </a:tr>
              <a:tr h="381000">
                <a:tc>
                  <a:txBody>
                    <a:bodyPr>
                      <a:noAutofit/>
                    </a:bodyPr>
                    <a:lstStyle/>
                    <a:p>
                      <a:pPr indent="0" lvl="0" marL="0" rtl="0" algn="l">
                        <a:spcBef>
                          <a:spcPts val="0"/>
                        </a:spcBef>
                        <a:spcAft>
                          <a:spcPts val="0"/>
                        </a:spcAft>
                        <a:buNone/>
                      </a:pPr>
                      <a:r>
                        <a:rPr lang="en">
                          <a:latin typeface="Consolas"/>
                          <a:ea typeface="Consolas"/>
                          <a:cs typeface="Consolas"/>
                          <a:sym typeface="Consolas"/>
                        </a:rPr>
                        <a:t>addFirst(int x)</a:t>
                      </a:r>
                      <a:endParaRPr>
                        <a:latin typeface="Consolas"/>
                        <a:ea typeface="Consolas"/>
                        <a:cs typeface="Consolas"/>
                        <a:sym typeface="Consolas"/>
                      </a:endParaRPr>
                    </a:p>
                  </a:txBody>
                  <a:tcPr marT="91425" marB="91425" marR="91425" marL="91425"/>
                </a:tc>
                <a:tc>
                  <a:txBody>
                    <a:bodyPr>
                      <a:noAutofit/>
                    </a:bodyPr>
                    <a:lstStyle/>
                    <a:p>
                      <a:pPr indent="0" lvl="0" marL="0" rtl="0" algn="l">
                        <a:spcBef>
                          <a:spcPts val="0"/>
                        </a:spcBef>
                        <a:spcAft>
                          <a:spcPts val="0"/>
                        </a:spcAft>
                        <a:buNone/>
                      </a:pPr>
                      <a:r>
                        <a:rPr lang="en"/>
                        <a:t>#1</a:t>
                      </a:r>
                      <a:endParaRPr/>
                    </a:p>
                  </a:txBody>
                  <a:tcPr marT="91425" marB="91425" marR="91425" marL="91425"/>
                </a:tc>
                <a:tc>
                  <a:txBody>
                    <a:bodyPr>
                      <a:noAutofit/>
                    </a:bodyPr>
                    <a:lstStyle/>
                    <a:p>
                      <a:pPr indent="0" lvl="0" marL="0" rtl="0" algn="l">
                        <a:spcBef>
                          <a:spcPts val="0"/>
                        </a:spcBef>
                        <a:spcAft>
                          <a:spcPts val="0"/>
                        </a:spcAft>
                        <a:buNone/>
                      </a:pPr>
                      <a:r>
                        <a:rPr lang="en"/>
                        <a:t>Rebranding: </a:t>
                      </a:r>
                      <a:r>
                        <a:rPr lang="en">
                          <a:solidFill>
                            <a:srgbClr val="208920"/>
                          </a:solidFill>
                          <a:latin typeface="Consolas"/>
                          <a:ea typeface="Consolas"/>
                          <a:cs typeface="Consolas"/>
                          <a:sym typeface="Consolas"/>
                        </a:rPr>
                        <a:t>IntList</a:t>
                      </a:r>
                      <a:r>
                        <a:rPr lang="en"/>
                        <a:t> → </a:t>
                      </a:r>
                      <a:r>
                        <a:rPr lang="en">
                          <a:solidFill>
                            <a:srgbClr val="208920"/>
                          </a:solidFill>
                          <a:latin typeface="Consolas"/>
                          <a:ea typeface="Consolas"/>
                          <a:cs typeface="Consolas"/>
                          <a:sym typeface="Consolas"/>
                        </a:rPr>
                        <a:t>IntNode</a:t>
                      </a:r>
                      <a:endParaRPr>
                        <a:solidFill>
                          <a:srgbClr val="208920"/>
                        </a:solidFill>
                        <a:latin typeface="Consolas"/>
                        <a:ea typeface="Consolas"/>
                        <a:cs typeface="Consolas"/>
                        <a:sym typeface="Consolas"/>
                      </a:endParaRPr>
                    </a:p>
                  </a:txBody>
                  <a:tcPr marT="91425" marB="91425" marR="91425" marL="91425"/>
                </a:tc>
              </a:tr>
              <a:tr h="381000">
                <a:tc>
                  <a:txBody>
                    <a:bodyPr>
                      <a:noAutofit/>
                    </a:bodyPr>
                    <a:lstStyle/>
                    <a:p>
                      <a:pPr indent="0" lvl="0" marL="0" rtl="0" algn="l">
                        <a:spcBef>
                          <a:spcPts val="0"/>
                        </a:spcBef>
                        <a:spcAft>
                          <a:spcPts val="0"/>
                        </a:spcAft>
                        <a:buNone/>
                      </a:pPr>
                      <a:r>
                        <a:rPr lang="en">
                          <a:latin typeface="Consolas"/>
                          <a:ea typeface="Consolas"/>
                          <a:cs typeface="Consolas"/>
                          <a:sym typeface="Consolas"/>
                        </a:rPr>
                        <a:t>getFirst()</a:t>
                      </a:r>
                      <a:endParaRPr>
                        <a:latin typeface="Consolas"/>
                        <a:ea typeface="Consolas"/>
                        <a:cs typeface="Consolas"/>
                        <a:sym typeface="Consolas"/>
                      </a:endParaRPr>
                    </a:p>
                  </a:txBody>
                  <a:tcPr marT="91425" marB="91425" marR="91425" marL="91425"/>
                </a:tc>
                <a:tc>
                  <a:txBody>
                    <a:bodyPr>
                      <a:noAutofit/>
                    </a:bodyPr>
                    <a:lstStyle/>
                    <a:p>
                      <a:pPr indent="0" lvl="0" marL="0" rtl="0" algn="l">
                        <a:spcBef>
                          <a:spcPts val="0"/>
                        </a:spcBef>
                        <a:spcAft>
                          <a:spcPts val="0"/>
                        </a:spcAft>
                        <a:buNone/>
                      </a:pPr>
                      <a:r>
                        <a:rPr lang="en"/>
                        <a:t>#2</a:t>
                      </a:r>
                      <a:endParaRPr/>
                    </a:p>
                  </a:txBody>
                  <a:tcPr marT="91425" marB="91425" marR="91425" marL="91425"/>
                </a:tc>
                <a:tc>
                  <a:txBody>
                    <a:bodyPr>
                      <a:noAutofit/>
                    </a:bodyPr>
                    <a:lstStyle/>
                    <a:p>
                      <a:pPr indent="0" lvl="0" marL="0" rtl="0" algn="l">
                        <a:spcBef>
                          <a:spcPts val="0"/>
                        </a:spcBef>
                        <a:spcAft>
                          <a:spcPts val="0"/>
                        </a:spcAft>
                        <a:buNone/>
                      </a:pPr>
                      <a:r>
                        <a:rPr lang="en"/>
                        <a:t>Bureaucracy: </a:t>
                      </a:r>
                      <a:r>
                        <a:rPr lang="en">
                          <a:solidFill>
                            <a:srgbClr val="208920"/>
                          </a:solidFill>
                          <a:latin typeface="Consolas"/>
                          <a:ea typeface="Consolas"/>
                          <a:cs typeface="Consolas"/>
                          <a:sym typeface="Consolas"/>
                        </a:rPr>
                        <a:t>SLList</a:t>
                      </a:r>
                      <a:r>
                        <a:rPr lang="en"/>
                        <a:t> </a:t>
                      </a:r>
                      <a:endParaRPr/>
                    </a:p>
                  </a:txBody>
                  <a:tcPr marT="91425" marB="91425" marR="91425" marL="91425"/>
                </a:tc>
              </a:tr>
              <a:tr h="396200">
                <a:tc>
                  <a:txBody>
                    <a:bodyPr>
                      <a:noAutofit/>
                    </a:bodyPr>
                    <a:lstStyle/>
                    <a:p>
                      <a:pPr indent="0" lvl="0" marL="0" rtl="0" algn="l">
                        <a:spcBef>
                          <a:spcPts val="0"/>
                        </a:spcBef>
                        <a:spcAft>
                          <a:spcPts val="0"/>
                        </a:spcAft>
                        <a:buNone/>
                      </a:pPr>
                      <a:r>
                        <a:rPr lang="en">
                          <a:latin typeface="Consolas"/>
                          <a:ea typeface="Consolas"/>
                          <a:cs typeface="Consolas"/>
                          <a:sym typeface="Consolas"/>
                        </a:rPr>
                        <a:t>size()</a:t>
                      </a:r>
                      <a:endParaRPr>
                        <a:latin typeface="Consolas"/>
                        <a:ea typeface="Consolas"/>
                        <a:cs typeface="Consolas"/>
                        <a:sym typeface="Consolas"/>
                      </a:endParaRPr>
                    </a:p>
                  </a:txBody>
                  <a:tcPr marT="91425" marB="91425" marR="91425" marL="91425"/>
                </a:tc>
                <a:tc>
                  <a:txBody>
                    <a:bodyPr>
                      <a:noAutofit/>
                    </a:bodyPr>
                    <a:lstStyle/>
                    <a:p>
                      <a:pPr indent="0" lvl="0" marL="0" rtl="0" algn="l">
                        <a:spcBef>
                          <a:spcPts val="0"/>
                        </a:spcBef>
                        <a:spcAft>
                          <a:spcPts val="0"/>
                        </a:spcAft>
                        <a:buNone/>
                      </a:pPr>
                      <a:r>
                        <a:rPr lang="en"/>
                        <a:t>#3</a:t>
                      </a:r>
                      <a:endParaRPr/>
                    </a:p>
                  </a:txBody>
                  <a:tcPr marT="91425" marB="91425" marR="91425" marL="91425"/>
                </a:tc>
                <a:tc>
                  <a:txBody>
                    <a:bodyPr>
                      <a:noAutofit/>
                    </a:bodyPr>
                    <a:lstStyle/>
                    <a:p>
                      <a:pPr indent="0" lvl="0" marL="0" rtl="0" algn="l">
                        <a:spcBef>
                          <a:spcPts val="0"/>
                        </a:spcBef>
                        <a:spcAft>
                          <a:spcPts val="0"/>
                        </a:spcAft>
                        <a:buNone/>
                      </a:pPr>
                      <a:r>
                        <a:rPr lang="en"/>
                        <a:t>Access Control: </a:t>
                      </a:r>
                      <a:r>
                        <a:rPr lang="en">
                          <a:solidFill>
                            <a:srgbClr val="9C20EE"/>
                          </a:solidFill>
                          <a:latin typeface="Consolas"/>
                          <a:ea typeface="Consolas"/>
                          <a:cs typeface="Consolas"/>
                          <a:sym typeface="Consolas"/>
                        </a:rPr>
                        <a:t>public</a:t>
                      </a:r>
                      <a:r>
                        <a:rPr lang="en"/>
                        <a:t> → </a:t>
                      </a:r>
                      <a:r>
                        <a:rPr lang="en">
                          <a:solidFill>
                            <a:srgbClr val="9C20EE"/>
                          </a:solidFill>
                          <a:latin typeface="Consolas"/>
                          <a:ea typeface="Consolas"/>
                          <a:cs typeface="Consolas"/>
                          <a:sym typeface="Consolas"/>
                        </a:rPr>
                        <a:t>private</a:t>
                      </a:r>
                      <a:endParaRPr>
                        <a:solidFill>
                          <a:srgbClr val="9C20EE"/>
                        </a:solidFill>
                        <a:latin typeface="Consolas"/>
                        <a:ea typeface="Consolas"/>
                        <a:cs typeface="Consolas"/>
                        <a:sym typeface="Consolas"/>
                      </a:endParaRPr>
                    </a:p>
                  </a:txBody>
                  <a:tcPr marT="91425" marB="91425" marR="91425" marL="91425"/>
                </a:tc>
              </a:tr>
              <a:tr h="381000">
                <a:tc>
                  <a:txBody>
                    <a:bodyPr>
                      <a:noAutofit/>
                    </a:bodyPr>
                    <a:lstStyle/>
                    <a:p>
                      <a:pPr indent="0" lvl="0" marL="0" rtl="0" algn="l">
                        <a:spcBef>
                          <a:spcPts val="0"/>
                        </a:spcBef>
                        <a:spcAft>
                          <a:spcPts val="0"/>
                        </a:spcAft>
                        <a:buClr>
                          <a:srgbClr val="000000"/>
                        </a:buClr>
                        <a:buSzPts val="1100"/>
                        <a:buFont typeface="Arial"/>
                        <a:buNone/>
                      </a:pPr>
                      <a:r>
                        <a:rPr lang="en">
                          <a:solidFill>
                            <a:srgbClr val="000000"/>
                          </a:solidFill>
                          <a:latin typeface="Consolas"/>
                          <a:ea typeface="Consolas"/>
                          <a:cs typeface="Consolas"/>
                          <a:sym typeface="Consolas"/>
                        </a:rPr>
                        <a:t>addLast(int x)</a:t>
                      </a:r>
                      <a:endParaRPr>
                        <a:latin typeface="Consolas"/>
                        <a:ea typeface="Consolas"/>
                        <a:cs typeface="Consolas"/>
                        <a:sym typeface="Consolas"/>
                      </a:endParaRPr>
                    </a:p>
                  </a:txBody>
                  <a:tcPr marT="91425" marB="91425" marR="91425" marL="91425"/>
                </a:tc>
                <a:tc>
                  <a:txBody>
                    <a:bodyPr>
                      <a:noAutofit/>
                    </a:bodyPr>
                    <a:lstStyle/>
                    <a:p>
                      <a:pPr indent="0" lvl="0" marL="0" rtl="0" algn="l">
                        <a:spcBef>
                          <a:spcPts val="0"/>
                        </a:spcBef>
                        <a:spcAft>
                          <a:spcPts val="0"/>
                        </a:spcAft>
                        <a:buNone/>
                      </a:pPr>
                      <a:r>
                        <a:rPr lang="en"/>
                        <a:t>#4</a:t>
                      </a:r>
                      <a:endParaRPr/>
                    </a:p>
                  </a:txBody>
                  <a:tcPr marT="91425" marB="91425" marR="91425" marL="91425"/>
                </a:tc>
                <a:tc>
                  <a:txBody>
                    <a:bodyPr>
                      <a:noAutofit/>
                    </a:bodyPr>
                    <a:lstStyle/>
                    <a:p>
                      <a:pPr indent="0" lvl="0" marL="0" rtl="0" algn="l">
                        <a:spcBef>
                          <a:spcPts val="0"/>
                        </a:spcBef>
                        <a:spcAft>
                          <a:spcPts val="0"/>
                        </a:spcAft>
                        <a:buNone/>
                      </a:pPr>
                      <a:r>
                        <a:rPr lang="en"/>
                        <a:t>Nested Class: Bringing </a:t>
                      </a:r>
                      <a:r>
                        <a:rPr lang="en">
                          <a:solidFill>
                            <a:srgbClr val="208920"/>
                          </a:solidFill>
                          <a:latin typeface="Consolas"/>
                          <a:ea typeface="Consolas"/>
                          <a:cs typeface="Consolas"/>
                          <a:sym typeface="Consolas"/>
                        </a:rPr>
                        <a:t>IntNode</a:t>
                      </a:r>
                      <a:r>
                        <a:rPr lang="en"/>
                        <a:t> into </a:t>
                      </a:r>
                      <a:r>
                        <a:rPr lang="en">
                          <a:solidFill>
                            <a:srgbClr val="208920"/>
                          </a:solidFill>
                          <a:latin typeface="Consolas"/>
                          <a:ea typeface="Consolas"/>
                          <a:cs typeface="Consolas"/>
                          <a:sym typeface="Consolas"/>
                        </a:rPr>
                        <a:t>SLList</a:t>
                      </a:r>
                      <a:endParaRPr>
                        <a:solidFill>
                          <a:srgbClr val="208920"/>
                        </a:solidFill>
                        <a:latin typeface="Consolas"/>
                        <a:ea typeface="Consolas"/>
                        <a:cs typeface="Consolas"/>
                        <a:sym typeface="Consolas"/>
                      </a:endParaRPr>
                    </a:p>
                  </a:txBody>
                  <a:tcPr marT="91425" marB="91425" marR="91425" marL="91425"/>
                </a:tc>
              </a:tr>
              <a:tr h="396200">
                <a:tc>
                  <a:txBody>
                    <a:bodyPr>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removeLast()</a:t>
                      </a:r>
                      <a:endParaRPr/>
                    </a:p>
                  </a:txBody>
                  <a:tcPr marT="91425" marB="91425" marR="91425" marL="91425"/>
                </a:tc>
                <a:tc>
                  <a:txBody>
                    <a:bodyPr>
                      <a:noAutofit/>
                    </a:bodyPr>
                    <a:lstStyle/>
                    <a:p>
                      <a:pPr indent="0" lvl="0" marL="0" rtl="0" algn="l">
                        <a:spcBef>
                          <a:spcPts val="0"/>
                        </a:spcBef>
                        <a:spcAft>
                          <a:spcPts val="0"/>
                        </a:spcAft>
                        <a:buNone/>
                      </a:pPr>
                      <a:r>
                        <a:rPr lang="en"/>
                        <a:t>#5</a:t>
                      </a:r>
                      <a:endParaRPr/>
                    </a:p>
                  </a:txBody>
                  <a:tcPr marT="91425" marB="91425" marR="91425" marL="91425"/>
                </a:tc>
                <a:tc>
                  <a:txBody>
                    <a:bodyPr>
                      <a:noAutofit/>
                    </a:bodyPr>
                    <a:lstStyle/>
                    <a:p>
                      <a:pPr indent="0" lvl="0" marL="0" rtl="0" algn="l">
                        <a:spcBef>
                          <a:spcPts val="0"/>
                        </a:spcBef>
                        <a:spcAft>
                          <a:spcPts val="0"/>
                        </a:spcAft>
                        <a:buNone/>
                      </a:pPr>
                      <a:r>
                        <a:rPr lang="en"/>
                        <a:t>Caching: Saving </a:t>
                      </a:r>
                      <a:r>
                        <a:rPr lang="en">
                          <a:latin typeface="Consolas"/>
                          <a:ea typeface="Consolas"/>
                          <a:cs typeface="Consolas"/>
                          <a:sym typeface="Consolas"/>
                        </a:rPr>
                        <a:t>size</a:t>
                      </a:r>
                      <a:r>
                        <a:rPr lang="en"/>
                        <a:t> as an </a:t>
                      </a:r>
                      <a:r>
                        <a:rPr lang="en">
                          <a:latin typeface="Consolas"/>
                          <a:ea typeface="Consolas"/>
                          <a:cs typeface="Consolas"/>
                          <a:sym typeface="Consolas"/>
                        </a:rPr>
                        <a:t>int</a:t>
                      </a:r>
                      <a:r>
                        <a:rPr lang="en"/>
                        <a:t>.</a:t>
                      </a:r>
                      <a:endParaRPr/>
                    </a:p>
                  </a:txBody>
                  <a:tcPr marT="91425" marB="91425" marR="91425" marL="91425"/>
                </a:tc>
              </a:tr>
              <a:tr h="372500">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rPr lang="en"/>
                        <a:t>#6</a:t>
                      </a:r>
                      <a:endParaRPr/>
                    </a:p>
                  </a:txBody>
                  <a:tcPr marT="91425" marB="91425" marR="91425" marL="91425"/>
                </a:tc>
                <a:tc>
                  <a:txBody>
                    <a:bodyPr>
                      <a:noAutofit/>
                    </a:bodyPr>
                    <a:lstStyle/>
                    <a:p>
                      <a:pPr indent="0" lvl="0" marL="0" rtl="0" algn="l">
                        <a:spcBef>
                          <a:spcPts val="0"/>
                        </a:spcBef>
                        <a:spcAft>
                          <a:spcPts val="0"/>
                        </a:spcAft>
                        <a:buNone/>
                      </a:pPr>
                      <a:r>
                        <a:rPr lang="en"/>
                        <a:t>Generalizing: Adding a </a:t>
                      </a:r>
                      <a:r>
                        <a:rPr lang="en">
                          <a:latin typeface="Consolas"/>
                          <a:ea typeface="Consolas"/>
                          <a:cs typeface="Consolas"/>
                          <a:sym typeface="Consolas"/>
                        </a:rPr>
                        <a:t>sentinel</a:t>
                      </a:r>
                      <a:r>
                        <a:rPr lang="en"/>
                        <a:t> node to allow representation of the empty list.</a:t>
                      </a:r>
                      <a:endParaRPr/>
                    </a:p>
                  </a:txBody>
                  <a:tcPr marT="91425" marB="91425" marR="91425" marL="91425"/>
                </a:tc>
              </a:tr>
              <a:tr h="396200">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rPr lang="en"/>
                        <a:t>#7</a:t>
                      </a:r>
                      <a:endParaRPr/>
                    </a:p>
                  </a:txBody>
                  <a:tcPr marT="91425" marB="91425" marR="91425" marL="91425"/>
                </a:tc>
                <a:tc>
                  <a:txBody>
                    <a:bodyPr>
                      <a:noAutofit/>
                    </a:bodyPr>
                    <a:lstStyle/>
                    <a:p>
                      <a:pPr indent="0" lvl="0" marL="0" rtl="0" algn="l">
                        <a:spcBef>
                          <a:spcPts val="0"/>
                        </a:spcBef>
                        <a:spcAft>
                          <a:spcPts val="0"/>
                        </a:spcAft>
                        <a:buNone/>
                      </a:pPr>
                      <a:r>
                        <a:rPr lang="en"/>
                        <a:t>Looking back:</a:t>
                      </a:r>
                      <a:r>
                        <a:rPr lang="en">
                          <a:latin typeface="Consolas"/>
                          <a:ea typeface="Consolas"/>
                          <a:cs typeface="Consolas"/>
                          <a:sym typeface="Consolas"/>
                        </a:rPr>
                        <a:t>.last</a:t>
                      </a:r>
                      <a:r>
                        <a:rPr lang="en"/>
                        <a:t> and </a:t>
                      </a:r>
                      <a:r>
                        <a:rPr lang="en">
                          <a:latin typeface="Consolas"/>
                          <a:ea typeface="Consolas"/>
                          <a:cs typeface="Consolas"/>
                          <a:sym typeface="Consolas"/>
                        </a:rPr>
                        <a:t>.prev</a:t>
                      </a:r>
                      <a:r>
                        <a:rPr lang="en"/>
                        <a:t> allow fast </a:t>
                      </a:r>
                      <a:r>
                        <a:rPr lang="en">
                          <a:latin typeface="Consolas"/>
                          <a:ea typeface="Consolas"/>
                          <a:cs typeface="Consolas"/>
                          <a:sym typeface="Consolas"/>
                        </a:rPr>
                        <a:t>removeLast</a:t>
                      </a:r>
                      <a:endParaRPr>
                        <a:latin typeface="Consolas"/>
                        <a:ea typeface="Consolas"/>
                        <a:cs typeface="Consolas"/>
                        <a:sym typeface="Consolas"/>
                      </a:endParaRPr>
                    </a:p>
                  </a:txBody>
                  <a:tcPr marT="91425" marB="91425" marR="91425" marL="91425"/>
                </a:tc>
              </a:tr>
              <a:tr h="396200">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rPr lang="en"/>
                        <a:t>#8</a:t>
                      </a:r>
                      <a:endParaRPr/>
                    </a:p>
                  </a:txBody>
                  <a:tcPr marT="91425" marB="91425" marR="91425" marL="91425"/>
                </a:tc>
                <a:tc>
                  <a:txBody>
                    <a:bodyPr>
                      <a:noAutofit/>
                    </a:bodyPr>
                    <a:lstStyle/>
                    <a:p>
                      <a:pPr indent="0" lvl="0" marL="0" rtl="0" algn="l">
                        <a:spcBef>
                          <a:spcPts val="0"/>
                        </a:spcBef>
                        <a:spcAft>
                          <a:spcPts val="0"/>
                        </a:spcAft>
                        <a:buNone/>
                      </a:pPr>
                      <a:r>
                        <a:rPr lang="en"/>
                        <a:t>Sentinel upgrade: Avoiding special cases with </a:t>
                      </a:r>
                      <a:r>
                        <a:rPr lang="en">
                          <a:latin typeface="Consolas"/>
                          <a:ea typeface="Consolas"/>
                          <a:cs typeface="Consolas"/>
                          <a:sym typeface="Consolas"/>
                        </a:rPr>
                        <a:t>sentBack</a:t>
                      </a:r>
                      <a:r>
                        <a:rPr lang="en"/>
                        <a:t> or circular list.</a:t>
                      </a:r>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721" name="Shape 721"/>
        <p:cNvGrpSpPr/>
        <p:nvPr/>
      </p:nvGrpSpPr>
      <p:grpSpPr>
        <a:xfrm>
          <a:off x="0" y="0"/>
          <a:ext cx="0" cy="0"/>
          <a:chOff x="0" y="0"/>
          <a:chExt cx="0" cy="0"/>
        </a:xfrm>
      </p:grpSpPr>
      <p:sp>
        <p:nvSpPr>
          <p:cNvPr id="722" name="Google Shape;722;p30"/>
          <p:cNvSpPr txBox="1"/>
          <p:nvPr>
            <p:ph type="title"/>
          </p:nvPr>
        </p:nvSpPr>
        <p:spPr>
          <a:xfrm>
            <a:off x="928950" y="2054700"/>
            <a:ext cx="7286100" cy="102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Generic Lists</a:t>
            </a:r>
            <a:endParaRPr sz="4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26" name="Shape 726"/>
        <p:cNvGrpSpPr/>
        <p:nvPr/>
      </p:nvGrpSpPr>
      <p:grpSpPr>
        <a:xfrm>
          <a:off x="0" y="0"/>
          <a:ext cx="0" cy="0"/>
          <a:chOff x="0" y="0"/>
          <a:chExt cx="0" cy="0"/>
        </a:xfrm>
      </p:grpSpPr>
      <p:sp>
        <p:nvSpPr>
          <p:cNvPr id="727" name="Google Shape;727;p3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Integer Only Lists</a:t>
            </a:r>
            <a:endParaRPr/>
          </a:p>
        </p:txBody>
      </p:sp>
      <p:sp>
        <p:nvSpPr>
          <p:cNvPr id="728" name="Google Shape;728;p31"/>
          <p:cNvSpPr txBox="1"/>
          <p:nvPr>
            <p:ph idx="1" type="body"/>
          </p:nvPr>
        </p:nvSpPr>
        <p:spPr>
          <a:xfrm>
            <a:off x="243000" y="556500"/>
            <a:ext cx="8443800" cy="577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One issue with our list classes: They only supports integers.</a:t>
            </a:r>
            <a:endParaRPr/>
          </a:p>
        </p:txBody>
      </p:sp>
      <p:sp>
        <p:nvSpPr>
          <p:cNvPr id="729" name="Google Shape;729;p31"/>
          <p:cNvSpPr txBox="1"/>
          <p:nvPr/>
        </p:nvSpPr>
        <p:spPr>
          <a:xfrm>
            <a:off x="90600" y="1133750"/>
            <a:ext cx="4973100" cy="3819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0795"/>
              </a:lnSpc>
              <a:spcBef>
                <a:spcPts val="0"/>
              </a:spcBef>
              <a:spcAft>
                <a:spcPts val="0"/>
              </a:spcAft>
              <a:buNone/>
            </a:pPr>
            <a:r>
              <a:rPr b="1" lang="en" sz="1600">
                <a:solidFill>
                  <a:srgbClr val="AA22FF"/>
                </a:solidFill>
                <a:latin typeface="Consolas"/>
                <a:ea typeface="Consolas"/>
                <a:cs typeface="Consolas"/>
                <a:sym typeface="Consolas"/>
              </a:rPr>
              <a:t>public</a:t>
            </a:r>
            <a:r>
              <a:rPr b="1" lang="en" sz="1600">
                <a:solidFill>
                  <a:srgbClr val="000000"/>
                </a:solidFill>
                <a:latin typeface="Consolas"/>
                <a:ea typeface="Consolas"/>
                <a:cs typeface="Consolas"/>
                <a:sym typeface="Consolas"/>
              </a:rPr>
              <a:t> </a:t>
            </a:r>
            <a:r>
              <a:rPr b="1" lang="en" sz="1600">
                <a:solidFill>
                  <a:srgbClr val="AA22FF"/>
                </a:solidFill>
                <a:latin typeface="Consolas"/>
                <a:ea typeface="Consolas"/>
                <a:cs typeface="Consolas"/>
                <a:sym typeface="Consolas"/>
              </a:rPr>
              <a:t>class</a:t>
            </a:r>
            <a:r>
              <a:rPr b="1" lang="en" sz="1600">
                <a:solidFill>
                  <a:srgbClr val="000000"/>
                </a:solidFill>
                <a:latin typeface="Consolas"/>
                <a:ea typeface="Consolas"/>
                <a:cs typeface="Consolas"/>
                <a:sym typeface="Consolas"/>
              </a:rPr>
              <a:t> </a:t>
            </a:r>
            <a:r>
              <a:rPr b="1" lang="en" sz="1600">
                <a:solidFill>
                  <a:srgbClr val="0000FF"/>
                </a:solidFill>
                <a:latin typeface="Consolas"/>
                <a:ea typeface="Consolas"/>
                <a:cs typeface="Consolas"/>
                <a:sym typeface="Consolas"/>
              </a:rPr>
              <a:t>S</a:t>
            </a:r>
            <a:r>
              <a:rPr b="1" lang="en" sz="1600">
                <a:solidFill>
                  <a:srgbClr val="0000FF"/>
                </a:solidFill>
                <a:latin typeface="Consolas"/>
                <a:ea typeface="Consolas"/>
                <a:cs typeface="Consolas"/>
                <a:sym typeface="Consolas"/>
              </a:rPr>
              <a:t>LList</a:t>
            </a:r>
            <a:r>
              <a:rPr b="1" lang="en" sz="1600">
                <a:solidFill>
                  <a:srgbClr val="000000"/>
                </a:solidFill>
                <a:latin typeface="Consolas"/>
                <a:ea typeface="Consolas"/>
                <a:cs typeface="Consolas"/>
                <a:sym typeface="Consolas"/>
              </a:rPr>
              <a:t> </a:t>
            </a:r>
            <a:r>
              <a:rPr b="1" lang="en" sz="1600">
                <a:solidFill>
                  <a:srgbClr val="666666"/>
                </a:solidFill>
                <a:latin typeface="Consolas"/>
                <a:ea typeface="Consolas"/>
                <a:cs typeface="Consolas"/>
                <a:sym typeface="Consolas"/>
              </a:rPr>
              <a:t>{</a:t>
            </a:r>
            <a:br>
              <a:rPr b="1" lang="en" sz="1600">
                <a:solidFill>
                  <a:srgbClr val="000000"/>
                </a:solidFill>
                <a:latin typeface="Consolas"/>
                <a:ea typeface="Consolas"/>
                <a:cs typeface="Consolas"/>
                <a:sym typeface="Consolas"/>
              </a:rPr>
            </a:br>
            <a:r>
              <a:rPr b="1" lang="en" sz="1600">
                <a:solidFill>
                  <a:srgbClr val="000000"/>
                </a:solidFill>
                <a:latin typeface="Consolas"/>
                <a:ea typeface="Consolas"/>
                <a:cs typeface="Consolas"/>
                <a:sym typeface="Consolas"/>
              </a:rPr>
              <a:t>   </a:t>
            </a:r>
            <a:r>
              <a:rPr b="1" lang="en" sz="1600">
                <a:solidFill>
                  <a:srgbClr val="AA22FF"/>
                </a:solidFill>
                <a:highlight>
                  <a:srgbClr val="EFEFEF"/>
                </a:highlight>
                <a:latin typeface="Consolas"/>
                <a:ea typeface="Consolas"/>
                <a:cs typeface="Consolas"/>
                <a:sym typeface="Consolas"/>
              </a:rPr>
              <a:t>private </a:t>
            </a:r>
            <a:r>
              <a:rPr b="1" lang="en" sz="1600">
                <a:solidFill>
                  <a:srgbClr val="000000"/>
                </a:solidFill>
                <a:latin typeface="Consolas"/>
                <a:ea typeface="Consolas"/>
                <a:cs typeface="Consolas"/>
                <a:sym typeface="Consolas"/>
              </a:rPr>
              <a:t>IntNode </a:t>
            </a:r>
            <a:r>
              <a:rPr b="1" lang="en" sz="1600">
                <a:latin typeface="Consolas"/>
                <a:ea typeface="Consolas"/>
                <a:cs typeface="Consolas"/>
                <a:sym typeface="Consolas"/>
              </a:rPr>
              <a:t>sentinel</a:t>
            </a:r>
            <a:r>
              <a:rPr b="1" lang="en" sz="1600">
                <a:solidFill>
                  <a:srgbClr val="666666"/>
                </a:solidFill>
                <a:latin typeface="Consolas"/>
                <a:ea typeface="Consolas"/>
                <a:cs typeface="Consolas"/>
                <a:sym typeface="Consolas"/>
              </a:rPr>
              <a:t>;</a:t>
            </a:r>
            <a:endParaRPr b="1" sz="1600">
              <a:solidFill>
                <a:srgbClr val="666666"/>
              </a:solidFill>
              <a:latin typeface="Consolas"/>
              <a:ea typeface="Consolas"/>
              <a:cs typeface="Consolas"/>
              <a:sym typeface="Consolas"/>
            </a:endParaRPr>
          </a:p>
          <a:p>
            <a:pPr indent="0" lvl="0" marL="0" rtl="0" algn="l">
              <a:lnSpc>
                <a:spcPct val="110795"/>
              </a:lnSpc>
              <a:spcBef>
                <a:spcPts val="0"/>
              </a:spcBef>
              <a:spcAft>
                <a:spcPts val="0"/>
              </a:spcAft>
              <a:buNone/>
            </a:pPr>
            <a:r>
              <a:rPr b="1" lang="en" sz="1600">
                <a:solidFill>
                  <a:srgbClr val="AA22FF"/>
                </a:solidFill>
                <a:highlight>
                  <a:srgbClr val="EFEFEF"/>
                </a:highlight>
                <a:latin typeface="Consolas"/>
                <a:ea typeface="Consolas"/>
                <a:cs typeface="Consolas"/>
                <a:sym typeface="Consolas"/>
              </a:rPr>
              <a:t>   private </a:t>
            </a:r>
            <a:r>
              <a:rPr b="1" lang="en" sz="1600">
                <a:solidFill>
                  <a:schemeClr val="dk1"/>
                </a:solidFill>
                <a:latin typeface="Consolas"/>
                <a:ea typeface="Consolas"/>
                <a:cs typeface="Consolas"/>
                <a:sym typeface="Consolas"/>
              </a:rPr>
              <a:t>int size;</a:t>
            </a:r>
            <a:br>
              <a:rPr b="1" lang="en" sz="1600">
                <a:solidFill>
                  <a:srgbClr val="000000"/>
                </a:solidFill>
                <a:latin typeface="Consolas"/>
                <a:ea typeface="Consolas"/>
                <a:cs typeface="Consolas"/>
                <a:sym typeface="Consolas"/>
              </a:rPr>
            </a:br>
            <a:endParaRPr b="1" sz="1600">
              <a:latin typeface="Consolas"/>
              <a:ea typeface="Consolas"/>
              <a:cs typeface="Consolas"/>
              <a:sym typeface="Consolas"/>
            </a:endParaRPr>
          </a:p>
          <a:p>
            <a:pPr indent="0" lvl="0" marL="0" rtl="0" algn="l">
              <a:lnSpc>
                <a:spcPct val="110795"/>
              </a:lnSpc>
              <a:spcBef>
                <a:spcPts val="0"/>
              </a:spcBef>
              <a:spcAft>
                <a:spcPts val="0"/>
              </a:spcAft>
              <a:buNone/>
            </a:pPr>
            <a:r>
              <a:rPr b="1" lang="en" sz="1600">
                <a:solidFill>
                  <a:srgbClr val="AA22FF"/>
                </a:solidFill>
                <a:highlight>
                  <a:srgbClr val="EFEFEF"/>
                </a:highlight>
                <a:latin typeface="Consolas"/>
                <a:ea typeface="Consolas"/>
                <a:cs typeface="Consolas"/>
                <a:sym typeface="Consolas"/>
              </a:rPr>
              <a:t>   public</a:t>
            </a:r>
            <a:r>
              <a:rPr b="1" lang="en" sz="1600">
                <a:solidFill>
                  <a:schemeClr val="dk1"/>
                </a:solidFill>
                <a:highlight>
                  <a:srgbClr val="EFEFEF"/>
                </a:highlight>
                <a:latin typeface="Consolas"/>
                <a:ea typeface="Consolas"/>
                <a:cs typeface="Consolas"/>
                <a:sym typeface="Consolas"/>
              </a:rPr>
              <a:t> </a:t>
            </a:r>
            <a:r>
              <a:rPr b="1" lang="en" sz="1600">
                <a:solidFill>
                  <a:srgbClr val="AA22FF"/>
                </a:solidFill>
                <a:highlight>
                  <a:srgbClr val="EFEFEF"/>
                </a:highlight>
                <a:latin typeface="Consolas"/>
                <a:ea typeface="Consolas"/>
                <a:cs typeface="Consolas"/>
                <a:sym typeface="Consolas"/>
              </a:rPr>
              <a:t>class</a:t>
            </a:r>
            <a:r>
              <a:rPr b="1" lang="en" sz="1600">
                <a:solidFill>
                  <a:schemeClr val="dk1"/>
                </a:solidFill>
                <a:highlight>
                  <a:srgbClr val="EFEFEF"/>
                </a:highlight>
                <a:latin typeface="Consolas"/>
                <a:ea typeface="Consolas"/>
                <a:cs typeface="Consolas"/>
                <a:sym typeface="Consolas"/>
              </a:rPr>
              <a:t> </a:t>
            </a:r>
            <a:r>
              <a:rPr b="1" lang="en" sz="1600">
                <a:solidFill>
                  <a:srgbClr val="0000FF"/>
                </a:solidFill>
                <a:highlight>
                  <a:srgbClr val="EFEFEF"/>
                </a:highlight>
                <a:latin typeface="Consolas"/>
                <a:ea typeface="Consolas"/>
                <a:cs typeface="Consolas"/>
                <a:sym typeface="Consolas"/>
              </a:rPr>
              <a:t>IntNode</a:t>
            </a:r>
            <a:r>
              <a:rPr b="1" lang="en" sz="1600">
                <a:solidFill>
                  <a:schemeClr val="dk1"/>
                </a:solidFill>
                <a:highlight>
                  <a:srgbClr val="EFEFEF"/>
                </a:highlight>
                <a:latin typeface="Consolas"/>
                <a:ea typeface="Consolas"/>
                <a:cs typeface="Consolas"/>
                <a:sym typeface="Consolas"/>
              </a:rPr>
              <a:t> </a:t>
            </a:r>
            <a:r>
              <a:rPr b="1" lang="en" sz="1600">
                <a:solidFill>
                  <a:schemeClr val="dk2"/>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lnSpc>
                <a:spcPct val="110795"/>
              </a:lnSpc>
              <a:spcBef>
                <a:spcPts val="0"/>
              </a:spcBef>
              <a:spcAft>
                <a:spcPts val="0"/>
              </a:spcAft>
              <a:buNone/>
            </a:pPr>
            <a:r>
              <a:rPr b="1" lang="en" sz="1600">
                <a:solidFill>
                  <a:schemeClr val="dk1"/>
                </a:solidFill>
                <a:highlight>
                  <a:srgbClr val="EFEFEF"/>
                </a:highlight>
                <a:latin typeface="Consolas"/>
                <a:ea typeface="Consolas"/>
                <a:cs typeface="Consolas"/>
                <a:sym typeface="Consolas"/>
              </a:rPr>
              <a:t>      </a:t>
            </a:r>
            <a:r>
              <a:rPr b="1" lang="en" sz="1600">
                <a:solidFill>
                  <a:srgbClr val="AA22FF"/>
                </a:solidFill>
                <a:highlight>
                  <a:srgbClr val="EFEFEF"/>
                </a:highlight>
                <a:latin typeface="Consolas"/>
                <a:ea typeface="Consolas"/>
                <a:cs typeface="Consolas"/>
                <a:sym typeface="Consolas"/>
              </a:rPr>
              <a:t>public</a:t>
            </a:r>
            <a:r>
              <a:rPr b="1" lang="en" sz="1600">
                <a:solidFill>
                  <a:schemeClr val="dk1"/>
                </a:solidFill>
                <a:highlight>
                  <a:srgbClr val="EFEFEF"/>
                </a:highlight>
                <a:latin typeface="Consolas"/>
                <a:ea typeface="Consolas"/>
                <a:cs typeface="Consolas"/>
                <a:sym typeface="Consolas"/>
              </a:rPr>
              <a:t> </a:t>
            </a:r>
            <a:r>
              <a:rPr b="1" lang="en" sz="1600">
                <a:solidFill>
                  <a:srgbClr val="00BB00"/>
                </a:solidFill>
                <a:highlight>
                  <a:srgbClr val="EFEFEF"/>
                </a:highlight>
                <a:latin typeface="Consolas"/>
                <a:ea typeface="Consolas"/>
                <a:cs typeface="Consolas"/>
                <a:sym typeface="Consolas"/>
              </a:rPr>
              <a:t>int</a:t>
            </a:r>
            <a:r>
              <a:rPr b="1" lang="en" sz="1600">
                <a:solidFill>
                  <a:schemeClr val="dk1"/>
                </a:solidFill>
                <a:highlight>
                  <a:srgbClr val="EFEFEF"/>
                </a:highlight>
                <a:latin typeface="Consolas"/>
                <a:ea typeface="Consolas"/>
                <a:cs typeface="Consolas"/>
                <a:sym typeface="Consolas"/>
              </a:rPr>
              <a:t> item</a:t>
            </a:r>
            <a:r>
              <a:rPr b="1" lang="en" sz="1600">
                <a:solidFill>
                  <a:schemeClr val="dk2"/>
                </a:solidFill>
                <a:highlight>
                  <a:srgbClr val="EFEFEF"/>
                </a:highlight>
                <a:latin typeface="Consolas"/>
                <a:ea typeface="Consolas"/>
                <a:cs typeface="Consolas"/>
                <a:sym typeface="Consolas"/>
              </a:rPr>
              <a:t>;</a:t>
            </a:r>
            <a:br>
              <a:rPr b="1" lang="en" sz="1600">
                <a:solidFill>
                  <a:schemeClr val="dk1"/>
                </a:solidFill>
                <a:highlight>
                  <a:srgbClr val="EFEFEF"/>
                </a:highlight>
                <a:latin typeface="Consolas"/>
                <a:ea typeface="Consolas"/>
                <a:cs typeface="Consolas"/>
                <a:sym typeface="Consolas"/>
              </a:rPr>
            </a:br>
            <a:r>
              <a:rPr b="1" lang="en" sz="1600">
                <a:solidFill>
                  <a:schemeClr val="dk1"/>
                </a:solidFill>
                <a:highlight>
                  <a:srgbClr val="EFEFEF"/>
                </a:highlight>
                <a:latin typeface="Consolas"/>
                <a:ea typeface="Consolas"/>
                <a:cs typeface="Consolas"/>
                <a:sym typeface="Consolas"/>
              </a:rPr>
              <a:t>      </a:t>
            </a:r>
            <a:r>
              <a:rPr b="1" lang="en" sz="1600">
                <a:solidFill>
                  <a:srgbClr val="AA22FF"/>
                </a:solidFill>
                <a:highlight>
                  <a:srgbClr val="EFEFEF"/>
                </a:highlight>
                <a:latin typeface="Consolas"/>
                <a:ea typeface="Consolas"/>
                <a:cs typeface="Consolas"/>
                <a:sym typeface="Consolas"/>
              </a:rPr>
              <a:t>public</a:t>
            </a:r>
            <a:r>
              <a:rPr b="1" lang="en" sz="1600">
                <a:solidFill>
                  <a:schemeClr val="dk1"/>
                </a:solidFill>
                <a:highlight>
                  <a:srgbClr val="EFEFEF"/>
                </a:highlight>
                <a:latin typeface="Consolas"/>
                <a:ea typeface="Consolas"/>
                <a:cs typeface="Consolas"/>
                <a:sym typeface="Consolas"/>
              </a:rPr>
              <a:t> IntNode next</a:t>
            </a:r>
            <a:r>
              <a:rPr b="1" lang="en" sz="1600">
                <a:solidFill>
                  <a:schemeClr val="dk2"/>
                </a:solidFill>
                <a:highlight>
                  <a:srgbClr val="EFEFEF"/>
                </a:highlight>
                <a:latin typeface="Consolas"/>
                <a:ea typeface="Consolas"/>
                <a:cs typeface="Consolas"/>
                <a:sym typeface="Consolas"/>
              </a:rPr>
              <a:t>;</a:t>
            </a:r>
            <a:br>
              <a:rPr b="1" lang="en" sz="1600">
                <a:solidFill>
                  <a:schemeClr val="dk1"/>
                </a:solidFill>
                <a:highlight>
                  <a:srgbClr val="EFEFEF"/>
                </a:highlight>
                <a:latin typeface="Consolas"/>
                <a:ea typeface="Consolas"/>
                <a:cs typeface="Consolas"/>
                <a:sym typeface="Consolas"/>
              </a:rPr>
            </a:br>
            <a:r>
              <a:rPr b="1" lang="en" sz="1600">
                <a:solidFill>
                  <a:schemeClr val="dk1"/>
                </a:solidFill>
                <a:highlight>
                  <a:srgbClr val="EFEFEF"/>
                </a:highlight>
                <a:latin typeface="Consolas"/>
                <a:ea typeface="Consolas"/>
                <a:cs typeface="Consolas"/>
                <a:sym typeface="Consolas"/>
              </a:rPr>
              <a:t>      ...</a:t>
            </a:r>
            <a:br>
              <a:rPr b="1" lang="en" sz="1600">
                <a:solidFill>
                  <a:schemeClr val="dk1"/>
                </a:solidFill>
                <a:highlight>
                  <a:srgbClr val="EFEFEF"/>
                </a:highlight>
                <a:latin typeface="Consolas"/>
                <a:ea typeface="Consolas"/>
                <a:cs typeface="Consolas"/>
                <a:sym typeface="Consolas"/>
              </a:rPr>
            </a:br>
            <a:r>
              <a:rPr b="1" lang="en" sz="1600">
                <a:solidFill>
                  <a:schemeClr val="dk1"/>
                </a:solidFill>
                <a:highlight>
                  <a:srgbClr val="EFEFEF"/>
                </a:highlight>
                <a:latin typeface="Consolas"/>
                <a:ea typeface="Consolas"/>
                <a:cs typeface="Consolas"/>
                <a:sym typeface="Consolas"/>
              </a:rPr>
              <a:t>   }</a:t>
            </a:r>
            <a:endParaRPr b="1" sz="1600">
              <a:solidFill>
                <a:schemeClr val="dk1"/>
              </a:solidFill>
              <a:highlight>
                <a:srgbClr val="EFEFEF"/>
              </a:highlight>
              <a:latin typeface="Consolas"/>
              <a:ea typeface="Consolas"/>
              <a:cs typeface="Consolas"/>
              <a:sym typeface="Consolas"/>
            </a:endParaRPr>
          </a:p>
          <a:p>
            <a:pPr indent="0" lvl="0" marL="0" rtl="0" algn="l">
              <a:lnSpc>
                <a:spcPct val="110795"/>
              </a:lnSpc>
              <a:spcBef>
                <a:spcPts val="0"/>
              </a:spcBef>
              <a:spcAft>
                <a:spcPts val="0"/>
              </a:spcAft>
              <a:buNone/>
            </a:pPr>
            <a:r>
              <a:rPr b="1" lang="en" sz="1600">
                <a:latin typeface="Consolas"/>
                <a:ea typeface="Consolas"/>
                <a:cs typeface="Consolas"/>
                <a:sym typeface="Consolas"/>
              </a:rPr>
              <a:t>   ...</a:t>
            </a:r>
            <a:br>
              <a:rPr b="1" lang="en" sz="1600">
                <a:solidFill>
                  <a:srgbClr val="000000"/>
                </a:solidFill>
                <a:latin typeface="Consolas"/>
                <a:ea typeface="Consolas"/>
                <a:cs typeface="Consolas"/>
                <a:sym typeface="Consolas"/>
              </a:rPr>
            </a:br>
            <a:r>
              <a:rPr b="1" lang="en" sz="1600">
                <a:solidFill>
                  <a:srgbClr val="666666"/>
                </a:solidFill>
                <a:latin typeface="Consolas"/>
                <a:ea typeface="Consolas"/>
                <a:cs typeface="Consolas"/>
                <a:sym typeface="Consolas"/>
              </a:rPr>
              <a:t>}</a:t>
            </a:r>
            <a:endParaRPr b="1" sz="1600">
              <a:solidFill>
                <a:srgbClr val="666666"/>
              </a:solidFill>
              <a:latin typeface="Consolas"/>
              <a:ea typeface="Consolas"/>
              <a:cs typeface="Consolas"/>
              <a:sym typeface="Consolas"/>
            </a:endParaRPr>
          </a:p>
          <a:p>
            <a:pPr indent="0" lvl="0" marL="0" rtl="0" algn="l">
              <a:spcBef>
                <a:spcPts val="600"/>
              </a:spcBef>
              <a:spcAft>
                <a:spcPts val="0"/>
              </a:spcAft>
              <a:buNone/>
            </a:pPr>
            <a:r>
              <a:t/>
            </a:r>
            <a:endParaRPr sz="2000">
              <a:solidFill>
                <a:srgbClr val="000000"/>
              </a:solidFill>
              <a:latin typeface="Calibri"/>
              <a:ea typeface="Calibri"/>
              <a:cs typeface="Calibri"/>
              <a:sym typeface="Calibri"/>
            </a:endParaRPr>
          </a:p>
        </p:txBody>
      </p:sp>
      <p:sp>
        <p:nvSpPr>
          <p:cNvPr id="730" name="Google Shape;730;p31"/>
          <p:cNvSpPr txBox="1"/>
          <p:nvPr/>
        </p:nvSpPr>
        <p:spPr>
          <a:xfrm>
            <a:off x="5329075" y="1135175"/>
            <a:ext cx="3690900" cy="7917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S</a:t>
            </a:r>
            <a:r>
              <a:rPr lang="en" sz="1700">
                <a:solidFill>
                  <a:schemeClr val="dk1"/>
                </a:solidFill>
                <a:highlight>
                  <a:srgbClr val="EFEFEF"/>
                </a:highlight>
                <a:latin typeface="Consolas"/>
                <a:ea typeface="Consolas"/>
                <a:cs typeface="Consolas"/>
                <a:sym typeface="Consolas"/>
              </a:rPr>
              <a:t>LList s1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SLList(5);</a:t>
            </a:r>
            <a:endParaRPr sz="17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s1.addFirst(10);</a:t>
            </a:r>
            <a:endParaRPr sz="1700">
              <a:solidFill>
                <a:schemeClr val="dk1"/>
              </a:solidFill>
              <a:highlight>
                <a:srgbClr val="EFEFEF"/>
              </a:highlight>
              <a:latin typeface="Consolas"/>
              <a:ea typeface="Consolas"/>
              <a:cs typeface="Consolas"/>
              <a:sym typeface="Consolas"/>
            </a:endParaRPr>
          </a:p>
          <a:p>
            <a:pPr indent="0" lvl="0" marL="0" rtl="0" algn="l">
              <a:spcBef>
                <a:spcPts val="600"/>
              </a:spcBef>
              <a:spcAft>
                <a:spcPts val="0"/>
              </a:spcAft>
              <a:buNone/>
            </a:pPr>
            <a:r>
              <a:t/>
            </a:r>
            <a:endParaRPr sz="2000">
              <a:latin typeface="Calibri"/>
              <a:ea typeface="Calibri"/>
              <a:cs typeface="Calibri"/>
              <a:sym typeface="Calibri"/>
            </a:endParaRPr>
          </a:p>
        </p:txBody>
      </p:sp>
      <p:sp>
        <p:nvSpPr>
          <p:cNvPr id="731" name="Google Shape;731;p31"/>
          <p:cNvSpPr txBox="1"/>
          <p:nvPr/>
        </p:nvSpPr>
        <p:spPr>
          <a:xfrm>
            <a:off x="4490875" y="3652031"/>
            <a:ext cx="4558800" cy="14028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600">
                <a:solidFill>
                  <a:srgbClr val="FFFFFF"/>
                </a:solidFill>
                <a:highlight>
                  <a:srgbClr val="000000"/>
                </a:highlight>
                <a:latin typeface="Consolas"/>
                <a:ea typeface="Consolas"/>
                <a:cs typeface="Consolas"/>
                <a:sym typeface="Consolas"/>
              </a:rPr>
              <a:t>SLListLauncher.java:6: error: incompatible types: String cannot be converted to int</a:t>
            </a:r>
            <a:endParaRPr sz="16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t/>
            </a:r>
            <a:endParaRPr sz="16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en" sz="1600">
                <a:solidFill>
                  <a:srgbClr val="FFFFFF"/>
                </a:solidFill>
                <a:highlight>
                  <a:srgbClr val="000000"/>
                </a:highlight>
                <a:latin typeface="Consolas"/>
                <a:ea typeface="Consolas"/>
                <a:cs typeface="Consolas"/>
                <a:sym typeface="Consolas"/>
              </a:rPr>
              <a:t>SLList d2 = new SLList("hi");</a:t>
            </a:r>
            <a:endParaRPr sz="1600">
              <a:solidFill>
                <a:srgbClr val="FFFFFF"/>
              </a:solidFill>
              <a:highlight>
                <a:srgbClr val="000000"/>
              </a:highlight>
              <a:latin typeface="Consolas"/>
              <a:ea typeface="Consolas"/>
              <a:cs typeface="Consolas"/>
              <a:sym typeface="Consolas"/>
            </a:endParaRPr>
          </a:p>
        </p:txBody>
      </p:sp>
      <p:sp>
        <p:nvSpPr>
          <p:cNvPr id="732" name="Google Shape;732;p31"/>
          <p:cNvSpPr txBox="1"/>
          <p:nvPr/>
        </p:nvSpPr>
        <p:spPr>
          <a:xfrm>
            <a:off x="5317602" y="2943600"/>
            <a:ext cx="3690900" cy="7917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S</a:t>
            </a:r>
            <a:r>
              <a:rPr lang="en" sz="1700">
                <a:solidFill>
                  <a:schemeClr val="dk1"/>
                </a:solidFill>
                <a:highlight>
                  <a:srgbClr val="EFEFEF"/>
                </a:highlight>
                <a:latin typeface="Consolas"/>
                <a:ea typeface="Consolas"/>
                <a:cs typeface="Consolas"/>
                <a:sym typeface="Consolas"/>
              </a:rPr>
              <a:t>LList s2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SLList(</a:t>
            </a:r>
            <a:r>
              <a:rPr lang="en" sz="1700">
                <a:solidFill>
                  <a:srgbClr val="BD8D8B"/>
                </a:solidFill>
                <a:highlight>
                  <a:srgbClr val="EFEFEF"/>
                </a:highlight>
                <a:latin typeface="Consolas"/>
                <a:ea typeface="Consolas"/>
                <a:cs typeface="Consolas"/>
                <a:sym typeface="Consolas"/>
              </a:rPr>
              <a:t>"hi"</a:t>
            </a: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s2.addFirst(</a:t>
            </a:r>
            <a:r>
              <a:rPr lang="en" sz="1700">
                <a:solidFill>
                  <a:srgbClr val="BD8D8B"/>
                </a:solidFill>
                <a:highlight>
                  <a:srgbClr val="EFEFEF"/>
                </a:highlight>
                <a:latin typeface="Consolas"/>
                <a:ea typeface="Consolas"/>
                <a:cs typeface="Consolas"/>
                <a:sym typeface="Consolas"/>
              </a:rPr>
              <a:t>"apple"</a:t>
            </a: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gn="l">
              <a:spcBef>
                <a:spcPts val="600"/>
              </a:spcBef>
              <a:spcAft>
                <a:spcPts val="0"/>
              </a:spcAft>
              <a:buNone/>
            </a:pPr>
            <a:r>
              <a:t/>
            </a:r>
            <a:endParaRPr sz="2000">
              <a:latin typeface="Calibri"/>
              <a:ea typeface="Calibri"/>
              <a:cs typeface="Calibri"/>
              <a:sym typeface="Calibri"/>
            </a:endParaRPr>
          </a:p>
        </p:txBody>
      </p:sp>
      <p:sp>
        <p:nvSpPr>
          <p:cNvPr id="733" name="Google Shape;733;p31"/>
          <p:cNvSpPr txBox="1"/>
          <p:nvPr/>
        </p:nvSpPr>
        <p:spPr>
          <a:xfrm>
            <a:off x="7822700" y="1900400"/>
            <a:ext cx="1098300" cy="2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Works fine!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37" name="Shape 737"/>
        <p:cNvGrpSpPr/>
        <p:nvPr/>
      </p:nvGrpSpPr>
      <p:grpSpPr>
        <a:xfrm>
          <a:off x="0" y="0"/>
          <a:ext cx="0" cy="0"/>
          <a:chOff x="0" y="0"/>
          <a:chExt cx="0" cy="0"/>
        </a:xfrm>
      </p:grpSpPr>
      <p:sp>
        <p:nvSpPr>
          <p:cNvPr id="738" name="Google Shape;738;p3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SLists</a:t>
            </a:r>
            <a:endParaRPr/>
          </a:p>
        </p:txBody>
      </p:sp>
      <p:sp>
        <p:nvSpPr>
          <p:cNvPr id="739" name="Google Shape;739;p32"/>
          <p:cNvSpPr txBox="1"/>
          <p:nvPr>
            <p:ph idx="1" type="body"/>
          </p:nvPr>
        </p:nvSpPr>
        <p:spPr>
          <a:xfrm>
            <a:off x="243000" y="556500"/>
            <a:ext cx="8443800" cy="577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Java allows us to defer type selection until declaration.</a:t>
            </a:r>
            <a:endParaRPr/>
          </a:p>
        </p:txBody>
      </p:sp>
      <p:sp>
        <p:nvSpPr>
          <p:cNvPr id="740" name="Google Shape;740;p32"/>
          <p:cNvSpPr txBox="1"/>
          <p:nvPr/>
        </p:nvSpPr>
        <p:spPr>
          <a:xfrm>
            <a:off x="90600" y="1133750"/>
            <a:ext cx="4973100" cy="3819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0795"/>
              </a:lnSpc>
              <a:spcBef>
                <a:spcPts val="0"/>
              </a:spcBef>
              <a:spcAft>
                <a:spcPts val="0"/>
              </a:spcAft>
              <a:buNone/>
            </a:pPr>
            <a:r>
              <a:rPr b="1" lang="en" sz="1600">
                <a:solidFill>
                  <a:srgbClr val="AA22FF"/>
                </a:solidFill>
                <a:latin typeface="Consolas"/>
                <a:ea typeface="Consolas"/>
                <a:cs typeface="Consolas"/>
                <a:sym typeface="Consolas"/>
              </a:rPr>
              <a:t>public</a:t>
            </a:r>
            <a:r>
              <a:rPr b="1" lang="en" sz="1600">
                <a:solidFill>
                  <a:schemeClr val="dk1"/>
                </a:solidFill>
                <a:latin typeface="Consolas"/>
                <a:ea typeface="Consolas"/>
                <a:cs typeface="Consolas"/>
                <a:sym typeface="Consolas"/>
              </a:rPr>
              <a:t> </a:t>
            </a:r>
            <a:r>
              <a:rPr b="1" lang="en" sz="1600">
                <a:solidFill>
                  <a:srgbClr val="AA22FF"/>
                </a:solidFill>
                <a:latin typeface="Consolas"/>
                <a:ea typeface="Consolas"/>
                <a:cs typeface="Consolas"/>
                <a:sym typeface="Consolas"/>
              </a:rPr>
              <a:t>class</a:t>
            </a:r>
            <a:r>
              <a:rPr b="1" lang="en" sz="1600">
                <a:solidFill>
                  <a:schemeClr val="dk1"/>
                </a:solidFill>
                <a:latin typeface="Consolas"/>
                <a:ea typeface="Consolas"/>
                <a:cs typeface="Consolas"/>
                <a:sym typeface="Consolas"/>
              </a:rPr>
              <a:t> </a:t>
            </a:r>
            <a:r>
              <a:rPr b="1" lang="en" sz="1600">
                <a:solidFill>
                  <a:srgbClr val="0000FF"/>
                </a:solidFill>
                <a:latin typeface="Consolas"/>
                <a:ea typeface="Consolas"/>
                <a:cs typeface="Consolas"/>
                <a:sym typeface="Consolas"/>
              </a:rPr>
              <a:t>SLList&lt;</a:t>
            </a:r>
            <a:r>
              <a:rPr b="1" lang="en" sz="1600">
                <a:solidFill>
                  <a:srgbClr val="208920"/>
                </a:solidFill>
                <a:highlight>
                  <a:srgbClr val="EFEFEF"/>
                </a:highlight>
                <a:latin typeface="Consolas"/>
                <a:ea typeface="Consolas"/>
                <a:cs typeface="Consolas"/>
                <a:sym typeface="Consolas"/>
              </a:rPr>
              <a:t>BleepBlorp</a:t>
            </a:r>
            <a:r>
              <a:rPr b="1" lang="en" sz="1600">
                <a:solidFill>
                  <a:srgbClr val="0000FF"/>
                </a:solidFill>
                <a:latin typeface="Consolas"/>
                <a:ea typeface="Consolas"/>
                <a:cs typeface="Consolas"/>
                <a:sym typeface="Consolas"/>
              </a:rPr>
              <a:t>&gt;</a:t>
            </a:r>
            <a:r>
              <a:rPr b="1" lang="en" sz="1600">
                <a:solidFill>
                  <a:schemeClr val="dk1"/>
                </a:solidFill>
                <a:latin typeface="Consolas"/>
                <a:ea typeface="Consolas"/>
                <a:cs typeface="Consolas"/>
                <a:sym typeface="Consolas"/>
              </a:rPr>
              <a:t> </a:t>
            </a:r>
            <a:r>
              <a:rPr b="1" lang="en" sz="1600">
                <a:solidFill>
                  <a:schemeClr val="dk2"/>
                </a:solidFill>
                <a:latin typeface="Consolas"/>
                <a:ea typeface="Consolas"/>
                <a:cs typeface="Consolas"/>
                <a:sym typeface="Consolas"/>
              </a:rPr>
              <a:t>{</a:t>
            </a:r>
            <a:br>
              <a:rPr b="1" lang="en" sz="1600">
                <a:solidFill>
                  <a:schemeClr val="dk1"/>
                </a:solidFill>
                <a:latin typeface="Consolas"/>
                <a:ea typeface="Consolas"/>
                <a:cs typeface="Consolas"/>
                <a:sym typeface="Consolas"/>
              </a:rPr>
            </a:br>
            <a:r>
              <a:rPr b="1" lang="en" sz="1600">
                <a:solidFill>
                  <a:schemeClr val="dk1"/>
                </a:solidFill>
                <a:latin typeface="Consolas"/>
                <a:ea typeface="Consolas"/>
                <a:cs typeface="Consolas"/>
                <a:sym typeface="Consolas"/>
              </a:rPr>
              <a:t>   </a:t>
            </a:r>
            <a:r>
              <a:rPr b="1" lang="en" sz="1600">
                <a:solidFill>
                  <a:srgbClr val="AA22FF"/>
                </a:solidFill>
                <a:highlight>
                  <a:srgbClr val="EFEFEF"/>
                </a:highlight>
                <a:latin typeface="Consolas"/>
                <a:ea typeface="Consolas"/>
                <a:cs typeface="Consolas"/>
                <a:sym typeface="Consolas"/>
              </a:rPr>
              <a:t>private </a:t>
            </a:r>
            <a:r>
              <a:rPr b="1" lang="en" sz="1600">
                <a:solidFill>
                  <a:schemeClr val="dk1"/>
                </a:solidFill>
                <a:latin typeface="Consolas"/>
                <a:ea typeface="Consolas"/>
                <a:cs typeface="Consolas"/>
                <a:sym typeface="Consolas"/>
              </a:rPr>
              <a:t>IntNode sentinel</a:t>
            </a:r>
            <a:r>
              <a:rPr b="1" lang="en" sz="1600">
                <a:solidFill>
                  <a:schemeClr val="dk2"/>
                </a:solidFill>
                <a:latin typeface="Consolas"/>
                <a:ea typeface="Consolas"/>
                <a:cs typeface="Consolas"/>
                <a:sym typeface="Consolas"/>
              </a:rPr>
              <a:t>;</a:t>
            </a:r>
            <a:endParaRPr b="1" sz="1600">
              <a:solidFill>
                <a:schemeClr val="dk2"/>
              </a:solidFill>
              <a:latin typeface="Consolas"/>
              <a:ea typeface="Consolas"/>
              <a:cs typeface="Consolas"/>
              <a:sym typeface="Consolas"/>
            </a:endParaRPr>
          </a:p>
          <a:p>
            <a:pPr indent="0" lvl="0" marL="0" rtl="0" algn="l">
              <a:lnSpc>
                <a:spcPct val="110795"/>
              </a:lnSpc>
              <a:spcBef>
                <a:spcPts val="0"/>
              </a:spcBef>
              <a:spcAft>
                <a:spcPts val="0"/>
              </a:spcAft>
              <a:buNone/>
            </a:pPr>
            <a:r>
              <a:rPr b="1" lang="en" sz="1600">
                <a:solidFill>
                  <a:srgbClr val="AA22FF"/>
                </a:solidFill>
                <a:highlight>
                  <a:srgbClr val="EFEFEF"/>
                </a:highlight>
                <a:latin typeface="Consolas"/>
                <a:ea typeface="Consolas"/>
                <a:cs typeface="Consolas"/>
                <a:sym typeface="Consolas"/>
              </a:rPr>
              <a:t>   private </a:t>
            </a:r>
            <a:r>
              <a:rPr b="1" lang="en" sz="1600">
                <a:solidFill>
                  <a:schemeClr val="dk1"/>
                </a:solidFill>
                <a:latin typeface="Consolas"/>
                <a:ea typeface="Consolas"/>
                <a:cs typeface="Consolas"/>
                <a:sym typeface="Consolas"/>
              </a:rPr>
              <a:t>int size;</a:t>
            </a:r>
            <a:br>
              <a:rPr b="1" lang="en" sz="1600">
                <a:solidFill>
                  <a:schemeClr val="dk1"/>
                </a:solidFill>
                <a:latin typeface="Consolas"/>
                <a:ea typeface="Consolas"/>
                <a:cs typeface="Consolas"/>
                <a:sym typeface="Consolas"/>
              </a:rPr>
            </a:br>
            <a:endParaRPr b="1" sz="1600">
              <a:solidFill>
                <a:schemeClr val="dk1"/>
              </a:solidFill>
              <a:latin typeface="Consolas"/>
              <a:ea typeface="Consolas"/>
              <a:cs typeface="Consolas"/>
              <a:sym typeface="Consolas"/>
            </a:endParaRPr>
          </a:p>
          <a:p>
            <a:pPr indent="0" lvl="0" marL="0" rtl="0" algn="l">
              <a:lnSpc>
                <a:spcPct val="110795"/>
              </a:lnSpc>
              <a:spcBef>
                <a:spcPts val="0"/>
              </a:spcBef>
              <a:spcAft>
                <a:spcPts val="0"/>
              </a:spcAft>
              <a:buNone/>
            </a:pPr>
            <a:r>
              <a:rPr b="1" lang="en" sz="1600">
                <a:solidFill>
                  <a:srgbClr val="AA22FF"/>
                </a:solidFill>
                <a:highlight>
                  <a:srgbClr val="EFEFEF"/>
                </a:highlight>
                <a:latin typeface="Consolas"/>
                <a:ea typeface="Consolas"/>
                <a:cs typeface="Consolas"/>
                <a:sym typeface="Consolas"/>
              </a:rPr>
              <a:t>   public</a:t>
            </a:r>
            <a:r>
              <a:rPr b="1" lang="en" sz="1600">
                <a:solidFill>
                  <a:schemeClr val="dk1"/>
                </a:solidFill>
                <a:highlight>
                  <a:srgbClr val="EFEFEF"/>
                </a:highlight>
                <a:latin typeface="Consolas"/>
                <a:ea typeface="Consolas"/>
                <a:cs typeface="Consolas"/>
                <a:sym typeface="Consolas"/>
              </a:rPr>
              <a:t> </a:t>
            </a:r>
            <a:r>
              <a:rPr b="1" lang="en" sz="1600">
                <a:solidFill>
                  <a:srgbClr val="AA22FF"/>
                </a:solidFill>
                <a:highlight>
                  <a:srgbClr val="EFEFEF"/>
                </a:highlight>
                <a:latin typeface="Consolas"/>
                <a:ea typeface="Consolas"/>
                <a:cs typeface="Consolas"/>
                <a:sym typeface="Consolas"/>
              </a:rPr>
              <a:t>class</a:t>
            </a:r>
            <a:r>
              <a:rPr b="1" lang="en" sz="1600">
                <a:solidFill>
                  <a:schemeClr val="dk1"/>
                </a:solidFill>
                <a:highlight>
                  <a:srgbClr val="EFEFEF"/>
                </a:highlight>
                <a:latin typeface="Consolas"/>
                <a:ea typeface="Consolas"/>
                <a:cs typeface="Consolas"/>
                <a:sym typeface="Consolas"/>
              </a:rPr>
              <a:t> </a:t>
            </a:r>
            <a:r>
              <a:rPr b="1" lang="en" sz="1600">
                <a:solidFill>
                  <a:srgbClr val="0000FF"/>
                </a:solidFill>
                <a:highlight>
                  <a:srgbClr val="EFEFEF"/>
                </a:highlight>
                <a:latin typeface="Consolas"/>
                <a:ea typeface="Consolas"/>
                <a:cs typeface="Consolas"/>
                <a:sym typeface="Consolas"/>
              </a:rPr>
              <a:t>IntNode</a:t>
            </a:r>
            <a:r>
              <a:rPr b="1" lang="en" sz="1600">
                <a:solidFill>
                  <a:schemeClr val="dk1"/>
                </a:solidFill>
                <a:highlight>
                  <a:srgbClr val="EFEFEF"/>
                </a:highlight>
                <a:latin typeface="Consolas"/>
                <a:ea typeface="Consolas"/>
                <a:cs typeface="Consolas"/>
                <a:sym typeface="Consolas"/>
              </a:rPr>
              <a:t> </a:t>
            </a:r>
            <a:r>
              <a:rPr b="1" lang="en" sz="1600">
                <a:solidFill>
                  <a:schemeClr val="dk2"/>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lnSpc>
                <a:spcPct val="110795"/>
              </a:lnSpc>
              <a:spcBef>
                <a:spcPts val="0"/>
              </a:spcBef>
              <a:spcAft>
                <a:spcPts val="0"/>
              </a:spcAft>
              <a:buNone/>
            </a:pPr>
            <a:r>
              <a:rPr b="1" lang="en" sz="1600">
                <a:solidFill>
                  <a:schemeClr val="dk1"/>
                </a:solidFill>
                <a:highlight>
                  <a:srgbClr val="EFEFEF"/>
                </a:highlight>
                <a:latin typeface="Consolas"/>
                <a:ea typeface="Consolas"/>
                <a:cs typeface="Consolas"/>
                <a:sym typeface="Consolas"/>
              </a:rPr>
              <a:t>      </a:t>
            </a:r>
            <a:r>
              <a:rPr b="1" lang="en" sz="1600">
                <a:solidFill>
                  <a:srgbClr val="AA22FF"/>
                </a:solidFill>
                <a:highlight>
                  <a:srgbClr val="EFEFEF"/>
                </a:highlight>
                <a:latin typeface="Consolas"/>
                <a:ea typeface="Consolas"/>
                <a:cs typeface="Consolas"/>
                <a:sym typeface="Consolas"/>
              </a:rPr>
              <a:t>public</a:t>
            </a:r>
            <a:r>
              <a:rPr b="1" lang="en" sz="1600">
                <a:solidFill>
                  <a:schemeClr val="dk1"/>
                </a:solidFill>
                <a:highlight>
                  <a:srgbClr val="EFEFEF"/>
                </a:highlight>
                <a:latin typeface="Consolas"/>
                <a:ea typeface="Consolas"/>
                <a:cs typeface="Consolas"/>
                <a:sym typeface="Consolas"/>
              </a:rPr>
              <a:t> </a:t>
            </a:r>
            <a:r>
              <a:rPr b="1" lang="en" sz="1600">
                <a:solidFill>
                  <a:srgbClr val="208920"/>
                </a:solidFill>
                <a:highlight>
                  <a:srgbClr val="EFEFEF"/>
                </a:highlight>
                <a:latin typeface="Consolas"/>
                <a:ea typeface="Consolas"/>
                <a:cs typeface="Consolas"/>
                <a:sym typeface="Consolas"/>
              </a:rPr>
              <a:t>BleepBlorp</a:t>
            </a:r>
            <a:r>
              <a:rPr b="1" lang="en" sz="1600">
                <a:solidFill>
                  <a:schemeClr val="dk1"/>
                </a:solidFill>
                <a:highlight>
                  <a:srgbClr val="EFEFEF"/>
                </a:highlight>
                <a:latin typeface="Consolas"/>
                <a:ea typeface="Consolas"/>
                <a:cs typeface="Consolas"/>
                <a:sym typeface="Consolas"/>
              </a:rPr>
              <a:t> item</a:t>
            </a:r>
            <a:r>
              <a:rPr b="1" lang="en" sz="1600">
                <a:solidFill>
                  <a:schemeClr val="dk2"/>
                </a:solidFill>
                <a:highlight>
                  <a:srgbClr val="EFEFEF"/>
                </a:highlight>
                <a:latin typeface="Consolas"/>
                <a:ea typeface="Consolas"/>
                <a:cs typeface="Consolas"/>
                <a:sym typeface="Consolas"/>
              </a:rPr>
              <a:t>;</a:t>
            </a:r>
            <a:br>
              <a:rPr b="1" lang="en" sz="1600">
                <a:solidFill>
                  <a:schemeClr val="dk1"/>
                </a:solidFill>
                <a:highlight>
                  <a:srgbClr val="EFEFEF"/>
                </a:highlight>
                <a:latin typeface="Consolas"/>
                <a:ea typeface="Consolas"/>
                <a:cs typeface="Consolas"/>
                <a:sym typeface="Consolas"/>
              </a:rPr>
            </a:br>
            <a:r>
              <a:rPr b="1" lang="en" sz="1600">
                <a:solidFill>
                  <a:schemeClr val="dk1"/>
                </a:solidFill>
                <a:highlight>
                  <a:srgbClr val="EFEFEF"/>
                </a:highlight>
                <a:latin typeface="Consolas"/>
                <a:ea typeface="Consolas"/>
                <a:cs typeface="Consolas"/>
                <a:sym typeface="Consolas"/>
              </a:rPr>
              <a:t>      </a:t>
            </a:r>
            <a:r>
              <a:rPr b="1" lang="en" sz="1600">
                <a:solidFill>
                  <a:srgbClr val="AA22FF"/>
                </a:solidFill>
                <a:highlight>
                  <a:srgbClr val="EFEFEF"/>
                </a:highlight>
                <a:latin typeface="Consolas"/>
                <a:ea typeface="Consolas"/>
                <a:cs typeface="Consolas"/>
                <a:sym typeface="Consolas"/>
              </a:rPr>
              <a:t>public</a:t>
            </a:r>
            <a:r>
              <a:rPr b="1" lang="en" sz="1600">
                <a:solidFill>
                  <a:schemeClr val="dk1"/>
                </a:solidFill>
                <a:highlight>
                  <a:srgbClr val="EFEFEF"/>
                </a:highlight>
                <a:latin typeface="Consolas"/>
                <a:ea typeface="Consolas"/>
                <a:cs typeface="Consolas"/>
                <a:sym typeface="Consolas"/>
              </a:rPr>
              <a:t> IntNode next</a:t>
            </a:r>
            <a:r>
              <a:rPr b="1" lang="en" sz="1600">
                <a:solidFill>
                  <a:schemeClr val="dk2"/>
                </a:solidFill>
                <a:highlight>
                  <a:srgbClr val="EFEFEF"/>
                </a:highlight>
                <a:latin typeface="Consolas"/>
                <a:ea typeface="Consolas"/>
                <a:cs typeface="Consolas"/>
                <a:sym typeface="Consolas"/>
              </a:rPr>
              <a:t>;</a:t>
            </a:r>
            <a:br>
              <a:rPr b="1" lang="en" sz="1600">
                <a:solidFill>
                  <a:schemeClr val="dk1"/>
                </a:solidFill>
                <a:highlight>
                  <a:srgbClr val="EFEFEF"/>
                </a:highlight>
                <a:latin typeface="Consolas"/>
                <a:ea typeface="Consolas"/>
                <a:cs typeface="Consolas"/>
                <a:sym typeface="Consolas"/>
              </a:rPr>
            </a:br>
            <a:r>
              <a:rPr b="1" lang="en" sz="1600">
                <a:solidFill>
                  <a:schemeClr val="dk1"/>
                </a:solidFill>
                <a:highlight>
                  <a:srgbClr val="EFEFEF"/>
                </a:highlight>
                <a:latin typeface="Consolas"/>
                <a:ea typeface="Consolas"/>
                <a:cs typeface="Consolas"/>
                <a:sym typeface="Consolas"/>
              </a:rPr>
              <a:t>      ...</a:t>
            </a:r>
            <a:br>
              <a:rPr b="1" lang="en" sz="1600">
                <a:solidFill>
                  <a:schemeClr val="dk1"/>
                </a:solidFill>
                <a:highlight>
                  <a:srgbClr val="EFEFEF"/>
                </a:highlight>
                <a:latin typeface="Consolas"/>
                <a:ea typeface="Consolas"/>
                <a:cs typeface="Consolas"/>
                <a:sym typeface="Consolas"/>
              </a:rPr>
            </a:br>
            <a:r>
              <a:rPr b="1" lang="en" sz="1600">
                <a:solidFill>
                  <a:schemeClr val="dk1"/>
                </a:solidFill>
                <a:highlight>
                  <a:srgbClr val="EFEFEF"/>
                </a:highlight>
                <a:latin typeface="Consolas"/>
                <a:ea typeface="Consolas"/>
                <a:cs typeface="Consolas"/>
                <a:sym typeface="Consolas"/>
              </a:rPr>
              <a:t>   }</a:t>
            </a:r>
            <a:endParaRPr b="1" sz="1600">
              <a:solidFill>
                <a:schemeClr val="dk1"/>
              </a:solidFill>
              <a:highlight>
                <a:srgbClr val="EFEFEF"/>
              </a:highlight>
              <a:latin typeface="Consolas"/>
              <a:ea typeface="Consolas"/>
              <a:cs typeface="Consolas"/>
              <a:sym typeface="Consolas"/>
            </a:endParaRPr>
          </a:p>
          <a:p>
            <a:pPr indent="0" lvl="0" marL="0" rtl="0" algn="l">
              <a:lnSpc>
                <a:spcPct val="110795"/>
              </a:lnSpc>
              <a:spcBef>
                <a:spcPts val="0"/>
              </a:spcBef>
              <a:spcAft>
                <a:spcPts val="0"/>
              </a:spcAft>
              <a:buNone/>
            </a:pPr>
            <a:r>
              <a:rPr b="1" lang="en" sz="1600">
                <a:solidFill>
                  <a:schemeClr val="dk1"/>
                </a:solidFill>
                <a:latin typeface="Consolas"/>
                <a:ea typeface="Consolas"/>
                <a:cs typeface="Consolas"/>
                <a:sym typeface="Consolas"/>
              </a:rPr>
              <a:t>   ...</a:t>
            </a:r>
            <a:br>
              <a:rPr b="1" lang="en" sz="1600">
                <a:solidFill>
                  <a:schemeClr val="dk1"/>
                </a:solidFill>
                <a:latin typeface="Consolas"/>
                <a:ea typeface="Consolas"/>
                <a:cs typeface="Consolas"/>
                <a:sym typeface="Consolas"/>
              </a:rPr>
            </a:br>
            <a:r>
              <a:rPr b="1" lang="en" sz="1600">
                <a:solidFill>
                  <a:schemeClr val="dk2"/>
                </a:solidFill>
                <a:latin typeface="Consolas"/>
                <a:ea typeface="Consolas"/>
                <a:cs typeface="Consolas"/>
                <a:sym typeface="Consolas"/>
              </a:rPr>
              <a:t>}</a:t>
            </a:r>
            <a:endParaRPr b="1" sz="1600">
              <a:solidFill>
                <a:schemeClr val="dk2"/>
              </a:solidFill>
              <a:latin typeface="Consolas"/>
              <a:ea typeface="Consolas"/>
              <a:cs typeface="Consolas"/>
              <a:sym typeface="Consolas"/>
            </a:endParaRPr>
          </a:p>
          <a:p>
            <a:pPr indent="0" lvl="0" marL="0" rtl="0" algn="l">
              <a:spcBef>
                <a:spcPts val="600"/>
              </a:spcBef>
              <a:spcAft>
                <a:spcPts val="0"/>
              </a:spcAft>
              <a:buNone/>
            </a:pPr>
            <a:r>
              <a:t/>
            </a:r>
            <a:endParaRPr sz="2000">
              <a:solidFill>
                <a:schemeClr val="dk1"/>
              </a:solidFill>
              <a:latin typeface="Calibri"/>
              <a:ea typeface="Calibri"/>
              <a:cs typeface="Calibri"/>
              <a:sym typeface="Calibri"/>
            </a:endParaRPr>
          </a:p>
          <a:p>
            <a:pPr indent="0" lvl="0" marL="0" rtl="0" algn="l">
              <a:lnSpc>
                <a:spcPct val="110795"/>
              </a:lnSpc>
              <a:spcBef>
                <a:spcPts val="0"/>
              </a:spcBef>
              <a:spcAft>
                <a:spcPts val="0"/>
              </a:spcAft>
              <a:buNone/>
            </a:pPr>
            <a:r>
              <a:t/>
            </a:r>
            <a:endParaRPr b="1" sz="1600">
              <a:solidFill>
                <a:srgbClr val="AA22FF"/>
              </a:solidFill>
              <a:latin typeface="Consolas"/>
              <a:ea typeface="Consolas"/>
              <a:cs typeface="Consolas"/>
              <a:sym typeface="Consolas"/>
            </a:endParaRPr>
          </a:p>
        </p:txBody>
      </p:sp>
      <p:sp>
        <p:nvSpPr>
          <p:cNvPr id="741" name="Google Shape;741;p32"/>
          <p:cNvSpPr txBox="1"/>
          <p:nvPr/>
        </p:nvSpPr>
        <p:spPr>
          <a:xfrm>
            <a:off x="3998250" y="1633325"/>
            <a:ext cx="4864500" cy="15024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S</a:t>
            </a:r>
            <a:r>
              <a:rPr lang="en" sz="1700">
                <a:solidFill>
                  <a:schemeClr val="dk1"/>
                </a:solidFill>
                <a:highlight>
                  <a:srgbClr val="EFEFEF"/>
                </a:highlight>
                <a:latin typeface="Consolas"/>
                <a:ea typeface="Consolas"/>
                <a:cs typeface="Consolas"/>
                <a:sym typeface="Consolas"/>
              </a:rPr>
              <a:t>LList&lt;Integer&gt; s1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SLList&lt;&gt;(5);</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s1.insertFront(10);</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SLList&lt;String&gt; s2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SLList&lt;&gt;(</a:t>
            </a:r>
            <a:r>
              <a:rPr lang="en" sz="1700">
                <a:solidFill>
                  <a:srgbClr val="BD8D8B"/>
                </a:solidFill>
                <a:highlight>
                  <a:srgbClr val="EFEFEF"/>
                </a:highlight>
                <a:latin typeface="Consolas"/>
                <a:ea typeface="Consolas"/>
                <a:cs typeface="Consolas"/>
                <a:sym typeface="Consolas"/>
              </a:rPr>
              <a:t>"hi"</a:t>
            </a: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s2.insertFront(</a:t>
            </a:r>
            <a:r>
              <a:rPr lang="en" sz="1700">
                <a:solidFill>
                  <a:srgbClr val="BD8D8B"/>
                </a:solidFill>
                <a:highlight>
                  <a:srgbClr val="EFEFEF"/>
                </a:highlight>
                <a:latin typeface="Consolas"/>
                <a:ea typeface="Consolas"/>
                <a:cs typeface="Consolas"/>
                <a:sym typeface="Consolas"/>
              </a:rPr>
              <a:t>"apple"</a:t>
            </a: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600"/>
              </a:spcBef>
              <a:spcAft>
                <a:spcPts val="0"/>
              </a:spcAft>
              <a:buNone/>
            </a:pPr>
            <a:r>
              <a:t/>
            </a:r>
            <a:endParaRPr sz="1800">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5" name="Shape 745"/>
        <p:cNvGrpSpPr/>
        <p:nvPr/>
      </p:nvGrpSpPr>
      <p:grpSpPr>
        <a:xfrm>
          <a:off x="0" y="0"/>
          <a:ext cx="0" cy="0"/>
          <a:chOff x="0" y="0"/>
          <a:chExt cx="0" cy="0"/>
        </a:xfrm>
      </p:grpSpPr>
      <p:sp>
        <p:nvSpPr>
          <p:cNvPr id="746" name="Google Shape;746;p3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Generics</a:t>
            </a:r>
            <a:endParaRPr/>
          </a:p>
        </p:txBody>
      </p:sp>
      <p:sp>
        <p:nvSpPr>
          <p:cNvPr id="747" name="Google Shape;747;p33"/>
          <p:cNvSpPr txBox="1"/>
          <p:nvPr>
            <p:ph idx="1" type="body"/>
          </p:nvPr>
        </p:nvSpPr>
        <p:spPr>
          <a:xfrm>
            <a:off x="243000" y="556500"/>
            <a:ext cx="88503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We’ll spend a lot more time with generics later, but here are the rules of thumb you’ll need for project 1:</a:t>
            </a:r>
            <a:endParaRPr/>
          </a:p>
          <a:p>
            <a:pPr indent="-355600" lvl="0" marL="457200" rtl="0" algn="l">
              <a:spcBef>
                <a:spcPts val="600"/>
              </a:spcBef>
              <a:spcAft>
                <a:spcPts val="0"/>
              </a:spcAft>
              <a:buSzPts val="2000"/>
              <a:buChar char="●"/>
            </a:pPr>
            <a:r>
              <a:rPr lang="en"/>
              <a:t>In the .java file </a:t>
            </a:r>
            <a:r>
              <a:rPr b="1" lang="en"/>
              <a:t>implementing </a:t>
            </a:r>
            <a:r>
              <a:rPr lang="en"/>
              <a:t>your data structure, specify your “generic type” </a:t>
            </a:r>
            <a:r>
              <a:rPr b="1" lang="en"/>
              <a:t>only once</a:t>
            </a:r>
            <a:r>
              <a:rPr lang="en"/>
              <a:t> at the very top of the file.</a:t>
            </a:r>
            <a:endParaRPr/>
          </a:p>
          <a:p>
            <a:pPr indent="-355600" lvl="0" marL="457200" rtl="0" algn="l">
              <a:spcBef>
                <a:spcPts val="0"/>
              </a:spcBef>
              <a:spcAft>
                <a:spcPts val="0"/>
              </a:spcAft>
              <a:buSzPts val="2000"/>
              <a:buChar char="●"/>
            </a:pPr>
            <a:r>
              <a:rPr lang="en"/>
              <a:t>In .java files that </a:t>
            </a:r>
            <a:r>
              <a:rPr b="1" lang="en"/>
              <a:t>use </a:t>
            </a:r>
            <a:r>
              <a:rPr lang="en"/>
              <a:t>your data structure, specify desired type </a:t>
            </a:r>
            <a:r>
              <a:rPr b="1" lang="en"/>
              <a:t>once</a:t>
            </a:r>
            <a:r>
              <a:rPr lang="en"/>
              <a:t>:</a:t>
            </a:r>
            <a:endParaRPr/>
          </a:p>
          <a:p>
            <a:pPr indent="-355600" lvl="1" marL="914400" rtl="0" algn="l">
              <a:spcBef>
                <a:spcPts val="0"/>
              </a:spcBef>
              <a:spcAft>
                <a:spcPts val="0"/>
              </a:spcAft>
              <a:buSzPts val="2000"/>
              <a:buChar char="○"/>
            </a:pPr>
            <a:r>
              <a:rPr lang="en"/>
              <a:t>Write out desired type during </a:t>
            </a:r>
            <a:r>
              <a:rPr b="1" lang="en"/>
              <a:t>declaration</a:t>
            </a:r>
            <a:r>
              <a:rPr lang="en"/>
              <a:t>.</a:t>
            </a:r>
            <a:endParaRPr/>
          </a:p>
          <a:p>
            <a:pPr indent="-355600" lvl="1" marL="914400" rtl="0" algn="l">
              <a:spcBef>
                <a:spcPts val="0"/>
              </a:spcBef>
              <a:spcAft>
                <a:spcPts val="0"/>
              </a:spcAft>
              <a:buSzPts val="2000"/>
              <a:buChar char="○"/>
            </a:pPr>
            <a:r>
              <a:rPr lang="en"/>
              <a:t>Use the empty diamond operator &lt;&gt; during </a:t>
            </a:r>
            <a:r>
              <a:rPr b="1" lang="en"/>
              <a:t>instantiation</a:t>
            </a:r>
            <a:r>
              <a:rPr lang="en"/>
              <a:t>.</a:t>
            </a:r>
            <a:endParaRPr/>
          </a:p>
          <a:p>
            <a:pPr indent="-355600" lvl="0" marL="457200" rtl="0" algn="l">
              <a:spcBef>
                <a:spcPts val="0"/>
              </a:spcBef>
              <a:spcAft>
                <a:spcPts val="0"/>
              </a:spcAft>
              <a:buSzPts val="2000"/>
              <a:buChar char="●"/>
            </a:pPr>
            <a:r>
              <a:rPr lang="en"/>
              <a:t>When declaring or instantiating your data structure, use the reference type.</a:t>
            </a:r>
            <a:endParaRPr/>
          </a:p>
          <a:p>
            <a:pPr indent="-355600" lvl="1" marL="914400" rtl="0" algn="l">
              <a:spcBef>
                <a:spcPts val="0"/>
              </a:spcBef>
              <a:spcAft>
                <a:spcPts val="0"/>
              </a:spcAft>
              <a:buSzPts val="2000"/>
              <a:buChar char="○"/>
            </a:pPr>
            <a:r>
              <a:rPr lang="en"/>
              <a:t>int: Integer</a:t>
            </a:r>
            <a:endParaRPr/>
          </a:p>
          <a:p>
            <a:pPr indent="-355600" lvl="1" marL="914400" rtl="0" algn="l">
              <a:spcBef>
                <a:spcPts val="0"/>
              </a:spcBef>
              <a:spcAft>
                <a:spcPts val="0"/>
              </a:spcAft>
              <a:buSzPts val="2000"/>
              <a:buChar char="○"/>
            </a:pPr>
            <a:r>
              <a:rPr lang="en"/>
              <a:t>double: Double</a:t>
            </a:r>
            <a:endParaRPr/>
          </a:p>
          <a:p>
            <a:pPr indent="-355600" lvl="1" marL="914400" rtl="0" algn="l">
              <a:spcBef>
                <a:spcPts val="0"/>
              </a:spcBef>
              <a:spcAft>
                <a:spcPts val="0"/>
              </a:spcAft>
              <a:buSzPts val="2000"/>
              <a:buChar char="○"/>
            </a:pPr>
            <a:r>
              <a:rPr lang="en"/>
              <a:t>char: Character</a:t>
            </a:r>
            <a:endParaRPr/>
          </a:p>
          <a:p>
            <a:pPr indent="-355600" lvl="1" marL="914400" rtl="0" algn="l">
              <a:spcBef>
                <a:spcPts val="0"/>
              </a:spcBef>
              <a:spcAft>
                <a:spcPts val="0"/>
              </a:spcAft>
              <a:buSzPts val="2000"/>
              <a:buChar char="○"/>
            </a:pPr>
            <a:r>
              <a:rPr lang="en"/>
              <a:t>boolean: Boolean</a:t>
            </a:r>
            <a:endParaRPr/>
          </a:p>
          <a:p>
            <a:pPr indent="-355600" lvl="1" marL="914400" rtl="0" algn="l">
              <a:spcBef>
                <a:spcPts val="0"/>
              </a:spcBef>
              <a:spcAft>
                <a:spcPts val="0"/>
              </a:spcAft>
              <a:buSzPts val="2000"/>
              <a:buChar char="○"/>
            </a:pPr>
            <a:r>
              <a:rPr lang="en"/>
              <a:t>long: Long</a:t>
            </a:r>
            <a:endParaRPr/>
          </a:p>
          <a:p>
            <a:pPr indent="-355600" lvl="1" marL="914400" rtl="0" algn="l">
              <a:spcBef>
                <a:spcPts val="0"/>
              </a:spcBef>
              <a:spcAft>
                <a:spcPts val="0"/>
              </a:spcAft>
              <a:buSzPts val="2000"/>
              <a:buChar char="○"/>
            </a:pPr>
            <a:r>
              <a:rPr lang="en"/>
              <a:t>etc.</a:t>
            </a:r>
            <a:br>
              <a:rPr lang="en"/>
            </a:br>
            <a:endParaRPr/>
          </a:p>
        </p:txBody>
      </p:sp>
      <p:sp>
        <p:nvSpPr>
          <p:cNvPr id="748" name="Google Shape;748;p33"/>
          <p:cNvSpPr txBox="1"/>
          <p:nvPr/>
        </p:nvSpPr>
        <p:spPr>
          <a:xfrm>
            <a:off x="3467425" y="3424700"/>
            <a:ext cx="5409300" cy="15024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highlight>
                  <a:srgbClr val="EFEFEF"/>
                </a:highlight>
                <a:latin typeface="Consolas"/>
                <a:ea typeface="Consolas"/>
                <a:cs typeface="Consolas"/>
                <a:sym typeface="Consolas"/>
              </a:rPr>
              <a:t>DL</a:t>
            </a:r>
            <a:r>
              <a:rPr lang="en" sz="1700">
                <a:solidFill>
                  <a:schemeClr val="dk1"/>
                </a:solidFill>
                <a:highlight>
                  <a:srgbClr val="EFEFEF"/>
                </a:highlight>
                <a:latin typeface="Consolas"/>
                <a:ea typeface="Consolas"/>
                <a:cs typeface="Consolas"/>
                <a:sym typeface="Consolas"/>
              </a:rPr>
              <a:t>List&lt;</a:t>
            </a:r>
            <a:r>
              <a:rPr b="1" lang="en" sz="1700">
                <a:solidFill>
                  <a:schemeClr val="dk1"/>
                </a:solidFill>
                <a:highlight>
                  <a:srgbClr val="EFEFEF"/>
                </a:highlight>
                <a:latin typeface="Consolas"/>
                <a:ea typeface="Consolas"/>
                <a:cs typeface="Consolas"/>
                <a:sym typeface="Consolas"/>
              </a:rPr>
              <a:t>Double</a:t>
            </a:r>
            <a:r>
              <a:rPr lang="en" sz="1700">
                <a:solidFill>
                  <a:schemeClr val="dk1"/>
                </a:solidFill>
                <a:highlight>
                  <a:srgbClr val="EFEFEF"/>
                </a:highlight>
                <a:latin typeface="Consolas"/>
                <a:ea typeface="Consolas"/>
                <a:cs typeface="Consolas"/>
                <a:sym typeface="Consolas"/>
              </a:rPr>
              <a:t>&gt; s1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DLList&lt;&gt;(5.3);</a:t>
            </a:r>
            <a:endParaRPr sz="17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t/>
            </a:r>
            <a:endParaRPr sz="17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700">
                <a:solidFill>
                  <a:schemeClr val="dk1"/>
                </a:solidFill>
                <a:highlight>
                  <a:srgbClr val="EFEFEF"/>
                </a:highlight>
                <a:latin typeface="Consolas"/>
                <a:ea typeface="Consolas"/>
                <a:cs typeface="Consolas"/>
                <a:sym typeface="Consolas"/>
              </a:rPr>
              <a:t>double x = 9.3 + 15.2;</a:t>
            </a:r>
            <a:endParaRPr sz="17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700">
                <a:solidFill>
                  <a:schemeClr val="dk1"/>
                </a:solidFill>
                <a:highlight>
                  <a:srgbClr val="EFEFEF"/>
                </a:highlight>
                <a:latin typeface="Consolas"/>
                <a:ea typeface="Consolas"/>
                <a:cs typeface="Consolas"/>
                <a:sym typeface="Consolas"/>
              </a:rPr>
              <a:t>s1.insertFront(x);</a:t>
            </a:r>
            <a:endParaRPr sz="1700">
              <a:solidFill>
                <a:schemeClr val="dk1"/>
              </a:solidFill>
              <a:highlight>
                <a:srgbClr val="EFEFEF"/>
              </a:highlight>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752" name="Shape 752"/>
        <p:cNvGrpSpPr/>
        <p:nvPr/>
      </p:nvGrpSpPr>
      <p:grpSpPr>
        <a:xfrm>
          <a:off x="0" y="0"/>
          <a:ext cx="0" cy="0"/>
          <a:chOff x="0" y="0"/>
          <a:chExt cx="0" cy="0"/>
        </a:xfrm>
      </p:grpSpPr>
      <p:sp>
        <p:nvSpPr>
          <p:cNvPr id="753" name="Google Shape;753;p34"/>
          <p:cNvSpPr txBox="1"/>
          <p:nvPr>
            <p:ph type="title"/>
          </p:nvPr>
        </p:nvSpPr>
        <p:spPr>
          <a:xfrm>
            <a:off x="928950" y="2054700"/>
            <a:ext cx="7286100" cy="102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Arrays</a:t>
            </a:r>
            <a:endParaRPr sz="4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7" name="Shape 757"/>
        <p:cNvGrpSpPr/>
        <p:nvPr/>
      </p:nvGrpSpPr>
      <p:grpSpPr>
        <a:xfrm>
          <a:off x="0" y="0"/>
          <a:ext cx="0" cy="0"/>
          <a:chOff x="0" y="0"/>
          <a:chExt cx="0" cy="0"/>
        </a:xfrm>
      </p:grpSpPr>
      <p:sp>
        <p:nvSpPr>
          <p:cNvPr id="758" name="Google Shape;758;p3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Our Long Term Goal (next two lectures): The AList</a:t>
            </a:r>
            <a:endParaRPr/>
          </a:p>
        </p:txBody>
      </p:sp>
      <p:sp>
        <p:nvSpPr>
          <p:cNvPr id="759" name="Google Shape;759;p35"/>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 the last few lectures, we’ve seen how we can harness a recursive class definition to build an expandable list, ie. the </a:t>
            </a:r>
            <a:r>
              <a:rPr lang="en">
                <a:solidFill>
                  <a:srgbClr val="208920"/>
                </a:solidFill>
                <a:latin typeface="Consolas"/>
                <a:ea typeface="Consolas"/>
                <a:cs typeface="Consolas"/>
                <a:sym typeface="Consolas"/>
              </a:rPr>
              <a:t>IntList</a:t>
            </a:r>
            <a:r>
              <a:rPr lang="en"/>
              <a:t>, the </a:t>
            </a:r>
            <a:r>
              <a:rPr lang="en">
                <a:solidFill>
                  <a:srgbClr val="208920"/>
                </a:solidFill>
                <a:latin typeface="Consolas"/>
                <a:ea typeface="Consolas"/>
                <a:cs typeface="Consolas"/>
                <a:sym typeface="Consolas"/>
              </a:rPr>
              <a:t>SLList</a:t>
            </a:r>
            <a:r>
              <a:rPr lang="en"/>
              <a:t>, and the </a:t>
            </a:r>
            <a:r>
              <a:rPr lang="en">
                <a:solidFill>
                  <a:srgbClr val="208920"/>
                </a:solidFill>
                <a:latin typeface="Consolas"/>
                <a:ea typeface="Consolas"/>
                <a:cs typeface="Consolas"/>
                <a:sym typeface="Consolas"/>
              </a:rPr>
              <a:t>DLList</a:t>
            </a:r>
            <a:r>
              <a:rPr lang="en"/>
              <a: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In the next two, we’ll see how we can harness arrays to build such a list.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3" name="Shape 763"/>
        <p:cNvGrpSpPr/>
        <p:nvPr/>
      </p:nvGrpSpPr>
      <p:grpSpPr>
        <a:xfrm>
          <a:off x="0" y="0"/>
          <a:ext cx="0" cy="0"/>
          <a:chOff x="0" y="0"/>
          <a:chExt cx="0" cy="0"/>
        </a:xfrm>
      </p:grpSpPr>
      <p:sp>
        <p:nvSpPr>
          <p:cNvPr id="764" name="Google Shape;764;p3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Getting Memory Boxes</a:t>
            </a:r>
            <a:endParaRPr/>
          </a:p>
        </p:txBody>
      </p:sp>
      <p:sp>
        <p:nvSpPr>
          <p:cNvPr id="765" name="Google Shape;765;p36"/>
          <p:cNvSpPr txBox="1"/>
          <p:nvPr>
            <p:ph idx="1" type="body"/>
          </p:nvPr>
        </p:nvSpPr>
        <p:spPr>
          <a:xfrm>
            <a:off x="243000" y="556500"/>
            <a:ext cx="8443800" cy="4478700"/>
          </a:xfrm>
          <a:prstGeom prst="rect">
            <a:avLst/>
          </a:prstGeom>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lang="en"/>
              <a:t>To store information, we need memory boxes, which we can get in Java by declaring variables or instantiating objects. Examples:</a:t>
            </a:r>
            <a:endParaRPr/>
          </a:p>
          <a:p>
            <a:pPr indent="-355600" lvl="0" marL="457200" rtl="0" algn="l">
              <a:lnSpc>
                <a:spcPct val="100000"/>
              </a:lnSpc>
              <a:spcBef>
                <a:spcPts val="0"/>
              </a:spcBef>
              <a:spcAft>
                <a:spcPts val="0"/>
              </a:spcAft>
              <a:buSzPts val="2000"/>
              <a:buFont typeface="Consolas"/>
              <a:buChar char="●"/>
            </a:pPr>
            <a:r>
              <a:rPr lang="en" sz="1900">
                <a:solidFill>
                  <a:srgbClr val="208920"/>
                </a:solidFill>
                <a:highlight>
                  <a:srgbClr val="FFFFFF"/>
                </a:highlight>
                <a:latin typeface="Consolas"/>
                <a:ea typeface="Consolas"/>
                <a:cs typeface="Consolas"/>
                <a:sym typeface="Consolas"/>
              </a:rPr>
              <a:t>int</a:t>
            </a:r>
            <a:r>
              <a:rPr lang="en" sz="1900">
                <a:highlight>
                  <a:srgbClr val="FFFFFF"/>
                </a:highlight>
                <a:latin typeface="Consolas"/>
                <a:ea typeface="Consolas"/>
                <a:cs typeface="Consolas"/>
                <a:sym typeface="Consolas"/>
              </a:rPr>
              <a:t> x;</a:t>
            </a:r>
            <a:endParaRPr sz="1900">
              <a:highlight>
                <a:srgbClr val="FFFFFF"/>
              </a:highlight>
              <a:latin typeface="Consolas"/>
              <a:ea typeface="Consolas"/>
              <a:cs typeface="Consolas"/>
              <a:sym typeface="Consolas"/>
            </a:endParaRPr>
          </a:p>
          <a:p>
            <a:pPr indent="-355600" lvl="0" marL="457200" rtl="0" algn="l">
              <a:lnSpc>
                <a:spcPct val="100000"/>
              </a:lnSpc>
              <a:spcBef>
                <a:spcPts val="0"/>
              </a:spcBef>
              <a:spcAft>
                <a:spcPts val="0"/>
              </a:spcAft>
              <a:buSzPts val="2000"/>
              <a:buFont typeface="Consolas"/>
              <a:buChar char="●"/>
            </a:pPr>
            <a:r>
              <a:rPr lang="en" sz="1900">
                <a:highlight>
                  <a:srgbClr val="FFFFFF"/>
                </a:highlight>
                <a:latin typeface="Consolas"/>
                <a:ea typeface="Consolas"/>
                <a:cs typeface="Consolas"/>
                <a:sym typeface="Consolas"/>
              </a:rPr>
              <a:t>Walrus w1;</a:t>
            </a:r>
            <a:endParaRPr sz="1900">
              <a:highlight>
                <a:srgbClr val="FFFFFF"/>
              </a:highlight>
              <a:latin typeface="Consolas"/>
              <a:ea typeface="Consolas"/>
              <a:cs typeface="Consolas"/>
              <a:sym typeface="Consolas"/>
            </a:endParaRPr>
          </a:p>
          <a:p>
            <a:pPr indent="-355600" lvl="0" marL="457200" rtl="0" algn="l">
              <a:lnSpc>
                <a:spcPct val="100000"/>
              </a:lnSpc>
              <a:spcBef>
                <a:spcPts val="0"/>
              </a:spcBef>
              <a:spcAft>
                <a:spcPts val="0"/>
              </a:spcAft>
              <a:buSzPts val="2000"/>
              <a:buFont typeface="Consolas"/>
              <a:buChar char="●"/>
            </a:pPr>
            <a:r>
              <a:rPr lang="en" sz="1900">
                <a:latin typeface="Consolas"/>
                <a:ea typeface="Consolas"/>
                <a:cs typeface="Consolas"/>
                <a:sym typeface="Consolas"/>
              </a:rPr>
              <a:t>Walrus w2 = </a:t>
            </a:r>
            <a:r>
              <a:rPr b="1" lang="en" sz="1900">
                <a:solidFill>
                  <a:srgbClr val="9C20EE"/>
                </a:solidFill>
                <a:latin typeface="Consolas"/>
                <a:ea typeface="Consolas"/>
                <a:cs typeface="Consolas"/>
                <a:sym typeface="Consolas"/>
              </a:rPr>
              <a:t>new</a:t>
            </a:r>
            <a:r>
              <a:rPr lang="en" sz="1900">
                <a:latin typeface="Consolas"/>
                <a:ea typeface="Consolas"/>
                <a:cs typeface="Consolas"/>
                <a:sym typeface="Consolas"/>
              </a:rPr>
              <a:t> Walrus(30, 5.6);</a:t>
            </a:r>
            <a:endParaRPr>
              <a:latin typeface="Consolas"/>
              <a:ea typeface="Consolas"/>
              <a:cs typeface="Consolas"/>
              <a:sym typeface="Consolas"/>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b="1" lang="en"/>
              <a:t>Arrays </a:t>
            </a:r>
            <a:r>
              <a:rPr lang="en"/>
              <a:t>are a special kind of object which consists of a </a:t>
            </a:r>
            <a:r>
              <a:rPr b="1" lang="en"/>
              <a:t>numbered</a:t>
            </a:r>
            <a:r>
              <a:rPr lang="en"/>
              <a:t> sequence of memory boxes.</a:t>
            </a:r>
            <a:endParaRPr/>
          </a:p>
          <a:p>
            <a:pPr indent="-355600" lvl="0" marL="457200" rtl="0" algn="l">
              <a:spcBef>
                <a:spcPts val="600"/>
              </a:spcBef>
              <a:spcAft>
                <a:spcPts val="0"/>
              </a:spcAft>
              <a:buSzPts val="2000"/>
              <a:buChar char="●"/>
            </a:pPr>
            <a:r>
              <a:rPr lang="en"/>
              <a:t>To get ith item of array A, use A[i].</a:t>
            </a:r>
            <a:endParaRPr/>
          </a:p>
          <a:p>
            <a:pPr indent="-355600" lvl="0" marL="457200" rtl="0" algn="l">
              <a:spcBef>
                <a:spcPts val="0"/>
              </a:spcBef>
              <a:spcAft>
                <a:spcPts val="0"/>
              </a:spcAft>
              <a:buSzPts val="2000"/>
              <a:buChar char="●"/>
            </a:pPr>
            <a:r>
              <a:rPr lang="en"/>
              <a:t>Unlike </a:t>
            </a:r>
            <a:r>
              <a:rPr b="1" lang="en"/>
              <a:t>class </a:t>
            </a:r>
            <a:r>
              <a:rPr lang="en"/>
              <a:t>instances</a:t>
            </a:r>
            <a:r>
              <a:rPr b="1" lang="en"/>
              <a:t> </a:t>
            </a:r>
            <a:r>
              <a:rPr lang="en"/>
              <a:t>which have have </a:t>
            </a:r>
            <a:r>
              <a:rPr b="1" lang="en"/>
              <a:t>named </a:t>
            </a:r>
            <a:r>
              <a:rPr lang="en"/>
              <a:t>memory boxes.</a:t>
            </a:r>
            <a:endParaRPr/>
          </a:p>
          <a:p>
            <a:pPr indent="0" lvl="0" marL="0" rtl="0" algn="l">
              <a:spcBef>
                <a:spcPts val="600"/>
              </a:spcBef>
              <a:spcAft>
                <a:spcPts val="0"/>
              </a:spcAft>
              <a:buNone/>
            </a:pPr>
            <a:r>
              <a:t/>
            </a:r>
            <a:endParaRPr/>
          </a:p>
        </p:txBody>
      </p:sp>
      <p:cxnSp>
        <p:nvCxnSpPr>
          <p:cNvPr id="766" name="Google Shape;766;p36"/>
          <p:cNvCxnSpPr/>
          <p:nvPr/>
        </p:nvCxnSpPr>
        <p:spPr>
          <a:xfrm rot="10800000">
            <a:off x="1732025" y="1518956"/>
            <a:ext cx="1128000" cy="0"/>
          </a:xfrm>
          <a:prstGeom prst="straightConnector1">
            <a:avLst/>
          </a:prstGeom>
          <a:noFill/>
          <a:ln cap="flat" cmpd="sng" w="9525">
            <a:solidFill>
              <a:srgbClr val="BE0712"/>
            </a:solidFill>
            <a:prstDash val="solid"/>
            <a:round/>
            <a:headEnd len="med" w="med" type="none"/>
            <a:tailEnd len="med" w="med" type="triangle"/>
          </a:ln>
        </p:spPr>
      </p:cxnSp>
      <p:sp>
        <p:nvSpPr>
          <p:cNvPr id="767" name="Google Shape;767;p36"/>
          <p:cNvSpPr txBox="1"/>
          <p:nvPr/>
        </p:nvSpPr>
        <p:spPr>
          <a:xfrm>
            <a:off x="2940575" y="1297756"/>
            <a:ext cx="5381700" cy="2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Gives us a memory box of 32 bits that stores ints.</a:t>
            </a:r>
            <a:endParaRPr>
              <a:solidFill>
                <a:srgbClr val="BE0712"/>
              </a:solidFill>
            </a:endParaRPr>
          </a:p>
        </p:txBody>
      </p:sp>
      <p:cxnSp>
        <p:nvCxnSpPr>
          <p:cNvPr id="768" name="Google Shape;768;p36"/>
          <p:cNvCxnSpPr/>
          <p:nvPr/>
        </p:nvCxnSpPr>
        <p:spPr>
          <a:xfrm rot="10800000">
            <a:off x="2327600" y="1820074"/>
            <a:ext cx="516300" cy="0"/>
          </a:xfrm>
          <a:prstGeom prst="straightConnector1">
            <a:avLst/>
          </a:prstGeom>
          <a:noFill/>
          <a:ln cap="flat" cmpd="sng" w="9525">
            <a:solidFill>
              <a:srgbClr val="BE0712"/>
            </a:solidFill>
            <a:prstDash val="solid"/>
            <a:round/>
            <a:headEnd len="med" w="med" type="none"/>
            <a:tailEnd len="med" w="med" type="triangle"/>
          </a:ln>
        </p:spPr>
      </p:cxnSp>
      <p:sp>
        <p:nvSpPr>
          <p:cNvPr id="769" name="Google Shape;769;p36"/>
          <p:cNvSpPr txBox="1"/>
          <p:nvPr/>
        </p:nvSpPr>
        <p:spPr>
          <a:xfrm>
            <a:off x="2940575" y="1599549"/>
            <a:ext cx="5309100" cy="2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Gives us a memory box of 64 bits that stores Walrus references.</a:t>
            </a:r>
            <a:endParaRPr>
              <a:solidFill>
                <a:srgbClr val="BE0712"/>
              </a:solidFill>
            </a:endParaRPr>
          </a:p>
        </p:txBody>
      </p:sp>
      <p:sp>
        <p:nvSpPr>
          <p:cNvPr id="770" name="Google Shape;770;p36"/>
          <p:cNvSpPr txBox="1"/>
          <p:nvPr/>
        </p:nvSpPr>
        <p:spPr>
          <a:xfrm>
            <a:off x="3447450" y="2587150"/>
            <a:ext cx="5309100" cy="86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Gives us a memory box of 64 bits that stores Walrus references, and also gives us 96 bits for storing the int size (32 bits) and double tuskSize (64 bits) of our Walrus.</a:t>
            </a:r>
            <a:endParaRPr>
              <a:solidFill>
                <a:srgbClr val="BE0712"/>
              </a:solidFill>
            </a:endParaRPr>
          </a:p>
        </p:txBody>
      </p:sp>
      <p:cxnSp>
        <p:nvCxnSpPr>
          <p:cNvPr id="771" name="Google Shape;771;p36"/>
          <p:cNvCxnSpPr/>
          <p:nvPr/>
        </p:nvCxnSpPr>
        <p:spPr>
          <a:xfrm rot="10800000">
            <a:off x="5244650" y="2118775"/>
            <a:ext cx="620400" cy="0"/>
          </a:xfrm>
          <a:prstGeom prst="straightConnector1">
            <a:avLst/>
          </a:prstGeom>
          <a:noFill/>
          <a:ln cap="flat" cmpd="sng" w="9525">
            <a:solidFill>
              <a:srgbClr val="BE0712"/>
            </a:solidFill>
            <a:prstDash val="solid"/>
            <a:round/>
            <a:headEnd len="med" w="med" type="none"/>
            <a:tailEnd len="med" w="med" type="triangle"/>
          </a:ln>
        </p:spPr>
      </p:cxnSp>
      <p:cxnSp>
        <p:nvCxnSpPr>
          <p:cNvPr id="772" name="Google Shape;772;p36"/>
          <p:cNvCxnSpPr/>
          <p:nvPr/>
        </p:nvCxnSpPr>
        <p:spPr>
          <a:xfrm>
            <a:off x="5856988" y="2126875"/>
            <a:ext cx="0" cy="418800"/>
          </a:xfrm>
          <a:prstGeom prst="straightConnector1">
            <a:avLst/>
          </a:prstGeom>
          <a:noFill/>
          <a:ln cap="flat" cmpd="sng" w="9525">
            <a:solidFill>
              <a:srgbClr val="BE071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4" name="Shape 44"/>
        <p:cNvGrpSpPr/>
        <p:nvPr/>
      </p:nvGrpSpPr>
      <p:grpSpPr>
        <a:xfrm>
          <a:off x="0" y="0"/>
          <a:ext cx="0" cy="0"/>
          <a:chOff x="0" y="0"/>
          <a:chExt cx="0" cy="0"/>
        </a:xfrm>
      </p:grpSpPr>
      <p:sp>
        <p:nvSpPr>
          <p:cNvPr id="45" name="Google Shape;45;p1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Collaboration Policy</a:t>
            </a:r>
            <a:endParaRPr/>
          </a:p>
        </p:txBody>
      </p:sp>
      <p:sp>
        <p:nvSpPr>
          <p:cNvPr id="46" name="Google Shape;46;p10"/>
          <p:cNvSpPr txBox="1"/>
          <p:nvPr>
            <p:ph idx="1" type="body"/>
          </p:nvPr>
        </p:nvSpPr>
        <p:spPr>
          <a:xfrm>
            <a:off x="243000" y="556500"/>
            <a:ext cx="87381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 have enumerated very specific rules whose violation will result in a score of -100 for that assignment (see about.html):</a:t>
            </a:r>
            <a:endParaRPr/>
          </a:p>
          <a:p>
            <a:pPr indent="-355600" lvl="0" marL="457200" rtl="0" algn="l">
              <a:spcBef>
                <a:spcPts val="600"/>
              </a:spcBef>
              <a:spcAft>
                <a:spcPts val="0"/>
              </a:spcAft>
              <a:buSzPts val="2000"/>
              <a:buChar char="●"/>
            </a:pPr>
            <a:r>
              <a:rPr b="1" lang="en"/>
              <a:t>By You Alone</a:t>
            </a:r>
            <a:r>
              <a:rPr lang="en"/>
              <a:t>: All project code that you submit (other than skeleton code) should be written by you (or your partner) alone, except for small snippets that solve tiny subproblems (examples in collaboration policy online). </a:t>
            </a:r>
            <a:endParaRPr/>
          </a:p>
          <a:p>
            <a:pPr indent="-355600" lvl="0" marL="457200" rtl="0" algn="l">
              <a:spcBef>
                <a:spcPts val="0"/>
              </a:spcBef>
              <a:spcAft>
                <a:spcPts val="0"/>
              </a:spcAft>
              <a:buSzPts val="2000"/>
              <a:buChar char="●"/>
            </a:pPr>
            <a:r>
              <a:rPr b="1" lang="en"/>
              <a:t>Do Not Possess or Share Code: </a:t>
            </a:r>
            <a:r>
              <a:rPr lang="en"/>
              <a:t>Before a project deadline, you should never be in possession of solution code that you did not write (on paper, electronically, etc.). You are equally culpable if you share. </a:t>
            </a:r>
            <a:r>
              <a:rPr b="1" lang="en"/>
              <a:t>DO NOT GIVE YOUR CODE TO ANYONE, EVEN IF THEY ARE DESPERATE. </a:t>
            </a:r>
            <a:r>
              <a:rPr b="1" lang="en" u="sng"/>
              <a:t>Also, don’t post on GitHub publicly</a:t>
            </a:r>
            <a:r>
              <a:rPr lang="en"/>
              <a:t>!</a:t>
            </a:r>
            <a:endParaRPr/>
          </a:p>
          <a:p>
            <a:pPr indent="-355600" lvl="0" marL="457200" rtl="0" algn="l">
              <a:spcBef>
                <a:spcPts val="0"/>
              </a:spcBef>
              <a:spcAft>
                <a:spcPts val="0"/>
              </a:spcAft>
              <a:buSzPts val="2000"/>
              <a:buChar char="●"/>
            </a:pPr>
            <a:r>
              <a:rPr b="1" lang="en"/>
              <a:t>Cite Your Sources: </a:t>
            </a:r>
            <a:r>
              <a:rPr lang="en"/>
              <a:t>When you receive significant assistance from someone else (with ideas, debugging, code-snippets from stack overflow etc.), you should cite that help somewhere in your source code as a comment that includes “@source”. You will not be penalized for receiving this help. </a:t>
            </a:r>
            <a:br>
              <a:rPr lang="en"/>
            </a:br>
            <a:br>
              <a:rPr lang="en"/>
            </a:b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6" name="Shape 776"/>
        <p:cNvGrpSpPr/>
        <p:nvPr/>
      </p:nvGrpSpPr>
      <p:grpSpPr>
        <a:xfrm>
          <a:off x="0" y="0"/>
          <a:ext cx="0" cy="0"/>
          <a:chOff x="0" y="0"/>
          <a:chExt cx="0" cy="0"/>
        </a:xfrm>
      </p:grpSpPr>
      <p:sp>
        <p:nvSpPr>
          <p:cNvPr id="777" name="Google Shape;777;p3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Arrays</a:t>
            </a:r>
            <a:endParaRPr/>
          </a:p>
        </p:txBody>
      </p:sp>
      <p:sp>
        <p:nvSpPr>
          <p:cNvPr id="778" name="Google Shape;778;p3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Arrays consist of:</a:t>
            </a:r>
            <a:endParaRPr/>
          </a:p>
          <a:p>
            <a:pPr indent="-355600" lvl="0" marL="457200" rtl="0" algn="l">
              <a:spcBef>
                <a:spcPts val="600"/>
              </a:spcBef>
              <a:spcAft>
                <a:spcPts val="0"/>
              </a:spcAft>
              <a:buSzPts val="2000"/>
              <a:buChar char="●"/>
            </a:pPr>
            <a:r>
              <a:rPr lang="en"/>
              <a:t>A fixed integer </a:t>
            </a:r>
            <a:r>
              <a:rPr b="1" lang="en"/>
              <a:t>length </a:t>
            </a:r>
            <a:r>
              <a:rPr lang="en"/>
              <a:t>(cannot change!)</a:t>
            </a:r>
            <a:endParaRPr/>
          </a:p>
          <a:p>
            <a:pPr indent="-355600" lvl="0" marL="457200" rtl="0" algn="l">
              <a:spcBef>
                <a:spcPts val="0"/>
              </a:spcBef>
              <a:spcAft>
                <a:spcPts val="0"/>
              </a:spcAft>
              <a:buSzPts val="2000"/>
              <a:buChar char="●"/>
            </a:pPr>
            <a:r>
              <a:rPr lang="en"/>
              <a:t>A sequence of N</a:t>
            </a:r>
            <a:r>
              <a:rPr b="1" lang="en"/>
              <a:t> </a:t>
            </a:r>
            <a:r>
              <a:rPr lang="en"/>
              <a:t>memory boxes where </a:t>
            </a:r>
            <a:r>
              <a:rPr b="1" lang="en"/>
              <a:t>N=length</a:t>
            </a:r>
            <a:r>
              <a:rPr lang="en"/>
              <a:t>, such that:</a:t>
            </a:r>
            <a:endParaRPr/>
          </a:p>
          <a:p>
            <a:pPr indent="-355600" lvl="1" marL="914400" rtl="0" algn="l">
              <a:spcBef>
                <a:spcPts val="0"/>
              </a:spcBef>
              <a:spcAft>
                <a:spcPts val="0"/>
              </a:spcAft>
              <a:buSzPts val="2000"/>
              <a:buChar char="○"/>
            </a:pPr>
            <a:r>
              <a:rPr lang="en"/>
              <a:t>All of the boxes hold the same type of value (and have same # of bits).</a:t>
            </a:r>
            <a:endParaRPr/>
          </a:p>
          <a:p>
            <a:pPr indent="-355600" lvl="1" marL="914400" rtl="0" algn="l">
              <a:spcBef>
                <a:spcPts val="0"/>
              </a:spcBef>
              <a:spcAft>
                <a:spcPts val="0"/>
              </a:spcAft>
              <a:buSzPts val="2000"/>
              <a:buChar char="○"/>
            </a:pPr>
            <a:r>
              <a:rPr lang="en"/>
              <a:t>The boxes are numbered 0 through length-1.</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Like instances of classes:</a:t>
            </a:r>
            <a:endParaRPr/>
          </a:p>
          <a:p>
            <a:pPr indent="-355600" lvl="0" marL="457200" rtl="0" algn="l">
              <a:spcBef>
                <a:spcPts val="600"/>
              </a:spcBef>
              <a:spcAft>
                <a:spcPts val="0"/>
              </a:spcAft>
              <a:buSzPts val="2000"/>
              <a:buChar char="●"/>
            </a:pPr>
            <a:r>
              <a:rPr lang="en"/>
              <a:t>You get one reference when its created.</a:t>
            </a:r>
            <a:endParaRPr/>
          </a:p>
          <a:p>
            <a:pPr indent="-355600" lvl="0" marL="457200" rtl="0" algn="l">
              <a:spcBef>
                <a:spcPts val="0"/>
              </a:spcBef>
              <a:spcAft>
                <a:spcPts val="0"/>
              </a:spcAft>
              <a:buSzPts val="2000"/>
              <a:buChar char="●"/>
            </a:pPr>
            <a:r>
              <a:rPr lang="en"/>
              <a:t>If you reassign all variables containing that reference, you can never get the array back.</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Unlike classes, arrays do not have methods.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2" name="Shape 782"/>
        <p:cNvGrpSpPr/>
        <p:nvPr/>
      </p:nvGrpSpPr>
      <p:grpSpPr>
        <a:xfrm>
          <a:off x="0" y="0"/>
          <a:ext cx="0" cy="0"/>
          <a:chOff x="0" y="0"/>
          <a:chExt cx="0" cy="0"/>
        </a:xfrm>
      </p:grpSpPr>
      <p:sp>
        <p:nvSpPr>
          <p:cNvPr id="783" name="Google Shape;783;p3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Arrays</a:t>
            </a:r>
            <a:endParaRPr/>
          </a:p>
        </p:txBody>
      </p:sp>
      <p:sp>
        <p:nvSpPr>
          <p:cNvPr id="784" name="Google Shape;784;p3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Like classes, arrays are (almost always) instantiated with new.</a:t>
            </a:r>
            <a:endParaRPr/>
          </a:p>
          <a:p>
            <a:pPr indent="0" lvl="0" marL="0" rtl="0" algn="l">
              <a:spcBef>
                <a:spcPts val="600"/>
              </a:spcBef>
              <a:spcAft>
                <a:spcPts val="0"/>
              </a:spcAft>
              <a:buNone/>
            </a:pPr>
            <a:r>
              <a:t/>
            </a:r>
            <a:endParaRPr>
              <a:latin typeface="Consolas"/>
              <a:ea typeface="Consolas"/>
              <a:cs typeface="Consolas"/>
              <a:sym typeface="Consolas"/>
            </a:endParaRPr>
          </a:p>
          <a:p>
            <a:pPr indent="0" lvl="0" marL="0" rtl="0" algn="l">
              <a:spcBef>
                <a:spcPts val="600"/>
              </a:spcBef>
              <a:spcAft>
                <a:spcPts val="0"/>
              </a:spcAft>
              <a:buNone/>
            </a:pPr>
            <a:r>
              <a:rPr lang="en"/>
              <a:t>Three valid notations:</a:t>
            </a:r>
            <a:endParaRPr/>
          </a:p>
          <a:p>
            <a:pPr indent="-355600" lvl="0" marL="457200" rtl="0" algn="l">
              <a:spcBef>
                <a:spcPts val="600"/>
              </a:spcBef>
              <a:spcAft>
                <a:spcPts val="0"/>
              </a:spcAft>
              <a:buSzPts val="2000"/>
              <a:buFont typeface="Consolas"/>
              <a:buChar char="●"/>
            </a:pPr>
            <a:r>
              <a:rPr lang="en">
                <a:latin typeface="Consolas"/>
                <a:ea typeface="Consolas"/>
                <a:cs typeface="Consolas"/>
                <a:sym typeface="Consolas"/>
              </a:rPr>
              <a:t>x </a:t>
            </a:r>
            <a:r>
              <a:rPr lang="en">
                <a:solidFill>
                  <a:schemeClr val="dk2"/>
                </a:solidFill>
                <a:latin typeface="Consolas"/>
                <a:ea typeface="Consolas"/>
                <a:cs typeface="Consolas"/>
                <a:sym typeface="Consolas"/>
              </a:rPr>
              <a:t>=</a:t>
            </a:r>
            <a:r>
              <a:rPr lang="en">
                <a:latin typeface="Consolas"/>
                <a:ea typeface="Consolas"/>
                <a:cs typeface="Consolas"/>
                <a:sym typeface="Consolas"/>
              </a:rPr>
              <a:t> </a:t>
            </a:r>
            <a:r>
              <a:rPr b="1" lang="en">
                <a:solidFill>
                  <a:srgbClr val="AA22FF"/>
                </a:solidFill>
                <a:latin typeface="Consolas"/>
                <a:ea typeface="Consolas"/>
                <a:cs typeface="Consolas"/>
                <a:sym typeface="Consolas"/>
              </a:rPr>
              <a:t>new</a:t>
            </a:r>
            <a:r>
              <a:rPr lang="en">
                <a:latin typeface="Consolas"/>
                <a:ea typeface="Consolas"/>
                <a:cs typeface="Consolas"/>
                <a:sym typeface="Consolas"/>
              </a:rPr>
              <a:t> </a:t>
            </a:r>
            <a:r>
              <a:rPr b="1" lang="en">
                <a:solidFill>
                  <a:srgbClr val="00BB00"/>
                </a:solidFill>
                <a:latin typeface="Consolas"/>
                <a:ea typeface="Consolas"/>
                <a:cs typeface="Consolas"/>
                <a:sym typeface="Consolas"/>
              </a:rPr>
              <a:t>int</a:t>
            </a:r>
            <a:r>
              <a:rPr lang="en">
                <a:solidFill>
                  <a:schemeClr val="dk2"/>
                </a:solidFill>
                <a:latin typeface="Consolas"/>
                <a:ea typeface="Consolas"/>
                <a:cs typeface="Consolas"/>
                <a:sym typeface="Consolas"/>
              </a:rPr>
              <a:t>[3];</a:t>
            </a:r>
            <a:endParaRPr>
              <a:latin typeface="Consolas"/>
              <a:ea typeface="Consolas"/>
              <a:cs typeface="Consolas"/>
              <a:sym typeface="Consolas"/>
            </a:endParaRPr>
          </a:p>
          <a:p>
            <a:pPr indent="-355600" lvl="0" marL="457200" rtl="0" algn="l">
              <a:spcBef>
                <a:spcPts val="0"/>
              </a:spcBef>
              <a:spcAft>
                <a:spcPts val="0"/>
              </a:spcAft>
              <a:buSzPts val="2000"/>
              <a:buFont typeface="Consolas"/>
              <a:buChar char="●"/>
            </a:pPr>
            <a:r>
              <a:rPr lang="en">
                <a:latin typeface="Consolas"/>
                <a:ea typeface="Consolas"/>
                <a:cs typeface="Consolas"/>
                <a:sym typeface="Consolas"/>
              </a:rPr>
              <a:t>y </a:t>
            </a:r>
            <a:r>
              <a:rPr lang="en">
                <a:solidFill>
                  <a:schemeClr val="dk2"/>
                </a:solidFill>
                <a:latin typeface="Consolas"/>
                <a:ea typeface="Consolas"/>
                <a:cs typeface="Consolas"/>
                <a:sym typeface="Consolas"/>
              </a:rPr>
              <a:t>=</a:t>
            </a:r>
            <a:r>
              <a:rPr lang="en">
                <a:latin typeface="Consolas"/>
                <a:ea typeface="Consolas"/>
                <a:cs typeface="Consolas"/>
                <a:sym typeface="Consolas"/>
              </a:rPr>
              <a:t> </a:t>
            </a:r>
            <a:r>
              <a:rPr b="1" lang="en">
                <a:solidFill>
                  <a:srgbClr val="AA22FF"/>
                </a:solidFill>
                <a:latin typeface="Consolas"/>
                <a:ea typeface="Consolas"/>
                <a:cs typeface="Consolas"/>
                <a:sym typeface="Consolas"/>
              </a:rPr>
              <a:t>new</a:t>
            </a:r>
            <a:r>
              <a:rPr lang="en">
                <a:latin typeface="Consolas"/>
                <a:ea typeface="Consolas"/>
                <a:cs typeface="Consolas"/>
                <a:sym typeface="Consolas"/>
              </a:rPr>
              <a:t> </a:t>
            </a:r>
            <a:r>
              <a:rPr b="1" lang="en">
                <a:solidFill>
                  <a:srgbClr val="00BB00"/>
                </a:solidFill>
                <a:latin typeface="Consolas"/>
                <a:ea typeface="Consolas"/>
                <a:cs typeface="Consolas"/>
                <a:sym typeface="Consolas"/>
              </a:rPr>
              <a:t>int</a:t>
            </a:r>
            <a:r>
              <a:rPr lang="en">
                <a:solidFill>
                  <a:schemeClr val="dk2"/>
                </a:solidFill>
                <a:latin typeface="Consolas"/>
                <a:ea typeface="Consolas"/>
                <a:cs typeface="Consolas"/>
                <a:sym typeface="Consolas"/>
              </a:rPr>
              <a:t>[]{1,</a:t>
            </a:r>
            <a:r>
              <a:rPr lang="en">
                <a:latin typeface="Consolas"/>
                <a:ea typeface="Consolas"/>
                <a:cs typeface="Consolas"/>
                <a:sym typeface="Consolas"/>
              </a:rPr>
              <a:t> </a:t>
            </a:r>
            <a:r>
              <a:rPr lang="en">
                <a:solidFill>
                  <a:schemeClr val="dk2"/>
                </a:solidFill>
                <a:latin typeface="Consolas"/>
                <a:ea typeface="Consolas"/>
                <a:cs typeface="Consolas"/>
                <a:sym typeface="Consolas"/>
              </a:rPr>
              <a:t>2,</a:t>
            </a:r>
            <a:r>
              <a:rPr lang="en">
                <a:latin typeface="Consolas"/>
                <a:ea typeface="Consolas"/>
                <a:cs typeface="Consolas"/>
                <a:sym typeface="Consolas"/>
              </a:rPr>
              <a:t> </a:t>
            </a:r>
            <a:r>
              <a:rPr lang="en">
                <a:solidFill>
                  <a:schemeClr val="dk2"/>
                </a:solidFill>
                <a:latin typeface="Consolas"/>
                <a:ea typeface="Consolas"/>
                <a:cs typeface="Consolas"/>
                <a:sym typeface="Consolas"/>
              </a:rPr>
              <a:t>3,</a:t>
            </a:r>
            <a:r>
              <a:rPr lang="en">
                <a:latin typeface="Consolas"/>
                <a:ea typeface="Consolas"/>
                <a:cs typeface="Consolas"/>
                <a:sym typeface="Consolas"/>
              </a:rPr>
              <a:t> </a:t>
            </a:r>
            <a:r>
              <a:rPr lang="en">
                <a:solidFill>
                  <a:schemeClr val="dk2"/>
                </a:solidFill>
                <a:latin typeface="Consolas"/>
                <a:ea typeface="Consolas"/>
                <a:cs typeface="Consolas"/>
                <a:sym typeface="Consolas"/>
              </a:rPr>
              <a:t>4,</a:t>
            </a:r>
            <a:r>
              <a:rPr lang="en">
                <a:latin typeface="Consolas"/>
                <a:ea typeface="Consolas"/>
                <a:cs typeface="Consolas"/>
                <a:sym typeface="Consolas"/>
              </a:rPr>
              <a:t> </a:t>
            </a:r>
            <a:r>
              <a:rPr lang="en">
                <a:solidFill>
                  <a:schemeClr val="dk2"/>
                </a:solidFill>
                <a:latin typeface="Consolas"/>
                <a:ea typeface="Consolas"/>
                <a:cs typeface="Consolas"/>
                <a:sym typeface="Consolas"/>
              </a:rPr>
              <a:t>5};</a:t>
            </a:r>
            <a:endParaRPr>
              <a:solidFill>
                <a:srgbClr val="000000"/>
              </a:solidFill>
              <a:latin typeface="Consolas"/>
              <a:ea typeface="Consolas"/>
              <a:cs typeface="Consolas"/>
              <a:sym typeface="Consolas"/>
            </a:endParaRPr>
          </a:p>
          <a:p>
            <a:pPr indent="-355600" lvl="0" marL="457200" rtl="0" algn="l">
              <a:spcBef>
                <a:spcPts val="0"/>
              </a:spcBef>
              <a:spcAft>
                <a:spcPts val="0"/>
              </a:spcAft>
              <a:buClr>
                <a:srgbClr val="000000"/>
              </a:buClr>
              <a:buSzPts val="2000"/>
              <a:buFont typeface="Consolas"/>
              <a:buChar char="●"/>
            </a:pPr>
            <a:r>
              <a:rPr b="1" lang="en">
                <a:solidFill>
                  <a:srgbClr val="00BB00"/>
                </a:solidFill>
                <a:latin typeface="Consolas"/>
                <a:ea typeface="Consolas"/>
                <a:cs typeface="Consolas"/>
                <a:sym typeface="Consolas"/>
              </a:rPr>
              <a:t>int</a:t>
            </a:r>
            <a:r>
              <a:rPr lang="en">
                <a:solidFill>
                  <a:schemeClr val="dk2"/>
                </a:solidFill>
                <a:latin typeface="Consolas"/>
                <a:ea typeface="Consolas"/>
                <a:cs typeface="Consolas"/>
                <a:sym typeface="Consolas"/>
              </a:rPr>
              <a:t>[]</a:t>
            </a:r>
            <a:r>
              <a:rPr lang="en">
                <a:latin typeface="Consolas"/>
                <a:ea typeface="Consolas"/>
                <a:cs typeface="Consolas"/>
                <a:sym typeface="Consolas"/>
              </a:rPr>
              <a:t> z </a:t>
            </a:r>
            <a:r>
              <a:rPr lang="en">
                <a:solidFill>
                  <a:schemeClr val="dk2"/>
                </a:solidFill>
                <a:latin typeface="Consolas"/>
                <a:ea typeface="Consolas"/>
                <a:cs typeface="Consolas"/>
                <a:sym typeface="Consolas"/>
              </a:rPr>
              <a:t>=</a:t>
            </a:r>
            <a:r>
              <a:rPr lang="en">
                <a:latin typeface="Consolas"/>
                <a:ea typeface="Consolas"/>
                <a:cs typeface="Consolas"/>
                <a:sym typeface="Consolas"/>
              </a:rPr>
              <a:t> </a:t>
            </a:r>
            <a:r>
              <a:rPr lang="en">
                <a:solidFill>
                  <a:schemeClr val="dk2"/>
                </a:solidFill>
                <a:latin typeface="Consolas"/>
                <a:ea typeface="Consolas"/>
                <a:cs typeface="Consolas"/>
                <a:sym typeface="Consolas"/>
              </a:rPr>
              <a:t>{9,</a:t>
            </a:r>
            <a:r>
              <a:rPr lang="en">
                <a:latin typeface="Consolas"/>
                <a:ea typeface="Consolas"/>
                <a:cs typeface="Consolas"/>
                <a:sym typeface="Consolas"/>
              </a:rPr>
              <a:t> </a:t>
            </a:r>
            <a:r>
              <a:rPr lang="en">
                <a:solidFill>
                  <a:schemeClr val="dk2"/>
                </a:solidFill>
                <a:latin typeface="Consolas"/>
                <a:ea typeface="Consolas"/>
                <a:cs typeface="Consolas"/>
                <a:sym typeface="Consolas"/>
              </a:rPr>
              <a:t>10,</a:t>
            </a:r>
            <a:r>
              <a:rPr lang="en">
                <a:latin typeface="Consolas"/>
                <a:ea typeface="Consolas"/>
                <a:cs typeface="Consolas"/>
                <a:sym typeface="Consolas"/>
              </a:rPr>
              <a:t> </a:t>
            </a:r>
            <a:r>
              <a:rPr lang="en">
                <a:solidFill>
                  <a:schemeClr val="dk2"/>
                </a:solidFill>
                <a:latin typeface="Consolas"/>
                <a:ea typeface="Consolas"/>
                <a:cs typeface="Consolas"/>
                <a:sym typeface="Consolas"/>
              </a:rPr>
              <a:t>11,</a:t>
            </a:r>
            <a:r>
              <a:rPr lang="en">
                <a:latin typeface="Consolas"/>
                <a:ea typeface="Consolas"/>
                <a:cs typeface="Consolas"/>
                <a:sym typeface="Consolas"/>
              </a:rPr>
              <a:t> </a:t>
            </a:r>
            <a:r>
              <a:rPr lang="en">
                <a:solidFill>
                  <a:schemeClr val="dk2"/>
                </a:solidFill>
                <a:latin typeface="Consolas"/>
                <a:ea typeface="Consolas"/>
                <a:cs typeface="Consolas"/>
                <a:sym typeface="Consolas"/>
              </a:rPr>
              <a:t>12,</a:t>
            </a:r>
            <a:r>
              <a:rPr lang="en">
                <a:latin typeface="Consolas"/>
                <a:ea typeface="Consolas"/>
                <a:cs typeface="Consolas"/>
                <a:sym typeface="Consolas"/>
              </a:rPr>
              <a:t> </a:t>
            </a:r>
            <a:r>
              <a:rPr lang="en">
                <a:solidFill>
                  <a:schemeClr val="dk2"/>
                </a:solidFill>
                <a:latin typeface="Consolas"/>
                <a:ea typeface="Consolas"/>
                <a:cs typeface="Consolas"/>
                <a:sym typeface="Consolas"/>
              </a:rPr>
              <a:t>13};</a:t>
            </a:r>
            <a:endParaRPr>
              <a:solidFill>
                <a:schemeClr val="dk2"/>
              </a:solidFill>
              <a:latin typeface="Consolas"/>
              <a:ea typeface="Consolas"/>
              <a:cs typeface="Consolas"/>
              <a:sym typeface="Consolas"/>
            </a:endParaRPr>
          </a:p>
          <a:p>
            <a:pPr indent="0" lvl="0" marL="0" rtl="0" algn="l">
              <a:lnSpc>
                <a:spcPct val="110795"/>
              </a:lnSpc>
              <a:spcBef>
                <a:spcPts val="0"/>
              </a:spcBef>
              <a:spcAft>
                <a:spcPts val="0"/>
              </a:spcAft>
              <a:buNone/>
            </a:pPr>
            <a:r>
              <a:rPr lang="en" sz="1100">
                <a:latin typeface="Arial"/>
                <a:ea typeface="Arial"/>
                <a:cs typeface="Arial"/>
                <a:sym typeface="Arial"/>
              </a:rPr>
              <a:t>      </a:t>
            </a:r>
            <a:br>
              <a:rPr lang="en" sz="1100">
                <a:latin typeface="Arial"/>
                <a:ea typeface="Arial"/>
                <a:cs typeface="Arial"/>
                <a:sym typeface="Arial"/>
              </a:rPr>
            </a:br>
            <a:r>
              <a:rPr lang="en" sz="1100">
                <a:latin typeface="Arial"/>
                <a:ea typeface="Arial"/>
                <a:cs typeface="Arial"/>
                <a:sym typeface="Arial"/>
              </a:rPr>
              <a:t>       </a:t>
            </a:r>
            <a:endParaRPr/>
          </a:p>
          <a:p>
            <a:pPr indent="0" lvl="0" marL="0" rtl="0" algn="l">
              <a:spcBef>
                <a:spcPts val="600"/>
              </a:spcBef>
              <a:spcAft>
                <a:spcPts val="0"/>
              </a:spcAft>
              <a:buNone/>
            </a:pPr>
            <a:r>
              <a:rPr lang="en"/>
              <a:t>All three notations create an array, which we saw on the last slide comprises:</a:t>
            </a:r>
            <a:endParaRPr/>
          </a:p>
          <a:p>
            <a:pPr indent="-355600" lvl="0" marL="457200" rtl="0" algn="l">
              <a:spcBef>
                <a:spcPts val="600"/>
              </a:spcBef>
              <a:spcAft>
                <a:spcPts val="0"/>
              </a:spcAft>
              <a:buSzPts val="2000"/>
              <a:buChar char="●"/>
            </a:pPr>
            <a:r>
              <a:rPr lang="en"/>
              <a:t>A </a:t>
            </a:r>
            <a:r>
              <a:rPr b="1" lang="en"/>
              <a:t>length</a:t>
            </a:r>
            <a:r>
              <a:rPr lang="en"/>
              <a:t> field.</a:t>
            </a:r>
            <a:endParaRPr/>
          </a:p>
          <a:p>
            <a:pPr indent="-355600" lvl="0" marL="457200" rtl="0" algn="l">
              <a:spcBef>
                <a:spcPts val="0"/>
              </a:spcBef>
              <a:spcAft>
                <a:spcPts val="0"/>
              </a:spcAft>
              <a:buSzPts val="2000"/>
              <a:buChar char="●"/>
            </a:pPr>
            <a:r>
              <a:rPr lang="en"/>
              <a:t>A sequence of </a:t>
            </a:r>
            <a:r>
              <a:rPr b="1" lang="en"/>
              <a:t>N boxes</a:t>
            </a:r>
            <a:r>
              <a:rPr lang="en"/>
              <a:t>, where </a:t>
            </a:r>
            <a:r>
              <a:rPr b="1" lang="en"/>
              <a:t>N</a:t>
            </a:r>
            <a:r>
              <a:rPr lang="en"/>
              <a:t> = </a:t>
            </a:r>
            <a:r>
              <a:rPr b="1" lang="en"/>
              <a:t>length</a:t>
            </a:r>
            <a:r>
              <a:rPr lang="en"/>
              <a:t>.</a:t>
            </a:r>
            <a:br>
              <a:rPr lang="en"/>
            </a:br>
            <a:endParaRPr/>
          </a:p>
        </p:txBody>
      </p:sp>
      <p:cxnSp>
        <p:nvCxnSpPr>
          <p:cNvPr id="785" name="Google Shape;785;p38"/>
          <p:cNvCxnSpPr/>
          <p:nvPr/>
        </p:nvCxnSpPr>
        <p:spPr>
          <a:xfrm flipH="1">
            <a:off x="5262900" y="2370725"/>
            <a:ext cx="775200" cy="223800"/>
          </a:xfrm>
          <a:prstGeom prst="straightConnector1">
            <a:avLst/>
          </a:prstGeom>
          <a:noFill/>
          <a:ln cap="flat" cmpd="sng" w="19050">
            <a:solidFill>
              <a:srgbClr val="BE0712"/>
            </a:solidFill>
            <a:prstDash val="solid"/>
            <a:round/>
            <a:headEnd len="med" w="med" type="none"/>
            <a:tailEnd len="med" w="med" type="triangle"/>
          </a:ln>
        </p:spPr>
      </p:cxnSp>
      <p:sp>
        <p:nvSpPr>
          <p:cNvPr id="786" name="Google Shape;786;p38"/>
          <p:cNvSpPr txBox="1"/>
          <p:nvPr/>
        </p:nvSpPr>
        <p:spPr>
          <a:xfrm>
            <a:off x="6023200" y="2123925"/>
            <a:ext cx="2743200" cy="6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Can omit the </a:t>
            </a:r>
            <a:r>
              <a:rPr b="1" lang="en">
                <a:solidFill>
                  <a:srgbClr val="AA22FF"/>
                </a:solidFill>
                <a:latin typeface="Consolas"/>
                <a:ea typeface="Consolas"/>
                <a:cs typeface="Consolas"/>
                <a:sym typeface="Consolas"/>
              </a:rPr>
              <a:t>new</a:t>
            </a:r>
            <a:r>
              <a:rPr lang="en">
                <a:solidFill>
                  <a:srgbClr val="BE0712"/>
                </a:solidFill>
              </a:rPr>
              <a:t> if you are also declaring a variable.</a:t>
            </a:r>
            <a:endParaRPr>
              <a:solidFill>
                <a:srgbClr val="BE0712"/>
              </a:solidFill>
            </a:endParaRPr>
          </a:p>
        </p:txBody>
      </p:sp>
      <p:sp>
        <p:nvSpPr>
          <p:cNvPr id="787" name="Google Shape;787;p38"/>
          <p:cNvSpPr txBox="1"/>
          <p:nvPr/>
        </p:nvSpPr>
        <p:spPr>
          <a:xfrm>
            <a:off x="4019700" y="1460275"/>
            <a:ext cx="5073000" cy="3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Creates array containing 3 int boxes (32 x 3 = 96 bits total). Each container gets a default value.</a:t>
            </a:r>
            <a:endParaRPr>
              <a:solidFill>
                <a:srgbClr val="BE0712"/>
              </a:solidFill>
            </a:endParaRPr>
          </a:p>
        </p:txBody>
      </p:sp>
      <p:cxnSp>
        <p:nvCxnSpPr>
          <p:cNvPr id="788" name="Google Shape;788;p38"/>
          <p:cNvCxnSpPr/>
          <p:nvPr/>
        </p:nvCxnSpPr>
        <p:spPr>
          <a:xfrm flipH="1">
            <a:off x="3041500" y="1729675"/>
            <a:ext cx="924300" cy="238500"/>
          </a:xfrm>
          <a:prstGeom prst="straightConnector1">
            <a:avLst/>
          </a:prstGeom>
          <a:noFill/>
          <a:ln cap="flat" cmpd="sng" w="19050">
            <a:solidFill>
              <a:srgbClr val="BE0712"/>
            </a:solidFill>
            <a:prstDash val="solid"/>
            <a:round/>
            <a:headEnd len="med" w="med" type="none"/>
            <a:tailEnd len="med" w="med" type="triangle"/>
          </a:ln>
        </p:spPr>
      </p:cxnSp>
      <p:sp>
        <p:nvSpPr>
          <p:cNvPr id="789" name="Google Shape;789;p38"/>
          <p:cNvSpPr txBox="1"/>
          <p:nvPr/>
        </p:nvSpPr>
        <p:spPr>
          <a:xfrm>
            <a:off x="4710925" y="4495800"/>
            <a:ext cx="41148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As an aside: In Oracle’s implementation of Java, all Java objects also have some overhead. Total size of an array=192 + KN bits, where K is the number of bits per item (Sedgewick/Wayne pg. 201 for more)</a:t>
            </a:r>
            <a:endParaRPr sz="1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3" name="Shape 793"/>
        <p:cNvGrpSpPr/>
        <p:nvPr/>
      </p:nvGrpSpPr>
      <p:grpSpPr>
        <a:xfrm>
          <a:off x="0" y="0"/>
          <a:ext cx="0" cy="0"/>
          <a:chOff x="0" y="0"/>
          <a:chExt cx="0" cy="0"/>
        </a:xfrm>
      </p:grpSpPr>
      <p:sp>
        <p:nvSpPr>
          <p:cNvPr id="794" name="Google Shape;794;p3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Array Basics: </a:t>
            </a:r>
            <a:r>
              <a:rPr lang="en" u="sng">
                <a:solidFill>
                  <a:schemeClr val="hlink"/>
                </a:solidFill>
                <a:hlinkClick r:id="rId3"/>
              </a:rPr>
              <a:t>http://goo.gl/tFyMEJ</a:t>
            </a:r>
            <a:endParaRPr/>
          </a:p>
        </p:txBody>
      </p:sp>
      <p:sp>
        <p:nvSpPr>
          <p:cNvPr id="795" name="Google Shape;795;p39"/>
          <p:cNvSpPr txBox="1"/>
          <p:nvPr/>
        </p:nvSpPr>
        <p:spPr>
          <a:xfrm>
            <a:off x="453925" y="697050"/>
            <a:ext cx="4441200" cy="4380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 z = null;</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 x, y;</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x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[]{1, 2, 3, 4, 5};</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y = x;</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x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[]{-1, 2, 5, 4, 99};</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y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[3];</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z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[0];</a:t>
            </a:r>
            <a:endParaRPr sz="17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900">
                <a:solidFill>
                  <a:srgbClr val="208920"/>
                </a:solidFill>
                <a:highlight>
                  <a:srgbClr val="EFEFEF"/>
                </a:highlight>
                <a:latin typeface="Consolas"/>
                <a:ea typeface="Consolas"/>
                <a:cs typeface="Consolas"/>
                <a:sym typeface="Consolas"/>
              </a:rPr>
              <a:t>int</a:t>
            </a:r>
            <a:r>
              <a:rPr lang="en" sz="1900">
                <a:solidFill>
                  <a:schemeClr val="dk1"/>
                </a:solidFill>
                <a:highlight>
                  <a:srgbClr val="EFEFEF"/>
                </a:highlight>
                <a:latin typeface="Consolas"/>
                <a:ea typeface="Consolas"/>
                <a:cs typeface="Consolas"/>
                <a:sym typeface="Consolas"/>
              </a:rPr>
              <a:t> xL = x.length;</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String[] s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String[6];</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s[4] = </a:t>
            </a:r>
            <a:r>
              <a:rPr lang="en" sz="1700">
                <a:solidFill>
                  <a:srgbClr val="BD8D8B"/>
                </a:solidFill>
                <a:highlight>
                  <a:srgbClr val="EFEFEF"/>
                </a:highlight>
                <a:latin typeface="Consolas"/>
                <a:ea typeface="Consolas"/>
                <a:cs typeface="Consolas"/>
                <a:sym typeface="Consolas"/>
              </a:rPr>
              <a:t>"ketchup"</a:t>
            </a: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s[x[3] - x[1]] = </a:t>
            </a:r>
            <a:r>
              <a:rPr lang="en" sz="1700">
                <a:solidFill>
                  <a:srgbClr val="BD8D8B"/>
                </a:solidFill>
                <a:highlight>
                  <a:srgbClr val="EFEFEF"/>
                </a:highlight>
                <a:latin typeface="Consolas"/>
                <a:ea typeface="Consolas"/>
                <a:cs typeface="Consolas"/>
                <a:sym typeface="Consolas"/>
              </a:rPr>
              <a:t>"muffins"</a:t>
            </a: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 b = {9, 10, 11};</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System.arraycopy(b, 0, x, 3, 2);</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700">
              <a:highlight>
                <a:srgbClr val="EFEFEF"/>
              </a:high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9" name="Shape 799"/>
        <p:cNvGrpSpPr/>
        <p:nvPr/>
      </p:nvGrpSpPr>
      <p:grpSpPr>
        <a:xfrm>
          <a:off x="0" y="0"/>
          <a:ext cx="0" cy="0"/>
          <a:chOff x="0" y="0"/>
          <a:chExt cx="0" cy="0"/>
        </a:xfrm>
      </p:grpSpPr>
      <p:sp>
        <p:nvSpPr>
          <p:cNvPr id="800" name="Google Shape;800;p4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Array Basics: </a:t>
            </a:r>
            <a:r>
              <a:rPr lang="en" u="sng">
                <a:solidFill>
                  <a:schemeClr val="hlink"/>
                </a:solidFill>
                <a:hlinkClick r:id="rId3"/>
              </a:rPr>
              <a:t>https://goo.gl/gzAuBa</a:t>
            </a:r>
            <a:endParaRPr/>
          </a:p>
        </p:txBody>
      </p:sp>
      <p:sp>
        <p:nvSpPr>
          <p:cNvPr id="801" name="Google Shape;801;p40"/>
          <p:cNvSpPr txBox="1"/>
          <p:nvPr/>
        </p:nvSpPr>
        <p:spPr>
          <a:xfrm>
            <a:off x="453925" y="697050"/>
            <a:ext cx="4441200" cy="4380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 z = null;</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 x, y;</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x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[]{1, 2, 3, 4, 5};</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y = x;</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x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[]{-1, 2, 5, 4, 99};</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y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[3];</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z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[0];</a:t>
            </a:r>
            <a:endParaRPr sz="17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900">
                <a:solidFill>
                  <a:srgbClr val="208920"/>
                </a:solidFill>
                <a:highlight>
                  <a:srgbClr val="EFEFEF"/>
                </a:highlight>
                <a:latin typeface="Consolas"/>
                <a:ea typeface="Consolas"/>
                <a:cs typeface="Consolas"/>
                <a:sym typeface="Consolas"/>
              </a:rPr>
              <a:t>int</a:t>
            </a:r>
            <a:r>
              <a:rPr lang="en" sz="1900">
                <a:solidFill>
                  <a:schemeClr val="dk1"/>
                </a:solidFill>
                <a:highlight>
                  <a:srgbClr val="EFEFEF"/>
                </a:highlight>
                <a:latin typeface="Consolas"/>
                <a:ea typeface="Consolas"/>
                <a:cs typeface="Consolas"/>
                <a:sym typeface="Consolas"/>
              </a:rPr>
              <a:t> xL = x.length;</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String[] s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String[6];</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s[4] = </a:t>
            </a:r>
            <a:r>
              <a:rPr lang="en" sz="1700">
                <a:solidFill>
                  <a:srgbClr val="BD8D8B"/>
                </a:solidFill>
                <a:highlight>
                  <a:srgbClr val="EFEFEF"/>
                </a:highlight>
                <a:latin typeface="Consolas"/>
                <a:ea typeface="Consolas"/>
                <a:cs typeface="Consolas"/>
                <a:sym typeface="Consolas"/>
              </a:rPr>
              <a:t>"ketchup"</a:t>
            </a: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s[x[3] - x[1]] = </a:t>
            </a:r>
            <a:r>
              <a:rPr lang="en" sz="1700">
                <a:solidFill>
                  <a:srgbClr val="BD8D8B"/>
                </a:solidFill>
                <a:highlight>
                  <a:srgbClr val="EFEFEF"/>
                </a:highlight>
                <a:latin typeface="Consolas"/>
                <a:ea typeface="Consolas"/>
                <a:cs typeface="Consolas"/>
                <a:sym typeface="Consolas"/>
              </a:rPr>
              <a:t>"muffins"</a:t>
            </a: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 b = {9, 10, 11};</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System.arraycopy(b, 0, x, 3, 2);</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700">
              <a:highlight>
                <a:srgbClr val="EFEFEF"/>
              </a:highlight>
            </a:endParaRPr>
          </a:p>
        </p:txBody>
      </p:sp>
      <p:pic>
        <p:nvPicPr>
          <p:cNvPr id="802" name="Google Shape;802;p40"/>
          <p:cNvPicPr preferRelativeResize="0"/>
          <p:nvPr/>
        </p:nvPicPr>
        <p:blipFill>
          <a:blip r:embed="rId4">
            <a:alphaModFix/>
          </a:blip>
          <a:stretch>
            <a:fillRect/>
          </a:stretch>
        </p:blipFill>
        <p:spPr>
          <a:xfrm>
            <a:off x="5068375" y="677450"/>
            <a:ext cx="3912625" cy="41627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6" name="Shape 806"/>
        <p:cNvGrpSpPr/>
        <p:nvPr/>
      </p:nvGrpSpPr>
      <p:grpSpPr>
        <a:xfrm>
          <a:off x="0" y="0"/>
          <a:ext cx="0" cy="0"/>
          <a:chOff x="0" y="0"/>
          <a:chExt cx="0" cy="0"/>
        </a:xfrm>
      </p:grpSpPr>
      <p:sp>
        <p:nvSpPr>
          <p:cNvPr id="807" name="Google Shape;807;p4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Arraycopy</a:t>
            </a:r>
            <a:endParaRPr/>
          </a:p>
        </p:txBody>
      </p:sp>
      <p:sp>
        <p:nvSpPr>
          <p:cNvPr id="808" name="Google Shape;808;p41"/>
          <p:cNvSpPr txBox="1"/>
          <p:nvPr>
            <p:ph idx="1" type="body"/>
          </p:nvPr>
        </p:nvSpPr>
        <p:spPr>
          <a:xfrm>
            <a:off x="243000" y="556500"/>
            <a:ext cx="87435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Two ways to copy arrays:</a:t>
            </a:r>
            <a:endParaRPr/>
          </a:p>
          <a:p>
            <a:pPr indent="-355600" lvl="0" marL="457200" rtl="0" algn="l">
              <a:spcBef>
                <a:spcPts val="600"/>
              </a:spcBef>
              <a:spcAft>
                <a:spcPts val="0"/>
              </a:spcAft>
              <a:buSzPts val="2000"/>
              <a:buChar char="●"/>
            </a:pPr>
            <a:r>
              <a:rPr lang="en"/>
              <a:t>Item by item using a loop.</a:t>
            </a:r>
            <a:endParaRPr/>
          </a:p>
          <a:p>
            <a:pPr indent="-355600" lvl="0" marL="457200" rtl="0" algn="l">
              <a:spcBef>
                <a:spcPts val="0"/>
              </a:spcBef>
              <a:spcAft>
                <a:spcPts val="0"/>
              </a:spcAft>
              <a:buSzPts val="2000"/>
              <a:buChar char="●"/>
            </a:pPr>
            <a:r>
              <a:rPr lang="en"/>
              <a:t>Using arraycopy. Takes 5 parameters:</a:t>
            </a:r>
            <a:endParaRPr/>
          </a:p>
          <a:p>
            <a:pPr indent="-355600" lvl="1" marL="914400" rtl="0" algn="l">
              <a:spcBef>
                <a:spcPts val="0"/>
              </a:spcBef>
              <a:spcAft>
                <a:spcPts val="0"/>
              </a:spcAft>
              <a:buSzPts val="2000"/>
              <a:buChar char="○"/>
            </a:pPr>
            <a:r>
              <a:rPr lang="en"/>
              <a:t>Source array</a:t>
            </a:r>
            <a:endParaRPr/>
          </a:p>
          <a:p>
            <a:pPr indent="-355600" lvl="1" marL="914400" rtl="0" algn="l">
              <a:spcBef>
                <a:spcPts val="0"/>
              </a:spcBef>
              <a:spcAft>
                <a:spcPts val="0"/>
              </a:spcAft>
              <a:buSzPts val="2000"/>
              <a:buChar char="○"/>
            </a:pPr>
            <a:r>
              <a:rPr lang="en"/>
              <a:t>Start position in source</a:t>
            </a:r>
            <a:endParaRPr/>
          </a:p>
          <a:p>
            <a:pPr indent="-355600" lvl="1" marL="914400" rtl="0" algn="l">
              <a:spcBef>
                <a:spcPts val="0"/>
              </a:spcBef>
              <a:spcAft>
                <a:spcPts val="0"/>
              </a:spcAft>
              <a:buSzPts val="2000"/>
              <a:buChar char="○"/>
            </a:pPr>
            <a:r>
              <a:rPr lang="en"/>
              <a:t>Target array</a:t>
            </a:r>
            <a:endParaRPr/>
          </a:p>
          <a:p>
            <a:pPr indent="-355600" lvl="1" marL="914400" rtl="0" algn="l">
              <a:spcBef>
                <a:spcPts val="0"/>
              </a:spcBef>
              <a:spcAft>
                <a:spcPts val="0"/>
              </a:spcAft>
              <a:buSzPts val="2000"/>
              <a:buChar char="○"/>
            </a:pPr>
            <a:r>
              <a:rPr lang="en"/>
              <a:t>Start position in target</a:t>
            </a:r>
            <a:endParaRPr/>
          </a:p>
          <a:p>
            <a:pPr indent="-355600" lvl="1" marL="914400" rtl="0" algn="l">
              <a:spcBef>
                <a:spcPts val="0"/>
              </a:spcBef>
              <a:spcAft>
                <a:spcPts val="0"/>
              </a:spcAft>
              <a:buSzPts val="2000"/>
              <a:buChar char="○"/>
            </a:pPr>
            <a:r>
              <a:rPr lang="en"/>
              <a:t>Number to copy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arraycopy is (likely to be) faster, particularly for large arrays. More compact code.</a:t>
            </a:r>
            <a:endParaRPr/>
          </a:p>
          <a:p>
            <a:pPr indent="-355600" lvl="0" marL="457200" rtl="0" algn="l">
              <a:spcBef>
                <a:spcPts val="600"/>
              </a:spcBef>
              <a:spcAft>
                <a:spcPts val="0"/>
              </a:spcAft>
              <a:buSzPts val="2000"/>
              <a:buChar char="●"/>
            </a:pPr>
            <a:r>
              <a:rPr lang="en"/>
              <a:t>Code is (arguably) harder to read.</a:t>
            </a:r>
            <a:br>
              <a:rPr lang="en"/>
            </a:br>
            <a:endParaRPr/>
          </a:p>
        </p:txBody>
      </p:sp>
      <p:sp>
        <p:nvSpPr>
          <p:cNvPr id="809" name="Google Shape;809;p41"/>
          <p:cNvSpPr txBox="1"/>
          <p:nvPr/>
        </p:nvSpPr>
        <p:spPr>
          <a:xfrm>
            <a:off x="4309250" y="2151275"/>
            <a:ext cx="4849200" cy="495300"/>
          </a:xfrm>
          <a:prstGeom prst="rect">
            <a:avLst/>
          </a:prstGeom>
          <a:noFill/>
          <a:ln>
            <a:noFill/>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lang="en" sz="2000">
                <a:solidFill>
                  <a:schemeClr val="dk1"/>
                </a:solidFill>
                <a:latin typeface="Consolas"/>
                <a:ea typeface="Consolas"/>
                <a:cs typeface="Consolas"/>
                <a:sym typeface="Consolas"/>
              </a:rPr>
              <a:t>System</a:t>
            </a:r>
            <a:r>
              <a:rPr lang="en" sz="2000">
                <a:solidFill>
                  <a:schemeClr val="dk2"/>
                </a:solidFill>
                <a:latin typeface="Consolas"/>
                <a:ea typeface="Consolas"/>
                <a:cs typeface="Consolas"/>
                <a:sym typeface="Consolas"/>
              </a:rPr>
              <a:t>.</a:t>
            </a:r>
            <a:r>
              <a:rPr lang="en" sz="2000">
                <a:solidFill>
                  <a:srgbClr val="BB4444"/>
                </a:solidFill>
                <a:latin typeface="Consolas"/>
                <a:ea typeface="Consolas"/>
                <a:cs typeface="Consolas"/>
                <a:sym typeface="Consolas"/>
              </a:rPr>
              <a:t>arraycopy</a:t>
            </a:r>
            <a:r>
              <a:rPr lang="en" sz="2000">
                <a:solidFill>
                  <a:schemeClr val="dk2"/>
                </a:solidFill>
                <a:latin typeface="Consolas"/>
                <a:ea typeface="Consolas"/>
                <a:cs typeface="Consolas"/>
                <a:sym typeface="Consolas"/>
              </a:rPr>
              <a:t>(</a:t>
            </a:r>
            <a:r>
              <a:rPr lang="en" sz="2000">
                <a:solidFill>
                  <a:schemeClr val="dk1"/>
                </a:solidFill>
                <a:latin typeface="Consolas"/>
                <a:ea typeface="Consolas"/>
                <a:cs typeface="Consolas"/>
                <a:sym typeface="Consolas"/>
              </a:rPr>
              <a:t>b</a:t>
            </a:r>
            <a:r>
              <a:rPr lang="en" sz="2000">
                <a:solidFill>
                  <a:schemeClr val="dk2"/>
                </a:solidFill>
                <a:latin typeface="Consolas"/>
                <a:ea typeface="Consolas"/>
                <a:cs typeface="Consolas"/>
                <a:sym typeface="Consolas"/>
              </a:rPr>
              <a:t>,</a:t>
            </a:r>
            <a:r>
              <a:rPr lang="en" sz="2000">
                <a:solidFill>
                  <a:schemeClr val="dk1"/>
                </a:solidFill>
                <a:latin typeface="Consolas"/>
                <a:ea typeface="Consolas"/>
                <a:cs typeface="Consolas"/>
                <a:sym typeface="Consolas"/>
              </a:rPr>
              <a:t> </a:t>
            </a:r>
            <a:r>
              <a:rPr lang="en" sz="2000">
                <a:solidFill>
                  <a:schemeClr val="dk2"/>
                </a:solidFill>
                <a:latin typeface="Consolas"/>
                <a:ea typeface="Consolas"/>
                <a:cs typeface="Consolas"/>
                <a:sym typeface="Consolas"/>
              </a:rPr>
              <a:t>0,</a:t>
            </a:r>
            <a:r>
              <a:rPr lang="en" sz="2000">
                <a:solidFill>
                  <a:schemeClr val="dk1"/>
                </a:solidFill>
                <a:latin typeface="Consolas"/>
                <a:ea typeface="Consolas"/>
                <a:cs typeface="Consolas"/>
                <a:sym typeface="Consolas"/>
              </a:rPr>
              <a:t> x</a:t>
            </a:r>
            <a:r>
              <a:rPr lang="en" sz="2000">
                <a:solidFill>
                  <a:schemeClr val="dk2"/>
                </a:solidFill>
                <a:latin typeface="Consolas"/>
                <a:ea typeface="Consolas"/>
                <a:cs typeface="Consolas"/>
                <a:sym typeface="Consolas"/>
              </a:rPr>
              <a:t>,</a:t>
            </a:r>
            <a:r>
              <a:rPr lang="en" sz="2000">
                <a:solidFill>
                  <a:schemeClr val="dk1"/>
                </a:solidFill>
                <a:latin typeface="Consolas"/>
                <a:ea typeface="Consolas"/>
                <a:cs typeface="Consolas"/>
                <a:sym typeface="Consolas"/>
              </a:rPr>
              <a:t> </a:t>
            </a:r>
            <a:r>
              <a:rPr lang="en" sz="2000">
                <a:solidFill>
                  <a:schemeClr val="dk2"/>
                </a:solidFill>
                <a:latin typeface="Consolas"/>
                <a:ea typeface="Consolas"/>
                <a:cs typeface="Consolas"/>
                <a:sym typeface="Consolas"/>
              </a:rPr>
              <a:t>3,</a:t>
            </a:r>
            <a:r>
              <a:rPr lang="en" sz="2000">
                <a:solidFill>
                  <a:schemeClr val="dk1"/>
                </a:solidFill>
                <a:latin typeface="Consolas"/>
                <a:ea typeface="Consolas"/>
                <a:cs typeface="Consolas"/>
                <a:sym typeface="Consolas"/>
              </a:rPr>
              <a:t> </a:t>
            </a:r>
            <a:r>
              <a:rPr lang="en" sz="2000">
                <a:solidFill>
                  <a:schemeClr val="dk2"/>
                </a:solidFill>
                <a:latin typeface="Consolas"/>
                <a:ea typeface="Consolas"/>
                <a:cs typeface="Consolas"/>
                <a:sym typeface="Consolas"/>
              </a:rPr>
              <a:t>2);</a:t>
            </a:r>
            <a:endParaRPr sz="2000">
              <a:solidFill>
                <a:schemeClr val="dk2"/>
              </a:solidFill>
              <a:latin typeface="Consolas"/>
              <a:ea typeface="Consolas"/>
              <a:cs typeface="Consolas"/>
              <a:sym typeface="Consolas"/>
            </a:endParaRPr>
          </a:p>
          <a:p>
            <a:pPr indent="0" lvl="0" marL="0" rtl="0" algn="l">
              <a:lnSpc>
                <a:spcPct val="110795"/>
              </a:lnSpc>
              <a:spcBef>
                <a:spcPts val="0"/>
              </a:spcBef>
              <a:spcAft>
                <a:spcPts val="0"/>
              </a:spcAft>
              <a:buNone/>
            </a:pPr>
            <a:r>
              <a:t/>
            </a:r>
            <a:endParaRPr sz="2000">
              <a:solidFill>
                <a:schemeClr val="dk2"/>
              </a:solidFill>
              <a:latin typeface="Consolas"/>
              <a:ea typeface="Consolas"/>
              <a:cs typeface="Consolas"/>
              <a:sym typeface="Consolas"/>
            </a:endParaRPr>
          </a:p>
          <a:p>
            <a:pPr indent="0" lvl="0" marL="0" rtl="0" algn="l">
              <a:lnSpc>
                <a:spcPct val="110795"/>
              </a:lnSpc>
              <a:spcBef>
                <a:spcPts val="0"/>
              </a:spcBef>
              <a:spcAft>
                <a:spcPts val="0"/>
              </a:spcAft>
              <a:buNone/>
            </a:pPr>
            <a:r>
              <a:rPr lang="en" sz="2000">
                <a:latin typeface="Consolas"/>
                <a:ea typeface="Consolas"/>
                <a:cs typeface="Consolas"/>
                <a:sym typeface="Consolas"/>
              </a:rPr>
              <a:t>(In Python): x[3:5] = b[0:2]</a:t>
            </a:r>
            <a:endParaRPr sz="2000">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813" name="Shape 813"/>
        <p:cNvGrpSpPr/>
        <p:nvPr/>
      </p:nvGrpSpPr>
      <p:grpSpPr>
        <a:xfrm>
          <a:off x="0" y="0"/>
          <a:ext cx="0" cy="0"/>
          <a:chOff x="0" y="0"/>
          <a:chExt cx="0" cy="0"/>
        </a:xfrm>
      </p:grpSpPr>
      <p:sp>
        <p:nvSpPr>
          <p:cNvPr id="814" name="Google Shape;814;p42"/>
          <p:cNvSpPr txBox="1"/>
          <p:nvPr>
            <p:ph type="title"/>
          </p:nvPr>
        </p:nvSpPr>
        <p:spPr>
          <a:xfrm>
            <a:off x="928950" y="2054700"/>
            <a:ext cx="7286100" cy="102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2D Arrays</a:t>
            </a:r>
            <a:endParaRPr sz="48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8" name="Shape 818"/>
        <p:cNvGrpSpPr/>
        <p:nvPr/>
      </p:nvGrpSpPr>
      <p:grpSpPr>
        <a:xfrm>
          <a:off x="0" y="0"/>
          <a:ext cx="0" cy="0"/>
          <a:chOff x="0" y="0"/>
          <a:chExt cx="0" cy="0"/>
        </a:xfrm>
      </p:grpSpPr>
      <p:sp>
        <p:nvSpPr>
          <p:cNvPr id="819" name="Google Shape;819;p43"/>
          <p:cNvSpPr txBox="1"/>
          <p:nvPr/>
        </p:nvSpPr>
        <p:spPr>
          <a:xfrm>
            <a:off x="369225" y="661000"/>
            <a:ext cx="5933400" cy="3714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 pascalsTriangle;</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pascalsTriangle = </a:t>
            </a:r>
            <a:r>
              <a:rPr b="1" lang="en">
                <a:solidFill>
                  <a:srgbClr val="9C20EE"/>
                </a:solidFill>
                <a:highlight>
                  <a:srgbClr val="EFEFEF"/>
                </a:highlight>
                <a:latin typeface="Consolas"/>
                <a:ea typeface="Consolas"/>
                <a:cs typeface="Consolas"/>
                <a:sym typeface="Consolas"/>
              </a:rPr>
              <a:t>new</a:t>
            </a:r>
            <a:r>
              <a:rPr lang="en">
                <a:solidFill>
                  <a:schemeClr val="dk1"/>
                </a:solidFill>
                <a:highlight>
                  <a:srgbClr val="EFEFEF"/>
                </a:highlight>
                <a:latin typeface="Consolas"/>
                <a:ea typeface="Consolas"/>
                <a:cs typeface="Consolas"/>
                <a:sym typeface="Consolas"/>
              </a:rPr>
              <a:t> </a:t>
            </a: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[4][];</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 rowZero = pascalsTriangle[0];</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 </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pascalsTriangle[0] = </a:t>
            </a:r>
            <a:r>
              <a:rPr b="1" lang="en">
                <a:solidFill>
                  <a:srgbClr val="9C20EE"/>
                </a:solidFill>
                <a:highlight>
                  <a:srgbClr val="EFEFEF"/>
                </a:highlight>
                <a:latin typeface="Consolas"/>
                <a:ea typeface="Consolas"/>
                <a:cs typeface="Consolas"/>
                <a:sym typeface="Consolas"/>
              </a:rPr>
              <a:t>new</a:t>
            </a:r>
            <a:r>
              <a:rPr lang="en">
                <a:solidFill>
                  <a:schemeClr val="dk1"/>
                </a:solidFill>
                <a:highlight>
                  <a:srgbClr val="EFEFEF"/>
                </a:highlight>
                <a:latin typeface="Consolas"/>
                <a:ea typeface="Consolas"/>
                <a:cs typeface="Consolas"/>
                <a:sym typeface="Consolas"/>
              </a:rPr>
              <a:t> </a:t>
            </a: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[]{1};</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pascalsTriangle[1] = </a:t>
            </a:r>
            <a:r>
              <a:rPr b="1" lang="en">
                <a:solidFill>
                  <a:srgbClr val="9C20EE"/>
                </a:solidFill>
                <a:highlight>
                  <a:srgbClr val="EFEFEF"/>
                </a:highlight>
                <a:latin typeface="Consolas"/>
                <a:ea typeface="Consolas"/>
                <a:cs typeface="Consolas"/>
                <a:sym typeface="Consolas"/>
              </a:rPr>
              <a:t>new</a:t>
            </a:r>
            <a:r>
              <a:rPr lang="en">
                <a:solidFill>
                  <a:schemeClr val="dk1"/>
                </a:solidFill>
                <a:highlight>
                  <a:srgbClr val="EFEFEF"/>
                </a:highlight>
                <a:latin typeface="Consolas"/>
                <a:ea typeface="Consolas"/>
                <a:cs typeface="Consolas"/>
                <a:sym typeface="Consolas"/>
              </a:rPr>
              <a:t> </a:t>
            </a: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[]{1, 1};</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pascalsTriangle[2] = </a:t>
            </a:r>
            <a:r>
              <a:rPr b="1" lang="en">
                <a:solidFill>
                  <a:srgbClr val="9C20EE"/>
                </a:solidFill>
                <a:highlight>
                  <a:srgbClr val="EFEFEF"/>
                </a:highlight>
                <a:latin typeface="Consolas"/>
                <a:ea typeface="Consolas"/>
                <a:cs typeface="Consolas"/>
                <a:sym typeface="Consolas"/>
              </a:rPr>
              <a:t>new</a:t>
            </a:r>
            <a:r>
              <a:rPr lang="en">
                <a:solidFill>
                  <a:schemeClr val="dk1"/>
                </a:solidFill>
                <a:highlight>
                  <a:srgbClr val="EFEFEF"/>
                </a:highlight>
                <a:latin typeface="Consolas"/>
                <a:ea typeface="Consolas"/>
                <a:cs typeface="Consolas"/>
                <a:sym typeface="Consolas"/>
              </a:rPr>
              <a:t> </a:t>
            </a: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[]{1, 2, 1};</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pascalsTriangle[3] = </a:t>
            </a:r>
            <a:r>
              <a:rPr b="1" lang="en">
                <a:solidFill>
                  <a:srgbClr val="9C20EE"/>
                </a:solidFill>
                <a:highlight>
                  <a:srgbClr val="EFEFEF"/>
                </a:highlight>
                <a:latin typeface="Consolas"/>
                <a:ea typeface="Consolas"/>
                <a:cs typeface="Consolas"/>
                <a:sym typeface="Consolas"/>
              </a:rPr>
              <a:t>new</a:t>
            </a:r>
            <a:r>
              <a:rPr lang="en">
                <a:solidFill>
                  <a:schemeClr val="dk1"/>
                </a:solidFill>
                <a:highlight>
                  <a:srgbClr val="EFEFEF"/>
                </a:highlight>
                <a:latin typeface="Consolas"/>
                <a:ea typeface="Consolas"/>
                <a:cs typeface="Consolas"/>
                <a:sym typeface="Consolas"/>
              </a:rPr>
              <a:t> </a:t>
            </a: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[]{1, 3, 3, 1};</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 rowTwo = pascalsTriangle[2];</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rowTwo[1] = -5;</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 </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 matrix;</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matrix = </a:t>
            </a:r>
            <a:r>
              <a:rPr b="1" lang="en">
                <a:solidFill>
                  <a:srgbClr val="9C20EE"/>
                </a:solidFill>
                <a:highlight>
                  <a:srgbClr val="EFEFEF"/>
                </a:highlight>
                <a:latin typeface="Consolas"/>
                <a:ea typeface="Consolas"/>
                <a:cs typeface="Consolas"/>
                <a:sym typeface="Consolas"/>
              </a:rPr>
              <a:t>new</a:t>
            </a:r>
            <a:r>
              <a:rPr lang="en">
                <a:solidFill>
                  <a:schemeClr val="dk1"/>
                </a:solidFill>
                <a:highlight>
                  <a:srgbClr val="EFEFEF"/>
                </a:highlight>
                <a:latin typeface="Consolas"/>
                <a:ea typeface="Consolas"/>
                <a:cs typeface="Consolas"/>
                <a:sym typeface="Consolas"/>
              </a:rPr>
              <a:t> </a:t>
            </a: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[4][];</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matrix = </a:t>
            </a:r>
            <a:r>
              <a:rPr b="1" lang="en">
                <a:solidFill>
                  <a:srgbClr val="9C20EE"/>
                </a:solidFill>
                <a:highlight>
                  <a:srgbClr val="EFEFEF"/>
                </a:highlight>
                <a:latin typeface="Consolas"/>
                <a:ea typeface="Consolas"/>
                <a:cs typeface="Consolas"/>
                <a:sym typeface="Consolas"/>
              </a:rPr>
              <a:t>new</a:t>
            </a:r>
            <a:r>
              <a:rPr lang="en">
                <a:solidFill>
                  <a:schemeClr val="dk1"/>
                </a:solidFill>
                <a:highlight>
                  <a:srgbClr val="EFEFEF"/>
                </a:highlight>
                <a:latin typeface="Consolas"/>
                <a:ea typeface="Consolas"/>
                <a:cs typeface="Consolas"/>
                <a:sym typeface="Consolas"/>
              </a:rPr>
              <a:t> </a:t>
            </a: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[4][4];</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 </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 pascalAgain = </a:t>
            </a:r>
            <a:r>
              <a:rPr b="1" lang="en">
                <a:solidFill>
                  <a:srgbClr val="9C20EE"/>
                </a:solidFill>
                <a:highlight>
                  <a:srgbClr val="EFEFEF"/>
                </a:highlight>
                <a:latin typeface="Consolas"/>
                <a:ea typeface="Consolas"/>
                <a:cs typeface="Consolas"/>
                <a:sym typeface="Consolas"/>
              </a:rPr>
              <a:t>new</a:t>
            </a:r>
            <a:r>
              <a:rPr lang="en">
                <a:solidFill>
                  <a:schemeClr val="dk1"/>
                </a:solidFill>
                <a:highlight>
                  <a:srgbClr val="EFEFEF"/>
                </a:highlight>
                <a:latin typeface="Consolas"/>
                <a:ea typeface="Consolas"/>
                <a:cs typeface="Consolas"/>
                <a:sym typeface="Consolas"/>
              </a:rPr>
              <a:t> </a:t>
            </a: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[][]{{1}, {1, 1},</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                              	{1, 2, 1}, {1, 3, 3, 1}};</a:t>
            </a:r>
            <a:endParaRPr>
              <a:highlight>
                <a:srgbClr val="EFEFEF"/>
              </a:highlight>
              <a:latin typeface="Consolas"/>
              <a:ea typeface="Consolas"/>
              <a:cs typeface="Consolas"/>
              <a:sym typeface="Consolas"/>
            </a:endParaRPr>
          </a:p>
        </p:txBody>
      </p:sp>
      <p:sp>
        <p:nvSpPr>
          <p:cNvPr id="820" name="Google Shape;820;p4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Arrays of Array Addresses (</a:t>
            </a:r>
            <a:r>
              <a:rPr lang="en" u="sng">
                <a:solidFill>
                  <a:schemeClr val="hlink"/>
                </a:solidFill>
                <a:hlinkClick r:id="rId3"/>
              </a:rPr>
              <a:t>http://goo.gl/VS4cOK</a:t>
            </a:r>
            <a:r>
              <a:rPr lang="en"/>
              <a:t>)</a:t>
            </a:r>
            <a:endParaRPr/>
          </a:p>
        </p:txBody>
      </p:sp>
      <p:sp>
        <p:nvSpPr>
          <p:cNvPr id="821" name="Google Shape;821;p43"/>
          <p:cNvSpPr txBox="1"/>
          <p:nvPr/>
        </p:nvSpPr>
        <p:spPr>
          <a:xfrm>
            <a:off x="176075" y="4312075"/>
            <a:ext cx="7686900" cy="4953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Calibri"/>
              <a:buChar char="●"/>
            </a:pPr>
            <a:r>
              <a:rPr lang="en" sz="2000">
                <a:latin typeface="Calibri"/>
                <a:ea typeface="Calibri"/>
                <a:cs typeface="Calibri"/>
                <a:sym typeface="Calibri"/>
              </a:rPr>
              <a:t>Syntax for arrays of arrays can be a bit confounding. You’ll learn through practice.</a:t>
            </a:r>
            <a:endParaRPr sz="2000">
              <a:latin typeface="Calibri"/>
              <a:ea typeface="Calibri"/>
              <a:cs typeface="Calibri"/>
              <a:sym typeface="Calibri"/>
            </a:endParaRPr>
          </a:p>
        </p:txBody>
      </p:sp>
      <p:pic>
        <p:nvPicPr>
          <p:cNvPr id="822" name="Google Shape;822;p43"/>
          <p:cNvPicPr preferRelativeResize="0"/>
          <p:nvPr/>
        </p:nvPicPr>
        <p:blipFill>
          <a:blip r:embed="rId4">
            <a:alphaModFix/>
          </a:blip>
          <a:stretch>
            <a:fillRect/>
          </a:stretch>
        </p:blipFill>
        <p:spPr>
          <a:xfrm>
            <a:off x="6887200" y="750050"/>
            <a:ext cx="2180600" cy="2872850"/>
          </a:xfrm>
          <a:prstGeom prst="rect">
            <a:avLst/>
          </a:prstGeom>
          <a:noFill/>
          <a:ln>
            <a:noFill/>
          </a:ln>
        </p:spPr>
      </p:pic>
      <p:sp>
        <p:nvSpPr>
          <p:cNvPr id="823" name="Google Shape;823;p43"/>
          <p:cNvSpPr txBox="1"/>
          <p:nvPr/>
        </p:nvSpPr>
        <p:spPr>
          <a:xfrm>
            <a:off x="3626100" y="3626175"/>
            <a:ext cx="248400" cy="1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43"/>
          <p:cNvSpPr txBox="1"/>
          <p:nvPr/>
        </p:nvSpPr>
        <p:spPr>
          <a:xfrm>
            <a:off x="6842975" y="868925"/>
            <a:ext cx="248400" cy="1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cxnSp>
        <p:nvCxnSpPr>
          <p:cNvPr id="825" name="Google Shape;825;p43"/>
          <p:cNvCxnSpPr>
            <a:endCxn id="824" idx="1"/>
          </p:cNvCxnSpPr>
          <p:nvPr/>
        </p:nvCxnSpPr>
        <p:spPr>
          <a:xfrm flipH="1" rot="10800000">
            <a:off x="2825075" y="922175"/>
            <a:ext cx="4017900" cy="2672400"/>
          </a:xfrm>
          <a:prstGeom prst="curvedConnector3">
            <a:avLst>
              <a:gd fmla="val 50000" name="adj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9" name="Shape 829"/>
        <p:cNvGrpSpPr/>
        <p:nvPr/>
      </p:nvGrpSpPr>
      <p:grpSpPr>
        <a:xfrm>
          <a:off x="0" y="0"/>
          <a:ext cx="0" cy="0"/>
          <a:chOff x="0" y="0"/>
          <a:chExt cx="0" cy="0"/>
        </a:xfrm>
      </p:grpSpPr>
      <p:sp>
        <p:nvSpPr>
          <p:cNvPr id="830" name="Google Shape;830;p44"/>
          <p:cNvSpPr txBox="1"/>
          <p:nvPr/>
        </p:nvSpPr>
        <p:spPr>
          <a:xfrm>
            <a:off x="369225" y="661000"/>
            <a:ext cx="5933400" cy="3714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 pascalsTriangle;</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pascalsTriangle = </a:t>
            </a:r>
            <a:r>
              <a:rPr b="1" lang="en">
                <a:solidFill>
                  <a:srgbClr val="9C20EE"/>
                </a:solidFill>
                <a:highlight>
                  <a:srgbClr val="EFEFEF"/>
                </a:highlight>
                <a:latin typeface="Consolas"/>
                <a:ea typeface="Consolas"/>
                <a:cs typeface="Consolas"/>
                <a:sym typeface="Consolas"/>
              </a:rPr>
              <a:t>new</a:t>
            </a:r>
            <a:r>
              <a:rPr lang="en">
                <a:solidFill>
                  <a:schemeClr val="dk1"/>
                </a:solidFill>
                <a:highlight>
                  <a:srgbClr val="EFEFEF"/>
                </a:highlight>
                <a:latin typeface="Consolas"/>
                <a:ea typeface="Consolas"/>
                <a:cs typeface="Consolas"/>
                <a:sym typeface="Consolas"/>
              </a:rPr>
              <a:t> </a:t>
            </a: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[4][];</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 rowZero = pascalsTriangle[0];</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 </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pascalsTriangle[0] = </a:t>
            </a:r>
            <a:r>
              <a:rPr b="1" lang="en">
                <a:solidFill>
                  <a:srgbClr val="9C20EE"/>
                </a:solidFill>
                <a:highlight>
                  <a:srgbClr val="EFEFEF"/>
                </a:highlight>
                <a:latin typeface="Consolas"/>
                <a:ea typeface="Consolas"/>
                <a:cs typeface="Consolas"/>
                <a:sym typeface="Consolas"/>
              </a:rPr>
              <a:t>new</a:t>
            </a:r>
            <a:r>
              <a:rPr lang="en">
                <a:solidFill>
                  <a:schemeClr val="dk1"/>
                </a:solidFill>
                <a:highlight>
                  <a:srgbClr val="EFEFEF"/>
                </a:highlight>
                <a:latin typeface="Consolas"/>
                <a:ea typeface="Consolas"/>
                <a:cs typeface="Consolas"/>
                <a:sym typeface="Consolas"/>
              </a:rPr>
              <a:t> </a:t>
            </a: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[]{1};</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pascalsTriangle[1] = </a:t>
            </a:r>
            <a:r>
              <a:rPr b="1" lang="en">
                <a:solidFill>
                  <a:srgbClr val="9C20EE"/>
                </a:solidFill>
                <a:highlight>
                  <a:srgbClr val="EFEFEF"/>
                </a:highlight>
                <a:latin typeface="Consolas"/>
                <a:ea typeface="Consolas"/>
                <a:cs typeface="Consolas"/>
                <a:sym typeface="Consolas"/>
              </a:rPr>
              <a:t>new</a:t>
            </a:r>
            <a:r>
              <a:rPr lang="en">
                <a:solidFill>
                  <a:schemeClr val="dk1"/>
                </a:solidFill>
                <a:highlight>
                  <a:srgbClr val="EFEFEF"/>
                </a:highlight>
                <a:latin typeface="Consolas"/>
                <a:ea typeface="Consolas"/>
                <a:cs typeface="Consolas"/>
                <a:sym typeface="Consolas"/>
              </a:rPr>
              <a:t> </a:t>
            </a: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[]{1, 1};</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pascalsTriangle[2] = </a:t>
            </a:r>
            <a:r>
              <a:rPr b="1" lang="en">
                <a:solidFill>
                  <a:srgbClr val="9C20EE"/>
                </a:solidFill>
                <a:highlight>
                  <a:srgbClr val="EFEFEF"/>
                </a:highlight>
                <a:latin typeface="Consolas"/>
                <a:ea typeface="Consolas"/>
                <a:cs typeface="Consolas"/>
                <a:sym typeface="Consolas"/>
              </a:rPr>
              <a:t>new</a:t>
            </a:r>
            <a:r>
              <a:rPr lang="en">
                <a:solidFill>
                  <a:schemeClr val="dk1"/>
                </a:solidFill>
                <a:highlight>
                  <a:srgbClr val="EFEFEF"/>
                </a:highlight>
                <a:latin typeface="Consolas"/>
                <a:ea typeface="Consolas"/>
                <a:cs typeface="Consolas"/>
                <a:sym typeface="Consolas"/>
              </a:rPr>
              <a:t> </a:t>
            </a: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[]{1, 2, 1};</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pascalsTriangle[3] = </a:t>
            </a:r>
            <a:r>
              <a:rPr b="1" lang="en">
                <a:solidFill>
                  <a:srgbClr val="9C20EE"/>
                </a:solidFill>
                <a:highlight>
                  <a:srgbClr val="EFEFEF"/>
                </a:highlight>
                <a:latin typeface="Consolas"/>
                <a:ea typeface="Consolas"/>
                <a:cs typeface="Consolas"/>
                <a:sym typeface="Consolas"/>
              </a:rPr>
              <a:t>new</a:t>
            </a:r>
            <a:r>
              <a:rPr lang="en">
                <a:solidFill>
                  <a:schemeClr val="dk1"/>
                </a:solidFill>
                <a:highlight>
                  <a:srgbClr val="EFEFEF"/>
                </a:highlight>
                <a:latin typeface="Consolas"/>
                <a:ea typeface="Consolas"/>
                <a:cs typeface="Consolas"/>
                <a:sym typeface="Consolas"/>
              </a:rPr>
              <a:t> </a:t>
            </a: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[]{1, 3, 3, 1};</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 rowTwo = pascalsTriangle[2];</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rowTwo[1] = -5;</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 </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 matrix;</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matrix = </a:t>
            </a:r>
            <a:r>
              <a:rPr b="1" lang="en">
                <a:solidFill>
                  <a:srgbClr val="9C20EE"/>
                </a:solidFill>
                <a:highlight>
                  <a:srgbClr val="EFEFEF"/>
                </a:highlight>
                <a:latin typeface="Consolas"/>
                <a:ea typeface="Consolas"/>
                <a:cs typeface="Consolas"/>
                <a:sym typeface="Consolas"/>
              </a:rPr>
              <a:t>new</a:t>
            </a:r>
            <a:r>
              <a:rPr lang="en">
                <a:solidFill>
                  <a:schemeClr val="dk1"/>
                </a:solidFill>
                <a:highlight>
                  <a:srgbClr val="EFEFEF"/>
                </a:highlight>
                <a:latin typeface="Consolas"/>
                <a:ea typeface="Consolas"/>
                <a:cs typeface="Consolas"/>
                <a:sym typeface="Consolas"/>
              </a:rPr>
              <a:t> </a:t>
            </a: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[4][];</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matrix = </a:t>
            </a:r>
            <a:r>
              <a:rPr b="1" lang="en">
                <a:solidFill>
                  <a:srgbClr val="9C20EE"/>
                </a:solidFill>
                <a:highlight>
                  <a:srgbClr val="EFEFEF"/>
                </a:highlight>
                <a:latin typeface="Consolas"/>
                <a:ea typeface="Consolas"/>
                <a:cs typeface="Consolas"/>
                <a:sym typeface="Consolas"/>
              </a:rPr>
              <a:t>new</a:t>
            </a:r>
            <a:r>
              <a:rPr lang="en">
                <a:solidFill>
                  <a:schemeClr val="dk1"/>
                </a:solidFill>
                <a:highlight>
                  <a:srgbClr val="EFEFEF"/>
                </a:highlight>
                <a:latin typeface="Consolas"/>
                <a:ea typeface="Consolas"/>
                <a:cs typeface="Consolas"/>
                <a:sym typeface="Consolas"/>
              </a:rPr>
              <a:t> </a:t>
            </a: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[4][4];</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 </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 pascalAgain = </a:t>
            </a:r>
            <a:r>
              <a:rPr b="1" lang="en">
                <a:solidFill>
                  <a:srgbClr val="9C20EE"/>
                </a:solidFill>
                <a:highlight>
                  <a:srgbClr val="EFEFEF"/>
                </a:highlight>
                <a:latin typeface="Consolas"/>
                <a:ea typeface="Consolas"/>
                <a:cs typeface="Consolas"/>
                <a:sym typeface="Consolas"/>
              </a:rPr>
              <a:t>new</a:t>
            </a:r>
            <a:r>
              <a:rPr lang="en">
                <a:solidFill>
                  <a:schemeClr val="dk1"/>
                </a:solidFill>
                <a:highlight>
                  <a:srgbClr val="EFEFEF"/>
                </a:highlight>
                <a:latin typeface="Consolas"/>
                <a:ea typeface="Consolas"/>
                <a:cs typeface="Consolas"/>
                <a:sym typeface="Consolas"/>
              </a:rPr>
              <a:t> </a:t>
            </a: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[][]{{1}, {1, 1},</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                              	{1, 2, 1}, {1, 3, 3, 1}};</a:t>
            </a:r>
            <a:endParaRPr>
              <a:highlight>
                <a:srgbClr val="EFEFEF"/>
              </a:highlight>
              <a:latin typeface="Consolas"/>
              <a:ea typeface="Consolas"/>
              <a:cs typeface="Consolas"/>
              <a:sym typeface="Consolas"/>
            </a:endParaRPr>
          </a:p>
        </p:txBody>
      </p:sp>
      <p:sp>
        <p:nvSpPr>
          <p:cNvPr id="831" name="Google Shape;831;p4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Array Boxes Can Contain References to Arrays!</a:t>
            </a:r>
            <a:endParaRPr/>
          </a:p>
        </p:txBody>
      </p:sp>
      <p:sp>
        <p:nvSpPr>
          <p:cNvPr id="832" name="Google Shape;832;p44"/>
          <p:cNvSpPr txBox="1"/>
          <p:nvPr/>
        </p:nvSpPr>
        <p:spPr>
          <a:xfrm>
            <a:off x="176075" y="4312075"/>
            <a:ext cx="7686900" cy="4953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Calibri"/>
              <a:buChar char="●"/>
            </a:pPr>
            <a:r>
              <a:rPr lang="en" sz="2000">
                <a:latin typeface="Calibri"/>
                <a:ea typeface="Calibri"/>
                <a:cs typeface="Calibri"/>
                <a:sym typeface="Calibri"/>
              </a:rPr>
              <a:t>Syntax for arrays of arrays can be a bit confounding. You’ll learn through practice.</a:t>
            </a:r>
            <a:endParaRPr sz="2000">
              <a:latin typeface="Calibri"/>
              <a:ea typeface="Calibri"/>
              <a:cs typeface="Calibri"/>
              <a:sym typeface="Calibri"/>
            </a:endParaRPr>
          </a:p>
        </p:txBody>
      </p:sp>
      <p:cxnSp>
        <p:nvCxnSpPr>
          <p:cNvPr id="833" name="Google Shape;833;p44"/>
          <p:cNvCxnSpPr/>
          <p:nvPr/>
        </p:nvCxnSpPr>
        <p:spPr>
          <a:xfrm rot="10800000">
            <a:off x="2902400" y="865803"/>
            <a:ext cx="3541800" cy="0"/>
          </a:xfrm>
          <a:prstGeom prst="straightConnector1">
            <a:avLst/>
          </a:prstGeom>
          <a:noFill/>
          <a:ln cap="flat" cmpd="sng" w="19050">
            <a:solidFill>
              <a:srgbClr val="BB4444"/>
            </a:solidFill>
            <a:prstDash val="solid"/>
            <a:round/>
            <a:headEnd len="med" w="med" type="none"/>
            <a:tailEnd len="med" w="med" type="triangle"/>
          </a:ln>
        </p:spPr>
      </p:cxnSp>
      <p:sp>
        <p:nvSpPr>
          <p:cNvPr id="834" name="Google Shape;834;p44"/>
          <p:cNvSpPr txBox="1"/>
          <p:nvPr/>
        </p:nvSpPr>
        <p:spPr>
          <a:xfrm>
            <a:off x="6496750" y="621025"/>
            <a:ext cx="2631300" cy="41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B4444"/>
                </a:solidFill>
              </a:rPr>
              <a:t>Array of int array references.</a:t>
            </a:r>
            <a:endParaRPr>
              <a:solidFill>
                <a:srgbClr val="BB4444"/>
              </a:solidFill>
            </a:endParaRPr>
          </a:p>
        </p:txBody>
      </p:sp>
      <p:cxnSp>
        <p:nvCxnSpPr>
          <p:cNvPr id="835" name="Google Shape;835;p44"/>
          <p:cNvCxnSpPr/>
          <p:nvPr/>
        </p:nvCxnSpPr>
        <p:spPr>
          <a:xfrm rot="10800000">
            <a:off x="3604025" y="1066175"/>
            <a:ext cx="2827500" cy="0"/>
          </a:xfrm>
          <a:prstGeom prst="straightConnector1">
            <a:avLst/>
          </a:prstGeom>
          <a:noFill/>
          <a:ln cap="flat" cmpd="sng" w="19050">
            <a:solidFill>
              <a:srgbClr val="BB4444"/>
            </a:solidFill>
            <a:prstDash val="solid"/>
            <a:round/>
            <a:headEnd len="med" w="med" type="none"/>
            <a:tailEnd len="med" w="med" type="triangle"/>
          </a:ln>
        </p:spPr>
      </p:cxnSp>
      <p:sp>
        <p:nvSpPr>
          <p:cNvPr id="836" name="Google Shape;836;p44"/>
          <p:cNvSpPr txBox="1"/>
          <p:nvPr/>
        </p:nvSpPr>
        <p:spPr>
          <a:xfrm>
            <a:off x="6507250" y="857464"/>
            <a:ext cx="2267700" cy="79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B4444"/>
                </a:solidFill>
              </a:rPr>
              <a:t>Create four boxes, each can store an int array reference</a:t>
            </a:r>
            <a:endParaRPr>
              <a:solidFill>
                <a:srgbClr val="BB4444"/>
              </a:solidFill>
            </a:endParaRPr>
          </a:p>
        </p:txBody>
      </p:sp>
      <p:cxnSp>
        <p:nvCxnSpPr>
          <p:cNvPr id="837" name="Google Shape;837;p44"/>
          <p:cNvCxnSpPr/>
          <p:nvPr/>
        </p:nvCxnSpPr>
        <p:spPr>
          <a:xfrm rot="10800000">
            <a:off x="4592350" y="2128350"/>
            <a:ext cx="1761900" cy="0"/>
          </a:xfrm>
          <a:prstGeom prst="straightConnector1">
            <a:avLst/>
          </a:prstGeom>
          <a:noFill/>
          <a:ln cap="flat" cmpd="sng" w="19050">
            <a:solidFill>
              <a:srgbClr val="BB4444"/>
            </a:solidFill>
            <a:prstDash val="solid"/>
            <a:round/>
            <a:headEnd len="med" w="med" type="none"/>
            <a:tailEnd len="med" w="med" type="triangle"/>
          </a:ln>
        </p:spPr>
      </p:cxnSp>
      <p:sp>
        <p:nvSpPr>
          <p:cNvPr id="838" name="Google Shape;838;p44"/>
          <p:cNvSpPr txBox="1"/>
          <p:nvPr/>
        </p:nvSpPr>
        <p:spPr>
          <a:xfrm>
            <a:off x="6431075" y="1903256"/>
            <a:ext cx="2631300" cy="12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B4444"/>
                </a:solidFill>
              </a:rPr>
              <a:t>Create a new array with three boxes, storing integers 1, 2, 1, respectively. Store a reference to this array in pascalsTriangle box #2.</a:t>
            </a:r>
            <a:endParaRPr>
              <a:solidFill>
                <a:srgbClr val="BB4444"/>
              </a:solidFill>
            </a:endParaRPr>
          </a:p>
        </p:txBody>
      </p:sp>
      <p:cxnSp>
        <p:nvCxnSpPr>
          <p:cNvPr id="839" name="Google Shape;839;p44"/>
          <p:cNvCxnSpPr/>
          <p:nvPr/>
        </p:nvCxnSpPr>
        <p:spPr>
          <a:xfrm rot="10800000">
            <a:off x="2869962" y="3619648"/>
            <a:ext cx="428400" cy="0"/>
          </a:xfrm>
          <a:prstGeom prst="straightConnector1">
            <a:avLst/>
          </a:prstGeom>
          <a:noFill/>
          <a:ln cap="flat" cmpd="sng" w="19050">
            <a:solidFill>
              <a:srgbClr val="BB4444"/>
            </a:solidFill>
            <a:prstDash val="solid"/>
            <a:round/>
            <a:headEnd len="med" w="med" type="none"/>
            <a:tailEnd len="med" w="med" type="triangle"/>
          </a:ln>
        </p:spPr>
      </p:cxnSp>
      <p:sp>
        <p:nvSpPr>
          <p:cNvPr id="840" name="Google Shape;840;p44"/>
          <p:cNvSpPr txBox="1"/>
          <p:nvPr/>
        </p:nvSpPr>
        <p:spPr>
          <a:xfrm>
            <a:off x="3394270" y="3421423"/>
            <a:ext cx="4315800" cy="2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B4444"/>
                </a:solidFill>
              </a:rPr>
              <a:t>Creates 5 total arrays.</a:t>
            </a:r>
            <a:endParaRPr>
              <a:solidFill>
                <a:srgbClr val="BB4444"/>
              </a:solidFill>
            </a:endParaRPr>
          </a:p>
        </p:txBody>
      </p:sp>
      <p:sp>
        <p:nvSpPr>
          <p:cNvPr id="841" name="Google Shape;841;p44"/>
          <p:cNvSpPr txBox="1"/>
          <p:nvPr/>
        </p:nvSpPr>
        <p:spPr>
          <a:xfrm>
            <a:off x="3390938" y="3207699"/>
            <a:ext cx="4315800" cy="2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B4444"/>
                </a:solidFill>
              </a:rPr>
              <a:t>Creates 1 total array.</a:t>
            </a:r>
            <a:endParaRPr>
              <a:solidFill>
                <a:srgbClr val="BB4444"/>
              </a:solidFill>
            </a:endParaRPr>
          </a:p>
        </p:txBody>
      </p:sp>
      <p:cxnSp>
        <p:nvCxnSpPr>
          <p:cNvPr id="842" name="Google Shape;842;p44"/>
          <p:cNvCxnSpPr/>
          <p:nvPr/>
        </p:nvCxnSpPr>
        <p:spPr>
          <a:xfrm rot="10800000">
            <a:off x="2873199" y="3402873"/>
            <a:ext cx="428400" cy="0"/>
          </a:xfrm>
          <a:prstGeom prst="straightConnector1">
            <a:avLst/>
          </a:prstGeom>
          <a:noFill/>
          <a:ln cap="flat" cmpd="sng" w="19050">
            <a:solidFill>
              <a:srgbClr val="BB4444"/>
            </a:solidFill>
            <a:prstDash val="solid"/>
            <a:round/>
            <a:headEnd len="med" w="med" type="none"/>
            <a:tailEnd len="med" w="med" type="triangl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2E9"/>
        </a:solidFill>
      </p:bgPr>
    </p:bg>
    <p:spTree>
      <p:nvGrpSpPr>
        <p:cNvPr id="846" name="Shape 846"/>
        <p:cNvGrpSpPr/>
        <p:nvPr/>
      </p:nvGrpSpPr>
      <p:grpSpPr>
        <a:xfrm>
          <a:off x="0" y="0"/>
          <a:ext cx="0" cy="0"/>
          <a:chOff x="0" y="0"/>
          <a:chExt cx="0" cy="0"/>
        </a:xfrm>
      </p:grpSpPr>
      <p:sp>
        <p:nvSpPr>
          <p:cNvPr id="847" name="Google Shape;847;p4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Does This Code Do</a:t>
            </a:r>
            <a:r>
              <a:rPr lang="en"/>
              <a:t>? http://yellkey.com</a:t>
            </a:r>
            <a:r>
              <a:rPr lang="en">
                <a:solidFill>
                  <a:srgbClr val="208920"/>
                </a:solidFill>
              </a:rPr>
              <a:t>/even</a:t>
            </a:r>
            <a:endParaRPr>
              <a:solidFill>
                <a:srgbClr val="208920"/>
              </a:solidFill>
            </a:endParaRPr>
          </a:p>
        </p:txBody>
      </p:sp>
      <p:sp>
        <p:nvSpPr>
          <p:cNvPr id="848" name="Google Shape;848;p45"/>
          <p:cNvSpPr txBox="1"/>
          <p:nvPr>
            <p:ph idx="1" type="body"/>
          </p:nvPr>
        </p:nvSpPr>
        <p:spPr>
          <a:xfrm>
            <a:off x="243000" y="556500"/>
            <a:ext cx="8557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will be the value of x[0][0] and w[0][0] when the code shown completes?</a:t>
            </a:r>
            <a:endParaRPr/>
          </a:p>
          <a:p>
            <a:pPr indent="-355600" lvl="0" marL="457200" rtl="0" algn="l">
              <a:spcBef>
                <a:spcPts val="600"/>
              </a:spcBef>
              <a:spcAft>
                <a:spcPts val="0"/>
              </a:spcAft>
              <a:buSzPts val="2000"/>
              <a:buFont typeface="Consolas"/>
              <a:buAutoNum type="alphaUcPeriod"/>
            </a:pPr>
            <a:r>
              <a:rPr lang="en">
                <a:latin typeface="Consolas"/>
                <a:ea typeface="Consolas"/>
                <a:cs typeface="Consolas"/>
                <a:sym typeface="Consolas"/>
              </a:rPr>
              <a:t>x:  1, w:  1</a:t>
            </a:r>
            <a:endParaRPr>
              <a:latin typeface="Consolas"/>
              <a:ea typeface="Consolas"/>
              <a:cs typeface="Consolas"/>
              <a:sym typeface="Consolas"/>
            </a:endParaRPr>
          </a:p>
          <a:p>
            <a:pPr indent="-355600" lvl="0" marL="457200" rtl="0" algn="l">
              <a:spcBef>
                <a:spcPts val="0"/>
              </a:spcBef>
              <a:spcAft>
                <a:spcPts val="0"/>
              </a:spcAft>
              <a:buSzPts val="2000"/>
              <a:buFont typeface="Consolas"/>
              <a:buAutoNum type="alphaUcPeriod"/>
            </a:pPr>
            <a:r>
              <a:rPr lang="en">
                <a:latin typeface="Consolas"/>
                <a:ea typeface="Consolas"/>
                <a:cs typeface="Consolas"/>
                <a:sym typeface="Consolas"/>
              </a:rPr>
              <a:t>x:  1, w: -1</a:t>
            </a:r>
            <a:endParaRPr>
              <a:latin typeface="Consolas"/>
              <a:ea typeface="Consolas"/>
              <a:cs typeface="Consolas"/>
              <a:sym typeface="Consolas"/>
            </a:endParaRPr>
          </a:p>
          <a:p>
            <a:pPr indent="-355600" lvl="0" marL="457200" rtl="0" algn="l">
              <a:spcBef>
                <a:spcPts val="0"/>
              </a:spcBef>
              <a:spcAft>
                <a:spcPts val="0"/>
              </a:spcAft>
              <a:buSzPts val="2000"/>
              <a:buFont typeface="Consolas"/>
              <a:buAutoNum type="alphaUcPeriod"/>
            </a:pPr>
            <a:r>
              <a:rPr lang="en">
                <a:latin typeface="Consolas"/>
                <a:ea typeface="Consolas"/>
                <a:cs typeface="Consolas"/>
                <a:sym typeface="Consolas"/>
              </a:rPr>
              <a:t>x: -1, w:  1</a:t>
            </a:r>
            <a:endParaRPr>
              <a:latin typeface="Consolas"/>
              <a:ea typeface="Consolas"/>
              <a:cs typeface="Consolas"/>
              <a:sym typeface="Consolas"/>
            </a:endParaRPr>
          </a:p>
          <a:p>
            <a:pPr indent="-355600" lvl="0" marL="457200" rtl="0" algn="l">
              <a:spcBef>
                <a:spcPts val="0"/>
              </a:spcBef>
              <a:spcAft>
                <a:spcPts val="0"/>
              </a:spcAft>
              <a:buSzPts val="2000"/>
              <a:buFont typeface="Consolas"/>
              <a:buAutoNum type="alphaUcPeriod"/>
            </a:pPr>
            <a:r>
              <a:rPr lang="en">
                <a:latin typeface="Consolas"/>
                <a:ea typeface="Consolas"/>
                <a:cs typeface="Consolas"/>
                <a:sym typeface="Consolas"/>
              </a:rPr>
              <a:t>x: -1, w: -1</a:t>
            </a:r>
            <a:endParaRPr>
              <a:latin typeface="Consolas"/>
              <a:ea typeface="Consolas"/>
              <a:cs typeface="Consolas"/>
              <a:sym typeface="Consolas"/>
            </a:endParaRPr>
          </a:p>
          <a:p>
            <a:pPr indent="-355600" lvl="0" marL="457200" rtl="0" algn="l">
              <a:spcBef>
                <a:spcPts val="0"/>
              </a:spcBef>
              <a:spcAft>
                <a:spcPts val="0"/>
              </a:spcAft>
              <a:buSzPts val="2000"/>
              <a:buFont typeface="Consolas"/>
              <a:buAutoNum type="alphaUcPeriod"/>
            </a:pPr>
            <a:r>
              <a:rPr lang="en">
                <a:latin typeface="Consolas"/>
                <a:ea typeface="Consolas"/>
                <a:cs typeface="Consolas"/>
                <a:sym typeface="Consolas"/>
              </a:rPr>
              <a:t>Other</a:t>
            </a:r>
            <a:endParaRPr>
              <a:latin typeface="Consolas"/>
              <a:ea typeface="Consolas"/>
              <a:cs typeface="Consolas"/>
              <a:sym typeface="Consolas"/>
            </a:endParaRPr>
          </a:p>
          <a:p>
            <a:pPr indent="0" lvl="0" marL="0" rtl="0" algn="l">
              <a:spcBef>
                <a:spcPts val="600"/>
              </a:spcBef>
              <a:spcAft>
                <a:spcPts val="0"/>
              </a:spcAft>
              <a:buNone/>
            </a:pPr>
            <a:r>
              <a:t/>
            </a:r>
            <a:endParaRPr>
              <a:latin typeface="Consolas"/>
              <a:ea typeface="Consolas"/>
              <a:cs typeface="Consolas"/>
              <a:sym typeface="Consolas"/>
            </a:endParaRPr>
          </a:p>
          <a:p>
            <a:pPr indent="0" lvl="0" marL="0" rtl="0" algn="l">
              <a:spcBef>
                <a:spcPts val="600"/>
              </a:spcBef>
              <a:spcAft>
                <a:spcPts val="0"/>
              </a:spcAft>
              <a:buNone/>
            </a:pPr>
            <a:r>
              <a:t/>
            </a:r>
            <a:endParaRPr/>
          </a:p>
        </p:txBody>
      </p:sp>
      <p:sp>
        <p:nvSpPr>
          <p:cNvPr id="849" name="Google Shape;849;p45"/>
          <p:cNvSpPr txBox="1"/>
          <p:nvPr/>
        </p:nvSpPr>
        <p:spPr>
          <a:xfrm>
            <a:off x="-22500" y="2949450"/>
            <a:ext cx="3184200" cy="14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arraycopy parameters are:</a:t>
            </a:r>
            <a:endParaRPr sz="2000">
              <a:latin typeface="Calibri"/>
              <a:ea typeface="Calibri"/>
              <a:cs typeface="Calibri"/>
              <a:sym typeface="Calibri"/>
            </a:endParaRPr>
          </a:p>
          <a:p>
            <a:pPr indent="-355600" lvl="0" marL="457200" rtl="0" algn="l">
              <a:spcBef>
                <a:spcPts val="0"/>
              </a:spcBef>
              <a:spcAft>
                <a:spcPts val="0"/>
              </a:spcAft>
              <a:buSzPts val="2000"/>
              <a:buFont typeface="Calibri"/>
              <a:buAutoNum type="arabicPeriod"/>
            </a:pPr>
            <a:r>
              <a:rPr lang="en" sz="2000">
                <a:latin typeface="Calibri"/>
                <a:ea typeface="Calibri"/>
                <a:cs typeface="Calibri"/>
                <a:sym typeface="Calibri"/>
              </a:rPr>
              <a:t>Source array</a:t>
            </a:r>
            <a:endParaRPr sz="2000">
              <a:latin typeface="Calibri"/>
              <a:ea typeface="Calibri"/>
              <a:cs typeface="Calibri"/>
              <a:sym typeface="Calibri"/>
            </a:endParaRPr>
          </a:p>
          <a:p>
            <a:pPr indent="-355600" lvl="0" marL="457200" rtl="0" algn="l">
              <a:spcBef>
                <a:spcPts val="0"/>
              </a:spcBef>
              <a:spcAft>
                <a:spcPts val="0"/>
              </a:spcAft>
              <a:buSzPts val="2000"/>
              <a:buFont typeface="Calibri"/>
              <a:buAutoNum type="arabicPeriod"/>
            </a:pPr>
            <a:r>
              <a:rPr lang="en" sz="2000">
                <a:latin typeface="Calibri"/>
                <a:ea typeface="Calibri"/>
                <a:cs typeface="Calibri"/>
                <a:sym typeface="Calibri"/>
              </a:rPr>
              <a:t>Start position in source</a:t>
            </a:r>
            <a:endParaRPr sz="2000">
              <a:latin typeface="Calibri"/>
              <a:ea typeface="Calibri"/>
              <a:cs typeface="Calibri"/>
              <a:sym typeface="Calibri"/>
            </a:endParaRPr>
          </a:p>
          <a:p>
            <a:pPr indent="-355600" lvl="0" marL="457200" rtl="0" algn="l">
              <a:spcBef>
                <a:spcPts val="0"/>
              </a:spcBef>
              <a:spcAft>
                <a:spcPts val="0"/>
              </a:spcAft>
              <a:buSzPts val="2000"/>
              <a:buFont typeface="Calibri"/>
              <a:buAutoNum type="arabicPeriod"/>
            </a:pPr>
            <a:r>
              <a:rPr lang="en" sz="2000">
                <a:latin typeface="Calibri"/>
                <a:ea typeface="Calibri"/>
                <a:cs typeface="Calibri"/>
                <a:sym typeface="Calibri"/>
              </a:rPr>
              <a:t>Target array</a:t>
            </a:r>
            <a:endParaRPr sz="2000">
              <a:latin typeface="Calibri"/>
              <a:ea typeface="Calibri"/>
              <a:cs typeface="Calibri"/>
              <a:sym typeface="Calibri"/>
            </a:endParaRPr>
          </a:p>
          <a:p>
            <a:pPr indent="-355600" lvl="0" marL="457200" rtl="0" algn="l">
              <a:spcBef>
                <a:spcPts val="0"/>
              </a:spcBef>
              <a:spcAft>
                <a:spcPts val="0"/>
              </a:spcAft>
              <a:buSzPts val="2000"/>
              <a:buFont typeface="Calibri"/>
              <a:buAutoNum type="arabicPeriod"/>
            </a:pPr>
            <a:r>
              <a:rPr lang="en" sz="2000">
                <a:latin typeface="Calibri"/>
                <a:ea typeface="Calibri"/>
                <a:cs typeface="Calibri"/>
                <a:sym typeface="Calibri"/>
              </a:rPr>
              <a:t>Start position in target</a:t>
            </a:r>
            <a:endParaRPr sz="2000">
              <a:latin typeface="Calibri"/>
              <a:ea typeface="Calibri"/>
              <a:cs typeface="Calibri"/>
              <a:sym typeface="Calibri"/>
            </a:endParaRPr>
          </a:p>
          <a:p>
            <a:pPr indent="-355600" lvl="0" marL="457200" rtl="0" algn="l">
              <a:spcBef>
                <a:spcPts val="0"/>
              </a:spcBef>
              <a:spcAft>
                <a:spcPts val="0"/>
              </a:spcAft>
              <a:buSzPts val="2000"/>
              <a:buFont typeface="Calibri"/>
              <a:buAutoNum type="arabicPeriod"/>
            </a:pPr>
            <a:r>
              <a:rPr lang="en" sz="2000">
                <a:latin typeface="Calibri"/>
                <a:ea typeface="Calibri"/>
                <a:cs typeface="Calibri"/>
                <a:sym typeface="Calibri"/>
              </a:rPr>
              <a:t>Number to copy</a:t>
            </a:r>
            <a:endParaRPr sz="2000">
              <a:latin typeface="Calibri"/>
              <a:ea typeface="Calibri"/>
              <a:cs typeface="Calibri"/>
              <a:sym typeface="Calibri"/>
            </a:endParaRPr>
          </a:p>
        </p:txBody>
      </p:sp>
      <p:sp>
        <p:nvSpPr>
          <p:cNvPr id="850" name="Google Shape;850;p45"/>
          <p:cNvSpPr txBox="1"/>
          <p:nvPr/>
        </p:nvSpPr>
        <p:spPr>
          <a:xfrm>
            <a:off x="3250150" y="1148275"/>
            <a:ext cx="5774700" cy="27510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 x = {{1, 2, 3}, {4, 5, 6}, {7, 8, 9}};</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 z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[3][];</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z[0] = x[0];</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z[0][0] = -z[0][0];</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 w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[3][3];</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System.arraycopy(x[0], 0, w[0], 0, 3);</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w[0][0] = -w[0][0];</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700">
              <a:highlight>
                <a:srgbClr val="EFEFEF"/>
              </a:highlight>
              <a:latin typeface="Consolas"/>
              <a:ea typeface="Consolas"/>
              <a:cs typeface="Consolas"/>
              <a:sym typeface="Consolas"/>
            </a:endParaRPr>
          </a:p>
        </p:txBody>
      </p:sp>
      <p:sp>
        <p:nvSpPr>
          <p:cNvPr id="851" name="Google Shape;851;p45"/>
          <p:cNvSpPr txBox="1"/>
          <p:nvPr/>
        </p:nvSpPr>
        <p:spPr>
          <a:xfrm>
            <a:off x="3447600" y="4747250"/>
            <a:ext cx="49314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Answer: </a:t>
            </a:r>
            <a:r>
              <a:rPr lang="en" u="sng">
                <a:solidFill>
                  <a:schemeClr val="hlink"/>
                </a:solidFill>
                <a:hlinkClick r:id="rId3"/>
              </a:rPr>
              <a:t>https://goo.gl/CqrZ7Y</a:t>
            </a:r>
            <a:endParaRPr/>
          </a:p>
          <a:p>
            <a:pPr indent="0" lvl="0" marL="0" rtl="0" algn="l">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855" name="Shape 855"/>
        <p:cNvGrpSpPr/>
        <p:nvPr/>
      </p:nvGrpSpPr>
      <p:grpSpPr>
        <a:xfrm>
          <a:off x="0" y="0"/>
          <a:ext cx="0" cy="0"/>
          <a:chOff x="0" y="0"/>
          <a:chExt cx="0" cy="0"/>
        </a:xfrm>
      </p:grpSpPr>
      <p:sp>
        <p:nvSpPr>
          <p:cNvPr id="856" name="Google Shape;856;p46"/>
          <p:cNvSpPr txBox="1"/>
          <p:nvPr>
            <p:ph type="title"/>
          </p:nvPr>
        </p:nvSpPr>
        <p:spPr>
          <a:xfrm>
            <a:off x="928950" y="2054700"/>
            <a:ext cx="7286100" cy="102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Arrays vs. Classes</a:t>
            </a:r>
            <a:endParaRPr sz="4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0" name="Shape 50"/>
        <p:cNvGrpSpPr/>
        <p:nvPr/>
      </p:nvGrpSpPr>
      <p:grpSpPr>
        <a:xfrm>
          <a:off x="0" y="0"/>
          <a:ext cx="0" cy="0"/>
          <a:chOff x="0" y="0"/>
          <a:chExt cx="0" cy="0"/>
        </a:xfrm>
      </p:grpSpPr>
      <p:sp>
        <p:nvSpPr>
          <p:cNvPr id="51" name="Google Shape;51;p1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Permissible But with Extreme Caution</a:t>
            </a:r>
            <a:endParaRPr/>
          </a:p>
        </p:txBody>
      </p:sp>
      <p:sp>
        <p:nvSpPr>
          <p:cNvPr id="52" name="Google Shape;52;p1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Helping someone debug (don’t touch their keyboard/mouse/other).</a:t>
            </a:r>
            <a:endParaRPr/>
          </a:p>
          <a:p>
            <a:pPr indent="-355600" lvl="0" marL="457200" rtl="0" algn="l">
              <a:spcBef>
                <a:spcPts val="0"/>
              </a:spcBef>
              <a:spcAft>
                <a:spcPts val="0"/>
              </a:spcAft>
              <a:buSzPts val="2000"/>
              <a:buChar char="●"/>
            </a:pPr>
            <a:r>
              <a:rPr lang="en"/>
              <a:t>Looking at someone else’s code to help them.</a:t>
            </a:r>
            <a:endParaRPr/>
          </a:p>
          <a:p>
            <a:pPr indent="-355600" lvl="0" marL="457200" rtl="0" algn="l">
              <a:spcBef>
                <a:spcPts val="0"/>
              </a:spcBef>
              <a:spcAft>
                <a:spcPts val="0"/>
              </a:spcAft>
              <a:buSzPts val="2000"/>
              <a:buChar char="●"/>
            </a:pPr>
            <a:r>
              <a:rPr b="1" lang="en"/>
              <a:t>Extra D</a:t>
            </a:r>
            <a:r>
              <a:rPr b="1" lang="en"/>
              <a:t>angerous: </a:t>
            </a:r>
            <a:r>
              <a:rPr lang="en"/>
              <a:t>Looking at someone else’s code to understand something. If you do this, don’t write code anytime soon after looking at that code, your solution is going to gravitate straight to theirs. </a:t>
            </a:r>
            <a:endParaRPr/>
          </a:p>
          <a:p>
            <a:pPr indent="-355600" lvl="0" marL="457200" rtl="0" algn="l">
              <a:spcBef>
                <a:spcPts val="0"/>
              </a:spcBef>
              <a:spcAft>
                <a:spcPts val="0"/>
              </a:spcAft>
              <a:buSzPts val="2000"/>
              <a:buChar char="●"/>
            </a:pPr>
            <a:r>
              <a:rPr b="1" lang="en"/>
              <a:t>Ultra Danger: </a:t>
            </a:r>
            <a:r>
              <a:rPr lang="en"/>
              <a:t>Working on a project alongside another person or group of people. Your code should not substantially resemble anyone else's!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Were it enforceable, I’d say no looking at other students’ code at all, but I want you to take these rules seriously (unlike, say, speed limits).</a:t>
            </a:r>
            <a:endParaRPr/>
          </a:p>
          <a:p>
            <a:pPr indent="-355600" lvl="0" marL="457200" rtl="0" algn="l">
              <a:spcBef>
                <a:spcPts val="600"/>
              </a:spcBef>
              <a:spcAft>
                <a:spcPts val="0"/>
              </a:spcAft>
              <a:buSzPts val="2000"/>
              <a:buChar char="●"/>
            </a:pPr>
            <a:r>
              <a:rPr lang="en"/>
              <a:t>The effect should be as if you’d never seen anyone’s else code at all.</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0" name="Shape 860"/>
        <p:cNvGrpSpPr/>
        <p:nvPr/>
      </p:nvGrpSpPr>
      <p:grpSpPr>
        <a:xfrm>
          <a:off x="0" y="0"/>
          <a:ext cx="0" cy="0"/>
          <a:chOff x="0" y="0"/>
          <a:chExt cx="0" cy="0"/>
        </a:xfrm>
      </p:grpSpPr>
      <p:sp>
        <p:nvSpPr>
          <p:cNvPr id="861" name="Google Shape;861;p4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Arrays and Classes can both be used to organize a bunch of memory boxes.</a:t>
            </a:r>
            <a:endParaRPr/>
          </a:p>
          <a:p>
            <a:pPr indent="-355600" lvl="0" marL="457200" rtl="0" algn="l">
              <a:spcBef>
                <a:spcPts val="600"/>
              </a:spcBef>
              <a:spcAft>
                <a:spcPts val="0"/>
              </a:spcAft>
              <a:buSzPts val="2000"/>
              <a:buChar char="●"/>
            </a:pPr>
            <a:r>
              <a:rPr lang="en"/>
              <a:t>Array boxes are accessed using [] notation.</a:t>
            </a:r>
            <a:endParaRPr/>
          </a:p>
          <a:p>
            <a:pPr indent="-355600" lvl="0" marL="457200" rtl="0" algn="l">
              <a:spcBef>
                <a:spcPts val="0"/>
              </a:spcBef>
              <a:spcAft>
                <a:spcPts val="0"/>
              </a:spcAft>
              <a:buSzPts val="2000"/>
              <a:buChar char="●"/>
            </a:pPr>
            <a:r>
              <a:rPr lang="en"/>
              <a:t>Class boxes are accessed using dot notation.</a:t>
            </a:r>
            <a:endParaRPr/>
          </a:p>
          <a:p>
            <a:pPr indent="-355600" lvl="0" marL="457200" rtl="0" algn="l">
              <a:spcBef>
                <a:spcPts val="0"/>
              </a:spcBef>
              <a:spcAft>
                <a:spcPts val="0"/>
              </a:spcAft>
              <a:buSzPts val="2000"/>
              <a:buChar char="●"/>
            </a:pPr>
            <a:r>
              <a:rPr lang="en"/>
              <a:t>Array boxes must all be of the same type.</a:t>
            </a:r>
            <a:endParaRPr/>
          </a:p>
          <a:p>
            <a:pPr indent="-355600" lvl="0" marL="457200" rtl="0" algn="l">
              <a:spcBef>
                <a:spcPts val="0"/>
              </a:spcBef>
              <a:spcAft>
                <a:spcPts val="0"/>
              </a:spcAft>
              <a:buSzPts val="2000"/>
              <a:buChar char="●"/>
            </a:pPr>
            <a:r>
              <a:rPr lang="en"/>
              <a:t>Class boxes may be of different types.</a:t>
            </a:r>
            <a:endParaRPr/>
          </a:p>
          <a:p>
            <a:pPr indent="-355600" lvl="0" marL="457200" rtl="0" algn="l">
              <a:spcBef>
                <a:spcPts val="0"/>
              </a:spcBef>
              <a:spcAft>
                <a:spcPts val="0"/>
              </a:spcAft>
              <a:buSzPts val="2000"/>
              <a:buChar char="●"/>
            </a:pPr>
            <a:r>
              <a:rPr lang="en"/>
              <a:t>Both have a fixed number of boxes.</a:t>
            </a:r>
            <a:endParaRPr/>
          </a:p>
          <a:p>
            <a:pPr indent="0" lvl="0" marL="0" rtl="0" algn="l">
              <a:spcBef>
                <a:spcPts val="600"/>
              </a:spcBef>
              <a:spcAft>
                <a:spcPts val="0"/>
              </a:spcAft>
              <a:buNone/>
            </a:pPr>
            <a:r>
              <a:t/>
            </a:r>
            <a:endParaRPr/>
          </a:p>
        </p:txBody>
      </p:sp>
      <p:sp>
        <p:nvSpPr>
          <p:cNvPr id="862" name="Google Shape;862;p4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Arrays vs. Classes</a:t>
            </a:r>
            <a:endParaRPr/>
          </a:p>
        </p:txBody>
      </p:sp>
      <p:sp>
        <p:nvSpPr>
          <p:cNvPr id="863" name="Google Shape;863;p47"/>
          <p:cNvSpPr txBox="1"/>
          <p:nvPr/>
        </p:nvSpPr>
        <p:spPr>
          <a:xfrm>
            <a:off x="126825" y="3030425"/>
            <a:ext cx="4966200" cy="7077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 x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[]{100, 101, 102, 103};</a:t>
            </a:r>
            <a:endParaRPr sz="17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700">
                <a:solidFill>
                  <a:schemeClr val="dk1"/>
                </a:solidFill>
                <a:highlight>
                  <a:srgbClr val="EFEFEF"/>
                </a:highlight>
                <a:latin typeface="Consolas"/>
                <a:ea typeface="Consolas"/>
                <a:cs typeface="Consolas"/>
                <a:sym typeface="Consolas"/>
              </a:rPr>
              <a:t>Planet p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Planet(6e24, </a:t>
            </a:r>
            <a:r>
              <a:rPr lang="en" sz="1700">
                <a:solidFill>
                  <a:srgbClr val="BD8D8B"/>
                </a:solidFill>
                <a:highlight>
                  <a:srgbClr val="EFEFEF"/>
                </a:highlight>
                <a:latin typeface="Consolas"/>
                <a:ea typeface="Consolas"/>
                <a:cs typeface="Consolas"/>
                <a:sym typeface="Consolas"/>
              </a:rPr>
              <a:t>"earth"</a:t>
            </a: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p:txBody>
      </p:sp>
      <p:pic>
        <p:nvPicPr>
          <p:cNvPr id="864" name="Google Shape;864;p47"/>
          <p:cNvPicPr preferRelativeResize="0"/>
          <p:nvPr/>
        </p:nvPicPr>
        <p:blipFill>
          <a:blip r:embed="rId3">
            <a:alphaModFix/>
          </a:blip>
          <a:stretch>
            <a:fillRect/>
          </a:stretch>
        </p:blipFill>
        <p:spPr>
          <a:xfrm>
            <a:off x="596825" y="3776850"/>
            <a:ext cx="4191000" cy="933450"/>
          </a:xfrm>
          <a:prstGeom prst="rect">
            <a:avLst/>
          </a:prstGeom>
          <a:noFill/>
          <a:ln>
            <a:noFill/>
          </a:ln>
        </p:spPr>
      </p:pic>
      <p:sp>
        <p:nvSpPr>
          <p:cNvPr id="865" name="Google Shape;865;p47"/>
          <p:cNvSpPr txBox="1"/>
          <p:nvPr/>
        </p:nvSpPr>
        <p:spPr>
          <a:xfrm>
            <a:off x="5616300" y="1099325"/>
            <a:ext cx="2918100" cy="17574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700">
                <a:solidFill>
                  <a:srgbClr val="9C20EE"/>
                </a:solidFill>
                <a:highlight>
                  <a:srgbClr val="EFEFEF"/>
                </a:highlight>
                <a:latin typeface="Consolas"/>
                <a:ea typeface="Consolas"/>
                <a:cs typeface="Consolas"/>
                <a:sym typeface="Consolas"/>
              </a:rPr>
              <a:t>public class</a:t>
            </a:r>
            <a:r>
              <a:rPr lang="en" sz="1700">
                <a:solidFill>
                  <a:schemeClr val="dk1"/>
                </a:solidFill>
                <a:highlight>
                  <a:srgbClr val="EFEFEF"/>
                </a:highlight>
                <a:latin typeface="Consolas"/>
                <a:ea typeface="Consolas"/>
                <a:cs typeface="Consolas"/>
                <a:sym typeface="Consolas"/>
              </a:rPr>
              <a:t> Planet {</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r>
              <a:rPr b="1" lang="en" sz="1700">
                <a:solidFill>
                  <a:srgbClr val="9C20EE"/>
                </a:solidFill>
                <a:highlight>
                  <a:srgbClr val="EFEFEF"/>
                </a:highlight>
                <a:latin typeface="Consolas"/>
                <a:ea typeface="Consolas"/>
                <a:cs typeface="Consolas"/>
                <a:sym typeface="Consolas"/>
              </a:rPr>
              <a:t>public</a:t>
            </a: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double</a:t>
            </a:r>
            <a:r>
              <a:rPr lang="en" sz="1700">
                <a:solidFill>
                  <a:schemeClr val="dk1"/>
                </a:solidFill>
                <a:highlight>
                  <a:srgbClr val="EFEFEF"/>
                </a:highlight>
                <a:latin typeface="Consolas"/>
                <a:ea typeface="Consolas"/>
                <a:cs typeface="Consolas"/>
                <a:sym typeface="Consolas"/>
              </a:rPr>
              <a:t> mass;</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r>
              <a:rPr b="1" lang="en" sz="1700">
                <a:solidFill>
                  <a:srgbClr val="9C20EE"/>
                </a:solidFill>
                <a:highlight>
                  <a:srgbClr val="EFEFEF"/>
                </a:highlight>
                <a:latin typeface="Consolas"/>
                <a:ea typeface="Consolas"/>
                <a:cs typeface="Consolas"/>
                <a:sym typeface="Consolas"/>
              </a:rPr>
              <a:t>public</a:t>
            </a:r>
            <a:r>
              <a:rPr lang="en" sz="1700">
                <a:solidFill>
                  <a:schemeClr val="dk1"/>
                </a:solidFill>
                <a:highlight>
                  <a:srgbClr val="EFEFEF"/>
                </a:highlight>
                <a:latin typeface="Consolas"/>
                <a:ea typeface="Consolas"/>
                <a:cs typeface="Consolas"/>
                <a:sym typeface="Consolas"/>
              </a:rPr>
              <a:t> String name;</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b="1" sz="1700">
              <a:solidFill>
                <a:srgbClr val="9C20EE"/>
              </a:solidFill>
              <a:highlight>
                <a:srgbClr val="EFEFEF"/>
              </a:highlight>
              <a:latin typeface="Consolas"/>
              <a:ea typeface="Consolas"/>
              <a:cs typeface="Consolas"/>
              <a:sym typeface="Consolas"/>
            </a:endParaRPr>
          </a:p>
        </p:txBody>
      </p:sp>
      <p:pic>
        <p:nvPicPr>
          <p:cNvPr id="866" name="Google Shape;866;p47"/>
          <p:cNvPicPr preferRelativeResize="0"/>
          <p:nvPr/>
        </p:nvPicPr>
        <p:blipFill>
          <a:blip r:embed="rId4">
            <a:alphaModFix/>
          </a:blip>
          <a:stretch>
            <a:fillRect/>
          </a:stretch>
        </p:blipFill>
        <p:spPr>
          <a:xfrm>
            <a:off x="5184775" y="2977950"/>
            <a:ext cx="3362325" cy="19050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0" name="Shape 870"/>
        <p:cNvGrpSpPr/>
        <p:nvPr/>
      </p:nvGrpSpPr>
      <p:grpSpPr>
        <a:xfrm>
          <a:off x="0" y="0"/>
          <a:ext cx="0" cy="0"/>
          <a:chOff x="0" y="0"/>
          <a:chExt cx="0" cy="0"/>
        </a:xfrm>
      </p:grpSpPr>
      <p:sp>
        <p:nvSpPr>
          <p:cNvPr id="871" name="Google Shape;871;p4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Arrays vs. Classes</a:t>
            </a:r>
            <a:endParaRPr/>
          </a:p>
        </p:txBody>
      </p:sp>
      <p:sp>
        <p:nvSpPr>
          <p:cNvPr id="872" name="Google Shape;872;p48"/>
          <p:cNvSpPr txBox="1"/>
          <p:nvPr/>
        </p:nvSpPr>
        <p:spPr>
          <a:xfrm>
            <a:off x="209075" y="1134025"/>
            <a:ext cx="4975800" cy="1177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 x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[]{100, 101, 102, 103};</a:t>
            </a:r>
            <a:endParaRPr sz="1700">
              <a:solidFill>
                <a:srgbClr val="20892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 indexOfInterest = askUser();</a:t>
            </a:r>
            <a:endParaRPr i="1" sz="1700">
              <a:solidFill>
                <a:srgbClr val="AC202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 k = x[indexOfInterest];</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System.out.println(k);</a:t>
            </a:r>
            <a:endParaRPr sz="1700">
              <a:solidFill>
                <a:schemeClr val="dk1"/>
              </a:solidFill>
              <a:highlight>
                <a:srgbClr val="EFEFEF"/>
              </a:highlight>
              <a:latin typeface="Consolas"/>
              <a:ea typeface="Consolas"/>
              <a:cs typeface="Consolas"/>
              <a:sym typeface="Consolas"/>
            </a:endParaRPr>
          </a:p>
        </p:txBody>
      </p:sp>
      <p:sp>
        <p:nvSpPr>
          <p:cNvPr id="873" name="Google Shape;873;p48"/>
          <p:cNvSpPr txBox="1"/>
          <p:nvPr>
            <p:ph idx="1" type="body"/>
          </p:nvPr>
        </p:nvSpPr>
        <p:spPr>
          <a:xfrm>
            <a:off x="243000" y="556500"/>
            <a:ext cx="8443800" cy="627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Array indices can be computed at runtime.</a:t>
            </a:r>
            <a:endParaRPr/>
          </a:p>
        </p:txBody>
      </p:sp>
      <p:pic>
        <p:nvPicPr>
          <p:cNvPr id="874" name="Google Shape;874;p48"/>
          <p:cNvPicPr preferRelativeResize="0"/>
          <p:nvPr/>
        </p:nvPicPr>
        <p:blipFill>
          <a:blip r:embed="rId3">
            <a:alphaModFix/>
          </a:blip>
          <a:stretch>
            <a:fillRect/>
          </a:stretch>
        </p:blipFill>
        <p:spPr>
          <a:xfrm>
            <a:off x="596825" y="4005450"/>
            <a:ext cx="4191000" cy="933450"/>
          </a:xfrm>
          <a:prstGeom prst="rect">
            <a:avLst/>
          </a:prstGeom>
          <a:noFill/>
          <a:ln>
            <a:noFill/>
          </a:ln>
        </p:spPr>
      </p:pic>
      <p:sp>
        <p:nvSpPr>
          <p:cNvPr id="875" name="Google Shape;875;p48"/>
          <p:cNvSpPr txBox="1"/>
          <p:nvPr/>
        </p:nvSpPr>
        <p:spPr>
          <a:xfrm>
            <a:off x="1017275" y="2267381"/>
            <a:ext cx="7147500" cy="13959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6AA84F"/>
                </a:solidFill>
                <a:highlight>
                  <a:srgbClr val="000000"/>
                </a:highlight>
                <a:latin typeface="Consolas"/>
                <a:ea typeface="Consolas"/>
                <a:cs typeface="Consolas"/>
                <a:sym typeface="Consolas"/>
              </a:rPr>
              <a:t>jug</a:t>
            </a:r>
            <a:r>
              <a:rPr lang="en" sz="1600">
                <a:solidFill>
                  <a:srgbClr val="FFFFFF"/>
                </a:solidFill>
                <a:highlight>
                  <a:srgbClr val="000000"/>
                </a:highlight>
                <a:latin typeface="Consolas"/>
                <a:ea typeface="Consolas"/>
                <a:cs typeface="Consolas"/>
                <a:sym typeface="Consolas"/>
              </a:rPr>
              <a:t> </a:t>
            </a:r>
            <a:r>
              <a:rPr lang="en" sz="1600">
                <a:solidFill>
                  <a:srgbClr val="FFD966"/>
                </a:solidFill>
                <a:highlight>
                  <a:srgbClr val="000000"/>
                </a:highlight>
                <a:latin typeface="Consolas"/>
                <a:ea typeface="Consolas"/>
                <a:cs typeface="Consolas"/>
                <a:sym typeface="Consolas"/>
              </a:rPr>
              <a:t>~/Dropbox/61b/lec/lists3</a:t>
            </a:r>
            <a:r>
              <a:rPr lang="en" sz="1600">
                <a:solidFill>
                  <a:srgbClr val="FFFFFF"/>
                </a:solidFill>
                <a:highlight>
                  <a:srgbClr val="000000"/>
                </a:highlight>
                <a:latin typeface="Consolas"/>
                <a:ea typeface="Consolas"/>
                <a:cs typeface="Consolas"/>
                <a:sym typeface="Consolas"/>
              </a:rPr>
              <a:t> </a:t>
            </a:r>
            <a:endParaRPr sz="1600">
              <a:solidFill>
                <a:srgbClr val="93C47D"/>
              </a:solidFill>
              <a:highlight>
                <a:srgbClr val="000000"/>
              </a:highlight>
              <a:latin typeface="Consolas"/>
              <a:ea typeface="Consolas"/>
              <a:cs typeface="Consolas"/>
              <a:sym typeface="Consolas"/>
            </a:endParaRPr>
          </a:p>
          <a:p>
            <a:pPr indent="0" lvl="0" marL="0" rtl="0" algn="l">
              <a:spcBef>
                <a:spcPts val="0"/>
              </a:spcBef>
              <a:spcAft>
                <a:spcPts val="0"/>
              </a:spcAft>
              <a:buNone/>
            </a:pPr>
            <a:r>
              <a:rPr lang="en" sz="1600">
                <a:solidFill>
                  <a:srgbClr val="93C47D"/>
                </a:solidFill>
                <a:highlight>
                  <a:srgbClr val="000000"/>
                </a:highlight>
                <a:latin typeface="Consolas"/>
                <a:ea typeface="Consolas"/>
                <a:cs typeface="Consolas"/>
                <a:sym typeface="Consolas"/>
              </a:rPr>
              <a:t>$</a:t>
            </a:r>
            <a:r>
              <a:rPr lang="en" sz="1600">
                <a:solidFill>
                  <a:srgbClr val="FFFFFF"/>
                </a:solidFill>
                <a:highlight>
                  <a:srgbClr val="000000"/>
                </a:highlight>
                <a:latin typeface="Consolas"/>
                <a:ea typeface="Consolas"/>
                <a:cs typeface="Consolas"/>
                <a:sym typeface="Consolas"/>
              </a:rPr>
              <a:t> javac ArrayDemo.java</a:t>
            </a:r>
            <a:endParaRPr sz="16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None/>
            </a:pPr>
            <a:r>
              <a:rPr lang="en" sz="1600">
                <a:solidFill>
                  <a:srgbClr val="93C47D"/>
                </a:solidFill>
                <a:highlight>
                  <a:schemeClr val="dk1"/>
                </a:highlight>
                <a:latin typeface="Consolas"/>
                <a:ea typeface="Consolas"/>
                <a:cs typeface="Consolas"/>
                <a:sym typeface="Consolas"/>
              </a:rPr>
              <a:t>$</a:t>
            </a:r>
            <a:r>
              <a:rPr lang="en" sz="1600">
                <a:solidFill>
                  <a:schemeClr val="lt1"/>
                </a:solidFill>
                <a:highlight>
                  <a:schemeClr val="dk1"/>
                </a:highlight>
                <a:latin typeface="Consolas"/>
                <a:ea typeface="Consolas"/>
                <a:cs typeface="Consolas"/>
                <a:sym typeface="Consolas"/>
              </a:rPr>
              <a:t> java ArrayDemo</a:t>
            </a:r>
            <a:endParaRPr sz="1600">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chemeClr val="lt1"/>
                </a:solidFill>
                <a:highlight>
                  <a:schemeClr val="dk1"/>
                </a:highlight>
                <a:latin typeface="Consolas"/>
                <a:ea typeface="Consolas"/>
                <a:cs typeface="Consolas"/>
                <a:sym typeface="Consolas"/>
              </a:rPr>
              <a:t>What index do you want? 2</a:t>
            </a:r>
            <a:endParaRPr sz="1600">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chemeClr val="lt1"/>
                </a:solidFill>
                <a:highlight>
                  <a:schemeClr val="dk1"/>
                </a:highlight>
                <a:latin typeface="Consolas"/>
                <a:ea typeface="Consolas"/>
                <a:cs typeface="Consolas"/>
                <a:sym typeface="Consolas"/>
              </a:rPr>
              <a:t>102</a:t>
            </a:r>
            <a:endParaRPr sz="1800">
              <a:highlight>
                <a:srgbClr val="000000"/>
              </a:highlight>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9" name="Shape 879"/>
        <p:cNvGrpSpPr/>
        <p:nvPr/>
      </p:nvGrpSpPr>
      <p:grpSpPr>
        <a:xfrm>
          <a:off x="0" y="0"/>
          <a:ext cx="0" cy="0"/>
          <a:chOff x="0" y="0"/>
          <a:chExt cx="0" cy="0"/>
        </a:xfrm>
      </p:grpSpPr>
      <p:sp>
        <p:nvSpPr>
          <p:cNvPr id="880" name="Google Shape;880;p4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Arrays vs. Classes</a:t>
            </a:r>
            <a:endParaRPr/>
          </a:p>
        </p:txBody>
      </p:sp>
      <p:sp>
        <p:nvSpPr>
          <p:cNvPr id="881" name="Google Shape;881;p49"/>
          <p:cNvSpPr txBox="1"/>
          <p:nvPr>
            <p:ph idx="1" type="body"/>
          </p:nvPr>
        </p:nvSpPr>
        <p:spPr>
          <a:xfrm>
            <a:off x="243000" y="556500"/>
            <a:ext cx="8443800" cy="570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Class member variable names CANNOT be computed and used at runtime.</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882" name="Google Shape;882;p49"/>
          <p:cNvSpPr txBox="1"/>
          <p:nvPr/>
        </p:nvSpPr>
        <p:spPr>
          <a:xfrm>
            <a:off x="75675" y="4760575"/>
            <a:ext cx="5212500" cy="3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 if you reallllly want to do this, you can: </a:t>
            </a:r>
            <a:r>
              <a:rPr lang="en" sz="1200" u="sng">
                <a:solidFill>
                  <a:schemeClr val="hlink"/>
                </a:solidFill>
                <a:hlinkClick r:id="rId3"/>
              </a:rPr>
              <a:t>https://goo.gl/JxpyLq</a:t>
            </a:r>
            <a:endParaRPr sz="1200"/>
          </a:p>
          <a:p>
            <a:pPr indent="0" lvl="0" marL="0" rtl="0" algn="l">
              <a:spcBef>
                <a:spcPts val="0"/>
              </a:spcBef>
              <a:spcAft>
                <a:spcPts val="0"/>
              </a:spcAft>
              <a:buNone/>
            </a:pPr>
            <a:r>
              <a:t/>
            </a:r>
            <a:endParaRPr/>
          </a:p>
        </p:txBody>
      </p:sp>
      <p:sp>
        <p:nvSpPr>
          <p:cNvPr id="883" name="Google Shape;883;p49"/>
          <p:cNvSpPr txBox="1"/>
          <p:nvPr/>
        </p:nvSpPr>
        <p:spPr>
          <a:xfrm>
            <a:off x="194025" y="1438950"/>
            <a:ext cx="6178500" cy="1218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String fieldOfInterest = </a:t>
            </a:r>
            <a:r>
              <a:rPr lang="en" sz="1700">
                <a:solidFill>
                  <a:srgbClr val="BD8D8B"/>
                </a:solidFill>
                <a:highlight>
                  <a:srgbClr val="EFEFEF"/>
                </a:highlight>
                <a:latin typeface="Consolas"/>
                <a:ea typeface="Consolas"/>
                <a:cs typeface="Consolas"/>
                <a:sym typeface="Consolas"/>
              </a:rPr>
              <a:t>"mass"</a:t>
            </a: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Planet earth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Planet(6e24, </a:t>
            </a:r>
            <a:r>
              <a:rPr lang="en" sz="1700">
                <a:solidFill>
                  <a:srgbClr val="BD8D8B"/>
                </a:solidFill>
                <a:highlight>
                  <a:srgbClr val="EFEFEF"/>
                </a:highlight>
                <a:latin typeface="Consolas"/>
                <a:ea typeface="Consolas"/>
                <a:cs typeface="Consolas"/>
                <a:sym typeface="Consolas"/>
              </a:rPr>
              <a:t>"earth"</a:t>
            </a: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rgbClr val="208920"/>
                </a:solidFill>
                <a:highlight>
                  <a:srgbClr val="EFEFEF"/>
                </a:highlight>
                <a:latin typeface="Consolas"/>
                <a:ea typeface="Consolas"/>
                <a:cs typeface="Consolas"/>
                <a:sym typeface="Consolas"/>
              </a:rPr>
              <a:t>double</a:t>
            </a:r>
            <a:r>
              <a:rPr lang="en" sz="1700">
                <a:solidFill>
                  <a:schemeClr val="dk1"/>
                </a:solidFill>
                <a:highlight>
                  <a:srgbClr val="EFEFEF"/>
                </a:highlight>
                <a:latin typeface="Consolas"/>
                <a:ea typeface="Consolas"/>
                <a:cs typeface="Consolas"/>
                <a:sym typeface="Consolas"/>
              </a:rPr>
              <a:t> mass = earth[fieldOfInterest];	</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System.out.println(mass);</a:t>
            </a:r>
            <a:endParaRPr sz="1700">
              <a:solidFill>
                <a:srgbClr val="208920"/>
              </a:solidFill>
              <a:highlight>
                <a:srgbClr val="EFEFEF"/>
              </a:highlight>
              <a:latin typeface="Consolas"/>
              <a:ea typeface="Consolas"/>
              <a:cs typeface="Consolas"/>
              <a:sym typeface="Consolas"/>
            </a:endParaRPr>
          </a:p>
        </p:txBody>
      </p:sp>
      <p:sp>
        <p:nvSpPr>
          <p:cNvPr id="884" name="Google Shape;884;p49"/>
          <p:cNvSpPr txBox="1"/>
          <p:nvPr/>
        </p:nvSpPr>
        <p:spPr>
          <a:xfrm>
            <a:off x="364650" y="2599425"/>
            <a:ext cx="4923600" cy="19050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6AA84F"/>
                </a:solidFill>
                <a:highlight>
                  <a:srgbClr val="000000"/>
                </a:highlight>
                <a:latin typeface="Consolas"/>
                <a:ea typeface="Consolas"/>
                <a:cs typeface="Consolas"/>
                <a:sym typeface="Consolas"/>
              </a:rPr>
              <a:t>jug</a:t>
            </a:r>
            <a:r>
              <a:rPr lang="en" sz="1600">
                <a:solidFill>
                  <a:srgbClr val="FFFFFF"/>
                </a:solidFill>
                <a:highlight>
                  <a:srgbClr val="000000"/>
                </a:highlight>
                <a:latin typeface="Consolas"/>
                <a:ea typeface="Consolas"/>
                <a:cs typeface="Consolas"/>
                <a:sym typeface="Consolas"/>
              </a:rPr>
              <a:t> </a:t>
            </a:r>
            <a:r>
              <a:rPr lang="en" sz="1600">
                <a:solidFill>
                  <a:srgbClr val="FFD966"/>
                </a:solidFill>
                <a:highlight>
                  <a:srgbClr val="000000"/>
                </a:highlight>
                <a:latin typeface="Consolas"/>
                <a:ea typeface="Consolas"/>
                <a:cs typeface="Consolas"/>
                <a:sym typeface="Consolas"/>
              </a:rPr>
              <a:t>~/Dropbox/61b/lec/lists3</a:t>
            </a:r>
            <a:r>
              <a:rPr lang="en" sz="1600">
                <a:solidFill>
                  <a:srgbClr val="FFFFFF"/>
                </a:solidFill>
                <a:highlight>
                  <a:srgbClr val="000000"/>
                </a:highlight>
                <a:latin typeface="Consolas"/>
                <a:ea typeface="Consolas"/>
                <a:cs typeface="Consolas"/>
                <a:sym typeface="Consolas"/>
              </a:rPr>
              <a:t> </a:t>
            </a:r>
            <a:endParaRPr sz="1600">
              <a:solidFill>
                <a:srgbClr val="93C47D"/>
              </a:solidFill>
              <a:highlight>
                <a:srgbClr val="000000"/>
              </a:highlight>
              <a:latin typeface="Consolas"/>
              <a:ea typeface="Consolas"/>
              <a:cs typeface="Consolas"/>
              <a:sym typeface="Consolas"/>
            </a:endParaRPr>
          </a:p>
          <a:p>
            <a:pPr indent="0" lvl="0" marL="0" rtl="0" algn="l">
              <a:spcBef>
                <a:spcPts val="0"/>
              </a:spcBef>
              <a:spcAft>
                <a:spcPts val="0"/>
              </a:spcAft>
              <a:buNone/>
            </a:pPr>
            <a:r>
              <a:rPr lang="en" sz="1600">
                <a:solidFill>
                  <a:srgbClr val="93C47D"/>
                </a:solidFill>
                <a:highlight>
                  <a:srgbClr val="000000"/>
                </a:highlight>
                <a:latin typeface="Consolas"/>
                <a:ea typeface="Consolas"/>
                <a:cs typeface="Consolas"/>
                <a:sym typeface="Consolas"/>
              </a:rPr>
              <a:t>$</a:t>
            </a:r>
            <a:r>
              <a:rPr lang="en" sz="1600">
                <a:solidFill>
                  <a:srgbClr val="FFFFFF"/>
                </a:solidFill>
                <a:highlight>
                  <a:srgbClr val="000000"/>
                </a:highlight>
                <a:latin typeface="Consolas"/>
                <a:ea typeface="Consolas"/>
                <a:cs typeface="Consolas"/>
                <a:sym typeface="Consolas"/>
              </a:rPr>
              <a:t> javac ClassDemo.java</a:t>
            </a:r>
            <a:endParaRPr sz="16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None/>
            </a:pPr>
            <a:r>
              <a:rPr lang="en" sz="1600">
                <a:solidFill>
                  <a:srgbClr val="FFFFFF"/>
                </a:solidFill>
                <a:highlight>
                  <a:schemeClr val="dk1"/>
                </a:highlight>
                <a:latin typeface="Consolas"/>
                <a:ea typeface="Consolas"/>
                <a:cs typeface="Consolas"/>
                <a:sym typeface="Consolas"/>
              </a:rPr>
              <a:t>ClassDemo.java:5: error: array required, </a:t>
            </a:r>
            <a:endParaRPr sz="1600">
              <a:solidFill>
                <a:srgbClr val="FFFFFF"/>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FFFFF"/>
                </a:solidFill>
                <a:highlight>
                  <a:schemeClr val="dk1"/>
                </a:highlight>
                <a:latin typeface="Consolas"/>
                <a:ea typeface="Consolas"/>
                <a:cs typeface="Consolas"/>
                <a:sym typeface="Consolas"/>
              </a:rPr>
              <a:t>   but Planet found.</a:t>
            </a:r>
            <a:endParaRPr sz="1600">
              <a:solidFill>
                <a:srgbClr val="FFFFFF"/>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FFFFF"/>
                </a:solidFill>
                <a:highlight>
                  <a:schemeClr val="dk1"/>
                </a:highlight>
                <a:latin typeface="Consolas"/>
                <a:ea typeface="Consolas"/>
                <a:cs typeface="Consolas"/>
                <a:sym typeface="Consolas"/>
              </a:rPr>
              <a:t>   </a:t>
            </a:r>
            <a:endParaRPr sz="1600">
              <a:solidFill>
                <a:srgbClr val="FFFFFF"/>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FFFFF"/>
                </a:solidFill>
                <a:highlight>
                  <a:schemeClr val="dk1"/>
                </a:highlight>
                <a:latin typeface="Consolas"/>
                <a:ea typeface="Consolas"/>
                <a:cs typeface="Consolas"/>
                <a:sym typeface="Consolas"/>
              </a:rPr>
              <a:t>   double mass = earth[fieldOfInterest];		                   ^</a:t>
            </a:r>
            <a:endParaRPr sz="1600">
              <a:solidFill>
                <a:srgbClr val="FFFFFF"/>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93C47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93C47D"/>
              </a:solidFill>
              <a:highlight>
                <a:schemeClr val="dk1"/>
              </a:highlight>
              <a:latin typeface="Consolas"/>
              <a:ea typeface="Consolas"/>
              <a:cs typeface="Consolas"/>
              <a:sym typeface="Consolas"/>
            </a:endParaRPr>
          </a:p>
        </p:txBody>
      </p:sp>
      <p:pic>
        <p:nvPicPr>
          <p:cNvPr id="885" name="Google Shape;885;p49"/>
          <p:cNvPicPr preferRelativeResize="0"/>
          <p:nvPr/>
        </p:nvPicPr>
        <p:blipFill>
          <a:blip r:embed="rId4">
            <a:alphaModFix/>
          </a:blip>
          <a:stretch>
            <a:fillRect/>
          </a:stretch>
        </p:blipFill>
        <p:spPr>
          <a:xfrm>
            <a:off x="5613450" y="2899400"/>
            <a:ext cx="3362325" cy="19050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9" name="Shape 889"/>
        <p:cNvGrpSpPr/>
        <p:nvPr/>
      </p:nvGrpSpPr>
      <p:grpSpPr>
        <a:xfrm>
          <a:off x="0" y="0"/>
          <a:ext cx="0" cy="0"/>
          <a:chOff x="0" y="0"/>
          <a:chExt cx="0" cy="0"/>
        </a:xfrm>
      </p:grpSpPr>
      <p:sp>
        <p:nvSpPr>
          <p:cNvPr id="890" name="Google Shape;890;p5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Arrays vs. Classes</a:t>
            </a:r>
            <a:endParaRPr/>
          </a:p>
        </p:txBody>
      </p:sp>
      <p:sp>
        <p:nvSpPr>
          <p:cNvPr id="891" name="Google Shape;891;p50"/>
          <p:cNvSpPr txBox="1"/>
          <p:nvPr>
            <p:ph idx="1" type="body"/>
          </p:nvPr>
        </p:nvSpPr>
        <p:spPr>
          <a:xfrm>
            <a:off x="243000" y="556500"/>
            <a:ext cx="8443800" cy="570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Class member variable names CANNOT be computed and used at runtime.</a:t>
            </a:r>
            <a:endParaRPr/>
          </a:p>
          <a:p>
            <a:pPr indent="-355600" lvl="0" marL="457200" rtl="0" algn="l">
              <a:spcBef>
                <a:spcPts val="600"/>
              </a:spcBef>
              <a:spcAft>
                <a:spcPts val="0"/>
              </a:spcAft>
              <a:buSzPts val="2000"/>
              <a:buChar char="●"/>
            </a:pPr>
            <a:r>
              <a:rPr lang="en"/>
              <a:t>Dot notation doesn’t work either.</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892" name="Google Shape;892;p50"/>
          <p:cNvSpPr txBox="1"/>
          <p:nvPr/>
        </p:nvSpPr>
        <p:spPr>
          <a:xfrm>
            <a:off x="194025" y="1438950"/>
            <a:ext cx="6178500" cy="1218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String fieldOfInterest = </a:t>
            </a:r>
            <a:r>
              <a:rPr lang="en" sz="1700">
                <a:solidFill>
                  <a:srgbClr val="BD8D8B"/>
                </a:solidFill>
                <a:highlight>
                  <a:srgbClr val="EFEFEF"/>
                </a:highlight>
                <a:latin typeface="Consolas"/>
                <a:ea typeface="Consolas"/>
                <a:cs typeface="Consolas"/>
                <a:sym typeface="Consolas"/>
              </a:rPr>
              <a:t>"mass"</a:t>
            </a: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Planet earth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Planet(6e24, </a:t>
            </a:r>
            <a:r>
              <a:rPr lang="en" sz="1700">
                <a:solidFill>
                  <a:srgbClr val="BD8D8B"/>
                </a:solidFill>
                <a:highlight>
                  <a:srgbClr val="EFEFEF"/>
                </a:highlight>
                <a:latin typeface="Consolas"/>
                <a:ea typeface="Consolas"/>
                <a:cs typeface="Consolas"/>
                <a:sym typeface="Consolas"/>
              </a:rPr>
              <a:t>"earth"</a:t>
            </a: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rgbClr val="208920"/>
                </a:solidFill>
                <a:highlight>
                  <a:srgbClr val="EFEFEF"/>
                </a:highlight>
                <a:latin typeface="Consolas"/>
                <a:ea typeface="Consolas"/>
                <a:cs typeface="Consolas"/>
                <a:sym typeface="Consolas"/>
              </a:rPr>
              <a:t>double</a:t>
            </a:r>
            <a:r>
              <a:rPr lang="en" sz="1700">
                <a:solidFill>
                  <a:schemeClr val="dk1"/>
                </a:solidFill>
                <a:highlight>
                  <a:srgbClr val="EFEFEF"/>
                </a:highlight>
                <a:latin typeface="Consolas"/>
                <a:ea typeface="Consolas"/>
                <a:cs typeface="Consolas"/>
                <a:sym typeface="Consolas"/>
              </a:rPr>
              <a:t> mass = earth.fieldOfInterest;	</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System.out.println(mass);</a:t>
            </a:r>
            <a:endParaRPr sz="1700">
              <a:solidFill>
                <a:srgbClr val="208920"/>
              </a:solidFill>
              <a:highlight>
                <a:srgbClr val="EFEFEF"/>
              </a:highlight>
              <a:latin typeface="Consolas"/>
              <a:ea typeface="Consolas"/>
              <a:cs typeface="Consolas"/>
              <a:sym typeface="Consolas"/>
            </a:endParaRPr>
          </a:p>
        </p:txBody>
      </p:sp>
      <p:sp>
        <p:nvSpPr>
          <p:cNvPr id="893" name="Google Shape;893;p50"/>
          <p:cNvSpPr txBox="1"/>
          <p:nvPr/>
        </p:nvSpPr>
        <p:spPr>
          <a:xfrm>
            <a:off x="75675" y="4760575"/>
            <a:ext cx="5212500" cy="3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 if you reallllly want to do this, you can: </a:t>
            </a:r>
            <a:r>
              <a:rPr lang="en" sz="1200" u="sng">
                <a:solidFill>
                  <a:schemeClr val="hlink"/>
                </a:solidFill>
                <a:hlinkClick r:id="rId3"/>
              </a:rPr>
              <a:t>https://goo.gl/JxpyLq</a:t>
            </a:r>
            <a:endParaRPr sz="1200"/>
          </a:p>
          <a:p>
            <a:pPr indent="0" lvl="0" marL="0" rtl="0" algn="l">
              <a:spcBef>
                <a:spcPts val="0"/>
              </a:spcBef>
              <a:spcAft>
                <a:spcPts val="0"/>
              </a:spcAft>
              <a:buNone/>
            </a:pPr>
            <a:r>
              <a:t/>
            </a:r>
            <a:endParaRPr/>
          </a:p>
        </p:txBody>
      </p:sp>
      <p:sp>
        <p:nvSpPr>
          <p:cNvPr id="894" name="Google Shape;894;p50"/>
          <p:cNvSpPr txBox="1"/>
          <p:nvPr/>
        </p:nvSpPr>
        <p:spPr>
          <a:xfrm>
            <a:off x="364650" y="2599425"/>
            <a:ext cx="5057400" cy="19050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6AA84F"/>
                </a:solidFill>
                <a:highlight>
                  <a:srgbClr val="000000"/>
                </a:highlight>
                <a:latin typeface="Consolas"/>
                <a:ea typeface="Consolas"/>
                <a:cs typeface="Consolas"/>
                <a:sym typeface="Consolas"/>
              </a:rPr>
              <a:t>jug</a:t>
            </a:r>
            <a:r>
              <a:rPr lang="en" sz="1600">
                <a:solidFill>
                  <a:srgbClr val="FFFFFF"/>
                </a:solidFill>
                <a:highlight>
                  <a:srgbClr val="000000"/>
                </a:highlight>
                <a:latin typeface="Consolas"/>
                <a:ea typeface="Consolas"/>
                <a:cs typeface="Consolas"/>
                <a:sym typeface="Consolas"/>
              </a:rPr>
              <a:t> </a:t>
            </a:r>
            <a:r>
              <a:rPr lang="en" sz="1600">
                <a:solidFill>
                  <a:srgbClr val="FFD966"/>
                </a:solidFill>
                <a:highlight>
                  <a:srgbClr val="000000"/>
                </a:highlight>
                <a:latin typeface="Consolas"/>
                <a:ea typeface="Consolas"/>
                <a:cs typeface="Consolas"/>
                <a:sym typeface="Consolas"/>
              </a:rPr>
              <a:t>~/Dropbox/61b/lec/lists3</a:t>
            </a:r>
            <a:r>
              <a:rPr lang="en" sz="1600">
                <a:solidFill>
                  <a:srgbClr val="FFFFFF"/>
                </a:solidFill>
                <a:highlight>
                  <a:srgbClr val="000000"/>
                </a:highlight>
                <a:latin typeface="Consolas"/>
                <a:ea typeface="Consolas"/>
                <a:cs typeface="Consolas"/>
                <a:sym typeface="Consolas"/>
              </a:rPr>
              <a:t> </a:t>
            </a:r>
            <a:endParaRPr sz="1600">
              <a:solidFill>
                <a:srgbClr val="93C47D"/>
              </a:solidFill>
              <a:highlight>
                <a:srgbClr val="000000"/>
              </a:highlight>
              <a:latin typeface="Consolas"/>
              <a:ea typeface="Consolas"/>
              <a:cs typeface="Consolas"/>
              <a:sym typeface="Consolas"/>
            </a:endParaRPr>
          </a:p>
          <a:p>
            <a:pPr indent="0" lvl="0" marL="0" rtl="0" algn="l">
              <a:spcBef>
                <a:spcPts val="0"/>
              </a:spcBef>
              <a:spcAft>
                <a:spcPts val="0"/>
              </a:spcAft>
              <a:buNone/>
            </a:pPr>
            <a:r>
              <a:rPr lang="en" sz="1600">
                <a:solidFill>
                  <a:srgbClr val="93C47D"/>
                </a:solidFill>
                <a:highlight>
                  <a:srgbClr val="000000"/>
                </a:highlight>
                <a:latin typeface="Consolas"/>
                <a:ea typeface="Consolas"/>
                <a:cs typeface="Consolas"/>
                <a:sym typeface="Consolas"/>
              </a:rPr>
              <a:t>$</a:t>
            </a:r>
            <a:r>
              <a:rPr lang="en" sz="1600">
                <a:solidFill>
                  <a:srgbClr val="FFFFFF"/>
                </a:solidFill>
                <a:highlight>
                  <a:srgbClr val="000000"/>
                </a:highlight>
                <a:latin typeface="Consolas"/>
                <a:ea typeface="Consolas"/>
                <a:cs typeface="Consolas"/>
                <a:sym typeface="Consolas"/>
              </a:rPr>
              <a:t> javac ClassDemo.java</a:t>
            </a:r>
            <a:endParaRPr sz="16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None/>
            </a:pPr>
            <a:r>
              <a:rPr lang="en" sz="1600">
                <a:solidFill>
                  <a:srgbClr val="FFFFFF"/>
                </a:solidFill>
                <a:highlight>
                  <a:schemeClr val="dk1"/>
                </a:highlight>
                <a:latin typeface="Consolas"/>
                <a:ea typeface="Consolas"/>
                <a:cs typeface="Consolas"/>
                <a:sym typeface="Consolas"/>
              </a:rPr>
              <a:t>ClassDemo.java:5: error: cannot find Symbol </a:t>
            </a:r>
            <a:endParaRPr sz="1600">
              <a:solidFill>
                <a:srgbClr val="FFFFFF"/>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FFFFF"/>
                </a:solidFill>
                <a:highlight>
                  <a:schemeClr val="dk1"/>
                </a:highlight>
                <a:latin typeface="Consolas"/>
                <a:ea typeface="Consolas"/>
                <a:cs typeface="Consolas"/>
                <a:sym typeface="Consolas"/>
              </a:rPr>
              <a:t>   double mass = earth.fieldOfInterest;		                   ^</a:t>
            </a:r>
            <a:endParaRPr sz="1600">
              <a:solidFill>
                <a:srgbClr val="FFFFFF"/>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FFFFF"/>
                </a:solidFill>
                <a:highlight>
                  <a:schemeClr val="dk1"/>
                </a:highlight>
                <a:latin typeface="Consolas"/>
                <a:ea typeface="Consolas"/>
                <a:cs typeface="Consolas"/>
                <a:sym typeface="Consolas"/>
              </a:rPr>
              <a:t>   symbol:   variable fieldOfInterest</a:t>
            </a:r>
            <a:endParaRPr sz="1600">
              <a:solidFill>
                <a:srgbClr val="FFFFFF"/>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FFFFF"/>
                </a:solidFill>
                <a:highlight>
                  <a:schemeClr val="dk1"/>
                </a:highlight>
                <a:latin typeface="Consolas"/>
                <a:ea typeface="Consolas"/>
                <a:cs typeface="Consolas"/>
                <a:sym typeface="Consolas"/>
              </a:rPr>
              <a:t>   location: variable earth of type Planet</a:t>
            </a:r>
            <a:endParaRPr sz="1600">
              <a:solidFill>
                <a:srgbClr val="FFFFFF"/>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FFFFF"/>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FFFFF"/>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93C47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93C47D"/>
              </a:solidFill>
              <a:highlight>
                <a:schemeClr val="dk1"/>
              </a:highlight>
              <a:latin typeface="Consolas"/>
              <a:ea typeface="Consolas"/>
              <a:cs typeface="Consolas"/>
              <a:sym typeface="Consolas"/>
            </a:endParaRPr>
          </a:p>
        </p:txBody>
      </p:sp>
      <p:pic>
        <p:nvPicPr>
          <p:cNvPr id="895" name="Google Shape;895;p50"/>
          <p:cNvPicPr preferRelativeResize="0"/>
          <p:nvPr/>
        </p:nvPicPr>
        <p:blipFill>
          <a:blip r:embed="rId4">
            <a:alphaModFix/>
          </a:blip>
          <a:stretch>
            <a:fillRect/>
          </a:stretch>
        </p:blipFill>
        <p:spPr>
          <a:xfrm>
            <a:off x="5613450" y="2899400"/>
            <a:ext cx="3362325" cy="19050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9" name="Shape 899"/>
        <p:cNvGrpSpPr/>
        <p:nvPr/>
      </p:nvGrpSpPr>
      <p:grpSpPr>
        <a:xfrm>
          <a:off x="0" y="0"/>
          <a:ext cx="0" cy="0"/>
          <a:chOff x="0" y="0"/>
          <a:chExt cx="0" cy="0"/>
        </a:xfrm>
      </p:grpSpPr>
      <p:sp>
        <p:nvSpPr>
          <p:cNvPr id="900" name="Google Shape;900;p5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Another view</a:t>
            </a:r>
            <a:endParaRPr/>
          </a:p>
        </p:txBody>
      </p:sp>
      <p:sp>
        <p:nvSpPr>
          <p:cNvPr id="901" name="Google Shape;901;p51"/>
          <p:cNvSpPr txBox="1"/>
          <p:nvPr>
            <p:ph idx="1" type="body"/>
          </p:nvPr>
        </p:nvSpPr>
        <p:spPr>
          <a:xfrm>
            <a:off x="243000" y="556500"/>
            <a:ext cx="87300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only (easy) way to access a member of a class is with hard-coded dot notation.</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The Java compiler does not treat text on either side of a dot as an expression, and thus it is not evaluated.</a:t>
            </a:r>
            <a:endParaRPr/>
          </a:p>
          <a:p>
            <a:pPr indent="-355600" lvl="0" marL="457200" rtl="0" algn="l">
              <a:spcBef>
                <a:spcPts val="600"/>
              </a:spcBef>
              <a:spcAft>
                <a:spcPts val="0"/>
              </a:spcAft>
              <a:buSzPts val="2000"/>
              <a:buChar char="●"/>
            </a:pPr>
            <a:r>
              <a:rPr lang="en"/>
              <a:t>See a compilers or programming languages class for more!</a:t>
            </a:r>
            <a:endParaRPr/>
          </a:p>
          <a:p>
            <a:pPr indent="0" lvl="0" marL="0" rtl="0" algn="l">
              <a:spcBef>
                <a:spcPts val="600"/>
              </a:spcBef>
              <a:spcAft>
                <a:spcPts val="0"/>
              </a:spcAft>
              <a:buNone/>
            </a:pPr>
            <a:r>
              <a:t/>
            </a:r>
            <a:endParaRPr/>
          </a:p>
        </p:txBody>
      </p:sp>
      <p:sp>
        <p:nvSpPr>
          <p:cNvPr id="902" name="Google Shape;902;p51"/>
          <p:cNvSpPr txBox="1"/>
          <p:nvPr/>
        </p:nvSpPr>
        <p:spPr>
          <a:xfrm>
            <a:off x="1336325" y="1087203"/>
            <a:ext cx="6560400" cy="22143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900">
                <a:solidFill>
                  <a:srgbClr val="208920"/>
                </a:solidFill>
                <a:highlight>
                  <a:srgbClr val="EFEFEF"/>
                </a:highlight>
                <a:latin typeface="Consolas"/>
                <a:ea typeface="Consolas"/>
                <a:cs typeface="Consolas"/>
                <a:sym typeface="Consolas"/>
              </a:rPr>
              <a:t>int</a:t>
            </a:r>
            <a:r>
              <a:rPr lang="en" sz="1900">
                <a:solidFill>
                  <a:schemeClr val="dk1"/>
                </a:solidFill>
                <a:highlight>
                  <a:srgbClr val="EFEFEF"/>
                </a:highlight>
                <a:latin typeface="Consolas"/>
                <a:ea typeface="Consolas"/>
                <a:cs typeface="Consolas"/>
                <a:sym typeface="Consolas"/>
              </a:rPr>
              <a:t> k = x[indexOfInterest];  	</a:t>
            </a:r>
            <a:r>
              <a:rPr i="1" lang="en" sz="1900">
                <a:solidFill>
                  <a:srgbClr val="AC2020"/>
                </a:solidFill>
                <a:highlight>
                  <a:srgbClr val="EFEFEF"/>
                </a:highlight>
                <a:latin typeface="Consolas"/>
                <a:ea typeface="Consolas"/>
                <a:cs typeface="Consolas"/>
                <a:sym typeface="Consolas"/>
              </a:rPr>
              <a:t>/* no problem */</a:t>
            </a:r>
            <a:endParaRPr i="1" sz="1900">
              <a:solidFill>
                <a:srgbClr val="AC202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 </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rgbClr val="208920"/>
                </a:solidFill>
                <a:highlight>
                  <a:srgbClr val="EFEFEF"/>
                </a:highlight>
                <a:latin typeface="Consolas"/>
                <a:ea typeface="Consolas"/>
                <a:cs typeface="Consolas"/>
                <a:sym typeface="Consolas"/>
              </a:rPr>
              <a:t>double</a:t>
            </a:r>
            <a:r>
              <a:rPr lang="en" sz="1900">
                <a:solidFill>
                  <a:schemeClr val="dk1"/>
                </a:solidFill>
                <a:highlight>
                  <a:srgbClr val="EFEFEF"/>
                </a:highlight>
                <a:latin typeface="Consolas"/>
                <a:ea typeface="Consolas"/>
                <a:cs typeface="Consolas"/>
                <a:sym typeface="Consolas"/>
              </a:rPr>
              <a:t> m = p.fieldOfInterest;  </a:t>
            </a:r>
            <a:r>
              <a:rPr i="1" lang="en" sz="1900">
                <a:solidFill>
                  <a:srgbClr val="AC2020"/>
                </a:solidFill>
                <a:highlight>
                  <a:srgbClr val="EFEFEF"/>
                </a:highlight>
                <a:latin typeface="Consolas"/>
                <a:ea typeface="Consolas"/>
                <a:cs typeface="Consolas"/>
                <a:sym typeface="Consolas"/>
              </a:rPr>
              <a:t>/* won't work */</a:t>
            </a:r>
            <a:endParaRPr i="1" sz="1900">
              <a:solidFill>
                <a:srgbClr val="AC202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rgbClr val="208920"/>
                </a:solidFill>
                <a:highlight>
                  <a:srgbClr val="EFEFEF"/>
                </a:highlight>
                <a:latin typeface="Consolas"/>
                <a:ea typeface="Consolas"/>
                <a:cs typeface="Consolas"/>
                <a:sym typeface="Consolas"/>
              </a:rPr>
              <a:t>double</a:t>
            </a:r>
            <a:r>
              <a:rPr lang="en" sz="1900">
                <a:solidFill>
                  <a:schemeClr val="dk1"/>
                </a:solidFill>
                <a:highlight>
                  <a:srgbClr val="EFEFEF"/>
                </a:highlight>
                <a:latin typeface="Consolas"/>
                <a:ea typeface="Consolas"/>
                <a:cs typeface="Consolas"/>
                <a:sym typeface="Consolas"/>
              </a:rPr>
              <a:t> z = p[fieldOfInterest]; </a:t>
            </a:r>
            <a:r>
              <a:rPr i="1" lang="en" sz="1900">
                <a:solidFill>
                  <a:srgbClr val="AC2020"/>
                </a:solidFill>
                <a:highlight>
                  <a:srgbClr val="EFEFEF"/>
                </a:highlight>
                <a:latin typeface="Consolas"/>
                <a:ea typeface="Consolas"/>
                <a:cs typeface="Consolas"/>
                <a:sym typeface="Consolas"/>
              </a:rPr>
              <a:t>/* won't work */</a:t>
            </a:r>
            <a:endParaRPr i="1" sz="1900">
              <a:solidFill>
                <a:srgbClr val="AC202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i="1" lang="en" sz="1900">
                <a:solidFill>
                  <a:srgbClr val="AC2020"/>
                </a:solidFill>
                <a:highlight>
                  <a:srgbClr val="EFEFEF"/>
                </a:highlight>
                <a:latin typeface="Consolas"/>
                <a:ea typeface="Consolas"/>
                <a:cs typeface="Consolas"/>
                <a:sym typeface="Consolas"/>
              </a:rPr>
              <a:t>/* No (sane) way to use field of interest */</a:t>
            </a:r>
            <a:endParaRPr i="1" sz="1900">
              <a:solidFill>
                <a:srgbClr val="AC202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i="1" sz="1900">
              <a:solidFill>
                <a:srgbClr val="AC2020"/>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rgbClr val="208920"/>
                </a:solidFill>
                <a:highlight>
                  <a:srgbClr val="EFEFEF"/>
                </a:highlight>
                <a:latin typeface="Consolas"/>
                <a:ea typeface="Consolas"/>
                <a:cs typeface="Consolas"/>
                <a:sym typeface="Consolas"/>
              </a:rPr>
              <a:t>double</a:t>
            </a:r>
            <a:r>
              <a:rPr lang="en" sz="1900">
                <a:solidFill>
                  <a:schemeClr val="dk1"/>
                </a:solidFill>
                <a:highlight>
                  <a:srgbClr val="EFEFEF"/>
                </a:highlight>
                <a:latin typeface="Consolas"/>
                <a:ea typeface="Consolas"/>
                <a:cs typeface="Consolas"/>
                <a:sym typeface="Consolas"/>
              </a:rPr>
              <a:t> w = p.mass;             </a:t>
            </a:r>
            <a:r>
              <a:rPr i="1" lang="en" sz="1900">
                <a:solidFill>
                  <a:srgbClr val="AC2020"/>
                </a:solidFill>
                <a:highlight>
                  <a:srgbClr val="EFEFEF"/>
                </a:highlight>
                <a:latin typeface="Consolas"/>
                <a:ea typeface="Consolas"/>
                <a:cs typeface="Consolas"/>
                <a:sym typeface="Consolas"/>
              </a:rPr>
              <a:t>/* works fine */</a:t>
            </a:r>
            <a:endParaRPr i="1" sz="1900">
              <a:solidFill>
                <a:srgbClr val="AC202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a:highlight>
                <a:srgbClr val="EFEFE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6" name="Shape 56"/>
        <p:cNvGrpSpPr/>
        <p:nvPr/>
      </p:nvGrpSpPr>
      <p:grpSpPr>
        <a:xfrm>
          <a:off x="0" y="0"/>
          <a:ext cx="0" cy="0"/>
          <a:chOff x="0" y="0"/>
          <a:chExt cx="0" cy="0"/>
        </a:xfrm>
      </p:grpSpPr>
      <p:sp>
        <p:nvSpPr>
          <p:cNvPr id="57" name="Google Shape;57;p1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Plagiarism will (Probably) be Detected, and Dealt with Harshly</a:t>
            </a:r>
            <a:endParaRPr/>
          </a:p>
        </p:txBody>
      </p:sp>
      <p:sp>
        <p:nvSpPr>
          <p:cNvPr id="58" name="Google Shape;58;p12"/>
          <p:cNvSpPr txBox="1"/>
          <p:nvPr>
            <p:ph idx="1" type="body"/>
          </p:nvPr>
        </p:nvSpPr>
        <p:spPr>
          <a:xfrm>
            <a:off x="243000" y="556500"/>
            <a:ext cx="86802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Plagiarism detection software is very sophisticated.</a:t>
            </a:r>
            <a:endParaRPr/>
          </a:p>
          <a:p>
            <a:pPr indent="-355600" lvl="0" marL="457200" rtl="0" algn="l">
              <a:spcBef>
                <a:spcPts val="600"/>
              </a:spcBef>
              <a:spcAft>
                <a:spcPts val="0"/>
              </a:spcAft>
              <a:buSzPts val="2000"/>
              <a:buChar char="●"/>
            </a:pPr>
            <a:r>
              <a:rPr lang="en"/>
              <a:t>Also easy to use!</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Last time I taught 61B: </a:t>
            </a:r>
            <a:r>
              <a:rPr b="1" lang="en" u="sng"/>
              <a:t>~65</a:t>
            </a:r>
            <a:r>
              <a:rPr b="1" lang="en" u="sng"/>
              <a:t> cases</a:t>
            </a:r>
            <a:r>
              <a:rPr lang="en"/>
              <a:t> sent to the Office of Student Conduct.</a:t>
            </a:r>
            <a:endParaRPr/>
          </a:p>
          <a:p>
            <a:pPr indent="-355600" lvl="0" marL="457200" rtl="0" algn="l">
              <a:spcBef>
                <a:spcPts val="600"/>
              </a:spcBef>
              <a:spcAft>
                <a:spcPts val="0"/>
              </a:spcAft>
              <a:buSzPts val="2000"/>
              <a:buChar char="●"/>
            </a:pPr>
            <a:r>
              <a:rPr lang="en"/>
              <a:t>For some reason people don’t believe me. From </a:t>
            </a:r>
            <a:r>
              <a:rPr lang="en" u="sng">
                <a:solidFill>
                  <a:schemeClr val="hlink"/>
                </a:solidFill>
                <a:hlinkClick r:id="rId3"/>
              </a:rPr>
              <a:t>2017 incident reports</a:t>
            </a:r>
            <a:r>
              <a:rPr lang="en"/>
              <a:t>: “To be honest, when Professor Hug said there is a way to detect plagiarism, I did not believe it. I believed there is no way to detect code similarity. I mean, how is that even possible.”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Please contact me if 61B is causing massive disruptions to your life.</a:t>
            </a:r>
            <a:endParaRPr/>
          </a:p>
        </p:txBody>
      </p:sp>
      <p:pic>
        <p:nvPicPr>
          <p:cNvPr id="59" name="Google Shape;59;p12"/>
          <p:cNvPicPr preferRelativeResize="0"/>
          <p:nvPr/>
        </p:nvPicPr>
        <p:blipFill>
          <a:blip r:embed="rId4">
            <a:alphaModFix/>
          </a:blip>
          <a:stretch>
            <a:fillRect/>
          </a:stretch>
        </p:blipFill>
        <p:spPr>
          <a:xfrm>
            <a:off x="5081700" y="1165500"/>
            <a:ext cx="3314700" cy="933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3" name="Shape 63"/>
        <p:cNvGrpSpPr/>
        <p:nvPr/>
      </p:nvGrpSpPr>
      <p:grpSpPr>
        <a:xfrm>
          <a:off x="0" y="0"/>
          <a:ext cx="0" cy="0"/>
          <a:chOff x="0" y="0"/>
          <a:chExt cx="0" cy="0"/>
        </a:xfrm>
      </p:grpSpPr>
      <p:sp>
        <p:nvSpPr>
          <p:cNvPr id="64" name="Google Shape;64;p1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Announcement: Late Submissions</a:t>
            </a:r>
            <a:endParaRPr/>
          </a:p>
        </p:txBody>
      </p:sp>
      <p:sp>
        <p:nvSpPr>
          <p:cNvPr id="65" name="Google Shape;65;p13"/>
          <p:cNvSpPr txBox="1"/>
          <p:nvPr>
            <p:ph idx="1" type="body"/>
          </p:nvPr>
        </p:nvSpPr>
        <p:spPr>
          <a:xfrm>
            <a:off x="243000" y="556500"/>
            <a:ext cx="86802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If you submit a project after the deadline, you’ll need to include a file called “explanation.txt” that explains why you’re late. Just a short message is fine. </a:t>
            </a:r>
            <a:endParaRPr/>
          </a:p>
          <a:p>
            <a:pPr indent="-355600" lvl="0" marL="457200" rtl="0" algn="l">
              <a:spcBef>
                <a:spcPts val="600"/>
              </a:spcBef>
              <a:spcAft>
                <a:spcPts val="0"/>
              </a:spcAft>
              <a:buSzPts val="2000"/>
              <a:buChar char="●"/>
            </a:pPr>
            <a:r>
              <a:rPr lang="en"/>
              <a:t>First 24 hours: No penalty. 5/12ths of a % off per hour late aftewards.</a:t>
            </a:r>
            <a:endParaRPr/>
          </a:p>
          <a:p>
            <a:pPr indent="-355600" lvl="0" marL="457200" rtl="0" algn="l">
              <a:spcBef>
                <a:spcPts val="0"/>
              </a:spcBef>
              <a:spcAft>
                <a:spcPts val="0"/>
              </a:spcAft>
              <a:buSzPts val="2000"/>
              <a:buChar char="●"/>
            </a:pPr>
            <a:r>
              <a:rPr lang="en"/>
              <a:t>These files are automatically approved. However, please take them seriously because we use them to get an understanding for what is causing people to be behind schedule. See </a:t>
            </a:r>
            <a:r>
              <a:rPr lang="en" u="sng">
                <a:solidFill>
                  <a:schemeClr val="hlink"/>
                </a:solidFill>
                <a:hlinkClick r:id="rId3"/>
              </a:rPr>
              <a:t>https://piazza.com/class/j9j0udrxjjp758?cid=515</a:t>
            </a:r>
            <a:r>
              <a:rPr lang="en"/>
              <a:t>.</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xEl>
                                              <p:pRg end="0" st="0"/>
                                            </p:txEl>
                                          </p:spTgt>
                                        </p:tgtEl>
                                        <p:attrNameLst>
                                          <p:attrName>style.visibility</p:attrName>
                                        </p:attrNameLst>
                                      </p:cBhvr>
                                      <p:to>
                                        <p:strVal val="visible"/>
                                      </p:to>
                                    </p:set>
                                    <p:animEffect filter="fade" transition="in">
                                      <p:cBhvr>
                                        <p:cTn dur="600"/>
                                        <p:tgtEl>
                                          <p:spTgt spid="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xEl>
                                              <p:pRg end="1" st="1"/>
                                            </p:txEl>
                                          </p:spTgt>
                                        </p:tgtEl>
                                        <p:attrNameLst>
                                          <p:attrName>style.visibility</p:attrName>
                                        </p:attrNameLst>
                                      </p:cBhvr>
                                      <p:to>
                                        <p:strVal val="visible"/>
                                      </p:to>
                                    </p:set>
                                    <p:animEffect filter="fade" transition="in">
                                      <p:cBhvr>
                                        <p:cTn dur="600"/>
                                        <p:tgtEl>
                                          <p:spTgt spid="6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xEl>
                                              <p:pRg end="2" st="2"/>
                                            </p:txEl>
                                          </p:spTgt>
                                        </p:tgtEl>
                                        <p:attrNameLst>
                                          <p:attrName>style.visibility</p:attrName>
                                        </p:attrNameLst>
                                      </p:cBhvr>
                                      <p:to>
                                        <p:strVal val="visible"/>
                                      </p:to>
                                    </p:set>
                                    <p:animEffect filter="fade" transition="in">
                                      <p:cBhvr>
                                        <p:cTn dur="600"/>
                                        <p:tgtEl>
                                          <p:spTgt spid="6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9" name="Shape 69"/>
        <p:cNvGrpSpPr/>
        <p:nvPr/>
      </p:nvGrpSpPr>
      <p:grpSpPr>
        <a:xfrm>
          <a:off x="0" y="0"/>
          <a:ext cx="0" cy="0"/>
          <a:chOff x="0" y="0"/>
          <a:chExt cx="0" cy="0"/>
        </a:xfrm>
      </p:grpSpPr>
      <p:sp>
        <p:nvSpPr>
          <p:cNvPr id="70" name="Google Shape;70;p1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Announcement #23986234: Discussion Sections</a:t>
            </a:r>
            <a:endParaRPr/>
          </a:p>
        </p:txBody>
      </p:sp>
      <p:sp>
        <p:nvSpPr>
          <p:cNvPr id="71" name="Google Shape;71;p14"/>
          <p:cNvSpPr txBox="1"/>
          <p:nvPr>
            <p:ph idx="1" type="body"/>
          </p:nvPr>
        </p:nvSpPr>
        <p:spPr>
          <a:xfrm>
            <a:off x="243000" y="556500"/>
            <a:ext cx="86802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Four</a:t>
            </a:r>
            <a:r>
              <a:rPr lang="en"/>
              <a:t> types of discussion sections:</a:t>
            </a:r>
            <a:endParaRPr/>
          </a:p>
          <a:p>
            <a:pPr indent="-355600" lvl="0" marL="457200" rtl="0" algn="l">
              <a:spcBef>
                <a:spcPts val="600"/>
              </a:spcBef>
              <a:spcAft>
                <a:spcPts val="0"/>
              </a:spcAft>
              <a:buSzPts val="2000"/>
              <a:buChar char="●"/>
            </a:pPr>
            <a:r>
              <a:rPr lang="en"/>
              <a:t>Standard</a:t>
            </a:r>
            <a:endParaRPr/>
          </a:p>
          <a:p>
            <a:pPr indent="-355600" lvl="0" marL="457200" rtl="0" algn="l">
              <a:spcBef>
                <a:spcPts val="0"/>
              </a:spcBef>
              <a:spcAft>
                <a:spcPts val="0"/>
              </a:spcAft>
              <a:buSzPts val="2000"/>
              <a:buChar char="●"/>
            </a:pPr>
            <a:r>
              <a:rPr lang="en"/>
              <a:t>Online only (new!): Time TBA. Same as standard sections but online only. See </a:t>
            </a:r>
            <a:r>
              <a:rPr lang="en" u="sng">
                <a:solidFill>
                  <a:schemeClr val="hlink"/>
                </a:solidFill>
                <a:hlinkClick r:id="rId3"/>
              </a:rPr>
              <a:t>https://piazza.com/class/j9j0udrxjjp758?cid=519</a:t>
            </a:r>
            <a:r>
              <a:rPr lang="en"/>
              <a:t> for more. You </a:t>
            </a:r>
            <a:r>
              <a:rPr b="1" lang="en"/>
              <a:t>must have a microphone and camera</a:t>
            </a:r>
            <a:r>
              <a:rPr lang="en"/>
              <a:t> </a:t>
            </a:r>
            <a:r>
              <a:rPr b="1" lang="en" u="sng"/>
              <a:t>enabled</a:t>
            </a:r>
            <a:r>
              <a:rPr lang="en"/>
              <a:t> in order to participate!</a:t>
            </a:r>
            <a:endParaRPr/>
          </a:p>
          <a:p>
            <a:pPr indent="-355600" lvl="0" marL="457200" rtl="0" algn="l">
              <a:spcBef>
                <a:spcPts val="0"/>
              </a:spcBef>
              <a:spcAft>
                <a:spcPts val="0"/>
              </a:spcAft>
              <a:buSzPts val="2000"/>
              <a:buChar char="●"/>
            </a:pPr>
            <a:r>
              <a:rPr lang="en"/>
              <a:t>Exam-Prep: More popular than anticipated. Working on expanding capacity.</a:t>
            </a:r>
            <a:endParaRPr/>
          </a:p>
          <a:p>
            <a:pPr indent="-355600" lvl="0" marL="457200" rtl="0" algn="l">
              <a:spcBef>
                <a:spcPts val="0"/>
              </a:spcBef>
              <a:spcAft>
                <a:spcPts val="0"/>
              </a:spcAft>
              <a:buSzPts val="2000"/>
              <a:buChar char="●"/>
            </a:pPr>
            <a:r>
              <a:rPr lang="en"/>
              <a:t>LOST (new!): Tuesday 5-6 section in Dwinelle 187. ANY questions are welcome, no matter how simple, silly, or embarrassing they might seem to you. </a:t>
            </a:r>
            <a:r>
              <a:rPr b="1" lang="en"/>
              <a:t>Never feel bad for not yet understanding something.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xEl>
                                              <p:pRg end="0" st="0"/>
                                            </p:txEl>
                                          </p:spTgt>
                                        </p:tgtEl>
                                        <p:attrNameLst>
                                          <p:attrName>style.visibility</p:attrName>
                                        </p:attrNameLst>
                                      </p:cBhvr>
                                      <p:to>
                                        <p:strVal val="visible"/>
                                      </p:to>
                                    </p:set>
                                    <p:animEffect filter="fade" transition="in">
                                      <p:cBhvr>
                                        <p:cTn dur="600"/>
                                        <p:tgtEl>
                                          <p:spTgt spid="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xEl>
                                              <p:pRg end="1" st="1"/>
                                            </p:txEl>
                                          </p:spTgt>
                                        </p:tgtEl>
                                        <p:attrNameLst>
                                          <p:attrName>style.visibility</p:attrName>
                                        </p:attrNameLst>
                                      </p:cBhvr>
                                      <p:to>
                                        <p:strVal val="visible"/>
                                      </p:to>
                                    </p:set>
                                    <p:animEffect filter="fade" transition="in">
                                      <p:cBhvr>
                                        <p:cTn dur="600"/>
                                        <p:tgtEl>
                                          <p:spTgt spid="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xEl>
                                              <p:pRg end="2" st="2"/>
                                            </p:txEl>
                                          </p:spTgt>
                                        </p:tgtEl>
                                        <p:attrNameLst>
                                          <p:attrName>style.visibility</p:attrName>
                                        </p:attrNameLst>
                                      </p:cBhvr>
                                      <p:to>
                                        <p:strVal val="visible"/>
                                      </p:to>
                                    </p:set>
                                    <p:animEffect filter="fade" transition="in">
                                      <p:cBhvr>
                                        <p:cTn dur="600"/>
                                        <p:tgtEl>
                                          <p:spTgt spid="7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xEl>
                                              <p:pRg end="3" st="3"/>
                                            </p:txEl>
                                          </p:spTgt>
                                        </p:tgtEl>
                                        <p:attrNameLst>
                                          <p:attrName>style.visibility</p:attrName>
                                        </p:attrNameLst>
                                      </p:cBhvr>
                                      <p:to>
                                        <p:strVal val="visible"/>
                                      </p:to>
                                    </p:set>
                                    <p:animEffect filter="fade" transition="in">
                                      <p:cBhvr>
                                        <p:cTn dur="600"/>
                                        <p:tgtEl>
                                          <p:spTgt spid="7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xEl>
                                              <p:pRg end="4" st="4"/>
                                            </p:txEl>
                                          </p:spTgt>
                                        </p:tgtEl>
                                        <p:attrNameLst>
                                          <p:attrName>style.visibility</p:attrName>
                                        </p:attrNameLst>
                                      </p:cBhvr>
                                      <p:to>
                                        <p:strVal val="visible"/>
                                      </p:to>
                                    </p:set>
                                    <p:animEffect filter="fade" transition="in">
                                      <p:cBhvr>
                                        <p:cTn dur="600"/>
                                        <p:tgtEl>
                                          <p:spTgt spid="7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5" name="Shape 75"/>
        <p:cNvGrpSpPr/>
        <p:nvPr/>
      </p:nvGrpSpPr>
      <p:grpSpPr>
        <a:xfrm>
          <a:off x="0" y="0"/>
          <a:ext cx="0" cy="0"/>
          <a:chOff x="0" y="0"/>
          <a:chExt cx="0" cy="0"/>
        </a:xfrm>
      </p:grpSpPr>
      <p:sp>
        <p:nvSpPr>
          <p:cNvPr id="76" name="Google Shape;76;p15"/>
          <p:cNvSpPr txBox="1"/>
          <p:nvPr>
            <p:ph type="ctrTitle"/>
          </p:nvPr>
        </p:nvSpPr>
        <p:spPr>
          <a:xfrm>
            <a:off x="211425" y="1941275"/>
            <a:ext cx="5206200" cy="7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CS61B, 2018</a:t>
            </a:r>
            <a:endParaRPr b="0"/>
          </a:p>
        </p:txBody>
      </p:sp>
      <p:sp>
        <p:nvSpPr>
          <p:cNvPr id="77" name="Google Shape;77;p15"/>
          <p:cNvSpPr txBox="1"/>
          <p:nvPr>
            <p:ph idx="1" type="subTitle"/>
          </p:nvPr>
        </p:nvSpPr>
        <p:spPr>
          <a:xfrm>
            <a:off x="161925" y="2612325"/>
            <a:ext cx="8670600" cy="23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Lecture 5: DLLs and Arrays</a:t>
            </a:r>
            <a:endParaRPr/>
          </a:p>
          <a:p>
            <a:pPr indent="-381000" lvl="0" marL="457200" rtl="0" algn="l">
              <a:spcBef>
                <a:spcPts val="0"/>
              </a:spcBef>
              <a:spcAft>
                <a:spcPts val="0"/>
              </a:spcAft>
              <a:buSzPts val="2400"/>
              <a:buChar char="●"/>
            </a:pPr>
            <a:r>
              <a:rPr lang="en"/>
              <a:t>Doubly Linked Lists</a:t>
            </a:r>
            <a:endParaRPr/>
          </a:p>
          <a:p>
            <a:pPr indent="-381000" lvl="0" marL="457200" rtl="0" algn="l">
              <a:spcBef>
                <a:spcPts val="0"/>
              </a:spcBef>
              <a:spcAft>
                <a:spcPts val="0"/>
              </a:spcAft>
              <a:buSzPts val="2400"/>
              <a:buChar char="●"/>
            </a:pPr>
            <a:r>
              <a:rPr lang="en"/>
              <a:t>Generic SLLists</a:t>
            </a:r>
            <a:endParaRPr/>
          </a:p>
          <a:p>
            <a:pPr indent="-381000" lvl="0" marL="457200" rtl="0" algn="l">
              <a:spcBef>
                <a:spcPts val="0"/>
              </a:spcBef>
              <a:spcAft>
                <a:spcPts val="0"/>
              </a:spcAft>
              <a:buSzPts val="2400"/>
              <a:buChar char="●"/>
            </a:pPr>
            <a:r>
              <a:rPr lang="en"/>
              <a:t>Arrays</a:t>
            </a:r>
            <a:endParaRPr/>
          </a:p>
          <a:p>
            <a:pPr indent="-381000" lvl="0" marL="457200" rtl="0" algn="l">
              <a:spcBef>
                <a:spcPts val="0"/>
              </a:spcBef>
              <a:spcAft>
                <a:spcPts val="0"/>
              </a:spcAft>
              <a:buSzPts val="2400"/>
              <a:buChar char="●"/>
            </a:pPr>
            <a:r>
              <a:rPr lang="en"/>
              <a:t>Arrays vs. Classes</a:t>
            </a:r>
            <a:endParaRPr/>
          </a:p>
        </p:txBody>
      </p:sp>
      <p:pic>
        <p:nvPicPr>
          <p:cNvPr id="78" name="Google Shape;78;p15"/>
          <p:cNvPicPr preferRelativeResize="0"/>
          <p:nvPr/>
        </p:nvPicPr>
        <p:blipFill>
          <a:blip r:embed="rId3">
            <a:alphaModFix/>
          </a:blip>
          <a:stretch>
            <a:fillRect/>
          </a:stretch>
        </p:blipFill>
        <p:spPr>
          <a:xfrm>
            <a:off x="4378075" y="170597"/>
            <a:ext cx="4635749" cy="3064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82" name="Shape 82"/>
        <p:cNvGrpSpPr/>
        <p:nvPr/>
      </p:nvGrpSpPr>
      <p:grpSpPr>
        <a:xfrm>
          <a:off x="0" y="0"/>
          <a:ext cx="0" cy="0"/>
          <a:chOff x="0" y="0"/>
          <a:chExt cx="0" cy="0"/>
        </a:xfrm>
      </p:grpSpPr>
      <p:sp>
        <p:nvSpPr>
          <p:cNvPr id="83" name="Google Shape;83;p16"/>
          <p:cNvSpPr txBox="1"/>
          <p:nvPr>
            <p:ph type="title"/>
          </p:nvPr>
        </p:nvSpPr>
        <p:spPr>
          <a:xfrm>
            <a:off x="928950" y="1594775"/>
            <a:ext cx="7286100" cy="171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Doubly Linked Lists</a:t>
            </a:r>
            <a:endParaRPr sz="4800"/>
          </a:p>
          <a:p>
            <a:pPr indent="0" lvl="0" marL="0" rtl="0" algn="ctr">
              <a:spcBef>
                <a:spcPts val="0"/>
              </a:spcBef>
              <a:spcAft>
                <a:spcPts val="0"/>
              </a:spcAft>
              <a:buNone/>
            </a:pPr>
            <a:r>
              <a:rPr lang="en" sz="4800"/>
              <a:t>(In Brief)</a:t>
            </a:r>
            <a:endParaRPr sz="4800"/>
          </a:p>
        </p:txBody>
      </p:sp>
    </p:spTree>
  </p:cSld>
  <p:clrMapOvr>
    <a:masterClrMapping/>
  </p:clrMapOvr>
</p:sld>
</file>

<file path=ppt/theme/theme1.xml><?xml version="1.0" encoding="utf-8"?>
<a:theme xmlns:a="http://schemas.openxmlformats.org/drawingml/2006/main" xmlns:r="http://schemas.openxmlformats.org/officeDocument/2006/relationships"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