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5143500" cx="9144000"/>
  <p:notesSz cx="6858000" cy="9144000"/>
  <p:embeddedFontLst>
    <p:embeddedFont>
      <p:font typeface="Ubuntu Mon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UbuntuMono-regular.fntdata"/><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UbuntuMono-italic.fntdata"/><Relationship Id="rId10" Type="http://schemas.openxmlformats.org/officeDocument/2006/relationships/slide" Target="slides/slide6.xml"/><Relationship Id="rId54" Type="http://schemas.openxmlformats.org/officeDocument/2006/relationships/font" Target="fonts/UbuntuMono-bold.fntdata"/><Relationship Id="rId13" Type="http://schemas.openxmlformats.org/officeDocument/2006/relationships/slide" Target="slides/slide9.xml"/><Relationship Id="rId12" Type="http://schemas.openxmlformats.org/officeDocument/2006/relationships/slide" Target="slides/slide8.xml"/><Relationship Id="rId56" Type="http://schemas.openxmlformats.org/officeDocument/2006/relationships/font" Target="fonts/UbuntuMon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 name="Shape 29"/>
        <p:cNvGrpSpPr/>
        <p:nvPr/>
      </p:nvGrpSpPr>
      <p:grpSpPr>
        <a:xfrm>
          <a:off x="0" y="0"/>
          <a:ext cx="0" cy="0"/>
          <a:chOff x="0" y="0"/>
          <a:chExt cx="0" cy="0"/>
        </a:xfrm>
      </p:grpSpPr>
      <p:sp>
        <p:nvSpPr>
          <p:cNvPr id="30" name="Google Shape;30;g109ce79706_0_3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 name="Google Shape;31;g109ce79706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lecture is pretty boring, especially the casting part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10a4194b67_0_2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a4194b67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10a63b16a6_0_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a63b16a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10a4194b67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a4194b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10a411abad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a411ab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10a411abad_0_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a411aba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1c6a268ae0_0_34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c6a268ae0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10a411abad_0_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a411aba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10a411abad_0_6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a411aba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10a411abad_0_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a411aba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10a4194b67_0_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a4194b6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Google Shape;36;g1c6a268ae0_0_16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1c6a268ae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10a4194b67_0_10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a4194b6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10a4194b67_0_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a4194b6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10a4194b67_0_3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a4194b67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10a4194b67_0_1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a4194b6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10a4194b67_0_4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a4194b67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10a411abad_0_9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0a411aba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1c6a268ae0_0_1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c6a268ae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1c6a268ae0_0_1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c6a268ae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10a4194b67_0_1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0a4194b6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10a4194b67_0_46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0a4194b67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p: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10a4194b67_0_4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0a4194b67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10a4194b67_0_4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0a4194b67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10a4194b67_0_49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0a4194b67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10a4194b67_0_1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0a4194b6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1c93f659c8_4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c93f659c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30630ae883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0630ae8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30630ae883_0_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0630ae88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30630ae883_0_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0630ae88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10a4194b67_0_26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0a4194b67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10a4194b67_0_2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0a4194b67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g109ce79706_0_3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109ce79706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10a4194b67_0_2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0a4194b67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g30876cb10e_17_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30876cb10e_1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10a4194b67_0_29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0a4194b67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30876cb10e_17_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30876cb10e_1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g4f54a83fc15915b96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4f54a83fc15915b9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g10a63b16a6_0_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0a63b16a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g4f54a83fc15915b95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4f54a83fc15915b9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10a4194b67_0_5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0a4194b67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g1c6a268ae0_0_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1c6a268ae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109ce79706_0_33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09ce79706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10a4194b67_0_2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a4194b67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10a4194b67_0_27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a4194b67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10a4194b67_0_3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a4194b67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10a4194b67_0_3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a4194b67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datastructur.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pic>
        <p:nvPicPr>
          <p:cNvPr id="18" name="Google Shape;18;p3"/>
          <p:cNvPicPr preferRelativeResize="0"/>
          <p:nvPr/>
        </p:nvPicPr>
        <p:blipFill>
          <a:blip r:embed="rId2">
            <a:alphaModFix/>
          </a:blip>
          <a:stretch>
            <a:fillRect/>
          </a:stretch>
        </p:blipFill>
        <p:spPr>
          <a:xfrm>
            <a:off x="8686800" y="4983478"/>
            <a:ext cx="457200" cy="160022"/>
          </a:xfrm>
          <a:prstGeom prst="rect">
            <a:avLst/>
          </a:prstGeom>
          <a:noFill/>
          <a:ln>
            <a:noFill/>
          </a:ln>
        </p:spPr>
      </p:pic>
      <p:sp>
        <p:nvSpPr>
          <p:cNvPr id="19" name="Google Shape;19;p3"/>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3"/>
              </a:rPr>
              <a:t>datastructur.es</a:t>
            </a:r>
            <a:endParaRPr sz="6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2" name="Google Shape;22;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3" name="Google Shape;23;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 name="Shape 24"/>
        <p:cNvGrpSpPr/>
        <p:nvPr/>
      </p:nvGrpSpPr>
      <p:grpSpPr>
        <a:xfrm>
          <a:off x="0" y="0"/>
          <a:ext cx="0" cy="0"/>
          <a:chOff x="0" y="0"/>
          <a:chExt cx="0" cy="0"/>
        </a:xfrm>
      </p:grpSpPr>
      <p:sp>
        <p:nvSpPr>
          <p:cNvPr id="25" name="Google Shape;25;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6" name="Shape 26"/>
        <p:cNvGrpSpPr/>
        <p:nvPr/>
      </p:nvGrpSpPr>
      <p:grpSpPr>
        <a:xfrm>
          <a:off x="0" y="0"/>
          <a:ext cx="0" cy="0"/>
          <a:chOff x="0" y="0"/>
          <a:chExt cx="0" cy="0"/>
        </a:xfrm>
      </p:grpSpPr>
      <p:sp>
        <p:nvSpPr>
          <p:cNvPr id="27" name="Google Shape;27;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cs.oracle.com/javase/9/docs/api/java/lang/Object.html" TargetMode="External"/><Relationship Id="rId4" Type="http://schemas.openxmlformats.org/officeDocument/2006/relationships/hyperlink" Target="http://docs.oracle.com/javase/specs/jls/se7/html/jls-9.html#jls-9.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people.eecs.berkeley.edu/~jrs/61b/lec/18"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p18.datastructur.es/materials/proj/proj1gold/proj1gold" TargetMode="External"/><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hyperlink" Target="https://en.wikipedia.org/wiki/Secret_Chief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people.eecs.berkeley.edu/~jrs/61b/lec/18" TargetMode="Externa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tackoverflow.com/questions/586363/why-is-super-super-method-not-allowed-in-jav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cs.oracle.com/javase/tutorial/java/IandI/super.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 name="Shape 32"/>
        <p:cNvGrpSpPr/>
        <p:nvPr/>
      </p:nvGrpSpPr>
      <p:grpSpPr>
        <a:xfrm>
          <a:off x="0" y="0"/>
          <a:ext cx="0" cy="0"/>
          <a:chOff x="0" y="0"/>
          <a:chExt cx="0" cy="0"/>
        </a:xfrm>
      </p:grpSpPr>
      <p:sp>
        <p:nvSpPr>
          <p:cNvPr id="33" name="Google Shape;33;p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and Debugging</a:t>
            </a:r>
            <a:endParaRPr/>
          </a:p>
        </p:txBody>
      </p:sp>
      <p:sp>
        <p:nvSpPr>
          <p:cNvPr id="34" name="Google Shape;34;p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Some reflections from TAs in office hours regarding struggling students:</a:t>
            </a:r>
            <a:endParaRPr/>
          </a:p>
          <a:p>
            <a:pPr indent="-355600" lvl="0" marL="457200" rtl="0" algn="l">
              <a:spcBef>
                <a:spcPts val="600"/>
              </a:spcBef>
              <a:spcAft>
                <a:spcPts val="0"/>
              </a:spcAft>
              <a:buSzPts val="2000"/>
              <a:buChar char="●"/>
            </a:pPr>
            <a:r>
              <a:rPr lang="en"/>
              <a:t>“I feel like they get stuck trying to figure it out by looking at their code instead of trying to get proactive and poke at their code”</a:t>
            </a:r>
            <a:endParaRPr/>
          </a:p>
          <a:p>
            <a:pPr indent="-355600" lvl="0" marL="457200" rtl="0" algn="l">
              <a:spcBef>
                <a:spcPts val="0"/>
              </a:spcBef>
              <a:spcAft>
                <a:spcPts val="0"/>
              </a:spcAft>
              <a:buSzPts val="2000"/>
              <a:buChar char="●"/>
            </a:pPr>
            <a:r>
              <a:rPr lang="en"/>
              <a:t>“They're checking that their code makes sense; sometimes they can't see the bug until it's being run.”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lab 2, we talked about how debugging should be a scientific process. </a:t>
            </a:r>
            <a:endParaRPr/>
          </a:p>
          <a:p>
            <a:pPr indent="-355600" lvl="0" marL="457200" rtl="0" algn="l">
              <a:spcBef>
                <a:spcPts val="600"/>
              </a:spcBef>
              <a:spcAft>
                <a:spcPts val="0"/>
              </a:spcAft>
              <a:buSzPts val="2000"/>
              <a:buChar char="●"/>
            </a:pPr>
            <a:r>
              <a:rPr lang="en"/>
              <a:t>Reading and re-reading your code is very very slow. It’s like trying to chop down a tree with a nail file. Yes, you’ll eventually succeed, but there are much better tools.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Using the debugger (especially with tests!) is </a:t>
            </a:r>
            <a:r>
              <a:rPr b="1" lang="en"/>
              <a:t>incredibly important</a:t>
            </a:r>
            <a:r>
              <a:rPr lang="en"/>
              <a:t>.</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Calling Other Constructors</a:t>
            </a:r>
            <a:endParaRPr/>
          </a:p>
        </p:txBody>
      </p:sp>
      <p:sp>
        <p:nvSpPr>
          <p:cNvPr id="113" name="Google Shape;113;p17"/>
          <p:cNvSpPr txBox="1"/>
          <p:nvPr>
            <p:ph idx="1" type="body"/>
          </p:nvPr>
        </p:nvSpPr>
        <p:spPr>
          <a:xfrm>
            <a:off x="243000" y="556500"/>
            <a:ext cx="8719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you want to use a super constructor other than the no-argument constructor, can give parameters to super.</a:t>
            </a:r>
            <a:endParaRPr/>
          </a:p>
        </p:txBody>
      </p:sp>
      <p:sp>
        <p:nvSpPr>
          <p:cNvPr id="114" name="Google Shape;114;p17"/>
          <p:cNvSpPr txBox="1"/>
          <p:nvPr/>
        </p:nvSpPr>
        <p:spPr>
          <a:xfrm>
            <a:off x="243000" y="1870950"/>
            <a:ext cx="4551300" cy="1272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VengefulSLList(Item x)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super</a:t>
            </a:r>
            <a:r>
              <a:rPr lang="en" sz="1600">
                <a:solidFill>
                  <a:schemeClr val="dk1"/>
                </a:solidFill>
                <a:highlight>
                  <a:srgbClr val="EFEFEF"/>
                </a:highlight>
                <a:latin typeface="Consolas"/>
                <a:ea typeface="Consolas"/>
                <a:cs typeface="Consolas"/>
                <a:sym typeface="Consolas"/>
              </a:rPr>
              <a:t>(x);</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deletedItems = </a:t>
            </a:r>
            <a:r>
              <a:rPr b="1" lang="en" sz="1600">
                <a:solidFill>
                  <a:srgbClr val="9C20EE"/>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SLList&lt;Item&gt;();</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600">
              <a:solidFill>
                <a:srgbClr val="9C20EE"/>
              </a:solidFill>
              <a:highlight>
                <a:srgbClr val="EFEFEF"/>
              </a:highlight>
              <a:latin typeface="Consolas"/>
              <a:ea typeface="Consolas"/>
              <a:cs typeface="Consolas"/>
              <a:sym typeface="Consolas"/>
            </a:endParaRPr>
          </a:p>
        </p:txBody>
      </p:sp>
      <p:sp>
        <p:nvSpPr>
          <p:cNvPr id="115" name="Google Shape;115;p17"/>
          <p:cNvSpPr txBox="1"/>
          <p:nvPr/>
        </p:nvSpPr>
        <p:spPr>
          <a:xfrm>
            <a:off x="4511550" y="3625650"/>
            <a:ext cx="4551300" cy="1166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VengefulSLList(Item x)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deletedItems = </a:t>
            </a:r>
            <a:r>
              <a:rPr b="1" lang="en" sz="1600">
                <a:solidFill>
                  <a:srgbClr val="9C20EE"/>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SLList&lt;Item&gt;();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highlight>
                <a:srgbClr val="EFEFEF"/>
              </a:highlight>
            </a:endParaRPr>
          </a:p>
        </p:txBody>
      </p:sp>
      <p:cxnSp>
        <p:nvCxnSpPr>
          <p:cNvPr id="116" name="Google Shape;116;p17"/>
          <p:cNvCxnSpPr/>
          <p:nvPr/>
        </p:nvCxnSpPr>
        <p:spPr>
          <a:xfrm rot="10800000">
            <a:off x="1844874" y="2377200"/>
            <a:ext cx="823500" cy="0"/>
          </a:xfrm>
          <a:prstGeom prst="straightConnector1">
            <a:avLst/>
          </a:prstGeom>
          <a:noFill/>
          <a:ln cap="flat" cmpd="sng" w="9525">
            <a:solidFill>
              <a:srgbClr val="BE0712"/>
            </a:solidFill>
            <a:prstDash val="solid"/>
            <a:round/>
            <a:headEnd len="med" w="med" type="none"/>
            <a:tailEnd len="med" w="med" type="triangle"/>
          </a:ln>
        </p:spPr>
      </p:cxnSp>
      <p:sp>
        <p:nvSpPr>
          <p:cNvPr id="117" name="Google Shape;117;p17"/>
          <p:cNvSpPr txBox="1"/>
          <p:nvPr/>
        </p:nvSpPr>
        <p:spPr>
          <a:xfrm>
            <a:off x="2688600" y="2168231"/>
            <a:ext cx="17547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calls SLList(Item x)</a:t>
            </a:r>
            <a:endParaRPr>
              <a:solidFill>
                <a:srgbClr val="BE0712"/>
              </a:solidFill>
            </a:endParaRPr>
          </a:p>
        </p:txBody>
      </p:sp>
      <p:cxnSp>
        <p:nvCxnSpPr>
          <p:cNvPr id="118" name="Google Shape;118;p17"/>
          <p:cNvCxnSpPr/>
          <p:nvPr/>
        </p:nvCxnSpPr>
        <p:spPr>
          <a:xfrm flipH="1" rot="10800000">
            <a:off x="3652000" y="3926341"/>
            <a:ext cx="603000" cy="143700"/>
          </a:xfrm>
          <a:prstGeom prst="straightConnector1">
            <a:avLst/>
          </a:prstGeom>
          <a:noFill/>
          <a:ln cap="flat" cmpd="sng" w="9525">
            <a:solidFill>
              <a:srgbClr val="BE0712"/>
            </a:solidFill>
            <a:prstDash val="solid"/>
            <a:round/>
            <a:headEnd len="med" w="med" type="none"/>
            <a:tailEnd len="med" w="med" type="triangle"/>
          </a:ln>
        </p:spPr>
      </p:cxnSp>
      <p:cxnSp>
        <p:nvCxnSpPr>
          <p:cNvPr id="119" name="Google Shape;119;p17"/>
          <p:cNvCxnSpPr/>
          <p:nvPr/>
        </p:nvCxnSpPr>
        <p:spPr>
          <a:xfrm flipH="1" rot="10800000">
            <a:off x="3652000" y="3274741"/>
            <a:ext cx="208500" cy="795300"/>
          </a:xfrm>
          <a:prstGeom prst="straightConnector1">
            <a:avLst/>
          </a:prstGeom>
          <a:noFill/>
          <a:ln cap="flat" cmpd="sng" w="9525">
            <a:solidFill>
              <a:srgbClr val="BE0712"/>
            </a:solidFill>
            <a:prstDash val="solid"/>
            <a:round/>
            <a:headEnd len="med" w="med" type="none"/>
            <a:tailEnd len="med" w="med" type="triangle"/>
          </a:ln>
        </p:spPr>
      </p:cxnSp>
      <p:sp>
        <p:nvSpPr>
          <p:cNvPr id="120" name="Google Shape;120;p17"/>
          <p:cNvSpPr txBox="1"/>
          <p:nvPr/>
        </p:nvSpPr>
        <p:spPr>
          <a:xfrm>
            <a:off x="319200" y="3884175"/>
            <a:ext cx="34851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Not equivalent! Code to the right makes implicit call to super(), not super(x).</a:t>
            </a:r>
            <a:endParaRPr>
              <a:solidFill>
                <a:srgbClr val="BE0712"/>
              </a:solidFill>
            </a:endParaRPr>
          </a:p>
        </p:txBody>
      </p:sp>
      <p:cxnSp>
        <p:nvCxnSpPr>
          <p:cNvPr id="121" name="Google Shape;121;p17"/>
          <p:cNvCxnSpPr/>
          <p:nvPr/>
        </p:nvCxnSpPr>
        <p:spPr>
          <a:xfrm>
            <a:off x="5801525" y="3450200"/>
            <a:ext cx="2017800" cy="1623000"/>
          </a:xfrm>
          <a:prstGeom prst="straightConnector1">
            <a:avLst/>
          </a:prstGeom>
          <a:noFill/>
          <a:ln cap="flat" cmpd="sng" w="19050">
            <a:solidFill>
              <a:srgbClr val="BE0712"/>
            </a:solidFill>
            <a:prstDash val="solid"/>
            <a:round/>
            <a:headEnd len="med" w="med" type="none"/>
            <a:tailEnd len="med" w="med" type="none"/>
          </a:ln>
        </p:spPr>
      </p:cxnSp>
      <p:cxnSp>
        <p:nvCxnSpPr>
          <p:cNvPr id="122" name="Google Shape;122;p17"/>
          <p:cNvCxnSpPr/>
          <p:nvPr/>
        </p:nvCxnSpPr>
        <p:spPr>
          <a:xfrm flipH="1" rot="10800000">
            <a:off x="5516375" y="3417375"/>
            <a:ext cx="2204400" cy="1601100"/>
          </a:xfrm>
          <a:prstGeom prst="straightConnector1">
            <a:avLst/>
          </a:prstGeom>
          <a:noFill/>
          <a:ln cap="flat" cmpd="sng" w="19050">
            <a:solidFill>
              <a:srgbClr val="BE071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Object Class</a:t>
            </a:r>
            <a:endParaRPr/>
          </a:p>
        </p:txBody>
      </p:sp>
      <p:sp>
        <p:nvSpPr>
          <p:cNvPr id="128" name="Google Shape;128;p1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it happens, every type in Java is a descendant of the Object class.</a:t>
            </a:r>
            <a:endParaRPr/>
          </a:p>
          <a:p>
            <a:pPr indent="-355600" lvl="0" marL="457200" rtl="0" algn="l">
              <a:spcBef>
                <a:spcPts val="600"/>
              </a:spcBef>
              <a:spcAft>
                <a:spcPts val="0"/>
              </a:spcAft>
              <a:buSzPts val="2000"/>
              <a:buChar char="●"/>
            </a:pPr>
            <a:r>
              <a:rPr lang="en"/>
              <a:t>VengefulSLList extends SLList.</a:t>
            </a:r>
            <a:endParaRPr/>
          </a:p>
          <a:p>
            <a:pPr indent="-355600" lvl="0" marL="457200" rtl="0" algn="l">
              <a:spcBef>
                <a:spcPts val="0"/>
              </a:spcBef>
              <a:spcAft>
                <a:spcPts val="0"/>
              </a:spcAft>
              <a:buSzPts val="2000"/>
              <a:buChar char="●"/>
            </a:pPr>
            <a:r>
              <a:rPr lang="en"/>
              <a:t>SLList extends Object (implicitly).</a:t>
            </a:r>
            <a:endParaRPr/>
          </a:p>
        </p:txBody>
      </p:sp>
      <p:sp>
        <p:nvSpPr>
          <p:cNvPr id="129" name="Google Shape;129;p18"/>
          <p:cNvSpPr/>
          <p:nvPr/>
        </p:nvSpPr>
        <p:spPr>
          <a:xfrm>
            <a:off x="6092375" y="2613650"/>
            <a:ext cx="1115400" cy="416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Dog</a:t>
            </a:r>
            <a:endParaRPr/>
          </a:p>
        </p:txBody>
      </p:sp>
      <p:sp>
        <p:nvSpPr>
          <p:cNvPr id="130" name="Google Shape;130;p18"/>
          <p:cNvSpPr/>
          <p:nvPr/>
        </p:nvSpPr>
        <p:spPr>
          <a:xfrm>
            <a:off x="6092375" y="3494025"/>
            <a:ext cx="1115400" cy="416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ShowDog</a:t>
            </a:r>
            <a:endParaRPr/>
          </a:p>
        </p:txBody>
      </p:sp>
      <p:sp>
        <p:nvSpPr>
          <p:cNvPr id="131" name="Google Shape;131;p18"/>
          <p:cNvSpPr/>
          <p:nvPr/>
        </p:nvSpPr>
        <p:spPr>
          <a:xfrm>
            <a:off x="4680100" y="2613650"/>
            <a:ext cx="1115400" cy="416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IntList</a:t>
            </a:r>
            <a:endParaRPr/>
          </a:p>
        </p:txBody>
      </p:sp>
      <p:sp>
        <p:nvSpPr>
          <p:cNvPr id="132" name="Google Shape;132;p18"/>
          <p:cNvSpPr/>
          <p:nvPr/>
        </p:nvSpPr>
        <p:spPr>
          <a:xfrm>
            <a:off x="3267825" y="2613650"/>
            <a:ext cx="1115400" cy="416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String[]</a:t>
            </a:r>
            <a:endParaRPr/>
          </a:p>
        </p:txBody>
      </p:sp>
      <p:cxnSp>
        <p:nvCxnSpPr>
          <p:cNvPr id="133" name="Google Shape;133;p18"/>
          <p:cNvCxnSpPr>
            <a:stCxn id="130" idx="0"/>
            <a:endCxn id="129" idx="2"/>
          </p:cNvCxnSpPr>
          <p:nvPr/>
        </p:nvCxnSpPr>
        <p:spPr>
          <a:xfrm rot="10800000">
            <a:off x="6650075" y="3029625"/>
            <a:ext cx="0" cy="464400"/>
          </a:xfrm>
          <a:prstGeom prst="straightConnector1">
            <a:avLst/>
          </a:prstGeom>
          <a:noFill/>
          <a:ln cap="flat" cmpd="sng" w="19050">
            <a:solidFill>
              <a:srgbClr val="FF0000"/>
            </a:solidFill>
            <a:prstDash val="solid"/>
            <a:round/>
            <a:headEnd len="med" w="med" type="none"/>
            <a:tailEnd len="med" w="med" type="triangle"/>
          </a:ln>
        </p:spPr>
      </p:cxnSp>
      <p:sp>
        <p:nvSpPr>
          <p:cNvPr id="134" name="Google Shape;134;p18"/>
          <p:cNvSpPr/>
          <p:nvPr/>
        </p:nvSpPr>
        <p:spPr>
          <a:xfrm>
            <a:off x="4680100" y="1815700"/>
            <a:ext cx="1115400" cy="416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Object</a:t>
            </a:r>
            <a:endParaRPr/>
          </a:p>
        </p:txBody>
      </p:sp>
      <p:cxnSp>
        <p:nvCxnSpPr>
          <p:cNvPr id="135" name="Google Shape;135;p18"/>
          <p:cNvCxnSpPr/>
          <p:nvPr/>
        </p:nvCxnSpPr>
        <p:spPr>
          <a:xfrm rot="10800000">
            <a:off x="5676100" y="2352700"/>
            <a:ext cx="974100" cy="261000"/>
          </a:xfrm>
          <a:prstGeom prst="straightConnector1">
            <a:avLst/>
          </a:prstGeom>
          <a:noFill/>
          <a:ln cap="flat" cmpd="sng" w="19050">
            <a:solidFill>
              <a:srgbClr val="FF0000"/>
            </a:solidFill>
            <a:prstDash val="dash"/>
            <a:round/>
            <a:headEnd len="med" w="med" type="none"/>
            <a:tailEnd len="med" w="med" type="triangle"/>
          </a:ln>
        </p:spPr>
      </p:cxnSp>
      <p:cxnSp>
        <p:nvCxnSpPr>
          <p:cNvPr id="136" name="Google Shape;136;p18"/>
          <p:cNvCxnSpPr/>
          <p:nvPr/>
        </p:nvCxnSpPr>
        <p:spPr>
          <a:xfrm rot="10800000">
            <a:off x="5243500" y="2347300"/>
            <a:ext cx="0" cy="266400"/>
          </a:xfrm>
          <a:prstGeom prst="straightConnector1">
            <a:avLst/>
          </a:prstGeom>
          <a:noFill/>
          <a:ln cap="flat" cmpd="sng" w="19050">
            <a:solidFill>
              <a:srgbClr val="FF0000"/>
            </a:solidFill>
            <a:prstDash val="dash"/>
            <a:round/>
            <a:headEnd len="med" w="med" type="none"/>
            <a:tailEnd len="med" w="med" type="triangle"/>
          </a:ln>
        </p:spPr>
      </p:cxnSp>
      <p:cxnSp>
        <p:nvCxnSpPr>
          <p:cNvPr id="137" name="Google Shape;137;p18"/>
          <p:cNvCxnSpPr/>
          <p:nvPr/>
        </p:nvCxnSpPr>
        <p:spPr>
          <a:xfrm flipH="1" rot="10800000">
            <a:off x="3939400" y="2357200"/>
            <a:ext cx="957300" cy="256500"/>
          </a:xfrm>
          <a:prstGeom prst="straightConnector1">
            <a:avLst/>
          </a:prstGeom>
          <a:noFill/>
          <a:ln cap="flat" cmpd="sng" w="19050">
            <a:solidFill>
              <a:srgbClr val="FF0000"/>
            </a:solidFill>
            <a:prstDash val="dash"/>
            <a:round/>
            <a:headEnd len="med" w="med" type="none"/>
            <a:tailEnd len="med" w="med" type="triangle"/>
          </a:ln>
        </p:spPr>
      </p:cxnSp>
      <p:sp>
        <p:nvSpPr>
          <p:cNvPr id="138" name="Google Shape;138;p18"/>
          <p:cNvSpPr/>
          <p:nvPr/>
        </p:nvSpPr>
        <p:spPr>
          <a:xfrm>
            <a:off x="1855550" y="2613650"/>
            <a:ext cx="1115400" cy="416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String</a:t>
            </a:r>
            <a:endParaRPr/>
          </a:p>
        </p:txBody>
      </p:sp>
      <p:cxnSp>
        <p:nvCxnSpPr>
          <p:cNvPr id="139" name="Google Shape;139;p18"/>
          <p:cNvCxnSpPr/>
          <p:nvPr/>
        </p:nvCxnSpPr>
        <p:spPr>
          <a:xfrm flipH="1" rot="10800000">
            <a:off x="2443875" y="2264050"/>
            <a:ext cx="1934100" cy="344700"/>
          </a:xfrm>
          <a:prstGeom prst="straightConnector1">
            <a:avLst/>
          </a:prstGeom>
          <a:noFill/>
          <a:ln cap="flat" cmpd="sng" w="19050">
            <a:solidFill>
              <a:srgbClr val="FF0000"/>
            </a:solidFill>
            <a:prstDash val="dash"/>
            <a:round/>
            <a:headEnd len="med" w="med" type="none"/>
            <a:tailEnd len="med" w="med" type="triangle"/>
          </a:ln>
        </p:spPr>
      </p:cxnSp>
      <p:sp>
        <p:nvSpPr>
          <p:cNvPr id="140" name="Google Shape;140;p18"/>
          <p:cNvSpPr/>
          <p:nvPr/>
        </p:nvSpPr>
        <p:spPr>
          <a:xfrm>
            <a:off x="4488000" y="3494025"/>
            <a:ext cx="1307400" cy="416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WorkingDog</a:t>
            </a:r>
            <a:endParaRPr/>
          </a:p>
        </p:txBody>
      </p:sp>
      <p:cxnSp>
        <p:nvCxnSpPr>
          <p:cNvPr id="141" name="Google Shape;141;p18"/>
          <p:cNvCxnSpPr>
            <a:stCxn id="140" idx="0"/>
          </p:cNvCxnSpPr>
          <p:nvPr/>
        </p:nvCxnSpPr>
        <p:spPr>
          <a:xfrm flipH="1" rot="10800000">
            <a:off x="5141700" y="3076425"/>
            <a:ext cx="1363500" cy="417600"/>
          </a:xfrm>
          <a:prstGeom prst="straightConnector1">
            <a:avLst/>
          </a:prstGeom>
          <a:noFill/>
          <a:ln cap="flat" cmpd="sng" w="19050">
            <a:solidFill>
              <a:srgbClr val="FF0000"/>
            </a:solidFill>
            <a:prstDash val="solid"/>
            <a:round/>
            <a:headEnd len="med" w="med" type="none"/>
            <a:tailEnd len="med" w="med" type="triangle"/>
          </a:ln>
        </p:spPr>
      </p:cxnSp>
      <p:sp>
        <p:nvSpPr>
          <p:cNvPr id="142" name="Google Shape;142;p18"/>
          <p:cNvSpPr/>
          <p:nvPr/>
        </p:nvSpPr>
        <p:spPr>
          <a:xfrm>
            <a:off x="3539975" y="4374400"/>
            <a:ext cx="957300" cy="416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SledDog</a:t>
            </a:r>
            <a:endParaRPr/>
          </a:p>
        </p:txBody>
      </p:sp>
      <p:sp>
        <p:nvSpPr>
          <p:cNvPr id="143" name="Google Shape;143;p18"/>
          <p:cNvSpPr/>
          <p:nvPr/>
        </p:nvSpPr>
        <p:spPr>
          <a:xfrm>
            <a:off x="4778075" y="4374400"/>
            <a:ext cx="957300" cy="416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DrugDog</a:t>
            </a:r>
            <a:endParaRPr/>
          </a:p>
        </p:txBody>
      </p:sp>
      <p:cxnSp>
        <p:nvCxnSpPr>
          <p:cNvPr id="144" name="Google Shape;144;p18"/>
          <p:cNvCxnSpPr>
            <a:stCxn id="142" idx="0"/>
          </p:cNvCxnSpPr>
          <p:nvPr/>
        </p:nvCxnSpPr>
        <p:spPr>
          <a:xfrm flipH="1" rot="10800000">
            <a:off x="4018625" y="3933700"/>
            <a:ext cx="822300" cy="440700"/>
          </a:xfrm>
          <a:prstGeom prst="straightConnector1">
            <a:avLst/>
          </a:prstGeom>
          <a:noFill/>
          <a:ln cap="flat" cmpd="sng" w="19050">
            <a:solidFill>
              <a:srgbClr val="FF0000"/>
            </a:solidFill>
            <a:prstDash val="solid"/>
            <a:round/>
            <a:headEnd len="med" w="med" type="none"/>
            <a:tailEnd len="med" w="med" type="triangle"/>
          </a:ln>
        </p:spPr>
      </p:cxnSp>
      <p:cxnSp>
        <p:nvCxnSpPr>
          <p:cNvPr id="145" name="Google Shape;145;p18"/>
          <p:cNvCxnSpPr>
            <a:stCxn id="143" idx="0"/>
            <a:endCxn id="140" idx="2"/>
          </p:cNvCxnSpPr>
          <p:nvPr/>
        </p:nvCxnSpPr>
        <p:spPr>
          <a:xfrm rot="10800000">
            <a:off x="5141825" y="3910000"/>
            <a:ext cx="114900" cy="464400"/>
          </a:xfrm>
          <a:prstGeom prst="straightConnector1">
            <a:avLst/>
          </a:prstGeom>
          <a:noFill/>
          <a:ln cap="flat" cmpd="sng" w="19050">
            <a:solidFill>
              <a:srgbClr val="FF0000"/>
            </a:solidFill>
            <a:prstDash val="solid"/>
            <a:round/>
            <a:headEnd len="med" w="med" type="none"/>
            <a:tailEnd len="med" w="med" type="triangle"/>
          </a:ln>
        </p:spPr>
      </p:cxnSp>
      <p:sp>
        <p:nvSpPr>
          <p:cNvPr id="146" name="Google Shape;146;p18"/>
          <p:cNvSpPr/>
          <p:nvPr/>
        </p:nvSpPr>
        <p:spPr>
          <a:xfrm>
            <a:off x="7631397" y="2613650"/>
            <a:ext cx="1115400" cy="416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SLList</a:t>
            </a:r>
            <a:endParaRPr/>
          </a:p>
        </p:txBody>
      </p:sp>
      <p:sp>
        <p:nvSpPr>
          <p:cNvPr id="147" name="Google Shape;147;p18"/>
          <p:cNvSpPr/>
          <p:nvPr/>
        </p:nvSpPr>
        <p:spPr>
          <a:xfrm>
            <a:off x="7466335" y="3494025"/>
            <a:ext cx="1447800" cy="416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VengefulSLList</a:t>
            </a:r>
            <a:endParaRPr/>
          </a:p>
        </p:txBody>
      </p:sp>
      <p:cxnSp>
        <p:nvCxnSpPr>
          <p:cNvPr id="148" name="Google Shape;148;p18"/>
          <p:cNvCxnSpPr>
            <a:stCxn id="147" idx="0"/>
            <a:endCxn id="146" idx="2"/>
          </p:cNvCxnSpPr>
          <p:nvPr/>
        </p:nvCxnSpPr>
        <p:spPr>
          <a:xfrm rot="10800000">
            <a:off x="8189035" y="3029625"/>
            <a:ext cx="1200" cy="464400"/>
          </a:xfrm>
          <a:prstGeom prst="straightConnector1">
            <a:avLst/>
          </a:prstGeom>
          <a:noFill/>
          <a:ln cap="flat" cmpd="sng" w="19050">
            <a:solidFill>
              <a:srgbClr val="FF0000"/>
            </a:solidFill>
            <a:prstDash val="solid"/>
            <a:round/>
            <a:headEnd len="med" w="med" type="none"/>
            <a:tailEnd len="med" w="med" type="triangle"/>
          </a:ln>
        </p:spPr>
      </p:cxnSp>
      <p:cxnSp>
        <p:nvCxnSpPr>
          <p:cNvPr id="149" name="Google Shape;149;p18"/>
          <p:cNvCxnSpPr>
            <a:stCxn id="146" idx="0"/>
          </p:cNvCxnSpPr>
          <p:nvPr/>
        </p:nvCxnSpPr>
        <p:spPr>
          <a:xfrm rot="10800000">
            <a:off x="6427197" y="2313950"/>
            <a:ext cx="1761900" cy="299700"/>
          </a:xfrm>
          <a:prstGeom prst="straightConnector1">
            <a:avLst/>
          </a:prstGeom>
          <a:noFill/>
          <a:ln cap="flat" cmpd="sng" w="19050">
            <a:solidFill>
              <a:srgbClr val="FF0000"/>
            </a:solidFill>
            <a:prstDash val="dash"/>
            <a:round/>
            <a:headEnd len="med" w="med" type="none"/>
            <a:tailEnd len="med" w="med" type="triangle"/>
          </a:ln>
        </p:spPr>
      </p:cxnSp>
      <p:sp>
        <p:nvSpPr>
          <p:cNvPr id="150" name="Google Shape;150;p18"/>
          <p:cNvSpPr txBox="1"/>
          <p:nvPr/>
        </p:nvSpPr>
        <p:spPr>
          <a:xfrm>
            <a:off x="243700" y="3820825"/>
            <a:ext cx="2821500" cy="7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Documentation for Object class: </a:t>
            </a:r>
            <a:r>
              <a:rPr lang="en" u="sng">
                <a:solidFill>
                  <a:schemeClr val="hlink"/>
                </a:solidFill>
                <a:hlinkClick r:id="rId3"/>
              </a:rPr>
              <a:t>https://docs.oracle.com/javase/9/docs/api/java/lang/Object.html</a:t>
            </a:r>
            <a:endParaRPr/>
          </a:p>
          <a:p>
            <a:pPr indent="0" lvl="0" marL="0" rtl="0" algn="l">
              <a:spcBef>
                <a:spcPts val="0"/>
              </a:spcBef>
              <a:spcAft>
                <a:spcPts val="0"/>
              </a:spcAft>
              <a:buNone/>
            </a:pPr>
            <a:r>
              <a:t/>
            </a:r>
            <a:endParaRPr/>
          </a:p>
        </p:txBody>
      </p:sp>
      <p:sp>
        <p:nvSpPr>
          <p:cNvPr id="151" name="Google Shape;151;p18"/>
          <p:cNvSpPr txBox="1"/>
          <p:nvPr/>
        </p:nvSpPr>
        <p:spPr>
          <a:xfrm>
            <a:off x="269215" y="4681250"/>
            <a:ext cx="3000000" cy="29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t>Interfaces don’t extend Object:</a:t>
            </a:r>
            <a:endParaRPr sz="600"/>
          </a:p>
          <a:p>
            <a:pPr indent="0" lvl="0" marL="0" rtl="0" algn="l">
              <a:spcBef>
                <a:spcPts val="0"/>
              </a:spcBef>
              <a:spcAft>
                <a:spcPts val="0"/>
              </a:spcAft>
              <a:buNone/>
            </a:pPr>
            <a:r>
              <a:rPr lang="en" sz="600" u="sng">
                <a:solidFill>
                  <a:schemeClr val="hlink"/>
                </a:solidFill>
                <a:hlinkClick r:id="rId4"/>
              </a:rPr>
              <a:t>http://docs.oracle.com/javase/specs/jls/se7/html/jls-9.html#jls-9.2</a:t>
            </a:r>
            <a:endParaRPr sz="600"/>
          </a:p>
        </p:txBody>
      </p:sp>
      <p:sp>
        <p:nvSpPr>
          <p:cNvPr id="152" name="Google Shape;152;p18"/>
          <p:cNvSpPr/>
          <p:nvPr/>
        </p:nvSpPr>
        <p:spPr>
          <a:xfrm>
            <a:off x="7702050" y="1882213"/>
            <a:ext cx="974100" cy="317400"/>
          </a:xfrm>
          <a:prstGeom prst="roundRect">
            <a:avLst>
              <a:gd fmla="val 16667" name="adj"/>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List61B</a:t>
            </a:r>
            <a:endParaRPr sz="1800">
              <a:latin typeface="Calibri"/>
              <a:ea typeface="Calibri"/>
              <a:cs typeface="Calibri"/>
              <a:sym typeface="Calibri"/>
            </a:endParaRPr>
          </a:p>
        </p:txBody>
      </p:sp>
      <p:cxnSp>
        <p:nvCxnSpPr>
          <p:cNvPr id="153" name="Google Shape;153;p18"/>
          <p:cNvCxnSpPr>
            <a:stCxn id="146" idx="0"/>
            <a:endCxn id="152" idx="2"/>
          </p:cNvCxnSpPr>
          <p:nvPr/>
        </p:nvCxnSpPr>
        <p:spPr>
          <a:xfrm rot="10800000">
            <a:off x="8189097" y="2199650"/>
            <a:ext cx="0" cy="4140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Is-a vs. Has-A</a:t>
            </a:r>
            <a:endParaRPr/>
          </a:p>
        </p:txBody>
      </p:sp>
      <p:sp>
        <p:nvSpPr>
          <p:cNvPr id="159" name="Google Shape;159;p19"/>
          <p:cNvSpPr txBox="1"/>
          <p:nvPr>
            <p:ph idx="1" type="body"/>
          </p:nvPr>
        </p:nvSpPr>
        <p:spPr>
          <a:xfrm>
            <a:off x="243000" y="556500"/>
            <a:ext cx="8695200" cy="180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Important Note: extends should only be used for </a:t>
            </a:r>
            <a:r>
              <a:rPr b="1" lang="en"/>
              <a:t>is-a </a:t>
            </a:r>
            <a:r>
              <a:rPr lang="en"/>
              <a:t>(hypernymic) relationships!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Common mistake is to use it for “</a:t>
            </a:r>
            <a:r>
              <a:rPr b="1" lang="en"/>
              <a:t>has-a</a:t>
            </a:r>
            <a:r>
              <a:rPr lang="en"/>
              <a:t>” relationships. (a.k.a. meronymic).</a:t>
            </a:r>
            <a:endParaRPr/>
          </a:p>
          <a:p>
            <a:pPr indent="-355600" lvl="0" marL="457200" rtl="0" algn="l">
              <a:spcBef>
                <a:spcPts val="600"/>
              </a:spcBef>
              <a:spcAft>
                <a:spcPts val="0"/>
              </a:spcAft>
              <a:buSzPts val="2000"/>
              <a:buChar char="●"/>
            </a:pPr>
            <a:r>
              <a:rPr lang="en"/>
              <a:t>Possible to subclass SLList to build a Set, but conceptually weird, e.g. get(i) doesn’t make sense, because sets are not ordered.</a:t>
            </a:r>
            <a:endParaRPr/>
          </a:p>
        </p:txBody>
      </p:sp>
      <p:grpSp>
        <p:nvGrpSpPr>
          <p:cNvPr id="160" name="Google Shape;160;p19"/>
          <p:cNvGrpSpPr/>
          <p:nvPr/>
        </p:nvGrpSpPr>
        <p:grpSpPr>
          <a:xfrm>
            <a:off x="328848" y="2663500"/>
            <a:ext cx="3880502" cy="1992250"/>
            <a:chOff x="778648" y="2929550"/>
            <a:chExt cx="3880502" cy="1992250"/>
          </a:xfrm>
        </p:grpSpPr>
        <p:sp>
          <p:nvSpPr>
            <p:cNvPr id="161" name="Google Shape;161;p19"/>
            <p:cNvSpPr/>
            <p:nvPr/>
          </p:nvSpPr>
          <p:spPr>
            <a:xfrm>
              <a:off x="2666122" y="2929550"/>
              <a:ext cx="1909200" cy="795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Ubuntu Mono"/>
                  <a:ea typeface="Ubuntu Mono"/>
                  <a:cs typeface="Ubuntu Mono"/>
                  <a:sym typeface="Ubuntu Mono"/>
                </a:rPr>
                <a:t>SLList</a:t>
              </a:r>
              <a:endParaRPr sz="2000">
                <a:latin typeface="Ubuntu Mono"/>
                <a:ea typeface="Ubuntu Mono"/>
                <a:cs typeface="Ubuntu Mono"/>
                <a:sym typeface="Ubuntu Mono"/>
              </a:endParaRPr>
            </a:p>
          </p:txBody>
        </p:sp>
        <p:sp>
          <p:nvSpPr>
            <p:cNvPr id="162" name="Google Shape;162;p19"/>
            <p:cNvSpPr/>
            <p:nvPr/>
          </p:nvSpPr>
          <p:spPr>
            <a:xfrm>
              <a:off x="2569050" y="4126200"/>
              <a:ext cx="2090100" cy="795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Ubuntu Mono"/>
                  <a:ea typeface="Ubuntu Mono"/>
                  <a:cs typeface="Ubuntu Mono"/>
                  <a:sym typeface="Ubuntu Mono"/>
                </a:rPr>
                <a:t>VengefulLSLList extends SLList</a:t>
              </a:r>
              <a:endParaRPr sz="2000">
                <a:latin typeface="Ubuntu Mono"/>
                <a:ea typeface="Ubuntu Mono"/>
                <a:cs typeface="Ubuntu Mono"/>
                <a:sym typeface="Ubuntu Mono"/>
              </a:endParaRPr>
            </a:p>
          </p:txBody>
        </p:sp>
        <p:sp>
          <p:nvSpPr>
            <p:cNvPr id="163" name="Google Shape;163;p19"/>
            <p:cNvSpPr/>
            <p:nvPr/>
          </p:nvSpPr>
          <p:spPr>
            <a:xfrm>
              <a:off x="778648" y="4569750"/>
              <a:ext cx="1788600" cy="2955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printLostItems()</a:t>
              </a:r>
              <a:endParaRPr>
                <a:latin typeface="Consolas"/>
                <a:ea typeface="Consolas"/>
                <a:cs typeface="Consolas"/>
                <a:sym typeface="Consolas"/>
              </a:endParaRPr>
            </a:p>
          </p:txBody>
        </p:sp>
        <p:cxnSp>
          <p:nvCxnSpPr>
            <p:cNvPr id="164" name="Google Shape;164;p19"/>
            <p:cNvCxnSpPr>
              <a:stCxn id="162" idx="0"/>
              <a:endCxn id="161" idx="2"/>
            </p:cNvCxnSpPr>
            <p:nvPr/>
          </p:nvCxnSpPr>
          <p:spPr>
            <a:xfrm flipH="1" rot="10800000">
              <a:off x="3614100" y="3725100"/>
              <a:ext cx="6600" cy="401100"/>
            </a:xfrm>
            <a:prstGeom prst="straightConnector1">
              <a:avLst/>
            </a:prstGeom>
            <a:noFill/>
            <a:ln cap="flat" cmpd="sng" w="19050">
              <a:solidFill>
                <a:srgbClr val="BE0712"/>
              </a:solidFill>
              <a:prstDash val="solid"/>
              <a:round/>
              <a:headEnd len="med" w="med" type="none"/>
              <a:tailEnd len="med" w="med" type="triangle"/>
            </a:ln>
          </p:spPr>
        </p:cxnSp>
      </p:grpSp>
      <p:sp>
        <p:nvSpPr>
          <p:cNvPr id="165" name="Google Shape;165;p19"/>
          <p:cNvSpPr/>
          <p:nvPr/>
        </p:nvSpPr>
        <p:spPr>
          <a:xfrm>
            <a:off x="6219775" y="2511100"/>
            <a:ext cx="1909200" cy="795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Ubuntu Mono"/>
                <a:ea typeface="Ubuntu Mono"/>
                <a:cs typeface="Ubuntu Mono"/>
                <a:sym typeface="Ubuntu Mono"/>
              </a:rPr>
              <a:t>SLList</a:t>
            </a:r>
            <a:endParaRPr sz="2000">
              <a:latin typeface="Ubuntu Mono"/>
              <a:ea typeface="Ubuntu Mono"/>
              <a:cs typeface="Ubuntu Mono"/>
              <a:sym typeface="Ubuntu Mono"/>
            </a:endParaRPr>
          </a:p>
        </p:txBody>
      </p:sp>
      <p:sp>
        <p:nvSpPr>
          <p:cNvPr id="166" name="Google Shape;166;p19"/>
          <p:cNvSpPr/>
          <p:nvPr/>
        </p:nvSpPr>
        <p:spPr>
          <a:xfrm>
            <a:off x="6219775" y="3707752"/>
            <a:ext cx="1909200" cy="993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Ubuntu Mono"/>
                <a:ea typeface="Ubuntu Mono"/>
                <a:cs typeface="Ubuntu Mono"/>
                <a:sym typeface="Ubuntu Mono"/>
              </a:rPr>
              <a:t>Set</a:t>
            </a:r>
            <a:r>
              <a:rPr lang="en" sz="2000">
                <a:latin typeface="Ubuntu Mono"/>
                <a:ea typeface="Ubuntu Mono"/>
                <a:cs typeface="Ubuntu Mono"/>
                <a:sym typeface="Ubuntu Mono"/>
              </a:rPr>
              <a:t> extends SLList</a:t>
            </a:r>
            <a:endParaRPr sz="2000">
              <a:latin typeface="Ubuntu Mono"/>
              <a:ea typeface="Ubuntu Mono"/>
              <a:cs typeface="Ubuntu Mono"/>
              <a:sym typeface="Ubuntu Mono"/>
            </a:endParaRPr>
          </a:p>
        </p:txBody>
      </p:sp>
      <p:cxnSp>
        <p:nvCxnSpPr>
          <p:cNvPr id="167" name="Google Shape;167;p19"/>
          <p:cNvCxnSpPr>
            <a:stCxn id="166" idx="0"/>
            <a:endCxn id="165" idx="2"/>
          </p:cNvCxnSpPr>
          <p:nvPr/>
        </p:nvCxnSpPr>
        <p:spPr>
          <a:xfrm rot="10800000">
            <a:off x="7174375" y="3306652"/>
            <a:ext cx="0" cy="401100"/>
          </a:xfrm>
          <a:prstGeom prst="straightConnector1">
            <a:avLst/>
          </a:prstGeom>
          <a:noFill/>
          <a:ln cap="flat" cmpd="sng" w="19050">
            <a:solidFill>
              <a:srgbClr val="BE0712"/>
            </a:solidFill>
            <a:prstDash val="solid"/>
            <a:round/>
            <a:headEnd len="med" w="med" type="none"/>
            <a:tailEnd len="med" w="med" type="triangle"/>
          </a:ln>
        </p:spPr>
      </p:cxnSp>
      <p:cxnSp>
        <p:nvCxnSpPr>
          <p:cNvPr id="168" name="Google Shape;168;p19"/>
          <p:cNvCxnSpPr/>
          <p:nvPr/>
        </p:nvCxnSpPr>
        <p:spPr>
          <a:xfrm flipH="1" rot="10800000">
            <a:off x="5223175" y="4211491"/>
            <a:ext cx="603000" cy="143700"/>
          </a:xfrm>
          <a:prstGeom prst="straightConnector1">
            <a:avLst/>
          </a:prstGeom>
          <a:noFill/>
          <a:ln cap="flat" cmpd="sng" w="9525">
            <a:solidFill>
              <a:srgbClr val="BE0712"/>
            </a:solidFill>
            <a:prstDash val="solid"/>
            <a:round/>
            <a:headEnd len="med" w="med" type="none"/>
            <a:tailEnd len="med" w="med" type="triangle"/>
          </a:ln>
        </p:spPr>
      </p:cxnSp>
      <p:cxnSp>
        <p:nvCxnSpPr>
          <p:cNvPr id="169" name="Google Shape;169;p19"/>
          <p:cNvCxnSpPr/>
          <p:nvPr/>
        </p:nvCxnSpPr>
        <p:spPr>
          <a:xfrm>
            <a:off x="5232625" y="3000650"/>
            <a:ext cx="584100" cy="306000"/>
          </a:xfrm>
          <a:prstGeom prst="straightConnector1">
            <a:avLst/>
          </a:prstGeom>
          <a:noFill/>
          <a:ln cap="flat" cmpd="sng" w="9525">
            <a:solidFill>
              <a:srgbClr val="BE0712"/>
            </a:solidFill>
            <a:prstDash val="solid"/>
            <a:round/>
            <a:headEnd len="med" w="med" type="none"/>
            <a:tailEnd len="med" w="med" type="triangle"/>
          </a:ln>
        </p:spPr>
      </p:cxnSp>
      <p:cxnSp>
        <p:nvCxnSpPr>
          <p:cNvPr id="170" name="Google Shape;170;p19"/>
          <p:cNvCxnSpPr/>
          <p:nvPr/>
        </p:nvCxnSpPr>
        <p:spPr>
          <a:xfrm rot="10800000">
            <a:off x="8259550" y="4299625"/>
            <a:ext cx="546900" cy="203400"/>
          </a:xfrm>
          <a:prstGeom prst="straightConnector1">
            <a:avLst/>
          </a:prstGeom>
          <a:noFill/>
          <a:ln cap="flat" cmpd="sng" w="9525">
            <a:solidFill>
              <a:srgbClr val="BE0712"/>
            </a:solidFill>
            <a:prstDash val="solid"/>
            <a:round/>
            <a:headEnd len="med" w="med" type="none"/>
            <a:tailEnd len="med" w="med" type="triangle"/>
          </a:ln>
        </p:spPr>
      </p:cxnSp>
      <p:cxnSp>
        <p:nvCxnSpPr>
          <p:cNvPr id="171" name="Google Shape;171;p19"/>
          <p:cNvCxnSpPr/>
          <p:nvPr/>
        </p:nvCxnSpPr>
        <p:spPr>
          <a:xfrm flipH="1">
            <a:off x="8313375" y="3058700"/>
            <a:ext cx="535800" cy="189900"/>
          </a:xfrm>
          <a:prstGeom prst="straightConnector1">
            <a:avLst/>
          </a:prstGeom>
          <a:noFill/>
          <a:ln cap="flat" cmpd="sng" w="9525">
            <a:solidFill>
              <a:srgbClr val="BE0712"/>
            </a:solidFill>
            <a:prstDash val="solid"/>
            <a:round/>
            <a:headEnd len="med" w="med" type="none"/>
            <a:tailEnd len="med" w="med" type="triangle"/>
          </a:ln>
        </p:spPr>
      </p:cxnSp>
      <p:sp>
        <p:nvSpPr>
          <p:cNvPr id="172" name="Google Shape;172;p19"/>
          <p:cNvSpPr txBox="1"/>
          <p:nvPr/>
        </p:nvSpPr>
        <p:spPr>
          <a:xfrm>
            <a:off x="6148475" y="4712550"/>
            <a:ext cx="20289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This is an abomination.</a:t>
            </a:r>
            <a:endParaRPr>
              <a:solidFill>
                <a:srgbClr val="BE071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76" name="Shape 176"/>
        <p:cNvGrpSpPr/>
        <p:nvPr/>
      </p:nvGrpSpPr>
      <p:grpSpPr>
        <a:xfrm>
          <a:off x="0" y="0"/>
          <a:ext cx="0" cy="0"/>
          <a:chOff x="0" y="0"/>
          <a:chExt cx="0" cy="0"/>
        </a:xfrm>
      </p:grpSpPr>
      <p:sp>
        <p:nvSpPr>
          <p:cNvPr id="177" name="Google Shape;177;p20"/>
          <p:cNvSpPr txBox="1"/>
          <p:nvPr>
            <p:ph type="title"/>
          </p:nvPr>
        </p:nvSpPr>
        <p:spPr>
          <a:xfrm>
            <a:off x="928950" y="1749750"/>
            <a:ext cx="7286100" cy="164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Encapsulation</a:t>
            </a:r>
            <a:endParaRPr sz="4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Complexity: The Enemy</a:t>
            </a:r>
            <a:endParaRPr/>
          </a:p>
        </p:txBody>
      </p:sp>
      <p:sp>
        <p:nvSpPr>
          <p:cNvPr id="183" name="Google Shape;183;p2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building large programs, our enemy is complexity.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Some tools for managing complexity:</a:t>
            </a:r>
            <a:endParaRPr/>
          </a:p>
          <a:p>
            <a:pPr indent="-355600" lvl="0" marL="457200" rtl="0" algn="l">
              <a:spcBef>
                <a:spcPts val="600"/>
              </a:spcBef>
              <a:spcAft>
                <a:spcPts val="0"/>
              </a:spcAft>
              <a:buSzPts val="2000"/>
              <a:buChar char="●"/>
            </a:pPr>
            <a:r>
              <a:rPr lang="en"/>
              <a:t>Hierarchical abstraction.</a:t>
            </a:r>
            <a:endParaRPr/>
          </a:p>
          <a:p>
            <a:pPr indent="-355600" lvl="1" marL="914400" rtl="0" algn="l">
              <a:spcBef>
                <a:spcPts val="0"/>
              </a:spcBef>
              <a:spcAft>
                <a:spcPts val="0"/>
              </a:spcAft>
              <a:buSzPts val="2000"/>
              <a:buChar char="○"/>
            </a:pPr>
            <a:r>
              <a:rPr lang="en"/>
              <a:t>Create </a:t>
            </a:r>
            <a:r>
              <a:rPr b="1" lang="en"/>
              <a:t>layers of abstraction</a:t>
            </a:r>
            <a:r>
              <a:rPr lang="en"/>
              <a:t>, with clear abstraction barriers!</a:t>
            </a:r>
            <a:endParaRPr/>
          </a:p>
          <a:p>
            <a:pPr indent="-355600" lvl="0" marL="457200" rtl="0" algn="l">
              <a:spcBef>
                <a:spcPts val="0"/>
              </a:spcBef>
              <a:spcAft>
                <a:spcPts val="0"/>
              </a:spcAft>
              <a:buSzPts val="2000"/>
              <a:buChar char="●"/>
            </a:pPr>
            <a:r>
              <a:rPr lang="en"/>
              <a:t>“Design for change” (D. Parnas)</a:t>
            </a:r>
            <a:endParaRPr/>
          </a:p>
          <a:p>
            <a:pPr indent="-355600" lvl="1" marL="914400" rtl="0" algn="l">
              <a:spcBef>
                <a:spcPts val="0"/>
              </a:spcBef>
              <a:spcAft>
                <a:spcPts val="0"/>
              </a:spcAft>
              <a:buSzPts val="2000"/>
              <a:buChar char="○"/>
            </a:pPr>
            <a:r>
              <a:rPr lang="en"/>
              <a:t>Organize program around objects.</a:t>
            </a:r>
            <a:endParaRPr/>
          </a:p>
          <a:p>
            <a:pPr indent="-355600" lvl="1" marL="914400" rtl="0" algn="l">
              <a:spcBef>
                <a:spcPts val="0"/>
              </a:spcBef>
              <a:spcAft>
                <a:spcPts val="0"/>
              </a:spcAft>
              <a:buSzPts val="2000"/>
              <a:buChar char="○"/>
            </a:pPr>
            <a:r>
              <a:rPr lang="en"/>
              <a:t>Let objects decide how things are done.</a:t>
            </a:r>
            <a:endParaRPr/>
          </a:p>
          <a:p>
            <a:pPr indent="-355600" lvl="1" marL="914400" rtl="0" algn="l">
              <a:spcBef>
                <a:spcPts val="0"/>
              </a:spcBef>
              <a:spcAft>
                <a:spcPts val="0"/>
              </a:spcAft>
              <a:buSzPts val="2000"/>
              <a:buChar char="○"/>
            </a:pPr>
            <a:r>
              <a:rPr b="1" lang="en"/>
              <a:t>Hide information</a:t>
            </a:r>
            <a:r>
              <a:rPr lang="en"/>
              <a:t> others don’t need.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Managing complexity supremely important for large projects (e.g. project 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Modules and Encapsulation [</a:t>
            </a:r>
            <a:r>
              <a:rPr lang="en" u="sng">
                <a:solidFill>
                  <a:schemeClr val="hlink"/>
                </a:solidFill>
                <a:hlinkClick r:id="rId3"/>
              </a:rPr>
              <a:t>Shewchuk</a:t>
            </a:r>
            <a:r>
              <a:rPr lang="en"/>
              <a:t>]</a:t>
            </a:r>
            <a:endParaRPr/>
          </a:p>
        </p:txBody>
      </p:sp>
      <p:sp>
        <p:nvSpPr>
          <p:cNvPr id="189" name="Google Shape;189;p2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i="1" lang="en"/>
              <a:t>Module</a:t>
            </a:r>
            <a:r>
              <a:rPr lang="en"/>
              <a:t>: A set of methods that work together as a whole to perform some task or set of related tasks. </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A module is said to be </a:t>
            </a:r>
            <a:r>
              <a:rPr b="1" i="1" lang="en"/>
              <a:t>encapsulated </a:t>
            </a:r>
            <a:r>
              <a:rPr lang="en"/>
              <a:t>if its implementation is </a:t>
            </a:r>
            <a:r>
              <a:rPr lang="en" u="sng"/>
              <a:t>completely hidden</a:t>
            </a:r>
            <a:r>
              <a:rPr lang="en"/>
              <a:t>, and it can be accessed only through a documented interface.</a:t>
            </a:r>
            <a:endParaRPr/>
          </a:p>
        </p:txBody>
      </p:sp>
      <p:pic>
        <p:nvPicPr>
          <p:cNvPr id="190" name="Google Shape;190;p22"/>
          <p:cNvPicPr preferRelativeResize="0"/>
          <p:nvPr/>
        </p:nvPicPr>
        <p:blipFill>
          <a:blip r:embed="rId4">
            <a:alphaModFix/>
          </a:blip>
          <a:stretch>
            <a:fillRect/>
          </a:stretch>
        </p:blipFill>
        <p:spPr>
          <a:xfrm>
            <a:off x="928550" y="3192350"/>
            <a:ext cx="2725300" cy="1734275"/>
          </a:xfrm>
          <a:prstGeom prst="rect">
            <a:avLst/>
          </a:prstGeom>
          <a:noFill/>
          <a:ln>
            <a:noFill/>
          </a:ln>
        </p:spPr>
      </p:pic>
      <p:grpSp>
        <p:nvGrpSpPr>
          <p:cNvPr id="191" name="Google Shape;191;p22"/>
          <p:cNvGrpSpPr/>
          <p:nvPr/>
        </p:nvGrpSpPr>
        <p:grpSpPr>
          <a:xfrm>
            <a:off x="4902950" y="3333999"/>
            <a:ext cx="3414529" cy="1298700"/>
            <a:chOff x="4902950" y="1733799"/>
            <a:chExt cx="3414529" cy="1298700"/>
          </a:xfrm>
        </p:grpSpPr>
        <p:grpSp>
          <p:nvGrpSpPr>
            <p:cNvPr id="192" name="Google Shape;192;p22"/>
            <p:cNvGrpSpPr/>
            <p:nvPr/>
          </p:nvGrpSpPr>
          <p:grpSpPr>
            <a:xfrm>
              <a:off x="4902950" y="1733799"/>
              <a:ext cx="3414529" cy="1298700"/>
              <a:chOff x="1521175" y="1974674"/>
              <a:chExt cx="3414529" cy="1298700"/>
            </a:xfrm>
          </p:grpSpPr>
          <p:sp>
            <p:nvSpPr>
              <p:cNvPr id="193" name="Google Shape;193;p22"/>
              <p:cNvSpPr/>
              <p:nvPr/>
            </p:nvSpPr>
            <p:spPr>
              <a:xfrm>
                <a:off x="3229304" y="1974674"/>
                <a:ext cx="1706400" cy="12987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ArrayDeque</a:t>
                </a:r>
                <a:endParaRPr>
                  <a:latin typeface="Consolas"/>
                  <a:ea typeface="Consolas"/>
                  <a:cs typeface="Consolas"/>
                  <a:sym typeface="Consolas"/>
                </a:endParaRPr>
              </a:p>
            </p:txBody>
          </p:sp>
          <p:sp>
            <p:nvSpPr>
              <p:cNvPr id="194" name="Google Shape;194;p22"/>
              <p:cNvSpPr/>
              <p:nvPr/>
            </p:nvSpPr>
            <p:spPr>
              <a:xfrm>
                <a:off x="1521175" y="2019638"/>
                <a:ext cx="1706400" cy="270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addLast(Item x)</a:t>
                </a:r>
                <a:endParaRPr>
                  <a:latin typeface="Consolas"/>
                  <a:ea typeface="Consolas"/>
                  <a:cs typeface="Consolas"/>
                  <a:sym typeface="Consolas"/>
                </a:endParaRPr>
              </a:p>
            </p:txBody>
          </p:sp>
          <p:sp>
            <p:nvSpPr>
              <p:cNvPr id="195" name="Google Shape;195;p22"/>
              <p:cNvSpPr/>
              <p:nvPr/>
            </p:nvSpPr>
            <p:spPr>
              <a:xfrm>
                <a:off x="1521175" y="2337238"/>
                <a:ext cx="1706400" cy="270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Consolas"/>
                    <a:ea typeface="Consolas"/>
                    <a:cs typeface="Consolas"/>
                    <a:sym typeface="Consolas"/>
                  </a:rPr>
                  <a:t>removeLast()</a:t>
                </a:r>
                <a:endParaRPr>
                  <a:latin typeface="Consolas"/>
                  <a:ea typeface="Consolas"/>
                  <a:cs typeface="Consolas"/>
                  <a:sym typeface="Consolas"/>
                </a:endParaRPr>
              </a:p>
            </p:txBody>
          </p:sp>
          <p:sp>
            <p:nvSpPr>
              <p:cNvPr id="196" name="Google Shape;196;p22"/>
              <p:cNvSpPr/>
              <p:nvPr/>
            </p:nvSpPr>
            <p:spPr>
              <a:xfrm>
                <a:off x="1521175" y="2654846"/>
                <a:ext cx="1706400" cy="270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Consolas"/>
                    <a:ea typeface="Consolas"/>
                    <a:cs typeface="Consolas"/>
                    <a:sym typeface="Consolas"/>
                  </a:rPr>
                  <a:t>size()</a:t>
                </a:r>
                <a:endParaRPr>
                  <a:latin typeface="Consolas"/>
                  <a:ea typeface="Consolas"/>
                  <a:cs typeface="Consolas"/>
                  <a:sym typeface="Consolas"/>
                </a:endParaRPr>
              </a:p>
            </p:txBody>
          </p:sp>
        </p:grpSp>
        <p:sp>
          <p:nvSpPr>
            <p:cNvPr id="197" name="Google Shape;197;p22"/>
            <p:cNvSpPr txBox="1"/>
            <p:nvPr/>
          </p:nvSpPr>
          <p:spPr>
            <a:xfrm>
              <a:off x="6165584" y="2649050"/>
              <a:ext cx="611100" cy="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Cautionary Tale</a:t>
            </a:r>
            <a:endParaRPr/>
          </a:p>
        </p:txBody>
      </p:sp>
      <p:sp>
        <p:nvSpPr>
          <p:cNvPr id="203" name="Google Shape;203;p23"/>
          <p:cNvSpPr txBox="1"/>
          <p:nvPr>
            <p:ph idx="1" type="body"/>
          </p:nvPr>
        </p:nvSpPr>
        <p:spPr>
          <a:xfrm>
            <a:off x="243000" y="556500"/>
            <a:ext cx="8443800" cy="207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Interesting Piazza questions from </a:t>
            </a:r>
            <a:r>
              <a:rPr lang="en" u="sng">
                <a:solidFill>
                  <a:schemeClr val="hlink"/>
                </a:solidFill>
                <a:hlinkClick r:id="rId3"/>
              </a:rPr>
              <a:t>proj1gold</a:t>
            </a:r>
            <a:r>
              <a:rPr lang="en"/>
              <a:t> from 2016</a:t>
            </a:r>
            <a:r>
              <a:rPr lang="en"/>
              <a:t>.</a:t>
            </a:r>
            <a:endParaRPr/>
          </a:p>
        </p:txBody>
      </p:sp>
      <p:pic>
        <p:nvPicPr>
          <p:cNvPr id="204" name="Google Shape;204;p23"/>
          <p:cNvPicPr preferRelativeResize="0"/>
          <p:nvPr/>
        </p:nvPicPr>
        <p:blipFill>
          <a:blip r:embed="rId4">
            <a:alphaModFix/>
          </a:blip>
          <a:stretch>
            <a:fillRect/>
          </a:stretch>
        </p:blipFill>
        <p:spPr>
          <a:xfrm>
            <a:off x="225029" y="4211484"/>
            <a:ext cx="8693782" cy="767675"/>
          </a:xfrm>
          <a:prstGeom prst="rect">
            <a:avLst/>
          </a:prstGeom>
          <a:noFill/>
          <a:ln>
            <a:noFill/>
          </a:ln>
        </p:spPr>
      </p:pic>
      <p:pic>
        <p:nvPicPr>
          <p:cNvPr id="205" name="Google Shape;205;p23"/>
          <p:cNvPicPr preferRelativeResize="0"/>
          <p:nvPr/>
        </p:nvPicPr>
        <p:blipFill>
          <a:blip r:embed="rId5">
            <a:alphaModFix/>
          </a:blip>
          <a:stretch>
            <a:fillRect/>
          </a:stretch>
        </p:blipFill>
        <p:spPr>
          <a:xfrm>
            <a:off x="266903" y="1099657"/>
            <a:ext cx="6826236" cy="1703175"/>
          </a:xfrm>
          <a:prstGeom prst="rect">
            <a:avLst/>
          </a:prstGeom>
          <a:noFill/>
          <a:ln>
            <a:noFill/>
          </a:ln>
        </p:spPr>
      </p:pic>
      <p:pic>
        <p:nvPicPr>
          <p:cNvPr id="206" name="Google Shape;206;p23"/>
          <p:cNvPicPr preferRelativeResize="0"/>
          <p:nvPr/>
        </p:nvPicPr>
        <p:blipFill>
          <a:blip r:embed="rId6">
            <a:alphaModFix/>
          </a:blip>
          <a:stretch>
            <a:fillRect/>
          </a:stretch>
        </p:blipFill>
        <p:spPr>
          <a:xfrm>
            <a:off x="290250" y="2859625"/>
            <a:ext cx="7344150" cy="1312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Abstraction Barriers</a:t>
            </a:r>
            <a:endParaRPr/>
          </a:p>
        </p:txBody>
      </p:sp>
      <p:sp>
        <p:nvSpPr>
          <p:cNvPr id="212" name="Google Shape;212;p24"/>
          <p:cNvSpPr txBox="1"/>
          <p:nvPr>
            <p:ph idx="1" type="body"/>
          </p:nvPr>
        </p:nvSpPr>
        <p:spPr>
          <a:xfrm>
            <a:off x="243000" y="556500"/>
            <a:ext cx="8443800" cy="330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the user of an ArrayDeque, you cannot observe its internals.</a:t>
            </a:r>
            <a:endParaRPr/>
          </a:p>
          <a:p>
            <a:pPr indent="-355600" lvl="0" marL="457200" rtl="0" algn="l">
              <a:spcBef>
                <a:spcPts val="600"/>
              </a:spcBef>
              <a:spcAft>
                <a:spcPts val="0"/>
              </a:spcAft>
              <a:buSzPts val="2000"/>
              <a:buChar char="●"/>
            </a:pPr>
            <a:r>
              <a:rPr lang="en"/>
              <a:t>Even when writing tests, you don’t (usually) want to peer inside.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Java is a great language for enforcing abstraction barriers with syntax.</a:t>
            </a:r>
            <a:endParaRPr/>
          </a:p>
        </p:txBody>
      </p:sp>
      <p:grpSp>
        <p:nvGrpSpPr>
          <p:cNvPr id="213" name="Google Shape;213;p24"/>
          <p:cNvGrpSpPr/>
          <p:nvPr/>
        </p:nvGrpSpPr>
        <p:grpSpPr>
          <a:xfrm>
            <a:off x="4902950" y="1733799"/>
            <a:ext cx="3414393" cy="1298578"/>
            <a:chOff x="4902950" y="1733799"/>
            <a:chExt cx="3414393" cy="1298578"/>
          </a:xfrm>
        </p:grpSpPr>
        <p:grpSp>
          <p:nvGrpSpPr>
            <p:cNvPr id="214" name="Google Shape;214;p24"/>
            <p:cNvGrpSpPr/>
            <p:nvPr/>
          </p:nvGrpSpPr>
          <p:grpSpPr>
            <a:xfrm>
              <a:off x="4902950" y="1733799"/>
              <a:ext cx="3414393" cy="1298578"/>
              <a:chOff x="1521175" y="1974674"/>
              <a:chExt cx="3414393" cy="1298578"/>
            </a:xfrm>
          </p:grpSpPr>
          <p:sp>
            <p:nvSpPr>
              <p:cNvPr id="215" name="Google Shape;215;p24"/>
              <p:cNvSpPr/>
              <p:nvPr/>
            </p:nvSpPr>
            <p:spPr>
              <a:xfrm>
                <a:off x="3229304" y="1974674"/>
                <a:ext cx="1706264" cy="1298578"/>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ArrayDeque</a:t>
                </a:r>
                <a:endParaRPr>
                  <a:latin typeface="Consolas"/>
                  <a:ea typeface="Consolas"/>
                  <a:cs typeface="Consolas"/>
                  <a:sym typeface="Consolas"/>
                </a:endParaRPr>
              </a:p>
            </p:txBody>
          </p:sp>
          <p:sp>
            <p:nvSpPr>
              <p:cNvPr id="216" name="Google Shape;216;p24"/>
              <p:cNvSpPr/>
              <p:nvPr/>
            </p:nvSpPr>
            <p:spPr>
              <a:xfrm>
                <a:off x="1521175" y="2019638"/>
                <a:ext cx="1706400" cy="270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addLast</a:t>
                </a:r>
                <a:r>
                  <a:rPr lang="en">
                    <a:latin typeface="Consolas"/>
                    <a:ea typeface="Consolas"/>
                    <a:cs typeface="Consolas"/>
                    <a:sym typeface="Consolas"/>
                  </a:rPr>
                  <a:t>(Item x)</a:t>
                </a:r>
                <a:endParaRPr>
                  <a:latin typeface="Consolas"/>
                  <a:ea typeface="Consolas"/>
                  <a:cs typeface="Consolas"/>
                  <a:sym typeface="Consolas"/>
                </a:endParaRPr>
              </a:p>
            </p:txBody>
          </p:sp>
          <p:sp>
            <p:nvSpPr>
              <p:cNvPr id="217" name="Google Shape;217;p24"/>
              <p:cNvSpPr/>
              <p:nvPr/>
            </p:nvSpPr>
            <p:spPr>
              <a:xfrm>
                <a:off x="1521175" y="2337238"/>
                <a:ext cx="1706400" cy="270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Consolas"/>
                    <a:ea typeface="Consolas"/>
                    <a:cs typeface="Consolas"/>
                    <a:sym typeface="Consolas"/>
                  </a:rPr>
                  <a:t>removeLast()</a:t>
                </a:r>
                <a:endParaRPr>
                  <a:latin typeface="Consolas"/>
                  <a:ea typeface="Consolas"/>
                  <a:cs typeface="Consolas"/>
                  <a:sym typeface="Consolas"/>
                </a:endParaRPr>
              </a:p>
            </p:txBody>
          </p:sp>
          <p:sp>
            <p:nvSpPr>
              <p:cNvPr id="218" name="Google Shape;218;p24"/>
              <p:cNvSpPr/>
              <p:nvPr/>
            </p:nvSpPr>
            <p:spPr>
              <a:xfrm>
                <a:off x="1521175" y="2654846"/>
                <a:ext cx="1706400" cy="270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Consolas"/>
                    <a:ea typeface="Consolas"/>
                    <a:cs typeface="Consolas"/>
                    <a:sym typeface="Consolas"/>
                  </a:rPr>
                  <a:t>size()</a:t>
                </a:r>
                <a:endParaRPr>
                  <a:latin typeface="Consolas"/>
                  <a:ea typeface="Consolas"/>
                  <a:cs typeface="Consolas"/>
                  <a:sym typeface="Consolas"/>
                </a:endParaRPr>
              </a:p>
            </p:txBody>
          </p:sp>
        </p:grpSp>
        <p:sp>
          <p:nvSpPr>
            <p:cNvPr id="219" name="Google Shape;219;p24"/>
            <p:cNvSpPr txBox="1"/>
            <p:nvPr/>
          </p:nvSpPr>
          <p:spPr>
            <a:xfrm>
              <a:off x="6165584" y="2649050"/>
              <a:ext cx="611100" cy="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grpSp>
      <p:pic>
        <p:nvPicPr>
          <p:cNvPr id="220" name="Google Shape;220;p24"/>
          <p:cNvPicPr preferRelativeResize="0"/>
          <p:nvPr/>
        </p:nvPicPr>
        <p:blipFill>
          <a:blip r:embed="rId3">
            <a:alphaModFix/>
          </a:blip>
          <a:stretch>
            <a:fillRect/>
          </a:stretch>
        </p:blipFill>
        <p:spPr>
          <a:xfrm>
            <a:off x="3052000" y="3377607"/>
            <a:ext cx="2825800" cy="1594975"/>
          </a:xfrm>
          <a:prstGeom prst="rect">
            <a:avLst/>
          </a:prstGeom>
          <a:noFill/>
          <a:ln>
            <a:noFill/>
          </a:ln>
        </p:spPr>
      </p:pic>
      <p:sp>
        <p:nvSpPr>
          <p:cNvPr id="221" name="Google Shape;221;p24"/>
          <p:cNvSpPr txBox="1"/>
          <p:nvPr/>
        </p:nvSpPr>
        <p:spPr>
          <a:xfrm>
            <a:off x="714475" y="4054875"/>
            <a:ext cx="18846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{5, 3, 1, 7, 22}</a:t>
            </a:r>
            <a:endParaRPr>
              <a:latin typeface="Consolas"/>
              <a:ea typeface="Consolas"/>
              <a:cs typeface="Consolas"/>
              <a:sym typeface="Consolas"/>
            </a:endParaRPr>
          </a:p>
        </p:txBody>
      </p:sp>
      <p:pic>
        <p:nvPicPr>
          <p:cNvPr id="222" name="Google Shape;222;p24"/>
          <p:cNvPicPr preferRelativeResize="0"/>
          <p:nvPr/>
        </p:nvPicPr>
        <p:blipFill>
          <a:blip r:embed="rId4">
            <a:alphaModFix/>
          </a:blip>
          <a:stretch>
            <a:fillRect/>
          </a:stretch>
        </p:blipFill>
        <p:spPr>
          <a:xfrm>
            <a:off x="6159076" y="3935512"/>
            <a:ext cx="2744098" cy="644926"/>
          </a:xfrm>
          <a:prstGeom prst="rect">
            <a:avLst/>
          </a:prstGeom>
          <a:noFill/>
          <a:ln>
            <a:noFill/>
          </a:ln>
        </p:spPr>
      </p:pic>
      <p:sp>
        <p:nvSpPr>
          <p:cNvPr id="223" name="Google Shape;223;p24"/>
          <p:cNvSpPr txBox="1"/>
          <p:nvPr/>
        </p:nvSpPr>
        <p:spPr>
          <a:xfrm>
            <a:off x="4100823" y="4881024"/>
            <a:ext cx="1320000" cy="2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5"/>
              </a:rPr>
              <a:t>Implementation</a:t>
            </a:r>
            <a:endParaRPr sz="1000"/>
          </a:p>
        </p:txBody>
      </p:sp>
      <p:cxnSp>
        <p:nvCxnSpPr>
          <p:cNvPr id="224" name="Google Shape;224;p24"/>
          <p:cNvCxnSpPr/>
          <p:nvPr/>
        </p:nvCxnSpPr>
        <p:spPr>
          <a:xfrm rot="10800000">
            <a:off x="4520050" y="4836500"/>
            <a:ext cx="93000" cy="1614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Modules and Encapsulation [</a:t>
            </a:r>
            <a:r>
              <a:rPr lang="en" u="sng">
                <a:solidFill>
                  <a:schemeClr val="hlink"/>
                </a:solidFill>
                <a:hlinkClick r:id="rId3"/>
              </a:rPr>
              <a:t>Shewchuk</a:t>
            </a:r>
            <a:r>
              <a:rPr lang="en"/>
              <a:t>]</a:t>
            </a:r>
            <a:endParaRPr/>
          </a:p>
        </p:txBody>
      </p:sp>
      <p:sp>
        <p:nvSpPr>
          <p:cNvPr id="230" name="Google Shape;230;p25"/>
          <p:cNvSpPr txBox="1"/>
          <p:nvPr>
            <p:ph idx="1" type="body"/>
          </p:nvPr>
        </p:nvSpPr>
        <p:spPr>
          <a:xfrm>
            <a:off x="243000" y="556500"/>
            <a:ext cx="87639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i="1" lang="en"/>
              <a:t>Module</a:t>
            </a:r>
            <a:r>
              <a:rPr lang="en"/>
              <a:t>: A set of methods that work together as a whole to perform some task or set of related tasks. </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A module is said to be </a:t>
            </a:r>
            <a:r>
              <a:rPr b="1" i="1" lang="en"/>
              <a:t>encapsulated </a:t>
            </a:r>
            <a:r>
              <a:rPr lang="en"/>
              <a:t>if its implementation is </a:t>
            </a:r>
            <a:r>
              <a:rPr lang="en" u="sng"/>
              <a:t>completely hidden</a:t>
            </a:r>
            <a:r>
              <a:rPr lang="en"/>
              <a:t>, and it can be accessed only through a documented interface.</a:t>
            </a:r>
            <a:endParaRPr/>
          </a:p>
          <a:p>
            <a:pPr indent="-355600" lvl="0" marL="457200" rtl="0" algn="l">
              <a:spcBef>
                <a:spcPts val="600"/>
              </a:spcBef>
              <a:spcAft>
                <a:spcPts val="0"/>
              </a:spcAft>
              <a:buSzPts val="2000"/>
              <a:buChar char="●"/>
            </a:pPr>
            <a:r>
              <a:rPr lang="en"/>
              <a:t>Instance variables private. Methods like </a:t>
            </a:r>
            <a:r>
              <a:rPr lang="en">
                <a:latin typeface="Consolas"/>
                <a:ea typeface="Consolas"/>
                <a:cs typeface="Consolas"/>
                <a:sym typeface="Consolas"/>
              </a:rPr>
              <a:t>resize</a:t>
            </a:r>
            <a:r>
              <a:rPr lang="en"/>
              <a:t> private.</a:t>
            </a:r>
            <a:endParaRPr/>
          </a:p>
          <a:p>
            <a:pPr indent="-355600" lvl="0" marL="457200" rtl="0" algn="l">
              <a:spcBef>
                <a:spcPts val="0"/>
              </a:spcBef>
              <a:spcAft>
                <a:spcPts val="0"/>
              </a:spcAft>
              <a:buSzPts val="2000"/>
              <a:buChar char="●"/>
            </a:pPr>
            <a:r>
              <a:rPr lang="en"/>
              <a:t>As we’ll see: Implementation inheritance (e.g. extends) breaks encapsulation!</a:t>
            </a:r>
            <a:endParaRPr/>
          </a:p>
        </p:txBody>
      </p:sp>
      <p:pic>
        <p:nvPicPr>
          <p:cNvPr id="231" name="Google Shape;231;p25"/>
          <p:cNvPicPr preferRelativeResize="0"/>
          <p:nvPr/>
        </p:nvPicPr>
        <p:blipFill>
          <a:blip r:embed="rId4">
            <a:alphaModFix/>
          </a:blip>
          <a:stretch>
            <a:fillRect/>
          </a:stretch>
        </p:blipFill>
        <p:spPr>
          <a:xfrm>
            <a:off x="928550" y="3192350"/>
            <a:ext cx="2725300" cy="1734275"/>
          </a:xfrm>
          <a:prstGeom prst="rect">
            <a:avLst/>
          </a:prstGeom>
          <a:noFill/>
          <a:ln>
            <a:noFill/>
          </a:ln>
        </p:spPr>
      </p:pic>
      <p:grpSp>
        <p:nvGrpSpPr>
          <p:cNvPr id="232" name="Google Shape;232;p25"/>
          <p:cNvGrpSpPr/>
          <p:nvPr/>
        </p:nvGrpSpPr>
        <p:grpSpPr>
          <a:xfrm>
            <a:off x="4902950" y="3333999"/>
            <a:ext cx="3414529" cy="1298700"/>
            <a:chOff x="4902950" y="1733799"/>
            <a:chExt cx="3414529" cy="1298700"/>
          </a:xfrm>
        </p:grpSpPr>
        <p:grpSp>
          <p:nvGrpSpPr>
            <p:cNvPr id="233" name="Google Shape;233;p25"/>
            <p:cNvGrpSpPr/>
            <p:nvPr/>
          </p:nvGrpSpPr>
          <p:grpSpPr>
            <a:xfrm>
              <a:off x="4902950" y="1733799"/>
              <a:ext cx="3414529" cy="1298700"/>
              <a:chOff x="1521175" y="1974674"/>
              <a:chExt cx="3414529" cy="1298700"/>
            </a:xfrm>
          </p:grpSpPr>
          <p:sp>
            <p:nvSpPr>
              <p:cNvPr id="234" name="Google Shape;234;p25"/>
              <p:cNvSpPr/>
              <p:nvPr/>
            </p:nvSpPr>
            <p:spPr>
              <a:xfrm>
                <a:off x="3229304" y="1974674"/>
                <a:ext cx="1706400" cy="12987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ArrayDeque</a:t>
                </a:r>
                <a:endParaRPr>
                  <a:latin typeface="Consolas"/>
                  <a:ea typeface="Consolas"/>
                  <a:cs typeface="Consolas"/>
                  <a:sym typeface="Consolas"/>
                </a:endParaRPr>
              </a:p>
            </p:txBody>
          </p:sp>
          <p:sp>
            <p:nvSpPr>
              <p:cNvPr id="235" name="Google Shape;235;p25"/>
              <p:cNvSpPr/>
              <p:nvPr/>
            </p:nvSpPr>
            <p:spPr>
              <a:xfrm>
                <a:off x="1521175" y="2019638"/>
                <a:ext cx="1706400" cy="270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addLast(Item x)</a:t>
                </a:r>
                <a:endParaRPr>
                  <a:latin typeface="Consolas"/>
                  <a:ea typeface="Consolas"/>
                  <a:cs typeface="Consolas"/>
                  <a:sym typeface="Consolas"/>
                </a:endParaRPr>
              </a:p>
            </p:txBody>
          </p:sp>
          <p:sp>
            <p:nvSpPr>
              <p:cNvPr id="236" name="Google Shape;236;p25"/>
              <p:cNvSpPr/>
              <p:nvPr/>
            </p:nvSpPr>
            <p:spPr>
              <a:xfrm>
                <a:off x="1521175" y="2337238"/>
                <a:ext cx="1706400" cy="270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Consolas"/>
                    <a:ea typeface="Consolas"/>
                    <a:cs typeface="Consolas"/>
                    <a:sym typeface="Consolas"/>
                  </a:rPr>
                  <a:t>removeLast()</a:t>
                </a:r>
                <a:endParaRPr>
                  <a:latin typeface="Consolas"/>
                  <a:ea typeface="Consolas"/>
                  <a:cs typeface="Consolas"/>
                  <a:sym typeface="Consolas"/>
                </a:endParaRPr>
              </a:p>
            </p:txBody>
          </p:sp>
          <p:sp>
            <p:nvSpPr>
              <p:cNvPr id="237" name="Google Shape;237;p25"/>
              <p:cNvSpPr/>
              <p:nvPr/>
            </p:nvSpPr>
            <p:spPr>
              <a:xfrm>
                <a:off x="1521175" y="2654846"/>
                <a:ext cx="1706400" cy="270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Consolas"/>
                    <a:ea typeface="Consolas"/>
                    <a:cs typeface="Consolas"/>
                    <a:sym typeface="Consolas"/>
                  </a:rPr>
                  <a:t>size()</a:t>
                </a:r>
                <a:endParaRPr>
                  <a:latin typeface="Consolas"/>
                  <a:ea typeface="Consolas"/>
                  <a:cs typeface="Consolas"/>
                  <a:sym typeface="Consolas"/>
                </a:endParaRPr>
              </a:p>
            </p:txBody>
          </p:sp>
        </p:grpSp>
        <p:sp>
          <p:nvSpPr>
            <p:cNvPr id="238" name="Google Shape;238;p25"/>
            <p:cNvSpPr txBox="1"/>
            <p:nvPr/>
          </p:nvSpPr>
          <p:spPr>
            <a:xfrm>
              <a:off x="6165584" y="2649050"/>
              <a:ext cx="611100" cy="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Inheritance Breaks Encapsulation</a:t>
            </a:r>
            <a:endParaRPr/>
          </a:p>
        </p:txBody>
      </p:sp>
      <p:sp>
        <p:nvSpPr>
          <p:cNvPr id="244" name="Google Shape;244;p2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a Dog class with the two methods shown.</a:t>
            </a:r>
            <a:endParaRPr/>
          </a:p>
        </p:txBody>
      </p:sp>
      <p:sp>
        <p:nvSpPr>
          <p:cNvPr id="245" name="Google Shape;245;p26"/>
          <p:cNvSpPr txBox="1"/>
          <p:nvPr/>
        </p:nvSpPr>
        <p:spPr>
          <a:xfrm>
            <a:off x="4322100" y="1767025"/>
            <a:ext cx="4364700" cy="2676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bark()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System.out.println(</a:t>
            </a:r>
            <a:r>
              <a:rPr lang="en" sz="1600">
                <a:solidFill>
                  <a:srgbClr val="BD8D8B"/>
                </a:solidFill>
                <a:highlight>
                  <a:srgbClr val="EFEFEF"/>
                </a:highlight>
                <a:latin typeface="Consolas"/>
                <a:ea typeface="Consolas"/>
                <a:cs typeface="Consolas"/>
                <a:sym typeface="Consolas"/>
              </a:rPr>
              <a:t>"bark"</a:t>
            </a: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barkMany(</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N)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for</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i = 0; i &lt; N; i += 1)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bark();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600">
              <a:highlight>
                <a:srgbClr val="EFEFEF"/>
              </a:highlight>
            </a:endParaRPr>
          </a:p>
        </p:txBody>
      </p:sp>
      <p:grpSp>
        <p:nvGrpSpPr>
          <p:cNvPr id="246" name="Google Shape;246;p26"/>
          <p:cNvGrpSpPr/>
          <p:nvPr/>
        </p:nvGrpSpPr>
        <p:grpSpPr>
          <a:xfrm>
            <a:off x="260000" y="2739700"/>
            <a:ext cx="3411775" cy="795600"/>
            <a:chOff x="862200" y="2929550"/>
            <a:chExt cx="3411775" cy="795600"/>
          </a:xfrm>
        </p:grpSpPr>
        <p:sp>
          <p:nvSpPr>
            <p:cNvPr id="247" name="Google Shape;247;p26"/>
            <p:cNvSpPr/>
            <p:nvPr/>
          </p:nvSpPr>
          <p:spPr>
            <a:xfrm>
              <a:off x="2569075" y="2929550"/>
              <a:ext cx="1704900" cy="795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Ubuntu Mono"/>
                  <a:ea typeface="Ubuntu Mono"/>
                  <a:cs typeface="Ubuntu Mono"/>
                  <a:sym typeface="Ubuntu Mono"/>
                </a:rPr>
                <a:t>Dog</a:t>
              </a:r>
              <a:endParaRPr sz="2000">
                <a:latin typeface="Ubuntu Mono"/>
                <a:ea typeface="Ubuntu Mono"/>
                <a:cs typeface="Ubuntu Mono"/>
                <a:sym typeface="Ubuntu Mono"/>
              </a:endParaRPr>
            </a:p>
          </p:txBody>
        </p:sp>
        <p:sp>
          <p:nvSpPr>
            <p:cNvPr id="248" name="Google Shape;248;p26"/>
            <p:cNvSpPr/>
            <p:nvPr/>
          </p:nvSpPr>
          <p:spPr>
            <a:xfrm>
              <a:off x="862300" y="2986425"/>
              <a:ext cx="1704900" cy="291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bark()</a:t>
              </a:r>
              <a:endParaRPr>
                <a:latin typeface="Consolas"/>
                <a:ea typeface="Consolas"/>
                <a:cs typeface="Consolas"/>
                <a:sym typeface="Consolas"/>
              </a:endParaRPr>
            </a:p>
          </p:txBody>
        </p:sp>
        <p:sp>
          <p:nvSpPr>
            <p:cNvPr id="249" name="Google Shape;249;p26"/>
            <p:cNvSpPr/>
            <p:nvPr/>
          </p:nvSpPr>
          <p:spPr>
            <a:xfrm>
              <a:off x="862200" y="3353325"/>
              <a:ext cx="1704900" cy="291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barkMany(int N)</a:t>
              </a:r>
              <a:endParaRPr>
                <a:latin typeface="Consolas"/>
                <a:ea typeface="Consolas"/>
                <a:cs typeface="Consolas"/>
                <a:sym typeface="Consola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Google Shape;39;p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1B</a:t>
            </a:r>
            <a:endParaRPr/>
          </a:p>
        </p:txBody>
      </p:sp>
      <p:sp>
        <p:nvSpPr>
          <p:cNvPr id="40" name="Google Shape;40;p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Project 1B is out. The goal is to give you some experience with a test-driven workflow, as well as to get some practice with the material from the inheritance1 and inheritance2 lectures.</a:t>
            </a:r>
            <a:endParaRPr/>
          </a:p>
          <a:p>
            <a:pPr indent="-355600" lvl="0" marL="457200" rtl="0" algn="l">
              <a:spcBef>
                <a:spcPts val="600"/>
              </a:spcBef>
              <a:spcAft>
                <a:spcPts val="0"/>
              </a:spcAft>
              <a:buSzPts val="2000"/>
              <a:buChar char="●"/>
            </a:pPr>
            <a:r>
              <a:rPr lang="en"/>
              <a:t>The programs you write in project 1B are pretty small, so workload shouldn’t be too bad.</a:t>
            </a:r>
            <a:endParaRPr/>
          </a:p>
          <a:p>
            <a:pPr indent="-355600" lvl="0" marL="457200" rtl="0" algn="l">
              <a:spcBef>
                <a:spcPts val="0"/>
              </a:spcBef>
              <a:spcAft>
                <a:spcPts val="0"/>
              </a:spcAft>
              <a:buSzPts val="2000"/>
              <a:buChar char="●"/>
            </a:pPr>
            <a:r>
              <a:rPr lang="en"/>
              <a:t>The autograder is going to give you almost no details on tests you fail. It’s up to you to write your own tests that are good enough to pass the tests.</a:t>
            </a:r>
            <a:endParaRPr/>
          </a:p>
          <a:p>
            <a:pPr indent="-355600" lvl="0" marL="457200" rtl="0" algn="l">
              <a:spcBef>
                <a:spcPts val="0"/>
              </a:spcBef>
              <a:spcAft>
                <a:spcPts val="0"/>
              </a:spcAft>
              <a:buSzPts val="2000"/>
              <a:buChar char="●"/>
            </a:pPr>
            <a:r>
              <a:rPr lang="en"/>
              <a:t>We will also test your tests: Make sure to cover interesting corner cases.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Inheritance Breaks Encapsulation</a:t>
            </a:r>
            <a:endParaRPr/>
          </a:p>
        </p:txBody>
      </p:sp>
      <p:sp>
        <p:nvSpPr>
          <p:cNvPr id="255" name="Google Shape;255;p2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could just as easily have implemented methods as shown below.</a:t>
            </a:r>
            <a:endParaRPr/>
          </a:p>
          <a:p>
            <a:pPr indent="-355600" lvl="0" marL="457200" rtl="0" algn="l">
              <a:spcBef>
                <a:spcPts val="600"/>
              </a:spcBef>
              <a:spcAft>
                <a:spcPts val="0"/>
              </a:spcAft>
              <a:buSzPts val="2000"/>
              <a:buChar char="●"/>
            </a:pPr>
            <a:r>
              <a:rPr lang="en"/>
              <a:t>From the outside, functionality is exactly the same, it’s just a question of aesthetics.</a:t>
            </a:r>
            <a:endParaRPr/>
          </a:p>
        </p:txBody>
      </p:sp>
      <p:sp>
        <p:nvSpPr>
          <p:cNvPr id="256" name="Google Shape;256;p27"/>
          <p:cNvSpPr txBox="1"/>
          <p:nvPr/>
        </p:nvSpPr>
        <p:spPr>
          <a:xfrm>
            <a:off x="4322100" y="1767025"/>
            <a:ext cx="4364700" cy="2676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bark()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barkMany(1);</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barkMany(</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N)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for</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i = 0; i &lt; N; i += 1)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System.out.println(</a:t>
            </a:r>
            <a:r>
              <a:rPr lang="en" sz="1600">
                <a:solidFill>
                  <a:srgbClr val="BD8D8B"/>
                </a:solidFill>
                <a:highlight>
                  <a:srgbClr val="EFEFEF"/>
                </a:highlight>
                <a:latin typeface="Consolas"/>
                <a:ea typeface="Consolas"/>
                <a:cs typeface="Consolas"/>
                <a:sym typeface="Consolas"/>
              </a:rPr>
              <a:t>"bark"</a:t>
            </a: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600">
              <a:highlight>
                <a:srgbClr val="EFEFEF"/>
              </a:highlight>
            </a:endParaRPr>
          </a:p>
        </p:txBody>
      </p:sp>
      <p:grpSp>
        <p:nvGrpSpPr>
          <p:cNvPr id="257" name="Google Shape;257;p27"/>
          <p:cNvGrpSpPr/>
          <p:nvPr/>
        </p:nvGrpSpPr>
        <p:grpSpPr>
          <a:xfrm>
            <a:off x="260000" y="2739700"/>
            <a:ext cx="3411775" cy="795600"/>
            <a:chOff x="862200" y="2929550"/>
            <a:chExt cx="3411775" cy="795600"/>
          </a:xfrm>
        </p:grpSpPr>
        <p:sp>
          <p:nvSpPr>
            <p:cNvPr id="258" name="Google Shape;258;p27"/>
            <p:cNvSpPr/>
            <p:nvPr/>
          </p:nvSpPr>
          <p:spPr>
            <a:xfrm>
              <a:off x="2569075" y="2929550"/>
              <a:ext cx="1704900" cy="795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Ubuntu Mono"/>
                  <a:ea typeface="Ubuntu Mono"/>
                  <a:cs typeface="Ubuntu Mono"/>
                  <a:sym typeface="Ubuntu Mono"/>
                </a:rPr>
                <a:t>Dog</a:t>
              </a:r>
              <a:endParaRPr sz="2000">
                <a:latin typeface="Ubuntu Mono"/>
                <a:ea typeface="Ubuntu Mono"/>
                <a:cs typeface="Ubuntu Mono"/>
                <a:sym typeface="Ubuntu Mono"/>
              </a:endParaRPr>
            </a:p>
          </p:txBody>
        </p:sp>
        <p:sp>
          <p:nvSpPr>
            <p:cNvPr id="259" name="Google Shape;259;p27"/>
            <p:cNvSpPr/>
            <p:nvPr/>
          </p:nvSpPr>
          <p:spPr>
            <a:xfrm>
              <a:off x="862300" y="2986425"/>
              <a:ext cx="1704900" cy="291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bark()</a:t>
              </a:r>
              <a:endParaRPr>
                <a:latin typeface="Consolas"/>
                <a:ea typeface="Consolas"/>
                <a:cs typeface="Consolas"/>
                <a:sym typeface="Consolas"/>
              </a:endParaRPr>
            </a:p>
          </p:txBody>
        </p:sp>
        <p:sp>
          <p:nvSpPr>
            <p:cNvPr id="260" name="Google Shape;260;p27"/>
            <p:cNvSpPr/>
            <p:nvPr/>
          </p:nvSpPr>
          <p:spPr>
            <a:xfrm>
              <a:off x="862200" y="3353325"/>
              <a:ext cx="1704900" cy="291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barkMany(int N)</a:t>
              </a:r>
              <a:endParaRPr>
                <a:latin typeface="Consolas"/>
                <a:ea typeface="Consolas"/>
                <a:cs typeface="Consolas"/>
                <a:sym typeface="Consolas"/>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264" name="Shape 264"/>
        <p:cNvGrpSpPr/>
        <p:nvPr/>
      </p:nvGrpSpPr>
      <p:grpSpPr>
        <a:xfrm>
          <a:off x="0" y="0"/>
          <a:ext cx="0" cy="0"/>
          <a:chOff x="0" y="0"/>
          <a:chExt cx="0" cy="0"/>
        </a:xfrm>
      </p:grpSpPr>
      <p:sp>
        <p:nvSpPr>
          <p:cNvPr id="265" name="Google Shape;265;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http://yellkey.com</a:t>
            </a:r>
            <a:r>
              <a:rPr lang="en">
                <a:solidFill>
                  <a:srgbClr val="208920"/>
                </a:solidFill>
              </a:rPr>
              <a:t>/explain</a:t>
            </a:r>
            <a:endParaRPr>
              <a:solidFill>
                <a:srgbClr val="208920"/>
              </a:solidFill>
            </a:endParaRPr>
          </a:p>
        </p:txBody>
      </p:sp>
      <p:sp>
        <p:nvSpPr>
          <p:cNvPr id="266" name="Google Shape;266;p28"/>
          <p:cNvSpPr txBox="1"/>
          <p:nvPr>
            <p:ph idx="1" type="body"/>
          </p:nvPr>
        </p:nvSpPr>
        <p:spPr>
          <a:xfrm>
            <a:off x="243000" y="556500"/>
            <a:ext cx="4079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would vd.barkMany(3) output?</a:t>
            </a:r>
            <a:endParaRPr/>
          </a:p>
          <a:p>
            <a:pPr indent="-355600" lvl="0" marL="457200" rtl="0" algn="l">
              <a:spcBef>
                <a:spcPts val="600"/>
              </a:spcBef>
              <a:spcAft>
                <a:spcPts val="0"/>
              </a:spcAft>
              <a:buSzPts val="2000"/>
              <a:buAutoNum type="alphaLcPeriod"/>
            </a:pPr>
            <a:r>
              <a:rPr lang="en"/>
              <a:t>As a dog, I say: bark bark bark</a:t>
            </a:r>
            <a:endParaRPr/>
          </a:p>
          <a:p>
            <a:pPr indent="-355600" lvl="0" marL="457200" rtl="0" algn="l">
              <a:spcBef>
                <a:spcPts val="0"/>
              </a:spcBef>
              <a:spcAft>
                <a:spcPts val="0"/>
              </a:spcAft>
              <a:buSzPts val="2000"/>
              <a:buAutoNum type="alphaLcPeriod"/>
            </a:pPr>
            <a:r>
              <a:rPr lang="en"/>
              <a:t>bark bark bark</a:t>
            </a:r>
            <a:endParaRPr/>
          </a:p>
          <a:p>
            <a:pPr indent="-355600" lvl="0" marL="457200" rtl="0" algn="l">
              <a:spcBef>
                <a:spcPts val="0"/>
              </a:spcBef>
              <a:spcAft>
                <a:spcPts val="0"/>
              </a:spcAft>
              <a:buSzPts val="2000"/>
              <a:buAutoNum type="alphaLcPeriod"/>
            </a:pPr>
            <a:r>
              <a:rPr lang="en"/>
              <a:t>Something else.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(assuming vd is a Verbose Dog)</a:t>
            </a:r>
            <a:endParaRPr/>
          </a:p>
        </p:txBody>
      </p:sp>
      <p:grpSp>
        <p:nvGrpSpPr>
          <p:cNvPr id="267" name="Google Shape;267;p28"/>
          <p:cNvGrpSpPr/>
          <p:nvPr/>
        </p:nvGrpSpPr>
        <p:grpSpPr>
          <a:xfrm>
            <a:off x="260000" y="2968300"/>
            <a:ext cx="3411775" cy="1992250"/>
            <a:chOff x="862200" y="2929550"/>
            <a:chExt cx="3411775" cy="1992250"/>
          </a:xfrm>
        </p:grpSpPr>
        <p:sp>
          <p:nvSpPr>
            <p:cNvPr id="268" name="Google Shape;268;p28"/>
            <p:cNvSpPr/>
            <p:nvPr/>
          </p:nvSpPr>
          <p:spPr>
            <a:xfrm>
              <a:off x="862400" y="4183100"/>
              <a:ext cx="1704900" cy="2955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rgbClr val="999999"/>
                  </a:solidFill>
                  <a:latin typeface="Consolas"/>
                  <a:ea typeface="Consolas"/>
                  <a:cs typeface="Consolas"/>
                  <a:sym typeface="Consolas"/>
                </a:rPr>
                <a:t>bark()</a:t>
              </a:r>
              <a:endParaRPr>
                <a:solidFill>
                  <a:srgbClr val="999999"/>
                </a:solidFill>
                <a:latin typeface="Consolas"/>
                <a:ea typeface="Consolas"/>
                <a:cs typeface="Consolas"/>
                <a:sym typeface="Consolas"/>
              </a:endParaRPr>
            </a:p>
          </p:txBody>
        </p:sp>
        <p:sp>
          <p:nvSpPr>
            <p:cNvPr id="269" name="Google Shape;269;p28"/>
            <p:cNvSpPr/>
            <p:nvPr/>
          </p:nvSpPr>
          <p:spPr>
            <a:xfrm>
              <a:off x="2569075" y="2929550"/>
              <a:ext cx="1704900" cy="795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Ubuntu Mono"/>
                  <a:ea typeface="Ubuntu Mono"/>
                  <a:cs typeface="Ubuntu Mono"/>
                  <a:sym typeface="Ubuntu Mono"/>
                </a:rPr>
                <a:t>Dog</a:t>
              </a:r>
              <a:endParaRPr sz="2000">
                <a:latin typeface="Ubuntu Mono"/>
                <a:ea typeface="Ubuntu Mono"/>
                <a:cs typeface="Ubuntu Mono"/>
                <a:sym typeface="Ubuntu Mono"/>
              </a:endParaRPr>
            </a:p>
          </p:txBody>
        </p:sp>
        <p:sp>
          <p:nvSpPr>
            <p:cNvPr id="270" name="Google Shape;270;p28"/>
            <p:cNvSpPr/>
            <p:nvPr/>
          </p:nvSpPr>
          <p:spPr>
            <a:xfrm>
              <a:off x="862300" y="2986425"/>
              <a:ext cx="1704900" cy="291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bark()</a:t>
              </a:r>
              <a:endParaRPr>
                <a:latin typeface="Consolas"/>
                <a:ea typeface="Consolas"/>
                <a:cs typeface="Consolas"/>
                <a:sym typeface="Consolas"/>
              </a:endParaRPr>
            </a:p>
          </p:txBody>
        </p:sp>
        <p:sp>
          <p:nvSpPr>
            <p:cNvPr id="271" name="Google Shape;271;p28"/>
            <p:cNvSpPr/>
            <p:nvPr/>
          </p:nvSpPr>
          <p:spPr>
            <a:xfrm>
              <a:off x="862200" y="3353325"/>
              <a:ext cx="1704900" cy="291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barkMany(int N)</a:t>
              </a:r>
              <a:endParaRPr>
                <a:latin typeface="Consolas"/>
                <a:ea typeface="Consolas"/>
                <a:cs typeface="Consolas"/>
                <a:sym typeface="Consolas"/>
              </a:endParaRPr>
            </a:p>
          </p:txBody>
        </p:sp>
        <p:sp>
          <p:nvSpPr>
            <p:cNvPr id="272" name="Google Shape;272;p28"/>
            <p:cNvSpPr/>
            <p:nvPr/>
          </p:nvSpPr>
          <p:spPr>
            <a:xfrm>
              <a:off x="2569049" y="4126200"/>
              <a:ext cx="1704900" cy="795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Ubuntu Mono"/>
                  <a:ea typeface="Ubuntu Mono"/>
                  <a:cs typeface="Ubuntu Mono"/>
                  <a:sym typeface="Ubuntu Mono"/>
                </a:rPr>
                <a:t>VerboseDog</a:t>
              </a:r>
              <a:endParaRPr sz="2000">
                <a:latin typeface="Ubuntu Mono"/>
                <a:ea typeface="Ubuntu Mono"/>
                <a:cs typeface="Ubuntu Mono"/>
                <a:sym typeface="Ubuntu Mono"/>
              </a:endParaRPr>
            </a:p>
          </p:txBody>
        </p:sp>
        <p:sp>
          <p:nvSpPr>
            <p:cNvPr id="273" name="Google Shape;273;p28"/>
            <p:cNvSpPr/>
            <p:nvPr/>
          </p:nvSpPr>
          <p:spPr>
            <a:xfrm>
              <a:off x="862300" y="4569750"/>
              <a:ext cx="1704900" cy="2955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barkMany(int N)</a:t>
              </a:r>
              <a:endParaRPr>
                <a:latin typeface="Consolas"/>
                <a:ea typeface="Consolas"/>
                <a:cs typeface="Consolas"/>
                <a:sym typeface="Consolas"/>
              </a:endParaRPr>
            </a:p>
          </p:txBody>
        </p:sp>
        <p:cxnSp>
          <p:nvCxnSpPr>
            <p:cNvPr id="274" name="Google Shape;274;p28"/>
            <p:cNvCxnSpPr>
              <a:stCxn id="272" idx="0"/>
              <a:endCxn id="269" idx="2"/>
            </p:cNvCxnSpPr>
            <p:nvPr/>
          </p:nvCxnSpPr>
          <p:spPr>
            <a:xfrm rot="10800000">
              <a:off x="3421499" y="3725100"/>
              <a:ext cx="0" cy="401100"/>
            </a:xfrm>
            <a:prstGeom prst="straightConnector1">
              <a:avLst/>
            </a:prstGeom>
            <a:noFill/>
            <a:ln cap="flat" cmpd="sng" w="19050">
              <a:solidFill>
                <a:srgbClr val="BE0712"/>
              </a:solidFill>
              <a:prstDash val="solid"/>
              <a:round/>
              <a:headEnd len="med" w="med" type="none"/>
              <a:tailEnd len="med" w="med" type="triangle"/>
            </a:ln>
          </p:spPr>
        </p:cxnSp>
      </p:grpSp>
      <p:sp>
        <p:nvSpPr>
          <p:cNvPr id="275" name="Google Shape;275;p28"/>
          <p:cNvSpPr txBox="1"/>
          <p:nvPr/>
        </p:nvSpPr>
        <p:spPr>
          <a:xfrm>
            <a:off x="3763950" y="3131625"/>
            <a:ext cx="5194800" cy="1857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FF"/>
                </a:solidFill>
                <a:highlight>
                  <a:srgbClr val="EFEFEF"/>
                </a:highlight>
                <a:latin typeface="Consolas"/>
                <a:ea typeface="Consolas"/>
                <a:cs typeface="Consolas"/>
                <a:sym typeface="Consolas"/>
              </a:rPr>
              <a:t>@Override</a:t>
            </a:r>
            <a:endParaRPr sz="1600">
              <a:solidFill>
                <a:srgbClr val="0000FF"/>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barkMany(</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N)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System.out.println(</a:t>
            </a:r>
            <a:r>
              <a:rPr lang="en" sz="1600">
                <a:solidFill>
                  <a:srgbClr val="BD8D8B"/>
                </a:solidFill>
                <a:highlight>
                  <a:srgbClr val="EFEFEF"/>
                </a:highlight>
                <a:latin typeface="Consolas"/>
                <a:ea typeface="Consolas"/>
                <a:cs typeface="Consolas"/>
                <a:sym typeface="Consolas"/>
              </a:rPr>
              <a:t>"As a dog, I say: "</a:t>
            </a: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for</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i = 0; i &lt; N; i += 1)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bark();</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b="1" sz="1600">
              <a:solidFill>
                <a:srgbClr val="9C20EE"/>
              </a:solidFill>
              <a:highlight>
                <a:srgbClr val="EFEFEF"/>
              </a:highlight>
              <a:latin typeface="Consolas"/>
              <a:ea typeface="Consolas"/>
              <a:cs typeface="Consolas"/>
              <a:sym typeface="Consolas"/>
            </a:endParaRPr>
          </a:p>
        </p:txBody>
      </p:sp>
      <p:cxnSp>
        <p:nvCxnSpPr>
          <p:cNvPr id="276" name="Google Shape;276;p28"/>
          <p:cNvCxnSpPr/>
          <p:nvPr/>
        </p:nvCxnSpPr>
        <p:spPr>
          <a:xfrm rot="10800000">
            <a:off x="5625893" y="4360458"/>
            <a:ext cx="384000" cy="0"/>
          </a:xfrm>
          <a:prstGeom prst="straightConnector1">
            <a:avLst/>
          </a:prstGeom>
          <a:noFill/>
          <a:ln cap="flat" cmpd="sng" w="9525">
            <a:solidFill>
              <a:srgbClr val="BE0712"/>
            </a:solidFill>
            <a:prstDash val="solid"/>
            <a:round/>
            <a:headEnd len="med" w="med" type="none"/>
            <a:tailEnd len="med" w="med" type="triangle"/>
          </a:ln>
        </p:spPr>
      </p:cxnSp>
      <p:sp>
        <p:nvSpPr>
          <p:cNvPr id="277" name="Google Shape;277;p28"/>
          <p:cNvSpPr txBox="1"/>
          <p:nvPr/>
        </p:nvSpPr>
        <p:spPr>
          <a:xfrm>
            <a:off x="6065291" y="4152665"/>
            <a:ext cx="23901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calls inherited bark method</a:t>
            </a:r>
            <a:endParaRPr>
              <a:solidFill>
                <a:srgbClr val="BE0712"/>
              </a:solidFill>
            </a:endParaRPr>
          </a:p>
        </p:txBody>
      </p:sp>
      <p:sp>
        <p:nvSpPr>
          <p:cNvPr id="278" name="Google Shape;278;p28"/>
          <p:cNvSpPr txBox="1"/>
          <p:nvPr/>
        </p:nvSpPr>
        <p:spPr>
          <a:xfrm>
            <a:off x="4322100" y="660500"/>
            <a:ext cx="4364700" cy="2371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bark()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System.out.println(</a:t>
            </a:r>
            <a:r>
              <a:rPr lang="en" sz="1600">
                <a:solidFill>
                  <a:srgbClr val="BD8D8B"/>
                </a:solidFill>
                <a:highlight>
                  <a:srgbClr val="EFEFEF"/>
                </a:highlight>
                <a:latin typeface="Consolas"/>
                <a:ea typeface="Consolas"/>
                <a:cs typeface="Consolas"/>
                <a:sym typeface="Consolas"/>
              </a:rPr>
              <a:t>"bark"</a:t>
            </a: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barkMany(</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N)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for</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i = 0; i &lt; N; i += 1)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bark();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600">
              <a:highlight>
                <a:srgbClr val="EFEFE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2" name="Shape 282"/>
        <p:cNvGrpSpPr/>
        <p:nvPr/>
      </p:nvGrpSpPr>
      <p:grpSpPr>
        <a:xfrm>
          <a:off x="0" y="0"/>
          <a:ext cx="0" cy="0"/>
          <a:chOff x="0" y="0"/>
          <a:chExt cx="0" cy="0"/>
        </a:xfrm>
      </p:grpSpPr>
      <p:sp>
        <p:nvSpPr>
          <p:cNvPr id="283" name="Google Shape;283;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Inheritance Breaks Encapsulation</a:t>
            </a:r>
            <a:endParaRPr/>
          </a:p>
        </p:txBody>
      </p:sp>
      <p:sp>
        <p:nvSpPr>
          <p:cNvPr id="284" name="Google Shape;284;p29"/>
          <p:cNvSpPr txBox="1"/>
          <p:nvPr>
            <p:ph idx="1" type="body"/>
          </p:nvPr>
        </p:nvSpPr>
        <p:spPr>
          <a:xfrm>
            <a:off x="243000" y="556500"/>
            <a:ext cx="4079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would vd.barkMany(3) output?</a:t>
            </a:r>
            <a:endParaRPr/>
          </a:p>
          <a:p>
            <a:pPr indent="-355600" lvl="0" marL="457200" rtl="0" algn="l">
              <a:spcBef>
                <a:spcPts val="600"/>
              </a:spcBef>
              <a:spcAft>
                <a:spcPts val="0"/>
              </a:spcAft>
              <a:buSzPts val="2000"/>
              <a:buAutoNum type="alphaLcPeriod"/>
            </a:pPr>
            <a:r>
              <a:rPr b="1" lang="en"/>
              <a:t>As a dog, I say: bark bark bark</a:t>
            </a:r>
            <a:endParaRPr b="1"/>
          </a:p>
          <a:p>
            <a:pPr indent="-355600" lvl="0" marL="457200" rtl="0" algn="l">
              <a:spcBef>
                <a:spcPts val="0"/>
              </a:spcBef>
              <a:spcAft>
                <a:spcPts val="0"/>
              </a:spcAft>
              <a:buSzPts val="2000"/>
              <a:buAutoNum type="alphaLcPeriod"/>
            </a:pPr>
            <a:r>
              <a:rPr lang="en"/>
              <a:t>bark bark bark</a:t>
            </a:r>
            <a:endParaRPr/>
          </a:p>
          <a:p>
            <a:pPr indent="-355600" lvl="0" marL="457200" rtl="0" algn="l">
              <a:spcBef>
                <a:spcPts val="0"/>
              </a:spcBef>
              <a:spcAft>
                <a:spcPts val="0"/>
              </a:spcAft>
              <a:buSzPts val="2000"/>
              <a:buAutoNum type="alphaLcPeriod"/>
            </a:pPr>
            <a:r>
              <a:rPr lang="en"/>
              <a:t>Something else.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(assuming vd is a Verbose Dog)</a:t>
            </a:r>
            <a:endParaRPr/>
          </a:p>
        </p:txBody>
      </p:sp>
      <p:grpSp>
        <p:nvGrpSpPr>
          <p:cNvPr id="285" name="Google Shape;285;p29"/>
          <p:cNvGrpSpPr/>
          <p:nvPr/>
        </p:nvGrpSpPr>
        <p:grpSpPr>
          <a:xfrm>
            <a:off x="260000" y="2968300"/>
            <a:ext cx="3411775" cy="1992250"/>
            <a:chOff x="862200" y="2929550"/>
            <a:chExt cx="3411775" cy="1992250"/>
          </a:xfrm>
        </p:grpSpPr>
        <p:sp>
          <p:nvSpPr>
            <p:cNvPr id="286" name="Google Shape;286;p29"/>
            <p:cNvSpPr/>
            <p:nvPr/>
          </p:nvSpPr>
          <p:spPr>
            <a:xfrm>
              <a:off x="862400" y="4183100"/>
              <a:ext cx="1704900" cy="2955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999999"/>
                  </a:solidFill>
                  <a:latin typeface="Consolas"/>
                  <a:ea typeface="Consolas"/>
                  <a:cs typeface="Consolas"/>
                  <a:sym typeface="Consolas"/>
                </a:rPr>
                <a:t>bark()</a:t>
              </a:r>
              <a:endParaRPr>
                <a:solidFill>
                  <a:srgbClr val="999999"/>
                </a:solidFill>
                <a:latin typeface="Consolas"/>
                <a:ea typeface="Consolas"/>
                <a:cs typeface="Consolas"/>
                <a:sym typeface="Consolas"/>
              </a:endParaRPr>
            </a:p>
          </p:txBody>
        </p:sp>
        <p:sp>
          <p:nvSpPr>
            <p:cNvPr id="287" name="Google Shape;287;p29"/>
            <p:cNvSpPr/>
            <p:nvPr/>
          </p:nvSpPr>
          <p:spPr>
            <a:xfrm>
              <a:off x="2569075" y="2929550"/>
              <a:ext cx="1704900" cy="795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Ubuntu Mono"/>
                  <a:ea typeface="Ubuntu Mono"/>
                  <a:cs typeface="Ubuntu Mono"/>
                  <a:sym typeface="Ubuntu Mono"/>
                </a:rPr>
                <a:t>Dog</a:t>
              </a:r>
              <a:endParaRPr sz="2000">
                <a:latin typeface="Ubuntu Mono"/>
                <a:ea typeface="Ubuntu Mono"/>
                <a:cs typeface="Ubuntu Mono"/>
                <a:sym typeface="Ubuntu Mono"/>
              </a:endParaRPr>
            </a:p>
          </p:txBody>
        </p:sp>
        <p:sp>
          <p:nvSpPr>
            <p:cNvPr id="288" name="Google Shape;288;p29"/>
            <p:cNvSpPr/>
            <p:nvPr/>
          </p:nvSpPr>
          <p:spPr>
            <a:xfrm>
              <a:off x="862300" y="2986425"/>
              <a:ext cx="1704900" cy="291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bark()</a:t>
              </a:r>
              <a:endParaRPr>
                <a:latin typeface="Consolas"/>
                <a:ea typeface="Consolas"/>
                <a:cs typeface="Consolas"/>
                <a:sym typeface="Consolas"/>
              </a:endParaRPr>
            </a:p>
          </p:txBody>
        </p:sp>
        <p:sp>
          <p:nvSpPr>
            <p:cNvPr id="289" name="Google Shape;289;p29"/>
            <p:cNvSpPr/>
            <p:nvPr/>
          </p:nvSpPr>
          <p:spPr>
            <a:xfrm>
              <a:off x="862200" y="3353325"/>
              <a:ext cx="1704900" cy="291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barkMany(int N)</a:t>
              </a:r>
              <a:endParaRPr>
                <a:latin typeface="Consolas"/>
                <a:ea typeface="Consolas"/>
                <a:cs typeface="Consolas"/>
                <a:sym typeface="Consolas"/>
              </a:endParaRPr>
            </a:p>
          </p:txBody>
        </p:sp>
        <p:sp>
          <p:nvSpPr>
            <p:cNvPr id="290" name="Google Shape;290;p29"/>
            <p:cNvSpPr/>
            <p:nvPr/>
          </p:nvSpPr>
          <p:spPr>
            <a:xfrm>
              <a:off x="2569049" y="4126200"/>
              <a:ext cx="1704900" cy="795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Ubuntu Mono"/>
                  <a:ea typeface="Ubuntu Mono"/>
                  <a:cs typeface="Ubuntu Mono"/>
                  <a:sym typeface="Ubuntu Mono"/>
                </a:rPr>
                <a:t>VerboseDog</a:t>
              </a:r>
              <a:endParaRPr sz="2000">
                <a:latin typeface="Ubuntu Mono"/>
                <a:ea typeface="Ubuntu Mono"/>
                <a:cs typeface="Ubuntu Mono"/>
                <a:sym typeface="Ubuntu Mono"/>
              </a:endParaRPr>
            </a:p>
          </p:txBody>
        </p:sp>
        <p:sp>
          <p:nvSpPr>
            <p:cNvPr id="291" name="Google Shape;291;p29"/>
            <p:cNvSpPr/>
            <p:nvPr/>
          </p:nvSpPr>
          <p:spPr>
            <a:xfrm>
              <a:off x="862300" y="4569750"/>
              <a:ext cx="1704900" cy="2955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barkMany(int N)</a:t>
              </a:r>
              <a:endParaRPr>
                <a:latin typeface="Consolas"/>
                <a:ea typeface="Consolas"/>
                <a:cs typeface="Consolas"/>
                <a:sym typeface="Consolas"/>
              </a:endParaRPr>
            </a:p>
          </p:txBody>
        </p:sp>
        <p:cxnSp>
          <p:nvCxnSpPr>
            <p:cNvPr id="292" name="Google Shape;292;p29"/>
            <p:cNvCxnSpPr>
              <a:stCxn id="290" idx="0"/>
              <a:endCxn id="287" idx="2"/>
            </p:cNvCxnSpPr>
            <p:nvPr/>
          </p:nvCxnSpPr>
          <p:spPr>
            <a:xfrm rot="10800000">
              <a:off x="3421499" y="3725100"/>
              <a:ext cx="0" cy="401100"/>
            </a:xfrm>
            <a:prstGeom prst="straightConnector1">
              <a:avLst/>
            </a:prstGeom>
            <a:noFill/>
            <a:ln cap="flat" cmpd="sng" w="19050">
              <a:solidFill>
                <a:srgbClr val="BE0712"/>
              </a:solidFill>
              <a:prstDash val="solid"/>
              <a:round/>
              <a:headEnd len="med" w="med" type="none"/>
              <a:tailEnd len="med" w="med" type="triangle"/>
            </a:ln>
          </p:spPr>
        </p:cxnSp>
      </p:grpSp>
      <p:sp>
        <p:nvSpPr>
          <p:cNvPr id="293" name="Google Shape;293;p29"/>
          <p:cNvSpPr txBox="1"/>
          <p:nvPr/>
        </p:nvSpPr>
        <p:spPr>
          <a:xfrm>
            <a:off x="3763950" y="3131625"/>
            <a:ext cx="5194800" cy="1857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FF"/>
                </a:solidFill>
                <a:highlight>
                  <a:srgbClr val="EFEFEF"/>
                </a:highlight>
                <a:latin typeface="Consolas"/>
                <a:ea typeface="Consolas"/>
                <a:cs typeface="Consolas"/>
                <a:sym typeface="Consolas"/>
              </a:rPr>
              <a:t>@Override</a:t>
            </a:r>
            <a:endParaRPr sz="1600">
              <a:solidFill>
                <a:srgbClr val="0000FF"/>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barkMany(</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N)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System.out.println(</a:t>
            </a:r>
            <a:r>
              <a:rPr lang="en" sz="1600">
                <a:solidFill>
                  <a:srgbClr val="BD8D8B"/>
                </a:solidFill>
                <a:highlight>
                  <a:srgbClr val="EFEFEF"/>
                </a:highlight>
                <a:latin typeface="Consolas"/>
                <a:ea typeface="Consolas"/>
                <a:cs typeface="Consolas"/>
                <a:sym typeface="Consolas"/>
              </a:rPr>
              <a:t>"As a dog, I say: "</a:t>
            </a: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for</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i = 0; i &lt; N; i += 1)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bark();</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b="1" sz="1600">
              <a:solidFill>
                <a:srgbClr val="9C20EE"/>
              </a:solidFill>
              <a:highlight>
                <a:srgbClr val="EFEFEF"/>
              </a:highlight>
              <a:latin typeface="Consolas"/>
              <a:ea typeface="Consolas"/>
              <a:cs typeface="Consolas"/>
              <a:sym typeface="Consolas"/>
            </a:endParaRPr>
          </a:p>
        </p:txBody>
      </p:sp>
      <p:cxnSp>
        <p:nvCxnSpPr>
          <p:cNvPr id="294" name="Google Shape;294;p29"/>
          <p:cNvCxnSpPr/>
          <p:nvPr/>
        </p:nvCxnSpPr>
        <p:spPr>
          <a:xfrm rot="10800000">
            <a:off x="5625893" y="4360458"/>
            <a:ext cx="384000" cy="0"/>
          </a:xfrm>
          <a:prstGeom prst="straightConnector1">
            <a:avLst/>
          </a:prstGeom>
          <a:noFill/>
          <a:ln cap="flat" cmpd="sng" w="9525">
            <a:solidFill>
              <a:srgbClr val="BE0712"/>
            </a:solidFill>
            <a:prstDash val="solid"/>
            <a:round/>
            <a:headEnd len="med" w="med" type="none"/>
            <a:tailEnd len="med" w="med" type="triangle"/>
          </a:ln>
        </p:spPr>
      </p:cxnSp>
      <p:sp>
        <p:nvSpPr>
          <p:cNvPr id="295" name="Google Shape;295;p29"/>
          <p:cNvSpPr txBox="1"/>
          <p:nvPr/>
        </p:nvSpPr>
        <p:spPr>
          <a:xfrm>
            <a:off x="6065291" y="4152665"/>
            <a:ext cx="23901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calls inherited bark method</a:t>
            </a:r>
            <a:endParaRPr>
              <a:solidFill>
                <a:srgbClr val="BE0712"/>
              </a:solidFill>
            </a:endParaRPr>
          </a:p>
        </p:txBody>
      </p:sp>
      <p:sp>
        <p:nvSpPr>
          <p:cNvPr id="296" name="Google Shape;296;p29"/>
          <p:cNvSpPr txBox="1"/>
          <p:nvPr/>
        </p:nvSpPr>
        <p:spPr>
          <a:xfrm>
            <a:off x="4322100" y="660500"/>
            <a:ext cx="4364700" cy="2371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bark()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System.out.println(</a:t>
            </a:r>
            <a:r>
              <a:rPr lang="en" sz="1600">
                <a:solidFill>
                  <a:srgbClr val="BD8D8B"/>
                </a:solidFill>
                <a:highlight>
                  <a:srgbClr val="EFEFEF"/>
                </a:highlight>
                <a:latin typeface="Consolas"/>
                <a:ea typeface="Consolas"/>
                <a:cs typeface="Consolas"/>
                <a:sym typeface="Consolas"/>
              </a:rPr>
              <a:t>"bark"</a:t>
            </a: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barkMany(</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N)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for</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i = 0; i &lt; N; i += 1)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bark();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600">
              <a:highlight>
                <a:srgbClr val="EFEFE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300" name="Shape 300"/>
        <p:cNvGrpSpPr/>
        <p:nvPr/>
      </p:nvGrpSpPr>
      <p:grpSpPr>
        <a:xfrm>
          <a:off x="0" y="0"/>
          <a:ext cx="0" cy="0"/>
          <a:chOff x="0" y="0"/>
          <a:chExt cx="0" cy="0"/>
        </a:xfrm>
      </p:grpSpPr>
      <p:sp>
        <p:nvSpPr>
          <p:cNvPr id="301" name="Google Shape;301;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http://yellkey.com</a:t>
            </a:r>
            <a:r>
              <a:rPr lang="en">
                <a:solidFill>
                  <a:srgbClr val="208920"/>
                </a:solidFill>
              </a:rPr>
              <a:t>/without</a:t>
            </a:r>
            <a:endParaRPr/>
          </a:p>
        </p:txBody>
      </p:sp>
      <p:sp>
        <p:nvSpPr>
          <p:cNvPr id="302" name="Google Shape;302;p30"/>
          <p:cNvSpPr txBox="1"/>
          <p:nvPr>
            <p:ph idx="1" type="body"/>
          </p:nvPr>
        </p:nvSpPr>
        <p:spPr>
          <a:xfrm>
            <a:off x="243000" y="556500"/>
            <a:ext cx="4079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would vd.barkMany(3) output?</a:t>
            </a:r>
            <a:endParaRPr/>
          </a:p>
          <a:p>
            <a:pPr indent="-355600" lvl="0" marL="457200" rtl="0" algn="l">
              <a:spcBef>
                <a:spcPts val="600"/>
              </a:spcBef>
              <a:spcAft>
                <a:spcPts val="0"/>
              </a:spcAft>
              <a:buSzPts val="2000"/>
              <a:buAutoNum type="alphaLcPeriod"/>
            </a:pPr>
            <a:r>
              <a:rPr lang="en"/>
              <a:t>As a dog, I say: bark bark bark</a:t>
            </a:r>
            <a:endParaRPr/>
          </a:p>
          <a:p>
            <a:pPr indent="-355600" lvl="0" marL="457200" rtl="0" algn="l">
              <a:spcBef>
                <a:spcPts val="0"/>
              </a:spcBef>
              <a:spcAft>
                <a:spcPts val="0"/>
              </a:spcAft>
              <a:buSzPts val="2000"/>
              <a:buAutoNum type="alphaLcPeriod"/>
            </a:pPr>
            <a:r>
              <a:rPr lang="en"/>
              <a:t>bark bark bark</a:t>
            </a:r>
            <a:endParaRPr/>
          </a:p>
          <a:p>
            <a:pPr indent="-355600" lvl="0" marL="457200" rtl="0" algn="l">
              <a:spcBef>
                <a:spcPts val="0"/>
              </a:spcBef>
              <a:spcAft>
                <a:spcPts val="0"/>
              </a:spcAft>
              <a:buSzPts val="2000"/>
              <a:buAutoNum type="alphaLcPeriod"/>
            </a:pPr>
            <a:r>
              <a:rPr lang="en"/>
              <a:t>Something else.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(assuming vd is a Verbose Dog)</a:t>
            </a:r>
            <a:endParaRPr/>
          </a:p>
        </p:txBody>
      </p:sp>
      <p:grpSp>
        <p:nvGrpSpPr>
          <p:cNvPr id="303" name="Google Shape;303;p30"/>
          <p:cNvGrpSpPr/>
          <p:nvPr/>
        </p:nvGrpSpPr>
        <p:grpSpPr>
          <a:xfrm>
            <a:off x="260000" y="2968300"/>
            <a:ext cx="3411775" cy="1992250"/>
            <a:chOff x="862200" y="2929550"/>
            <a:chExt cx="3411775" cy="1992250"/>
          </a:xfrm>
        </p:grpSpPr>
        <p:sp>
          <p:nvSpPr>
            <p:cNvPr id="304" name="Google Shape;304;p30"/>
            <p:cNvSpPr/>
            <p:nvPr/>
          </p:nvSpPr>
          <p:spPr>
            <a:xfrm>
              <a:off x="862400" y="4183100"/>
              <a:ext cx="1704900" cy="2955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999999"/>
                  </a:solidFill>
                  <a:latin typeface="Consolas"/>
                  <a:ea typeface="Consolas"/>
                  <a:cs typeface="Consolas"/>
                  <a:sym typeface="Consolas"/>
                </a:rPr>
                <a:t>bark()</a:t>
              </a:r>
              <a:endParaRPr>
                <a:solidFill>
                  <a:srgbClr val="999999"/>
                </a:solidFill>
                <a:latin typeface="Consolas"/>
                <a:ea typeface="Consolas"/>
                <a:cs typeface="Consolas"/>
                <a:sym typeface="Consolas"/>
              </a:endParaRPr>
            </a:p>
          </p:txBody>
        </p:sp>
        <p:sp>
          <p:nvSpPr>
            <p:cNvPr id="305" name="Google Shape;305;p30"/>
            <p:cNvSpPr/>
            <p:nvPr/>
          </p:nvSpPr>
          <p:spPr>
            <a:xfrm>
              <a:off x="2569075" y="2929550"/>
              <a:ext cx="1704900" cy="795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Ubuntu Mono"/>
                  <a:ea typeface="Ubuntu Mono"/>
                  <a:cs typeface="Ubuntu Mono"/>
                  <a:sym typeface="Ubuntu Mono"/>
                </a:rPr>
                <a:t>Dog</a:t>
              </a:r>
              <a:endParaRPr sz="2000">
                <a:latin typeface="Ubuntu Mono"/>
                <a:ea typeface="Ubuntu Mono"/>
                <a:cs typeface="Ubuntu Mono"/>
                <a:sym typeface="Ubuntu Mono"/>
              </a:endParaRPr>
            </a:p>
          </p:txBody>
        </p:sp>
        <p:sp>
          <p:nvSpPr>
            <p:cNvPr id="306" name="Google Shape;306;p30"/>
            <p:cNvSpPr/>
            <p:nvPr/>
          </p:nvSpPr>
          <p:spPr>
            <a:xfrm>
              <a:off x="862300" y="2986425"/>
              <a:ext cx="1704900" cy="291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bark()</a:t>
              </a:r>
              <a:endParaRPr>
                <a:latin typeface="Consolas"/>
                <a:ea typeface="Consolas"/>
                <a:cs typeface="Consolas"/>
                <a:sym typeface="Consolas"/>
              </a:endParaRPr>
            </a:p>
          </p:txBody>
        </p:sp>
        <p:sp>
          <p:nvSpPr>
            <p:cNvPr id="307" name="Google Shape;307;p30"/>
            <p:cNvSpPr/>
            <p:nvPr/>
          </p:nvSpPr>
          <p:spPr>
            <a:xfrm>
              <a:off x="862200" y="3353325"/>
              <a:ext cx="1704900" cy="291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barkMany(int N)</a:t>
              </a:r>
              <a:endParaRPr>
                <a:latin typeface="Consolas"/>
                <a:ea typeface="Consolas"/>
                <a:cs typeface="Consolas"/>
                <a:sym typeface="Consolas"/>
              </a:endParaRPr>
            </a:p>
          </p:txBody>
        </p:sp>
        <p:sp>
          <p:nvSpPr>
            <p:cNvPr id="308" name="Google Shape;308;p30"/>
            <p:cNvSpPr/>
            <p:nvPr/>
          </p:nvSpPr>
          <p:spPr>
            <a:xfrm>
              <a:off x="2569049" y="4126200"/>
              <a:ext cx="1704900" cy="795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Ubuntu Mono"/>
                  <a:ea typeface="Ubuntu Mono"/>
                  <a:cs typeface="Ubuntu Mono"/>
                  <a:sym typeface="Ubuntu Mono"/>
                </a:rPr>
                <a:t>VerboseDog</a:t>
              </a:r>
              <a:endParaRPr sz="2000">
                <a:latin typeface="Ubuntu Mono"/>
                <a:ea typeface="Ubuntu Mono"/>
                <a:cs typeface="Ubuntu Mono"/>
                <a:sym typeface="Ubuntu Mono"/>
              </a:endParaRPr>
            </a:p>
          </p:txBody>
        </p:sp>
        <p:sp>
          <p:nvSpPr>
            <p:cNvPr id="309" name="Google Shape;309;p30"/>
            <p:cNvSpPr/>
            <p:nvPr/>
          </p:nvSpPr>
          <p:spPr>
            <a:xfrm>
              <a:off x="862300" y="4569750"/>
              <a:ext cx="1704900" cy="2955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barkMany(int N)</a:t>
              </a:r>
              <a:endParaRPr>
                <a:latin typeface="Consolas"/>
                <a:ea typeface="Consolas"/>
                <a:cs typeface="Consolas"/>
                <a:sym typeface="Consolas"/>
              </a:endParaRPr>
            </a:p>
          </p:txBody>
        </p:sp>
        <p:cxnSp>
          <p:nvCxnSpPr>
            <p:cNvPr id="310" name="Google Shape;310;p30"/>
            <p:cNvCxnSpPr>
              <a:stCxn id="308" idx="0"/>
              <a:endCxn id="305" idx="2"/>
            </p:cNvCxnSpPr>
            <p:nvPr/>
          </p:nvCxnSpPr>
          <p:spPr>
            <a:xfrm rot="10800000">
              <a:off x="3421499" y="3725100"/>
              <a:ext cx="0" cy="401100"/>
            </a:xfrm>
            <a:prstGeom prst="straightConnector1">
              <a:avLst/>
            </a:prstGeom>
            <a:noFill/>
            <a:ln cap="flat" cmpd="sng" w="19050">
              <a:solidFill>
                <a:srgbClr val="BE0712"/>
              </a:solidFill>
              <a:prstDash val="solid"/>
              <a:round/>
              <a:headEnd len="med" w="med" type="none"/>
              <a:tailEnd len="med" w="med" type="triangle"/>
            </a:ln>
          </p:spPr>
        </p:cxnSp>
      </p:grpSp>
      <p:sp>
        <p:nvSpPr>
          <p:cNvPr id="311" name="Google Shape;311;p30"/>
          <p:cNvSpPr txBox="1"/>
          <p:nvPr/>
        </p:nvSpPr>
        <p:spPr>
          <a:xfrm>
            <a:off x="3763950" y="3131625"/>
            <a:ext cx="5194800" cy="1857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FF"/>
                </a:solidFill>
                <a:highlight>
                  <a:srgbClr val="EFEFEF"/>
                </a:highlight>
                <a:latin typeface="Consolas"/>
                <a:ea typeface="Consolas"/>
                <a:cs typeface="Consolas"/>
                <a:sym typeface="Consolas"/>
              </a:rPr>
              <a:t>@Override</a:t>
            </a:r>
            <a:endParaRPr sz="1600">
              <a:solidFill>
                <a:srgbClr val="0000FF"/>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barkMany(</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N)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System.out.println(</a:t>
            </a:r>
            <a:r>
              <a:rPr lang="en" sz="1600">
                <a:solidFill>
                  <a:srgbClr val="BD8D8B"/>
                </a:solidFill>
                <a:highlight>
                  <a:srgbClr val="EFEFEF"/>
                </a:highlight>
                <a:latin typeface="Consolas"/>
                <a:ea typeface="Consolas"/>
                <a:cs typeface="Consolas"/>
                <a:sym typeface="Consolas"/>
              </a:rPr>
              <a:t>"As a dog, I say: "</a:t>
            </a: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for</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i = 0; i &lt; N; i += 1)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bark();</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b="1" sz="1600">
              <a:solidFill>
                <a:srgbClr val="9C20EE"/>
              </a:solidFill>
              <a:highlight>
                <a:srgbClr val="EFEFEF"/>
              </a:highlight>
              <a:latin typeface="Consolas"/>
              <a:ea typeface="Consolas"/>
              <a:cs typeface="Consolas"/>
              <a:sym typeface="Consolas"/>
            </a:endParaRPr>
          </a:p>
        </p:txBody>
      </p:sp>
      <p:cxnSp>
        <p:nvCxnSpPr>
          <p:cNvPr id="312" name="Google Shape;312;p30"/>
          <p:cNvCxnSpPr/>
          <p:nvPr/>
        </p:nvCxnSpPr>
        <p:spPr>
          <a:xfrm rot="10800000">
            <a:off x="5625893" y="4360458"/>
            <a:ext cx="384000" cy="0"/>
          </a:xfrm>
          <a:prstGeom prst="straightConnector1">
            <a:avLst/>
          </a:prstGeom>
          <a:noFill/>
          <a:ln cap="flat" cmpd="sng" w="9525">
            <a:solidFill>
              <a:srgbClr val="BE0712"/>
            </a:solidFill>
            <a:prstDash val="solid"/>
            <a:round/>
            <a:headEnd len="med" w="med" type="none"/>
            <a:tailEnd len="med" w="med" type="triangle"/>
          </a:ln>
        </p:spPr>
      </p:cxnSp>
      <p:sp>
        <p:nvSpPr>
          <p:cNvPr id="313" name="Google Shape;313;p30"/>
          <p:cNvSpPr txBox="1"/>
          <p:nvPr/>
        </p:nvSpPr>
        <p:spPr>
          <a:xfrm>
            <a:off x="6065291" y="4152665"/>
            <a:ext cx="23901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calls inherited bark method</a:t>
            </a:r>
            <a:endParaRPr>
              <a:solidFill>
                <a:srgbClr val="BE0712"/>
              </a:solidFill>
            </a:endParaRPr>
          </a:p>
        </p:txBody>
      </p:sp>
      <p:sp>
        <p:nvSpPr>
          <p:cNvPr id="314" name="Google Shape;314;p30"/>
          <p:cNvSpPr txBox="1"/>
          <p:nvPr/>
        </p:nvSpPr>
        <p:spPr>
          <a:xfrm>
            <a:off x="4322100" y="660500"/>
            <a:ext cx="4364700" cy="2371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bark() {</a:t>
            </a:r>
            <a:endParaRPr sz="1600">
              <a:solidFill>
                <a:schemeClr val="dk1"/>
              </a:solidFill>
              <a:highlight>
                <a:srgbClr val="EFEFEF"/>
              </a:highlight>
              <a:latin typeface="Consolas"/>
              <a:ea typeface="Consolas"/>
              <a:cs typeface="Consolas"/>
              <a:sym typeface="Consolas"/>
            </a:endParaRPr>
          </a:p>
          <a:p>
            <a:pPr indent="45720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barkMany(1);</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barkMany(</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N)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for</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i = 0; i &lt; N; i += 1)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System.out.println(</a:t>
            </a:r>
            <a:r>
              <a:rPr lang="en" sz="1600">
                <a:solidFill>
                  <a:srgbClr val="BD8D8B"/>
                </a:solidFill>
                <a:highlight>
                  <a:srgbClr val="EFEFEF"/>
                </a:highlight>
                <a:latin typeface="Consolas"/>
                <a:ea typeface="Consolas"/>
                <a:cs typeface="Consolas"/>
                <a:sym typeface="Consolas"/>
              </a:rPr>
              <a:t>"bark"</a:t>
            </a: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600">
              <a:highlight>
                <a:srgbClr val="EFEFE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8" name="Shape 318"/>
        <p:cNvGrpSpPr/>
        <p:nvPr/>
      </p:nvGrpSpPr>
      <p:grpSpPr>
        <a:xfrm>
          <a:off x="0" y="0"/>
          <a:ext cx="0" cy="0"/>
          <a:chOff x="0" y="0"/>
          <a:chExt cx="0" cy="0"/>
        </a:xfrm>
      </p:grpSpPr>
      <p:sp>
        <p:nvSpPr>
          <p:cNvPr id="319" name="Google Shape;319;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Inheritance Breaks Encapsulation</a:t>
            </a:r>
            <a:endParaRPr/>
          </a:p>
        </p:txBody>
      </p:sp>
      <p:sp>
        <p:nvSpPr>
          <p:cNvPr id="320" name="Google Shape;320;p31"/>
          <p:cNvSpPr txBox="1"/>
          <p:nvPr>
            <p:ph idx="1" type="body"/>
          </p:nvPr>
        </p:nvSpPr>
        <p:spPr>
          <a:xfrm>
            <a:off x="243000" y="556500"/>
            <a:ext cx="4079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would vd.barkMany(3) output?</a:t>
            </a:r>
            <a:endParaRPr/>
          </a:p>
          <a:p>
            <a:pPr indent="0" lvl="0" marL="0" rtl="0" algn="l">
              <a:spcBef>
                <a:spcPts val="600"/>
              </a:spcBef>
              <a:spcAft>
                <a:spcPts val="0"/>
              </a:spcAft>
              <a:buNone/>
            </a:pPr>
            <a:r>
              <a:rPr b="1" lang="en"/>
              <a:t>c.   Something else.</a:t>
            </a:r>
            <a:endParaRPr b="1"/>
          </a:p>
          <a:p>
            <a:pPr indent="-355600" lvl="0" marL="457200" rtl="0" algn="l">
              <a:spcBef>
                <a:spcPts val="600"/>
              </a:spcBef>
              <a:spcAft>
                <a:spcPts val="0"/>
              </a:spcAft>
              <a:buSzPts val="2000"/>
              <a:buChar char="●"/>
            </a:pPr>
            <a:r>
              <a:rPr lang="en"/>
              <a:t>Gets caught in an infinite loop!</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(assuming vd is a Verbose Dog)</a:t>
            </a:r>
            <a:endParaRPr/>
          </a:p>
        </p:txBody>
      </p:sp>
      <p:grpSp>
        <p:nvGrpSpPr>
          <p:cNvPr id="321" name="Google Shape;321;p31"/>
          <p:cNvGrpSpPr/>
          <p:nvPr/>
        </p:nvGrpSpPr>
        <p:grpSpPr>
          <a:xfrm>
            <a:off x="260000" y="2968300"/>
            <a:ext cx="3411775" cy="1992250"/>
            <a:chOff x="862200" y="2929550"/>
            <a:chExt cx="3411775" cy="1992250"/>
          </a:xfrm>
        </p:grpSpPr>
        <p:sp>
          <p:nvSpPr>
            <p:cNvPr id="322" name="Google Shape;322;p31"/>
            <p:cNvSpPr/>
            <p:nvPr/>
          </p:nvSpPr>
          <p:spPr>
            <a:xfrm>
              <a:off x="862400" y="4183100"/>
              <a:ext cx="1704900" cy="2955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999999"/>
                  </a:solidFill>
                  <a:latin typeface="Consolas"/>
                  <a:ea typeface="Consolas"/>
                  <a:cs typeface="Consolas"/>
                  <a:sym typeface="Consolas"/>
                </a:rPr>
                <a:t>bark()</a:t>
              </a:r>
              <a:endParaRPr>
                <a:solidFill>
                  <a:srgbClr val="999999"/>
                </a:solidFill>
                <a:latin typeface="Consolas"/>
                <a:ea typeface="Consolas"/>
                <a:cs typeface="Consolas"/>
                <a:sym typeface="Consolas"/>
              </a:endParaRPr>
            </a:p>
          </p:txBody>
        </p:sp>
        <p:sp>
          <p:nvSpPr>
            <p:cNvPr id="323" name="Google Shape;323;p31"/>
            <p:cNvSpPr/>
            <p:nvPr/>
          </p:nvSpPr>
          <p:spPr>
            <a:xfrm>
              <a:off x="2569075" y="2929550"/>
              <a:ext cx="1704900" cy="795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Ubuntu Mono"/>
                  <a:ea typeface="Ubuntu Mono"/>
                  <a:cs typeface="Ubuntu Mono"/>
                  <a:sym typeface="Ubuntu Mono"/>
                </a:rPr>
                <a:t>Dog</a:t>
              </a:r>
              <a:endParaRPr sz="2000">
                <a:latin typeface="Ubuntu Mono"/>
                <a:ea typeface="Ubuntu Mono"/>
                <a:cs typeface="Ubuntu Mono"/>
                <a:sym typeface="Ubuntu Mono"/>
              </a:endParaRPr>
            </a:p>
          </p:txBody>
        </p:sp>
        <p:sp>
          <p:nvSpPr>
            <p:cNvPr id="324" name="Google Shape;324;p31"/>
            <p:cNvSpPr/>
            <p:nvPr/>
          </p:nvSpPr>
          <p:spPr>
            <a:xfrm>
              <a:off x="862300" y="2986425"/>
              <a:ext cx="1704900" cy="291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bark()</a:t>
              </a:r>
              <a:endParaRPr>
                <a:latin typeface="Consolas"/>
                <a:ea typeface="Consolas"/>
                <a:cs typeface="Consolas"/>
                <a:sym typeface="Consolas"/>
              </a:endParaRPr>
            </a:p>
          </p:txBody>
        </p:sp>
        <p:sp>
          <p:nvSpPr>
            <p:cNvPr id="325" name="Google Shape;325;p31"/>
            <p:cNvSpPr/>
            <p:nvPr/>
          </p:nvSpPr>
          <p:spPr>
            <a:xfrm>
              <a:off x="862200" y="3353325"/>
              <a:ext cx="1704900" cy="291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barkMany(int N)</a:t>
              </a:r>
              <a:endParaRPr>
                <a:latin typeface="Consolas"/>
                <a:ea typeface="Consolas"/>
                <a:cs typeface="Consolas"/>
                <a:sym typeface="Consolas"/>
              </a:endParaRPr>
            </a:p>
          </p:txBody>
        </p:sp>
        <p:sp>
          <p:nvSpPr>
            <p:cNvPr id="326" name="Google Shape;326;p31"/>
            <p:cNvSpPr/>
            <p:nvPr/>
          </p:nvSpPr>
          <p:spPr>
            <a:xfrm>
              <a:off x="2569049" y="4126200"/>
              <a:ext cx="1704900" cy="795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Ubuntu Mono"/>
                  <a:ea typeface="Ubuntu Mono"/>
                  <a:cs typeface="Ubuntu Mono"/>
                  <a:sym typeface="Ubuntu Mono"/>
                </a:rPr>
                <a:t>VerboseDog</a:t>
              </a:r>
              <a:endParaRPr sz="2000">
                <a:latin typeface="Ubuntu Mono"/>
                <a:ea typeface="Ubuntu Mono"/>
                <a:cs typeface="Ubuntu Mono"/>
                <a:sym typeface="Ubuntu Mono"/>
              </a:endParaRPr>
            </a:p>
          </p:txBody>
        </p:sp>
        <p:sp>
          <p:nvSpPr>
            <p:cNvPr id="327" name="Google Shape;327;p31"/>
            <p:cNvSpPr/>
            <p:nvPr/>
          </p:nvSpPr>
          <p:spPr>
            <a:xfrm>
              <a:off x="862300" y="4569750"/>
              <a:ext cx="1704900" cy="2955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barkMany(int N)</a:t>
              </a:r>
              <a:endParaRPr>
                <a:latin typeface="Consolas"/>
                <a:ea typeface="Consolas"/>
                <a:cs typeface="Consolas"/>
                <a:sym typeface="Consolas"/>
              </a:endParaRPr>
            </a:p>
          </p:txBody>
        </p:sp>
        <p:cxnSp>
          <p:nvCxnSpPr>
            <p:cNvPr id="328" name="Google Shape;328;p31"/>
            <p:cNvCxnSpPr>
              <a:stCxn id="326" idx="0"/>
              <a:endCxn id="323" idx="2"/>
            </p:cNvCxnSpPr>
            <p:nvPr/>
          </p:nvCxnSpPr>
          <p:spPr>
            <a:xfrm rot="10800000">
              <a:off x="3421499" y="3725100"/>
              <a:ext cx="0" cy="401100"/>
            </a:xfrm>
            <a:prstGeom prst="straightConnector1">
              <a:avLst/>
            </a:prstGeom>
            <a:noFill/>
            <a:ln cap="flat" cmpd="sng" w="19050">
              <a:solidFill>
                <a:srgbClr val="BE0712"/>
              </a:solidFill>
              <a:prstDash val="solid"/>
              <a:round/>
              <a:headEnd len="med" w="med" type="none"/>
              <a:tailEnd len="med" w="med" type="triangle"/>
            </a:ln>
          </p:spPr>
        </p:cxnSp>
      </p:grpSp>
      <p:sp>
        <p:nvSpPr>
          <p:cNvPr id="329" name="Google Shape;329;p31"/>
          <p:cNvSpPr txBox="1"/>
          <p:nvPr/>
        </p:nvSpPr>
        <p:spPr>
          <a:xfrm>
            <a:off x="3763950" y="3131625"/>
            <a:ext cx="5194800" cy="1857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FF"/>
                </a:solidFill>
                <a:highlight>
                  <a:srgbClr val="EFEFEF"/>
                </a:highlight>
                <a:latin typeface="Consolas"/>
                <a:ea typeface="Consolas"/>
                <a:cs typeface="Consolas"/>
                <a:sym typeface="Consolas"/>
              </a:rPr>
              <a:t>@Override</a:t>
            </a:r>
            <a:endParaRPr sz="1600">
              <a:solidFill>
                <a:srgbClr val="0000FF"/>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barkMany(</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N)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System.out.println(</a:t>
            </a:r>
            <a:r>
              <a:rPr lang="en" sz="1600">
                <a:solidFill>
                  <a:srgbClr val="BD8D8B"/>
                </a:solidFill>
                <a:highlight>
                  <a:srgbClr val="EFEFEF"/>
                </a:highlight>
                <a:latin typeface="Consolas"/>
                <a:ea typeface="Consolas"/>
                <a:cs typeface="Consolas"/>
                <a:sym typeface="Consolas"/>
              </a:rPr>
              <a:t>"As a dog, I say: "</a:t>
            </a: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for</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i = 0; i &lt; N; i += 1)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bark();</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b="1" sz="1600">
              <a:solidFill>
                <a:srgbClr val="9C20EE"/>
              </a:solidFill>
              <a:highlight>
                <a:srgbClr val="EFEFEF"/>
              </a:highlight>
              <a:latin typeface="Consolas"/>
              <a:ea typeface="Consolas"/>
              <a:cs typeface="Consolas"/>
              <a:sym typeface="Consolas"/>
            </a:endParaRPr>
          </a:p>
        </p:txBody>
      </p:sp>
      <p:cxnSp>
        <p:nvCxnSpPr>
          <p:cNvPr id="330" name="Google Shape;330;p31"/>
          <p:cNvCxnSpPr/>
          <p:nvPr/>
        </p:nvCxnSpPr>
        <p:spPr>
          <a:xfrm rot="10800000">
            <a:off x="5625893" y="4360458"/>
            <a:ext cx="384000" cy="0"/>
          </a:xfrm>
          <a:prstGeom prst="straightConnector1">
            <a:avLst/>
          </a:prstGeom>
          <a:noFill/>
          <a:ln cap="flat" cmpd="sng" w="9525">
            <a:solidFill>
              <a:srgbClr val="BE0712"/>
            </a:solidFill>
            <a:prstDash val="solid"/>
            <a:round/>
            <a:headEnd len="med" w="med" type="none"/>
            <a:tailEnd len="med" w="med" type="triangle"/>
          </a:ln>
        </p:spPr>
      </p:cxnSp>
      <p:sp>
        <p:nvSpPr>
          <p:cNvPr id="331" name="Google Shape;331;p31"/>
          <p:cNvSpPr txBox="1"/>
          <p:nvPr/>
        </p:nvSpPr>
        <p:spPr>
          <a:xfrm>
            <a:off x="6065291" y="4152665"/>
            <a:ext cx="23901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calls inherited bark method</a:t>
            </a:r>
            <a:endParaRPr>
              <a:solidFill>
                <a:srgbClr val="BE0712"/>
              </a:solidFill>
            </a:endParaRPr>
          </a:p>
        </p:txBody>
      </p:sp>
      <p:sp>
        <p:nvSpPr>
          <p:cNvPr id="332" name="Google Shape;332;p31"/>
          <p:cNvSpPr txBox="1"/>
          <p:nvPr/>
        </p:nvSpPr>
        <p:spPr>
          <a:xfrm>
            <a:off x="4322100" y="660500"/>
            <a:ext cx="4364700" cy="2371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bark() {</a:t>
            </a:r>
            <a:endParaRPr sz="1600">
              <a:solidFill>
                <a:schemeClr val="dk1"/>
              </a:solidFill>
              <a:highlight>
                <a:srgbClr val="EFEFEF"/>
              </a:highlight>
              <a:latin typeface="Consolas"/>
              <a:ea typeface="Consolas"/>
              <a:cs typeface="Consolas"/>
              <a:sym typeface="Consolas"/>
            </a:endParaRPr>
          </a:p>
          <a:p>
            <a:pPr indent="45720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barkMany(1);</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barkMany(</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N)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for</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i = 0; i &lt; N; i += 1)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System.out.println(</a:t>
            </a:r>
            <a:r>
              <a:rPr lang="en" sz="1600">
                <a:solidFill>
                  <a:srgbClr val="BD8D8B"/>
                </a:solidFill>
                <a:highlight>
                  <a:srgbClr val="EFEFEF"/>
                </a:highlight>
                <a:latin typeface="Consolas"/>
                <a:ea typeface="Consolas"/>
                <a:cs typeface="Consolas"/>
                <a:sym typeface="Consolas"/>
              </a:rPr>
              <a:t>"bark"</a:t>
            </a: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600">
              <a:highlight>
                <a:srgbClr val="EFEFE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336" name="Shape 336"/>
        <p:cNvGrpSpPr/>
        <p:nvPr/>
      </p:nvGrpSpPr>
      <p:grpSpPr>
        <a:xfrm>
          <a:off x="0" y="0"/>
          <a:ext cx="0" cy="0"/>
          <a:chOff x="0" y="0"/>
          <a:chExt cx="0" cy="0"/>
        </a:xfrm>
      </p:grpSpPr>
      <p:sp>
        <p:nvSpPr>
          <p:cNvPr id="337" name="Google Shape;337;p32"/>
          <p:cNvSpPr txBox="1"/>
          <p:nvPr>
            <p:ph type="title"/>
          </p:nvPr>
        </p:nvSpPr>
        <p:spPr>
          <a:xfrm>
            <a:off x="928950" y="1749750"/>
            <a:ext cx="7286100" cy="164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Type Checking and </a:t>
            </a:r>
            <a:r>
              <a:rPr lang="en" sz="4800"/>
              <a:t>Casting</a:t>
            </a:r>
            <a:endParaRPr sz="4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341" name="Shape 341"/>
        <p:cNvGrpSpPr/>
        <p:nvPr/>
      </p:nvGrpSpPr>
      <p:grpSpPr>
        <a:xfrm>
          <a:off x="0" y="0"/>
          <a:ext cx="0" cy="0"/>
          <a:chOff x="0" y="0"/>
          <a:chExt cx="0" cy="0"/>
        </a:xfrm>
      </p:grpSpPr>
      <p:sp>
        <p:nvSpPr>
          <p:cNvPr id="342" name="Google Shape;342;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Dynamic Method Selection and Type Checking Puzzle</a:t>
            </a:r>
            <a:endParaRPr/>
          </a:p>
        </p:txBody>
      </p:sp>
      <p:sp>
        <p:nvSpPr>
          <p:cNvPr id="343" name="Google Shape;343;p33"/>
          <p:cNvSpPr txBox="1"/>
          <p:nvPr>
            <p:ph idx="1" type="body"/>
          </p:nvPr>
        </p:nvSpPr>
        <p:spPr>
          <a:xfrm>
            <a:off x="243000" y="556500"/>
            <a:ext cx="8793000" cy="132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each line of code, determine:</a:t>
            </a:r>
            <a:endParaRPr/>
          </a:p>
          <a:p>
            <a:pPr indent="-355600" lvl="0" marL="457200" rtl="0" algn="l">
              <a:spcBef>
                <a:spcPts val="600"/>
              </a:spcBef>
              <a:spcAft>
                <a:spcPts val="0"/>
              </a:spcAft>
              <a:buSzPts val="2000"/>
              <a:buChar char="●"/>
            </a:pPr>
            <a:r>
              <a:rPr lang="en"/>
              <a:t>Does that line cause a compilation error?</a:t>
            </a:r>
            <a:endParaRPr/>
          </a:p>
          <a:p>
            <a:pPr indent="-355600" lvl="0" marL="457200" rtl="0" algn="l">
              <a:spcBef>
                <a:spcPts val="0"/>
              </a:spcBef>
              <a:spcAft>
                <a:spcPts val="0"/>
              </a:spcAft>
              <a:buSzPts val="2000"/>
              <a:buChar char="●"/>
            </a:pPr>
            <a:r>
              <a:rPr lang="en"/>
              <a:t>Which method does dynamic method selection use?</a:t>
            </a:r>
            <a:endParaRPr/>
          </a:p>
        </p:txBody>
      </p:sp>
      <p:sp>
        <p:nvSpPr>
          <p:cNvPr id="344" name="Google Shape;344;p33"/>
          <p:cNvSpPr txBox="1"/>
          <p:nvPr/>
        </p:nvSpPr>
        <p:spPr>
          <a:xfrm>
            <a:off x="4157475" y="1865275"/>
            <a:ext cx="4878600" cy="2910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static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main(String[] args)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VengefulSLList&lt;Integer&gt; vsl = </a:t>
            </a:r>
            <a:endParaRPr b="1" sz="1600">
              <a:solidFill>
                <a:srgbClr val="9C20EE"/>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new </a:t>
            </a:r>
            <a:r>
              <a:rPr lang="en" sz="1600">
                <a:solidFill>
                  <a:schemeClr val="dk1"/>
                </a:solidFill>
                <a:highlight>
                  <a:srgbClr val="EFEFEF"/>
                </a:highlight>
                <a:latin typeface="Consolas"/>
                <a:ea typeface="Consolas"/>
                <a:cs typeface="Consolas"/>
                <a:sym typeface="Consolas"/>
              </a:rPr>
              <a:t>VengefulSLList&lt;Integer&gt;(9);</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SLList&lt;Integer&gt; sl = vsl;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sl.addLast(50);</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latin typeface="Consolas"/>
                <a:ea typeface="Consolas"/>
                <a:cs typeface="Consolas"/>
                <a:sym typeface="Consolas"/>
              </a:rPr>
              <a:t>   	sl.removeLast();		</a:t>
            </a:r>
            <a:endParaRPr sz="1600">
              <a:latin typeface="Consolas"/>
              <a:ea typeface="Consolas"/>
              <a:cs typeface="Consolas"/>
              <a:sym typeface="Consolas"/>
            </a:endParaRPr>
          </a:p>
          <a:p>
            <a:pPr indent="0" lvl="0" marL="0" rtl="0" algn="l">
              <a:lnSpc>
                <a:spcPct val="100000"/>
              </a:lnSpc>
              <a:spcBef>
                <a:spcPts val="0"/>
              </a:spcBef>
              <a:spcAft>
                <a:spcPts val="0"/>
              </a:spcAft>
              <a:buNone/>
            </a:pPr>
            <a:r>
              <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    sl.printLostItems();</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    VengefulSLList&lt;Integer&gt; vsl2 = sl;</a:t>
            </a:r>
            <a:endParaRPr sz="1600">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highlight>
                <a:srgbClr val="EFEFEF"/>
              </a:highlight>
            </a:endParaRPr>
          </a:p>
        </p:txBody>
      </p:sp>
      <p:cxnSp>
        <p:nvCxnSpPr>
          <p:cNvPr id="345" name="Google Shape;345;p33"/>
          <p:cNvCxnSpPr/>
          <p:nvPr/>
        </p:nvCxnSpPr>
        <p:spPr>
          <a:xfrm flipH="1" rot="10800000">
            <a:off x="733700" y="2187806"/>
            <a:ext cx="3123900" cy="9300"/>
          </a:xfrm>
          <a:prstGeom prst="straightConnector1">
            <a:avLst/>
          </a:prstGeom>
          <a:noFill/>
          <a:ln cap="flat" cmpd="sng" w="9525">
            <a:solidFill>
              <a:srgbClr val="666666"/>
            </a:solidFill>
            <a:prstDash val="solid"/>
            <a:round/>
            <a:headEnd len="med" w="med" type="none"/>
            <a:tailEnd len="med" w="med" type="none"/>
          </a:ln>
        </p:spPr>
      </p:cxnSp>
      <p:cxnSp>
        <p:nvCxnSpPr>
          <p:cNvPr id="346" name="Google Shape;346;p33"/>
          <p:cNvCxnSpPr/>
          <p:nvPr/>
        </p:nvCxnSpPr>
        <p:spPr>
          <a:xfrm>
            <a:off x="1479925" y="2027631"/>
            <a:ext cx="0" cy="1223400"/>
          </a:xfrm>
          <a:prstGeom prst="straightConnector1">
            <a:avLst/>
          </a:prstGeom>
          <a:noFill/>
          <a:ln cap="flat" cmpd="sng" w="9525">
            <a:solidFill>
              <a:srgbClr val="666666"/>
            </a:solidFill>
            <a:prstDash val="solid"/>
            <a:round/>
            <a:headEnd len="med" w="med" type="none"/>
            <a:tailEnd len="med" w="med" type="none"/>
          </a:ln>
        </p:spPr>
      </p:cxnSp>
      <p:cxnSp>
        <p:nvCxnSpPr>
          <p:cNvPr id="347" name="Google Shape;347;p33"/>
          <p:cNvCxnSpPr/>
          <p:nvPr/>
        </p:nvCxnSpPr>
        <p:spPr>
          <a:xfrm>
            <a:off x="2745100" y="2061081"/>
            <a:ext cx="0" cy="1161600"/>
          </a:xfrm>
          <a:prstGeom prst="straightConnector1">
            <a:avLst/>
          </a:prstGeom>
          <a:noFill/>
          <a:ln cap="flat" cmpd="sng" w="9525">
            <a:solidFill>
              <a:srgbClr val="666666"/>
            </a:solidFill>
            <a:prstDash val="solid"/>
            <a:round/>
            <a:headEnd len="med" w="med" type="none"/>
            <a:tailEnd len="med" w="med" type="none"/>
          </a:ln>
        </p:spPr>
      </p:cxnSp>
      <p:sp>
        <p:nvSpPr>
          <p:cNvPr id="348" name="Google Shape;348;p33"/>
          <p:cNvSpPr txBox="1"/>
          <p:nvPr/>
        </p:nvSpPr>
        <p:spPr>
          <a:xfrm>
            <a:off x="1500188" y="2309456"/>
            <a:ext cx="14076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VengefulSLList</a:t>
            </a:r>
            <a:endParaRPr sz="1000">
              <a:latin typeface="Consolas"/>
              <a:ea typeface="Consolas"/>
              <a:cs typeface="Consolas"/>
              <a:sym typeface="Consolas"/>
            </a:endParaRPr>
          </a:p>
        </p:txBody>
      </p:sp>
      <p:sp>
        <p:nvSpPr>
          <p:cNvPr id="349" name="Google Shape;349;p33"/>
          <p:cNvSpPr/>
          <p:nvPr/>
        </p:nvSpPr>
        <p:spPr>
          <a:xfrm>
            <a:off x="843450" y="2245550"/>
            <a:ext cx="587400" cy="448800"/>
          </a:xfrm>
          <a:prstGeom prst="rect">
            <a:avLst/>
          </a:prstGeom>
          <a:solidFill>
            <a:srgbClr val="CFE2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3"/>
          <p:cNvSpPr txBox="1"/>
          <p:nvPr/>
        </p:nvSpPr>
        <p:spPr>
          <a:xfrm>
            <a:off x="2757825" y="2309450"/>
            <a:ext cx="11712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Consolas"/>
                <a:ea typeface="Consolas"/>
                <a:cs typeface="Consolas"/>
                <a:sym typeface="Consolas"/>
              </a:rPr>
              <a:t>VengefulSLList</a:t>
            </a:r>
            <a:endParaRPr>
              <a:latin typeface="Consolas"/>
              <a:ea typeface="Consolas"/>
              <a:cs typeface="Consolas"/>
              <a:sym typeface="Consolas"/>
            </a:endParaRPr>
          </a:p>
        </p:txBody>
      </p:sp>
      <p:sp>
        <p:nvSpPr>
          <p:cNvPr id="351" name="Google Shape;351;p33"/>
          <p:cNvSpPr txBox="1"/>
          <p:nvPr/>
        </p:nvSpPr>
        <p:spPr>
          <a:xfrm>
            <a:off x="1597425" y="1876106"/>
            <a:ext cx="1535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Static Type</a:t>
            </a:r>
            <a:endParaRPr>
              <a:latin typeface="Calibri"/>
              <a:ea typeface="Calibri"/>
              <a:cs typeface="Calibri"/>
              <a:sym typeface="Calibri"/>
            </a:endParaRPr>
          </a:p>
        </p:txBody>
      </p:sp>
      <p:sp>
        <p:nvSpPr>
          <p:cNvPr id="352" name="Google Shape;352;p33"/>
          <p:cNvSpPr txBox="1"/>
          <p:nvPr/>
        </p:nvSpPr>
        <p:spPr>
          <a:xfrm>
            <a:off x="2682250" y="1876106"/>
            <a:ext cx="12126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Dynamic Type</a:t>
            </a:r>
            <a:endParaRPr>
              <a:latin typeface="Calibri"/>
              <a:ea typeface="Calibri"/>
              <a:cs typeface="Calibri"/>
              <a:sym typeface="Calibri"/>
            </a:endParaRPr>
          </a:p>
        </p:txBody>
      </p:sp>
      <p:sp>
        <p:nvSpPr>
          <p:cNvPr id="353" name="Google Shape;353;p33"/>
          <p:cNvSpPr txBox="1"/>
          <p:nvPr/>
        </p:nvSpPr>
        <p:spPr>
          <a:xfrm>
            <a:off x="1804988" y="2823113"/>
            <a:ext cx="7716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SLList</a:t>
            </a:r>
            <a:endParaRPr sz="1000">
              <a:latin typeface="Consolas"/>
              <a:ea typeface="Consolas"/>
              <a:cs typeface="Consolas"/>
              <a:sym typeface="Consolas"/>
            </a:endParaRPr>
          </a:p>
        </p:txBody>
      </p:sp>
      <p:sp>
        <p:nvSpPr>
          <p:cNvPr id="354" name="Google Shape;354;p33"/>
          <p:cNvSpPr txBox="1"/>
          <p:nvPr/>
        </p:nvSpPr>
        <p:spPr>
          <a:xfrm>
            <a:off x="2757824" y="2823125"/>
            <a:ext cx="11712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Consolas"/>
                <a:ea typeface="Consolas"/>
                <a:cs typeface="Consolas"/>
                <a:sym typeface="Consolas"/>
              </a:rPr>
              <a:t>VengefulSLList</a:t>
            </a:r>
            <a:endParaRPr>
              <a:latin typeface="Consolas"/>
              <a:ea typeface="Consolas"/>
              <a:cs typeface="Consolas"/>
              <a:sym typeface="Consolas"/>
            </a:endParaRPr>
          </a:p>
        </p:txBody>
      </p:sp>
      <p:sp>
        <p:nvSpPr>
          <p:cNvPr id="355" name="Google Shape;355;p33"/>
          <p:cNvSpPr/>
          <p:nvPr/>
        </p:nvSpPr>
        <p:spPr>
          <a:xfrm>
            <a:off x="843452" y="2759213"/>
            <a:ext cx="521100" cy="448800"/>
          </a:xfrm>
          <a:prstGeom prst="rect">
            <a:avLst/>
          </a:prstGeom>
          <a:solidFill>
            <a:srgbClr val="D9EAD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3"/>
          <p:cNvSpPr/>
          <p:nvPr/>
        </p:nvSpPr>
        <p:spPr>
          <a:xfrm>
            <a:off x="948150" y="2337000"/>
            <a:ext cx="259800" cy="1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E2F3"/>
              </a:solidFill>
            </a:endParaRPr>
          </a:p>
        </p:txBody>
      </p:sp>
      <p:sp>
        <p:nvSpPr>
          <p:cNvPr id="357" name="Google Shape;357;p33"/>
          <p:cNvSpPr/>
          <p:nvPr/>
        </p:nvSpPr>
        <p:spPr>
          <a:xfrm>
            <a:off x="974100" y="2905625"/>
            <a:ext cx="259800" cy="1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E2F3"/>
              </a:solidFill>
            </a:endParaRPr>
          </a:p>
        </p:txBody>
      </p:sp>
      <p:sp>
        <p:nvSpPr>
          <p:cNvPr id="358" name="Google Shape;358;p33"/>
          <p:cNvSpPr txBox="1"/>
          <p:nvPr/>
        </p:nvSpPr>
        <p:spPr>
          <a:xfrm>
            <a:off x="403105" y="2275575"/>
            <a:ext cx="5211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vsl</a:t>
            </a:r>
            <a:endParaRPr>
              <a:latin typeface="Consolas"/>
              <a:ea typeface="Consolas"/>
              <a:cs typeface="Consolas"/>
              <a:sym typeface="Consolas"/>
            </a:endParaRPr>
          </a:p>
        </p:txBody>
      </p:sp>
      <p:sp>
        <p:nvSpPr>
          <p:cNvPr id="359" name="Google Shape;359;p33"/>
          <p:cNvSpPr txBox="1"/>
          <p:nvPr/>
        </p:nvSpPr>
        <p:spPr>
          <a:xfrm>
            <a:off x="448855" y="2773875"/>
            <a:ext cx="4296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sl</a:t>
            </a:r>
            <a:endParaRPr>
              <a:latin typeface="Consolas"/>
              <a:ea typeface="Consolas"/>
              <a:cs typeface="Consolas"/>
              <a:sym typeface="Consolas"/>
            </a:endParaRPr>
          </a:p>
        </p:txBody>
      </p:sp>
      <p:sp>
        <p:nvSpPr>
          <p:cNvPr id="360" name="Google Shape;360;p33"/>
          <p:cNvSpPr txBox="1"/>
          <p:nvPr/>
        </p:nvSpPr>
        <p:spPr>
          <a:xfrm>
            <a:off x="777125" y="2170700"/>
            <a:ext cx="6537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Consolas"/>
                <a:ea typeface="Consolas"/>
                <a:cs typeface="Consolas"/>
                <a:sym typeface="Consolas"/>
              </a:rPr>
              <a:t>VengefulSLList</a:t>
            </a:r>
            <a:endParaRPr sz="800">
              <a:latin typeface="Consolas"/>
              <a:ea typeface="Consolas"/>
              <a:cs typeface="Consolas"/>
              <a:sym typeface="Consolas"/>
            </a:endParaRPr>
          </a:p>
        </p:txBody>
      </p:sp>
      <p:sp>
        <p:nvSpPr>
          <p:cNvPr id="361" name="Google Shape;361;p33"/>
          <p:cNvSpPr txBox="1"/>
          <p:nvPr/>
        </p:nvSpPr>
        <p:spPr>
          <a:xfrm>
            <a:off x="787833" y="2684195"/>
            <a:ext cx="5211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nsolas"/>
                <a:ea typeface="Consolas"/>
                <a:cs typeface="Consolas"/>
                <a:sym typeface="Consolas"/>
              </a:rPr>
              <a:t>SLList</a:t>
            </a:r>
            <a:endParaRPr sz="600">
              <a:latin typeface="Consolas"/>
              <a:ea typeface="Consolas"/>
              <a:cs typeface="Consolas"/>
              <a:sym typeface="Consolas"/>
            </a:endParaRPr>
          </a:p>
        </p:txBody>
      </p:sp>
      <p:sp>
        <p:nvSpPr>
          <p:cNvPr id="362" name="Google Shape;362;p33"/>
          <p:cNvSpPr/>
          <p:nvPr/>
        </p:nvSpPr>
        <p:spPr>
          <a:xfrm>
            <a:off x="1578400" y="3562825"/>
            <a:ext cx="1166700" cy="33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3" name="Google Shape;363;p33"/>
          <p:cNvCxnSpPr>
            <a:stCxn id="355" idx="2"/>
            <a:endCxn id="364" idx="1"/>
          </p:cNvCxnSpPr>
          <p:nvPr/>
        </p:nvCxnSpPr>
        <p:spPr>
          <a:xfrm flipH="1" rot="-5400000">
            <a:off x="1039052" y="3272963"/>
            <a:ext cx="591000" cy="461100"/>
          </a:xfrm>
          <a:prstGeom prst="curvedConnector2">
            <a:avLst/>
          </a:prstGeom>
          <a:noFill/>
          <a:ln cap="flat" cmpd="sng" w="9525">
            <a:solidFill>
              <a:schemeClr val="dk2"/>
            </a:solidFill>
            <a:prstDash val="solid"/>
            <a:round/>
            <a:headEnd len="med" w="med" type="none"/>
            <a:tailEnd len="med" w="med" type="triangle"/>
          </a:ln>
        </p:spPr>
      </p:cxnSp>
      <p:cxnSp>
        <p:nvCxnSpPr>
          <p:cNvPr id="365" name="Google Shape;365;p33"/>
          <p:cNvCxnSpPr>
            <a:stCxn id="356" idx="3"/>
            <a:endCxn id="362" idx="1"/>
          </p:cNvCxnSpPr>
          <p:nvPr/>
        </p:nvCxnSpPr>
        <p:spPr>
          <a:xfrm>
            <a:off x="1207950" y="2415000"/>
            <a:ext cx="370500" cy="1315500"/>
          </a:xfrm>
          <a:prstGeom prst="curvedConnector3">
            <a:avLst>
              <a:gd fmla="val 49993" name="adj1"/>
            </a:avLst>
          </a:prstGeom>
          <a:noFill/>
          <a:ln cap="flat" cmpd="sng" w="9525">
            <a:solidFill>
              <a:schemeClr val="dk2"/>
            </a:solidFill>
            <a:prstDash val="solid"/>
            <a:round/>
            <a:headEnd len="med" w="med" type="none"/>
            <a:tailEnd len="med" w="med" type="triangle"/>
          </a:ln>
        </p:spPr>
      </p:cxnSp>
      <p:sp>
        <p:nvSpPr>
          <p:cNvPr id="364" name="Google Shape;364;p33"/>
          <p:cNvSpPr txBox="1"/>
          <p:nvPr/>
        </p:nvSpPr>
        <p:spPr>
          <a:xfrm>
            <a:off x="1565246" y="3737575"/>
            <a:ext cx="370500" cy="1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3"/>
          <p:cNvSpPr txBox="1"/>
          <p:nvPr/>
        </p:nvSpPr>
        <p:spPr>
          <a:xfrm>
            <a:off x="41675" y="4184900"/>
            <a:ext cx="3929400" cy="7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Reminder: VengefulSLList overrides removeLast and provides a new method called printLostItems.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Reminder: Dynamic Method Selection</a:t>
            </a:r>
            <a:endParaRPr/>
          </a:p>
        </p:txBody>
      </p:sp>
      <p:sp>
        <p:nvSpPr>
          <p:cNvPr id="372" name="Google Shape;372;p34"/>
          <p:cNvSpPr txBox="1"/>
          <p:nvPr>
            <p:ph idx="1" type="body"/>
          </p:nvPr>
        </p:nvSpPr>
        <p:spPr>
          <a:xfrm>
            <a:off x="243000" y="556500"/>
            <a:ext cx="8793000" cy="4453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a:t>
            </a:r>
            <a:r>
              <a:rPr lang="en" u="sng"/>
              <a:t>overridden</a:t>
            </a:r>
            <a:r>
              <a:rPr lang="en"/>
              <a:t>, decide which method to call </a:t>
            </a:r>
            <a:r>
              <a:rPr lang="en"/>
              <a:t>based on </a:t>
            </a:r>
            <a:r>
              <a:rPr b="1" lang="en"/>
              <a:t>run</a:t>
            </a:r>
            <a:r>
              <a:rPr b="1" lang="en"/>
              <a:t>-time</a:t>
            </a:r>
            <a:r>
              <a:rPr lang="en"/>
              <a:t> type of variable.</a:t>
            </a:r>
            <a:endParaRPr/>
          </a:p>
          <a:p>
            <a:pPr indent="-355600" lvl="0" marL="457200" rtl="0" algn="l">
              <a:spcBef>
                <a:spcPts val="600"/>
              </a:spcBef>
              <a:spcAft>
                <a:spcPts val="0"/>
              </a:spcAft>
              <a:buSzPts val="2000"/>
              <a:buChar char="●"/>
            </a:pPr>
            <a:r>
              <a:rPr lang="en"/>
              <a:t>sl’s runtime type: VengefulSLList.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373" name="Google Shape;373;p34"/>
          <p:cNvSpPr txBox="1"/>
          <p:nvPr/>
        </p:nvSpPr>
        <p:spPr>
          <a:xfrm>
            <a:off x="4233675" y="1103275"/>
            <a:ext cx="4875300" cy="2910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rgbClr val="9C20EE"/>
                </a:solidFill>
                <a:highlight>
                  <a:srgbClr val="EFEFEF"/>
                </a:highlight>
                <a:latin typeface="Consolas"/>
                <a:ea typeface="Consolas"/>
                <a:cs typeface="Consolas"/>
                <a:sym typeface="Consolas"/>
              </a:rPr>
              <a:t>public static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main(String[] args)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VengefulSLList&lt;Integer&gt; vsl = </a:t>
            </a:r>
            <a:endParaRPr b="1" sz="1600">
              <a:solidFill>
                <a:srgbClr val="9C20EE"/>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new </a:t>
            </a:r>
            <a:r>
              <a:rPr lang="en" sz="1600">
                <a:solidFill>
                  <a:schemeClr val="dk1"/>
                </a:solidFill>
                <a:highlight>
                  <a:srgbClr val="EFEFEF"/>
                </a:highlight>
                <a:latin typeface="Consolas"/>
                <a:ea typeface="Consolas"/>
                <a:cs typeface="Consolas"/>
                <a:sym typeface="Consolas"/>
              </a:rPr>
              <a:t>VengefulSLList&lt;Integer&gt;(9);</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SLList&lt;Integer&gt; sl = vsl;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sl.addLast(50);</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sl.removeLast();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highlight>
                <a:srgbClr val="EFEFEF"/>
              </a:highlight>
            </a:endParaRPr>
          </a:p>
        </p:txBody>
      </p:sp>
      <p:cxnSp>
        <p:nvCxnSpPr>
          <p:cNvPr id="374" name="Google Shape;374;p34"/>
          <p:cNvCxnSpPr/>
          <p:nvPr/>
        </p:nvCxnSpPr>
        <p:spPr>
          <a:xfrm flipH="1">
            <a:off x="6360775" y="434300"/>
            <a:ext cx="311100" cy="265800"/>
          </a:xfrm>
          <a:prstGeom prst="straightConnector1">
            <a:avLst/>
          </a:prstGeom>
          <a:noFill/>
          <a:ln cap="flat" cmpd="sng" w="9525">
            <a:solidFill>
              <a:srgbClr val="BE0712"/>
            </a:solidFill>
            <a:prstDash val="solid"/>
            <a:round/>
            <a:headEnd len="med" w="med" type="none"/>
            <a:tailEnd len="med" w="med" type="triangle"/>
          </a:ln>
        </p:spPr>
      </p:cxnSp>
      <p:sp>
        <p:nvSpPr>
          <p:cNvPr id="375" name="Google Shape;375;p34"/>
          <p:cNvSpPr txBox="1"/>
          <p:nvPr/>
        </p:nvSpPr>
        <p:spPr>
          <a:xfrm>
            <a:off x="6671875" y="17550"/>
            <a:ext cx="1402200" cy="5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Also called dynamic type.</a:t>
            </a:r>
            <a:endParaRPr>
              <a:solidFill>
                <a:srgbClr val="BE0712"/>
              </a:solidFill>
            </a:endParaRPr>
          </a:p>
        </p:txBody>
      </p:sp>
      <p:cxnSp>
        <p:nvCxnSpPr>
          <p:cNvPr id="376" name="Google Shape;376;p34"/>
          <p:cNvCxnSpPr/>
          <p:nvPr/>
        </p:nvCxnSpPr>
        <p:spPr>
          <a:xfrm flipH="1" rot="10800000">
            <a:off x="733700" y="2187806"/>
            <a:ext cx="3123900" cy="9300"/>
          </a:xfrm>
          <a:prstGeom prst="straightConnector1">
            <a:avLst/>
          </a:prstGeom>
          <a:noFill/>
          <a:ln cap="flat" cmpd="sng" w="9525">
            <a:solidFill>
              <a:srgbClr val="666666"/>
            </a:solidFill>
            <a:prstDash val="solid"/>
            <a:round/>
            <a:headEnd len="med" w="med" type="none"/>
            <a:tailEnd len="med" w="med" type="none"/>
          </a:ln>
        </p:spPr>
      </p:cxnSp>
      <p:cxnSp>
        <p:nvCxnSpPr>
          <p:cNvPr id="377" name="Google Shape;377;p34"/>
          <p:cNvCxnSpPr/>
          <p:nvPr/>
        </p:nvCxnSpPr>
        <p:spPr>
          <a:xfrm>
            <a:off x="1479925" y="2027631"/>
            <a:ext cx="0" cy="1223400"/>
          </a:xfrm>
          <a:prstGeom prst="straightConnector1">
            <a:avLst/>
          </a:prstGeom>
          <a:noFill/>
          <a:ln cap="flat" cmpd="sng" w="9525">
            <a:solidFill>
              <a:srgbClr val="666666"/>
            </a:solidFill>
            <a:prstDash val="solid"/>
            <a:round/>
            <a:headEnd len="med" w="med" type="none"/>
            <a:tailEnd len="med" w="med" type="none"/>
          </a:ln>
        </p:spPr>
      </p:cxnSp>
      <p:cxnSp>
        <p:nvCxnSpPr>
          <p:cNvPr id="378" name="Google Shape;378;p34"/>
          <p:cNvCxnSpPr/>
          <p:nvPr/>
        </p:nvCxnSpPr>
        <p:spPr>
          <a:xfrm>
            <a:off x="2745100" y="2061081"/>
            <a:ext cx="0" cy="1161600"/>
          </a:xfrm>
          <a:prstGeom prst="straightConnector1">
            <a:avLst/>
          </a:prstGeom>
          <a:noFill/>
          <a:ln cap="flat" cmpd="sng" w="9525">
            <a:solidFill>
              <a:srgbClr val="666666"/>
            </a:solidFill>
            <a:prstDash val="solid"/>
            <a:round/>
            <a:headEnd len="med" w="med" type="none"/>
            <a:tailEnd len="med" w="med" type="none"/>
          </a:ln>
        </p:spPr>
      </p:cxnSp>
      <p:sp>
        <p:nvSpPr>
          <p:cNvPr id="379" name="Google Shape;379;p34"/>
          <p:cNvSpPr txBox="1"/>
          <p:nvPr/>
        </p:nvSpPr>
        <p:spPr>
          <a:xfrm>
            <a:off x="1500188" y="2309456"/>
            <a:ext cx="14076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VengefulSLList</a:t>
            </a:r>
            <a:endParaRPr sz="1000">
              <a:latin typeface="Consolas"/>
              <a:ea typeface="Consolas"/>
              <a:cs typeface="Consolas"/>
              <a:sym typeface="Consolas"/>
            </a:endParaRPr>
          </a:p>
        </p:txBody>
      </p:sp>
      <p:sp>
        <p:nvSpPr>
          <p:cNvPr id="380" name="Google Shape;380;p34"/>
          <p:cNvSpPr/>
          <p:nvPr/>
        </p:nvSpPr>
        <p:spPr>
          <a:xfrm>
            <a:off x="843450" y="2245550"/>
            <a:ext cx="587400" cy="448800"/>
          </a:xfrm>
          <a:prstGeom prst="rect">
            <a:avLst/>
          </a:prstGeom>
          <a:solidFill>
            <a:srgbClr val="CFE2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4"/>
          <p:cNvSpPr txBox="1"/>
          <p:nvPr/>
        </p:nvSpPr>
        <p:spPr>
          <a:xfrm>
            <a:off x="2757825" y="2309450"/>
            <a:ext cx="11712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Consolas"/>
                <a:ea typeface="Consolas"/>
                <a:cs typeface="Consolas"/>
                <a:sym typeface="Consolas"/>
              </a:rPr>
              <a:t>VengefulSLList</a:t>
            </a:r>
            <a:endParaRPr>
              <a:latin typeface="Consolas"/>
              <a:ea typeface="Consolas"/>
              <a:cs typeface="Consolas"/>
              <a:sym typeface="Consolas"/>
            </a:endParaRPr>
          </a:p>
        </p:txBody>
      </p:sp>
      <p:sp>
        <p:nvSpPr>
          <p:cNvPr id="382" name="Google Shape;382;p34"/>
          <p:cNvSpPr txBox="1"/>
          <p:nvPr/>
        </p:nvSpPr>
        <p:spPr>
          <a:xfrm>
            <a:off x="1597425" y="1876106"/>
            <a:ext cx="1535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Static Type</a:t>
            </a:r>
            <a:endParaRPr>
              <a:latin typeface="Calibri"/>
              <a:ea typeface="Calibri"/>
              <a:cs typeface="Calibri"/>
              <a:sym typeface="Calibri"/>
            </a:endParaRPr>
          </a:p>
        </p:txBody>
      </p:sp>
      <p:sp>
        <p:nvSpPr>
          <p:cNvPr id="383" name="Google Shape;383;p34"/>
          <p:cNvSpPr txBox="1"/>
          <p:nvPr/>
        </p:nvSpPr>
        <p:spPr>
          <a:xfrm>
            <a:off x="2682250" y="1876106"/>
            <a:ext cx="12126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Dynamic Type</a:t>
            </a:r>
            <a:endParaRPr>
              <a:latin typeface="Calibri"/>
              <a:ea typeface="Calibri"/>
              <a:cs typeface="Calibri"/>
              <a:sym typeface="Calibri"/>
            </a:endParaRPr>
          </a:p>
        </p:txBody>
      </p:sp>
      <p:sp>
        <p:nvSpPr>
          <p:cNvPr id="384" name="Google Shape;384;p34"/>
          <p:cNvSpPr txBox="1"/>
          <p:nvPr/>
        </p:nvSpPr>
        <p:spPr>
          <a:xfrm>
            <a:off x="1804988" y="2823113"/>
            <a:ext cx="7716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SLList</a:t>
            </a:r>
            <a:endParaRPr sz="1000">
              <a:latin typeface="Consolas"/>
              <a:ea typeface="Consolas"/>
              <a:cs typeface="Consolas"/>
              <a:sym typeface="Consolas"/>
            </a:endParaRPr>
          </a:p>
        </p:txBody>
      </p:sp>
      <p:sp>
        <p:nvSpPr>
          <p:cNvPr id="385" name="Google Shape;385;p34"/>
          <p:cNvSpPr txBox="1"/>
          <p:nvPr/>
        </p:nvSpPr>
        <p:spPr>
          <a:xfrm>
            <a:off x="2757824" y="2823125"/>
            <a:ext cx="11712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Consolas"/>
                <a:ea typeface="Consolas"/>
                <a:cs typeface="Consolas"/>
                <a:sym typeface="Consolas"/>
              </a:rPr>
              <a:t>VengefulSLList</a:t>
            </a:r>
            <a:endParaRPr>
              <a:latin typeface="Consolas"/>
              <a:ea typeface="Consolas"/>
              <a:cs typeface="Consolas"/>
              <a:sym typeface="Consolas"/>
            </a:endParaRPr>
          </a:p>
        </p:txBody>
      </p:sp>
      <p:sp>
        <p:nvSpPr>
          <p:cNvPr id="386" name="Google Shape;386;p34"/>
          <p:cNvSpPr/>
          <p:nvPr/>
        </p:nvSpPr>
        <p:spPr>
          <a:xfrm>
            <a:off x="843452" y="2759213"/>
            <a:ext cx="521100" cy="448800"/>
          </a:xfrm>
          <a:prstGeom prst="rect">
            <a:avLst/>
          </a:prstGeom>
          <a:solidFill>
            <a:srgbClr val="D9EAD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4"/>
          <p:cNvSpPr/>
          <p:nvPr/>
        </p:nvSpPr>
        <p:spPr>
          <a:xfrm>
            <a:off x="948150" y="2337000"/>
            <a:ext cx="259800" cy="1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E2F3"/>
              </a:solidFill>
            </a:endParaRPr>
          </a:p>
        </p:txBody>
      </p:sp>
      <p:sp>
        <p:nvSpPr>
          <p:cNvPr id="388" name="Google Shape;388;p34"/>
          <p:cNvSpPr/>
          <p:nvPr/>
        </p:nvSpPr>
        <p:spPr>
          <a:xfrm>
            <a:off x="974100" y="2905625"/>
            <a:ext cx="259800" cy="1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E2F3"/>
              </a:solidFill>
            </a:endParaRPr>
          </a:p>
        </p:txBody>
      </p:sp>
      <p:sp>
        <p:nvSpPr>
          <p:cNvPr id="389" name="Google Shape;389;p34"/>
          <p:cNvSpPr txBox="1"/>
          <p:nvPr/>
        </p:nvSpPr>
        <p:spPr>
          <a:xfrm>
            <a:off x="403105" y="2275575"/>
            <a:ext cx="5211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vsl</a:t>
            </a:r>
            <a:endParaRPr>
              <a:latin typeface="Consolas"/>
              <a:ea typeface="Consolas"/>
              <a:cs typeface="Consolas"/>
              <a:sym typeface="Consolas"/>
            </a:endParaRPr>
          </a:p>
        </p:txBody>
      </p:sp>
      <p:sp>
        <p:nvSpPr>
          <p:cNvPr id="390" name="Google Shape;390;p34"/>
          <p:cNvSpPr txBox="1"/>
          <p:nvPr/>
        </p:nvSpPr>
        <p:spPr>
          <a:xfrm>
            <a:off x="448855" y="2773875"/>
            <a:ext cx="4296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sl</a:t>
            </a:r>
            <a:endParaRPr>
              <a:latin typeface="Consolas"/>
              <a:ea typeface="Consolas"/>
              <a:cs typeface="Consolas"/>
              <a:sym typeface="Consolas"/>
            </a:endParaRPr>
          </a:p>
        </p:txBody>
      </p:sp>
      <p:sp>
        <p:nvSpPr>
          <p:cNvPr id="391" name="Google Shape;391;p34"/>
          <p:cNvSpPr txBox="1"/>
          <p:nvPr/>
        </p:nvSpPr>
        <p:spPr>
          <a:xfrm>
            <a:off x="777125" y="2170700"/>
            <a:ext cx="6537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Consolas"/>
                <a:ea typeface="Consolas"/>
                <a:cs typeface="Consolas"/>
                <a:sym typeface="Consolas"/>
              </a:rPr>
              <a:t>VengefulSLList</a:t>
            </a:r>
            <a:endParaRPr sz="800">
              <a:latin typeface="Consolas"/>
              <a:ea typeface="Consolas"/>
              <a:cs typeface="Consolas"/>
              <a:sym typeface="Consolas"/>
            </a:endParaRPr>
          </a:p>
        </p:txBody>
      </p:sp>
      <p:sp>
        <p:nvSpPr>
          <p:cNvPr id="392" name="Google Shape;392;p34"/>
          <p:cNvSpPr txBox="1"/>
          <p:nvPr/>
        </p:nvSpPr>
        <p:spPr>
          <a:xfrm>
            <a:off x="787833" y="2684195"/>
            <a:ext cx="5211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nsolas"/>
                <a:ea typeface="Consolas"/>
                <a:cs typeface="Consolas"/>
                <a:sym typeface="Consolas"/>
              </a:rPr>
              <a:t>SLList</a:t>
            </a:r>
            <a:endParaRPr sz="600">
              <a:latin typeface="Consolas"/>
              <a:ea typeface="Consolas"/>
              <a:cs typeface="Consolas"/>
              <a:sym typeface="Consolas"/>
            </a:endParaRPr>
          </a:p>
        </p:txBody>
      </p:sp>
      <p:sp>
        <p:nvSpPr>
          <p:cNvPr id="393" name="Google Shape;393;p34"/>
          <p:cNvSpPr/>
          <p:nvPr/>
        </p:nvSpPr>
        <p:spPr>
          <a:xfrm>
            <a:off x="1578400" y="3562825"/>
            <a:ext cx="1166700" cy="33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4" name="Google Shape;394;p34"/>
          <p:cNvCxnSpPr>
            <a:stCxn id="386" idx="2"/>
            <a:endCxn id="395" idx="1"/>
          </p:cNvCxnSpPr>
          <p:nvPr/>
        </p:nvCxnSpPr>
        <p:spPr>
          <a:xfrm flipH="1" rot="-5400000">
            <a:off x="1039052" y="3272963"/>
            <a:ext cx="591000" cy="461100"/>
          </a:xfrm>
          <a:prstGeom prst="curvedConnector2">
            <a:avLst/>
          </a:prstGeom>
          <a:noFill/>
          <a:ln cap="flat" cmpd="sng" w="9525">
            <a:solidFill>
              <a:schemeClr val="dk2"/>
            </a:solidFill>
            <a:prstDash val="solid"/>
            <a:round/>
            <a:headEnd len="med" w="med" type="none"/>
            <a:tailEnd len="med" w="med" type="triangle"/>
          </a:ln>
        </p:spPr>
      </p:cxnSp>
      <p:cxnSp>
        <p:nvCxnSpPr>
          <p:cNvPr id="396" name="Google Shape;396;p34"/>
          <p:cNvCxnSpPr>
            <a:stCxn id="387" idx="3"/>
            <a:endCxn id="393" idx="1"/>
          </p:cNvCxnSpPr>
          <p:nvPr/>
        </p:nvCxnSpPr>
        <p:spPr>
          <a:xfrm>
            <a:off x="1207950" y="2415000"/>
            <a:ext cx="370500" cy="1315500"/>
          </a:xfrm>
          <a:prstGeom prst="curvedConnector3">
            <a:avLst>
              <a:gd fmla="val 49993" name="adj1"/>
            </a:avLst>
          </a:prstGeom>
          <a:noFill/>
          <a:ln cap="flat" cmpd="sng" w="9525">
            <a:solidFill>
              <a:schemeClr val="dk2"/>
            </a:solidFill>
            <a:prstDash val="solid"/>
            <a:round/>
            <a:headEnd len="med" w="med" type="none"/>
            <a:tailEnd len="med" w="med" type="triangle"/>
          </a:ln>
        </p:spPr>
      </p:cxnSp>
      <p:sp>
        <p:nvSpPr>
          <p:cNvPr id="395" name="Google Shape;395;p34"/>
          <p:cNvSpPr txBox="1"/>
          <p:nvPr/>
        </p:nvSpPr>
        <p:spPr>
          <a:xfrm>
            <a:off x="1565246" y="3737575"/>
            <a:ext cx="370500" cy="1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397" name="Google Shape;397;p34"/>
          <p:cNvCxnSpPr/>
          <p:nvPr/>
        </p:nvCxnSpPr>
        <p:spPr>
          <a:xfrm flipH="1">
            <a:off x="6541450" y="2486416"/>
            <a:ext cx="792000" cy="78300"/>
          </a:xfrm>
          <a:prstGeom prst="straightConnector1">
            <a:avLst/>
          </a:prstGeom>
          <a:noFill/>
          <a:ln cap="flat" cmpd="sng" w="9525">
            <a:solidFill>
              <a:srgbClr val="BE0712"/>
            </a:solidFill>
            <a:prstDash val="solid"/>
            <a:round/>
            <a:headEnd len="med" w="med" type="none"/>
            <a:tailEnd len="med" w="med" type="triangle"/>
          </a:ln>
        </p:spPr>
      </p:cxnSp>
      <p:sp>
        <p:nvSpPr>
          <p:cNvPr id="398" name="Google Shape;398;p34"/>
          <p:cNvSpPr txBox="1"/>
          <p:nvPr/>
        </p:nvSpPr>
        <p:spPr>
          <a:xfrm>
            <a:off x="7392425" y="2190700"/>
            <a:ext cx="1535100" cy="5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VengefulSLList doesn’t override, uses SLList’s.</a:t>
            </a:r>
            <a:endParaRPr>
              <a:solidFill>
                <a:srgbClr val="BE0712"/>
              </a:solidFill>
            </a:endParaRPr>
          </a:p>
        </p:txBody>
      </p:sp>
      <p:sp>
        <p:nvSpPr>
          <p:cNvPr id="399" name="Google Shape;399;p34"/>
          <p:cNvSpPr txBox="1"/>
          <p:nvPr/>
        </p:nvSpPr>
        <p:spPr>
          <a:xfrm>
            <a:off x="7004425" y="3128775"/>
            <a:ext cx="2009700" cy="5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Uses VengefulSLList’s.</a:t>
            </a:r>
            <a:endParaRPr>
              <a:solidFill>
                <a:srgbClr val="BE0712"/>
              </a:solidFill>
            </a:endParaRPr>
          </a:p>
        </p:txBody>
      </p:sp>
      <p:cxnSp>
        <p:nvCxnSpPr>
          <p:cNvPr id="400" name="Google Shape;400;p34"/>
          <p:cNvCxnSpPr/>
          <p:nvPr/>
        </p:nvCxnSpPr>
        <p:spPr>
          <a:xfrm rot="10800000">
            <a:off x="6659750" y="2876350"/>
            <a:ext cx="472200" cy="278700"/>
          </a:xfrm>
          <a:prstGeom prst="straightConnector1">
            <a:avLst/>
          </a:prstGeom>
          <a:noFill/>
          <a:ln cap="flat" cmpd="sng" w="9525">
            <a:solidFill>
              <a:srgbClr val="BE0712"/>
            </a:solidFill>
            <a:prstDash val="solid"/>
            <a:round/>
            <a:headEnd len="med" w="med" type="none"/>
            <a:tailEnd len="med" w="med" type="triangle"/>
          </a:ln>
        </p:spPr>
      </p:cxnSp>
      <p:sp>
        <p:nvSpPr>
          <p:cNvPr id="401" name="Google Shape;401;p34"/>
          <p:cNvSpPr txBox="1"/>
          <p:nvPr/>
        </p:nvSpPr>
        <p:spPr>
          <a:xfrm>
            <a:off x="41675" y="4184900"/>
            <a:ext cx="3929400" cy="7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Reminder: VengefulSLList overrides removeLast and provides a new method called printLostItems.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Compile-Time Type Checking</a:t>
            </a:r>
            <a:endParaRPr/>
          </a:p>
        </p:txBody>
      </p:sp>
      <p:sp>
        <p:nvSpPr>
          <p:cNvPr id="407" name="Google Shape;407;p35"/>
          <p:cNvSpPr txBox="1"/>
          <p:nvPr>
            <p:ph idx="1" type="body"/>
          </p:nvPr>
        </p:nvSpPr>
        <p:spPr>
          <a:xfrm>
            <a:off x="243000" y="556500"/>
            <a:ext cx="8793000" cy="4453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Compiler allows method calls based on </a:t>
            </a:r>
            <a:r>
              <a:rPr b="1" lang="en"/>
              <a:t>compile-time</a:t>
            </a:r>
            <a:r>
              <a:rPr lang="en"/>
              <a:t> type of variable.</a:t>
            </a:r>
            <a:endParaRPr/>
          </a:p>
          <a:p>
            <a:pPr indent="-355600" lvl="0" marL="457200" rtl="0" algn="l">
              <a:spcBef>
                <a:spcPts val="600"/>
              </a:spcBef>
              <a:spcAft>
                <a:spcPts val="0"/>
              </a:spcAft>
              <a:buSzPts val="2000"/>
              <a:buChar char="●"/>
            </a:pPr>
            <a:r>
              <a:rPr lang="en"/>
              <a:t>sl’s runtime type: VengefulSLList.</a:t>
            </a:r>
            <a:endParaRPr/>
          </a:p>
          <a:p>
            <a:pPr indent="-355600" lvl="0" marL="457200" rtl="0" algn="l">
              <a:spcBef>
                <a:spcPts val="0"/>
              </a:spcBef>
              <a:spcAft>
                <a:spcPts val="0"/>
              </a:spcAft>
              <a:buSzPts val="2000"/>
              <a:buChar char="●"/>
            </a:pPr>
            <a:r>
              <a:rPr lang="en"/>
              <a:t>But cannot call printLostItems.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08" name="Google Shape;408;p35"/>
          <p:cNvSpPr txBox="1"/>
          <p:nvPr/>
        </p:nvSpPr>
        <p:spPr>
          <a:xfrm>
            <a:off x="4233675" y="1103275"/>
            <a:ext cx="4875300" cy="2910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rgbClr val="9C20EE"/>
                </a:solidFill>
                <a:highlight>
                  <a:srgbClr val="EFEFEF"/>
                </a:highlight>
                <a:latin typeface="Consolas"/>
                <a:ea typeface="Consolas"/>
                <a:cs typeface="Consolas"/>
                <a:sym typeface="Consolas"/>
              </a:rPr>
              <a:t>public static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main(String[] args)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VengefulSLList&lt;Integer&gt; vsl = </a:t>
            </a:r>
            <a:endParaRPr b="1" sz="1600">
              <a:solidFill>
                <a:srgbClr val="9C20EE"/>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new </a:t>
            </a:r>
            <a:r>
              <a:rPr lang="en" sz="1600">
                <a:solidFill>
                  <a:schemeClr val="dk1"/>
                </a:solidFill>
                <a:highlight>
                  <a:srgbClr val="EFEFEF"/>
                </a:highlight>
                <a:latin typeface="Consolas"/>
                <a:ea typeface="Consolas"/>
                <a:cs typeface="Consolas"/>
                <a:sym typeface="Consolas"/>
              </a:rPr>
              <a:t>VengefulSLList&lt;Integer&gt;(9);</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SLList&lt;Integer&gt; sl = vsl;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sl.addLast(50);</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sl.removeLast();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lang="en" sz="1600">
                <a:solidFill>
                  <a:srgbClr val="BE0712"/>
                </a:solidFill>
                <a:highlight>
                  <a:srgbClr val="EFEFEF"/>
                </a:highlight>
                <a:latin typeface="Consolas"/>
                <a:ea typeface="Consolas"/>
                <a:cs typeface="Consolas"/>
                <a:sym typeface="Consolas"/>
              </a:rPr>
              <a:t>sl.printLostItems();</a:t>
            </a:r>
            <a:endParaRPr sz="1600">
              <a:solidFill>
                <a:srgbClr val="BE0712"/>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highlight>
                <a:srgbClr val="EFEFEF"/>
              </a:highlight>
            </a:endParaRPr>
          </a:p>
        </p:txBody>
      </p:sp>
      <p:cxnSp>
        <p:nvCxnSpPr>
          <p:cNvPr id="409" name="Google Shape;409;p35"/>
          <p:cNvCxnSpPr/>
          <p:nvPr/>
        </p:nvCxnSpPr>
        <p:spPr>
          <a:xfrm flipH="1">
            <a:off x="7103575" y="3121141"/>
            <a:ext cx="603000" cy="143700"/>
          </a:xfrm>
          <a:prstGeom prst="straightConnector1">
            <a:avLst/>
          </a:prstGeom>
          <a:noFill/>
          <a:ln cap="flat" cmpd="sng" w="9525">
            <a:solidFill>
              <a:srgbClr val="BE0712"/>
            </a:solidFill>
            <a:prstDash val="solid"/>
            <a:round/>
            <a:headEnd len="med" w="med" type="none"/>
            <a:tailEnd len="med" w="med" type="triangle"/>
          </a:ln>
        </p:spPr>
      </p:cxnSp>
      <p:sp>
        <p:nvSpPr>
          <p:cNvPr id="410" name="Google Shape;410;p35"/>
          <p:cNvSpPr txBox="1"/>
          <p:nvPr/>
        </p:nvSpPr>
        <p:spPr>
          <a:xfrm>
            <a:off x="7775000" y="2748875"/>
            <a:ext cx="1261200" cy="5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Compilation error!</a:t>
            </a:r>
            <a:endParaRPr>
              <a:solidFill>
                <a:srgbClr val="BE0712"/>
              </a:solidFill>
            </a:endParaRPr>
          </a:p>
        </p:txBody>
      </p:sp>
      <p:cxnSp>
        <p:nvCxnSpPr>
          <p:cNvPr id="411" name="Google Shape;411;p35"/>
          <p:cNvCxnSpPr/>
          <p:nvPr/>
        </p:nvCxnSpPr>
        <p:spPr>
          <a:xfrm flipH="1">
            <a:off x="5522575" y="434300"/>
            <a:ext cx="311100" cy="265800"/>
          </a:xfrm>
          <a:prstGeom prst="straightConnector1">
            <a:avLst/>
          </a:prstGeom>
          <a:noFill/>
          <a:ln cap="flat" cmpd="sng" w="9525">
            <a:solidFill>
              <a:srgbClr val="BE0712"/>
            </a:solidFill>
            <a:prstDash val="solid"/>
            <a:round/>
            <a:headEnd len="med" w="med" type="none"/>
            <a:tailEnd len="med" w="med" type="triangle"/>
          </a:ln>
        </p:spPr>
      </p:cxnSp>
      <p:sp>
        <p:nvSpPr>
          <p:cNvPr id="412" name="Google Shape;412;p35"/>
          <p:cNvSpPr txBox="1"/>
          <p:nvPr/>
        </p:nvSpPr>
        <p:spPr>
          <a:xfrm>
            <a:off x="5833675" y="17540"/>
            <a:ext cx="1261200" cy="5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Also called static type.</a:t>
            </a:r>
            <a:endParaRPr>
              <a:solidFill>
                <a:srgbClr val="BE0712"/>
              </a:solidFill>
            </a:endParaRPr>
          </a:p>
        </p:txBody>
      </p:sp>
      <p:cxnSp>
        <p:nvCxnSpPr>
          <p:cNvPr id="413" name="Google Shape;413;p35"/>
          <p:cNvCxnSpPr/>
          <p:nvPr/>
        </p:nvCxnSpPr>
        <p:spPr>
          <a:xfrm flipH="1" rot="10800000">
            <a:off x="733700" y="2187806"/>
            <a:ext cx="3123900" cy="9300"/>
          </a:xfrm>
          <a:prstGeom prst="straightConnector1">
            <a:avLst/>
          </a:prstGeom>
          <a:noFill/>
          <a:ln cap="flat" cmpd="sng" w="9525">
            <a:solidFill>
              <a:srgbClr val="666666"/>
            </a:solidFill>
            <a:prstDash val="solid"/>
            <a:round/>
            <a:headEnd len="med" w="med" type="none"/>
            <a:tailEnd len="med" w="med" type="none"/>
          </a:ln>
        </p:spPr>
      </p:cxnSp>
      <p:cxnSp>
        <p:nvCxnSpPr>
          <p:cNvPr id="414" name="Google Shape;414;p35"/>
          <p:cNvCxnSpPr/>
          <p:nvPr/>
        </p:nvCxnSpPr>
        <p:spPr>
          <a:xfrm>
            <a:off x="1479925" y="2027631"/>
            <a:ext cx="0" cy="1223400"/>
          </a:xfrm>
          <a:prstGeom prst="straightConnector1">
            <a:avLst/>
          </a:prstGeom>
          <a:noFill/>
          <a:ln cap="flat" cmpd="sng" w="9525">
            <a:solidFill>
              <a:srgbClr val="666666"/>
            </a:solidFill>
            <a:prstDash val="solid"/>
            <a:round/>
            <a:headEnd len="med" w="med" type="none"/>
            <a:tailEnd len="med" w="med" type="none"/>
          </a:ln>
        </p:spPr>
      </p:cxnSp>
      <p:cxnSp>
        <p:nvCxnSpPr>
          <p:cNvPr id="415" name="Google Shape;415;p35"/>
          <p:cNvCxnSpPr/>
          <p:nvPr/>
        </p:nvCxnSpPr>
        <p:spPr>
          <a:xfrm>
            <a:off x="2745100" y="2061081"/>
            <a:ext cx="0" cy="1161600"/>
          </a:xfrm>
          <a:prstGeom prst="straightConnector1">
            <a:avLst/>
          </a:prstGeom>
          <a:noFill/>
          <a:ln cap="flat" cmpd="sng" w="9525">
            <a:solidFill>
              <a:srgbClr val="666666"/>
            </a:solidFill>
            <a:prstDash val="solid"/>
            <a:round/>
            <a:headEnd len="med" w="med" type="none"/>
            <a:tailEnd len="med" w="med" type="none"/>
          </a:ln>
        </p:spPr>
      </p:cxnSp>
      <p:sp>
        <p:nvSpPr>
          <p:cNvPr id="416" name="Google Shape;416;p35"/>
          <p:cNvSpPr txBox="1"/>
          <p:nvPr/>
        </p:nvSpPr>
        <p:spPr>
          <a:xfrm>
            <a:off x="1500188" y="2309456"/>
            <a:ext cx="14076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VengefulSLList</a:t>
            </a:r>
            <a:endParaRPr sz="1000">
              <a:latin typeface="Consolas"/>
              <a:ea typeface="Consolas"/>
              <a:cs typeface="Consolas"/>
              <a:sym typeface="Consolas"/>
            </a:endParaRPr>
          </a:p>
        </p:txBody>
      </p:sp>
      <p:sp>
        <p:nvSpPr>
          <p:cNvPr id="417" name="Google Shape;417;p35"/>
          <p:cNvSpPr/>
          <p:nvPr/>
        </p:nvSpPr>
        <p:spPr>
          <a:xfrm>
            <a:off x="843450" y="2245550"/>
            <a:ext cx="587400" cy="448800"/>
          </a:xfrm>
          <a:prstGeom prst="rect">
            <a:avLst/>
          </a:prstGeom>
          <a:solidFill>
            <a:srgbClr val="CFE2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5"/>
          <p:cNvSpPr txBox="1"/>
          <p:nvPr/>
        </p:nvSpPr>
        <p:spPr>
          <a:xfrm>
            <a:off x="2757825" y="2309450"/>
            <a:ext cx="11712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Consolas"/>
                <a:ea typeface="Consolas"/>
                <a:cs typeface="Consolas"/>
                <a:sym typeface="Consolas"/>
              </a:rPr>
              <a:t>VengefulSLList</a:t>
            </a:r>
            <a:endParaRPr>
              <a:latin typeface="Consolas"/>
              <a:ea typeface="Consolas"/>
              <a:cs typeface="Consolas"/>
              <a:sym typeface="Consolas"/>
            </a:endParaRPr>
          </a:p>
        </p:txBody>
      </p:sp>
      <p:sp>
        <p:nvSpPr>
          <p:cNvPr id="419" name="Google Shape;419;p35"/>
          <p:cNvSpPr txBox="1"/>
          <p:nvPr/>
        </p:nvSpPr>
        <p:spPr>
          <a:xfrm>
            <a:off x="1597425" y="1876106"/>
            <a:ext cx="1535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Static Type</a:t>
            </a:r>
            <a:endParaRPr>
              <a:latin typeface="Calibri"/>
              <a:ea typeface="Calibri"/>
              <a:cs typeface="Calibri"/>
              <a:sym typeface="Calibri"/>
            </a:endParaRPr>
          </a:p>
        </p:txBody>
      </p:sp>
      <p:sp>
        <p:nvSpPr>
          <p:cNvPr id="420" name="Google Shape;420;p35"/>
          <p:cNvSpPr txBox="1"/>
          <p:nvPr/>
        </p:nvSpPr>
        <p:spPr>
          <a:xfrm>
            <a:off x="2682250" y="1876106"/>
            <a:ext cx="12126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Dynamic Type</a:t>
            </a:r>
            <a:endParaRPr>
              <a:latin typeface="Calibri"/>
              <a:ea typeface="Calibri"/>
              <a:cs typeface="Calibri"/>
              <a:sym typeface="Calibri"/>
            </a:endParaRPr>
          </a:p>
        </p:txBody>
      </p:sp>
      <p:sp>
        <p:nvSpPr>
          <p:cNvPr id="421" name="Google Shape;421;p35"/>
          <p:cNvSpPr txBox="1"/>
          <p:nvPr/>
        </p:nvSpPr>
        <p:spPr>
          <a:xfrm>
            <a:off x="1804988" y="2823113"/>
            <a:ext cx="7716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SLList</a:t>
            </a:r>
            <a:endParaRPr sz="1000">
              <a:latin typeface="Consolas"/>
              <a:ea typeface="Consolas"/>
              <a:cs typeface="Consolas"/>
              <a:sym typeface="Consolas"/>
            </a:endParaRPr>
          </a:p>
        </p:txBody>
      </p:sp>
      <p:sp>
        <p:nvSpPr>
          <p:cNvPr id="422" name="Google Shape;422;p35"/>
          <p:cNvSpPr txBox="1"/>
          <p:nvPr/>
        </p:nvSpPr>
        <p:spPr>
          <a:xfrm>
            <a:off x="2757824" y="2823125"/>
            <a:ext cx="11712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Consolas"/>
                <a:ea typeface="Consolas"/>
                <a:cs typeface="Consolas"/>
                <a:sym typeface="Consolas"/>
              </a:rPr>
              <a:t>VengefulSLList</a:t>
            </a:r>
            <a:endParaRPr>
              <a:latin typeface="Consolas"/>
              <a:ea typeface="Consolas"/>
              <a:cs typeface="Consolas"/>
              <a:sym typeface="Consolas"/>
            </a:endParaRPr>
          </a:p>
        </p:txBody>
      </p:sp>
      <p:sp>
        <p:nvSpPr>
          <p:cNvPr id="423" name="Google Shape;423;p35"/>
          <p:cNvSpPr/>
          <p:nvPr/>
        </p:nvSpPr>
        <p:spPr>
          <a:xfrm>
            <a:off x="843452" y="2759213"/>
            <a:ext cx="521100" cy="448800"/>
          </a:xfrm>
          <a:prstGeom prst="rect">
            <a:avLst/>
          </a:prstGeom>
          <a:solidFill>
            <a:srgbClr val="D9EAD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5"/>
          <p:cNvSpPr/>
          <p:nvPr/>
        </p:nvSpPr>
        <p:spPr>
          <a:xfrm>
            <a:off x="948150" y="2337000"/>
            <a:ext cx="259800" cy="1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E2F3"/>
              </a:solidFill>
            </a:endParaRPr>
          </a:p>
        </p:txBody>
      </p:sp>
      <p:sp>
        <p:nvSpPr>
          <p:cNvPr id="425" name="Google Shape;425;p35"/>
          <p:cNvSpPr/>
          <p:nvPr/>
        </p:nvSpPr>
        <p:spPr>
          <a:xfrm>
            <a:off x="974100" y="2905625"/>
            <a:ext cx="259800" cy="1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E2F3"/>
              </a:solidFill>
            </a:endParaRPr>
          </a:p>
        </p:txBody>
      </p:sp>
      <p:sp>
        <p:nvSpPr>
          <p:cNvPr id="426" name="Google Shape;426;p35"/>
          <p:cNvSpPr txBox="1"/>
          <p:nvPr/>
        </p:nvSpPr>
        <p:spPr>
          <a:xfrm>
            <a:off x="403105" y="2275575"/>
            <a:ext cx="5211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vsl</a:t>
            </a:r>
            <a:endParaRPr>
              <a:latin typeface="Consolas"/>
              <a:ea typeface="Consolas"/>
              <a:cs typeface="Consolas"/>
              <a:sym typeface="Consolas"/>
            </a:endParaRPr>
          </a:p>
        </p:txBody>
      </p:sp>
      <p:sp>
        <p:nvSpPr>
          <p:cNvPr id="427" name="Google Shape;427;p35"/>
          <p:cNvSpPr txBox="1"/>
          <p:nvPr/>
        </p:nvSpPr>
        <p:spPr>
          <a:xfrm>
            <a:off x="448855" y="2773875"/>
            <a:ext cx="4296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sl</a:t>
            </a:r>
            <a:endParaRPr>
              <a:latin typeface="Consolas"/>
              <a:ea typeface="Consolas"/>
              <a:cs typeface="Consolas"/>
              <a:sym typeface="Consolas"/>
            </a:endParaRPr>
          </a:p>
        </p:txBody>
      </p:sp>
      <p:sp>
        <p:nvSpPr>
          <p:cNvPr id="428" name="Google Shape;428;p35"/>
          <p:cNvSpPr txBox="1"/>
          <p:nvPr/>
        </p:nvSpPr>
        <p:spPr>
          <a:xfrm>
            <a:off x="777125" y="2170700"/>
            <a:ext cx="6537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Consolas"/>
                <a:ea typeface="Consolas"/>
                <a:cs typeface="Consolas"/>
                <a:sym typeface="Consolas"/>
              </a:rPr>
              <a:t>VengefulSLList</a:t>
            </a:r>
            <a:endParaRPr sz="800">
              <a:latin typeface="Consolas"/>
              <a:ea typeface="Consolas"/>
              <a:cs typeface="Consolas"/>
              <a:sym typeface="Consolas"/>
            </a:endParaRPr>
          </a:p>
        </p:txBody>
      </p:sp>
      <p:sp>
        <p:nvSpPr>
          <p:cNvPr id="429" name="Google Shape;429;p35"/>
          <p:cNvSpPr txBox="1"/>
          <p:nvPr/>
        </p:nvSpPr>
        <p:spPr>
          <a:xfrm>
            <a:off x="787833" y="2684195"/>
            <a:ext cx="5211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nsolas"/>
                <a:ea typeface="Consolas"/>
                <a:cs typeface="Consolas"/>
                <a:sym typeface="Consolas"/>
              </a:rPr>
              <a:t>SLList</a:t>
            </a:r>
            <a:endParaRPr sz="600">
              <a:latin typeface="Consolas"/>
              <a:ea typeface="Consolas"/>
              <a:cs typeface="Consolas"/>
              <a:sym typeface="Consolas"/>
            </a:endParaRPr>
          </a:p>
        </p:txBody>
      </p:sp>
      <p:sp>
        <p:nvSpPr>
          <p:cNvPr id="430" name="Google Shape;430;p35"/>
          <p:cNvSpPr/>
          <p:nvPr/>
        </p:nvSpPr>
        <p:spPr>
          <a:xfrm>
            <a:off x="1578400" y="3562825"/>
            <a:ext cx="1166700" cy="33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1" name="Google Shape;431;p35"/>
          <p:cNvCxnSpPr>
            <a:stCxn id="423" idx="2"/>
            <a:endCxn id="432" idx="1"/>
          </p:cNvCxnSpPr>
          <p:nvPr/>
        </p:nvCxnSpPr>
        <p:spPr>
          <a:xfrm flipH="1" rot="-5400000">
            <a:off x="1039052" y="3272963"/>
            <a:ext cx="591000" cy="461100"/>
          </a:xfrm>
          <a:prstGeom prst="curvedConnector2">
            <a:avLst/>
          </a:prstGeom>
          <a:noFill/>
          <a:ln cap="flat" cmpd="sng" w="9525">
            <a:solidFill>
              <a:schemeClr val="dk2"/>
            </a:solidFill>
            <a:prstDash val="solid"/>
            <a:round/>
            <a:headEnd len="med" w="med" type="none"/>
            <a:tailEnd len="med" w="med" type="triangle"/>
          </a:ln>
        </p:spPr>
      </p:cxnSp>
      <p:cxnSp>
        <p:nvCxnSpPr>
          <p:cNvPr id="433" name="Google Shape;433;p35"/>
          <p:cNvCxnSpPr>
            <a:stCxn id="424" idx="3"/>
            <a:endCxn id="430" idx="1"/>
          </p:cNvCxnSpPr>
          <p:nvPr/>
        </p:nvCxnSpPr>
        <p:spPr>
          <a:xfrm>
            <a:off x="1207950" y="2415000"/>
            <a:ext cx="370500" cy="1315500"/>
          </a:xfrm>
          <a:prstGeom prst="curvedConnector3">
            <a:avLst>
              <a:gd fmla="val 49993" name="adj1"/>
            </a:avLst>
          </a:prstGeom>
          <a:noFill/>
          <a:ln cap="flat" cmpd="sng" w="9525">
            <a:solidFill>
              <a:schemeClr val="dk2"/>
            </a:solidFill>
            <a:prstDash val="solid"/>
            <a:round/>
            <a:headEnd len="med" w="med" type="none"/>
            <a:tailEnd len="med" w="med" type="triangle"/>
          </a:ln>
        </p:spPr>
      </p:cxnSp>
      <p:sp>
        <p:nvSpPr>
          <p:cNvPr id="432" name="Google Shape;432;p35"/>
          <p:cNvSpPr txBox="1"/>
          <p:nvPr/>
        </p:nvSpPr>
        <p:spPr>
          <a:xfrm>
            <a:off x="1565246" y="3737575"/>
            <a:ext cx="370500" cy="1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5"/>
          <p:cNvSpPr txBox="1"/>
          <p:nvPr/>
        </p:nvSpPr>
        <p:spPr>
          <a:xfrm>
            <a:off x="41675" y="4184900"/>
            <a:ext cx="3929400" cy="7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Reminder: VengefulSLList overrides removeLast and provides a new method called printLostItems.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Compile-Time Type Checking</a:t>
            </a:r>
            <a:endParaRPr/>
          </a:p>
        </p:txBody>
      </p:sp>
      <p:sp>
        <p:nvSpPr>
          <p:cNvPr id="440" name="Google Shape;440;p36"/>
          <p:cNvSpPr txBox="1"/>
          <p:nvPr>
            <p:ph idx="1" type="body"/>
          </p:nvPr>
        </p:nvSpPr>
        <p:spPr>
          <a:xfrm>
            <a:off x="243000" y="556500"/>
            <a:ext cx="8793000" cy="4453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Compiler allows method calls based on </a:t>
            </a:r>
            <a:r>
              <a:rPr b="1" lang="en"/>
              <a:t>compile-time</a:t>
            </a:r>
            <a:r>
              <a:rPr lang="en"/>
              <a:t> type of variable.</a:t>
            </a:r>
            <a:endParaRPr/>
          </a:p>
          <a:p>
            <a:pPr indent="-355600" lvl="0" marL="457200" rtl="0" algn="l">
              <a:spcBef>
                <a:spcPts val="600"/>
              </a:spcBef>
              <a:spcAft>
                <a:spcPts val="0"/>
              </a:spcAft>
              <a:buSzPts val="2000"/>
              <a:buChar char="●"/>
            </a:pPr>
            <a:r>
              <a:rPr lang="en"/>
              <a:t>sl’s runtime type: VengefulSLList.</a:t>
            </a:r>
            <a:endParaRPr/>
          </a:p>
          <a:p>
            <a:pPr indent="-355600" lvl="0" marL="457200" rtl="0" algn="l">
              <a:spcBef>
                <a:spcPts val="0"/>
              </a:spcBef>
              <a:spcAft>
                <a:spcPts val="0"/>
              </a:spcAft>
              <a:buSzPts val="2000"/>
              <a:buChar char="●"/>
            </a:pPr>
            <a:r>
              <a:rPr lang="en"/>
              <a:t>But cannot call printLostItems.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41" name="Google Shape;441;p36"/>
          <p:cNvSpPr txBox="1"/>
          <p:nvPr/>
        </p:nvSpPr>
        <p:spPr>
          <a:xfrm>
            <a:off x="0" y="3881378"/>
            <a:ext cx="9144000" cy="1366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Compiler also allows assignments based on compile-time types.</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Even though sl’s runtime-type is VengefulSLList, cannot assign to vsl2.</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Compiler plays it as safe as possible with type checking.</a:t>
            </a:r>
            <a:endParaRPr/>
          </a:p>
        </p:txBody>
      </p:sp>
      <p:sp>
        <p:nvSpPr>
          <p:cNvPr id="442" name="Google Shape;442;p36"/>
          <p:cNvSpPr txBox="1"/>
          <p:nvPr/>
        </p:nvSpPr>
        <p:spPr>
          <a:xfrm>
            <a:off x="4233675" y="1103275"/>
            <a:ext cx="4878600" cy="2910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9C20EE"/>
                </a:solidFill>
                <a:highlight>
                  <a:srgbClr val="EFEFEF"/>
                </a:highlight>
                <a:latin typeface="Consolas"/>
                <a:ea typeface="Consolas"/>
                <a:cs typeface="Consolas"/>
                <a:sym typeface="Consolas"/>
              </a:rPr>
              <a:t>public static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main(String[] args)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VengefulSLList&lt;Integer&gt; vsl = </a:t>
            </a:r>
            <a:endParaRPr b="1" sz="1600">
              <a:solidFill>
                <a:srgbClr val="9C20EE"/>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new </a:t>
            </a:r>
            <a:r>
              <a:rPr lang="en" sz="1600">
                <a:solidFill>
                  <a:schemeClr val="dk1"/>
                </a:solidFill>
                <a:highlight>
                  <a:srgbClr val="EFEFEF"/>
                </a:highlight>
                <a:latin typeface="Consolas"/>
                <a:ea typeface="Consolas"/>
                <a:cs typeface="Consolas"/>
                <a:sym typeface="Consolas"/>
              </a:rPr>
              <a:t>VengefulSLList&lt;Integer&gt;(9);</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SLList&lt;Integer&gt; sl = vsl;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sl.addLast(50);</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sl.removeLast();	</a:t>
            </a: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lang="en" sz="1600">
                <a:solidFill>
                  <a:srgbClr val="BE0712"/>
                </a:solidFill>
                <a:highlight>
                  <a:srgbClr val="EFEFEF"/>
                </a:highlight>
                <a:latin typeface="Consolas"/>
                <a:ea typeface="Consolas"/>
                <a:cs typeface="Consolas"/>
                <a:sym typeface="Consolas"/>
              </a:rPr>
              <a:t>sl.printLostItems();</a:t>
            </a:r>
            <a:endParaRPr sz="1600">
              <a:solidFill>
                <a:srgbClr val="BE0712"/>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BE0712"/>
                </a:solidFill>
                <a:highlight>
                  <a:srgbClr val="EFEFEF"/>
                </a:highlight>
                <a:latin typeface="Consolas"/>
                <a:ea typeface="Consolas"/>
                <a:cs typeface="Consolas"/>
                <a:sym typeface="Consolas"/>
              </a:rPr>
              <a:t>    VengefulSLList&lt;Integer&gt; vsl2 = sl;</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highlight>
                <a:srgbClr val="EFEFEF"/>
              </a:highlight>
            </a:endParaRPr>
          </a:p>
        </p:txBody>
      </p:sp>
      <p:cxnSp>
        <p:nvCxnSpPr>
          <p:cNvPr id="443" name="Google Shape;443;p36"/>
          <p:cNvCxnSpPr/>
          <p:nvPr/>
        </p:nvCxnSpPr>
        <p:spPr>
          <a:xfrm flipH="1">
            <a:off x="5522575" y="434300"/>
            <a:ext cx="311100" cy="265800"/>
          </a:xfrm>
          <a:prstGeom prst="straightConnector1">
            <a:avLst/>
          </a:prstGeom>
          <a:noFill/>
          <a:ln cap="flat" cmpd="sng" w="9525">
            <a:solidFill>
              <a:srgbClr val="BE0712"/>
            </a:solidFill>
            <a:prstDash val="solid"/>
            <a:round/>
            <a:headEnd len="med" w="med" type="none"/>
            <a:tailEnd len="med" w="med" type="triangle"/>
          </a:ln>
        </p:spPr>
      </p:cxnSp>
      <p:sp>
        <p:nvSpPr>
          <p:cNvPr id="444" name="Google Shape;444;p36"/>
          <p:cNvSpPr txBox="1"/>
          <p:nvPr/>
        </p:nvSpPr>
        <p:spPr>
          <a:xfrm>
            <a:off x="5833675" y="17540"/>
            <a:ext cx="1261200" cy="5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Also called static type.</a:t>
            </a:r>
            <a:endParaRPr>
              <a:solidFill>
                <a:srgbClr val="BE0712"/>
              </a:solidFill>
            </a:endParaRPr>
          </a:p>
        </p:txBody>
      </p:sp>
      <p:cxnSp>
        <p:nvCxnSpPr>
          <p:cNvPr id="445" name="Google Shape;445;p36"/>
          <p:cNvCxnSpPr/>
          <p:nvPr/>
        </p:nvCxnSpPr>
        <p:spPr>
          <a:xfrm flipH="1">
            <a:off x="7103575" y="3121141"/>
            <a:ext cx="603000" cy="143700"/>
          </a:xfrm>
          <a:prstGeom prst="straightConnector1">
            <a:avLst/>
          </a:prstGeom>
          <a:noFill/>
          <a:ln cap="flat" cmpd="sng" w="9525">
            <a:solidFill>
              <a:srgbClr val="BE0712"/>
            </a:solidFill>
            <a:prstDash val="solid"/>
            <a:round/>
            <a:headEnd len="med" w="med" type="none"/>
            <a:tailEnd len="med" w="med" type="triangle"/>
          </a:ln>
        </p:spPr>
      </p:cxnSp>
      <p:cxnSp>
        <p:nvCxnSpPr>
          <p:cNvPr id="446" name="Google Shape;446;p36"/>
          <p:cNvCxnSpPr/>
          <p:nvPr/>
        </p:nvCxnSpPr>
        <p:spPr>
          <a:xfrm flipH="1">
            <a:off x="7629775" y="3121141"/>
            <a:ext cx="76800" cy="351000"/>
          </a:xfrm>
          <a:prstGeom prst="straightConnector1">
            <a:avLst/>
          </a:prstGeom>
          <a:noFill/>
          <a:ln cap="flat" cmpd="sng" w="9525">
            <a:solidFill>
              <a:srgbClr val="BE0712"/>
            </a:solidFill>
            <a:prstDash val="solid"/>
            <a:round/>
            <a:headEnd len="med" w="med" type="none"/>
            <a:tailEnd len="med" w="med" type="triangle"/>
          </a:ln>
        </p:spPr>
      </p:cxnSp>
      <p:sp>
        <p:nvSpPr>
          <p:cNvPr id="447" name="Google Shape;447;p36"/>
          <p:cNvSpPr txBox="1"/>
          <p:nvPr/>
        </p:nvSpPr>
        <p:spPr>
          <a:xfrm>
            <a:off x="7775000" y="2748875"/>
            <a:ext cx="1261200" cy="5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Compilation errors!</a:t>
            </a:r>
            <a:endParaRPr>
              <a:solidFill>
                <a:srgbClr val="BE0712"/>
              </a:solidFill>
            </a:endParaRPr>
          </a:p>
        </p:txBody>
      </p:sp>
      <p:cxnSp>
        <p:nvCxnSpPr>
          <p:cNvPr id="448" name="Google Shape;448;p36"/>
          <p:cNvCxnSpPr/>
          <p:nvPr/>
        </p:nvCxnSpPr>
        <p:spPr>
          <a:xfrm flipH="1" rot="10800000">
            <a:off x="733700" y="2187806"/>
            <a:ext cx="3123900" cy="9300"/>
          </a:xfrm>
          <a:prstGeom prst="straightConnector1">
            <a:avLst/>
          </a:prstGeom>
          <a:noFill/>
          <a:ln cap="flat" cmpd="sng" w="9525">
            <a:solidFill>
              <a:srgbClr val="666666"/>
            </a:solidFill>
            <a:prstDash val="solid"/>
            <a:round/>
            <a:headEnd len="med" w="med" type="none"/>
            <a:tailEnd len="med" w="med" type="none"/>
          </a:ln>
        </p:spPr>
      </p:cxnSp>
      <p:cxnSp>
        <p:nvCxnSpPr>
          <p:cNvPr id="449" name="Google Shape;449;p36"/>
          <p:cNvCxnSpPr/>
          <p:nvPr/>
        </p:nvCxnSpPr>
        <p:spPr>
          <a:xfrm>
            <a:off x="1479925" y="2027631"/>
            <a:ext cx="0" cy="1223400"/>
          </a:xfrm>
          <a:prstGeom prst="straightConnector1">
            <a:avLst/>
          </a:prstGeom>
          <a:noFill/>
          <a:ln cap="flat" cmpd="sng" w="9525">
            <a:solidFill>
              <a:srgbClr val="666666"/>
            </a:solidFill>
            <a:prstDash val="solid"/>
            <a:round/>
            <a:headEnd len="med" w="med" type="none"/>
            <a:tailEnd len="med" w="med" type="none"/>
          </a:ln>
        </p:spPr>
      </p:cxnSp>
      <p:cxnSp>
        <p:nvCxnSpPr>
          <p:cNvPr id="450" name="Google Shape;450;p36"/>
          <p:cNvCxnSpPr/>
          <p:nvPr/>
        </p:nvCxnSpPr>
        <p:spPr>
          <a:xfrm>
            <a:off x="2745100" y="2061081"/>
            <a:ext cx="0" cy="1161600"/>
          </a:xfrm>
          <a:prstGeom prst="straightConnector1">
            <a:avLst/>
          </a:prstGeom>
          <a:noFill/>
          <a:ln cap="flat" cmpd="sng" w="9525">
            <a:solidFill>
              <a:srgbClr val="666666"/>
            </a:solidFill>
            <a:prstDash val="solid"/>
            <a:round/>
            <a:headEnd len="med" w="med" type="none"/>
            <a:tailEnd len="med" w="med" type="none"/>
          </a:ln>
        </p:spPr>
      </p:cxnSp>
      <p:sp>
        <p:nvSpPr>
          <p:cNvPr id="451" name="Google Shape;451;p36"/>
          <p:cNvSpPr txBox="1"/>
          <p:nvPr/>
        </p:nvSpPr>
        <p:spPr>
          <a:xfrm>
            <a:off x="1500188" y="2309456"/>
            <a:ext cx="14076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VengefulSLList</a:t>
            </a:r>
            <a:endParaRPr sz="1000">
              <a:latin typeface="Consolas"/>
              <a:ea typeface="Consolas"/>
              <a:cs typeface="Consolas"/>
              <a:sym typeface="Consolas"/>
            </a:endParaRPr>
          </a:p>
        </p:txBody>
      </p:sp>
      <p:sp>
        <p:nvSpPr>
          <p:cNvPr id="452" name="Google Shape;452;p36"/>
          <p:cNvSpPr/>
          <p:nvPr/>
        </p:nvSpPr>
        <p:spPr>
          <a:xfrm>
            <a:off x="843450" y="2245550"/>
            <a:ext cx="587400" cy="448800"/>
          </a:xfrm>
          <a:prstGeom prst="rect">
            <a:avLst/>
          </a:prstGeom>
          <a:solidFill>
            <a:srgbClr val="CFE2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6"/>
          <p:cNvSpPr txBox="1"/>
          <p:nvPr/>
        </p:nvSpPr>
        <p:spPr>
          <a:xfrm>
            <a:off x="2757825" y="2309450"/>
            <a:ext cx="11712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Consolas"/>
                <a:ea typeface="Consolas"/>
                <a:cs typeface="Consolas"/>
                <a:sym typeface="Consolas"/>
              </a:rPr>
              <a:t>VengefulSLList</a:t>
            </a:r>
            <a:endParaRPr>
              <a:latin typeface="Consolas"/>
              <a:ea typeface="Consolas"/>
              <a:cs typeface="Consolas"/>
              <a:sym typeface="Consolas"/>
            </a:endParaRPr>
          </a:p>
        </p:txBody>
      </p:sp>
      <p:sp>
        <p:nvSpPr>
          <p:cNvPr id="454" name="Google Shape;454;p36"/>
          <p:cNvSpPr txBox="1"/>
          <p:nvPr/>
        </p:nvSpPr>
        <p:spPr>
          <a:xfrm>
            <a:off x="1597425" y="1876106"/>
            <a:ext cx="15351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Static Type</a:t>
            </a:r>
            <a:endParaRPr>
              <a:latin typeface="Calibri"/>
              <a:ea typeface="Calibri"/>
              <a:cs typeface="Calibri"/>
              <a:sym typeface="Calibri"/>
            </a:endParaRPr>
          </a:p>
        </p:txBody>
      </p:sp>
      <p:sp>
        <p:nvSpPr>
          <p:cNvPr id="455" name="Google Shape;455;p36"/>
          <p:cNvSpPr txBox="1"/>
          <p:nvPr/>
        </p:nvSpPr>
        <p:spPr>
          <a:xfrm>
            <a:off x="2682250" y="1876106"/>
            <a:ext cx="12126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Dynamic Type</a:t>
            </a:r>
            <a:endParaRPr>
              <a:latin typeface="Calibri"/>
              <a:ea typeface="Calibri"/>
              <a:cs typeface="Calibri"/>
              <a:sym typeface="Calibri"/>
            </a:endParaRPr>
          </a:p>
        </p:txBody>
      </p:sp>
      <p:sp>
        <p:nvSpPr>
          <p:cNvPr id="456" name="Google Shape;456;p36"/>
          <p:cNvSpPr txBox="1"/>
          <p:nvPr/>
        </p:nvSpPr>
        <p:spPr>
          <a:xfrm>
            <a:off x="1804988" y="2823113"/>
            <a:ext cx="7716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SLList</a:t>
            </a:r>
            <a:endParaRPr sz="1000">
              <a:latin typeface="Consolas"/>
              <a:ea typeface="Consolas"/>
              <a:cs typeface="Consolas"/>
              <a:sym typeface="Consolas"/>
            </a:endParaRPr>
          </a:p>
        </p:txBody>
      </p:sp>
      <p:sp>
        <p:nvSpPr>
          <p:cNvPr id="457" name="Google Shape;457;p36"/>
          <p:cNvSpPr txBox="1"/>
          <p:nvPr/>
        </p:nvSpPr>
        <p:spPr>
          <a:xfrm>
            <a:off x="2757824" y="2823125"/>
            <a:ext cx="11712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Consolas"/>
                <a:ea typeface="Consolas"/>
                <a:cs typeface="Consolas"/>
                <a:sym typeface="Consolas"/>
              </a:rPr>
              <a:t>VengefulSLList</a:t>
            </a:r>
            <a:endParaRPr>
              <a:latin typeface="Consolas"/>
              <a:ea typeface="Consolas"/>
              <a:cs typeface="Consolas"/>
              <a:sym typeface="Consolas"/>
            </a:endParaRPr>
          </a:p>
        </p:txBody>
      </p:sp>
      <p:sp>
        <p:nvSpPr>
          <p:cNvPr id="458" name="Google Shape;458;p36"/>
          <p:cNvSpPr/>
          <p:nvPr/>
        </p:nvSpPr>
        <p:spPr>
          <a:xfrm>
            <a:off x="843452" y="2759213"/>
            <a:ext cx="521100" cy="448800"/>
          </a:xfrm>
          <a:prstGeom prst="rect">
            <a:avLst/>
          </a:prstGeom>
          <a:solidFill>
            <a:srgbClr val="D9EAD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6"/>
          <p:cNvSpPr/>
          <p:nvPr/>
        </p:nvSpPr>
        <p:spPr>
          <a:xfrm>
            <a:off x="948150" y="2337000"/>
            <a:ext cx="259800" cy="1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E2F3"/>
              </a:solidFill>
            </a:endParaRPr>
          </a:p>
        </p:txBody>
      </p:sp>
      <p:sp>
        <p:nvSpPr>
          <p:cNvPr id="460" name="Google Shape;460;p36"/>
          <p:cNvSpPr/>
          <p:nvPr/>
        </p:nvSpPr>
        <p:spPr>
          <a:xfrm>
            <a:off x="974100" y="2905625"/>
            <a:ext cx="259800" cy="1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E2F3"/>
              </a:solidFill>
            </a:endParaRPr>
          </a:p>
        </p:txBody>
      </p:sp>
      <p:sp>
        <p:nvSpPr>
          <p:cNvPr id="461" name="Google Shape;461;p36"/>
          <p:cNvSpPr txBox="1"/>
          <p:nvPr/>
        </p:nvSpPr>
        <p:spPr>
          <a:xfrm>
            <a:off x="403105" y="2275575"/>
            <a:ext cx="5211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vsl</a:t>
            </a:r>
            <a:endParaRPr>
              <a:latin typeface="Consolas"/>
              <a:ea typeface="Consolas"/>
              <a:cs typeface="Consolas"/>
              <a:sym typeface="Consolas"/>
            </a:endParaRPr>
          </a:p>
        </p:txBody>
      </p:sp>
      <p:sp>
        <p:nvSpPr>
          <p:cNvPr id="462" name="Google Shape;462;p36"/>
          <p:cNvSpPr txBox="1"/>
          <p:nvPr/>
        </p:nvSpPr>
        <p:spPr>
          <a:xfrm>
            <a:off x="448855" y="2773875"/>
            <a:ext cx="4296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sl</a:t>
            </a:r>
            <a:endParaRPr>
              <a:latin typeface="Consolas"/>
              <a:ea typeface="Consolas"/>
              <a:cs typeface="Consolas"/>
              <a:sym typeface="Consolas"/>
            </a:endParaRPr>
          </a:p>
        </p:txBody>
      </p:sp>
      <p:sp>
        <p:nvSpPr>
          <p:cNvPr id="463" name="Google Shape;463;p36"/>
          <p:cNvSpPr txBox="1"/>
          <p:nvPr/>
        </p:nvSpPr>
        <p:spPr>
          <a:xfrm>
            <a:off x="777125" y="2170700"/>
            <a:ext cx="6537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Consolas"/>
                <a:ea typeface="Consolas"/>
                <a:cs typeface="Consolas"/>
                <a:sym typeface="Consolas"/>
              </a:rPr>
              <a:t>VengefulSLList</a:t>
            </a:r>
            <a:endParaRPr sz="800">
              <a:latin typeface="Consolas"/>
              <a:ea typeface="Consolas"/>
              <a:cs typeface="Consolas"/>
              <a:sym typeface="Consolas"/>
            </a:endParaRPr>
          </a:p>
        </p:txBody>
      </p:sp>
      <p:sp>
        <p:nvSpPr>
          <p:cNvPr id="464" name="Google Shape;464;p36"/>
          <p:cNvSpPr txBox="1"/>
          <p:nvPr/>
        </p:nvSpPr>
        <p:spPr>
          <a:xfrm>
            <a:off x="787833" y="2684195"/>
            <a:ext cx="5211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onsolas"/>
                <a:ea typeface="Consolas"/>
                <a:cs typeface="Consolas"/>
                <a:sym typeface="Consolas"/>
              </a:rPr>
              <a:t>SLList</a:t>
            </a:r>
            <a:endParaRPr sz="600">
              <a:latin typeface="Consolas"/>
              <a:ea typeface="Consolas"/>
              <a:cs typeface="Consolas"/>
              <a:sym typeface="Consolas"/>
            </a:endParaRPr>
          </a:p>
        </p:txBody>
      </p:sp>
      <p:sp>
        <p:nvSpPr>
          <p:cNvPr id="465" name="Google Shape;465;p36"/>
          <p:cNvSpPr/>
          <p:nvPr/>
        </p:nvSpPr>
        <p:spPr>
          <a:xfrm>
            <a:off x="1578400" y="3562825"/>
            <a:ext cx="1166700" cy="33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6" name="Google Shape;466;p36"/>
          <p:cNvCxnSpPr>
            <a:stCxn id="458" idx="2"/>
            <a:endCxn id="467" idx="1"/>
          </p:cNvCxnSpPr>
          <p:nvPr/>
        </p:nvCxnSpPr>
        <p:spPr>
          <a:xfrm flipH="1" rot="-5400000">
            <a:off x="1039052" y="3272963"/>
            <a:ext cx="591000" cy="461100"/>
          </a:xfrm>
          <a:prstGeom prst="curvedConnector2">
            <a:avLst/>
          </a:prstGeom>
          <a:noFill/>
          <a:ln cap="flat" cmpd="sng" w="9525">
            <a:solidFill>
              <a:schemeClr val="dk2"/>
            </a:solidFill>
            <a:prstDash val="solid"/>
            <a:round/>
            <a:headEnd len="med" w="med" type="none"/>
            <a:tailEnd len="med" w="med" type="triangle"/>
          </a:ln>
        </p:spPr>
      </p:cxnSp>
      <p:cxnSp>
        <p:nvCxnSpPr>
          <p:cNvPr id="468" name="Google Shape;468;p36"/>
          <p:cNvCxnSpPr>
            <a:stCxn id="459" idx="3"/>
            <a:endCxn id="465" idx="1"/>
          </p:cNvCxnSpPr>
          <p:nvPr/>
        </p:nvCxnSpPr>
        <p:spPr>
          <a:xfrm>
            <a:off x="1207950" y="2415000"/>
            <a:ext cx="370500" cy="1315500"/>
          </a:xfrm>
          <a:prstGeom prst="curvedConnector3">
            <a:avLst>
              <a:gd fmla="val 49993" name="adj1"/>
            </a:avLst>
          </a:prstGeom>
          <a:noFill/>
          <a:ln cap="flat" cmpd="sng" w="9525">
            <a:solidFill>
              <a:schemeClr val="dk2"/>
            </a:solidFill>
            <a:prstDash val="solid"/>
            <a:round/>
            <a:headEnd len="med" w="med" type="none"/>
            <a:tailEnd len="med" w="med" type="triangle"/>
          </a:ln>
        </p:spPr>
      </p:cxnSp>
      <p:sp>
        <p:nvSpPr>
          <p:cNvPr id="467" name="Google Shape;467;p36"/>
          <p:cNvSpPr txBox="1"/>
          <p:nvPr/>
        </p:nvSpPr>
        <p:spPr>
          <a:xfrm>
            <a:off x="1565246" y="3737575"/>
            <a:ext cx="370500" cy="1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Google Shape;45;p10"/>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a:t>
            </a:r>
            <a:endParaRPr/>
          </a:p>
        </p:txBody>
      </p:sp>
      <p:sp>
        <p:nvSpPr>
          <p:cNvPr id="46" name="Google Shape;46;p10"/>
          <p:cNvSpPr txBox="1"/>
          <p:nvPr>
            <p:ph idx="1" type="subTitle"/>
          </p:nvPr>
        </p:nvSpPr>
        <p:spPr>
          <a:xfrm>
            <a:off x="161925" y="2612325"/>
            <a:ext cx="6842700" cy="20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9: More Inheritance!</a:t>
            </a:r>
            <a:endParaRPr/>
          </a:p>
          <a:p>
            <a:pPr indent="-381000" lvl="0" marL="457200" rtl="0" algn="l">
              <a:spcBef>
                <a:spcPts val="0"/>
              </a:spcBef>
              <a:spcAft>
                <a:spcPts val="0"/>
              </a:spcAft>
              <a:buSzPts val="2400"/>
              <a:buChar char="●"/>
            </a:pPr>
            <a:r>
              <a:rPr lang="en"/>
              <a:t>Implementation Inheritance: Extends</a:t>
            </a:r>
            <a:endParaRPr/>
          </a:p>
          <a:p>
            <a:pPr indent="-381000" lvl="0" marL="457200" rtl="0" algn="l">
              <a:spcBef>
                <a:spcPts val="0"/>
              </a:spcBef>
              <a:spcAft>
                <a:spcPts val="0"/>
              </a:spcAft>
              <a:buSzPts val="2400"/>
              <a:buChar char="●"/>
            </a:pPr>
            <a:r>
              <a:rPr lang="en"/>
              <a:t>Encapsulation</a:t>
            </a:r>
            <a:endParaRPr/>
          </a:p>
          <a:p>
            <a:pPr indent="-381000" lvl="0" marL="457200" rtl="0" algn="l">
              <a:spcBef>
                <a:spcPts val="0"/>
              </a:spcBef>
              <a:spcAft>
                <a:spcPts val="0"/>
              </a:spcAft>
              <a:buSzPts val="2400"/>
              <a:buChar char="●"/>
            </a:pPr>
            <a:r>
              <a:rPr lang="en"/>
              <a:t>Casting</a:t>
            </a:r>
            <a:endParaRPr/>
          </a:p>
          <a:p>
            <a:pPr indent="-381000" lvl="0" marL="457200" rtl="0" algn="l">
              <a:spcBef>
                <a:spcPts val="0"/>
              </a:spcBef>
              <a:spcAft>
                <a:spcPts val="0"/>
              </a:spcAft>
              <a:buSzPts val="2400"/>
              <a:buChar char="●"/>
            </a:pPr>
            <a:r>
              <a:rPr lang="en"/>
              <a:t>Higher Order Functions in Java</a:t>
            </a:r>
            <a:endParaRPr/>
          </a:p>
        </p:txBody>
      </p:sp>
      <p:pic>
        <p:nvPicPr>
          <p:cNvPr id="47" name="Google Shape;47;p10"/>
          <p:cNvPicPr preferRelativeResize="0"/>
          <p:nvPr/>
        </p:nvPicPr>
        <p:blipFill>
          <a:blip r:embed="rId3">
            <a:alphaModFix/>
          </a:blip>
          <a:stretch>
            <a:fillRect/>
          </a:stretch>
        </p:blipFill>
        <p:spPr>
          <a:xfrm>
            <a:off x="4623459" y="422446"/>
            <a:ext cx="4084015" cy="2008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Compile-Time Types and Expressions</a:t>
            </a:r>
            <a:endParaRPr/>
          </a:p>
        </p:txBody>
      </p:sp>
      <p:sp>
        <p:nvSpPr>
          <p:cNvPr id="474" name="Google Shape;474;p37"/>
          <p:cNvSpPr txBox="1"/>
          <p:nvPr>
            <p:ph idx="1" type="body"/>
          </p:nvPr>
        </p:nvSpPr>
        <p:spPr>
          <a:xfrm>
            <a:off x="243000" y="556500"/>
            <a:ext cx="88104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Expressions have compile-time types:</a:t>
            </a:r>
            <a:endParaRPr/>
          </a:p>
          <a:p>
            <a:pPr indent="-355600" lvl="0" marL="457200" rtl="0" algn="l">
              <a:spcBef>
                <a:spcPts val="600"/>
              </a:spcBef>
              <a:spcAft>
                <a:spcPts val="0"/>
              </a:spcAft>
              <a:buSzPts val="2000"/>
              <a:buChar char="●"/>
            </a:pPr>
            <a:r>
              <a:rPr lang="en"/>
              <a:t>An expression using the new keyword has the specified compile-time type.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355600" lvl="0" marL="457200" rtl="0" algn="l">
              <a:spcBef>
                <a:spcPts val="600"/>
              </a:spcBef>
              <a:spcAft>
                <a:spcPts val="0"/>
              </a:spcAft>
              <a:buSzPts val="2000"/>
              <a:buChar char="●"/>
            </a:pPr>
            <a:r>
              <a:rPr lang="en"/>
              <a:t>Compile-time type of right hand side (RHS) expression is VengefulSLList.</a:t>
            </a:r>
            <a:endParaRPr/>
          </a:p>
          <a:p>
            <a:pPr indent="-355600" lvl="0" marL="457200" rtl="0" algn="l">
              <a:spcBef>
                <a:spcPts val="0"/>
              </a:spcBef>
              <a:spcAft>
                <a:spcPts val="0"/>
              </a:spcAft>
              <a:buSzPts val="2000"/>
              <a:buChar char="●"/>
            </a:pPr>
            <a:r>
              <a:rPr lang="en"/>
              <a:t>A VengefulSLList is-an SLList, so assignment is allowed.</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355600" lvl="0" marL="457200" rtl="0" algn="l">
              <a:spcBef>
                <a:spcPts val="600"/>
              </a:spcBef>
              <a:spcAft>
                <a:spcPts val="0"/>
              </a:spcAft>
              <a:buSzPts val="2000"/>
              <a:buChar char="●"/>
            </a:pPr>
            <a:r>
              <a:rPr lang="en"/>
              <a:t>Compile-time type of RHS expression is SLList.</a:t>
            </a:r>
            <a:endParaRPr/>
          </a:p>
          <a:p>
            <a:pPr indent="-355600" lvl="0" marL="457200" rtl="0" algn="l">
              <a:spcBef>
                <a:spcPts val="0"/>
              </a:spcBef>
              <a:spcAft>
                <a:spcPts val="0"/>
              </a:spcAft>
              <a:buSzPts val="2000"/>
              <a:buChar char="●"/>
            </a:pPr>
            <a:r>
              <a:rPr lang="en"/>
              <a:t>An SLList is not necessarily a VengefulSLList, so compilation error results.</a:t>
            </a:r>
            <a:endParaRPr/>
          </a:p>
        </p:txBody>
      </p:sp>
      <p:sp>
        <p:nvSpPr>
          <p:cNvPr id="475" name="Google Shape;475;p37"/>
          <p:cNvSpPr txBox="1"/>
          <p:nvPr/>
        </p:nvSpPr>
        <p:spPr>
          <a:xfrm>
            <a:off x="359875" y="1771800"/>
            <a:ext cx="7260000" cy="495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SLList&lt;Integer&gt; sl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VengefulSLList&lt;Integer&gt;();    </a:t>
            </a:r>
            <a:endParaRPr>
              <a:highlight>
                <a:srgbClr val="EFEFEF"/>
              </a:highlight>
            </a:endParaRPr>
          </a:p>
        </p:txBody>
      </p:sp>
      <p:sp>
        <p:nvSpPr>
          <p:cNvPr id="476" name="Google Shape;476;p37"/>
          <p:cNvSpPr txBox="1"/>
          <p:nvPr/>
        </p:nvSpPr>
        <p:spPr>
          <a:xfrm>
            <a:off x="341338" y="3192686"/>
            <a:ext cx="7260000" cy="495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rgbClr val="BE0712"/>
                </a:solidFill>
                <a:highlight>
                  <a:srgbClr val="EFEFEF"/>
                </a:highlight>
                <a:latin typeface="Consolas"/>
                <a:ea typeface="Consolas"/>
                <a:cs typeface="Consolas"/>
                <a:sym typeface="Consolas"/>
              </a:rPr>
              <a:t>VengefulSLList&lt;Integer&gt; vsl = </a:t>
            </a:r>
            <a:r>
              <a:rPr b="1" lang="en" sz="1900">
                <a:solidFill>
                  <a:srgbClr val="BE0712"/>
                </a:solidFill>
                <a:highlight>
                  <a:srgbClr val="EFEFEF"/>
                </a:highlight>
                <a:latin typeface="Consolas"/>
                <a:ea typeface="Consolas"/>
                <a:cs typeface="Consolas"/>
                <a:sym typeface="Consolas"/>
              </a:rPr>
              <a:t>new</a:t>
            </a:r>
            <a:r>
              <a:rPr lang="en" sz="1900">
                <a:solidFill>
                  <a:srgbClr val="BE0712"/>
                </a:solidFill>
                <a:highlight>
                  <a:srgbClr val="EFEFEF"/>
                </a:highlight>
                <a:latin typeface="Consolas"/>
                <a:ea typeface="Consolas"/>
                <a:cs typeface="Consolas"/>
                <a:sym typeface="Consolas"/>
              </a:rPr>
              <a:t> SLList&lt;Integer&gt;();</a:t>
            </a:r>
            <a:endParaRPr sz="1900">
              <a:solidFill>
                <a:srgbClr val="BE0712"/>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a:highlight>
                <a:srgbClr val="EFEFEF"/>
              </a:highlight>
            </a:endParaRPr>
          </a:p>
        </p:txBody>
      </p:sp>
      <p:cxnSp>
        <p:nvCxnSpPr>
          <p:cNvPr id="477" name="Google Shape;477;p37"/>
          <p:cNvCxnSpPr/>
          <p:nvPr/>
        </p:nvCxnSpPr>
        <p:spPr>
          <a:xfrm rot="10800000">
            <a:off x="5796038" y="3615286"/>
            <a:ext cx="647100" cy="296100"/>
          </a:xfrm>
          <a:prstGeom prst="straightConnector1">
            <a:avLst/>
          </a:prstGeom>
          <a:noFill/>
          <a:ln cap="flat" cmpd="sng" w="9525">
            <a:solidFill>
              <a:srgbClr val="BE0712"/>
            </a:solidFill>
            <a:prstDash val="solid"/>
            <a:round/>
            <a:headEnd len="med" w="med" type="none"/>
            <a:tailEnd len="med" w="med" type="triangle"/>
          </a:ln>
        </p:spPr>
      </p:cxnSp>
      <p:sp>
        <p:nvSpPr>
          <p:cNvPr id="478" name="Google Shape;478;p37"/>
          <p:cNvSpPr txBox="1"/>
          <p:nvPr/>
        </p:nvSpPr>
        <p:spPr>
          <a:xfrm>
            <a:off x="6464529" y="3787336"/>
            <a:ext cx="1724700" cy="5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Compilation error!</a:t>
            </a:r>
            <a:endParaRPr>
              <a:solidFill>
                <a:srgbClr val="BE071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Compile-Time Types and Expressions</a:t>
            </a:r>
            <a:endParaRPr/>
          </a:p>
        </p:txBody>
      </p:sp>
      <p:sp>
        <p:nvSpPr>
          <p:cNvPr id="484" name="Google Shape;484;p38"/>
          <p:cNvSpPr txBox="1"/>
          <p:nvPr>
            <p:ph idx="1" type="body"/>
          </p:nvPr>
        </p:nvSpPr>
        <p:spPr>
          <a:xfrm>
            <a:off x="243000" y="556500"/>
            <a:ext cx="8810400" cy="2088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Expressions have compile-time types:</a:t>
            </a:r>
            <a:endParaRPr/>
          </a:p>
          <a:p>
            <a:pPr indent="-355600" lvl="0" marL="457200" rtl="0" algn="l">
              <a:spcBef>
                <a:spcPts val="600"/>
              </a:spcBef>
              <a:spcAft>
                <a:spcPts val="0"/>
              </a:spcAft>
              <a:buSzPts val="2000"/>
              <a:buChar char="●"/>
            </a:pPr>
            <a:r>
              <a:rPr lang="en"/>
              <a:t>Method calls have compile-time type equal to their declared type.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355600" lvl="0" marL="457200" rtl="0" algn="l">
              <a:spcBef>
                <a:spcPts val="600"/>
              </a:spcBef>
              <a:spcAft>
                <a:spcPts val="0"/>
              </a:spcAft>
              <a:buSzPts val="2000"/>
              <a:buChar char="●"/>
            </a:pPr>
            <a:r>
              <a:rPr b="1" lang="en"/>
              <a:t>Any call to maxDog will have compile-time type Dog!</a:t>
            </a:r>
            <a:endParaRPr b="1"/>
          </a:p>
          <a:p>
            <a:pPr indent="0" lvl="0" marL="0" rtl="0" algn="l">
              <a:spcBef>
                <a:spcPts val="600"/>
              </a:spcBef>
              <a:spcAft>
                <a:spcPts val="0"/>
              </a:spcAft>
              <a:buClr>
                <a:srgbClr val="000000"/>
              </a:buClr>
              <a:buSzPts val="1100"/>
              <a:buFont typeface="Arial"/>
              <a:buNone/>
            </a:pPr>
            <a:r>
              <a:t/>
            </a:r>
            <a:endParaRPr/>
          </a:p>
        </p:txBody>
      </p:sp>
      <p:sp>
        <p:nvSpPr>
          <p:cNvPr id="485" name="Google Shape;485;p38"/>
          <p:cNvSpPr txBox="1"/>
          <p:nvPr/>
        </p:nvSpPr>
        <p:spPr>
          <a:xfrm>
            <a:off x="284300" y="1757625"/>
            <a:ext cx="7260000" cy="495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Dog maxDog(Dog d1, Dog d2) { … }</a:t>
            </a:r>
            <a:endParaRPr sz="1900">
              <a:solidFill>
                <a:schemeClr val="dk1"/>
              </a:solidFill>
              <a:highlight>
                <a:srgbClr val="EFEFEF"/>
              </a:highlight>
              <a:latin typeface="Consolas"/>
              <a:ea typeface="Consolas"/>
              <a:cs typeface="Consolas"/>
              <a:sym typeface="Consolas"/>
            </a:endParaRPr>
          </a:p>
        </p:txBody>
      </p:sp>
      <p:sp>
        <p:nvSpPr>
          <p:cNvPr id="486" name="Google Shape;486;p38"/>
          <p:cNvSpPr txBox="1"/>
          <p:nvPr/>
        </p:nvSpPr>
        <p:spPr>
          <a:xfrm>
            <a:off x="755400" y="3144825"/>
            <a:ext cx="6362100" cy="1642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Poodle frank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Poodle(</a:t>
            </a:r>
            <a:r>
              <a:rPr lang="en" sz="1900">
                <a:solidFill>
                  <a:srgbClr val="BD8D8B"/>
                </a:solidFill>
                <a:highlight>
                  <a:srgbClr val="EFEFEF"/>
                </a:highlight>
                <a:latin typeface="Consolas"/>
                <a:ea typeface="Consolas"/>
                <a:cs typeface="Consolas"/>
                <a:sym typeface="Consolas"/>
              </a:rPr>
              <a:t>"Frank"</a:t>
            </a:r>
            <a:r>
              <a:rPr lang="en" sz="1900">
                <a:solidFill>
                  <a:schemeClr val="dk1"/>
                </a:solidFill>
                <a:highlight>
                  <a:srgbClr val="EFEFEF"/>
                </a:highlight>
                <a:latin typeface="Consolas"/>
                <a:ea typeface="Consolas"/>
                <a:cs typeface="Consolas"/>
                <a:sym typeface="Consolas"/>
              </a:rPr>
              <a:t>, 5);</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Poodle frankJr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Poodle(</a:t>
            </a:r>
            <a:r>
              <a:rPr lang="en" sz="1900">
                <a:solidFill>
                  <a:srgbClr val="BD8D8B"/>
                </a:solidFill>
                <a:highlight>
                  <a:srgbClr val="EFEFEF"/>
                </a:highlight>
                <a:latin typeface="Consolas"/>
                <a:ea typeface="Consolas"/>
                <a:cs typeface="Consolas"/>
                <a:sym typeface="Consolas"/>
              </a:rPr>
              <a:t>"Frank Jr."</a:t>
            </a:r>
            <a:r>
              <a:rPr lang="en" sz="1900">
                <a:solidFill>
                  <a:schemeClr val="dk1"/>
                </a:solidFill>
                <a:highlight>
                  <a:srgbClr val="EFEFEF"/>
                </a:highlight>
                <a:latin typeface="Consolas"/>
                <a:ea typeface="Consolas"/>
                <a:cs typeface="Consolas"/>
                <a:sym typeface="Consolas"/>
              </a:rPr>
              <a:t>, 15);</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900">
              <a:solidFill>
                <a:srgbClr val="BE0712"/>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Dog largerDog = maxDog(frank, frankJr);</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rgbClr val="BE0712"/>
                </a:solidFill>
                <a:highlight>
                  <a:srgbClr val="EFEFEF"/>
                </a:highlight>
                <a:latin typeface="Consolas"/>
                <a:ea typeface="Consolas"/>
                <a:cs typeface="Consolas"/>
                <a:sym typeface="Consolas"/>
              </a:rPr>
              <a:t>Poodle largerPoodle = maxDog(frank, frankJr);</a:t>
            </a:r>
            <a:endParaRPr>
              <a:solidFill>
                <a:srgbClr val="BE0712"/>
              </a:solidFill>
              <a:highlight>
                <a:srgbClr val="EFEFEF"/>
              </a:highlight>
            </a:endParaRPr>
          </a:p>
        </p:txBody>
      </p:sp>
      <p:cxnSp>
        <p:nvCxnSpPr>
          <p:cNvPr id="487" name="Google Shape;487;p38"/>
          <p:cNvCxnSpPr/>
          <p:nvPr/>
        </p:nvCxnSpPr>
        <p:spPr>
          <a:xfrm flipH="1">
            <a:off x="6700850" y="4075325"/>
            <a:ext cx="614100" cy="219300"/>
          </a:xfrm>
          <a:prstGeom prst="straightConnector1">
            <a:avLst/>
          </a:prstGeom>
          <a:noFill/>
          <a:ln cap="flat" cmpd="sng" w="9525">
            <a:solidFill>
              <a:srgbClr val="BE0712"/>
            </a:solidFill>
            <a:prstDash val="solid"/>
            <a:round/>
            <a:headEnd len="med" w="med" type="none"/>
            <a:tailEnd len="med" w="med" type="triangle"/>
          </a:ln>
        </p:spPr>
      </p:cxnSp>
      <p:sp>
        <p:nvSpPr>
          <p:cNvPr id="488" name="Google Shape;488;p38"/>
          <p:cNvSpPr txBox="1"/>
          <p:nvPr/>
        </p:nvSpPr>
        <p:spPr>
          <a:xfrm>
            <a:off x="7274075" y="3144825"/>
            <a:ext cx="1728300" cy="11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Compilation error!</a:t>
            </a:r>
            <a:endParaRPr>
              <a:solidFill>
                <a:srgbClr val="AC2020"/>
              </a:solidFill>
            </a:endParaRPr>
          </a:p>
          <a:p>
            <a:pPr indent="0" lvl="0" marL="0" rtl="0" algn="l">
              <a:spcBef>
                <a:spcPts val="0"/>
              </a:spcBef>
              <a:spcAft>
                <a:spcPts val="0"/>
              </a:spcAft>
              <a:buNone/>
            </a:pPr>
            <a:r>
              <a:t/>
            </a:r>
            <a:endParaRPr>
              <a:solidFill>
                <a:srgbClr val="AC2020"/>
              </a:solidFill>
            </a:endParaRPr>
          </a:p>
          <a:p>
            <a:pPr indent="0" lvl="0" marL="0" rtl="0" algn="l">
              <a:spcBef>
                <a:spcPts val="0"/>
              </a:spcBef>
              <a:spcAft>
                <a:spcPts val="0"/>
              </a:spcAft>
              <a:buNone/>
            </a:pPr>
            <a:r>
              <a:rPr lang="en">
                <a:solidFill>
                  <a:srgbClr val="AC2020"/>
                </a:solidFill>
              </a:rPr>
              <a:t>RHS has compile-time type Dog.</a:t>
            </a:r>
            <a:endParaRPr>
              <a:solidFill>
                <a:srgbClr val="AC2020"/>
              </a:solidFill>
            </a:endParaRPr>
          </a:p>
        </p:txBody>
      </p:sp>
      <p:sp>
        <p:nvSpPr>
          <p:cNvPr id="489" name="Google Shape;489;p38"/>
          <p:cNvSpPr txBox="1"/>
          <p:nvPr/>
        </p:nvSpPr>
        <p:spPr>
          <a:xfrm>
            <a:off x="265400" y="2734125"/>
            <a:ext cx="3000000" cy="4107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Example:</a:t>
            </a:r>
            <a:endParaRPr sz="20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Casting</a:t>
            </a:r>
            <a:endParaRPr/>
          </a:p>
        </p:txBody>
      </p:sp>
      <p:sp>
        <p:nvSpPr>
          <p:cNvPr id="495" name="Google Shape;495;p39"/>
          <p:cNvSpPr txBox="1"/>
          <p:nvPr>
            <p:ph idx="1" type="body"/>
          </p:nvPr>
        </p:nvSpPr>
        <p:spPr>
          <a:xfrm>
            <a:off x="243000" y="556500"/>
            <a:ext cx="88104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Java has a special syntax for specifying the compile-time type of any expression.</a:t>
            </a:r>
            <a:endParaRPr/>
          </a:p>
          <a:p>
            <a:pPr indent="-355600" lvl="0" marL="457200" rtl="0" algn="l">
              <a:spcBef>
                <a:spcPts val="600"/>
              </a:spcBef>
              <a:spcAft>
                <a:spcPts val="0"/>
              </a:spcAft>
              <a:buSzPts val="2000"/>
              <a:buChar char="●"/>
            </a:pPr>
            <a:r>
              <a:rPr lang="en"/>
              <a:t>Put desired type in parenthesis before the expression.</a:t>
            </a:r>
            <a:endParaRPr/>
          </a:p>
          <a:p>
            <a:pPr indent="-355600" lvl="0" marL="457200" rtl="0" algn="l">
              <a:spcBef>
                <a:spcPts val="0"/>
              </a:spcBef>
              <a:spcAft>
                <a:spcPts val="0"/>
              </a:spcAft>
              <a:buSzPts val="2000"/>
              <a:buChar char="●"/>
            </a:pPr>
            <a:r>
              <a:rPr lang="en"/>
              <a:t>Examples:</a:t>
            </a:r>
            <a:endParaRPr/>
          </a:p>
          <a:p>
            <a:pPr indent="-355600" lvl="1" marL="914400" rtl="0" algn="l">
              <a:spcBef>
                <a:spcPts val="0"/>
              </a:spcBef>
              <a:spcAft>
                <a:spcPts val="0"/>
              </a:spcAft>
              <a:buSzPts val="2000"/>
              <a:buChar char="○"/>
            </a:pPr>
            <a:r>
              <a:rPr lang="en"/>
              <a:t>Compile-time type Dog:</a:t>
            </a:r>
            <a:endParaRPr/>
          </a:p>
          <a:p>
            <a:pPr indent="0" lvl="0" marL="457200" rtl="0" algn="l">
              <a:spcBef>
                <a:spcPts val="600"/>
              </a:spcBef>
              <a:spcAft>
                <a:spcPts val="0"/>
              </a:spcAft>
              <a:buNone/>
            </a:pPr>
            <a:r>
              <a:t/>
            </a:r>
            <a:endParaRPr/>
          </a:p>
          <a:p>
            <a:pPr indent="-355600" lvl="1" marL="914400" rtl="0" algn="l">
              <a:spcBef>
                <a:spcPts val="480"/>
              </a:spcBef>
              <a:spcAft>
                <a:spcPts val="0"/>
              </a:spcAft>
              <a:buSzPts val="2000"/>
              <a:buChar char="○"/>
            </a:pPr>
            <a:r>
              <a:rPr lang="en"/>
              <a:t>Compile-time type Poodle: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Tells compiler to pretend it sees a particular type.</a:t>
            </a:r>
            <a:endParaRPr/>
          </a:p>
        </p:txBody>
      </p:sp>
      <p:sp>
        <p:nvSpPr>
          <p:cNvPr id="496" name="Google Shape;496;p39"/>
          <p:cNvSpPr txBox="1"/>
          <p:nvPr/>
        </p:nvSpPr>
        <p:spPr>
          <a:xfrm>
            <a:off x="4105600" y="1610600"/>
            <a:ext cx="3269400" cy="495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maxDog(frank, frankJr);</a:t>
            </a:r>
            <a:endParaRPr>
              <a:solidFill>
                <a:srgbClr val="BE0712"/>
              </a:solidFill>
              <a:highlight>
                <a:srgbClr val="EFEFEF"/>
              </a:highlight>
            </a:endParaRPr>
          </a:p>
        </p:txBody>
      </p:sp>
      <p:sp>
        <p:nvSpPr>
          <p:cNvPr id="497" name="Google Shape;497;p39"/>
          <p:cNvSpPr txBox="1"/>
          <p:nvPr/>
        </p:nvSpPr>
        <p:spPr>
          <a:xfrm>
            <a:off x="4121750" y="2367325"/>
            <a:ext cx="4877100" cy="495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(Poodle) maxDog(frank, frankJr);</a:t>
            </a:r>
            <a:endParaRPr>
              <a:solidFill>
                <a:srgbClr val="BE0712"/>
              </a:solidFill>
              <a:highlight>
                <a:srgbClr val="EFEFEF"/>
              </a:highlight>
            </a:endParaRPr>
          </a:p>
        </p:txBody>
      </p:sp>
      <p:sp>
        <p:nvSpPr>
          <p:cNvPr id="498" name="Google Shape;498;p39"/>
          <p:cNvSpPr txBox="1"/>
          <p:nvPr/>
        </p:nvSpPr>
        <p:spPr>
          <a:xfrm>
            <a:off x="374400" y="3647600"/>
            <a:ext cx="7735800" cy="1291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Poodle frank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Poodle(</a:t>
            </a:r>
            <a:r>
              <a:rPr lang="en" sz="1900">
                <a:solidFill>
                  <a:srgbClr val="BD8D8B"/>
                </a:solidFill>
                <a:highlight>
                  <a:srgbClr val="EFEFEF"/>
                </a:highlight>
                <a:latin typeface="Consolas"/>
                <a:ea typeface="Consolas"/>
                <a:cs typeface="Consolas"/>
                <a:sym typeface="Consolas"/>
              </a:rPr>
              <a:t>"Frank"</a:t>
            </a:r>
            <a:r>
              <a:rPr lang="en" sz="1900">
                <a:solidFill>
                  <a:schemeClr val="dk1"/>
                </a:solidFill>
                <a:highlight>
                  <a:srgbClr val="EFEFEF"/>
                </a:highlight>
                <a:latin typeface="Consolas"/>
                <a:ea typeface="Consolas"/>
                <a:cs typeface="Consolas"/>
                <a:sym typeface="Consolas"/>
              </a:rPr>
              <a:t>, 5);</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Poodle frankJr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Poodle(</a:t>
            </a:r>
            <a:r>
              <a:rPr lang="en" sz="1900">
                <a:solidFill>
                  <a:srgbClr val="BD8D8B"/>
                </a:solidFill>
                <a:highlight>
                  <a:srgbClr val="EFEFEF"/>
                </a:highlight>
                <a:latin typeface="Consolas"/>
                <a:ea typeface="Consolas"/>
                <a:cs typeface="Consolas"/>
                <a:sym typeface="Consolas"/>
              </a:rPr>
              <a:t>"Frank Jr."</a:t>
            </a:r>
            <a:r>
              <a:rPr lang="en" sz="1900">
                <a:solidFill>
                  <a:schemeClr val="dk1"/>
                </a:solidFill>
                <a:highlight>
                  <a:srgbClr val="EFEFEF"/>
                </a:highlight>
                <a:latin typeface="Consolas"/>
                <a:ea typeface="Consolas"/>
                <a:cs typeface="Consolas"/>
                <a:sym typeface="Consolas"/>
              </a:rPr>
              <a:t>, 15);</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Dog largerDog = maxDog(frank, frankJr);</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highlight>
                  <a:srgbClr val="EFEFEF"/>
                </a:highlight>
                <a:latin typeface="Consolas"/>
                <a:ea typeface="Consolas"/>
                <a:cs typeface="Consolas"/>
                <a:sym typeface="Consolas"/>
              </a:rPr>
              <a:t>Poodle largerPoodle = (Poodle) maxDog(frank, frankJr);</a:t>
            </a:r>
            <a:endParaRPr>
              <a:highlight>
                <a:srgbClr val="EFEFEF"/>
              </a:highlight>
            </a:endParaRPr>
          </a:p>
        </p:txBody>
      </p:sp>
      <p:cxnSp>
        <p:nvCxnSpPr>
          <p:cNvPr id="499" name="Google Shape;499;p39"/>
          <p:cNvCxnSpPr/>
          <p:nvPr/>
        </p:nvCxnSpPr>
        <p:spPr>
          <a:xfrm flipH="1">
            <a:off x="6472250" y="3647600"/>
            <a:ext cx="349200" cy="951900"/>
          </a:xfrm>
          <a:prstGeom prst="straightConnector1">
            <a:avLst/>
          </a:prstGeom>
          <a:noFill/>
          <a:ln cap="flat" cmpd="sng" w="9525">
            <a:solidFill>
              <a:srgbClr val="BE0712"/>
            </a:solidFill>
            <a:prstDash val="solid"/>
            <a:round/>
            <a:headEnd len="med" w="med" type="none"/>
            <a:tailEnd len="med" w="med" type="triangle"/>
          </a:ln>
        </p:spPr>
      </p:cxnSp>
      <p:sp>
        <p:nvSpPr>
          <p:cNvPr id="500" name="Google Shape;500;p39"/>
          <p:cNvSpPr txBox="1"/>
          <p:nvPr/>
        </p:nvSpPr>
        <p:spPr>
          <a:xfrm>
            <a:off x="5852748" y="3068625"/>
            <a:ext cx="3219900" cy="7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Compilation OK!</a:t>
            </a:r>
            <a:endParaRPr>
              <a:solidFill>
                <a:srgbClr val="AC2020"/>
              </a:solidFill>
            </a:endParaRPr>
          </a:p>
          <a:p>
            <a:pPr indent="0" lvl="0" marL="0" rtl="0" algn="l">
              <a:spcBef>
                <a:spcPts val="0"/>
              </a:spcBef>
              <a:spcAft>
                <a:spcPts val="0"/>
              </a:spcAft>
              <a:buNone/>
            </a:pPr>
            <a:r>
              <a:rPr lang="en">
                <a:solidFill>
                  <a:srgbClr val="AC2020"/>
                </a:solidFill>
              </a:rPr>
              <a:t>RHS has compile-time type Poodle.</a:t>
            </a:r>
            <a:endParaRPr>
              <a:solidFill>
                <a:srgbClr val="AC202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Casting</a:t>
            </a:r>
            <a:endParaRPr/>
          </a:p>
        </p:txBody>
      </p:sp>
      <p:sp>
        <p:nvSpPr>
          <p:cNvPr id="506" name="Google Shape;506;p40"/>
          <p:cNvSpPr txBox="1"/>
          <p:nvPr>
            <p:ph idx="1" type="body"/>
          </p:nvPr>
        </p:nvSpPr>
        <p:spPr>
          <a:xfrm>
            <a:off x="243000" y="556500"/>
            <a:ext cx="87294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Casting is a powerful but dangerous tool.</a:t>
            </a:r>
            <a:endParaRPr/>
          </a:p>
          <a:p>
            <a:pPr indent="-355600" lvl="0" marL="457200" rtl="0" algn="l">
              <a:spcBef>
                <a:spcPts val="600"/>
              </a:spcBef>
              <a:spcAft>
                <a:spcPts val="0"/>
              </a:spcAft>
              <a:buSzPts val="2000"/>
              <a:buChar char="●"/>
            </a:pPr>
            <a:r>
              <a:rPr lang="en"/>
              <a:t>Tells Java to treat an expression as having a different compile-time type.</a:t>
            </a:r>
            <a:endParaRPr/>
          </a:p>
          <a:p>
            <a:pPr indent="-355600" lvl="0" marL="457200" rtl="0" algn="l">
              <a:spcBef>
                <a:spcPts val="0"/>
              </a:spcBef>
              <a:spcAft>
                <a:spcPts val="0"/>
              </a:spcAft>
              <a:buSzPts val="2000"/>
              <a:buChar char="●"/>
            </a:pPr>
            <a:r>
              <a:rPr lang="en"/>
              <a:t>In example below, effectively tells the compiler to ignore its type checking duties.</a:t>
            </a:r>
            <a:endParaRPr/>
          </a:p>
          <a:p>
            <a:pPr indent="-355600" lvl="0" marL="457200" rtl="0" algn="l">
              <a:spcBef>
                <a:spcPts val="0"/>
              </a:spcBef>
              <a:spcAft>
                <a:spcPts val="0"/>
              </a:spcAft>
              <a:buSzPts val="2000"/>
              <a:buChar char="●"/>
            </a:pPr>
            <a:r>
              <a:rPr lang="en"/>
              <a:t>Does not actually change anything: sunglasses don’t make the world dark.</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br>
              <a:rPr lang="en"/>
            </a:br>
            <a:r>
              <a:rPr lang="en"/>
              <a:t>If we run the code above, we get a ClassCastException at runtime.</a:t>
            </a:r>
            <a:endParaRPr/>
          </a:p>
          <a:p>
            <a:pPr indent="-355600" lvl="0" marL="457200" rtl="0" algn="l">
              <a:spcBef>
                <a:spcPts val="600"/>
              </a:spcBef>
              <a:spcAft>
                <a:spcPts val="0"/>
              </a:spcAft>
              <a:buSzPts val="2000"/>
              <a:buChar char="●"/>
            </a:pPr>
            <a:r>
              <a:rPr lang="en"/>
              <a:t>So much for .class files being verifiably type checked...</a:t>
            </a:r>
            <a:endParaRPr/>
          </a:p>
        </p:txBody>
      </p:sp>
      <p:sp>
        <p:nvSpPr>
          <p:cNvPr id="507" name="Google Shape;507;p40"/>
          <p:cNvSpPr txBox="1"/>
          <p:nvPr/>
        </p:nvSpPr>
        <p:spPr>
          <a:xfrm>
            <a:off x="755400" y="2428400"/>
            <a:ext cx="7735800" cy="1402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Poodle frank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Poodle(</a:t>
            </a:r>
            <a:r>
              <a:rPr lang="en" sz="1900">
                <a:solidFill>
                  <a:srgbClr val="BD8D8B"/>
                </a:solidFill>
                <a:highlight>
                  <a:srgbClr val="EFEFEF"/>
                </a:highlight>
                <a:latin typeface="Consolas"/>
                <a:ea typeface="Consolas"/>
                <a:cs typeface="Consolas"/>
                <a:sym typeface="Consolas"/>
              </a:rPr>
              <a:t>"Frank"</a:t>
            </a:r>
            <a:r>
              <a:rPr lang="en" sz="1900">
                <a:solidFill>
                  <a:schemeClr val="dk1"/>
                </a:solidFill>
                <a:highlight>
                  <a:srgbClr val="EFEFEF"/>
                </a:highlight>
                <a:latin typeface="Consolas"/>
                <a:ea typeface="Consolas"/>
                <a:cs typeface="Consolas"/>
                <a:sym typeface="Consolas"/>
              </a:rPr>
              <a:t>, 5);</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Malamute frankSr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Malamute(</a:t>
            </a:r>
            <a:r>
              <a:rPr lang="en" sz="1900">
                <a:solidFill>
                  <a:srgbClr val="BD8D8B"/>
                </a:solidFill>
                <a:highlight>
                  <a:srgbClr val="EFEFEF"/>
                </a:highlight>
                <a:latin typeface="Consolas"/>
                <a:ea typeface="Consolas"/>
                <a:cs typeface="Consolas"/>
                <a:sym typeface="Consolas"/>
              </a:rPr>
              <a:t>"Frank Sr."</a:t>
            </a:r>
            <a:r>
              <a:rPr lang="en" sz="1900">
                <a:solidFill>
                  <a:schemeClr val="dk1"/>
                </a:solidFill>
                <a:highlight>
                  <a:srgbClr val="EFEFEF"/>
                </a:highlight>
                <a:latin typeface="Consolas"/>
                <a:ea typeface="Consolas"/>
                <a:cs typeface="Consolas"/>
                <a:sym typeface="Consolas"/>
              </a:rPr>
              <a:t>, 100);</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highlight>
                  <a:srgbClr val="EFEFEF"/>
                </a:highlight>
                <a:latin typeface="Consolas"/>
                <a:ea typeface="Consolas"/>
                <a:cs typeface="Consolas"/>
                <a:sym typeface="Consolas"/>
              </a:rPr>
              <a:t>Poodle largerPoodle = (Poodle) maxDog(frank, frankSr);</a:t>
            </a:r>
            <a:endParaRPr>
              <a:highlight>
                <a:srgbClr val="EFEFE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511" name="Shape 511"/>
        <p:cNvGrpSpPr/>
        <p:nvPr/>
      </p:nvGrpSpPr>
      <p:grpSpPr>
        <a:xfrm>
          <a:off x="0" y="0"/>
          <a:ext cx="0" cy="0"/>
          <a:chOff x="0" y="0"/>
          <a:chExt cx="0" cy="0"/>
        </a:xfrm>
      </p:grpSpPr>
      <p:sp>
        <p:nvSpPr>
          <p:cNvPr id="512" name="Google Shape;512;p41"/>
          <p:cNvSpPr txBox="1"/>
          <p:nvPr>
            <p:ph type="title"/>
          </p:nvPr>
        </p:nvSpPr>
        <p:spPr>
          <a:xfrm>
            <a:off x="928950" y="1743600"/>
            <a:ext cx="7286100" cy="165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Dynamic Method Selection and Casting Puzzle</a:t>
            </a:r>
            <a:endParaRPr sz="4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516" name="Shape 516"/>
        <p:cNvGrpSpPr/>
        <p:nvPr/>
      </p:nvGrpSpPr>
      <p:grpSpPr>
        <a:xfrm>
          <a:off x="0" y="0"/>
          <a:ext cx="0" cy="0"/>
          <a:chOff x="0" y="0"/>
          <a:chExt cx="0" cy="0"/>
        </a:xfrm>
      </p:grpSpPr>
      <p:sp>
        <p:nvSpPr>
          <p:cNvPr id="517" name="Google Shape;517;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 it Overriding? Overloading?</a:t>
            </a:r>
            <a:endParaRPr/>
          </a:p>
        </p:txBody>
      </p:sp>
      <p:sp>
        <p:nvSpPr>
          <p:cNvPr id="518" name="Google Shape;518;p42"/>
          <p:cNvSpPr txBox="1"/>
          <p:nvPr/>
        </p:nvSpPr>
        <p:spPr>
          <a:xfrm>
            <a:off x="186150" y="757900"/>
            <a:ext cx="5858100" cy="1147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Bird {</a:t>
            </a:r>
            <a:endParaRPr sz="19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gulgate(Bird b) {</a:t>
            </a:r>
            <a:endParaRPr sz="19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System.out.println(</a:t>
            </a:r>
            <a:r>
              <a:rPr lang="en" sz="1900">
                <a:solidFill>
                  <a:srgbClr val="BD8D8B"/>
                </a:solidFill>
                <a:highlight>
                  <a:srgbClr val="EFEFEF"/>
                </a:highlight>
                <a:latin typeface="Consolas"/>
                <a:ea typeface="Consolas"/>
                <a:cs typeface="Consolas"/>
                <a:sym typeface="Consolas"/>
              </a:rPr>
              <a:t>"BiGulBi"</a:t>
            </a: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p:txBody>
      </p:sp>
      <p:sp>
        <p:nvSpPr>
          <p:cNvPr id="519" name="Google Shape;519;p42"/>
          <p:cNvSpPr txBox="1"/>
          <p:nvPr/>
        </p:nvSpPr>
        <p:spPr>
          <a:xfrm>
            <a:off x="3567286" y="1901667"/>
            <a:ext cx="5467500" cy="1216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Falcon </a:t>
            </a:r>
            <a:r>
              <a:rPr b="1" lang="en" sz="1900">
                <a:solidFill>
                  <a:srgbClr val="9C20EE"/>
                </a:solidFill>
                <a:highlight>
                  <a:srgbClr val="EFEFEF"/>
                </a:highlight>
                <a:latin typeface="Consolas"/>
                <a:ea typeface="Consolas"/>
                <a:cs typeface="Consolas"/>
                <a:sym typeface="Consolas"/>
              </a:rPr>
              <a:t>extends</a:t>
            </a:r>
            <a:r>
              <a:rPr lang="en" sz="1900">
                <a:solidFill>
                  <a:schemeClr val="dk1"/>
                </a:solidFill>
                <a:highlight>
                  <a:srgbClr val="EFEFEF"/>
                </a:highlight>
                <a:latin typeface="Consolas"/>
                <a:ea typeface="Consolas"/>
                <a:cs typeface="Consolas"/>
                <a:sym typeface="Consolas"/>
              </a:rPr>
              <a:t> Bird {</a:t>
            </a:r>
            <a:endParaRPr sz="19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gulgate(Falcon f) {</a:t>
            </a:r>
            <a:endParaRPr sz="19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System.out.println(</a:t>
            </a:r>
            <a:r>
              <a:rPr lang="en" sz="1900">
                <a:solidFill>
                  <a:srgbClr val="BD8D8B"/>
                </a:solidFill>
                <a:highlight>
                  <a:srgbClr val="EFEFEF"/>
                </a:highlight>
                <a:latin typeface="Consolas"/>
                <a:ea typeface="Consolas"/>
                <a:cs typeface="Consolas"/>
                <a:sym typeface="Consolas"/>
              </a:rPr>
              <a:t>"FaGulFa"</a:t>
            </a:r>
            <a:r>
              <a:rPr lang="en" sz="1900">
                <a:solidFill>
                  <a:schemeClr val="dk1"/>
                </a:solidFill>
                <a:highlight>
                  <a:srgbClr val="EFEFEF"/>
                </a:highlight>
                <a:latin typeface="Consolas"/>
                <a:ea typeface="Consolas"/>
                <a:cs typeface="Consolas"/>
                <a:sym typeface="Consolas"/>
              </a:rPr>
              <a:t>);}}</a:t>
            </a:r>
            <a:endParaRPr b="1" sz="1900">
              <a:solidFill>
                <a:srgbClr val="9C20EE"/>
              </a:solidFill>
              <a:highlight>
                <a:srgbClr val="EFEFEF"/>
              </a:highlight>
              <a:latin typeface="Consolas"/>
              <a:ea typeface="Consolas"/>
              <a:cs typeface="Consolas"/>
              <a:sym typeface="Consolas"/>
            </a:endParaRPr>
          </a:p>
        </p:txBody>
      </p:sp>
      <p:sp>
        <p:nvSpPr>
          <p:cNvPr id="520" name="Google Shape;520;p42"/>
          <p:cNvSpPr txBox="1"/>
          <p:nvPr/>
        </p:nvSpPr>
        <p:spPr>
          <a:xfrm>
            <a:off x="279000" y="3268483"/>
            <a:ext cx="4425300" cy="1674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Bird bird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Falcon();</a:t>
            </a:r>
            <a:endParaRPr sz="19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Falcon falcon = (Falcon) bird;</a:t>
            </a:r>
            <a:endParaRPr sz="19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bird.gulgate(falcon);</a:t>
            </a:r>
            <a:endParaRPr sz="19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falcon.gulgate(falcon);</a:t>
            </a:r>
            <a:endParaRPr b="1" sz="1900">
              <a:solidFill>
                <a:srgbClr val="9C20EE"/>
              </a:solidFill>
              <a:highlight>
                <a:srgbClr val="EFEFEF"/>
              </a:highlight>
              <a:latin typeface="Consolas"/>
              <a:ea typeface="Consolas"/>
              <a:cs typeface="Consolas"/>
              <a:sym typeface="Consolas"/>
            </a:endParaRPr>
          </a:p>
        </p:txBody>
      </p:sp>
      <p:sp>
        <p:nvSpPr>
          <p:cNvPr id="521" name="Google Shape;521;p42"/>
          <p:cNvSpPr txBox="1"/>
          <p:nvPr/>
        </p:nvSpPr>
        <p:spPr>
          <a:xfrm>
            <a:off x="5210575" y="3129200"/>
            <a:ext cx="3811200" cy="1674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What gets printed?</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AutoNum type="alphaLcPeriod"/>
            </a:pPr>
            <a:r>
              <a:rPr lang="en" sz="2000">
                <a:solidFill>
                  <a:schemeClr val="dk1"/>
                </a:solidFill>
                <a:latin typeface="Calibri"/>
                <a:ea typeface="Calibri"/>
                <a:cs typeface="Calibri"/>
                <a:sym typeface="Calibri"/>
              </a:rPr>
              <a:t>BiGulBi BiGulBi</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lphaLcPeriod"/>
            </a:pPr>
            <a:r>
              <a:rPr lang="en" sz="2000">
                <a:solidFill>
                  <a:schemeClr val="dk1"/>
                </a:solidFill>
                <a:latin typeface="Calibri"/>
                <a:ea typeface="Calibri"/>
                <a:cs typeface="Calibri"/>
                <a:sym typeface="Calibri"/>
              </a:rPr>
              <a:t>BiGulBi FaGulFa</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lphaLcPeriod"/>
            </a:pPr>
            <a:r>
              <a:rPr lang="en" sz="2000">
                <a:solidFill>
                  <a:schemeClr val="dk1"/>
                </a:solidFill>
                <a:latin typeface="Calibri"/>
                <a:ea typeface="Calibri"/>
                <a:cs typeface="Calibri"/>
                <a:sym typeface="Calibri"/>
              </a:rPr>
              <a:t>FaGulFa BiGulBi</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lphaLcPeriod"/>
            </a:pPr>
            <a:r>
              <a:rPr lang="en" sz="2000">
                <a:solidFill>
                  <a:schemeClr val="dk1"/>
                </a:solidFill>
                <a:latin typeface="Calibri"/>
                <a:ea typeface="Calibri"/>
                <a:cs typeface="Calibri"/>
                <a:sym typeface="Calibri"/>
              </a:rPr>
              <a:t>FaGulFa FaGulFa</a:t>
            </a:r>
            <a:endParaRPr sz="20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25" name="Shape 525"/>
        <p:cNvGrpSpPr/>
        <p:nvPr/>
      </p:nvGrpSpPr>
      <p:grpSpPr>
        <a:xfrm>
          <a:off x="0" y="0"/>
          <a:ext cx="0" cy="0"/>
          <a:chOff x="0" y="0"/>
          <a:chExt cx="0" cy="0"/>
        </a:xfrm>
      </p:grpSpPr>
      <p:sp>
        <p:nvSpPr>
          <p:cNvPr id="526" name="Google Shape;526;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 it Overriding? Overloading?</a:t>
            </a:r>
            <a:endParaRPr/>
          </a:p>
        </p:txBody>
      </p:sp>
      <p:sp>
        <p:nvSpPr>
          <p:cNvPr id="527" name="Google Shape;527;p43"/>
          <p:cNvSpPr txBox="1"/>
          <p:nvPr/>
        </p:nvSpPr>
        <p:spPr>
          <a:xfrm>
            <a:off x="186150" y="757900"/>
            <a:ext cx="5858100" cy="1147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Bird {</a:t>
            </a:r>
            <a:endParaRPr sz="19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gulgate(Bird b) {</a:t>
            </a:r>
            <a:endParaRPr sz="19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System.out.println(</a:t>
            </a:r>
            <a:r>
              <a:rPr lang="en" sz="1900">
                <a:solidFill>
                  <a:srgbClr val="BD8D8B"/>
                </a:solidFill>
                <a:highlight>
                  <a:srgbClr val="EFEFEF"/>
                </a:highlight>
                <a:latin typeface="Consolas"/>
                <a:ea typeface="Consolas"/>
                <a:cs typeface="Consolas"/>
                <a:sym typeface="Consolas"/>
              </a:rPr>
              <a:t>"BiGulBi"</a:t>
            </a: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p:txBody>
      </p:sp>
      <p:sp>
        <p:nvSpPr>
          <p:cNvPr id="528" name="Google Shape;528;p43"/>
          <p:cNvSpPr txBox="1"/>
          <p:nvPr/>
        </p:nvSpPr>
        <p:spPr>
          <a:xfrm>
            <a:off x="3567286" y="1901667"/>
            <a:ext cx="5467500" cy="1216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Falcon </a:t>
            </a:r>
            <a:r>
              <a:rPr b="1" lang="en" sz="1900">
                <a:solidFill>
                  <a:srgbClr val="9C20EE"/>
                </a:solidFill>
                <a:highlight>
                  <a:srgbClr val="EFEFEF"/>
                </a:highlight>
                <a:latin typeface="Consolas"/>
                <a:ea typeface="Consolas"/>
                <a:cs typeface="Consolas"/>
                <a:sym typeface="Consolas"/>
              </a:rPr>
              <a:t>extends</a:t>
            </a:r>
            <a:r>
              <a:rPr lang="en" sz="1900">
                <a:solidFill>
                  <a:schemeClr val="dk1"/>
                </a:solidFill>
                <a:highlight>
                  <a:srgbClr val="EFEFEF"/>
                </a:highlight>
                <a:latin typeface="Consolas"/>
                <a:ea typeface="Consolas"/>
                <a:cs typeface="Consolas"/>
                <a:sym typeface="Consolas"/>
              </a:rPr>
              <a:t> Bird {</a:t>
            </a:r>
            <a:endParaRPr sz="19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gulgate(Falcon f) {</a:t>
            </a:r>
            <a:endParaRPr sz="19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System.out.println(</a:t>
            </a:r>
            <a:r>
              <a:rPr lang="en" sz="1900">
                <a:solidFill>
                  <a:srgbClr val="BD8D8B"/>
                </a:solidFill>
                <a:highlight>
                  <a:srgbClr val="EFEFEF"/>
                </a:highlight>
                <a:latin typeface="Consolas"/>
                <a:ea typeface="Consolas"/>
                <a:cs typeface="Consolas"/>
                <a:sym typeface="Consolas"/>
              </a:rPr>
              <a:t>"FaGulFa"</a:t>
            </a:r>
            <a:r>
              <a:rPr lang="en" sz="1900">
                <a:solidFill>
                  <a:schemeClr val="dk1"/>
                </a:solidFill>
                <a:highlight>
                  <a:srgbClr val="EFEFEF"/>
                </a:highlight>
                <a:latin typeface="Consolas"/>
                <a:ea typeface="Consolas"/>
                <a:cs typeface="Consolas"/>
                <a:sym typeface="Consolas"/>
              </a:rPr>
              <a:t>);}}</a:t>
            </a:r>
            <a:endParaRPr b="1" sz="1900">
              <a:solidFill>
                <a:srgbClr val="9C20EE"/>
              </a:solidFill>
              <a:highlight>
                <a:srgbClr val="EFEFEF"/>
              </a:highlight>
              <a:latin typeface="Consolas"/>
              <a:ea typeface="Consolas"/>
              <a:cs typeface="Consolas"/>
              <a:sym typeface="Consolas"/>
            </a:endParaRPr>
          </a:p>
        </p:txBody>
      </p:sp>
      <p:sp>
        <p:nvSpPr>
          <p:cNvPr id="529" name="Google Shape;529;p43"/>
          <p:cNvSpPr txBox="1"/>
          <p:nvPr/>
        </p:nvSpPr>
        <p:spPr>
          <a:xfrm>
            <a:off x="279000" y="3268483"/>
            <a:ext cx="4425300" cy="1674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Bird bird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Falcon();</a:t>
            </a:r>
            <a:endParaRPr sz="19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Falcon falcon = (Falcon) bird;</a:t>
            </a:r>
            <a:endParaRPr sz="19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bird.gulgate(falcon);</a:t>
            </a:r>
            <a:endParaRPr sz="19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falcon.gulgate(falcon);</a:t>
            </a:r>
            <a:endParaRPr b="1" sz="1900">
              <a:solidFill>
                <a:srgbClr val="9C20EE"/>
              </a:solidFill>
              <a:highlight>
                <a:srgbClr val="EFEFEF"/>
              </a:highlight>
              <a:latin typeface="Consolas"/>
              <a:ea typeface="Consolas"/>
              <a:cs typeface="Consolas"/>
              <a:sym typeface="Consolas"/>
            </a:endParaRPr>
          </a:p>
        </p:txBody>
      </p:sp>
      <p:sp>
        <p:nvSpPr>
          <p:cNvPr id="530" name="Google Shape;530;p43"/>
          <p:cNvSpPr txBox="1"/>
          <p:nvPr/>
        </p:nvSpPr>
        <p:spPr>
          <a:xfrm>
            <a:off x="5210575" y="3129200"/>
            <a:ext cx="3811200" cy="1674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What gets printed?</a:t>
            </a:r>
            <a:endParaRPr sz="2000">
              <a:solidFill>
                <a:schemeClr val="dk1"/>
              </a:solidFill>
              <a:latin typeface="Calibri"/>
              <a:ea typeface="Calibri"/>
              <a:cs typeface="Calibri"/>
              <a:sym typeface="Calibri"/>
            </a:endParaRPr>
          </a:p>
          <a:p>
            <a:pPr indent="0" lvl="0" marL="0" rtl="0" algn="l">
              <a:spcBef>
                <a:spcPts val="600"/>
              </a:spcBef>
              <a:spcAft>
                <a:spcPts val="0"/>
              </a:spcAft>
              <a:buNone/>
            </a:pPr>
            <a:r>
              <a:rPr b="1" lang="en" sz="2000">
                <a:solidFill>
                  <a:schemeClr val="dk1"/>
                </a:solidFill>
                <a:latin typeface="Calibri"/>
                <a:ea typeface="Calibri"/>
                <a:cs typeface="Calibri"/>
                <a:sym typeface="Calibri"/>
              </a:rPr>
              <a:t>b.    </a:t>
            </a:r>
            <a:r>
              <a:rPr b="1" lang="en" sz="2000">
                <a:solidFill>
                  <a:schemeClr val="dk1"/>
                </a:solidFill>
                <a:latin typeface="Calibri"/>
                <a:ea typeface="Calibri"/>
                <a:cs typeface="Calibri"/>
                <a:sym typeface="Calibri"/>
              </a:rPr>
              <a:t>BiGulBi FaGulFa</a:t>
            </a:r>
            <a:endParaRPr sz="2000">
              <a:solidFill>
                <a:schemeClr val="dk1"/>
              </a:solidFill>
              <a:latin typeface="Calibri"/>
              <a:ea typeface="Calibri"/>
              <a:cs typeface="Calibri"/>
              <a:sym typeface="Calibri"/>
            </a:endParaRPr>
          </a:p>
        </p:txBody>
      </p:sp>
      <p:sp>
        <p:nvSpPr>
          <p:cNvPr id="531" name="Google Shape;531;p43"/>
          <p:cNvSpPr txBox="1"/>
          <p:nvPr/>
        </p:nvSpPr>
        <p:spPr>
          <a:xfrm>
            <a:off x="6059150" y="3912150"/>
            <a:ext cx="2307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3"/>
          <p:cNvSpPr txBox="1"/>
          <p:nvPr/>
        </p:nvSpPr>
        <p:spPr>
          <a:xfrm>
            <a:off x="6836800" y="3960350"/>
            <a:ext cx="2307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3"/>
          <p:cNvSpPr txBox="1"/>
          <p:nvPr/>
        </p:nvSpPr>
        <p:spPr>
          <a:xfrm>
            <a:off x="3401383" y="4499818"/>
            <a:ext cx="2307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3"/>
          <p:cNvSpPr txBox="1"/>
          <p:nvPr/>
        </p:nvSpPr>
        <p:spPr>
          <a:xfrm>
            <a:off x="3115032" y="4153874"/>
            <a:ext cx="2307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535" name="Google Shape;535;p43"/>
          <p:cNvCxnSpPr>
            <a:stCxn id="531" idx="2"/>
            <a:endCxn id="534" idx="3"/>
          </p:cNvCxnSpPr>
          <p:nvPr/>
        </p:nvCxnSpPr>
        <p:spPr>
          <a:xfrm rot="5400000">
            <a:off x="4667150" y="2702400"/>
            <a:ext cx="186000" cy="2828700"/>
          </a:xfrm>
          <a:prstGeom prst="bentConnector2">
            <a:avLst/>
          </a:prstGeom>
          <a:noFill/>
          <a:ln cap="flat" cmpd="sng" w="9525">
            <a:solidFill>
              <a:schemeClr val="dk2"/>
            </a:solidFill>
            <a:prstDash val="solid"/>
            <a:round/>
            <a:headEnd len="med" w="med" type="none"/>
            <a:tailEnd len="med" w="med" type="triangle"/>
          </a:ln>
        </p:spPr>
      </p:cxnSp>
      <p:cxnSp>
        <p:nvCxnSpPr>
          <p:cNvPr id="536" name="Google Shape;536;p43"/>
          <p:cNvCxnSpPr>
            <a:stCxn id="532" idx="2"/>
            <a:endCxn id="533" idx="3"/>
          </p:cNvCxnSpPr>
          <p:nvPr/>
        </p:nvCxnSpPr>
        <p:spPr>
          <a:xfrm rot="5400000">
            <a:off x="5050300" y="2653700"/>
            <a:ext cx="483600" cy="3320100"/>
          </a:xfrm>
          <a:prstGeom prst="bentConnector2">
            <a:avLst/>
          </a:prstGeom>
          <a:noFill/>
          <a:ln cap="flat" cmpd="sng" w="9525">
            <a:solidFill>
              <a:schemeClr val="dk2"/>
            </a:solidFill>
            <a:prstDash val="solid"/>
            <a:round/>
            <a:headEnd len="med" w="med" type="none"/>
            <a:tailEnd len="med" w="med" type="triangle"/>
          </a:ln>
        </p:spPr>
      </p:cxnSp>
      <p:sp>
        <p:nvSpPr>
          <p:cNvPr id="537" name="Google Shape;537;p43"/>
          <p:cNvSpPr txBox="1"/>
          <p:nvPr/>
        </p:nvSpPr>
        <p:spPr>
          <a:xfrm>
            <a:off x="411125" y="2135925"/>
            <a:ext cx="2934600" cy="7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Casting causes no change to the bird variable, nor to the object the bird variable points at!</a:t>
            </a:r>
            <a:endParaRPr>
              <a:solidFill>
                <a:srgbClr val="BE071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1" name="Shape 541"/>
        <p:cNvGrpSpPr/>
        <p:nvPr/>
      </p:nvGrpSpPr>
      <p:grpSpPr>
        <a:xfrm>
          <a:off x="0" y="0"/>
          <a:ext cx="0" cy="0"/>
          <a:chOff x="0" y="0"/>
          <a:chExt cx="0" cy="0"/>
        </a:xfrm>
      </p:grpSpPr>
      <p:sp>
        <p:nvSpPr>
          <p:cNvPr id="542" name="Google Shape;542;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does BiGulBi get printed first?</a:t>
            </a:r>
            <a:endParaRPr/>
          </a:p>
        </p:txBody>
      </p:sp>
      <p:sp>
        <p:nvSpPr>
          <p:cNvPr id="543" name="Google Shape;543;p44"/>
          <p:cNvSpPr txBox="1"/>
          <p:nvPr/>
        </p:nvSpPr>
        <p:spPr>
          <a:xfrm>
            <a:off x="186150" y="757900"/>
            <a:ext cx="5858100" cy="954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Bird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gulgate(Bird b)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System.out.println(</a:t>
            </a:r>
            <a:r>
              <a:rPr lang="en" sz="1600">
                <a:solidFill>
                  <a:srgbClr val="BD8D8B"/>
                </a:solidFill>
                <a:highlight>
                  <a:srgbClr val="EFEFEF"/>
                </a:highlight>
                <a:latin typeface="Consolas"/>
                <a:ea typeface="Consolas"/>
                <a:cs typeface="Consolas"/>
                <a:sym typeface="Consolas"/>
              </a:rPr>
              <a:t>"BiGulBi"</a:t>
            </a: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p:txBody>
      </p:sp>
      <p:sp>
        <p:nvSpPr>
          <p:cNvPr id="544" name="Google Shape;544;p44"/>
          <p:cNvSpPr txBox="1"/>
          <p:nvPr/>
        </p:nvSpPr>
        <p:spPr>
          <a:xfrm>
            <a:off x="3567275" y="1749273"/>
            <a:ext cx="5467500" cy="954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Falcon </a:t>
            </a:r>
            <a:r>
              <a:rPr b="1" lang="en" sz="1600">
                <a:solidFill>
                  <a:srgbClr val="9C20EE"/>
                </a:solidFill>
                <a:highlight>
                  <a:srgbClr val="EFEFEF"/>
                </a:highlight>
                <a:latin typeface="Consolas"/>
                <a:ea typeface="Consolas"/>
                <a:cs typeface="Consolas"/>
                <a:sym typeface="Consolas"/>
              </a:rPr>
              <a:t>extends</a:t>
            </a:r>
            <a:r>
              <a:rPr lang="en" sz="1600">
                <a:solidFill>
                  <a:schemeClr val="dk1"/>
                </a:solidFill>
                <a:highlight>
                  <a:srgbClr val="EFEFEF"/>
                </a:highlight>
                <a:latin typeface="Consolas"/>
                <a:ea typeface="Consolas"/>
                <a:cs typeface="Consolas"/>
                <a:sym typeface="Consolas"/>
              </a:rPr>
              <a:t> Bird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gulgate(Falcon f)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System.out.println(</a:t>
            </a:r>
            <a:r>
              <a:rPr lang="en" sz="1600">
                <a:solidFill>
                  <a:srgbClr val="BD8D8B"/>
                </a:solidFill>
                <a:highlight>
                  <a:srgbClr val="EFEFEF"/>
                </a:highlight>
                <a:latin typeface="Consolas"/>
                <a:ea typeface="Consolas"/>
                <a:cs typeface="Consolas"/>
                <a:sym typeface="Consolas"/>
              </a:rPr>
              <a:t>"FaGulFa"</a:t>
            </a:r>
            <a:r>
              <a:rPr lang="en" sz="1600">
                <a:solidFill>
                  <a:schemeClr val="dk1"/>
                </a:solidFill>
                <a:highlight>
                  <a:srgbClr val="EFEFEF"/>
                </a:highlight>
                <a:latin typeface="Consolas"/>
                <a:ea typeface="Consolas"/>
                <a:cs typeface="Consolas"/>
                <a:sym typeface="Consolas"/>
              </a:rPr>
              <a:t>);}}</a:t>
            </a:r>
            <a:endParaRPr b="1" sz="1600">
              <a:solidFill>
                <a:srgbClr val="9C20EE"/>
              </a:solidFill>
              <a:highlight>
                <a:srgbClr val="EFEFEF"/>
              </a:highlight>
              <a:latin typeface="Consolas"/>
              <a:ea typeface="Consolas"/>
              <a:cs typeface="Consolas"/>
              <a:sym typeface="Consolas"/>
            </a:endParaRPr>
          </a:p>
        </p:txBody>
      </p:sp>
      <p:sp>
        <p:nvSpPr>
          <p:cNvPr id="545" name="Google Shape;545;p44"/>
          <p:cNvSpPr txBox="1"/>
          <p:nvPr/>
        </p:nvSpPr>
        <p:spPr>
          <a:xfrm>
            <a:off x="89400" y="2400275"/>
            <a:ext cx="4425300" cy="1018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Bird bird = </a:t>
            </a:r>
            <a:r>
              <a:rPr b="1" lang="en" sz="1600">
                <a:solidFill>
                  <a:srgbClr val="9C20EE"/>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Falcon();</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Falcon falcon = (Falcon) bird;</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bird.gulgate(falcon);</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t/>
            </a:r>
            <a:endParaRPr b="1" sz="1600">
              <a:solidFill>
                <a:srgbClr val="9C20EE"/>
              </a:solidFill>
              <a:highlight>
                <a:srgbClr val="EFEFEF"/>
              </a:highlight>
              <a:latin typeface="Consolas"/>
              <a:ea typeface="Consolas"/>
              <a:cs typeface="Consolas"/>
              <a:sym typeface="Consolas"/>
            </a:endParaRPr>
          </a:p>
        </p:txBody>
      </p:sp>
      <p:sp>
        <p:nvSpPr>
          <p:cNvPr id="546" name="Google Shape;546;p44"/>
          <p:cNvSpPr txBox="1"/>
          <p:nvPr/>
        </p:nvSpPr>
        <p:spPr>
          <a:xfrm>
            <a:off x="6059150" y="3912150"/>
            <a:ext cx="2307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4"/>
          <p:cNvSpPr txBox="1"/>
          <p:nvPr/>
        </p:nvSpPr>
        <p:spPr>
          <a:xfrm>
            <a:off x="6836800" y="3960350"/>
            <a:ext cx="2307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4"/>
          <p:cNvSpPr txBox="1"/>
          <p:nvPr/>
        </p:nvSpPr>
        <p:spPr>
          <a:xfrm>
            <a:off x="3401383" y="4499818"/>
            <a:ext cx="2307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4"/>
          <p:cNvSpPr txBox="1"/>
          <p:nvPr/>
        </p:nvSpPr>
        <p:spPr>
          <a:xfrm>
            <a:off x="3115032" y="4153874"/>
            <a:ext cx="230700" cy="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4"/>
          <p:cNvSpPr txBox="1"/>
          <p:nvPr/>
        </p:nvSpPr>
        <p:spPr>
          <a:xfrm>
            <a:off x="171275" y="3418525"/>
            <a:ext cx="8746200" cy="16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Remember: The compiler chooses the most specific matching method signature from the </a:t>
            </a:r>
            <a:r>
              <a:rPr lang="en" sz="2000" u="sng">
                <a:latin typeface="Calibri"/>
                <a:ea typeface="Calibri"/>
                <a:cs typeface="Calibri"/>
                <a:sym typeface="Calibri"/>
              </a:rPr>
              <a:t>static type of the invoking class</a:t>
            </a:r>
            <a:r>
              <a:rPr lang="en" sz="2000">
                <a:latin typeface="Calibri"/>
                <a:ea typeface="Calibri"/>
                <a:cs typeface="Calibri"/>
                <a:sym typeface="Calibri"/>
              </a:rPr>
              <a:t>.</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Falcon is </a:t>
            </a:r>
            <a:r>
              <a:rPr lang="en" sz="2000" u="sng">
                <a:latin typeface="Calibri"/>
                <a:ea typeface="Calibri"/>
                <a:cs typeface="Calibri"/>
                <a:sym typeface="Calibri"/>
              </a:rPr>
              <a:t>overloading</a:t>
            </a:r>
            <a:r>
              <a:rPr lang="en" sz="2000">
                <a:latin typeface="Calibri"/>
                <a:ea typeface="Calibri"/>
                <a:cs typeface="Calibri"/>
                <a:sym typeface="Calibri"/>
              </a:rPr>
              <a:t> the gulgate method, </a:t>
            </a:r>
            <a:r>
              <a:rPr lang="en" sz="2000" u="sng">
                <a:latin typeface="Calibri"/>
                <a:ea typeface="Calibri"/>
                <a:cs typeface="Calibri"/>
                <a:sym typeface="Calibri"/>
              </a:rPr>
              <a:t>not overriding</a:t>
            </a:r>
            <a:r>
              <a:rPr lang="en" sz="2000">
                <a:latin typeface="Calibri"/>
                <a:ea typeface="Calibri"/>
                <a:cs typeface="Calibri"/>
                <a:sym typeface="Calibri"/>
              </a:rPr>
              <a:t>.</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Compiler basically thinks “does Bird class have a gulgate method? Yes! I’ll use that”. Since there is no overloading, no dynamic method selection occurs.</a:t>
            </a:r>
            <a:endParaRPr>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554" name="Shape 554"/>
        <p:cNvGrpSpPr/>
        <p:nvPr/>
      </p:nvGrpSpPr>
      <p:grpSpPr>
        <a:xfrm>
          <a:off x="0" y="0"/>
          <a:ext cx="0" cy="0"/>
          <a:chOff x="0" y="0"/>
          <a:chExt cx="0" cy="0"/>
        </a:xfrm>
      </p:grpSpPr>
      <p:sp>
        <p:nvSpPr>
          <p:cNvPr id="555" name="Google Shape;555;p45"/>
          <p:cNvSpPr txBox="1"/>
          <p:nvPr>
            <p:ph type="title"/>
          </p:nvPr>
        </p:nvSpPr>
        <p:spPr>
          <a:xfrm>
            <a:off x="957300" y="1749750"/>
            <a:ext cx="7286100" cy="164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Higher Order Functions</a:t>
            </a:r>
            <a:endParaRPr sz="4800"/>
          </a:p>
          <a:p>
            <a:pPr indent="0" lvl="0" marL="0" rtl="0" algn="ctr">
              <a:spcBef>
                <a:spcPts val="0"/>
              </a:spcBef>
              <a:spcAft>
                <a:spcPts val="0"/>
              </a:spcAft>
              <a:buNone/>
            </a:pPr>
            <a:r>
              <a:rPr lang="en" sz="4800"/>
              <a:t>(A First Look)</a:t>
            </a:r>
            <a:endParaRPr sz="4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Higher Order Functions</a:t>
            </a:r>
            <a:endParaRPr/>
          </a:p>
        </p:txBody>
      </p:sp>
      <p:sp>
        <p:nvSpPr>
          <p:cNvPr id="561" name="Google Shape;561;p4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Higher Order Function</a:t>
            </a:r>
            <a:r>
              <a:rPr lang="en"/>
              <a:t>: A function that treats another function as data.</a:t>
            </a:r>
            <a:endParaRPr/>
          </a:p>
          <a:p>
            <a:pPr indent="-355600" lvl="0" marL="457200" rtl="0" algn="l">
              <a:spcBef>
                <a:spcPts val="600"/>
              </a:spcBef>
              <a:spcAft>
                <a:spcPts val="0"/>
              </a:spcAft>
              <a:buSzPts val="2000"/>
              <a:buChar char="●"/>
            </a:pPr>
            <a:r>
              <a:rPr lang="en"/>
              <a:t>e.g. takes a function as input.</a:t>
            </a:r>
            <a:endParaRPr/>
          </a:p>
          <a:p>
            <a:pPr indent="0" lvl="0" marL="0" rtl="0" algn="l">
              <a:spcBef>
                <a:spcPts val="600"/>
              </a:spcBef>
              <a:spcAft>
                <a:spcPts val="0"/>
              </a:spcAft>
              <a:buNone/>
            </a:pPr>
            <a:br>
              <a:rPr lang="en"/>
            </a:br>
            <a:endParaRPr/>
          </a:p>
          <a:p>
            <a:pPr indent="0" lvl="0" marL="0" rtl="0" algn="l">
              <a:spcBef>
                <a:spcPts val="600"/>
              </a:spcBef>
              <a:spcAft>
                <a:spcPts val="0"/>
              </a:spcAft>
              <a:buNone/>
            </a:pPr>
            <a:r>
              <a:rPr lang="en"/>
              <a:t>Example in Python:</a:t>
            </a:r>
            <a:endParaRPr/>
          </a:p>
        </p:txBody>
      </p:sp>
      <p:sp>
        <p:nvSpPr>
          <p:cNvPr id="562" name="Google Shape;562;p46"/>
          <p:cNvSpPr txBox="1"/>
          <p:nvPr/>
        </p:nvSpPr>
        <p:spPr>
          <a:xfrm>
            <a:off x="2503375" y="2554775"/>
            <a:ext cx="3381900" cy="2308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def</a:t>
            </a:r>
            <a:r>
              <a:rPr lang="en" sz="1900">
                <a:solidFill>
                  <a:schemeClr val="dk1"/>
                </a:solidFill>
                <a:highlight>
                  <a:srgbClr val="EFEFEF"/>
                </a:highlight>
                <a:latin typeface="Consolas"/>
                <a:ea typeface="Consolas"/>
                <a:cs typeface="Consolas"/>
                <a:sym typeface="Consolas"/>
              </a:rPr>
              <a:t> </a:t>
            </a:r>
            <a:r>
              <a:rPr lang="en" sz="1900">
                <a:solidFill>
                  <a:srgbClr val="2E75B6"/>
                </a:solidFill>
                <a:highlight>
                  <a:srgbClr val="EFEFEF"/>
                </a:highlight>
                <a:latin typeface="Consolas"/>
                <a:ea typeface="Consolas"/>
                <a:cs typeface="Consolas"/>
                <a:sym typeface="Consolas"/>
              </a:rPr>
              <a:t>tenX</a:t>
            </a:r>
            <a:r>
              <a:rPr lang="en" sz="1900">
                <a:solidFill>
                  <a:schemeClr val="dk1"/>
                </a:solidFill>
                <a:highlight>
                  <a:srgbClr val="EFEFEF"/>
                </a:highlight>
                <a:latin typeface="Consolas"/>
                <a:ea typeface="Consolas"/>
                <a:cs typeface="Consolas"/>
                <a:sym typeface="Consolas"/>
              </a:rPr>
              <a:t>(x):</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10*x</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def</a:t>
            </a:r>
            <a:r>
              <a:rPr lang="en" sz="1900">
                <a:solidFill>
                  <a:schemeClr val="dk1"/>
                </a:solidFill>
                <a:highlight>
                  <a:srgbClr val="EFEFEF"/>
                </a:highlight>
                <a:latin typeface="Consolas"/>
                <a:ea typeface="Consolas"/>
                <a:cs typeface="Consolas"/>
                <a:sym typeface="Consolas"/>
              </a:rPr>
              <a:t> </a:t>
            </a:r>
            <a:r>
              <a:rPr lang="en" sz="1900">
                <a:solidFill>
                  <a:srgbClr val="2E75B6"/>
                </a:solidFill>
                <a:highlight>
                  <a:srgbClr val="EFEFEF"/>
                </a:highlight>
                <a:latin typeface="Consolas"/>
                <a:ea typeface="Consolas"/>
                <a:cs typeface="Consolas"/>
                <a:sym typeface="Consolas"/>
              </a:rPr>
              <a:t>do_twice</a:t>
            </a:r>
            <a:r>
              <a:rPr lang="en" sz="1900">
                <a:solidFill>
                  <a:schemeClr val="dk1"/>
                </a:solidFill>
                <a:highlight>
                  <a:srgbClr val="EFEFEF"/>
                </a:highlight>
                <a:latin typeface="Consolas"/>
                <a:ea typeface="Consolas"/>
                <a:cs typeface="Consolas"/>
                <a:sym typeface="Consolas"/>
              </a:rPr>
              <a:t>(f, x):</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f(f(x))</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print</a:t>
            </a:r>
            <a:r>
              <a:rPr lang="en" sz="1900">
                <a:solidFill>
                  <a:schemeClr val="dk1"/>
                </a:solidFill>
                <a:highlight>
                  <a:srgbClr val="EFEFEF"/>
                </a:highlight>
                <a:latin typeface="Consolas"/>
                <a:ea typeface="Consolas"/>
                <a:cs typeface="Consolas"/>
                <a:sym typeface="Consolas"/>
              </a:rPr>
              <a:t>(do_twice(tenX, 2))</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EFEFEF"/>
                </a:highlight>
              </a:rPr>
              <a:t> </a:t>
            </a:r>
            <a:endParaRPr sz="1100">
              <a:solidFill>
                <a:schemeClr val="dk1"/>
              </a:solidFill>
              <a:highlight>
                <a:srgbClr val="EFEFEF"/>
              </a:highlight>
            </a:endParaRPr>
          </a:p>
          <a:p>
            <a:pPr indent="0" lvl="0" marL="0" rtl="0" algn="l">
              <a:spcBef>
                <a:spcPts val="0"/>
              </a:spcBef>
              <a:spcAft>
                <a:spcPts val="0"/>
              </a:spcAft>
              <a:buNone/>
            </a:pPr>
            <a:r>
              <a:t/>
            </a:r>
            <a:endParaRPr>
              <a:highlight>
                <a:srgbClr val="EFEFEF"/>
              </a:highlight>
            </a:endParaRPr>
          </a:p>
        </p:txBody>
      </p:sp>
      <p:sp>
        <p:nvSpPr>
          <p:cNvPr id="563" name="Google Shape;563;p46"/>
          <p:cNvSpPr txBox="1"/>
          <p:nvPr/>
        </p:nvSpPr>
        <p:spPr>
          <a:xfrm>
            <a:off x="6853250" y="4258776"/>
            <a:ext cx="944700" cy="544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solidFill>
                  <a:srgbClr val="FFFFFF"/>
                </a:solidFill>
                <a:highlight>
                  <a:srgbClr val="000000"/>
                </a:highlight>
                <a:latin typeface="Consolas"/>
                <a:ea typeface="Consolas"/>
                <a:cs typeface="Consolas"/>
                <a:sym typeface="Consolas"/>
              </a:rPr>
              <a:t>200</a:t>
            </a:r>
            <a:endParaRPr sz="2400">
              <a:solidFill>
                <a:srgbClr val="FFFFFF"/>
              </a:solidFill>
              <a:highlight>
                <a:srgbClr val="000000"/>
              </a:highlight>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51" name="Shape 51"/>
        <p:cNvGrpSpPr/>
        <p:nvPr/>
      </p:nvGrpSpPr>
      <p:grpSpPr>
        <a:xfrm>
          <a:off x="0" y="0"/>
          <a:ext cx="0" cy="0"/>
          <a:chOff x="0" y="0"/>
          <a:chExt cx="0" cy="0"/>
        </a:xfrm>
      </p:grpSpPr>
      <p:sp>
        <p:nvSpPr>
          <p:cNvPr id="52" name="Google Shape;52;p11"/>
          <p:cNvSpPr txBox="1"/>
          <p:nvPr>
            <p:ph type="title"/>
          </p:nvPr>
        </p:nvSpPr>
        <p:spPr>
          <a:xfrm>
            <a:off x="928950" y="1966125"/>
            <a:ext cx="7286100" cy="164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Implementation Inheritance: Extends</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Higher Order Functions in Java 7</a:t>
            </a:r>
            <a:endParaRPr/>
          </a:p>
        </p:txBody>
      </p:sp>
      <p:sp>
        <p:nvSpPr>
          <p:cNvPr id="569" name="Google Shape;569;p4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Old School (Java 7 and earlier)</a:t>
            </a:r>
            <a:endParaRPr/>
          </a:p>
          <a:p>
            <a:pPr indent="-355600" lvl="0" marL="457200" rtl="0" algn="l">
              <a:spcBef>
                <a:spcPts val="600"/>
              </a:spcBef>
              <a:spcAft>
                <a:spcPts val="0"/>
              </a:spcAft>
              <a:buSzPts val="2000"/>
              <a:buChar char="●"/>
            </a:pPr>
            <a:r>
              <a:rPr lang="en"/>
              <a:t>Fundamental issue: Memory boxes (variables) cannot contain pointers to functions.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Can use an interface instead. Let’s try it out.</a:t>
            </a:r>
            <a:endParaRPr/>
          </a:p>
        </p:txBody>
      </p:sp>
      <p:sp>
        <p:nvSpPr>
          <p:cNvPr id="570" name="Google Shape;570;p47"/>
          <p:cNvSpPr/>
          <p:nvPr/>
        </p:nvSpPr>
        <p:spPr>
          <a:xfrm>
            <a:off x="1724428" y="2702175"/>
            <a:ext cx="2314800" cy="7956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Ubuntu Mono"/>
                <a:ea typeface="Ubuntu Mono"/>
                <a:cs typeface="Ubuntu Mono"/>
                <a:sym typeface="Ubuntu Mono"/>
              </a:rPr>
              <a:t>IntUnaryFunction</a:t>
            </a:r>
            <a:endParaRPr sz="2000">
              <a:latin typeface="Ubuntu Mono"/>
              <a:ea typeface="Ubuntu Mono"/>
              <a:cs typeface="Ubuntu Mono"/>
              <a:sym typeface="Ubuntu Mono"/>
            </a:endParaRPr>
          </a:p>
        </p:txBody>
      </p:sp>
      <p:sp>
        <p:nvSpPr>
          <p:cNvPr id="571" name="Google Shape;571;p47"/>
          <p:cNvSpPr/>
          <p:nvPr/>
        </p:nvSpPr>
        <p:spPr>
          <a:xfrm>
            <a:off x="519325" y="3130750"/>
            <a:ext cx="1203000" cy="295500"/>
          </a:xfrm>
          <a:prstGeom prst="rect">
            <a:avLst/>
          </a:prstGeom>
          <a:solidFill>
            <a:srgbClr val="D9ED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apply(int)</a:t>
            </a:r>
            <a:endParaRPr>
              <a:latin typeface="Consolas"/>
              <a:ea typeface="Consolas"/>
              <a:cs typeface="Consolas"/>
              <a:sym typeface="Consolas"/>
            </a:endParaRPr>
          </a:p>
        </p:txBody>
      </p:sp>
      <p:sp>
        <p:nvSpPr>
          <p:cNvPr id="572" name="Google Shape;572;p47"/>
          <p:cNvSpPr/>
          <p:nvPr/>
        </p:nvSpPr>
        <p:spPr>
          <a:xfrm>
            <a:off x="1927213" y="4077000"/>
            <a:ext cx="1909200" cy="795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Ubuntu Mono"/>
                <a:ea typeface="Ubuntu Mono"/>
                <a:cs typeface="Ubuntu Mono"/>
                <a:sym typeface="Ubuntu Mono"/>
              </a:rPr>
              <a:t>TenX</a:t>
            </a:r>
            <a:endParaRPr sz="2000">
              <a:latin typeface="Ubuntu Mono"/>
              <a:ea typeface="Ubuntu Mono"/>
              <a:cs typeface="Ubuntu Mono"/>
              <a:sym typeface="Ubuntu Mono"/>
            </a:endParaRPr>
          </a:p>
        </p:txBody>
      </p:sp>
      <p:cxnSp>
        <p:nvCxnSpPr>
          <p:cNvPr id="573" name="Google Shape;573;p47"/>
          <p:cNvCxnSpPr>
            <a:stCxn id="572" idx="0"/>
            <a:endCxn id="570" idx="2"/>
          </p:cNvCxnSpPr>
          <p:nvPr/>
        </p:nvCxnSpPr>
        <p:spPr>
          <a:xfrm rot="10800000">
            <a:off x="2881813" y="3497700"/>
            <a:ext cx="0" cy="579300"/>
          </a:xfrm>
          <a:prstGeom prst="straightConnector1">
            <a:avLst/>
          </a:prstGeom>
          <a:noFill/>
          <a:ln cap="flat" cmpd="sng" w="19050">
            <a:solidFill>
              <a:srgbClr val="FF0000"/>
            </a:solidFill>
            <a:prstDash val="solid"/>
            <a:round/>
            <a:headEnd len="med" w="med" type="none"/>
            <a:tailEnd len="med" w="med" type="triangle"/>
          </a:ln>
        </p:spPr>
      </p:cxnSp>
      <p:sp>
        <p:nvSpPr>
          <p:cNvPr id="574" name="Google Shape;574;p47"/>
          <p:cNvSpPr/>
          <p:nvPr/>
        </p:nvSpPr>
        <p:spPr>
          <a:xfrm>
            <a:off x="724321" y="4484000"/>
            <a:ext cx="1203000" cy="2955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Consolas"/>
                <a:ea typeface="Consolas"/>
                <a:cs typeface="Consolas"/>
                <a:sym typeface="Consolas"/>
              </a:rPr>
              <a:t>apply</a:t>
            </a:r>
            <a:r>
              <a:rPr lang="en">
                <a:solidFill>
                  <a:srgbClr val="000000"/>
                </a:solidFill>
                <a:latin typeface="Consolas"/>
                <a:ea typeface="Consolas"/>
                <a:cs typeface="Consolas"/>
                <a:sym typeface="Consolas"/>
              </a:rPr>
              <a:t>(</a:t>
            </a:r>
            <a:r>
              <a:rPr lang="en">
                <a:latin typeface="Consolas"/>
                <a:ea typeface="Consolas"/>
                <a:cs typeface="Consolas"/>
                <a:sym typeface="Consolas"/>
              </a:rPr>
              <a:t>int</a:t>
            </a:r>
            <a:r>
              <a:rPr lang="en">
                <a:solidFill>
                  <a:srgbClr val="000000"/>
                </a:solidFill>
                <a:latin typeface="Consolas"/>
                <a:ea typeface="Consolas"/>
                <a:cs typeface="Consolas"/>
                <a:sym typeface="Consolas"/>
              </a:rPr>
              <a:t>)</a:t>
            </a:r>
            <a:endParaRPr>
              <a:latin typeface="Consolas"/>
              <a:ea typeface="Consolas"/>
              <a:cs typeface="Consolas"/>
              <a:sym typeface="Consolas"/>
            </a:endParaRPr>
          </a:p>
        </p:txBody>
      </p:sp>
      <p:sp>
        <p:nvSpPr>
          <p:cNvPr id="575" name="Google Shape;575;p47"/>
          <p:cNvSpPr txBox="1"/>
          <p:nvPr/>
        </p:nvSpPr>
        <p:spPr>
          <a:xfrm>
            <a:off x="4888900" y="2632950"/>
            <a:ext cx="3381900" cy="2308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9C20EE"/>
                </a:solidFill>
                <a:highlight>
                  <a:srgbClr val="EFEFEF"/>
                </a:highlight>
                <a:latin typeface="Consolas"/>
                <a:ea typeface="Consolas"/>
                <a:cs typeface="Consolas"/>
                <a:sym typeface="Consolas"/>
              </a:rPr>
              <a:t>def</a:t>
            </a:r>
            <a:r>
              <a:rPr lang="en" sz="1900">
                <a:solidFill>
                  <a:schemeClr val="dk1"/>
                </a:solidFill>
                <a:highlight>
                  <a:srgbClr val="EFEFEF"/>
                </a:highlight>
                <a:latin typeface="Consolas"/>
                <a:ea typeface="Consolas"/>
                <a:cs typeface="Consolas"/>
                <a:sym typeface="Consolas"/>
              </a:rPr>
              <a:t> </a:t>
            </a:r>
            <a:r>
              <a:rPr lang="en" sz="1900">
                <a:solidFill>
                  <a:srgbClr val="2E75B6"/>
                </a:solidFill>
                <a:highlight>
                  <a:srgbClr val="EFEFEF"/>
                </a:highlight>
                <a:latin typeface="Consolas"/>
                <a:ea typeface="Consolas"/>
                <a:cs typeface="Consolas"/>
                <a:sym typeface="Consolas"/>
              </a:rPr>
              <a:t>tenX</a:t>
            </a:r>
            <a:r>
              <a:rPr lang="en" sz="1900">
                <a:solidFill>
                  <a:schemeClr val="dk1"/>
                </a:solidFill>
                <a:highlight>
                  <a:srgbClr val="EFEFEF"/>
                </a:highlight>
                <a:latin typeface="Consolas"/>
                <a:ea typeface="Consolas"/>
                <a:cs typeface="Consolas"/>
                <a:sym typeface="Consolas"/>
              </a:rPr>
              <a:t>(x):</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10*x</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900">
                <a:solidFill>
                  <a:srgbClr val="9C20EE"/>
                </a:solidFill>
                <a:highlight>
                  <a:srgbClr val="EFEFEF"/>
                </a:highlight>
                <a:latin typeface="Consolas"/>
                <a:ea typeface="Consolas"/>
                <a:cs typeface="Consolas"/>
                <a:sym typeface="Consolas"/>
              </a:rPr>
              <a:t>def</a:t>
            </a:r>
            <a:r>
              <a:rPr lang="en" sz="1900">
                <a:solidFill>
                  <a:schemeClr val="dk1"/>
                </a:solidFill>
                <a:highlight>
                  <a:srgbClr val="EFEFEF"/>
                </a:highlight>
                <a:latin typeface="Consolas"/>
                <a:ea typeface="Consolas"/>
                <a:cs typeface="Consolas"/>
                <a:sym typeface="Consolas"/>
              </a:rPr>
              <a:t> </a:t>
            </a:r>
            <a:r>
              <a:rPr lang="en" sz="1900">
                <a:solidFill>
                  <a:srgbClr val="2E75B6"/>
                </a:solidFill>
                <a:highlight>
                  <a:srgbClr val="EFEFEF"/>
                </a:highlight>
                <a:latin typeface="Consolas"/>
                <a:ea typeface="Consolas"/>
                <a:cs typeface="Consolas"/>
                <a:sym typeface="Consolas"/>
              </a:rPr>
              <a:t>do_twice</a:t>
            </a:r>
            <a:r>
              <a:rPr lang="en" sz="1900">
                <a:solidFill>
                  <a:schemeClr val="dk1"/>
                </a:solidFill>
                <a:highlight>
                  <a:srgbClr val="EFEFEF"/>
                </a:highlight>
                <a:latin typeface="Consolas"/>
                <a:ea typeface="Consolas"/>
                <a:cs typeface="Consolas"/>
                <a:sym typeface="Consolas"/>
              </a:rPr>
              <a:t>(f, x):</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f(f(x))</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900">
                <a:solidFill>
                  <a:srgbClr val="9C20EE"/>
                </a:solidFill>
                <a:highlight>
                  <a:srgbClr val="EFEFEF"/>
                </a:highlight>
                <a:latin typeface="Consolas"/>
                <a:ea typeface="Consolas"/>
                <a:cs typeface="Consolas"/>
                <a:sym typeface="Consolas"/>
              </a:rPr>
              <a:t>print</a:t>
            </a:r>
            <a:r>
              <a:rPr lang="en" sz="1900">
                <a:solidFill>
                  <a:schemeClr val="dk1"/>
                </a:solidFill>
                <a:highlight>
                  <a:srgbClr val="EFEFEF"/>
                </a:highlight>
                <a:latin typeface="Consolas"/>
                <a:ea typeface="Consolas"/>
                <a:cs typeface="Consolas"/>
                <a:sym typeface="Consolas"/>
              </a:rPr>
              <a:t>(do_twice(tenX, 2))</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100">
                <a:solidFill>
                  <a:schemeClr val="dk1"/>
                </a:solidFill>
                <a:highlight>
                  <a:srgbClr val="EFEFEF"/>
                </a:highlight>
              </a:rPr>
              <a:t> </a:t>
            </a:r>
            <a:endParaRPr sz="1100">
              <a:solidFill>
                <a:schemeClr val="dk1"/>
              </a:solidFill>
              <a:highlight>
                <a:srgbClr val="EFEFEF"/>
              </a:highlight>
            </a:endParaRPr>
          </a:p>
          <a:p>
            <a:pPr indent="0" lvl="0" marL="0" rtl="0" algn="l">
              <a:spcBef>
                <a:spcPts val="0"/>
              </a:spcBef>
              <a:spcAft>
                <a:spcPts val="0"/>
              </a:spcAft>
              <a:buNone/>
            </a:pPr>
            <a:r>
              <a:t/>
            </a:r>
            <a:endParaRPr>
              <a:highlight>
                <a:srgbClr val="EFEFEF"/>
              </a:highlight>
            </a:endParaRPr>
          </a:p>
        </p:txBody>
      </p:sp>
      <p:sp>
        <p:nvSpPr>
          <p:cNvPr id="576" name="Google Shape;576;p47"/>
          <p:cNvSpPr/>
          <p:nvPr/>
        </p:nvSpPr>
        <p:spPr>
          <a:xfrm rot="10800000">
            <a:off x="4571375" y="2697266"/>
            <a:ext cx="173100" cy="5925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Higher Order Functions in Java 7</a:t>
            </a:r>
            <a:endParaRPr/>
          </a:p>
        </p:txBody>
      </p:sp>
      <p:sp>
        <p:nvSpPr>
          <p:cNvPr id="582" name="Google Shape;582;p48"/>
          <p:cNvSpPr txBox="1"/>
          <p:nvPr>
            <p:ph idx="1" type="body"/>
          </p:nvPr>
        </p:nvSpPr>
        <p:spPr>
          <a:xfrm>
            <a:off x="243000" y="556500"/>
            <a:ext cx="8591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Old School (Java 7 and earlier)</a:t>
            </a:r>
            <a:endParaRPr/>
          </a:p>
          <a:p>
            <a:pPr indent="-355600" lvl="0" marL="457200" rtl="0" algn="l">
              <a:spcBef>
                <a:spcPts val="600"/>
              </a:spcBef>
              <a:spcAft>
                <a:spcPts val="0"/>
              </a:spcAft>
              <a:buSzPts val="2000"/>
              <a:buChar char="●"/>
            </a:pPr>
            <a:r>
              <a:rPr lang="en"/>
              <a:t>Fundamental issue: Memory boxes (variables) cannot contain pointers to functions.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Can use an interface instead: Java code below is equivalent to given python code.</a:t>
            </a:r>
            <a:endParaRPr/>
          </a:p>
        </p:txBody>
      </p:sp>
      <p:sp>
        <p:nvSpPr>
          <p:cNvPr id="583" name="Google Shape;583;p48"/>
          <p:cNvSpPr txBox="1"/>
          <p:nvPr/>
        </p:nvSpPr>
        <p:spPr>
          <a:xfrm>
            <a:off x="5666225" y="3096469"/>
            <a:ext cx="3381900" cy="821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9C20EE"/>
                </a:solidFill>
                <a:highlight>
                  <a:srgbClr val="EFEFEF"/>
                </a:highlight>
                <a:latin typeface="Consolas"/>
                <a:ea typeface="Consolas"/>
                <a:cs typeface="Consolas"/>
                <a:sym typeface="Consolas"/>
              </a:rPr>
              <a:t>def</a:t>
            </a:r>
            <a:r>
              <a:rPr lang="en" sz="1900">
                <a:solidFill>
                  <a:schemeClr val="dk1"/>
                </a:solidFill>
                <a:highlight>
                  <a:srgbClr val="EFEFEF"/>
                </a:highlight>
                <a:latin typeface="Consolas"/>
                <a:ea typeface="Consolas"/>
                <a:cs typeface="Consolas"/>
                <a:sym typeface="Consolas"/>
              </a:rPr>
              <a:t> </a:t>
            </a:r>
            <a:r>
              <a:rPr lang="en" sz="1900">
                <a:solidFill>
                  <a:srgbClr val="2E75B6"/>
                </a:solidFill>
                <a:highlight>
                  <a:srgbClr val="EFEFEF"/>
                </a:highlight>
                <a:latin typeface="Consolas"/>
                <a:ea typeface="Consolas"/>
                <a:cs typeface="Consolas"/>
                <a:sym typeface="Consolas"/>
              </a:rPr>
              <a:t>tenX</a:t>
            </a:r>
            <a:r>
              <a:rPr lang="en" sz="1900">
                <a:solidFill>
                  <a:schemeClr val="dk1"/>
                </a:solidFill>
                <a:highlight>
                  <a:srgbClr val="EFEFEF"/>
                </a:highlight>
                <a:latin typeface="Consolas"/>
                <a:ea typeface="Consolas"/>
                <a:cs typeface="Consolas"/>
                <a:sym typeface="Consolas"/>
              </a:rPr>
              <a:t>(x):</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10*x</a:t>
            </a:r>
            <a:endParaRPr>
              <a:highlight>
                <a:srgbClr val="EFEFEF"/>
              </a:highlight>
            </a:endParaRPr>
          </a:p>
        </p:txBody>
      </p:sp>
      <p:sp>
        <p:nvSpPr>
          <p:cNvPr id="584" name="Google Shape;584;p48"/>
          <p:cNvSpPr txBox="1"/>
          <p:nvPr/>
        </p:nvSpPr>
        <p:spPr>
          <a:xfrm>
            <a:off x="76975" y="3528336"/>
            <a:ext cx="5480700" cy="134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9C20EE"/>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TenX </a:t>
            </a:r>
            <a:r>
              <a:rPr b="1" lang="en" sz="1600">
                <a:solidFill>
                  <a:srgbClr val="9C20EE"/>
                </a:solidFill>
                <a:highlight>
                  <a:srgbClr val="EFEFEF"/>
                </a:highlight>
                <a:latin typeface="Consolas"/>
                <a:ea typeface="Consolas"/>
                <a:cs typeface="Consolas"/>
                <a:sym typeface="Consolas"/>
              </a:rPr>
              <a:t>implements</a:t>
            </a:r>
            <a:r>
              <a:rPr lang="en" sz="1600">
                <a:solidFill>
                  <a:schemeClr val="dk1"/>
                </a:solidFill>
                <a:highlight>
                  <a:srgbClr val="EFEFEF"/>
                </a:highlight>
                <a:latin typeface="Consolas"/>
                <a:ea typeface="Consolas"/>
                <a:cs typeface="Consolas"/>
                <a:sym typeface="Consolas"/>
              </a:rPr>
              <a:t> IntUnaryFunction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apply(</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x)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return</a:t>
            </a:r>
            <a:r>
              <a:rPr lang="en" sz="1600">
                <a:solidFill>
                  <a:schemeClr val="dk1"/>
                </a:solidFill>
                <a:highlight>
                  <a:srgbClr val="EFEFEF"/>
                </a:highlight>
                <a:latin typeface="Consolas"/>
                <a:ea typeface="Consolas"/>
                <a:cs typeface="Consolas"/>
                <a:sym typeface="Consolas"/>
              </a:rPr>
              <a:t> 10 * x;</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highlight>
                <a:srgbClr val="EFEFEF"/>
              </a:highlight>
            </a:endParaRPr>
          </a:p>
        </p:txBody>
      </p:sp>
      <p:sp>
        <p:nvSpPr>
          <p:cNvPr id="585" name="Google Shape;585;p48"/>
          <p:cNvSpPr txBox="1"/>
          <p:nvPr/>
        </p:nvSpPr>
        <p:spPr>
          <a:xfrm>
            <a:off x="76975" y="2592789"/>
            <a:ext cx="4423800" cy="881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9C20EE"/>
                </a:solidFill>
                <a:highlight>
                  <a:srgbClr val="EFEFEF"/>
                </a:highlight>
                <a:latin typeface="Consolas"/>
                <a:ea typeface="Consolas"/>
                <a:cs typeface="Consolas"/>
                <a:sym typeface="Consolas"/>
              </a:rPr>
              <a:t>public interface</a:t>
            </a:r>
            <a:r>
              <a:rPr lang="en" sz="1600">
                <a:solidFill>
                  <a:schemeClr val="dk1"/>
                </a:solidFill>
                <a:highlight>
                  <a:srgbClr val="EFEFEF"/>
                </a:highlight>
                <a:latin typeface="Consolas"/>
                <a:ea typeface="Consolas"/>
                <a:cs typeface="Consolas"/>
                <a:sym typeface="Consolas"/>
              </a:rPr>
              <a:t> IntUnaryFunction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apply(</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x);</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endParaRPr>
          </a:p>
          <a:p>
            <a:pPr indent="0" lvl="0" marL="0" rtl="0" algn="l">
              <a:spcBef>
                <a:spcPts val="0"/>
              </a:spcBef>
              <a:spcAft>
                <a:spcPts val="0"/>
              </a:spcAft>
              <a:buNone/>
            </a:pPr>
            <a:r>
              <a:t/>
            </a:r>
            <a:endParaRPr sz="1600">
              <a:highlight>
                <a:srgbClr val="EFEFEF"/>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Higher Order Functions Using Interfaces in Java</a:t>
            </a:r>
            <a:endParaRPr/>
          </a:p>
        </p:txBody>
      </p:sp>
      <p:sp>
        <p:nvSpPr>
          <p:cNvPr id="591" name="Google Shape;591;p49"/>
          <p:cNvSpPr txBox="1"/>
          <p:nvPr/>
        </p:nvSpPr>
        <p:spPr>
          <a:xfrm>
            <a:off x="5666225" y="639528"/>
            <a:ext cx="3381900" cy="2271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9C20EE"/>
                </a:solidFill>
                <a:highlight>
                  <a:srgbClr val="EFEFEF"/>
                </a:highlight>
                <a:latin typeface="Consolas"/>
                <a:ea typeface="Consolas"/>
                <a:cs typeface="Consolas"/>
                <a:sym typeface="Consolas"/>
              </a:rPr>
              <a:t>def</a:t>
            </a:r>
            <a:r>
              <a:rPr lang="en" sz="1900">
                <a:solidFill>
                  <a:schemeClr val="dk1"/>
                </a:solidFill>
                <a:highlight>
                  <a:srgbClr val="EFEFEF"/>
                </a:highlight>
                <a:latin typeface="Consolas"/>
                <a:ea typeface="Consolas"/>
                <a:cs typeface="Consolas"/>
                <a:sym typeface="Consolas"/>
              </a:rPr>
              <a:t> </a:t>
            </a:r>
            <a:r>
              <a:rPr lang="en" sz="1900">
                <a:solidFill>
                  <a:srgbClr val="2E75B6"/>
                </a:solidFill>
                <a:highlight>
                  <a:srgbClr val="EFEFEF"/>
                </a:highlight>
                <a:latin typeface="Consolas"/>
                <a:ea typeface="Consolas"/>
                <a:cs typeface="Consolas"/>
                <a:sym typeface="Consolas"/>
              </a:rPr>
              <a:t>tenX</a:t>
            </a:r>
            <a:r>
              <a:rPr lang="en" sz="1900">
                <a:solidFill>
                  <a:schemeClr val="dk1"/>
                </a:solidFill>
                <a:highlight>
                  <a:srgbClr val="EFEFEF"/>
                </a:highlight>
                <a:latin typeface="Consolas"/>
                <a:ea typeface="Consolas"/>
                <a:cs typeface="Consolas"/>
                <a:sym typeface="Consolas"/>
              </a:rPr>
              <a:t>(x):</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10*x</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900">
                <a:solidFill>
                  <a:srgbClr val="9C20EE"/>
                </a:solidFill>
                <a:highlight>
                  <a:srgbClr val="EFEFEF"/>
                </a:highlight>
                <a:latin typeface="Consolas"/>
                <a:ea typeface="Consolas"/>
                <a:cs typeface="Consolas"/>
                <a:sym typeface="Consolas"/>
              </a:rPr>
              <a:t>def</a:t>
            </a:r>
            <a:r>
              <a:rPr lang="en" sz="1900">
                <a:solidFill>
                  <a:schemeClr val="dk1"/>
                </a:solidFill>
                <a:highlight>
                  <a:srgbClr val="EFEFEF"/>
                </a:highlight>
                <a:latin typeface="Consolas"/>
                <a:ea typeface="Consolas"/>
                <a:cs typeface="Consolas"/>
                <a:sym typeface="Consolas"/>
              </a:rPr>
              <a:t> </a:t>
            </a:r>
            <a:r>
              <a:rPr lang="en" sz="1900">
                <a:solidFill>
                  <a:srgbClr val="2E75B6"/>
                </a:solidFill>
                <a:highlight>
                  <a:srgbClr val="EFEFEF"/>
                </a:highlight>
                <a:latin typeface="Consolas"/>
                <a:ea typeface="Consolas"/>
                <a:cs typeface="Consolas"/>
                <a:sym typeface="Consolas"/>
              </a:rPr>
              <a:t>do_twice</a:t>
            </a:r>
            <a:r>
              <a:rPr lang="en" sz="1900">
                <a:solidFill>
                  <a:schemeClr val="dk1"/>
                </a:solidFill>
                <a:highlight>
                  <a:srgbClr val="EFEFEF"/>
                </a:highlight>
                <a:latin typeface="Consolas"/>
                <a:ea typeface="Consolas"/>
                <a:cs typeface="Consolas"/>
                <a:sym typeface="Consolas"/>
              </a:rPr>
              <a:t>(f, x):</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return</a:t>
            </a:r>
            <a:r>
              <a:rPr lang="en" sz="1900">
                <a:solidFill>
                  <a:schemeClr val="dk1"/>
                </a:solidFill>
                <a:highlight>
                  <a:srgbClr val="EFEFEF"/>
                </a:highlight>
                <a:latin typeface="Consolas"/>
                <a:ea typeface="Consolas"/>
                <a:cs typeface="Consolas"/>
                <a:sym typeface="Consolas"/>
              </a:rPr>
              <a:t> f(f(x))</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900">
                <a:solidFill>
                  <a:srgbClr val="9C20EE"/>
                </a:solidFill>
                <a:highlight>
                  <a:srgbClr val="EFEFEF"/>
                </a:highlight>
                <a:latin typeface="Consolas"/>
                <a:ea typeface="Consolas"/>
                <a:cs typeface="Consolas"/>
                <a:sym typeface="Consolas"/>
              </a:rPr>
              <a:t>print</a:t>
            </a:r>
            <a:r>
              <a:rPr lang="en" sz="1900">
                <a:solidFill>
                  <a:schemeClr val="dk1"/>
                </a:solidFill>
                <a:highlight>
                  <a:srgbClr val="EFEFEF"/>
                </a:highlight>
                <a:latin typeface="Consolas"/>
                <a:ea typeface="Consolas"/>
                <a:cs typeface="Consolas"/>
                <a:sym typeface="Consolas"/>
              </a:rPr>
              <a:t>(</a:t>
            </a:r>
            <a:r>
              <a:rPr lang="en" sz="1900">
                <a:solidFill>
                  <a:schemeClr val="dk1"/>
                </a:solidFill>
                <a:highlight>
                  <a:srgbClr val="EFEFEF"/>
                </a:highlight>
                <a:latin typeface="Consolas"/>
                <a:ea typeface="Consolas"/>
                <a:cs typeface="Consolas"/>
                <a:sym typeface="Consolas"/>
              </a:rPr>
              <a:t>do_twice(tenX, 2)</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100">
                <a:solidFill>
                  <a:schemeClr val="dk1"/>
                </a:solidFill>
                <a:highlight>
                  <a:srgbClr val="EFEFEF"/>
                </a:highlight>
              </a:rPr>
              <a:t> </a:t>
            </a:r>
            <a:endParaRPr sz="1100">
              <a:solidFill>
                <a:schemeClr val="dk1"/>
              </a:solidFill>
              <a:highlight>
                <a:srgbClr val="EFEFEF"/>
              </a:highlight>
            </a:endParaRPr>
          </a:p>
          <a:p>
            <a:pPr indent="0" lvl="0" marL="0" rtl="0" algn="l">
              <a:spcBef>
                <a:spcPts val="0"/>
              </a:spcBef>
              <a:spcAft>
                <a:spcPts val="0"/>
              </a:spcAft>
              <a:buNone/>
            </a:pPr>
            <a:r>
              <a:t/>
            </a:r>
            <a:endParaRPr>
              <a:highlight>
                <a:srgbClr val="EFEFEF"/>
              </a:highlight>
            </a:endParaRPr>
          </a:p>
        </p:txBody>
      </p:sp>
      <p:sp>
        <p:nvSpPr>
          <p:cNvPr id="592" name="Google Shape;592;p49"/>
          <p:cNvSpPr txBox="1"/>
          <p:nvPr/>
        </p:nvSpPr>
        <p:spPr>
          <a:xfrm>
            <a:off x="76975" y="3001450"/>
            <a:ext cx="6926400" cy="21063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HoFDemo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 static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a:t>
            </a:r>
            <a:r>
              <a:rPr lang="en" sz="1600">
                <a:solidFill>
                  <a:schemeClr val="dk1"/>
                </a:solidFill>
                <a:highlight>
                  <a:srgbClr val="EFEFEF"/>
                </a:highlight>
                <a:latin typeface="Consolas"/>
                <a:ea typeface="Consolas"/>
                <a:cs typeface="Consolas"/>
                <a:sym typeface="Consolas"/>
              </a:rPr>
              <a:t>do_twice</a:t>
            </a:r>
            <a:r>
              <a:rPr lang="en" sz="1600">
                <a:solidFill>
                  <a:schemeClr val="dk1"/>
                </a:solidFill>
                <a:highlight>
                  <a:srgbClr val="EFEFEF"/>
                </a:highlight>
                <a:latin typeface="Consolas"/>
                <a:ea typeface="Consolas"/>
                <a:cs typeface="Consolas"/>
                <a:sym typeface="Consolas"/>
              </a:rPr>
              <a:t>(IntUnaryFunction f,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x)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return</a:t>
            </a:r>
            <a:r>
              <a:rPr lang="en" sz="1600">
                <a:solidFill>
                  <a:schemeClr val="dk1"/>
                </a:solidFill>
                <a:highlight>
                  <a:srgbClr val="EFEFEF"/>
                </a:highlight>
                <a:latin typeface="Consolas"/>
                <a:ea typeface="Consolas"/>
                <a:cs typeface="Consolas"/>
                <a:sym typeface="Consolas"/>
              </a:rPr>
              <a:t> f.apply(f.apply(x));</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 static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main(String[] args)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System.out.println(</a:t>
            </a:r>
            <a:r>
              <a:rPr lang="en" sz="1600">
                <a:solidFill>
                  <a:schemeClr val="dk1"/>
                </a:solidFill>
                <a:highlight>
                  <a:srgbClr val="EFEFEF"/>
                </a:highlight>
                <a:latin typeface="Consolas"/>
                <a:ea typeface="Consolas"/>
                <a:cs typeface="Consolas"/>
                <a:sym typeface="Consolas"/>
              </a:rPr>
              <a:t>do_twice(</a:t>
            </a:r>
            <a:r>
              <a:rPr b="1" lang="en" sz="1600">
                <a:solidFill>
                  <a:srgbClr val="9C20EE"/>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TenX(), 2)</a:t>
            </a: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p:txBody>
      </p:sp>
      <p:sp>
        <p:nvSpPr>
          <p:cNvPr id="593" name="Google Shape;593;p49"/>
          <p:cNvSpPr txBox="1"/>
          <p:nvPr/>
        </p:nvSpPr>
        <p:spPr>
          <a:xfrm>
            <a:off x="76975" y="1604798"/>
            <a:ext cx="5480700" cy="134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9C20EE"/>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TenX </a:t>
            </a:r>
            <a:r>
              <a:rPr b="1" lang="en" sz="1600">
                <a:solidFill>
                  <a:srgbClr val="9C20EE"/>
                </a:solidFill>
                <a:highlight>
                  <a:srgbClr val="EFEFEF"/>
                </a:highlight>
                <a:latin typeface="Consolas"/>
                <a:ea typeface="Consolas"/>
                <a:cs typeface="Consolas"/>
                <a:sym typeface="Consolas"/>
              </a:rPr>
              <a:t>implements</a:t>
            </a:r>
            <a:r>
              <a:rPr lang="en" sz="1600">
                <a:solidFill>
                  <a:schemeClr val="dk1"/>
                </a:solidFill>
                <a:highlight>
                  <a:srgbClr val="EFEFEF"/>
                </a:highlight>
                <a:latin typeface="Consolas"/>
                <a:ea typeface="Consolas"/>
                <a:cs typeface="Consolas"/>
                <a:sym typeface="Consolas"/>
              </a:rPr>
              <a:t> IntUnaryFunction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apply(</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x)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return</a:t>
            </a:r>
            <a:r>
              <a:rPr lang="en" sz="1600">
                <a:solidFill>
                  <a:schemeClr val="dk1"/>
                </a:solidFill>
                <a:highlight>
                  <a:srgbClr val="EFEFEF"/>
                </a:highlight>
                <a:latin typeface="Consolas"/>
                <a:ea typeface="Consolas"/>
                <a:cs typeface="Consolas"/>
                <a:sym typeface="Consolas"/>
              </a:rPr>
              <a:t> 10 * x;</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highlight>
                <a:srgbClr val="EFEFEF"/>
              </a:highlight>
            </a:endParaRPr>
          </a:p>
        </p:txBody>
      </p:sp>
      <p:sp>
        <p:nvSpPr>
          <p:cNvPr id="594" name="Google Shape;594;p49"/>
          <p:cNvSpPr txBox="1"/>
          <p:nvPr/>
        </p:nvSpPr>
        <p:spPr>
          <a:xfrm>
            <a:off x="76975" y="669252"/>
            <a:ext cx="4423800" cy="881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9C20EE"/>
                </a:solidFill>
                <a:highlight>
                  <a:srgbClr val="EFEFEF"/>
                </a:highlight>
                <a:latin typeface="Consolas"/>
                <a:ea typeface="Consolas"/>
                <a:cs typeface="Consolas"/>
                <a:sym typeface="Consolas"/>
              </a:rPr>
              <a:t>public interface</a:t>
            </a:r>
            <a:r>
              <a:rPr lang="en" sz="1600">
                <a:solidFill>
                  <a:schemeClr val="dk1"/>
                </a:solidFill>
                <a:highlight>
                  <a:srgbClr val="EFEFEF"/>
                </a:highlight>
                <a:latin typeface="Consolas"/>
                <a:ea typeface="Consolas"/>
                <a:cs typeface="Consolas"/>
                <a:sym typeface="Consolas"/>
              </a:rPr>
              <a:t> IntUnaryFunction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apply(</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x);</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endParaRPr>
          </a:p>
          <a:p>
            <a:pPr indent="0" lvl="0" marL="0" rtl="0" algn="l">
              <a:spcBef>
                <a:spcPts val="0"/>
              </a:spcBef>
              <a:spcAft>
                <a:spcPts val="0"/>
              </a:spcAft>
              <a:buNone/>
            </a:pPr>
            <a:r>
              <a:t/>
            </a:r>
            <a:endParaRPr sz="1600">
              <a:highlight>
                <a:srgbClr val="EFEFEF"/>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5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Higher Order Functions in Java 8 or Later</a:t>
            </a:r>
            <a:endParaRPr/>
          </a:p>
        </p:txBody>
      </p:sp>
      <p:sp>
        <p:nvSpPr>
          <p:cNvPr id="600" name="Google Shape;600;p50"/>
          <p:cNvSpPr txBox="1"/>
          <p:nvPr>
            <p:ph idx="1" type="body"/>
          </p:nvPr>
        </p:nvSpPr>
        <p:spPr>
          <a:xfrm>
            <a:off x="243000" y="556500"/>
            <a:ext cx="8591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Java 8, new types were introduced: now can can hold references to methods.</a:t>
            </a:r>
            <a:endParaRPr/>
          </a:p>
          <a:p>
            <a:pPr indent="-355600" lvl="0" marL="457200" rtl="0" algn="l">
              <a:spcBef>
                <a:spcPts val="600"/>
              </a:spcBef>
              <a:spcAft>
                <a:spcPts val="0"/>
              </a:spcAft>
              <a:buSzPts val="2000"/>
              <a:buChar char="●"/>
            </a:pPr>
            <a:r>
              <a:rPr lang="en"/>
              <a:t>You’re welcome to use these features, but </a:t>
            </a:r>
            <a:r>
              <a:rPr lang="en" u="sng"/>
              <a:t>we won’t teach them</a:t>
            </a:r>
            <a:r>
              <a:rPr lang="en"/>
              <a:t>.</a:t>
            </a:r>
            <a:endParaRPr/>
          </a:p>
          <a:p>
            <a:pPr indent="-355600" lvl="0" marL="457200" rtl="0" algn="l">
              <a:spcBef>
                <a:spcPts val="0"/>
              </a:spcBef>
              <a:spcAft>
                <a:spcPts val="0"/>
              </a:spcAft>
              <a:buSzPts val="2000"/>
              <a:buChar char="●"/>
            </a:pPr>
            <a:r>
              <a:rPr lang="en"/>
              <a:t>Why? The old way is still widely used, e.g. </a:t>
            </a:r>
            <a:r>
              <a:rPr lang="en">
                <a:latin typeface="Consolas"/>
                <a:ea typeface="Consolas"/>
                <a:cs typeface="Consolas"/>
                <a:sym typeface="Consolas"/>
              </a:rPr>
              <a:t>Comparators</a:t>
            </a:r>
            <a:r>
              <a:rPr lang="en"/>
              <a:t> (see next lecture).</a:t>
            </a:r>
            <a:endParaRPr/>
          </a:p>
          <a:p>
            <a:pPr indent="0" lvl="0" marL="0" rtl="0" algn="l">
              <a:spcBef>
                <a:spcPts val="600"/>
              </a:spcBef>
              <a:spcAft>
                <a:spcPts val="0"/>
              </a:spcAft>
              <a:buNone/>
            </a:pPr>
            <a:r>
              <a:t/>
            </a:r>
            <a:endParaRPr/>
          </a:p>
        </p:txBody>
      </p:sp>
      <p:sp>
        <p:nvSpPr>
          <p:cNvPr id="601" name="Google Shape;601;p50"/>
          <p:cNvSpPr txBox="1"/>
          <p:nvPr/>
        </p:nvSpPr>
        <p:spPr>
          <a:xfrm>
            <a:off x="249975" y="1777095"/>
            <a:ext cx="8757000" cy="32358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 class</a:t>
            </a:r>
            <a:r>
              <a:rPr lang="en" sz="1700">
                <a:solidFill>
                  <a:schemeClr val="dk1"/>
                </a:solidFill>
                <a:highlight>
                  <a:srgbClr val="EFEFEF"/>
                </a:highlight>
                <a:latin typeface="Consolas"/>
                <a:ea typeface="Consolas"/>
                <a:cs typeface="Consolas"/>
                <a:sym typeface="Consolas"/>
              </a:rPr>
              <a:t> Java8HoFDemo {</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a:t>
            </a:r>
            <a:r>
              <a:rPr b="1" lang="en" sz="1700">
                <a:solidFill>
                  <a:srgbClr val="9C20EE"/>
                </a:solidFill>
                <a:highlight>
                  <a:srgbClr val="EFEFEF"/>
                </a:highlight>
                <a:latin typeface="Consolas"/>
                <a:ea typeface="Consolas"/>
                <a:cs typeface="Consolas"/>
                <a:sym typeface="Consolas"/>
              </a:rPr>
              <a:t>public static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tenX(</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a:t>
            </a:r>
            <a:r>
              <a:rPr b="1" lang="en" sz="1700">
                <a:solidFill>
                  <a:srgbClr val="9C20EE"/>
                </a:solidFill>
                <a:highlight>
                  <a:srgbClr val="EFEFEF"/>
                </a:highlight>
                <a:latin typeface="Consolas"/>
                <a:ea typeface="Consolas"/>
                <a:cs typeface="Consolas"/>
                <a:sym typeface="Consolas"/>
              </a:rPr>
              <a:t>return</a:t>
            </a:r>
            <a:r>
              <a:rPr lang="en" sz="1700">
                <a:solidFill>
                  <a:schemeClr val="dk1"/>
                </a:solidFill>
                <a:highlight>
                  <a:srgbClr val="EFEFEF"/>
                </a:highlight>
                <a:latin typeface="Consolas"/>
                <a:ea typeface="Consolas"/>
                <a:cs typeface="Consolas"/>
                <a:sym typeface="Consolas"/>
              </a:rPr>
              <a:t> 10*x;</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a:t>
            </a:r>
            <a:r>
              <a:rPr b="1" lang="en" sz="1700">
                <a:solidFill>
                  <a:srgbClr val="9C20EE"/>
                </a:solidFill>
                <a:highlight>
                  <a:srgbClr val="EFEFEF"/>
                </a:highlight>
                <a:latin typeface="Consolas"/>
                <a:ea typeface="Consolas"/>
                <a:cs typeface="Consolas"/>
                <a:sym typeface="Consolas"/>
              </a:rPr>
              <a:t>public static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doTwice(Function&lt;Integer, Integer&gt; f,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a:t>
            </a:r>
            <a:r>
              <a:rPr b="1" lang="en" sz="1700">
                <a:solidFill>
                  <a:srgbClr val="9C20EE"/>
                </a:solidFill>
                <a:highlight>
                  <a:srgbClr val="EFEFEF"/>
                </a:highlight>
                <a:latin typeface="Consolas"/>
                <a:ea typeface="Consolas"/>
                <a:cs typeface="Consolas"/>
                <a:sym typeface="Consolas"/>
              </a:rPr>
              <a:t>return</a:t>
            </a:r>
            <a:r>
              <a:rPr lang="en" sz="1700">
                <a:solidFill>
                  <a:schemeClr val="dk1"/>
                </a:solidFill>
                <a:highlight>
                  <a:srgbClr val="EFEFEF"/>
                </a:highlight>
                <a:latin typeface="Consolas"/>
                <a:ea typeface="Consolas"/>
                <a:cs typeface="Consolas"/>
                <a:sym typeface="Consolas"/>
              </a:rPr>
              <a:t> f.apply(f.apply(x));</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a:t>
            </a:r>
            <a:r>
              <a:rPr b="1" lang="en" sz="1700">
                <a:solidFill>
                  <a:srgbClr val="9C20EE"/>
                </a:solidFill>
                <a:highlight>
                  <a:srgbClr val="EFEFEF"/>
                </a:highlight>
                <a:latin typeface="Consolas"/>
                <a:ea typeface="Consolas"/>
                <a:cs typeface="Consolas"/>
                <a:sym typeface="Consolas"/>
              </a:rPr>
              <a:t>public static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void</a:t>
            </a:r>
            <a:r>
              <a:rPr lang="en" sz="1700">
                <a:solidFill>
                  <a:schemeClr val="dk1"/>
                </a:solidFill>
                <a:highlight>
                  <a:srgbClr val="EFEFEF"/>
                </a:highlight>
                <a:latin typeface="Consolas"/>
                <a:ea typeface="Consolas"/>
                <a:cs typeface="Consolas"/>
                <a:sym typeface="Consolas"/>
              </a:rPr>
              <a:t> main(String[] args) {</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result = doTwice(Java8HoFDemo::tenX, 2);</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System.out.println(result);</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5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Inheritance Cheatsheet</a:t>
            </a:r>
            <a:endParaRPr/>
          </a:p>
        </p:txBody>
      </p:sp>
      <p:sp>
        <p:nvSpPr>
          <p:cNvPr id="607" name="Google Shape;607;p51"/>
          <p:cNvSpPr txBox="1"/>
          <p:nvPr>
            <p:ph idx="1" type="body"/>
          </p:nvPr>
        </p:nvSpPr>
        <p:spPr>
          <a:xfrm>
            <a:off x="243000" y="556500"/>
            <a:ext cx="8804700" cy="447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VengefulSLList extends SLList means a VenglefulSLList is-an SLList. Inherits all members!</a:t>
            </a:r>
            <a:endParaRPr/>
          </a:p>
          <a:p>
            <a:pPr indent="-355600" lvl="0" marL="457200" rtl="0" algn="l">
              <a:spcBef>
                <a:spcPts val="600"/>
              </a:spcBef>
              <a:spcAft>
                <a:spcPts val="0"/>
              </a:spcAft>
              <a:buSzPts val="2000"/>
              <a:buChar char="●"/>
            </a:pPr>
            <a:r>
              <a:rPr lang="en"/>
              <a:t>Variables, methods, nested classes.</a:t>
            </a:r>
            <a:endParaRPr/>
          </a:p>
          <a:p>
            <a:pPr indent="-355600" lvl="0" marL="457200" rtl="0" algn="l">
              <a:spcBef>
                <a:spcPts val="0"/>
              </a:spcBef>
              <a:spcAft>
                <a:spcPts val="0"/>
              </a:spcAft>
              <a:buSzPts val="2000"/>
              <a:buChar char="●"/>
            </a:pPr>
            <a:r>
              <a:rPr lang="en"/>
              <a:t>Not constructors.</a:t>
            </a:r>
            <a:endParaRPr/>
          </a:p>
          <a:p>
            <a:pPr indent="-355600" lvl="0" marL="457200" rtl="0" algn="l">
              <a:spcBef>
                <a:spcPts val="0"/>
              </a:spcBef>
              <a:spcAft>
                <a:spcPts val="0"/>
              </a:spcAft>
              <a:buSzPts val="2000"/>
              <a:buChar char="●"/>
            </a:pPr>
            <a:r>
              <a:rPr lang="en"/>
              <a:t>Subclass constructor must invoke superclass constructor first.</a:t>
            </a:r>
            <a:endParaRPr/>
          </a:p>
          <a:p>
            <a:pPr indent="-355600" lvl="0" marL="457200" rtl="0" algn="l">
              <a:spcBef>
                <a:spcPts val="0"/>
              </a:spcBef>
              <a:spcAft>
                <a:spcPts val="0"/>
              </a:spcAft>
              <a:buSzPts val="2000"/>
              <a:buChar char="●"/>
            </a:pPr>
            <a:r>
              <a:rPr lang="en"/>
              <a:t>Use super to invoke overridden superclass methods and constructors.</a:t>
            </a:r>
            <a:endParaRPr/>
          </a:p>
          <a:p>
            <a:pPr indent="0" lvl="0" marL="0" rtl="0" algn="l">
              <a:spcBef>
                <a:spcPts val="600"/>
              </a:spcBef>
              <a:spcAft>
                <a:spcPts val="0"/>
              </a:spcAft>
              <a:buNone/>
            </a:pPr>
            <a:r>
              <a:rPr lang="en"/>
              <a:t>Invocation of overridden methods follows two simple rules:</a:t>
            </a:r>
            <a:endParaRPr/>
          </a:p>
          <a:p>
            <a:pPr indent="-355600" lvl="0" marL="457200" rtl="0" algn="l">
              <a:spcBef>
                <a:spcPts val="600"/>
              </a:spcBef>
              <a:spcAft>
                <a:spcPts val="0"/>
              </a:spcAft>
              <a:buSzPts val="2000"/>
              <a:buChar char="●"/>
            </a:pPr>
            <a:r>
              <a:rPr lang="en"/>
              <a:t>Compiler plays it safe and only lets us do things allowed by </a:t>
            </a:r>
            <a:r>
              <a:rPr b="1" i="1" lang="en"/>
              <a:t>static </a:t>
            </a:r>
            <a:r>
              <a:rPr lang="en"/>
              <a:t>type.</a:t>
            </a:r>
            <a:endParaRPr/>
          </a:p>
          <a:p>
            <a:pPr indent="-355600" lvl="0" marL="457200" rtl="0" algn="l">
              <a:spcBef>
                <a:spcPts val="0"/>
              </a:spcBef>
              <a:spcAft>
                <a:spcPts val="0"/>
              </a:spcAft>
              <a:buSzPts val="2000"/>
              <a:buChar char="●"/>
            </a:pPr>
            <a:r>
              <a:rPr lang="en"/>
              <a:t>Compiler chooses 2</a:t>
            </a:r>
            <a:endParaRPr/>
          </a:p>
          <a:p>
            <a:pPr indent="-355600" lvl="0" marL="457200" rtl="0" algn="l">
              <a:spcBef>
                <a:spcPts val="0"/>
              </a:spcBef>
              <a:spcAft>
                <a:spcPts val="0"/>
              </a:spcAft>
              <a:buSzPts val="2000"/>
              <a:buChar char="●"/>
            </a:pPr>
            <a:r>
              <a:rPr lang="en"/>
              <a:t>For </a:t>
            </a:r>
            <a:r>
              <a:rPr lang="en" u="sng"/>
              <a:t>overridden</a:t>
            </a:r>
            <a:r>
              <a:rPr lang="en"/>
              <a:t> methods the actual method invoked is based on </a:t>
            </a:r>
            <a:r>
              <a:rPr b="1" lang="en"/>
              <a:t>dynamic</a:t>
            </a:r>
            <a:r>
              <a:rPr lang="en"/>
              <a:t> type of invoking expression, e.g. Dog.maxDog(d1, d2).bark();</a:t>
            </a:r>
            <a:endParaRPr/>
          </a:p>
          <a:p>
            <a:pPr indent="-355600" lvl="0" marL="457200" rtl="0" algn="l">
              <a:spcBef>
                <a:spcPts val="0"/>
              </a:spcBef>
              <a:spcAft>
                <a:spcPts val="0"/>
              </a:spcAft>
              <a:buSzPts val="2000"/>
              <a:buChar char="●"/>
            </a:pPr>
            <a:r>
              <a:rPr lang="en"/>
              <a:t>Can use casting to overrule compiler type checking.</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cxnSp>
        <p:nvCxnSpPr>
          <p:cNvPr id="608" name="Google Shape;608;p51"/>
          <p:cNvCxnSpPr/>
          <p:nvPr/>
        </p:nvCxnSpPr>
        <p:spPr>
          <a:xfrm flipH="1" rot="10800000">
            <a:off x="7308075" y="4130575"/>
            <a:ext cx="465000" cy="465000"/>
          </a:xfrm>
          <a:prstGeom prst="straightConnector1">
            <a:avLst/>
          </a:prstGeom>
          <a:noFill/>
          <a:ln cap="flat" cmpd="sng" w="19050">
            <a:solidFill>
              <a:srgbClr val="BE0712"/>
            </a:solidFill>
            <a:prstDash val="solid"/>
            <a:round/>
            <a:headEnd len="med" w="med" type="none"/>
            <a:tailEnd len="med" w="med" type="triangle"/>
          </a:ln>
        </p:spPr>
      </p:cxnSp>
      <p:sp>
        <p:nvSpPr>
          <p:cNvPr id="609" name="Google Shape;609;p51"/>
          <p:cNvSpPr txBox="1"/>
          <p:nvPr/>
        </p:nvSpPr>
        <p:spPr>
          <a:xfrm>
            <a:off x="6186825" y="4513525"/>
            <a:ext cx="2135100" cy="5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Does not apply to </a:t>
            </a:r>
            <a:r>
              <a:rPr b="1" lang="en">
                <a:solidFill>
                  <a:srgbClr val="BE0712"/>
                </a:solidFill>
              </a:rPr>
              <a:t>overloaded</a:t>
            </a:r>
            <a:r>
              <a:rPr lang="en">
                <a:solidFill>
                  <a:srgbClr val="BE0712"/>
                </a:solidFill>
              </a:rPr>
              <a:t> methods!</a:t>
            </a:r>
            <a:endParaRPr>
              <a:solidFill>
                <a:srgbClr val="BE071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613" name="Shape 613"/>
        <p:cNvGrpSpPr/>
        <p:nvPr/>
      </p:nvGrpSpPr>
      <p:grpSpPr>
        <a:xfrm>
          <a:off x="0" y="0"/>
          <a:ext cx="0" cy="0"/>
          <a:chOff x="0" y="0"/>
          <a:chExt cx="0" cy="0"/>
        </a:xfrm>
      </p:grpSpPr>
      <p:sp>
        <p:nvSpPr>
          <p:cNvPr id="614" name="Google Shape;614;p52"/>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Extra Problem Just For Fun</a:t>
            </a:r>
            <a:endParaRPr sz="4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5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 Checking Quiz!</a:t>
            </a:r>
            <a:endParaRPr/>
          </a:p>
        </p:txBody>
      </p:sp>
      <p:sp>
        <p:nvSpPr>
          <p:cNvPr id="620" name="Google Shape;620;p53"/>
          <p:cNvSpPr txBox="1"/>
          <p:nvPr>
            <p:ph idx="1" type="body"/>
          </p:nvPr>
        </p:nvSpPr>
        <p:spPr>
          <a:xfrm>
            <a:off x="243000" y="1580197"/>
            <a:ext cx="8443800" cy="68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1. What is the static type of </a:t>
            </a:r>
            <a:r>
              <a:rPr lang="en">
                <a:latin typeface="Ubuntu Mono"/>
                <a:ea typeface="Ubuntu Mono"/>
                <a:cs typeface="Ubuntu Mono"/>
                <a:sym typeface="Ubuntu Mono"/>
              </a:rPr>
              <a:t>Dog.maxDog(dogC, dog D)?</a:t>
            </a:r>
            <a:endParaRPr>
              <a:latin typeface="Ubuntu Mono"/>
              <a:ea typeface="Ubuntu Mono"/>
              <a:cs typeface="Ubuntu Mono"/>
              <a:sym typeface="Ubuntu Mono"/>
            </a:endParaRPr>
          </a:p>
        </p:txBody>
      </p:sp>
      <p:sp>
        <p:nvSpPr>
          <p:cNvPr id="621" name="Google Shape;621;p53"/>
          <p:cNvSpPr txBox="1"/>
          <p:nvPr>
            <p:ph idx="1" type="body"/>
          </p:nvPr>
        </p:nvSpPr>
        <p:spPr>
          <a:xfrm>
            <a:off x="251700" y="2112847"/>
            <a:ext cx="8443800" cy="61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2. Which (if any), will compile:</a:t>
            </a:r>
            <a:endParaRPr/>
          </a:p>
        </p:txBody>
      </p:sp>
      <p:pic>
        <p:nvPicPr>
          <p:cNvPr id="622" name="Google Shape;622;p53"/>
          <p:cNvPicPr preferRelativeResize="0"/>
          <p:nvPr/>
        </p:nvPicPr>
        <p:blipFill>
          <a:blip r:embed="rId3">
            <a:alphaModFix/>
          </a:blip>
          <a:stretch>
            <a:fillRect/>
          </a:stretch>
        </p:blipFill>
        <p:spPr>
          <a:xfrm>
            <a:off x="1190625" y="611575"/>
            <a:ext cx="6762750" cy="1019175"/>
          </a:xfrm>
          <a:prstGeom prst="rect">
            <a:avLst/>
          </a:prstGeom>
          <a:noFill/>
          <a:ln>
            <a:noFill/>
          </a:ln>
        </p:spPr>
      </p:pic>
      <p:pic>
        <p:nvPicPr>
          <p:cNvPr id="623" name="Google Shape;623;p53"/>
          <p:cNvPicPr preferRelativeResize="0"/>
          <p:nvPr/>
        </p:nvPicPr>
        <p:blipFill>
          <a:blip r:embed="rId4">
            <a:alphaModFix/>
          </a:blip>
          <a:stretch>
            <a:fillRect/>
          </a:stretch>
        </p:blipFill>
        <p:spPr>
          <a:xfrm>
            <a:off x="4324350" y="2155750"/>
            <a:ext cx="4362450" cy="533400"/>
          </a:xfrm>
          <a:prstGeom prst="rect">
            <a:avLst/>
          </a:prstGeom>
          <a:noFill/>
          <a:ln>
            <a:noFill/>
          </a:ln>
        </p:spPr>
      </p:pic>
      <p:pic>
        <p:nvPicPr>
          <p:cNvPr id="624" name="Google Shape;624;p53"/>
          <p:cNvPicPr preferRelativeResize="0"/>
          <p:nvPr/>
        </p:nvPicPr>
        <p:blipFill>
          <a:blip r:embed="rId5">
            <a:alphaModFix/>
          </a:blip>
          <a:stretch>
            <a:fillRect/>
          </a:stretch>
        </p:blipFill>
        <p:spPr>
          <a:xfrm>
            <a:off x="2990225" y="3214150"/>
            <a:ext cx="4914900" cy="1647825"/>
          </a:xfrm>
          <a:prstGeom prst="rect">
            <a:avLst/>
          </a:prstGeom>
          <a:noFill/>
          <a:ln>
            <a:noFill/>
          </a:ln>
        </p:spPr>
      </p:pic>
      <p:sp>
        <p:nvSpPr>
          <p:cNvPr id="625" name="Google Shape;625;p53"/>
          <p:cNvSpPr txBox="1"/>
          <p:nvPr/>
        </p:nvSpPr>
        <p:spPr>
          <a:xfrm>
            <a:off x="251700" y="2586622"/>
            <a:ext cx="8874900" cy="101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3. How many memory boxes are there in the code below? What are the dynamic types of their contents?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5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631" name="Google Shape;631;p5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https://wikids-life.wikispaces.com/file/view/LadybirdInheritance.jpg/160451153/604x297/LadybirdInheritance.jpg</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5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5"/>
          <p:cNvSpPr/>
          <p:nvPr/>
        </p:nvSpPr>
        <p:spPr>
          <a:xfrm>
            <a:off x="5193171" y="42946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638" name="Google Shape;638;p55"/>
          <p:cNvSpPr/>
          <p:nvPr/>
        </p:nvSpPr>
        <p:spPr>
          <a:xfrm>
            <a:off x="5695671" y="42946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639" name="Google Shape;639;p55"/>
          <p:cNvSpPr/>
          <p:nvPr/>
        </p:nvSpPr>
        <p:spPr>
          <a:xfrm>
            <a:off x="6198171" y="42946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640" name="Google Shape;640;p55"/>
          <p:cNvSpPr/>
          <p:nvPr/>
        </p:nvSpPr>
        <p:spPr>
          <a:xfrm>
            <a:off x="4697816" y="42946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641" name="Google Shape;641;p55"/>
          <p:cNvSpPr txBox="1"/>
          <p:nvPr/>
        </p:nvSpPr>
        <p:spPr>
          <a:xfrm>
            <a:off x="1287871" y="3351033"/>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642" name="Google Shape;642;p55"/>
          <p:cNvSpPr/>
          <p:nvPr/>
        </p:nvSpPr>
        <p:spPr>
          <a:xfrm>
            <a:off x="1369325" y="3657746"/>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3" name="Google Shape;643;p55"/>
          <p:cNvSpPr/>
          <p:nvPr/>
        </p:nvSpPr>
        <p:spPr>
          <a:xfrm>
            <a:off x="674875" y="42922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44" name="Google Shape;644;p55"/>
          <p:cNvSpPr/>
          <p:nvPr/>
        </p:nvSpPr>
        <p:spPr>
          <a:xfrm>
            <a:off x="1177375" y="42922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645" name="Google Shape;645;p55"/>
          <p:cNvSpPr/>
          <p:nvPr/>
        </p:nvSpPr>
        <p:spPr>
          <a:xfrm>
            <a:off x="1679875" y="42922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46" name="Google Shape;646;p55"/>
          <p:cNvSpPr/>
          <p:nvPr/>
        </p:nvSpPr>
        <p:spPr>
          <a:xfrm>
            <a:off x="2182375" y="42922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47" name="Google Shape;647;p55"/>
          <p:cNvSpPr/>
          <p:nvPr/>
        </p:nvSpPr>
        <p:spPr>
          <a:xfrm>
            <a:off x="2684875" y="42946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648" name="Google Shape;648;p55"/>
          <p:cNvSpPr/>
          <p:nvPr/>
        </p:nvSpPr>
        <p:spPr>
          <a:xfrm>
            <a:off x="3187375" y="42946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49" name="Google Shape;649;p55"/>
          <p:cNvSpPr/>
          <p:nvPr/>
        </p:nvSpPr>
        <p:spPr>
          <a:xfrm>
            <a:off x="3689875" y="42946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650" name="Google Shape;650;p55"/>
          <p:cNvSpPr/>
          <p:nvPr/>
        </p:nvSpPr>
        <p:spPr>
          <a:xfrm>
            <a:off x="4192375" y="42946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651" name="Google Shape;651;p55"/>
          <p:cNvSpPr/>
          <p:nvPr/>
        </p:nvSpPr>
        <p:spPr>
          <a:xfrm>
            <a:off x="663272" y="3657746"/>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52" name="Google Shape;652;p55"/>
          <p:cNvSpPr txBox="1"/>
          <p:nvPr/>
        </p:nvSpPr>
        <p:spPr>
          <a:xfrm>
            <a:off x="586778" y="335277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653" name="Google Shape;653;p55"/>
          <p:cNvCxnSpPr>
            <a:stCxn id="642" idx="3"/>
          </p:cNvCxnSpPr>
          <p:nvPr/>
        </p:nvCxnSpPr>
        <p:spPr>
          <a:xfrm rot="10800000">
            <a:off x="1660325" y="3836096"/>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654" name="Google Shape;654;p55"/>
          <p:cNvCxnSpPr>
            <a:stCxn id="642" idx="3"/>
            <a:endCxn id="646" idx="0"/>
          </p:cNvCxnSpPr>
          <p:nvPr/>
        </p:nvCxnSpPr>
        <p:spPr>
          <a:xfrm>
            <a:off x="1871825" y="3845096"/>
            <a:ext cx="561900" cy="447300"/>
          </a:xfrm>
          <a:prstGeom prst="curvedConnector2">
            <a:avLst/>
          </a:prstGeom>
          <a:noFill/>
          <a:ln cap="flat" cmpd="sng" w="19050">
            <a:solidFill>
              <a:srgbClr val="666666"/>
            </a:solidFill>
            <a:prstDash val="solid"/>
            <a:round/>
            <a:headEnd len="med" w="med" type="none"/>
            <a:tailEnd len="med" w="med" type="triangle"/>
          </a:ln>
        </p:spPr>
      </p:cxnSp>
      <p:sp>
        <p:nvSpPr>
          <p:cNvPr id="655" name="Google Shape;655;p55"/>
          <p:cNvSpPr txBox="1"/>
          <p:nvPr/>
        </p:nvSpPr>
        <p:spPr>
          <a:xfrm>
            <a:off x="782355" y="4584625"/>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sp>
        <p:nvSpPr>
          <p:cNvPr id="656" name="Google Shape;656;p55"/>
          <p:cNvSpPr txBox="1"/>
          <p:nvPr/>
        </p:nvSpPr>
        <p:spPr>
          <a:xfrm>
            <a:off x="193495" y="1939000"/>
            <a:ext cx="5308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BE0712"/>
                </a:solidFill>
                <a:latin typeface="Calibri"/>
                <a:ea typeface="Calibri"/>
                <a:cs typeface="Calibri"/>
                <a:sym typeface="Calibri"/>
              </a:rPr>
              <a:t>Actual truth</a:t>
            </a:r>
            <a:r>
              <a:rPr lang="en" sz="2000">
                <a:latin typeface="Calibri"/>
                <a:ea typeface="Calibri"/>
                <a:cs typeface="Calibri"/>
                <a:sym typeface="Calibri"/>
              </a:rPr>
              <a:t>:</a:t>
            </a:r>
            <a:endParaRPr sz="2000">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Extends Keyword</a:t>
            </a:r>
            <a:endParaRPr/>
          </a:p>
        </p:txBody>
      </p:sp>
      <p:sp>
        <p:nvSpPr>
          <p:cNvPr id="58" name="Google Shape;58;p12"/>
          <p:cNvSpPr txBox="1"/>
          <p:nvPr>
            <p:ph idx="1" type="body"/>
          </p:nvPr>
        </p:nvSpPr>
        <p:spPr>
          <a:xfrm>
            <a:off x="319200" y="556500"/>
            <a:ext cx="8584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a class is a hyponym of an interface, we used </a:t>
            </a:r>
            <a:r>
              <a:rPr b="1" lang="en"/>
              <a:t>implements.</a:t>
            </a:r>
            <a:endParaRPr b="1"/>
          </a:p>
          <a:p>
            <a:pPr indent="-355600" lvl="0" marL="457200" rtl="0" algn="l">
              <a:spcBef>
                <a:spcPts val="600"/>
              </a:spcBef>
              <a:spcAft>
                <a:spcPts val="0"/>
              </a:spcAft>
              <a:buSzPts val="2000"/>
              <a:buChar char="●"/>
            </a:pPr>
            <a:r>
              <a:rPr lang="en"/>
              <a:t>Example:</a:t>
            </a:r>
            <a:r>
              <a:rPr b="1" lang="en"/>
              <a:t> </a:t>
            </a:r>
            <a:r>
              <a:rPr lang="en" sz="1900">
                <a:latin typeface="Consolas"/>
                <a:ea typeface="Consolas"/>
                <a:cs typeface="Consolas"/>
                <a:sym typeface="Consolas"/>
              </a:rPr>
              <a:t>SLList&lt;Blorp&gt; </a:t>
            </a:r>
            <a:r>
              <a:rPr b="1" lang="en" sz="1900">
                <a:solidFill>
                  <a:srgbClr val="9C20EE"/>
                </a:solidFill>
                <a:latin typeface="Consolas"/>
                <a:ea typeface="Consolas"/>
                <a:cs typeface="Consolas"/>
                <a:sym typeface="Consolas"/>
              </a:rPr>
              <a:t>implements</a:t>
            </a:r>
            <a:r>
              <a:rPr lang="en" sz="1900">
                <a:latin typeface="Consolas"/>
                <a:ea typeface="Consolas"/>
                <a:cs typeface="Consolas"/>
                <a:sym typeface="Consolas"/>
              </a:rPr>
              <a:t> List61B&lt;Blorp&gt;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If you want one class to be a hyponym of another </a:t>
            </a:r>
            <a:r>
              <a:rPr i="1" lang="en"/>
              <a:t>class</a:t>
            </a:r>
            <a:r>
              <a:rPr lang="en"/>
              <a:t>, you use </a:t>
            </a:r>
            <a:r>
              <a:rPr b="1" lang="en"/>
              <a:t>extends.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We’d like to build RotatingSLList that can perform any SLList operation as well as:</a:t>
            </a:r>
            <a:endParaRPr/>
          </a:p>
          <a:p>
            <a:pPr indent="-355600" lvl="0" marL="457200" rtl="0" algn="l">
              <a:spcBef>
                <a:spcPts val="600"/>
              </a:spcBef>
              <a:spcAft>
                <a:spcPts val="0"/>
              </a:spcAft>
              <a:buSzPts val="2000"/>
              <a:buChar char="●"/>
            </a:pPr>
            <a:r>
              <a:rPr lang="en"/>
              <a:t>rotateRight(): Moves back item the front.</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lang="en"/>
              <a:t>Example: Suppose we have [5, 9, 15, 22].</a:t>
            </a:r>
            <a:endParaRPr/>
          </a:p>
          <a:p>
            <a:pPr indent="-355600" lvl="0" marL="457200" rtl="0" algn="l">
              <a:spcBef>
                <a:spcPts val="600"/>
              </a:spcBef>
              <a:spcAft>
                <a:spcPts val="0"/>
              </a:spcAft>
              <a:buSzPts val="2000"/>
              <a:buChar char="●"/>
            </a:pPr>
            <a:r>
              <a:rPr lang="en"/>
              <a:t>After rotateRight: [22, 5, 9, 15]</a:t>
            </a:r>
            <a:endParaRPr/>
          </a:p>
        </p:txBody>
      </p:sp>
      <p:sp>
        <p:nvSpPr>
          <p:cNvPr id="59" name="Google Shape;59;p12"/>
          <p:cNvSpPr/>
          <p:nvPr/>
        </p:nvSpPr>
        <p:spPr>
          <a:xfrm>
            <a:off x="5973175" y="2984738"/>
            <a:ext cx="2355300" cy="317400"/>
          </a:xfrm>
          <a:prstGeom prst="roundRect">
            <a:avLst>
              <a:gd fmla="val 16667" name="adj"/>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List61B</a:t>
            </a:r>
            <a:endParaRPr sz="1800">
              <a:latin typeface="Calibri"/>
              <a:ea typeface="Calibri"/>
              <a:cs typeface="Calibri"/>
              <a:sym typeface="Calibri"/>
            </a:endParaRPr>
          </a:p>
        </p:txBody>
      </p:sp>
      <p:sp>
        <p:nvSpPr>
          <p:cNvPr id="60" name="Google Shape;60;p12"/>
          <p:cNvSpPr/>
          <p:nvPr/>
        </p:nvSpPr>
        <p:spPr>
          <a:xfrm>
            <a:off x="7395025" y="3677975"/>
            <a:ext cx="981000" cy="3330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SLList</a:t>
            </a:r>
            <a:endParaRPr sz="1800">
              <a:latin typeface="Calibri"/>
              <a:ea typeface="Calibri"/>
              <a:cs typeface="Calibri"/>
              <a:sym typeface="Calibri"/>
            </a:endParaRPr>
          </a:p>
        </p:txBody>
      </p:sp>
      <p:cxnSp>
        <p:nvCxnSpPr>
          <p:cNvPr id="61" name="Google Shape;61;p12"/>
          <p:cNvCxnSpPr>
            <a:stCxn id="60" idx="0"/>
            <a:endCxn id="59" idx="2"/>
          </p:cNvCxnSpPr>
          <p:nvPr/>
        </p:nvCxnSpPr>
        <p:spPr>
          <a:xfrm rot="10800000">
            <a:off x="7150825" y="3302075"/>
            <a:ext cx="734700" cy="375900"/>
          </a:xfrm>
          <a:prstGeom prst="straightConnector1">
            <a:avLst/>
          </a:prstGeom>
          <a:noFill/>
          <a:ln cap="flat" cmpd="sng" w="19050">
            <a:solidFill>
              <a:srgbClr val="FF0000"/>
            </a:solidFill>
            <a:prstDash val="solid"/>
            <a:round/>
            <a:headEnd len="med" w="med" type="none"/>
            <a:tailEnd len="med" w="med" type="triangle"/>
          </a:ln>
        </p:spPr>
      </p:cxnSp>
      <p:sp>
        <p:nvSpPr>
          <p:cNvPr id="62" name="Google Shape;62;p12"/>
          <p:cNvSpPr/>
          <p:nvPr/>
        </p:nvSpPr>
        <p:spPr>
          <a:xfrm>
            <a:off x="5935350" y="3677975"/>
            <a:ext cx="1037700" cy="3330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AList</a:t>
            </a:r>
            <a:endParaRPr sz="1800">
              <a:latin typeface="Calibri"/>
              <a:ea typeface="Calibri"/>
              <a:cs typeface="Calibri"/>
              <a:sym typeface="Calibri"/>
            </a:endParaRPr>
          </a:p>
        </p:txBody>
      </p:sp>
      <p:cxnSp>
        <p:nvCxnSpPr>
          <p:cNvPr id="63" name="Google Shape;63;p12"/>
          <p:cNvCxnSpPr>
            <a:stCxn id="62" idx="0"/>
            <a:endCxn id="59" idx="2"/>
          </p:cNvCxnSpPr>
          <p:nvPr/>
        </p:nvCxnSpPr>
        <p:spPr>
          <a:xfrm flipH="1" rot="10800000">
            <a:off x="6454200" y="3302075"/>
            <a:ext cx="696600" cy="375900"/>
          </a:xfrm>
          <a:prstGeom prst="straightConnector1">
            <a:avLst/>
          </a:prstGeom>
          <a:noFill/>
          <a:ln cap="flat" cmpd="sng" w="19050">
            <a:solidFill>
              <a:srgbClr val="FF0000"/>
            </a:solidFill>
            <a:prstDash val="solid"/>
            <a:round/>
            <a:headEnd len="med" w="med" type="none"/>
            <a:tailEnd len="med" w="med" type="triangle"/>
          </a:ln>
        </p:spPr>
      </p:cxnSp>
      <p:sp>
        <p:nvSpPr>
          <p:cNvPr id="64" name="Google Shape;64;p12"/>
          <p:cNvSpPr/>
          <p:nvPr/>
        </p:nvSpPr>
        <p:spPr>
          <a:xfrm>
            <a:off x="6921172" y="4439975"/>
            <a:ext cx="1921800" cy="3330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RotatingSLList</a:t>
            </a:r>
            <a:endParaRPr sz="1800">
              <a:latin typeface="Calibri"/>
              <a:ea typeface="Calibri"/>
              <a:cs typeface="Calibri"/>
              <a:sym typeface="Calibri"/>
            </a:endParaRPr>
          </a:p>
        </p:txBody>
      </p:sp>
      <p:cxnSp>
        <p:nvCxnSpPr>
          <p:cNvPr id="65" name="Google Shape;65;p12"/>
          <p:cNvCxnSpPr>
            <a:stCxn id="64" idx="0"/>
            <a:endCxn id="60" idx="2"/>
          </p:cNvCxnSpPr>
          <p:nvPr/>
        </p:nvCxnSpPr>
        <p:spPr>
          <a:xfrm flipH="1" rot="10800000">
            <a:off x="7882072" y="4010975"/>
            <a:ext cx="3600" cy="429000"/>
          </a:xfrm>
          <a:prstGeom prst="straightConnector1">
            <a:avLst/>
          </a:prstGeom>
          <a:noFill/>
          <a:ln cap="flat" cmpd="sng" w="19050">
            <a:solidFill>
              <a:srgbClr val="FF0000"/>
            </a:solidFill>
            <a:prstDash val="solid"/>
            <a:round/>
            <a:headEnd len="med" w="med" type="none"/>
            <a:tailEnd len="med" w="med" type="triangle"/>
          </a:ln>
        </p:spPr>
      </p:cxnSp>
      <p:cxnSp>
        <p:nvCxnSpPr>
          <p:cNvPr id="66" name="Google Shape;66;p12"/>
          <p:cNvCxnSpPr/>
          <p:nvPr/>
        </p:nvCxnSpPr>
        <p:spPr>
          <a:xfrm flipH="1">
            <a:off x="5834325" y="1739350"/>
            <a:ext cx="526500" cy="197700"/>
          </a:xfrm>
          <a:prstGeom prst="straightConnector1">
            <a:avLst/>
          </a:prstGeom>
          <a:noFill/>
          <a:ln cap="flat" cmpd="sng" w="9525">
            <a:solidFill>
              <a:srgbClr val="BE0712"/>
            </a:solidFill>
            <a:prstDash val="solid"/>
            <a:round/>
            <a:headEnd len="med" w="med" type="none"/>
            <a:tailEnd len="med" w="med" type="triangle"/>
          </a:ln>
        </p:spPr>
      </p:cxnSp>
      <p:sp>
        <p:nvSpPr>
          <p:cNvPr id="67" name="Google Shape;67;p12"/>
          <p:cNvSpPr txBox="1"/>
          <p:nvPr/>
        </p:nvSpPr>
        <p:spPr>
          <a:xfrm>
            <a:off x="6351000" y="1433425"/>
            <a:ext cx="21276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instead of an interface</a:t>
            </a:r>
            <a:endParaRPr>
              <a:solidFill>
                <a:srgbClr val="BE071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RotatingSLList</a:t>
            </a:r>
            <a:endParaRPr/>
          </a:p>
        </p:txBody>
      </p:sp>
      <p:sp>
        <p:nvSpPr>
          <p:cNvPr id="73" name="Google Shape;73;p13"/>
          <p:cNvSpPr txBox="1"/>
          <p:nvPr>
            <p:ph idx="1" type="body"/>
          </p:nvPr>
        </p:nvSpPr>
        <p:spPr>
          <a:xfrm>
            <a:off x="243000" y="3009600"/>
            <a:ext cx="8443800" cy="213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Because of </a:t>
            </a:r>
            <a:r>
              <a:rPr b="1" lang="en"/>
              <a:t>extends</a:t>
            </a:r>
            <a:r>
              <a:rPr lang="en"/>
              <a:t>, </a:t>
            </a:r>
            <a:r>
              <a:rPr lang="en">
                <a:latin typeface="Consolas"/>
                <a:ea typeface="Consolas"/>
                <a:cs typeface="Consolas"/>
                <a:sym typeface="Consolas"/>
              </a:rPr>
              <a:t>RotatingSLList</a:t>
            </a:r>
            <a:r>
              <a:rPr lang="en"/>
              <a:t> inherits all members of </a:t>
            </a:r>
            <a:r>
              <a:rPr lang="en">
                <a:latin typeface="Consolas"/>
                <a:ea typeface="Consolas"/>
                <a:cs typeface="Consolas"/>
                <a:sym typeface="Consolas"/>
              </a:rPr>
              <a:t>SLList</a:t>
            </a:r>
            <a:r>
              <a:rPr lang="en"/>
              <a:t>:</a:t>
            </a:r>
            <a:endParaRPr/>
          </a:p>
          <a:p>
            <a:pPr indent="-355600" lvl="0" marL="457200" rtl="0" algn="l">
              <a:spcBef>
                <a:spcPts val="600"/>
              </a:spcBef>
              <a:spcAft>
                <a:spcPts val="0"/>
              </a:spcAft>
              <a:buSzPts val="2000"/>
              <a:buChar char="●"/>
            </a:pPr>
            <a:r>
              <a:rPr lang="en"/>
              <a:t>All instance and static variables.</a:t>
            </a:r>
            <a:endParaRPr/>
          </a:p>
          <a:p>
            <a:pPr indent="-355600" lvl="0" marL="457200" rtl="0" algn="l">
              <a:spcBef>
                <a:spcPts val="0"/>
              </a:spcBef>
              <a:spcAft>
                <a:spcPts val="0"/>
              </a:spcAft>
              <a:buSzPts val="2000"/>
              <a:buChar char="●"/>
            </a:pPr>
            <a:r>
              <a:rPr lang="en"/>
              <a:t>All methods.</a:t>
            </a:r>
            <a:endParaRPr/>
          </a:p>
          <a:p>
            <a:pPr indent="-355600" lvl="0" marL="457200" rtl="0" algn="l">
              <a:spcBef>
                <a:spcPts val="0"/>
              </a:spcBef>
              <a:spcAft>
                <a:spcPts val="0"/>
              </a:spcAft>
              <a:buSzPts val="2000"/>
              <a:buChar char="●"/>
            </a:pPr>
            <a:r>
              <a:rPr lang="en"/>
              <a:t>All nested classes.</a:t>
            </a:r>
            <a:endParaRPr/>
          </a:p>
          <a:p>
            <a:pPr indent="0" lvl="0" marL="0" rtl="0" algn="l">
              <a:spcBef>
                <a:spcPts val="600"/>
              </a:spcBef>
              <a:spcAft>
                <a:spcPts val="0"/>
              </a:spcAft>
              <a:buNone/>
            </a:pPr>
            <a:r>
              <a:rPr lang="en"/>
              <a:t>Constructors are not inherited.</a:t>
            </a:r>
            <a:endParaRPr/>
          </a:p>
        </p:txBody>
      </p:sp>
      <p:sp>
        <p:nvSpPr>
          <p:cNvPr id="74" name="Google Shape;74;p13"/>
          <p:cNvSpPr txBox="1"/>
          <p:nvPr/>
        </p:nvSpPr>
        <p:spPr>
          <a:xfrm>
            <a:off x="625125" y="758450"/>
            <a:ext cx="8061600" cy="2232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RotatingSLList&lt;Blorp&gt; </a:t>
            </a:r>
            <a:r>
              <a:rPr b="1" lang="en" sz="1900">
                <a:solidFill>
                  <a:srgbClr val="9C20EE"/>
                </a:solidFill>
                <a:highlight>
                  <a:srgbClr val="EFEFEF"/>
                </a:highlight>
                <a:latin typeface="Consolas"/>
                <a:ea typeface="Consolas"/>
                <a:cs typeface="Consolas"/>
                <a:sym typeface="Consolas"/>
              </a:rPr>
              <a:t>extends</a:t>
            </a:r>
            <a:r>
              <a:rPr lang="en" sz="1900">
                <a:solidFill>
                  <a:schemeClr val="dk1"/>
                </a:solidFill>
                <a:highlight>
                  <a:srgbClr val="EFEFEF"/>
                </a:highlight>
                <a:latin typeface="Consolas"/>
                <a:ea typeface="Consolas"/>
                <a:cs typeface="Consolas"/>
                <a:sym typeface="Consolas"/>
              </a:rPr>
              <a:t> SLList&lt;Blorp&gt;{</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rotateRight()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Blorp oldBack = removeLast();</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insertFront(oldBack);</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900">
              <a:solidFill>
                <a:schemeClr val="dk1"/>
              </a:solidFill>
              <a:highlight>
                <a:srgbClr val="EFEFEF"/>
              </a:highlight>
              <a:latin typeface="Consolas"/>
              <a:ea typeface="Consolas"/>
              <a:cs typeface="Consolas"/>
              <a:sym typeface="Consolas"/>
            </a:endParaRPr>
          </a:p>
        </p:txBody>
      </p:sp>
      <p:cxnSp>
        <p:nvCxnSpPr>
          <p:cNvPr id="75" name="Google Shape;75;p13"/>
          <p:cNvCxnSpPr/>
          <p:nvPr/>
        </p:nvCxnSpPr>
        <p:spPr>
          <a:xfrm rot="10800000">
            <a:off x="4134550" y="3888809"/>
            <a:ext cx="394800" cy="153600"/>
          </a:xfrm>
          <a:prstGeom prst="straightConnector1">
            <a:avLst/>
          </a:prstGeom>
          <a:noFill/>
          <a:ln cap="flat" cmpd="sng" w="9525">
            <a:solidFill>
              <a:srgbClr val="BE0712"/>
            </a:solidFill>
            <a:prstDash val="solid"/>
            <a:round/>
            <a:headEnd len="med" w="med" type="none"/>
            <a:tailEnd len="med" w="med" type="triangle"/>
          </a:ln>
        </p:spPr>
      </p:cxnSp>
      <p:sp>
        <p:nvSpPr>
          <p:cNvPr id="76" name="Google Shape;76;p13"/>
          <p:cNvSpPr txBox="1"/>
          <p:nvPr/>
        </p:nvSpPr>
        <p:spPr>
          <a:xfrm>
            <a:off x="4531050" y="3699896"/>
            <a:ext cx="4384200" cy="5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 but members may be private and thus inaccessible! More after midterm.</a:t>
            </a:r>
            <a:endParaRPr>
              <a:solidFill>
                <a:srgbClr val="BE0712"/>
              </a:solidFill>
            </a:endParaRPr>
          </a:p>
        </p:txBody>
      </p:sp>
      <p:cxnSp>
        <p:nvCxnSpPr>
          <p:cNvPr id="77" name="Google Shape;77;p13"/>
          <p:cNvCxnSpPr/>
          <p:nvPr/>
        </p:nvCxnSpPr>
        <p:spPr>
          <a:xfrm rot="10800000">
            <a:off x="2248275" y="4031450"/>
            <a:ext cx="2270100" cy="0"/>
          </a:xfrm>
          <a:prstGeom prst="straightConnector1">
            <a:avLst/>
          </a:prstGeom>
          <a:noFill/>
          <a:ln cap="flat" cmpd="sng" w="9525">
            <a:solidFill>
              <a:srgbClr val="BE0712"/>
            </a:solidFill>
            <a:prstDash val="solid"/>
            <a:round/>
            <a:headEnd len="med" w="med" type="none"/>
            <a:tailEnd len="med" w="med" type="triangle"/>
          </a:ln>
        </p:spPr>
      </p:cxnSp>
      <p:cxnSp>
        <p:nvCxnSpPr>
          <p:cNvPr id="78" name="Google Shape;78;p13"/>
          <p:cNvCxnSpPr/>
          <p:nvPr/>
        </p:nvCxnSpPr>
        <p:spPr>
          <a:xfrm flipH="1" rot="60002">
            <a:off x="2741618" y="4020474"/>
            <a:ext cx="1787672" cy="285346"/>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Another Example: VengefulSLList</a:t>
            </a:r>
            <a:endParaRPr/>
          </a:p>
        </p:txBody>
      </p:sp>
      <p:sp>
        <p:nvSpPr>
          <p:cNvPr id="84" name="Google Shape;84;p1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want to build an SLList that:</a:t>
            </a:r>
            <a:endParaRPr/>
          </a:p>
          <a:p>
            <a:pPr indent="-355600" lvl="0" marL="457200" rtl="0" algn="l">
              <a:spcBef>
                <a:spcPts val="600"/>
              </a:spcBef>
              <a:spcAft>
                <a:spcPts val="0"/>
              </a:spcAft>
              <a:buSzPts val="2000"/>
              <a:buChar char="●"/>
            </a:pPr>
            <a:r>
              <a:rPr lang="en"/>
              <a:t>Remembers all Items that have been destroyed by </a:t>
            </a:r>
            <a:r>
              <a:rPr lang="en">
                <a:latin typeface="Consolas"/>
                <a:ea typeface="Consolas"/>
                <a:cs typeface="Consolas"/>
                <a:sym typeface="Consolas"/>
              </a:rPr>
              <a:t>removeLast</a:t>
            </a:r>
            <a:r>
              <a:rPr lang="en"/>
              <a:t>.</a:t>
            </a:r>
            <a:endParaRPr/>
          </a:p>
          <a:p>
            <a:pPr indent="-355600" lvl="0" marL="457200" rtl="0" algn="l">
              <a:spcBef>
                <a:spcPts val="0"/>
              </a:spcBef>
              <a:spcAft>
                <a:spcPts val="0"/>
              </a:spcAft>
              <a:buSzPts val="2000"/>
              <a:buChar char="●"/>
            </a:pPr>
            <a:r>
              <a:rPr lang="en"/>
              <a:t>Has an additional method </a:t>
            </a:r>
            <a:r>
              <a:rPr lang="en">
                <a:latin typeface="Consolas"/>
                <a:ea typeface="Consolas"/>
                <a:cs typeface="Consolas"/>
                <a:sym typeface="Consolas"/>
              </a:rPr>
              <a:t>printLostItems()</a:t>
            </a:r>
            <a:r>
              <a:rPr lang="en"/>
              <a:t>, which prints all deleted items.</a:t>
            </a:r>
            <a:endParaRPr/>
          </a:p>
          <a:p>
            <a:pPr indent="0" lvl="0" marL="0" rtl="0" algn="l">
              <a:spcBef>
                <a:spcPts val="600"/>
              </a:spcBef>
              <a:spcAft>
                <a:spcPts val="0"/>
              </a:spcAft>
              <a:buNone/>
            </a:pPr>
            <a:r>
              <a:t/>
            </a:r>
            <a:endParaRPr/>
          </a:p>
        </p:txBody>
      </p:sp>
      <p:sp>
        <p:nvSpPr>
          <p:cNvPr id="85" name="Google Shape;85;p14"/>
          <p:cNvSpPr txBox="1"/>
          <p:nvPr/>
        </p:nvSpPr>
        <p:spPr>
          <a:xfrm>
            <a:off x="581250" y="2057406"/>
            <a:ext cx="7567200" cy="2895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rgbClr val="9C20EE"/>
                </a:solidFill>
                <a:highlight>
                  <a:srgbClr val="EFEFEF"/>
                </a:highlight>
                <a:latin typeface="Consolas"/>
                <a:ea typeface="Consolas"/>
                <a:cs typeface="Consolas"/>
                <a:sym typeface="Consolas"/>
              </a:rPr>
              <a:t>public static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main(String[] args)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VengefulSLList&lt;Integer&gt; vs1 = </a:t>
            </a:r>
            <a:r>
              <a:rPr b="1" lang="en" sz="1600">
                <a:solidFill>
                  <a:srgbClr val="9C20EE"/>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VengefulSLList&lt;Integer&gt;();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vs1.addLast(1);</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vs1.</a:t>
            </a:r>
            <a:r>
              <a:rPr lang="en" sz="1600">
                <a:solidFill>
                  <a:schemeClr val="dk1"/>
                </a:solidFill>
                <a:highlight>
                  <a:srgbClr val="EFEFEF"/>
                </a:highlight>
                <a:latin typeface="Consolas"/>
                <a:ea typeface="Consolas"/>
                <a:cs typeface="Consolas"/>
                <a:sym typeface="Consolas"/>
              </a:rPr>
              <a:t>addLast</a:t>
            </a:r>
            <a:r>
              <a:rPr lang="en" sz="1600">
                <a:solidFill>
                  <a:schemeClr val="dk1"/>
                </a:solidFill>
                <a:highlight>
                  <a:srgbClr val="EFEFEF"/>
                </a:highlight>
                <a:latin typeface="Consolas"/>
                <a:ea typeface="Consolas"/>
                <a:cs typeface="Consolas"/>
                <a:sym typeface="Consolas"/>
              </a:rPr>
              <a:t>(5);</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vs1.</a:t>
            </a:r>
            <a:r>
              <a:rPr lang="en" sz="1600">
                <a:solidFill>
                  <a:schemeClr val="dk1"/>
                </a:solidFill>
                <a:highlight>
                  <a:srgbClr val="EFEFEF"/>
                </a:highlight>
                <a:latin typeface="Consolas"/>
                <a:ea typeface="Consolas"/>
                <a:cs typeface="Consolas"/>
                <a:sym typeface="Consolas"/>
              </a:rPr>
              <a:t>addLast</a:t>
            </a:r>
            <a:r>
              <a:rPr lang="en" sz="1600">
                <a:solidFill>
                  <a:schemeClr val="dk1"/>
                </a:solidFill>
                <a:highlight>
                  <a:srgbClr val="EFEFEF"/>
                </a:highlight>
                <a:latin typeface="Consolas"/>
                <a:ea typeface="Consolas"/>
                <a:cs typeface="Consolas"/>
                <a:sym typeface="Consolas"/>
              </a:rPr>
              <a:t>(10);</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vs1.</a:t>
            </a:r>
            <a:r>
              <a:rPr lang="en" sz="1600">
                <a:solidFill>
                  <a:schemeClr val="dk1"/>
                </a:solidFill>
                <a:highlight>
                  <a:srgbClr val="EFEFEF"/>
                </a:highlight>
                <a:latin typeface="Consolas"/>
                <a:ea typeface="Consolas"/>
                <a:cs typeface="Consolas"/>
                <a:sym typeface="Consolas"/>
              </a:rPr>
              <a:t>addLast</a:t>
            </a:r>
            <a:r>
              <a:rPr lang="en" sz="1600">
                <a:solidFill>
                  <a:schemeClr val="dk1"/>
                </a:solidFill>
                <a:highlight>
                  <a:srgbClr val="EFEFEF"/>
                </a:highlight>
                <a:latin typeface="Consolas"/>
                <a:ea typeface="Consolas"/>
                <a:cs typeface="Consolas"/>
                <a:sym typeface="Consolas"/>
              </a:rPr>
              <a:t>(13);      /* [1, 5, 10, 13]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vs1.</a:t>
            </a:r>
            <a:r>
              <a:rPr lang="en" sz="1600">
                <a:solidFill>
                  <a:schemeClr val="dk1"/>
                </a:solidFill>
                <a:highlight>
                  <a:srgbClr val="EFEFEF"/>
                </a:highlight>
                <a:latin typeface="Consolas"/>
                <a:ea typeface="Consolas"/>
                <a:cs typeface="Consolas"/>
                <a:sym typeface="Consolas"/>
              </a:rPr>
              <a:t>removeLast</a:t>
            </a:r>
            <a:r>
              <a:rPr lang="en" sz="1600">
                <a:solidFill>
                  <a:schemeClr val="dk1"/>
                </a:solidFill>
                <a:highlight>
                  <a:srgbClr val="EFEFEF"/>
                </a:highlight>
                <a:latin typeface="Consolas"/>
                <a:ea typeface="Consolas"/>
                <a:cs typeface="Consolas"/>
                <a:sym typeface="Consolas"/>
              </a:rPr>
              <a:t>();     </a:t>
            </a:r>
            <a:r>
              <a:rPr lang="en" sz="1600">
                <a:solidFill>
                  <a:schemeClr val="dk1"/>
                </a:solidFill>
                <a:highlight>
                  <a:srgbClr val="EFEFEF"/>
                </a:highlight>
                <a:latin typeface="Consolas"/>
                <a:ea typeface="Consolas"/>
                <a:cs typeface="Consolas"/>
                <a:sym typeface="Consolas"/>
              </a:rPr>
              <a:t>/* 13 gets deleted.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vs1.</a:t>
            </a:r>
            <a:r>
              <a:rPr lang="en" sz="1600">
                <a:solidFill>
                  <a:schemeClr val="dk1"/>
                </a:solidFill>
                <a:highlight>
                  <a:srgbClr val="EFEFEF"/>
                </a:highlight>
                <a:latin typeface="Consolas"/>
                <a:ea typeface="Consolas"/>
                <a:cs typeface="Consolas"/>
                <a:sym typeface="Consolas"/>
              </a:rPr>
              <a:t>removeLast</a:t>
            </a:r>
            <a:r>
              <a:rPr lang="en" sz="1600">
                <a:solidFill>
                  <a:schemeClr val="dk1"/>
                </a:solidFill>
                <a:highlight>
                  <a:srgbClr val="EFEFEF"/>
                </a:highlight>
                <a:latin typeface="Consolas"/>
                <a:ea typeface="Consolas"/>
                <a:cs typeface="Consolas"/>
                <a:sym typeface="Consolas"/>
              </a:rPr>
              <a:t>();     /* 10 gets deleted.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System.out.print(</a:t>
            </a:r>
            <a:r>
              <a:rPr lang="en" sz="1600">
                <a:solidFill>
                  <a:srgbClr val="BD8D8B"/>
                </a:solidFill>
                <a:highlight>
                  <a:srgbClr val="EFEFEF"/>
                </a:highlight>
                <a:latin typeface="Consolas"/>
                <a:ea typeface="Consolas"/>
                <a:cs typeface="Consolas"/>
                <a:sym typeface="Consolas"/>
              </a:rPr>
              <a:t>"The fallen are: "</a:t>
            </a: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vs1.printLostItems(); /* Should print 10 and 13.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highlight>
                <a:srgbClr val="EFEFE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Another Example: VengefulSLList</a:t>
            </a:r>
            <a:endParaRPr/>
          </a:p>
        </p:txBody>
      </p:sp>
      <p:sp>
        <p:nvSpPr>
          <p:cNvPr id="91" name="Google Shape;91;p15"/>
          <p:cNvSpPr txBox="1"/>
          <p:nvPr/>
        </p:nvSpPr>
        <p:spPr>
          <a:xfrm>
            <a:off x="647042" y="643242"/>
            <a:ext cx="6492600" cy="4402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rgbClr val="9C20EE"/>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VengefulSLList&lt;Item&gt; </a:t>
            </a:r>
            <a:r>
              <a:rPr b="1" lang="en" sz="1600">
                <a:solidFill>
                  <a:srgbClr val="9C20EE"/>
                </a:solidFill>
                <a:highlight>
                  <a:srgbClr val="EFEFEF"/>
                </a:highlight>
                <a:latin typeface="Consolas"/>
                <a:ea typeface="Consolas"/>
                <a:cs typeface="Consolas"/>
                <a:sym typeface="Consolas"/>
              </a:rPr>
              <a:t>extends</a:t>
            </a:r>
            <a:r>
              <a:rPr lang="en" sz="1600">
                <a:solidFill>
                  <a:schemeClr val="dk1"/>
                </a:solidFill>
                <a:highlight>
                  <a:srgbClr val="EFEFEF"/>
                </a:highlight>
                <a:latin typeface="Consolas"/>
                <a:ea typeface="Consolas"/>
                <a:cs typeface="Consolas"/>
                <a:sym typeface="Consolas"/>
              </a:rPr>
              <a:t> SLList&lt;Item&gt; {</a:t>
            </a:r>
            <a:endParaRPr sz="1600">
              <a:solidFill>
                <a:schemeClr val="dk1"/>
              </a:solidFill>
              <a:highlight>
                <a:srgbClr val="EFEFEF"/>
              </a:highlight>
              <a:latin typeface="Consolas"/>
              <a:ea typeface="Consolas"/>
              <a:cs typeface="Consolas"/>
              <a:sym typeface="Consolas"/>
            </a:endParaRPr>
          </a:p>
          <a:p>
            <a:pPr indent="457200" lvl="0" marL="0" rtl="0" algn="l">
              <a:lnSpc>
                <a:spcPct val="100000"/>
              </a:lnSpc>
              <a:spcBef>
                <a:spcPts val="0"/>
              </a:spcBef>
              <a:spcAft>
                <a:spcPts val="0"/>
              </a:spcAft>
              <a:buClr>
                <a:schemeClr val="dk1"/>
              </a:buClr>
              <a:buSzPts val="1100"/>
              <a:buFont typeface="Arial"/>
              <a:buNone/>
            </a:pPr>
            <a:r>
              <a:rPr b="1" lang="en" sz="1600">
                <a:solidFill>
                  <a:srgbClr val="9C20EE"/>
                </a:solidFill>
                <a:highlight>
                  <a:srgbClr val="EFEFEF"/>
                </a:highlight>
                <a:latin typeface="Consolas"/>
                <a:ea typeface="Consolas"/>
                <a:cs typeface="Consolas"/>
                <a:sym typeface="Consolas"/>
              </a:rPr>
              <a:t>private</a:t>
            </a:r>
            <a:r>
              <a:rPr lang="en" sz="1600">
                <a:solidFill>
                  <a:schemeClr val="dk1"/>
                </a:solidFill>
                <a:highlight>
                  <a:srgbClr val="EFEFEF"/>
                </a:highlight>
                <a:latin typeface="Consolas"/>
                <a:ea typeface="Consolas"/>
                <a:cs typeface="Consolas"/>
                <a:sym typeface="Consolas"/>
              </a:rPr>
              <a:t> SLList&lt;Item&gt; deletedItems;</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VengefulSLList()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deletedItems = </a:t>
            </a:r>
            <a:r>
              <a:rPr b="1" lang="en" sz="1600">
                <a:solidFill>
                  <a:srgbClr val="9C20EE"/>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SLList&lt;Item&gt;();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lang="en" sz="1600">
                <a:solidFill>
                  <a:srgbClr val="0000FF"/>
                </a:solidFill>
                <a:highlight>
                  <a:srgbClr val="EFEFEF"/>
                </a:highlight>
                <a:latin typeface="Consolas"/>
                <a:ea typeface="Consolas"/>
                <a:cs typeface="Consolas"/>
                <a:sym typeface="Consolas"/>
              </a:rPr>
              <a:t>@Override</a:t>
            </a:r>
            <a:endParaRPr sz="1600">
              <a:solidFill>
                <a:srgbClr val="0000FF"/>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Item </a:t>
            </a:r>
            <a:r>
              <a:rPr lang="en" sz="1600">
                <a:solidFill>
                  <a:schemeClr val="dk1"/>
                </a:solidFill>
                <a:highlight>
                  <a:srgbClr val="EFEFEF"/>
                </a:highlight>
                <a:latin typeface="Consolas"/>
                <a:ea typeface="Consolas"/>
                <a:cs typeface="Consolas"/>
                <a:sym typeface="Consolas"/>
              </a:rPr>
              <a:t>removeLast</a:t>
            </a: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Item oldBack = </a:t>
            </a:r>
            <a:r>
              <a:rPr b="1" lang="en" sz="1600">
                <a:solidFill>
                  <a:srgbClr val="9C20EE"/>
                </a:solidFill>
                <a:highlight>
                  <a:srgbClr val="EFEFEF"/>
                </a:highlight>
                <a:latin typeface="Consolas"/>
                <a:ea typeface="Consolas"/>
                <a:cs typeface="Consolas"/>
                <a:sym typeface="Consolas"/>
              </a:rPr>
              <a:t>super</a:t>
            </a:r>
            <a:r>
              <a:rPr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removeLast</a:t>
            </a: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deletedItems.addLast(oldBack);</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return</a:t>
            </a:r>
            <a:r>
              <a:rPr lang="en" sz="1600">
                <a:solidFill>
                  <a:schemeClr val="dk1"/>
                </a:solidFill>
                <a:highlight>
                  <a:srgbClr val="EFEFEF"/>
                </a:highlight>
                <a:latin typeface="Consolas"/>
                <a:ea typeface="Consolas"/>
                <a:cs typeface="Consolas"/>
                <a:sym typeface="Consolas"/>
              </a:rPr>
              <a:t> oldBack;</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printLostItems()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deletedItems.print();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highlight>
                <a:srgbClr val="EFEFEF"/>
              </a:highlight>
            </a:endParaRPr>
          </a:p>
        </p:txBody>
      </p:sp>
      <p:cxnSp>
        <p:nvCxnSpPr>
          <p:cNvPr id="92" name="Google Shape;92;p15"/>
          <p:cNvCxnSpPr/>
          <p:nvPr/>
        </p:nvCxnSpPr>
        <p:spPr>
          <a:xfrm flipH="1">
            <a:off x="5023050" y="2441250"/>
            <a:ext cx="504300" cy="197400"/>
          </a:xfrm>
          <a:prstGeom prst="straightConnector1">
            <a:avLst/>
          </a:prstGeom>
          <a:noFill/>
          <a:ln cap="flat" cmpd="sng" w="9525">
            <a:solidFill>
              <a:srgbClr val="BE0712"/>
            </a:solidFill>
            <a:prstDash val="solid"/>
            <a:round/>
            <a:headEnd len="med" w="med" type="none"/>
            <a:tailEnd len="med" w="med" type="triangle"/>
          </a:ln>
        </p:spPr>
      </p:cxnSp>
      <p:sp>
        <p:nvSpPr>
          <p:cNvPr id="93" name="Google Shape;93;p15"/>
          <p:cNvSpPr txBox="1"/>
          <p:nvPr/>
        </p:nvSpPr>
        <p:spPr>
          <a:xfrm>
            <a:off x="5593150" y="1894600"/>
            <a:ext cx="1414800" cy="10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calls Superclass’s</a:t>
            </a:r>
            <a:endParaRPr>
              <a:solidFill>
                <a:srgbClr val="BE0712"/>
              </a:solidFill>
            </a:endParaRPr>
          </a:p>
          <a:p>
            <a:pPr indent="0" lvl="0" marL="0" rtl="0" algn="l">
              <a:spcBef>
                <a:spcPts val="0"/>
              </a:spcBef>
              <a:spcAft>
                <a:spcPts val="0"/>
              </a:spcAft>
              <a:buNone/>
            </a:pPr>
            <a:r>
              <a:rPr lang="en">
                <a:solidFill>
                  <a:srgbClr val="BE0712"/>
                </a:solidFill>
              </a:rPr>
              <a:t>version of removeLast()</a:t>
            </a:r>
            <a:endParaRPr>
              <a:solidFill>
                <a:srgbClr val="BE0712"/>
              </a:solidFill>
            </a:endParaRPr>
          </a:p>
        </p:txBody>
      </p:sp>
      <p:sp>
        <p:nvSpPr>
          <p:cNvPr id="94" name="Google Shape;94;p15"/>
          <p:cNvSpPr txBox="1"/>
          <p:nvPr/>
        </p:nvSpPr>
        <p:spPr>
          <a:xfrm>
            <a:off x="7267050" y="2838525"/>
            <a:ext cx="1877100" cy="10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Java syntax disallows </a:t>
            </a:r>
            <a:r>
              <a:rPr lang="en"/>
              <a:t>super</a:t>
            </a:r>
            <a:r>
              <a:rPr lang="en"/>
              <a:t>.super. For a nice description of why, see </a:t>
            </a:r>
            <a:r>
              <a:rPr lang="en" u="sng">
                <a:solidFill>
                  <a:schemeClr val="hlink"/>
                </a:solidFill>
                <a:hlinkClick r:id="rId3"/>
              </a:rPr>
              <a:t>this link</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Constructor Behavior Is Slightly Weird</a:t>
            </a:r>
            <a:endParaRPr/>
          </a:p>
        </p:txBody>
      </p:sp>
      <p:sp>
        <p:nvSpPr>
          <p:cNvPr id="100" name="Google Shape;100;p16"/>
          <p:cNvSpPr txBox="1"/>
          <p:nvPr>
            <p:ph idx="1" type="body"/>
          </p:nvPr>
        </p:nvSpPr>
        <p:spPr>
          <a:xfrm>
            <a:off x="243000" y="556500"/>
            <a:ext cx="8719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Constructors are not inherited. However, the rules of Java say that</a:t>
            </a:r>
            <a:r>
              <a:rPr b="1" lang="en"/>
              <a:t> all constructors must start with a call to one of the super class’s constructors [</a:t>
            </a:r>
            <a:r>
              <a:rPr b="1" lang="en" u="sng">
                <a:solidFill>
                  <a:schemeClr val="hlink"/>
                </a:solidFill>
                <a:hlinkClick r:id="rId3"/>
              </a:rPr>
              <a:t>Link</a:t>
            </a:r>
            <a:r>
              <a:rPr b="1" lang="en"/>
              <a:t>].</a:t>
            </a:r>
            <a:endParaRPr/>
          </a:p>
          <a:p>
            <a:pPr indent="-355600" lvl="0" marL="457200" rtl="0" algn="l">
              <a:spcBef>
                <a:spcPts val="600"/>
              </a:spcBef>
              <a:spcAft>
                <a:spcPts val="0"/>
              </a:spcAft>
              <a:buSzPts val="2000"/>
              <a:buChar char="●"/>
            </a:pPr>
            <a:r>
              <a:rPr lang="en"/>
              <a:t>Idea: If every VengefulSLList is-an SLList, every VengefulSLList must be set up like an SLList.</a:t>
            </a:r>
            <a:endParaRPr/>
          </a:p>
          <a:p>
            <a:pPr indent="-355600" lvl="1" marL="914400" rtl="0" algn="l">
              <a:spcBef>
                <a:spcPts val="0"/>
              </a:spcBef>
              <a:spcAft>
                <a:spcPts val="0"/>
              </a:spcAft>
              <a:buSzPts val="2000"/>
              <a:buChar char="○"/>
            </a:pPr>
            <a:r>
              <a:rPr lang="en"/>
              <a:t>If you didn’t call SLList constructor, sentinel would be null. Very bad.</a:t>
            </a:r>
            <a:endParaRPr/>
          </a:p>
          <a:p>
            <a:pPr indent="-355600" lvl="0" marL="457200" rtl="0" algn="l">
              <a:spcBef>
                <a:spcPts val="0"/>
              </a:spcBef>
              <a:spcAft>
                <a:spcPts val="0"/>
              </a:spcAft>
              <a:buSzPts val="2000"/>
              <a:buChar char="●"/>
            </a:pPr>
            <a:r>
              <a:rPr lang="en"/>
              <a:t>You can explicitly call the constructor with the keyword super (no dot).</a:t>
            </a:r>
            <a:endParaRPr/>
          </a:p>
          <a:p>
            <a:pPr indent="-355600" lvl="0" marL="457200" rtl="0" algn="l">
              <a:spcBef>
                <a:spcPts val="0"/>
              </a:spcBef>
              <a:spcAft>
                <a:spcPts val="0"/>
              </a:spcAft>
              <a:buSzPts val="2000"/>
              <a:buChar char="●"/>
            </a:pPr>
            <a:r>
              <a:rPr lang="en"/>
              <a:t>If you don’t explicitly call the constructor, Java will </a:t>
            </a:r>
            <a:r>
              <a:rPr lang="en" u="sng"/>
              <a:t>automatically</a:t>
            </a:r>
            <a:r>
              <a:rPr lang="en"/>
              <a:t> do it for you.</a:t>
            </a:r>
            <a:endParaRPr/>
          </a:p>
          <a:p>
            <a:pPr indent="0" lvl="0" marL="0" rtl="0" algn="l">
              <a:spcBef>
                <a:spcPts val="600"/>
              </a:spcBef>
              <a:spcAft>
                <a:spcPts val="0"/>
              </a:spcAft>
              <a:buNone/>
            </a:pPr>
            <a:r>
              <a:t/>
            </a:r>
            <a:endParaRPr/>
          </a:p>
        </p:txBody>
      </p:sp>
      <p:sp>
        <p:nvSpPr>
          <p:cNvPr id="101" name="Google Shape;101;p16"/>
          <p:cNvSpPr txBox="1"/>
          <p:nvPr/>
        </p:nvSpPr>
        <p:spPr>
          <a:xfrm>
            <a:off x="189850" y="3378550"/>
            <a:ext cx="4551300" cy="981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VengefulSLList()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deletedItems = </a:t>
            </a:r>
            <a:r>
              <a:rPr b="1" lang="en" sz="1600">
                <a:solidFill>
                  <a:srgbClr val="9C20EE"/>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SLList&lt;Item&gt;();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highlight>
                <a:srgbClr val="EFEFEF"/>
              </a:highlight>
            </a:endParaRPr>
          </a:p>
        </p:txBody>
      </p:sp>
      <p:sp>
        <p:nvSpPr>
          <p:cNvPr id="102" name="Google Shape;102;p16"/>
          <p:cNvSpPr txBox="1"/>
          <p:nvPr/>
        </p:nvSpPr>
        <p:spPr>
          <a:xfrm>
            <a:off x="4533475" y="3812100"/>
            <a:ext cx="4551300" cy="1166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VengefulSLList()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super</a:t>
            </a: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deletedItems = </a:t>
            </a:r>
            <a:r>
              <a:rPr b="1" lang="en" sz="1600">
                <a:solidFill>
                  <a:srgbClr val="9C20EE"/>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SLList&lt;Item&gt;();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highlight>
                <a:srgbClr val="EFEFEF"/>
              </a:highlight>
            </a:endParaRPr>
          </a:p>
        </p:txBody>
      </p:sp>
      <p:cxnSp>
        <p:nvCxnSpPr>
          <p:cNvPr id="103" name="Google Shape;103;p16"/>
          <p:cNvCxnSpPr/>
          <p:nvPr/>
        </p:nvCxnSpPr>
        <p:spPr>
          <a:xfrm flipH="1" rot="10800000">
            <a:off x="3652000" y="4688341"/>
            <a:ext cx="603000" cy="143700"/>
          </a:xfrm>
          <a:prstGeom prst="straightConnector1">
            <a:avLst/>
          </a:prstGeom>
          <a:noFill/>
          <a:ln cap="flat" cmpd="sng" w="9525">
            <a:solidFill>
              <a:srgbClr val="BE0712"/>
            </a:solidFill>
            <a:prstDash val="solid"/>
            <a:round/>
            <a:headEnd len="med" w="med" type="none"/>
            <a:tailEnd len="med" w="med" type="triangle"/>
          </a:ln>
        </p:spPr>
      </p:cxnSp>
      <p:cxnSp>
        <p:nvCxnSpPr>
          <p:cNvPr id="104" name="Google Shape;104;p16"/>
          <p:cNvCxnSpPr/>
          <p:nvPr/>
        </p:nvCxnSpPr>
        <p:spPr>
          <a:xfrm flipH="1" rot="10800000">
            <a:off x="3652000" y="4481041"/>
            <a:ext cx="76800" cy="351000"/>
          </a:xfrm>
          <a:prstGeom prst="straightConnector1">
            <a:avLst/>
          </a:prstGeom>
          <a:noFill/>
          <a:ln cap="flat" cmpd="sng" w="9525">
            <a:solidFill>
              <a:srgbClr val="BE0712"/>
            </a:solidFill>
            <a:prstDash val="solid"/>
            <a:round/>
            <a:headEnd len="med" w="med" type="none"/>
            <a:tailEnd len="med" w="med" type="triangle"/>
          </a:ln>
        </p:spPr>
      </p:cxnSp>
      <p:sp>
        <p:nvSpPr>
          <p:cNvPr id="105" name="Google Shape;105;p16"/>
          <p:cNvSpPr txBox="1"/>
          <p:nvPr/>
        </p:nvSpPr>
        <p:spPr>
          <a:xfrm>
            <a:off x="166800" y="4646175"/>
            <a:ext cx="3561900" cy="4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T</a:t>
            </a:r>
            <a:r>
              <a:rPr lang="en">
                <a:solidFill>
                  <a:srgbClr val="BE0712"/>
                </a:solidFill>
              </a:rPr>
              <a:t>hese constructors are exactly equivalent.</a:t>
            </a:r>
            <a:endParaRPr>
              <a:solidFill>
                <a:srgbClr val="BE0712"/>
              </a:solidFill>
            </a:endParaRPr>
          </a:p>
        </p:txBody>
      </p:sp>
      <p:cxnSp>
        <p:nvCxnSpPr>
          <p:cNvPr id="106" name="Google Shape;106;p16"/>
          <p:cNvCxnSpPr/>
          <p:nvPr/>
        </p:nvCxnSpPr>
        <p:spPr>
          <a:xfrm rot="10800000">
            <a:off x="5922874" y="4295850"/>
            <a:ext cx="823500" cy="0"/>
          </a:xfrm>
          <a:prstGeom prst="straightConnector1">
            <a:avLst/>
          </a:prstGeom>
          <a:noFill/>
          <a:ln cap="flat" cmpd="sng" w="9525">
            <a:solidFill>
              <a:srgbClr val="BE0712"/>
            </a:solidFill>
            <a:prstDash val="solid"/>
            <a:round/>
            <a:headEnd len="med" w="med" type="none"/>
            <a:tailEnd len="med" w="med" type="triangle"/>
          </a:ln>
        </p:spPr>
      </p:cxnSp>
      <p:sp>
        <p:nvSpPr>
          <p:cNvPr id="107" name="Google Shape;107;p16"/>
          <p:cNvSpPr txBox="1"/>
          <p:nvPr/>
        </p:nvSpPr>
        <p:spPr>
          <a:xfrm>
            <a:off x="6766600" y="4086881"/>
            <a:ext cx="17547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must come first!</a:t>
            </a:r>
            <a:endParaRPr>
              <a:solidFill>
                <a:srgbClr val="BE071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