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g35a9240b53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g35a9240b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5a9240b53_0_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5a9240b5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5a9240b53_0_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a9240b5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5a9240b53_0_5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a9240b5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5a9240b53_0_1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a9240b5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5a9240b53_0_1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a9240b5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5a9240b53_0_1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a9240b5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5a9240b53_0_1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a9240b5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g35a9240b53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35a9240b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g35a9240b53_0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35a9240b5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35a9240b53_0_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35a9240b5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35a9240b53_0_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5a9240b5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5a9240b53_0_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5a9240b5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5a9240b53_0_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a9240b5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5a9240b53_0_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a9240b5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5a9240b53_0_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5a9240b5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Google Shape;21;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BSTs, the most inefficient way to add is in to put it in order.</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
              <a:t>In a 2-3 tree, what is the worst case insertion order?</a:t>
            </a:r>
            <a:endParaRPr b="1"/>
          </a:p>
          <a:p>
            <a:pPr indent="-355600" lvl="0" marL="457200" rtl="0" algn="l">
              <a:spcBef>
                <a:spcPts val="600"/>
              </a:spcBef>
              <a:spcAft>
                <a:spcPts val="0"/>
              </a:spcAft>
              <a:buSzPts val="2000"/>
              <a:buChar char="●"/>
            </a:pPr>
            <a:r>
              <a:rPr lang="en"/>
              <a:t>What is the worst case?</a:t>
            </a:r>
            <a:endParaRPr/>
          </a:p>
          <a:p>
            <a:pPr indent="-355600" lvl="1" marL="914400" rtl="0" algn="l">
              <a:spcBef>
                <a:spcPts val="0"/>
              </a:spcBef>
              <a:spcAft>
                <a:spcPts val="0"/>
              </a:spcAft>
              <a:buSzPts val="2000"/>
              <a:buChar char="○"/>
            </a:pPr>
            <a:r>
              <a:rPr lang="en"/>
              <a:t>A tall tree. A tree with great height.</a:t>
            </a:r>
            <a:endParaRPr/>
          </a:p>
          <a:p>
            <a:pPr indent="-355600" lvl="0" marL="457200" rtl="0" algn="l">
              <a:spcBef>
                <a:spcPts val="0"/>
              </a:spcBef>
              <a:spcAft>
                <a:spcPts val="0"/>
              </a:spcAft>
              <a:buSzPts val="2000"/>
              <a:buChar char="●"/>
            </a:pPr>
            <a:r>
              <a:rPr lang="en"/>
              <a:t>Let’s think about in order insertion.</a:t>
            </a:r>
            <a:endParaRPr/>
          </a:p>
          <a:p>
            <a:pPr indent="-355600" lvl="1" marL="914400" rtl="0" algn="l">
              <a:spcBef>
                <a:spcPts val="0"/>
              </a:spcBef>
              <a:spcAft>
                <a:spcPts val="0"/>
              </a:spcAft>
              <a:buSzPts val="2000"/>
              <a:buChar char="○"/>
            </a:pPr>
            <a:r>
              <a:rPr lang="en"/>
              <a:t>If we insert 7 items in order, what tree do we get? 1, 2,3 , 4, 5, 6, 7</a:t>
            </a:r>
            <a:endParaRPr/>
          </a:p>
          <a:p>
            <a:pPr indent="-355600" lvl="0" marL="457200" rtl="0" algn="l">
              <a:spcBef>
                <a:spcPts val="0"/>
              </a:spcBef>
              <a:spcAft>
                <a:spcPts val="0"/>
              </a:spcAft>
              <a:buSzPts val="2000"/>
              <a:buChar char="●"/>
            </a:pPr>
            <a:r>
              <a:rPr lang="en"/>
              <a:t>I”m tabling this one because I can’t draw fast enough without a pen/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With clever insight, we realized the problem is really</a:t>
            </a:r>
            <a:endParaRPr/>
          </a:p>
          <a:p>
            <a:pPr indent="-355600" lvl="0" marL="457200" rtl="0" algn="l">
              <a:spcBef>
                <a:spcPts val="600"/>
              </a:spcBef>
              <a:spcAft>
                <a:spcPts val="0"/>
              </a:spcAft>
              <a:buSzPts val="2000"/>
              <a:buChar char="●"/>
            </a:pPr>
            <a:r>
              <a:rPr lang="en"/>
              <a:t>GIve a bunch of union and connected calls such that they are all constant time.</a:t>
            </a:r>
            <a:endParaRPr/>
          </a:p>
          <a:p>
            <a:pPr indent="-355600" lvl="0" marL="457200" rtl="0" algn="l">
              <a:spcBef>
                <a:spcPts val="0"/>
              </a:spcBef>
              <a:spcAft>
                <a:spcPts val="0"/>
              </a:spcAft>
              <a:buSzPts val="2000"/>
              <a:buChar char="●"/>
            </a:pPr>
            <a:r>
              <a:rPr lang="en"/>
              <a:t>Note: THe runtime of these ops is the runtime of find.</a:t>
            </a:r>
            <a:endParaRPr/>
          </a:p>
          <a:p>
            <a:pPr indent="-355600" lvl="1" marL="914400" rtl="0" algn="l">
              <a:spcBef>
                <a:spcPts val="0"/>
              </a:spcBef>
              <a:spcAft>
                <a:spcPts val="0"/>
              </a:spcAft>
              <a:buSzPts val="2000"/>
              <a:buChar char="○"/>
            </a:pPr>
            <a:r>
              <a:rPr lang="en"/>
              <a:t>What is the runtime of find? THe height of three.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We want to find a sequence of operations such that the height of the tree is … ALSO CONSTANT.</a:t>
            </a:r>
            <a:endParaRPr/>
          </a:p>
          <a:p>
            <a:pPr indent="-355600" lvl="0" marL="457200" rtl="0" algn="l">
              <a:spcBef>
                <a:spcPts val="600"/>
              </a:spcBef>
              <a:spcAft>
                <a:spcPts val="0"/>
              </a:spcAft>
              <a:buSzPts val="2000"/>
              <a:buChar char="●"/>
            </a:pPr>
            <a:r>
              <a:rPr lang="en"/>
              <a:t>e</a:t>
            </a:r>
            <a:r>
              <a:rPr lang="en"/>
              <a:t>xamples : union(i, i); a bunch of times [trees of height 0]</a:t>
            </a:r>
            <a:endParaRPr/>
          </a:p>
          <a:p>
            <a:pPr indent="-355600" lvl="0" marL="457200" rtl="0" algn="l">
              <a:spcBef>
                <a:spcPts val="0"/>
              </a:spcBef>
              <a:spcAft>
                <a:spcPts val="0"/>
              </a:spcAft>
              <a:buSzPts val="2000"/>
              <a:buChar char="●"/>
            </a:pPr>
            <a:r>
              <a:rPr lang="en"/>
              <a:t>Examples: union(0, i); a bunch of times [tree of height 1]</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Prove that when you do range finding it takes theta(log N + R) where R is the number.</a:t>
            </a:r>
            <a:endParaRPr/>
          </a:p>
          <a:p>
            <a:pPr indent="-355600" lvl="0" marL="457200" rtl="0" algn="l">
              <a:spcBef>
                <a:spcPts val="600"/>
              </a:spcBef>
              <a:spcAft>
                <a:spcPts val="0"/>
              </a:spcAft>
              <a:buSzPts val="2000"/>
              <a:buChar char="●"/>
            </a:pPr>
            <a:r>
              <a:rPr lang="en"/>
              <a:t>A little too scared to do this in this room right now see piazza.</a:t>
            </a:r>
            <a:endParaRPr/>
          </a:p>
          <a:p>
            <a:pPr indent="-355600" lvl="0" marL="457200" rtl="0" algn="l">
              <a:spcBef>
                <a:spcPts val="0"/>
              </a:spcBef>
              <a:spcAft>
                <a:spcPts val="0"/>
              </a:spcAft>
              <a:buSzPts val="2000"/>
              <a:buChar char="●"/>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txBox="1"/>
          <p:nvPr/>
        </p:nvSpPr>
        <p:spPr>
          <a:xfrm>
            <a:off x="2771925" y="908575"/>
            <a:ext cx="4929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8</a:t>
            </a:r>
            <a:endParaRPr sz="2000"/>
          </a:p>
        </p:txBody>
      </p:sp>
      <p:sp>
        <p:nvSpPr>
          <p:cNvPr id="100" name="Google Shape;100;p19"/>
          <p:cNvSpPr txBox="1"/>
          <p:nvPr/>
        </p:nvSpPr>
        <p:spPr>
          <a:xfrm>
            <a:off x="3755925" y="908575"/>
            <a:ext cx="4929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3</a:t>
            </a:r>
            <a:endParaRPr sz="2000"/>
          </a:p>
        </p:txBody>
      </p:sp>
      <p:sp>
        <p:nvSpPr>
          <p:cNvPr id="101" name="Google Shape;101;p19"/>
          <p:cNvSpPr txBox="1"/>
          <p:nvPr/>
        </p:nvSpPr>
        <p:spPr>
          <a:xfrm>
            <a:off x="5186500" y="908575"/>
            <a:ext cx="4929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9</a:t>
            </a:r>
            <a:endParaRPr sz="2000"/>
          </a:p>
        </p:txBody>
      </p:sp>
      <p:sp>
        <p:nvSpPr>
          <p:cNvPr id="102" name="Google Shape;102;p19"/>
          <p:cNvSpPr txBox="1"/>
          <p:nvPr/>
        </p:nvSpPr>
        <p:spPr>
          <a:xfrm>
            <a:off x="6016475" y="908575"/>
            <a:ext cx="4929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1</a:t>
            </a:r>
            <a:endParaRPr sz="2000"/>
          </a:p>
        </p:txBody>
      </p:sp>
      <p:sp>
        <p:nvSpPr>
          <p:cNvPr id="103" name="Google Shape;103;p19"/>
          <p:cNvSpPr txBox="1"/>
          <p:nvPr/>
        </p:nvSpPr>
        <p:spPr>
          <a:xfrm>
            <a:off x="1131225" y="3232675"/>
            <a:ext cx="4929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0000"/>
                </a:solidFill>
              </a:rPr>
              <a:t>8</a:t>
            </a:r>
            <a:endParaRPr sz="2000">
              <a:solidFill>
                <a:srgbClr val="FF0000"/>
              </a:solidFill>
            </a:endParaRPr>
          </a:p>
        </p:txBody>
      </p:sp>
      <p:sp>
        <p:nvSpPr>
          <p:cNvPr id="104" name="Google Shape;104;p19"/>
          <p:cNvSpPr txBox="1"/>
          <p:nvPr/>
        </p:nvSpPr>
        <p:spPr>
          <a:xfrm>
            <a:off x="1622325" y="2737375"/>
            <a:ext cx="4929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0000"/>
                </a:solidFill>
              </a:rPr>
              <a:t>3</a:t>
            </a:r>
            <a:endParaRPr sz="2000">
              <a:solidFill>
                <a:srgbClr val="FF0000"/>
              </a:solidFill>
            </a:endParaRPr>
          </a:p>
        </p:txBody>
      </p:sp>
      <p:sp>
        <p:nvSpPr>
          <p:cNvPr id="105" name="Google Shape;105;p19"/>
          <p:cNvSpPr txBox="1"/>
          <p:nvPr/>
        </p:nvSpPr>
        <p:spPr>
          <a:xfrm>
            <a:off x="638325" y="3661350"/>
            <a:ext cx="4929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0000"/>
                </a:solidFill>
              </a:rPr>
              <a:t>9</a:t>
            </a:r>
            <a:endParaRPr sz="2000">
              <a:solidFill>
                <a:srgbClr val="FF0000"/>
              </a:solidFill>
            </a:endParaRPr>
          </a:p>
        </p:txBody>
      </p:sp>
      <p:sp>
        <p:nvSpPr>
          <p:cNvPr id="106" name="Google Shape;106;p19"/>
          <p:cNvSpPr txBox="1"/>
          <p:nvPr/>
        </p:nvSpPr>
        <p:spPr>
          <a:xfrm>
            <a:off x="248550" y="4156650"/>
            <a:ext cx="4929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0000"/>
                </a:solidFill>
              </a:rPr>
              <a:t>1</a:t>
            </a:r>
            <a:endParaRPr sz="2000">
              <a:solidFill>
                <a:srgbClr val="FF0000"/>
              </a:solidFill>
            </a:endParaRPr>
          </a:p>
        </p:txBody>
      </p:sp>
      <p:sp>
        <p:nvSpPr>
          <p:cNvPr id="107" name="Google Shape;107;p19"/>
          <p:cNvSpPr txBox="1"/>
          <p:nvPr/>
        </p:nvSpPr>
        <p:spPr>
          <a:xfrm>
            <a:off x="3563550" y="3232675"/>
            <a:ext cx="4929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0000"/>
                </a:solidFill>
              </a:rPr>
              <a:t>8</a:t>
            </a:r>
            <a:endParaRPr sz="2000">
              <a:solidFill>
                <a:srgbClr val="FF0000"/>
              </a:solidFill>
            </a:endParaRPr>
          </a:p>
        </p:txBody>
      </p:sp>
      <p:sp>
        <p:nvSpPr>
          <p:cNvPr id="108" name="Google Shape;108;p19"/>
          <p:cNvSpPr txBox="1"/>
          <p:nvPr/>
        </p:nvSpPr>
        <p:spPr>
          <a:xfrm>
            <a:off x="4227275" y="2737375"/>
            <a:ext cx="4929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0000"/>
                </a:solidFill>
              </a:rPr>
              <a:t>3</a:t>
            </a:r>
            <a:endParaRPr sz="2000">
              <a:solidFill>
                <a:srgbClr val="FF0000"/>
              </a:solidFill>
            </a:endParaRPr>
          </a:p>
        </p:txBody>
      </p:sp>
      <p:sp>
        <p:nvSpPr>
          <p:cNvPr id="109" name="Google Shape;109;p19"/>
          <p:cNvSpPr txBox="1"/>
          <p:nvPr/>
        </p:nvSpPr>
        <p:spPr>
          <a:xfrm>
            <a:off x="4450500" y="3889950"/>
            <a:ext cx="4929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0000"/>
                </a:solidFill>
              </a:rPr>
              <a:t>9</a:t>
            </a:r>
            <a:endParaRPr sz="2000">
              <a:solidFill>
                <a:srgbClr val="FF0000"/>
              </a:solidFill>
            </a:endParaRPr>
          </a:p>
        </p:txBody>
      </p:sp>
      <p:sp>
        <p:nvSpPr>
          <p:cNvPr id="110" name="Google Shape;110;p19"/>
          <p:cNvSpPr txBox="1"/>
          <p:nvPr/>
        </p:nvSpPr>
        <p:spPr>
          <a:xfrm>
            <a:off x="4738600" y="3394650"/>
            <a:ext cx="4929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0000"/>
                </a:solidFill>
              </a:rPr>
              <a:t>1</a:t>
            </a:r>
            <a:endParaRPr sz="2000">
              <a:solidFill>
                <a:srgbClr val="FF0000"/>
              </a:solidFill>
            </a:endParaRPr>
          </a:p>
        </p:txBody>
      </p:sp>
      <p:sp>
        <p:nvSpPr>
          <p:cNvPr id="111" name="Google Shape;111;p19"/>
          <p:cNvSpPr txBox="1"/>
          <p:nvPr/>
        </p:nvSpPr>
        <p:spPr>
          <a:xfrm>
            <a:off x="7861248" y="2309952"/>
            <a:ext cx="4929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1</a:t>
            </a:r>
            <a:endParaRPr sz="2000"/>
          </a:p>
        </p:txBody>
      </p:sp>
      <p:sp>
        <p:nvSpPr>
          <p:cNvPr id="112" name="Google Shape;112;p19"/>
          <p:cNvSpPr txBox="1"/>
          <p:nvPr/>
        </p:nvSpPr>
        <p:spPr>
          <a:xfrm>
            <a:off x="6864150" y="3263250"/>
            <a:ext cx="4929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8</a:t>
            </a:r>
            <a:endParaRPr sz="2000"/>
          </a:p>
        </p:txBody>
      </p:sp>
      <p:sp>
        <p:nvSpPr>
          <p:cNvPr id="113" name="Google Shape;113;p19"/>
          <p:cNvSpPr txBox="1"/>
          <p:nvPr/>
        </p:nvSpPr>
        <p:spPr>
          <a:xfrm>
            <a:off x="7246327" y="2834800"/>
            <a:ext cx="4929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3</a:t>
            </a:r>
            <a:endParaRPr sz="2000"/>
          </a:p>
        </p:txBody>
      </p:sp>
      <p:sp>
        <p:nvSpPr>
          <p:cNvPr id="114" name="Google Shape;114;p19"/>
          <p:cNvSpPr txBox="1"/>
          <p:nvPr/>
        </p:nvSpPr>
        <p:spPr>
          <a:xfrm>
            <a:off x="7615872" y="3304647"/>
            <a:ext cx="4929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9</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txBox="1"/>
          <p:nvPr/>
        </p:nvSpPr>
        <p:spPr>
          <a:xfrm>
            <a:off x="754575" y="1038175"/>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13</a:t>
            </a:r>
            <a:endParaRPr sz="2000"/>
          </a:p>
        </p:txBody>
      </p:sp>
      <p:sp>
        <p:nvSpPr>
          <p:cNvPr id="121" name="Google Shape;121;p20"/>
          <p:cNvSpPr txBox="1"/>
          <p:nvPr/>
        </p:nvSpPr>
        <p:spPr>
          <a:xfrm>
            <a:off x="1553750" y="1175200"/>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7</a:t>
            </a:r>
            <a:endParaRPr sz="2000"/>
          </a:p>
        </p:txBody>
      </p:sp>
      <p:sp>
        <p:nvSpPr>
          <p:cNvPr id="122" name="Google Shape;122;p20"/>
          <p:cNvSpPr txBox="1"/>
          <p:nvPr/>
        </p:nvSpPr>
        <p:spPr>
          <a:xfrm>
            <a:off x="2679650" y="911800"/>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2</a:t>
            </a:r>
            <a:endParaRPr sz="2000"/>
          </a:p>
        </p:txBody>
      </p:sp>
      <p:sp>
        <p:nvSpPr>
          <p:cNvPr id="123" name="Google Shape;123;p20"/>
          <p:cNvSpPr txBox="1"/>
          <p:nvPr/>
        </p:nvSpPr>
        <p:spPr>
          <a:xfrm>
            <a:off x="3432625" y="997575"/>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1</a:t>
            </a:r>
            <a:endParaRPr sz="2000"/>
          </a:p>
        </p:txBody>
      </p:sp>
      <p:sp>
        <p:nvSpPr>
          <p:cNvPr id="124" name="Google Shape;124;p20"/>
          <p:cNvSpPr txBox="1"/>
          <p:nvPr/>
        </p:nvSpPr>
        <p:spPr>
          <a:xfrm>
            <a:off x="4709200" y="1149975"/>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5</a:t>
            </a:r>
            <a:endParaRPr sz="2000"/>
          </a:p>
        </p:txBody>
      </p:sp>
      <p:sp>
        <p:nvSpPr>
          <p:cNvPr id="125" name="Google Shape;125;p20"/>
          <p:cNvSpPr txBox="1"/>
          <p:nvPr/>
        </p:nvSpPr>
        <p:spPr>
          <a:xfrm>
            <a:off x="5585375" y="1149975"/>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16</a:t>
            </a:r>
            <a:endParaRPr sz="2000"/>
          </a:p>
        </p:txBody>
      </p:sp>
      <p:sp>
        <p:nvSpPr>
          <p:cNvPr id="126" name="Google Shape;126;p20"/>
          <p:cNvSpPr txBox="1"/>
          <p:nvPr/>
        </p:nvSpPr>
        <p:spPr>
          <a:xfrm>
            <a:off x="6677175" y="1149975"/>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8</a:t>
            </a:r>
            <a:endParaRPr sz="2000"/>
          </a:p>
        </p:txBody>
      </p:sp>
      <p:sp>
        <p:nvSpPr>
          <p:cNvPr id="127" name="Google Shape;127;p20"/>
          <p:cNvSpPr txBox="1"/>
          <p:nvPr/>
        </p:nvSpPr>
        <p:spPr>
          <a:xfrm>
            <a:off x="7460975" y="1068450"/>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9</a:t>
            </a:r>
            <a:endParaRPr sz="2000"/>
          </a:p>
        </p:txBody>
      </p:sp>
      <p:sp>
        <p:nvSpPr>
          <p:cNvPr id="128" name="Google Shape;128;p20"/>
          <p:cNvSpPr txBox="1"/>
          <p:nvPr/>
        </p:nvSpPr>
        <p:spPr>
          <a:xfrm>
            <a:off x="2442025" y="2243350"/>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1</a:t>
            </a:r>
            <a:endParaRPr sz="2000"/>
          </a:p>
        </p:txBody>
      </p:sp>
      <p:sp>
        <p:nvSpPr>
          <p:cNvPr id="129" name="Google Shape;129;p20"/>
          <p:cNvSpPr txBox="1"/>
          <p:nvPr/>
        </p:nvSpPr>
        <p:spPr>
          <a:xfrm>
            <a:off x="829150" y="3498950"/>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13</a:t>
            </a:r>
            <a:endParaRPr sz="2000"/>
          </a:p>
        </p:txBody>
      </p:sp>
      <p:sp>
        <p:nvSpPr>
          <p:cNvPr id="130" name="Google Shape;130;p20"/>
          <p:cNvSpPr txBox="1"/>
          <p:nvPr/>
        </p:nvSpPr>
        <p:spPr>
          <a:xfrm>
            <a:off x="1398850" y="3084775"/>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7</a:t>
            </a:r>
            <a:endParaRPr sz="2000"/>
          </a:p>
        </p:txBody>
      </p:sp>
      <p:sp>
        <p:nvSpPr>
          <p:cNvPr id="131" name="Google Shape;131;p20"/>
          <p:cNvSpPr txBox="1"/>
          <p:nvPr/>
        </p:nvSpPr>
        <p:spPr>
          <a:xfrm>
            <a:off x="1872325" y="2659150"/>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2</a:t>
            </a:r>
            <a:endParaRPr sz="2000"/>
          </a:p>
        </p:txBody>
      </p:sp>
      <p:sp>
        <p:nvSpPr>
          <p:cNvPr id="132" name="Google Shape;132;p20"/>
          <p:cNvSpPr txBox="1"/>
          <p:nvPr/>
        </p:nvSpPr>
        <p:spPr>
          <a:xfrm>
            <a:off x="4450500" y="1964900"/>
            <a:ext cx="4311900" cy="19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Find the smallest item, put it in the root</a:t>
            </a:r>
            <a:endParaRPr sz="1800"/>
          </a:p>
          <a:p>
            <a:pPr indent="-342900" lvl="0" marL="457200" rtl="0" algn="l">
              <a:spcBef>
                <a:spcPts val="0"/>
              </a:spcBef>
              <a:spcAft>
                <a:spcPts val="0"/>
              </a:spcAft>
              <a:buSzPts val="1800"/>
              <a:buChar char="●"/>
            </a:pPr>
            <a:r>
              <a:rPr lang="en" sz="1800"/>
              <a:t>Then “insert” each item.</a:t>
            </a:r>
            <a:endParaRPr sz="1800"/>
          </a:p>
          <a:p>
            <a:pPr indent="-342900" lvl="0" marL="457200" rtl="0" algn="l">
              <a:spcBef>
                <a:spcPts val="0"/>
              </a:spcBef>
              <a:spcAft>
                <a:spcPts val="0"/>
              </a:spcAft>
              <a:buSzPts val="1800"/>
              <a:buChar char="●"/>
            </a:pPr>
            <a:r>
              <a:rPr lang="en" sz="1800"/>
              <a:t>Try to put the item in the bottom left , sliding it up the tree -- breaks for 8 because it goes in the wrong place</a:t>
            </a:r>
            <a:endParaRPr sz="1800"/>
          </a:p>
        </p:txBody>
      </p:sp>
      <p:sp>
        <p:nvSpPr>
          <p:cNvPr id="133" name="Google Shape;133;p20"/>
          <p:cNvSpPr txBox="1"/>
          <p:nvPr/>
        </p:nvSpPr>
        <p:spPr>
          <a:xfrm>
            <a:off x="2679650" y="2699975"/>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5</a:t>
            </a:r>
            <a:endParaRPr sz="2000"/>
          </a:p>
        </p:txBody>
      </p:sp>
      <p:sp>
        <p:nvSpPr>
          <p:cNvPr id="134" name="Google Shape;134;p20"/>
          <p:cNvSpPr txBox="1"/>
          <p:nvPr/>
        </p:nvSpPr>
        <p:spPr>
          <a:xfrm>
            <a:off x="2862925" y="3084775"/>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16</a:t>
            </a:r>
            <a:endParaRPr sz="2000"/>
          </a:p>
        </p:txBody>
      </p:sp>
      <p:sp>
        <p:nvSpPr>
          <p:cNvPr id="135" name="Google Shape;135;p20"/>
          <p:cNvSpPr txBox="1"/>
          <p:nvPr/>
        </p:nvSpPr>
        <p:spPr>
          <a:xfrm>
            <a:off x="3644775" y="4251950"/>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8</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Adding elements to a binary search tree.</a:t>
            </a:r>
            <a:endParaRPr/>
          </a:p>
          <a:p>
            <a:pPr indent="-355600" lvl="0" marL="457200" rtl="0" algn="l">
              <a:spcBef>
                <a:spcPts val="600"/>
              </a:spcBef>
              <a:spcAft>
                <a:spcPts val="0"/>
              </a:spcAft>
              <a:buSzPts val="2000"/>
              <a:buChar char="●"/>
            </a:pPr>
            <a:r>
              <a:rPr lang="en"/>
              <a:t>1, then 10, then 12, then 11</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     1</a:t>
            </a:r>
            <a:endParaRPr/>
          </a:p>
          <a:p>
            <a:pPr indent="0" lvl="0" marL="0" rtl="0" algn="l">
              <a:spcBef>
                <a:spcPts val="600"/>
              </a:spcBef>
              <a:spcAft>
                <a:spcPts val="0"/>
              </a:spcAft>
              <a:buNone/>
            </a:pPr>
            <a:r>
              <a:rPr lang="en"/>
              <a:t>        10</a:t>
            </a:r>
            <a:endParaRPr/>
          </a:p>
          <a:p>
            <a:pPr indent="0" lvl="0" marL="0" rtl="0" algn="l">
              <a:spcBef>
                <a:spcPts val="600"/>
              </a:spcBef>
              <a:spcAft>
                <a:spcPts val="0"/>
              </a:spcAft>
              <a:buNone/>
            </a:pPr>
            <a:r>
              <a:rPr lang="en"/>
              <a:t>            12</a:t>
            </a:r>
            <a:endParaRPr/>
          </a:p>
          <a:p>
            <a:pPr indent="0" lvl="0" marL="0" rtl="0" algn="l">
              <a:spcBef>
                <a:spcPts val="600"/>
              </a:spcBef>
              <a:spcAft>
                <a:spcPts val="0"/>
              </a:spcAft>
              <a:buNone/>
            </a:pPr>
            <a:r>
              <a:rPr lang="en"/>
              <a:t>          11</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WRiting godo hashcodes: You should understand why the intiial ahscode from lecture wer enot good (multiplying by powers of 32)</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I do a 2-4, can I end up with one item in every node, yes, but I’m not sure of the seuqence.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 hash tables, do you insert at the end or beginning of list?</a:t>
            </a:r>
            <a:endParaRPr/>
          </a:p>
          <a:p>
            <a:pPr indent="-355600" lvl="0" marL="457200" rtl="0" algn="l">
              <a:spcBef>
                <a:spcPts val="600"/>
              </a:spcBef>
              <a:spcAft>
                <a:spcPts val="0"/>
              </a:spcAft>
              <a:buSzPts val="2000"/>
              <a:buChar char="●"/>
            </a:pPr>
            <a:r>
              <a:rPr lang="en"/>
              <a:t>Doesn’t matter, the important point is that you make sure not to have duplicates.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Data structures questions: OK to assume hashCode is well written? YES, but well writen is no guarantee of performance because of th pigeonhole performance.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txBox="1"/>
          <p:nvPr/>
        </p:nvSpPr>
        <p:spPr>
          <a:xfrm>
            <a:off x="754575" y="1038175"/>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13</a:t>
            </a:r>
            <a:endParaRPr sz="2000"/>
          </a:p>
        </p:txBody>
      </p:sp>
      <p:sp>
        <p:nvSpPr>
          <p:cNvPr id="154" name="Google Shape;154;p23"/>
          <p:cNvSpPr txBox="1"/>
          <p:nvPr/>
        </p:nvSpPr>
        <p:spPr>
          <a:xfrm>
            <a:off x="1553750" y="1175200"/>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7</a:t>
            </a:r>
            <a:endParaRPr sz="2000"/>
          </a:p>
        </p:txBody>
      </p:sp>
      <p:sp>
        <p:nvSpPr>
          <p:cNvPr id="155" name="Google Shape;155;p23"/>
          <p:cNvSpPr txBox="1"/>
          <p:nvPr/>
        </p:nvSpPr>
        <p:spPr>
          <a:xfrm>
            <a:off x="2679650" y="911800"/>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2</a:t>
            </a:r>
            <a:endParaRPr sz="2000"/>
          </a:p>
        </p:txBody>
      </p:sp>
      <p:sp>
        <p:nvSpPr>
          <p:cNvPr id="156" name="Google Shape;156;p23"/>
          <p:cNvSpPr txBox="1"/>
          <p:nvPr/>
        </p:nvSpPr>
        <p:spPr>
          <a:xfrm>
            <a:off x="3432625" y="997575"/>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1</a:t>
            </a:r>
            <a:endParaRPr sz="2000"/>
          </a:p>
        </p:txBody>
      </p:sp>
      <p:sp>
        <p:nvSpPr>
          <p:cNvPr id="157" name="Google Shape;157;p23"/>
          <p:cNvSpPr txBox="1"/>
          <p:nvPr/>
        </p:nvSpPr>
        <p:spPr>
          <a:xfrm>
            <a:off x="4709200" y="1149975"/>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5</a:t>
            </a:r>
            <a:endParaRPr sz="2000"/>
          </a:p>
        </p:txBody>
      </p:sp>
      <p:sp>
        <p:nvSpPr>
          <p:cNvPr id="158" name="Google Shape;158;p23"/>
          <p:cNvSpPr txBox="1"/>
          <p:nvPr/>
        </p:nvSpPr>
        <p:spPr>
          <a:xfrm>
            <a:off x="5585375" y="1149975"/>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16</a:t>
            </a:r>
            <a:endParaRPr sz="2000"/>
          </a:p>
        </p:txBody>
      </p:sp>
      <p:sp>
        <p:nvSpPr>
          <p:cNvPr id="159" name="Google Shape;159;p23"/>
          <p:cNvSpPr txBox="1"/>
          <p:nvPr/>
        </p:nvSpPr>
        <p:spPr>
          <a:xfrm>
            <a:off x="6677175" y="1149975"/>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8</a:t>
            </a:r>
            <a:endParaRPr sz="2000"/>
          </a:p>
        </p:txBody>
      </p:sp>
      <p:sp>
        <p:nvSpPr>
          <p:cNvPr id="160" name="Google Shape;160;p23"/>
          <p:cNvSpPr txBox="1"/>
          <p:nvPr/>
        </p:nvSpPr>
        <p:spPr>
          <a:xfrm>
            <a:off x="7460975" y="1068450"/>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9</a:t>
            </a:r>
            <a:endParaRPr sz="2000"/>
          </a:p>
        </p:txBody>
      </p:sp>
      <p:sp>
        <p:nvSpPr>
          <p:cNvPr id="161" name="Google Shape;161;p23"/>
          <p:cNvSpPr txBox="1"/>
          <p:nvPr/>
        </p:nvSpPr>
        <p:spPr>
          <a:xfrm>
            <a:off x="2442025" y="2243350"/>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1</a:t>
            </a:r>
            <a:endParaRPr sz="2000"/>
          </a:p>
        </p:txBody>
      </p:sp>
      <p:sp>
        <p:nvSpPr>
          <p:cNvPr id="162" name="Google Shape;162;p23"/>
          <p:cNvSpPr txBox="1"/>
          <p:nvPr/>
        </p:nvSpPr>
        <p:spPr>
          <a:xfrm>
            <a:off x="829150" y="3498950"/>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13</a:t>
            </a:r>
            <a:endParaRPr sz="2000"/>
          </a:p>
        </p:txBody>
      </p:sp>
      <p:sp>
        <p:nvSpPr>
          <p:cNvPr id="163" name="Google Shape;163;p23"/>
          <p:cNvSpPr txBox="1"/>
          <p:nvPr/>
        </p:nvSpPr>
        <p:spPr>
          <a:xfrm>
            <a:off x="1398850" y="3084775"/>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7</a:t>
            </a:r>
            <a:endParaRPr sz="2000"/>
          </a:p>
        </p:txBody>
      </p:sp>
      <p:sp>
        <p:nvSpPr>
          <p:cNvPr id="164" name="Google Shape;164;p23"/>
          <p:cNvSpPr txBox="1"/>
          <p:nvPr/>
        </p:nvSpPr>
        <p:spPr>
          <a:xfrm>
            <a:off x="1872325" y="2659150"/>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2</a:t>
            </a:r>
            <a:endParaRPr sz="2000"/>
          </a:p>
        </p:txBody>
      </p:sp>
      <p:sp>
        <p:nvSpPr>
          <p:cNvPr id="165" name="Google Shape;165;p23"/>
          <p:cNvSpPr txBox="1"/>
          <p:nvPr/>
        </p:nvSpPr>
        <p:spPr>
          <a:xfrm>
            <a:off x="4450500" y="1964900"/>
            <a:ext cx="4311900" cy="19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Find the smallest item, put it in the root</a:t>
            </a:r>
            <a:endParaRPr sz="1800"/>
          </a:p>
          <a:p>
            <a:pPr indent="-342900" lvl="0" marL="457200" rtl="0" algn="l">
              <a:spcBef>
                <a:spcPts val="0"/>
              </a:spcBef>
              <a:spcAft>
                <a:spcPts val="0"/>
              </a:spcAft>
              <a:buSzPts val="1800"/>
              <a:buChar char="●"/>
            </a:pPr>
            <a:r>
              <a:rPr lang="en" sz="1800"/>
              <a:t>Then “insert” each item.</a:t>
            </a:r>
            <a:endParaRPr sz="1800"/>
          </a:p>
          <a:p>
            <a:pPr indent="-342900" lvl="0" marL="457200" rtl="0" algn="l">
              <a:spcBef>
                <a:spcPts val="0"/>
              </a:spcBef>
              <a:spcAft>
                <a:spcPts val="0"/>
              </a:spcAft>
              <a:buSzPts val="1800"/>
              <a:buChar char="●"/>
            </a:pPr>
            <a:r>
              <a:rPr lang="en" sz="1800"/>
              <a:t>Try to put the item in the bottom left , sliding it up the tree -- breaks for 8 because it goes in the wrong place</a:t>
            </a:r>
            <a:endParaRPr sz="1800"/>
          </a:p>
        </p:txBody>
      </p:sp>
      <p:sp>
        <p:nvSpPr>
          <p:cNvPr id="166" name="Google Shape;166;p23"/>
          <p:cNvSpPr txBox="1"/>
          <p:nvPr/>
        </p:nvSpPr>
        <p:spPr>
          <a:xfrm>
            <a:off x="2679650" y="2699975"/>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5</a:t>
            </a:r>
            <a:endParaRPr sz="2000"/>
          </a:p>
        </p:txBody>
      </p:sp>
      <p:sp>
        <p:nvSpPr>
          <p:cNvPr id="167" name="Google Shape;167;p23"/>
          <p:cNvSpPr txBox="1"/>
          <p:nvPr/>
        </p:nvSpPr>
        <p:spPr>
          <a:xfrm>
            <a:off x="2862925" y="3084775"/>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16</a:t>
            </a:r>
            <a:endParaRPr sz="2000"/>
          </a:p>
        </p:txBody>
      </p:sp>
      <p:sp>
        <p:nvSpPr>
          <p:cNvPr id="168" name="Google Shape;168;p23"/>
          <p:cNvSpPr txBox="1"/>
          <p:nvPr/>
        </p:nvSpPr>
        <p:spPr>
          <a:xfrm>
            <a:off x="3644775" y="4251950"/>
            <a:ext cx="5697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8</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Google Shape;37;p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Talk about nodes in a B-tree being half full?</a:t>
            </a:r>
            <a:endParaRPr/>
          </a:p>
          <a:p>
            <a:pPr indent="-355600" lvl="0" marL="457200" rtl="0" algn="l">
              <a:spcBef>
                <a:spcPts val="600"/>
              </a:spcBef>
              <a:spcAft>
                <a:spcPts val="0"/>
              </a:spcAft>
              <a:buSzPts val="2000"/>
              <a:buChar char="●"/>
            </a:pPr>
            <a:r>
              <a:rPr lang="en"/>
              <a:t>Out of scope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Worst case height of a weighted quick union:</a:t>
            </a:r>
            <a:endParaRPr/>
          </a:p>
          <a:p>
            <a:pPr indent="-355600" lvl="0" marL="457200" rtl="0" algn="l">
              <a:spcBef>
                <a:spcPts val="600"/>
              </a:spcBef>
              <a:spcAft>
                <a:spcPts val="0"/>
              </a:spcAft>
              <a:buSzPts val="2000"/>
              <a:buChar char="●"/>
            </a:pPr>
            <a:r>
              <a:rPr lang="en"/>
              <a:t>How is that dependent on number of nodes?</a:t>
            </a:r>
            <a:endParaRPr/>
          </a:p>
          <a:p>
            <a:pPr indent="-355600" lvl="0" marL="457200" rtl="0" algn="l">
              <a:spcBef>
                <a:spcPts val="0"/>
              </a:spcBef>
              <a:spcAft>
                <a:spcPts val="0"/>
              </a:spcAft>
              <a:buSzPts val="2000"/>
              <a:buChar char="●"/>
            </a:pPr>
            <a:r>
              <a:rPr lang="en"/>
              <a:t>The worst case way to get to height two trees is to union two worst case height 1 trees, giving you this shape -----&gt;</a:t>
            </a:r>
            <a:endParaRPr/>
          </a:p>
          <a:p>
            <a:pPr indent="-355600" lvl="0" marL="457200" rtl="0" algn="l">
              <a:spcBef>
                <a:spcPts val="0"/>
              </a:spcBef>
              <a:spcAft>
                <a:spcPts val="0"/>
              </a:spcAft>
              <a:buSzPts val="2000"/>
              <a:buChar char="●"/>
            </a:pPr>
            <a:r>
              <a:rPr lang="en"/>
              <a:t> What is smallest N that gives height 3 tree?</a:t>
            </a:r>
            <a:endParaRPr/>
          </a:p>
          <a:p>
            <a:pPr indent="-355600" lvl="1" marL="914400" rtl="0" algn="l">
              <a:spcBef>
                <a:spcPts val="0"/>
              </a:spcBef>
              <a:spcAft>
                <a:spcPts val="0"/>
              </a:spcAft>
              <a:buSzPts val="2000"/>
              <a:buChar char="○"/>
            </a:pPr>
            <a:r>
              <a:rPr lang="en"/>
              <a:t>And how does it work?</a:t>
            </a:r>
            <a:endParaRPr/>
          </a:p>
          <a:p>
            <a:pPr indent="-355600" lvl="1" marL="914400" rtl="0" algn="l">
              <a:spcBef>
                <a:spcPts val="0"/>
              </a:spcBef>
              <a:spcAft>
                <a:spcPts val="0"/>
              </a:spcAft>
              <a:buSzPts val="2000"/>
              <a:buChar char="○"/>
            </a:pPr>
            <a:r>
              <a:rPr lang="en"/>
              <a:t>Merge two minimum sized height 2 trees.</a:t>
            </a:r>
            <a:endParaRPr/>
          </a:p>
        </p:txBody>
      </p:sp>
      <p:pic>
        <p:nvPicPr>
          <p:cNvPr id="39" name="Google Shape;39;p9"/>
          <p:cNvPicPr preferRelativeResize="0"/>
          <p:nvPr/>
        </p:nvPicPr>
        <p:blipFill>
          <a:blip r:embed="rId3">
            <a:alphaModFix/>
          </a:blip>
          <a:stretch>
            <a:fillRect/>
          </a:stretch>
        </p:blipFill>
        <p:spPr>
          <a:xfrm>
            <a:off x="5831001" y="2842949"/>
            <a:ext cx="1485900" cy="1428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1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to approach give a task to do, and figure out what data structure to use?</a:t>
            </a:r>
            <a:endParaRPr/>
          </a:p>
          <a:p>
            <a:pPr indent="-355600" lvl="0" marL="457200" rtl="0" algn="l">
              <a:spcBef>
                <a:spcPts val="600"/>
              </a:spcBef>
              <a:spcAft>
                <a:spcPts val="0"/>
              </a:spcAft>
              <a:buSzPts val="2000"/>
              <a:buChar char="●"/>
            </a:pPr>
            <a:r>
              <a:rPr lang="en"/>
              <a:t>Usually with some runtime constraint.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First what tools do we have?</a:t>
            </a:r>
            <a:endParaRPr/>
          </a:p>
          <a:p>
            <a:pPr indent="-355600" lvl="0" marL="457200" rtl="0" algn="l">
              <a:spcBef>
                <a:spcPts val="600"/>
              </a:spcBef>
              <a:spcAft>
                <a:spcPts val="0"/>
              </a:spcAft>
              <a:buSzPts val="2000"/>
              <a:buChar char="●"/>
            </a:pPr>
            <a:r>
              <a:rPr lang="en"/>
              <a:t>HashMaps → what are they good for? Mapping, and how long do they take in the worst case for a get/put operation? Theta(N). If things are nicely distributed though, you get Theta(1).</a:t>
            </a:r>
            <a:endParaRPr/>
          </a:p>
          <a:p>
            <a:pPr indent="-355600" lvl="1" marL="914400" rtl="0" algn="l">
              <a:spcBef>
                <a:spcPts val="0"/>
              </a:spcBef>
              <a:spcAft>
                <a:spcPts val="0"/>
              </a:spcAft>
              <a:buSzPts val="2000"/>
              <a:buChar char="○"/>
            </a:pPr>
            <a:r>
              <a:rPr lang="en"/>
              <a:t>Why not just use a TreeMap which is guaranteed Theta(log N)?</a:t>
            </a:r>
            <a:endParaRPr/>
          </a:p>
          <a:p>
            <a:pPr indent="-355600" lvl="1" marL="914400" rtl="0" algn="l">
              <a:spcBef>
                <a:spcPts val="0"/>
              </a:spcBef>
              <a:spcAft>
                <a:spcPts val="0"/>
              </a:spcAft>
              <a:buSzPts val="2000"/>
              <a:buChar char="○"/>
            </a:pPr>
            <a:r>
              <a:rPr lang="en"/>
              <a:t>Items may not be comparable AND generally a little tiny bit faster in practice.</a:t>
            </a:r>
            <a:endParaRPr/>
          </a:p>
          <a:p>
            <a:pPr indent="-355600" lvl="0" marL="457200" rtl="0" algn="l">
              <a:spcBef>
                <a:spcPts val="0"/>
              </a:spcBef>
              <a:spcAft>
                <a:spcPts val="0"/>
              </a:spcAft>
              <a:buSzPts val="2000"/>
              <a:buChar char="●"/>
            </a:pPr>
            <a:r>
              <a:rPr lang="en"/>
              <a:t>Priority Queue: Lets you maintain a dynamic collection of items sorted by some value.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1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Read in a text file and print all of the unique words that appear. The words should be printed in alphabetical order</a:t>
            </a:r>
            <a:endParaRPr/>
          </a:p>
          <a:p>
            <a:pPr indent="-355600" lvl="0" marL="457200" rtl="0" algn="l">
              <a:spcBef>
                <a:spcPts val="600"/>
              </a:spcBef>
              <a:spcAft>
                <a:spcPts val="0"/>
              </a:spcAft>
              <a:buSzPts val="2000"/>
              <a:buChar char="●"/>
            </a:pPr>
            <a:r>
              <a:rPr lang="en"/>
              <a:t>We need to find all the UNIQUE words [did we mean words that occur only once?] Let’s say no:</a:t>
            </a:r>
            <a:endParaRPr/>
          </a:p>
          <a:p>
            <a:pPr indent="-355600" lvl="1" marL="914400" rtl="0" algn="l">
              <a:spcBef>
                <a:spcPts val="0"/>
              </a:spcBef>
              <a:spcAft>
                <a:spcPts val="0"/>
              </a:spcAft>
              <a:buSzPts val="2000"/>
              <a:buChar char="○"/>
            </a:pPr>
            <a:r>
              <a:rPr lang="en"/>
              <a:t>Let’s try a set.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Use a TreeSet&lt;String&gt;</a:t>
            </a:r>
            <a:endParaRPr/>
          </a:p>
          <a:p>
            <a:pPr indent="-355600" lvl="0" marL="457200" rtl="0" algn="l">
              <a:spcBef>
                <a:spcPts val="600"/>
              </a:spcBef>
              <a:spcAft>
                <a:spcPts val="0"/>
              </a:spcAft>
              <a:buSzPts val="2000"/>
              <a:buChar char="●"/>
            </a:pPr>
            <a:r>
              <a:rPr lang="en"/>
              <a:t>For each word in the file, insert into the set.</a:t>
            </a:r>
            <a:endParaRPr/>
          </a:p>
          <a:p>
            <a:pPr indent="-355600" lvl="0" marL="457200" rtl="0" algn="l">
              <a:spcBef>
                <a:spcPts val="0"/>
              </a:spcBef>
              <a:spcAft>
                <a:spcPts val="0"/>
              </a:spcAft>
              <a:buSzPts val="2000"/>
              <a:buChar char="●"/>
            </a:pPr>
            <a:r>
              <a:rPr lang="en"/>
              <a:t>For each word in s.keySet() print it out. &lt; --- will this be alphabetical order? Actually yes, because TreeSet maintains keys in sorted order.</a:t>
            </a:r>
            <a:endParaRPr/>
          </a:p>
          <a:p>
            <a:pPr indent="-355600" lvl="0" marL="457200" rtl="0" algn="l">
              <a:spcBef>
                <a:spcPts val="0"/>
              </a:spcBef>
              <a:spcAft>
                <a:spcPts val="0"/>
              </a:spcAft>
              <a:buSzPts val="2000"/>
              <a:buChar char="●"/>
            </a:pPr>
            <a:r>
              <a:rPr lang="en"/>
              <a:t>But if you’re not sure if treeset has keys in sorted order, what can you do? Remove them all, put them in an array, use selection sort or mergesort. OR put them in a priority queue, delete them out one by one.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Read in a text file and print all of the unique words that appear. The words should be printed in alphabetical order</a:t>
            </a:r>
            <a:endParaRPr/>
          </a:p>
          <a:p>
            <a:pPr indent="-355600" lvl="0" marL="457200" rtl="0" algn="l">
              <a:spcBef>
                <a:spcPts val="600"/>
              </a:spcBef>
              <a:spcAft>
                <a:spcPts val="0"/>
              </a:spcAft>
              <a:buSzPts val="2000"/>
              <a:buChar char="●"/>
            </a:pPr>
            <a:r>
              <a:rPr lang="en"/>
              <a:t>We need to find all the UNIQUE words [did we mean words that occur only once?] Let’s say yes.</a:t>
            </a:r>
            <a:endParaRPr/>
          </a:p>
          <a:p>
            <a:pPr indent="-355600" lvl="1" marL="914400" rtl="0" algn="l">
              <a:spcBef>
                <a:spcPts val="0"/>
              </a:spcBef>
              <a:spcAft>
                <a:spcPts val="0"/>
              </a:spcAft>
              <a:buSzPts val="2000"/>
              <a:buChar char="○"/>
            </a:pPr>
            <a:r>
              <a:rPr lang="en"/>
              <a:t>Let’s try a set.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Use a TreeMap&lt;String, Integer&gt;</a:t>
            </a:r>
            <a:endParaRPr/>
          </a:p>
          <a:p>
            <a:pPr indent="-355600" lvl="0" marL="457200" rtl="0" algn="l">
              <a:spcBef>
                <a:spcPts val="600"/>
              </a:spcBef>
              <a:spcAft>
                <a:spcPts val="0"/>
              </a:spcAft>
              <a:buSzPts val="2000"/>
              <a:buChar char="●"/>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Erweiterten netzwerk:</a:t>
            </a:r>
            <a:endParaRPr/>
          </a:p>
          <a:p>
            <a:pPr indent="-355600" lvl="0" marL="457200" rtl="0" algn="l">
              <a:spcBef>
                <a:spcPts val="600"/>
              </a:spcBef>
              <a:spcAft>
                <a:spcPts val="0"/>
              </a:spcAft>
              <a:buSzPts val="2000"/>
              <a:buChar char="●"/>
            </a:pPr>
            <a:r>
              <a:rPr lang="en"/>
              <a:t>WeightedQuickuNion to track connectness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Map&lt;String, Integer&gt; → username</a:t>
            </a:r>
            <a:endParaRPr/>
          </a:p>
          <a:p>
            <a:pPr indent="0" lvl="0" marL="0" rtl="0" algn="l">
              <a:spcBef>
                <a:spcPts val="600"/>
              </a:spcBef>
              <a:spcAft>
                <a:spcPts val="0"/>
              </a:spcAft>
              <a:buNone/>
            </a:pPr>
            <a:br>
              <a:rPr lang="en"/>
            </a:br>
            <a:r>
              <a:rPr lang="en"/>
              <a:t>HashMap vs. </a:t>
            </a:r>
            <a:r>
              <a:rPr b="1" lang="en"/>
              <a:t>TreeMap</a:t>
            </a:r>
            <a:r>
              <a:rPr lang="en"/>
              <a:t>? We need O(log N) time.</a:t>
            </a:r>
            <a:endParaRPr/>
          </a:p>
          <a:p>
            <a:pPr indent="-355600" lvl="0" marL="457200" rtl="0" algn="l">
              <a:spcBef>
                <a:spcPts val="600"/>
              </a:spcBef>
              <a:spcAft>
                <a:spcPts val="0"/>
              </a:spcAft>
              <a:buSzPts val="2000"/>
              <a:buChar char="●"/>
            </a:pPr>
            <a:r>
              <a:rPr lang="en"/>
              <a:t>There is a chance (however small) that all the usernames end up going to the same bucket.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Erweiterten netzwerk:</a:t>
            </a:r>
            <a:endParaRPr/>
          </a:p>
          <a:p>
            <a:pPr indent="-355600" lvl="0" marL="457200" rtl="0" algn="l">
              <a:spcBef>
                <a:spcPts val="600"/>
              </a:spcBef>
              <a:spcAft>
                <a:spcPts val="0"/>
              </a:spcAft>
              <a:buSzPts val="2000"/>
              <a:buChar char="●"/>
            </a:pPr>
            <a:r>
              <a:rPr lang="en"/>
              <a:t>WeightedQuickuNion to track connectness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Map&lt;String, Integer&gt; → username</a:t>
            </a:r>
            <a:endParaRPr/>
          </a:p>
          <a:p>
            <a:pPr indent="0" lvl="0" marL="0" rtl="0" algn="l">
              <a:spcBef>
                <a:spcPts val="600"/>
              </a:spcBef>
              <a:spcAft>
                <a:spcPts val="0"/>
              </a:spcAft>
              <a:buNone/>
            </a:pPr>
            <a:br>
              <a:rPr lang="en"/>
            </a:br>
            <a:r>
              <a:rPr lang="en"/>
              <a:t>HashMap vs. </a:t>
            </a:r>
            <a:r>
              <a:rPr b="1" lang="en"/>
              <a:t>TreeMap</a:t>
            </a:r>
            <a:r>
              <a:rPr lang="en"/>
              <a:t>? We need O(log N) time.</a:t>
            </a:r>
            <a:endParaRPr/>
          </a:p>
          <a:p>
            <a:pPr indent="-355600" lvl="0" marL="457200" rtl="0" algn="l">
              <a:spcBef>
                <a:spcPts val="600"/>
              </a:spcBef>
              <a:spcAft>
                <a:spcPts val="0"/>
              </a:spcAft>
              <a:buSzPts val="2000"/>
              <a:buChar char="●"/>
            </a:pPr>
            <a:r>
              <a:rPr lang="en"/>
              <a:t>There is a chance (however small) that all the usernames end up going to the same bucket.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talk about LLRB height.</a:t>
            </a:r>
            <a:endParaRPr/>
          </a:p>
          <a:p>
            <a:pPr indent="-355600" lvl="0" marL="457200" rtl="0" algn="l">
              <a:spcBef>
                <a:spcPts val="600"/>
              </a:spcBef>
              <a:spcAft>
                <a:spcPts val="0"/>
              </a:spcAft>
              <a:buSzPts val="2000"/>
              <a:buChar char="●"/>
            </a:pPr>
            <a:r>
              <a:rPr lang="en"/>
              <a:t>Theta height first.</a:t>
            </a:r>
            <a:endParaRPr/>
          </a:p>
          <a:p>
            <a:pPr indent="-355600" lvl="0" marL="457200" rtl="0" algn="l">
              <a:spcBef>
                <a:spcPts val="0"/>
              </a:spcBef>
              <a:spcAft>
                <a:spcPts val="0"/>
              </a:spcAft>
              <a:buSzPts val="2000"/>
              <a:buChar char="●"/>
            </a:pPr>
            <a:r>
              <a:rPr lang="en"/>
              <a:t>We do not have a procedure for adding to an LLRB directly (see optional slides).</a:t>
            </a:r>
            <a:endParaRPr/>
          </a:p>
          <a:p>
            <a:pPr indent="-355600" lvl="0" marL="457200" rtl="0" algn="l">
              <a:spcBef>
                <a:spcPts val="0"/>
              </a:spcBef>
              <a:spcAft>
                <a:spcPts val="0"/>
              </a:spcAft>
              <a:buSzPts val="2000"/>
              <a:buChar char="●"/>
            </a:pPr>
            <a:r>
              <a:rPr lang="en"/>
              <a:t>They are isometric to a 2-3 tree.</a:t>
            </a:r>
            <a:endParaRPr/>
          </a:p>
          <a:p>
            <a:pPr indent="-355600" lvl="0" marL="457200" rtl="0" algn="l">
              <a:spcBef>
                <a:spcPts val="0"/>
              </a:spcBef>
              <a:spcAft>
                <a:spcPts val="0"/>
              </a:spcAft>
              <a:buSzPts val="2000"/>
              <a:buChar char="●"/>
            </a:pPr>
            <a:r>
              <a:rPr lang="en"/>
              <a:t>If I have a 2-3 tree of height Q, what is the worst case height of its corresponding LLRB?</a:t>
            </a:r>
            <a:endParaRPr/>
          </a:p>
          <a:p>
            <a:pPr indent="-355600" lvl="1" marL="914400" rtl="0" algn="l">
              <a:spcBef>
                <a:spcPts val="0"/>
              </a:spcBef>
              <a:spcAft>
                <a:spcPts val="0"/>
              </a:spcAft>
              <a:buSzPts val="2000"/>
              <a:buChar char="○"/>
            </a:pPr>
            <a:r>
              <a:rPr lang="en"/>
              <a:t>2Q: How could this happen? Alternating red/black links on left spine.</a:t>
            </a:r>
            <a:endParaRPr/>
          </a:p>
          <a:p>
            <a:pPr indent="-355600" lvl="1" marL="914400" rtl="0" algn="l">
              <a:spcBef>
                <a:spcPts val="0"/>
              </a:spcBef>
              <a:spcAft>
                <a:spcPts val="0"/>
              </a:spcAft>
              <a:buSzPts val="2000"/>
              <a:buChar char="○"/>
            </a:pPr>
            <a:r>
              <a:rPr lang="en"/>
              <a:t>The worst case for a 2-3 is theta(log N) (see class), so worst case is theta(2 log N) = theta(log N)</a:t>
            </a:r>
            <a:endParaRPr/>
          </a:p>
          <a:p>
            <a:pPr indent="-355600" lvl="0" marL="457200" rtl="0" algn="l">
              <a:spcBef>
                <a:spcPts val="0"/>
              </a:spcBef>
              <a:spcAft>
                <a:spcPts val="0"/>
              </a:spcAft>
              <a:buSzPts val="2000"/>
              <a:buChar char="●"/>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Come up with a sequence of union and connected operations such that the overall runtime of the sequence is O(N + #Union + #connected).</a:t>
            </a:r>
            <a:endParaRPr/>
          </a:p>
          <a:p>
            <a:pPr indent="-355600" lvl="0" marL="457200" rtl="0" algn="l">
              <a:spcBef>
                <a:spcPts val="600"/>
              </a:spcBef>
              <a:spcAft>
                <a:spcPts val="0"/>
              </a:spcAft>
              <a:buSzPts val="2000"/>
              <a:buChar char="●"/>
            </a:pPr>
            <a:r>
              <a:rPr lang="en"/>
              <a:t>Include the runtime to create the WQU object (since this problem is building on problem 3, not shown).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doStuff() {</a:t>
            </a:r>
            <a:br>
              <a:rPr lang="en"/>
            </a:br>
            <a:r>
              <a:rPr lang="en"/>
              <a:t>  WQU x = new WQU(x);                        // runtime is theta(N)</a:t>
            </a:r>
            <a:endParaRPr/>
          </a:p>
          <a:p>
            <a:pPr indent="0" lvl="0" marL="0" rtl="0" algn="l">
              <a:spcBef>
                <a:spcPts val="600"/>
              </a:spcBef>
              <a:spcAft>
                <a:spcPts val="0"/>
              </a:spcAft>
              <a:buNone/>
            </a:pPr>
            <a:r>
              <a:rPr lang="en"/>
              <a:t>  x.union( … ); do this lots of times          // </a:t>
            </a:r>
            <a:r>
              <a:rPr b="1" lang="en"/>
              <a:t>each needs to be constant</a:t>
            </a:r>
            <a:endParaRPr b="1"/>
          </a:p>
          <a:p>
            <a:pPr indent="0" lvl="0" marL="0" rtl="0" algn="l">
              <a:spcBef>
                <a:spcPts val="600"/>
              </a:spcBef>
              <a:spcAft>
                <a:spcPts val="0"/>
              </a:spcAft>
              <a:buNone/>
            </a:pPr>
            <a:r>
              <a:rPr lang="en"/>
              <a:t>  x.connected( … ); do this lots of times // each needs to be constant</a:t>
            </a:r>
            <a:endParaRPr/>
          </a:p>
          <a:p>
            <a:pPr indent="0" lvl="0" marL="0" rtl="0" algn="l">
              <a:spcBef>
                <a:spcPts val="600"/>
              </a:spcBef>
              <a:spcAft>
                <a:spcPts val="0"/>
              </a:spcAft>
              <a:buNone/>
            </a:pP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
              <a:t>Why is the answer “don’t do any union or connected calls at all” bad?</a:t>
            </a:r>
            <a:endParaRPr b="1"/>
          </a:p>
          <a:p>
            <a:pPr indent="-355600" lvl="0" marL="457200" rtl="0" algn="l">
              <a:spcBef>
                <a:spcPts val="600"/>
              </a:spcBef>
              <a:spcAft>
                <a:spcPts val="0"/>
              </a:spcAft>
              <a:buSzPts val="2000"/>
              <a:buChar char="●"/>
            </a:pPr>
            <a:r>
              <a:rPr b="1" lang="en"/>
              <a:t>The whole point of asymptotics is there are a lot of things.</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