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307" r:id="rId4"/>
    <p:sldId id="265" r:id="rId5"/>
    <p:sldId id="268" r:id="rId6"/>
    <p:sldId id="269" r:id="rId7"/>
    <p:sldId id="296" r:id="rId8"/>
    <p:sldId id="308" r:id="rId9"/>
    <p:sldId id="297" r:id="rId10"/>
    <p:sldId id="274" r:id="rId11"/>
    <p:sldId id="276" r:id="rId12"/>
    <p:sldId id="278" r:id="rId13"/>
    <p:sldId id="302" r:id="rId14"/>
    <p:sldId id="279" r:id="rId15"/>
    <p:sldId id="277" r:id="rId16"/>
    <p:sldId id="298" r:id="rId17"/>
    <p:sldId id="303" r:id="rId18"/>
    <p:sldId id="299" r:id="rId19"/>
    <p:sldId id="306" r:id="rId20"/>
    <p:sldId id="285" r:id="rId21"/>
    <p:sldId id="300" r:id="rId22"/>
    <p:sldId id="284" r:id="rId23"/>
    <p:sldId id="301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A3BA"/>
    <a:srgbClr val="0033CC"/>
    <a:srgbClr val="023E8A"/>
    <a:srgbClr val="1237C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14" autoAdjust="0"/>
    <p:restoredTop sz="91492" autoAdjust="0"/>
  </p:normalViewPr>
  <p:slideViewPr>
    <p:cSldViewPr snapToGrid="0">
      <p:cViewPr>
        <p:scale>
          <a:sx n="75" d="100"/>
          <a:sy n="75" d="100"/>
        </p:scale>
        <p:origin x="115" y="16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681AE-645A-4ABC-8F46-69D26772846D}" type="datetimeFigureOut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3B9BA-F6AC-4381-BF91-D3C203645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628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3B9BA-F6AC-4381-BF91-D3C2036459E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105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動態回饋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3B9BA-F6AC-4381-BF91-D3C2036459E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858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3B9BA-F6AC-4381-BF91-D3C2036459E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885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3B9BA-F6AC-4381-BF91-D3C2036459E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587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3B9BA-F6AC-4381-BF91-D3C2036459E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125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3B9BA-F6AC-4381-BF91-D3C2036459E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510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生理因素、講太快不能看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3B9BA-F6AC-4381-BF91-D3C2036459E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456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過馬路時間不夠</a:t>
            </a:r>
            <a:r>
              <a:rPr lang="en-US" altLang="zh-TW" dirty="0"/>
              <a:t>(</a:t>
            </a:r>
            <a:r>
              <a:rPr lang="zh-TW" altLang="en-US" dirty="0"/>
              <a:t>跟交通號誌做結合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3B9BA-F6AC-4381-BF91-D3C2036459E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525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3B9BA-F6AC-4381-BF91-D3C2036459E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484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3B9BA-F6AC-4381-BF91-D3C2036459E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118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加圖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3B9BA-F6AC-4381-BF91-D3C2036459E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9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結合</a:t>
            </a:r>
            <a:r>
              <a:rPr lang="en-US" altLang="zh-TW" sz="1200" b="1" i="0" u="none" strike="noStrike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GPS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zh-TW" altLang="en-US" sz="1200" b="1" i="0" u="none" strike="noStrike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地圖資訊</a:t>
            </a:r>
            <a:endParaRPr lang="en-US" altLang="zh-TW" sz="1200" b="1" i="0" u="none" strike="noStrike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3B9BA-F6AC-4381-BF91-D3C2036459E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250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加技術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3B9BA-F6AC-4381-BF91-D3C2036459E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27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9D07E7-387E-27DA-F2B3-225129792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FF77A5-AB70-82FF-2E8A-E7F204662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E3660C-C4FD-CE36-43A0-DC2CAAC5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4C29-20D8-4924-9BF1-882C164DA62D}" type="datetime1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954437-55DE-46CE-EBB6-2A43993E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ADE785-93DA-7D86-5E64-7857576E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DD62-8C23-4550-BD71-3B9EDA49C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41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D733E4-4FF0-83FA-4608-824EF9B8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62249F1-A110-A05B-F224-ED98E383E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69E200-A96C-7B52-7C91-F6A4210E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B105-D356-40C0-ACC5-F5CC5495BAEF}" type="datetime1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485D8E-D95F-1650-709E-D23DA891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022C39-CD15-4482-E3CA-9F2621FD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DD62-8C23-4550-BD71-3B9EDA49C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7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6E5D846-1FD4-E492-F6C6-C8B308411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616595-FBDC-0D4A-5315-64BE3FD97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66F94E-2EF5-E457-79CF-0F090668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F874-AACA-44AE-A486-C3466737CB8A}" type="datetime1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88D75F-E07C-427A-1704-01C3EA320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A4E504-709A-95CA-FBD5-3A43E811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DD62-8C23-4550-BD71-3B9EDA49C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6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130052-913E-869F-4A2D-58383218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59CA92-8CD8-360D-0B3D-441EDF1E8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A5B2B4-3777-3890-1212-64D950A3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DB96-3367-4D36-A22E-D86BF91382F8}" type="datetime1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CDC336-1BDE-1671-6909-614D04C7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00FD45-7A62-893A-8383-F82D9B90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DD62-8C23-4550-BD71-3B9EDA49C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54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AF4ADA-4E59-8012-2F96-D364E6F0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AED4CA-76A7-6506-1E9E-7D841B6D5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3A238F-FB52-408F-7712-692540A8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D572-5A74-4EC5-80F0-00AEE220907D}" type="datetime1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3337F4-ECEE-64D7-2A20-65EA8F74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8A2A79-3E1A-301A-F391-E1AA142A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DD62-8C23-4550-BD71-3B9EDA49C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57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50FD28-7798-6017-A487-25D84616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D63AA0-55FA-8598-FA7E-ABA8C3657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898D20-E6D0-7390-5DE1-44DEF8C7C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E14BB4-E620-5BC9-662B-4F250953D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BA55-CA55-4AAC-ADA2-9ABCD166912A}" type="datetime1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A3C8EB-8713-8E7D-9558-34486C88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4E2A1A-B3D2-DB3B-87FD-354F4C91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DD62-8C23-4550-BD71-3B9EDA49C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35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06056D-DD27-9A1F-0F5E-C45ECCD4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D70BD1-112E-8702-F38F-C26C33AE8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6D9046-9E04-9930-F56C-6C388C8D1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CD53927-BB24-8DF8-BEA2-E69E29FD3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342F837-6283-F1DC-C167-1D310F2CF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E9CA35F-C584-C49A-82A7-B4F017A7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E700-4E4C-4893-ABD4-8B16D0E5CF6D}" type="datetime1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3572C6D-5B03-D05F-E3F1-4610AC8C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15D476A-F8A3-A29B-2ECB-7F4B0321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DD62-8C23-4550-BD71-3B9EDA49C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60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39A53E-D8B6-72E5-344D-70882EA8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64104F7-8638-5F5A-63D7-58987538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42E8-2252-4242-86E8-4238D7C93B9D}" type="datetime1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07C8F27-4E8B-6BDA-0D12-DB17CC38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449C394-82CF-3613-FAB9-8474DE37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DD62-8C23-4550-BD71-3B9EDA49C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40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008EB45-BBD9-D762-FDCE-46D2388B1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B77F-4DE3-46C1-9517-32CC0954C443}" type="datetime1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BBDF488-1A30-A4A5-BA3D-3378F211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F170BE-B363-C680-3115-236BB58F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DD62-8C23-4550-BD71-3B9EDA49C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976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CD96F8-1204-1CD3-A5E2-5C2447F6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76D8D0-AD8D-5BFD-439F-8ABCB15AD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ECBB9D-B4E5-A579-82D1-67358A173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454E90-4CE1-4CA4-B6B6-CBC5B3349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C32B-6CB2-4351-AC14-22F244778BC8}" type="datetime1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D51C47-A7DB-DC87-3621-A42537A1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93AC15-E07A-C42D-86C9-4EB32EA8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DD62-8C23-4550-BD71-3B9EDA49C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35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CC704A-439D-A49F-41D4-817C01566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89BD786-BC43-61F7-502C-529698D6D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767233-6504-8A50-CE22-5A975F56D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44601B-0ACF-6798-3BE4-F0129E221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0D5B-29D1-4DE9-835A-FA1D4B70DCD3}" type="datetime1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C9C6E6-4857-BAA2-C41F-C6B6A548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8C90B8-D1B9-D031-F72C-54452220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DD62-8C23-4550-BD71-3B9EDA49C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10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00A01B3-14B7-F46A-6E3C-B48B7BE8F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401C99-B597-9022-A436-EE695E9DB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061CF1-A246-6155-3FA3-C0801161A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A606D-191C-4035-B82A-5D55C1C72763}" type="datetime1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8AE430-555B-BD29-4E87-2DCB81BD2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A60E2C-B247-848C-165B-84D3414AE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2DD62-8C23-4550-BD71-3B9EDA49C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08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f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32FDE367-C89C-C8CF-CF1C-79AA7E8FE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31" y="2326781"/>
            <a:ext cx="2978079" cy="278994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0CF696F-A170-B5CB-9612-DC1DB47C3DC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23"/>
            <a:ext cx="4400389" cy="211164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762F20C-40DB-83D0-1302-D8DC66E30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225"/>
            <a:ext cx="12192000" cy="6871224"/>
          </a:xfrm>
          <a:prstGeom prst="rect">
            <a:avLst/>
          </a:prstGeom>
          <a:solidFill>
            <a:srgbClr val="3C5787">
              <a:alpha val="28000"/>
            </a:srgbClr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AFECE8A-8D48-CE36-2446-C6DA48273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DD62-8C23-4550-BD71-3B9EDA49CBD5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1E2CC9F-AC12-57BD-8F6B-423362B7F3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145" y="-13225"/>
            <a:ext cx="7887855" cy="6871225"/>
          </a:xfrm>
          <a:prstGeom prst="rect">
            <a:avLst/>
          </a:prstGeom>
        </p:spPr>
      </p:pic>
      <p:cxnSp>
        <p:nvCxnSpPr>
          <p:cNvPr id="9" name="接點: 弧形 8">
            <a:extLst>
              <a:ext uri="{FF2B5EF4-FFF2-40B4-BE49-F238E27FC236}">
                <a16:creationId xmlns:a16="http://schemas.microsoft.com/office/drawing/2014/main" id="{13B7EAF5-753E-5F9B-4C27-DE99501C6768}"/>
              </a:ext>
            </a:extLst>
          </p:cNvPr>
          <p:cNvCxnSpPr>
            <a:cxnSpLocks/>
          </p:cNvCxnSpPr>
          <p:nvPr/>
        </p:nvCxnSpPr>
        <p:spPr>
          <a:xfrm rot="5400000">
            <a:off x="7906464" y="2938585"/>
            <a:ext cx="984006" cy="980830"/>
          </a:xfrm>
          <a:prstGeom prst="curvedConnector3">
            <a:avLst>
              <a:gd name="adj1" fmla="val 34683"/>
            </a:avLst>
          </a:prstGeom>
          <a:ln w="76200">
            <a:solidFill>
              <a:srgbClr val="023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C071BEB6-0D52-19CD-95B5-2090CFAD6B54}"/>
              </a:ext>
            </a:extLst>
          </p:cNvPr>
          <p:cNvSpPr txBox="1"/>
          <p:nvPr/>
        </p:nvSpPr>
        <p:spPr>
          <a:xfrm>
            <a:off x="851590" y="4868030"/>
            <a:ext cx="3232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吳楷鈞   翁佳煌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林育賢   王璟淳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FF1F2C19-C2D9-DF2A-5BB4-EBF546D4BBFC}"/>
              </a:ext>
            </a:extLst>
          </p:cNvPr>
          <p:cNvCxnSpPr>
            <a:cxnSpLocks/>
          </p:cNvCxnSpPr>
          <p:nvPr/>
        </p:nvCxnSpPr>
        <p:spPr>
          <a:xfrm>
            <a:off x="504835" y="6065520"/>
            <a:ext cx="99568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22C273A-68BA-8DC9-DA45-21DFAD76F08D}"/>
              </a:ext>
            </a:extLst>
          </p:cNvPr>
          <p:cNvSpPr txBox="1"/>
          <p:nvPr/>
        </p:nvSpPr>
        <p:spPr>
          <a:xfrm>
            <a:off x="1604750" y="5865465"/>
            <a:ext cx="111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2">
                    <a:lumMod val="50000"/>
                  </a:schemeClr>
                </a:solidFill>
                <a:latin typeface="063-SSYingFengShouXieTi" panose="02010609000101010101" pitchFamily="49" charset="-122"/>
                <a:ea typeface="063-SSYingFengShouXieTi" panose="02010609000101010101" pitchFamily="49" charset="-122"/>
              </a:rPr>
              <a:t>MEMBERS</a:t>
            </a:r>
            <a:endParaRPr lang="zh-TW" altLang="en-US" b="1" dirty="0">
              <a:solidFill>
                <a:schemeClr val="bg2">
                  <a:lumMod val="50000"/>
                </a:schemeClr>
              </a:solidFill>
              <a:latin typeface="063-SSYingFengShouXieTi" panose="02010609000101010101" pitchFamily="49" charset="-122"/>
              <a:ea typeface="063-SSYingFengShouXieTi" panose="02010609000101010101" pitchFamily="49" charset="-122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C9E0D4E-C15C-7509-8BCA-BE49DB4E819F}"/>
              </a:ext>
            </a:extLst>
          </p:cNvPr>
          <p:cNvCxnSpPr>
            <a:cxnSpLocks/>
          </p:cNvCxnSpPr>
          <p:nvPr/>
        </p:nvCxnSpPr>
        <p:spPr>
          <a:xfrm>
            <a:off x="2722350" y="6065520"/>
            <a:ext cx="99568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983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圖片 38">
            <a:extLst>
              <a:ext uri="{FF2B5EF4-FFF2-40B4-BE49-F238E27FC236}">
                <a16:creationId xmlns:a16="http://schemas.microsoft.com/office/drawing/2014/main" id="{31A75EC1-CAA7-21E3-09F4-C896574DE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384" y="1321346"/>
            <a:ext cx="4048125" cy="404812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655ECC6-DFB6-E24D-26EC-1E7A211FBE45}"/>
              </a:ext>
            </a:extLst>
          </p:cNvPr>
          <p:cNvSpPr/>
          <p:nvPr/>
        </p:nvSpPr>
        <p:spPr>
          <a:xfrm>
            <a:off x="0" y="395654"/>
            <a:ext cx="857250" cy="96471"/>
          </a:xfrm>
          <a:prstGeom prst="rect">
            <a:avLst/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EF659F-807F-253B-56E0-C7670078AA88}"/>
              </a:ext>
            </a:extLst>
          </p:cNvPr>
          <p:cNvSpPr/>
          <p:nvPr/>
        </p:nvSpPr>
        <p:spPr>
          <a:xfrm>
            <a:off x="3552092" y="395654"/>
            <a:ext cx="8639908" cy="96471"/>
          </a:xfrm>
          <a:prstGeom prst="rect">
            <a:avLst/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54EDD6-5630-07F4-094B-241634AF2F88}"/>
              </a:ext>
            </a:extLst>
          </p:cNvPr>
          <p:cNvGrpSpPr>
            <a:grpSpLocks/>
          </p:cNvGrpSpPr>
          <p:nvPr/>
        </p:nvGrpSpPr>
        <p:grpSpPr bwMode="auto">
          <a:xfrm>
            <a:off x="857250" y="102760"/>
            <a:ext cx="3293063" cy="585788"/>
            <a:chOff x="857817" y="103151"/>
            <a:chExt cx="3291840" cy="58477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2B1DB35-C4C3-6551-248F-88D5962335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817" y="133929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產品特色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2DCC83B-46BF-3C2F-A00D-4C6B30D04658}"/>
                </a:ext>
              </a:extLst>
            </p:cNvPr>
            <p:cNvSpPr txBox="1"/>
            <p:nvPr/>
          </p:nvSpPr>
          <p:spPr>
            <a:xfrm>
              <a:off x="991117" y="103151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+mn-ea"/>
                </a:rPr>
                <a:t>0</a:t>
              </a:r>
              <a:r>
                <a:rPr lang="en-US" altLang="zh-TW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</a:rPr>
                <a:t>3</a:t>
              </a:r>
              <a:endPara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A882FDCF-AEC3-AC03-BD95-481BEC2D4A90}"/>
              </a:ext>
            </a:extLst>
          </p:cNvPr>
          <p:cNvSpPr txBox="1"/>
          <p:nvPr/>
        </p:nvSpPr>
        <p:spPr>
          <a:xfrm>
            <a:off x="857250" y="860016"/>
            <a:ext cx="609746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400" b="1" dirty="0">
                <a:solidFill>
                  <a:srgbClr val="023E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環境偵測</a:t>
            </a:r>
          </a:p>
        </p:txBody>
      </p:sp>
      <p:sp>
        <p:nvSpPr>
          <p:cNvPr id="10" name="等腰三角形 8">
            <a:extLst>
              <a:ext uri="{FF2B5EF4-FFF2-40B4-BE49-F238E27FC236}">
                <a16:creationId xmlns:a16="http://schemas.microsoft.com/office/drawing/2014/main" id="{F271B8C8-816E-D732-B071-0669F15F437D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330777" y="1053514"/>
            <a:ext cx="427037" cy="231341"/>
          </a:xfrm>
          <a:prstGeom prst="triangle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/>
          <a:lstStyle/>
          <a:p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B5915AF-B416-8296-AAA6-49D2FCE4110D}"/>
              </a:ext>
            </a:extLst>
          </p:cNvPr>
          <p:cNvSpPr txBox="1"/>
          <p:nvPr/>
        </p:nvSpPr>
        <p:spPr>
          <a:xfrm>
            <a:off x="990600" y="3852842"/>
            <a:ext cx="3384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zh-TW" altLang="en-US" sz="2800" b="1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紅外線攝影鏡頭</a:t>
            </a:r>
            <a:endParaRPr lang="en-US" altLang="zh-TW" sz="2800" b="1" dirty="0">
              <a:solidFill>
                <a:srgbClr val="59595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56A0ECB-C17F-5F4E-B935-65686C67FE33}"/>
              </a:ext>
            </a:extLst>
          </p:cNvPr>
          <p:cNvSpPr txBox="1"/>
          <p:nvPr/>
        </p:nvSpPr>
        <p:spPr>
          <a:xfrm>
            <a:off x="6700205" y="926943"/>
            <a:ext cx="477742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zh-TW" altLang="en-US" sz="2800" b="1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光學雷達感應器</a:t>
            </a:r>
            <a:endParaRPr lang="en-US" altLang="zh-TW" sz="2800" b="1" dirty="0">
              <a:solidFill>
                <a:srgbClr val="59595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1200"/>
              </a:spcAft>
            </a:pPr>
            <a:r>
              <a:rPr lang="zh-TW" altLang="en-US" sz="2000" b="1" dirty="0">
                <a:solidFill>
                  <a:srgbClr val="1237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zh-TW" sz="2000" b="1" dirty="0">
                <a:solidFill>
                  <a:srgbClr val="1237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捕捉周遭的</a:t>
            </a:r>
            <a:r>
              <a:rPr lang="en-US" altLang="zh-TW" sz="2000" b="1" dirty="0">
                <a:solidFill>
                  <a:srgbClr val="1237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3D</a:t>
            </a:r>
            <a:r>
              <a:rPr lang="zh-TW" altLang="zh-TW" sz="2000" b="1" dirty="0">
                <a:solidFill>
                  <a:srgbClr val="1237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訊息</a:t>
            </a:r>
            <a:endParaRPr lang="en-US" altLang="zh-TW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85F99A6-4648-CAA6-F188-B8BE6A241E3D}"/>
              </a:ext>
            </a:extLst>
          </p:cNvPr>
          <p:cNvSpPr txBox="1"/>
          <p:nvPr/>
        </p:nvSpPr>
        <p:spPr>
          <a:xfrm>
            <a:off x="7352382" y="2603699"/>
            <a:ext cx="4282261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zh-TW" altLang="en-US" sz="2800" b="1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毫米波雷達感應器</a:t>
            </a:r>
            <a:endParaRPr lang="en-US" altLang="zh-TW" sz="2800" b="1" dirty="0">
              <a:solidFill>
                <a:srgbClr val="59595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1200"/>
              </a:spcAft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判斷車輛遠近、附近物體</a:t>
            </a:r>
            <a:r>
              <a:rPr lang="zh-TW" altLang="en-US" sz="2000" b="1" dirty="0">
                <a:solidFill>
                  <a:srgbClr val="1237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位置與距離</a:t>
            </a:r>
            <a:endParaRPr lang="en-US" altLang="zh-TW" sz="2000" b="1" dirty="0">
              <a:solidFill>
                <a:srgbClr val="1237C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066490F-E858-16A9-DEE0-EFB425577E88}"/>
              </a:ext>
            </a:extLst>
          </p:cNvPr>
          <p:cNvSpPr txBox="1"/>
          <p:nvPr/>
        </p:nvSpPr>
        <p:spPr>
          <a:xfrm>
            <a:off x="857250" y="1956278"/>
            <a:ext cx="2859521" cy="65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高解析攝影鏡頭</a:t>
            </a:r>
            <a:endParaRPr lang="en-US" altLang="zh-TW" sz="2800" b="1" dirty="0">
              <a:solidFill>
                <a:srgbClr val="59595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5347480-DEB2-06A5-4F1D-BC211351ACAC}"/>
              </a:ext>
            </a:extLst>
          </p:cNvPr>
          <p:cNvSpPr txBox="1"/>
          <p:nvPr/>
        </p:nvSpPr>
        <p:spPr>
          <a:xfrm>
            <a:off x="1600462" y="5357737"/>
            <a:ext cx="789305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zh-TW" altLang="en-US" sz="2000" b="0" i="0" u="none" strike="noStrike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ADAS</a:t>
            </a:r>
            <a:r>
              <a:rPr lang="zh-TW" altLang="en-US" sz="2400" b="0" i="0" u="none" strike="noStrike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400" b="0" i="0" u="none" strike="noStrike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Advanced Driver Assistance Systems</a:t>
            </a:r>
            <a:r>
              <a:rPr lang="zh-TW" altLang="en-US" sz="2400" b="0" i="0" u="none" strike="noStrike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b="0" i="0" u="none" strike="noStrike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1200"/>
              </a:spcAft>
            </a:pP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感測器蒐集周邊環境數據並進行系統的運算與分析</a:t>
            </a:r>
            <a:endParaRPr lang="en-US" altLang="zh-TW" sz="2400" b="0" i="0" u="none" strike="noStrike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6FE394B-1140-E57E-B8BF-4A586627B59F}"/>
              </a:ext>
            </a:extLst>
          </p:cNvPr>
          <p:cNvSpPr txBox="1"/>
          <p:nvPr/>
        </p:nvSpPr>
        <p:spPr>
          <a:xfrm>
            <a:off x="7260613" y="4114452"/>
            <a:ext cx="2075952" cy="65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b="1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GPS</a:t>
            </a:r>
            <a:r>
              <a:rPr lang="zh-TW" altLang="en-US" sz="2800" b="1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定位器</a:t>
            </a:r>
            <a:endParaRPr lang="en-US" altLang="zh-TW" sz="2800" b="1" dirty="0">
              <a:solidFill>
                <a:srgbClr val="59595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34160B-A078-F6C9-ED81-4140CA09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DD62-8C23-4550-BD71-3B9EDA49CBD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71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62FE472C-8CAC-515F-5F0F-9B7802A44A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7" r="14808"/>
          <a:stretch/>
        </p:blipFill>
        <p:spPr>
          <a:xfrm>
            <a:off x="659966" y="3303008"/>
            <a:ext cx="4630544" cy="355370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655ECC6-DFB6-E24D-26EC-1E7A211FBE45}"/>
              </a:ext>
            </a:extLst>
          </p:cNvPr>
          <p:cNvSpPr/>
          <p:nvPr/>
        </p:nvSpPr>
        <p:spPr>
          <a:xfrm>
            <a:off x="0" y="395654"/>
            <a:ext cx="857250" cy="96471"/>
          </a:xfrm>
          <a:prstGeom prst="rect">
            <a:avLst/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EF659F-807F-253B-56E0-C7670078AA88}"/>
              </a:ext>
            </a:extLst>
          </p:cNvPr>
          <p:cNvSpPr/>
          <p:nvPr/>
        </p:nvSpPr>
        <p:spPr>
          <a:xfrm>
            <a:off x="3552092" y="395654"/>
            <a:ext cx="8639908" cy="96471"/>
          </a:xfrm>
          <a:prstGeom prst="rect">
            <a:avLst/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54EDD6-5630-07F4-094B-241634AF2F88}"/>
              </a:ext>
            </a:extLst>
          </p:cNvPr>
          <p:cNvGrpSpPr>
            <a:grpSpLocks/>
          </p:cNvGrpSpPr>
          <p:nvPr/>
        </p:nvGrpSpPr>
        <p:grpSpPr bwMode="auto">
          <a:xfrm>
            <a:off x="857250" y="102760"/>
            <a:ext cx="3293063" cy="585788"/>
            <a:chOff x="857817" y="103151"/>
            <a:chExt cx="3291840" cy="58477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2B1DB35-C4C3-6551-248F-88D5962335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817" y="133929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產品特色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2DCC83B-46BF-3C2F-A00D-4C6B30D04658}"/>
                </a:ext>
              </a:extLst>
            </p:cNvPr>
            <p:cNvSpPr txBox="1"/>
            <p:nvPr/>
          </p:nvSpPr>
          <p:spPr>
            <a:xfrm>
              <a:off x="991117" y="103151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+mn-ea"/>
                </a:rPr>
                <a:t>0</a:t>
              </a:r>
              <a:r>
                <a:rPr lang="en-US" altLang="zh-TW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</a:rPr>
                <a:t>3</a:t>
              </a:r>
              <a:endPara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A882FDCF-AEC3-AC03-BD95-481BEC2D4A90}"/>
              </a:ext>
            </a:extLst>
          </p:cNvPr>
          <p:cNvSpPr txBox="1"/>
          <p:nvPr/>
        </p:nvSpPr>
        <p:spPr>
          <a:xfrm>
            <a:off x="857250" y="861407"/>
            <a:ext cx="336931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400" b="1" dirty="0">
                <a:solidFill>
                  <a:srgbClr val="023E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雙向溝通</a:t>
            </a:r>
          </a:p>
        </p:txBody>
      </p:sp>
      <p:sp>
        <p:nvSpPr>
          <p:cNvPr id="10" name="等腰三角形 8">
            <a:extLst>
              <a:ext uri="{FF2B5EF4-FFF2-40B4-BE49-F238E27FC236}">
                <a16:creationId xmlns:a16="http://schemas.microsoft.com/office/drawing/2014/main" id="{F271B8C8-816E-D732-B071-0669F15F437D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330777" y="1053514"/>
            <a:ext cx="427037" cy="231341"/>
          </a:xfrm>
          <a:prstGeom prst="triangle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/>
          <a:lstStyle/>
          <a:p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4D3EAE4-CAFA-BCE2-670C-3A993274250A}"/>
              </a:ext>
            </a:extLst>
          </p:cNvPr>
          <p:cNvSpPr txBox="1"/>
          <p:nvPr/>
        </p:nvSpPr>
        <p:spPr>
          <a:xfrm>
            <a:off x="7373596" y="1827834"/>
            <a:ext cx="2474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zh-TW" altLang="en-US" sz="3600" b="1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語音助理</a:t>
            </a:r>
            <a:endParaRPr lang="en-US" altLang="zh-TW" sz="3600" b="1" dirty="0">
              <a:solidFill>
                <a:srgbClr val="59595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520C8C4-BFB2-E608-37CE-FBCE70CD5D24}"/>
              </a:ext>
            </a:extLst>
          </p:cNvPr>
          <p:cNvSpPr txBox="1"/>
          <p:nvPr/>
        </p:nvSpPr>
        <p:spPr>
          <a:xfrm>
            <a:off x="6469050" y="2662922"/>
            <a:ext cx="3968138" cy="202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Aft>
                <a:spcPts val="1200"/>
              </a:spcAft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要求提出立刻搜尋</a:t>
            </a:r>
            <a:endParaRPr lang="en-US" altLang="zh-TW" sz="2800" i="0" u="none" strike="noStrike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30000"/>
              </a:lnSpc>
              <a:spcAft>
                <a:spcPts val="1200"/>
              </a:spcAft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即時更改目的地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30000"/>
              </a:lnSpc>
              <a:spcAft>
                <a:spcPts val="1200"/>
              </a:spcAft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提供附近店家資訊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A617FE-2E89-C4F2-11F0-E6DC9806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DD62-8C23-4550-BD71-3B9EDA49CBD5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194A215-7F4D-4C2E-AC5D-DAC3632B64F1}"/>
              </a:ext>
            </a:extLst>
          </p:cNvPr>
          <p:cNvSpPr txBox="1"/>
          <p:nvPr/>
        </p:nvSpPr>
        <p:spPr>
          <a:xfrm>
            <a:off x="2753314" y="1828317"/>
            <a:ext cx="32334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zh-TW" altLang="en-US" sz="3600" b="1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動態回饋牽繩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CDE2254-8191-C293-512B-9AACF9F4F1A9}"/>
              </a:ext>
            </a:extLst>
          </p:cNvPr>
          <p:cNvSpPr txBox="1"/>
          <p:nvPr/>
        </p:nvSpPr>
        <p:spPr>
          <a:xfrm>
            <a:off x="2242490" y="2662922"/>
            <a:ext cx="3968139" cy="202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拉力及方向偵測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30000"/>
              </a:lnSpc>
              <a:spcAft>
                <a:spcPts val="1200"/>
              </a:spcAft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位置與狀況判斷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rtl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危險時立即回饋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18638E05-F6AC-1727-17FB-CDD3C84485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83" y="4856466"/>
            <a:ext cx="1742440" cy="174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50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305F6F7-7301-B712-4CDB-3765CE5944E1}"/>
              </a:ext>
            </a:extLst>
          </p:cNvPr>
          <p:cNvSpPr/>
          <p:nvPr/>
        </p:nvSpPr>
        <p:spPr>
          <a:xfrm>
            <a:off x="8079363" y="1698341"/>
            <a:ext cx="3633999" cy="31400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32F7614-C0A9-736D-712E-FAF6AF908445}"/>
              </a:ext>
            </a:extLst>
          </p:cNvPr>
          <p:cNvSpPr/>
          <p:nvPr/>
        </p:nvSpPr>
        <p:spPr>
          <a:xfrm>
            <a:off x="4279000" y="1698341"/>
            <a:ext cx="3633999" cy="31400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114D0210-35E1-BE20-AE9B-F66C8B06420E}"/>
              </a:ext>
            </a:extLst>
          </p:cNvPr>
          <p:cNvSpPr/>
          <p:nvPr/>
        </p:nvSpPr>
        <p:spPr>
          <a:xfrm>
            <a:off x="478638" y="1707866"/>
            <a:ext cx="3633999" cy="31400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655ECC6-DFB6-E24D-26EC-1E7A211FBE45}"/>
              </a:ext>
            </a:extLst>
          </p:cNvPr>
          <p:cNvSpPr/>
          <p:nvPr/>
        </p:nvSpPr>
        <p:spPr>
          <a:xfrm>
            <a:off x="0" y="395654"/>
            <a:ext cx="857250" cy="96471"/>
          </a:xfrm>
          <a:prstGeom prst="rect">
            <a:avLst/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EF659F-807F-253B-56E0-C7670078AA88}"/>
              </a:ext>
            </a:extLst>
          </p:cNvPr>
          <p:cNvSpPr/>
          <p:nvPr/>
        </p:nvSpPr>
        <p:spPr>
          <a:xfrm>
            <a:off x="3552092" y="395654"/>
            <a:ext cx="8639908" cy="96471"/>
          </a:xfrm>
          <a:prstGeom prst="rect">
            <a:avLst/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54EDD6-5630-07F4-094B-241634AF2F88}"/>
              </a:ext>
            </a:extLst>
          </p:cNvPr>
          <p:cNvGrpSpPr>
            <a:grpSpLocks/>
          </p:cNvGrpSpPr>
          <p:nvPr/>
        </p:nvGrpSpPr>
        <p:grpSpPr bwMode="auto">
          <a:xfrm>
            <a:off x="857250" y="102760"/>
            <a:ext cx="3293063" cy="585788"/>
            <a:chOff x="857817" y="103151"/>
            <a:chExt cx="3291840" cy="58477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2B1DB35-C4C3-6551-248F-88D5962335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817" y="133929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產品特色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2DCC83B-46BF-3C2F-A00D-4C6B30D04658}"/>
                </a:ext>
              </a:extLst>
            </p:cNvPr>
            <p:cNvSpPr txBox="1"/>
            <p:nvPr/>
          </p:nvSpPr>
          <p:spPr>
            <a:xfrm>
              <a:off x="991117" y="103151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+mn-ea"/>
                </a:rPr>
                <a:t>0</a:t>
              </a:r>
              <a:r>
                <a:rPr lang="en-US" altLang="zh-TW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</a:rPr>
                <a:t>3</a:t>
              </a:r>
              <a:endPara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A882FDCF-AEC3-AC03-BD95-481BEC2D4A90}"/>
              </a:ext>
            </a:extLst>
          </p:cNvPr>
          <p:cNvSpPr txBox="1"/>
          <p:nvPr/>
        </p:nvSpPr>
        <p:spPr>
          <a:xfrm>
            <a:off x="857250" y="861407"/>
            <a:ext cx="349307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400" b="1" dirty="0">
                <a:solidFill>
                  <a:srgbClr val="023E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5G-</a:t>
            </a:r>
            <a:r>
              <a:rPr lang="zh-TW" altLang="en-US" sz="3400" b="1" dirty="0">
                <a:solidFill>
                  <a:srgbClr val="023E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交通車聯網</a:t>
            </a:r>
          </a:p>
        </p:txBody>
      </p:sp>
      <p:sp>
        <p:nvSpPr>
          <p:cNvPr id="10" name="等腰三角形 8">
            <a:extLst>
              <a:ext uri="{FF2B5EF4-FFF2-40B4-BE49-F238E27FC236}">
                <a16:creationId xmlns:a16="http://schemas.microsoft.com/office/drawing/2014/main" id="{F271B8C8-816E-D732-B071-0669F15F437D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330777" y="1053514"/>
            <a:ext cx="427037" cy="231341"/>
          </a:xfrm>
          <a:prstGeom prst="triangle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/>
          <a:lstStyle/>
          <a:p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8E3782-1545-5E44-FAC9-6635515000AB}"/>
              </a:ext>
            </a:extLst>
          </p:cNvPr>
          <p:cNvSpPr txBox="1"/>
          <p:nvPr/>
        </p:nvSpPr>
        <p:spPr>
          <a:xfrm>
            <a:off x="58075" y="2694651"/>
            <a:ext cx="4400497" cy="1898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2800" b="1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與車輛內建車聯網連結</a:t>
            </a:r>
            <a:endParaRPr lang="en-US" altLang="zh-TW" sz="28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2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提早</a:t>
            </a:r>
            <a:r>
              <a:rPr lang="zh-TW" altLang="en-US" sz="2400" b="1" dirty="0">
                <a:solidFill>
                  <a:srgbClr val="1237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告知駕駛視障者身分</a:t>
            </a:r>
            <a:endParaRPr lang="en-US" altLang="zh-TW" sz="2400" b="1" dirty="0">
              <a:solidFill>
                <a:srgbClr val="1237C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2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意外發生前被動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20000"/>
              </a:lnSpc>
            </a:pPr>
            <a:r>
              <a:rPr lang="zh-TW" altLang="en-US" sz="2400" b="1" dirty="0">
                <a:solidFill>
                  <a:srgbClr val="1237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降低車輛速度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A5AF648-E109-6963-CCF7-A5039D8DAB48}"/>
              </a:ext>
            </a:extLst>
          </p:cNvPr>
          <p:cNvSpPr txBox="1"/>
          <p:nvPr/>
        </p:nvSpPr>
        <p:spPr>
          <a:xfrm>
            <a:off x="2097017" y="5047895"/>
            <a:ext cx="7849623" cy="1489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spcAft>
                <a:spcPts val="1200"/>
              </a:spcAft>
            </a:pPr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將身障人士資訊傳給所有連結到車聯網的交通工具，改善</a:t>
            </a:r>
            <a:r>
              <a:rPr lang="zh-TW" altLang="en-US" sz="2600" b="1" dirty="0">
                <a:solidFill>
                  <a:srgbClr val="1237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視障者</a:t>
            </a:r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在外行動</a:t>
            </a:r>
            <a:r>
              <a:rPr lang="zh-TW" altLang="en-US" sz="2600" b="1" dirty="0">
                <a:solidFill>
                  <a:srgbClr val="1237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對交通訊息的不完善</a:t>
            </a:r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，及其他路上的</a:t>
            </a:r>
            <a:r>
              <a:rPr lang="zh-TW" altLang="en-US" sz="2600" b="1" dirty="0">
                <a:solidFill>
                  <a:srgbClr val="1237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駕駛資訊的不對等</a:t>
            </a:r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與無法判斷何時需禮讓等缺點。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C821CA1-6708-B083-D07E-4D92FDF0F71F}"/>
              </a:ext>
            </a:extLst>
          </p:cNvPr>
          <p:cNvSpPr txBox="1"/>
          <p:nvPr/>
        </p:nvSpPr>
        <p:spPr>
          <a:xfrm>
            <a:off x="8274674" y="2734350"/>
            <a:ext cx="3243376" cy="1754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TW" altLang="en-US" sz="28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結合</a:t>
            </a:r>
            <a:r>
              <a:rPr lang="en-US" altLang="zh-TW" sz="28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5G</a:t>
            </a:r>
            <a:r>
              <a:rPr lang="zh-TW" altLang="en-US" sz="28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  <a:endParaRPr lang="en-US" altLang="zh-TW" sz="28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1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透過網路即時掌握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1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來自</a:t>
            </a:r>
            <a:r>
              <a:rPr lang="zh-TW" altLang="en-US" sz="2400" b="1" dirty="0">
                <a:solidFill>
                  <a:srgbClr val="1237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基礎交通建設</a:t>
            </a:r>
            <a:endParaRPr lang="en-US" altLang="zh-TW" sz="2400" b="1" dirty="0">
              <a:solidFill>
                <a:srgbClr val="1237C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1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所蒐集到的資料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457C462-A37C-FA0A-C73A-FF61AC44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DD62-8C23-4550-BD71-3B9EDA49CBD5}" type="slidenum">
              <a:rPr lang="zh-TW" altLang="en-US" smtClean="0"/>
              <a:t>12</a:t>
            </a:fld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346CC23-5A49-C004-507D-C6386AD618B7}"/>
              </a:ext>
            </a:extLst>
          </p:cNvPr>
          <p:cNvSpPr txBox="1"/>
          <p:nvPr/>
        </p:nvSpPr>
        <p:spPr>
          <a:xfrm>
            <a:off x="4541754" y="2734350"/>
            <a:ext cx="3108489" cy="167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TW" altLang="en-US" sz="28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連接交通設施</a:t>
            </a:r>
            <a:endParaRPr lang="en-US" altLang="zh-TW" sz="28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2400" b="1" dirty="0">
                <a:solidFill>
                  <a:srgbClr val="1237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紅綠燈、監視器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等設備連接，提高視障者用路之安全</a:t>
            </a:r>
            <a:endParaRPr lang="zh-TW" altLang="en-US" sz="20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BC0CBC9-D72A-E32D-898A-D43D48892E37}"/>
              </a:ext>
            </a:extLst>
          </p:cNvPr>
          <p:cNvSpPr/>
          <p:nvPr/>
        </p:nvSpPr>
        <p:spPr>
          <a:xfrm>
            <a:off x="478636" y="2510325"/>
            <a:ext cx="3633998" cy="868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262D344-F109-7FC6-94C1-AB430B62B6D2}"/>
              </a:ext>
            </a:extLst>
          </p:cNvPr>
          <p:cNvSpPr/>
          <p:nvPr/>
        </p:nvSpPr>
        <p:spPr>
          <a:xfrm>
            <a:off x="4278999" y="2513981"/>
            <a:ext cx="3633998" cy="868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3868796-7A91-0B6E-10EE-72B0F9FF4763}"/>
              </a:ext>
            </a:extLst>
          </p:cNvPr>
          <p:cNvSpPr/>
          <p:nvPr/>
        </p:nvSpPr>
        <p:spPr>
          <a:xfrm>
            <a:off x="8079364" y="2510325"/>
            <a:ext cx="3633998" cy="868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化同側角落 14">
            <a:extLst>
              <a:ext uri="{FF2B5EF4-FFF2-40B4-BE49-F238E27FC236}">
                <a16:creationId xmlns:a16="http://schemas.microsoft.com/office/drawing/2014/main" id="{72A68818-D101-FAD3-5FFC-42284F257762}"/>
              </a:ext>
            </a:extLst>
          </p:cNvPr>
          <p:cNvSpPr/>
          <p:nvPr/>
        </p:nvSpPr>
        <p:spPr>
          <a:xfrm>
            <a:off x="478636" y="1698341"/>
            <a:ext cx="3634001" cy="82079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4A3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C7EE6BF-5BA3-AF2C-A861-5577E354E857}"/>
              </a:ext>
            </a:extLst>
          </p:cNvPr>
          <p:cNvSpPr txBox="1"/>
          <p:nvPr/>
        </p:nvSpPr>
        <p:spPr>
          <a:xfrm>
            <a:off x="753989" y="1776838"/>
            <a:ext cx="308329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V2V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: 圓角化同側角落 15">
            <a:extLst>
              <a:ext uri="{FF2B5EF4-FFF2-40B4-BE49-F238E27FC236}">
                <a16:creationId xmlns:a16="http://schemas.microsoft.com/office/drawing/2014/main" id="{C1819FF4-3417-6385-A8B5-30AE96FA0D12}"/>
              </a:ext>
            </a:extLst>
          </p:cNvPr>
          <p:cNvSpPr/>
          <p:nvPr/>
        </p:nvSpPr>
        <p:spPr>
          <a:xfrm>
            <a:off x="4278997" y="1675406"/>
            <a:ext cx="3634001" cy="82079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4A3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化同側角落 16">
            <a:extLst>
              <a:ext uri="{FF2B5EF4-FFF2-40B4-BE49-F238E27FC236}">
                <a16:creationId xmlns:a16="http://schemas.microsoft.com/office/drawing/2014/main" id="{90C0D181-D35C-A3F0-709C-434260EA216D}"/>
              </a:ext>
            </a:extLst>
          </p:cNvPr>
          <p:cNvSpPr/>
          <p:nvPr/>
        </p:nvSpPr>
        <p:spPr>
          <a:xfrm>
            <a:off x="8079361" y="1688146"/>
            <a:ext cx="3634001" cy="82079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4A3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A06FA0B-F4EA-7035-0FEC-4D800B3ABF19}"/>
              </a:ext>
            </a:extLst>
          </p:cNvPr>
          <p:cNvSpPr txBox="1"/>
          <p:nvPr/>
        </p:nvSpPr>
        <p:spPr>
          <a:xfrm>
            <a:off x="4901324" y="1785574"/>
            <a:ext cx="2389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V2I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5F69C4E-F433-C4C7-B94F-D42A4B03ADF1}"/>
              </a:ext>
            </a:extLst>
          </p:cNvPr>
          <p:cNvSpPr txBox="1"/>
          <p:nvPr/>
        </p:nvSpPr>
        <p:spPr>
          <a:xfrm>
            <a:off x="8274673" y="1775379"/>
            <a:ext cx="32433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V2N</a:t>
            </a:r>
          </a:p>
        </p:txBody>
      </p:sp>
    </p:spTree>
    <p:extLst>
      <p:ext uri="{BB962C8B-B14F-4D97-AF65-F5344CB8AC3E}">
        <p14:creationId xmlns:p14="http://schemas.microsoft.com/office/powerpoint/2010/main" val="3985311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號: 彎曲 14">
            <a:extLst>
              <a:ext uri="{FF2B5EF4-FFF2-40B4-BE49-F238E27FC236}">
                <a16:creationId xmlns:a16="http://schemas.microsoft.com/office/drawing/2014/main" id="{63B12B1B-AA2E-25B9-9DA0-C000DD0871F2}"/>
              </a:ext>
            </a:extLst>
          </p:cNvPr>
          <p:cNvSpPr/>
          <p:nvPr/>
        </p:nvSpPr>
        <p:spPr>
          <a:xfrm>
            <a:off x="5202826" y="3071074"/>
            <a:ext cx="1987020" cy="646330"/>
          </a:xfrm>
          <a:prstGeom prst="ben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3A72EB27-C15F-1482-EEAE-AD136865E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538" y="3717403"/>
            <a:ext cx="2794436" cy="279443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655ECC6-DFB6-E24D-26EC-1E7A211FBE45}"/>
              </a:ext>
            </a:extLst>
          </p:cNvPr>
          <p:cNvSpPr/>
          <p:nvPr/>
        </p:nvSpPr>
        <p:spPr>
          <a:xfrm>
            <a:off x="0" y="395654"/>
            <a:ext cx="857250" cy="96471"/>
          </a:xfrm>
          <a:prstGeom prst="rect">
            <a:avLst/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EF659F-807F-253B-56E0-C7670078AA88}"/>
              </a:ext>
            </a:extLst>
          </p:cNvPr>
          <p:cNvSpPr/>
          <p:nvPr/>
        </p:nvSpPr>
        <p:spPr>
          <a:xfrm>
            <a:off x="3552092" y="395654"/>
            <a:ext cx="8639908" cy="96471"/>
          </a:xfrm>
          <a:prstGeom prst="rect">
            <a:avLst/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54EDD6-5630-07F4-094B-241634AF2F88}"/>
              </a:ext>
            </a:extLst>
          </p:cNvPr>
          <p:cNvGrpSpPr>
            <a:grpSpLocks/>
          </p:cNvGrpSpPr>
          <p:nvPr/>
        </p:nvGrpSpPr>
        <p:grpSpPr bwMode="auto">
          <a:xfrm>
            <a:off x="857250" y="102760"/>
            <a:ext cx="3293063" cy="585788"/>
            <a:chOff x="857817" y="103151"/>
            <a:chExt cx="3291840" cy="58477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2B1DB35-C4C3-6551-248F-88D5962335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817" y="133929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產品特色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2DCC83B-46BF-3C2F-A00D-4C6B30D04658}"/>
                </a:ext>
              </a:extLst>
            </p:cNvPr>
            <p:cNvSpPr txBox="1"/>
            <p:nvPr/>
          </p:nvSpPr>
          <p:spPr>
            <a:xfrm>
              <a:off x="991117" y="103151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+mn-ea"/>
                </a:rPr>
                <a:t>0</a:t>
              </a:r>
              <a:r>
                <a:rPr lang="en-US" altLang="zh-TW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</a:rPr>
                <a:t>3</a:t>
              </a:r>
              <a:endPara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A882FDCF-AEC3-AC03-BD95-481BEC2D4A90}"/>
              </a:ext>
            </a:extLst>
          </p:cNvPr>
          <p:cNvSpPr txBox="1"/>
          <p:nvPr/>
        </p:nvSpPr>
        <p:spPr>
          <a:xfrm>
            <a:off x="830873" y="861369"/>
            <a:ext cx="609746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400" b="1" dirty="0">
                <a:solidFill>
                  <a:srgbClr val="023E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路口交通安全防護</a:t>
            </a:r>
          </a:p>
        </p:txBody>
      </p:sp>
      <p:sp>
        <p:nvSpPr>
          <p:cNvPr id="10" name="等腰三角形 8">
            <a:extLst>
              <a:ext uri="{FF2B5EF4-FFF2-40B4-BE49-F238E27FC236}">
                <a16:creationId xmlns:a16="http://schemas.microsoft.com/office/drawing/2014/main" id="{F271B8C8-816E-D732-B071-0669F15F437D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330777" y="1053514"/>
            <a:ext cx="427037" cy="231341"/>
          </a:xfrm>
          <a:prstGeom prst="triangle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/>
          <a:lstStyle/>
          <a:p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CD4E3F44-8B76-CB6D-0E0C-077E6D7B2D07}"/>
              </a:ext>
            </a:extLst>
          </p:cNvPr>
          <p:cNvSpPr txBox="1"/>
          <p:nvPr/>
        </p:nvSpPr>
        <p:spPr>
          <a:xfrm>
            <a:off x="2466329" y="4953680"/>
            <a:ext cx="1907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</a:t>
            </a:r>
            <a:r>
              <a:rPr lang="zh-TW" altLang="en-US" sz="2000" b="0" i="0" u="none" strike="noStrike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警示訊息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F17F259-02AD-FD45-A2B4-0F6FE4DA6FB2}"/>
              </a:ext>
            </a:extLst>
          </p:cNvPr>
          <p:cNvSpPr txBox="1"/>
          <p:nvPr/>
        </p:nvSpPr>
        <p:spPr>
          <a:xfrm>
            <a:off x="990600" y="1779207"/>
            <a:ext cx="446565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zh-TW" altLang="en-US" sz="3400" b="1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交通狀況回報機制</a:t>
            </a:r>
            <a:endParaRPr lang="en-US" altLang="zh-TW" sz="3400" b="1" dirty="0">
              <a:solidFill>
                <a:srgbClr val="59595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94BE980C-5B6C-0C0F-72D4-E6049FD89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15" y="3820746"/>
            <a:ext cx="2265869" cy="2265869"/>
          </a:xfrm>
          <a:prstGeom prst="rect">
            <a:avLst/>
          </a:prstGeom>
        </p:spPr>
      </p:pic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B4772B93-7436-4189-8673-5D8FE932F4FD}"/>
              </a:ext>
            </a:extLst>
          </p:cNvPr>
          <p:cNvSpPr/>
          <p:nvPr/>
        </p:nvSpPr>
        <p:spPr>
          <a:xfrm>
            <a:off x="6989175" y="861369"/>
            <a:ext cx="4371952" cy="560265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FF1616C-F6FD-5AB8-593B-FAFCA286B253}"/>
              </a:ext>
            </a:extLst>
          </p:cNvPr>
          <p:cNvSpPr txBox="1"/>
          <p:nvPr/>
        </p:nvSpPr>
        <p:spPr>
          <a:xfrm>
            <a:off x="8636153" y="1225210"/>
            <a:ext cx="2082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RSU</a:t>
            </a:r>
            <a:endParaRPr lang="zh-TW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6F7E249-6C4C-EB9C-24BA-2177C57B9EE1}"/>
              </a:ext>
            </a:extLst>
          </p:cNvPr>
          <p:cNvSpPr txBox="1"/>
          <p:nvPr/>
        </p:nvSpPr>
        <p:spPr>
          <a:xfrm>
            <a:off x="8304576" y="1779207"/>
            <a:ext cx="22357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zh-TW" altLang="en-US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TW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Road-side Unit</a:t>
            </a:r>
            <a:r>
              <a:rPr lang="zh-TW" altLang="en-US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）</a:t>
            </a:r>
            <a:endParaRPr lang="en-US" altLang="zh-TW" sz="1400" b="0" dirty="0">
              <a:effectLst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252031E-3F88-7E17-F021-A82D0C0BE63D}"/>
              </a:ext>
            </a:extLst>
          </p:cNvPr>
          <p:cNvSpPr txBox="1"/>
          <p:nvPr/>
        </p:nvSpPr>
        <p:spPr>
          <a:xfrm>
            <a:off x="7179141" y="2883677"/>
            <a:ext cx="4453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MEC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-Application Server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97BD036-7042-64A6-8012-FD650077E23D}"/>
              </a:ext>
            </a:extLst>
          </p:cNvPr>
          <p:cNvSpPr txBox="1"/>
          <p:nvPr/>
        </p:nvSpPr>
        <p:spPr>
          <a:xfrm>
            <a:off x="7720885" y="3429747"/>
            <a:ext cx="2876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TW" sz="1400" b="0" i="0" u="none" strike="noStrike" dirty="0">
                <a:effectLst/>
                <a:latin typeface="Arial" panose="020B0604020202020204" pitchFamily="34" charset="0"/>
              </a:rPr>
              <a:t>Multi-access </a:t>
            </a:r>
            <a:r>
              <a:rPr lang="en-US" altLang="zh-TW" sz="1400" b="1" i="0" u="none" strike="noStrike" dirty="0">
                <a:effectLst/>
                <a:latin typeface="Arial" panose="020B0604020202020204" pitchFamily="34" charset="0"/>
              </a:rPr>
              <a:t>Edge Computing</a:t>
            </a:r>
            <a:r>
              <a:rPr lang="zh-TW" altLang="en-US" sz="1400" b="0" i="0" u="none" strike="noStrike" dirty="0">
                <a:effectLst/>
                <a:latin typeface="Arial" panose="020B0604020202020204" pitchFamily="34" charset="0"/>
              </a:rPr>
              <a:t>）</a:t>
            </a:r>
            <a:endParaRPr lang="zh-TW" altLang="en-US" sz="14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1D9E875E-FAFE-7825-2645-5CDB6240A993}"/>
              </a:ext>
            </a:extLst>
          </p:cNvPr>
          <p:cNvSpPr txBox="1"/>
          <p:nvPr/>
        </p:nvSpPr>
        <p:spPr>
          <a:xfrm>
            <a:off x="8203949" y="4718971"/>
            <a:ext cx="2404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eMBMS</a:t>
            </a:r>
            <a:endParaRPr lang="zh-TW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C90BF409-0373-33EC-7251-8EF41D1C0041}"/>
              </a:ext>
            </a:extLst>
          </p:cNvPr>
          <p:cNvSpPr txBox="1"/>
          <p:nvPr/>
        </p:nvSpPr>
        <p:spPr>
          <a:xfrm>
            <a:off x="7066943" y="5368359"/>
            <a:ext cx="4213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(Evolved Multimedia Broadcast Multicast Services)</a:t>
            </a:r>
            <a:endParaRPr lang="zh-TW" altLang="en-US" sz="1400" dirty="0"/>
          </a:p>
        </p:txBody>
      </p:sp>
      <p:sp>
        <p:nvSpPr>
          <p:cNvPr id="58" name="箭號: 向下 57">
            <a:extLst>
              <a:ext uri="{FF2B5EF4-FFF2-40B4-BE49-F238E27FC236}">
                <a16:creationId xmlns:a16="http://schemas.microsoft.com/office/drawing/2014/main" id="{CF888075-474A-0F58-3EB8-E206270A43C2}"/>
              </a:ext>
            </a:extLst>
          </p:cNvPr>
          <p:cNvSpPr/>
          <p:nvPr/>
        </p:nvSpPr>
        <p:spPr>
          <a:xfrm>
            <a:off x="9035620" y="2158262"/>
            <a:ext cx="235223" cy="725415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箭號: 向下 61">
            <a:extLst>
              <a:ext uri="{FF2B5EF4-FFF2-40B4-BE49-F238E27FC236}">
                <a16:creationId xmlns:a16="http://schemas.microsoft.com/office/drawing/2014/main" id="{953516F4-C085-9582-94E2-B9640C5A96FC}"/>
              </a:ext>
            </a:extLst>
          </p:cNvPr>
          <p:cNvSpPr/>
          <p:nvPr/>
        </p:nvSpPr>
        <p:spPr>
          <a:xfrm>
            <a:off x="9035620" y="3929128"/>
            <a:ext cx="235223" cy="725415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箭號: 向左 63">
            <a:extLst>
              <a:ext uri="{FF2B5EF4-FFF2-40B4-BE49-F238E27FC236}">
                <a16:creationId xmlns:a16="http://schemas.microsoft.com/office/drawing/2014/main" id="{B5416BE1-3897-B818-EF77-0256D63047EC}"/>
              </a:ext>
            </a:extLst>
          </p:cNvPr>
          <p:cNvSpPr/>
          <p:nvPr/>
        </p:nvSpPr>
        <p:spPr>
          <a:xfrm>
            <a:off x="2523641" y="4580526"/>
            <a:ext cx="1378273" cy="276890"/>
          </a:xfrm>
          <a:prstGeom prst="lef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189846" y="5721155"/>
            <a:ext cx="43939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將資料傳輸給後台網路和周圍車輛</a:t>
            </a:r>
            <a:endParaRPr lang="zh-TW" altLang="en-US" sz="2000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D0253A5-C5D5-7709-E0BD-79DA86F1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DD62-8C23-4550-BD71-3B9EDA49CBD5}" type="slidenum">
              <a:rPr lang="zh-TW" altLang="en-US" smtClean="0"/>
              <a:t>13</a:t>
            </a:fld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475872D-EFC5-B70D-1074-6ED06621C874}"/>
              </a:ext>
            </a:extLst>
          </p:cNvPr>
          <p:cNvSpPr txBox="1"/>
          <p:nvPr/>
        </p:nvSpPr>
        <p:spPr>
          <a:xfrm>
            <a:off x="1227962" y="2494280"/>
            <a:ext cx="3646467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掌握目前</a:t>
            </a:r>
            <a:r>
              <a:rPr lang="zh-TW" altLang="en-US" sz="2400" b="1" dirty="0">
                <a:solidFill>
                  <a:srgbClr val="1237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交通資訊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與狀況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zh-TW" altLang="en-US" sz="2400" b="1" dirty="0">
                <a:solidFill>
                  <a:srgbClr val="1237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回報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給使用者與周遭駕駛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C7E928D-613A-A6CE-FAB7-95AFBE0E511B}"/>
              </a:ext>
            </a:extLst>
          </p:cNvPr>
          <p:cNvSpPr txBox="1"/>
          <p:nvPr/>
        </p:nvSpPr>
        <p:spPr>
          <a:xfrm>
            <a:off x="2466329" y="4084152"/>
            <a:ext cx="1907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牽繩動態回饋</a:t>
            </a:r>
          </a:p>
        </p:txBody>
      </p:sp>
    </p:spTree>
    <p:extLst>
      <p:ext uri="{BB962C8B-B14F-4D97-AF65-F5344CB8AC3E}">
        <p14:creationId xmlns:p14="http://schemas.microsoft.com/office/powerpoint/2010/main" val="251353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2745B2B9-3415-95C8-6CDD-F58EA6F006E6}"/>
              </a:ext>
            </a:extLst>
          </p:cNvPr>
          <p:cNvSpPr/>
          <p:nvPr/>
        </p:nvSpPr>
        <p:spPr>
          <a:xfrm rot="16200000">
            <a:off x="6956784" y="1818329"/>
            <a:ext cx="1493840" cy="73671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BBC0DA26-C012-5B57-D84C-332E257E85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0" t="32296" r="33749"/>
          <a:stretch/>
        </p:blipFill>
        <p:spPr>
          <a:xfrm>
            <a:off x="836937" y="2977376"/>
            <a:ext cx="2445715" cy="219093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655ECC6-DFB6-E24D-26EC-1E7A211FBE45}"/>
              </a:ext>
            </a:extLst>
          </p:cNvPr>
          <p:cNvSpPr/>
          <p:nvPr/>
        </p:nvSpPr>
        <p:spPr>
          <a:xfrm>
            <a:off x="0" y="395654"/>
            <a:ext cx="857250" cy="96471"/>
          </a:xfrm>
          <a:prstGeom prst="rect">
            <a:avLst/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EF659F-807F-253B-56E0-C7670078AA88}"/>
              </a:ext>
            </a:extLst>
          </p:cNvPr>
          <p:cNvSpPr/>
          <p:nvPr/>
        </p:nvSpPr>
        <p:spPr>
          <a:xfrm>
            <a:off x="3552092" y="395654"/>
            <a:ext cx="8639908" cy="96471"/>
          </a:xfrm>
          <a:prstGeom prst="rect">
            <a:avLst/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54EDD6-5630-07F4-094B-241634AF2F88}"/>
              </a:ext>
            </a:extLst>
          </p:cNvPr>
          <p:cNvGrpSpPr>
            <a:grpSpLocks/>
          </p:cNvGrpSpPr>
          <p:nvPr/>
        </p:nvGrpSpPr>
        <p:grpSpPr bwMode="auto">
          <a:xfrm>
            <a:off x="857250" y="102760"/>
            <a:ext cx="3293063" cy="585788"/>
            <a:chOff x="857817" y="103151"/>
            <a:chExt cx="3291840" cy="58477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2B1DB35-C4C3-6551-248F-88D5962335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817" y="133929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產品特色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2DCC83B-46BF-3C2F-A00D-4C6B30D04658}"/>
                </a:ext>
              </a:extLst>
            </p:cNvPr>
            <p:cNvSpPr txBox="1"/>
            <p:nvPr/>
          </p:nvSpPr>
          <p:spPr>
            <a:xfrm>
              <a:off x="991117" y="103151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+mn-ea"/>
                </a:rPr>
                <a:t>0</a:t>
              </a:r>
              <a:r>
                <a:rPr lang="en-US" altLang="zh-TW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</a:rPr>
                <a:t>3</a:t>
              </a:r>
              <a:endPara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A882FDCF-AEC3-AC03-BD95-481BEC2D4A90}"/>
              </a:ext>
            </a:extLst>
          </p:cNvPr>
          <p:cNvSpPr txBox="1"/>
          <p:nvPr/>
        </p:nvSpPr>
        <p:spPr>
          <a:xfrm>
            <a:off x="857249" y="861407"/>
            <a:ext cx="636749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400" b="1" dirty="0">
                <a:solidFill>
                  <a:srgbClr val="023E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雲端化連結 </a:t>
            </a:r>
            <a:r>
              <a:rPr lang="en-US" altLang="zh-TW" sz="3400" b="1" dirty="0">
                <a:solidFill>
                  <a:srgbClr val="023E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400" b="1" dirty="0">
                <a:solidFill>
                  <a:srgbClr val="023E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緊急號誌延長</a:t>
            </a:r>
          </a:p>
        </p:txBody>
      </p:sp>
      <p:sp>
        <p:nvSpPr>
          <p:cNvPr id="10" name="等腰三角形 8">
            <a:extLst>
              <a:ext uri="{FF2B5EF4-FFF2-40B4-BE49-F238E27FC236}">
                <a16:creationId xmlns:a16="http://schemas.microsoft.com/office/drawing/2014/main" id="{F271B8C8-816E-D732-B071-0669F15F437D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330777" y="1053514"/>
            <a:ext cx="427037" cy="231341"/>
          </a:xfrm>
          <a:prstGeom prst="triangle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/>
          <a:lstStyle/>
          <a:p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75843A7-2475-64E4-DF54-1B3A605F4E69}"/>
              </a:ext>
            </a:extLst>
          </p:cNvPr>
          <p:cNvSpPr txBox="1"/>
          <p:nvPr/>
        </p:nvSpPr>
        <p:spPr>
          <a:xfrm>
            <a:off x="7563106" y="3414016"/>
            <a:ext cx="437301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無線傳輸</a:t>
            </a:r>
            <a:r>
              <a:rPr lang="zh-TW" altLang="en-US" sz="3000" b="1" dirty="0">
                <a:solidFill>
                  <a:srgbClr val="0033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立即延長秒數</a:t>
            </a:r>
            <a:endParaRPr lang="en-US" altLang="zh-TW" sz="3000" b="1" dirty="0">
              <a:solidFill>
                <a:srgbClr val="0033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C2537C2-6402-5D96-A1FE-896DCB3FAA63}"/>
              </a:ext>
            </a:extLst>
          </p:cNvPr>
          <p:cNvSpPr txBox="1"/>
          <p:nvPr/>
        </p:nvSpPr>
        <p:spPr>
          <a:xfrm>
            <a:off x="3143685" y="3414016"/>
            <a:ext cx="429160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無法再延長綠燈時間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7EF8596-986E-BB67-221F-8305C70C3308}"/>
              </a:ext>
            </a:extLst>
          </p:cNvPr>
          <p:cNvSpPr txBox="1"/>
          <p:nvPr/>
        </p:nvSpPr>
        <p:spPr>
          <a:xfrm>
            <a:off x="3965729" y="4753245"/>
            <a:ext cx="7472883" cy="13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000" b="1" dirty="0">
                <a:solidFill>
                  <a:srgbClr val="1237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無線傳輸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與號誌進行雙向溝通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5G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高速、低延遲</a:t>
            </a:r>
            <a:r>
              <a:rPr lang="zh-TW" altLang="en-US" sz="3000" b="1" dirty="0">
                <a:solidFill>
                  <a:srgbClr val="1237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雲端化連接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中央</a:t>
            </a:r>
            <a:r>
              <a:rPr lang="zh-TW" altLang="en-US" sz="3000" b="1" dirty="0">
                <a:solidFill>
                  <a:srgbClr val="1237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交通系統</a:t>
            </a:r>
            <a:endParaRPr lang="en-US" altLang="zh-TW" sz="3000" b="1" dirty="0">
              <a:solidFill>
                <a:srgbClr val="1237C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01C91F3-D654-08E5-04B9-DC65DC440D77}"/>
              </a:ext>
            </a:extLst>
          </p:cNvPr>
          <p:cNvSpPr txBox="1"/>
          <p:nvPr/>
        </p:nvSpPr>
        <p:spPr>
          <a:xfrm>
            <a:off x="-23871" y="4868182"/>
            <a:ext cx="39624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開始通過馬路至一半</a:t>
            </a:r>
            <a:endParaRPr lang="en-US" altLang="zh-TW" sz="24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F415BB-F707-EA7A-70AD-EE8E53C1E417}"/>
              </a:ext>
            </a:extLst>
          </p:cNvPr>
          <p:cNvSpPr txBox="1"/>
          <p:nvPr/>
        </p:nvSpPr>
        <p:spPr>
          <a:xfrm>
            <a:off x="3271497" y="2290598"/>
            <a:ext cx="403598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視障者不知剩餘秒數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F715450-4D15-6B84-7368-7DD39DBE4971}"/>
              </a:ext>
            </a:extLst>
          </p:cNvPr>
          <p:cNvSpPr txBox="1"/>
          <p:nvPr/>
        </p:nvSpPr>
        <p:spPr>
          <a:xfrm>
            <a:off x="7568057" y="2290598"/>
            <a:ext cx="373149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000" b="1" dirty="0">
                <a:solidFill>
                  <a:srgbClr val="0033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即時偵測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秒數不夠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43E689B7-B78A-5582-BFE7-1EAF4785D874}"/>
              </a:ext>
            </a:extLst>
          </p:cNvPr>
          <p:cNvSpPr/>
          <p:nvPr/>
        </p:nvSpPr>
        <p:spPr>
          <a:xfrm rot="16200000">
            <a:off x="7308163" y="2280112"/>
            <a:ext cx="254255" cy="574969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5477A69D-61B6-792A-2294-B7BE336B2278}"/>
              </a:ext>
            </a:extLst>
          </p:cNvPr>
          <p:cNvSpPr/>
          <p:nvPr/>
        </p:nvSpPr>
        <p:spPr>
          <a:xfrm rot="16200000">
            <a:off x="7308164" y="3403531"/>
            <a:ext cx="254255" cy="574969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投影片編號版面配置區 8">
            <a:extLst>
              <a:ext uri="{FF2B5EF4-FFF2-40B4-BE49-F238E27FC236}">
                <a16:creationId xmlns:a16="http://schemas.microsoft.com/office/drawing/2014/main" id="{DF8E013C-B390-FE5B-32DD-55019CD7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9C2DD62-8C23-4550-BD71-3B9EDA49CBD5}" type="slidenum">
              <a:rPr lang="zh-TW" altLang="en-US" smtClean="0"/>
              <a:t>14</a:t>
            </a:fld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EA661F5-DF3A-D06A-2452-21F13F6437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6" r="20669"/>
          <a:stretch/>
        </p:blipFill>
        <p:spPr>
          <a:xfrm>
            <a:off x="990600" y="2099052"/>
            <a:ext cx="510357" cy="186315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41B3138-29AB-42D1-83D5-B9E96918113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30"/>
          <a:stretch/>
        </p:blipFill>
        <p:spPr>
          <a:xfrm>
            <a:off x="70887" y="3030631"/>
            <a:ext cx="990600" cy="120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655ECC6-DFB6-E24D-26EC-1E7A211FBE45}"/>
              </a:ext>
            </a:extLst>
          </p:cNvPr>
          <p:cNvSpPr/>
          <p:nvPr/>
        </p:nvSpPr>
        <p:spPr>
          <a:xfrm>
            <a:off x="0" y="395654"/>
            <a:ext cx="857250" cy="96471"/>
          </a:xfrm>
          <a:prstGeom prst="rect">
            <a:avLst/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EF659F-807F-253B-56E0-C7670078AA88}"/>
              </a:ext>
            </a:extLst>
          </p:cNvPr>
          <p:cNvSpPr/>
          <p:nvPr/>
        </p:nvSpPr>
        <p:spPr>
          <a:xfrm>
            <a:off x="3552092" y="395654"/>
            <a:ext cx="8639908" cy="96471"/>
          </a:xfrm>
          <a:prstGeom prst="rect">
            <a:avLst/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54EDD6-5630-07F4-094B-241634AF2F88}"/>
              </a:ext>
            </a:extLst>
          </p:cNvPr>
          <p:cNvGrpSpPr>
            <a:grpSpLocks/>
          </p:cNvGrpSpPr>
          <p:nvPr/>
        </p:nvGrpSpPr>
        <p:grpSpPr bwMode="auto">
          <a:xfrm>
            <a:off x="857250" y="102760"/>
            <a:ext cx="3293063" cy="585788"/>
            <a:chOff x="857817" y="103151"/>
            <a:chExt cx="3291840" cy="58477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2B1DB35-C4C3-6551-248F-88D5962335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817" y="133929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產品特色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2DCC83B-46BF-3C2F-A00D-4C6B30D04658}"/>
                </a:ext>
              </a:extLst>
            </p:cNvPr>
            <p:cNvSpPr txBox="1"/>
            <p:nvPr/>
          </p:nvSpPr>
          <p:spPr>
            <a:xfrm>
              <a:off x="991117" y="103151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+mn-ea"/>
                </a:rPr>
                <a:t>0</a:t>
              </a:r>
              <a:r>
                <a:rPr lang="en-US" altLang="zh-TW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</a:rPr>
                <a:t>3</a:t>
              </a:r>
              <a:endPara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0" name="等腰三角形 8">
            <a:extLst>
              <a:ext uri="{FF2B5EF4-FFF2-40B4-BE49-F238E27FC236}">
                <a16:creationId xmlns:a16="http://schemas.microsoft.com/office/drawing/2014/main" id="{F271B8C8-816E-D732-B071-0669F15F437D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330777" y="1053514"/>
            <a:ext cx="427037" cy="231341"/>
          </a:xfrm>
          <a:prstGeom prst="triangle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/>
          <a:lstStyle/>
          <a:p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F17F259-02AD-FD45-A2B4-0F6FE4DA6FB2}"/>
              </a:ext>
            </a:extLst>
          </p:cNvPr>
          <p:cNvSpPr txBox="1"/>
          <p:nvPr/>
        </p:nvSpPr>
        <p:spPr>
          <a:xfrm>
            <a:off x="990599" y="1762422"/>
            <a:ext cx="788577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TW" altLang="en-US" sz="3400" b="1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影像辨識結合監視器 </a:t>
            </a:r>
            <a:r>
              <a:rPr lang="zh-TW" altLang="en-US" sz="3400" b="1" i="0" u="none" strike="noStrike" dirty="0">
                <a:solidFill>
                  <a:srgbClr val="59595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zh-TW" altLang="en-US" sz="3400" b="1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深度學習演算法 </a:t>
            </a:r>
            <a:endParaRPr lang="zh-TW" altLang="en-US" sz="3400" b="1" i="0" u="none" strike="noStrike" dirty="0">
              <a:solidFill>
                <a:srgbClr val="595959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37C8E71-FE76-FF43-892B-76E44F2B3116}"/>
              </a:ext>
            </a:extLst>
          </p:cNvPr>
          <p:cNvSpPr txBox="1"/>
          <p:nvPr/>
        </p:nvSpPr>
        <p:spPr>
          <a:xfrm>
            <a:off x="8337682" y="5146088"/>
            <a:ext cx="281735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判斷路口</a:t>
            </a:r>
            <a:endParaRPr lang="en-US" altLang="zh-TW" sz="32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車況與人流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416D1722-E7C0-C6C4-651D-0B0EB46D3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395" y="2823056"/>
            <a:ext cx="2101931" cy="2101931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CDBC0A-B15D-4993-0725-2C15FC9B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DD62-8C23-4550-BD71-3B9EDA49CBD5}" type="slidenum">
              <a:rPr lang="zh-TW" altLang="en-US" smtClean="0"/>
              <a:t>15</a:t>
            </a:fld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8D048D4-2979-E1ED-ECAF-8A66F1A669E0}"/>
              </a:ext>
            </a:extLst>
          </p:cNvPr>
          <p:cNvSpPr txBox="1"/>
          <p:nvPr/>
        </p:nvSpPr>
        <p:spPr>
          <a:xfrm>
            <a:off x="857249" y="861407"/>
            <a:ext cx="636749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400" b="1" dirty="0">
                <a:solidFill>
                  <a:srgbClr val="023E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雲端化連結 </a:t>
            </a:r>
            <a:r>
              <a:rPr lang="en-US" altLang="zh-TW" sz="3400" b="1" dirty="0">
                <a:solidFill>
                  <a:srgbClr val="023E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400" b="1" dirty="0">
                <a:solidFill>
                  <a:srgbClr val="023E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街口視野補償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FF936D2-61A6-94C8-7A37-E8F06862A7CA}"/>
              </a:ext>
            </a:extLst>
          </p:cNvPr>
          <p:cNvSpPr txBox="1"/>
          <p:nvPr/>
        </p:nvSpPr>
        <p:spPr>
          <a:xfrm>
            <a:off x="4836865" y="5519042"/>
            <a:ext cx="30351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擴大</a:t>
            </a:r>
            <a:r>
              <a:rPr lang="en-US" altLang="zh-TW" sz="32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IRGD</a:t>
            </a:r>
            <a:r>
              <a:rPr lang="zh-TW" altLang="en-US" sz="32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視野</a:t>
            </a:r>
            <a:endParaRPr lang="en-US" altLang="zh-TW" sz="32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5D2E1A4C-7EBE-EACC-3454-91EBD96FF3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464" y="2943167"/>
            <a:ext cx="2303071" cy="230307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FF3867F-10F1-4A77-B97E-F5D2C426B0A7}"/>
              </a:ext>
            </a:extLst>
          </p:cNvPr>
          <p:cNvSpPr txBox="1"/>
          <p:nvPr/>
        </p:nvSpPr>
        <p:spPr>
          <a:xfrm>
            <a:off x="544295" y="5363293"/>
            <a:ext cx="4026058" cy="74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2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解決路口死角問題</a:t>
            </a:r>
            <a:endParaRPr lang="en-US" altLang="zh-TW" sz="32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07765152-EDE7-8562-65AA-303914F6AF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061" y="3044613"/>
            <a:ext cx="2100181" cy="210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03FE667-4E12-E458-FCAC-D2E7B8EA2798}"/>
              </a:ext>
            </a:extLst>
          </p:cNvPr>
          <p:cNvSpPr/>
          <p:nvPr/>
        </p:nvSpPr>
        <p:spPr>
          <a:xfrm>
            <a:off x="0" y="2282871"/>
            <a:ext cx="12192000" cy="2292258"/>
          </a:xfrm>
          <a:prstGeom prst="rect">
            <a:avLst/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文本框 22">
            <a:extLst>
              <a:ext uri="{FF2B5EF4-FFF2-40B4-BE49-F238E27FC236}">
                <a16:creationId xmlns:a16="http://schemas.microsoft.com/office/drawing/2014/main" id="{1D560304-1466-1167-829A-B7B26F70E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253" y="2967335"/>
            <a:ext cx="4339650" cy="9233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5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 panose="020F0502020204030204" pitchFamily="34" charset="0"/>
              </a:rPr>
              <a:t>產品開發階段</a:t>
            </a:r>
            <a:endParaRPr lang="zh-CN" altLang="en-US" sz="5400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Calibri" panose="020F0502020204030204" pitchFamily="34" charset="0"/>
            </a:endParaRPr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4AE9A76C-CF75-EBCC-7B4A-03350CB33357}"/>
              </a:ext>
            </a:extLst>
          </p:cNvPr>
          <p:cNvSpPr txBox="1"/>
          <p:nvPr/>
        </p:nvSpPr>
        <p:spPr bwMode="auto">
          <a:xfrm>
            <a:off x="3058331" y="2875002"/>
            <a:ext cx="1901596" cy="11079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66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CN" altLang="en-US" sz="6600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A69B954-AA82-3C81-1D0E-AE0A2A79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DD62-8C23-4550-BD71-3B9EDA49CBD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064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655ECC6-DFB6-E24D-26EC-1E7A211FBE45}"/>
              </a:ext>
            </a:extLst>
          </p:cNvPr>
          <p:cNvSpPr/>
          <p:nvPr/>
        </p:nvSpPr>
        <p:spPr>
          <a:xfrm>
            <a:off x="0" y="395654"/>
            <a:ext cx="857250" cy="96471"/>
          </a:xfrm>
          <a:prstGeom prst="rect">
            <a:avLst/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EF659F-807F-253B-56E0-C7670078AA88}"/>
              </a:ext>
            </a:extLst>
          </p:cNvPr>
          <p:cNvSpPr/>
          <p:nvPr/>
        </p:nvSpPr>
        <p:spPr>
          <a:xfrm>
            <a:off x="4150312" y="395654"/>
            <a:ext cx="8041687" cy="96471"/>
          </a:xfrm>
          <a:prstGeom prst="rect">
            <a:avLst/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54EDD6-5630-07F4-094B-241634AF2F88}"/>
              </a:ext>
            </a:extLst>
          </p:cNvPr>
          <p:cNvGrpSpPr>
            <a:grpSpLocks/>
          </p:cNvGrpSpPr>
          <p:nvPr/>
        </p:nvGrpSpPr>
        <p:grpSpPr bwMode="auto">
          <a:xfrm>
            <a:off x="990599" y="102760"/>
            <a:ext cx="3485028" cy="585788"/>
            <a:chOff x="991117" y="103151"/>
            <a:chExt cx="3483734" cy="58477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2B1DB35-C4C3-6551-248F-88D5962335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3011" y="134381"/>
              <a:ext cx="3291840" cy="522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產品開發階段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2DCC83B-46BF-3C2F-A00D-4C6B30D04658}"/>
                </a:ext>
              </a:extLst>
            </p:cNvPr>
            <p:cNvSpPr txBox="1"/>
            <p:nvPr/>
          </p:nvSpPr>
          <p:spPr>
            <a:xfrm>
              <a:off x="991117" y="103151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+mn-ea"/>
                </a:rPr>
                <a:t>0</a:t>
              </a:r>
              <a:r>
                <a:rPr lang="en-US" altLang="zh-TW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+mn-ea"/>
                </a:rPr>
                <a:t>4</a:t>
              </a:r>
              <a:endPara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0" name="等腰三角形 8">
            <a:extLst>
              <a:ext uri="{FF2B5EF4-FFF2-40B4-BE49-F238E27FC236}">
                <a16:creationId xmlns:a16="http://schemas.microsoft.com/office/drawing/2014/main" id="{F271B8C8-816E-D732-B071-0669F15F437D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1084716" y="1113922"/>
            <a:ext cx="427037" cy="231341"/>
          </a:xfrm>
          <a:prstGeom prst="triangle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/>
          <a:lstStyle/>
          <a:p>
            <a:endParaRPr lang="zh-CN" altLang="zh-CN" sz="32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0E5D846-DE14-FF00-743D-64C38C4DB199}"/>
              </a:ext>
            </a:extLst>
          </p:cNvPr>
          <p:cNvSpPr txBox="1"/>
          <p:nvPr/>
        </p:nvSpPr>
        <p:spPr>
          <a:xfrm>
            <a:off x="1660184" y="1589462"/>
            <a:ext cx="905170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TW" altLang="en-US" sz="2800" b="1" dirty="0">
                <a:solidFill>
                  <a:srgbClr val="1237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使用者使用狀況與回饋 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與台灣視障者協會合作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1200"/>
              </a:spcAft>
            </a:pPr>
            <a:r>
              <a:rPr lang="zh-TW" altLang="en-US" sz="2800" b="1" dirty="0">
                <a:solidFill>
                  <a:srgbClr val="1237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實驗雛型與評估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結合交通系統，預估三年內完成</a:t>
            </a:r>
            <a:endParaRPr lang="zh-TW" altLang="en-US" sz="2800" b="1" dirty="0">
              <a:solidFill>
                <a:srgbClr val="1237C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9F0DDF9-0879-7F5D-7184-53C228B8E82C}"/>
              </a:ext>
            </a:extLst>
          </p:cNvPr>
          <p:cNvSpPr txBox="1"/>
          <p:nvPr/>
        </p:nvSpPr>
        <p:spPr>
          <a:xfrm>
            <a:off x="1480114" y="967983"/>
            <a:ext cx="25452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zh-TW" altLang="en-US" sz="3200" b="1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初期目標</a:t>
            </a:r>
          </a:p>
        </p:txBody>
      </p:sp>
      <p:sp>
        <p:nvSpPr>
          <p:cNvPr id="13" name="等腰三角形 8">
            <a:extLst>
              <a:ext uri="{FF2B5EF4-FFF2-40B4-BE49-F238E27FC236}">
                <a16:creationId xmlns:a16="http://schemas.microsoft.com/office/drawing/2014/main" id="{42404F0B-1374-1F1E-97F3-CC5654255E29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1084716" y="2969403"/>
            <a:ext cx="427037" cy="231341"/>
          </a:xfrm>
          <a:prstGeom prst="triangle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/>
          <a:lstStyle/>
          <a:p>
            <a:endParaRPr lang="zh-CN" altLang="zh-CN" sz="3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41C9BC6-FE6A-85FA-D4CE-7D23A6119742}"/>
              </a:ext>
            </a:extLst>
          </p:cNvPr>
          <p:cNvSpPr txBox="1"/>
          <p:nvPr/>
        </p:nvSpPr>
        <p:spPr>
          <a:xfrm>
            <a:off x="1480114" y="2823464"/>
            <a:ext cx="25452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zh-TW" altLang="en-US" sz="3200" b="1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中期目標</a:t>
            </a:r>
          </a:p>
        </p:txBody>
      </p:sp>
      <p:sp>
        <p:nvSpPr>
          <p:cNvPr id="17" name="等腰三角形 8">
            <a:extLst>
              <a:ext uri="{FF2B5EF4-FFF2-40B4-BE49-F238E27FC236}">
                <a16:creationId xmlns:a16="http://schemas.microsoft.com/office/drawing/2014/main" id="{8F4FEFF4-009A-1D24-BF4F-4F92C511CC3C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1084716" y="4818098"/>
            <a:ext cx="427037" cy="231341"/>
          </a:xfrm>
          <a:prstGeom prst="triangle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/>
          <a:lstStyle/>
          <a:p>
            <a:endParaRPr lang="zh-CN" altLang="zh-CN" sz="32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D6A7817-50F0-D6F7-CB22-80F79FF9A32B}"/>
              </a:ext>
            </a:extLst>
          </p:cNvPr>
          <p:cNvSpPr txBox="1"/>
          <p:nvPr/>
        </p:nvSpPr>
        <p:spPr>
          <a:xfrm>
            <a:off x="1480114" y="4661885"/>
            <a:ext cx="25452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zh-TW" altLang="en-US" sz="3200" b="1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長期目標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CE692CF-E240-C9BA-8CFF-8FA999B8B116}"/>
              </a:ext>
            </a:extLst>
          </p:cNvPr>
          <p:cNvSpPr txBox="1"/>
          <p:nvPr/>
        </p:nvSpPr>
        <p:spPr>
          <a:xfrm>
            <a:off x="1660185" y="5284841"/>
            <a:ext cx="838172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TW" altLang="en-US" sz="2800" b="1" dirty="0">
                <a:solidFill>
                  <a:srgbClr val="1237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五年商品化 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與其他商業活動資訊結合</a:t>
            </a:r>
            <a:endParaRPr lang="en-US" altLang="zh-TW" sz="2800" b="1" dirty="0">
              <a:solidFill>
                <a:srgbClr val="1237C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1200"/>
              </a:spcAft>
            </a:pPr>
            <a:r>
              <a:rPr lang="zh-TW" altLang="en-US" sz="2800" b="1" dirty="0">
                <a:solidFill>
                  <a:srgbClr val="1237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產品服務中心 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處理商品售後問題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4F18946-0088-174D-D725-3802EE7ED6B0}"/>
              </a:ext>
            </a:extLst>
          </p:cNvPr>
          <p:cNvSpPr txBox="1"/>
          <p:nvPr/>
        </p:nvSpPr>
        <p:spPr>
          <a:xfrm>
            <a:off x="1660185" y="3439242"/>
            <a:ext cx="90517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TW" altLang="en-US" sz="2800" b="1" dirty="0">
                <a:solidFill>
                  <a:srgbClr val="1237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結合車聯網實際使用情況 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與車聯網普及之地區合作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1200"/>
              </a:spcAft>
            </a:pPr>
            <a:r>
              <a:rPr lang="zh-TW" altLang="en-US" sz="2800" b="1" dirty="0">
                <a:solidFill>
                  <a:srgbClr val="1237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實地安全測試  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約兩年完成，同時檢討與降低模組成本</a:t>
            </a:r>
          </a:p>
        </p:txBody>
      </p:sp>
      <p:sp>
        <p:nvSpPr>
          <p:cNvPr id="8" name="投影片編號版面配置區 1">
            <a:extLst>
              <a:ext uri="{FF2B5EF4-FFF2-40B4-BE49-F238E27FC236}">
                <a16:creationId xmlns:a16="http://schemas.microsoft.com/office/drawing/2014/main" id="{377680FD-F2CC-4B50-2669-A53D7C47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9C2DD62-8C23-4550-BD71-3B9EDA49CBD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240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03FE667-4E12-E458-FCAC-D2E7B8EA2798}"/>
              </a:ext>
            </a:extLst>
          </p:cNvPr>
          <p:cNvSpPr/>
          <p:nvPr/>
        </p:nvSpPr>
        <p:spPr>
          <a:xfrm>
            <a:off x="0" y="2282871"/>
            <a:ext cx="12192000" cy="2292258"/>
          </a:xfrm>
          <a:prstGeom prst="rect">
            <a:avLst/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文本框 22">
            <a:extLst>
              <a:ext uri="{FF2B5EF4-FFF2-40B4-BE49-F238E27FC236}">
                <a16:creationId xmlns:a16="http://schemas.microsoft.com/office/drawing/2014/main" id="{1D560304-1466-1167-829A-B7B26F70E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4747" y="2967335"/>
            <a:ext cx="2954655" cy="9233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5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市場價值</a:t>
            </a:r>
            <a:endParaRPr lang="zh-CN" altLang="en-US" sz="5400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Calibri" panose="020F0502020204030204" pitchFamily="34" charset="0"/>
            </a:endParaRPr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4AE9A76C-CF75-EBCC-7B4A-03350CB33357}"/>
              </a:ext>
            </a:extLst>
          </p:cNvPr>
          <p:cNvSpPr txBox="1"/>
          <p:nvPr/>
        </p:nvSpPr>
        <p:spPr bwMode="auto">
          <a:xfrm>
            <a:off x="3058331" y="2875002"/>
            <a:ext cx="1901596" cy="11079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66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CN" altLang="en-US" sz="6600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0443593-0679-2B5B-150B-55C5BA65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DD62-8C23-4550-BD71-3B9EDA49CBD5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123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圓角化同側角落 9">
            <a:extLst>
              <a:ext uri="{FF2B5EF4-FFF2-40B4-BE49-F238E27FC236}">
                <a16:creationId xmlns:a16="http://schemas.microsoft.com/office/drawing/2014/main" id="{3FC77432-9FBD-27EE-A9F8-36F5A14DEE76}"/>
              </a:ext>
            </a:extLst>
          </p:cNvPr>
          <p:cNvSpPr/>
          <p:nvPr/>
        </p:nvSpPr>
        <p:spPr>
          <a:xfrm rot="5400000">
            <a:off x="7813140" y="2790603"/>
            <a:ext cx="4892988" cy="2454298"/>
          </a:xfrm>
          <a:prstGeom prst="round2SameRect">
            <a:avLst>
              <a:gd name="adj1" fmla="val 32393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655ECC6-DFB6-E24D-26EC-1E7A211FBE45}"/>
              </a:ext>
            </a:extLst>
          </p:cNvPr>
          <p:cNvSpPr/>
          <p:nvPr/>
        </p:nvSpPr>
        <p:spPr>
          <a:xfrm>
            <a:off x="0" y="395654"/>
            <a:ext cx="857250" cy="96471"/>
          </a:xfrm>
          <a:prstGeom prst="rect">
            <a:avLst/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EF659F-807F-253B-56E0-C7670078AA88}"/>
              </a:ext>
            </a:extLst>
          </p:cNvPr>
          <p:cNvSpPr/>
          <p:nvPr/>
        </p:nvSpPr>
        <p:spPr>
          <a:xfrm>
            <a:off x="3552092" y="395654"/>
            <a:ext cx="8639908" cy="96471"/>
          </a:xfrm>
          <a:prstGeom prst="rect">
            <a:avLst/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54EDD6-5630-07F4-094B-241634AF2F88}"/>
              </a:ext>
            </a:extLst>
          </p:cNvPr>
          <p:cNvGrpSpPr>
            <a:grpSpLocks/>
          </p:cNvGrpSpPr>
          <p:nvPr/>
        </p:nvGrpSpPr>
        <p:grpSpPr bwMode="auto">
          <a:xfrm>
            <a:off x="857250" y="102760"/>
            <a:ext cx="3293063" cy="585788"/>
            <a:chOff x="857817" y="103151"/>
            <a:chExt cx="3291840" cy="58477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2B1DB35-C4C3-6551-248F-88D5962335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817" y="133929"/>
              <a:ext cx="3291840" cy="523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市場價值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2DCC83B-46BF-3C2F-A00D-4C6B30D04658}"/>
                </a:ext>
              </a:extLst>
            </p:cNvPr>
            <p:cNvSpPr txBox="1"/>
            <p:nvPr/>
          </p:nvSpPr>
          <p:spPr>
            <a:xfrm>
              <a:off x="991117" y="103151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+mn-ea"/>
                </a:rPr>
                <a:t>0</a:t>
              </a:r>
              <a:r>
                <a:rPr lang="en-US" altLang="zh-TW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+mn-ea"/>
                </a:rPr>
                <a:t>5</a:t>
              </a:r>
              <a:endPara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B22A7AE-4017-FDE9-CE76-52CD8DF1C859}"/>
              </a:ext>
            </a:extLst>
          </p:cNvPr>
          <p:cNvSpPr txBox="1"/>
          <p:nvPr/>
        </p:nvSpPr>
        <p:spPr>
          <a:xfrm>
            <a:off x="857250" y="861407"/>
            <a:ext cx="302202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400" b="1" dirty="0">
                <a:solidFill>
                  <a:srgbClr val="023E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導盲產品比較</a:t>
            </a:r>
          </a:p>
        </p:txBody>
      </p:sp>
      <p:sp>
        <p:nvSpPr>
          <p:cNvPr id="14" name="等腰三角形 8">
            <a:extLst>
              <a:ext uri="{FF2B5EF4-FFF2-40B4-BE49-F238E27FC236}">
                <a16:creationId xmlns:a16="http://schemas.microsoft.com/office/drawing/2014/main" id="{E095EE8A-73CF-4A8F-3882-F09632A07A21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330777" y="1053514"/>
            <a:ext cx="427037" cy="231341"/>
          </a:xfrm>
          <a:prstGeom prst="triangle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/>
          <a:lstStyle/>
          <a:p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1B431355-3A86-BA8C-1606-BE65F16E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DD62-8C23-4550-BD71-3B9EDA49CBD5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4378727-64D4-5DD0-E597-E86A0CB7EFB0}"/>
              </a:ext>
            </a:extLst>
          </p:cNvPr>
          <p:cNvSpPr/>
          <p:nvPr/>
        </p:nvSpPr>
        <p:spPr>
          <a:xfrm>
            <a:off x="659965" y="1554714"/>
            <a:ext cx="10839307" cy="4917937"/>
          </a:xfrm>
          <a:prstGeom prst="round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59E53BB-253D-0B7D-33DF-A5B5D9A807C6}"/>
              </a:ext>
            </a:extLst>
          </p:cNvPr>
          <p:cNvCxnSpPr/>
          <p:nvPr/>
        </p:nvCxnSpPr>
        <p:spPr>
          <a:xfrm>
            <a:off x="659963" y="2221484"/>
            <a:ext cx="1083930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509F66DA-2719-5EF1-465E-9A2F86F6B68F}"/>
              </a:ext>
            </a:extLst>
          </p:cNvPr>
          <p:cNvCxnSpPr>
            <a:cxnSpLocks/>
          </p:cNvCxnSpPr>
          <p:nvPr/>
        </p:nvCxnSpPr>
        <p:spPr>
          <a:xfrm>
            <a:off x="2613891" y="1544409"/>
            <a:ext cx="0" cy="4917937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EBF7C47-C41E-B634-43A6-CD70A0897031}"/>
              </a:ext>
            </a:extLst>
          </p:cNvPr>
          <p:cNvCxnSpPr>
            <a:cxnSpLocks/>
          </p:cNvCxnSpPr>
          <p:nvPr/>
        </p:nvCxnSpPr>
        <p:spPr>
          <a:xfrm>
            <a:off x="4470400" y="1554879"/>
            <a:ext cx="0" cy="4917937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876B975-B5E4-1D50-0EA6-55BF3FB09153}"/>
              </a:ext>
            </a:extLst>
          </p:cNvPr>
          <p:cNvSpPr txBox="1"/>
          <p:nvPr/>
        </p:nvSpPr>
        <p:spPr>
          <a:xfrm>
            <a:off x="2551548" y="1631013"/>
            <a:ext cx="19581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t">
              <a:spcBef>
                <a:spcPts val="0"/>
              </a:spcBef>
              <a:spcAft>
                <a:spcPts val="0"/>
              </a:spcAft>
            </a:pPr>
            <a:r>
              <a:rPr lang="zh-TW" altLang="en-US" sz="2400" b="1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導盲杖</a:t>
            </a:r>
            <a:endParaRPr lang="zh-TW" altLang="en-US" sz="2400" b="1" dirty="0">
              <a:solidFill>
                <a:schemeClr val="bg2">
                  <a:lumMod val="2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631DE85-FF77-BB08-FF6E-34EC75DD78AA}"/>
              </a:ext>
            </a:extLst>
          </p:cNvPr>
          <p:cNvSpPr txBox="1"/>
          <p:nvPr/>
        </p:nvSpPr>
        <p:spPr>
          <a:xfrm>
            <a:off x="4953944" y="1645652"/>
            <a:ext cx="14408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 fontAlgn="t">
              <a:spcBef>
                <a:spcPts val="0"/>
              </a:spcBef>
              <a:spcAft>
                <a:spcPts val="0"/>
              </a:spcAft>
              <a:defRPr sz="2400" b="1" i="0" u="none" strike="noStrike">
                <a:solidFill>
                  <a:schemeClr val="bg2">
                    <a:lumMod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導盲犬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3C6CCA4-A7D3-BCD3-63A6-14A246779C44}"/>
              </a:ext>
            </a:extLst>
          </p:cNvPr>
          <p:cNvSpPr txBox="1"/>
          <p:nvPr/>
        </p:nvSpPr>
        <p:spPr>
          <a:xfrm>
            <a:off x="7310922" y="1641347"/>
            <a:ext cx="15193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 fontAlgn="t">
              <a:spcBef>
                <a:spcPts val="0"/>
              </a:spcBef>
              <a:spcAft>
                <a:spcPts val="0"/>
              </a:spcAft>
              <a:defRPr sz="2400" b="1" i="0" u="none" strike="noStrike">
                <a:solidFill>
                  <a:schemeClr val="bg2">
                    <a:lumMod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輔助眼鏡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444A0E3-4AEA-2E43-0716-BF123B4148C5}"/>
              </a:ext>
            </a:extLst>
          </p:cNvPr>
          <p:cNvSpPr txBox="1"/>
          <p:nvPr/>
        </p:nvSpPr>
        <p:spPr>
          <a:xfrm>
            <a:off x="9509992" y="1638615"/>
            <a:ext cx="1318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 fontAlgn="t">
              <a:spcBef>
                <a:spcPts val="0"/>
              </a:spcBef>
              <a:spcAft>
                <a:spcPts val="0"/>
              </a:spcAft>
              <a:defRPr sz="2400" b="1" i="0" u="none" strike="noStrike">
                <a:solidFill>
                  <a:schemeClr val="bg2">
                    <a:lumMod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IRGD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EBDD979-C5DA-BD79-BF06-3DED37B1C552}"/>
              </a:ext>
            </a:extLst>
          </p:cNvPr>
          <p:cNvSpPr txBox="1"/>
          <p:nvPr/>
        </p:nvSpPr>
        <p:spPr>
          <a:xfrm>
            <a:off x="916322" y="2506945"/>
            <a:ext cx="15193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 fontAlgn="t">
              <a:spcBef>
                <a:spcPts val="0"/>
              </a:spcBef>
              <a:spcAft>
                <a:spcPts val="0"/>
              </a:spcAft>
              <a:defRPr sz="2400" b="1" i="0" u="none" strike="noStrike">
                <a:solidFill>
                  <a:schemeClr val="bg2">
                    <a:lumMod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路況分析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CE52F69-AE5C-7B2D-8044-04F6D17E7709}"/>
              </a:ext>
            </a:extLst>
          </p:cNvPr>
          <p:cNvSpPr txBox="1"/>
          <p:nvPr/>
        </p:nvSpPr>
        <p:spPr>
          <a:xfrm>
            <a:off x="878439" y="3356537"/>
            <a:ext cx="15572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 fontAlgn="t">
              <a:spcBef>
                <a:spcPts val="0"/>
              </a:spcBef>
              <a:spcAft>
                <a:spcPts val="0"/>
              </a:spcAft>
              <a:defRPr sz="2400" b="1" i="0" u="none" strike="noStrike">
                <a:solidFill>
                  <a:schemeClr val="bg2">
                    <a:lumMod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交通意外</a:t>
            </a:r>
            <a:endParaRPr lang="en-US" altLang="zh-TW" dirty="0"/>
          </a:p>
          <a:p>
            <a:r>
              <a:rPr lang="zh-TW" altLang="en-US" dirty="0"/>
              <a:t>反應時間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5E7D5D39-035F-0472-B2DA-044DBE5BAFA1}"/>
              </a:ext>
            </a:extLst>
          </p:cNvPr>
          <p:cNvSpPr txBox="1"/>
          <p:nvPr/>
        </p:nvSpPr>
        <p:spPr>
          <a:xfrm>
            <a:off x="804722" y="4652758"/>
            <a:ext cx="16625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 fontAlgn="t">
              <a:spcBef>
                <a:spcPts val="0"/>
              </a:spcBef>
              <a:spcAft>
                <a:spcPts val="0"/>
              </a:spcAft>
              <a:defRPr sz="2400" b="1" i="0" u="none" strike="noStrike">
                <a:solidFill>
                  <a:schemeClr val="bg2">
                    <a:lumMod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使用年限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AD8A818-11EA-ABDE-DE03-99D08BD46036}"/>
              </a:ext>
            </a:extLst>
          </p:cNvPr>
          <p:cNvSpPr txBox="1"/>
          <p:nvPr/>
        </p:nvSpPr>
        <p:spPr>
          <a:xfrm>
            <a:off x="911714" y="5695986"/>
            <a:ext cx="15032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 fontAlgn="t">
              <a:spcBef>
                <a:spcPts val="0"/>
              </a:spcBef>
              <a:spcAft>
                <a:spcPts val="0"/>
              </a:spcAft>
              <a:defRPr sz="2400" b="1" i="0" u="none" strike="noStrike">
                <a:solidFill>
                  <a:schemeClr val="bg2">
                    <a:lumMod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導盲路線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3F87AF5-2E2A-366A-21EF-F9995CB439BB}"/>
              </a:ext>
            </a:extLst>
          </p:cNvPr>
          <p:cNvSpPr txBox="1"/>
          <p:nvPr/>
        </p:nvSpPr>
        <p:spPr>
          <a:xfrm>
            <a:off x="2993737" y="4741132"/>
            <a:ext cx="1073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 fontAlgn="t">
              <a:spcBef>
                <a:spcPts val="0"/>
              </a:spcBef>
              <a:spcAft>
                <a:spcPts val="0"/>
              </a:spcAft>
              <a:defRPr sz="2000" b="1" i="0" u="none" strike="noStrike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無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0DC5901-EA01-7313-C4E1-E5B2C20CE5CA}"/>
              </a:ext>
            </a:extLst>
          </p:cNvPr>
          <p:cNvSpPr txBox="1"/>
          <p:nvPr/>
        </p:nvSpPr>
        <p:spPr>
          <a:xfrm>
            <a:off x="7506172" y="3595930"/>
            <a:ext cx="10737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 fontAlgn="t">
              <a:spcBef>
                <a:spcPts val="0"/>
              </a:spcBef>
              <a:spcAft>
                <a:spcPts val="0"/>
              </a:spcAft>
              <a:defRPr sz="2000" b="1" i="0" u="none" strike="noStrike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無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22E9764-6EAE-35DB-B140-7F5F1197FEAE}"/>
              </a:ext>
            </a:extLst>
          </p:cNvPr>
          <p:cNvSpPr txBox="1"/>
          <p:nvPr/>
        </p:nvSpPr>
        <p:spPr>
          <a:xfrm>
            <a:off x="3029144" y="2521596"/>
            <a:ext cx="1073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 fontAlgn="t">
              <a:spcBef>
                <a:spcPts val="0"/>
              </a:spcBef>
              <a:spcAft>
                <a:spcPts val="0"/>
              </a:spcAft>
              <a:defRPr sz="2000" b="1" i="0" u="none" strike="noStrike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無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4213216-B641-2FC3-1822-D9C6572AACAC}"/>
              </a:ext>
            </a:extLst>
          </p:cNvPr>
          <p:cNvSpPr txBox="1"/>
          <p:nvPr/>
        </p:nvSpPr>
        <p:spPr>
          <a:xfrm>
            <a:off x="2653147" y="3600247"/>
            <a:ext cx="1778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t">
              <a:spcBef>
                <a:spcPts val="0"/>
              </a:spcBef>
              <a:spcAft>
                <a:spcPts val="0"/>
              </a:spcAft>
            </a:pPr>
            <a:r>
              <a:rPr lang="zh-TW" altLang="en-US" sz="20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幾乎無法反應</a:t>
            </a:r>
            <a:endParaRPr lang="zh-TW" altLang="en-US" sz="2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7F35C99-A3DE-9869-FB5D-96DD06A30BEC}"/>
              </a:ext>
            </a:extLst>
          </p:cNvPr>
          <p:cNvSpPr txBox="1"/>
          <p:nvPr/>
        </p:nvSpPr>
        <p:spPr>
          <a:xfrm>
            <a:off x="2567711" y="5792077"/>
            <a:ext cx="1958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 fontAlgn="t">
              <a:spcBef>
                <a:spcPts val="0"/>
              </a:spcBef>
              <a:spcAft>
                <a:spcPts val="0"/>
              </a:spcAft>
              <a:defRPr sz="2000" b="1" i="0" u="none" strike="noStrike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依使用者決定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1ED2245-A56D-4E56-8B8E-F30F2C34BF42}"/>
              </a:ext>
            </a:extLst>
          </p:cNvPr>
          <p:cNvSpPr txBox="1"/>
          <p:nvPr/>
        </p:nvSpPr>
        <p:spPr>
          <a:xfrm>
            <a:off x="4373249" y="2221484"/>
            <a:ext cx="27524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 fontAlgn="t">
              <a:spcBef>
                <a:spcPts val="0"/>
              </a:spcBef>
              <a:spcAft>
                <a:spcPts val="0"/>
              </a:spcAft>
              <a:defRPr sz="2000" b="1" i="0" u="none" strike="noStrike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依靠聲音、車流與</a:t>
            </a:r>
            <a:endParaRPr lang="en-US" altLang="zh-TW" dirty="0"/>
          </a:p>
          <a:p>
            <a:r>
              <a:rPr lang="zh-TW" altLang="en-US" dirty="0"/>
              <a:t>人流等，給予肢體</a:t>
            </a:r>
            <a:endParaRPr lang="en-US" altLang="zh-TW" dirty="0"/>
          </a:p>
          <a:p>
            <a:r>
              <a:rPr lang="zh-TW" altLang="en-US" dirty="0"/>
              <a:t>或牽繩上的反饋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E14ED885-47C5-A5C6-270E-7F4766B9CDF8}"/>
              </a:ext>
            </a:extLst>
          </p:cNvPr>
          <p:cNvSpPr txBox="1"/>
          <p:nvPr/>
        </p:nvSpPr>
        <p:spPr>
          <a:xfrm>
            <a:off x="3941451" y="3471171"/>
            <a:ext cx="36160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 fontAlgn="t">
              <a:spcBef>
                <a:spcPts val="0"/>
              </a:spcBef>
              <a:spcAft>
                <a:spcPts val="0"/>
              </a:spcAft>
              <a:defRPr sz="2000" b="1" i="0" u="none" strike="noStrike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意外發生到傳遞訊息</a:t>
            </a:r>
            <a:endParaRPr lang="en-US" altLang="zh-TW" dirty="0"/>
          </a:p>
          <a:p>
            <a:r>
              <a:rPr lang="zh-TW" altLang="en-US" dirty="0"/>
              <a:t>之間有時間差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BC032B2-F0BF-9209-4C7C-0F539D295EEB}"/>
              </a:ext>
            </a:extLst>
          </p:cNvPr>
          <p:cNvSpPr txBox="1"/>
          <p:nvPr/>
        </p:nvSpPr>
        <p:spPr>
          <a:xfrm>
            <a:off x="4769899" y="4712780"/>
            <a:ext cx="19581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 fontAlgn="t">
              <a:spcBef>
                <a:spcPts val="0"/>
              </a:spcBef>
              <a:spcAft>
                <a:spcPts val="0"/>
              </a:spcAft>
              <a:defRPr sz="2000" b="1" i="0" u="none" strike="noStrike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平均</a:t>
            </a:r>
            <a:r>
              <a:rPr lang="en-US" altLang="zh-TW" dirty="0"/>
              <a:t>7</a:t>
            </a:r>
            <a:r>
              <a:rPr lang="zh-TW" altLang="en-US" dirty="0"/>
              <a:t>年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75254532-36CB-68EE-5593-D780984F30E0}"/>
              </a:ext>
            </a:extLst>
          </p:cNvPr>
          <p:cNvSpPr txBox="1"/>
          <p:nvPr/>
        </p:nvSpPr>
        <p:spPr>
          <a:xfrm>
            <a:off x="4826795" y="5809833"/>
            <a:ext cx="18195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 fontAlgn="t">
              <a:spcBef>
                <a:spcPts val="0"/>
              </a:spcBef>
              <a:spcAft>
                <a:spcPts val="0"/>
              </a:spcAft>
              <a:defRPr sz="2000" b="1" i="0" u="none" strike="noStrike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固定路線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EC768993-2F0F-9BFA-BB66-94E27DC4F850}"/>
              </a:ext>
            </a:extLst>
          </p:cNvPr>
          <p:cNvSpPr txBox="1"/>
          <p:nvPr/>
        </p:nvSpPr>
        <p:spPr>
          <a:xfrm>
            <a:off x="7109008" y="2314786"/>
            <a:ext cx="18680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 fontAlgn="t">
              <a:spcBef>
                <a:spcPts val="0"/>
              </a:spcBef>
              <a:spcAft>
                <a:spcPts val="0"/>
              </a:spcAft>
              <a:defRPr sz="2000" b="1" i="0" u="none" strike="noStrike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可</a:t>
            </a:r>
            <a:endParaRPr lang="en-US" altLang="zh-TW" dirty="0"/>
          </a:p>
          <a:p>
            <a:r>
              <a:rPr lang="zh-TW" altLang="en-US" dirty="0"/>
              <a:t>但視角有限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8EED6AED-AC4D-099F-66EB-7E7D5D926AC6}"/>
              </a:ext>
            </a:extLst>
          </p:cNvPr>
          <p:cNvSpPr txBox="1"/>
          <p:nvPr/>
        </p:nvSpPr>
        <p:spPr>
          <a:xfrm>
            <a:off x="9162856" y="2380392"/>
            <a:ext cx="23140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 fontAlgn="t">
              <a:spcBef>
                <a:spcPts val="0"/>
              </a:spcBef>
              <a:spcAft>
                <a:spcPts val="0"/>
              </a:spcAft>
              <a:defRPr sz="2000" b="1" i="0" u="none" strike="noStrike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可，無死角，</a:t>
            </a:r>
            <a:endParaRPr lang="en-US" altLang="zh-TW" dirty="0"/>
          </a:p>
          <a:p>
            <a:r>
              <a:rPr lang="zh-TW" altLang="en-US" dirty="0"/>
              <a:t>速度快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BCEA37F4-A5A6-1187-3B2D-3D36740198A9}"/>
              </a:ext>
            </a:extLst>
          </p:cNvPr>
          <p:cNvSpPr txBox="1"/>
          <p:nvPr/>
        </p:nvSpPr>
        <p:spPr>
          <a:xfrm>
            <a:off x="9276486" y="3440992"/>
            <a:ext cx="19950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 fontAlgn="t">
              <a:spcBef>
                <a:spcPts val="0"/>
              </a:spcBef>
              <a:spcAft>
                <a:spcPts val="0"/>
              </a:spcAft>
              <a:defRPr sz="2000" b="1" i="0" u="none" strike="noStrike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偵測快</a:t>
            </a:r>
          </a:p>
          <a:p>
            <a:r>
              <a:rPr lang="zh-TW" altLang="en-US" dirty="0"/>
              <a:t>訊息傳遞快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0A8830F5-A670-5861-4D9C-DE1C50E5F943}"/>
              </a:ext>
            </a:extLst>
          </p:cNvPr>
          <p:cNvSpPr txBox="1"/>
          <p:nvPr/>
        </p:nvSpPr>
        <p:spPr>
          <a:xfrm>
            <a:off x="8894102" y="4380139"/>
            <a:ext cx="27524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 fontAlgn="t">
              <a:spcBef>
                <a:spcPts val="0"/>
              </a:spcBef>
              <a:spcAft>
                <a:spcPts val="0"/>
              </a:spcAft>
              <a:defRPr sz="2000" b="1" i="0" u="none" strike="noStrike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預估</a:t>
            </a:r>
            <a:r>
              <a:rPr lang="en-US" altLang="zh-TW" dirty="0"/>
              <a:t>10</a:t>
            </a:r>
            <a:r>
              <a:rPr lang="zh-TW" altLang="en-US" dirty="0"/>
              <a:t>年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定期更新</a:t>
            </a:r>
            <a:r>
              <a:rPr lang="zh-TW" altLang="en-US" dirty="0">
                <a:solidFill>
                  <a:srgbClr val="1237C4"/>
                </a:solidFill>
              </a:rPr>
              <a:t>零件與</a:t>
            </a:r>
            <a:endParaRPr lang="en-US" altLang="zh-TW" dirty="0">
              <a:solidFill>
                <a:srgbClr val="1237C4"/>
              </a:solidFill>
            </a:endParaRPr>
          </a:p>
          <a:p>
            <a:r>
              <a:rPr lang="zh-TW" altLang="en-US" dirty="0">
                <a:solidFill>
                  <a:srgbClr val="1237C4"/>
                </a:solidFill>
              </a:rPr>
              <a:t>軟體</a:t>
            </a:r>
            <a:r>
              <a:rPr lang="zh-TW" altLang="en-US" dirty="0"/>
              <a:t>可延長壽命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A9FA78E6-A243-51AA-017F-3B947AE0B004}"/>
              </a:ext>
            </a:extLst>
          </p:cNvPr>
          <p:cNvSpPr txBox="1"/>
          <p:nvPr/>
        </p:nvSpPr>
        <p:spPr>
          <a:xfrm>
            <a:off x="6890329" y="5800757"/>
            <a:ext cx="22998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 fontAlgn="t">
              <a:spcBef>
                <a:spcPts val="0"/>
              </a:spcBef>
              <a:spcAft>
                <a:spcPts val="0"/>
              </a:spcAft>
              <a:defRPr sz="2000" b="1" i="0" u="none" strike="noStrike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依使用者決定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9BDC7BC-9BC4-05D6-7759-0AF50F34CAFE}"/>
              </a:ext>
            </a:extLst>
          </p:cNvPr>
          <p:cNvSpPr txBox="1"/>
          <p:nvPr/>
        </p:nvSpPr>
        <p:spPr>
          <a:xfrm>
            <a:off x="9024871" y="5589838"/>
            <a:ext cx="24799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 fontAlgn="t">
              <a:spcBef>
                <a:spcPts val="0"/>
              </a:spcBef>
              <a:spcAft>
                <a:spcPts val="0"/>
              </a:spcAft>
              <a:defRPr sz="2000" b="1" i="0" u="none" strike="noStrike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依使用者決定</a:t>
            </a:r>
            <a:endParaRPr lang="en-US" altLang="zh-TW" dirty="0"/>
          </a:p>
          <a:p>
            <a:r>
              <a:rPr lang="zh-TW" altLang="en-US" dirty="0"/>
              <a:t>可任意更改路線</a:t>
            </a:r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7394EBDE-4707-9468-3580-73CC891C45F5}"/>
              </a:ext>
            </a:extLst>
          </p:cNvPr>
          <p:cNvCxnSpPr>
            <a:cxnSpLocks/>
          </p:cNvCxnSpPr>
          <p:nvPr/>
        </p:nvCxnSpPr>
        <p:spPr>
          <a:xfrm>
            <a:off x="7061199" y="1562022"/>
            <a:ext cx="0" cy="4917937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44F8512F-41D2-A471-C5D6-48D8FD34AF42}"/>
              </a:ext>
            </a:extLst>
          </p:cNvPr>
          <p:cNvCxnSpPr>
            <a:cxnSpLocks/>
          </p:cNvCxnSpPr>
          <p:nvPr/>
        </p:nvCxnSpPr>
        <p:spPr>
          <a:xfrm>
            <a:off x="9014951" y="1537071"/>
            <a:ext cx="0" cy="4917937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205E218A-21A8-3F6F-0ABA-CAC858300C24}"/>
              </a:ext>
            </a:extLst>
          </p:cNvPr>
          <p:cNvCxnSpPr/>
          <p:nvPr/>
        </p:nvCxnSpPr>
        <p:spPr>
          <a:xfrm>
            <a:off x="659964" y="3246583"/>
            <a:ext cx="1083930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1D477433-B25A-4F89-2FE3-C36A68942898}"/>
              </a:ext>
            </a:extLst>
          </p:cNvPr>
          <p:cNvCxnSpPr/>
          <p:nvPr/>
        </p:nvCxnSpPr>
        <p:spPr>
          <a:xfrm>
            <a:off x="659964" y="4347067"/>
            <a:ext cx="1083930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F97628EC-498F-B964-FE4D-03D4DFF67D67}"/>
              </a:ext>
            </a:extLst>
          </p:cNvPr>
          <p:cNvCxnSpPr/>
          <p:nvPr/>
        </p:nvCxnSpPr>
        <p:spPr>
          <a:xfrm>
            <a:off x="646794" y="5539038"/>
            <a:ext cx="1083930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4ACE80B-B6B9-6079-B195-AA9EC284FF6C}"/>
              </a:ext>
            </a:extLst>
          </p:cNvPr>
          <p:cNvSpPr txBox="1"/>
          <p:nvPr/>
        </p:nvSpPr>
        <p:spPr>
          <a:xfrm>
            <a:off x="7027507" y="4686661"/>
            <a:ext cx="19581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 fontAlgn="t">
              <a:spcBef>
                <a:spcPts val="0"/>
              </a:spcBef>
              <a:spcAft>
                <a:spcPts val="0"/>
              </a:spcAft>
              <a:defRPr sz="2000" b="1" i="0" u="none" strike="noStrike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>
                <a:solidFill>
                  <a:schemeClr val="tx1"/>
                </a:solidFill>
              </a:rPr>
              <a:t>無資料</a:t>
            </a:r>
          </a:p>
        </p:txBody>
      </p:sp>
    </p:spTree>
    <p:extLst>
      <p:ext uri="{BB962C8B-B14F-4D97-AF65-F5344CB8AC3E}">
        <p14:creationId xmlns:p14="http://schemas.microsoft.com/office/powerpoint/2010/main" val="2891456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1EF659F-807F-253B-56E0-C7670078AA88}"/>
              </a:ext>
            </a:extLst>
          </p:cNvPr>
          <p:cNvSpPr/>
          <p:nvPr/>
        </p:nvSpPr>
        <p:spPr>
          <a:xfrm>
            <a:off x="7397635" y="663378"/>
            <a:ext cx="4794364" cy="524126"/>
          </a:xfrm>
          <a:prstGeom prst="rect">
            <a:avLst/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B1DB35-C4C3-6551-248F-88D596233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315" y="633053"/>
            <a:ext cx="32930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TW" altLang="en-US" sz="3200" dirty="0">
                <a:solidFill>
                  <a:srgbClr val="023E8A"/>
                </a:solidFill>
                <a:latin typeface="微软雅黑" pitchFamily="34" charset="-122"/>
                <a:ea typeface="微软雅黑" pitchFamily="34" charset="-122"/>
              </a:rPr>
              <a:t>目錄  </a:t>
            </a:r>
            <a:r>
              <a:rPr lang="en-US" altLang="zh-TW" sz="3200" dirty="0">
                <a:solidFill>
                  <a:srgbClr val="023E8A"/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  <a:endParaRPr lang="zh-CN" altLang="en-US" sz="3200" dirty="0">
              <a:solidFill>
                <a:srgbClr val="023E8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6DD6E4E-F369-CC17-1EE4-75627A6D3F02}"/>
              </a:ext>
            </a:extLst>
          </p:cNvPr>
          <p:cNvSpPr/>
          <p:nvPr/>
        </p:nvSpPr>
        <p:spPr>
          <a:xfrm>
            <a:off x="0" y="663378"/>
            <a:ext cx="4352925" cy="524126"/>
          </a:xfrm>
          <a:prstGeom prst="rect">
            <a:avLst/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23E8A"/>
              </a:solidFill>
            </a:endParaRPr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737F7137-ECEE-4CD6-4806-AC027358714B}"/>
              </a:ext>
            </a:extLst>
          </p:cNvPr>
          <p:cNvSpPr txBox="1"/>
          <p:nvPr/>
        </p:nvSpPr>
        <p:spPr bwMode="auto">
          <a:xfrm>
            <a:off x="2374840" y="2369765"/>
            <a:ext cx="8894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rgbClr val="023E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  <a:endParaRPr lang="zh-CN" altLang="en-US" sz="4400" dirty="0">
              <a:solidFill>
                <a:srgbClr val="023E8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等腰三角形 8">
            <a:extLst>
              <a:ext uri="{FF2B5EF4-FFF2-40B4-BE49-F238E27FC236}">
                <a16:creationId xmlns:a16="http://schemas.microsoft.com/office/drawing/2014/main" id="{DA1A5849-43E1-D6C6-0203-15A781D8B227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3185435" y="2638814"/>
            <a:ext cx="427037" cy="231341"/>
          </a:xfrm>
          <a:prstGeom prst="triangle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/>
          <a:lstStyle/>
          <a:p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13" name="文本框 22">
            <a:extLst>
              <a:ext uri="{FF2B5EF4-FFF2-40B4-BE49-F238E27FC236}">
                <a16:creationId xmlns:a16="http://schemas.microsoft.com/office/drawing/2014/main" id="{1D560304-1466-1167-829A-B7B26F70E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537" y="2492874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2800" b="1" dirty="0">
                <a:solidFill>
                  <a:srgbClr val="023E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現有問題</a:t>
            </a:r>
            <a:endParaRPr lang="zh-CN" altLang="en-US" sz="2800" b="1" dirty="0">
              <a:solidFill>
                <a:srgbClr val="023E8A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Calibri" panose="020F0502020204030204" pitchFamily="34" charset="0"/>
            </a:endParaRPr>
          </a:p>
        </p:txBody>
      </p:sp>
      <p:sp>
        <p:nvSpPr>
          <p:cNvPr id="19" name="文本框 5">
            <a:extLst>
              <a:ext uri="{FF2B5EF4-FFF2-40B4-BE49-F238E27FC236}">
                <a16:creationId xmlns:a16="http://schemas.microsoft.com/office/drawing/2014/main" id="{2F3C132C-2305-96E4-1639-0FFD7AD7E979}"/>
              </a:ext>
            </a:extLst>
          </p:cNvPr>
          <p:cNvSpPr txBox="1"/>
          <p:nvPr/>
        </p:nvSpPr>
        <p:spPr bwMode="auto">
          <a:xfrm>
            <a:off x="2374842" y="3538956"/>
            <a:ext cx="8894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rgbClr val="023E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02</a:t>
            </a:r>
            <a:endParaRPr lang="zh-CN" altLang="en-US" sz="4400" dirty="0">
              <a:solidFill>
                <a:srgbClr val="023E8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等腰三角形 8">
            <a:extLst>
              <a:ext uri="{FF2B5EF4-FFF2-40B4-BE49-F238E27FC236}">
                <a16:creationId xmlns:a16="http://schemas.microsoft.com/office/drawing/2014/main" id="{BE11F60C-A1F0-7B0B-AFDE-79207264572D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3185437" y="3808005"/>
            <a:ext cx="427037" cy="231341"/>
          </a:xfrm>
          <a:prstGeom prst="triangle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/>
          <a:lstStyle/>
          <a:p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DEFA08B-A513-41F4-4292-C5BE165E1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537" y="3662065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2800" b="1" dirty="0">
                <a:solidFill>
                  <a:srgbClr val="023E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 panose="020F0502020204030204" pitchFamily="34" charset="0"/>
              </a:rPr>
              <a:t>設計理念</a:t>
            </a:r>
            <a:endParaRPr lang="zh-CN" altLang="en-US" sz="2800" b="1" dirty="0">
              <a:solidFill>
                <a:srgbClr val="023E8A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Calibri" panose="020F0502020204030204" pitchFamily="34" charset="0"/>
            </a:endParaRPr>
          </a:p>
        </p:txBody>
      </p:sp>
      <p:sp>
        <p:nvSpPr>
          <p:cNvPr id="25" name="文本框 5">
            <a:extLst>
              <a:ext uri="{FF2B5EF4-FFF2-40B4-BE49-F238E27FC236}">
                <a16:creationId xmlns:a16="http://schemas.microsoft.com/office/drawing/2014/main" id="{EEC7E26C-A78A-D7FC-ABFB-B36A2686E6B3}"/>
              </a:ext>
            </a:extLst>
          </p:cNvPr>
          <p:cNvSpPr txBox="1"/>
          <p:nvPr/>
        </p:nvSpPr>
        <p:spPr bwMode="auto">
          <a:xfrm>
            <a:off x="2374840" y="4708147"/>
            <a:ext cx="8894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rgbClr val="023E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4400" dirty="0">
                <a:solidFill>
                  <a:srgbClr val="023E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CN" altLang="en-US" sz="4400" dirty="0">
              <a:solidFill>
                <a:srgbClr val="023E8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等腰三角形 8">
            <a:extLst>
              <a:ext uri="{FF2B5EF4-FFF2-40B4-BE49-F238E27FC236}">
                <a16:creationId xmlns:a16="http://schemas.microsoft.com/office/drawing/2014/main" id="{2636DBBD-9D0B-FF0C-0404-F51856781857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3185435" y="4977196"/>
            <a:ext cx="427037" cy="231341"/>
          </a:xfrm>
          <a:prstGeom prst="triangle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/>
          <a:lstStyle/>
          <a:p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29" name="文本框 22">
            <a:extLst>
              <a:ext uri="{FF2B5EF4-FFF2-40B4-BE49-F238E27FC236}">
                <a16:creationId xmlns:a16="http://schemas.microsoft.com/office/drawing/2014/main" id="{5C75E899-CA4D-7C35-2BD7-47B0AC610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537" y="4831256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2800" b="1" dirty="0">
                <a:solidFill>
                  <a:srgbClr val="023E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產品特色</a:t>
            </a:r>
            <a:endParaRPr lang="zh-CN" altLang="en-US" sz="2800" b="1" dirty="0">
              <a:solidFill>
                <a:srgbClr val="023E8A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Calibri" panose="020F0502020204030204" pitchFamily="34" charset="0"/>
            </a:endParaRPr>
          </a:p>
        </p:txBody>
      </p:sp>
      <p:sp>
        <p:nvSpPr>
          <p:cNvPr id="31" name="文本框 5">
            <a:extLst>
              <a:ext uri="{FF2B5EF4-FFF2-40B4-BE49-F238E27FC236}">
                <a16:creationId xmlns:a16="http://schemas.microsoft.com/office/drawing/2014/main" id="{21F8D9E1-1A9F-BEF1-BABE-BC27B124BAB2}"/>
              </a:ext>
            </a:extLst>
          </p:cNvPr>
          <p:cNvSpPr txBox="1"/>
          <p:nvPr/>
        </p:nvSpPr>
        <p:spPr bwMode="auto">
          <a:xfrm>
            <a:off x="6313701" y="2369765"/>
            <a:ext cx="8894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rgbClr val="023E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4400" dirty="0">
                <a:solidFill>
                  <a:srgbClr val="023E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CN" altLang="en-US" sz="4400" dirty="0">
              <a:solidFill>
                <a:srgbClr val="023E8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等腰三角形 8">
            <a:extLst>
              <a:ext uri="{FF2B5EF4-FFF2-40B4-BE49-F238E27FC236}">
                <a16:creationId xmlns:a16="http://schemas.microsoft.com/office/drawing/2014/main" id="{9F35D019-D2A2-02D8-26B2-AC52A7C2420C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7124296" y="2638814"/>
            <a:ext cx="427037" cy="231341"/>
          </a:xfrm>
          <a:prstGeom prst="triangle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/>
          <a:lstStyle/>
          <a:p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35" name="文本框 22">
            <a:extLst>
              <a:ext uri="{FF2B5EF4-FFF2-40B4-BE49-F238E27FC236}">
                <a16:creationId xmlns:a16="http://schemas.microsoft.com/office/drawing/2014/main" id="{45B4380F-9687-23DB-BB2F-267F03EC2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0398" y="2492874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2800" b="1" dirty="0">
                <a:solidFill>
                  <a:srgbClr val="023E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產品開發階段</a:t>
            </a:r>
            <a:endParaRPr lang="zh-CN" altLang="en-US" sz="2800" b="1" dirty="0">
              <a:solidFill>
                <a:srgbClr val="023E8A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Calibri" panose="020F0502020204030204" pitchFamily="34" charset="0"/>
            </a:endParaRPr>
          </a:p>
        </p:txBody>
      </p:sp>
      <p:sp>
        <p:nvSpPr>
          <p:cNvPr id="37" name="文本框 5">
            <a:extLst>
              <a:ext uri="{FF2B5EF4-FFF2-40B4-BE49-F238E27FC236}">
                <a16:creationId xmlns:a16="http://schemas.microsoft.com/office/drawing/2014/main" id="{329C6C24-D833-533D-C90D-E8C92FF80A77}"/>
              </a:ext>
            </a:extLst>
          </p:cNvPr>
          <p:cNvSpPr txBox="1"/>
          <p:nvPr/>
        </p:nvSpPr>
        <p:spPr bwMode="auto">
          <a:xfrm>
            <a:off x="6313701" y="3538956"/>
            <a:ext cx="8894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rgbClr val="023E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4400" dirty="0">
                <a:solidFill>
                  <a:srgbClr val="023E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CN" altLang="en-US" sz="4400" dirty="0">
              <a:solidFill>
                <a:srgbClr val="023E8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等腰三角形 8">
            <a:extLst>
              <a:ext uri="{FF2B5EF4-FFF2-40B4-BE49-F238E27FC236}">
                <a16:creationId xmlns:a16="http://schemas.microsoft.com/office/drawing/2014/main" id="{56554924-48A7-7615-34EE-2706337FB1A3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7124296" y="3808005"/>
            <a:ext cx="427037" cy="231341"/>
          </a:xfrm>
          <a:prstGeom prst="triangle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/>
          <a:lstStyle/>
          <a:p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41" name="文本框 22">
            <a:extLst>
              <a:ext uri="{FF2B5EF4-FFF2-40B4-BE49-F238E27FC236}">
                <a16:creationId xmlns:a16="http://schemas.microsoft.com/office/drawing/2014/main" id="{9B7F166E-3CA3-553A-6CC8-F93E955B4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0398" y="3662065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2800" b="1" dirty="0">
                <a:solidFill>
                  <a:srgbClr val="023E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 panose="020F0502020204030204" pitchFamily="34" charset="0"/>
              </a:rPr>
              <a:t>市場價值</a:t>
            </a:r>
            <a:endParaRPr lang="zh-CN" altLang="en-US" sz="2800" b="1" dirty="0">
              <a:solidFill>
                <a:srgbClr val="023E8A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Calibri" panose="020F0502020204030204" pitchFamily="34" charset="0"/>
            </a:endParaRPr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6ECA3009-B394-16CA-0721-EE8A4A88C5C6}"/>
              </a:ext>
            </a:extLst>
          </p:cNvPr>
          <p:cNvSpPr txBox="1"/>
          <p:nvPr/>
        </p:nvSpPr>
        <p:spPr bwMode="auto">
          <a:xfrm>
            <a:off x="6319936" y="4708147"/>
            <a:ext cx="8894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rgbClr val="023E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4400" dirty="0">
                <a:solidFill>
                  <a:srgbClr val="023E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CN" altLang="en-US" sz="4400" dirty="0">
              <a:solidFill>
                <a:srgbClr val="023E8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等腰三角形 8">
            <a:extLst>
              <a:ext uri="{FF2B5EF4-FFF2-40B4-BE49-F238E27FC236}">
                <a16:creationId xmlns:a16="http://schemas.microsoft.com/office/drawing/2014/main" id="{9FCAE318-69DB-B940-15EF-10E97397BE7A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7130531" y="4977196"/>
            <a:ext cx="427037" cy="231341"/>
          </a:xfrm>
          <a:prstGeom prst="triangle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/>
          <a:lstStyle/>
          <a:p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12" name="文本框 22">
            <a:extLst>
              <a:ext uri="{FF2B5EF4-FFF2-40B4-BE49-F238E27FC236}">
                <a16:creationId xmlns:a16="http://schemas.microsoft.com/office/drawing/2014/main" id="{6B242316-8D41-9149-9F22-13534A18D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633" y="4831256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2800" b="1" dirty="0">
                <a:solidFill>
                  <a:srgbClr val="023E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 panose="020F0502020204030204" pitchFamily="34" charset="0"/>
              </a:rPr>
              <a:t>預期效益</a:t>
            </a:r>
            <a:endParaRPr lang="zh-CN" altLang="en-US" sz="2800" b="1" dirty="0">
              <a:solidFill>
                <a:srgbClr val="023E8A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Calibri" panose="020F0502020204030204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0E7C239-A9B3-9A4B-91C7-B9327E5A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DD62-8C23-4550-BD71-3B9EDA49CBD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22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655ECC6-DFB6-E24D-26EC-1E7A211FBE45}"/>
              </a:ext>
            </a:extLst>
          </p:cNvPr>
          <p:cNvSpPr/>
          <p:nvPr/>
        </p:nvSpPr>
        <p:spPr>
          <a:xfrm>
            <a:off x="0" y="395654"/>
            <a:ext cx="857250" cy="96471"/>
          </a:xfrm>
          <a:prstGeom prst="rect">
            <a:avLst/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EF659F-807F-253B-56E0-C7670078AA88}"/>
              </a:ext>
            </a:extLst>
          </p:cNvPr>
          <p:cNvSpPr/>
          <p:nvPr/>
        </p:nvSpPr>
        <p:spPr>
          <a:xfrm>
            <a:off x="4150312" y="395654"/>
            <a:ext cx="8041687" cy="96471"/>
          </a:xfrm>
          <a:prstGeom prst="rect">
            <a:avLst/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54EDD6-5630-07F4-094B-241634AF2F88}"/>
              </a:ext>
            </a:extLst>
          </p:cNvPr>
          <p:cNvGrpSpPr>
            <a:grpSpLocks/>
          </p:cNvGrpSpPr>
          <p:nvPr/>
        </p:nvGrpSpPr>
        <p:grpSpPr bwMode="auto">
          <a:xfrm>
            <a:off x="990599" y="102760"/>
            <a:ext cx="3485028" cy="584775"/>
            <a:chOff x="991117" y="103151"/>
            <a:chExt cx="3483734" cy="583764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2B1DB35-C4C3-6551-248F-88D5962335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3011" y="134381"/>
              <a:ext cx="3291840" cy="522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目標市場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2DCC83B-46BF-3C2F-A00D-4C6B30D04658}"/>
                </a:ext>
              </a:extLst>
            </p:cNvPr>
            <p:cNvSpPr txBox="1"/>
            <p:nvPr/>
          </p:nvSpPr>
          <p:spPr>
            <a:xfrm>
              <a:off x="991117" y="103151"/>
              <a:ext cx="723631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+mn-ea"/>
                </a:rPr>
                <a:t>0</a:t>
              </a:r>
              <a:r>
                <a:rPr lang="en-US" altLang="zh-TW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</a:rPr>
                <a:t>5</a:t>
              </a:r>
              <a:endPara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70E5D846-DE14-FF00-743D-64C38C4DB199}"/>
              </a:ext>
            </a:extLst>
          </p:cNvPr>
          <p:cNvSpPr txBox="1"/>
          <p:nvPr/>
        </p:nvSpPr>
        <p:spPr>
          <a:xfrm>
            <a:off x="4133182" y="5075141"/>
            <a:ext cx="368423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TW" altLang="en-US" sz="32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高齡者視力退化</a:t>
            </a:r>
            <a:endParaRPr lang="en-US" altLang="zh-TW" sz="32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Aft>
                <a:spcPts val="1200"/>
              </a:spcAft>
            </a:pPr>
            <a:r>
              <a:rPr lang="en-US" altLang="zh-TW" sz="32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含高度近視人士</a:t>
            </a:r>
            <a:r>
              <a:rPr lang="en-US" altLang="zh-TW" sz="32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0DEAE09-2115-D9FF-F1BF-B9D779591757}"/>
              </a:ext>
            </a:extLst>
          </p:cNvPr>
          <p:cNvSpPr txBox="1"/>
          <p:nvPr/>
        </p:nvSpPr>
        <p:spPr>
          <a:xfrm>
            <a:off x="857250" y="861407"/>
            <a:ext cx="302202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400" b="1" dirty="0">
                <a:solidFill>
                  <a:srgbClr val="023E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目標族群</a:t>
            </a:r>
          </a:p>
        </p:txBody>
      </p:sp>
      <p:sp>
        <p:nvSpPr>
          <p:cNvPr id="20" name="等腰三角形 8">
            <a:extLst>
              <a:ext uri="{FF2B5EF4-FFF2-40B4-BE49-F238E27FC236}">
                <a16:creationId xmlns:a16="http://schemas.microsoft.com/office/drawing/2014/main" id="{DFE5226F-5E16-351B-B45E-8CD17CB538E6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330777" y="1053514"/>
            <a:ext cx="427037" cy="231341"/>
          </a:xfrm>
          <a:prstGeom prst="triangle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/>
          <a:lstStyle/>
          <a:p>
            <a:endParaRPr lang="zh-CN" altLang="zh-CN" dirty="0">
              <a:solidFill>
                <a:srgbClr val="FFFFFF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0F15E9C-ECB3-6848-D193-8B6964B93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33" y="2463695"/>
            <a:ext cx="2251377" cy="225137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E7AF557D-6B6A-D4C6-2B4E-D5F9E3A45F33}"/>
              </a:ext>
            </a:extLst>
          </p:cNvPr>
          <p:cNvSpPr txBox="1"/>
          <p:nvPr/>
        </p:nvSpPr>
        <p:spPr>
          <a:xfrm>
            <a:off x="1434269" y="5105919"/>
            <a:ext cx="21630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失明人士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8140DB8F-5CB3-8F60-22B2-A78E92A41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446" y="2382529"/>
            <a:ext cx="2413703" cy="2413703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613BE4-E950-D5B9-36B6-D773A5A4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DD62-8C23-4550-BD71-3B9EDA49CBD5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353287" y="5105919"/>
            <a:ext cx="28376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其他身心或</a:t>
            </a:r>
            <a:endParaRPr lang="en-US" altLang="zh-TW" sz="32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行動不便人士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A7D3E60C-A3FC-0914-BDAB-F309EC500C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134" y="2515415"/>
            <a:ext cx="2147933" cy="214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71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03FE667-4E12-E458-FCAC-D2E7B8EA2798}"/>
              </a:ext>
            </a:extLst>
          </p:cNvPr>
          <p:cNvSpPr/>
          <p:nvPr/>
        </p:nvSpPr>
        <p:spPr>
          <a:xfrm>
            <a:off x="0" y="2282871"/>
            <a:ext cx="12192000" cy="2292258"/>
          </a:xfrm>
          <a:prstGeom prst="rect">
            <a:avLst/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文本框 22">
            <a:extLst>
              <a:ext uri="{FF2B5EF4-FFF2-40B4-BE49-F238E27FC236}">
                <a16:creationId xmlns:a16="http://schemas.microsoft.com/office/drawing/2014/main" id="{1D560304-1466-1167-829A-B7B26F70E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4747" y="2967335"/>
            <a:ext cx="2954656" cy="9233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5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預期效益</a:t>
            </a:r>
            <a:endParaRPr lang="zh-CN" altLang="en-US" sz="5400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Calibri" panose="020F0502020204030204" pitchFamily="34" charset="0"/>
            </a:endParaRPr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4AE9A76C-CF75-EBCC-7B4A-03350CB33357}"/>
              </a:ext>
            </a:extLst>
          </p:cNvPr>
          <p:cNvSpPr txBox="1"/>
          <p:nvPr/>
        </p:nvSpPr>
        <p:spPr bwMode="auto">
          <a:xfrm>
            <a:off x="3058331" y="2875002"/>
            <a:ext cx="1901596" cy="11079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66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CN" altLang="en-US" sz="6600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67378BD-EEA5-B615-03A6-791D605B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DD62-8C23-4550-BD71-3B9EDA49CBD5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108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655ECC6-DFB6-E24D-26EC-1E7A211FBE45}"/>
              </a:ext>
            </a:extLst>
          </p:cNvPr>
          <p:cNvSpPr/>
          <p:nvPr/>
        </p:nvSpPr>
        <p:spPr>
          <a:xfrm>
            <a:off x="0" y="395654"/>
            <a:ext cx="857250" cy="96471"/>
          </a:xfrm>
          <a:prstGeom prst="rect">
            <a:avLst/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EF659F-807F-253B-56E0-C7670078AA88}"/>
              </a:ext>
            </a:extLst>
          </p:cNvPr>
          <p:cNvSpPr/>
          <p:nvPr/>
        </p:nvSpPr>
        <p:spPr>
          <a:xfrm>
            <a:off x="3552092" y="395654"/>
            <a:ext cx="8639908" cy="96471"/>
          </a:xfrm>
          <a:prstGeom prst="rect">
            <a:avLst/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54EDD6-5630-07F4-094B-241634AF2F88}"/>
              </a:ext>
            </a:extLst>
          </p:cNvPr>
          <p:cNvGrpSpPr>
            <a:grpSpLocks/>
          </p:cNvGrpSpPr>
          <p:nvPr/>
        </p:nvGrpSpPr>
        <p:grpSpPr bwMode="auto">
          <a:xfrm>
            <a:off x="857250" y="102760"/>
            <a:ext cx="3293063" cy="585788"/>
            <a:chOff x="857817" y="103151"/>
            <a:chExt cx="3291840" cy="58477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2B1DB35-C4C3-6551-248F-88D5962335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817" y="133929"/>
              <a:ext cx="3291840" cy="523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預期效益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2DCC83B-46BF-3C2F-A00D-4C6B30D04658}"/>
                </a:ext>
              </a:extLst>
            </p:cNvPr>
            <p:cNvSpPr txBox="1"/>
            <p:nvPr/>
          </p:nvSpPr>
          <p:spPr>
            <a:xfrm>
              <a:off x="991117" y="103151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+mn-ea"/>
                </a:rPr>
                <a:t>0</a:t>
              </a:r>
              <a:r>
                <a:rPr lang="en-US" altLang="zh-TW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</a:rPr>
                <a:t>6</a:t>
              </a:r>
              <a:endPara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0A1D7CFD-9A44-D349-3F3C-812671950176}"/>
              </a:ext>
            </a:extLst>
          </p:cNvPr>
          <p:cNvSpPr txBox="1"/>
          <p:nvPr/>
        </p:nvSpPr>
        <p:spPr>
          <a:xfrm>
            <a:off x="2089400" y="2268310"/>
            <a:ext cx="3835958" cy="65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視障者生活的自主性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4FEA48D-5883-5B5A-5B3F-95CF69806FFA}"/>
              </a:ext>
            </a:extLst>
          </p:cNvPr>
          <p:cNvSpPr txBox="1"/>
          <p:nvPr/>
        </p:nvSpPr>
        <p:spPr>
          <a:xfrm>
            <a:off x="7608088" y="2268310"/>
            <a:ext cx="3570514" cy="65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降低在交通上的危險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15698A2-A41D-3A61-3F84-9FB3FC7CD53A}"/>
              </a:ext>
            </a:extLst>
          </p:cNvPr>
          <p:cNvSpPr txBox="1"/>
          <p:nvPr/>
        </p:nvSpPr>
        <p:spPr>
          <a:xfrm>
            <a:off x="7608088" y="4511010"/>
            <a:ext cx="3772302" cy="65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IRGD</a:t>
            </a:r>
            <a:r>
              <a:rPr lang="zh-TW" altLang="en-US" sz="28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使用環境不受限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6161CCB-A749-730C-D89D-087CCA4DDA26}"/>
              </a:ext>
            </a:extLst>
          </p:cNvPr>
          <p:cNvSpPr txBox="1"/>
          <p:nvPr/>
        </p:nvSpPr>
        <p:spPr>
          <a:xfrm>
            <a:off x="2367855" y="4511010"/>
            <a:ext cx="3279048" cy="65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獲取周遭商店資訊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DE55DD5F-C0CC-5CCD-7BB7-05B11DD01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62" y="1389637"/>
            <a:ext cx="1878347" cy="1878347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FD3C35BF-3F53-FCC8-1E55-48843BEAC0A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271780"/>
            <a:ext cx="1194206" cy="1194206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D9FE059D-F28A-7850-E23B-6C84793BAC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58" y="1771080"/>
            <a:ext cx="1516643" cy="1516643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4002C776-34BD-9EFA-2BA1-9B46069BF1B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740" y="4141684"/>
            <a:ext cx="1121878" cy="1121878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431732B-3940-48AA-14FB-AE7F3E5E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DD62-8C23-4550-BD71-3B9EDA49CBD5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594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03FE667-4E12-E458-FCAC-D2E7B8EA2798}"/>
              </a:ext>
            </a:extLst>
          </p:cNvPr>
          <p:cNvSpPr/>
          <p:nvPr/>
        </p:nvSpPr>
        <p:spPr>
          <a:xfrm>
            <a:off x="0" y="2282871"/>
            <a:ext cx="12192000" cy="2292258"/>
          </a:xfrm>
          <a:prstGeom prst="rect">
            <a:avLst/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文本框 22">
            <a:extLst>
              <a:ext uri="{FF2B5EF4-FFF2-40B4-BE49-F238E27FC236}">
                <a16:creationId xmlns:a16="http://schemas.microsoft.com/office/drawing/2014/main" id="{F0E9AFAB-B944-4524-326A-9BC50651B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672" y="2967335"/>
            <a:ext cx="2954655" cy="9233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5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謝謝大家</a:t>
            </a:r>
            <a:endParaRPr lang="zh-CN" altLang="en-US" sz="5400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Calibri" panose="020F0502020204030204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81F1505-4C99-9F02-8954-FB31AD9B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DD62-8C23-4550-BD71-3B9EDA49CBD5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1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03FE667-4E12-E458-FCAC-D2E7B8EA2798}"/>
              </a:ext>
            </a:extLst>
          </p:cNvPr>
          <p:cNvSpPr/>
          <p:nvPr/>
        </p:nvSpPr>
        <p:spPr>
          <a:xfrm>
            <a:off x="0" y="2282871"/>
            <a:ext cx="12192000" cy="2292258"/>
          </a:xfrm>
          <a:prstGeom prst="rect">
            <a:avLst/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文本框 22">
            <a:extLst>
              <a:ext uri="{FF2B5EF4-FFF2-40B4-BE49-F238E27FC236}">
                <a16:creationId xmlns:a16="http://schemas.microsoft.com/office/drawing/2014/main" id="{1D560304-1466-1167-829A-B7B26F70E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4747" y="2967335"/>
            <a:ext cx="2954655" cy="9233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5400" b="1" dirty="0">
                <a:solidFill>
                  <a:schemeClr val="bg2">
                    <a:lumMod val="9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現有問題</a:t>
            </a:r>
            <a:endParaRPr lang="zh-CN" altLang="en-US" sz="5400" b="1" dirty="0">
              <a:solidFill>
                <a:schemeClr val="bg2">
                  <a:lumMod val="9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Calibri" panose="020F0502020204030204" pitchFamily="34" charset="0"/>
            </a:endParaRPr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4AE9A76C-CF75-EBCC-7B4A-03350CB33357}"/>
              </a:ext>
            </a:extLst>
          </p:cNvPr>
          <p:cNvSpPr txBox="1"/>
          <p:nvPr/>
        </p:nvSpPr>
        <p:spPr bwMode="auto">
          <a:xfrm>
            <a:off x="3058331" y="2875002"/>
            <a:ext cx="1901596" cy="11079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dirty="0">
                <a:solidFill>
                  <a:schemeClr val="bg2">
                    <a:lumMod val="9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6600" dirty="0">
                <a:solidFill>
                  <a:schemeClr val="bg2">
                    <a:lumMod val="9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CN" altLang="en-US" sz="6600" dirty="0">
              <a:solidFill>
                <a:schemeClr val="bg2">
                  <a:lumMod val="9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9F88C10-1146-A6D2-A244-774381AD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DD62-8C23-4550-BD71-3B9EDA49CBD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40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655ECC6-DFB6-E24D-26EC-1E7A211FBE45}"/>
              </a:ext>
            </a:extLst>
          </p:cNvPr>
          <p:cNvSpPr/>
          <p:nvPr/>
        </p:nvSpPr>
        <p:spPr>
          <a:xfrm>
            <a:off x="0" y="395654"/>
            <a:ext cx="857250" cy="96471"/>
          </a:xfrm>
          <a:prstGeom prst="rect">
            <a:avLst/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EF659F-807F-253B-56E0-C7670078AA88}"/>
              </a:ext>
            </a:extLst>
          </p:cNvPr>
          <p:cNvSpPr/>
          <p:nvPr/>
        </p:nvSpPr>
        <p:spPr>
          <a:xfrm>
            <a:off x="3552092" y="395654"/>
            <a:ext cx="8639908" cy="96471"/>
          </a:xfrm>
          <a:prstGeom prst="rect">
            <a:avLst/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54EDD6-5630-07F4-094B-241634AF2F88}"/>
              </a:ext>
            </a:extLst>
          </p:cNvPr>
          <p:cNvGrpSpPr>
            <a:grpSpLocks/>
          </p:cNvGrpSpPr>
          <p:nvPr/>
        </p:nvGrpSpPr>
        <p:grpSpPr bwMode="auto">
          <a:xfrm>
            <a:off x="857251" y="102760"/>
            <a:ext cx="3293063" cy="585788"/>
            <a:chOff x="857818" y="103151"/>
            <a:chExt cx="3291840" cy="58477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2B1DB35-C4C3-6551-248F-88D5962335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818" y="133929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現有問題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2DCC83B-46BF-3C2F-A00D-4C6B30D04658}"/>
                </a:ext>
              </a:extLst>
            </p:cNvPr>
            <p:cNvSpPr txBox="1"/>
            <p:nvPr/>
          </p:nvSpPr>
          <p:spPr>
            <a:xfrm>
              <a:off x="991117" y="103151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0E6E53C3-F8F7-04F2-1418-5394F9A5643C}"/>
              </a:ext>
            </a:extLst>
          </p:cNvPr>
          <p:cNvSpPr txBox="1"/>
          <p:nvPr/>
        </p:nvSpPr>
        <p:spPr>
          <a:xfrm>
            <a:off x="857250" y="861407"/>
            <a:ext cx="609746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400" b="1" dirty="0">
                <a:solidFill>
                  <a:srgbClr val="023E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現今視障者的人數比例</a:t>
            </a:r>
          </a:p>
        </p:txBody>
      </p:sp>
      <p:sp>
        <p:nvSpPr>
          <p:cNvPr id="10" name="等腰三角形 8">
            <a:extLst>
              <a:ext uri="{FF2B5EF4-FFF2-40B4-BE49-F238E27FC236}">
                <a16:creationId xmlns:a16="http://schemas.microsoft.com/office/drawing/2014/main" id="{34B6436A-B9C4-4220-13E7-22203F996D55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330777" y="1053514"/>
            <a:ext cx="427037" cy="231341"/>
          </a:xfrm>
          <a:prstGeom prst="triangle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/>
          <a:lstStyle/>
          <a:p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DE8780D-21D3-2A2F-A35C-42235DD3F36A}"/>
              </a:ext>
            </a:extLst>
          </p:cNvPr>
          <p:cNvSpPr txBox="1"/>
          <p:nvPr/>
        </p:nvSpPr>
        <p:spPr>
          <a:xfrm>
            <a:off x="1352549" y="3752209"/>
            <a:ext cx="10368395" cy="1306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現時全球的視障人數：約為</a:t>
            </a:r>
            <a:r>
              <a:rPr lang="zh-TW" altLang="en-US" sz="3200" b="1" dirty="0">
                <a:solidFill>
                  <a:srgbClr val="0033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2.53億人</a:t>
            </a:r>
            <a:endParaRPr lang="en-US" altLang="zh-TW" sz="3200" b="1" dirty="0">
              <a:solidFill>
                <a:srgbClr val="0033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     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為全球總人口的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3.2%)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F52B2AE-984B-D816-2266-9DEEE8CB7E3A}"/>
              </a:ext>
            </a:extLst>
          </p:cNvPr>
          <p:cNvSpPr txBox="1"/>
          <p:nvPr/>
        </p:nvSpPr>
        <p:spPr>
          <a:xfrm>
            <a:off x="1352549" y="2122167"/>
            <a:ext cx="9001414" cy="1306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台灣2021年視障人數：約為</a:t>
            </a:r>
            <a:r>
              <a:rPr lang="zh-TW" altLang="en-US" sz="3200" b="1" dirty="0">
                <a:solidFill>
                  <a:srgbClr val="0033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55,463人</a:t>
            </a:r>
            <a:endParaRPr lang="en-US" altLang="zh-TW" sz="3200" b="1" dirty="0">
              <a:solidFill>
                <a:srgbClr val="0033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     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為台灣總人口的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0.2%)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BC0853-60B7-D6C9-7D88-164CDE5D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DD62-8C23-4550-BD71-3B9EDA49CBD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61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E96FD035-66EE-9579-3CAF-EC9DCE63F6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600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50" t="10795" r="20060" b="11954"/>
          <a:stretch/>
        </p:blipFill>
        <p:spPr>
          <a:xfrm>
            <a:off x="7872046" y="2193488"/>
            <a:ext cx="3537354" cy="397962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effectLst>
            <a:glow>
              <a:schemeClr val="accent1"/>
            </a:glow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655ECC6-DFB6-E24D-26EC-1E7A211FBE45}"/>
              </a:ext>
            </a:extLst>
          </p:cNvPr>
          <p:cNvSpPr/>
          <p:nvPr/>
        </p:nvSpPr>
        <p:spPr>
          <a:xfrm>
            <a:off x="0" y="395654"/>
            <a:ext cx="857250" cy="96471"/>
          </a:xfrm>
          <a:prstGeom prst="rect">
            <a:avLst/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EF659F-807F-253B-56E0-C7670078AA88}"/>
              </a:ext>
            </a:extLst>
          </p:cNvPr>
          <p:cNvSpPr/>
          <p:nvPr/>
        </p:nvSpPr>
        <p:spPr>
          <a:xfrm>
            <a:off x="3552092" y="395654"/>
            <a:ext cx="8639908" cy="96471"/>
          </a:xfrm>
          <a:prstGeom prst="rect">
            <a:avLst/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54EDD6-5630-07F4-094B-241634AF2F88}"/>
              </a:ext>
            </a:extLst>
          </p:cNvPr>
          <p:cNvGrpSpPr>
            <a:grpSpLocks/>
          </p:cNvGrpSpPr>
          <p:nvPr/>
        </p:nvGrpSpPr>
        <p:grpSpPr bwMode="auto">
          <a:xfrm>
            <a:off x="857250" y="102760"/>
            <a:ext cx="3293063" cy="585788"/>
            <a:chOff x="857817" y="103151"/>
            <a:chExt cx="3291840" cy="58477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2B1DB35-C4C3-6551-248F-88D5962335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817" y="133929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現有問題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2DCC83B-46BF-3C2F-A00D-4C6B30D04658}"/>
                </a:ext>
              </a:extLst>
            </p:cNvPr>
            <p:cNvSpPr txBox="1"/>
            <p:nvPr/>
          </p:nvSpPr>
          <p:spPr>
            <a:xfrm>
              <a:off x="991117" y="103151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F4E8D27A-6AE2-06B4-D1D4-9BAB8846996D}"/>
              </a:ext>
            </a:extLst>
          </p:cNvPr>
          <p:cNvSpPr txBox="1"/>
          <p:nvPr/>
        </p:nvSpPr>
        <p:spPr>
          <a:xfrm>
            <a:off x="857250" y="861407"/>
            <a:ext cx="609746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400" b="1" dirty="0">
                <a:solidFill>
                  <a:srgbClr val="023E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導盲輔具之現況</a:t>
            </a:r>
          </a:p>
        </p:txBody>
      </p:sp>
      <p:sp>
        <p:nvSpPr>
          <p:cNvPr id="10" name="等腰三角形 8">
            <a:extLst>
              <a:ext uri="{FF2B5EF4-FFF2-40B4-BE49-F238E27FC236}">
                <a16:creationId xmlns:a16="http://schemas.microsoft.com/office/drawing/2014/main" id="{DBA87854-F476-D9FC-6446-A553341FC157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330777" y="1053514"/>
            <a:ext cx="427037" cy="231341"/>
          </a:xfrm>
          <a:prstGeom prst="triangle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/>
          <a:lstStyle/>
          <a:p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8CAE976-E22E-D934-FBA5-3BC6221E9281}"/>
              </a:ext>
            </a:extLst>
          </p:cNvPr>
          <p:cNvSpPr txBox="1"/>
          <p:nvPr/>
        </p:nvSpPr>
        <p:spPr>
          <a:xfrm>
            <a:off x="3413337" y="4694643"/>
            <a:ext cx="3039636" cy="1193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60000"/>
              </a:lnSpc>
              <a:spcBef>
                <a:spcPts val="0"/>
              </a:spcBef>
              <a:spcAft>
                <a:spcPts val="1200"/>
              </a:spcAft>
            </a:pPr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易受外在環境影響</a:t>
            </a:r>
            <a:endParaRPr lang="en-US" altLang="zh-TW" sz="28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rtl="0">
              <a:lnSpc>
                <a:spcPct val="60000"/>
              </a:lnSpc>
              <a:spcBef>
                <a:spcPts val="0"/>
              </a:spcBef>
              <a:spcAft>
                <a:spcPts val="1200"/>
              </a:spcAft>
            </a:pPr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無法辨別紅綠燈</a:t>
            </a:r>
            <a:endParaRPr lang="en-US" altLang="zh-TW" sz="28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rtl="0">
              <a:lnSpc>
                <a:spcPct val="60000"/>
              </a:lnSpc>
              <a:spcBef>
                <a:spcPts val="0"/>
              </a:spcBef>
              <a:spcAft>
                <a:spcPts val="1200"/>
              </a:spcAft>
            </a:pPr>
            <a:r>
              <a:rPr lang="zh-TW" altLang="en-US" sz="2800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需花時間照顧</a:t>
            </a:r>
            <a:endParaRPr lang="zh-TW" altLang="en-US" sz="28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E5F9CBB-425A-EE42-E6EF-E88EEF9419F3}"/>
              </a:ext>
            </a:extLst>
          </p:cNvPr>
          <p:cNvSpPr txBox="1"/>
          <p:nvPr/>
        </p:nvSpPr>
        <p:spPr>
          <a:xfrm>
            <a:off x="3404241" y="1817480"/>
            <a:ext cx="70613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zh-TW" altLang="en-US" sz="3200" b="0" i="0" u="none" strike="noStrike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僅能憑感覺判斷環境安全</a:t>
            </a:r>
            <a:endParaRPr lang="zh-TW" altLang="en-US" sz="3200" b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等腰三角形 8">
            <a:extLst>
              <a:ext uri="{FF2B5EF4-FFF2-40B4-BE49-F238E27FC236}">
                <a16:creationId xmlns:a16="http://schemas.microsoft.com/office/drawing/2014/main" id="{0597EE06-41F6-C58F-72AA-1513ED3FA317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2763537" y="1946487"/>
            <a:ext cx="309536" cy="282837"/>
          </a:xfrm>
          <a:prstGeom prst="triangle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/>
          <a:lstStyle/>
          <a:p>
            <a:endParaRPr lang="zh-CN" altLang="zh-CN" sz="32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96FCCE8-D8DE-1DD3-0C0B-1A3AD62A41FD}"/>
              </a:ext>
            </a:extLst>
          </p:cNvPr>
          <p:cNvSpPr txBox="1"/>
          <p:nvPr/>
        </p:nvSpPr>
        <p:spPr>
          <a:xfrm>
            <a:off x="3404241" y="3890914"/>
            <a:ext cx="60974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犬隻本身能力受限</a:t>
            </a:r>
          </a:p>
        </p:txBody>
      </p:sp>
      <p:sp>
        <p:nvSpPr>
          <p:cNvPr id="20" name="等腰三角形 8">
            <a:extLst>
              <a:ext uri="{FF2B5EF4-FFF2-40B4-BE49-F238E27FC236}">
                <a16:creationId xmlns:a16="http://schemas.microsoft.com/office/drawing/2014/main" id="{B0873EB3-0184-1872-2973-D0BBDF820D56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2763536" y="3005166"/>
            <a:ext cx="309536" cy="282837"/>
          </a:xfrm>
          <a:prstGeom prst="triangle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/>
          <a:lstStyle/>
          <a:p>
            <a:endParaRPr lang="zh-CN" altLang="zh-CN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7997E00-85D2-E0C9-432D-311005AD5295}"/>
              </a:ext>
            </a:extLst>
          </p:cNvPr>
          <p:cNvSpPr txBox="1"/>
          <p:nvPr/>
        </p:nvSpPr>
        <p:spPr>
          <a:xfrm>
            <a:off x="3404241" y="2853353"/>
            <a:ext cx="78188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zh-TW" altLang="en-US" sz="3200" b="0" i="0" u="none" strike="noStrike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偵測角度受限、無觸覺回饋</a:t>
            </a:r>
            <a:endParaRPr lang="zh-TW" altLang="en-US" sz="3200" b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等腰三角形 8">
            <a:extLst>
              <a:ext uri="{FF2B5EF4-FFF2-40B4-BE49-F238E27FC236}">
                <a16:creationId xmlns:a16="http://schemas.microsoft.com/office/drawing/2014/main" id="{635E34A1-EF84-90EE-5CAD-BB00C0D3D2D7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2763536" y="4041885"/>
            <a:ext cx="309536" cy="282837"/>
          </a:xfrm>
          <a:prstGeom prst="triangle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/>
          <a:lstStyle/>
          <a:p>
            <a:endParaRPr lang="zh-CN" altLang="zh-CN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004FEB-870F-3363-2E5A-B7425CCE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DD62-8C23-4550-BD71-3B9EDA49CBD5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9678DB-EFC8-5B8C-21EF-243FFEDFDB8A}"/>
              </a:ext>
            </a:extLst>
          </p:cNvPr>
          <p:cNvSpPr txBox="1"/>
          <p:nvPr/>
        </p:nvSpPr>
        <p:spPr>
          <a:xfrm>
            <a:off x="948628" y="1802092"/>
            <a:ext cx="196967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導盲杖</a:t>
            </a:r>
            <a:r>
              <a:rPr lang="zh-TW" altLang="en-US" sz="3400" b="1" i="0" u="none" strike="noStrike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3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7F7EF0A-76ED-1F9C-585E-B1901F062456}"/>
              </a:ext>
            </a:extLst>
          </p:cNvPr>
          <p:cNvSpPr txBox="1"/>
          <p:nvPr/>
        </p:nvSpPr>
        <p:spPr>
          <a:xfrm>
            <a:off x="729662" y="2834662"/>
            <a:ext cx="196967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輔助眼鏡 </a:t>
            </a:r>
            <a:r>
              <a:rPr lang="zh-TW" altLang="en-US" sz="3400" b="1" i="0" u="none" strike="noStrike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3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6F7B1C7-1DC7-7001-F58F-871D7D8F77EB}"/>
              </a:ext>
            </a:extLst>
          </p:cNvPr>
          <p:cNvSpPr txBox="1"/>
          <p:nvPr/>
        </p:nvSpPr>
        <p:spPr>
          <a:xfrm>
            <a:off x="948628" y="3875526"/>
            <a:ext cx="196967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導盲犬</a:t>
            </a:r>
            <a:r>
              <a:rPr lang="zh-TW" altLang="en-US" sz="3400" b="1" i="0" u="none" strike="noStrike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08599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655ECC6-DFB6-E24D-26EC-1E7A211FBE45}"/>
              </a:ext>
            </a:extLst>
          </p:cNvPr>
          <p:cNvSpPr/>
          <p:nvPr/>
        </p:nvSpPr>
        <p:spPr>
          <a:xfrm>
            <a:off x="0" y="395654"/>
            <a:ext cx="857250" cy="96471"/>
          </a:xfrm>
          <a:prstGeom prst="rect">
            <a:avLst/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EF659F-807F-253B-56E0-C7670078AA88}"/>
              </a:ext>
            </a:extLst>
          </p:cNvPr>
          <p:cNvSpPr/>
          <p:nvPr/>
        </p:nvSpPr>
        <p:spPr>
          <a:xfrm>
            <a:off x="3552092" y="395654"/>
            <a:ext cx="8639908" cy="96471"/>
          </a:xfrm>
          <a:prstGeom prst="rect">
            <a:avLst/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54EDD6-5630-07F4-094B-241634AF2F88}"/>
              </a:ext>
            </a:extLst>
          </p:cNvPr>
          <p:cNvGrpSpPr>
            <a:grpSpLocks/>
          </p:cNvGrpSpPr>
          <p:nvPr/>
        </p:nvGrpSpPr>
        <p:grpSpPr bwMode="auto">
          <a:xfrm>
            <a:off x="857250" y="102760"/>
            <a:ext cx="3293063" cy="585788"/>
            <a:chOff x="857817" y="103151"/>
            <a:chExt cx="3291840" cy="58477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2B1DB35-C4C3-6551-248F-88D5962335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817" y="133929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現有問題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2DCC83B-46BF-3C2F-A00D-4C6B30D04658}"/>
                </a:ext>
              </a:extLst>
            </p:cNvPr>
            <p:cNvSpPr txBox="1"/>
            <p:nvPr/>
          </p:nvSpPr>
          <p:spPr>
            <a:xfrm>
              <a:off x="991117" y="103151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F4E8D27A-6AE2-06B4-D1D4-9BAB8846996D}"/>
              </a:ext>
            </a:extLst>
          </p:cNvPr>
          <p:cNvSpPr txBox="1"/>
          <p:nvPr/>
        </p:nvSpPr>
        <p:spPr>
          <a:xfrm>
            <a:off x="857250" y="861407"/>
            <a:ext cx="609746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400" b="1" dirty="0">
                <a:solidFill>
                  <a:srgbClr val="023E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視障人士交通安全疑慮</a:t>
            </a:r>
            <a:endParaRPr lang="zh-TW" altLang="en-US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等腰三角形 8">
            <a:extLst>
              <a:ext uri="{FF2B5EF4-FFF2-40B4-BE49-F238E27FC236}">
                <a16:creationId xmlns:a16="http://schemas.microsoft.com/office/drawing/2014/main" id="{DBA87854-F476-D9FC-6446-A553341FC157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330777" y="1053514"/>
            <a:ext cx="427037" cy="231341"/>
          </a:xfrm>
          <a:prstGeom prst="triangle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/>
          <a:lstStyle/>
          <a:p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33475B5-33C0-06DE-8188-67C69A175B17}"/>
              </a:ext>
            </a:extLst>
          </p:cNvPr>
          <p:cNvSpPr txBox="1"/>
          <p:nvPr/>
        </p:nvSpPr>
        <p:spPr>
          <a:xfrm>
            <a:off x="477619" y="5522480"/>
            <a:ext cx="41616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Aft>
                <a:spcPts val="1200"/>
              </a:spcAft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難以獲取交通資訊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AA0386-3D0F-16A3-8564-A411316E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DD62-8C23-4550-BD71-3B9EDA49CBD5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F50DBC0-340D-851D-DA6F-62C3FD7AE798}"/>
              </a:ext>
            </a:extLst>
          </p:cNvPr>
          <p:cNvSpPr txBox="1"/>
          <p:nvPr/>
        </p:nvSpPr>
        <p:spPr>
          <a:xfrm>
            <a:off x="5655294" y="5522479"/>
            <a:ext cx="48675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無法反應即時路況與危險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25DD7CA-CA12-AEC7-034A-55F9CA60F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47" y="2483915"/>
            <a:ext cx="2769335" cy="276933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39C4016-F481-5C16-280D-2378FCAD9B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344" y="2556013"/>
            <a:ext cx="2625131" cy="2625131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9548EAFD-5679-5BFA-5116-D54B729B4A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158" y="2033848"/>
            <a:ext cx="3488631" cy="348863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89E2583-DF62-4E53-8654-200396DD7522}"/>
              </a:ext>
            </a:extLst>
          </p:cNvPr>
          <p:cNvSpPr txBox="1"/>
          <p:nvPr/>
        </p:nvSpPr>
        <p:spPr>
          <a:xfrm>
            <a:off x="937211" y="1601044"/>
            <a:ext cx="6426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致電訪談 嘉義縣盲人福利協進會</a:t>
            </a:r>
            <a:r>
              <a:rPr lang="en-US" altLang="zh-TW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017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03FE667-4E12-E458-FCAC-D2E7B8EA2798}"/>
              </a:ext>
            </a:extLst>
          </p:cNvPr>
          <p:cNvSpPr/>
          <p:nvPr/>
        </p:nvSpPr>
        <p:spPr>
          <a:xfrm>
            <a:off x="0" y="2282871"/>
            <a:ext cx="12192000" cy="2292258"/>
          </a:xfrm>
          <a:prstGeom prst="rect">
            <a:avLst/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文本框 22">
            <a:extLst>
              <a:ext uri="{FF2B5EF4-FFF2-40B4-BE49-F238E27FC236}">
                <a16:creationId xmlns:a16="http://schemas.microsoft.com/office/drawing/2014/main" id="{1D560304-1466-1167-829A-B7B26F70E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4747" y="2967335"/>
            <a:ext cx="2954655" cy="9233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5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設計理念</a:t>
            </a:r>
            <a:endParaRPr lang="zh-CN" altLang="en-US" sz="5400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Calibri" panose="020F0502020204030204" pitchFamily="34" charset="0"/>
            </a:endParaRPr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4AE9A76C-CF75-EBCC-7B4A-03350CB33357}"/>
              </a:ext>
            </a:extLst>
          </p:cNvPr>
          <p:cNvSpPr txBox="1"/>
          <p:nvPr/>
        </p:nvSpPr>
        <p:spPr bwMode="auto">
          <a:xfrm>
            <a:off x="3058331" y="2875002"/>
            <a:ext cx="1901596" cy="11079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02</a:t>
            </a:r>
            <a:endParaRPr lang="zh-CN" altLang="en-US" sz="6600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7C0F6AB-221B-7E2F-9ADC-4F1BA7D0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DD62-8C23-4550-BD71-3B9EDA49CBD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282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655ECC6-DFB6-E24D-26EC-1E7A211FBE45}"/>
              </a:ext>
            </a:extLst>
          </p:cNvPr>
          <p:cNvSpPr/>
          <p:nvPr/>
        </p:nvSpPr>
        <p:spPr>
          <a:xfrm>
            <a:off x="0" y="395654"/>
            <a:ext cx="857250" cy="96471"/>
          </a:xfrm>
          <a:prstGeom prst="rect">
            <a:avLst/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EF659F-807F-253B-56E0-C7670078AA88}"/>
              </a:ext>
            </a:extLst>
          </p:cNvPr>
          <p:cNvSpPr/>
          <p:nvPr/>
        </p:nvSpPr>
        <p:spPr>
          <a:xfrm>
            <a:off x="3552092" y="395654"/>
            <a:ext cx="8639908" cy="96471"/>
          </a:xfrm>
          <a:prstGeom prst="rect">
            <a:avLst/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54EDD6-5630-07F4-094B-241634AF2F88}"/>
              </a:ext>
            </a:extLst>
          </p:cNvPr>
          <p:cNvGrpSpPr>
            <a:grpSpLocks/>
          </p:cNvGrpSpPr>
          <p:nvPr/>
        </p:nvGrpSpPr>
        <p:grpSpPr bwMode="auto">
          <a:xfrm>
            <a:off x="857250" y="102760"/>
            <a:ext cx="3293063" cy="585788"/>
            <a:chOff x="857817" y="103151"/>
            <a:chExt cx="3291840" cy="58477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2B1DB35-C4C3-6551-248F-88D5962335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817" y="133929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設計理念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2DCC83B-46BF-3C2F-A00D-4C6B30D04658}"/>
                </a:ext>
              </a:extLst>
            </p:cNvPr>
            <p:cNvSpPr txBox="1"/>
            <p:nvPr/>
          </p:nvSpPr>
          <p:spPr>
            <a:xfrm>
              <a:off x="991117" y="103151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+mn-ea"/>
                </a:rPr>
                <a:t>0</a:t>
              </a:r>
              <a:r>
                <a:rPr lang="en-US" altLang="zh-TW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+mn-ea"/>
                </a:rPr>
                <a:t>2</a:t>
              </a:r>
              <a:endPara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636BBB95-4D90-E450-21DB-488A312CA84C}"/>
              </a:ext>
            </a:extLst>
          </p:cNvPr>
          <p:cNvSpPr txBox="1"/>
          <p:nvPr/>
        </p:nvSpPr>
        <p:spPr>
          <a:xfrm>
            <a:off x="5490210" y="1751048"/>
            <a:ext cx="6071870" cy="24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TW" altLang="en-US" sz="36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取代各項視障者舊有輔具</a:t>
            </a:r>
            <a:endParaRPr lang="en-US" altLang="zh-TW" sz="36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dist">
              <a:lnSpc>
                <a:spcPct val="150000"/>
              </a:lnSpc>
            </a:pPr>
            <a:r>
              <a:rPr lang="zh-TW" altLang="en-US" sz="36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結合</a:t>
            </a:r>
            <a:r>
              <a:rPr lang="en-US" altLang="zh-TW" sz="36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5G</a:t>
            </a:r>
            <a:r>
              <a:rPr lang="zh-TW" altLang="en-US" sz="36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與車聯網交通系統</a:t>
            </a:r>
            <a:br>
              <a:rPr lang="zh-TW" altLang="en-US" sz="36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提升視障者用路之安全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5DBB5D-71A1-493D-65B5-C3831A33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DD62-8C23-4550-BD71-3B9EDA49CBD5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3204696-B47B-3E33-34E5-523F50031221}"/>
              </a:ext>
            </a:extLst>
          </p:cNvPr>
          <p:cNvSpPr txBox="1"/>
          <p:nvPr/>
        </p:nvSpPr>
        <p:spPr>
          <a:xfrm>
            <a:off x="5748337" y="659979"/>
            <a:ext cx="5555615" cy="902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TW" sz="4000" b="1" dirty="0">
                <a:solidFill>
                  <a:srgbClr val="023E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IRGD</a:t>
            </a:r>
            <a:r>
              <a:rPr lang="zh-TW" altLang="en-US" sz="4000" b="1" dirty="0">
                <a:solidFill>
                  <a:srgbClr val="023E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智慧化機器導盲犬</a:t>
            </a:r>
            <a:endParaRPr lang="en-US" altLang="zh-TW" sz="4000" b="1" dirty="0">
              <a:solidFill>
                <a:srgbClr val="023E8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流程圖: 程序 12">
            <a:extLst>
              <a:ext uri="{FF2B5EF4-FFF2-40B4-BE49-F238E27FC236}">
                <a16:creationId xmlns:a16="http://schemas.microsoft.com/office/drawing/2014/main" id="{336F2400-DD3E-D8A2-2E3C-0FD00BC3B3DF}"/>
              </a:ext>
            </a:extLst>
          </p:cNvPr>
          <p:cNvSpPr/>
          <p:nvPr/>
        </p:nvSpPr>
        <p:spPr>
          <a:xfrm>
            <a:off x="0" y="5056185"/>
            <a:ext cx="12192000" cy="1300165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對角線條紋 15">
            <a:extLst>
              <a:ext uri="{FF2B5EF4-FFF2-40B4-BE49-F238E27FC236}">
                <a16:creationId xmlns:a16="http://schemas.microsoft.com/office/drawing/2014/main" id="{1C446F04-9BF5-F4A6-42E7-28CB98F3D885}"/>
              </a:ext>
            </a:extLst>
          </p:cNvPr>
          <p:cNvSpPr/>
          <p:nvPr/>
        </p:nvSpPr>
        <p:spPr>
          <a:xfrm>
            <a:off x="1962151" y="1620363"/>
            <a:ext cx="2743200" cy="5503230"/>
          </a:xfrm>
          <a:prstGeom prst="diagStripe">
            <a:avLst>
              <a:gd name="adj" fmla="val 446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對角線條紋 16">
            <a:extLst>
              <a:ext uri="{FF2B5EF4-FFF2-40B4-BE49-F238E27FC236}">
                <a16:creationId xmlns:a16="http://schemas.microsoft.com/office/drawing/2014/main" id="{353AFC88-E2E1-0137-C0D7-20107B425037}"/>
              </a:ext>
            </a:extLst>
          </p:cNvPr>
          <p:cNvSpPr/>
          <p:nvPr/>
        </p:nvSpPr>
        <p:spPr>
          <a:xfrm rot="10800000">
            <a:off x="-473393" y="4081101"/>
            <a:ext cx="2435544" cy="4723357"/>
          </a:xfrm>
          <a:prstGeom prst="diagStripe">
            <a:avLst>
              <a:gd name="adj" fmla="val 3641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1D017E17-B083-FE0D-944B-E27EBB891082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3044142" y="5706268"/>
            <a:ext cx="9147858" cy="0"/>
          </a:xfrm>
          <a:prstGeom prst="line">
            <a:avLst/>
          </a:prstGeom>
          <a:ln w="60325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9EF7933-D799-D500-8432-0988B2C3F33B}"/>
              </a:ext>
            </a:extLst>
          </p:cNvPr>
          <p:cNvCxnSpPr>
            <a:cxnSpLocks/>
            <a:stCxn id="17" idx="1"/>
          </p:cNvCxnSpPr>
          <p:nvPr/>
        </p:nvCxnSpPr>
        <p:spPr>
          <a:xfrm flipV="1">
            <a:off x="1962151" y="1454771"/>
            <a:ext cx="2075550" cy="4128121"/>
          </a:xfrm>
          <a:prstGeom prst="line">
            <a:avLst/>
          </a:prstGeom>
          <a:ln w="60325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>
            <a:extLst>
              <a:ext uri="{FF2B5EF4-FFF2-40B4-BE49-F238E27FC236}">
                <a16:creationId xmlns:a16="http://schemas.microsoft.com/office/drawing/2014/main" id="{BFE41618-C82D-E0BD-C996-F7D184D6A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96" y="5024140"/>
            <a:ext cx="1766698" cy="1766698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5CCEBCCF-9FF3-8A2F-2560-4116DA817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247" y="1785955"/>
            <a:ext cx="1040845" cy="1040845"/>
          </a:xfrm>
          <a:prstGeom prst="rect">
            <a:avLst/>
          </a:prstGeom>
          <a:scene3d>
            <a:camera prst="orthographicFront">
              <a:rot lat="0" lon="1800000" rev="0"/>
            </a:camera>
            <a:lightRig rig="threePt" dir="t"/>
          </a:scene3d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4A356728-F1E3-6EA1-5FA7-92CE569762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476" y="4251841"/>
            <a:ext cx="1693723" cy="1693723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1C8AA387-52C4-F0B5-51E1-33791D034CD7}"/>
              </a:ext>
            </a:extLst>
          </p:cNvPr>
          <p:cNvSpPr/>
          <p:nvPr/>
        </p:nvSpPr>
        <p:spPr>
          <a:xfrm>
            <a:off x="729062" y="5674224"/>
            <a:ext cx="45719" cy="6821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2E0D0A9-B361-22AC-9A7B-B0F2C2136C53}"/>
              </a:ext>
            </a:extLst>
          </p:cNvPr>
          <p:cNvSpPr/>
          <p:nvPr/>
        </p:nvSpPr>
        <p:spPr>
          <a:xfrm>
            <a:off x="3146124" y="4371978"/>
            <a:ext cx="45719" cy="6821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A5268586-564C-D4F6-DBB7-A623DB4761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836" y="3936931"/>
            <a:ext cx="682666" cy="682666"/>
          </a:xfrm>
          <a:prstGeom prst="rect">
            <a:avLst/>
          </a:prstGeom>
        </p:spPr>
      </p:pic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EB3CE75B-302D-DA06-FECC-E761BF67922F}"/>
              </a:ext>
            </a:extLst>
          </p:cNvPr>
          <p:cNvCxnSpPr>
            <a:cxnSpLocks/>
          </p:cNvCxnSpPr>
          <p:nvPr/>
        </p:nvCxnSpPr>
        <p:spPr>
          <a:xfrm>
            <a:off x="0" y="5706268"/>
            <a:ext cx="1650546" cy="0"/>
          </a:xfrm>
          <a:prstGeom prst="line">
            <a:avLst/>
          </a:prstGeom>
          <a:ln w="60325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F02E9DAE-4849-BF56-D21A-9A32ACFF5D5A}"/>
              </a:ext>
            </a:extLst>
          </p:cNvPr>
          <p:cNvCxnSpPr>
            <a:cxnSpLocks/>
          </p:cNvCxnSpPr>
          <p:nvPr/>
        </p:nvCxnSpPr>
        <p:spPr>
          <a:xfrm flipV="1">
            <a:off x="1134319" y="5945564"/>
            <a:ext cx="596522" cy="1178029"/>
          </a:xfrm>
          <a:prstGeom prst="line">
            <a:avLst/>
          </a:prstGeom>
          <a:ln w="60325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圖片 33">
            <a:extLst>
              <a:ext uri="{FF2B5EF4-FFF2-40B4-BE49-F238E27FC236}">
                <a16:creationId xmlns:a16="http://schemas.microsoft.com/office/drawing/2014/main" id="{259C4AA8-FC59-8985-2D61-EDCC4A1D512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3"/>
          <a:stretch/>
        </p:blipFill>
        <p:spPr>
          <a:xfrm rot="19075402">
            <a:off x="836998" y="5417189"/>
            <a:ext cx="609387" cy="843712"/>
          </a:xfrm>
          <a:prstGeom prst="rect">
            <a:avLst/>
          </a:prstGeom>
        </p:spPr>
      </p:pic>
      <p:sp>
        <p:nvSpPr>
          <p:cNvPr id="50" name="流程圖: 程序 49">
            <a:extLst>
              <a:ext uri="{FF2B5EF4-FFF2-40B4-BE49-F238E27FC236}">
                <a16:creationId xmlns:a16="http://schemas.microsoft.com/office/drawing/2014/main" id="{67DBF9BC-6A1D-8F37-8FBB-A93A43901605}"/>
              </a:ext>
            </a:extLst>
          </p:cNvPr>
          <p:cNvSpPr/>
          <p:nvPr/>
        </p:nvSpPr>
        <p:spPr>
          <a:xfrm rot="1083237" flipV="1">
            <a:off x="2869371" y="5148519"/>
            <a:ext cx="320033" cy="809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流程圖: 程序 51">
            <a:extLst>
              <a:ext uri="{FF2B5EF4-FFF2-40B4-BE49-F238E27FC236}">
                <a16:creationId xmlns:a16="http://schemas.microsoft.com/office/drawing/2014/main" id="{572F34A9-1311-60FD-43C0-E89FE59B6384}"/>
              </a:ext>
            </a:extLst>
          </p:cNvPr>
          <p:cNvSpPr/>
          <p:nvPr/>
        </p:nvSpPr>
        <p:spPr>
          <a:xfrm rot="1051460" flipV="1">
            <a:off x="2788607" y="5336136"/>
            <a:ext cx="343903" cy="823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流程圖: 程序 52">
            <a:extLst>
              <a:ext uri="{FF2B5EF4-FFF2-40B4-BE49-F238E27FC236}">
                <a16:creationId xmlns:a16="http://schemas.microsoft.com/office/drawing/2014/main" id="{84281A88-F1F2-E87D-6809-1B63D11D4399}"/>
              </a:ext>
            </a:extLst>
          </p:cNvPr>
          <p:cNvSpPr/>
          <p:nvPr/>
        </p:nvSpPr>
        <p:spPr>
          <a:xfrm rot="1050909" flipV="1">
            <a:off x="2706865" y="5526359"/>
            <a:ext cx="361327" cy="816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流程圖: 程序 53">
            <a:extLst>
              <a:ext uri="{FF2B5EF4-FFF2-40B4-BE49-F238E27FC236}">
                <a16:creationId xmlns:a16="http://schemas.microsoft.com/office/drawing/2014/main" id="{4DBDBC80-D9B3-DB41-D743-C39D844312CB}"/>
              </a:ext>
            </a:extLst>
          </p:cNvPr>
          <p:cNvSpPr/>
          <p:nvPr/>
        </p:nvSpPr>
        <p:spPr>
          <a:xfrm rot="954552" flipV="1">
            <a:off x="2637427" y="5713747"/>
            <a:ext cx="365920" cy="823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流程圖: 程序 54">
            <a:extLst>
              <a:ext uri="{FF2B5EF4-FFF2-40B4-BE49-F238E27FC236}">
                <a16:creationId xmlns:a16="http://schemas.microsoft.com/office/drawing/2014/main" id="{9555E1B8-5857-0EDC-CA8E-7364EA18FFF3}"/>
              </a:ext>
            </a:extLst>
          </p:cNvPr>
          <p:cNvSpPr/>
          <p:nvPr/>
        </p:nvSpPr>
        <p:spPr>
          <a:xfrm rot="919466" flipV="1">
            <a:off x="2553550" y="5895461"/>
            <a:ext cx="386922" cy="775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流程圖: 程序 55">
            <a:extLst>
              <a:ext uri="{FF2B5EF4-FFF2-40B4-BE49-F238E27FC236}">
                <a16:creationId xmlns:a16="http://schemas.microsoft.com/office/drawing/2014/main" id="{F2B81C1B-9576-E638-E828-DA92069A66D6}"/>
              </a:ext>
            </a:extLst>
          </p:cNvPr>
          <p:cNvSpPr/>
          <p:nvPr/>
        </p:nvSpPr>
        <p:spPr>
          <a:xfrm rot="867064" flipV="1">
            <a:off x="2476096" y="6081546"/>
            <a:ext cx="420028" cy="8020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流程圖: 程序 56">
            <a:extLst>
              <a:ext uri="{FF2B5EF4-FFF2-40B4-BE49-F238E27FC236}">
                <a16:creationId xmlns:a16="http://schemas.microsoft.com/office/drawing/2014/main" id="{908C91B6-8113-CE24-2D39-08D55A4B31CA}"/>
              </a:ext>
            </a:extLst>
          </p:cNvPr>
          <p:cNvSpPr/>
          <p:nvPr/>
        </p:nvSpPr>
        <p:spPr>
          <a:xfrm rot="784167" flipV="1">
            <a:off x="2394410" y="6263410"/>
            <a:ext cx="445454" cy="6846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A9A9CF3F-5597-C154-C54B-54779524C006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2218869" y="5704768"/>
            <a:ext cx="425566" cy="1500"/>
          </a:xfrm>
          <a:prstGeom prst="line">
            <a:avLst/>
          </a:prstGeom>
          <a:ln w="60325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圖片 71">
            <a:extLst>
              <a:ext uri="{FF2B5EF4-FFF2-40B4-BE49-F238E27FC236}">
                <a16:creationId xmlns:a16="http://schemas.microsoft.com/office/drawing/2014/main" id="{9E90D651-D0E9-CA7D-09E9-E22A3001F5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61" y="1685940"/>
            <a:ext cx="1300165" cy="1300165"/>
          </a:xfrm>
          <a:prstGeom prst="rect">
            <a:avLst/>
          </a:prstGeom>
        </p:spPr>
      </p:pic>
      <p:pic>
        <p:nvPicPr>
          <p:cNvPr id="73" name="圖片 72">
            <a:extLst>
              <a:ext uri="{FF2B5EF4-FFF2-40B4-BE49-F238E27FC236}">
                <a16:creationId xmlns:a16="http://schemas.microsoft.com/office/drawing/2014/main" id="{175EDBCD-9B31-7EC6-D0B8-654DB6E457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139" y="5321740"/>
            <a:ext cx="1300165" cy="1300165"/>
          </a:xfrm>
          <a:prstGeom prst="rect">
            <a:avLst/>
          </a:prstGeom>
        </p:spPr>
      </p:pic>
      <p:pic>
        <p:nvPicPr>
          <p:cNvPr id="75" name="圖片 74">
            <a:extLst>
              <a:ext uri="{FF2B5EF4-FFF2-40B4-BE49-F238E27FC236}">
                <a16:creationId xmlns:a16="http://schemas.microsoft.com/office/drawing/2014/main" id="{7C98DE0E-CA13-50C3-EA42-443827D8AD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877" y="3997837"/>
            <a:ext cx="1176680" cy="1176680"/>
          </a:xfrm>
          <a:prstGeom prst="rect">
            <a:avLst/>
          </a:prstGeom>
        </p:spPr>
      </p:pic>
      <p:pic>
        <p:nvPicPr>
          <p:cNvPr id="77" name="圖片 76">
            <a:extLst>
              <a:ext uri="{FF2B5EF4-FFF2-40B4-BE49-F238E27FC236}">
                <a16:creationId xmlns:a16="http://schemas.microsoft.com/office/drawing/2014/main" id="{B256930A-DC79-1354-EF02-C1A273A1B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755" y="2640142"/>
            <a:ext cx="1176680" cy="1176680"/>
          </a:xfrm>
          <a:prstGeom prst="rect">
            <a:avLst/>
          </a:prstGeom>
        </p:spPr>
      </p:pic>
      <p:pic>
        <p:nvPicPr>
          <p:cNvPr id="78" name="圖片 77">
            <a:extLst>
              <a:ext uri="{FF2B5EF4-FFF2-40B4-BE49-F238E27FC236}">
                <a16:creationId xmlns:a16="http://schemas.microsoft.com/office/drawing/2014/main" id="{9AE538FE-5E87-18F4-39EE-9022505B7C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923" y="3997837"/>
            <a:ext cx="1176680" cy="1176680"/>
          </a:xfrm>
          <a:prstGeom prst="rect">
            <a:avLst/>
          </a:prstGeom>
        </p:spPr>
      </p:pic>
      <p:pic>
        <p:nvPicPr>
          <p:cNvPr id="79" name="圖片 78">
            <a:extLst>
              <a:ext uri="{FF2B5EF4-FFF2-40B4-BE49-F238E27FC236}">
                <a16:creationId xmlns:a16="http://schemas.microsoft.com/office/drawing/2014/main" id="{801AABE8-2933-DC46-F536-96D39D8AC9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981" y="5468358"/>
            <a:ext cx="1176680" cy="1176680"/>
          </a:xfrm>
          <a:prstGeom prst="rect">
            <a:avLst/>
          </a:prstGeom>
        </p:spPr>
      </p:pic>
      <p:pic>
        <p:nvPicPr>
          <p:cNvPr id="70" name="圖片 69">
            <a:extLst>
              <a:ext uri="{FF2B5EF4-FFF2-40B4-BE49-F238E27FC236}">
                <a16:creationId xmlns:a16="http://schemas.microsoft.com/office/drawing/2014/main" id="{3A4BDAFE-B908-94E9-8E5A-C020656FD8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14394">
            <a:off x="2435218" y="5214147"/>
            <a:ext cx="981241" cy="981241"/>
          </a:xfrm>
          <a:prstGeom prst="rect">
            <a:avLst/>
          </a:prstGeom>
        </p:spPr>
      </p:pic>
      <p:pic>
        <p:nvPicPr>
          <p:cNvPr id="1028" name="Picture 4" descr="Download Wifi Icon Red PNG Image for Free">
            <a:extLst>
              <a:ext uri="{FF2B5EF4-FFF2-40B4-BE49-F238E27FC236}">
                <a16:creationId xmlns:a16="http://schemas.microsoft.com/office/drawing/2014/main" id="{FAE44770-E99E-C8CE-5118-8829A3FB7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82259">
            <a:off x="2546267" y="4950212"/>
            <a:ext cx="471530" cy="43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4" descr="Download Wifi Icon Red PNG Image for Free">
            <a:extLst>
              <a:ext uri="{FF2B5EF4-FFF2-40B4-BE49-F238E27FC236}">
                <a16:creationId xmlns:a16="http://schemas.microsoft.com/office/drawing/2014/main" id="{204B6682-6263-991C-69B2-23A9B59B7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32284">
            <a:off x="3076255" y="3485200"/>
            <a:ext cx="471530" cy="43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93DAEDC-A14D-064A-01CE-396520FDC0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88" y="5056303"/>
            <a:ext cx="1072677" cy="1901564"/>
          </a:xfrm>
          <a:prstGeom prst="rect">
            <a:avLst/>
          </a:prstGeom>
        </p:spPr>
      </p:pic>
      <p:sp>
        <p:nvSpPr>
          <p:cNvPr id="18" name="手繪多邊形: 圖案 17">
            <a:extLst>
              <a:ext uri="{FF2B5EF4-FFF2-40B4-BE49-F238E27FC236}">
                <a16:creationId xmlns:a16="http://schemas.microsoft.com/office/drawing/2014/main" id="{D6E0CA6B-8561-5DD7-87AA-C59F817E0E95}"/>
              </a:ext>
            </a:extLst>
          </p:cNvPr>
          <p:cNvSpPr/>
          <p:nvPr/>
        </p:nvSpPr>
        <p:spPr>
          <a:xfrm>
            <a:off x="2621280" y="5584090"/>
            <a:ext cx="548640" cy="374750"/>
          </a:xfrm>
          <a:custGeom>
            <a:avLst/>
            <a:gdLst>
              <a:gd name="connsiteX0" fmla="*/ 0 w 548640"/>
              <a:gd name="connsiteY0" fmla="*/ 374750 h 374750"/>
              <a:gd name="connsiteX1" fmla="*/ 91440 w 548640"/>
              <a:gd name="connsiteY1" fmla="*/ 8990 h 374750"/>
              <a:gd name="connsiteX2" fmla="*/ 452120 w 548640"/>
              <a:gd name="connsiteY2" fmla="*/ 110590 h 374750"/>
              <a:gd name="connsiteX3" fmla="*/ 548640 w 548640"/>
              <a:gd name="connsiteY3" fmla="*/ 95350 h 3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" h="374750">
                <a:moveTo>
                  <a:pt x="0" y="374750"/>
                </a:moveTo>
                <a:cubicBezTo>
                  <a:pt x="8043" y="213883"/>
                  <a:pt x="16087" y="53017"/>
                  <a:pt x="91440" y="8990"/>
                </a:cubicBezTo>
                <a:cubicBezTo>
                  <a:pt x="166793" y="-35037"/>
                  <a:pt x="375920" y="96197"/>
                  <a:pt x="452120" y="110590"/>
                </a:cubicBezTo>
                <a:cubicBezTo>
                  <a:pt x="528320" y="124983"/>
                  <a:pt x="538480" y="110166"/>
                  <a:pt x="548640" y="95350"/>
                </a:cubicBezTo>
              </a:path>
            </a:pathLst>
          </a:cu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B72AEECC-B0D7-4170-DFFA-1A5AA22F53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2254">
            <a:off x="7603356" y="4439596"/>
            <a:ext cx="404289" cy="404289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E84D5D3E-9CF0-87B1-0897-F100FC8BDE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1547">
            <a:off x="5572711" y="5034465"/>
            <a:ext cx="404289" cy="404289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5D340018-2446-C9C8-09EF-5116D38E3BE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2254">
            <a:off x="2528240" y="1494117"/>
            <a:ext cx="404289" cy="404289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D927454A-46A9-E605-4C2B-3FAE948419C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24875">
            <a:off x="454487" y="5121120"/>
            <a:ext cx="404289" cy="40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2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03FE667-4E12-E458-FCAC-D2E7B8EA2798}"/>
              </a:ext>
            </a:extLst>
          </p:cNvPr>
          <p:cNvSpPr/>
          <p:nvPr/>
        </p:nvSpPr>
        <p:spPr>
          <a:xfrm>
            <a:off x="0" y="2282871"/>
            <a:ext cx="12192000" cy="2292258"/>
          </a:xfrm>
          <a:prstGeom prst="rect">
            <a:avLst/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文本框 22">
            <a:extLst>
              <a:ext uri="{FF2B5EF4-FFF2-40B4-BE49-F238E27FC236}">
                <a16:creationId xmlns:a16="http://schemas.microsoft.com/office/drawing/2014/main" id="{1D560304-1466-1167-829A-B7B26F70E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4749" y="2967335"/>
            <a:ext cx="2954655" cy="9233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5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產品特色</a:t>
            </a:r>
            <a:endParaRPr lang="zh-CN" altLang="en-US" sz="5400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Calibri" panose="020F0502020204030204" pitchFamily="34" charset="0"/>
            </a:endParaRPr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4AE9A76C-CF75-EBCC-7B4A-03350CB33357}"/>
              </a:ext>
            </a:extLst>
          </p:cNvPr>
          <p:cNvSpPr txBox="1"/>
          <p:nvPr/>
        </p:nvSpPr>
        <p:spPr bwMode="auto">
          <a:xfrm>
            <a:off x="3058331" y="2875002"/>
            <a:ext cx="1901596" cy="11079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03</a:t>
            </a:r>
            <a:endParaRPr lang="zh-CN" altLang="en-US" sz="6600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6389545-481A-4908-2ECF-D7F6B871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DD62-8C23-4550-BD71-3B9EDA49CBD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92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2614</TotalTime>
  <Words>883</Words>
  <Application>Microsoft Office PowerPoint</Application>
  <PresentationFormat>寬螢幕</PresentationFormat>
  <Paragraphs>236</Paragraphs>
  <Slides>23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2" baseType="lpstr">
      <vt:lpstr>063-SSYingFengShouXieTi</vt:lpstr>
      <vt:lpstr>微软雅黑</vt:lpstr>
      <vt:lpstr>Microsoft JhengHei</vt:lpstr>
      <vt:lpstr>Microsoft JhengHei</vt:lpstr>
      <vt:lpstr>Arial</vt:lpstr>
      <vt:lpstr>Calibri</vt:lpstr>
      <vt:lpstr>Calibri Light</vt:lpstr>
      <vt:lpstr>Impact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璟淳 王</dc:creator>
  <cp:lastModifiedBy>璟淳 王</cp:lastModifiedBy>
  <cp:revision>209</cp:revision>
  <cp:lastPrinted>2022-09-17T16:38:53Z</cp:lastPrinted>
  <dcterms:created xsi:type="dcterms:W3CDTF">2022-09-02T05:37:45Z</dcterms:created>
  <dcterms:modified xsi:type="dcterms:W3CDTF">2022-10-06T08:31:13Z</dcterms:modified>
</cp:coreProperties>
</file>