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gGG++HUIn+85xxEaYif9U5oigQ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5879E3-D1E3-42EC-A0C9-C17BB8CEB898}">
  <a:tblStyle styleId="{855879E3-D1E3-42EC-A0C9-C17BB8CEB89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8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reertos.org/a00113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726" y="236686"/>
            <a:ext cx="1556743" cy="91458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2680772" y="2872767"/>
            <a:ext cx="683046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 2.  Mutex &amp; Semaphore 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819469" y="2364865"/>
            <a:ext cx="31626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en-US" altLang="zh-TW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Spring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作業系統導論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10660277" y="5986724"/>
            <a:ext cx="163649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教授</a:t>
            </a:r>
            <a:r>
              <a:rPr 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李皇辰</a:t>
            </a:r>
            <a:endParaRPr sz="1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助教</a:t>
            </a:r>
            <a:r>
              <a:rPr 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zh-TW" alt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夏子聰</a:t>
            </a:r>
            <a:endParaRPr dirty="0"/>
          </a:p>
        </p:txBody>
      </p:sp>
      <p:cxnSp>
        <p:nvCxnSpPr>
          <p:cNvPr id="88" name="Google Shape;88;p1"/>
          <p:cNvCxnSpPr/>
          <p:nvPr/>
        </p:nvCxnSpPr>
        <p:spPr>
          <a:xfrm>
            <a:off x="1711753" y="3719224"/>
            <a:ext cx="8346036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A8587D66-CDEF-4299-810A-6C5CB8B62C58}"/>
              </a:ext>
            </a:extLst>
          </p:cNvPr>
          <p:cNvSpPr txBox="1">
            <a:spLocks/>
          </p:cNvSpPr>
          <p:nvPr/>
        </p:nvSpPr>
        <p:spPr>
          <a:xfrm>
            <a:off x="838200" y="463601"/>
            <a:ext cx="10515600" cy="13255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sz="4000" dirty="0"/>
              <a:t>Demo</a:t>
            </a:r>
            <a:endParaRPr lang="zh-TW" altLang="en-US" sz="4000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F8DF90C-3AC6-427A-9256-0E42746C10E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Place:</a:t>
            </a:r>
            <a:r>
              <a:rPr lang="zh-TW" altLang="en-US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 創新大樓</a:t>
            </a:r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515</a:t>
            </a:r>
            <a:r>
              <a:rPr lang="zh-TW" altLang="en-US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找助教  夏子聰</a:t>
            </a:r>
            <a:endParaRPr lang="en-US" altLang="zh-TW" sz="2800" dirty="0">
              <a:latin typeface="Comic Sans MS" panose="030F0702030302020204" pitchFamily="66" charset="0"/>
              <a:ea typeface="標楷體" panose="03000509000000000000" pitchFamily="65" charset="-12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Demo Time</a:t>
            </a:r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  <a:sym typeface="Wingdings" panose="05000000000000000000" pitchFamily="2" charset="2"/>
              </a:rPr>
              <a:t>:(</a:t>
            </a:r>
            <a:r>
              <a:rPr lang="zh-TW" altLang="en-US" sz="2800" dirty="0">
                <a:latin typeface="Comic Sans MS" panose="030F0702030302020204" pitchFamily="66" charset="0"/>
                <a:ea typeface="標楷體" panose="03000509000000000000" pitchFamily="65" charset="-120"/>
                <a:sym typeface="Wingdings" panose="05000000000000000000" pitchFamily="2" charset="2"/>
              </a:rPr>
              <a:t>二</a:t>
            </a:r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  <a:sym typeface="Wingdings" panose="05000000000000000000" pitchFamily="2" charset="2"/>
              </a:rPr>
              <a:t>)</a:t>
            </a:r>
            <a:r>
              <a:rPr lang="zh-TW" altLang="en-US" sz="2800" dirty="0">
                <a:latin typeface="Comic Sans MS" panose="030F0702030302020204" pitchFamily="66" charset="0"/>
                <a:ea typeface="標楷體" panose="03000509000000000000" pitchFamily="65" charset="-120"/>
                <a:sym typeface="Wingdings" panose="05000000000000000000" pitchFamily="2" charset="2"/>
              </a:rPr>
              <a:t>、</a:t>
            </a:r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  <a:sym typeface="Wingdings" panose="05000000000000000000" pitchFamily="2" charset="2"/>
              </a:rPr>
              <a:t>(</a:t>
            </a:r>
            <a:r>
              <a:rPr lang="zh-TW" altLang="en-US" sz="2800" dirty="0">
                <a:latin typeface="Comic Sans MS" panose="030F0702030302020204" pitchFamily="66" charset="0"/>
                <a:ea typeface="標楷體" panose="03000509000000000000" pitchFamily="65" charset="-120"/>
                <a:sym typeface="Wingdings" panose="05000000000000000000" pitchFamily="2" charset="2"/>
              </a:rPr>
              <a:t>四</a:t>
            </a:r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  <a:sym typeface="Wingdings" panose="05000000000000000000" pitchFamily="2" charset="2"/>
              </a:rPr>
              <a:t>)</a:t>
            </a:r>
            <a:r>
              <a:rPr lang="zh-TW" altLang="en-US" sz="2800" dirty="0">
                <a:latin typeface="Comic Sans MS" panose="030F0702030302020204" pitchFamily="66" charset="0"/>
                <a:ea typeface="標楷體" panose="03000509000000000000" pitchFamily="65" charset="-120"/>
                <a:sym typeface="Wingdings" panose="05000000000000000000" pitchFamily="2" charset="2"/>
              </a:rPr>
              <a:t> </a:t>
            </a:r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  <a:sym typeface="Wingdings" panose="05000000000000000000" pitchFamily="2" charset="2"/>
              </a:rPr>
              <a:t>15:00~17:00</a:t>
            </a:r>
            <a:endParaRPr lang="en-US" altLang="zh-TW" sz="2800" dirty="0">
              <a:latin typeface="Comic Sans MS" panose="030F0702030302020204" pitchFamily="66" charset="0"/>
              <a:ea typeface="標楷體" panose="03000509000000000000" pitchFamily="65" charset="-12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Report deadline: 5/5(</a:t>
            </a:r>
            <a:r>
              <a:rPr lang="zh-TW" altLang="en-US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五</a:t>
            </a:r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Report format:</a:t>
            </a:r>
          </a:p>
          <a:p>
            <a:pPr lvl="0">
              <a:buSzPts val="1400"/>
            </a:pPr>
            <a:r>
              <a:rPr lang="zh-TW" altLang="en-US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請將報告存成</a:t>
            </a:r>
            <a:r>
              <a:rPr lang="en-US" altLang="zh-TW" sz="2800" dirty="0"/>
              <a:t>LABx_StudentID_Name</a:t>
            </a:r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.pdf</a:t>
            </a:r>
            <a:r>
              <a:rPr lang="zh-TW" altLang="en-US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，並把</a:t>
            </a:r>
            <a:r>
              <a:rPr lang="en-US" altLang="zh-TW" sz="2800" dirty="0" err="1">
                <a:latin typeface="Comic Sans MS" panose="030F0702030302020204" pitchFamily="66" charset="0"/>
                <a:ea typeface="標楷體" panose="03000509000000000000" pitchFamily="65" charset="-120"/>
              </a:rPr>
              <a:t>main.c</a:t>
            </a:r>
            <a:r>
              <a:rPr lang="zh-TW" altLang="en-US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、及其他有修改到的程式檔都壓成</a:t>
            </a:r>
            <a:r>
              <a:rPr lang="en-US" altLang="zh-TW" sz="2800" dirty="0" err="1"/>
              <a:t>LABx_StudentID_Name.rar</a:t>
            </a:r>
            <a:r>
              <a:rPr lang="en-US" altLang="zh-TW" sz="2800" dirty="0"/>
              <a:t>(zip</a:t>
            </a:r>
            <a:r>
              <a:rPr lang="zh-TW" altLang="en-US" sz="2800" dirty="0"/>
              <a:t>亦可</a:t>
            </a:r>
            <a:r>
              <a:rPr lang="en-US" altLang="zh-TW" sz="2800" dirty="0"/>
              <a:t>)</a:t>
            </a:r>
            <a:r>
              <a:rPr lang="zh-TW" altLang="en-US" sz="2800" dirty="0"/>
              <a:t>，</a:t>
            </a:r>
            <a:r>
              <a:rPr lang="zh-TW" altLang="en-US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格式有誤會斟酌扣分，請注意。</a:t>
            </a:r>
            <a:endParaRPr lang="en-US" altLang="zh-TW" sz="2800" dirty="0">
              <a:latin typeface="Comic Sans MS" panose="030F0702030302020204" pitchFamily="66" charset="0"/>
              <a:ea typeface="標楷體" panose="03000509000000000000" pitchFamily="65" charset="-120"/>
            </a:endParaRPr>
          </a:p>
          <a:p>
            <a:endParaRPr lang="en-US" altLang="zh-TW" sz="2800" dirty="0">
              <a:latin typeface="Comic Sans MS" panose="030F0702030302020204" pitchFamily="66" charset="0"/>
              <a:ea typeface="標楷體" panose="03000509000000000000" pitchFamily="65" charset="-12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Demo</a:t>
            </a:r>
            <a:r>
              <a:rPr lang="zh-TW" altLang="en-US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必須在</a:t>
            </a:r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Report deadline</a:t>
            </a:r>
            <a:r>
              <a:rPr lang="zh-TW" altLang="en-US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前完成</a:t>
            </a:r>
            <a:endParaRPr lang="en-US" altLang="zh-TW" sz="2800" dirty="0">
              <a:latin typeface="Comic Sans MS" panose="030F0702030302020204" pitchFamily="66" charset="0"/>
              <a:ea typeface="標楷體" panose="03000509000000000000" pitchFamily="65" charset="-12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Demo</a:t>
            </a:r>
            <a:r>
              <a:rPr lang="zh-TW" altLang="en-US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前須先上傳程式碼</a:t>
            </a:r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上傳</a:t>
            </a:r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main</a:t>
            </a:r>
            <a:r>
              <a:rPr lang="zh-TW" altLang="en-US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所在的</a:t>
            </a:r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.c</a:t>
            </a:r>
            <a:r>
              <a:rPr lang="zh-TW" altLang="en-US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檔即可</a:t>
            </a:r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4" name="Google Shape;218;p10">
            <a:extLst>
              <a:ext uri="{FF2B5EF4-FFF2-40B4-BE49-F238E27FC236}">
                <a16:creationId xmlns:a16="http://schemas.microsoft.com/office/drawing/2014/main" id="{84795550-8E86-4BC1-BC0B-E1701064BB8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54409" y="5835307"/>
            <a:ext cx="1556743" cy="914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32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Basic : 70%</a:t>
            </a:r>
          </a:p>
          <a:p>
            <a:r>
              <a:rPr lang="en-US" altLang="zh-TW" dirty="0"/>
              <a:t>Report &amp; Code :</a:t>
            </a:r>
            <a:r>
              <a:rPr lang="zh-TW" altLang="en-US" dirty="0"/>
              <a:t> </a:t>
            </a:r>
            <a:r>
              <a:rPr lang="en-US" altLang="zh-TW" dirty="0"/>
              <a:t>30%</a:t>
            </a:r>
          </a:p>
        </p:txBody>
      </p:sp>
      <p:pic>
        <p:nvPicPr>
          <p:cNvPr id="4" name="Google Shape;199;p12">
            <a:extLst>
              <a:ext uri="{FF2B5EF4-FFF2-40B4-BE49-F238E27FC236}">
                <a16:creationId xmlns:a16="http://schemas.microsoft.com/office/drawing/2014/main" id="{6050184D-2830-4C0D-9F1F-1CF79A96437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54409" y="5835307"/>
            <a:ext cx="1556743" cy="914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875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1147156" y="1533296"/>
            <a:ext cx="899316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在FreeRTOS中關於Mutexes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Semaphores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已經有寫好的API可以直接使用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semphr.h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)，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相關的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(Application Programming Interface)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如下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1375610" y="2714889"/>
            <a:ext cx="10635542" cy="20621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600"/>
              <a:buFont typeface="Arial"/>
              <a:buNone/>
            </a:pPr>
            <a:r>
              <a:rPr lang="en-US" sz="1600" i="0" u="none" strike="noStrike" cap="none" dirty="0" err="1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SemaphoreHandle_t</a:t>
            </a:r>
            <a:r>
              <a:rPr lang="en-US" sz="1600" i="0" u="none" strike="noStrike" cap="none" dirty="0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600" i="0" u="none" strike="noStrike" cap="none" dirty="0" err="1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xSemaphoreCreateMutex</a:t>
            </a:r>
            <a:r>
              <a:rPr lang="en-US" sz="1600" i="0" u="none" strike="noStrike" cap="none" dirty="0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( void );</a:t>
            </a:r>
            <a:endParaRPr dirty="0"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SemaphoreHandle_t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xSemaphoreCreateCounting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UBaseType_t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uxMaxCount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UBaseType_t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uxInitialCount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); </a:t>
            </a:r>
            <a:endParaRPr dirty="0"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oid _t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xSemaphore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TickType_t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xTicksToWait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);</a:t>
            </a:r>
            <a:endParaRPr dirty="0"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oid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xSemaphorexSemaphoreTake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SemaphoreHandleGive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SemaphoreHandle_t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xSemaphore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);</a:t>
            </a:r>
            <a:endParaRPr sz="160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4409" y="5835307"/>
            <a:ext cx="1556743" cy="91458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/>
          <p:nvPr/>
        </p:nvSpPr>
        <p:spPr>
          <a:xfrm>
            <a:off x="1147156" y="4776992"/>
            <a:ext cx="538660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詳細請參考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https://www.freertos.org/a00113.html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2030339" y="2190341"/>
            <a:ext cx="7504017" cy="4102259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838200" y="23662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Mutex</a:t>
            </a:r>
            <a:endParaRPr/>
          </a:p>
        </p:txBody>
      </p:sp>
      <p:grpSp>
        <p:nvGrpSpPr>
          <p:cNvPr id="103" name="Google Shape;103;p3"/>
          <p:cNvGrpSpPr/>
          <p:nvPr/>
        </p:nvGrpSpPr>
        <p:grpSpPr>
          <a:xfrm>
            <a:off x="2381052" y="2273050"/>
            <a:ext cx="6667500" cy="4019550"/>
            <a:chOff x="2514056" y="1784985"/>
            <a:chExt cx="6667500" cy="4019550"/>
          </a:xfrm>
        </p:grpSpPr>
        <p:pic>
          <p:nvPicPr>
            <p:cNvPr id="104" name="Google Shape;104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14056" y="1784985"/>
              <a:ext cx="6667500" cy="4019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3"/>
            <p:cNvSpPr/>
            <p:nvPr/>
          </p:nvSpPr>
          <p:spPr>
            <a:xfrm>
              <a:off x="2612573" y="2390503"/>
              <a:ext cx="3696787" cy="287383"/>
            </a:xfrm>
            <a:prstGeom prst="rect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965271" y="3677194"/>
              <a:ext cx="4545872" cy="267789"/>
            </a:xfrm>
            <a:prstGeom prst="rect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7" name="Google Shape;10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54409" y="5835307"/>
            <a:ext cx="1556743" cy="91458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/>
          <p:nvPr/>
        </p:nvSpPr>
        <p:spPr>
          <a:xfrm>
            <a:off x="1606733" y="1164311"/>
            <a:ext cx="8933805" cy="95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020"/>
                </a:solidFill>
                <a:latin typeface="Calibri"/>
                <a:ea typeface="Calibri"/>
                <a:cs typeface="Calibri"/>
                <a:sym typeface="Calibri"/>
              </a:rPr>
              <a:t>Mutex is a way to implement simple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mutual exclusion</a:t>
            </a:r>
            <a:r>
              <a:rPr lang="en-US" sz="1800">
                <a:solidFill>
                  <a:srgbClr val="202020"/>
                </a:solidFill>
                <a:latin typeface="Calibri"/>
                <a:ea typeface="Calibri"/>
                <a:cs typeface="Calibri"/>
                <a:sym typeface="Calibri"/>
              </a:rPr>
              <a:t>. In FreeRTOS, there provide an API: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xSemaphoreCreateMutex() </a:t>
            </a:r>
            <a:r>
              <a:rPr lang="en-US" sz="1800">
                <a:solidFill>
                  <a:srgbClr val="202020"/>
                </a:solidFill>
                <a:latin typeface="Calibri"/>
                <a:ea typeface="Calibri"/>
                <a:cs typeface="Calibri"/>
                <a:sym typeface="Calibri"/>
              </a:rPr>
              <a:t>to creates a mutex, and returns a handle by which the created mutex can be referenced.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/>
          <p:nvPr/>
        </p:nvSpPr>
        <p:spPr>
          <a:xfrm>
            <a:off x="2211314" y="3387264"/>
            <a:ext cx="7504017" cy="3362629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2211315" y="2655745"/>
            <a:ext cx="7504016" cy="70092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838200" y="23662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Semaphore</a:t>
            </a:r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2269500" y="3429000"/>
            <a:ext cx="7445828" cy="3495675"/>
            <a:chOff x="2142444" y="1824854"/>
            <a:chExt cx="7515225" cy="3495675"/>
          </a:xfrm>
        </p:grpSpPr>
        <p:pic>
          <p:nvPicPr>
            <p:cNvPr id="117" name="Google Shape;117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42444" y="1824854"/>
              <a:ext cx="7515225" cy="3495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4"/>
            <p:cNvSpPr/>
            <p:nvPr/>
          </p:nvSpPr>
          <p:spPr>
            <a:xfrm>
              <a:off x="2142444" y="2782388"/>
              <a:ext cx="3056573" cy="222069"/>
            </a:xfrm>
            <a:prstGeom prst="rect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2534194" y="3644538"/>
              <a:ext cx="4924697" cy="274319"/>
            </a:xfrm>
            <a:prstGeom prst="rect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0" name="Google Shape;12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54409" y="5835307"/>
            <a:ext cx="1556743" cy="91458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/>
          <p:nvPr/>
        </p:nvSpPr>
        <p:spPr>
          <a:xfrm>
            <a:off x="1606733" y="1164311"/>
            <a:ext cx="893380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020"/>
                </a:solidFill>
                <a:latin typeface="Calibri"/>
                <a:ea typeface="Calibri"/>
                <a:cs typeface="Calibri"/>
                <a:sym typeface="Calibri"/>
              </a:rPr>
              <a:t>Semaphore is a way to implement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synchronization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(between tasks or between tasks and an interrupt) and it is typically used for two things: 1. Counting events, 2. Resource management</a:t>
            </a:r>
            <a:r>
              <a:rPr lang="en-US" sz="1800">
                <a:solidFill>
                  <a:srgbClr val="202020"/>
                </a:solidFill>
                <a:latin typeface="Calibri"/>
                <a:ea typeface="Calibri"/>
                <a:cs typeface="Calibri"/>
                <a:sym typeface="Calibri"/>
              </a:rPr>
              <a:t>. In FreeRTOS, there provide an API: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xSemaphoreCreateCounting(</a:t>
            </a:r>
            <a:r>
              <a:rPr lang="en-US" sz="1800" i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uxMaxCount, uxInitialCount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1800">
                <a:solidFill>
                  <a:srgbClr val="202020"/>
                </a:solidFill>
                <a:latin typeface="Calibri"/>
                <a:ea typeface="Calibri"/>
                <a:cs typeface="Calibri"/>
                <a:sym typeface="Calibri"/>
              </a:rPr>
              <a:t>to creates a Semaphore, and returns a handle by which the created semaphore can be referenced.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2211314" y="2655745"/>
            <a:ext cx="60504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uxMaxCount : 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maximum count value that can be reached.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2211313" y="2987333"/>
            <a:ext cx="75040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uxInitialCount</a:t>
            </a:r>
            <a:r>
              <a:rPr lang="en-US" sz="1800" i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count value assigned to the semaphore when it is created.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/>
          <p:nvPr/>
        </p:nvSpPr>
        <p:spPr>
          <a:xfrm>
            <a:off x="5753642" y="61305"/>
            <a:ext cx="6257510" cy="6644295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635187" y="1701534"/>
            <a:ext cx="4835147" cy="506265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66286" y="0"/>
            <a:ext cx="6267450" cy="670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/>
          <p:nvPr/>
        </p:nvSpPr>
        <p:spPr>
          <a:xfrm>
            <a:off x="6740435" y="3618411"/>
            <a:ext cx="4336868" cy="195943"/>
          </a:xfrm>
          <a:prstGeom prst="rect">
            <a:avLst/>
          </a:prstGeom>
          <a:noFill/>
          <a:ln w="2857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6740435" y="5064033"/>
            <a:ext cx="2220685" cy="213361"/>
          </a:xfrm>
          <a:prstGeom prst="rect">
            <a:avLst/>
          </a:prstGeom>
          <a:noFill/>
          <a:ln w="2857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5865224" y="378823"/>
            <a:ext cx="2743199" cy="195943"/>
          </a:xfrm>
          <a:prstGeom prst="rect">
            <a:avLst/>
          </a:prstGeom>
          <a:noFill/>
          <a:ln w="2857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6165668" y="1685109"/>
            <a:ext cx="2795451" cy="222068"/>
          </a:xfrm>
          <a:prstGeom prst="rect">
            <a:avLst/>
          </a:prstGeom>
          <a:noFill/>
          <a:ln w="2857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 txBox="1">
            <a:spLocks noGrp="1"/>
          </p:cNvSpPr>
          <p:nvPr>
            <p:ph type="title"/>
          </p:nvPr>
        </p:nvSpPr>
        <p:spPr>
          <a:xfrm>
            <a:off x="651227" y="1577993"/>
            <a:ext cx="5015059" cy="81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br>
              <a:rPr lang="en-US" sz="1600"/>
            </a:br>
            <a:r>
              <a:rPr lang="en-US" sz="1600"/>
              <a:t>xSemaphoreTake( SemaphoreHandle_t  xSemaphore,</a:t>
            </a:r>
            <a:br>
              <a:rPr lang="en-US" sz="1600"/>
            </a:br>
            <a:r>
              <a:rPr lang="en-US" sz="1600"/>
              <a:t>	             TickType_t  xTicksToWait );</a:t>
            </a:r>
            <a:br>
              <a:rPr lang="en-US" sz="1600"/>
            </a:br>
            <a:endParaRPr sz="1600"/>
          </a:p>
        </p:txBody>
      </p:sp>
      <p:pic>
        <p:nvPicPr>
          <p:cNvPr id="136" name="Google Shape;13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54409" y="5835307"/>
            <a:ext cx="1556743" cy="91458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/>
          <p:nvPr/>
        </p:nvSpPr>
        <p:spPr>
          <a:xfrm>
            <a:off x="269656" y="666824"/>
            <a:ext cx="445474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Taking a semaphore / mutex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269655" y="4169910"/>
            <a:ext cx="474622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Giving a semaphore / mutex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576259" y="1446264"/>
            <a:ext cx="48840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operation is equivalent to a P() or wait() operation. 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638719" y="2571259"/>
            <a:ext cx="4819106" cy="70620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638718" y="2571258"/>
            <a:ext cx="502756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xTicksToWait</a:t>
            </a:r>
            <a:r>
              <a:rPr lang="en-US" sz="1400" i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the time for the task to wait before it gives up with taking the semaphore. If </a:t>
            </a:r>
            <a:r>
              <a:rPr lang="en-US" sz="1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xTicksToWait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equals MAX_DELAY then the task won't stop waiting.</a:t>
            </a:r>
            <a:endParaRPr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651227" y="5169901"/>
            <a:ext cx="4801100" cy="506265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654757" y="5013188"/>
            <a:ext cx="5015059" cy="81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xSemaphoreGive( xSemaphoreHandle xSemaphore );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568313" y="4802460"/>
            <a:ext cx="48840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operation is equivalent to a V() or signal() operation.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563871" y="2255311"/>
            <a:ext cx="4819106" cy="26591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633220" y="2255310"/>
            <a:ext cx="409118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xSemaphore</a:t>
            </a:r>
            <a:r>
              <a:rPr lang="en-US" sz="1400" i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the semaphore to take</a:t>
            </a:r>
            <a:endParaRPr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Lab2. assignment</a:t>
            </a:r>
            <a:endParaRPr dirty="0"/>
          </a:p>
        </p:txBody>
      </p:sp>
      <p:sp>
        <p:nvSpPr>
          <p:cNvPr id="152" name="Google Shape;15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有一間廁所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(toilet)，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有</a:t>
            </a:r>
            <a:r>
              <a:rPr lang="en-US" sz="2000" dirty="0" err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兩間隔間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(compartment)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可以使用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，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rPr lang="en-US" sz="20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A, B, C, </a:t>
            </a:r>
            <a:r>
              <a:rPr lang="en-US" sz="2000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D四位同學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每過一段時間就會想上廁所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，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一位清潔工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(Cleaner)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定期將廁所關閉，進行全面清掃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(closed for cleaning)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Google Shape;153;p6"/>
          <p:cNvGrpSpPr/>
          <p:nvPr/>
        </p:nvGrpSpPr>
        <p:grpSpPr>
          <a:xfrm>
            <a:off x="6928769" y="3451939"/>
            <a:ext cx="1335816" cy="1443724"/>
            <a:chOff x="1747018" y="3790813"/>
            <a:chExt cx="1670416" cy="1805353"/>
          </a:xfrm>
        </p:grpSpPr>
        <p:pic>
          <p:nvPicPr>
            <p:cNvPr id="154" name="Google Shape;154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82226" y="4760958"/>
              <a:ext cx="835208" cy="8352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82226" y="3790813"/>
              <a:ext cx="835208" cy="8352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747018" y="3790813"/>
              <a:ext cx="835208" cy="8352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747018" y="4760958"/>
              <a:ext cx="835208" cy="8352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8" name="Google Shape;158;p6"/>
          <p:cNvGrpSpPr/>
          <p:nvPr/>
        </p:nvGrpSpPr>
        <p:grpSpPr>
          <a:xfrm>
            <a:off x="7780296" y="5096189"/>
            <a:ext cx="1382564" cy="1329836"/>
            <a:chOff x="8688899" y="4760958"/>
            <a:chExt cx="1382564" cy="1329836"/>
          </a:xfrm>
        </p:grpSpPr>
        <p:pic>
          <p:nvPicPr>
            <p:cNvPr id="159" name="Google Shape;159;p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160240" y="4760958"/>
              <a:ext cx="911223" cy="9112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688899" y="5148113"/>
              <a:ext cx="942681" cy="9426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1" name="Google Shape;161;p6"/>
          <p:cNvGrpSpPr/>
          <p:nvPr/>
        </p:nvGrpSpPr>
        <p:grpSpPr>
          <a:xfrm>
            <a:off x="1619549" y="4173801"/>
            <a:ext cx="2978331" cy="2103120"/>
            <a:chOff x="1918999" y="3746461"/>
            <a:chExt cx="2978331" cy="2103120"/>
          </a:xfrm>
        </p:grpSpPr>
        <p:sp>
          <p:nvSpPr>
            <p:cNvPr id="162" name="Google Shape;162;p6"/>
            <p:cNvSpPr/>
            <p:nvPr/>
          </p:nvSpPr>
          <p:spPr>
            <a:xfrm>
              <a:off x="1918999" y="3746461"/>
              <a:ext cx="2978331" cy="210312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3474284" y="3934801"/>
              <a:ext cx="1141804" cy="1711234"/>
            </a:xfrm>
            <a:prstGeom prst="roundRect">
              <a:avLst>
                <a:gd name="adj" fmla="val 16667"/>
              </a:avLst>
            </a:prstGeom>
            <a:solidFill>
              <a:srgbClr val="FE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2219444" y="3942404"/>
              <a:ext cx="1141804" cy="1711234"/>
            </a:xfrm>
            <a:prstGeom prst="roundRect">
              <a:avLst>
                <a:gd name="adj" fmla="val 16667"/>
              </a:avLst>
            </a:prstGeom>
            <a:solidFill>
              <a:srgbClr val="FE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5" name="Google Shape;165;p6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708651" y="4819963"/>
              <a:ext cx="704394" cy="704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6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436099" y="4819963"/>
              <a:ext cx="704394" cy="7043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7" name="Google Shape;167;p6"/>
          <p:cNvSpPr txBox="1"/>
          <p:nvPr/>
        </p:nvSpPr>
        <p:spPr>
          <a:xfrm>
            <a:off x="2293119" y="4548550"/>
            <a:ext cx="3914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80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3565671" y="4543601"/>
            <a:ext cx="3914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80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"/>
          <p:cNvSpPr txBox="1"/>
          <p:nvPr/>
        </p:nvSpPr>
        <p:spPr>
          <a:xfrm>
            <a:off x="1736878" y="3778798"/>
            <a:ext cx="94769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CC2E5"/>
                </a:solidFill>
                <a:latin typeface="Arial"/>
                <a:ea typeface="Arial"/>
                <a:cs typeface="Arial"/>
                <a:sym typeface="Arial"/>
              </a:rPr>
              <a:t>toilet</a:t>
            </a:r>
            <a:endParaRPr sz="2400">
              <a:solidFill>
                <a:srgbClr val="9CC2E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/>
          <p:nvPr/>
        </p:nvSpPr>
        <p:spPr>
          <a:xfrm rot="10800000">
            <a:off x="5081023" y="4227755"/>
            <a:ext cx="1502476" cy="36980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6"/>
          <p:cNvSpPr/>
          <p:nvPr/>
        </p:nvSpPr>
        <p:spPr>
          <a:xfrm rot="10800000">
            <a:off x="5746197" y="5467110"/>
            <a:ext cx="1502476" cy="36980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8458646" y="3889014"/>
            <a:ext cx="14269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CC2E5"/>
                </a:solidFill>
                <a:latin typeface="Arial"/>
                <a:ea typeface="Arial"/>
                <a:cs typeface="Arial"/>
                <a:sym typeface="Arial"/>
              </a:rPr>
              <a:t>students</a:t>
            </a:r>
            <a:endParaRPr sz="2400">
              <a:solidFill>
                <a:srgbClr val="9CC2E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9394371" y="5522511"/>
            <a:ext cx="122982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CC2E5"/>
                </a:solidFill>
                <a:latin typeface="Arial"/>
                <a:ea typeface="Arial"/>
                <a:cs typeface="Arial"/>
                <a:sym typeface="Arial"/>
              </a:rPr>
              <a:t>cleaner</a:t>
            </a:r>
            <a:endParaRPr sz="2400">
              <a:solidFill>
                <a:srgbClr val="9CC2E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454409" y="5835307"/>
            <a:ext cx="1556743" cy="914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Google Shape;179;p7"/>
          <p:cNvGraphicFramePr/>
          <p:nvPr>
            <p:extLst>
              <p:ext uri="{D42A27DB-BD31-4B8C-83A1-F6EECF244321}">
                <p14:modId xmlns:p14="http://schemas.microsoft.com/office/powerpoint/2010/main" val="941019555"/>
              </p:ext>
            </p:extLst>
          </p:nvPr>
        </p:nvGraphicFramePr>
        <p:xfrm>
          <a:off x="1342044" y="4521098"/>
          <a:ext cx="4476900" cy="1862455"/>
        </p:xfrm>
        <a:graphic>
          <a:graphicData uri="http://schemas.openxmlformats.org/drawingml/2006/table">
            <a:tbl>
              <a:tblPr firstRow="1" bandRow="1">
                <a:noFill/>
                <a:tableStyleId>{855879E3-D1E3-42EC-A0C9-C17BB8CEB898}</a:tableStyleId>
              </a:tblPr>
              <a:tblGrid>
                <a:gridCol w="149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lt1"/>
                          </a:solidFill>
                        </a:rPr>
                        <a:t>duration time</a:t>
                      </a:r>
                      <a:endParaRPr sz="18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lt1"/>
                          </a:solidFill>
                        </a:rPr>
                        <a:t>period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lt1"/>
                          </a:solidFill>
                        </a:rPr>
                        <a:t>Student A</a:t>
                      </a:r>
                      <a:endParaRPr sz="18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lt1"/>
                          </a:solidFill>
                        </a:rPr>
                        <a:t>100 </a:t>
                      </a:r>
                      <a:r>
                        <a:rPr lang="en-US" sz="1800" u="none" strike="noStrike" cap="none" dirty="0" err="1">
                          <a:solidFill>
                            <a:schemeClr val="lt1"/>
                          </a:solidFill>
                        </a:rPr>
                        <a:t>ms</a:t>
                      </a:r>
                      <a:endParaRPr sz="18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lt1"/>
                          </a:solidFill>
                        </a:rPr>
                        <a:t>400 </a:t>
                      </a:r>
                      <a:r>
                        <a:rPr lang="en-US" sz="1800" u="none" strike="noStrike" cap="none" dirty="0" err="1">
                          <a:solidFill>
                            <a:schemeClr val="lt1"/>
                          </a:solidFill>
                        </a:rPr>
                        <a:t>ms</a:t>
                      </a:r>
                      <a:endParaRPr sz="18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lt1"/>
                          </a:solidFill>
                        </a:rPr>
                        <a:t>Student B</a:t>
                      </a:r>
                      <a:endParaRPr sz="18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lt1"/>
                          </a:solidFill>
                        </a:rPr>
                        <a:t>200 ms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lt1"/>
                          </a:solidFill>
                        </a:rPr>
                        <a:t>500 </a:t>
                      </a:r>
                      <a:r>
                        <a:rPr lang="en-US" sz="1800" u="none" strike="noStrike" cap="none" dirty="0" err="1">
                          <a:solidFill>
                            <a:schemeClr val="lt1"/>
                          </a:solidFill>
                        </a:rPr>
                        <a:t>ms</a:t>
                      </a:r>
                      <a:endParaRPr sz="18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lt1"/>
                          </a:solidFill>
                        </a:rPr>
                        <a:t>Student C</a:t>
                      </a:r>
                      <a:endParaRPr sz="18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lt1"/>
                          </a:solidFill>
                        </a:rPr>
                        <a:t>400 </a:t>
                      </a:r>
                      <a:r>
                        <a:rPr lang="en-US" sz="1800" u="none" strike="noStrike" cap="none" dirty="0" err="1">
                          <a:solidFill>
                            <a:schemeClr val="lt1"/>
                          </a:solidFill>
                        </a:rPr>
                        <a:t>ms</a:t>
                      </a:r>
                      <a:endParaRPr sz="18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lt1"/>
                          </a:solidFill>
                        </a:rPr>
                        <a:t>300 </a:t>
                      </a:r>
                      <a:r>
                        <a:rPr lang="en-US" sz="1800" u="none" strike="noStrike" cap="none" dirty="0" err="1">
                          <a:solidFill>
                            <a:schemeClr val="lt1"/>
                          </a:solidFill>
                        </a:rPr>
                        <a:t>ms</a:t>
                      </a:r>
                      <a:endParaRPr sz="18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lt1"/>
                          </a:solidFill>
                        </a:rPr>
                        <a:t>Student D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lt1"/>
                          </a:solidFill>
                        </a:rPr>
                        <a:t>500 ms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lt1"/>
                          </a:solidFill>
                        </a:rPr>
                        <a:t>600 </a:t>
                      </a:r>
                      <a:r>
                        <a:rPr lang="en-US" sz="1800" u="none" strike="noStrike" cap="none" dirty="0" err="1">
                          <a:solidFill>
                            <a:schemeClr val="lt1"/>
                          </a:solidFill>
                        </a:rPr>
                        <a:t>ms</a:t>
                      </a:r>
                      <a:endParaRPr sz="18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1" name="Google Shape;181;p7"/>
          <p:cNvSpPr/>
          <p:nvPr/>
        </p:nvSpPr>
        <p:spPr>
          <a:xfrm>
            <a:off x="2795664" y="4127329"/>
            <a:ext cx="15696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每次占用廁所的時間</a:t>
            </a:r>
            <a:endParaRPr sz="1200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7"/>
          <p:cNvSpPr/>
          <p:nvPr/>
        </p:nvSpPr>
        <p:spPr>
          <a:xfrm>
            <a:off x="4319377" y="4127328"/>
            <a:ext cx="172354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每隔多久想上一次廁所</a:t>
            </a:r>
            <a:endParaRPr dirty="0"/>
          </a:p>
        </p:txBody>
      </p:sp>
      <p:graphicFrame>
        <p:nvGraphicFramePr>
          <p:cNvPr id="184" name="Google Shape;184;p7"/>
          <p:cNvGraphicFramePr/>
          <p:nvPr/>
        </p:nvGraphicFramePr>
        <p:xfrm>
          <a:off x="6454370" y="4521098"/>
          <a:ext cx="4476900" cy="765145"/>
        </p:xfrm>
        <a:graphic>
          <a:graphicData uri="http://schemas.openxmlformats.org/drawingml/2006/table">
            <a:tbl>
              <a:tblPr firstRow="1" bandRow="1">
                <a:noFill/>
                <a:tableStyleId>{855879E3-D1E3-42EC-A0C9-C17BB8CEB898}</a:tableStyleId>
              </a:tblPr>
              <a:tblGrid>
                <a:gridCol w="149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lt1"/>
                          </a:solidFill>
                        </a:rPr>
                        <a:t>duration time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lt1"/>
                          </a:solidFill>
                        </a:rPr>
                        <a:t>period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lt1"/>
                          </a:solidFill>
                        </a:rPr>
                        <a:t>Cleaner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lt1"/>
                          </a:solidFill>
                        </a:rPr>
                        <a:t>300 ms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lt1"/>
                          </a:solidFill>
                        </a:rPr>
                        <a:t>1000 ms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5" name="Google Shape;185;p7"/>
          <p:cNvSpPr/>
          <p:nvPr/>
        </p:nvSpPr>
        <p:spPr>
          <a:xfrm>
            <a:off x="1395821" y="2062081"/>
            <a:ext cx="7608173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一共有</a:t>
            </a:r>
            <a:r>
              <a:rPr lang="en-US" sz="1400" dirty="0" err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兩間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廁所隔間可以讓學生輪流使用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清潔工要等到</a:t>
            </a:r>
            <a:r>
              <a:rPr lang="en-US" sz="1400" dirty="0" err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都沒有學生想上廁所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才能開始清掃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清掃廁所時，</a:t>
            </a:r>
            <a:r>
              <a:rPr lang="en-US" sz="1400" dirty="0" err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所有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學生都不能使用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在計算廁所有多少學生使用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(count++ / count--)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時，用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mutex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保護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參考ppt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6.6 - reader)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7"/>
          <p:cNvSpPr txBox="1"/>
          <p:nvPr/>
        </p:nvSpPr>
        <p:spPr>
          <a:xfrm>
            <a:off x="1342044" y="1479581"/>
            <a:ext cx="974713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建立</a:t>
            </a:r>
            <a:r>
              <a:rPr lang="en-US" sz="1400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6個task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分別表示Student A, B, C, D, Cleaner和一個負責顯示時間的task，參考上課投影片p6.6 Readers – Writers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Problem，建立一個function來處理清掃廁所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參考writer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)，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另一個function處理學生使用廁所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參考reader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Requirement</a:t>
            </a:r>
            <a:endParaRPr dirty="0"/>
          </a:p>
        </p:txBody>
      </p:sp>
      <p:sp>
        <p:nvSpPr>
          <p:cNvPr id="189" name="Google Shape;189;p7"/>
          <p:cNvSpPr/>
          <p:nvPr/>
        </p:nvSpPr>
        <p:spPr>
          <a:xfrm>
            <a:off x="7907990" y="4127327"/>
            <a:ext cx="15696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每次占用廁所的時間</a:t>
            </a:r>
            <a:endParaRPr sz="12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7"/>
          <p:cNvSpPr/>
          <p:nvPr/>
        </p:nvSpPr>
        <p:spPr>
          <a:xfrm>
            <a:off x="9477650" y="4127327"/>
            <a:ext cx="172354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每隔多久清理一次廁所</a:t>
            </a:r>
            <a:endParaRPr dirty="0"/>
          </a:p>
        </p:txBody>
      </p:sp>
      <p:pic>
        <p:nvPicPr>
          <p:cNvPr id="192" name="Google Shape;19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4409" y="5835307"/>
            <a:ext cx="1556743" cy="914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/>
          <p:nvPr/>
        </p:nvSpPr>
        <p:spPr>
          <a:xfrm>
            <a:off x="220110" y="110609"/>
            <a:ext cx="435188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result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075" y="871537"/>
            <a:ext cx="5400675" cy="546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8"/>
          <p:cNvPicPr preferRelativeResize="0"/>
          <p:nvPr/>
        </p:nvPicPr>
        <p:blipFill rotWithShape="1">
          <a:blip r:embed="rId4">
            <a:alphaModFix/>
          </a:blip>
          <a:srcRect b="4668"/>
          <a:stretch/>
        </p:blipFill>
        <p:spPr>
          <a:xfrm>
            <a:off x="6284623" y="862302"/>
            <a:ext cx="5534025" cy="5566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"/>
          <p:cNvSpPr txBox="1">
            <a:spLocks noGrp="1"/>
          </p:cNvSpPr>
          <p:nvPr>
            <p:ph type="body" idx="1"/>
          </p:nvPr>
        </p:nvSpPr>
        <p:spPr>
          <a:xfrm>
            <a:off x="952498" y="1483969"/>
            <a:ext cx="10363201" cy="1583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在第 </a:t>
            </a:r>
            <a:r>
              <a:rPr lang="en-US" sz="2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6600ms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時，誰在使用廁所?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當 </a:t>
            </a:r>
            <a:r>
              <a:rPr lang="en-US" sz="2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Student D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的 period改為 200ms 時, 會發生什麼問題, 為什麼?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9"/>
          <p:cNvSpPr txBox="1">
            <a:spLocks noGrp="1"/>
          </p:cNvSpPr>
          <p:nvPr>
            <p:ph type="title"/>
          </p:nvPr>
        </p:nvSpPr>
        <p:spPr>
          <a:xfrm>
            <a:off x="616131" y="3549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Question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4409" y="5835307"/>
            <a:ext cx="1556743" cy="914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611</Words>
  <Application>Microsoft Office PowerPoint</Application>
  <PresentationFormat>寬螢幕</PresentationFormat>
  <Paragraphs>79</Paragraphs>
  <Slides>11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Calibri</vt:lpstr>
      <vt:lpstr>Comic Sans MS</vt:lpstr>
      <vt:lpstr>Office 佈景主題</vt:lpstr>
      <vt:lpstr>PowerPoint 簡報</vt:lpstr>
      <vt:lpstr>PowerPoint 簡報</vt:lpstr>
      <vt:lpstr>Mutex</vt:lpstr>
      <vt:lpstr>Semaphore</vt:lpstr>
      <vt:lpstr> xSemaphoreTake( SemaphoreHandle_t  xSemaphore,               TickType_t  xTicksToWait ); </vt:lpstr>
      <vt:lpstr>Lab2. assignment</vt:lpstr>
      <vt:lpstr>Requirement</vt:lpstr>
      <vt:lpstr>PowerPoint 簡報</vt:lpstr>
      <vt:lpstr>Question</vt:lpstr>
      <vt:lpstr>PowerPoint 簡報</vt:lpstr>
      <vt:lpstr>Graded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佳煌 翁</cp:lastModifiedBy>
  <cp:revision>3</cp:revision>
  <dcterms:created xsi:type="dcterms:W3CDTF">2018-05-24T00:36:02Z</dcterms:created>
  <dcterms:modified xsi:type="dcterms:W3CDTF">2023-04-07T15:23:23Z</dcterms:modified>
</cp:coreProperties>
</file>