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1VTF3ERoWQxcsDBEGpJJHStZO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6" name="Google Shape;2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4" name="Google Shape;2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il.com/demo/eval/arm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voton.com/tool-and-software/ide-and-compiler/" TargetMode="External"/><Relationship Id="rId7" Type="http://schemas.openxmlformats.org/officeDocument/2006/relationships/hyperlink" Target="https://www.nuvoton.com/tool-and-software/bsp-and-example-code/board-support-package/numicro-m0-board-support-packag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26" y="236686"/>
            <a:ext cx="1556743" cy="91458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2766121" y="2872767"/>
            <a:ext cx="665977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3.  Dining Philosophers 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819469" y="2364865"/>
            <a:ext cx="31626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Spring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作業系統導論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0660277" y="5986724"/>
            <a:ext cx="16364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教授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李皇辰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助教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TW" alt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夏子聰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711753" y="3719224"/>
            <a:ext cx="8346036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10"/>
          <p:cNvGrpSpPr/>
          <p:nvPr/>
        </p:nvGrpSpPr>
        <p:grpSpPr>
          <a:xfrm>
            <a:off x="671573" y="920829"/>
            <a:ext cx="10095872" cy="5746347"/>
            <a:chOff x="671573" y="920829"/>
            <a:chExt cx="10095872" cy="5746347"/>
          </a:xfrm>
        </p:grpSpPr>
        <p:pic>
          <p:nvPicPr>
            <p:cNvPr id="175" name="Google Shape;175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95138" y="1342575"/>
              <a:ext cx="9372307" cy="5324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0"/>
            <p:cNvSpPr/>
            <p:nvPr/>
          </p:nvSpPr>
          <p:spPr>
            <a:xfrm>
              <a:off x="1572472" y="1603297"/>
              <a:ext cx="110178" cy="117064"/>
            </a:xfrm>
            <a:prstGeom prst="rect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1687241" y="1601004"/>
              <a:ext cx="110178" cy="117064"/>
            </a:xfrm>
            <a:prstGeom prst="rect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2096410" y="1601004"/>
              <a:ext cx="110178" cy="117064"/>
            </a:xfrm>
            <a:prstGeom prst="rect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5125710" y="1438030"/>
              <a:ext cx="681726" cy="156088"/>
            </a:xfrm>
            <a:prstGeom prst="rect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395138" y="5975983"/>
              <a:ext cx="9372307" cy="454484"/>
            </a:xfrm>
            <a:prstGeom prst="rect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1395138" y="1844311"/>
              <a:ext cx="1251570" cy="3780480"/>
            </a:xfrm>
            <a:prstGeom prst="rect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3016854" y="1601004"/>
              <a:ext cx="110178" cy="117064"/>
            </a:xfrm>
            <a:prstGeom prst="rect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10"/>
            <p:cNvCxnSpPr>
              <a:stCxn id="176" idx="1"/>
              <a:endCxn id="184" idx="3"/>
            </p:cNvCxnSpPr>
            <p:nvPr/>
          </p:nvCxnSpPr>
          <p:spPr>
            <a:xfrm flipH="1">
              <a:off x="1318072" y="1661829"/>
              <a:ext cx="254400" cy="8400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" name="Google Shape;185;p10"/>
            <p:cNvCxnSpPr>
              <a:stCxn id="177" idx="0"/>
            </p:cNvCxnSpPr>
            <p:nvPr/>
          </p:nvCxnSpPr>
          <p:spPr>
            <a:xfrm rot="10800000">
              <a:off x="1604330" y="1203804"/>
              <a:ext cx="138000" cy="397200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6" name="Google Shape;186;p10"/>
            <p:cNvCxnSpPr>
              <a:stCxn id="178" idx="0"/>
            </p:cNvCxnSpPr>
            <p:nvPr/>
          </p:nvCxnSpPr>
          <p:spPr>
            <a:xfrm rot="10800000" flipH="1">
              <a:off x="2151499" y="1170204"/>
              <a:ext cx="341400" cy="430800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4" name="Google Shape;184;p10"/>
            <p:cNvSpPr txBox="1"/>
            <p:nvPr/>
          </p:nvSpPr>
          <p:spPr>
            <a:xfrm>
              <a:off x="671573" y="1543299"/>
              <a:ext cx="64644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-US" sz="10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編譯(F7)</a:t>
              </a:r>
              <a:endPara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0"/>
            <p:cNvSpPr txBox="1"/>
            <p:nvPr/>
          </p:nvSpPr>
          <p:spPr>
            <a:xfrm>
              <a:off x="1114508" y="924002"/>
              <a:ext cx="809162" cy="232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重新編譯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0"/>
            <p:cNvSpPr txBox="1"/>
            <p:nvPr/>
          </p:nvSpPr>
          <p:spPr>
            <a:xfrm>
              <a:off x="2132879" y="920829"/>
              <a:ext cx="714117" cy="232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燒錄(F8)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10"/>
            <p:cNvCxnSpPr>
              <a:stCxn id="182" idx="0"/>
            </p:cNvCxnSpPr>
            <p:nvPr/>
          </p:nvCxnSpPr>
          <p:spPr>
            <a:xfrm rot="10800000" flipH="1">
              <a:off x="3071943" y="1203804"/>
              <a:ext cx="291000" cy="397200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0" name="Google Shape;190;p10"/>
            <p:cNvSpPr txBox="1"/>
            <p:nvPr/>
          </p:nvSpPr>
          <p:spPr>
            <a:xfrm>
              <a:off x="3023740" y="920829"/>
              <a:ext cx="115663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" name="Google Shape;191;p10"/>
            <p:cNvCxnSpPr>
              <a:stCxn id="179" idx="0"/>
            </p:cNvCxnSpPr>
            <p:nvPr/>
          </p:nvCxnSpPr>
          <p:spPr>
            <a:xfrm rot="10800000" flipH="1">
              <a:off x="5466573" y="1265830"/>
              <a:ext cx="134400" cy="172200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2" name="Google Shape;192;p10"/>
            <p:cNvSpPr txBox="1"/>
            <p:nvPr/>
          </p:nvSpPr>
          <p:spPr>
            <a:xfrm>
              <a:off x="5195008" y="955172"/>
              <a:ext cx="1000196" cy="232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Debug選項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" name="Google Shape;193;p10"/>
            <p:cNvCxnSpPr/>
            <p:nvPr/>
          </p:nvCxnSpPr>
          <p:spPr>
            <a:xfrm flipH="1">
              <a:off x="1632957" y="3225176"/>
              <a:ext cx="55090" cy="236709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4" name="Google Shape;194;p10"/>
            <p:cNvSpPr txBox="1"/>
            <p:nvPr/>
          </p:nvSpPr>
          <p:spPr>
            <a:xfrm>
              <a:off x="1373304" y="3461885"/>
              <a:ext cx="1556389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Project檔案裡面有main.c主程式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及相關library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" name="Google Shape;195;p10"/>
            <p:cNvCxnSpPr>
              <a:stCxn id="196" idx="1"/>
            </p:cNvCxnSpPr>
            <p:nvPr/>
          </p:nvCxnSpPr>
          <p:spPr>
            <a:xfrm flipH="1">
              <a:off x="6848479" y="5663019"/>
              <a:ext cx="280500" cy="312900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6" name="Google Shape;196;p10"/>
            <p:cNvSpPr txBox="1"/>
            <p:nvPr/>
          </p:nvSpPr>
          <p:spPr>
            <a:xfrm>
              <a:off x="7128979" y="5546782"/>
              <a:ext cx="1081716" cy="232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Compile 訊息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323096" y="-55486"/>
            <a:ext cx="8345739" cy="128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Keil操作介面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1"/>
          <p:cNvGrpSpPr/>
          <p:nvPr/>
        </p:nvGrpSpPr>
        <p:grpSpPr>
          <a:xfrm>
            <a:off x="1722655" y="676276"/>
            <a:ext cx="8230970" cy="5683634"/>
            <a:chOff x="1475005" y="876816"/>
            <a:chExt cx="7702583" cy="5597393"/>
          </a:xfrm>
        </p:grpSpPr>
        <p:pic>
          <p:nvPicPr>
            <p:cNvPr id="203" name="Google Shape;203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75005" y="1198653"/>
              <a:ext cx="7702583" cy="5275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11"/>
            <p:cNvSpPr/>
            <p:nvPr/>
          </p:nvSpPr>
          <p:spPr>
            <a:xfrm>
              <a:off x="3665349" y="1565329"/>
              <a:ext cx="162732" cy="154983"/>
            </a:xfrm>
            <a:prstGeom prst="rect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" name="Google Shape;205;p11"/>
            <p:cNvCxnSpPr>
              <a:stCxn id="204" idx="0"/>
            </p:cNvCxnSpPr>
            <p:nvPr/>
          </p:nvCxnSpPr>
          <p:spPr>
            <a:xfrm rot="10800000">
              <a:off x="3549015" y="1198729"/>
              <a:ext cx="197700" cy="366600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" name="Google Shape;206;p11"/>
            <p:cNvSpPr txBox="1"/>
            <p:nvPr/>
          </p:nvSpPr>
          <p:spPr>
            <a:xfrm>
              <a:off x="1704811" y="876816"/>
              <a:ext cx="65712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點選設定(Option for target) Debug, 確定燒錄器是</a:t>
              </a:r>
              <a:r>
                <a:rPr lang="en-US" sz="1200" b="0" i="0" u="none" strike="noStrike" cap="none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Nuvoton Nu-Link Debugger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才能正確燒錄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7183464" y="2363492"/>
              <a:ext cx="309966" cy="139484"/>
            </a:xfrm>
            <a:prstGeom prst="rect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7005234" y="2572719"/>
              <a:ext cx="1030637" cy="139484"/>
            </a:xfrm>
            <a:prstGeom prst="rect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" name="Google Shape;20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/>
          <p:nvPr/>
        </p:nvSpPr>
        <p:spPr>
          <a:xfrm>
            <a:off x="895188" y="393068"/>
            <a:ext cx="182614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操作流程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12"/>
          <p:cNvGrpSpPr/>
          <p:nvPr/>
        </p:nvGrpSpPr>
        <p:grpSpPr>
          <a:xfrm>
            <a:off x="5671039" y="2517990"/>
            <a:ext cx="5304255" cy="3229809"/>
            <a:chOff x="805480" y="833581"/>
            <a:chExt cx="6151023" cy="3745411"/>
          </a:xfrm>
        </p:grpSpPr>
        <p:pic>
          <p:nvPicPr>
            <p:cNvPr id="217" name="Google Shape;217;p12"/>
            <p:cNvPicPr preferRelativeResize="0"/>
            <p:nvPr/>
          </p:nvPicPr>
          <p:blipFill rotWithShape="1">
            <a:blip r:embed="rId4">
              <a:alphaModFix/>
            </a:blip>
            <a:srcRect r="40661" b="39216"/>
            <a:stretch/>
          </p:blipFill>
          <p:spPr>
            <a:xfrm>
              <a:off x="1395138" y="1342574"/>
              <a:ext cx="5561365" cy="3236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12"/>
            <p:cNvSpPr/>
            <p:nvPr/>
          </p:nvSpPr>
          <p:spPr>
            <a:xfrm>
              <a:off x="1572472" y="1603297"/>
              <a:ext cx="110178" cy="117064"/>
            </a:xfrm>
            <a:prstGeom prst="rect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2096410" y="1601004"/>
              <a:ext cx="110178" cy="117064"/>
            </a:xfrm>
            <a:prstGeom prst="rect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12"/>
            <p:cNvCxnSpPr>
              <a:stCxn id="218" idx="1"/>
              <a:endCxn id="221" idx="2"/>
            </p:cNvCxnSpPr>
            <p:nvPr/>
          </p:nvCxnSpPr>
          <p:spPr>
            <a:xfrm rot="10800000">
              <a:off x="1310872" y="1190529"/>
              <a:ext cx="261600" cy="471300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2" name="Google Shape;222;p12"/>
            <p:cNvCxnSpPr>
              <a:stCxn id="219" idx="0"/>
            </p:cNvCxnSpPr>
            <p:nvPr/>
          </p:nvCxnSpPr>
          <p:spPr>
            <a:xfrm rot="10800000" flipH="1">
              <a:off x="2151499" y="1170204"/>
              <a:ext cx="341400" cy="430800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1" name="Google Shape;221;p12"/>
            <p:cNvSpPr txBox="1"/>
            <p:nvPr/>
          </p:nvSpPr>
          <p:spPr>
            <a:xfrm>
              <a:off x="805480" y="833581"/>
              <a:ext cx="1011077" cy="356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編譯(F7)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 txBox="1"/>
            <p:nvPr/>
          </p:nvSpPr>
          <p:spPr>
            <a:xfrm>
              <a:off x="2322207" y="842799"/>
              <a:ext cx="1101462" cy="3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燒錄(F8)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12"/>
          <p:cNvGrpSpPr/>
          <p:nvPr/>
        </p:nvGrpSpPr>
        <p:grpSpPr>
          <a:xfrm>
            <a:off x="1455453" y="3602593"/>
            <a:ext cx="4215586" cy="2819204"/>
            <a:chOff x="895188" y="1812627"/>
            <a:chExt cx="4860463" cy="3250470"/>
          </a:xfrm>
        </p:grpSpPr>
        <p:grpSp>
          <p:nvGrpSpPr>
            <p:cNvPr id="225" name="Google Shape;225;p12"/>
            <p:cNvGrpSpPr/>
            <p:nvPr/>
          </p:nvGrpSpPr>
          <p:grpSpPr>
            <a:xfrm>
              <a:off x="895188" y="1812627"/>
              <a:ext cx="3910704" cy="3250470"/>
              <a:chOff x="772564" y="1264576"/>
              <a:chExt cx="5520190" cy="4588230"/>
            </a:xfrm>
          </p:grpSpPr>
          <p:pic>
            <p:nvPicPr>
              <p:cNvPr id="226" name="Google Shape;226;p1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72564" y="1571318"/>
                <a:ext cx="5292725" cy="4281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7" name="Google Shape;227;p12"/>
              <p:cNvSpPr/>
              <p:nvPr/>
            </p:nvSpPr>
            <p:spPr>
              <a:xfrm>
                <a:off x="2647559" y="1660854"/>
                <a:ext cx="463639" cy="521119"/>
              </a:xfrm>
              <a:prstGeom prst="ellipse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8" name="Google Shape;228;p12"/>
              <p:cNvCxnSpPr>
                <a:stCxn id="227" idx="7"/>
                <a:endCxn id="229" idx="1"/>
              </p:cNvCxnSpPr>
              <p:nvPr/>
            </p:nvCxnSpPr>
            <p:spPr>
              <a:xfrm rot="10800000" flipH="1">
                <a:off x="3043300" y="1449170"/>
                <a:ext cx="675600" cy="288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29" name="Google Shape;229;p12"/>
              <p:cNvSpPr/>
              <p:nvPr/>
            </p:nvSpPr>
            <p:spPr>
              <a:xfrm>
                <a:off x="3718855" y="1264576"/>
                <a:ext cx="1107996" cy="36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燒錄接口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3809215" y="4324451"/>
                <a:ext cx="463639" cy="521119"/>
              </a:xfrm>
              <a:prstGeom prst="ellipse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1" name="Google Shape;231;p12"/>
              <p:cNvCxnSpPr>
                <a:stCxn id="230" idx="6"/>
                <a:endCxn id="232" idx="1"/>
              </p:cNvCxnSpPr>
              <p:nvPr/>
            </p:nvCxnSpPr>
            <p:spPr>
              <a:xfrm>
                <a:off x="4272854" y="4585011"/>
                <a:ext cx="2019900" cy="171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232" name="Google Shape;232;p12"/>
            <p:cNvSpPr/>
            <p:nvPr/>
          </p:nvSpPr>
          <p:spPr>
            <a:xfrm>
              <a:off x="4805823" y="4073904"/>
              <a:ext cx="949828" cy="4257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Reset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2"/>
          <p:cNvSpPr/>
          <p:nvPr/>
        </p:nvSpPr>
        <p:spPr>
          <a:xfrm>
            <a:off x="1120664" y="1401207"/>
            <a:ext cx="545854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以USB Cable連接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開發板的燒錄口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電腦的USB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編譯程式(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F7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將程式燒錄到開發板上(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F8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按下開發板Reset鈕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895188" y="393068"/>
            <a:ext cx="10054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測試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3"/>
          <p:cNvGrpSpPr/>
          <p:nvPr/>
        </p:nvGrpSpPr>
        <p:grpSpPr>
          <a:xfrm>
            <a:off x="3571636" y="3046485"/>
            <a:ext cx="5969251" cy="2630729"/>
            <a:chOff x="895188" y="2029934"/>
            <a:chExt cx="6882395" cy="3033163"/>
          </a:xfrm>
        </p:grpSpPr>
        <p:grpSp>
          <p:nvGrpSpPr>
            <p:cNvPr id="240" name="Google Shape;240;p13"/>
            <p:cNvGrpSpPr/>
            <p:nvPr/>
          </p:nvGrpSpPr>
          <p:grpSpPr>
            <a:xfrm>
              <a:off x="895188" y="2029934"/>
              <a:ext cx="4695611" cy="3033163"/>
              <a:chOff x="772564" y="1571318"/>
              <a:chExt cx="6628133" cy="4281488"/>
            </a:xfrm>
          </p:grpSpPr>
          <p:pic>
            <p:nvPicPr>
              <p:cNvPr id="241" name="Google Shape;241;p1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72564" y="1571318"/>
                <a:ext cx="5292725" cy="4281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2" name="Google Shape;242;p13"/>
              <p:cNvSpPr/>
              <p:nvPr/>
            </p:nvSpPr>
            <p:spPr>
              <a:xfrm>
                <a:off x="5221358" y="4196049"/>
                <a:ext cx="463638" cy="521119"/>
              </a:xfrm>
              <a:prstGeom prst="ellipse">
                <a:avLst/>
              </a:prstGeom>
              <a:noFill/>
              <a:ln w="1905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3" name="Google Shape;243;p13"/>
              <p:cNvCxnSpPr>
                <a:stCxn id="242" idx="7"/>
                <a:endCxn id="244" idx="1"/>
              </p:cNvCxnSpPr>
              <p:nvPr/>
            </p:nvCxnSpPr>
            <p:spPr>
              <a:xfrm rot="10800000" flipH="1">
                <a:off x="5617098" y="4100165"/>
                <a:ext cx="675600" cy="172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44" name="Google Shape;244;p13"/>
              <p:cNvSpPr/>
              <p:nvPr/>
            </p:nvSpPr>
            <p:spPr>
              <a:xfrm>
                <a:off x="6292655" y="3799772"/>
                <a:ext cx="1107995" cy="6010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LED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4284605" y="4602141"/>
                <a:ext cx="1400392" cy="951545"/>
              </a:xfrm>
              <a:prstGeom prst="ellipse">
                <a:avLst/>
              </a:prstGeom>
              <a:noFill/>
              <a:ln w="1905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6" name="Google Shape;246;p13"/>
              <p:cNvCxnSpPr>
                <a:stCxn id="245" idx="6"/>
                <a:endCxn id="247" idx="1"/>
              </p:cNvCxnSpPr>
              <p:nvPr/>
            </p:nvCxnSpPr>
            <p:spPr>
              <a:xfrm>
                <a:off x="5684997" y="5077914"/>
                <a:ext cx="1715700" cy="255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247" name="Google Shape;247;p13"/>
            <p:cNvSpPr/>
            <p:nvPr/>
          </p:nvSpPr>
          <p:spPr>
            <a:xfrm>
              <a:off x="5590767" y="4481857"/>
              <a:ext cx="2186816" cy="425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Button (Keypad)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3"/>
          <p:cNvSpPr/>
          <p:nvPr/>
        </p:nvSpPr>
        <p:spPr>
          <a:xfrm>
            <a:off x="1120664" y="1401207"/>
            <a:ext cx="40879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直接燒錄LAB_3的程式，若燒錄成功，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按下button (keypad) → LED亮起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/>
        </p:nvSpPr>
        <p:spPr>
          <a:xfrm>
            <a:off x="3290091" y="3326322"/>
            <a:ext cx="53057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Part2. assignment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/>
          <p:nvPr/>
        </p:nvSpPr>
        <p:spPr>
          <a:xfrm>
            <a:off x="7696136" y="1607457"/>
            <a:ext cx="3425566" cy="5462337"/>
          </a:xfrm>
          <a:prstGeom prst="ellipse">
            <a:avLst/>
          </a:prstGeom>
          <a:gradFill>
            <a:gsLst>
              <a:gs pos="0">
                <a:srgbClr val="FFA3A3">
                  <a:alpha val="8549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8602804" y="635676"/>
            <a:ext cx="1648101" cy="1352470"/>
          </a:xfrm>
          <a:prstGeom prst="ellipse">
            <a:avLst/>
          </a:prstGeom>
          <a:gradFill>
            <a:gsLst>
              <a:gs pos="0">
                <a:srgbClr val="B3D1EC"/>
              </a:gs>
              <a:gs pos="71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163" y="5563444"/>
            <a:ext cx="811252" cy="81125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5"/>
          <p:cNvSpPr/>
          <p:nvPr/>
        </p:nvSpPr>
        <p:spPr>
          <a:xfrm>
            <a:off x="8879530" y="1131707"/>
            <a:ext cx="1213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9579711" y="2017580"/>
            <a:ext cx="147222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I’m hungry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(trigger by keypad)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8408983" y="2768128"/>
            <a:ext cx="23703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left chopstick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8343934" y="4439067"/>
            <a:ext cx="2567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right chopstick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9004496" y="5411239"/>
            <a:ext cx="9215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Eating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9004496" y="3609790"/>
            <a:ext cx="83029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15"/>
          <p:cNvCxnSpPr/>
          <p:nvPr/>
        </p:nvCxnSpPr>
        <p:spPr>
          <a:xfrm flipH="1">
            <a:off x="9426854" y="2041176"/>
            <a:ext cx="7476" cy="5002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69" name="Google Shape;269;p15"/>
          <p:cNvCxnSpPr/>
          <p:nvPr/>
        </p:nvCxnSpPr>
        <p:spPr>
          <a:xfrm flipH="1">
            <a:off x="9408919" y="3250286"/>
            <a:ext cx="7475" cy="2568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70" name="Google Shape;270;p15"/>
          <p:cNvCxnSpPr/>
          <p:nvPr/>
        </p:nvCxnSpPr>
        <p:spPr>
          <a:xfrm flipH="1">
            <a:off x="9401444" y="4081770"/>
            <a:ext cx="7475" cy="2568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71" name="Google Shape;271;p15"/>
          <p:cNvCxnSpPr/>
          <p:nvPr/>
        </p:nvCxnSpPr>
        <p:spPr>
          <a:xfrm flipH="1">
            <a:off x="9393969" y="5015902"/>
            <a:ext cx="7475" cy="2568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72" name="Google Shape;272;p15"/>
          <p:cNvSpPr/>
          <p:nvPr/>
        </p:nvSpPr>
        <p:spPr>
          <a:xfrm>
            <a:off x="9828398" y="1284896"/>
            <a:ext cx="1678666" cy="4444492"/>
          </a:xfrm>
          <a:custGeom>
            <a:avLst/>
            <a:gdLst/>
            <a:ahLst/>
            <a:cxnLst/>
            <a:rect l="l" t="t" r="r" b="b"/>
            <a:pathLst>
              <a:path w="1678666" h="4444492" extrusionOk="0">
                <a:moveTo>
                  <a:pt x="0" y="4439654"/>
                </a:moveTo>
                <a:cubicBezTo>
                  <a:pt x="1099887" y="4502820"/>
                  <a:pt x="1253289" y="3936332"/>
                  <a:pt x="1503947" y="3392906"/>
                </a:cubicBezTo>
                <a:cubicBezTo>
                  <a:pt x="1754605" y="2849480"/>
                  <a:pt x="1718510" y="1744580"/>
                  <a:pt x="1503947" y="1179096"/>
                </a:cubicBezTo>
                <a:cubicBezTo>
                  <a:pt x="1289384" y="613612"/>
                  <a:pt x="916404" y="26069"/>
                  <a:pt x="216567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8442204" y="1309050"/>
            <a:ext cx="231324" cy="251299"/>
          </a:xfrm>
          <a:custGeom>
            <a:avLst/>
            <a:gdLst/>
            <a:ahLst/>
            <a:cxnLst/>
            <a:rect l="l" t="t" r="r" b="b"/>
            <a:pathLst>
              <a:path w="356495" h="387278" extrusionOk="0">
                <a:moveTo>
                  <a:pt x="302672" y="8198"/>
                </a:moveTo>
                <a:cubicBezTo>
                  <a:pt x="69296" y="-29816"/>
                  <a:pt x="49723" y="73437"/>
                  <a:pt x="12874" y="132132"/>
                </a:cubicBezTo>
                <a:cubicBezTo>
                  <a:pt x="-23975" y="190827"/>
                  <a:pt x="24306" y="333034"/>
                  <a:pt x="81576" y="360365"/>
                </a:cubicBezTo>
                <a:cubicBezTo>
                  <a:pt x="138846" y="387696"/>
                  <a:pt x="261604" y="425018"/>
                  <a:pt x="356495" y="29611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7923595" flipH="1">
            <a:off x="8636500" y="6098409"/>
            <a:ext cx="465864" cy="46586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5"/>
          <p:cNvSpPr/>
          <p:nvPr/>
        </p:nvSpPr>
        <p:spPr>
          <a:xfrm>
            <a:off x="1315896" y="2163240"/>
            <a:ext cx="5806175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四位哲學家A, B, C, D圍坐在圓形餐桌，只做兩件事情，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思考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吃飯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在餐桌上有四支筷子，在每兩位哲學家之間各放一支。當哲學家想吃飯時，他會先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拿起自己左手邊的筷子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，拿起左邊筷子後會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休息一下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，接著才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拿起右邊筷子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，取得兩支筷子之後才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開始吃飯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，吃完飯後歸還筷子。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每支筷子一次都只能一個人使用，當筷子已經被其他人拿起，就必須等待，直到筷子被歸還為止。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/>
          <p:nvPr/>
        </p:nvSpPr>
        <p:spPr>
          <a:xfrm>
            <a:off x="1305396" y="1315781"/>
            <a:ext cx="564052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以開發板上的4個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LED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分別代表哲學家 A, B, C, 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LED亮起表示哲學家正在吃飯，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LED未亮表示哲學家正在</a:t>
            </a:r>
            <a:r>
              <a:rPr lang="en-US" sz="12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思考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-US" sz="12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休息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</a:t>
            </a:r>
            <a:r>
              <a:rPr lang="en-US" sz="12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等待餐具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1305396" y="2654130"/>
            <a:ext cx="7363819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哲學家平常處於Thinking狀態，不須做任何事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按下開發板上的4個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keypad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分別觸發哲學家A, B, C, D進入hungry的狀態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按下KeyPad 1 → 哲學家A 想吃飯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按下KeyPad 2 → 哲學家B 想吃飯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1305396" y="4457992"/>
            <a:ext cx="3280322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進入hungry狀態後有四個階段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1 : 等待 left chopstick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2 : 休息 </a:t>
            </a:r>
            <a:r>
              <a:rPr lang="en-US" sz="16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500ms</a:t>
            </a:r>
            <a:endParaRPr sz="12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3 : 等待 right chopstick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4 : 吃飯  </a:t>
            </a:r>
            <a:r>
              <a:rPr lang="en-US" sz="16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1000ms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981200" y="439097"/>
            <a:ext cx="28884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/>
          <p:nvPr/>
        </p:nvSpPr>
        <p:spPr>
          <a:xfrm>
            <a:off x="981200" y="439097"/>
            <a:ext cx="35872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  (code)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1305396" y="1426754"/>
            <a:ext cx="93243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A.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Ecourse 下載的LAB 3已有部分完成的程式碼，請根據requirement完成剩下未完成的部分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使Dining Philosophers的情境以FreeRTOS實現在NUC140開發板上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1305396" y="3479559"/>
            <a:ext cx="9422959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B.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請參考課本Deadlock Prevention部分(ppt 7.8)，有四個Deadlock發生的必要條件(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Mutual Exclusion, Hold and Wait, No Preemption, Circular Wait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)，請在已完成的Part A程式上實作，讓其中一個deadlock條件永遠不會發生，以實現Deadlock Prevention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7"/>
          <p:cNvSpPr/>
          <p:nvPr/>
        </p:nvSpPr>
        <p:spPr>
          <a:xfrm>
            <a:off x="1305396" y="5874170"/>
            <a:ext cx="7247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請將Part A 及 Part B的 main.c 檔分別存成 partA.c 及 partB.c 上傳</a:t>
            </a:r>
            <a:endParaRPr sz="18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/>
          <p:nvPr/>
        </p:nvSpPr>
        <p:spPr>
          <a:xfrm>
            <a:off x="981200" y="496465"/>
            <a:ext cx="39685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  (Report)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1218593" y="1140285"/>
            <a:ext cx="8944115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在Part A的程式，何種情況會發生Deadlock?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Deadlock的發生與按下keypad的順序有關嗎?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在part B你以哪個方法實作Deadlock Prevention? 為什麼這樣就能避免Deadlock?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A8587D66-CDEF-4299-810A-6C5CB8B62C58}"/>
              </a:ext>
            </a:extLst>
          </p:cNvPr>
          <p:cNvSpPr txBox="1">
            <a:spLocks/>
          </p:cNvSpPr>
          <p:nvPr/>
        </p:nvSpPr>
        <p:spPr>
          <a:xfrm>
            <a:off x="838200" y="463601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4000" dirty="0"/>
              <a:t>Demo</a:t>
            </a:r>
            <a:endParaRPr lang="zh-TW" altLang="en-US" sz="40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F8DF90C-3AC6-427A-9256-0E42746C10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Place: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 創新大樓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515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找助教  夏子聰</a:t>
            </a:r>
            <a:endParaRPr lang="en-US" altLang="zh-TW" sz="28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Demo Time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:(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二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、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四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15:00~17:00</a:t>
            </a:r>
            <a:endParaRPr lang="en-US" altLang="zh-TW" sz="28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Report deadline</a:t>
            </a:r>
            <a:r>
              <a:rPr lang="en-US" altLang="zh-TW" sz="2800">
                <a:latin typeface="Comic Sans MS" panose="030F0702030302020204" pitchFamily="66" charset="0"/>
                <a:ea typeface="標楷體" panose="03000509000000000000" pitchFamily="65" charset="-120"/>
              </a:rPr>
              <a:t>: 6/2(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五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Report format:</a:t>
            </a:r>
          </a:p>
          <a:p>
            <a:pPr lvl="0">
              <a:buSzPts val="1400"/>
            </a:pP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請將報告存成</a:t>
            </a:r>
            <a:r>
              <a:rPr lang="en-US" altLang="zh-TW" sz="2800" dirty="0"/>
              <a:t>LABx_StudentID_Name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.pdf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，並把</a:t>
            </a:r>
            <a:r>
              <a:rPr lang="en-US" altLang="zh-TW" sz="2800" dirty="0" err="1">
                <a:latin typeface="Comic Sans MS" panose="030F0702030302020204" pitchFamily="66" charset="0"/>
                <a:ea typeface="標楷體" panose="03000509000000000000" pitchFamily="65" charset="-120"/>
              </a:rPr>
              <a:t>main.c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、及其他有修改到的程式檔都壓成</a:t>
            </a:r>
            <a:r>
              <a:rPr lang="en-US" altLang="zh-TW" sz="2800" dirty="0" err="1"/>
              <a:t>LABx_StudentID_Name.rar</a:t>
            </a:r>
            <a:r>
              <a:rPr lang="en-US" altLang="zh-TW" sz="2800" dirty="0"/>
              <a:t>(zip</a:t>
            </a:r>
            <a:r>
              <a:rPr lang="zh-TW" altLang="en-US" sz="2800" dirty="0"/>
              <a:t>亦可</a:t>
            </a:r>
            <a:r>
              <a:rPr lang="en-US" altLang="zh-TW" sz="2800" dirty="0"/>
              <a:t>)</a:t>
            </a:r>
            <a:r>
              <a:rPr lang="zh-TW" altLang="en-US" sz="2800" dirty="0"/>
              <a:t>，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格式有誤會斟酌扣分，請注意。</a:t>
            </a:r>
            <a:endParaRPr lang="en-US" altLang="zh-TW" sz="28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Demo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必須在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Report deadline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前完成</a:t>
            </a:r>
            <a:endParaRPr lang="en-US" altLang="zh-TW" sz="28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Demo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前須先上傳程式碼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上傳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main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所在的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.c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檔即可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4" name="Google Shape;218;p10">
            <a:extLst>
              <a:ext uri="{FF2B5EF4-FFF2-40B4-BE49-F238E27FC236}">
                <a16:creationId xmlns:a16="http://schemas.microsoft.com/office/drawing/2014/main" id="{84795550-8E86-4BC1-BC0B-E1701064BB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2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4359" y="1048333"/>
            <a:ext cx="4629150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823447" y="401382"/>
            <a:ext cx="58897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philosophers spend their lives thinking and eating ……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PartA</a:t>
            </a:r>
            <a:r>
              <a:rPr lang="en-US" altLang="zh-TW" dirty="0"/>
              <a:t> : 50%</a:t>
            </a:r>
          </a:p>
          <a:p>
            <a:r>
              <a:rPr lang="en-US" altLang="zh-TW" dirty="0" err="1"/>
              <a:t>PartB</a:t>
            </a:r>
            <a:r>
              <a:rPr lang="en-US" altLang="zh-TW" dirty="0"/>
              <a:t> : 30%</a:t>
            </a:r>
          </a:p>
          <a:p>
            <a:r>
              <a:rPr lang="en-US" altLang="zh-TW" dirty="0"/>
              <a:t>Report &amp; Code :</a:t>
            </a:r>
            <a:r>
              <a:rPr lang="zh-TW" altLang="en-US" dirty="0"/>
              <a:t> </a:t>
            </a:r>
            <a:r>
              <a:rPr lang="en-US" altLang="zh-TW" dirty="0"/>
              <a:t>20%</a:t>
            </a:r>
          </a:p>
        </p:txBody>
      </p:sp>
      <p:pic>
        <p:nvPicPr>
          <p:cNvPr id="4" name="Google Shape;199;p12">
            <a:extLst>
              <a:ext uri="{FF2B5EF4-FFF2-40B4-BE49-F238E27FC236}">
                <a16:creationId xmlns:a16="http://schemas.microsoft.com/office/drawing/2014/main" id="{6050184D-2830-4C0D-9F1F-1CF79A9643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75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>
            <a:off x="1072662" y="479925"/>
            <a:ext cx="154541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2595634" y="2813261"/>
            <a:ext cx="653174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此次實驗希望同學參考課本 or PPT 實現 Dining Philosophers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並透過實際在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嵌入式系統(Embedded System)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上運行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即時作業系統(RTOS)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，進一步了解在現實生活中作業系統運作的概念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3692769" y="3013501"/>
            <a:ext cx="459553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Part1. 環境配置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353626" y="415095"/>
            <a:ext cx="69349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NUC140 Learning Board Introduction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63350" y="167748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盒子裡面主要有兩樣東西: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NUC140 開發板一塊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USB cable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用來燒錄的usb線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61684" y="1587944"/>
            <a:ext cx="5292725" cy="428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7036679" y="3594406"/>
            <a:ext cx="798490" cy="759853"/>
          </a:xfrm>
          <a:prstGeom prst="ellipse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5"/>
          <p:cNvCxnSpPr>
            <a:endCxn id="116" idx="2"/>
          </p:cNvCxnSpPr>
          <p:nvPr/>
        </p:nvCxnSpPr>
        <p:spPr>
          <a:xfrm rot="10800000" flipH="1">
            <a:off x="4860179" y="3974333"/>
            <a:ext cx="2176500" cy="9342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5"/>
          <p:cNvSpPr/>
          <p:nvPr/>
        </p:nvSpPr>
        <p:spPr>
          <a:xfrm>
            <a:off x="7036679" y="1677480"/>
            <a:ext cx="463639" cy="521119"/>
          </a:xfrm>
          <a:prstGeom prst="ellipse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5"/>
          <p:cNvCxnSpPr>
            <a:stCxn id="118" idx="7"/>
          </p:cNvCxnSpPr>
          <p:nvPr/>
        </p:nvCxnSpPr>
        <p:spPr>
          <a:xfrm rot="10800000" flipH="1">
            <a:off x="7432420" y="1312496"/>
            <a:ext cx="492900" cy="4413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Google Shape;120;p5"/>
          <p:cNvSpPr/>
          <p:nvPr/>
        </p:nvSpPr>
        <p:spPr>
          <a:xfrm>
            <a:off x="3516924" y="4835036"/>
            <a:ext cx="13432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NUC140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7801528" y="982790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燒錄接口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677334" y="38515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Software Tool Introduction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421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Char char="•"/>
            </a:pPr>
            <a:r>
              <a:rPr lang="en-US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Keil MDK (Microcontroller Development Kit)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Keil MDK 是一套嵌入式開發軟體工具,可以提供給大部分ARM Cortex-M 系列的嵌入式裝置, MDK 包含 uVision IDE/debugger, ARM C/C++ compiler…</a:t>
            </a:r>
            <a:endParaRPr/>
          </a:p>
          <a:p>
            <a:pPr marL="685800" lvl="1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600"/>
              <a:buChar char="•"/>
            </a:pPr>
            <a:r>
              <a:rPr lang="en-US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Nu-Link_Keil_Driver</a:t>
            </a:r>
            <a:endParaRPr sz="16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Nuvoton提供的燒錄器驅動程式,提供板子跟PC之間的燒錄介面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685800" lvl="1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600"/>
              <a:buChar char="•"/>
            </a:pPr>
            <a:r>
              <a:rPr lang="en-US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NUC100_Series_BSP_CMSIS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600"/>
              <a:buChar char="•"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NUC140的BSP(Board Support Package), 裡面包含有MCU的library, smaple code</a:t>
            </a:r>
            <a:endParaRPr/>
          </a:p>
          <a:p>
            <a:pPr marL="685800" lvl="1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600"/>
              <a:buChar char="•"/>
            </a:pPr>
            <a:r>
              <a:rPr lang="en-US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FreeRTOS_project</a:t>
            </a:r>
            <a:endParaRPr sz="16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移植好的FreeRTOS, 包含list.c, task.c, queue.c, heap.c 及建立好的 LAB 3專案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685800" lvl="1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安裝keil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請先到下面網址下載keil MDK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https://www.keil.com/demo/eval/arm.htm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基本資料請隨便亂填就好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 t="49754"/>
          <a:stretch/>
        </p:blipFill>
        <p:spPr>
          <a:xfrm>
            <a:off x="5987791" y="489397"/>
            <a:ext cx="5052716" cy="1877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4835" y="3135145"/>
            <a:ext cx="4899721" cy="3300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/>
          <p:nvPr/>
        </p:nvSpPr>
        <p:spPr>
          <a:xfrm>
            <a:off x="7714445" y="1378039"/>
            <a:ext cx="1572436" cy="526603"/>
          </a:xfrm>
          <a:prstGeom prst="ellipse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安裝M0 driver , NUC140 BSP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1426882" y="1628206"/>
            <a:ext cx="987983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請到下面網址下載 </a:t>
            </a:r>
            <a:r>
              <a:rPr lang="en-US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Drive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跟 </a:t>
            </a:r>
            <a:r>
              <a:rPr lang="en-US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BSP</a:t>
            </a:r>
            <a:endParaRPr/>
          </a:p>
          <a:p>
            <a:pPr marL="45720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https://www.nuvoton.com/tool-and-software/bsp/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45720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https://www.nuvoton.com/tool-and-software/ide-and-compiler/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1602408" y="2830205"/>
            <a:ext cx="7186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BSP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1495142" y="4468674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Driver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99005" y="2850528"/>
            <a:ext cx="510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/>
          <p:nvPr/>
        </p:nvSpPr>
        <p:spPr>
          <a:xfrm>
            <a:off x="6682535" y="2899591"/>
            <a:ext cx="4884172" cy="624561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89269" y="4090439"/>
            <a:ext cx="533400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/>
          <p:nvPr/>
        </p:nvSpPr>
        <p:spPr>
          <a:xfrm>
            <a:off x="2506686" y="4756638"/>
            <a:ext cx="5216583" cy="589085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2496535" y="2899591"/>
            <a:ext cx="28889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NuMicro M0 開發板支援套件 (BSP)</a:t>
            </a:r>
            <a:endParaRPr sz="1400" b="0" i="0" u="none" strike="noStrike" cap="none"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8"/>
          <p:cNvCxnSpPr>
            <a:endCxn id="148" idx="1"/>
          </p:cNvCxnSpPr>
          <p:nvPr/>
        </p:nvCxnSpPr>
        <p:spPr>
          <a:xfrm>
            <a:off x="3940905" y="3498228"/>
            <a:ext cx="2558100" cy="0"/>
          </a:xfrm>
          <a:prstGeom prst="straightConnector1">
            <a:avLst/>
          </a:prstGeom>
          <a:noFill/>
          <a:ln w="38100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154;p8"/>
          <p:cNvSpPr txBox="1"/>
          <p:nvPr/>
        </p:nvSpPr>
        <p:spPr>
          <a:xfrm>
            <a:off x="4948751" y="3230233"/>
            <a:ext cx="14884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找到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FreeRTOS_project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1528879" y="1806232"/>
            <a:ext cx="96568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Ecourse下載解壓縮之後將資料夾放置在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NUC100_Series_BSP_CMSIS_V3.00.006/</a:t>
            </a:r>
            <a:endParaRPr sz="18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 b="56803"/>
          <a:stretch/>
        </p:blipFill>
        <p:spPr>
          <a:xfrm>
            <a:off x="2441581" y="2517284"/>
            <a:ext cx="5819775" cy="108212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/>
          <p:nvPr/>
        </p:nvSpPr>
        <p:spPr>
          <a:xfrm>
            <a:off x="1587068" y="4554416"/>
            <a:ext cx="90137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/FreeRTOS_project/Demo/LAB_3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1528879" y="4024259"/>
            <a:ext cx="5666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3的專案已經放置在FreeRTOS_project資料夾底下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4">
            <a:alphaModFix/>
          </a:blip>
          <a:srcRect t="26553" b="10808"/>
          <a:stretch/>
        </p:blipFill>
        <p:spPr>
          <a:xfrm>
            <a:off x="7144444" y="3961566"/>
            <a:ext cx="2762250" cy="2493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9"/>
          <p:cNvCxnSpPr/>
          <p:nvPr/>
        </p:nvCxnSpPr>
        <p:spPr>
          <a:xfrm>
            <a:off x="879416" y="3780488"/>
            <a:ext cx="1026795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9"/>
          <p:cNvSpPr/>
          <p:nvPr/>
        </p:nvSpPr>
        <p:spPr>
          <a:xfrm>
            <a:off x="1518315" y="5062247"/>
            <a:ext cx="40879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直接點開 LAB_3/KEIL/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LAB_3.uvproj </a:t>
            </a:r>
            <a:endParaRPr sz="18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即可以keil打開LAB 3 的專案</a:t>
            </a:r>
            <a:endParaRPr sz="18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87068" y="5708578"/>
            <a:ext cx="3483696" cy="897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寬螢幕</PresentationFormat>
  <Paragraphs>122</Paragraphs>
  <Slides>20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標楷體</vt:lpstr>
      <vt:lpstr>Arial</vt:lpstr>
      <vt:lpstr>Calibri</vt:lpstr>
      <vt:lpstr>Comic Sans MS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Software Tool Introduction</vt:lpstr>
      <vt:lpstr>安裝keil</vt:lpstr>
      <vt:lpstr>安裝M0 driver , NUC140 BSP</vt:lpstr>
      <vt:lpstr>FreeRTOS_project</vt:lpstr>
      <vt:lpstr>Keil操作介面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Graded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pw0000</cp:lastModifiedBy>
  <cp:revision>2</cp:revision>
  <dcterms:created xsi:type="dcterms:W3CDTF">2018-05-24T00:36:02Z</dcterms:created>
  <dcterms:modified xsi:type="dcterms:W3CDTF">2023-02-21T08:25:55Z</dcterms:modified>
</cp:coreProperties>
</file>