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MazMPyLYj/0RjD4bbysMA/Zir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download.oracle.com/otn-pub/java/jdk/8u171-b11/512cd62ec5174c3487ac17c61aaa89e8/jre-8u171-windows-x64.exe" TargetMode="External"/><Relationship Id="rId7" Type="http://schemas.openxmlformats.org/officeDocument/2006/relationships/hyperlink" Target="https://me1237guy.pixnet.net/blog/post/6070916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forge.net/projects/mingw/files/" TargetMode="External"/><Relationship Id="rId5" Type="http://schemas.openxmlformats.org/officeDocument/2006/relationships/hyperlink" Target="https://eclipse.org/downloads/" TargetMode="External"/><Relationship Id="rId4" Type="http://schemas.openxmlformats.org/officeDocument/2006/relationships/hyperlink" Target="https://www.oracle.com/java/technologies/javase-jre8-download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726" y="236686"/>
            <a:ext cx="1556743" cy="91458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1819469" y="2943746"/>
            <a:ext cx="792357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 1.  Start Your Own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FreeRTOS 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819469" y="2364865"/>
            <a:ext cx="31626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en-US" sz="1800" b="1">
                <a:solidFill>
                  <a:schemeClr val="dk1"/>
                </a:solidFill>
              </a:rPr>
              <a:t>2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Spring 作業系統導論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0660277" y="5986724"/>
            <a:ext cx="163649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教授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李皇辰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助教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TW" alt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夏子聰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1535906" y="3605445"/>
            <a:ext cx="8346036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7850" y="1479963"/>
            <a:ext cx="6936069" cy="461310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0"/>
          <p:cNvSpPr/>
          <p:nvPr/>
        </p:nvSpPr>
        <p:spPr>
          <a:xfrm>
            <a:off x="1041401" y="545009"/>
            <a:ext cx="92021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為了讓同學更容易讀懂程式，已將主要的程式碼拉出來到demo.c，建議不要修改main.c檔，避免compile 出現問題。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1085850" y="1275487"/>
            <a:ext cx="85344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portBASE_TYPE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xTaskCreate( </a:t>
            </a:r>
            <a:r>
              <a:rPr lang="en-US" sz="1800" b="0" i="0" u="none" strike="noStrike" cap="non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pdTASK_CODE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pvTaskCode,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</a:t>
            </a:r>
            <a:r>
              <a:rPr lang="en-US" sz="1800" b="0" i="0" u="none" strike="noStrike" cap="non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const signed portCHAR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const pcName,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</a:t>
            </a:r>
            <a:r>
              <a:rPr lang="en-US" sz="1800" b="0" i="0" u="none" strike="noStrike" cap="non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unsigned portSHORT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usStackDepth,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</a:t>
            </a:r>
            <a:r>
              <a:rPr lang="en-US" sz="1800" b="0" i="0" u="none" strike="noStrike" cap="non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*pvParameters,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</a:t>
            </a:r>
            <a:r>
              <a:rPr lang="en-US" sz="1800" b="0" i="0" u="none" strike="noStrike" cap="non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portBASE_TYPE uxPriority,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</a:t>
            </a:r>
            <a:r>
              <a:rPr lang="en-US" sz="1800" b="0" i="0" u="none" strike="noStrike" cap="non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xTaskHandle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*pxCreatedTask );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11"/>
          <p:cNvSpPr/>
          <p:nvPr/>
        </p:nvSpPr>
        <p:spPr>
          <a:xfrm>
            <a:off x="1085850" y="4398999"/>
            <a:ext cx="43636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vTaskStartScheduler( </a:t>
            </a:r>
            <a:r>
              <a:rPr lang="en-US" sz="1800" b="0" i="0" u="none" strike="noStrike" cap="none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11"/>
          <p:cNvCxnSpPr/>
          <p:nvPr/>
        </p:nvCxnSpPr>
        <p:spPr>
          <a:xfrm>
            <a:off x="857250" y="3206909"/>
            <a:ext cx="1026795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8" name="Google Shape;188;p11"/>
          <p:cNvSpPr txBox="1"/>
          <p:nvPr/>
        </p:nvSpPr>
        <p:spPr>
          <a:xfrm>
            <a:off x="589345" y="715406"/>
            <a:ext cx="146360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建立Task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589345" y="3441541"/>
            <a:ext cx="576638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執行Task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讓task 進入 FreeRTOS scheduling )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/>
          <p:nvPr/>
        </p:nvSpPr>
        <p:spPr>
          <a:xfrm>
            <a:off x="946151" y="1098144"/>
            <a:ext cx="9202194" cy="420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A、B、C、D四位同學一起上沃倫老師的課，這天，老師心血來潮要A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、B、C、D四位同學定期把自己的名字喊出來，A</a:t>
            </a:r>
            <a:r>
              <a:rPr lang="en-US" sz="1800" b="0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七秒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喊一次、B</a:t>
            </a:r>
            <a:r>
              <a:rPr lang="en-US" sz="1800" b="0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三秒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喊一次、C</a:t>
            </a:r>
            <a:r>
              <a:rPr lang="en-US" sz="1800" b="0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兩秒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喊一次、D</a:t>
            </a:r>
            <a:r>
              <a:rPr lang="en-US" sz="1800" b="0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五秒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喊一次，請問在</a:t>
            </a:r>
            <a:r>
              <a:rPr lang="en-US" sz="1800" b="0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第100秒~第110秒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時喊聲的情形會是如何(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截圖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要求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A、B、C、D各自代表一個task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在第0秒時，四個同學會同時喊出第一聲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3.請</a:t>
            </a:r>
            <a:r>
              <a:rPr lang="en-US" sz="1800" b="0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截圖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第100秒~110秒的狀況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2825" y="2328862"/>
            <a:ext cx="3143250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/>
          <p:nvPr/>
        </p:nvSpPr>
        <p:spPr>
          <a:xfrm>
            <a:off x="5396032" y="4794827"/>
            <a:ext cx="17043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0~10秒情況→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2"/>
          <p:cNvSpPr/>
          <p:nvPr/>
        </p:nvSpPr>
        <p:spPr>
          <a:xfrm>
            <a:off x="407977" y="84950"/>
            <a:ext cx="3196709" cy="91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 1 題目、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A8587D66-CDEF-4299-810A-6C5CB8B62C58}"/>
              </a:ext>
            </a:extLst>
          </p:cNvPr>
          <p:cNvSpPr txBox="1">
            <a:spLocks/>
          </p:cNvSpPr>
          <p:nvPr/>
        </p:nvSpPr>
        <p:spPr>
          <a:xfrm>
            <a:off x="838200" y="463601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4000" dirty="0"/>
              <a:t>Demo</a:t>
            </a:r>
            <a:endParaRPr lang="zh-TW" altLang="en-US" sz="4000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F8DF90C-3AC6-427A-9256-0E42746C10E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Place: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 創新大樓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515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找助教  夏子聰</a:t>
            </a:r>
            <a:endParaRPr lang="en-US" altLang="zh-TW" sz="2800" dirty="0">
              <a:latin typeface="Comic Sans MS" panose="030F0702030302020204" pitchFamily="66" charset="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Demo Time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:(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二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、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四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 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  <a:sym typeface="Wingdings" panose="05000000000000000000" pitchFamily="2" charset="2"/>
              </a:rPr>
              <a:t>15:00~17:00</a:t>
            </a:r>
            <a:endParaRPr lang="en-US" altLang="zh-TW" sz="2800" dirty="0">
              <a:latin typeface="Comic Sans MS" panose="030F0702030302020204" pitchFamily="66" charset="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Report deadline: 3/24(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五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Report format:</a:t>
            </a:r>
          </a:p>
          <a:p>
            <a:pPr lvl="0">
              <a:buSzPts val="1400"/>
            </a:pP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請將報告存成</a:t>
            </a:r>
            <a:r>
              <a:rPr lang="en-US" altLang="zh-TW" sz="2800" dirty="0"/>
              <a:t>LABx_StudentID_Name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.pdf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，並把</a:t>
            </a:r>
            <a:r>
              <a:rPr lang="en-US" altLang="zh-TW" sz="2800" dirty="0" err="1">
                <a:latin typeface="Comic Sans MS" panose="030F0702030302020204" pitchFamily="66" charset="0"/>
                <a:ea typeface="標楷體" panose="03000509000000000000" pitchFamily="65" charset="-120"/>
              </a:rPr>
              <a:t>main.c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、及其他有修改到的程式檔都壓成</a:t>
            </a:r>
            <a:r>
              <a:rPr lang="en-US" altLang="zh-TW" sz="2800" dirty="0" err="1"/>
              <a:t>LABx_StudentID_Name.rar</a:t>
            </a:r>
            <a:r>
              <a:rPr lang="en-US" altLang="zh-TW" sz="2800" dirty="0"/>
              <a:t>(zip</a:t>
            </a:r>
            <a:r>
              <a:rPr lang="zh-TW" altLang="en-US" sz="2800" dirty="0"/>
              <a:t>亦可</a:t>
            </a:r>
            <a:r>
              <a:rPr lang="en-US" altLang="zh-TW" sz="2800" dirty="0"/>
              <a:t>)</a:t>
            </a:r>
            <a:r>
              <a:rPr lang="zh-TW" altLang="en-US" sz="2800" dirty="0"/>
              <a:t>，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格式有誤會斟酌扣分，請注意。</a:t>
            </a:r>
            <a:endParaRPr lang="en-US" altLang="zh-TW" sz="2800" dirty="0">
              <a:latin typeface="Comic Sans MS" panose="030F0702030302020204" pitchFamily="66" charset="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Comic Sans MS" panose="030F0702030302020204" pitchFamily="66" charset="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Demo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必須在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Report deadline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前完成</a:t>
            </a:r>
            <a:endParaRPr lang="en-US" altLang="zh-TW" sz="2800" dirty="0">
              <a:latin typeface="Comic Sans MS" panose="030F0702030302020204" pitchFamily="66" charset="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Demo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前須先上傳程式碼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上傳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main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所在的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.c</a:t>
            </a:r>
            <a:r>
              <a:rPr lang="zh-TW" altLang="en-US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檔即可</a:t>
            </a:r>
            <a:r>
              <a:rPr lang="en-US" altLang="zh-TW" sz="2800" dirty="0">
                <a:latin typeface="Comic Sans MS" panose="030F0702030302020204" pitchFamily="66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4" name="Google Shape;218;p10">
            <a:extLst>
              <a:ext uri="{FF2B5EF4-FFF2-40B4-BE49-F238E27FC236}">
                <a16:creationId xmlns:a16="http://schemas.microsoft.com/office/drawing/2014/main" id="{54551242-8FA2-4F12-B208-109CBC0BF46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20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: 70%</a:t>
            </a:r>
          </a:p>
          <a:p>
            <a:r>
              <a:rPr lang="en-US" altLang="zh-TW" dirty="0"/>
              <a:t>Report &amp; Code :</a:t>
            </a:r>
            <a:r>
              <a:rPr lang="zh-TW" altLang="en-US" dirty="0"/>
              <a:t> </a:t>
            </a:r>
            <a:r>
              <a:rPr lang="en-US" altLang="zh-TW" dirty="0"/>
              <a:t>30%</a:t>
            </a:r>
          </a:p>
        </p:txBody>
      </p:sp>
      <p:pic>
        <p:nvPicPr>
          <p:cNvPr id="4" name="Google Shape;199;p12">
            <a:extLst>
              <a:ext uri="{FF2B5EF4-FFF2-40B4-BE49-F238E27FC236}">
                <a16:creationId xmlns:a16="http://schemas.microsoft.com/office/drawing/2014/main" id="{6050184D-2830-4C0D-9F1F-1CF79A96437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875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2024062" y="1950582"/>
            <a:ext cx="8143875" cy="300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FreeRTOS</a:t>
            </a:r>
            <a:r>
              <a:rPr lang="en-US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是一套針對嵌入式裝置設計的即時作業系統(Real-Time Operating System)，該作業系統以C語言與少許的組合言撰寫，主要支援ARM、MIPS、MSP430等微控制器(microcontroller)，為了方便初學者學習，FreeRTOS也提供Windows作業系統上的模擬器(simulator)程式，讓手邊欠缺嵌入式微處理器的使用者也能藉此認識FreeRTOS。</a:t>
            </a:r>
            <a:endParaRPr sz="1800" b="0" i="0" u="none" strike="noStrike" cap="non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而此實驗即透過FreeRTOS提供的simulator實作簡單的作業系統程式，希望同學能對作業系統有更進一步的了解。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1650259" y="681766"/>
            <a:ext cx="351961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FreeRTOS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1252538" y="3245882"/>
            <a:ext cx="78785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成大資工wiki - http://wiki.csie.ncku.edu.tw/embedded/freertos</a:t>
            </a:r>
            <a:endParaRPr sz="1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1252538" y="2876550"/>
            <a:ext cx="552499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http://www.aosabook.org/en/freertos.html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1252538" y="2011252"/>
            <a:ext cx="61769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開始前 建議先瀏覽以下網頁之FreeRTOS基本觀念</a:t>
            </a:r>
            <a:endParaRPr sz="18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1252538" y="3553659"/>
            <a:ext cx="9267825" cy="704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(參考) 教學手冊 - http://wiki.csie.ncku.edu.tw/embedded/FreeRTOS_Melot.pdf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(參考) 中文版教學手冊 - http://wiki.csie.ncku.edu.tw/embedded/FreeRTOS-manual-zh.pdf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1252538" y="4411971"/>
            <a:ext cx="45943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還有更多 FreeRTOS 相關資源，請自行上網蒐集 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3921285" y="3013501"/>
            <a:ext cx="517875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Part2. 環境配置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/>
        </p:nvSpPr>
        <p:spPr>
          <a:xfrm>
            <a:off x="319428" y="205525"/>
            <a:ext cx="2836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軟體下載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724947" y="1354448"/>
            <a:ext cx="152588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Eclipse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724947" y="2506776"/>
            <a:ext cx="13869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MinGW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758156" y="3902613"/>
            <a:ext cx="100030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>
            <a:hlinkClick r:id="rId3"/>
          </p:cNvPr>
          <p:cNvSpPr/>
          <p:nvPr/>
        </p:nvSpPr>
        <p:spPr>
          <a:xfrm>
            <a:off x="2704833" y="3876867"/>
            <a:ext cx="6096000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Download Link: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ecourse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2 (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windows版本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 or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其他版本</a:t>
            </a:r>
            <a:r>
              <a:rPr lang="en-US" sz="1400" b="0" i="0" u="sng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0" u="sng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Jre-8u202</a:t>
            </a:r>
            <a:r>
              <a:rPr lang="en-US" sz="1400" b="0" i="0" u="sng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) </a:t>
            </a:r>
            <a:endParaRPr sz="1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下載Windows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x64版本 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安裝</a:t>
            </a:r>
            <a:endParaRPr sz="1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2699549" y="1370991"/>
            <a:ext cx="6219972" cy="70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Download Link: </a:t>
            </a:r>
            <a:r>
              <a:rPr lang="en-US" sz="1400" b="0" i="0" u="sng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https://eclipse.org/downloads/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下載 64bit版本 </a:t>
            </a:r>
            <a:r>
              <a:rPr lang="en-US" sz="14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解壓縮 </a:t>
            </a:r>
            <a:r>
              <a:rPr lang="en-US" sz="14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在安裝時選擇 Eclipse IDE for C/C++ Developers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2699549" y="5269658"/>
            <a:ext cx="6622326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Download Link: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ecourse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 sz="1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下載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1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解壓縮</a:t>
            </a:r>
            <a:endParaRPr sz="1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err="1">
                <a:solidFill>
                  <a:srgbClr val="595959"/>
                </a:solidFill>
              </a:rPr>
              <a:t>請以ecourse</a:t>
            </a:r>
            <a:r>
              <a:rPr lang="en-US" dirty="0">
                <a:solidFill>
                  <a:srgbClr val="595959"/>
                </a:solidFill>
              </a:rPr>
              <a:t> 2上傳的版本為主(FreeRTOSv10.2.0)，</a:t>
            </a:r>
            <a:r>
              <a:rPr lang="en-US" dirty="0" err="1">
                <a:solidFill>
                  <a:srgbClr val="595959"/>
                </a:solidFill>
              </a:rPr>
              <a:t>以免版本不同的bug</a:t>
            </a:r>
            <a:endParaRPr dirty="0">
              <a:solidFill>
                <a:srgbClr val="595959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758157" y="5205372"/>
            <a:ext cx="19413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FreeRTOS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2699549" y="2442896"/>
            <a:ext cx="8039380" cy="96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Download Link : </a:t>
            </a:r>
            <a:r>
              <a:rPr lang="en-US" sz="1400" b="0" i="0" u="sng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http://sourceforge.net/projects/mingw/files/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下載 </a:t>
            </a:r>
            <a:r>
              <a:rPr lang="en-US" sz="14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安裝 </a:t>
            </a:r>
            <a:r>
              <a:rPr lang="en-US" sz="14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勾選 mingw32-base、mingw32-gcc-g++、mingw32-gcc-objc </a:t>
            </a:r>
            <a:r>
              <a:rPr lang="en-US" sz="14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Apply Changes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參考教學: </a:t>
            </a:r>
            <a:r>
              <a:rPr lang="en-US" sz="11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https://me1237guy.pixnet.net/blog/post/60709168</a:t>
            </a:r>
            <a:endParaRPr sz="1100" b="0" i="0" u="none" strike="noStrike" cap="none">
              <a:solidFill>
                <a:srgbClr val="F4B0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5"/>
          <p:cNvCxnSpPr/>
          <p:nvPr/>
        </p:nvCxnSpPr>
        <p:spPr>
          <a:xfrm>
            <a:off x="789575" y="2273459"/>
            <a:ext cx="8270535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125;p5"/>
          <p:cNvSpPr/>
          <p:nvPr/>
        </p:nvSpPr>
        <p:spPr>
          <a:xfrm>
            <a:off x="758157" y="1816112"/>
            <a:ext cx="9028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開發套件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789575" y="2987739"/>
            <a:ext cx="13837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Windows版的gcc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789575" y="4414153"/>
            <a:ext cx="174278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執行Eclipse的必備套件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789575" y="5664960"/>
            <a:ext cx="110799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即時作業系統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5"/>
          <p:cNvCxnSpPr>
            <a:cxnSpLocks/>
          </p:cNvCxnSpPr>
          <p:nvPr/>
        </p:nvCxnSpPr>
        <p:spPr>
          <a:xfrm>
            <a:off x="137263" y="3671599"/>
            <a:ext cx="896693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5"/>
          <p:cNvCxnSpPr/>
          <p:nvPr/>
        </p:nvCxnSpPr>
        <p:spPr>
          <a:xfrm>
            <a:off x="872455" y="4942951"/>
            <a:ext cx="8187655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1" name="Google Shape;131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A28F969-97C8-4C2A-A7FB-1229DDC5A718}"/>
              </a:ext>
            </a:extLst>
          </p:cNvPr>
          <p:cNvCxnSpPr/>
          <p:nvPr/>
        </p:nvCxnSpPr>
        <p:spPr>
          <a:xfrm flipV="1">
            <a:off x="594804" y="1624614"/>
            <a:ext cx="0" cy="196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BF689BF-2D4D-451B-8B88-6EC527A5DB26}"/>
              </a:ext>
            </a:extLst>
          </p:cNvPr>
          <p:cNvCxnSpPr>
            <a:cxnSpLocks/>
          </p:cNvCxnSpPr>
          <p:nvPr/>
        </p:nvCxnSpPr>
        <p:spPr>
          <a:xfrm flipH="1">
            <a:off x="603682" y="3880609"/>
            <a:ext cx="2252" cy="198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0A8F5670-0A4D-46DA-8CDD-347F97BDD57B}"/>
              </a:ext>
            </a:extLst>
          </p:cNvPr>
          <p:cNvSpPr/>
          <p:nvPr/>
        </p:nvSpPr>
        <p:spPr>
          <a:xfrm>
            <a:off x="119097" y="2182885"/>
            <a:ext cx="951413" cy="29802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</a:rPr>
              <a:t>自行搜尋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5FBA2779-EA11-4720-9F90-2D933109A27A}"/>
              </a:ext>
            </a:extLst>
          </p:cNvPr>
          <p:cNvSpPr/>
          <p:nvPr/>
        </p:nvSpPr>
        <p:spPr>
          <a:xfrm>
            <a:off x="52942" y="4742880"/>
            <a:ext cx="1156620" cy="49939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solidFill>
                  <a:schemeClr val="tx1"/>
                </a:solidFill>
              </a:rPr>
              <a:t>Ecourse2</a:t>
            </a:r>
            <a:r>
              <a:rPr lang="zh-TW" altLang="en-US" b="1" dirty="0">
                <a:solidFill>
                  <a:schemeClr val="tx1"/>
                </a:solidFill>
              </a:rPr>
              <a:t>上面載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559" y="1279843"/>
            <a:ext cx="8387567" cy="518891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/>
          <p:nvPr/>
        </p:nvSpPr>
        <p:spPr>
          <a:xfrm>
            <a:off x="3396189" y="3750906"/>
            <a:ext cx="6755515" cy="87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將 My_OS_Project 放到你的FreeRTOS 資料夾底下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F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路徑:  ..\FreeRTOSv10.0.1\FreeRTOS\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319388" y="205516"/>
            <a:ext cx="264687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前置作業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424" y="2083744"/>
            <a:ext cx="4298867" cy="45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/>
          <p:nvPr/>
        </p:nvSpPr>
        <p:spPr>
          <a:xfrm>
            <a:off x="427848" y="1118850"/>
            <a:ext cx="371608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B0F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 </a:t>
            </a:r>
            <a:r>
              <a:rPr lang="en-US"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開啟 Eclipse </a:t>
            </a:r>
            <a:r>
              <a:rPr lang="en-US" sz="1400" b="0" i="0" u="none" strike="noStrike" cap="none">
                <a:solidFill>
                  <a:srgbClr val="00B0F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</a:t>
            </a:r>
            <a:r>
              <a:rPr lang="en-US"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點選左上 File </a:t>
            </a:r>
            <a:r>
              <a:rPr lang="en-US" sz="1400" b="0" i="0" u="none" strike="noStrike" cap="none">
                <a:solidFill>
                  <a:srgbClr val="00B0F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</a:t>
            </a:r>
            <a:r>
              <a:rPr lang="en-US"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Import…</a:t>
            </a:r>
            <a:endParaRPr sz="12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423810" y="1601297"/>
            <a:ext cx="51155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F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 </a:t>
            </a:r>
            <a:r>
              <a:rPr lang="en-US"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選擇開啟方式 General </a:t>
            </a:r>
            <a:r>
              <a:rPr lang="en-US" sz="1400" b="0" i="0" u="none" strike="noStrike" cap="none">
                <a:solidFill>
                  <a:srgbClr val="00B0F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→</a:t>
            </a:r>
            <a:r>
              <a:rPr lang="en-US"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Existing Project into Workspace</a:t>
            </a:r>
            <a:endParaRPr sz="1800" b="0" i="0" u="none" strike="noStrike" cap="none">
              <a:solidFill>
                <a:srgbClr val="00B0F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6096000" y="1601297"/>
            <a:ext cx="39746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F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 </a:t>
            </a:r>
            <a:r>
              <a:rPr lang="en-US" sz="1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目錄選擇 ..\FreeRTOS\My_OS_Project\Lab1</a:t>
            </a:r>
            <a:endParaRPr sz="1800" b="0" i="0" u="none" strike="noStrike" cap="none">
              <a:solidFill>
                <a:srgbClr val="00B0F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319388" y="205516"/>
            <a:ext cx="57766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開啟FreeRTOS專案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/>
          <p:nvPr/>
        </p:nvSpPr>
        <p:spPr>
          <a:xfrm>
            <a:off x="1073020" y="3401007"/>
            <a:ext cx="2174034" cy="956388"/>
          </a:xfrm>
          <a:prstGeom prst="rect">
            <a:avLst/>
          </a:prstGeom>
          <a:noFill/>
          <a:ln w="2857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86930" y="2112439"/>
            <a:ext cx="3234259" cy="448991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/>
          <p:nvPr/>
        </p:nvSpPr>
        <p:spPr>
          <a:xfrm>
            <a:off x="6686930" y="2668555"/>
            <a:ext cx="3346979" cy="369332"/>
          </a:xfrm>
          <a:prstGeom prst="rect">
            <a:avLst/>
          </a:prstGeom>
          <a:noFill/>
          <a:ln w="2857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4409" y="5835307"/>
            <a:ext cx="1556743" cy="91458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 txBox="1"/>
          <p:nvPr/>
        </p:nvSpPr>
        <p:spPr>
          <a:xfrm>
            <a:off x="319388" y="205516"/>
            <a:ext cx="252024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427848" y="1118850"/>
            <a:ext cx="7576113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Build</a:t>
            </a:r>
            <a:r>
              <a:rPr lang="en-US" sz="16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(第一次執行).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視窗上方點選project </a:t>
            </a:r>
            <a:r>
              <a:rPr lang="en-US" sz="14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點選Build All (也可以直接使用Ctrl + B快捷鍵) </a:t>
            </a:r>
            <a:endParaRPr sz="14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427848" y="1734403"/>
            <a:ext cx="581281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r>
              <a:rPr lang="en-US" sz="16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(每次).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視窗上方點選 run </a:t>
            </a:r>
            <a:r>
              <a:rPr lang="en-US" sz="14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點選 run (也可以點選綠色播放鈕)  </a:t>
            </a:r>
            <a:endParaRPr sz="14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8"/>
          <p:cNvGrpSpPr/>
          <p:nvPr/>
        </p:nvGrpSpPr>
        <p:grpSpPr>
          <a:xfrm>
            <a:off x="6126844" y="1668839"/>
            <a:ext cx="2209800" cy="509875"/>
            <a:chOff x="5513293" y="1734403"/>
            <a:chExt cx="2209800" cy="509875"/>
          </a:xfrm>
        </p:grpSpPr>
        <p:pic>
          <p:nvPicPr>
            <p:cNvPr id="162" name="Google Shape;162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513293" y="1734403"/>
              <a:ext cx="2209800" cy="495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8"/>
            <p:cNvSpPr/>
            <p:nvPr/>
          </p:nvSpPr>
          <p:spPr>
            <a:xfrm>
              <a:off x="6337998" y="1905797"/>
              <a:ext cx="343561" cy="338481"/>
            </a:xfrm>
            <a:prstGeom prst="rect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4" name="Google Shape;164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7848" y="2965509"/>
            <a:ext cx="10544175" cy="352949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/>
          <p:nvPr/>
        </p:nvSpPr>
        <p:spPr>
          <a:xfrm>
            <a:off x="427848" y="2390517"/>
            <a:ext cx="1007359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測試結果.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根據上述步驟，應產生下方圖示的結果，右下方紅色按鈕可終止程式 ( FreeRTOS程式為無限迴圈，須手動終止 )</a:t>
            </a:r>
            <a:endParaRPr sz="105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319388" y="4730254"/>
            <a:ext cx="6719587" cy="615553"/>
          </a:xfrm>
          <a:prstGeom prst="rect">
            <a:avLst/>
          </a:prstGeom>
          <a:noFill/>
          <a:ln w="2857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8246032" y="4701104"/>
            <a:ext cx="469343" cy="488057"/>
          </a:xfrm>
          <a:prstGeom prst="rect">
            <a:avLst/>
          </a:prstGeom>
          <a:noFill/>
          <a:ln w="28575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8"/>
          <p:cNvCxnSpPr>
            <a:endCxn id="167" idx="0"/>
          </p:cNvCxnSpPr>
          <p:nvPr/>
        </p:nvCxnSpPr>
        <p:spPr>
          <a:xfrm>
            <a:off x="6240604" y="2924804"/>
            <a:ext cx="2240100" cy="1776300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/>
        </p:nvSpPr>
        <p:spPr>
          <a:xfrm>
            <a:off x="4407044" y="3013501"/>
            <a:ext cx="410391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Part3. Code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646</Words>
  <Application>Microsoft Office PowerPoint</Application>
  <PresentationFormat>寬螢幕</PresentationFormat>
  <Paragraphs>83</Paragraphs>
  <Slides>14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Microsoft JhengHei</vt:lpstr>
      <vt:lpstr>新細明體</vt:lpstr>
      <vt:lpstr>標楷體</vt:lpstr>
      <vt:lpstr>Arial</vt:lpstr>
      <vt:lpstr>Calibri</vt:lpstr>
      <vt:lpstr>Comic Sans MS</vt:lpstr>
      <vt:lpstr>Consolas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Graded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</dc:creator>
  <cp:lastModifiedBy>pw0000</cp:lastModifiedBy>
  <cp:revision>5</cp:revision>
  <dcterms:created xsi:type="dcterms:W3CDTF">2018-05-06T13:24:59Z</dcterms:created>
  <dcterms:modified xsi:type="dcterms:W3CDTF">2023-02-21T08:20:40Z</dcterms:modified>
</cp:coreProperties>
</file>