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610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1947" y="5696710"/>
            <a:ext cx="1876999" cy="10574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489704" cy="6857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" y="0"/>
            <a:ext cx="2542032" cy="8153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73425" y="2748229"/>
            <a:ext cx="6645148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51947" y="5696710"/>
            <a:ext cx="1876999" cy="10574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4364990" cy="6857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20" y="0"/>
            <a:ext cx="2542032" cy="8153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16407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3123183"/>
            <a:ext cx="8410575" cy="2837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0">
              <a:lnSpc>
                <a:spcPct val="100000"/>
              </a:lnSpc>
              <a:spcBef>
                <a:spcPts val="100"/>
              </a:spcBef>
            </a:pPr>
            <a:r>
              <a:rPr spc="225" dirty="0">
                <a:latin typeface="Comic Sans MS" panose="030F0702030302020204" pitchFamily="66" charset="0"/>
              </a:rPr>
              <a:t>Lab3:</a:t>
            </a:r>
            <a:r>
              <a:rPr spc="-145" dirty="0">
                <a:latin typeface="Comic Sans MS" panose="030F0702030302020204" pitchFamily="66" charset="0"/>
              </a:rPr>
              <a:t> </a:t>
            </a:r>
            <a:r>
              <a:rPr spc="505" dirty="0">
                <a:latin typeface="Comic Sans MS" panose="030F0702030302020204" pitchFamily="66" charset="0"/>
              </a:rPr>
              <a:t>Timer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7948" y="4131691"/>
            <a:ext cx="2335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202</a:t>
            </a:r>
            <a:r>
              <a:rPr lang="en-US" altLang="zh-TW"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3</a:t>
            </a:r>
            <a:r>
              <a:rPr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.11.1</a:t>
            </a:r>
            <a:r>
              <a:rPr lang="en-US" altLang="zh-TW"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6</a:t>
            </a:r>
            <a:endParaRPr sz="3000" dirty="0">
              <a:latin typeface="Comic Sans MS" panose="030F0702030302020204" pitchFamily="66" charset="0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9661"/>
            <a:ext cx="9616440" cy="422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335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omic Sans MS"/>
                <a:cs typeface="Comic Sans MS"/>
              </a:rPr>
              <a:t>Timer:</a:t>
            </a:r>
            <a:endParaRPr sz="2800">
              <a:latin typeface="Comic Sans MS"/>
              <a:cs typeface="Comic Sans MS"/>
            </a:endParaRPr>
          </a:p>
          <a:p>
            <a:pPr marL="698500" lvl="1" indent="-229235">
              <a:lnSpc>
                <a:spcPts val="285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omic Sans MS"/>
                <a:cs typeface="Comic Sans MS"/>
              </a:rPr>
              <a:t>TimerHandle_t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xTimerCreate</a:t>
            </a:r>
            <a:endParaRPr sz="2400">
              <a:latin typeface="Comic Sans MS"/>
              <a:cs typeface="Comic Sans MS"/>
            </a:endParaRPr>
          </a:p>
          <a:p>
            <a:pPr marL="1841500" marR="2226945" indent="-914400">
              <a:lnSpc>
                <a:spcPts val="3679"/>
              </a:lnSpc>
              <a:spcBef>
                <a:spcPts val="165"/>
              </a:spcBef>
              <a:tabLst>
                <a:tab pos="1841500" algn="l"/>
              </a:tabLst>
            </a:pPr>
            <a:r>
              <a:rPr sz="2800" spc="-5" dirty="0">
                <a:latin typeface="Comic Sans MS"/>
                <a:cs typeface="Comic Sans MS"/>
              </a:rPr>
              <a:t>(	const char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*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const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pcTimerName, </a:t>
            </a:r>
            <a:r>
              <a:rPr sz="2800" spc="-819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const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TickType_t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xTimerPeriod,</a:t>
            </a:r>
            <a:endParaRPr sz="2800">
              <a:latin typeface="Comic Sans MS"/>
              <a:cs typeface="Comic Sans MS"/>
            </a:endParaRPr>
          </a:p>
          <a:p>
            <a:pPr marL="1841500" marR="2032000">
              <a:lnSpc>
                <a:spcPts val="3679"/>
              </a:lnSpc>
              <a:spcBef>
                <a:spcPts val="25"/>
              </a:spcBef>
            </a:pPr>
            <a:r>
              <a:rPr sz="2800" spc="-5" dirty="0">
                <a:latin typeface="Comic Sans MS"/>
                <a:cs typeface="Comic Sans MS"/>
              </a:rPr>
              <a:t>const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UBaseType_t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uxAutoReload, </a:t>
            </a:r>
            <a:r>
              <a:rPr sz="2800" spc="-819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void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*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const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pvTimerID,</a:t>
            </a:r>
            <a:endParaRPr sz="2800">
              <a:latin typeface="Comic Sans MS"/>
              <a:cs typeface="Comic Sans MS"/>
            </a:endParaRPr>
          </a:p>
          <a:p>
            <a:pPr marL="1841500">
              <a:lnSpc>
                <a:spcPts val="3335"/>
              </a:lnSpc>
              <a:spcBef>
                <a:spcPts val="150"/>
              </a:spcBef>
            </a:pPr>
            <a:r>
              <a:rPr sz="2800" spc="-5" dirty="0">
                <a:latin typeface="Comic Sans MS"/>
                <a:cs typeface="Comic Sans MS"/>
              </a:rPr>
              <a:t>TimerCallbackFunction_t</a:t>
            </a:r>
            <a:r>
              <a:rPr sz="2800" spc="5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pxCallbackFunction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);</a:t>
            </a:r>
            <a:endParaRPr sz="2800">
              <a:latin typeface="Comic Sans MS"/>
              <a:cs typeface="Comic Sans MS"/>
            </a:endParaRPr>
          </a:p>
          <a:p>
            <a:pPr marL="698500" lvl="1" indent="-229235">
              <a:lnSpc>
                <a:spcPts val="281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BaseType_t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xTimerStart</a:t>
            </a:r>
            <a:endParaRPr sz="2400">
              <a:latin typeface="Comic Sans MS"/>
              <a:cs typeface="Comic Sans MS"/>
            </a:endParaRPr>
          </a:p>
          <a:p>
            <a:pPr marL="927100">
              <a:lnSpc>
                <a:spcPts val="2800"/>
              </a:lnSpc>
              <a:tabLst>
                <a:tab pos="1841500" algn="l"/>
              </a:tabLst>
            </a:pPr>
            <a:r>
              <a:rPr sz="2400" dirty="0">
                <a:latin typeface="Comic Sans MS"/>
                <a:cs typeface="Comic Sans MS"/>
              </a:rPr>
              <a:t>(	TimerHandle_t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xTimer,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TickType_t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xBlockTime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  <a:p>
            <a:pPr marL="698500" lvl="1" indent="-229235">
              <a:lnSpc>
                <a:spcPts val="284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vTaskStartScheduler();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62914"/>
            <a:ext cx="8251190" cy="39617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omic Sans MS"/>
                <a:cs typeface="Comic Sans MS"/>
              </a:rPr>
              <a:t>Timer:</a:t>
            </a:r>
            <a:endParaRPr sz="28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xTimerStop</a:t>
            </a:r>
            <a:endParaRPr sz="24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TimerHandle_t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xTimer,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TickType_t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xBlockTime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xTimerChangePeriod</a:t>
            </a:r>
            <a:endParaRPr sz="2400">
              <a:latin typeface="Comic Sans MS"/>
              <a:cs typeface="Comic Sans MS"/>
            </a:endParaRPr>
          </a:p>
          <a:p>
            <a:pPr marL="927100" marR="154305">
              <a:lnSpc>
                <a:spcPts val="2590"/>
              </a:lnSpc>
              <a:spcBef>
                <a:spcPts val="530"/>
              </a:spcBef>
              <a:tabLst>
                <a:tab pos="2755900" algn="l"/>
              </a:tabLst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TimerHandle_t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xTimer,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TickType_t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xNewPeriod, </a:t>
            </a:r>
            <a:r>
              <a:rPr sz="2400" spc="-70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TickType_t	</a:t>
            </a:r>
            <a:r>
              <a:rPr sz="2400" spc="-5" dirty="0">
                <a:latin typeface="Comic Sans MS"/>
                <a:cs typeface="Comic Sans MS"/>
              </a:rPr>
              <a:t>xBlockTime );</a:t>
            </a:r>
            <a:endParaRPr sz="24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xTimerDelete</a:t>
            </a:r>
            <a:endParaRPr sz="24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TimerHandle_t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xTimer,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TickType_t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xBlockTime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xTimerReset</a:t>
            </a:r>
            <a:endParaRPr sz="24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TimerHandle_t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xTimer,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TickType_t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xBlockTime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16407"/>
            <a:ext cx="273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94698"/>
            <a:ext cx="4290060" cy="22745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omic Sans MS"/>
                <a:cs typeface="Comic Sans MS"/>
              </a:rPr>
              <a:t>Basic</a:t>
            </a:r>
            <a:endParaRPr sz="2800">
              <a:latin typeface="Comic Sans MS"/>
              <a:cs typeface="Comic Sans MS"/>
            </a:endParaRPr>
          </a:p>
          <a:p>
            <a:pPr marL="698500" marR="90805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omic Sans MS"/>
                <a:cs typeface="Comic Sans MS"/>
              </a:rPr>
              <a:t>Task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1: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count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per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second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(use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vTaskDelay)</a:t>
            </a:r>
            <a:endParaRPr sz="2400">
              <a:latin typeface="Comic Sans MS"/>
              <a:cs typeface="Comic Sans MS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omic Sans MS"/>
                <a:cs typeface="Comic Sans MS"/>
              </a:rPr>
              <a:t>Task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2: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Create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periodic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timer</a:t>
            </a:r>
            <a:endParaRPr sz="24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omic Sans MS"/>
                <a:cs typeface="Comic Sans MS"/>
              </a:rPr>
              <a:t>per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3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second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return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76755"/>
            <a:ext cx="5446776" cy="34503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494698"/>
            <a:ext cx="5382260" cy="30975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omic Sans MS"/>
                <a:cs typeface="Comic Sans MS"/>
              </a:rPr>
              <a:t>Bonus</a:t>
            </a:r>
            <a:endParaRPr sz="2800">
              <a:latin typeface="Comic Sans MS"/>
              <a:cs typeface="Comic Sans MS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omic Sans MS"/>
                <a:cs typeface="Comic Sans MS"/>
              </a:rPr>
              <a:t>Create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periodic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timers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which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can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 started by button (When </a:t>
            </a:r>
            <a:r>
              <a:rPr sz="2400" dirty="0">
                <a:latin typeface="Comic Sans MS"/>
                <a:cs typeface="Comic Sans MS"/>
              </a:rPr>
              <a:t>you 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press </a:t>
            </a:r>
            <a:r>
              <a:rPr sz="2400" spc="-5" dirty="0">
                <a:latin typeface="Comic Sans MS"/>
                <a:cs typeface="Comic Sans MS"/>
              </a:rPr>
              <a:t>the keypad, timer </a:t>
            </a:r>
            <a:r>
              <a:rPr sz="2400" spc="-10" dirty="0">
                <a:latin typeface="Comic Sans MS"/>
                <a:cs typeface="Comic Sans MS"/>
              </a:rPr>
              <a:t>starts. </a:t>
            </a:r>
            <a:r>
              <a:rPr sz="2400" spc="-5" dirty="0">
                <a:latin typeface="Comic Sans MS"/>
                <a:cs typeface="Comic Sans MS"/>
              </a:rPr>
              <a:t> Otherwise,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timer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stops.)</a:t>
            </a:r>
            <a:endParaRPr sz="2400">
              <a:latin typeface="Comic Sans MS"/>
              <a:cs typeface="Comic Sans MS"/>
            </a:endParaRPr>
          </a:p>
          <a:p>
            <a:pPr marL="1155700" marR="362585" lvl="2" indent="-22860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omic Sans MS"/>
                <a:cs typeface="Comic Sans MS"/>
              </a:rPr>
              <a:t>Keypad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1: press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dirty="0">
                <a:latin typeface="Comic Sans MS"/>
                <a:cs typeface="Comic Sans MS"/>
              </a:rPr>
              <a:t> stop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after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5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seconds</a:t>
            </a:r>
            <a:endParaRPr sz="2000">
              <a:latin typeface="Comic Sans MS"/>
              <a:cs typeface="Comic Sans MS"/>
            </a:endParaRPr>
          </a:p>
          <a:p>
            <a:pPr marL="1155700" lvl="2" indent="-228600">
              <a:lnSpc>
                <a:spcPts val="2280"/>
              </a:lnSpc>
              <a:spcBef>
                <a:spcPts val="22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omic Sans MS"/>
                <a:cs typeface="Comic Sans MS"/>
              </a:rPr>
              <a:t>Keypad 2: </a:t>
            </a:r>
            <a:r>
              <a:rPr sz="2000" dirty="0">
                <a:latin typeface="Comic Sans MS"/>
                <a:cs typeface="Comic Sans MS"/>
              </a:rPr>
              <a:t>press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dirty="0">
                <a:latin typeface="Comic Sans MS"/>
                <a:cs typeface="Comic Sans MS"/>
              </a:rPr>
              <a:t> stop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after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10</a:t>
            </a:r>
            <a:endParaRPr sz="2000">
              <a:latin typeface="Comic Sans MS"/>
              <a:cs typeface="Comic Sans MS"/>
            </a:endParaRPr>
          </a:p>
          <a:p>
            <a:pPr marL="1155700">
              <a:lnSpc>
                <a:spcPts val="2280"/>
              </a:lnSpc>
            </a:pPr>
            <a:r>
              <a:rPr sz="2000" dirty="0">
                <a:latin typeface="Comic Sans MS"/>
                <a:cs typeface="Comic Sans MS"/>
              </a:rPr>
              <a:t>seconds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2023" y="1126236"/>
            <a:ext cx="3023616" cy="42626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62914"/>
            <a:ext cx="3719829" cy="24542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omic Sans MS"/>
                <a:cs typeface="Comic Sans MS"/>
              </a:rPr>
              <a:t>Scankey:</a:t>
            </a:r>
            <a:endParaRPr sz="28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omic Sans MS"/>
                <a:cs typeface="Comic Sans MS"/>
              </a:rPr>
              <a:t>#include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“Scankey.h”</a:t>
            </a:r>
            <a:endParaRPr sz="24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35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OpenKeyPad()</a:t>
            </a:r>
            <a:endParaRPr sz="24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35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ScanKey()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5397195"/>
            <a:ext cx="353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PMingLiU-ExtB"/>
                <a:cs typeface="PMingLiU-ExtB"/>
              </a:rPr>
              <a:t>詳情請參考</a:t>
            </a:r>
            <a:r>
              <a:rPr sz="2400" spc="25" dirty="0">
                <a:latin typeface="PMingLiU-ExtB"/>
                <a:cs typeface="PMingLiU-ExtB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Scankey.zip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47844" y="1789175"/>
            <a:ext cx="6586855" cy="3568065"/>
            <a:chOff x="4847844" y="1789175"/>
            <a:chExt cx="6586855" cy="3568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7844" y="1789175"/>
              <a:ext cx="6586728" cy="35676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13241" y="4223766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0" y="174497"/>
                  </a:moveTo>
                  <a:lnTo>
                    <a:pt x="6231" y="128102"/>
                  </a:lnTo>
                  <a:lnTo>
                    <a:pt x="23819" y="86416"/>
                  </a:lnTo>
                  <a:lnTo>
                    <a:pt x="51101" y="51101"/>
                  </a:lnTo>
                  <a:lnTo>
                    <a:pt x="86416" y="23819"/>
                  </a:lnTo>
                  <a:lnTo>
                    <a:pt x="128102" y="6231"/>
                  </a:lnTo>
                  <a:lnTo>
                    <a:pt x="174498" y="0"/>
                  </a:lnTo>
                  <a:lnTo>
                    <a:pt x="220893" y="6231"/>
                  </a:lnTo>
                  <a:lnTo>
                    <a:pt x="262579" y="23819"/>
                  </a:lnTo>
                  <a:lnTo>
                    <a:pt x="297894" y="51101"/>
                  </a:lnTo>
                  <a:lnTo>
                    <a:pt x="325176" y="86416"/>
                  </a:lnTo>
                  <a:lnTo>
                    <a:pt x="342764" y="128102"/>
                  </a:lnTo>
                  <a:lnTo>
                    <a:pt x="348996" y="174497"/>
                  </a:lnTo>
                  <a:lnTo>
                    <a:pt x="342764" y="220893"/>
                  </a:lnTo>
                  <a:lnTo>
                    <a:pt x="325176" y="262579"/>
                  </a:lnTo>
                  <a:lnTo>
                    <a:pt x="297894" y="297894"/>
                  </a:lnTo>
                  <a:lnTo>
                    <a:pt x="262579" y="325176"/>
                  </a:lnTo>
                  <a:lnTo>
                    <a:pt x="220893" y="342764"/>
                  </a:lnTo>
                  <a:lnTo>
                    <a:pt x="174498" y="348995"/>
                  </a:lnTo>
                  <a:lnTo>
                    <a:pt x="128102" y="342764"/>
                  </a:lnTo>
                  <a:lnTo>
                    <a:pt x="86416" y="325176"/>
                  </a:lnTo>
                  <a:lnTo>
                    <a:pt x="51101" y="297894"/>
                  </a:lnTo>
                  <a:lnTo>
                    <a:pt x="23819" y="262579"/>
                  </a:lnTo>
                  <a:lnTo>
                    <a:pt x="6231" y="220893"/>
                  </a:lnTo>
                  <a:lnTo>
                    <a:pt x="0" y="174497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17381" y="42334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2D05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12530" y="4214621"/>
            <a:ext cx="349250" cy="350520"/>
          </a:xfrm>
          <a:custGeom>
            <a:avLst/>
            <a:gdLst/>
            <a:ahLst/>
            <a:cxnLst/>
            <a:rect l="l" t="t" r="r" b="b"/>
            <a:pathLst>
              <a:path w="349250" h="350520">
                <a:moveTo>
                  <a:pt x="0" y="175259"/>
                </a:moveTo>
                <a:lnTo>
                  <a:pt x="6231" y="128675"/>
                </a:lnTo>
                <a:lnTo>
                  <a:pt x="23819" y="86811"/>
                </a:lnTo>
                <a:lnTo>
                  <a:pt x="51101" y="51339"/>
                </a:lnTo>
                <a:lnTo>
                  <a:pt x="86416" y="23932"/>
                </a:lnTo>
                <a:lnTo>
                  <a:pt x="128102" y="6261"/>
                </a:lnTo>
                <a:lnTo>
                  <a:pt x="174498" y="0"/>
                </a:lnTo>
                <a:lnTo>
                  <a:pt x="220893" y="6261"/>
                </a:lnTo>
                <a:lnTo>
                  <a:pt x="262579" y="23932"/>
                </a:lnTo>
                <a:lnTo>
                  <a:pt x="297894" y="51339"/>
                </a:lnTo>
                <a:lnTo>
                  <a:pt x="325176" y="86811"/>
                </a:lnTo>
                <a:lnTo>
                  <a:pt x="342764" y="128675"/>
                </a:lnTo>
                <a:lnTo>
                  <a:pt x="348996" y="175259"/>
                </a:lnTo>
                <a:lnTo>
                  <a:pt x="342764" y="221844"/>
                </a:lnTo>
                <a:lnTo>
                  <a:pt x="325176" y="263708"/>
                </a:lnTo>
                <a:lnTo>
                  <a:pt x="297894" y="299180"/>
                </a:lnTo>
                <a:lnTo>
                  <a:pt x="262579" y="326587"/>
                </a:lnTo>
                <a:lnTo>
                  <a:pt x="220893" y="344258"/>
                </a:lnTo>
                <a:lnTo>
                  <a:pt x="174498" y="350519"/>
                </a:lnTo>
                <a:lnTo>
                  <a:pt x="128102" y="344258"/>
                </a:lnTo>
                <a:lnTo>
                  <a:pt x="86416" y="326587"/>
                </a:lnTo>
                <a:lnTo>
                  <a:pt x="51101" y="299180"/>
                </a:lnTo>
                <a:lnTo>
                  <a:pt x="23819" y="263708"/>
                </a:lnTo>
                <a:lnTo>
                  <a:pt x="6231" y="221844"/>
                </a:lnTo>
                <a:lnTo>
                  <a:pt x="0" y="175259"/>
                </a:lnTo>
                <a:close/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16416" y="42252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2D05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0666" y="4930902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4">
                <a:moveTo>
                  <a:pt x="0" y="0"/>
                </a:moveTo>
                <a:lnTo>
                  <a:pt x="839597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494698"/>
            <a:ext cx="5190490" cy="26587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Use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K1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to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input:</a:t>
            </a:r>
            <a:endParaRPr sz="2800">
              <a:latin typeface="Comic Sans MS"/>
              <a:cs typeface="Comic Sans MS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omic Sans MS"/>
                <a:cs typeface="Comic Sans MS"/>
              </a:rPr>
              <a:t>For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example: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pull low</a:t>
            </a:r>
            <a:endParaRPr sz="2400">
              <a:latin typeface="Comic Sans MS"/>
              <a:cs typeface="Comic Sans MS"/>
            </a:endParaRPr>
          </a:p>
          <a:p>
            <a:pPr marL="1155700" marR="67310" lvl="2" indent="-228600">
              <a:lnSpc>
                <a:spcPts val="2160"/>
              </a:lnSpc>
              <a:spcBef>
                <a:spcPts val="56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omic Sans MS"/>
                <a:cs typeface="Comic Sans MS"/>
              </a:rPr>
              <a:t>Set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GPA3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OUTPUT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set </a:t>
            </a:r>
            <a:r>
              <a:rPr sz="2000" dirty="0">
                <a:latin typeface="Comic Sans MS"/>
                <a:cs typeface="Comic Sans MS"/>
              </a:rPr>
              <a:t>its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value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as</a:t>
            </a:r>
            <a:r>
              <a:rPr sz="2000" dirty="0">
                <a:latin typeface="Comic Sans MS"/>
                <a:cs typeface="Comic Sans MS"/>
              </a:rPr>
              <a:t> 1</a:t>
            </a:r>
            <a:endParaRPr sz="2000">
              <a:latin typeface="Comic Sans MS"/>
              <a:cs typeface="Comic Sans MS"/>
            </a:endParaRPr>
          </a:p>
          <a:p>
            <a:pPr marL="1155700" lvl="2" indent="-228600">
              <a:lnSpc>
                <a:spcPts val="2280"/>
              </a:lnSpc>
              <a:spcBef>
                <a:spcPts val="219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Comic Sans MS"/>
                <a:cs typeface="Comic Sans MS"/>
              </a:rPr>
              <a:t>Set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GPA2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as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INPUT.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Set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up</a:t>
            </a:r>
            <a:endParaRPr sz="2000">
              <a:latin typeface="Comic Sans MS"/>
              <a:cs typeface="Comic Sans MS"/>
            </a:endParaRPr>
          </a:p>
          <a:p>
            <a:pPr marL="1155700" marR="508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resistor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on </a:t>
            </a:r>
            <a:r>
              <a:rPr sz="2000" spc="-5" dirty="0">
                <a:latin typeface="Comic Sans MS"/>
                <a:cs typeface="Comic Sans MS"/>
              </a:rPr>
              <a:t>the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GPA2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 </a:t>
            </a:r>
            <a:r>
              <a:rPr sz="2000" dirty="0">
                <a:latin typeface="Comic Sans MS"/>
                <a:cs typeface="Comic Sans MS"/>
              </a:rPr>
              <a:t>pulling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it to </a:t>
            </a:r>
            <a:r>
              <a:rPr sz="2000" dirty="0">
                <a:latin typeface="Comic Sans MS"/>
                <a:cs typeface="Comic Sans MS"/>
              </a:rPr>
              <a:t>ground </a:t>
            </a:r>
            <a:r>
              <a:rPr sz="2000" spc="-5" dirty="0">
                <a:latin typeface="Comic Sans MS"/>
                <a:cs typeface="Comic Sans MS"/>
              </a:rPr>
              <a:t>(or </a:t>
            </a:r>
            <a:r>
              <a:rPr sz="2000" dirty="0">
                <a:latin typeface="Comic Sans MS"/>
                <a:cs typeface="Comic Sans MS"/>
              </a:rPr>
              <a:t>its </a:t>
            </a:r>
            <a:r>
              <a:rPr sz="2000" spc="-5" dirty="0">
                <a:latin typeface="Comic Sans MS"/>
                <a:cs typeface="Comic Sans MS"/>
              </a:rPr>
              <a:t>value will be 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unstable)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98207" y="2557272"/>
            <a:ext cx="3776979" cy="3477895"/>
            <a:chOff x="6998207" y="2557272"/>
            <a:chExt cx="3776979" cy="3477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8207" y="2557272"/>
              <a:ext cx="3776472" cy="34777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08697" y="3149345"/>
              <a:ext cx="1702435" cy="1470660"/>
            </a:xfrm>
            <a:custGeom>
              <a:avLst/>
              <a:gdLst/>
              <a:ahLst/>
              <a:cxnLst/>
              <a:rect l="l" t="t" r="r" b="b"/>
              <a:pathLst>
                <a:path w="1702434" h="1470660">
                  <a:moveTo>
                    <a:pt x="0" y="735329"/>
                  </a:moveTo>
                  <a:lnTo>
                    <a:pt x="1553" y="690532"/>
                  </a:lnTo>
                  <a:lnTo>
                    <a:pt x="6154" y="646444"/>
                  </a:lnTo>
                  <a:lnTo>
                    <a:pt x="13714" y="603144"/>
                  </a:lnTo>
                  <a:lnTo>
                    <a:pt x="24144" y="560708"/>
                  </a:lnTo>
                  <a:lnTo>
                    <a:pt x="37354" y="519213"/>
                  </a:lnTo>
                  <a:lnTo>
                    <a:pt x="53256" y="478735"/>
                  </a:lnTo>
                  <a:lnTo>
                    <a:pt x="71760" y="439353"/>
                  </a:lnTo>
                  <a:lnTo>
                    <a:pt x="92777" y="401142"/>
                  </a:lnTo>
                  <a:lnTo>
                    <a:pt x="116219" y="364179"/>
                  </a:lnTo>
                  <a:lnTo>
                    <a:pt x="141995" y="328542"/>
                  </a:lnTo>
                  <a:lnTo>
                    <a:pt x="170018" y="294307"/>
                  </a:lnTo>
                  <a:lnTo>
                    <a:pt x="200197" y="261552"/>
                  </a:lnTo>
                  <a:lnTo>
                    <a:pt x="232445" y="230352"/>
                  </a:lnTo>
                  <a:lnTo>
                    <a:pt x="266671" y="200785"/>
                  </a:lnTo>
                  <a:lnTo>
                    <a:pt x="302787" y="172929"/>
                  </a:lnTo>
                  <a:lnTo>
                    <a:pt x="340704" y="146858"/>
                  </a:lnTo>
                  <a:lnTo>
                    <a:pt x="380332" y="122652"/>
                  </a:lnTo>
                  <a:lnTo>
                    <a:pt x="421583" y="100386"/>
                  </a:lnTo>
                  <a:lnTo>
                    <a:pt x="464367" y="80137"/>
                  </a:lnTo>
                  <a:lnTo>
                    <a:pt x="508596" y="61983"/>
                  </a:lnTo>
                  <a:lnTo>
                    <a:pt x="554179" y="46000"/>
                  </a:lnTo>
                  <a:lnTo>
                    <a:pt x="601029" y="32264"/>
                  </a:lnTo>
                  <a:lnTo>
                    <a:pt x="649056" y="20854"/>
                  </a:lnTo>
                  <a:lnTo>
                    <a:pt x="698171" y="11846"/>
                  </a:lnTo>
                  <a:lnTo>
                    <a:pt x="748285" y="5316"/>
                  </a:lnTo>
                  <a:lnTo>
                    <a:pt x="799309" y="1341"/>
                  </a:lnTo>
                  <a:lnTo>
                    <a:pt x="851153" y="0"/>
                  </a:lnTo>
                  <a:lnTo>
                    <a:pt x="902998" y="1341"/>
                  </a:lnTo>
                  <a:lnTo>
                    <a:pt x="954022" y="5316"/>
                  </a:lnTo>
                  <a:lnTo>
                    <a:pt x="1004136" y="11846"/>
                  </a:lnTo>
                  <a:lnTo>
                    <a:pt x="1053251" y="20854"/>
                  </a:lnTo>
                  <a:lnTo>
                    <a:pt x="1101278" y="32264"/>
                  </a:lnTo>
                  <a:lnTo>
                    <a:pt x="1148128" y="46000"/>
                  </a:lnTo>
                  <a:lnTo>
                    <a:pt x="1193711" y="61983"/>
                  </a:lnTo>
                  <a:lnTo>
                    <a:pt x="1237940" y="80137"/>
                  </a:lnTo>
                  <a:lnTo>
                    <a:pt x="1280724" y="100386"/>
                  </a:lnTo>
                  <a:lnTo>
                    <a:pt x="1321975" y="122652"/>
                  </a:lnTo>
                  <a:lnTo>
                    <a:pt x="1361603" y="146858"/>
                  </a:lnTo>
                  <a:lnTo>
                    <a:pt x="1399520" y="172929"/>
                  </a:lnTo>
                  <a:lnTo>
                    <a:pt x="1435636" y="200785"/>
                  </a:lnTo>
                  <a:lnTo>
                    <a:pt x="1469862" y="230352"/>
                  </a:lnTo>
                  <a:lnTo>
                    <a:pt x="1502110" y="261552"/>
                  </a:lnTo>
                  <a:lnTo>
                    <a:pt x="1532289" y="294307"/>
                  </a:lnTo>
                  <a:lnTo>
                    <a:pt x="1560312" y="328542"/>
                  </a:lnTo>
                  <a:lnTo>
                    <a:pt x="1586088" y="364179"/>
                  </a:lnTo>
                  <a:lnTo>
                    <a:pt x="1609530" y="401142"/>
                  </a:lnTo>
                  <a:lnTo>
                    <a:pt x="1630547" y="439353"/>
                  </a:lnTo>
                  <a:lnTo>
                    <a:pt x="1649051" y="478735"/>
                  </a:lnTo>
                  <a:lnTo>
                    <a:pt x="1664953" y="519213"/>
                  </a:lnTo>
                  <a:lnTo>
                    <a:pt x="1678163" y="560708"/>
                  </a:lnTo>
                  <a:lnTo>
                    <a:pt x="1688593" y="603144"/>
                  </a:lnTo>
                  <a:lnTo>
                    <a:pt x="1696153" y="646444"/>
                  </a:lnTo>
                  <a:lnTo>
                    <a:pt x="1700754" y="690532"/>
                  </a:lnTo>
                  <a:lnTo>
                    <a:pt x="1702307" y="735329"/>
                  </a:lnTo>
                  <a:lnTo>
                    <a:pt x="1700754" y="780127"/>
                  </a:lnTo>
                  <a:lnTo>
                    <a:pt x="1696153" y="824215"/>
                  </a:lnTo>
                  <a:lnTo>
                    <a:pt x="1688593" y="867515"/>
                  </a:lnTo>
                  <a:lnTo>
                    <a:pt x="1678163" y="909951"/>
                  </a:lnTo>
                  <a:lnTo>
                    <a:pt x="1664953" y="951446"/>
                  </a:lnTo>
                  <a:lnTo>
                    <a:pt x="1649051" y="991924"/>
                  </a:lnTo>
                  <a:lnTo>
                    <a:pt x="1630547" y="1031306"/>
                  </a:lnTo>
                  <a:lnTo>
                    <a:pt x="1609530" y="1069517"/>
                  </a:lnTo>
                  <a:lnTo>
                    <a:pt x="1586088" y="1106480"/>
                  </a:lnTo>
                  <a:lnTo>
                    <a:pt x="1560312" y="1142117"/>
                  </a:lnTo>
                  <a:lnTo>
                    <a:pt x="1532289" y="1176352"/>
                  </a:lnTo>
                  <a:lnTo>
                    <a:pt x="1502110" y="1209107"/>
                  </a:lnTo>
                  <a:lnTo>
                    <a:pt x="1469862" y="1240307"/>
                  </a:lnTo>
                  <a:lnTo>
                    <a:pt x="1435636" y="1269874"/>
                  </a:lnTo>
                  <a:lnTo>
                    <a:pt x="1399520" y="1297730"/>
                  </a:lnTo>
                  <a:lnTo>
                    <a:pt x="1361603" y="1323801"/>
                  </a:lnTo>
                  <a:lnTo>
                    <a:pt x="1321975" y="1348007"/>
                  </a:lnTo>
                  <a:lnTo>
                    <a:pt x="1280724" y="1370273"/>
                  </a:lnTo>
                  <a:lnTo>
                    <a:pt x="1237940" y="1390522"/>
                  </a:lnTo>
                  <a:lnTo>
                    <a:pt x="1193711" y="1408676"/>
                  </a:lnTo>
                  <a:lnTo>
                    <a:pt x="1148128" y="1424659"/>
                  </a:lnTo>
                  <a:lnTo>
                    <a:pt x="1101278" y="1438395"/>
                  </a:lnTo>
                  <a:lnTo>
                    <a:pt x="1053251" y="1449805"/>
                  </a:lnTo>
                  <a:lnTo>
                    <a:pt x="1004136" y="1458813"/>
                  </a:lnTo>
                  <a:lnTo>
                    <a:pt x="954022" y="1465343"/>
                  </a:lnTo>
                  <a:lnTo>
                    <a:pt x="902998" y="1469318"/>
                  </a:lnTo>
                  <a:lnTo>
                    <a:pt x="851153" y="1470659"/>
                  </a:lnTo>
                  <a:lnTo>
                    <a:pt x="799309" y="1469318"/>
                  </a:lnTo>
                  <a:lnTo>
                    <a:pt x="748285" y="1465343"/>
                  </a:lnTo>
                  <a:lnTo>
                    <a:pt x="698171" y="1458813"/>
                  </a:lnTo>
                  <a:lnTo>
                    <a:pt x="649056" y="1449805"/>
                  </a:lnTo>
                  <a:lnTo>
                    <a:pt x="601029" y="1438395"/>
                  </a:lnTo>
                  <a:lnTo>
                    <a:pt x="554179" y="1424659"/>
                  </a:lnTo>
                  <a:lnTo>
                    <a:pt x="508596" y="1408676"/>
                  </a:lnTo>
                  <a:lnTo>
                    <a:pt x="464367" y="1390522"/>
                  </a:lnTo>
                  <a:lnTo>
                    <a:pt x="421583" y="1370273"/>
                  </a:lnTo>
                  <a:lnTo>
                    <a:pt x="380332" y="1348007"/>
                  </a:lnTo>
                  <a:lnTo>
                    <a:pt x="340704" y="1323801"/>
                  </a:lnTo>
                  <a:lnTo>
                    <a:pt x="302787" y="1297730"/>
                  </a:lnTo>
                  <a:lnTo>
                    <a:pt x="266671" y="1269874"/>
                  </a:lnTo>
                  <a:lnTo>
                    <a:pt x="232445" y="1240307"/>
                  </a:lnTo>
                  <a:lnTo>
                    <a:pt x="200197" y="1209107"/>
                  </a:lnTo>
                  <a:lnTo>
                    <a:pt x="170018" y="1176352"/>
                  </a:lnTo>
                  <a:lnTo>
                    <a:pt x="141995" y="1142117"/>
                  </a:lnTo>
                  <a:lnTo>
                    <a:pt x="116219" y="1106480"/>
                  </a:lnTo>
                  <a:lnTo>
                    <a:pt x="92777" y="1069517"/>
                  </a:lnTo>
                  <a:lnTo>
                    <a:pt x="71760" y="1031306"/>
                  </a:lnTo>
                  <a:lnTo>
                    <a:pt x="53256" y="991924"/>
                  </a:lnTo>
                  <a:lnTo>
                    <a:pt x="37354" y="951446"/>
                  </a:lnTo>
                  <a:lnTo>
                    <a:pt x="24144" y="909951"/>
                  </a:lnTo>
                  <a:lnTo>
                    <a:pt x="13714" y="867515"/>
                  </a:lnTo>
                  <a:lnTo>
                    <a:pt x="6154" y="824215"/>
                  </a:lnTo>
                  <a:lnTo>
                    <a:pt x="1553" y="780127"/>
                  </a:lnTo>
                  <a:lnTo>
                    <a:pt x="0" y="73532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2000" y="1600200"/>
            <a:ext cx="9522461" cy="434339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Place : </a:t>
            </a:r>
            <a:r>
              <a:rPr lang="zh-TW" altLang="en-US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創新大樓</a:t>
            </a: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515	</a:t>
            </a:r>
            <a:r>
              <a:rPr lang="zh-TW" altLang="en-US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助教 林聖培  </a:t>
            </a: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門口有貼座位</a:t>
            </a: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Time : </a:t>
            </a:r>
          </a:p>
          <a:p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	Tuesday	  16:00~ 17:30</a:t>
            </a:r>
          </a:p>
          <a:p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	Thursday 	  14:30~ 15:30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deadline :  12/1(</a:t>
            </a:r>
            <a:r>
              <a:rPr lang="zh-TW" altLang="en-US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五</a:t>
            </a: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) PM 11:59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Demo </a:t>
            </a:r>
            <a:r>
              <a:rPr lang="zh-TW" altLang="en-US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必須在 </a:t>
            </a: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deadline </a:t>
            </a:r>
            <a:r>
              <a:rPr lang="zh-TW" altLang="en-US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前完成 </a:t>
            </a:r>
            <a:endParaRPr lang="en-US" altLang="zh-TW" sz="32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Demo </a:t>
            </a:r>
            <a:r>
              <a:rPr lang="zh-TW" altLang="en-US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前需先上傳程式碼</a:t>
            </a:r>
            <a:endParaRPr lang="en-US" altLang="zh-TW" sz="32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程式碼上傳格式</a:t>
            </a: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: LABX_ID_NAME.zip</a:t>
            </a:r>
          </a:p>
          <a:p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			 </a:t>
            </a:r>
            <a:r>
              <a:rPr lang="en-US" altLang="zh-TW" sz="3200" dirty="0" err="1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main.c</a:t>
            </a: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 + </a:t>
            </a: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</a:rPr>
              <a:t>LABX_ID_NAME</a:t>
            </a:r>
            <a:r>
              <a:rPr lang="en-US" altLang="zh-TW" sz="32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.docx</a:t>
            </a:r>
            <a:endParaRPr lang="zh-TW" altLang="en-US" sz="32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71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16407"/>
            <a:ext cx="1925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Graded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1413"/>
            <a:ext cx="3601720" cy="15614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Basic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functions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70%</a:t>
            </a:r>
            <a:endParaRPr sz="28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Bonus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Report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&amp;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Code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343</Words>
  <Application>Microsoft Office PowerPoint</Application>
  <PresentationFormat>寬螢幕</PresentationFormat>
  <Paragraphs>57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Arial MT</vt:lpstr>
      <vt:lpstr>新細明體</vt:lpstr>
      <vt:lpstr>PMingLiU-ExtB</vt:lpstr>
      <vt:lpstr>標楷體</vt:lpstr>
      <vt:lpstr>Arial</vt:lpstr>
      <vt:lpstr>Calibri</vt:lpstr>
      <vt:lpstr>Comic Sans MS</vt:lpstr>
      <vt:lpstr>Verdana</vt:lpstr>
      <vt:lpstr>Wingdings</vt:lpstr>
      <vt:lpstr>Office Theme</vt:lpstr>
      <vt:lpstr>Lab3: Timer</vt:lpstr>
      <vt:lpstr>PowerPoint 簡報</vt:lpstr>
      <vt:lpstr>PowerPoint 簡報</vt:lpstr>
      <vt:lpstr>Homework</vt:lpstr>
      <vt:lpstr>PowerPoint 簡報</vt:lpstr>
      <vt:lpstr>PowerPoint 簡報</vt:lpstr>
      <vt:lpstr>PowerPoint 簡報</vt:lpstr>
      <vt:lpstr>Demo Time</vt:lpstr>
      <vt:lpstr>Graded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施承佑</dc:creator>
  <cp:lastModifiedBy>T470S</cp:lastModifiedBy>
  <cp:revision>4</cp:revision>
  <dcterms:created xsi:type="dcterms:W3CDTF">2022-09-29T08:02:23Z</dcterms:created>
  <dcterms:modified xsi:type="dcterms:W3CDTF">2023-11-15T08:20:15Z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2022-09-29T00:00:00Z</vt:filetime>
  </property>
</Properties>
</file>