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3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5" r:id="rId22"/>
    <p:sldId id="276" r:id="rId23"/>
    <p:sldId id="279" r:id="rId24"/>
    <p:sldId id="277" r:id="rId25"/>
    <p:sldId id="278" r:id="rId26"/>
    <p:sldId id="280" r:id="rId27"/>
    <p:sldId id="281" r:id="rId28"/>
  </p:sldIdLst>
  <p:sldSz cx="9144000" cy="5143500" type="screen16x9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Playfair Display" panose="00000500000000000000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微軟正黑體" panose="020B0604030504040204" pitchFamily="34" charset="-12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8" autoAdjust="0"/>
    <p:restoredTop sz="62417" autoAdjust="0"/>
  </p:normalViewPr>
  <p:slideViewPr>
    <p:cSldViewPr snapToGrid="0">
      <p:cViewPr varScale="1">
        <p:scale>
          <a:sx n="87" d="100"/>
          <a:sy n="87" d="100"/>
        </p:scale>
        <p:origin x="10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61faf4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61faf4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61faf46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61faf46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1faf46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61faf46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VARCLK</a:t>
            </a:r>
            <a:r>
              <a:rPr lang="zh-TW" altLang="en-US" dirty="0"/>
              <a:t>決定要用</a:t>
            </a:r>
            <a:r>
              <a:rPr lang="en-US" altLang="zh-TW" dirty="0"/>
              <a:t>DIVIDER </a:t>
            </a:r>
            <a:r>
              <a:rPr lang="zh-TW" altLang="en-US" dirty="0"/>
              <a:t>還是 </a:t>
            </a:r>
            <a:r>
              <a:rPr lang="en-US" altLang="zh-TW" dirty="0"/>
              <a:t>DIVIDER2 (DIVIDER</a:t>
            </a:r>
            <a:r>
              <a:rPr lang="zh-TW" altLang="en-US" dirty="0"/>
              <a:t>設置頻率的東東 用來產生</a:t>
            </a:r>
            <a:r>
              <a:rPr lang="en-US" altLang="zh-TW" dirty="0"/>
              <a:t>SPICLK</a:t>
            </a:r>
            <a:r>
              <a:rPr lang="zh-TW" altLang="en-US" dirty="0"/>
              <a:t>輸出的</a:t>
            </a:r>
            <a:r>
              <a:rPr lang="en-US" altLang="zh-TW" dirty="0"/>
              <a:t>Serial Clock)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PCLK: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则是指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从</a:t>
            </a:r>
            <a:r>
              <a:rPr lang="en-US" altLang="zh-CN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IC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输出的数据时钟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1faf46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61faf46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Burst mode is a temporary high-speed data transmission mode used </a:t>
            </a:r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to facilitate sequential data transfer at maximum throughput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34da94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34da94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When the transfer is set as MSB first (LSB = 0) and the REORDER is enabled, the data stored in the TX buffer and RX buffer will be rearranged in the order as [BYTE0, BYTE1, BYTE2, BYTE3] in TX_BIT_LEN = 32-bit mode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Byte reorder function is only available when TX_BIT_LEN is configured as 16, 24, and 32 bits.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59eb252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59eb252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59eb25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59eb25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59eb25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59eb25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61faf46c_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61faf46c_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61faf46c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61faf46c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59eb25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59eb25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另外SPI比I2C更少纜線化運用，多半是更短距離的連接。在實務上，I2C較常用來連接感測器，而SPI較常用來連接EEPROM記憶體、Flash記憶體（記憶卡），或一些液晶顯示器。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61faf46c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61faf46c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61faf46c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61faf46c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61faf46c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61faf46c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61faf46c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a61faf46c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59eb252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59eb252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Variable output serial clock frequency in Master mode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Supports two programmable serial clock frequencies in Master mode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altLang="zh-TW" dirty="0">
                <a:effectLst/>
              </a:rPr>
              <a:t>1. PIO 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Programmed I/O</a:t>
            </a:r>
            <a:r>
              <a:rPr lang="zh-TW" altLang="en-US" dirty="0">
                <a:effectLst/>
              </a:rPr>
              <a:t>）：</a:t>
            </a:r>
            <a:br>
              <a:rPr lang="zh-TW" altLang="en-US" dirty="0">
                <a:effectLst/>
              </a:rPr>
            </a:br>
            <a:br>
              <a:rPr lang="zh-TW" altLang="en-US" dirty="0">
                <a:effectLst/>
              </a:rPr>
            </a:br>
            <a:r>
              <a:rPr lang="en-US" altLang="zh-TW" dirty="0">
                <a:effectLst/>
              </a:rPr>
              <a:t>PIO</a:t>
            </a:r>
            <a:r>
              <a:rPr lang="zh-TW" altLang="en-US" dirty="0">
                <a:effectLst/>
              </a:rPr>
              <a:t>為程式控制資料轉移、所有</a:t>
            </a:r>
            <a:r>
              <a:rPr lang="en-US" altLang="zh-TW" dirty="0">
                <a:effectLst/>
              </a:rPr>
              <a:t>I/O Operation </a:t>
            </a:r>
            <a:r>
              <a:rPr lang="zh-TW" altLang="en-US" dirty="0">
                <a:effectLst/>
              </a:rPr>
              <a:t>皆由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直接控制執行，亦即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負責啟動、指揮、中止。</a:t>
            </a:r>
            <a:r>
              <a:rPr lang="en-US" altLang="zh-TW" dirty="0">
                <a:effectLst/>
              </a:rPr>
              <a:t>I/O</a:t>
            </a:r>
            <a:r>
              <a:rPr lang="zh-TW" altLang="en-US" dirty="0">
                <a:effectLst/>
              </a:rPr>
              <a:t>設備與主記憶體皆由之間的資料皆由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負責。所以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要全程等待</a:t>
            </a:r>
            <a:r>
              <a:rPr lang="en-US" altLang="zh-TW" dirty="0">
                <a:effectLst/>
              </a:rPr>
              <a:t>IO Operation </a:t>
            </a:r>
            <a:r>
              <a:rPr lang="zh-TW" altLang="en-US" dirty="0">
                <a:effectLst/>
              </a:rPr>
              <a:t>完成。因此非常浪費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時間，大大降低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資源（通常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比</a:t>
            </a:r>
            <a:r>
              <a:rPr lang="en-US" altLang="zh-TW" dirty="0">
                <a:effectLst/>
              </a:rPr>
              <a:t>IO</a:t>
            </a:r>
            <a:r>
              <a:rPr lang="zh-TW" altLang="en-US" dirty="0">
                <a:effectLst/>
              </a:rPr>
              <a:t>設備快很多）。</a:t>
            </a:r>
            <a:br>
              <a:rPr lang="zh-TW" altLang="en-US" dirty="0">
                <a:effectLst/>
              </a:rPr>
            </a:br>
            <a:br>
              <a:rPr lang="zh-TW" altLang="en-US" dirty="0">
                <a:effectLst/>
              </a:rPr>
            </a:br>
            <a:r>
              <a:rPr lang="en-US" altLang="zh-TW" dirty="0">
                <a:effectLst/>
              </a:rPr>
              <a:t>2. DMA 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Direct Memory Access</a:t>
            </a:r>
            <a:r>
              <a:rPr lang="zh-TW" altLang="en-US" dirty="0">
                <a:effectLst/>
              </a:rPr>
              <a:t>）：</a:t>
            </a:r>
            <a:br>
              <a:rPr lang="zh-TW" altLang="en-US" dirty="0">
                <a:effectLst/>
              </a:rPr>
            </a:br>
            <a:br>
              <a:rPr lang="zh-TW" altLang="en-US" dirty="0">
                <a:effectLst/>
              </a:rPr>
            </a:br>
            <a:r>
              <a:rPr lang="en-US" altLang="zh-TW" dirty="0">
                <a:effectLst/>
              </a:rPr>
              <a:t>DMA</a:t>
            </a:r>
            <a:r>
              <a:rPr lang="zh-TW" altLang="en-US" dirty="0">
                <a:effectLst/>
              </a:rPr>
              <a:t>即為直接記憶體存取。</a:t>
            </a:r>
            <a:r>
              <a:rPr lang="en-US" altLang="zh-TW" dirty="0">
                <a:effectLst/>
              </a:rPr>
              <a:t>DMA</a:t>
            </a:r>
            <a:r>
              <a:rPr lang="zh-TW" altLang="en-US" dirty="0">
                <a:effectLst/>
              </a:rPr>
              <a:t>為一存取介面可直接將</a:t>
            </a:r>
            <a:r>
              <a:rPr lang="en-US" altLang="zh-TW" dirty="0">
                <a:effectLst/>
              </a:rPr>
              <a:t>Main memory</a:t>
            </a:r>
            <a:r>
              <a:rPr lang="zh-TW" altLang="en-US" dirty="0">
                <a:effectLst/>
              </a:rPr>
              <a:t>中的資料與</a:t>
            </a:r>
            <a:r>
              <a:rPr lang="en-US" altLang="zh-TW" dirty="0">
                <a:effectLst/>
              </a:rPr>
              <a:t>I/O</a:t>
            </a:r>
            <a:r>
              <a:rPr lang="zh-TW" altLang="en-US" dirty="0">
                <a:effectLst/>
              </a:rPr>
              <a:t>設備作存取動作，而降低了</a:t>
            </a:r>
            <a:r>
              <a:rPr lang="en-US" altLang="zh-TW" dirty="0">
                <a:effectLst/>
              </a:rPr>
              <a:t>CPU</a:t>
            </a:r>
            <a:r>
              <a:rPr lang="zh-TW" altLang="en-US" dirty="0">
                <a:effectLst/>
              </a:rPr>
              <a:t>的</a:t>
            </a:r>
            <a:r>
              <a:rPr lang="en-US" altLang="zh-TW" dirty="0">
                <a:effectLst/>
              </a:rPr>
              <a:t>I/O</a:t>
            </a:r>
            <a:r>
              <a:rPr lang="zh-TW" altLang="en-US" dirty="0">
                <a:effectLst/>
              </a:rPr>
              <a:t>工作量。</a:t>
            </a:r>
            <a:br>
              <a:rPr lang="zh-TW" altLang="en-US" dirty="0"/>
            </a:b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59eb25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59eb25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PIO:PIO為程式控制資料轉移、所有I/O Operation 皆由CPU直接控制執行，亦即CPU負責啟動、指揮、中止。I/O設備與主記憶體皆由之間的資料皆由CPU負責。所以CPU要全程等待IO Operation 完成。因此非常浪費CPU時間，大大降低CPU資源（通常CPU比IO設備快很多）</a:t>
            </a:r>
            <a:br>
              <a:rPr lang="en-US" altLang="zh-TW" sz="9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altLang="zh-TW" sz="9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altLang="zh-TW" sz="9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altLang="zh-TW" sz="9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PDMA:  https://en.wikipedia.org/wiki/Peripheral_DMA_controller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59eb252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59eb252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61faf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61faf4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61faf46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61faf46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66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61faf46c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61faf46c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12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61faf46c_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61faf46c_6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選擇哪一種</a:t>
            </a:r>
            <a:r>
              <a:rPr lang="en-US" altLang="zh-TW" dirty="0"/>
              <a:t>trigger</a:t>
            </a:r>
            <a:r>
              <a:rPr lang="zh-TW" altLang="en-US" dirty="0"/>
              <a:t>是依照</a:t>
            </a:r>
            <a:r>
              <a:rPr lang="en-US" altLang="zh-TW" dirty="0"/>
              <a:t>slave/master</a:t>
            </a:r>
            <a:r>
              <a:rPr lang="zh-TW" altLang="en-US" dirty="0"/>
              <a:t>設備的類型來決定的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LTRIG_FLAG</a:t>
            </a:r>
            <a:r>
              <a:rPr lang="en-US" altLang="zh-TW" dirty="0"/>
              <a:t>:</a:t>
            </a:r>
            <a:r>
              <a:rPr lang="zh-TW" altLang="en-US" dirty="0"/>
              <a:t> 判斷</a:t>
            </a:r>
            <a:r>
              <a:rPr lang="en-US" altLang="zh-TW" dirty="0"/>
              <a:t>received bit number</a:t>
            </a:r>
            <a:r>
              <a:rPr lang="zh-TW" altLang="en-US" dirty="0"/>
              <a:t>是否符合</a:t>
            </a:r>
            <a:r>
              <a:rPr lang="en-US" altLang="zh-TW" dirty="0"/>
              <a:t>TX_NUM TX_BIT_LEN</a:t>
            </a:r>
            <a:r>
              <a:rPr lang="zh-TW" altLang="en-US" dirty="0"/>
              <a:t>所設定的要求 </a:t>
            </a:r>
            <a:r>
              <a:rPr lang="en-US" altLang="zh-TW" dirty="0"/>
              <a:t>user</a:t>
            </a:r>
            <a:r>
              <a:rPr lang="zh-TW" altLang="en-US" dirty="0"/>
              <a:t>可以讀這個</a:t>
            </a:r>
            <a:r>
              <a:rPr lang="en-US" altLang="zh-TW" dirty="0"/>
              <a:t>bit </a:t>
            </a:r>
            <a:r>
              <a:rPr lang="zh-TW" altLang="en-US" dirty="0"/>
              <a:t>來判斷資料是否已經完成轉移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9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75" y="2849529"/>
            <a:ext cx="2951400" cy="1308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600" b="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team3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6084</a:t>
            </a:r>
            <a:r>
              <a:rPr lang="en-US" alt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XXXXX </a:t>
            </a:r>
            <a:r>
              <a:rPr lang="en-US" altLang="zh-TW" sz="1600" b="0" dirty="0" err="1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ooo</a:t>
            </a:r>
            <a:endParaRPr sz="1600" b="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6084</a:t>
            </a:r>
            <a:r>
              <a:rPr lang="en-US" alt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XXXXX</a:t>
            </a:r>
            <a:r>
              <a:rPr 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1600" b="0" dirty="0" err="1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ooo</a:t>
            </a:r>
            <a:endParaRPr sz="1600" b="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608</a:t>
            </a:r>
            <a:r>
              <a:rPr lang="en-US" alt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4XXXXX </a:t>
            </a:r>
            <a:r>
              <a:rPr lang="en-US" altLang="zh-TW" sz="1600" b="0" dirty="0" err="1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ooo</a:t>
            </a:r>
            <a:endParaRPr sz="1600" b="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6084</a:t>
            </a:r>
            <a:r>
              <a:rPr lang="en-US" alt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XXXXX</a:t>
            </a:r>
            <a:r>
              <a:rPr lang="zh-TW" sz="1600" b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1600" b="0" dirty="0" err="1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ooo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64800" y="454075"/>
            <a:ext cx="85206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Level trigger/edge trigger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4800" y="1359925"/>
            <a:ext cx="8267400" cy="3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•Edge trigger : 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……………………………….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•Level trigger :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	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2.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549125" y="391350"/>
            <a:ext cx="8310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slave selection</a:t>
            </a:r>
            <a:endParaRPr dirty="0"/>
          </a:p>
        </p:txBody>
      </p:sp>
      <p:sp>
        <p:nvSpPr>
          <p:cNvPr id="105" name="Google Shape;105;p20"/>
          <p:cNvSpPr txBox="1"/>
          <p:nvPr/>
        </p:nvSpPr>
        <p:spPr>
          <a:xfrm>
            <a:off x="588425" y="976225"/>
            <a:ext cx="823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47175" y="1666200"/>
            <a:ext cx="8314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LSB first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88425" y="2217931"/>
            <a:ext cx="8445600" cy="70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514950" y="2905950"/>
            <a:ext cx="8317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Word suspend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34204" y="3539282"/>
            <a:ext cx="7709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201F4-D158-A92F-F587-39281250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FDB9D2-00F5-8CB5-8234-7B4F60DEA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</a:t>
            </a:r>
            <a:r>
              <a:rPr lang="en-US" altLang="zh-TW" dirty="0" err="1"/>
              <a:t>AUTOSS_spi_ssr</a:t>
            </a:r>
            <a:r>
              <a:rPr lang="en-US" altLang="zh-TW" dirty="0"/>
              <a:t>[3]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63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3400" y="344300"/>
            <a:ext cx="8444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clock</a:t>
            </a:r>
            <a:endParaRPr dirty="0"/>
          </a:p>
        </p:txBody>
      </p:sp>
      <p:sp>
        <p:nvSpPr>
          <p:cNvPr id="115" name="Google Shape;115;p21"/>
          <p:cNvSpPr txBox="1"/>
          <p:nvPr/>
        </p:nvSpPr>
        <p:spPr>
          <a:xfrm>
            <a:off x="585150" y="1006350"/>
            <a:ext cx="85206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 dirty="0"/>
              <a:t>•Master : </a:t>
            </a:r>
            <a:endParaRPr lang="en-US" altLang="zh-TW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 dirty="0"/>
              <a:t>•Slave :</a:t>
            </a:r>
            <a:endParaRPr sz="1800" dirty="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00" y="2861200"/>
            <a:ext cx="7045825" cy="2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86400" y="203325"/>
            <a:ext cx="8349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 polarity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486400" y="807525"/>
            <a:ext cx="82725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86400" y="1703350"/>
            <a:ext cx="8349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Burst mode</a:t>
            </a:r>
            <a:r>
              <a:rPr lang="en-US" altLang="zh-TW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用來傳輸高速數據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58950" y="29779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Transmit/receive edge</a:t>
            </a:r>
            <a:endParaRPr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562948" y="3643500"/>
            <a:ext cx="8195952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Byte Reorder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49" y="1017450"/>
            <a:ext cx="7204262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Byte Suspend</a:t>
            </a:r>
            <a:endParaRPr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75" y="1152475"/>
            <a:ext cx="6083074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No Slave Select Mode (3-WIRE Mode)</a:t>
            </a: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25476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Interrupt</a:t>
            </a:r>
            <a:endParaRPr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317372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Two Bit Transfer Mode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800" y="1017450"/>
            <a:ext cx="6818400" cy="39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88925"/>
            <a:ext cx="8520600" cy="4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Register Description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SPI簡介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講一下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017450"/>
            <a:ext cx="8520600" cy="343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457200">
              <a:lnSpc>
                <a:spcPct val="115000"/>
              </a:lnSpc>
            </a:pP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SPI 是 </a:t>
            </a:r>
            <a:r>
              <a:rPr lang="zh-TW" sz="1800" b="1" u="sng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S</a:t>
            </a:r>
            <a:r>
              <a:rPr lang="zh-TW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erial </a:t>
            </a:r>
            <a:r>
              <a:rPr lang="zh-TW" sz="1800" b="1" u="sng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P</a:t>
            </a:r>
            <a:r>
              <a:rPr lang="zh-TW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eripheral </a:t>
            </a:r>
            <a:r>
              <a:rPr lang="zh-TW" sz="1800" b="1" u="sng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zh-TW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nterface</a:t>
            </a: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的縮寫, 中文意思是</a:t>
            </a:r>
            <a:r>
              <a:rPr lang="zh-TW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串列週邊介面</a:t>
            </a: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, </a:t>
            </a:r>
            <a:endParaRPr lang="en-US" altLang="zh-TW"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lvl="1" indent="457200">
              <a:lnSpc>
                <a:spcPct val="115000"/>
              </a:lnSpc>
            </a:pP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用以連接 ADC, DAC,  通訊傳輸 IC...等週邊晶片</a:t>
            </a: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。</a:t>
            </a:r>
            <a:endParaRPr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lvl="1" indent="457200">
              <a:lnSpc>
                <a:spcPct val="115000"/>
              </a:lnSpc>
            </a:pP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由於</a:t>
            </a:r>
            <a:r>
              <a:rPr lang="en-US" alt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………………………………………………………………………………………………</a:t>
            </a:r>
          </a:p>
          <a:p>
            <a:pPr lvl="1" indent="457200">
              <a:lnSpc>
                <a:spcPct val="115000"/>
              </a:lnSpc>
            </a:pP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跟</a:t>
            </a:r>
            <a:r>
              <a:rPr lang="en-US" alt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…</a:t>
            </a: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比較之下</a:t>
            </a:r>
            <a:endParaRPr lang="en-US" altLang="zh-TW"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lvl="1" indent="457200">
              <a:lnSpc>
                <a:spcPct val="115000"/>
              </a:lnSpc>
            </a:pP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優點 </a:t>
            </a:r>
            <a:r>
              <a:rPr lang="en-US" alt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:</a:t>
            </a:r>
          </a:p>
          <a:p>
            <a:pPr lvl="1" indent="457200">
              <a:lnSpc>
                <a:spcPct val="115000"/>
              </a:lnSpc>
            </a:pPr>
            <a:endParaRPr lang="en-US" altLang="zh-TW"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lvl="1" indent="457200">
              <a:lnSpc>
                <a:spcPct val="115000"/>
              </a:lnSpc>
            </a:pP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缺點 </a:t>
            </a:r>
            <a:r>
              <a:rPr lang="en-US" alt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:</a:t>
            </a: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</a:t>
            </a:r>
            <a:endParaRPr lang="en-US" altLang="zh-TW"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lvl="1" indent="457200">
              <a:lnSpc>
                <a:spcPct val="115000"/>
              </a:lnSpc>
            </a:pPr>
            <a:endParaRPr lang="en-US" altLang="zh-TW"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lvl="1" indent="457200">
              <a:lnSpc>
                <a:spcPct val="115000"/>
              </a:lnSpc>
            </a:pP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應用在</a:t>
            </a:r>
            <a:r>
              <a:rPr lang="en-US" alt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:</a:t>
            </a:r>
          </a:p>
          <a:p>
            <a:pPr lvl="1" indent="457200">
              <a:lnSpc>
                <a:spcPct val="115000"/>
              </a:lnSpc>
            </a:pP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手機用的 LCD 模組 (</a:t>
            </a:r>
            <a:r>
              <a:rPr lang="zh-TW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SDI</a:t>
            </a: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介面)</a:t>
            </a: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</a:t>
            </a: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相機模組</a:t>
            </a:r>
            <a:r>
              <a:rPr lang="zh-TW" altLang="en-US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</a:t>
            </a:r>
            <a:r>
              <a:rPr lang="zh-TW" sz="1800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數位相機用的</a:t>
            </a:r>
            <a:r>
              <a:rPr lang="zh-TW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記憶卡</a:t>
            </a:r>
            <a:r>
              <a:rPr lang="zh-TW" altLang="en-US" sz="1800" b="1" dirty="0">
                <a:solidFill>
                  <a:srgbClr val="444444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等等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4444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88800"/>
            <a:ext cx="8520600" cy="48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Timing Diagram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25"/>
            <a:ext cx="8520599" cy="472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00"/>
            <a:ext cx="8520600" cy="4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08;p34">
            <a:extLst>
              <a:ext uri="{FF2B5EF4-FFF2-40B4-BE49-F238E27FC236}">
                <a16:creationId xmlns:a16="http://schemas.microsoft.com/office/drawing/2014/main" id="{6168E519-B152-4463-B1AA-7A46B7C5E4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2550" y="2059907"/>
            <a:ext cx="6000200" cy="289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4;p32">
            <a:extLst>
              <a:ext uri="{FF2B5EF4-FFF2-40B4-BE49-F238E27FC236}">
                <a16:creationId xmlns:a16="http://schemas.microsoft.com/office/drawing/2014/main" id="{59A4B93F-9BAC-4FBE-9567-7DC7DDF550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50" y="88900"/>
            <a:ext cx="6139900" cy="307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BF231A-735B-4288-BDDB-DC8A7CA275D8}"/>
              </a:ext>
            </a:extLst>
          </p:cNvPr>
          <p:cNvCxnSpPr>
            <a:cxnSpLocks/>
          </p:cNvCxnSpPr>
          <p:nvPr/>
        </p:nvCxnSpPr>
        <p:spPr>
          <a:xfrm flipV="1">
            <a:off x="3467100" y="1587500"/>
            <a:ext cx="0" cy="18288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2F63A37-26EA-4A60-8E9A-17F45F519C25}"/>
              </a:ext>
            </a:extLst>
          </p:cNvPr>
          <p:cNvCxnSpPr>
            <a:cxnSpLocks/>
          </p:cNvCxnSpPr>
          <p:nvPr/>
        </p:nvCxnSpPr>
        <p:spPr>
          <a:xfrm flipV="1">
            <a:off x="3835400" y="2070100"/>
            <a:ext cx="0" cy="16637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3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25"/>
            <a:ext cx="8520599" cy="458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975"/>
            <a:ext cx="8520601" cy="461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41739-3EA2-4E42-822E-01FAB8A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2C10B-C5EA-421C-AE06-22785D5C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F00355-B276-441E-AD70-8BC011B9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048"/>
            <a:ext cx="9144000" cy="19733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B4FBF5-819F-4756-B441-4B767A4FF5D3}"/>
              </a:ext>
            </a:extLst>
          </p:cNvPr>
          <p:cNvSpPr/>
          <p:nvPr/>
        </p:nvSpPr>
        <p:spPr>
          <a:xfrm>
            <a:off x="2438400" y="2768600"/>
            <a:ext cx="6705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12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F76D2-62B1-464E-95A7-DB4B7BF0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講</a:t>
            </a:r>
            <a:r>
              <a:rPr lang="en-US" altLang="zh-TW" dirty="0"/>
              <a:t>code</a:t>
            </a:r>
            <a:r>
              <a:rPr lang="zh-TW" altLang="en-US" dirty="0"/>
              <a:t>、也可以帶板子上去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5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40625" y="721700"/>
            <a:ext cx="89253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master or Slave mode operation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1-bit or 2-bit transfer mode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>
                <a:solidFill>
                  <a:srgbClr val="FF0000"/>
                </a:solidFill>
              </a:rPr>
              <a:t>Configurable bit length up to 32-bit of a transfer word and configurable word numbers up to 2 of a transaction, so the maximum bit length is 64-bit for each data transfer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MSB or LSB first transfer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Two device/slave select lines in Master mode, but 1 device/slave select line in Slave mode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byte reorder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byte or word suspend mode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two channel PDMA request, one for transmitter and another for receiver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Supports three wire, no slave select signal, bi-direction interface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Block Diagram</a:t>
            </a:r>
            <a:endParaRPr b="0"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25" y="1081025"/>
            <a:ext cx="642713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SPI Master/Slave Mode Application Block Diagram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6525"/>
            <a:ext cx="4455250" cy="28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0" y="1572500"/>
            <a:ext cx="4260301" cy="26590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06900" y="42316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SPI Master Mode Application Block Diagram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64550" y="42316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SPI Slave Mode Application Block Diagram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50550" y="822900"/>
            <a:ext cx="84429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•SPISSx0/SPISSx1 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•SS_LVL 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•SS_LTRIG 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•TX_NUM 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……………….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•TX_BIT_LEN 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•LTRIG_FLAG 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SPI Control and Status Register (SPI_CNTRL)</a:t>
            </a:r>
            <a:endParaRPr sz="3000" dirty="0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75" y="2548592"/>
            <a:ext cx="7102850" cy="16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75" y="1743550"/>
            <a:ext cx="7223101" cy="83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5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75" y="55000"/>
            <a:ext cx="6488475" cy="492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SPI Slave Select Register (SPI_SSR)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0" y="1152475"/>
            <a:ext cx="7751451" cy="11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17800C-0BF9-0E1D-A78B-E0545D00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1" y="2348375"/>
            <a:ext cx="7402302" cy="12114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240638-85EA-AE8F-E374-9E81E01CE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57" y="3544275"/>
            <a:ext cx="6055370" cy="15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4826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969</Words>
  <Application>Microsoft Office PowerPoint</Application>
  <PresentationFormat>如螢幕大小 (16:9)</PresentationFormat>
  <Paragraphs>80</Paragraphs>
  <Slides>27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arial</vt:lpstr>
      <vt:lpstr>Lato</vt:lpstr>
      <vt:lpstr>Playfair Display</vt:lpstr>
      <vt:lpstr>arial</vt:lpstr>
      <vt:lpstr>Verdana</vt:lpstr>
      <vt:lpstr>微軟正黑體</vt:lpstr>
      <vt:lpstr>Coral</vt:lpstr>
      <vt:lpstr>SPI</vt:lpstr>
      <vt:lpstr>SPI簡介(講一下SPI的應用)</vt:lpstr>
      <vt:lpstr>Introduction</vt:lpstr>
      <vt:lpstr>Block Diagram</vt:lpstr>
      <vt:lpstr>SPI Master/Slave Mode Application Block Diagram</vt:lpstr>
      <vt:lpstr>PowerPoint 簡報</vt:lpstr>
      <vt:lpstr>SPI Control and Status Register (SPI_CNTRL)</vt:lpstr>
      <vt:lpstr>PowerPoint 簡報</vt:lpstr>
      <vt:lpstr>SPI Slave Select Register (SPI_SSR)</vt:lpstr>
      <vt:lpstr>Level trigger/edge trigger</vt:lpstr>
      <vt:lpstr>Automatic slave selection</vt:lpstr>
      <vt:lpstr>PowerPoint 簡報</vt:lpstr>
      <vt:lpstr>Serial clock</vt:lpstr>
      <vt:lpstr>Clock polarity</vt:lpstr>
      <vt:lpstr>Byte Reorder</vt:lpstr>
      <vt:lpstr>Byte Suspend</vt:lpstr>
      <vt:lpstr>No Slave Select Mode (3-WIRE Mode)</vt:lpstr>
      <vt:lpstr>Two Bit Transfer Mode</vt:lpstr>
      <vt:lpstr>Register Description</vt:lpstr>
      <vt:lpstr>Timing Diagram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 (講code、也可以帶板子上去)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cp:lastModifiedBy>佳煌 翁</cp:lastModifiedBy>
  <cp:revision>33</cp:revision>
  <dcterms:modified xsi:type="dcterms:W3CDTF">2022-12-01T17:09:07Z</dcterms:modified>
</cp:coreProperties>
</file>