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87" r:id="rId5"/>
    <p:sldId id="260" r:id="rId6"/>
    <p:sldId id="265" r:id="rId7"/>
    <p:sldId id="278" r:id="rId8"/>
    <p:sldId id="279" r:id="rId9"/>
    <p:sldId id="280" r:id="rId10"/>
    <p:sldId id="282" r:id="rId11"/>
    <p:sldId id="281" r:id="rId12"/>
    <p:sldId id="283" r:id="rId13"/>
    <p:sldId id="261" r:id="rId14"/>
    <p:sldId id="284" r:id="rId15"/>
    <p:sldId id="286" r:id="rId16"/>
    <p:sldId id="285" r:id="rId17"/>
    <p:sldId id="262" r:id="rId18"/>
    <p:sldId id="25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F56"/>
    <a:srgbClr val="BA8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2D897-CD94-4189-B2D6-CF5A5AF22DF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14EE2-B794-47CF-8502-39B7F9AB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4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9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9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56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19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3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3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44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35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7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3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9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1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9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0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3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14EE2-B794-47CF-8502-39B7F9ABBF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38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50BFA-DA26-4BC9-9704-7FFFE0D1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8CB748-0EEC-4DB8-9983-1C1E661F4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326A2-AAA3-47AC-94C6-4774969E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F0AA0-B090-4D77-B810-EEA75F2A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E0C87-DF19-47E5-93E5-5F9AAA0A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0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837F8-35D4-4773-8E9B-A7AE19AF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2F082-3D66-4AA7-A299-6DDEB75D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E913F-4EE9-4E1B-91DA-6A458FC9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A1319-9310-46FD-98CB-B6E15240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AEE59-E7FE-4705-9660-9FCD19C0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7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16737C-9F8B-4082-8372-345DC17A5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96F52-563C-4E2C-A272-2A515DF7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419B3-0254-4B78-B4B6-FBA37BCF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44A51-F5E8-40E3-B0E2-8E873BBA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70D3E-6EBD-4ED7-8F8B-DCCD4218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9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A9A2E-F76B-4159-B79B-3647E07C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FCEB8-54DD-4833-AE74-13C6E10C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DAE49-4794-4ACC-8179-0A5AEF41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BEDDC-0438-48D4-95B4-E336802A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DF6B0-949D-4F10-87CB-A21865FF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3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33B0-0A09-42DD-A64F-230DEE3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27688-5E0E-43A6-B364-E2E62FA2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7F615-CD9B-4C41-A4A3-E5914BC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5E1B0-400A-433B-AAD9-8D0F1BCC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62D96-3DDF-4307-B464-53648FA0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9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30CE-79D9-45BE-A628-2630332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FCEF6-61BA-4414-9BE1-049226970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E2966-E940-4058-99A4-9072A349B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BB49F-99D9-4B35-99D7-55BF34B3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7CD17-74E6-40DF-B7F4-A14C2B98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9D95B-F2F6-4951-885A-9FC9B772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9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E4F47-C695-4160-9CCD-6182F91F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2655F-195B-4ED8-87FD-E4EB51CB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FF7CB-2810-4882-A357-9D31D083C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3AD3F-4087-4EBE-9F04-1FF9AE810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08346-71A6-482C-8963-7561E6D73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F83EE5-5342-4434-940D-B531D1D6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90CF03-D06B-4798-B06E-5B748A41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CBE974-FC8B-459A-9569-E7C7056D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2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15122-590E-4164-B0AE-1B489FC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1840B-04D1-4C7D-9205-B0A4DCC7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4EE43A-83A1-40B0-99A7-EB6B4739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493DA4-3E75-465D-AF43-927C762D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5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EFD2C2-4903-432B-8D76-BB553AB7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7D0671-5628-47A0-8C74-45C05770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E9E9B-13D8-4C8A-8FA8-4C377D98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5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FCBBA-665A-47CB-BC58-A93196E7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39113-5E9F-4EAC-B3A0-BEF485BC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352F8-F9D4-473B-961A-EF3AAD769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EB6EF-3FE5-4D95-BA96-0549899D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2278E6-2946-4329-B96A-75480C94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490DB-BEB6-4847-8113-52BCDE18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8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12D1B-9796-4F66-8229-7701D7D9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8A2D74-8966-4DA2-BC05-D9ECD98FB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D2B636-3E20-4C63-BDC8-C641646D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B01C5-7218-48B5-9EE1-7726DDA9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0C02C-E304-45B3-A0D7-42F3233B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DDF31-2F4E-4A1D-9479-BE92A335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34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3B05F0-268B-4457-B99F-FF7ACEA6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90C38-1139-463E-B35E-3FB17FAD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E07C5-60D9-4F9E-8A2A-A4C1A9EDF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D5F9-8161-4750-BA9C-50706E47DFB8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7E1B4-3F77-4A01-8958-D2093605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3841A-A431-4337-ABEB-8E03BDB17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5165-BFEC-4878-A89A-D5B54D1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546623" y="2904667"/>
            <a:ext cx="7098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动漫评分的分析和推荐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2838679-98C6-45B2-8FD5-7D96B11BBB3E}"/>
              </a:ext>
            </a:extLst>
          </p:cNvPr>
          <p:cNvSpPr txBox="1"/>
          <p:nvPr/>
        </p:nvSpPr>
        <p:spPr>
          <a:xfrm>
            <a:off x="4645699" y="3713341"/>
            <a:ext cx="2570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翁思扬 </a:t>
            </a:r>
            <a:r>
              <a:rPr lang="en-US" altLang="zh-CN" sz="2000" b="1" dirty="0"/>
              <a:t>10185101272</a:t>
            </a:r>
            <a:endParaRPr lang="zh-CN" altLang="en-US" sz="2000" b="1" dirty="0"/>
          </a:p>
        </p:txBody>
      </p:sp>
      <p:sp>
        <p:nvSpPr>
          <p:cNvPr id="29" name="Freeform 513">
            <a:extLst>
              <a:ext uri="{FF2B5EF4-FFF2-40B4-BE49-F238E27FC236}">
                <a16:creationId xmlns:a16="http://schemas.microsoft.com/office/drawing/2014/main" id="{1E673289-DF63-4D4C-BDE3-926043448177}"/>
              </a:ext>
            </a:extLst>
          </p:cNvPr>
          <p:cNvSpPr>
            <a:spLocks/>
          </p:cNvSpPr>
          <p:nvPr/>
        </p:nvSpPr>
        <p:spPr bwMode="auto">
          <a:xfrm>
            <a:off x="2572793" y="3097212"/>
            <a:ext cx="177800" cy="331788"/>
          </a:xfrm>
          <a:custGeom>
            <a:avLst/>
            <a:gdLst>
              <a:gd name="T0" fmla="*/ 149 w 153"/>
              <a:gd name="T1" fmla="*/ 137 h 286"/>
              <a:gd name="T2" fmla="*/ 16 w 153"/>
              <a:gd name="T3" fmla="*/ 3 h 286"/>
              <a:gd name="T4" fmla="*/ 9 w 153"/>
              <a:gd name="T5" fmla="*/ 0 h 286"/>
              <a:gd name="T6" fmla="*/ 3 w 153"/>
              <a:gd name="T7" fmla="*/ 3 h 286"/>
              <a:gd name="T8" fmla="*/ 2 w 153"/>
              <a:gd name="T9" fmla="*/ 3 h 286"/>
              <a:gd name="T10" fmla="*/ 0 w 153"/>
              <a:gd name="T11" fmla="*/ 10 h 286"/>
              <a:gd name="T12" fmla="*/ 0 w 153"/>
              <a:gd name="T13" fmla="*/ 75 h 286"/>
              <a:gd name="T14" fmla="*/ 2 w 153"/>
              <a:gd name="T15" fmla="*/ 81 h 286"/>
              <a:gd name="T16" fmla="*/ 64 w 153"/>
              <a:gd name="T17" fmla="*/ 143 h 286"/>
              <a:gd name="T18" fmla="*/ 2 w 153"/>
              <a:gd name="T19" fmla="*/ 205 h 286"/>
              <a:gd name="T20" fmla="*/ 0 w 153"/>
              <a:gd name="T21" fmla="*/ 212 h 286"/>
              <a:gd name="T22" fmla="*/ 0 w 153"/>
              <a:gd name="T23" fmla="*/ 277 h 286"/>
              <a:gd name="T24" fmla="*/ 2 w 153"/>
              <a:gd name="T25" fmla="*/ 283 h 286"/>
              <a:gd name="T26" fmla="*/ 3 w 153"/>
              <a:gd name="T27" fmla="*/ 283 h 286"/>
              <a:gd name="T28" fmla="*/ 9 w 153"/>
              <a:gd name="T29" fmla="*/ 286 h 286"/>
              <a:gd name="T30" fmla="*/ 16 w 153"/>
              <a:gd name="T31" fmla="*/ 283 h 286"/>
              <a:gd name="T32" fmla="*/ 149 w 153"/>
              <a:gd name="T33" fmla="*/ 150 h 286"/>
              <a:gd name="T34" fmla="*/ 149 w 153"/>
              <a:gd name="T35" fmla="*/ 13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3" h="286">
                <a:moveTo>
                  <a:pt x="149" y="137"/>
                </a:moveTo>
                <a:cubicBezTo>
                  <a:pt x="16" y="3"/>
                  <a:pt x="16" y="3"/>
                  <a:pt x="16" y="3"/>
                </a:cubicBezTo>
                <a:cubicBezTo>
                  <a:pt x="14" y="1"/>
                  <a:pt x="11" y="0"/>
                  <a:pt x="9" y="0"/>
                </a:cubicBezTo>
                <a:cubicBezTo>
                  <a:pt x="7" y="0"/>
                  <a:pt x="4" y="1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5"/>
                  <a:pt x="0" y="7"/>
                  <a:pt x="0" y="1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7"/>
                  <a:pt x="1" y="79"/>
                  <a:pt x="2" y="81"/>
                </a:cubicBezTo>
                <a:cubicBezTo>
                  <a:pt x="64" y="143"/>
                  <a:pt x="64" y="143"/>
                  <a:pt x="64" y="143"/>
                </a:cubicBezTo>
                <a:cubicBezTo>
                  <a:pt x="2" y="205"/>
                  <a:pt x="2" y="205"/>
                  <a:pt x="2" y="205"/>
                </a:cubicBezTo>
                <a:cubicBezTo>
                  <a:pt x="1" y="207"/>
                  <a:pt x="0" y="209"/>
                  <a:pt x="0" y="212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79"/>
                  <a:pt x="1" y="281"/>
                  <a:pt x="2" y="283"/>
                </a:cubicBezTo>
                <a:cubicBezTo>
                  <a:pt x="3" y="283"/>
                  <a:pt x="3" y="283"/>
                  <a:pt x="3" y="283"/>
                </a:cubicBezTo>
                <a:cubicBezTo>
                  <a:pt x="4" y="285"/>
                  <a:pt x="7" y="286"/>
                  <a:pt x="9" y="286"/>
                </a:cubicBezTo>
                <a:cubicBezTo>
                  <a:pt x="12" y="286"/>
                  <a:pt x="14" y="285"/>
                  <a:pt x="16" y="283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3" y="146"/>
                  <a:pt x="153" y="140"/>
                  <a:pt x="149" y="137"/>
                </a:cubicBezTo>
                <a:close/>
              </a:path>
            </a:pathLst>
          </a:custGeom>
          <a:solidFill>
            <a:srgbClr val="0F2F5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/>
            </a:endParaRPr>
          </a:p>
        </p:txBody>
      </p:sp>
      <p:sp>
        <p:nvSpPr>
          <p:cNvPr id="30" name="Freeform 513">
            <a:extLst>
              <a:ext uri="{FF2B5EF4-FFF2-40B4-BE49-F238E27FC236}">
                <a16:creationId xmlns:a16="http://schemas.microsoft.com/office/drawing/2014/main" id="{02DC74E7-9823-4898-A9DA-4611CCA42ED7}"/>
              </a:ext>
            </a:extLst>
          </p:cNvPr>
          <p:cNvSpPr>
            <a:spLocks/>
          </p:cNvSpPr>
          <p:nvPr/>
        </p:nvSpPr>
        <p:spPr bwMode="auto">
          <a:xfrm flipH="1">
            <a:off x="9400606" y="3097212"/>
            <a:ext cx="177800" cy="331788"/>
          </a:xfrm>
          <a:custGeom>
            <a:avLst/>
            <a:gdLst>
              <a:gd name="T0" fmla="*/ 149 w 153"/>
              <a:gd name="T1" fmla="*/ 137 h 286"/>
              <a:gd name="T2" fmla="*/ 16 w 153"/>
              <a:gd name="T3" fmla="*/ 3 h 286"/>
              <a:gd name="T4" fmla="*/ 9 w 153"/>
              <a:gd name="T5" fmla="*/ 0 h 286"/>
              <a:gd name="T6" fmla="*/ 3 w 153"/>
              <a:gd name="T7" fmla="*/ 3 h 286"/>
              <a:gd name="T8" fmla="*/ 2 w 153"/>
              <a:gd name="T9" fmla="*/ 3 h 286"/>
              <a:gd name="T10" fmla="*/ 0 w 153"/>
              <a:gd name="T11" fmla="*/ 10 h 286"/>
              <a:gd name="T12" fmla="*/ 0 w 153"/>
              <a:gd name="T13" fmla="*/ 75 h 286"/>
              <a:gd name="T14" fmla="*/ 2 w 153"/>
              <a:gd name="T15" fmla="*/ 81 h 286"/>
              <a:gd name="T16" fmla="*/ 64 w 153"/>
              <a:gd name="T17" fmla="*/ 143 h 286"/>
              <a:gd name="T18" fmla="*/ 2 w 153"/>
              <a:gd name="T19" fmla="*/ 205 h 286"/>
              <a:gd name="T20" fmla="*/ 0 w 153"/>
              <a:gd name="T21" fmla="*/ 212 h 286"/>
              <a:gd name="T22" fmla="*/ 0 w 153"/>
              <a:gd name="T23" fmla="*/ 277 h 286"/>
              <a:gd name="T24" fmla="*/ 2 w 153"/>
              <a:gd name="T25" fmla="*/ 283 h 286"/>
              <a:gd name="T26" fmla="*/ 3 w 153"/>
              <a:gd name="T27" fmla="*/ 283 h 286"/>
              <a:gd name="T28" fmla="*/ 9 w 153"/>
              <a:gd name="T29" fmla="*/ 286 h 286"/>
              <a:gd name="T30" fmla="*/ 16 w 153"/>
              <a:gd name="T31" fmla="*/ 283 h 286"/>
              <a:gd name="T32" fmla="*/ 149 w 153"/>
              <a:gd name="T33" fmla="*/ 150 h 286"/>
              <a:gd name="T34" fmla="*/ 149 w 153"/>
              <a:gd name="T35" fmla="*/ 13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3" h="286">
                <a:moveTo>
                  <a:pt x="149" y="137"/>
                </a:moveTo>
                <a:cubicBezTo>
                  <a:pt x="16" y="3"/>
                  <a:pt x="16" y="3"/>
                  <a:pt x="16" y="3"/>
                </a:cubicBezTo>
                <a:cubicBezTo>
                  <a:pt x="14" y="1"/>
                  <a:pt x="11" y="0"/>
                  <a:pt x="9" y="0"/>
                </a:cubicBezTo>
                <a:cubicBezTo>
                  <a:pt x="7" y="0"/>
                  <a:pt x="4" y="1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5"/>
                  <a:pt x="0" y="7"/>
                  <a:pt x="0" y="1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7"/>
                  <a:pt x="1" y="79"/>
                  <a:pt x="2" y="81"/>
                </a:cubicBezTo>
                <a:cubicBezTo>
                  <a:pt x="64" y="143"/>
                  <a:pt x="64" y="143"/>
                  <a:pt x="64" y="143"/>
                </a:cubicBezTo>
                <a:cubicBezTo>
                  <a:pt x="2" y="205"/>
                  <a:pt x="2" y="205"/>
                  <a:pt x="2" y="205"/>
                </a:cubicBezTo>
                <a:cubicBezTo>
                  <a:pt x="1" y="207"/>
                  <a:pt x="0" y="209"/>
                  <a:pt x="0" y="212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79"/>
                  <a:pt x="1" y="281"/>
                  <a:pt x="2" y="283"/>
                </a:cubicBezTo>
                <a:cubicBezTo>
                  <a:pt x="3" y="283"/>
                  <a:pt x="3" y="283"/>
                  <a:pt x="3" y="283"/>
                </a:cubicBezTo>
                <a:cubicBezTo>
                  <a:pt x="4" y="285"/>
                  <a:pt x="7" y="286"/>
                  <a:pt x="9" y="286"/>
                </a:cubicBezTo>
                <a:cubicBezTo>
                  <a:pt x="12" y="286"/>
                  <a:pt x="14" y="285"/>
                  <a:pt x="16" y="283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3" y="146"/>
                  <a:pt x="153" y="140"/>
                  <a:pt x="149" y="137"/>
                </a:cubicBezTo>
                <a:close/>
              </a:path>
            </a:pathLst>
          </a:custGeom>
          <a:solidFill>
            <a:srgbClr val="0F2F5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947187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人气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DA6AA8A-C177-4B3E-B877-863AA9AB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79" y="1917647"/>
            <a:ext cx="8351849" cy="50327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9EF3948-C83D-4C35-896E-E5330245DA2F}"/>
              </a:ext>
            </a:extLst>
          </p:cNvPr>
          <p:cNvSpPr txBox="1"/>
          <p:nvPr/>
        </p:nvSpPr>
        <p:spPr>
          <a:xfrm>
            <a:off x="849717" y="1172139"/>
            <a:ext cx="6094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除了每部作品的平均得分，我们也关心作品的人气，在这里用评分的人数对人气进行衡量。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人气的作品评价人数相差不多，分别是：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死亡笔记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进击的巨人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刀剑神域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钢之炼金术师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天使的心跳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叛逆的鲁鲁修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火影忍者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命运石之门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未来日记</a:t>
            </a:r>
          </a:p>
          <a:p>
            <a:pPr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龙与虎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D39EAE-4287-4C83-934F-672CD19CA34B}"/>
              </a:ext>
            </a:extLst>
          </p:cNvPr>
          <p:cNvSpPr txBox="1"/>
          <p:nvPr/>
        </p:nvSpPr>
        <p:spPr>
          <a:xfrm>
            <a:off x="132415" y="710474"/>
            <a:ext cx="164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人气</a:t>
            </a:r>
          </a:p>
        </p:txBody>
      </p:sp>
    </p:spTree>
    <p:extLst>
      <p:ext uri="{BB962C8B-B14F-4D97-AF65-F5344CB8AC3E}">
        <p14:creationId xmlns:p14="http://schemas.microsoft.com/office/powerpoint/2010/main" val="182079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人气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E92F463E-95D1-4E58-9F78-62A76AE0F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0" y="2053439"/>
            <a:ext cx="7142508" cy="457668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67947FD-AD85-45A4-AF60-DB81F4D2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" y="1147415"/>
            <a:ext cx="1016209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考察TOP10人气作品的标签，绘制直方图。可以发现，Action,Shounen(少年)是出现频率最多的，可见人气最高的动画大多是</a:t>
            </a:r>
            <a:r>
              <a:rPr lang="zh-CN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热血王道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类型的。 </a:t>
            </a:r>
          </a:p>
        </p:txBody>
      </p:sp>
    </p:spTree>
    <p:extLst>
      <p:ext uri="{BB962C8B-B14F-4D97-AF65-F5344CB8AC3E}">
        <p14:creationId xmlns:p14="http://schemas.microsoft.com/office/powerpoint/2010/main" val="416689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人气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9E55A0C-2B2E-4525-AC29-535CF9BF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1" y="2143249"/>
            <a:ext cx="7663992" cy="45134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4E9E28-C1ED-4AE1-93C4-8606961DDF07}"/>
              </a:ext>
            </a:extLst>
          </p:cNvPr>
          <p:cNvSpPr txBox="1"/>
          <p:nvPr/>
        </p:nvSpPr>
        <p:spPr>
          <a:xfrm>
            <a:off x="954463" y="1034294"/>
            <a:ext cx="9810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对于全部作品，按评价人数取对数绘制折线图。对折线图进行分析，曲线在取对数后呈线性，说明作品的观看人数呈现较为明显的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长尾分布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。一个可能的原因是，有高热度的作品更容易吸引观众，因此评价人数像滚雪球一样越来越多。这也是符合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马太效应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的一个典型现象。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99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479652" y="2767280"/>
            <a:ext cx="7098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PART 03</a:t>
            </a:r>
          </a:p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动漫推荐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EF00D8-83F1-40C2-8455-43DA1A2E218C}"/>
              </a:ext>
            </a:extLst>
          </p:cNvPr>
          <p:cNvGrpSpPr/>
          <p:nvPr/>
        </p:nvGrpSpPr>
        <p:grpSpPr>
          <a:xfrm>
            <a:off x="3311137" y="3188663"/>
            <a:ext cx="5569726" cy="480671"/>
            <a:chOff x="3261223" y="1131982"/>
            <a:chExt cx="5569726" cy="480671"/>
          </a:xfrm>
        </p:grpSpPr>
        <p:sp>
          <p:nvSpPr>
            <p:cNvPr id="12" name="Freeform 513">
              <a:extLst>
                <a:ext uri="{FF2B5EF4-FFF2-40B4-BE49-F238E27FC236}">
                  <a16:creationId xmlns:a16="http://schemas.microsoft.com/office/drawing/2014/main" id="{EBD73966-D616-4082-8C8E-B02678CD9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223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3" name="Freeform 513">
              <a:extLst>
                <a:ext uri="{FF2B5EF4-FFF2-40B4-BE49-F238E27FC236}">
                  <a16:creationId xmlns:a16="http://schemas.microsoft.com/office/drawing/2014/main" id="{400D8A2F-24F2-4F26-BF5A-203FBF548A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73365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11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KNN</a:t>
              </a:r>
              <a:endParaRPr lang="zh-CN" altLang="en-US" b="1" dirty="0">
                <a:latin typeface="Abadi Extra Light" panose="020B0204020104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BD3E143-DA1A-4818-A49E-8BC5C4C22041}"/>
              </a:ext>
            </a:extLst>
          </p:cNvPr>
          <p:cNvSpPr txBox="1"/>
          <p:nvPr/>
        </p:nvSpPr>
        <p:spPr>
          <a:xfrm>
            <a:off x="761168" y="893939"/>
            <a:ext cx="101880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对于观看作品较少的用户，我们对其的了解较少，难以准确判断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的喜好。这种情况往往被称为冷启动问题，为了解决这一问题，我们考虑利用用户已经看过的作品，采用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推荐 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评分最高的作品相关 的作品。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经反复实验，</a:t>
            </a:r>
            <a:r>
              <a:rPr lang="en-US" altLang="zh-CN" b="1" dirty="0"/>
              <a:t>KNN</a:t>
            </a:r>
            <a:r>
              <a:rPr lang="zh-CN" altLang="en-US" dirty="0"/>
              <a:t>能给出相似度</a:t>
            </a:r>
            <a:r>
              <a:rPr lang="en-US" altLang="zh-CN" dirty="0"/>
              <a:t>0.7</a:t>
            </a:r>
            <a:r>
              <a:rPr lang="zh-CN" altLang="en-US" dirty="0"/>
              <a:t>左右的作品推荐。这里以新海诚的</a:t>
            </a:r>
            <a:r>
              <a:rPr lang="en-US" altLang="zh-CN" dirty="0"/>
              <a:t>《</a:t>
            </a:r>
            <a:r>
              <a:rPr lang="zh-CN" altLang="en-US" dirty="0"/>
              <a:t>她和她的猫</a:t>
            </a:r>
            <a:r>
              <a:rPr lang="en-US" altLang="zh-CN" dirty="0"/>
              <a:t>》</a:t>
            </a:r>
            <a:r>
              <a:rPr lang="zh-CN" altLang="en-US" dirty="0"/>
              <a:t>为例，展现其推荐结果。根据</a:t>
            </a:r>
            <a:r>
              <a:rPr lang="en-US" altLang="zh-CN" dirty="0"/>
              <a:t>B</a:t>
            </a:r>
            <a:r>
              <a:rPr lang="zh-CN" altLang="en-US" dirty="0"/>
              <a:t>站对这些作品的风格归类，大部分的作品都有和原作品相同或类似的标签。同时，这些推荐作品的开播时间也与原作品相近，这也在无形中提高了相似度。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A5D617-8348-4D35-9467-5459654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1" y="2650992"/>
            <a:ext cx="4067743" cy="265784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FF99DC-E322-442B-B724-BECF44E45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8" y="2641549"/>
            <a:ext cx="1886213" cy="9716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578B1AD-200F-4634-B5B8-BE9D56D77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78" y="3647032"/>
            <a:ext cx="2057687" cy="9812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646A93-C5A8-4FBD-A8D7-520EA4906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409" y="2638029"/>
            <a:ext cx="1705213" cy="9335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E2B8D10-642B-4AD9-9753-4C7F3780A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5534" y="2604046"/>
            <a:ext cx="2419688" cy="102884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820F756-2056-4849-97FE-B6B7A804A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9748" y="4695556"/>
            <a:ext cx="2419688" cy="100979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8FE615C-5EFC-4C97-8BE9-F4FE30F549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9748" y="5743160"/>
            <a:ext cx="2543530" cy="98121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952C0F6-1BD0-4C7A-94D8-1B68866F2A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5005" y="3660705"/>
            <a:ext cx="2124371" cy="93358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37BFC17-211D-4CB7-BB26-EA4F6E5FB3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7347" y="3637754"/>
            <a:ext cx="1962424" cy="98121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427EA82-FFD7-4171-863F-FE30087483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2936" y="4718793"/>
            <a:ext cx="300079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矩阵分解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3C2B0CE-02B4-4EE2-A73D-123D4327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292"/>
            <a:ext cx="12155596" cy="26292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448369-B220-48E2-9032-9DCBC8FD9E10}"/>
              </a:ext>
            </a:extLst>
          </p:cNvPr>
          <p:cNvSpPr txBox="1"/>
          <p:nvPr/>
        </p:nvSpPr>
        <p:spPr>
          <a:xfrm>
            <a:off x="511405" y="1151549"/>
            <a:ext cx="9773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对于观看作品较多的观众，使用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进行推荐效果不佳，因为推荐的结果基本上都已经看过。因此，考虑使用矩阵分解的方法，使用梯度下降法填充评分矩阵中的未知项。通过对未知项的预测评分给用户进行推荐。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7E8333-1C08-4889-8D40-3AED4015C3EC}"/>
              </a:ext>
            </a:extLst>
          </p:cNvPr>
          <p:cNvSpPr txBox="1"/>
          <p:nvPr/>
        </p:nvSpPr>
        <p:spPr>
          <a:xfrm>
            <a:off x="3472551" y="6488668"/>
            <a:ext cx="8719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http://dase.ecnu.edu.cn/mgao/teaching/DataSci_2020_Fall/slides/9_decompisition.pdf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BA376F-552F-4288-B276-E11FF32331CF}"/>
              </a:ext>
            </a:extLst>
          </p:cNvPr>
          <p:cNvSpPr txBox="1"/>
          <p:nvPr/>
        </p:nvSpPr>
        <p:spPr>
          <a:xfrm>
            <a:off x="1" y="75021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矩阵分解</a:t>
            </a:r>
          </a:p>
        </p:txBody>
      </p:sp>
    </p:spTree>
    <p:extLst>
      <p:ext uri="{BB962C8B-B14F-4D97-AF65-F5344CB8AC3E}">
        <p14:creationId xmlns:p14="http://schemas.microsoft.com/office/powerpoint/2010/main" val="65418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矩阵分解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D2E7F69-B180-4AC7-BB72-CC6E61DF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70" y="2098942"/>
            <a:ext cx="8270875" cy="45742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304CCB-8C2E-46C7-B68D-A30B421CE19E}"/>
              </a:ext>
            </a:extLst>
          </p:cNvPr>
          <p:cNvSpPr txBox="1"/>
          <p:nvPr/>
        </p:nvSpPr>
        <p:spPr>
          <a:xfrm>
            <a:off x="625001" y="898613"/>
            <a:ext cx="96279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对于这种推荐方式，不容易对推荐结果直接进行评价。因此，考虑基于作品的标签进行评价。首先，根据前面的分析，可以知道评分高于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分的作品是用户所偏爱的，所以选择目标用户偏爱的作品，统计这些作品的标签，与预测作品的标签进行对比分析。通过绘制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曲线可以发现，这一推荐的结果还是较为不错的。</a:t>
            </a:r>
          </a:p>
        </p:txBody>
      </p:sp>
    </p:spTree>
    <p:extLst>
      <p:ext uri="{BB962C8B-B14F-4D97-AF65-F5344CB8AC3E}">
        <p14:creationId xmlns:p14="http://schemas.microsoft.com/office/powerpoint/2010/main" val="367359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479652" y="2767280"/>
            <a:ext cx="7098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PART 04</a:t>
            </a:r>
          </a:p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8E6ECC-8B5C-4E6D-9F45-79ACE61B3206}"/>
              </a:ext>
            </a:extLst>
          </p:cNvPr>
          <p:cNvGrpSpPr/>
          <p:nvPr/>
        </p:nvGrpSpPr>
        <p:grpSpPr>
          <a:xfrm>
            <a:off x="3311137" y="3188663"/>
            <a:ext cx="5569726" cy="480671"/>
            <a:chOff x="3261223" y="1131982"/>
            <a:chExt cx="5569726" cy="480671"/>
          </a:xfrm>
        </p:grpSpPr>
        <p:sp>
          <p:nvSpPr>
            <p:cNvPr id="12" name="Freeform 513">
              <a:extLst>
                <a:ext uri="{FF2B5EF4-FFF2-40B4-BE49-F238E27FC236}">
                  <a16:creationId xmlns:a16="http://schemas.microsoft.com/office/drawing/2014/main" id="{38C7A251-B1F9-464C-B127-48B230FE8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223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3" name="Freeform 513">
              <a:extLst>
                <a:ext uri="{FF2B5EF4-FFF2-40B4-BE49-F238E27FC236}">
                  <a16:creationId xmlns:a16="http://schemas.microsoft.com/office/drawing/2014/main" id="{1E95EB1F-5EA6-4E50-A84E-454A1EF1A2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73365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34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ADD THE TITLE HERE</a:t>
              </a:r>
              <a:endParaRPr lang="zh-CN" altLang="en-US" b="1" dirty="0">
                <a:latin typeface="Abadi Extra Light" panose="020B0204020104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10A6C8F-7600-41F6-9FA4-02175553233B}"/>
              </a:ext>
            </a:extLst>
          </p:cNvPr>
          <p:cNvGrpSpPr/>
          <p:nvPr/>
        </p:nvGrpSpPr>
        <p:grpSpPr>
          <a:xfrm>
            <a:off x="876300" y="1011410"/>
            <a:ext cx="1878013" cy="2698311"/>
            <a:chOff x="876300" y="2374989"/>
            <a:chExt cx="1878013" cy="2698311"/>
          </a:xfrm>
        </p:grpSpPr>
        <p:sp>
          <p:nvSpPr>
            <p:cNvPr id="13" name="任意多边形 2">
              <a:extLst>
                <a:ext uri="{FF2B5EF4-FFF2-40B4-BE49-F238E27FC236}">
                  <a16:creationId xmlns:a16="http://schemas.microsoft.com/office/drawing/2014/main" id="{6D71E93D-0949-4173-B035-DFDAA26BC4CB}"/>
                </a:ext>
              </a:extLst>
            </p:cNvPr>
            <p:cNvSpPr/>
            <p:nvPr/>
          </p:nvSpPr>
          <p:spPr bwMode="auto">
            <a:xfrm>
              <a:off x="876300" y="2374989"/>
              <a:ext cx="1878013" cy="971550"/>
            </a:xfrm>
            <a:custGeom>
              <a:avLst/>
              <a:gdLst>
                <a:gd name="T0" fmla="*/ 0 w 1877785"/>
                <a:gd name="T1" fmla="*/ 0 h 751114"/>
                <a:gd name="T2" fmla="*/ 1877785 w 1877785"/>
                <a:gd name="T3" fmla="*/ 0 h 751114"/>
                <a:gd name="T4" fmla="*/ 1877785 w 1877785"/>
                <a:gd name="T5" fmla="*/ 1624826 h 751114"/>
                <a:gd name="T6" fmla="*/ 0 w 1877785"/>
                <a:gd name="T7" fmla="*/ 1624826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FZXiDengXian-Z06S" panose="02010601030101010101" pitchFamily="2" charset="-128"/>
                  <a:cs typeface="+mn-ea"/>
                  <a:sym typeface="Calibri" panose="020F0502020204030204" pitchFamily="34" charset="0"/>
                </a:rPr>
                <a:t>    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4" name="任意多边形 3">
              <a:extLst>
                <a:ext uri="{FF2B5EF4-FFF2-40B4-BE49-F238E27FC236}">
                  <a16:creationId xmlns:a16="http://schemas.microsoft.com/office/drawing/2014/main" id="{330B9608-745F-4A25-95F0-0188FFF9170A}"/>
                </a:ext>
              </a:extLst>
            </p:cNvPr>
            <p:cNvSpPr/>
            <p:nvPr/>
          </p:nvSpPr>
          <p:spPr bwMode="auto">
            <a:xfrm>
              <a:off x="876300" y="3346540"/>
              <a:ext cx="1878013" cy="1726760"/>
            </a:xfrm>
            <a:custGeom>
              <a:avLst/>
              <a:gdLst>
                <a:gd name="T0" fmla="*/ 0 w 1877785"/>
                <a:gd name="T1" fmla="*/ 0 h 1405440"/>
                <a:gd name="T2" fmla="*/ 1877785 w 1877785"/>
                <a:gd name="T3" fmla="*/ 0 h 1405440"/>
                <a:gd name="T4" fmla="*/ 1877785 w 1877785"/>
                <a:gd name="T5" fmla="*/ 6589968 h 1405440"/>
                <a:gd name="T6" fmla="*/ 0 w 1877785"/>
                <a:gd name="T7" fmla="*/ 6589968 h 1405440"/>
                <a:gd name="T8" fmla="*/ 0 w 1877785"/>
                <a:gd name="T9" fmla="*/ 0 h 1405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1405440"/>
                <a:gd name="T17" fmla="*/ 1877785 w 1877785"/>
                <a:gd name="T18" fmla="*/ 1405440 h 1405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1405440">
                  <a:moveTo>
                    <a:pt x="0" y="0"/>
                  </a:moveTo>
                  <a:lnTo>
                    <a:pt x="1877785" y="0"/>
                  </a:lnTo>
                  <a:lnTo>
                    <a:pt x="1877785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5" name="Freeform 287">
              <a:extLst>
                <a:ext uri="{FF2B5EF4-FFF2-40B4-BE49-F238E27FC236}">
                  <a16:creationId xmlns:a16="http://schemas.microsoft.com/office/drawing/2014/main" id="{F7AB9BD4-CFDC-4EDF-9079-618EEAA30B01}"/>
                </a:ext>
              </a:extLst>
            </p:cNvPr>
            <p:cNvSpPr/>
            <p:nvPr/>
          </p:nvSpPr>
          <p:spPr bwMode="auto">
            <a:xfrm>
              <a:off x="1632799" y="2552472"/>
              <a:ext cx="365014" cy="367246"/>
            </a:xfrm>
            <a:custGeom>
              <a:avLst/>
              <a:gdLst>
                <a:gd name="T0" fmla="*/ 230858 w 260350"/>
                <a:gd name="T1" fmla="*/ 230858 h 261938"/>
                <a:gd name="T2" fmla="*/ 180943 w 260350"/>
                <a:gd name="T3" fmla="*/ 330688 h 261938"/>
                <a:gd name="T4" fmla="*/ 280772 w 260350"/>
                <a:gd name="T5" fmla="*/ 280772 h 261938"/>
                <a:gd name="T6" fmla="*/ 230858 w 260350"/>
                <a:gd name="T7" fmla="*/ 230858 h 261938"/>
                <a:gd name="T8" fmla="*/ 380603 w 260350"/>
                <a:gd name="T9" fmla="*/ 131027 h 261938"/>
                <a:gd name="T10" fmla="*/ 296372 w 260350"/>
                <a:gd name="T11" fmla="*/ 293252 h 261938"/>
                <a:gd name="T12" fmla="*/ 296372 w 260350"/>
                <a:gd name="T13" fmla="*/ 296372 h 261938"/>
                <a:gd name="T14" fmla="*/ 131028 w 260350"/>
                <a:gd name="T15" fmla="*/ 380603 h 261938"/>
                <a:gd name="T16" fmla="*/ 218379 w 260350"/>
                <a:gd name="T17" fmla="*/ 215260 h 261938"/>
                <a:gd name="T18" fmla="*/ 380603 w 260350"/>
                <a:gd name="T19" fmla="*/ 131027 h 261938"/>
                <a:gd name="T20" fmla="*/ 255815 w 260350"/>
                <a:gd name="T21" fmla="*/ 56155 h 261938"/>
                <a:gd name="T22" fmla="*/ 56155 w 260350"/>
                <a:gd name="T23" fmla="*/ 255815 h 261938"/>
                <a:gd name="T24" fmla="*/ 255815 w 260350"/>
                <a:gd name="T25" fmla="*/ 455476 h 261938"/>
                <a:gd name="T26" fmla="*/ 455476 w 260350"/>
                <a:gd name="T27" fmla="*/ 255815 h 261938"/>
                <a:gd name="T28" fmla="*/ 255815 w 260350"/>
                <a:gd name="T29" fmla="*/ 56155 h 261938"/>
                <a:gd name="T30" fmla="*/ 255815 w 260350"/>
                <a:gd name="T31" fmla="*/ 0 h 261938"/>
                <a:gd name="T32" fmla="*/ 511631 w 260350"/>
                <a:gd name="T33" fmla="*/ 257376 h 261938"/>
                <a:gd name="T34" fmla="*/ 255815 w 260350"/>
                <a:gd name="T35" fmla="*/ 514751 h 261938"/>
                <a:gd name="T36" fmla="*/ 0 w 260350"/>
                <a:gd name="T37" fmla="*/ 257376 h 261938"/>
                <a:gd name="T38" fmla="*/ 255815 w 260350"/>
                <a:gd name="T39" fmla="*/ 0 h 2619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60350"/>
                <a:gd name="T61" fmla="*/ 0 h 261938"/>
                <a:gd name="T62" fmla="*/ 260350 w 260350"/>
                <a:gd name="T63" fmla="*/ 261938 h 2619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60350" h="261938">
                  <a:moveTo>
                    <a:pt x="117475" y="117475"/>
                  </a:moveTo>
                  <a:lnTo>
                    <a:pt x="92075" y="168275"/>
                  </a:lnTo>
                  <a:lnTo>
                    <a:pt x="142875" y="142875"/>
                  </a:lnTo>
                  <a:lnTo>
                    <a:pt x="117475" y="117475"/>
                  </a:lnTo>
                  <a:close/>
                  <a:moveTo>
                    <a:pt x="193675" y="66675"/>
                  </a:moveTo>
                  <a:lnTo>
                    <a:pt x="150813" y="149225"/>
                  </a:lnTo>
                  <a:lnTo>
                    <a:pt x="150813" y="150813"/>
                  </a:lnTo>
                  <a:lnTo>
                    <a:pt x="66675" y="193675"/>
                  </a:lnTo>
                  <a:lnTo>
                    <a:pt x="111125" y="109538"/>
                  </a:lnTo>
                  <a:lnTo>
                    <a:pt x="193675" y="66675"/>
                  </a:lnTo>
                  <a:close/>
                  <a:moveTo>
                    <a:pt x="130175" y="28575"/>
                  </a:moveTo>
                  <a:cubicBezTo>
                    <a:pt x="74063" y="28575"/>
                    <a:pt x="28575" y="74063"/>
                    <a:pt x="28575" y="130175"/>
                  </a:cubicBezTo>
                  <a:cubicBezTo>
                    <a:pt x="28575" y="186287"/>
                    <a:pt x="74063" y="231775"/>
                    <a:pt x="130175" y="231775"/>
                  </a:cubicBezTo>
                  <a:cubicBezTo>
                    <a:pt x="186287" y="231775"/>
                    <a:pt x="231775" y="186287"/>
                    <a:pt x="231775" y="130175"/>
                  </a:cubicBezTo>
                  <a:cubicBezTo>
                    <a:pt x="231775" y="74063"/>
                    <a:pt x="186287" y="28575"/>
                    <a:pt x="130175" y="28575"/>
                  </a:cubicBezTo>
                  <a:close/>
                  <a:moveTo>
                    <a:pt x="130175" y="0"/>
                  </a:moveTo>
                  <a:cubicBezTo>
                    <a:pt x="202069" y="0"/>
                    <a:pt x="260350" y="58637"/>
                    <a:pt x="260350" y="130969"/>
                  </a:cubicBezTo>
                  <a:cubicBezTo>
                    <a:pt x="260350" y="203301"/>
                    <a:pt x="202069" y="261938"/>
                    <a:pt x="130175" y="261938"/>
                  </a:cubicBezTo>
                  <a:cubicBezTo>
                    <a:pt x="58281" y="261938"/>
                    <a:pt x="0" y="203301"/>
                    <a:pt x="0" y="130969"/>
                  </a:cubicBezTo>
                  <a:cubicBezTo>
                    <a:pt x="0" y="58637"/>
                    <a:pt x="58281" y="0"/>
                    <a:pt x="130175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 dirty="0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3209563E-27EB-480F-B083-A63668C2036B}"/>
                </a:ext>
              </a:extLst>
            </p:cNvPr>
            <p:cNvSpPr txBox="1"/>
            <p:nvPr/>
          </p:nvSpPr>
          <p:spPr>
            <a:xfrm>
              <a:off x="1172754" y="3628974"/>
              <a:ext cx="128510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Pts val="1800"/>
              </a:pPr>
              <a:r>
                <a:rPr lang="en-US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TV</a:t>
              </a:r>
              <a:r>
                <a:rPr lang="zh-CN" altLang="zh-CN" dirty="0">
                  <a:solidFill>
                    <a:srgbClr val="000000"/>
                  </a:solidFill>
                  <a:latin typeface="Consolas" panose="020B0609020204030204" pitchFamily="49" charset="0"/>
                </a:rPr>
                <a:t>动画占绝大多数；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E0B739-E766-4D10-A4F9-8EA665EE8227}"/>
              </a:ext>
            </a:extLst>
          </p:cNvPr>
          <p:cNvGrpSpPr/>
          <p:nvPr/>
        </p:nvGrpSpPr>
        <p:grpSpPr>
          <a:xfrm>
            <a:off x="3016250" y="1011410"/>
            <a:ext cx="1878013" cy="2698311"/>
            <a:chOff x="3016250" y="2374989"/>
            <a:chExt cx="1878013" cy="2698311"/>
          </a:xfrm>
        </p:grpSpPr>
        <p:sp>
          <p:nvSpPr>
            <p:cNvPr id="11" name="任意多边形 8">
              <a:extLst>
                <a:ext uri="{FF2B5EF4-FFF2-40B4-BE49-F238E27FC236}">
                  <a16:creationId xmlns:a16="http://schemas.microsoft.com/office/drawing/2014/main" id="{39DEAECF-7199-4D47-A989-FA1CBE78B743}"/>
                </a:ext>
              </a:extLst>
            </p:cNvPr>
            <p:cNvSpPr/>
            <p:nvPr/>
          </p:nvSpPr>
          <p:spPr bwMode="auto">
            <a:xfrm>
              <a:off x="3016250" y="2374989"/>
              <a:ext cx="1878013" cy="971550"/>
            </a:xfrm>
            <a:custGeom>
              <a:avLst/>
              <a:gdLst>
                <a:gd name="T0" fmla="*/ 0 w 1877785"/>
                <a:gd name="T1" fmla="*/ 0 h 751114"/>
                <a:gd name="T2" fmla="*/ 1877785 w 1877785"/>
                <a:gd name="T3" fmla="*/ 0 h 751114"/>
                <a:gd name="T4" fmla="*/ 1877785 w 1877785"/>
                <a:gd name="T5" fmla="*/ 1256338 h 751114"/>
                <a:gd name="T6" fmla="*/ 0 w 1877785"/>
                <a:gd name="T7" fmla="*/ 1256338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8" name="任意多边形 9">
              <a:extLst>
                <a:ext uri="{FF2B5EF4-FFF2-40B4-BE49-F238E27FC236}">
                  <a16:creationId xmlns:a16="http://schemas.microsoft.com/office/drawing/2014/main" id="{8DBE9104-1AF6-405E-809E-8CF2A470AA57}"/>
                </a:ext>
              </a:extLst>
            </p:cNvPr>
            <p:cNvSpPr/>
            <p:nvPr/>
          </p:nvSpPr>
          <p:spPr bwMode="auto">
            <a:xfrm>
              <a:off x="3016250" y="3346540"/>
              <a:ext cx="1878013" cy="1726760"/>
            </a:xfrm>
            <a:custGeom>
              <a:avLst/>
              <a:gdLst>
                <a:gd name="T0" fmla="*/ 0 w 1877785"/>
                <a:gd name="T1" fmla="*/ 0 h 1405440"/>
                <a:gd name="T2" fmla="*/ 1877785 w 1877785"/>
                <a:gd name="T3" fmla="*/ 0 h 1405440"/>
                <a:gd name="T4" fmla="*/ 1877785 w 1877785"/>
                <a:gd name="T5" fmla="*/ 6589968 h 1405440"/>
                <a:gd name="T6" fmla="*/ 0 w 1877785"/>
                <a:gd name="T7" fmla="*/ 6589968 h 1405440"/>
                <a:gd name="T8" fmla="*/ 0 w 1877785"/>
                <a:gd name="T9" fmla="*/ 0 h 1405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1405440"/>
                <a:gd name="T17" fmla="*/ 1877785 w 1877785"/>
                <a:gd name="T18" fmla="*/ 1405440 h 1405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1405440">
                  <a:moveTo>
                    <a:pt x="0" y="0"/>
                  </a:moveTo>
                  <a:lnTo>
                    <a:pt x="1877785" y="0"/>
                  </a:lnTo>
                  <a:lnTo>
                    <a:pt x="1877785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9" name="Freeform 266">
              <a:extLst>
                <a:ext uri="{FF2B5EF4-FFF2-40B4-BE49-F238E27FC236}">
                  <a16:creationId xmlns:a16="http://schemas.microsoft.com/office/drawing/2014/main" id="{577D78AD-3C26-4E73-A24E-ECD1507548ED}"/>
                </a:ext>
              </a:extLst>
            </p:cNvPr>
            <p:cNvSpPr/>
            <p:nvPr/>
          </p:nvSpPr>
          <p:spPr bwMode="auto">
            <a:xfrm>
              <a:off x="3771639" y="2585140"/>
              <a:ext cx="367237" cy="301911"/>
            </a:xfrm>
            <a:custGeom>
              <a:avLst/>
              <a:gdLst>
                <a:gd name="T0" fmla="*/ 384608 w 261937"/>
                <a:gd name="T1" fmla="*/ 136192 h 215338"/>
                <a:gd name="T2" fmla="*/ 500481 w 261937"/>
                <a:gd name="T3" fmla="*/ 258426 h 215338"/>
                <a:gd name="T4" fmla="*/ 514742 w 261937"/>
                <a:gd name="T5" fmla="*/ 308027 h 215338"/>
                <a:gd name="T6" fmla="*/ 482655 w 261937"/>
                <a:gd name="T7" fmla="*/ 382428 h 215338"/>
                <a:gd name="T8" fmla="*/ 291909 w 261937"/>
                <a:gd name="T9" fmla="*/ 423174 h 215338"/>
                <a:gd name="T10" fmla="*/ 241994 w 261937"/>
                <a:gd name="T11" fmla="*/ 371801 h 215338"/>
                <a:gd name="T12" fmla="*/ 214366 w 261937"/>
                <a:gd name="T13" fmla="*/ 344342 h 215338"/>
                <a:gd name="T14" fmla="*/ 167124 w 261937"/>
                <a:gd name="T15" fmla="*/ 270825 h 215338"/>
                <a:gd name="T16" fmla="*/ 167124 w 261937"/>
                <a:gd name="T17" fmla="*/ 230082 h 215338"/>
                <a:gd name="T18" fmla="*/ 181386 w 261937"/>
                <a:gd name="T19" fmla="*/ 194651 h 215338"/>
                <a:gd name="T20" fmla="*/ 190298 w 261937"/>
                <a:gd name="T21" fmla="*/ 184021 h 215338"/>
                <a:gd name="T22" fmla="*/ 197876 w 261937"/>
                <a:gd name="T23" fmla="*/ 174723 h 215338"/>
                <a:gd name="T24" fmla="*/ 219712 w 261937"/>
                <a:gd name="T25" fmla="*/ 165422 h 215338"/>
                <a:gd name="T26" fmla="*/ 252692 w 261937"/>
                <a:gd name="T27" fmla="*/ 199966 h 215338"/>
                <a:gd name="T28" fmla="*/ 252692 w 261937"/>
                <a:gd name="T29" fmla="*/ 207052 h 215338"/>
                <a:gd name="T30" fmla="*/ 234866 w 261937"/>
                <a:gd name="T31" fmla="*/ 224767 h 215338"/>
                <a:gd name="T32" fmla="*/ 229517 w 261937"/>
                <a:gd name="T33" fmla="*/ 235395 h 215338"/>
                <a:gd name="T34" fmla="*/ 231301 w 261937"/>
                <a:gd name="T35" fmla="*/ 270825 h 215338"/>
                <a:gd name="T36" fmla="*/ 244448 w 261937"/>
                <a:gd name="T37" fmla="*/ 287655 h 215338"/>
                <a:gd name="T38" fmla="*/ 277203 w 261937"/>
                <a:gd name="T39" fmla="*/ 321534 h 215338"/>
                <a:gd name="T40" fmla="*/ 303720 w 261937"/>
                <a:gd name="T41" fmla="*/ 346335 h 215338"/>
                <a:gd name="T42" fmla="*/ 368566 w 261937"/>
                <a:gd name="T43" fmla="*/ 393059 h 215338"/>
                <a:gd name="T44" fmla="*/ 405555 w 261937"/>
                <a:gd name="T45" fmla="*/ 374016 h 215338"/>
                <a:gd name="T46" fmla="*/ 450566 w 261937"/>
                <a:gd name="T47" fmla="*/ 322198 h 215338"/>
                <a:gd name="T48" fmla="*/ 450566 w 261937"/>
                <a:gd name="T49" fmla="*/ 295628 h 215338"/>
                <a:gd name="T50" fmla="*/ 379259 w 261937"/>
                <a:gd name="T51" fmla="*/ 215909 h 215338"/>
                <a:gd name="T52" fmla="*/ 377477 w 261937"/>
                <a:gd name="T53" fmla="*/ 182251 h 215338"/>
                <a:gd name="T54" fmla="*/ 146032 w 261937"/>
                <a:gd name="T55" fmla="*/ 0 h 215338"/>
                <a:gd name="T56" fmla="*/ 268769 w 261937"/>
                <a:gd name="T57" fmla="*/ 79082 h 215338"/>
                <a:gd name="T58" fmla="*/ 299231 w 261937"/>
                <a:gd name="T59" fmla="*/ 107677 h 215338"/>
                <a:gd name="T60" fmla="*/ 318942 w 261937"/>
                <a:gd name="T61" fmla="*/ 129122 h 215338"/>
                <a:gd name="T62" fmla="*/ 349401 w 261937"/>
                <a:gd name="T63" fmla="*/ 204184 h 215338"/>
                <a:gd name="T64" fmla="*/ 338651 w 261937"/>
                <a:gd name="T65" fmla="*/ 254226 h 215338"/>
                <a:gd name="T66" fmla="*/ 329692 w 261937"/>
                <a:gd name="T67" fmla="*/ 266734 h 215338"/>
                <a:gd name="T68" fmla="*/ 318942 w 261937"/>
                <a:gd name="T69" fmla="*/ 279244 h 215338"/>
                <a:gd name="T70" fmla="*/ 301024 w 261937"/>
                <a:gd name="T71" fmla="*/ 297116 h 215338"/>
                <a:gd name="T72" fmla="*/ 263395 w 261937"/>
                <a:gd name="T73" fmla="*/ 259586 h 215338"/>
                <a:gd name="T74" fmla="*/ 259810 w 261937"/>
                <a:gd name="T75" fmla="*/ 250651 h 215338"/>
                <a:gd name="T76" fmla="*/ 275938 w 261937"/>
                <a:gd name="T77" fmla="*/ 236352 h 215338"/>
                <a:gd name="T78" fmla="*/ 283106 w 261937"/>
                <a:gd name="T79" fmla="*/ 225631 h 215338"/>
                <a:gd name="T80" fmla="*/ 288480 w 261937"/>
                <a:gd name="T81" fmla="*/ 204184 h 215338"/>
                <a:gd name="T82" fmla="*/ 275938 w 261937"/>
                <a:gd name="T83" fmla="*/ 172015 h 215338"/>
                <a:gd name="T84" fmla="*/ 240102 w 261937"/>
                <a:gd name="T85" fmla="*/ 136272 h 215338"/>
                <a:gd name="T86" fmla="*/ 215017 w 261937"/>
                <a:gd name="T87" fmla="*/ 113038 h 215338"/>
                <a:gd name="T88" fmla="*/ 177389 w 261937"/>
                <a:gd name="T89" fmla="*/ 75507 h 215338"/>
                <a:gd name="T90" fmla="*/ 73463 w 261937"/>
                <a:gd name="T91" fmla="*/ 114826 h 215338"/>
                <a:gd name="T92" fmla="*/ 60921 w 261937"/>
                <a:gd name="T93" fmla="*/ 146994 h 215338"/>
                <a:gd name="T94" fmla="*/ 73463 w 261937"/>
                <a:gd name="T95" fmla="*/ 179164 h 215338"/>
                <a:gd name="T96" fmla="*/ 134384 w 261937"/>
                <a:gd name="T97" fmla="*/ 248862 h 215338"/>
                <a:gd name="T98" fmla="*/ 172015 w 261937"/>
                <a:gd name="T99" fmla="*/ 345369 h 215338"/>
                <a:gd name="T100" fmla="*/ 30459 w 261937"/>
                <a:gd name="T101" fmla="*/ 222056 h 215338"/>
                <a:gd name="T102" fmla="*/ 10751 w 261937"/>
                <a:gd name="T103" fmla="*/ 195249 h 215338"/>
                <a:gd name="T104" fmla="*/ 3583 w 261937"/>
                <a:gd name="T105" fmla="*/ 120187 h 215338"/>
                <a:gd name="T106" fmla="*/ 69880 w 261937"/>
                <a:gd name="T107" fmla="*/ 30829 h 2153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1937"/>
                <a:gd name="T163" fmla="*/ 0 h 215338"/>
                <a:gd name="T164" fmla="*/ 261937 w 261937"/>
                <a:gd name="T165" fmla="*/ 215338 h 2153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1937" h="215338">
                  <a:moveTo>
                    <a:pt x="173944" y="56683"/>
                  </a:moveTo>
                  <a:cubicBezTo>
                    <a:pt x="182109" y="58486"/>
                    <a:pt x="189366" y="62993"/>
                    <a:pt x="195716" y="69303"/>
                  </a:cubicBezTo>
                  <a:cubicBezTo>
                    <a:pt x="196623" y="70205"/>
                    <a:pt x="196623" y="70205"/>
                    <a:pt x="245609" y="118883"/>
                  </a:cubicBezTo>
                  <a:cubicBezTo>
                    <a:pt x="249237" y="122489"/>
                    <a:pt x="251959" y="126094"/>
                    <a:pt x="254680" y="131503"/>
                  </a:cubicBezTo>
                  <a:cubicBezTo>
                    <a:pt x="255519" y="131503"/>
                    <a:pt x="255582" y="131503"/>
                    <a:pt x="255587" y="131503"/>
                  </a:cubicBezTo>
                  <a:cubicBezTo>
                    <a:pt x="259216" y="139616"/>
                    <a:pt x="261937" y="148631"/>
                    <a:pt x="261937" y="156744"/>
                  </a:cubicBezTo>
                  <a:cubicBezTo>
                    <a:pt x="261937" y="161251"/>
                    <a:pt x="261030" y="165758"/>
                    <a:pt x="260123" y="170265"/>
                  </a:cubicBezTo>
                  <a:cubicBezTo>
                    <a:pt x="257402" y="179280"/>
                    <a:pt x="252866" y="188294"/>
                    <a:pt x="245609" y="194604"/>
                  </a:cubicBezTo>
                  <a:cubicBezTo>
                    <a:pt x="245609" y="194604"/>
                    <a:pt x="245609" y="194604"/>
                    <a:pt x="225652" y="215338"/>
                  </a:cubicBezTo>
                  <a:cubicBezTo>
                    <a:pt x="204787" y="236071"/>
                    <a:pt x="170316" y="236071"/>
                    <a:pt x="148544" y="215338"/>
                  </a:cubicBezTo>
                  <a:cubicBezTo>
                    <a:pt x="148544" y="215338"/>
                    <a:pt x="148544" y="215338"/>
                    <a:pt x="124959" y="190999"/>
                  </a:cubicBezTo>
                  <a:cubicBezTo>
                    <a:pt x="124959" y="190999"/>
                    <a:pt x="124959" y="190999"/>
                    <a:pt x="123144" y="189196"/>
                  </a:cubicBezTo>
                  <a:lnTo>
                    <a:pt x="110444" y="176576"/>
                  </a:lnTo>
                  <a:cubicBezTo>
                    <a:pt x="110444" y="176576"/>
                    <a:pt x="110444" y="176576"/>
                    <a:pt x="109084" y="175223"/>
                  </a:cubicBezTo>
                  <a:lnTo>
                    <a:pt x="99559" y="165758"/>
                  </a:lnTo>
                  <a:cubicBezTo>
                    <a:pt x="92302" y="158547"/>
                    <a:pt x="86859" y="148631"/>
                    <a:pt x="85044" y="137813"/>
                  </a:cubicBezTo>
                  <a:cubicBezTo>
                    <a:pt x="84137" y="134208"/>
                    <a:pt x="84137" y="131503"/>
                    <a:pt x="84137" y="127897"/>
                  </a:cubicBezTo>
                  <a:cubicBezTo>
                    <a:pt x="84137" y="124292"/>
                    <a:pt x="84137" y="120686"/>
                    <a:pt x="85044" y="117080"/>
                  </a:cubicBezTo>
                  <a:cubicBezTo>
                    <a:pt x="86859" y="109868"/>
                    <a:pt x="88673" y="106263"/>
                    <a:pt x="90487" y="102657"/>
                  </a:cubicBezTo>
                  <a:cubicBezTo>
                    <a:pt x="90487" y="101755"/>
                    <a:pt x="91394" y="100854"/>
                    <a:pt x="92302" y="99051"/>
                  </a:cubicBezTo>
                  <a:cubicBezTo>
                    <a:pt x="93209" y="98150"/>
                    <a:pt x="93209" y="97248"/>
                    <a:pt x="94116" y="96347"/>
                  </a:cubicBezTo>
                  <a:cubicBezTo>
                    <a:pt x="95023" y="94544"/>
                    <a:pt x="95930" y="93642"/>
                    <a:pt x="96837" y="93642"/>
                  </a:cubicBezTo>
                  <a:cubicBezTo>
                    <a:pt x="97744" y="91839"/>
                    <a:pt x="98652" y="90938"/>
                    <a:pt x="99559" y="90037"/>
                  </a:cubicBezTo>
                  <a:cubicBezTo>
                    <a:pt x="99559" y="90037"/>
                    <a:pt x="99559" y="90037"/>
                    <a:pt x="100693" y="88910"/>
                  </a:cubicBezTo>
                  <a:lnTo>
                    <a:pt x="108630" y="81022"/>
                  </a:lnTo>
                  <a:cubicBezTo>
                    <a:pt x="109537" y="81924"/>
                    <a:pt x="109537" y="81924"/>
                    <a:pt x="111805" y="84177"/>
                  </a:cubicBezTo>
                  <a:lnTo>
                    <a:pt x="127680" y="99953"/>
                  </a:lnTo>
                  <a:cubicBezTo>
                    <a:pt x="127680" y="100854"/>
                    <a:pt x="128587" y="100854"/>
                    <a:pt x="128587" y="101755"/>
                  </a:cubicBezTo>
                  <a:cubicBezTo>
                    <a:pt x="129494" y="102657"/>
                    <a:pt x="129494" y="103558"/>
                    <a:pt x="129494" y="104460"/>
                  </a:cubicBezTo>
                  <a:cubicBezTo>
                    <a:pt x="129494" y="104460"/>
                    <a:pt x="129494" y="104460"/>
                    <a:pt x="128587" y="105361"/>
                  </a:cubicBezTo>
                  <a:lnTo>
                    <a:pt x="122237" y="111671"/>
                  </a:lnTo>
                  <a:cubicBezTo>
                    <a:pt x="121330" y="112573"/>
                    <a:pt x="120423" y="113474"/>
                    <a:pt x="119516" y="114376"/>
                  </a:cubicBezTo>
                  <a:cubicBezTo>
                    <a:pt x="118609" y="116179"/>
                    <a:pt x="118609" y="116179"/>
                    <a:pt x="117702" y="117080"/>
                  </a:cubicBezTo>
                  <a:cubicBezTo>
                    <a:pt x="116794" y="118883"/>
                    <a:pt x="116794" y="118883"/>
                    <a:pt x="116794" y="119784"/>
                  </a:cubicBezTo>
                  <a:cubicBezTo>
                    <a:pt x="115887" y="123390"/>
                    <a:pt x="114980" y="125193"/>
                    <a:pt x="114980" y="127897"/>
                  </a:cubicBezTo>
                  <a:cubicBezTo>
                    <a:pt x="114980" y="131503"/>
                    <a:pt x="115887" y="135109"/>
                    <a:pt x="117702" y="137813"/>
                  </a:cubicBezTo>
                  <a:cubicBezTo>
                    <a:pt x="118609" y="140518"/>
                    <a:pt x="120423" y="142321"/>
                    <a:pt x="122237" y="144123"/>
                  </a:cubicBezTo>
                  <a:cubicBezTo>
                    <a:pt x="122237" y="144123"/>
                    <a:pt x="122237" y="144123"/>
                    <a:pt x="124392" y="146377"/>
                  </a:cubicBezTo>
                  <a:lnTo>
                    <a:pt x="139473" y="162152"/>
                  </a:lnTo>
                  <a:cubicBezTo>
                    <a:pt x="139473" y="162152"/>
                    <a:pt x="139473" y="162152"/>
                    <a:pt x="141060" y="163617"/>
                  </a:cubicBezTo>
                  <a:lnTo>
                    <a:pt x="152173" y="173871"/>
                  </a:lnTo>
                  <a:cubicBezTo>
                    <a:pt x="152173" y="173871"/>
                    <a:pt x="152173" y="173871"/>
                    <a:pt x="154554" y="176237"/>
                  </a:cubicBezTo>
                  <a:lnTo>
                    <a:pt x="171223" y="192802"/>
                  </a:lnTo>
                  <a:cubicBezTo>
                    <a:pt x="174852" y="197309"/>
                    <a:pt x="181202" y="200013"/>
                    <a:pt x="187552" y="200013"/>
                  </a:cubicBezTo>
                  <a:cubicBezTo>
                    <a:pt x="193902" y="200013"/>
                    <a:pt x="199344" y="197309"/>
                    <a:pt x="203880" y="192802"/>
                  </a:cubicBezTo>
                  <a:cubicBezTo>
                    <a:pt x="203880" y="192802"/>
                    <a:pt x="203880" y="192802"/>
                    <a:pt x="206375" y="190323"/>
                  </a:cubicBezTo>
                  <a:lnTo>
                    <a:pt x="223837" y="172970"/>
                  </a:lnTo>
                  <a:cubicBezTo>
                    <a:pt x="226559" y="170265"/>
                    <a:pt x="228373" y="167561"/>
                    <a:pt x="229280" y="163955"/>
                  </a:cubicBezTo>
                  <a:cubicBezTo>
                    <a:pt x="230187" y="162152"/>
                    <a:pt x="230187" y="159448"/>
                    <a:pt x="230187" y="156744"/>
                  </a:cubicBezTo>
                  <a:cubicBezTo>
                    <a:pt x="230187" y="154941"/>
                    <a:pt x="230187" y="152236"/>
                    <a:pt x="229280" y="150434"/>
                  </a:cubicBezTo>
                  <a:cubicBezTo>
                    <a:pt x="228373" y="146828"/>
                    <a:pt x="226559" y="143222"/>
                    <a:pt x="223837" y="140518"/>
                  </a:cubicBezTo>
                  <a:cubicBezTo>
                    <a:pt x="223837" y="140518"/>
                    <a:pt x="223837" y="140518"/>
                    <a:pt x="192994" y="109868"/>
                  </a:cubicBezTo>
                  <a:cubicBezTo>
                    <a:pt x="192994" y="108066"/>
                    <a:pt x="192994" y="106263"/>
                    <a:pt x="192994" y="104460"/>
                  </a:cubicBezTo>
                  <a:cubicBezTo>
                    <a:pt x="192994" y="100854"/>
                    <a:pt x="192994" y="96347"/>
                    <a:pt x="192087" y="92741"/>
                  </a:cubicBezTo>
                  <a:cubicBezTo>
                    <a:pt x="189366" y="79219"/>
                    <a:pt x="183016" y="66599"/>
                    <a:pt x="173944" y="56683"/>
                  </a:cubicBezTo>
                  <a:close/>
                  <a:moveTo>
                    <a:pt x="74311" y="0"/>
                  </a:moveTo>
                  <a:cubicBezTo>
                    <a:pt x="88216" y="0"/>
                    <a:pt x="102121" y="5229"/>
                    <a:pt x="113063" y="15688"/>
                  </a:cubicBezTo>
                  <a:cubicBezTo>
                    <a:pt x="113063" y="15688"/>
                    <a:pt x="113063" y="15688"/>
                    <a:pt x="136769" y="40242"/>
                  </a:cubicBezTo>
                  <a:cubicBezTo>
                    <a:pt x="136769" y="40242"/>
                    <a:pt x="136769" y="40242"/>
                    <a:pt x="138707" y="42061"/>
                  </a:cubicBezTo>
                  <a:lnTo>
                    <a:pt x="152270" y="54793"/>
                  </a:lnTo>
                  <a:cubicBezTo>
                    <a:pt x="152270" y="54793"/>
                    <a:pt x="152270" y="54793"/>
                    <a:pt x="153523" y="56157"/>
                  </a:cubicBezTo>
                  <a:lnTo>
                    <a:pt x="162300" y="65706"/>
                  </a:lnTo>
                  <a:cubicBezTo>
                    <a:pt x="170506" y="72981"/>
                    <a:pt x="175065" y="82985"/>
                    <a:pt x="176888" y="93898"/>
                  </a:cubicBezTo>
                  <a:cubicBezTo>
                    <a:pt x="177800" y="97536"/>
                    <a:pt x="177800" y="100264"/>
                    <a:pt x="177800" y="103902"/>
                  </a:cubicBezTo>
                  <a:cubicBezTo>
                    <a:pt x="177800" y="107539"/>
                    <a:pt x="177800" y="111177"/>
                    <a:pt x="176888" y="114815"/>
                  </a:cubicBezTo>
                  <a:cubicBezTo>
                    <a:pt x="175065" y="122090"/>
                    <a:pt x="173241" y="125728"/>
                    <a:pt x="172329" y="129366"/>
                  </a:cubicBezTo>
                  <a:cubicBezTo>
                    <a:pt x="171418" y="130275"/>
                    <a:pt x="170506" y="131184"/>
                    <a:pt x="170506" y="132094"/>
                  </a:cubicBezTo>
                  <a:cubicBezTo>
                    <a:pt x="168682" y="133913"/>
                    <a:pt x="168682" y="134822"/>
                    <a:pt x="167770" y="135731"/>
                  </a:cubicBezTo>
                  <a:cubicBezTo>
                    <a:pt x="166859" y="137550"/>
                    <a:pt x="165947" y="137550"/>
                    <a:pt x="165947" y="138460"/>
                  </a:cubicBezTo>
                  <a:cubicBezTo>
                    <a:pt x="164123" y="140279"/>
                    <a:pt x="163212" y="141188"/>
                    <a:pt x="162300" y="142097"/>
                  </a:cubicBezTo>
                  <a:cubicBezTo>
                    <a:pt x="162300" y="142097"/>
                    <a:pt x="162300" y="142097"/>
                    <a:pt x="161160" y="143234"/>
                  </a:cubicBezTo>
                  <a:lnTo>
                    <a:pt x="153182" y="151192"/>
                  </a:lnTo>
                  <a:cubicBezTo>
                    <a:pt x="152270" y="149373"/>
                    <a:pt x="152270" y="149373"/>
                    <a:pt x="149990" y="147213"/>
                  </a:cubicBezTo>
                  <a:lnTo>
                    <a:pt x="134034" y="132094"/>
                  </a:lnTo>
                  <a:cubicBezTo>
                    <a:pt x="134034" y="131184"/>
                    <a:pt x="133122" y="131184"/>
                    <a:pt x="133122" y="130275"/>
                  </a:cubicBezTo>
                  <a:cubicBezTo>
                    <a:pt x="133122" y="129366"/>
                    <a:pt x="132210" y="128456"/>
                    <a:pt x="132210" y="127547"/>
                  </a:cubicBezTo>
                  <a:cubicBezTo>
                    <a:pt x="132210" y="127547"/>
                    <a:pt x="132210" y="127547"/>
                    <a:pt x="133236" y="126637"/>
                  </a:cubicBezTo>
                  <a:lnTo>
                    <a:pt x="140417" y="120271"/>
                  </a:lnTo>
                  <a:cubicBezTo>
                    <a:pt x="140417" y="119362"/>
                    <a:pt x="141328" y="118452"/>
                    <a:pt x="142240" y="117543"/>
                  </a:cubicBezTo>
                  <a:cubicBezTo>
                    <a:pt x="143152" y="115724"/>
                    <a:pt x="144064" y="115724"/>
                    <a:pt x="144064" y="114815"/>
                  </a:cubicBezTo>
                  <a:cubicBezTo>
                    <a:pt x="144976" y="112996"/>
                    <a:pt x="144976" y="112086"/>
                    <a:pt x="144976" y="111177"/>
                  </a:cubicBezTo>
                  <a:cubicBezTo>
                    <a:pt x="146799" y="108449"/>
                    <a:pt x="146799" y="105721"/>
                    <a:pt x="146799" y="103902"/>
                  </a:cubicBezTo>
                  <a:cubicBezTo>
                    <a:pt x="146799" y="100264"/>
                    <a:pt x="145887" y="96626"/>
                    <a:pt x="144064" y="93898"/>
                  </a:cubicBezTo>
                  <a:cubicBezTo>
                    <a:pt x="143152" y="91170"/>
                    <a:pt x="142240" y="89351"/>
                    <a:pt x="140417" y="87532"/>
                  </a:cubicBezTo>
                  <a:cubicBezTo>
                    <a:pt x="140417" y="87532"/>
                    <a:pt x="140417" y="87532"/>
                    <a:pt x="138137" y="85259"/>
                  </a:cubicBezTo>
                  <a:lnTo>
                    <a:pt x="122181" y="69344"/>
                  </a:lnTo>
                  <a:cubicBezTo>
                    <a:pt x="122181" y="69344"/>
                    <a:pt x="122181" y="69344"/>
                    <a:pt x="120585" y="67866"/>
                  </a:cubicBezTo>
                  <a:lnTo>
                    <a:pt x="109416" y="57521"/>
                  </a:lnTo>
                  <a:cubicBezTo>
                    <a:pt x="109416" y="57521"/>
                    <a:pt x="109416" y="57521"/>
                    <a:pt x="107022" y="55134"/>
                  </a:cubicBezTo>
                  <a:lnTo>
                    <a:pt x="90268" y="38423"/>
                  </a:lnTo>
                  <a:cubicBezTo>
                    <a:pt x="82061" y="29329"/>
                    <a:pt x="66561" y="29329"/>
                    <a:pt x="57443" y="38423"/>
                  </a:cubicBezTo>
                  <a:cubicBezTo>
                    <a:pt x="57443" y="38423"/>
                    <a:pt x="57443" y="38423"/>
                    <a:pt x="37383" y="58431"/>
                  </a:cubicBezTo>
                  <a:cubicBezTo>
                    <a:pt x="35560" y="60249"/>
                    <a:pt x="33736" y="63887"/>
                    <a:pt x="31913" y="67525"/>
                  </a:cubicBezTo>
                  <a:cubicBezTo>
                    <a:pt x="31913" y="69344"/>
                    <a:pt x="31001" y="72072"/>
                    <a:pt x="31001" y="74800"/>
                  </a:cubicBezTo>
                  <a:cubicBezTo>
                    <a:pt x="31001" y="76619"/>
                    <a:pt x="31001" y="79347"/>
                    <a:pt x="31913" y="81166"/>
                  </a:cubicBezTo>
                  <a:cubicBezTo>
                    <a:pt x="32824" y="84804"/>
                    <a:pt x="35560" y="88442"/>
                    <a:pt x="37383" y="91170"/>
                  </a:cubicBezTo>
                  <a:cubicBezTo>
                    <a:pt x="37383" y="91170"/>
                    <a:pt x="37383" y="91170"/>
                    <a:pt x="68384" y="121181"/>
                  </a:cubicBezTo>
                  <a:cubicBezTo>
                    <a:pt x="68384" y="123909"/>
                    <a:pt x="68384" y="125728"/>
                    <a:pt x="68384" y="126637"/>
                  </a:cubicBezTo>
                  <a:cubicBezTo>
                    <a:pt x="68384" y="131184"/>
                    <a:pt x="68384" y="135731"/>
                    <a:pt x="69296" y="139369"/>
                  </a:cubicBezTo>
                  <a:cubicBezTo>
                    <a:pt x="72032" y="153010"/>
                    <a:pt x="78414" y="165742"/>
                    <a:pt x="87533" y="175746"/>
                  </a:cubicBezTo>
                  <a:cubicBezTo>
                    <a:pt x="79326" y="173018"/>
                    <a:pt x="72032" y="168471"/>
                    <a:pt x="65649" y="163014"/>
                  </a:cubicBezTo>
                  <a:cubicBezTo>
                    <a:pt x="64737" y="162105"/>
                    <a:pt x="64737" y="162105"/>
                    <a:pt x="15500" y="112996"/>
                  </a:cubicBezTo>
                  <a:cubicBezTo>
                    <a:pt x="11853" y="109358"/>
                    <a:pt x="9118" y="104811"/>
                    <a:pt x="6382" y="100264"/>
                  </a:cubicBezTo>
                  <a:cubicBezTo>
                    <a:pt x="5522" y="99406"/>
                    <a:pt x="5474" y="99357"/>
                    <a:pt x="5471" y="99355"/>
                  </a:cubicBezTo>
                  <a:cubicBezTo>
                    <a:pt x="1823" y="92079"/>
                    <a:pt x="0" y="82985"/>
                    <a:pt x="0" y="74800"/>
                  </a:cubicBezTo>
                  <a:cubicBezTo>
                    <a:pt x="0" y="70253"/>
                    <a:pt x="0" y="65706"/>
                    <a:pt x="1823" y="61159"/>
                  </a:cubicBezTo>
                  <a:cubicBezTo>
                    <a:pt x="3647" y="51155"/>
                    <a:pt x="9118" y="42970"/>
                    <a:pt x="15500" y="35695"/>
                  </a:cubicBezTo>
                  <a:cubicBezTo>
                    <a:pt x="15500" y="35695"/>
                    <a:pt x="15500" y="35695"/>
                    <a:pt x="35560" y="15688"/>
                  </a:cubicBezTo>
                  <a:cubicBezTo>
                    <a:pt x="46501" y="5229"/>
                    <a:pt x="60406" y="0"/>
                    <a:pt x="74311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9EB87B3F-285A-466F-8249-B9E72638E91F}"/>
                </a:ext>
              </a:extLst>
            </p:cNvPr>
            <p:cNvSpPr txBox="1"/>
            <p:nvPr/>
          </p:nvSpPr>
          <p:spPr>
            <a:xfrm>
              <a:off x="3313101" y="3628974"/>
              <a:ext cx="128510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小众类型的动画相对评分较高；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6039D7-CBA8-4A2D-989C-BB69928AF71B}"/>
              </a:ext>
            </a:extLst>
          </p:cNvPr>
          <p:cNvGrpSpPr/>
          <p:nvPr/>
        </p:nvGrpSpPr>
        <p:grpSpPr>
          <a:xfrm>
            <a:off x="5157788" y="1011410"/>
            <a:ext cx="1876425" cy="2698311"/>
            <a:chOff x="5157788" y="2374989"/>
            <a:chExt cx="1876425" cy="2698311"/>
          </a:xfrm>
        </p:grpSpPr>
        <p:sp>
          <p:nvSpPr>
            <p:cNvPr id="22" name="任意多边形 14">
              <a:extLst>
                <a:ext uri="{FF2B5EF4-FFF2-40B4-BE49-F238E27FC236}">
                  <a16:creationId xmlns:a16="http://schemas.microsoft.com/office/drawing/2014/main" id="{487C0FBD-05F0-4C61-8577-D97BE0065F49}"/>
                </a:ext>
              </a:extLst>
            </p:cNvPr>
            <p:cNvSpPr/>
            <p:nvPr/>
          </p:nvSpPr>
          <p:spPr bwMode="auto">
            <a:xfrm>
              <a:off x="5157788" y="2374989"/>
              <a:ext cx="1876425" cy="971550"/>
            </a:xfrm>
            <a:custGeom>
              <a:avLst/>
              <a:gdLst>
                <a:gd name="T0" fmla="*/ 0 w 1877785"/>
                <a:gd name="T1" fmla="*/ 0 h 751114"/>
                <a:gd name="T2" fmla="*/ 1877785 w 1877785"/>
                <a:gd name="T3" fmla="*/ 0 h 751114"/>
                <a:gd name="T4" fmla="*/ 1877785 w 1877785"/>
                <a:gd name="T5" fmla="*/ 1256338 h 751114"/>
                <a:gd name="T6" fmla="*/ 0 w 1877785"/>
                <a:gd name="T7" fmla="*/ 1256338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3" name="任意多边形 15">
              <a:extLst>
                <a:ext uri="{FF2B5EF4-FFF2-40B4-BE49-F238E27FC236}">
                  <a16:creationId xmlns:a16="http://schemas.microsoft.com/office/drawing/2014/main" id="{87F7437B-7E3F-49EA-824B-BD2F94D3F4DA}"/>
                </a:ext>
              </a:extLst>
            </p:cNvPr>
            <p:cNvSpPr/>
            <p:nvPr/>
          </p:nvSpPr>
          <p:spPr bwMode="auto">
            <a:xfrm>
              <a:off x="5157788" y="3346540"/>
              <a:ext cx="1876425" cy="1726760"/>
            </a:xfrm>
            <a:custGeom>
              <a:avLst/>
              <a:gdLst>
                <a:gd name="T0" fmla="*/ 0 w 1877785"/>
                <a:gd name="T1" fmla="*/ 0 h 1405440"/>
                <a:gd name="T2" fmla="*/ 1877785 w 1877785"/>
                <a:gd name="T3" fmla="*/ 0 h 1405440"/>
                <a:gd name="T4" fmla="*/ 1877785 w 1877785"/>
                <a:gd name="T5" fmla="*/ 6589968 h 1405440"/>
                <a:gd name="T6" fmla="*/ 0 w 1877785"/>
                <a:gd name="T7" fmla="*/ 6589968 h 1405440"/>
                <a:gd name="T8" fmla="*/ 0 w 1877785"/>
                <a:gd name="T9" fmla="*/ 0 h 1405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1405440"/>
                <a:gd name="T17" fmla="*/ 1877785 w 1877785"/>
                <a:gd name="T18" fmla="*/ 1405440 h 1405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1405440">
                  <a:moveTo>
                    <a:pt x="0" y="0"/>
                  </a:moveTo>
                  <a:lnTo>
                    <a:pt x="1877785" y="0"/>
                  </a:lnTo>
                  <a:lnTo>
                    <a:pt x="1877785" y="1405440"/>
                  </a:lnTo>
                  <a:lnTo>
                    <a:pt x="0" y="140544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  <a:p>
              <a:pPr lvl="1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4" name="Freeform 252">
              <a:extLst>
                <a:ext uri="{FF2B5EF4-FFF2-40B4-BE49-F238E27FC236}">
                  <a16:creationId xmlns:a16="http://schemas.microsoft.com/office/drawing/2014/main" id="{8234B26C-9446-414F-AC32-6137AF373DDF}"/>
                </a:ext>
              </a:extLst>
            </p:cNvPr>
            <p:cNvSpPr/>
            <p:nvPr/>
          </p:nvSpPr>
          <p:spPr bwMode="auto">
            <a:xfrm>
              <a:off x="5988145" y="2553585"/>
              <a:ext cx="215710" cy="365018"/>
            </a:xfrm>
            <a:custGeom>
              <a:avLst/>
              <a:gdLst>
                <a:gd name="T0" fmla="*/ 121667 w 153988"/>
                <a:gd name="T1" fmla="*/ 477308 h 260350"/>
                <a:gd name="T2" fmla="*/ 184060 w 153988"/>
                <a:gd name="T3" fmla="*/ 477308 h 260350"/>
                <a:gd name="T4" fmla="*/ 184060 w 153988"/>
                <a:gd name="T5" fmla="*/ 511625 h 260350"/>
                <a:gd name="T6" fmla="*/ 121667 w 153988"/>
                <a:gd name="T7" fmla="*/ 511625 h 260350"/>
                <a:gd name="T8" fmla="*/ 121667 w 153988"/>
                <a:gd name="T9" fmla="*/ 477308 h 260350"/>
                <a:gd name="T10" fmla="*/ 87351 w 153988"/>
                <a:gd name="T11" fmla="*/ 427393 h 260350"/>
                <a:gd name="T12" fmla="*/ 212137 w 153988"/>
                <a:gd name="T13" fmla="*/ 427393 h 260350"/>
                <a:gd name="T14" fmla="*/ 212137 w 153988"/>
                <a:gd name="T15" fmla="*/ 461710 h 260350"/>
                <a:gd name="T16" fmla="*/ 87351 w 153988"/>
                <a:gd name="T17" fmla="*/ 461710 h 260350"/>
                <a:gd name="T18" fmla="*/ 87351 w 153988"/>
                <a:gd name="T19" fmla="*/ 427393 h 260350"/>
                <a:gd name="T20" fmla="*/ 149504 w 153988"/>
                <a:gd name="T21" fmla="*/ 34316 h 260350"/>
                <a:gd name="T22" fmla="*/ 86510 w 153988"/>
                <a:gd name="T23" fmla="*/ 52211 h 260350"/>
                <a:gd name="T24" fmla="*/ 34316 w 153988"/>
                <a:gd name="T25" fmla="*/ 170333 h 260350"/>
                <a:gd name="T26" fmla="*/ 86510 w 153988"/>
                <a:gd name="T27" fmla="*/ 313509 h 260350"/>
                <a:gd name="T28" fmla="*/ 115307 w 153988"/>
                <a:gd name="T29" fmla="*/ 374360 h 260350"/>
                <a:gd name="T30" fmla="*/ 117107 w 153988"/>
                <a:gd name="T31" fmla="*/ 374360 h 260350"/>
                <a:gd name="T32" fmla="*/ 129705 w 153988"/>
                <a:gd name="T33" fmla="*/ 374360 h 260350"/>
                <a:gd name="T34" fmla="*/ 129705 w 153988"/>
                <a:gd name="T35" fmla="*/ 283085 h 260350"/>
                <a:gd name="T36" fmla="*/ 172901 w 153988"/>
                <a:gd name="T37" fmla="*/ 283085 h 260350"/>
                <a:gd name="T38" fmla="*/ 172901 w 153988"/>
                <a:gd name="T39" fmla="*/ 374360 h 260350"/>
                <a:gd name="T40" fmla="*/ 174701 w 153988"/>
                <a:gd name="T41" fmla="*/ 374360 h 260350"/>
                <a:gd name="T42" fmla="*/ 187299 w 153988"/>
                <a:gd name="T43" fmla="*/ 374360 h 260350"/>
                <a:gd name="T44" fmla="*/ 216097 w 153988"/>
                <a:gd name="T45" fmla="*/ 313509 h 260350"/>
                <a:gd name="T46" fmla="*/ 268292 w 153988"/>
                <a:gd name="T47" fmla="*/ 170333 h 260350"/>
                <a:gd name="T48" fmla="*/ 216097 w 153988"/>
                <a:gd name="T49" fmla="*/ 52211 h 260350"/>
                <a:gd name="T50" fmla="*/ 153104 w 153988"/>
                <a:gd name="T51" fmla="*/ 34316 h 260350"/>
                <a:gd name="T52" fmla="*/ 149504 w 153988"/>
                <a:gd name="T53" fmla="*/ 34316 h 260350"/>
                <a:gd name="T54" fmla="*/ 149524 w 153988"/>
                <a:gd name="T55" fmla="*/ 0 h 260350"/>
                <a:gd name="T56" fmla="*/ 302609 w 153988"/>
                <a:gd name="T57" fmla="*/ 170578 h 260350"/>
                <a:gd name="T58" fmla="*/ 213608 w 153988"/>
                <a:gd name="T59" fmla="*/ 408677 h 260350"/>
                <a:gd name="T60" fmla="*/ 89004 w 153988"/>
                <a:gd name="T61" fmla="*/ 408677 h 260350"/>
                <a:gd name="T62" fmla="*/ 0 w 153988"/>
                <a:gd name="T63" fmla="*/ 170578 h 260350"/>
                <a:gd name="T64" fmla="*/ 149524 w 153988"/>
                <a:gd name="T65" fmla="*/ 0 h 2603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3988"/>
                <a:gd name="T100" fmla="*/ 0 h 260350"/>
                <a:gd name="T101" fmla="*/ 153988 w 153988"/>
                <a:gd name="T102" fmla="*/ 260350 h 2603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3988" h="260350">
                  <a:moveTo>
                    <a:pt x="61912" y="242887"/>
                  </a:moveTo>
                  <a:lnTo>
                    <a:pt x="93662" y="242887"/>
                  </a:lnTo>
                  <a:lnTo>
                    <a:pt x="93662" y="260350"/>
                  </a:lnTo>
                  <a:lnTo>
                    <a:pt x="61912" y="260350"/>
                  </a:lnTo>
                  <a:lnTo>
                    <a:pt x="61912" y="242887"/>
                  </a:lnTo>
                  <a:close/>
                  <a:moveTo>
                    <a:pt x="44450" y="217487"/>
                  </a:moveTo>
                  <a:lnTo>
                    <a:pt x="107950" y="217487"/>
                  </a:lnTo>
                  <a:lnTo>
                    <a:pt x="107950" y="234950"/>
                  </a:lnTo>
                  <a:lnTo>
                    <a:pt x="44450" y="234950"/>
                  </a:lnTo>
                  <a:lnTo>
                    <a:pt x="44450" y="217487"/>
                  </a:lnTo>
                  <a:close/>
                  <a:moveTo>
                    <a:pt x="76078" y="17462"/>
                  </a:moveTo>
                  <a:cubicBezTo>
                    <a:pt x="74246" y="17462"/>
                    <a:pt x="58676" y="17462"/>
                    <a:pt x="44022" y="26569"/>
                  </a:cubicBezTo>
                  <a:cubicBezTo>
                    <a:pt x="26621" y="37498"/>
                    <a:pt x="17462" y="57534"/>
                    <a:pt x="17462" y="86677"/>
                  </a:cubicBezTo>
                  <a:cubicBezTo>
                    <a:pt x="17462" y="103981"/>
                    <a:pt x="33032" y="135857"/>
                    <a:pt x="44022" y="159535"/>
                  </a:cubicBezTo>
                  <a:cubicBezTo>
                    <a:pt x="50434" y="172286"/>
                    <a:pt x="55929" y="182304"/>
                    <a:pt x="58676" y="190500"/>
                  </a:cubicBezTo>
                  <a:cubicBezTo>
                    <a:pt x="58683" y="190500"/>
                    <a:pt x="58757" y="190500"/>
                    <a:pt x="59592" y="190500"/>
                  </a:cubicBezTo>
                  <a:lnTo>
                    <a:pt x="66003" y="190500"/>
                  </a:lnTo>
                  <a:cubicBezTo>
                    <a:pt x="66003" y="190487"/>
                    <a:pt x="66003" y="189715"/>
                    <a:pt x="66003" y="144053"/>
                  </a:cubicBezTo>
                  <a:cubicBezTo>
                    <a:pt x="66017" y="144053"/>
                    <a:pt x="66552" y="144053"/>
                    <a:pt x="87984" y="144053"/>
                  </a:cubicBezTo>
                  <a:cubicBezTo>
                    <a:pt x="87984" y="144066"/>
                    <a:pt x="87984" y="144838"/>
                    <a:pt x="87984" y="190500"/>
                  </a:cubicBezTo>
                  <a:cubicBezTo>
                    <a:pt x="87991" y="190500"/>
                    <a:pt x="88065" y="190500"/>
                    <a:pt x="88900" y="190500"/>
                  </a:cubicBezTo>
                  <a:lnTo>
                    <a:pt x="95311" y="190500"/>
                  </a:lnTo>
                  <a:lnTo>
                    <a:pt x="109965" y="159535"/>
                  </a:lnTo>
                  <a:cubicBezTo>
                    <a:pt x="120955" y="135857"/>
                    <a:pt x="136525" y="103981"/>
                    <a:pt x="136525" y="86677"/>
                  </a:cubicBezTo>
                  <a:cubicBezTo>
                    <a:pt x="136525" y="57534"/>
                    <a:pt x="127367" y="37498"/>
                    <a:pt x="109965" y="26569"/>
                  </a:cubicBezTo>
                  <a:cubicBezTo>
                    <a:pt x="95311" y="17462"/>
                    <a:pt x="79741" y="17462"/>
                    <a:pt x="77910" y="17462"/>
                  </a:cubicBezTo>
                  <a:lnTo>
                    <a:pt x="76078" y="17462"/>
                  </a:lnTo>
                  <a:close/>
                  <a:moveTo>
                    <a:pt x="76088" y="0"/>
                  </a:moveTo>
                  <a:cubicBezTo>
                    <a:pt x="86958" y="0"/>
                    <a:pt x="153988" y="2713"/>
                    <a:pt x="153988" y="86802"/>
                  </a:cubicBezTo>
                  <a:cubicBezTo>
                    <a:pt x="153988" y="122970"/>
                    <a:pt x="108698" y="189879"/>
                    <a:pt x="108698" y="207963"/>
                  </a:cubicBezTo>
                  <a:cubicBezTo>
                    <a:pt x="108680" y="207963"/>
                    <a:pt x="107625" y="207963"/>
                    <a:pt x="45291" y="207963"/>
                  </a:cubicBezTo>
                  <a:cubicBezTo>
                    <a:pt x="45291" y="189879"/>
                    <a:pt x="0" y="122970"/>
                    <a:pt x="0" y="86802"/>
                  </a:cubicBezTo>
                  <a:cubicBezTo>
                    <a:pt x="0" y="2713"/>
                    <a:pt x="67030" y="0"/>
                    <a:pt x="76088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65EFA5A8-6C84-40F9-9924-349BB0254DB6}"/>
                </a:ext>
              </a:extLst>
            </p:cNvPr>
            <p:cNvSpPr txBox="1"/>
            <p:nvPr/>
          </p:nvSpPr>
          <p:spPr>
            <a:xfrm>
              <a:off x="5305617" y="3584658"/>
              <a:ext cx="1580765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评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分平均在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分左右，可以认为这是用户的基准评分；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027435F-9C0B-4888-A8FC-B0F246772800}"/>
              </a:ext>
            </a:extLst>
          </p:cNvPr>
          <p:cNvGrpSpPr/>
          <p:nvPr/>
        </p:nvGrpSpPr>
        <p:grpSpPr>
          <a:xfrm>
            <a:off x="7297738" y="1011410"/>
            <a:ext cx="1878012" cy="2698311"/>
            <a:chOff x="7297738" y="2374989"/>
            <a:chExt cx="1878012" cy="2698311"/>
          </a:xfrm>
        </p:grpSpPr>
        <p:sp>
          <p:nvSpPr>
            <p:cNvPr id="12" name="任意多边形 20">
              <a:extLst>
                <a:ext uri="{FF2B5EF4-FFF2-40B4-BE49-F238E27FC236}">
                  <a16:creationId xmlns:a16="http://schemas.microsoft.com/office/drawing/2014/main" id="{3357BA9F-826C-461B-900F-BFEBAD095E99}"/>
                </a:ext>
              </a:extLst>
            </p:cNvPr>
            <p:cNvSpPr/>
            <p:nvPr/>
          </p:nvSpPr>
          <p:spPr bwMode="auto">
            <a:xfrm>
              <a:off x="7297738" y="2374989"/>
              <a:ext cx="1878012" cy="971550"/>
            </a:xfrm>
            <a:custGeom>
              <a:avLst/>
              <a:gdLst>
                <a:gd name="T0" fmla="*/ 0 w 1877785"/>
                <a:gd name="T1" fmla="*/ 0 h 751114"/>
                <a:gd name="T2" fmla="*/ 1877787 w 1877785"/>
                <a:gd name="T3" fmla="*/ 0 h 751114"/>
                <a:gd name="T4" fmla="*/ 1877787 w 1877785"/>
                <a:gd name="T5" fmla="*/ 1256338 h 751114"/>
                <a:gd name="T6" fmla="*/ 0 w 1877785"/>
                <a:gd name="T7" fmla="*/ 1256338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4FAF39D-82B5-44DB-B6D0-B52C514FC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7738" y="3346540"/>
              <a:ext cx="1878012" cy="1726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23662F65-2D4D-483F-87CF-176C78EB0F48}"/>
                </a:ext>
              </a:extLst>
            </p:cNvPr>
            <p:cNvSpPr/>
            <p:nvPr/>
          </p:nvSpPr>
          <p:spPr bwMode="auto">
            <a:xfrm>
              <a:off x="8053126" y="2586971"/>
              <a:ext cx="367238" cy="298247"/>
            </a:xfrm>
            <a:custGeom>
              <a:avLst/>
              <a:gdLst>
                <a:gd name="T0" fmla="*/ 372133 w 261938"/>
                <a:gd name="T1" fmla="*/ 224617 h 212725"/>
                <a:gd name="T2" fmla="*/ 376366 w 261938"/>
                <a:gd name="T3" fmla="*/ 224617 h 212725"/>
                <a:gd name="T4" fmla="*/ 406004 w 261938"/>
                <a:gd name="T5" fmla="*/ 224617 h 212725"/>
                <a:gd name="T6" fmla="*/ 427394 w 261938"/>
                <a:gd name="T7" fmla="*/ 246108 h 212725"/>
                <a:gd name="T8" fmla="*/ 427394 w 261938"/>
                <a:gd name="T9" fmla="*/ 396545 h 212725"/>
                <a:gd name="T10" fmla="*/ 406004 w 261938"/>
                <a:gd name="T11" fmla="*/ 418037 h 212725"/>
                <a:gd name="T12" fmla="*/ 401769 w 261938"/>
                <a:gd name="T13" fmla="*/ 418037 h 212725"/>
                <a:gd name="T14" fmla="*/ 372133 w 261938"/>
                <a:gd name="T15" fmla="*/ 418037 h 212725"/>
                <a:gd name="T16" fmla="*/ 352522 w 261938"/>
                <a:gd name="T17" fmla="*/ 396545 h 212725"/>
                <a:gd name="T18" fmla="*/ 352522 w 261938"/>
                <a:gd name="T19" fmla="*/ 246108 h 212725"/>
                <a:gd name="T20" fmla="*/ 372133 w 261938"/>
                <a:gd name="T21" fmla="*/ 224617 h 212725"/>
                <a:gd name="T22" fmla="*/ 108743 w 261938"/>
                <a:gd name="T23" fmla="*/ 224617 h 212725"/>
                <a:gd name="T24" fmla="*/ 112754 w 261938"/>
                <a:gd name="T25" fmla="*/ 224617 h 212725"/>
                <a:gd name="T26" fmla="*/ 140833 w 261938"/>
                <a:gd name="T27" fmla="*/ 224617 h 212725"/>
                <a:gd name="T28" fmla="*/ 162223 w 261938"/>
                <a:gd name="T29" fmla="*/ 246108 h 212725"/>
                <a:gd name="T30" fmla="*/ 162223 w 261938"/>
                <a:gd name="T31" fmla="*/ 396545 h 212725"/>
                <a:gd name="T32" fmla="*/ 140833 w 261938"/>
                <a:gd name="T33" fmla="*/ 418037 h 212725"/>
                <a:gd name="T34" fmla="*/ 136821 w 261938"/>
                <a:gd name="T35" fmla="*/ 418037 h 212725"/>
                <a:gd name="T36" fmla="*/ 108743 w 261938"/>
                <a:gd name="T37" fmla="*/ 418037 h 212725"/>
                <a:gd name="T38" fmla="*/ 87351 w 261938"/>
                <a:gd name="T39" fmla="*/ 396545 h 212725"/>
                <a:gd name="T40" fmla="*/ 87351 w 261938"/>
                <a:gd name="T41" fmla="*/ 246108 h 212725"/>
                <a:gd name="T42" fmla="*/ 108743 w 261938"/>
                <a:gd name="T43" fmla="*/ 224617 h 212725"/>
                <a:gd name="T44" fmla="*/ 257373 w 261938"/>
                <a:gd name="T45" fmla="*/ 0 h 212725"/>
                <a:gd name="T46" fmla="*/ 514746 w 261938"/>
                <a:gd name="T47" fmla="*/ 255278 h 212725"/>
                <a:gd name="T48" fmla="*/ 514746 w 261938"/>
                <a:gd name="T49" fmla="*/ 321328 h 212725"/>
                <a:gd name="T50" fmla="*/ 462916 w 261938"/>
                <a:gd name="T51" fmla="*/ 321328 h 212725"/>
                <a:gd name="T52" fmla="*/ 462916 w 261938"/>
                <a:gd name="T53" fmla="*/ 255278 h 212725"/>
                <a:gd name="T54" fmla="*/ 257373 w 261938"/>
                <a:gd name="T55" fmla="*/ 51770 h 212725"/>
                <a:gd name="T56" fmla="*/ 51833 w 261938"/>
                <a:gd name="T57" fmla="*/ 255278 h 212725"/>
                <a:gd name="T58" fmla="*/ 51833 w 261938"/>
                <a:gd name="T59" fmla="*/ 321328 h 212725"/>
                <a:gd name="T60" fmla="*/ 0 w 261938"/>
                <a:gd name="T61" fmla="*/ 321328 h 212725"/>
                <a:gd name="T62" fmla="*/ 0 w 261938"/>
                <a:gd name="T63" fmla="*/ 255278 h 212725"/>
                <a:gd name="T64" fmla="*/ 257373 w 261938"/>
                <a:gd name="T65" fmla="*/ 0 h 2127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1938"/>
                <a:gd name="T100" fmla="*/ 0 h 212725"/>
                <a:gd name="T101" fmla="*/ 261938 w 261938"/>
                <a:gd name="T102" fmla="*/ 212725 h 21272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1938" h="212725">
                  <a:moveTo>
                    <a:pt x="189367" y="114300"/>
                  </a:moveTo>
                  <a:cubicBezTo>
                    <a:pt x="189367" y="114300"/>
                    <a:pt x="189367" y="114300"/>
                    <a:pt x="191521" y="114300"/>
                  </a:cubicBezTo>
                  <a:lnTo>
                    <a:pt x="206603" y="114300"/>
                  </a:lnTo>
                  <a:cubicBezTo>
                    <a:pt x="212045" y="114300"/>
                    <a:pt x="217488" y="119768"/>
                    <a:pt x="217488" y="125236"/>
                  </a:cubicBezTo>
                  <a:cubicBezTo>
                    <a:pt x="217488" y="125236"/>
                    <a:pt x="217488" y="125236"/>
                    <a:pt x="217488" y="201789"/>
                  </a:cubicBezTo>
                  <a:cubicBezTo>
                    <a:pt x="217488" y="208168"/>
                    <a:pt x="212045" y="212725"/>
                    <a:pt x="206603" y="212725"/>
                  </a:cubicBezTo>
                  <a:cubicBezTo>
                    <a:pt x="206603" y="212725"/>
                    <a:pt x="206603" y="212725"/>
                    <a:pt x="204448" y="212725"/>
                  </a:cubicBezTo>
                  <a:lnTo>
                    <a:pt x="189367" y="212725"/>
                  </a:lnTo>
                  <a:cubicBezTo>
                    <a:pt x="183924" y="212725"/>
                    <a:pt x="179388" y="208168"/>
                    <a:pt x="179388" y="201789"/>
                  </a:cubicBezTo>
                  <a:cubicBezTo>
                    <a:pt x="179388" y="201789"/>
                    <a:pt x="179388" y="201789"/>
                    <a:pt x="179388" y="125236"/>
                  </a:cubicBezTo>
                  <a:cubicBezTo>
                    <a:pt x="179388" y="119768"/>
                    <a:pt x="183924" y="114300"/>
                    <a:pt x="189367" y="114300"/>
                  </a:cubicBezTo>
                  <a:close/>
                  <a:moveTo>
                    <a:pt x="55336" y="114300"/>
                  </a:moveTo>
                  <a:cubicBezTo>
                    <a:pt x="55339" y="114300"/>
                    <a:pt x="55422" y="114300"/>
                    <a:pt x="57377" y="114300"/>
                  </a:cubicBezTo>
                  <a:lnTo>
                    <a:pt x="71665" y="114300"/>
                  </a:lnTo>
                  <a:cubicBezTo>
                    <a:pt x="77107" y="114300"/>
                    <a:pt x="82550" y="119768"/>
                    <a:pt x="82550" y="125236"/>
                  </a:cubicBezTo>
                  <a:cubicBezTo>
                    <a:pt x="82550" y="125245"/>
                    <a:pt x="82550" y="126046"/>
                    <a:pt x="82550" y="201789"/>
                  </a:cubicBezTo>
                  <a:cubicBezTo>
                    <a:pt x="82550" y="208168"/>
                    <a:pt x="77107" y="212725"/>
                    <a:pt x="71665" y="212725"/>
                  </a:cubicBezTo>
                  <a:cubicBezTo>
                    <a:pt x="71661" y="212725"/>
                    <a:pt x="71578" y="212725"/>
                    <a:pt x="69624" y="212725"/>
                  </a:cubicBezTo>
                  <a:lnTo>
                    <a:pt x="55336" y="212725"/>
                  </a:lnTo>
                  <a:cubicBezTo>
                    <a:pt x="48986" y="212725"/>
                    <a:pt x="44450" y="208168"/>
                    <a:pt x="44450" y="201789"/>
                  </a:cubicBezTo>
                  <a:cubicBezTo>
                    <a:pt x="44450" y="201781"/>
                    <a:pt x="44450" y="200979"/>
                    <a:pt x="44450" y="125236"/>
                  </a:cubicBezTo>
                  <a:cubicBezTo>
                    <a:pt x="44450" y="119768"/>
                    <a:pt x="48986" y="114300"/>
                    <a:pt x="55336" y="114300"/>
                  </a:cubicBezTo>
                  <a:close/>
                  <a:moveTo>
                    <a:pt x="130969" y="0"/>
                  </a:moveTo>
                  <a:cubicBezTo>
                    <a:pt x="202820" y="0"/>
                    <a:pt x="261029" y="58138"/>
                    <a:pt x="261938" y="129902"/>
                  </a:cubicBezTo>
                  <a:cubicBezTo>
                    <a:pt x="261938" y="129939"/>
                    <a:pt x="261938" y="154436"/>
                    <a:pt x="261938" y="163513"/>
                  </a:cubicBezTo>
                  <a:cubicBezTo>
                    <a:pt x="261932" y="163513"/>
                    <a:pt x="261521" y="163513"/>
                    <a:pt x="235563" y="163513"/>
                  </a:cubicBezTo>
                  <a:cubicBezTo>
                    <a:pt x="235563" y="154436"/>
                    <a:pt x="235563" y="129939"/>
                    <a:pt x="235563" y="129902"/>
                  </a:cubicBezTo>
                  <a:cubicBezTo>
                    <a:pt x="234653" y="72673"/>
                    <a:pt x="188268" y="26344"/>
                    <a:pt x="130969" y="26344"/>
                  </a:cubicBezTo>
                  <a:cubicBezTo>
                    <a:pt x="73670" y="26344"/>
                    <a:pt x="27285" y="72673"/>
                    <a:pt x="26376" y="129902"/>
                  </a:cubicBezTo>
                  <a:cubicBezTo>
                    <a:pt x="26376" y="129939"/>
                    <a:pt x="26376" y="154436"/>
                    <a:pt x="26376" y="163513"/>
                  </a:cubicBezTo>
                  <a:cubicBezTo>
                    <a:pt x="26369" y="163513"/>
                    <a:pt x="25957" y="163513"/>
                    <a:pt x="0" y="163513"/>
                  </a:cubicBezTo>
                  <a:cubicBezTo>
                    <a:pt x="0" y="154436"/>
                    <a:pt x="0" y="129939"/>
                    <a:pt x="0" y="129902"/>
                  </a:cubicBezTo>
                  <a:cubicBezTo>
                    <a:pt x="910" y="58138"/>
                    <a:pt x="59118" y="0"/>
                    <a:pt x="130969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001E5397-3BDA-4C2F-BF67-29BD39F6B5C4}"/>
                </a:ext>
              </a:extLst>
            </p:cNvPr>
            <p:cNvSpPr txBox="1"/>
            <p:nvPr/>
          </p:nvSpPr>
          <p:spPr>
            <a:xfrm>
              <a:off x="7593795" y="3628974"/>
              <a:ext cx="1285104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最高人气的作品往往是热血王道类型的；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D5B2FB-3819-4837-85F6-4AED163BB7A6}"/>
              </a:ext>
            </a:extLst>
          </p:cNvPr>
          <p:cNvGrpSpPr/>
          <p:nvPr/>
        </p:nvGrpSpPr>
        <p:grpSpPr>
          <a:xfrm>
            <a:off x="9437688" y="1011410"/>
            <a:ext cx="1878012" cy="2698311"/>
            <a:chOff x="9437688" y="2374989"/>
            <a:chExt cx="1878012" cy="2698311"/>
          </a:xfrm>
        </p:grpSpPr>
        <p:sp>
          <p:nvSpPr>
            <p:cNvPr id="31" name="任意多边形 25">
              <a:extLst>
                <a:ext uri="{FF2B5EF4-FFF2-40B4-BE49-F238E27FC236}">
                  <a16:creationId xmlns:a16="http://schemas.microsoft.com/office/drawing/2014/main" id="{A5C43218-42E8-4D32-ABEA-1F65B2A5003A}"/>
                </a:ext>
              </a:extLst>
            </p:cNvPr>
            <p:cNvSpPr/>
            <p:nvPr/>
          </p:nvSpPr>
          <p:spPr bwMode="auto">
            <a:xfrm>
              <a:off x="9437688" y="2374989"/>
              <a:ext cx="1878012" cy="971550"/>
            </a:xfrm>
            <a:custGeom>
              <a:avLst/>
              <a:gdLst>
                <a:gd name="T0" fmla="*/ 0 w 1877785"/>
                <a:gd name="T1" fmla="*/ 0 h 751114"/>
                <a:gd name="T2" fmla="*/ 1877785 w 1877785"/>
                <a:gd name="T3" fmla="*/ 0 h 751114"/>
                <a:gd name="T4" fmla="*/ 1877785 w 1877785"/>
                <a:gd name="T5" fmla="*/ 1256338 h 751114"/>
                <a:gd name="T6" fmla="*/ 0 w 1877785"/>
                <a:gd name="T7" fmla="*/ 1256338 h 751114"/>
                <a:gd name="T8" fmla="*/ 0 w 1877785"/>
                <a:gd name="T9" fmla="*/ 0 h 751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7785"/>
                <a:gd name="T16" fmla="*/ 0 h 751114"/>
                <a:gd name="T17" fmla="*/ 1877785 w 1877785"/>
                <a:gd name="T18" fmla="*/ 751114 h 751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7785" h="751114">
                  <a:moveTo>
                    <a:pt x="0" y="0"/>
                  </a:moveTo>
                  <a:lnTo>
                    <a:pt x="1877785" y="0"/>
                  </a:lnTo>
                  <a:lnTo>
                    <a:pt x="1877785" y="751114"/>
                  </a:lnTo>
                  <a:lnTo>
                    <a:pt x="0" y="75111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38C4A57-5C8E-43F8-B14D-6A84B40D9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688" y="3346540"/>
              <a:ext cx="1878012" cy="1726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3" name="Freeform 419">
              <a:extLst>
                <a:ext uri="{FF2B5EF4-FFF2-40B4-BE49-F238E27FC236}">
                  <a16:creationId xmlns:a16="http://schemas.microsoft.com/office/drawing/2014/main" id="{56968B11-8D0E-4F5A-AD93-ACE487819FC3}"/>
                </a:ext>
              </a:extLst>
            </p:cNvPr>
            <p:cNvSpPr/>
            <p:nvPr/>
          </p:nvSpPr>
          <p:spPr bwMode="auto">
            <a:xfrm>
              <a:off x="10210880" y="2553586"/>
              <a:ext cx="331628" cy="365016"/>
            </a:xfrm>
            <a:custGeom>
              <a:avLst/>
              <a:gdLst>
                <a:gd name="T0" fmla="*/ 105257 w 236538"/>
                <a:gd name="T1" fmla="*/ 97148 h 260350"/>
                <a:gd name="T2" fmla="*/ 130511 w 236538"/>
                <a:gd name="T3" fmla="*/ 109599 h 260350"/>
                <a:gd name="T4" fmla="*/ 128724 w 236538"/>
                <a:gd name="T5" fmla="*/ 162964 h 260350"/>
                <a:gd name="T6" fmla="*/ 75088 w 236538"/>
                <a:gd name="T7" fmla="*/ 280368 h 260350"/>
                <a:gd name="T8" fmla="*/ 232416 w 236538"/>
                <a:gd name="T9" fmla="*/ 436908 h 260350"/>
                <a:gd name="T10" fmla="*/ 389745 w 236538"/>
                <a:gd name="T11" fmla="*/ 280368 h 260350"/>
                <a:gd name="T12" fmla="*/ 336109 w 236538"/>
                <a:gd name="T13" fmla="*/ 162964 h 260350"/>
                <a:gd name="T14" fmla="*/ 334322 w 236538"/>
                <a:gd name="T15" fmla="*/ 109599 h 260350"/>
                <a:gd name="T16" fmla="*/ 387956 w 236538"/>
                <a:gd name="T17" fmla="*/ 107820 h 260350"/>
                <a:gd name="T18" fmla="*/ 464833 w 236538"/>
                <a:gd name="T19" fmla="*/ 280368 h 260350"/>
                <a:gd name="T20" fmla="*/ 232416 w 236538"/>
                <a:gd name="T21" fmla="*/ 511620 h 260350"/>
                <a:gd name="T22" fmla="*/ 0 w 236538"/>
                <a:gd name="T23" fmla="*/ 280368 h 260350"/>
                <a:gd name="T24" fmla="*/ 78666 w 236538"/>
                <a:gd name="T25" fmla="*/ 106041 h 260350"/>
                <a:gd name="T26" fmla="*/ 105257 w 236538"/>
                <a:gd name="T27" fmla="*/ 97148 h 260350"/>
                <a:gd name="T28" fmla="*/ 230856 w 236538"/>
                <a:gd name="T29" fmla="*/ 0 h 260350"/>
                <a:gd name="T30" fmla="*/ 268292 w 236538"/>
                <a:gd name="T31" fmla="*/ 39108 h 260350"/>
                <a:gd name="T32" fmla="*/ 268292 w 236538"/>
                <a:gd name="T33" fmla="*/ 280872 h 260350"/>
                <a:gd name="T34" fmla="*/ 230856 w 236538"/>
                <a:gd name="T35" fmla="*/ 318202 h 260350"/>
                <a:gd name="T36" fmla="*/ 193420 w 236538"/>
                <a:gd name="T37" fmla="*/ 280872 h 260350"/>
                <a:gd name="T38" fmla="*/ 193420 w 236538"/>
                <a:gd name="T39" fmla="*/ 39108 h 260350"/>
                <a:gd name="T40" fmla="*/ 230856 w 236538"/>
                <a:gd name="T41" fmla="*/ 0 h 2603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36538"/>
                <a:gd name="T64" fmla="*/ 0 h 260350"/>
                <a:gd name="T65" fmla="*/ 236538 w 236538"/>
                <a:gd name="T66" fmla="*/ 260350 h 2603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36538" h="260350">
                  <a:moveTo>
                    <a:pt x="53562" y="49436"/>
                  </a:moveTo>
                  <a:cubicBezTo>
                    <a:pt x="58452" y="49662"/>
                    <a:pt x="63228" y="51699"/>
                    <a:pt x="66413" y="55772"/>
                  </a:cubicBezTo>
                  <a:cubicBezTo>
                    <a:pt x="73691" y="63919"/>
                    <a:pt x="72781" y="75687"/>
                    <a:pt x="65503" y="82928"/>
                  </a:cubicBezTo>
                  <a:cubicBezTo>
                    <a:pt x="48217" y="97412"/>
                    <a:pt x="38210" y="119137"/>
                    <a:pt x="38210" y="142672"/>
                  </a:cubicBezTo>
                  <a:cubicBezTo>
                    <a:pt x="38210" y="186123"/>
                    <a:pt x="73691" y="222331"/>
                    <a:pt x="118269" y="222331"/>
                  </a:cubicBezTo>
                  <a:cubicBezTo>
                    <a:pt x="161938" y="222331"/>
                    <a:pt x="198328" y="186123"/>
                    <a:pt x="198328" y="142672"/>
                  </a:cubicBezTo>
                  <a:cubicBezTo>
                    <a:pt x="198328" y="119137"/>
                    <a:pt x="187411" y="97412"/>
                    <a:pt x="171035" y="82928"/>
                  </a:cubicBezTo>
                  <a:cubicBezTo>
                    <a:pt x="163757" y="75687"/>
                    <a:pt x="162847" y="63919"/>
                    <a:pt x="170125" y="55772"/>
                  </a:cubicBezTo>
                  <a:cubicBezTo>
                    <a:pt x="176494" y="48530"/>
                    <a:pt x="189230" y="47625"/>
                    <a:pt x="197418" y="54867"/>
                  </a:cubicBezTo>
                  <a:cubicBezTo>
                    <a:pt x="221072" y="75687"/>
                    <a:pt x="236538" y="107369"/>
                    <a:pt x="236538" y="142672"/>
                  </a:cubicBezTo>
                  <a:cubicBezTo>
                    <a:pt x="236538" y="207848"/>
                    <a:pt x="183772" y="260350"/>
                    <a:pt x="118269" y="260350"/>
                  </a:cubicBezTo>
                  <a:cubicBezTo>
                    <a:pt x="52766" y="260350"/>
                    <a:pt x="0" y="207848"/>
                    <a:pt x="0" y="142672"/>
                  </a:cubicBezTo>
                  <a:cubicBezTo>
                    <a:pt x="0" y="107369"/>
                    <a:pt x="15466" y="75687"/>
                    <a:pt x="40030" y="53962"/>
                  </a:cubicBezTo>
                  <a:cubicBezTo>
                    <a:pt x="43669" y="50793"/>
                    <a:pt x="48672" y="49209"/>
                    <a:pt x="53562" y="49436"/>
                  </a:cubicBezTo>
                  <a:close/>
                  <a:moveTo>
                    <a:pt x="117475" y="0"/>
                  </a:moveTo>
                  <a:cubicBezTo>
                    <a:pt x="128361" y="0"/>
                    <a:pt x="136525" y="9046"/>
                    <a:pt x="136525" y="19901"/>
                  </a:cubicBezTo>
                  <a:cubicBezTo>
                    <a:pt x="136525" y="19901"/>
                    <a:pt x="136525" y="19901"/>
                    <a:pt x="136525" y="142928"/>
                  </a:cubicBezTo>
                  <a:cubicBezTo>
                    <a:pt x="136525" y="153784"/>
                    <a:pt x="128361" y="161925"/>
                    <a:pt x="117475" y="161925"/>
                  </a:cubicBezTo>
                  <a:cubicBezTo>
                    <a:pt x="106589" y="161925"/>
                    <a:pt x="98425" y="153784"/>
                    <a:pt x="98425" y="142928"/>
                  </a:cubicBezTo>
                  <a:cubicBezTo>
                    <a:pt x="98425" y="142928"/>
                    <a:pt x="98425" y="142928"/>
                    <a:pt x="98425" y="19901"/>
                  </a:cubicBezTo>
                  <a:cubicBezTo>
                    <a:pt x="98425" y="9046"/>
                    <a:pt x="106589" y="0"/>
                    <a:pt x="117475" y="0"/>
                  </a:cubicBezTo>
                  <a:close/>
                </a:path>
              </a:pathLst>
            </a:custGeom>
            <a:solidFill>
              <a:srgbClr val="0F2F56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FZXiDengXian-Z06S" panose="02010601030101010101" pitchFamily="2" charset="-128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0" name="TextBox 13">
              <a:extLst>
                <a:ext uri="{FF2B5EF4-FFF2-40B4-BE49-F238E27FC236}">
                  <a16:creationId xmlns:a16="http://schemas.microsoft.com/office/drawing/2014/main" id="{3617E151-C91A-4395-A0D1-A7559710E767}"/>
                </a:ext>
              </a:extLst>
            </p:cNvPr>
            <p:cNvSpPr txBox="1"/>
            <p:nvPr/>
          </p:nvSpPr>
          <p:spPr>
            <a:xfrm>
              <a:off x="9734142" y="3628974"/>
              <a:ext cx="128510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用户的观看作品数呈长尾分布。</a:t>
              </a:r>
            </a:p>
          </p:txBody>
        </p:sp>
      </p:grpSp>
      <p:sp>
        <p:nvSpPr>
          <p:cNvPr id="30" name="箭头: 下 29">
            <a:extLst>
              <a:ext uri="{FF2B5EF4-FFF2-40B4-BE49-F238E27FC236}">
                <a16:creationId xmlns:a16="http://schemas.microsoft.com/office/drawing/2014/main" id="{58507703-EBDB-42CE-89F3-BC632E4128A0}"/>
              </a:ext>
            </a:extLst>
          </p:cNvPr>
          <p:cNvSpPr/>
          <p:nvPr/>
        </p:nvSpPr>
        <p:spPr>
          <a:xfrm>
            <a:off x="4224160" y="3932526"/>
            <a:ext cx="3743678" cy="67718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E48AD5-21D2-4B16-B773-6F979BDD6410}"/>
              </a:ext>
            </a:extLst>
          </p:cNvPr>
          <p:cNvSpPr/>
          <p:nvPr/>
        </p:nvSpPr>
        <p:spPr>
          <a:xfrm>
            <a:off x="4062954" y="4875042"/>
            <a:ext cx="4081806" cy="677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5BD60CA-2316-4E07-964D-11529C6BB5CC}"/>
              </a:ext>
            </a:extLst>
          </p:cNvPr>
          <p:cNvSpPr/>
          <p:nvPr/>
        </p:nvSpPr>
        <p:spPr>
          <a:xfrm>
            <a:off x="4062954" y="5738396"/>
            <a:ext cx="4081806" cy="677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6E3709-2F19-47C4-B953-497D7A46A790}"/>
              </a:ext>
            </a:extLst>
          </p:cNvPr>
          <p:cNvSpPr txBox="1"/>
          <p:nvPr/>
        </p:nvSpPr>
        <p:spPr>
          <a:xfrm>
            <a:off x="5434915" y="4994859"/>
            <a:ext cx="1378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冷启动</a:t>
            </a:r>
            <a:endParaRPr lang="zh-CN" altLang="en-US" sz="2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FDC60A4-D6D6-4D07-838B-78C8D71F08CD}"/>
              </a:ext>
            </a:extLst>
          </p:cNvPr>
          <p:cNvSpPr txBox="1"/>
          <p:nvPr/>
        </p:nvSpPr>
        <p:spPr>
          <a:xfrm>
            <a:off x="5453769" y="5846590"/>
            <a:ext cx="1378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老用户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3738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9FDBFE3-3995-4039-A9CF-897D31295B1A}"/>
              </a:ext>
            </a:extLst>
          </p:cNvPr>
          <p:cNvGrpSpPr/>
          <p:nvPr/>
        </p:nvGrpSpPr>
        <p:grpSpPr>
          <a:xfrm>
            <a:off x="4285225" y="265257"/>
            <a:ext cx="3621550" cy="821325"/>
            <a:chOff x="3154807" y="2363478"/>
            <a:chExt cx="4377199" cy="99269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9A06C89-0B0D-47E5-9C65-56B0E44D1CFB}"/>
                </a:ext>
              </a:extLst>
            </p:cNvPr>
            <p:cNvGrpSpPr/>
            <p:nvPr/>
          </p:nvGrpSpPr>
          <p:grpSpPr>
            <a:xfrm>
              <a:off x="3154807" y="2363478"/>
              <a:ext cx="4377199" cy="992697"/>
              <a:chOff x="1769918" y="2385536"/>
              <a:chExt cx="8652164" cy="2086928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23510F4-E13E-4D1E-81E9-FCE318423FE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3810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 useBgFill="1">
            <p:nvSpPr>
              <p:cNvPr id="4" name="矩形 3">
                <a:extLst>
                  <a:ext uri="{FF2B5EF4-FFF2-40B4-BE49-F238E27FC236}">
                    <a16:creationId xmlns:a16="http://schemas.microsoft.com/office/drawing/2014/main" id="{FA36E854-7A87-4329-8302-B2B83E32E4E5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878B920-94BC-4843-A75A-32D6C14AAA1B}"/>
                </a:ext>
              </a:extLst>
            </p:cNvPr>
            <p:cNvSpPr txBox="1"/>
            <p:nvPr/>
          </p:nvSpPr>
          <p:spPr>
            <a:xfrm>
              <a:off x="4074382" y="2505884"/>
              <a:ext cx="2538050" cy="70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CONTENT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Freeform 513">
              <a:extLst>
                <a:ext uri="{FF2B5EF4-FFF2-40B4-BE49-F238E27FC236}">
                  <a16:creationId xmlns:a16="http://schemas.microsoft.com/office/drawing/2014/main" id="{1070DF8B-3DBA-40F1-A91E-18419F774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932" y="2707023"/>
              <a:ext cx="177800" cy="331788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8" name="Freeform 513">
              <a:extLst>
                <a:ext uri="{FF2B5EF4-FFF2-40B4-BE49-F238E27FC236}">
                  <a16:creationId xmlns:a16="http://schemas.microsoft.com/office/drawing/2014/main" id="{9325C791-6604-420C-817B-B6266655A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79082" y="2693933"/>
              <a:ext cx="177800" cy="331788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71F74A-6619-49F9-8ED7-F92FBAE24D4F}"/>
              </a:ext>
            </a:extLst>
          </p:cNvPr>
          <p:cNvGrpSpPr/>
          <p:nvPr/>
        </p:nvGrpSpPr>
        <p:grpSpPr>
          <a:xfrm>
            <a:off x="1900377" y="2391431"/>
            <a:ext cx="3136111" cy="523220"/>
            <a:chOff x="1900377" y="2391431"/>
            <a:chExt cx="3136111" cy="52322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F69594-D562-478E-94D6-497FC02819FE}"/>
                </a:ext>
              </a:extLst>
            </p:cNvPr>
            <p:cNvSpPr txBox="1"/>
            <p:nvPr/>
          </p:nvSpPr>
          <p:spPr>
            <a:xfrm>
              <a:off x="1900377" y="2391431"/>
              <a:ext cx="3136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01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、数据预处理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DD8D09-47D1-4119-AD04-A5F930177ACE}"/>
                </a:ext>
              </a:extLst>
            </p:cNvPr>
            <p:cNvCxnSpPr>
              <a:cxnSpLocks/>
            </p:cNvCxnSpPr>
            <p:nvPr/>
          </p:nvCxnSpPr>
          <p:spPr>
            <a:xfrm>
              <a:off x="1994779" y="2914651"/>
              <a:ext cx="2947306" cy="0"/>
            </a:xfrm>
            <a:prstGeom prst="line">
              <a:avLst/>
            </a:prstGeom>
            <a:ln w="19050">
              <a:solidFill>
                <a:srgbClr val="0F2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FF2B08-CE7C-4FC5-9BA7-F2C59A12B99A}"/>
              </a:ext>
            </a:extLst>
          </p:cNvPr>
          <p:cNvGrpSpPr/>
          <p:nvPr/>
        </p:nvGrpSpPr>
        <p:grpSpPr>
          <a:xfrm>
            <a:off x="7182726" y="2391431"/>
            <a:ext cx="3806116" cy="523220"/>
            <a:chOff x="7182726" y="2391431"/>
            <a:chExt cx="3806116" cy="52322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6799EBB-3B11-4EC7-976E-10A995D14670}"/>
                </a:ext>
              </a:extLst>
            </p:cNvPr>
            <p:cNvSpPr txBox="1"/>
            <p:nvPr/>
          </p:nvSpPr>
          <p:spPr>
            <a:xfrm>
              <a:off x="7182726" y="2391431"/>
              <a:ext cx="38061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、数据分析和可视化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AF34550-D05C-4020-8A5F-DF14385D935A}"/>
                </a:ext>
              </a:extLst>
            </p:cNvPr>
            <p:cNvCxnSpPr>
              <a:cxnSpLocks/>
            </p:cNvCxnSpPr>
            <p:nvPr/>
          </p:nvCxnSpPr>
          <p:spPr>
            <a:xfrm>
              <a:off x="7277128" y="2914651"/>
              <a:ext cx="2947306" cy="0"/>
            </a:xfrm>
            <a:prstGeom prst="line">
              <a:avLst/>
            </a:prstGeom>
            <a:ln w="19050">
              <a:solidFill>
                <a:srgbClr val="0F2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AA736D-1B15-4F3F-8B77-F4F10F6E2265}"/>
              </a:ext>
            </a:extLst>
          </p:cNvPr>
          <p:cNvGrpSpPr/>
          <p:nvPr/>
        </p:nvGrpSpPr>
        <p:grpSpPr>
          <a:xfrm>
            <a:off x="1863601" y="4125914"/>
            <a:ext cx="3136111" cy="523220"/>
            <a:chOff x="1863601" y="4125914"/>
            <a:chExt cx="3136111" cy="52322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2EBFAC-7430-4179-8F99-02F9EE68A29C}"/>
                </a:ext>
              </a:extLst>
            </p:cNvPr>
            <p:cNvSpPr txBox="1"/>
            <p:nvPr/>
          </p:nvSpPr>
          <p:spPr>
            <a:xfrm>
              <a:off x="1863601" y="4125914"/>
              <a:ext cx="3136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03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、动漫推荐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378A9B6-972B-4499-923E-E804EDAB79F2}"/>
                </a:ext>
              </a:extLst>
            </p:cNvPr>
            <p:cNvCxnSpPr>
              <a:cxnSpLocks/>
            </p:cNvCxnSpPr>
            <p:nvPr/>
          </p:nvCxnSpPr>
          <p:spPr>
            <a:xfrm>
              <a:off x="1958003" y="4649134"/>
              <a:ext cx="2947306" cy="0"/>
            </a:xfrm>
            <a:prstGeom prst="line">
              <a:avLst/>
            </a:prstGeom>
            <a:ln w="19050">
              <a:solidFill>
                <a:srgbClr val="0F2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E0C878-4C2A-449E-BB96-21F7C166651D}"/>
              </a:ext>
            </a:extLst>
          </p:cNvPr>
          <p:cNvGrpSpPr/>
          <p:nvPr/>
        </p:nvGrpSpPr>
        <p:grpSpPr>
          <a:xfrm>
            <a:off x="7145950" y="4125914"/>
            <a:ext cx="3136111" cy="523220"/>
            <a:chOff x="7145950" y="4125914"/>
            <a:chExt cx="3136111" cy="5232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2480572-51BB-4C4E-AC7C-E4398C01312B}"/>
                </a:ext>
              </a:extLst>
            </p:cNvPr>
            <p:cNvSpPr txBox="1"/>
            <p:nvPr/>
          </p:nvSpPr>
          <p:spPr>
            <a:xfrm>
              <a:off x="7145950" y="4125914"/>
              <a:ext cx="3136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04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、总结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CAB250-EAF3-49CE-80E5-347D6DDBE1FB}"/>
                </a:ext>
              </a:extLst>
            </p:cNvPr>
            <p:cNvCxnSpPr>
              <a:cxnSpLocks/>
            </p:cNvCxnSpPr>
            <p:nvPr/>
          </p:nvCxnSpPr>
          <p:spPr>
            <a:xfrm>
              <a:off x="7240352" y="4649134"/>
              <a:ext cx="2947306" cy="0"/>
            </a:xfrm>
            <a:prstGeom prst="line">
              <a:avLst/>
            </a:prstGeom>
            <a:ln w="19050">
              <a:solidFill>
                <a:srgbClr val="0F2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60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479652" y="2767280"/>
            <a:ext cx="7098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PART 01</a:t>
            </a:r>
          </a:p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数据清洗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A82956B-D777-4CE8-A833-BEB32652A469}"/>
              </a:ext>
            </a:extLst>
          </p:cNvPr>
          <p:cNvGrpSpPr/>
          <p:nvPr/>
        </p:nvGrpSpPr>
        <p:grpSpPr>
          <a:xfrm>
            <a:off x="3311137" y="3188663"/>
            <a:ext cx="5569726" cy="480671"/>
            <a:chOff x="3261223" y="1131982"/>
            <a:chExt cx="5569726" cy="480671"/>
          </a:xfrm>
        </p:grpSpPr>
        <p:sp>
          <p:nvSpPr>
            <p:cNvPr id="13" name="Freeform 513">
              <a:extLst>
                <a:ext uri="{FF2B5EF4-FFF2-40B4-BE49-F238E27FC236}">
                  <a16:creationId xmlns:a16="http://schemas.microsoft.com/office/drawing/2014/main" id="{EB1273FF-269B-4954-A2A6-A66A836FA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223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4" name="Freeform 513">
              <a:extLst>
                <a:ext uri="{FF2B5EF4-FFF2-40B4-BE49-F238E27FC236}">
                  <a16:creationId xmlns:a16="http://schemas.microsoft.com/office/drawing/2014/main" id="{CFFC458D-B562-49F2-959D-D83AD83447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73365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79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Abadi Extra Light" panose="020B0204020104020204" pitchFamily="34" charset="0"/>
                  <a:ea typeface="黑体" panose="02010609060101010101" pitchFamily="49" charset="-122"/>
                </a:rPr>
                <a:t>数据来源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5F266AD-5EF4-45F5-B220-4CBA10453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6"/>
          <a:stretch/>
        </p:blipFill>
        <p:spPr>
          <a:xfrm>
            <a:off x="7451137" y="1610072"/>
            <a:ext cx="3943350" cy="23763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06E198-59E7-4AAC-BD5D-7BE9C12E1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692" y="4281802"/>
            <a:ext cx="3905795" cy="18290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08118C-8018-44D2-8AD0-96D2DAEDDC83}"/>
              </a:ext>
            </a:extLst>
          </p:cNvPr>
          <p:cNvSpPr txBox="1"/>
          <p:nvPr/>
        </p:nvSpPr>
        <p:spPr>
          <a:xfrm>
            <a:off x="4157221" y="6406246"/>
            <a:ext cx="8034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https://www.kaggle.com/CooperUnion/anime-recommendations-database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4F0E1A-6B44-42A3-B674-BD18645F1145}"/>
              </a:ext>
            </a:extLst>
          </p:cNvPr>
          <p:cNvSpPr txBox="1"/>
          <p:nvPr/>
        </p:nvSpPr>
        <p:spPr>
          <a:xfrm>
            <a:off x="545640" y="1384832"/>
            <a:ext cx="6185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项目数据的原始来源是动漫评价网站</a:t>
            </a:r>
            <a:r>
              <a:rPr lang="en-US" altLang="zh-CN" dirty="0"/>
              <a:t>myanimelist.net</a:t>
            </a:r>
            <a:r>
              <a:rPr lang="zh-CN" altLang="en-US" dirty="0"/>
              <a:t>，在</a:t>
            </a:r>
            <a:r>
              <a:rPr lang="en-US" altLang="zh-CN" dirty="0"/>
              <a:t>Kaggle[1]</a:t>
            </a:r>
            <a:r>
              <a:rPr lang="zh-CN" altLang="en-US" dirty="0"/>
              <a:t>上有整理好的数据集。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总计有两个表，包括动漫的信息和用户的评价信息。其中包含</a:t>
            </a:r>
            <a:r>
              <a:rPr lang="en-US" altLang="zh-CN" b="1" dirty="0"/>
              <a:t>1.2</a:t>
            </a:r>
            <a:r>
              <a:rPr lang="zh-CN" altLang="en-US" b="1" dirty="0"/>
              <a:t>万</a:t>
            </a:r>
            <a:r>
              <a:rPr lang="zh-CN" altLang="en-US" dirty="0"/>
              <a:t>的作品信息和</a:t>
            </a:r>
            <a:r>
              <a:rPr lang="en-US" altLang="zh-CN" b="1" dirty="0"/>
              <a:t>781</a:t>
            </a:r>
            <a:r>
              <a:rPr lang="zh-CN" altLang="en-US" b="1" dirty="0"/>
              <a:t>万</a:t>
            </a:r>
            <a:r>
              <a:rPr lang="zh-CN" altLang="en-US" dirty="0"/>
              <a:t>条用户的评价。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对表中无效的评价进行了去除，并对特殊字符进行了过滤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7F9BAA-980D-448C-8AFB-1630174B0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35" y="3452938"/>
            <a:ext cx="6458851" cy="23625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D8C0527-4AA0-413B-8049-48F2AC4A0E0F}"/>
              </a:ext>
            </a:extLst>
          </p:cNvPr>
          <p:cNvSpPr txBox="1"/>
          <p:nvPr/>
        </p:nvSpPr>
        <p:spPr>
          <a:xfrm>
            <a:off x="0" y="904777"/>
            <a:ext cx="303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数据来源和清洗</a:t>
            </a:r>
          </a:p>
        </p:txBody>
      </p:sp>
    </p:spTree>
    <p:extLst>
      <p:ext uri="{BB962C8B-B14F-4D97-AF65-F5344CB8AC3E}">
        <p14:creationId xmlns:p14="http://schemas.microsoft.com/office/powerpoint/2010/main" val="76555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29017924-4C81-434F-9F68-15BB7BD8009B}"/>
              </a:ext>
            </a:extLst>
          </p:cNvPr>
          <p:cNvGrpSpPr/>
          <p:nvPr/>
        </p:nvGrpSpPr>
        <p:grpSpPr>
          <a:xfrm>
            <a:off x="3199258" y="2370989"/>
            <a:ext cx="5793485" cy="2116022"/>
            <a:chOff x="1769918" y="2385536"/>
            <a:chExt cx="8652164" cy="20869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0372B-15B5-4BC2-894D-CF23B1F28BBA}"/>
                </a:ext>
              </a:extLst>
            </p:cNvPr>
            <p:cNvSpPr/>
            <p:nvPr/>
          </p:nvSpPr>
          <p:spPr>
            <a:xfrm>
              <a:off x="2488770" y="2385536"/>
              <a:ext cx="7214461" cy="2086928"/>
            </a:xfrm>
            <a:prstGeom prst="rect">
              <a:avLst/>
            </a:prstGeom>
            <a:noFill/>
            <a:ln w="38100">
              <a:solidFill>
                <a:srgbClr val="0F2F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矩形 20">
              <a:extLst>
                <a:ext uri="{FF2B5EF4-FFF2-40B4-BE49-F238E27FC236}">
                  <a16:creationId xmlns:a16="http://schemas.microsoft.com/office/drawing/2014/main" id="{C75983DA-99E2-4287-AF09-4804228BCF8F}"/>
                </a:ext>
              </a:extLst>
            </p:cNvPr>
            <p:cNvSpPr/>
            <p:nvPr/>
          </p:nvSpPr>
          <p:spPr>
            <a:xfrm>
              <a:off x="1769918" y="2812473"/>
              <a:ext cx="8652164" cy="12330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E9501-5F1C-464D-8F8E-03D7CA685A9A}"/>
              </a:ext>
            </a:extLst>
          </p:cNvPr>
          <p:cNvSpPr txBox="1"/>
          <p:nvPr/>
        </p:nvSpPr>
        <p:spPr>
          <a:xfrm>
            <a:off x="2479652" y="2767280"/>
            <a:ext cx="7098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PART 02</a:t>
            </a:r>
          </a:p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数据分析和可视化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6961E1-2098-4417-AA31-62505F667DC9}"/>
              </a:ext>
            </a:extLst>
          </p:cNvPr>
          <p:cNvSpPr/>
          <p:nvPr/>
        </p:nvSpPr>
        <p:spPr>
          <a:xfrm>
            <a:off x="364054" y="373646"/>
            <a:ext cx="11463892" cy="6110709"/>
          </a:xfrm>
          <a:prstGeom prst="rect">
            <a:avLst/>
          </a:prstGeom>
          <a:noFill/>
          <a:ln w="38100">
            <a:solidFill>
              <a:srgbClr val="0F2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53BDD-9B5E-4FDF-BD7A-AC17B9624A82}"/>
              </a:ext>
            </a:extLst>
          </p:cNvPr>
          <p:cNvSpPr/>
          <p:nvPr/>
        </p:nvSpPr>
        <p:spPr>
          <a:xfrm>
            <a:off x="209334" y="200086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1EC499-D237-4C35-B392-2203E918F697}"/>
              </a:ext>
            </a:extLst>
          </p:cNvPr>
          <p:cNvSpPr/>
          <p:nvPr/>
        </p:nvSpPr>
        <p:spPr>
          <a:xfrm>
            <a:off x="11647560" y="6347404"/>
            <a:ext cx="360772" cy="360772"/>
          </a:xfrm>
          <a:prstGeom prst="rect">
            <a:avLst/>
          </a:prstGeom>
          <a:solidFill>
            <a:srgbClr val="0F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49E99FA-1D8D-4B23-8309-03A7F7074FDA}"/>
              </a:ext>
            </a:extLst>
          </p:cNvPr>
          <p:cNvGrpSpPr/>
          <p:nvPr/>
        </p:nvGrpSpPr>
        <p:grpSpPr>
          <a:xfrm>
            <a:off x="3311137" y="3188663"/>
            <a:ext cx="5569726" cy="480671"/>
            <a:chOff x="3261223" y="1131982"/>
            <a:chExt cx="5569726" cy="480671"/>
          </a:xfrm>
        </p:grpSpPr>
        <p:sp>
          <p:nvSpPr>
            <p:cNvPr id="29" name="Freeform 513">
              <a:extLst>
                <a:ext uri="{FF2B5EF4-FFF2-40B4-BE49-F238E27FC236}">
                  <a16:creationId xmlns:a16="http://schemas.microsoft.com/office/drawing/2014/main" id="{1E673289-DF63-4D4C-BDE3-926043448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223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30" name="Freeform 513">
              <a:extLst>
                <a:ext uri="{FF2B5EF4-FFF2-40B4-BE49-F238E27FC236}">
                  <a16:creationId xmlns:a16="http://schemas.microsoft.com/office/drawing/2014/main" id="{02DC74E7-9823-4898-A9DA-4611CCA42E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573365" y="1131982"/>
              <a:ext cx="257584" cy="480671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solidFill>
              <a:srgbClr val="0F2F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52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数据分析和可视化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D4549-F607-4599-B223-E8DC0FACDE5B}"/>
              </a:ext>
            </a:extLst>
          </p:cNvPr>
          <p:cNvGrpSpPr/>
          <p:nvPr/>
        </p:nvGrpSpPr>
        <p:grpSpPr>
          <a:xfrm>
            <a:off x="1351225" y="2323342"/>
            <a:ext cx="2305949" cy="2521011"/>
            <a:chOff x="1340022" y="7191697"/>
            <a:chExt cx="306388" cy="334963"/>
          </a:xfrm>
          <a:solidFill>
            <a:srgbClr val="0F2F56"/>
          </a:solidFill>
        </p:grpSpPr>
        <p:sp>
          <p:nvSpPr>
            <p:cNvPr id="11" name="Freeform 665">
              <a:extLst>
                <a:ext uri="{FF2B5EF4-FFF2-40B4-BE49-F238E27FC236}">
                  <a16:creationId xmlns:a16="http://schemas.microsoft.com/office/drawing/2014/main" id="{02D2550F-F9A8-4710-BE2A-1864427DD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022" y="7191697"/>
              <a:ext cx="306388" cy="23653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2" name="Rectangle 666">
              <a:extLst>
                <a:ext uri="{FF2B5EF4-FFF2-40B4-BE49-F238E27FC236}">
                  <a16:creationId xmlns:a16="http://schemas.microsoft.com/office/drawing/2014/main" id="{02AA0D67-F288-470E-9787-24613A30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10" y="7445697"/>
              <a:ext cx="44450" cy="809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3" name="Rectangle 667">
              <a:extLst>
                <a:ext uri="{FF2B5EF4-FFF2-40B4-BE49-F238E27FC236}">
                  <a16:creationId xmlns:a16="http://schemas.microsoft.com/office/drawing/2014/main" id="{EFFCC270-72C6-4ECD-8EFE-EC3B9B420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035" y="7406009"/>
              <a:ext cx="44450" cy="1206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4" name="Rectangle 668">
              <a:extLst>
                <a:ext uri="{FF2B5EF4-FFF2-40B4-BE49-F238E27FC236}">
                  <a16:creationId xmlns:a16="http://schemas.microsoft.com/office/drawing/2014/main" id="{419BB0E7-4843-43E3-AC04-2C94ED239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647" y="7366322"/>
              <a:ext cx="44450" cy="160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  <p:sp>
          <p:nvSpPr>
            <p:cNvPr id="15" name="Rectangle 669">
              <a:extLst>
                <a:ext uri="{FF2B5EF4-FFF2-40B4-BE49-F238E27FC236}">
                  <a16:creationId xmlns:a16="http://schemas.microsoft.com/office/drawing/2014/main" id="{05B9F38F-D49F-4A50-9592-C5F81FEB2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672" y="7326634"/>
              <a:ext cx="44450" cy="2000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/>
              </a:endParaRPr>
            </a:p>
          </p:txBody>
        </p:sp>
      </p:grpSp>
      <p:sp>
        <p:nvSpPr>
          <p:cNvPr id="16" name="Oval 3">
            <a:extLst>
              <a:ext uri="{FF2B5EF4-FFF2-40B4-BE49-F238E27FC236}">
                <a16:creationId xmlns:a16="http://schemas.microsoft.com/office/drawing/2014/main" id="{F0812812-B647-4D3C-B917-8E1FD0A3F369}"/>
              </a:ext>
            </a:extLst>
          </p:cNvPr>
          <p:cNvSpPr/>
          <p:nvPr/>
        </p:nvSpPr>
        <p:spPr>
          <a:xfrm>
            <a:off x="6721311" y="1638080"/>
            <a:ext cx="825706" cy="82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1</a:t>
            </a:r>
            <a:endParaRPr lang="en-US" sz="36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67F979DC-8062-495C-9E5A-1B3AD177697F}"/>
              </a:ext>
            </a:extLst>
          </p:cNvPr>
          <p:cNvSpPr txBox="1"/>
          <p:nvPr/>
        </p:nvSpPr>
        <p:spPr>
          <a:xfrm>
            <a:off x="7959071" y="1866267"/>
            <a:ext cx="140006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作品类型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4EDA7E26-2330-42B3-9980-8B91805ED81E}"/>
              </a:ext>
            </a:extLst>
          </p:cNvPr>
          <p:cNvSpPr/>
          <p:nvPr/>
        </p:nvSpPr>
        <p:spPr>
          <a:xfrm>
            <a:off x="6721311" y="2757227"/>
            <a:ext cx="825706" cy="82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2</a:t>
            </a: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E3B34145-C663-450F-A0B0-FC774C8ABDEF}"/>
              </a:ext>
            </a:extLst>
          </p:cNvPr>
          <p:cNvSpPr txBox="1"/>
          <p:nvPr/>
        </p:nvSpPr>
        <p:spPr>
          <a:xfrm>
            <a:off x="7959071" y="2985414"/>
            <a:ext cx="140006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作品标签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06BAF4E7-1530-4DEF-ACE1-D603519BC12E}"/>
              </a:ext>
            </a:extLst>
          </p:cNvPr>
          <p:cNvSpPr/>
          <p:nvPr/>
        </p:nvSpPr>
        <p:spPr>
          <a:xfrm>
            <a:off x="6721311" y="3872015"/>
            <a:ext cx="825706" cy="82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3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354828F4-5790-480B-9A78-2A6CB6A90B9A}"/>
              </a:ext>
            </a:extLst>
          </p:cNvPr>
          <p:cNvSpPr txBox="1"/>
          <p:nvPr/>
        </p:nvSpPr>
        <p:spPr>
          <a:xfrm>
            <a:off x="7959071" y="4100202"/>
            <a:ext cx="140006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平均得分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82D92D96-E93F-45C4-A2EA-7F605400EF66}"/>
              </a:ext>
            </a:extLst>
          </p:cNvPr>
          <p:cNvSpPr/>
          <p:nvPr/>
        </p:nvSpPr>
        <p:spPr>
          <a:xfrm>
            <a:off x="6721311" y="5035181"/>
            <a:ext cx="825706" cy="8257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4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EB671103-739D-4192-86E3-F789D452DE63}"/>
              </a:ext>
            </a:extLst>
          </p:cNvPr>
          <p:cNvSpPr txBox="1"/>
          <p:nvPr/>
        </p:nvSpPr>
        <p:spPr>
          <a:xfrm>
            <a:off x="7959071" y="5263368"/>
            <a:ext cx="140006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Calibri" panose="020F0502020204030204" pitchFamily="34" charset="0"/>
              </a:rPr>
              <a:t>人气</a:t>
            </a:r>
            <a:endParaRPr lang="en-US" sz="24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Calibri" panose="020F050202020403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3C50DD8-B09A-49F3-9724-4E3B69935A0A}"/>
              </a:ext>
            </a:extLst>
          </p:cNvPr>
          <p:cNvCxnSpPr>
            <a:cxnSpLocks/>
          </p:cNvCxnSpPr>
          <p:nvPr/>
        </p:nvCxnSpPr>
        <p:spPr>
          <a:xfrm>
            <a:off x="6096000" y="2050933"/>
            <a:ext cx="0" cy="3397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8D46DBA-61F8-40D3-BF69-873B520B700C}"/>
              </a:ext>
            </a:extLst>
          </p:cNvPr>
          <p:cNvSpPr txBox="1"/>
          <p:nvPr/>
        </p:nvSpPr>
        <p:spPr>
          <a:xfrm>
            <a:off x="5009025" y="2050933"/>
            <a:ext cx="923330" cy="1314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b="1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4738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作品类型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D9E73DF-008C-4B38-8512-9C3A8F4928F2}"/>
              </a:ext>
            </a:extLst>
          </p:cNvPr>
          <p:cNvSpPr txBox="1"/>
          <p:nvPr/>
        </p:nvSpPr>
        <p:spPr>
          <a:xfrm>
            <a:off x="650450" y="1684224"/>
            <a:ext cx="800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从玫瑰图上可以看出，</a:t>
            </a:r>
            <a:r>
              <a:rPr lang="en-US" altLang="zh-CN" b="1" dirty="0"/>
              <a:t>TV</a:t>
            </a:r>
            <a:r>
              <a:rPr lang="zh-CN" altLang="en-US" b="1" dirty="0"/>
              <a:t>动画和</a:t>
            </a:r>
            <a:r>
              <a:rPr lang="en-US" altLang="zh-CN" b="1" dirty="0"/>
              <a:t>OVA</a:t>
            </a:r>
            <a:r>
              <a:rPr lang="zh-CN" altLang="en-US" dirty="0"/>
              <a:t>的数量是最多的。而对</a:t>
            </a:r>
            <a:r>
              <a:rPr lang="en-US" altLang="zh-CN" dirty="0"/>
              <a:t>TV</a:t>
            </a:r>
            <a:r>
              <a:rPr lang="zh-CN" altLang="en-US" dirty="0"/>
              <a:t>动画的评价则远远多于其他类别。因此，后续将着重分析</a:t>
            </a:r>
            <a:r>
              <a:rPr lang="en-US" altLang="zh-CN" b="1" dirty="0"/>
              <a:t>TV</a:t>
            </a:r>
            <a:r>
              <a:rPr lang="zh-CN" altLang="en-US" b="1" dirty="0"/>
              <a:t>动画</a:t>
            </a:r>
            <a:r>
              <a:rPr lang="zh-CN" altLang="en-US" dirty="0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C2D4C3-4B0D-4202-8E70-8C47A9EC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186" y="2744147"/>
            <a:ext cx="5947006" cy="34521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03E814-BE99-44F6-A22C-220137F70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8" y="2744147"/>
            <a:ext cx="5947006" cy="391250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F6789D7-8534-480C-ACFB-7C700784D518}"/>
              </a:ext>
            </a:extLst>
          </p:cNvPr>
          <p:cNvSpPr txBox="1"/>
          <p:nvPr/>
        </p:nvSpPr>
        <p:spPr>
          <a:xfrm>
            <a:off x="0" y="904777"/>
            <a:ext cx="205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作品类型</a:t>
            </a:r>
          </a:p>
        </p:txBody>
      </p:sp>
    </p:spTree>
    <p:extLst>
      <p:ext uri="{BB962C8B-B14F-4D97-AF65-F5344CB8AC3E}">
        <p14:creationId xmlns:p14="http://schemas.microsoft.com/office/powerpoint/2010/main" val="192708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作品标签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C68D1A8-632D-425C-8D5C-D6443F41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4" y="2650911"/>
            <a:ext cx="6051855" cy="345105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77623F8-D6B2-4D77-9AA5-0F34A3B9F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0911"/>
            <a:ext cx="5622699" cy="3451058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18C9464F-42DC-4328-8723-C2392123D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40" y="1398066"/>
            <a:ext cx="1018350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+mn-lt"/>
              </a:rPr>
              <a:t>从</a:t>
            </a:r>
            <a:r>
              <a:rPr lang="zh-CN" altLang="zh-CN" b="1" dirty="0">
                <a:latin typeface="+mn-lt"/>
              </a:rPr>
              <a:t>数量</a:t>
            </a:r>
            <a:r>
              <a:rPr lang="zh-CN" altLang="zh-CN" dirty="0">
                <a:latin typeface="+mn-lt"/>
              </a:rPr>
              <a:t>上看，Comedy,Action,Romance所占数量最多。但从</a:t>
            </a:r>
            <a:r>
              <a:rPr lang="zh-CN" altLang="zh-CN" b="1" dirty="0">
                <a:latin typeface="+mn-lt"/>
              </a:rPr>
              <a:t>平均得分</a:t>
            </a:r>
            <a:r>
              <a:rPr lang="zh-CN" altLang="zh-CN" dirty="0">
                <a:latin typeface="+mn-lt"/>
              </a:rPr>
              <a:t>上看，Thriller,Police,Josei的得分最高。从总体上看，平均得分高的标签的数量都不多，也就是说，从统计上看，</a:t>
            </a:r>
            <a:r>
              <a:rPr lang="zh-CN" altLang="zh-CN" b="1" dirty="0">
                <a:latin typeface="+mn-lt"/>
              </a:rPr>
              <a:t>小众类型</a:t>
            </a:r>
            <a:r>
              <a:rPr lang="zh-CN" altLang="zh-CN" dirty="0">
                <a:latin typeface="+mn-lt"/>
              </a:rPr>
              <a:t>的作品的得分会相对高一些。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736AAF-5283-4B23-BC24-F8F8DF558391}"/>
              </a:ext>
            </a:extLst>
          </p:cNvPr>
          <p:cNvSpPr txBox="1"/>
          <p:nvPr/>
        </p:nvSpPr>
        <p:spPr>
          <a:xfrm>
            <a:off x="-362181" y="909873"/>
            <a:ext cx="303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作品标签</a:t>
            </a:r>
          </a:p>
        </p:txBody>
      </p:sp>
    </p:spTree>
    <p:extLst>
      <p:ext uri="{BB962C8B-B14F-4D97-AF65-F5344CB8AC3E}">
        <p14:creationId xmlns:p14="http://schemas.microsoft.com/office/powerpoint/2010/main" val="172897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87C9AD4-467E-4FA2-AC19-77055392BC0D}"/>
              </a:ext>
            </a:extLst>
          </p:cNvPr>
          <p:cNvGrpSpPr/>
          <p:nvPr/>
        </p:nvGrpSpPr>
        <p:grpSpPr>
          <a:xfrm>
            <a:off x="0" y="201349"/>
            <a:ext cx="3030311" cy="422389"/>
            <a:chOff x="2606619" y="1654592"/>
            <a:chExt cx="3030311" cy="42238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CD18660-3D1B-446C-866C-E3FD73E7C88B}"/>
                </a:ext>
              </a:extLst>
            </p:cNvPr>
            <p:cNvGrpSpPr/>
            <p:nvPr/>
          </p:nvGrpSpPr>
          <p:grpSpPr>
            <a:xfrm>
              <a:off x="2739033" y="1654592"/>
              <a:ext cx="2765481" cy="422389"/>
              <a:chOff x="1769918" y="2385536"/>
              <a:chExt cx="8652164" cy="208692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09E5BC-69BB-4C1B-A2C8-24DD94565417}"/>
                  </a:ext>
                </a:extLst>
              </p:cNvPr>
              <p:cNvSpPr/>
              <p:nvPr/>
            </p:nvSpPr>
            <p:spPr>
              <a:xfrm>
                <a:off x="2488770" y="2385536"/>
                <a:ext cx="7214461" cy="2086928"/>
              </a:xfrm>
              <a:prstGeom prst="rect">
                <a:avLst/>
              </a:prstGeom>
              <a:noFill/>
              <a:ln w="19050">
                <a:solidFill>
                  <a:srgbClr val="0F2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  <p:sp useBgFill="1">
            <p:nvSpPr>
              <p:cNvPr id="8" name="矩形 7">
                <a:extLst>
                  <a:ext uri="{FF2B5EF4-FFF2-40B4-BE49-F238E27FC236}">
                    <a16:creationId xmlns:a16="http://schemas.microsoft.com/office/drawing/2014/main" id="{D9EEACF5-5711-4037-96D3-610967C7E9FB}"/>
                  </a:ext>
                </a:extLst>
              </p:cNvPr>
              <p:cNvSpPr/>
              <p:nvPr/>
            </p:nvSpPr>
            <p:spPr>
              <a:xfrm>
                <a:off x="1769918" y="2812473"/>
                <a:ext cx="8652164" cy="12330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b="1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903990-DA86-4D9B-BCF8-B7D971770C40}"/>
                </a:ext>
              </a:extLst>
            </p:cNvPr>
            <p:cNvSpPr txBox="1"/>
            <p:nvPr/>
          </p:nvSpPr>
          <p:spPr>
            <a:xfrm>
              <a:off x="2606619" y="1681121"/>
              <a:ext cx="3030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用户评分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B30CF5B-7055-426D-BB65-0C2BA195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3" y="3157979"/>
            <a:ext cx="5554717" cy="32375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958F2A-2EB9-4A08-819A-7E2C279C1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45" y="3157979"/>
            <a:ext cx="4696480" cy="324847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785AF35-624E-44C7-907D-6AEC045D2845}"/>
              </a:ext>
            </a:extLst>
          </p:cNvPr>
          <p:cNvSpPr txBox="1"/>
          <p:nvPr/>
        </p:nvSpPr>
        <p:spPr>
          <a:xfrm>
            <a:off x="888476" y="1959831"/>
            <a:ext cx="9584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分别计算绘制作品的平均得分（左）和用户评分的分布图（右）。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可以看出，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绝大部分作品的平均得分都在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左右，而用户的评分也都集中在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左右，这两者是相符的。据此，在后续的分析中，可以认为评分在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分及以上的作品是用户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明显喜爱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的作品。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1880D3-1A0A-4CB5-B73A-A0B6FF3D523A}"/>
              </a:ext>
            </a:extLst>
          </p:cNvPr>
          <p:cNvSpPr txBox="1"/>
          <p:nvPr/>
        </p:nvSpPr>
        <p:spPr>
          <a:xfrm>
            <a:off x="-245097" y="1211625"/>
            <a:ext cx="303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badi Extra Light" panose="020B0204020104020204" pitchFamily="34" charset="0"/>
                <a:ea typeface="黑体" panose="02010609060101010101" pitchFamily="49" charset="-122"/>
              </a:rPr>
              <a:t>用户评分</a:t>
            </a:r>
          </a:p>
        </p:txBody>
      </p:sp>
    </p:spTree>
    <p:extLst>
      <p:ext uri="{BB962C8B-B14F-4D97-AF65-F5344CB8AC3E}">
        <p14:creationId xmlns:p14="http://schemas.microsoft.com/office/powerpoint/2010/main" val="125316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930</Words>
  <Application>Microsoft Office PowerPoint</Application>
  <PresentationFormat>宽屏</PresentationFormat>
  <Paragraphs>97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黑体</vt:lpstr>
      <vt:lpstr>Abadi Extra Light</vt:lpstr>
      <vt:lpstr>Arial</vt:lpstr>
      <vt:lpstr>Calibri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凯</dc:creator>
  <cp:lastModifiedBy>翁 思扬</cp:lastModifiedBy>
  <cp:revision>78</cp:revision>
  <dcterms:created xsi:type="dcterms:W3CDTF">2019-05-21T13:20:10Z</dcterms:created>
  <dcterms:modified xsi:type="dcterms:W3CDTF">2021-01-14T04:20:40Z</dcterms:modified>
</cp:coreProperties>
</file>