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67" r:id="rId2"/>
    <p:sldMasterId id="2147483670" r:id="rId3"/>
    <p:sldMasterId id="2147483672" r:id="rId4"/>
  </p:sldMasterIdLst>
  <p:notesMasterIdLst>
    <p:notesMasterId r:id="rId24"/>
  </p:notesMasterIdLst>
  <p:handoutMasterIdLst>
    <p:handoutMasterId r:id="rId25"/>
  </p:handoutMasterIdLst>
  <p:sldIdLst>
    <p:sldId id="300" r:id="rId5"/>
    <p:sldId id="782" r:id="rId6"/>
    <p:sldId id="901" r:id="rId7"/>
    <p:sldId id="785" r:id="rId8"/>
    <p:sldId id="816" r:id="rId9"/>
    <p:sldId id="791" r:id="rId10"/>
    <p:sldId id="790" r:id="rId11"/>
    <p:sldId id="792" r:id="rId12"/>
    <p:sldId id="900" r:id="rId13"/>
    <p:sldId id="793" r:id="rId14"/>
    <p:sldId id="794" r:id="rId15"/>
    <p:sldId id="827" r:id="rId16"/>
    <p:sldId id="795" r:id="rId17"/>
    <p:sldId id="809" r:id="rId18"/>
    <p:sldId id="813" r:id="rId19"/>
    <p:sldId id="814" r:id="rId20"/>
    <p:sldId id="805" r:id="rId21"/>
    <p:sldId id="915" r:id="rId22"/>
    <p:sldId id="914" r:id="rId23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DE75"/>
    <a:srgbClr val="66FF66"/>
    <a:srgbClr val="0099FF"/>
    <a:srgbClr val="FFFFFF"/>
    <a:srgbClr val="99FF66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230" autoAdjust="0"/>
    <p:restoredTop sz="80759" autoAdjust="0"/>
  </p:normalViewPr>
  <p:slideViewPr>
    <p:cSldViewPr>
      <p:cViewPr varScale="1">
        <p:scale>
          <a:sx n="74" d="100"/>
          <a:sy n="74" d="100"/>
        </p:scale>
        <p:origin x="-17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867D5C9-AA87-433B-A808-6F6DDE42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7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9C8A16-DDF4-4D8D-AD5B-EDD2FF5A3AC4}" type="datetimeFigureOut">
              <a:rPr lang="en-US"/>
              <a:pPr>
                <a:defRPr/>
              </a:pPr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482434-3CAB-4DA5-9DD4-49A127B22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F323838-FF94-4B74-A54E-C799226CEC5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482434-3CAB-4DA5-9DD4-49A127B222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9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1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E7FAEB6-91BD-43B8-A72C-85E345E0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0A039-E75E-4750-B128-20F838803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1CF0B7-FF0C-4ACA-A2DC-C8C062722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794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93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273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434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7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6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4B2035-F78B-4BF3-A573-4E122B9B8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05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0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465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79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112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436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5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9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7 w 1000"/>
                  <a:gd name="T3" fmla="*/ 0 h 1000"/>
                  <a:gd name="T4" fmla="*/ 2147483647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7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itchFamily="2" charset="2"/>
                  </a:rPr>
                  <a:t></a:t>
                </a:r>
                <a:r>
                  <a:rPr lang="en-US" sz="600" b="1" smtClean="0"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B810AF-B6A0-48C3-B71C-D661BFB3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6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42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19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18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65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69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2397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748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3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5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4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4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96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Text Box 9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1030" name="Line 12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2" r:id="rId1"/>
    <p:sldLayoutId id="2147488102" r:id="rId2"/>
    <p:sldLayoutId id="2147488103" r:id="rId3"/>
    <p:sldLayoutId id="2147488104" r:id="rId4"/>
    <p:sldLayoutId id="2147488105" r:id="rId5"/>
    <p:sldLayoutId id="2147488106" r:id="rId6"/>
    <p:sldLayoutId id="2147488107" r:id="rId7"/>
    <p:sldLayoutId id="2147488108" r:id="rId8"/>
    <p:sldLayoutId id="2147488109" r:id="rId9"/>
    <p:sldLayoutId id="2147488110" r:id="rId10"/>
    <p:sldLayoutId id="2147488111" r:id="rId11"/>
    <p:sldLayoutId id="21474881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4" r:id="rId1"/>
    <p:sldLayoutId id="2147488112" r:id="rId2"/>
    <p:sldLayoutId id="2147488113" r:id="rId3"/>
    <p:sldLayoutId id="2147488114" r:id="rId4"/>
    <p:sldLayoutId id="2147488115" r:id="rId5"/>
    <p:sldLayoutId id="2147488116" r:id="rId6"/>
    <p:sldLayoutId id="2147488117" r:id="rId7"/>
    <p:sldLayoutId id="2147488118" r:id="rId8"/>
    <p:sldLayoutId id="2147488119" r:id="rId9"/>
    <p:sldLayoutId id="2147488120" r:id="rId10"/>
    <p:sldLayoutId id="21474881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5" r:id="rId1"/>
    <p:sldLayoutId id="2147488122" r:id="rId2"/>
    <p:sldLayoutId id="2147488123" r:id="rId3"/>
    <p:sldLayoutId id="2147488124" r:id="rId4"/>
    <p:sldLayoutId id="2147488125" r:id="rId5"/>
    <p:sldLayoutId id="2147488126" r:id="rId6"/>
    <p:sldLayoutId id="2147488127" r:id="rId7"/>
    <p:sldLayoutId id="2147488128" r:id="rId8"/>
    <p:sldLayoutId id="2147488129" r:id="rId9"/>
    <p:sldLayoutId id="2147488130" r:id="rId10"/>
    <p:sldLayoutId id="21474881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itchFamily="2" charset="2"/>
              </a:rPr>
              <a:t></a:t>
            </a:r>
            <a:r>
              <a:rPr lang="en-US" sz="700" b="1" smtClean="0">
                <a:latin typeface="Georgia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6" r:id="rId1"/>
    <p:sldLayoutId id="2147488132" r:id="rId2"/>
    <p:sldLayoutId id="2147488133" r:id="rId3"/>
    <p:sldLayoutId id="2147488134" r:id="rId4"/>
    <p:sldLayoutId id="2147488135" r:id="rId5"/>
    <p:sldLayoutId id="2147488136" r:id="rId6"/>
    <p:sldLayoutId id="2147488137" r:id="rId7"/>
    <p:sldLayoutId id="2147488138" r:id="rId8"/>
    <p:sldLayoutId id="2147488139" r:id="rId9"/>
    <p:sldLayoutId id="2147488140" r:id="rId10"/>
    <p:sldLayoutId id="21474881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0.png"/><Relationship Id="rId7" Type="http://schemas.openxmlformats.org/officeDocument/2006/relationships/image" Target="../media/image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0.png"/><Relationship Id="rId7" Type="http://schemas.openxmlformats.org/officeDocument/2006/relationships/image" Target="../media/image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10.png"/><Relationship Id="rId4" Type="http://schemas.openxmlformats.org/officeDocument/2006/relationships/image" Target="../media/image112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1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1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2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2.png"/><Relationship Id="rId10" Type="http://schemas.openxmlformats.org/officeDocument/2006/relationships/image" Target="../media/image21.png"/><Relationship Id="rId4" Type="http://schemas.openxmlformats.org/officeDocument/2006/relationships/image" Target="../media/image142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(Distributed) Version Control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"Clean" Repository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14340" idx="1"/>
            <a:endCxn id="14339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Arrow Connector 24"/>
          <p:cNvCxnSpPr>
            <a:cxnSpLocks noChangeShapeType="1"/>
            <a:stCxn id="14342" idx="1"/>
            <a:endCxn id="14340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Arrow Connector 27"/>
          <p:cNvCxnSpPr>
            <a:cxnSpLocks noChangeShapeType="1"/>
            <a:stCxn id="14341" idx="1"/>
            <a:endCxn id="14342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ounded Rectangle 38"/>
          <p:cNvSpPr>
            <a:spLocks noChangeArrowheads="1"/>
          </p:cNvSpPr>
          <p:nvPr/>
        </p:nvSpPr>
        <p:spPr bwMode="auto">
          <a:xfrm>
            <a:off x="1157288" y="3808474"/>
            <a:ext cx="5159375" cy="1138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Flowchart: Multidocument 1"/>
          <p:cNvSpPr>
            <a:spLocks noChangeArrowheads="1"/>
          </p:cNvSpPr>
          <p:nvPr/>
        </p:nvSpPr>
        <p:spPr bwMode="auto">
          <a:xfrm>
            <a:off x="7305323" y="274637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cxnSp>
        <p:nvCxnSpPr>
          <p:cNvPr id="21" name="Straight Arrow Connector 11"/>
          <p:cNvCxnSpPr>
            <a:cxnSpLocks noChangeShapeType="1"/>
            <a:stCxn id="22" idx="2"/>
            <a:endCxn id="14341" idx="0"/>
          </p:cNvCxnSpPr>
          <p:nvPr/>
        </p:nvCxnSpPr>
        <p:spPr bwMode="auto">
          <a:xfrm>
            <a:off x="555863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5042309" y="2577012"/>
            <a:ext cx="1032643" cy="817246"/>
            <a:chOff x="5042309" y="2577012"/>
            <a:chExt cx="1032643" cy="817246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p:cxnSp>
        <p:nvCxnSpPr>
          <p:cNvPr id="30" name="Straight Arrow Connector 11"/>
          <p:cNvCxnSpPr>
            <a:cxnSpLocks noChangeShapeType="1"/>
            <a:stCxn id="31" idx="2"/>
            <a:endCxn id="14340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82811" y="2377043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11" y="2377043"/>
                <a:ext cx="39889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4196" y="5752717"/>
            <a:ext cx="4933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branch master nothing to commit, working directory clean</a:t>
            </a:r>
          </a:p>
        </p:txBody>
      </p:sp>
      <p:sp>
        <p:nvSpPr>
          <p:cNvPr id="33" name="Flowchart: Multidocument 1"/>
          <p:cNvSpPr>
            <a:spLocks noChangeArrowheads="1"/>
          </p:cNvSpPr>
          <p:nvPr/>
        </p:nvSpPr>
        <p:spPr bwMode="auto">
          <a:xfrm>
            <a:off x="7304220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17361" y="51095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61" y="5109568"/>
                <a:ext cx="3882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7109238" y="3960265"/>
            <a:ext cx="1324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ame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("clean")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11"/>
          <p:cNvCxnSpPr>
            <a:cxnSpLocks noChangeShapeType="1"/>
            <a:stCxn id="35" idx="0"/>
          </p:cNvCxnSpPr>
          <p:nvPr/>
        </p:nvCxnSpPr>
        <p:spPr bwMode="auto">
          <a:xfrm flipH="1" flipV="1">
            <a:off x="7760143" y="3352801"/>
            <a:ext cx="11296" cy="607464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11"/>
          <p:cNvCxnSpPr>
            <a:cxnSpLocks noChangeShapeType="1"/>
            <a:stCxn id="35" idx="2"/>
            <a:endCxn id="33" idx="0"/>
          </p:cNvCxnSpPr>
          <p:nvPr/>
        </p:nvCxnSpPr>
        <p:spPr bwMode="auto">
          <a:xfrm>
            <a:off x="7771439" y="4668151"/>
            <a:ext cx="50179" cy="810749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11"/>
          <p:cNvCxnSpPr>
            <a:cxnSpLocks noChangeShapeType="1"/>
            <a:stCxn id="39" idx="3"/>
            <a:endCxn id="33" idx="1"/>
          </p:cNvCxnSpPr>
          <p:nvPr/>
        </p:nvCxnSpPr>
        <p:spPr bwMode="auto">
          <a:xfrm flipV="1">
            <a:off x="6752522" y="5782113"/>
            <a:ext cx="551698" cy="98961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41"/>
          <p:cNvSpPr txBox="1">
            <a:spLocks noChangeArrowheads="1"/>
          </p:cNvSpPr>
          <p:nvPr/>
        </p:nvSpPr>
        <p:spPr bwMode="auto">
          <a:xfrm>
            <a:off x="5027370" y="5373242"/>
            <a:ext cx="17251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ame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("nothing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</a:t>
            </a:r>
            <a:r>
              <a:rPr lang="en-US" sz="2000" dirty="0" smtClean="0">
                <a:solidFill>
                  <a:schemeClr val="accent2"/>
                </a:solidFill>
              </a:rPr>
              <a:t>o commit")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40" name="Straight Arrow Connector 11"/>
          <p:cNvCxnSpPr>
            <a:cxnSpLocks noChangeShapeType="1"/>
            <a:stCxn id="39" idx="0"/>
            <a:endCxn id="14341" idx="2"/>
          </p:cNvCxnSpPr>
          <p:nvPr/>
        </p:nvCxnSpPr>
        <p:spPr bwMode="auto">
          <a:xfrm flipH="1" flipV="1">
            <a:off x="5558632" y="4719638"/>
            <a:ext cx="331314" cy="653604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975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Files in Working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files, remove files, edit files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14340" idx="1"/>
            <a:endCxn id="14339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Arrow Connector 24"/>
          <p:cNvCxnSpPr>
            <a:cxnSpLocks noChangeShapeType="1"/>
            <a:stCxn id="14342" idx="1"/>
            <a:endCxn id="14340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Arrow Connector 27"/>
          <p:cNvCxnSpPr>
            <a:cxnSpLocks noChangeShapeType="1"/>
            <a:stCxn id="14341" idx="1"/>
            <a:endCxn id="14342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ounded Rectangle 38"/>
          <p:cNvSpPr>
            <a:spLocks noChangeArrowheads="1"/>
          </p:cNvSpPr>
          <p:nvPr/>
        </p:nvSpPr>
        <p:spPr bwMode="auto">
          <a:xfrm>
            <a:off x="1157288" y="3808474"/>
            <a:ext cx="5159375" cy="1138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Flowchart: Multidocument 1"/>
          <p:cNvSpPr>
            <a:spLocks noChangeArrowheads="1"/>
          </p:cNvSpPr>
          <p:nvPr/>
        </p:nvSpPr>
        <p:spPr bwMode="auto">
          <a:xfrm>
            <a:off x="7305323" y="2746375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cxnSp>
        <p:nvCxnSpPr>
          <p:cNvPr id="21" name="Straight Arrow Connector 11"/>
          <p:cNvCxnSpPr>
            <a:cxnSpLocks noChangeShapeType="1"/>
            <a:stCxn id="22" idx="2"/>
            <a:endCxn id="14341" idx="0"/>
          </p:cNvCxnSpPr>
          <p:nvPr/>
        </p:nvCxnSpPr>
        <p:spPr bwMode="auto">
          <a:xfrm>
            <a:off x="555863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5042309" y="2577012"/>
            <a:ext cx="1032643" cy="817246"/>
            <a:chOff x="5042309" y="2577012"/>
            <a:chExt cx="1032643" cy="817246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p:sp>
        <p:nvSpPr>
          <p:cNvPr id="23" name="TextBox 41"/>
          <p:cNvSpPr txBox="1">
            <a:spLocks noChangeArrowheads="1"/>
          </p:cNvSpPr>
          <p:nvPr/>
        </p:nvSpPr>
        <p:spPr bwMode="auto">
          <a:xfrm>
            <a:off x="7109238" y="3960265"/>
            <a:ext cx="16369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n</a:t>
            </a:r>
            <a:r>
              <a:rPr lang="en-US" sz="2000" dirty="0" smtClean="0">
                <a:solidFill>
                  <a:schemeClr val="accent2"/>
                </a:solidFill>
              </a:rPr>
              <a:t>ow differs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from index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11"/>
          <p:cNvCxnSpPr>
            <a:cxnSpLocks noChangeShapeType="1"/>
            <a:stCxn id="23" idx="0"/>
          </p:cNvCxnSpPr>
          <p:nvPr/>
        </p:nvCxnSpPr>
        <p:spPr bwMode="auto">
          <a:xfrm flipH="1" flipV="1">
            <a:off x="7760141" y="3352800"/>
            <a:ext cx="167591" cy="607465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11"/>
          <p:cNvCxnSpPr>
            <a:cxnSpLocks noChangeShapeType="1"/>
            <a:stCxn id="28" idx="2"/>
            <a:endCxn id="14340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82811" y="2377043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11" y="2377043"/>
                <a:ext cx="3795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owchart: Multidocument 1"/>
          <p:cNvSpPr>
            <a:spLocks noChangeArrowheads="1"/>
          </p:cNvSpPr>
          <p:nvPr/>
        </p:nvSpPr>
        <p:spPr bwMode="auto">
          <a:xfrm>
            <a:off x="7304220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17361" y="51095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61" y="5109568"/>
                <a:ext cx="3882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Add: Working Tree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Index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14340" idx="1"/>
            <a:endCxn id="14339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Arrow Connector 24"/>
          <p:cNvCxnSpPr>
            <a:cxnSpLocks noChangeShapeType="1"/>
            <a:stCxn id="14342" idx="1"/>
            <a:endCxn id="14340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Arrow Connector 27"/>
          <p:cNvCxnSpPr>
            <a:cxnSpLocks noChangeShapeType="1"/>
            <a:stCxn id="14341" idx="1"/>
            <a:endCxn id="14342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Rounded Rectangle 38"/>
          <p:cNvSpPr>
            <a:spLocks noChangeArrowheads="1"/>
          </p:cNvSpPr>
          <p:nvPr/>
        </p:nvSpPr>
        <p:spPr bwMode="auto">
          <a:xfrm>
            <a:off x="1157288" y="3808474"/>
            <a:ext cx="5159375" cy="1138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Flowchart: Multidocument 1"/>
          <p:cNvSpPr>
            <a:spLocks noChangeArrowheads="1"/>
          </p:cNvSpPr>
          <p:nvPr/>
        </p:nvSpPr>
        <p:spPr bwMode="auto">
          <a:xfrm>
            <a:off x="7305323" y="2746375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cxnSp>
        <p:nvCxnSpPr>
          <p:cNvPr id="21" name="Straight Arrow Connector 11"/>
          <p:cNvCxnSpPr>
            <a:cxnSpLocks noChangeShapeType="1"/>
            <a:stCxn id="22" idx="2"/>
            <a:endCxn id="14341" idx="0"/>
          </p:cNvCxnSpPr>
          <p:nvPr/>
        </p:nvCxnSpPr>
        <p:spPr bwMode="auto">
          <a:xfrm>
            <a:off x="555863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5042309" y="2577012"/>
            <a:ext cx="1032643" cy="817246"/>
            <a:chOff x="5042309" y="2577012"/>
            <a:chExt cx="1032643" cy="817246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p:sp>
        <p:nvSpPr>
          <p:cNvPr id="23" name="TextBox 41"/>
          <p:cNvSpPr txBox="1">
            <a:spLocks noChangeArrowheads="1"/>
          </p:cNvSpPr>
          <p:nvPr/>
        </p:nvSpPr>
        <p:spPr bwMode="auto">
          <a:xfrm>
            <a:off x="6918766" y="3808475"/>
            <a:ext cx="16754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ndex = </a:t>
            </a:r>
            <a:r>
              <a:rPr lang="en-US" sz="2000" dirty="0" err="1" smtClean="0">
                <a:solidFill>
                  <a:schemeClr val="accent2"/>
                </a:solidFill>
              </a:rPr>
              <a:t>wt</a:t>
            </a:r>
            <a:r>
              <a:rPr lang="en-US" sz="2000" dirty="0" smtClean="0">
                <a:solidFill>
                  <a:schemeClr val="accent2"/>
                </a:solidFill>
              </a:rPr>
              <a:t>,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b</a:t>
            </a:r>
            <a:r>
              <a:rPr lang="en-US" sz="2000" dirty="0" smtClean="0">
                <a:solidFill>
                  <a:schemeClr val="accent2"/>
                </a:solidFill>
              </a:rPr>
              <a:t>oth differ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from HEAD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11"/>
          <p:cNvCxnSpPr>
            <a:cxnSpLocks noChangeShapeType="1"/>
            <a:stCxn id="23" idx="0"/>
            <a:endCxn id="14353" idx="2"/>
          </p:cNvCxnSpPr>
          <p:nvPr/>
        </p:nvCxnSpPr>
        <p:spPr bwMode="auto">
          <a:xfrm flipH="1" flipV="1">
            <a:off x="7696888" y="3329834"/>
            <a:ext cx="59608" cy="478641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11"/>
          <p:cNvCxnSpPr>
            <a:cxnSpLocks noChangeShapeType="1"/>
            <a:stCxn id="28" idx="2"/>
            <a:endCxn id="14340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82811" y="2377043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11" y="2377043"/>
                <a:ext cx="3795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owchart: Multidocument 1"/>
          <p:cNvSpPr>
            <a:spLocks noChangeArrowheads="1"/>
          </p:cNvSpPr>
          <p:nvPr/>
        </p:nvSpPr>
        <p:spPr bwMode="auto">
          <a:xfrm>
            <a:off x="7304220" y="5478900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17361" y="5109568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61" y="5109568"/>
                <a:ext cx="3795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11"/>
          <p:cNvCxnSpPr>
            <a:cxnSpLocks noChangeShapeType="1"/>
            <a:stCxn id="23" idx="2"/>
            <a:endCxn id="33" idx="0"/>
          </p:cNvCxnSpPr>
          <p:nvPr/>
        </p:nvCxnSpPr>
        <p:spPr bwMode="auto">
          <a:xfrm>
            <a:off x="7756496" y="4824138"/>
            <a:ext cx="65122" cy="65476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909999" y="1683415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add --all .</a:t>
            </a:r>
          </a:p>
        </p:txBody>
      </p:sp>
    </p:spTree>
    <p:extLst>
      <p:ext uri="{BB962C8B-B14F-4D97-AF65-F5344CB8AC3E}">
        <p14:creationId xmlns:p14="http://schemas.microsoft.com/office/powerpoint/2010/main" val="33849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Commit: </a:t>
            </a:r>
            <a:r>
              <a:rPr lang="en-US" dirty="0" smtClean="0"/>
              <a:t>Index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Store</a:t>
            </a:r>
            <a:endParaRPr lang="en-US" dirty="0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TextBox 41"/>
          <p:cNvSpPr txBox="1">
            <a:spLocks noChangeArrowheads="1"/>
          </p:cNvSpPr>
          <p:nvPr/>
        </p:nvSpPr>
        <p:spPr bwMode="auto">
          <a:xfrm>
            <a:off x="3754754" y="2374436"/>
            <a:ext cx="2117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new </a:t>
            </a:r>
            <a:r>
              <a:rPr lang="en-US" sz="2000" dirty="0" smtClean="0">
                <a:solidFill>
                  <a:schemeClr val="accent2"/>
                </a:solidFill>
              </a:rPr>
              <a:t>commit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added to </a:t>
            </a:r>
            <a:r>
              <a:rPr lang="en-US" sz="2000" dirty="0" smtClean="0">
                <a:solidFill>
                  <a:schemeClr val="accent2"/>
                </a:solidFill>
              </a:rPr>
              <a:t>store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1520" name="Straight Arrow Connector 11"/>
          <p:cNvCxnSpPr>
            <a:cxnSpLocks noChangeShapeType="1"/>
            <a:stCxn id="21519" idx="2"/>
          </p:cNvCxnSpPr>
          <p:nvPr/>
        </p:nvCxnSpPr>
        <p:spPr bwMode="auto">
          <a:xfrm>
            <a:off x="4813698" y="3082322"/>
            <a:ext cx="1577577" cy="1181523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Arrow Connector 11"/>
          <p:cNvCxnSpPr>
            <a:cxnSpLocks noChangeShapeType="1"/>
            <a:stCxn id="39" idx="0"/>
          </p:cNvCxnSpPr>
          <p:nvPr/>
        </p:nvCxnSpPr>
        <p:spPr bwMode="auto">
          <a:xfrm flipV="1">
            <a:off x="5472395" y="4416426"/>
            <a:ext cx="693459" cy="1289424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TextBox 41"/>
          <p:cNvSpPr txBox="1">
            <a:spLocks noChangeArrowheads="1"/>
          </p:cNvSpPr>
          <p:nvPr/>
        </p:nvSpPr>
        <p:spPr bwMode="auto">
          <a:xfrm>
            <a:off x="1697038" y="5554663"/>
            <a:ext cx="21499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Store </a:t>
            </a:r>
            <a:r>
              <a:rPr lang="en-US" sz="2000" i="1" dirty="0">
                <a:solidFill>
                  <a:schemeClr val="accent2"/>
                </a:solidFill>
              </a:rPr>
              <a:t>changed</a:t>
            </a:r>
            <a:r>
              <a:rPr lang="en-US" sz="2000" dirty="0">
                <a:solidFill>
                  <a:schemeClr val="accent2"/>
                </a:solidFill>
              </a:rPr>
              <a:t>!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DAG </a:t>
            </a:r>
            <a:r>
              <a:rPr lang="en-US" sz="2000" dirty="0" smtClean="0">
                <a:solidFill>
                  <a:schemeClr val="accent2"/>
                </a:solidFill>
              </a:rPr>
              <a:t>extended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1523" name="Straight Arrow Connector 11"/>
          <p:cNvCxnSpPr>
            <a:cxnSpLocks noChangeShapeType="1"/>
            <a:stCxn id="21522" idx="0"/>
            <a:endCxn id="21515" idx="2"/>
          </p:cNvCxnSpPr>
          <p:nvPr/>
        </p:nvCxnSpPr>
        <p:spPr bwMode="auto">
          <a:xfrm flipV="1">
            <a:off x="2772012" y="4946650"/>
            <a:ext cx="1496776" cy="608013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41"/>
          <p:cNvSpPr txBox="1">
            <a:spLocks noChangeArrowheads="1"/>
          </p:cNvSpPr>
          <p:nvPr/>
        </p:nvSpPr>
        <p:spPr bwMode="auto">
          <a:xfrm>
            <a:off x="4655243" y="1553661"/>
            <a:ext cx="28007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HEAD (and attached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b</a:t>
            </a:r>
            <a:r>
              <a:rPr lang="en-US" sz="2000" dirty="0" smtClean="0">
                <a:solidFill>
                  <a:schemeClr val="accent2"/>
                </a:solidFill>
              </a:rPr>
              <a:t>ranch) advanced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11"/>
          <p:cNvCxnSpPr>
            <a:cxnSpLocks noChangeShapeType="1"/>
            <a:stCxn id="49" idx="2"/>
            <a:endCxn id="31" idx="0"/>
          </p:cNvCxnSpPr>
          <p:nvPr/>
        </p:nvCxnSpPr>
        <p:spPr bwMode="auto">
          <a:xfrm>
            <a:off x="6055627" y="2261547"/>
            <a:ext cx="716598" cy="315465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11"/>
          <p:cNvCxnSpPr>
            <a:cxnSpLocks noChangeShapeType="1"/>
            <a:stCxn id="54" idx="2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ounded Rectangle 53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41"/>
          <p:cNvSpPr txBox="1">
            <a:spLocks noChangeArrowheads="1"/>
          </p:cNvSpPr>
          <p:nvPr/>
        </p:nvSpPr>
        <p:spPr bwMode="auto">
          <a:xfrm>
            <a:off x="4778936" y="5705850"/>
            <a:ext cx="13869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parent is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old HEAD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41" name="Straight Arrow Connector 11"/>
          <p:cNvCxnSpPr>
            <a:cxnSpLocks noChangeShapeType="1"/>
            <a:stCxn id="43" idx="2"/>
            <a:endCxn id="21516" idx="0"/>
          </p:cNvCxnSpPr>
          <p:nvPr/>
        </p:nvCxnSpPr>
        <p:spPr bwMode="auto">
          <a:xfrm>
            <a:off x="677148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41"/>
          <p:cNvGrpSpPr/>
          <p:nvPr/>
        </p:nvGrpSpPr>
        <p:grpSpPr>
          <a:xfrm>
            <a:off x="6255159" y="2577012"/>
            <a:ext cx="1032643" cy="817246"/>
            <a:chOff x="5042309" y="2577012"/>
            <a:chExt cx="1032643" cy="817246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owchart: Multidocument 1"/>
          <p:cNvSpPr>
            <a:spLocks noChangeArrowheads="1"/>
          </p:cNvSpPr>
          <p:nvPr/>
        </p:nvSpPr>
        <p:spPr bwMode="auto">
          <a:xfrm>
            <a:off x="7723480" y="274637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p:sp>
        <p:nvSpPr>
          <p:cNvPr id="46" name="TextBox 41"/>
          <p:cNvSpPr txBox="1">
            <a:spLocks noChangeArrowheads="1"/>
          </p:cNvSpPr>
          <p:nvPr/>
        </p:nvSpPr>
        <p:spPr bwMode="auto">
          <a:xfrm>
            <a:off x="7508999" y="3808475"/>
            <a:ext cx="15408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dirty="0" smtClean="0">
                <a:solidFill>
                  <a:schemeClr val="accent2"/>
                </a:solidFill>
              </a:rPr>
              <a:t>naffected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(but now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 smtClean="0">
                <a:solidFill>
                  <a:schemeClr val="accent2"/>
                </a:solidFill>
              </a:rPr>
              <a:t>lean)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11"/>
          <p:cNvCxnSpPr>
            <a:cxnSpLocks noChangeShapeType="1"/>
            <a:stCxn id="46" idx="0"/>
            <a:endCxn id="40" idx="2"/>
          </p:cNvCxnSpPr>
          <p:nvPr/>
        </p:nvCxnSpPr>
        <p:spPr bwMode="auto">
          <a:xfrm flipH="1" flipV="1">
            <a:off x="8115045" y="3329834"/>
            <a:ext cx="164357" cy="478641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lowchart: Multidocument 1"/>
          <p:cNvSpPr>
            <a:spLocks noChangeArrowheads="1"/>
          </p:cNvSpPr>
          <p:nvPr/>
        </p:nvSpPr>
        <p:spPr bwMode="auto">
          <a:xfrm>
            <a:off x="7722377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11"/>
          <p:cNvCxnSpPr>
            <a:cxnSpLocks noChangeShapeType="1"/>
            <a:stCxn id="46" idx="2"/>
            <a:endCxn id="51" idx="0"/>
          </p:cNvCxnSpPr>
          <p:nvPr/>
        </p:nvCxnSpPr>
        <p:spPr bwMode="auto">
          <a:xfrm flipH="1">
            <a:off x="8239775" y="4824138"/>
            <a:ext cx="39627" cy="65476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909999" y="1683415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10824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(New) State of Repository</a:t>
            </a:r>
            <a:endParaRPr lang="en-US" dirty="0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11"/>
          <p:cNvCxnSpPr>
            <a:cxnSpLocks noChangeShapeType="1"/>
            <a:stCxn id="33" idx="2"/>
            <a:endCxn id="21508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11"/>
          <p:cNvCxnSpPr>
            <a:cxnSpLocks noChangeShapeType="1"/>
            <a:stCxn id="35" idx="2"/>
            <a:endCxn id="21516" idx="0"/>
          </p:cNvCxnSpPr>
          <p:nvPr/>
        </p:nvCxnSpPr>
        <p:spPr bwMode="auto">
          <a:xfrm>
            <a:off x="677148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6255159" y="2577012"/>
            <a:ext cx="1032643" cy="817246"/>
            <a:chOff x="5042309" y="2577012"/>
            <a:chExt cx="1032643" cy="817246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Multidocument 1"/>
          <p:cNvSpPr>
            <a:spLocks noChangeArrowheads="1"/>
          </p:cNvSpPr>
          <p:nvPr/>
        </p:nvSpPr>
        <p:spPr bwMode="auto">
          <a:xfrm>
            <a:off x="7723480" y="274637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owchart: Multidocument 1"/>
          <p:cNvSpPr>
            <a:spLocks noChangeArrowheads="1"/>
          </p:cNvSpPr>
          <p:nvPr/>
        </p:nvSpPr>
        <p:spPr bwMode="auto">
          <a:xfrm>
            <a:off x="7722377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8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Branch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11"/>
          <p:cNvCxnSpPr>
            <a:cxnSpLocks noChangeShapeType="1"/>
            <a:stCxn id="30" idx="2"/>
            <a:endCxn id="21516" idx="0"/>
          </p:cNvCxnSpPr>
          <p:nvPr/>
        </p:nvCxnSpPr>
        <p:spPr bwMode="auto">
          <a:xfrm>
            <a:off x="677148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28"/>
          <p:cNvGrpSpPr/>
          <p:nvPr/>
        </p:nvGrpSpPr>
        <p:grpSpPr>
          <a:xfrm>
            <a:off x="6255159" y="2577012"/>
            <a:ext cx="1032643" cy="817246"/>
            <a:chOff x="5042309" y="2577012"/>
            <a:chExt cx="1032643" cy="817246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5042309" y="2985635"/>
              <a:ext cx="1032643" cy="408623"/>
            </a:xfrm>
            <a:prstGeom prst="roundRect">
              <a:avLst/>
            </a:prstGeom>
            <a:solidFill>
              <a:srgbClr val="FFDE75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107389" y="2577012"/>
              <a:ext cx="871136" cy="408623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rPr>
                <a:t>HEAD</a:t>
              </a:r>
            </a:p>
          </p:txBody>
        </p:sp>
      </p:grpSp>
      <p:cxnSp>
        <p:nvCxnSpPr>
          <p:cNvPr id="27" name="Straight Arrow Connector 11"/>
          <p:cNvCxnSpPr>
            <a:cxnSpLocks noChangeShapeType="1"/>
            <a:stCxn id="33" idx="2"/>
            <a:endCxn id="21508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 bwMode="auto">
          <a:xfrm>
            <a:off x="6523472" y="5448782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34" name="Straight Arrow Connector 11"/>
          <p:cNvCxnSpPr>
            <a:cxnSpLocks noChangeShapeType="1"/>
            <a:stCxn id="26" idx="0"/>
            <a:endCxn id="21516" idx="2"/>
          </p:cNvCxnSpPr>
          <p:nvPr/>
        </p:nvCxnSpPr>
        <p:spPr bwMode="auto">
          <a:xfrm flipH="1" flipV="1">
            <a:off x="6771482" y="4719638"/>
            <a:ext cx="3445" cy="72914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Flowchart: Multidocument 1"/>
          <p:cNvSpPr>
            <a:spLocks noChangeArrowheads="1"/>
          </p:cNvSpPr>
          <p:nvPr/>
        </p:nvSpPr>
        <p:spPr bwMode="auto">
          <a:xfrm>
            <a:off x="7723480" y="274637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owchart: Multidocument 1"/>
          <p:cNvSpPr>
            <a:spLocks noChangeArrowheads="1"/>
          </p:cNvSpPr>
          <p:nvPr/>
        </p:nvSpPr>
        <p:spPr bwMode="auto">
          <a:xfrm>
            <a:off x="7722377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909999" y="168341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branch fix</a:t>
            </a:r>
          </a:p>
        </p:txBody>
      </p:sp>
    </p:spTree>
    <p:extLst>
      <p:ext uri="{BB962C8B-B14F-4D97-AF65-F5344CB8AC3E}">
        <p14:creationId xmlns:p14="http://schemas.microsoft.com/office/powerpoint/2010/main" val="4183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Checkout: Changing Branch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11"/>
          <p:cNvCxnSpPr>
            <a:cxnSpLocks noChangeShapeType="1"/>
            <a:stCxn id="30" idx="2"/>
            <a:endCxn id="21516" idx="0"/>
          </p:cNvCxnSpPr>
          <p:nvPr/>
        </p:nvCxnSpPr>
        <p:spPr bwMode="auto">
          <a:xfrm>
            <a:off x="677148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6255159" y="2985635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339359" y="585740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33" idx="2"/>
            <a:endCxn id="21508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 bwMode="auto">
          <a:xfrm>
            <a:off x="6523472" y="5448782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34" name="Straight Arrow Connector 11"/>
          <p:cNvCxnSpPr>
            <a:cxnSpLocks noChangeShapeType="1"/>
            <a:stCxn id="26" idx="0"/>
            <a:endCxn id="21516" idx="2"/>
          </p:cNvCxnSpPr>
          <p:nvPr/>
        </p:nvCxnSpPr>
        <p:spPr bwMode="auto">
          <a:xfrm flipH="1" flipV="1">
            <a:off x="6771482" y="4719638"/>
            <a:ext cx="3445" cy="72914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41"/>
          <p:cNvSpPr txBox="1">
            <a:spLocks noChangeArrowheads="1"/>
          </p:cNvSpPr>
          <p:nvPr/>
        </p:nvSpPr>
        <p:spPr bwMode="auto">
          <a:xfrm>
            <a:off x="7602041" y="3834007"/>
            <a:ext cx="10509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HEAD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moved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5" name="Straight Arrow Connector 11"/>
          <p:cNvCxnSpPr>
            <a:cxnSpLocks noChangeShapeType="1"/>
            <a:stCxn id="29" idx="2"/>
            <a:endCxn id="31" idx="3"/>
          </p:cNvCxnSpPr>
          <p:nvPr/>
        </p:nvCxnSpPr>
        <p:spPr bwMode="auto">
          <a:xfrm flipH="1">
            <a:off x="7210495" y="4541893"/>
            <a:ext cx="917043" cy="1519824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11"/>
          <p:cNvCxnSpPr>
            <a:cxnSpLocks noChangeShapeType="1"/>
            <a:endCxn id="29" idx="0"/>
          </p:cNvCxnSpPr>
          <p:nvPr/>
        </p:nvCxnSpPr>
        <p:spPr bwMode="auto">
          <a:xfrm>
            <a:off x="6771482" y="2807805"/>
            <a:ext cx="1356056" cy="102620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Flowchart: Multidocument 1"/>
          <p:cNvSpPr>
            <a:spLocks noChangeArrowheads="1"/>
          </p:cNvSpPr>
          <p:nvPr/>
        </p:nvSpPr>
        <p:spPr bwMode="auto">
          <a:xfrm>
            <a:off x="7723480" y="274637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68" y="2377043"/>
                <a:ext cx="3795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owchart: Multidocument 1"/>
          <p:cNvSpPr>
            <a:spLocks noChangeArrowheads="1"/>
          </p:cNvSpPr>
          <p:nvPr/>
        </p:nvSpPr>
        <p:spPr bwMode="auto">
          <a:xfrm>
            <a:off x="7722377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18" y="5109568"/>
                <a:ext cx="37952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909999" y="168341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checkout fix</a:t>
            </a:r>
          </a:p>
        </p:txBody>
      </p:sp>
      <p:sp>
        <p:nvSpPr>
          <p:cNvPr id="36" name="TextBox 41"/>
          <p:cNvSpPr txBox="1">
            <a:spLocks noChangeArrowheads="1"/>
          </p:cNvSpPr>
          <p:nvPr/>
        </p:nvSpPr>
        <p:spPr bwMode="auto">
          <a:xfrm>
            <a:off x="1558502" y="5250480"/>
            <a:ext cx="48349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Store </a:t>
            </a:r>
            <a:r>
              <a:rPr lang="en-US" sz="2000" i="1" dirty="0" smtClean="0">
                <a:solidFill>
                  <a:schemeClr val="accent2"/>
                </a:solidFill>
              </a:rPr>
              <a:t>unaffected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(apart from HEAD)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Same DAG, </a:t>
            </a:r>
            <a:r>
              <a:rPr lang="en-US" sz="2000" dirty="0" smtClean="0">
                <a:solidFill>
                  <a:schemeClr val="accent2"/>
                </a:solidFill>
              </a:rPr>
              <a:t>branches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43" name="Straight Arrow Connector 11"/>
          <p:cNvCxnSpPr>
            <a:cxnSpLocks noChangeShapeType="1"/>
            <a:stCxn id="36" idx="0"/>
          </p:cNvCxnSpPr>
          <p:nvPr/>
        </p:nvCxnSpPr>
        <p:spPr bwMode="auto">
          <a:xfrm flipV="1">
            <a:off x="3975991" y="4946650"/>
            <a:ext cx="292797" cy="30383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774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Checkout: Changing Branch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2689987" y="2577012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33" idx="2"/>
            <a:endCxn id="21508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TextBox 41"/>
          <p:cNvSpPr txBox="1">
            <a:spLocks noChangeArrowheads="1"/>
          </p:cNvSpPr>
          <p:nvPr/>
        </p:nvSpPr>
        <p:spPr bwMode="auto">
          <a:xfrm>
            <a:off x="4244964" y="2039456"/>
            <a:ext cx="1866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</a:rPr>
              <a:t>HEAD moved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11"/>
          <p:cNvCxnSpPr>
            <a:cxnSpLocks noChangeShapeType="1"/>
            <a:stCxn id="25" idx="1"/>
            <a:endCxn id="31" idx="3"/>
          </p:cNvCxnSpPr>
          <p:nvPr/>
        </p:nvCxnSpPr>
        <p:spPr bwMode="auto">
          <a:xfrm flipH="1">
            <a:off x="3561123" y="2239511"/>
            <a:ext cx="683841" cy="541813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7200" y="6001195"/>
            <a:ext cx="8229600" cy="615395"/>
          </a:xfrm>
        </p:spPr>
        <p:txBody>
          <a:bodyPr/>
          <a:lstStyle/>
          <a:p>
            <a:r>
              <a:rPr lang="en-US" dirty="0" smtClean="0"/>
              <a:t>Note: checkout </a:t>
            </a:r>
            <a:r>
              <a:rPr lang="en-US" i="1" dirty="0" smtClean="0"/>
              <a:t>only</a:t>
            </a:r>
            <a:r>
              <a:rPr lang="en-US" dirty="0" smtClean="0"/>
              <a:t> when </a:t>
            </a:r>
            <a:r>
              <a:rPr lang="en-US" dirty="0" err="1" smtClean="0"/>
              <a:t>wt</a:t>
            </a:r>
            <a:r>
              <a:rPr lang="en-US" dirty="0" smtClean="0"/>
              <a:t> is clean</a:t>
            </a:r>
            <a:endParaRPr lang="en-US" dirty="0"/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1516" idx="0"/>
          </p:cNvCxnSpPr>
          <p:nvPr/>
        </p:nvCxnSpPr>
        <p:spPr bwMode="auto">
          <a:xfrm>
            <a:off x="677148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6255159" y="2985635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523472" y="5448782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36" name="Straight Arrow Connector 11"/>
          <p:cNvCxnSpPr>
            <a:cxnSpLocks noChangeShapeType="1"/>
            <a:stCxn id="34" idx="0"/>
            <a:endCxn id="21516" idx="2"/>
          </p:cNvCxnSpPr>
          <p:nvPr/>
        </p:nvCxnSpPr>
        <p:spPr bwMode="auto">
          <a:xfrm flipH="1" flipV="1">
            <a:off x="6771482" y="4719638"/>
            <a:ext cx="3445" cy="72914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41"/>
          <p:cNvSpPr txBox="1">
            <a:spLocks noChangeArrowheads="1"/>
          </p:cNvSpPr>
          <p:nvPr/>
        </p:nvSpPr>
        <p:spPr bwMode="auto">
          <a:xfrm>
            <a:off x="7508999" y="3808475"/>
            <a:ext cx="14911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n</a:t>
            </a:r>
            <a:r>
              <a:rPr lang="en-US" sz="2000" dirty="0" smtClean="0">
                <a:solidFill>
                  <a:schemeClr val="accent2"/>
                </a:solidFill>
              </a:rPr>
              <a:t>ow same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</a:t>
            </a:r>
            <a:r>
              <a:rPr lang="en-US" sz="2000" dirty="0" smtClean="0">
                <a:solidFill>
                  <a:schemeClr val="accent2"/>
                </a:solidFill>
              </a:rPr>
              <a:t>s </a:t>
            </a:r>
            <a:r>
              <a:rPr lang="en-US" sz="2000" dirty="0" err="1" smtClean="0">
                <a:solidFill>
                  <a:schemeClr val="accent2"/>
                </a:solidFill>
              </a:rPr>
              <a:t>maint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11"/>
          <p:cNvCxnSpPr>
            <a:cxnSpLocks noChangeShapeType="1"/>
            <a:stCxn id="38" idx="0"/>
          </p:cNvCxnSpPr>
          <p:nvPr/>
        </p:nvCxnSpPr>
        <p:spPr bwMode="auto">
          <a:xfrm flipH="1" flipV="1">
            <a:off x="8115046" y="3329835"/>
            <a:ext cx="139510" cy="47864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Flowchart: Multidocument 1"/>
          <p:cNvSpPr>
            <a:spLocks noChangeArrowheads="1"/>
          </p:cNvSpPr>
          <p:nvPr/>
        </p:nvSpPr>
        <p:spPr bwMode="auto">
          <a:xfrm>
            <a:off x="7722377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32689" y="5109568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89" y="5109568"/>
                <a:ext cx="42030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11"/>
          <p:cNvCxnSpPr>
            <a:cxnSpLocks noChangeShapeType="1"/>
            <a:stCxn id="38" idx="2"/>
            <a:endCxn id="49" idx="0"/>
          </p:cNvCxnSpPr>
          <p:nvPr/>
        </p:nvCxnSpPr>
        <p:spPr bwMode="auto">
          <a:xfrm flipH="1">
            <a:off x="8239775" y="4516361"/>
            <a:ext cx="14781" cy="962539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Flowchart: Multidocument 1"/>
          <p:cNvSpPr>
            <a:spLocks noChangeArrowheads="1"/>
          </p:cNvSpPr>
          <p:nvPr/>
        </p:nvSpPr>
        <p:spPr bwMode="auto">
          <a:xfrm>
            <a:off x="7723480" y="274637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00968" y="2377043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68" y="2377043"/>
                <a:ext cx="4203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09999" y="168341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maint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Files in Working Tree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3808413"/>
            <a:ext cx="6223000" cy="11382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2689987" y="2577012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33" idx="2"/>
            <a:endCxn id="21508" idx="0"/>
          </p:cNvCxnSpPr>
          <p:nvPr/>
        </p:nvCxnSpPr>
        <p:spPr bwMode="auto">
          <a:xfrm>
            <a:off x="3130550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2689987" y="2985635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11"/>
          <p:cNvCxnSpPr>
            <a:cxnSpLocks noChangeShapeType="1"/>
            <a:stCxn id="47" idx="2"/>
            <a:endCxn id="21516" idx="0"/>
          </p:cNvCxnSpPr>
          <p:nvPr/>
        </p:nvCxnSpPr>
        <p:spPr bwMode="auto">
          <a:xfrm>
            <a:off x="6771481" y="3394258"/>
            <a:ext cx="1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6255159" y="2985635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523472" y="5448782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36" name="Straight Arrow Connector 11"/>
          <p:cNvCxnSpPr>
            <a:cxnSpLocks noChangeShapeType="1"/>
            <a:stCxn id="34" idx="0"/>
            <a:endCxn id="21516" idx="2"/>
          </p:cNvCxnSpPr>
          <p:nvPr/>
        </p:nvCxnSpPr>
        <p:spPr bwMode="auto">
          <a:xfrm flipH="1" flipV="1">
            <a:off x="6771482" y="4719638"/>
            <a:ext cx="3445" cy="72914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41"/>
          <p:cNvSpPr txBox="1">
            <a:spLocks noChangeArrowheads="1"/>
          </p:cNvSpPr>
          <p:nvPr/>
        </p:nvSpPr>
        <p:spPr bwMode="auto">
          <a:xfrm>
            <a:off x="7508999" y="3808475"/>
            <a:ext cx="16337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n</a:t>
            </a:r>
            <a:r>
              <a:rPr lang="en-US" sz="2000" dirty="0" smtClean="0">
                <a:solidFill>
                  <a:schemeClr val="accent2"/>
                </a:solidFill>
              </a:rPr>
              <a:t>ow differs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en-US" sz="2000" dirty="0" smtClean="0">
                <a:solidFill>
                  <a:schemeClr val="accent2"/>
                </a:solidFill>
              </a:rPr>
              <a:t>rom index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11"/>
          <p:cNvCxnSpPr>
            <a:cxnSpLocks noChangeShapeType="1"/>
            <a:stCxn id="38" idx="0"/>
          </p:cNvCxnSpPr>
          <p:nvPr/>
        </p:nvCxnSpPr>
        <p:spPr bwMode="auto">
          <a:xfrm flipH="1" flipV="1">
            <a:off x="8115048" y="3329835"/>
            <a:ext cx="210842" cy="47864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Flowchart: Multidocument 1"/>
          <p:cNvSpPr>
            <a:spLocks noChangeArrowheads="1"/>
          </p:cNvSpPr>
          <p:nvPr/>
        </p:nvSpPr>
        <p:spPr bwMode="auto">
          <a:xfrm>
            <a:off x="7722377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32689" y="5109568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89" y="5109568"/>
                <a:ext cx="42030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lowchart: Multidocument 1"/>
          <p:cNvSpPr>
            <a:spLocks noChangeArrowheads="1"/>
          </p:cNvSpPr>
          <p:nvPr/>
        </p:nvSpPr>
        <p:spPr bwMode="auto">
          <a:xfrm>
            <a:off x="7723480" y="2746375"/>
            <a:ext cx="909637" cy="606425"/>
          </a:xfrm>
          <a:prstGeom prst="flowChartMultidocument">
            <a:avLst/>
          </a:prstGeom>
          <a:solidFill>
            <a:srgbClr val="C000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775304" y="2411991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04" y="2411991"/>
                <a:ext cx="40748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files, remove files, edit files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&amp; Commit: Update Store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60500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51138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7842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5575" y="4111625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21511" name="Straight Arrow Connector 9"/>
          <p:cNvCxnSpPr>
            <a:cxnSpLocks noChangeShapeType="1"/>
            <a:stCxn id="21508" idx="1"/>
            <a:endCxn id="21507" idx="3"/>
          </p:cNvCxnSpPr>
          <p:nvPr/>
        </p:nvCxnSpPr>
        <p:spPr bwMode="auto">
          <a:xfrm flipH="1">
            <a:off x="2219325" y="4414838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Arrow Connector 24"/>
          <p:cNvCxnSpPr>
            <a:cxnSpLocks noChangeShapeType="1"/>
            <a:stCxn id="21510" idx="1"/>
            <a:endCxn id="21508" idx="3"/>
          </p:cNvCxnSpPr>
          <p:nvPr/>
        </p:nvCxnSpPr>
        <p:spPr bwMode="auto">
          <a:xfrm flipH="1">
            <a:off x="3509963" y="4414838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27"/>
          <p:cNvCxnSpPr>
            <a:cxnSpLocks noChangeShapeType="1"/>
            <a:stCxn id="21509" idx="1"/>
            <a:endCxn id="21510" idx="3"/>
          </p:cNvCxnSpPr>
          <p:nvPr/>
        </p:nvCxnSpPr>
        <p:spPr bwMode="auto">
          <a:xfrm flipH="1">
            <a:off x="4724400" y="4414838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Rounded Rectangle 38"/>
          <p:cNvSpPr>
            <a:spLocks noChangeArrowheads="1"/>
          </p:cNvSpPr>
          <p:nvPr/>
        </p:nvSpPr>
        <p:spPr bwMode="auto">
          <a:xfrm>
            <a:off x="1157288" y="2985635"/>
            <a:ext cx="6223000" cy="196101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6391275" y="4111625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21517" name="Straight Arrow Connector 27"/>
          <p:cNvCxnSpPr>
            <a:cxnSpLocks noChangeShapeType="1"/>
            <a:stCxn id="21516" idx="1"/>
            <a:endCxn id="21509" idx="3"/>
          </p:cNvCxnSpPr>
          <p:nvPr/>
        </p:nvCxnSpPr>
        <p:spPr bwMode="auto">
          <a:xfrm flipH="1">
            <a:off x="5938838" y="4416425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 bwMode="auto">
          <a:xfrm>
            <a:off x="3908684" y="1759310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27" name="Straight Arrow Connector 11"/>
          <p:cNvCxnSpPr>
            <a:cxnSpLocks noChangeShapeType="1"/>
            <a:stCxn id="33" idx="2"/>
            <a:endCxn id="19" idx="0"/>
          </p:cNvCxnSpPr>
          <p:nvPr/>
        </p:nvCxnSpPr>
        <p:spPr bwMode="auto">
          <a:xfrm>
            <a:off x="4344252" y="2576556"/>
            <a:ext cx="1" cy="623906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3903689" y="2167933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6" name="Straight Arrow Connector 11"/>
          <p:cNvCxnSpPr>
            <a:cxnSpLocks noChangeShapeType="1"/>
            <a:stCxn id="47" idx="2"/>
            <a:endCxn id="21516" idx="0"/>
          </p:cNvCxnSpPr>
          <p:nvPr/>
        </p:nvCxnSpPr>
        <p:spPr bwMode="auto">
          <a:xfrm>
            <a:off x="6771481" y="2623303"/>
            <a:ext cx="1" cy="1488322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ounded Rectangle 46"/>
          <p:cNvSpPr/>
          <p:nvPr/>
        </p:nvSpPr>
        <p:spPr bwMode="auto">
          <a:xfrm>
            <a:off x="6255159" y="221468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964840" y="3200462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2" name="Straight Arrow Connector 24"/>
          <p:cNvCxnSpPr>
            <a:cxnSpLocks noChangeShapeType="1"/>
            <a:stCxn id="19" idx="1"/>
            <a:endCxn id="21508" idx="0"/>
          </p:cNvCxnSpPr>
          <p:nvPr/>
        </p:nvCxnSpPr>
        <p:spPr bwMode="auto">
          <a:xfrm flipH="1">
            <a:off x="3130551" y="3504469"/>
            <a:ext cx="834289" cy="60715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7" y="3799580"/>
                <a:ext cx="3795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10" y="3818618"/>
                <a:ext cx="4112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5" y="3818618"/>
                <a:ext cx="4128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04" y="3818618"/>
                <a:ext cx="3944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7" y="3818618"/>
                <a:ext cx="3988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45" y="2886353"/>
                <a:ext cx="40299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09999" y="1683415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add --all .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commit</a:t>
            </a:r>
          </a:p>
        </p:txBody>
      </p:sp>
      <p:sp>
        <p:nvSpPr>
          <p:cNvPr id="36" name="Flowchart: Multidocument 1"/>
          <p:cNvSpPr>
            <a:spLocks noChangeArrowheads="1"/>
          </p:cNvSpPr>
          <p:nvPr/>
        </p:nvSpPr>
        <p:spPr bwMode="auto">
          <a:xfrm>
            <a:off x="7722377" y="5478900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p:sp>
        <p:nvSpPr>
          <p:cNvPr id="39" name="Flowchart: Multidocument 1"/>
          <p:cNvSpPr>
            <a:spLocks noChangeArrowheads="1"/>
          </p:cNvSpPr>
          <p:nvPr/>
        </p:nvSpPr>
        <p:spPr bwMode="auto">
          <a:xfrm>
            <a:off x="7723480" y="2746375"/>
            <a:ext cx="909637" cy="6064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775304" y="2411991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04" y="2411991"/>
                <a:ext cx="40748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775304" y="510883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04" y="5108833"/>
                <a:ext cx="40748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/>
          <p:cNvSpPr/>
          <p:nvPr/>
        </p:nvSpPr>
        <p:spPr bwMode="auto">
          <a:xfrm>
            <a:off x="6523472" y="5448782"/>
            <a:ext cx="502910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3" name="Straight Arrow Connector 11"/>
          <p:cNvCxnSpPr>
            <a:cxnSpLocks noChangeShapeType="1"/>
            <a:stCxn id="42" idx="0"/>
          </p:cNvCxnSpPr>
          <p:nvPr/>
        </p:nvCxnSpPr>
        <p:spPr bwMode="auto">
          <a:xfrm flipH="1" flipV="1">
            <a:off x="6771482" y="4719638"/>
            <a:ext cx="3445" cy="729144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12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View of DAG</a:t>
            </a:r>
          </a:p>
        </p:txBody>
      </p:sp>
      <p:pic>
        <p:nvPicPr>
          <p:cNvPr id="16387" name="Picture 2" descr="D:\Courses\3901\media-lecture02\TortoiseHG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455738"/>
            <a:ext cx="78168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3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View of DAG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355" y="1607520"/>
            <a:ext cx="83484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graph</a:t>
            </a:r>
          </a:p>
          <a:p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1618849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clean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up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d579fa2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improvements from master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0f10869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replace image-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helper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b595b10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buckeye alert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notes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 a6e8eb3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add raw buckeye alert download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|/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b4e201c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wrap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layout around content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e9d3686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Rakefile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and refactor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schedule loop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515aaa3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README.md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eb26605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initial commit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commit is identified by a hash</a:t>
            </a:r>
          </a:p>
          <a:p>
            <a:pPr lvl="1"/>
            <a:r>
              <a:rPr lang="en-US" dirty="0" smtClean="0"/>
              <a:t>160 bits (i.e., 40 hex digits)</a:t>
            </a:r>
          </a:p>
          <a:p>
            <a:pPr lvl="1"/>
            <a:r>
              <a:rPr lang="en-US" dirty="0" smtClean="0"/>
              <a:t>Practically guaranteed to be unique</a:t>
            </a:r>
          </a:p>
          <a:p>
            <a:pPr lvl="1"/>
            <a:r>
              <a:rPr lang="en-US" dirty="0" smtClean="0"/>
              <a:t>Can use short prefix of hash if unique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355" y="3758465"/>
            <a:ext cx="7665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show --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name-only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u="sng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1618849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3c252f6924baa17c9b84a4c1baaed438b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Author: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Naeem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Shareef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user.pags@server.fake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Date:   Mon Mar 31 15:30:50 2014 +0200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clean up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source/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stylesheets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/_site.css</a:t>
            </a:r>
          </a:p>
        </p:txBody>
      </p:sp>
    </p:spTree>
    <p:extLst>
      <p:ext uri="{BB962C8B-B14F-4D97-AF65-F5344CB8AC3E}">
        <p14:creationId xmlns:p14="http://schemas.microsoft.com/office/powerpoint/2010/main" val="35654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is a DAG</a:t>
            </a:r>
          </a:p>
        </p:txBody>
      </p:sp>
      <p:sp>
        <p:nvSpPr>
          <p:cNvPr id="18435" name="Content Placeholder 13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20885"/>
          </a:xfrm>
        </p:spPr>
        <p:txBody>
          <a:bodyPr/>
          <a:lstStyle/>
          <a:p>
            <a:r>
              <a:rPr lang="en-US" dirty="0" smtClean="0"/>
              <a:t>A better picture would label each commit with its hash (prefix)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in these slides we abbreviate the hash id's as just: 'a', 'b', 'c'…</a:t>
            </a:r>
            <a:endParaRPr lang="en-US" dirty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25475" y="2970634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eca7</a:t>
            </a:r>
            <a:endParaRPr lang="en-US" dirty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916113" y="2970634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96c9</a:t>
            </a:r>
            <a:endParaRPr lang="en-US" dirty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343400" y="2970634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c0a2</a:t>
            </a:r>
            <a:endParaRPr lang="en-US" dirty="0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130550" y="2970634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d1bf</a:t>
            </a:r>
            <a:endParaRPr lang="en-US" dirty="0"/>
          </a:p>
        </p:txBody>
      </p:sp>
      <p:cxnSp>
        <p:nvCxnSpPr>
          <p:cNvPr id="18440" name="Straight Arrow Connector 9"/>
          <p:cNvCxnSpPr>
            <a:cxnSpLocks noChangeShapeType="1"/>
            <a:stCxn id="18437" idx="1"/>
            <a:endCxn id="18436" idx="3"/>
          </p:cNvCxnSpPr>
          <p:nvPr/>
        </p:nvCxnSpPr>
        <p:spPr bwMode="auto">
          <a:xfrm flipH="1">
            <a:off x="1384300" y="3273847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Arrow Connector 24"/>
          <p:cNvCxnSpPr>
            <a:cxnSpLocks noChangeShapeType="1"/>
            <a:stCxn id="18439" idx="1"/>
            <a:endCxn id="18437" idx="3"/>
          </p:cNvCxnSpPr>
          <p:nvPr/>
        </p:nvCxnSpPr>
        <p:spPr bwMode="auto">
          <a:xfrm flipH="1">
            <a:off x="2674938" y="3273847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Straight Arrow Connector 27"/>
          <p:cNvCxnSpPr>
            <a:cxnSpLocks noChangeShapeType="1"/>
            <a:stCxn id="18438" idx="1"/>
            <a:endCxn id="18439" idx="3"/>
          </p:cNvCxnSpPr>
          <p:nvPr/>
        </p:nvCxnSpPr>
        <p:spPr bwMode="auto">
          <a:xfrm flipH="1">
            <a:off x="3889375" y="3273847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Rounded Rectangle 38"/>
          <p:cNvSpPr>
            <a:spLocks noChangeArrowheads="1"/>
          </p:cNvSpPr>
          <p:nvPr/>
        </p:nvSpPr>
        <p:spPr bwMode="auto">
          <a:xfrm>
            <a:off x="322263" y="2594155"/>
            <a:ext cx="8423275" cy="235291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5556250" y="2970634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850a</a:t>
            </a:r>
            <a:endParaRPr lang="en-US" dirty="0"/>
          </a:p>
        </p:txBody>
      </p:sp>
      <p:cxnSp>
        <p:nvCxnSpPr>
          <p:cNvPr id="18446" name="Straight Arrow Connector 27"/>
          <p:cNvCxnSpPr>
            <a:cxnSpLocks noChangeShapeType="1"/>
            <a:stCxn id="18445" idx="1"/>
            <a:endCxn id="18438" idx="3"/>
          </p:cNvCxnSpPr>
          <p:nvPr/>
        </p:nvCxnSpPr>
        <p:spPr bwMode="auto">
          <a:xfrm flipH="1">
            <a:off x="5103813" y="3273847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7227888" y="3959647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512a</a:t>
            </a:r>
            <a:endParaRPr lang="en-US" dirty="0"/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3582988" y="3959647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8f59</a:t>
            </a:r>
            <a:endParaRPr lang="en-US" dirty="0"/>
          </a:p>
        </p:txBody>
      </p:sp>
      <p:sp>
        <p:nvSpPr>
          <p:cNvPr id="18449" name="Rectangle 25"/>
          <p:cNvSpPr>
            <a:spLocks noChangeArrowheads="1"/>
          </p:cNvSpPr>
          <p:nvPr/>
        </p:nvSpPr>
        <p:spPr bwMode="auto">
          <a:xfrm>
            <a:off x="5937250" y="3959647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a21a</a:t>
            </a:r>
            <a:endParaRPr lang="en-US" dirty="0"/>
          </a:p>
        </p:txBody>
      </p:sp>
      <p:sp>
        <p:nvSpPr>
          <p:cNvPr id="18451" name="Rectangle 28"/>
          <p:cNvSpPr>
            <a:spLocks noChangeArrowheads="1"/>
          </p:cNvSpPr>
          <p:nvPr/>
        </p:nvSpPr>
        <p:spPr bwMode="auto">
          <a:xfrm>
            <a:off x="1916113" y="3959647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df2f</a:t>
            </a:r>
            <a:endParaRPr lang="en-US" dirty="0"/>
          </a:p>
        </p:txBody>
      </p:sp>
      <p:cxnSp>
        <p:nvCxnSpPr>
          <p:cNvPr id="18452" name="Straight Arrow Connector 9"/>
          <p:cNvCxnSpPr>
            <a:cxnSpLocks noChangeShapeType="1"/>
            <a:stCxn id="18451" idx="1"/>
            <a:endCxn id="18436" idx="3"/>
          </p:cNvCxnSpPr>
          <p:nvPr/>
        </p:nvCxnSpPr>
        <p:spPr bwMode="auto">
          <a:xfrm flipH="1" flipV="1">
            <a:off x="1384300" y="3273847"/>
            <a:ext cx="531813" cy="990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Arrow Connector 9"/>
          <p:cNvCxnSpPr>
            <a:cxnSpLocks noChangeShapeType="1"/>
            <a:stCxn id="18448" idx="1"/>
            <a:endCxn id="18451" idx="3"/>
          </p:cNvCxnSpPr>
          <p:nvPr/>
        </p:nvCxnSpPr>
        <p:spPr bwMode="auto">
          <a:xfrm flipH="1">
            <a:off x="2676525" y="4264447"/>
            <a:ext cx="906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Straight Arrow Connector 9"/>
          <p:cNvCxnSpPr>
            <a:cxnSpLocks noChangeShapeType="1"/>
            <a:stCxn id="18449" idx="1"/>
            <a:endCxn id="18448" idx="3"/>
          </p:cNvCxnSpPr>
          <p:nvPr/>
        </p:nvCxnSpPr>
        <p:spPr bwMode="auto">
          <a:xfrm flipH="1">
            <a:off x="4343400" y="4264447"/>
            <a:ext cx="159385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Arrow Connector 9"/>
          <p:cNvCxnSpPr>
            <a:cxnSpLocks noChangeShapeType="1"/>
            <a:stCxn id="18447" idx="1"/>
            <a:endCxn id="18449" idx="3"/>
          </p:cNvCxnSpPr>
          <p:nvPr/>
        </p:nvCxnSpPr>
        <p:spPr bwMode="auto">
          <a:xfrm flipH="1">
            <a:off x="6697663" y="4264447"/>
            <a:ext cx="530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Nomenclature: Branch</a:t>
            </a:r>
          </a:p>
        </p:txBody>
      </p:sp>
      <p:sp>
        <p:nvSpPr>
          <p:cNvPr id="18435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Branch</a:t>
            </a:r>
            <a:r>
              <a:rPr lang="en-US" dirty="0"/>
              <a:t>: a </a:t>
            </a:r>
            <a:r>
              <a:rPr lang="en-US" dirty="0" smtClean="0"/>
              <a:t>pointer </a:t>
            </a:r>
            <a:r>
              <a:rPr lang="en-US" dirty="0"/>
              <a:t>to a commit</a:t>
            </a:r>
          </a:p>
          <a:p>
            <a:r>
              <a:rPr lang="en-US" dirty="0" smtClean="0"/>
              <a:t>Different from </a:t>
            </a:r>
            <a:r>
              <a:rPr lang="en-US" dirty="0"/>
              <a:t>"</a:t>
            </a:r>
            <a:r>
              <a:rPr lang="en-US" dirty="0" smtClean="0"/>
              <a:t>branch" in DAG's shape</a:t>
            </a:r>
            <a:endParaRPr lang="en-US" dirty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25475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916113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343400" y="426085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130550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18440" name="Straight Arrow Connector 9"/>
          <p:cNvCxnSpPr>
            <a:cxnSpLocks noChangeShapeType="1"/>
            <a:stCxn id="18437" idx="1"/>
            <a:endCxn id="18436" idx="3"/>
          </p:cNvCxnSpPr>
          <p:nvPr/>
        </p:nvCxnSpPr>
        <p:spPr bwMode="auto">
          <a:xfrm flipH="1">
            <a:off x="1384300" y="456406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Arrow Connector 24"/>
          <p:cNvCxnSpPr>
            <a:cxnSpLocks noChangeShapeType="1"/>
            <a:stCxn id="18439" idx="1"/>
            <a:endCxn id="18437" idx="3"/>
          </p:cNvCxnSpPr>
          <p:nvPr/>
        </p:nvCxnSpPr>
        <p:spPr bwMode="auto">
          <a:xfrm flipH="1">
            <a:off x="2674938" y="456406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Straight Arrow Connector 27"/>
          <p:cNvCxnSpPr>
            <a:cxnSpLocks noChangeShapeType="1"/>
            <a:stCxn id="18438" idx="1"/>
            <a:endCxn id="18439" idx="3"/>
          </p:cNvCxnSpPr>
          <p:nvPr/>
        </p:nvCxnSpPr>
        <p:spPr bwMode="auto">
          <a:xfrm flipH="1">
            <a:off x="3889375" y="4564063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Rounded Rectangle 38"/>
          <p:cNvSpPr>
            <a:spLocks noChangeArrowheads="1"/>
          </p:cNvSpPr>
          <p:nvPr/>
        </p:nvSpPr>
        <p:spPr bwMode="auto">
          <a:xfrm>
            <a:off x="322263" y="3884371"/>
            <a:ext cx="8423275" cy="235291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Box 41"/>
          <p:cNvSpPr txBox="1">
            <a:spLocks noChangeArrowheads="1"/>
          </p:cNvSpPr>
          <p:nvPr/>
        </p:nvSpPr>
        <p:spPr bwMode="auto">
          <a:xfrm>
            <a:off x="765175" y="6246813"/>
            <a:ext cx="83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store</a:t>
            </a:r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5556250" y="426085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i</a:t>
            </a:r>
          </a:p>
        </p:txBody>
      </p:sp>
      <p:cxnSp>
        <p:nvCxnSpPr>
          <p:cNvPr id="18446" name="Straight Arrow Connector 27"/>
          <p:cNvCxnSpPr>
            <a:cxnSpLocks noChangeShapeType="1"/>
            <a:stCxn id="18445" idx="1"/>
            <a:endCxn id="18438" idx="3"/>
          </p:cNvCxnSpPr>
          <p:nvPr/>
        </p:nvCxnSpPr>
        <p:spPr bwMode="auto">
          <a:xfrm flipH="1">
            <a:off x="5103813" y="4564063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7227888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3582988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8449" name="Rectangle 25"/>
          <p:cNvSpPr>
            <a:spLocks noChangeArrowheads="1"/>
          </p:cNvSpPr>
          <p:nvPr/>
        </p:nvSpPr>
        <p:spPr bwMode="auto">
          <a:xfrm>
            <a:off x="5937250" y="5249863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8451" name="Rectangle 28"/>
          <p:cNvSpPr>
            <a:spLocks noChangeArrowheads="1"/>
          </p:cNvSpPr>
          <p:nvPr/>
        </p:nvSpPr>
        <p:spPr bwMode="auto">
          <a:xfrm>
            <a:off x="1916113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8452" name="Straight Arrow Connector 9"/>
          <p:cNvCxnSpPr>
            <a:cxnSpLocks noChangeShapeType="1"/>
            <a:stCxn id="18451" idx="1"/>
            <a:endCxn id="18436" idx="3"/>
          </p:cNvCxnSpPr>
          <p:nvPr/>
        </p:nvCxnSpPr>
        <p:spPr bwMode="auto">
          <a:xfrm flipH="1" flipV="1">
            <a:off x="1384300" y="4564063"/>
            <a:ext cx="531813" cy="990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Arrow Connector 9"/>
          <p:cNvCxnSpPr>
            <a:cxnSpLocks noChangeShapeType="1"/>
            <a:stCxn id="18448" idx="1"/>
            <a:endCxn id="18451" idx="3"/>
          </p:cNvCxnSpPr>
          <p:nvPr/>
        </p:nvCxnSpPr>
        <p:spPr bwMode="auto">
          <a:xfrm flipH="1">
            <a:off x="2676525" y="5554663"/>
            <a:ext cx="906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Straight Arrow Connector 9"/>
          <p:cNvCxnSpPr>
            <a:cxnSpLocks noChangeShapeType="1"/>
            <a:stCxn id="18449" idx="1"/>
            <a:endCxn id="18448" idx="3"/>
          </p:cNvCxnSpPr>
          <p:nvPr/>
        </p:nvCxnSpPr>
        <p:spPr bwMode="auto">
          <a:xfrm flipH="1">
            <a:off x="4343400" y="5554663"/>
            <a:ext cx="159385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Arrow Connector 9"/>
          <p:cNvCxnSpPr>
            <a:cxnSpLocks noChangeShapeType="1"/>
            <a:stCxn id="18447" idx="1"/>
            <a:endCxn id="18449" idx="3"/>
          </p:cNvCxnSpPr>
          <p:nvPr/>
        </p:nvCxnSpPr>
        <p:spPr bwMode="auto">
          <a:xfrm flipH="1">
            <a:off x="6697663" y="5554663"/>
            <a:ext cx="530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Straight Arrow Connector 11"/>
          <p:cNvCxnSpPr>
            <a:cxnSpLocks noChangeShapeType="1"/>
            <a:stCxn id="49" idx="2"/>
            <a:endCxn id="18445" idx="0"/>
          </p:cNvCxnSpPr>
          <p:nvPr/>
        </p:nvCxnSpPr>
        <p:spPr bwMode="auto">
          <a:xfrm flipH="1">
            <a:off x="5936457" y="3543483"/>
            <a:ext cx="793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Straight Arrow Connector 11"/>
          <p:cNvCxnSpPr>
            <a:cxnSpLocks noChangeShapeType="1"/>
            <a:stCxn id="50" idx="2"/>
            <a:endCxn id="18447" idx="0"/>
          </p:cNvCxnSpPr>
          <p:nvPr/>
        </p:nvCxnSpPr>
        <p:spPr bwMode="auto">
          <a:xfrm>
            <a:off x="7608094" y="3543483"/>
            <a:ext cx="0" cy="170638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Straight Arrow Connector 11"/>
          <p:cNvCxnSpPr>
            <a:cxnSpLocks noChangeShapeType="1"/>
            <a:stCxn id="4" idx="2"/>
            <a:endCxn id="18439" idx="0"/>
          </p:cNvCxnSpPr>
          <p:nvPr/>
        </p:nvCxnSpPr>
        <p:spPr bwMode="auto">
          <a:xfrm>
            <a:off x="3509137" y="3543483"/>
            <a:ext cx="826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068574" y="3134860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5420928" y="313486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7004636" y="3134860"/>
            <a:ext cx="1206915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rankings</a:t>
            </a:r>
          </a:p>
        </p:txBody>
      </p:sp>
    </p:spTree>
    <p:extLst>
      <p:ext uri="{BB962C8B-B14F-4D97-AF65-F5344CB8AC3E}">
        <p14:creationId xmlns:p14="http://schemas.microsoft.com/office/powerpoint/2010/main" val="2658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Nomenclature: HEAD</a:t>
            </a:r>
          </a:p>
        </p:txBody>
      </p:sp>
      <p:sp>
        <p:nvSpPr>
          <p:cNvPr id="18435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HEAD</a:t>
            </a:r>
            <a:r>
              <a:rPr lang="en-US" dirty="0"/>
              <a:t>: a special reference, (usually) points to a </a:t>
            </a:r>
            <a:r>
              <a:rPr lang="en-US" dirty="0" smtClean="0"/>
              <a:t>branch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25475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916113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343400" y="426085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130550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18440" name="Straight Arrow Connector 9"/>
          <p:cNvCxnSpPr>
            <a:cxnSpLocks noChangeShapeType="1"/>
            <a:stCxn id="18437" idx="1"/>
            <a:endCxn id="18436" idx="3"/>
          </p:cNvCxnSpPr>
          <p:nvPr/>
        </p:nvCxnSpPr>
        <p:spPr bwMode="auto">
          <a:xfrm flipH="1">
            <a:off x="1384300" y="456406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Arrow Connector 24"/>
          <p:cNvCxnSpPr>
            <a:cxnSpLocks noChangeShapeType="1"/>
            <a:stCxn id="18439" idx="1"/>
            <a:endCxn id="18437" idx="3"/>
          </p:cNvCxnSpPr>
          <p:nvPr/>
        </p:nvCxnSpPr>
        <p:spPr bwMode="auto">
          <a:xfrm flipH="1">
            <a:off x="2674938" y="456406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Straight Arrow Connector 27"/>
          <p:cNvCxnSpPr>
            <a:cxnSpLocks noChangeShapeType="1"/>
            <a:stCxn id="18438" idx="1"/>
            <a:endCxn id="18439" idx="3"/>
          </p:cNvCxnSpPr>
          <p:nvPr/>
        </p:nvCxnSpPr>
        <p:spPr bwMode="auto">
          <a:xfrm flipH="1">
            <a:off x="3889375" y="4564063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Rounded Rectangle 38"/>
          <p:cNvSpPr>
            <a:spLocks noChangeArrowheads="1"/>
          </p:cNvSpPr>
          <p:nvPr/>
        </p:nvSpPr>
        <p:spPr bwMode="auto">
          <a:xfrm>
            <a:off x="322263" y="3884371"/>
            <a:ext cx="8423275" cy="235291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Box 41"/>
          <p:cNvSpPr txBox="1">
            <a:spLocks noChangeArrowheads="1"/>
          </p:cNvSpPr>
          <p:nvPr/>
        </p:nvSpPr>
        <p:spPr bwMode="auto">
          <a:xfrm>
            <a:off x="765175" y="6246813"/>
            <a:ext cx="83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store</a:t>
            </a:r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5556250" y="426085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i</a:t>
            </a:r>
          </a:p>
        </p:txBody>
      </p:sp>
      <p:cxnSp>
        <p:nvCxnSpPr>
          <p:cNvPr id="18446" name="Straight Arrow Connector 27"/>
          <p:cNvCxnSpPr>
            <a:cxnSpLocks noChangeShapeType="1"/>
            <a:stCxn id="18445" idx="1"/>
            <a:endCxn id="18438" idx="3"/>
          </p:cNvCxnSpPr>
          <p:nvPr/>
        </p:nvCxnSpPr>
        <p:spPr bwMode="auto">
          <a:xfrm flipH="1">
            <a:off x="5103813" y="4564063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7227888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3582988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8449" name="Rectangle 25"/>
          <p:cNvSpPr>
            <a:spLocks noChangeArrowheads="1"/>
          </p:cNvSpPr>
          <p:nvPr/>
        </p:nvSpPr>
        <p:spPr bwMode="auto">
          <a:xfrm>
            <a:off x="5937250" y="5249863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8451" name="Rectangle 28"/>
          <p:cNvSpPr>
            <a:spLocks noChangeArrowheads="1"/>
          </p:cNvSpPr>
          <p:nvPr/>
        </p:nvSpPr>
        <p:spPr bwMode="auto">
          <a:xfrm>
            <a:off x="1916113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8452" name="Straight Arrow Connector 9"/>
          <p:cNvCxnSpPr>
            <a:cxnSpLocks noChangeShapeType="1"/>
            <a:stCxn id="18451" idx="1"/>
            <a:endCxn id="18436" idx="3"/>
          </p:cNvCxnSpPr>
          <p:nvPr/>
        </p:nvCxnSpPr>
        <p:spPr bwMode="auto">
          <a:xfrm flipH="1" flipV="1">
            <a:off x="1384300" y="4564063"/>
            <a:ext cx="531813" cy="990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Arrow Connector 9"/>
          <p:cNvCxnSpPr>
            <a:cxnSpLocks noChangeShapeType="1"/>
            <a:stCxn id="18448" idx="1"/>
            <a:endCxn id="18451" idx="3"/>
          </p:cNvCxnSpPr>
          <p:nvPr/>
        </p:nvCxnSpPr>
        <p:spPr bwMode="auto">
          <a:xfrm flipH="1">
            <a:off x="2676525" y="5554663"/>
            <a:ext cx="906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Straight Arrow Connector 9"/>
          <p:cNvCxnSpPr>
            <a:cxnSpLocks noChangeShapeType="1"/>
            <a:stCxn id="18449" idx="1"/>
            <a:endCxn id="18448" idx="3"/>
          </p:cNvCxnSpPr>
          <p:nvPr/>
        </p:nvCxnSpPr>
        <p:spPr bwMode="auto">
          <a:xfrm flipH="1">
            <a:off x="4343400" y="5554663"/>
            <a:ext cx="159385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Arrow Connector 9"/>
          <p:cNvCxnSpPr>
            <a:cxnSpLocks noChangeShapeType="1"/>
            <a:stCxn id="18447" idx="1"/>
            <a:endCxn id="18449" idx="3"/>
          </p:cNvCxnSpPr>
          <p:nvPr/>
        </p:nvCxnSpPr>
        <p:spPr bwMode="auto">
          <a:xfrm flipH="1">
            <a:off x="6697663" y="5554663"/>
            <a:ext cx="530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Straight Arrow Connector 11"/>
          <p:cNvCxnSpPr>
            <a:cxnSpLocks noChangeShapeType="1"/>
            <a:stCxn id="49" idx="2"/>
            <a:endCxn id="18445" idx="0"/>
          </p:cNvCxnSpPr>
          <p:nvPr/>
        </p:nvCxnSpPr>
        <p:spPr bwMode="auto">
          <a:xfrm flipH="1">
            <a:off x="5936457" y="3543483"/>
            <a:ext cx="793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Straight Arrow Connector 11"/>
          <p:cNvCxnSpPr>
            <a:cxnSpLocks noChangeShapeType="1"/>
            <a:stCxn id="50" idx="2"/>
            <a:endCxn id="18447" idx="0"/>
          </p:cNvCxnSpPr>
          <p:nvPr/>
        </p:nvCxnSpPr>
        <p:spPr bwMode="auto">
          <a:xfrm>
            <a:off x="7608094" y="3543483"/>
            <a:ext cx="0" cy="170638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Straight Arrow Connector 11"/>
          <p:cNvCxnSpPr>
            <a:cxnSpLocks noChangeShapeType="1"/>
            <a:stCxn id="4" idx="2"/>
            <a:endCxn id="18439" idx="0"/>
          </p:cNvCxnSpPr>
          <p:nvPr/>
        </p:nvCxnSpPr>
        <p:spPr bwMode="auto">
          <a:xfrm>
            <a:off x="3509137" y="3543483"/>
            <a:ext cx="826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068574" y="3134860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5420928" y="313486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7004636" y="3134860"/>
            <a:ext cx="1206915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rankings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5501682" y="2442365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31" name="Straight Arrow Connector 11"/>
          <p:cNvCxnSpPr>
            <a:cxnSpLocks noChangeShapeType="1"/>
            <a:stCxn id="30" idx="2"/>
            <a:endCxn id="49" idx="0"/>
          </p:cNvCxnSpPr>
          <p:nvPr/>
        </p:nvCxnSpPr>
        <p:spPr bwMode="auto">
          <a:xfrm>
            <a:off x="5937250" y="2850988"/>
            <a:ext cx="0" cy="283872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71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Nomenclature: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to think of HEAD as being "attached" to </a:t>
            </a:r>
            <a:r>
              <a:rPr lang="en-US" dirty="0" smtClean="0"/>
              <a:t>a particular branch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5475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6113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43400" y="426085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0550" y="4260850"/>
            <a:ext cx="758825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8" name="Straight Arrow Connector 9"/>
          <p:cNvCxnSpPr>
            <a:cxnSpLocks noChangeShapeType="1"/>
            <a:stCxn id="5" idx="1"/>
            <a:endCxn id="4" idx="3"/>
          </p:cNvCxnSpPr>
          <p:nvPr/>
        </p:nvCxnSpPr>
        <p:spPr bwMode="auto">
          <a:xfrm flipH="1">
            <a:off x="1384300" y="4564063"/>
            <a:ext cx="531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4"/>
          <p:cNvCxnSpPr>
            <a:cxnSpLocks noChangeShapeType="1"/>
            <a:stCxn id="7" idx="1"/>
            <a:endCxn id="5" idx="3"/>
          </p:cNvCxnSpPr>
          <p:nvPr/>
        </p:nvCxnSpPr>
        <p:spPr bwMode="auto">
          <a:xfrm flipH="1">
            <a:off x="2674938" y="4564063"/>
            <a:ext cx="4556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7"/>
          <p:cNvCxnSpPr>
            <a:cxnSpLocks noChangeShapeType="1"/>
            <a:stCxn id="6" idx="1"/>
            <a:endCxn id="7" idx="3"/>
          </p:cNvCxnSpPr>
          <p:nvPr/>
        </p:nvCxnSpPr>
        <p:spPr bwMode="auto">
          <a:xfrm flipH="1">
            <a:off x="3889375" y="4564063"/>
            <a:ext cx="4540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38"/>
          <p:cNvSpPr>
            <a:spLocks noChangeArrowheads="1"/>
          </p:cNvSpPr>
          <p:nvPr/>
        </p:nvSpPr>
        <p:spPr bwMode="auto">
          <a:xfrm>
            <a:off x="322263" y="3884371"/>
            <a:ext cx="8423275" cy="235291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765175" y="6246813"/>
            <a:ext cx="83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store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556250" y="4260850"/>
            <a:ext cx="760413" cy="608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i</a:t>
            </a:r>
          </a:p>
        </p:txBody>
      </p:sp>
      <p:cxnSp>
        <p:nvCxnSpPr>
          <p:cNvPr id="14" name="Straight Arrow Connector 27"/>
          <p:cNvCxnSpPr>
            <a:cxnSpLocks noChangeShapeType="1"/>
            <a:stCxn id="13" idx="1"/>
            <a:endCxn id="6" idx="3"/>
          </p:cNvCxnSpPr>
          <p:nvPr/>
        </p:nvCxnSpPr>
        <p:spPr bwMode="auto">
          <a:xfrm flipH="1">
            <a:off x="5103813" y="4564063"/>
            <a:ext cx="4524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227888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582988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5937250" y="5249863"/>
            <a:ext cx="760413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916113" y="5249863"/>
            <a:ext cx="760412" cy="608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9" name="Straight Arrow Connector 9"/>
          <p:cNvCxnSpPr>
            <a:cxnSpLocks noChangeShapeType="1"/>
            <a:stCxn id="18" idx="1"/>
            <a:endCxn id="4" idx="3"/>
          </p:cNvCxnSpPr>
          <p:nvPr/>
        </p:nvCxnSpPr>
        <p:spPr bwMode="auto">
          <a:xfrm flipH="1" flipV="1">
            <a:off x="1384300" y="4564063"/>
            <a:ext cx="531813" cy="990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9"/>
          <p:cNvCxnSpPr>
            <a:cxnSpLocks noChangeShapeType="1"/>
            <a:stCxn id="16" idx="1"/>
            <a:endCxn id="18" idx="3"/>
          </p:cNvCxnSpPr>
          <p:nvPr/>
        </p:nvCxnSpPr>
        <p:spPr bwMode="auto">
          <a:xfrm flipH="1">
            <a:off x="2676525" y="5554663"/>
            <a:ext cx="906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9"/>
          <p:cNvCxnSpPr>
            <a:cxnSpLocks noChangeShapeType="1"/>
            <a:stCxn id="17" idx="1"/>
            <a:endCxn id="16" idx="3"/>
          </p:cNvCxnSpPr>
          <p:nvPr/>
        </p:nvCxnSpPr>
        <p:spPr bwMode="auto">
          <a:xfrm flipH="1">
            <a:off x="4343400" y="5554663"/>
            <a:ext cx="159385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9"/>
          <p:cNvCxnSpPr>
            <a:cxnSpLocks noChangeShapeType="1"/>
            <a:stCxn id="15" idx="1"/>
            <a:endCxn id="17" idx="3"/>
          </p:cNvCxnSpPr>
          <p:nvPr/>
        </p:nvCxnSpPr>
        <p:spPr bwMode="auto">
          <a:xfrm flipH="1">
            <a:off x="6697663" y="5554663"/>
            <a:ext cx="530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11"/>
          <p:cNvCxnSpPr>
            <a:cxnSpLocks noChangeShapeType="1"/>
            <a:stCxn id="28" idx="2"/>
            <a:endCxn id="13" idx="0"/>
          </p:cNvCxnSpPr>
          <p:nvPr/>
        </p:nvCxnSpPr>
        <p:spPr bwMode="auto">
          <a:xfrm flipH="1">
            <a:off x="5936457" y="3543483"/>
            <a:ext cx="793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11"/>
          <p:cNvCxnSpPr>
            <a:cxnSpLocks noChangeShapeType="1"/>
            <a:stCxn id="29" idx="2"/>
            <a:endCxn id="15" idx="0"/>
          </p:cNvCxnSpPr>
          <p:nvPr/>
        </p:nvCxnSpPr>
        <p:spPr bwMode="auto">
          <a:xfrm>
            <a:off x="7608094" y="3543483"/>
            <a:ext cx="0" cy="170638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11"/>
          <p:cNvCxnSpPr>
            <a:cxnSpLocks noChangeShapeType="1"/>
            <a:stCxn id="27" idx="2"/>
            <a:endCxn id="7" idx="0"/>
          </p:cNvCxnSpPr>
          <p:nvPr/>
        </p:nvCxnSpPr>
        <p:spPr bwMode="auto">
          <a:xfrm>
            <a:off x="3509137" y="3543483"/>
            <a:ext cx="826" cy="71736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ounded Rectangle 26"/>
          <p:cNvSpPr/>
          <p:nvPr/>
        </p:nvSpPr>
        <p:spPr bwMode="auto">
          <a:xfrm>
            <a:off x="3068574" y="3134860"/>
            <a:ext cx="881126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maint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420928" y="3134860"/>
            <a:ext cx="1032643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004636" y="3134860"/>
            <a:ext cx="1206915" cy="408623"/>
          </a:xfrm>
          <a:prstGeom prst="roundRect">
            <a:avLst/>
          </a:prstGeom>
          <a:solidFill>
            <a:srgbClr val="FFDE75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rankings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5486008" y="2726237"/>
            <a:ext cx="871136" cy="408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6736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DAG with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355" y="1607520"/>
            <a:ext cx="83484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--graph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decorate</a:t>
            </a:r>
          </a:p>
          <a:p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1618849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master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clean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up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d579fa2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improvements from master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0f10869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replace image-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helper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b595b10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buckeye alert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notes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 a6e8eb3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add raw buckeye alert download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|/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b4e201c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wrap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layout around content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e9d3686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Rakefile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and refactor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schedule loop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515aaa3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README.md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eb26605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initial commit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14070</TotalTime>
  <Words>728</Words>
  <Application>Microsoft Office PowerPoint</Application>
  <PresentationFormat>On-screen Show (4:3)</PresentationFormat>
  <Paragraphs>344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Profile</vt:lpstr>
      <vt:lpstr>1_Profile</vt:lpstr>
      <vt:lpstr>2_Profile</vt:lpstr>
      <vt:lpstr>3_Profile</vt:lpstr>
      <vt:lpstr>Git: (Distributed) Version Control</vt:lpstr>
      <vt:lpstr>Example View of DAG</vt:lpstr>
      <vt:lpstr>Example View of DAG</vt:lpstr>
      <vt:lpstr>Commit</vt:lpstr>
      <vt:lpstr>History is a DAG</vt:lpstr>
      <vt:lpstr>Nomenclature: Branch</vt:lpstr>
      <vt:lpstr>Nomenclature: HEAD</vt:lpstr>
      <vt:lpstr>Nomenclature: HEAD</vt:lpstr>
      <vt:lpstr>View of DAG with Branches</vt:lpstr>
      <vt:lpstr>A "Clean" Repository</vt:lpstr>
      <vt:lpstr>Edit Files in Working Tree</vt:lpstr>
      <vt:lpstr>Add: Working Tree  Index</vt:lpstr>
      <vt:lpstr>Commit: Index  Store</vt:lpstr>
      <vt:lpstr>The (New) State of Repository</vt:lpstr>
      <vt:lpstr>Creating a New Branch</vt:lpstr>
      <vt:lpstr>Checkout: Changing Branch</vt:lpstr>
      <vt:lpstr>Checkout: Changing Branch</vt:lpstr>
      <vt:lpstr>Edit Files in Working Tree</vt:lpstr>
      <vt:lpstr>Add &amp; Commit: Update Store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Java</dc:title>
  <dc:creator>Paul Sivilotti</dc:creator>
  <cp:lastModifiedBy>shareef</cp:lastModifiedBy>
  <cp:revision>998</cp:revision>
  <cp:lastPrinted>2014-06-04T11:46:23Z</cp:lastPrinted>
  <dcterms:created xsi:type="dcterms:W3CDTF">2005-03-22T22:30:11Z</dcterms:created>
  <dcterms:modified xsi:type="dcterms:W3CDTF">2015-01-23T14:13:07Z</dcterms:modified>
</cp:coreProperties>
</file>